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32" r:id="rId5"/>
    <p:sldMasterId id="2147483800" r:id="rId6"/>
    <p:sldMasterId id="2147483868" r:id="rId7"/>
    <p:sldMasterId id="2147483936" r:id="rId8"/>
    <p:sldMasterId id="2147484004" r:id="rId9"/>
    <p:sldMasterId id="2147484023" r:id="rId10"/>
  </p:sldMasterIdLst>
  <p:notesMasterIdLst>
    <p:notesMasterId r:id="rId140"/>
  </p:notesMasterIdLst>
  <p:handoutMasterIdLst>
    <p:handoutMasterId r:id="rId141"/>
  </p:handoutMasterIdLst>
  <p:sldIdLst>
    <p:sldId id="358" r:id="rId11"/>
    <p:sldId id="322" r:id="rId12"/>
    <p:sldId id="271" r:id="rId13"/>
    <p:sldId id="2147479702" r:id="rId14"/>
    <p:sldId id="359" r:id="rId15"/>
    <p:sldId id="2147479650" r:id="rId16"/>
    <p:sldId id="360" r:id="rId17"/>
    <p:sldId id="361" r:id="rId18"/>
    <p:sldId id="382" r:id="rId19"/>
    <p:sldId id="362" r:id="rId20"/>
    <p:sldId id="383" r:id="rId21"/>
    <p:sldId id="385" r:id="rId22"/>
    <p:sldId id="386" r:id="rId23"/>
    <p:sldId id="398" r:id="rId24"/>
    <p:sldId id="396" r:id="rId25"/>
    <p:sldId id="399" r:id="rId26"/>
    <p:sldId id="400" r:id="rId27"/>
    <p:sldId id="401" r:id="rId28"/>
    <p:sldId id="402" r:id="rId29"/>
    <p:sldId id="403" r:id="rId30"/>
    <p:sldId id="404" r:id="rId31"/>
    <p:sldId id="405" r:id="rId32"/>
    <p:sldId id="2147479704" r:id="rId33"/>
    <p:sldId id="2147479708" r:id="rId34"/>
    <p:sldId id="2147479705" r:id="rId35"/>
    <p:sldId id="2147479707" r:id="rId36"/>
    <p:sldId id="2147479709" r:id="rId37"/>
    <p:sldId id="2147479710" r:id="rId38"/>
    <p:sldId id="2147479693" r:id="rId39"/>
    <p:sldId id="2147479713" r:id="rId40"/>
    <p:sldId id="2147479694" r:id="rId41"/>
    <p:sldId id="2147479696" r:id="rId42"/>
    <p:sldId id="2147479697" r:id="rId43"/>
    <p:sldId id="2147479807" r:id="rId44"/>
    <p:sldId id="2147479712" r:id="rId45"/>
    <p:sldId id="408" r:id="rId46"/>
    <p:sldId id="2147479714" r:id="rId47"/>
    <p:sldId id="2147479715" r:id="rId48"/>
    <p:sldId id="2147479716" r:id="rId49"/>
    <p:sldId id="2147479718" r:id="rId50"/>
    <p:sldId id="2147479719" r:id="rId51"/>
    <p:sldId id="2147479717" r:id="rId52"/>
    <p:sldId id="2147479720" r:id="rId53"/>
    <p:sldId id="2147479721" r:id="rId54"/>
    <p:sldId id="2147479698" r:id="rId55"/>
    <p:sldId id="2147479699" r:id="rId56"/>
    <p:sldId id="2147479700" r:id="rId57"/>
    <p:sldId id="2147479722" r:id="rId58"/>
    <p:sldId id="2147479731" r:id="rId59"/>
    <p:sldId id="2147479724" r:id="rId60"/>
    <p:sldId id="2147479723" r:id="rId61"/>
    <p:sldId id="2147479725" r:id="rId62"/>
    <p:sldId id="2147479726" r:id="rId63"/>
    <p:sldId id="2147479727" r:id="rId64"/>
    <p:sldId id="2147479728" r:id="rId65"/>
    <p:sldId id="2147479729" r:id="rId66"/>
    <p:sldId id="2147479730" r:id="rId67"/>
    <p:sldId id="2147479735" r:id="rId68"/>
    <p:sldId id="2147479732" r:id="rId69"/>
    <p:sldId id="2147479795" r:id="rId70"/>
    <p:sldId id="2147479734" r:id="rId71"/>
    <p:sldId id="2147479736" r:id="rId72"/>
    <p:sldId id="2147479737" r:id="rId73"/>
    <p:sldId id="2147479738" r:id="rId74"/>
    <p:sldId id="2147479739" r:id="rId75"/>
    <p:sldId id="2147479740" r:id="rId76"/>
    <p:sldId id="2147479741" r:id="rId77"/>
    <p:sldId id="2147479742" r:id="rId78"/>
    <p:sldId id="2147479743" r:id="rId79"/>
    <p:sldId id="2147479744" r:id="rId80"/>
    <p:sldId id="2147479757" r:id="rId81"/>
    <p:sldId id="2147479746" r:id="rId82"/>
    <p:sldId id="2147479747" r:id="rId83"/>
    <p:sldId id="2147479750" r:id="rId84"/>
    <p:sldId id="2147479748" r:id="rId85"/>
    <p:sldId id="2147479749" r:id="rId86"/>
    <p:sldId id="2147479758" r:id="rId87"/>
    <p:sldId id="2147479751" r:id="rId88"/>
    <p:sldId id="2147479752" r:id="rId89"/>
    <p:sldId id="2147479753" r:id="rId90"/>
    <p:sldId id="2147479754" r:id="rId91"/>
    <p:sldId id="2147479759" r:id="rId92"/>
    <p:sldId id="2147479763" r:id="rId93"/>
    <p:sldId id="2147479760" r:id="rId94"/>
    <p:sldId id="2147479761" r:id="rId95"/>
    <p:sldId id="2147479762" r:id="rId96"/>
    <p:sldId id="2147479764" r:id="rId97"/>
    <p:sldId id="2147479796" r:id="rId98"/>
    <p:sldId id="2147479765" r:id="rId99"/>
    <p:sldId id="2147479766" r:id="rId100"/>
    <p:sldId id="2147479772" r:id="rId101"/>
    <p:sldId id="2147479768" r:id="rId102"/>
    <p:sldId id="2147479773" r:id="rId103"/>
    <p:sldId id="2147479769" r:id="rId104"/>
    <p:sldId id="2147479770" r:id="rId105"/>
    <p:sldId id="2147479771" r:id="rId106"/>
    <p:sldId id="2147479778" r:id="rId107"/>
    <p:sldId id="2147479811" r:id="rId108"/>
    <p:sldId id="2147479779" r:id="rId109"/>
    <p:sldId id="2147479774" r:id="rId110"/>
    <p:sldId id="2147479775" r:id="rId111"/>
    <p:sldId id="2147479776" r:id="rId112"/>
    <p:sldId id="2147479777" r:id="rId113"/>
    <p:sldId id="2147479784" r:id="rId114"/>
    <p:sldId id="2147479785" r:id="rId115"/>
    <p:sldId id="2147479780" r:id="rId116"/>
    <p:sldId id="2147479786" r:id="rId117"/>
    <p:sldId id="2147479781" r:id="rId118"/>
    <p:sldId id="2147479782" r:id="rId119"/>
    <p:sldId id="2147479787" r:id="rId120"/>
    <p:sldId id="2147479788" r:id="rId121"/>
    <p:sldId id="2147479783" r:id="rId122"/>
    <p:sldId id="2147479791" r:id="rId123"/>
    <p:sldId id="2147479792" r:id="rId124"/>
    <p:sldId id="2147479797" r:id="rId125"/>
    <p:sldId id="2147479798" r:id="rId126"/>
    <p:sldId id="2147479799" r:id="rId127"/>
    <p:sldId id="2147479789" r:id="rId128"/>
    <p:sldId id="2147479800" r:id="rId129"/>
    <p:sldId id="2147479793" r:id="rId130"/>
    <p:sldId id="2147479794" r:id="rId131"/>
    <p:sldId id="2147479801" r:id="rId132"/>
    <p:sldId id="2147479802" r:id="rId133"/>
    <p:sldId id="2147479803" r:id="rId134"/>
    <p:sldId id="2147479804" r:id="rId135"/>
    <p:sldId id="2147479805" r:id="rId136"/>
    <p:sldId id="2147479809" r:id="rId137"/>
    <p:sldId id="2147479810" r:id="rId138"/>
    <p:sldId id="2147479806" r:id="rId1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678502-8697-A1C1-CF6C-AD9B7032FF30}" name="Camila Martins dos Santos" initials="CS" userId="S::camila.martinsdossantos@nielseniq.com::a39ad318-1640-4408-9bd2-6b5d83dbe0c1" providerId="AD"/>
  <p188:author id="{9AB5F56F-753F-A04F-F626-E65453303086}" name="Natalia Uliano" initials="NU" userId="S::natalia.uliano@nielseniq.com::e008aa6b-f2d4-4ad4-a913-7cdfc557023a" providerId="AD"/>
  <p188:author id="{BC221FAF-2A50-7F0F-EB55-28058C1671D2}" name="GILMAR TAVARES SANTOS" initials="GS" userId="S::gilmar.tavaressantos@nielseniq.com::f6ad7dbf-a77b-47a8-9516-d250ab064344" providerId="AD"/>
  <p188:author id="{E30A58B2-F232-8BA2-9070-59962B4A2C63}" name="Elisa Martins Ferreira" initials="EMF" userId="S::Elisa.Ferreira@nielseniq.com::203cc5af-a581-4730-81e9-72fddea6dcf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A45"/>
    <a:srgbClr val="FFFFFF"/>
    <a:srgbClr val="204188"/>
    <a:srgbClr val="CA5113"/>
    <a:srgbClr val="ACEDFF"/>
    <a:srgbClr val="BCDE99"/>
    <a:srgbClr val="F9BFA2"/>
    <a:srgbClr val="C8C9D6"/>
    <a:srgbClr val="C5C7E7"/>
    <a:srgbClr val="A2A6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84" autoAdjust="0"/>
    <p:restoredTop sz="93792" autoAdjust="0"/>
  </p:normalViewPr>
  <p:slideViewPr>
    <p:cSldViewPr snapToGrid="0" snapToObjects="1">
      <p:cViewPr varScale="1">
        <p:scale>
          <a:sx n="65" d="100"/>
          <a:sy n="65" d="100"/>
        </p:scale>
        <p:origin x="776" y="5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82" d="100"/>
          <a:sy n="82" d="100"/>
        </p:scale>
        <p:origin x="3018" y="10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slide" Target="slides/slide129.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40" Type="http://schemas.openxmlformats.org/officeDocument/2006/relationships/notesMaster" Target="notesMasters/notesMaster1.xml"/><Relationship Id="rId14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slide" Target="slides/slide125.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handoutMaster" Target="handoutMasters/handoutMaster1.xml"/><Relationship Id="rId146" Type="http://schemas.microsoft.com/office/2018/10/relationships/authors" Target="authors.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7.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6" Type="http://schemas.openxmlformats.org/officeDocument/2006/relationships/slide" Target="slides/slide6.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7054681529608666E-2"/>
          <c:w val="0.80044746981801518"/>
          <c:h val="0.72077044040536176"/>
        </c:manualLayout>
      </c:layout>
      <c:barChart>
        <c:barDir val="col"/>
        <c:grouping val="percentStacked"/>
        <c:varyColors val="0"/>
        <c:ser>
          <c:idx val="0"/>
          <c:order val="0"/>
          <c:tx>
            <c:strRef>
              <c:f>Sheet1!$B$1</c:f>
              <c:strCache>
                <c:ptCount val="1"/>
                <c:pt idx="0">
                  <c:v>Autosserviços</c:v>
                </c:pt>
              </c:strCache>
            </c:strRef>
          </c:tx>
          <c:spPr>
            <a:solidFill>
              <a:srgbClr val="67589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Nº de lojas</c:v>
                </c:pt>
                <c:pt idx="1">
                  <c:v>Volume de vendas</c:v>
                </c:pt>
                <c:pt idx="2">
                  <c:v>Amostra Operativa</c:v>
                </c:pt>
              </c:strCache>
            </c:strRef>
          </c:cat>
          <c:val>
            <c:numRef>
              <c:f>Sheet1!$B$2:$B$4</c:f>
              <c:numCache>
                <c:formatCode>General</c:formatCode>
                <c:ptCount val="3"/>
                <c:pt idx="0">
                  <c:v>20</c:v>
                </c:pt>
                <c:pt idx="1">
                  <c:v>50</c:v>
                </c:pt>
                <c:pt idx="2">
                  <c:v>40</c:v>
                </c:pt>
              </c:numCache>
            </c:numRef>
          </c:val>
          <c:extLst>
            <c:ext xmlns:c16="http://schemas.microsoft.com/office/drawing/2014/chart" uri="{C3380CC4-5D6E-409C-BE32-E72D297353CC}">
              <c16:uniqueId val="{00000000-85C8-44E5-860C-0C27DB86E148}"/>
            </c:ext>
          </c:extLst>
        </c:ser>
        <c:ser>
          <c:idx val="1"/>
          <c:order val="1"/>
          <c:tx>
            <c:strRef>
              <c:f>Sheet1!$C$1</c:f>
              <c:strCache>
                <c:ptCount val="1"/>
                <c:pt idx="0">
                  <c:v>Tradicionais</c:v>
                </c:pt>
              </c:strCache>
            </c:strRef>
          </c:tx>
          <c:spPr>
            <a:solidFill>
              <a:srgbClr val="A2A6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Nº de lojas</c:v>
                </c:pt>
                <c:pt idx="1">
                  <c:v>Volume de vendas</c:v>
                </c:pt>
                <c:pt idx="2">
                  <c:v>Amostra Operativa</c:v>
                </c:pt>
              </c:strCache>
            </c:strRef>
          </c:cat>
          <c:val>
            <c:numRef>
              <c:f>Sheet1!$C$2:$C$4</c:f>
              <c:numCache>
                <c:formatCode>General</c:formatCode>
                <c:ptCount val="3"/>
                <c:pt idx="0">
                  <c:v>50</c:v>
                </c:pt>
                <c:pt idx="1">
                  <c:v>20</c:v>
                </c:pt>
                <c:pt idx="2">
                  <c:v>30</c:v>
                </c:pt>
              </c:numCache>
            </c:numRef>
          </c:val>
          <c:extLst>
            <c:ext xmlns:c16="http://schemas.microsoft.com/office/drawing/2014/chart" uri="{C3380CC4-5D6E-409C-BE32-E72D297353CC}">
              <c16:uniqueId val="{00000001-85C8-44E5-860C-0C27DB86E148}"/>
            </c:ext>
          </c:extLst>
        </c:ser>
        <c:ser>
          <c:idx val="2"/>
          <c:order val="2"/>
          <c:tx>
            <c:strRef>
              <c:f>Sheet1!$D$1</c:f>
              <c:strCache>
                <c:ptCount val="1"/>
                <c:pt idx="0">
                  <c:v>Bares</c:v>
                </c:pt>
              </c:strCache>
            </c:strRef>
          </c:tx>
          <c:spPr>
            <a:solidFill>
              <a:srgbClr val="C5C7E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Nº de lojas</c:v>
                </c:pt>
                <c:pt idx="1">
                  <c:v>Volume de vendas</c:v>
                </c:pt>
                <c:pt idx="2">
                  <c:v>Amostra Operativa</c:v>
                </c:pt>
              </c:strCache>
            </c:strRef>
          </c:cat>
          <c:val>
            <c:numRef>
              <c:f>Sheet1!$D$2:$D$4</c:f>
              <c:numCache>
                <c:formatCode>General</c:formatCode>
                <c:ptCount val="3"/>
                <c:pt idx="0">
                  <c:v>30</c:v>
                </c:pt>
                <c:pt idx="1">
                  <c:v>30</c:v>
                </c:pt>
                <c:pt idx="2">
                  <c:v>30</c:v>
                </c:pt>
              </c:numCache>
            </c:numRef>
          </c:val>
          <c:extLst>
            <c:ext xmlns:c16="http://schemas.microsoft.com/office/drawing/2014/chart" uri="{C3380CC4-5D6E-409C-BE32-E72D297353CC}">
              <c16:uniqueId val="{00000002-85C8-44E5-860C-0C27DB86E148}"/>
            </c:ext>
          </c:extLst>
        </c:ser>
        <c:dLbls>
          <c:dLblPos val="ctr"/>
          <c:showLegendKey val="0"/>
          <c:showVal val="1"/>
          <c:showCatName val="0"/>
          <c:showSerName val="0"/>
          <c:showPercent val="0"/>
          <c:showBubbleSize val="0"/>
        </c:dLbls>
        <c:gapWidth val="150"/>
        <c:overlap val="100"/>
        <c:axId val="25559584"/>
        <c:axId val="727350320"/>
      </c:barChart>
      <c:catAx>
        <c:axId val="25559584"/>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pt-BR"/>
          </a:p>
        </c:txPr>
        <c:crossAx val="727350320"/>
        <c:crosses val="autoZero"/>
        <c:auto val="1"/>
        <c:lblAlgn val="ctr"/>
        <c:lblOffset val="100"/>
        <c:noMultiLvlLbl val="0"/>
      </c:catAx>
      <c:valAx>
        <c:axId val="727350320"/>
        <c:scaling>
          <c:orientation val="minMax"/>
        </c:scaling>
        <c:delete val="1"/>
        <c:axPos val="l"/>
        <c:numFmt formatCode="0%" sourceLinked="1"/>
        <c:majorTickMark val="none"/>
        <c:minorTickMark val="none"/>
        <c:tickLblPos val="nextTo"/>
        <c:crossAx val="25559584"/>
        <c:crosses val="autoZero"/>
        <c:crossBetween val="between"/>
      </c:valAx>
      <c:spPr>
        <a:noFill/>
        <a:ln>
          <a:noFill/>
        </a:ln>
        <a:effectLst/>
      </c:spPr>
    </c:plotArea>
    <c:legend>
      <c:legendPos val="r"/>
      <c:layout>
        <c:manualLayout>
          <c:xMode val="edge"/>
          <c:yMode val="edge"/>
          <c:x val="0.80812834519713428"/>
          <c:y val="0.35407905274742585"/>
          <c:w val="0.14806744086047879"/>
          <c:h val="0.21818216090785139"/>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pt-B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Column2</c:v>
                </c:pt>
              </c:strCache>
            </c:strRef>
          </c:tx>
          <c:spPr>
            <a:solidFill>
              <a:srgbClr val="A3A9F5"/>
            </a:solidFill>
            <a:ln>
              <a:solidFill>
                <a:schemeClr val="bg1"/>
              </a:solidFill>
            </a:ln>
          </c:spPr>
          <c:dPt>
            <c:idx val="0"/>
            <c:bubble3D val="0"/>
            <c:spPr>
              <a:solidFill>
                <a:srgbClr val="7276AC"/>
              </a:solidFill>
              <a:ln w="19050">
                <a:solidFill>
                  <a:schemeClr val="bg1"/>
                </a:solidFill>
              </a:ln>
              <a:effectLst/>
            </c:spPr>
            <c:extLst>
              <c:ext xmlns:c16="http://schemas.microsoft.com/office/drawing/2014/chart" uri="{C3380CC4-5D6E-409C-BE32-E72D297353CC}">
                <c16:uniqueId val="{00000002-A625-4B37-8893-C805423C7AF4}"/>
              </c:ext>
            </c:extLst>
          </c:dPt>
          <c:dPt>
            <c:idx val="1"/>
            <c:bubble3D val="0"/>
            <c:spPr>
              <a:solidFill>
                <a:srgbClr val="A3A9F5"/>
              </a:solidFill>
              <a:ln w="19050">
                <a:solidFill>
                  <a:schemeClr val="bg1"/>
                </a:solidFill>
              </a:ln>
              <a:effectLst/>
            </c:spPr>
            <c:extLst>
              <c:ext xmlns:c16="http://schemas.microsoft.com/office/drawing/2014/chart" uri="{C3380CC4-5D6E-409C-BE32-E72D297353CC}">
                <c16:uniqueId val="{00000003-A625-4B37-8893-C805423C7AF4}"/>
              </c:ext>
            </c:extLst>
          </c:dPt>
          <c:dPt>
            <c:idx val="2"/>
            <c:bubble3D val="0"/>
            <c:spPr>
              <a:solidFill>
                <a:srgbClr val="A3A9F5"/>
              </a:solidFill>
              <a:ln w="19050">
                <a:solidFill>
                  <a:schemeClr val="bg1"/>
                </a:solidFill>
              </a:ln>
              <a:effectLst/>
            </c:spPr>
            <c:extLst>
              <c:ext xmlns:c16="http://schemas.microsoft.com/office/drawing/2014/chart" uri="{C3380CC4-5D6E-409C-BE32-E72D297353CC}">
                <c16:uniqueId val="{00000005-4488-4F26-BEE9-2D143DF38169}"/>
              </c:ext>
            </c:extLst>
          </c:dPt>
          <c:dPt>
            <c:idx val="3"/>
            <c:bubble3D val="0"/>
            <c:spPr>
              <a:solidFill>
                <a:srgbClr val="7276AC"/>
              </a:solidFill>
              <a:ln w="19050">
                <a:solidFill>
                  <a:schemeClr val="bg1"/>
                </a:solidFill>
              </a:ln>
              <a:effectLst/>
            </c:spPr>
            <c:extLst>
              <c:ext xmlns:c16="http://schemas.microsoft.com/office/drawing/2014/chart" uri="{C3380CC4-5D6E-409C-BE32-E72D297353CC}">
                <c16:uniqueId val="{00000001-A625-4B37-8893-C805423C7AF4}"/>
              </c:ext>
            </c:extLst>
          </c:dPt>
          <c:cat>
            <c:numRef>
              <c:f>Sheet1!$A$2:$A$5</c:f>
              <c:numCache>
                <c:formatCode>General</c:formatCode>
                <c:ptCount val="4"/>
              </c:numCache>
            </c:numRef>
          </c:cat>
          <c:val>
            <c:numRef>
              <c:f>Sheet1!$B$2:$B$5</c:f>
              <c:numCache>
                <c:formatCode>General</c:formatCode>
                <c:ptCount val="4"/>
                <c:pt idx="0">
                  <c:v>75</c:v>
                </c:pt>
                <c:pt idx="1">
                  <c:v>14</c:v>
                </c:pt>
                <c:pt idx="2">
                  <c:v>19</c:v>
                </c:pt>
                <c:pt idx="3">
                  <c:v>11</c:v>
                </c:pt>
              </c:numCache>
            </c:numRef>
          </c:val>
          <c:extLst>
            <c:ext xmlns:c16="http://schemas.microsoft.com/office/drawing/2014/chart" uri="{C3380CC4-5D6E-409C-BE32-E72D297353CC}">
              <c16:uniqueId val="{00000000-A625-4B37-8893-C805423C7AF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4.852729895039308E-2"/>
          <c:w val="1"/>
          <c:h val="0.76848282958212211"/>
        </c:manualLayout>
      </c:layout>
      <c:barChart>
        <c:barDir val="col"/>
        <c:grouping val="clustered"/>
        <c:varyColors val="0"/>
        <c:ser>
          <c:idx val="0"/>
          <c:order val="0"/>
          <c:tx>
            <c:strRef>
              <c:f>Sheet1!$B$1</c:f>
              <c:strCache>
                <c:ptCount val="1"/>
                <c:pt idx="0">
                  <c:v>Series 1</c:v>
                </c:pt>
              </c:strCache>
            </c:strRef>
          </c:tx>
          <c:spPr>
            <a:solidFill>
              <a:schemeClr val="accent4"/>
            </a:solidFill>
            <a:ln>
              <a:noFill/>
            </a:ln>
            <a:effectLst/>
          </c:spPr>
          <c:invertIfNegative val="0"/>
          <c:cat>
            <c:strRef>
              <c:f>Sheet1!$A$2:$A$3</c:f>
              <c:strCache>
                <c:ptCount val="2"/>
                <c:pt idx="0">
                  <c:v>MOV' 19</c:v>
                </c:pt>
                <c:pt idx="1">
                  <c:v>MOV' 20</c:v>
                </c:pt>
              </c:strCache>
            </c:strRef>
          </c:cat>
          <c:val>
            <c:numRef>
              <c:f>Sheet1!$B$2:$B$3</c:f>
              <c:numCache>
                <c:formatCode>General</c:formatCode>
                <c:ptCount val="2"/>
                <c:pt idx="0">
                  <c:v>15.4</c:v>
                </c:pt>
                <c:pt idx="1">
                  <c:v>16.2</c:v>
                </c:pt>
              </c:numCache>
            </c:numRef>
          </c:val>
          <c:extLst>
            <c:ext xmlns:c16="http://schemas.microsoft.com/office/drawing/2014/chart" uri="{C3380CC4-5D6E-409C-BE32-E72D297353CC}">
              <c16:uniqueId val="{00000000-76D8-48E4-94B2-63B55187D895}"/>
            </c:ext>
          </c:extLst>
        </c:ser>
        <c:dLbls>
          <c:showLegendKey val="0"/>
          <c:showVal val="0"/>
          <c:showCatName val="0"/>
          <c:showSerName val="0"/>
          <c:showPercent val="0"/>
          <c:showBubbleSize val="0"/>
        </c:dLbls>
        <c:gapWidth val="219"/>
        <c:overlap val="-27"/>
        <c:axId val="675674543"/>
        <c:axId val="506228527"/>
      </c:barChart>
      <c:catAx>
        <c:axId val="675674543"/>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pt-BR"/>
          </a:p>
        </c:txPr>
        <c:crossAx val="506228527"/>
        <c:crosses val="autoZero"/>
        <c:auto val="1"/>
        <c:lblAlgn val="ctr"/>
        <c:lblOffset val="100"/>
        <c:noMultiLvlLbl val="0"/>
      </c:catAx>
      <c:valAx>
        <c:axId val="506228527"/>
        <c:scaling>
          <c:orientation val="minMax"/>
        </c:scaling>
        <c:delete val="1"/>
        <c:axPos val="l"/>
        <c:numFmt formatCode="General" sourceLinked="1"/>
        <c:majorTickMark val="none"/>
        <c:minorTickMark val="none"/>
        <c:tickLblPos val="nextTo"/>
        <c:crossAx val="6756745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82637094449685"/>
          <c:y val="6.1975872442386171E-2"/>
          <c:w val="0.8601736290555031"/>
          <c:h val="0.73386220594178708"/>
        </c:manualLayout>
      </c:layout>
      <c:barChart>
        <c:barDir val="bar"/>
        <c:grouping val="percentStacked"/>
        <c:varyColors val="0"/>
        <c:ser>
          <c:idx val="0"/>
          <c:order val="0"/>
          <c:tx>
            <c:strRef>
              <c:f>Sheet1!$B$1</c:f>
              <c:strCache>
                <c:ptCount val="1"/>
                <c:pt idx="0">
                  <c:v>Area I</c:v>
                </c:pt>
              </c:strCache>
            </c:strRef>
          </c:tx>
          <c:spPr>
            <a:solidFill>
              <a:srgbClr val="67589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Categoria</c:v>
                </c:pt>
                <c:pt idx="1">
                  <c:v>Marca A</c:v>
                </c:pt>
              </c:strCache>
            </c:strRef>
          </c:cat>
          <c:val>
            <c:numRef>
              <c:f>Sheet1!$B$2:$B$3</c:f>
              <c:numCache>
                <c:formatCode>0%</c:formatCode>
                <c:ptCount val="2"/>
                <c:pt idx="0">
                  <c:v>0.44</c:v>
                </c:pt>
                <c:pt idx="1">
                  <c:v>0.44</c:v>
                </c:pt>
              </c:numCache>
            </c:numRef>
          </c:val>
          <c:extLst>
            <c:ext xmlns:c16="http://schemas.microsoft.com/office/drawing/2014/chart" uri="{C3380CC4-5D6E-409C-BE32-E72D297353CC}">
              <c16:uniqueId val="{00000000-9B4C-405D-882B-FE53A10C1A75}"/>
            </c:ext>
          </c:extLst>
        </c:ser>
        <c:ser>
          <c:idx val="1"/>
          <c:order val="1"/>
          <c:tx>
            <c:strRef>
              <c:f>Sheet1!$C$1</c:f>
              <c:strCache>
                <c:ptCount val="1"/>
                <c:pt idx="0">
                  <c:v>Area II</c:v>
                </c:pt>
              </c:strCache>
            </c:strRef>
          </c:tx>
          <c:spPr>
            <a:solidFill>
              <a:schemeClr val="tx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Categoria</c:v>
                </c:pt>
                <c:pt idx="1">
                  <c:v>Marca A</c:v>
                </c:pt>
              </c:strCache>
            </c:strRef>
          </c:cat>
          <c:val>
            <c:numRef>
              <c:f>Sheet1!$C$2:$C$3</c:f>
              <c:numCache>
                <c:formatCode>0%</c:formatCode>
                <c:ptCount val="2"/>
                <c:pt idx="0">
                  <c:v>0.15</c:v>
                </c:pt>
                <c:pt idx="1">
                  <c:v>0.14000000000000001</c:v>
                </c:pt>
              </c:numCache>
            </c:numRef>
          </c:val>
          <c:extLst>
            <c:ext xmlns:c16="http://schemas.microsoft.com/office/drawing/2014/chart" uri="{C3380CC4-5D6E-409C-BE32-E72D297353CC}">
              <c16:uniqueId val="{00000001-9B4C-405D-882B-FE53A10C1A75}"/>
            </c:ext>
          </c:extLst>
        </c:ser>
        <c:ser>
          <c:idx val="2"/>
          <c:order val="2"/>
          <c:tx>
            <c:strRef>
              <c:f>Sheet1!$D$1</c:f>
              <c:strCache>
                <c:ptCount val="1"/>
                <c:pt idx="0">
                  <c:v>Area III</c:v>
                </c:pt>
              </c:strCache>
            </c:strRef>
          </c:tx>
          <c:spPr>
            <a:solidFill>
              <a:schemeClr val="tx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Categoria</c:v>
                </c:pt>
                <c:pt idx="1">
                  <c:v>Marca A</c:v>
                </c:pt>
              </c:strCache>
            </c:strRef>
          </c:cat>
          <c:val>
            <c:numRef>
              <c:f>Sheet1!$D$2:$D$3</c:f>
              <c:numCache>
                <c:formatCode>0%</c:formatCode>
                <c:ptCount val="2"/>
                <c:pt idx="0">
                  <c:v>7.0000000000000007E-2</c:v>
                </c:pt>
                <c:pt idx="1">
                  <c:v>0.11</c:v>
                </c:pt>
              </c:numCache>
            </c:numRef>
          </c:val>
          <c:extLst>
            <c:ext xmlns:c16="http://schemas.microsoft.com/office/drawing/2014/chart" uri="{C3380CC4-5D6E-409C-BE32-E72D297353CC}">
              <c16:uniqueId val="{00000002-9B4C-405D-882B-FE53A10C1A75}"/>
            </c:ext>
          </c:extLst>
        </c:ser>
        <c:ser>
          <c:idx val="3"/>
          <c:order val="3"/>
          <c:tx>
            <c:strRef>
              <c:f>Sheet1!$E$1</c:f>
              <c:strCache>
                <c:ptCount val="1"/>
                <c:pt idx="0">
                  <c:v>Area IV</c:v>
                </c:pt>
              </c:strCache>
            </c:strRef>
          </c:tx>
          <c:spPr>
            <a:solidFill>
              <a:schemeClr val="tx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Categoria</c:v>
                </c:pt>
                <c:pt idx="1">
                  <c:v>Marca A</c:v>
                </c:pt>
              </c:strCache>
            </c:strRef>
          </c:cat>
          <c:val>
            <c:numRef>
              <c:f>Sheet1!$E$2:$E$3</c:f>
              <c:numCache>
                <c:formatCode>0%</c:formatCode>
                <c:ptCount val="2"/>
                <c:pt idx="0">
                  <c:v>0.06</c:v>
                </c:pt>
                <c:pt idx="1">
                  <c:v>0.09</c:v>
                </c:pt>
              </c:numCache>
            </c:numRef>
          </c:val>
          <c:extLst>
            <c:ext xmlns:c16="http://schemas.microsoft.com/office/drawing/2014/chart" uri="{C3380CC4-5D6E-409C-BE32-E72D297353CC}">
              <c16:uniqueId val="{00000003-9B4C-405D-882B-FE53A10C1A75}"/>
            </c:ext>
          </c:extLst>
        </c:ser>
        <c:ser>
          <c:idx val="4"/>
          <c:order val="4"/>
          <c:tx>
            <c:strRef>
              <c:f>Sheet1!$F$1</c:f>
              <c:strCache>
                <c:ptCount val="1"/>
                <c:pt idx="0">
                  <c:v>Area V</c:v>
                </c:pt>
              </c:strCache>
            </c:strRef>
          </c:tx>
          <c:spPr>
            <a:solidFill>
              <a:schemeClr val="tx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Categoria</c:v>
                </c:pt>
                <c:pt idx="1">
                  <c:v>Marca A</c:v>
                </c:pt>
              </c:strCache>
            </c:strRef>
          </c:cat>
          <c:val>
            <c:numRef>
              <c:f>Sheet1!$F$2:$F$3</c:f>
              <c:numCache>
                <c:formatCode>0%</c:formatCode>
                <c:ptCount val="2"/>
                <c:pt idx="0">
                  <c:v>0.1</c:v>
                </c:pt>
                <c:pt idx="1">
                  <c:v>7.0000000000000007E-2</c:v>
                </c:pt>
              </c:numCache>
            </c:numRef>
          </c:val>
          <c:extLst>
            <c:ext xmlns:c16="http://schemas.microsoft.com/office/drawing/2014/chart" uri="{C3380CC4-5D6E-409C-BE32-E72D297353CC}">
              <c16:uniqueId val="{00000004-9B4C-405D-882B-FE53A10C1A75}"/>
            </c:ext>
          </c:extLst>
        </c:ser>
        <c:ser>
          <c:idx val="5"/>
          <c:order val="5"/>
          <c:tx>
            <c:strRef>
              <c:f>Sheet1!$G$1</c:f>
              <c:strCache>
                <c:ptCount val="1"/>
                <c:pt idx="0">
                  <c:v>Area VI</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Categoria</c:v>
                </c:pt>
                <c:pt idx="1">
                  <c:v>Marca A</c:v>
                </c:pt>
              </c:strCache>
            </c:strRef>
          </c:cat>
          <c:val>
            <c:numRef>
              <c:f>Sheet1!$G$2:$G$3</c:f>
              <c:numCache>
                <c:formatCode>0%</c:formatCode>
                <c:ptCount val="2"/>
                <c:pt idx="0">
                  <c:v>0.11</c:v>
                </c:pt>
                <c:pt idx="1">
                  <c:v>0.08</c:v>
                </c:pt>
              </c:numCache>
            </c:numRef>
          </c:val>
          <c:extLst>
            <c:ext xmlns:c16="http://schemas.microsoft.com/office/drawing/2014/chart" uri="{C3380CC4-5D6E-409C-BE32-E72D297353CC}">
              <c16:uniqueId val="{00000005-9B4C-405D-882B-FE53A10C1A75}"/>
            </c:ext>
          </c:extLst>
        </c:ser>
        <c:ser>
          <c:idx val="6"/>
          <c:order val="6"/>
          <c:tx>
            <c:strRef>
              <c:f>Sheet1!$H$1</c:f>
              <c:strCache>
                <c:ptCount val="1"/>
                <c:pt idx="0">
                  <c:v>Area VII</c:v>
                </c:pt>
              </c:strCache>
            </c:strRef>
          </c:tx>
          <c:spPr>
            <a:solidFill>
              <a:schemeClr val="bg1">
                <a:lumMod val="9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Categoria</c:v>
                </c:pt>
                <c:pt idx="1">
                  <c:v>Marca A</c:v>
                </c:pt>
              </c:strCache>
            </c:strRef>
          </c:cat>
          <c:val>
            <c:numRef>
              <c:f>Sheet1!$H$2:$H$3</c:f>
              <c:numCache>
                <c:formatCode>0%</c:formatCode>
                <c:ptCount val="2"/>
                <c:pt idx="0">
                  <c:v>7.0000000000000007E-2</c:v>
                </c:pt>
                <c:pt idx="1">
                  <c:v>7.0000000000000007E-2</c:v>
                </c:pt>
              </c:numCache>
            </c:numRef>
          </c:val>
          <c:extLst>
            <c:ext xmlns:c16="http://schemas.microsoft.com/office/drawing/2014/chart" uri="{C3380CC4-5D6E-409C-BE32-E72D297353CC}">
              <c16:uniqueId val="{00000006-9B4C-405D-882B-FE53A10C1A75}"/>
            </c:ext>
          </c:extLst>
        </c:ser>
        <c:dLbls>
          <c:dLblPos val="ctr"/>
          <c:showLegendKey val="0"/>
          <c:showVal val="1"/>
          <c:showCatName val="0"/>
          <c:showSerName val="0"/>
          <c:showPercent val="0"/>
          <c:showBubbleSize val="0"/>
        </c:dLbls>
        <c:gapWidth val="61"/>
        <c:overlap val="100"/>
        <c:axId val="1011767535"/>
        <c:axId val="664647583"/>
      </c:barChart>
      <c:catAx>
        <c:axId val="1011767535"/>
        <c:scaling>
          <c:orientation val="maxMin"/>
        </c:scaling>
        <c:delete val="0"/>
        <c:axPos val="l"/>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pt-BR"/>
          </a:p>
        </c:txPr>
        <c:crossAx val="664647583"/>
        <c:crosses val="autoZero"/>
        <c:auto val="1"/>
        <c:lblAlgn val="ctr"/>
        <c:lblOffset val="100"/>
        <c:noMultiLvlLbl val="0"/>
      </c:catAx>
      <c:valAx>
        <c:axId val="664647583"/>
        <c:scaling>
          <c:orientation val="minMax"/>
        </c:scaling>
        <c:delete val="1"/>
        <c:axPos val="t"/>
        <c:numFmt formatCode="0%" sourceLinked="1"/>
        <c:majorTickMark val="none"/>
        <c:minorTickMark val="none"/>
        <c:tickLblPos val="nextTo"/>
        <c:crossAx val="1011767535"/>
        <c:crosses val="autoZero"/>
        <c:crossBetween val="between"/>
      </c:valAx>
      <c:spPr>
        <a:noFill/>
        <a:ln>
          <a:noFill/>
        </a:ln>
        <a:effectLst/>
      </c:spPr>
    </c:plotArea>
    <c:legend>
      <c:legendPos val="b"/>
      <c:layout>
        <c:manualLayout>
          <c:xMode val="edge"/>
          <c:yMode val="edge"/>
          <c:x val="9.9627024094688613E-2"/>
          <c:y val="0.85781395082655942"/>
          <c:w val="0.86734115397455036"/>
          <c:h val="0.1083810278412299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pt-B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4.852729895039308E-2"/>
          <c:w val="1"/>
          <c:h val="0.6266285534508067"/>
        </c:manualLayout>
      </c:layout>
      <c:barChart>
        <c:barDir val="col"/>
        <c:grouping val="clustered"/>
        <c:varyColors val="0"/>
        <c:ser>
          <c:idx val="0"/>
          <c:order val="0"/>
          <c:tx>
            <c:strRef>
              <c:f>Sheet1!$B$1</c:f>
              <c:strCache>
                <c:ptCount val="1"/>
                <c:pt idx="0">
                  <c:v>Series 1</c:v>
                </c:pt>
              </c:strCache>
            </c:strRef>
          </c:tx>
          <c:spPr>
            <a:solidFill>
              <a:schemeClr val="accent4"/>
            </a:solidFill>
            <a:ln>
              <a:noFill/>
            </a:ln>
            <a:effectLst/>
          </c:spPr>
          <c:invertIfNegative val="0"/>
          <c:cat>
            <c:strRef>
              <c:f>Sheet1!$A$2:$A$3</c:f>
              <c:strCache>
                <c:ptCount val="2"/>
                <c:pt idx="0">
                  <c:v>MOV' 19</c:v>
                </c:pt>
                <c:pt idx="1">
                  <c:v>MOV' 20</c:v>
                </c:pt>
              </c:strCache>
            </c:strRef>
          </c:cat>
          <c:val>
            <c:numRef>
              <c:f>Sheet1!$B$2:$B$3</c:f>
              <c:numCache>
                <c:formatCode>General</c:formatCode>
                <c:ptCount val="2"/>
                <c:pt idx="0">
                  <c:v>15.4</c:v>
                </c:pt>
                <c:pt idx="1">
                  <c:v>16.2</c:v>
                </c:pt>
              </c:numCache>
            </c:numRef>
          </c:val>
          <c:extLst>
            <c:ext xmlns:c16="http://schemas.microsoft.com/office/drawing/2014/chart" uri="{C3380CC4-5D6E-409C-BE32-E72D297353CC}">
              <c16:uniqueId val="{00000000-329C-4F53-B0CE-63EE2727E4C3}"/>
            </c:ext>
          </c:extLst>
        </c:ser>
        <c:dLbls>
          <c:showLegendKey val="0"/>
          <c:showVal val="0"/>
          <c:showCatName val="0"/>
          <c:showSerName val="0"/>
          <c:showPercent val="0"/>
          <c:showBubbleSize val="0"/>
        </c:dLbls>
        <c:gapWidth val="219"/>
        <c:overlap val="-27"/>
        <c:axId val="675674543"/>
        <c:axId val="506228527"/>
      </c:barChart>
      <c:catAx>
        <c:axId val="675674543"/>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pt-BR"/>
          </a:p>
        </c:txPr>
        <c:crossAx val="506228527"/>
        <c:crosses val="autoZero"/>
        <c:auto val="1"/>
        <c:lblAlgn val="ctr"/>
        <c:lblOffset val="100"/>
        <c:noMultiLvlLbl val="0"/>
      </c:catAx>
      <c:valAx>
        <c:axId val="506228527"/>
        <c:scaling>
          <c:orientation val="minMax"/>
        </c:scaling>
        <c:delete val="1"/>
        <c:axPos val="l"/>
        <c:numFmt formatCode="General" sourceLinked="1"/>
        <c:majorTickMark val="none"/>
        <c:minorTickMark val="none"/>
        <c:tickLblPos val="nextTo"/>
        <c:crossAx val="6756745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pt-B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375000000000003E-2"/>
          <c:y val="0.33083862881589032"/>
          <c:w val="0.96562499999999996"/>
          <c:h val="0.49190658219163802"/>
        </c:manualLayout>
      </c:layout>
      <c:barChart>
        <c:barDir val="col"/>
        <c:grouping val="clustered"/>
        <c:varyColors val="0"/>
        <c:ser>
          <c:idx val="0"/>
          <c:order val="0"/>
          <c:tx>
            <c:strRef>
              <c:f>Sheet1!$B$1</c:f>
              <c:strCache>
                <c:ptCount val="1"/>
                <c:pt idx="0">
                  <c:v>MOV 19</c:v>
                </c:pt>
              </c:strCache>
            </c:strRef>
          </c:tx>
          <c:spPr>
            <a:solidFill>
              <a:srgbClr val="4697E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Area I</c:v>
                </c:pt>
                <c:pt idx="1">
                  <c:v>Area II</c:v>
                </c:pt>
                <c:pt idx="2">
                  <c:v>Area III</c:v>
                </c:pt>
                <c:pt idx="3">
                  <c:v>Area IV</c:v>
                </c:pt>
                <c:pt idx="4">
                  <c:v>Area V</c:v>
                </c:pt>
                <c:pt idx="5">
                  <c:v>Area VI</c:v>
                </c:pt>
                <c:pt idx="6">
                  <c:v>Area VII</c:v>
                </c:pt>
              </c:strCache>
            </c:strRef>
          </c:cat>
          <c:val>
            <c:numRef>
              <c:f>Sheet1!$B$2:$B$8</c:f>
              <c:numCache>
                <c:formatCode>General</c:formatCode>
                <c:ptCount val="7"/>
                <c:pt idx="0">
                  <c:v>6.8</c:v>
                </c:pt>
                <c:pt idx="1">
                  <c:v>2.2000000000000002</c:v>
                </c:pt>
                <c:pt idx="2">
                  <c:v>1.7</c:v>
                </c:pt>
                <c:pt idx="3">
                  <c:v>1.4</c:v>
                </c:pt>
                <c:pt idx="4">
                  <c:v>1.1000000000000001</c:v>
                </c:pt>
                <c:pt idx="5">
                  <c:v>1.2</c:v>
                </c:pt>
                <c:pt idx="6">
                  <c:v>1.1000000000000001</c:v>
                </c:pt>
              </c:numCache>
            </c:numRef>
          </c:val>
          <c:extLst>
            <c:ext xmlns:c16="http://schemas.microsoft.com/office/drawing/2014/chart" uri="{C3380CC4-5D6E-409C-BE32-E72D297353CC}">
              <c16:uniqueId val="{00000000-6EE8-42D1-9385-1719DBFB5F2C}"/>
            </c:ext>
          </c:extLst>
        </c:ser>
        <c:ser>
          <c:idx val="1"/>
          <c:order val="1"/>
          <c:tx>
            <c:strRef>
              <c:f>Sheet1!$C$1</c:f>
              <c:strCache>
                <c:ptCount val="1"/>
                <c:pt idx="0">
                  <c:v>MOV 20</c:v>
                </c:pt>
              </c:strCache>
            </c:strRef>
          </c:tx>
          <c:spPr>
            <a:solidFill>
              <a:srgbClr val="CB4B7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Area I</c:v>
                </c:pt>
                <c:pt idx="1">
                  <c:v>Area II</c:v>
                </c:pt>
                <c:pt idx="2">
                  <c:v>Area III</c:v>
                </c:pt>
                <c:pt idx="3">
                  <c:v>Area IV</c:v>
                </c:pt>
                <c:pt idx="4">
                  <c:v>Area V</c:v>
                </c:pt>
                <c:pt idx="5">
                  <c:v>Area VI</c:v>
                </c:pt>
                <c:pt idx="6">
                  <c:v>Area VII</c:v>
                </c:pt>
              </c:strCache>
            </c:strRef>
          </c:cat>
          <c:val>
            <c:numRef>
              <c:f>Sheet1!$C$2:$C$8</c:f>
              <c:numCache>
                <c:formatCode>General</c:formatCode>
                <c:ptCount val="7"/>
                <c:pt idx="0">
                  <c:v>7.1</c:v>
                </c:pt>
                <c:pt idx="1">
                  <c:v>2.2999999999999998</c:v>
                </c:pt>
                <c:pt idx="2">
                  <c:v>1.8</c:v>
                </c:pt>
                <c:pt idx="3">
                  <c:v>1.5</c:v>
                </c:pt>
                <c:pt idx="4">
                  <c:v>1.1000000000000001</c:v>
                </c:pt>
                <c:pt idx="5">
                  <c:v>1.3</c:v>
                </c:pt>
                <c:pt idx="6">
                  <c:v>1.1000000000000001</c:v>
                </c:pt>
              </c:numCache>
            </c:numRef>
          </c:val>
          <c:extLst>
            <c:ext xmlns:c16="http://schemas.microsoft.com/office/drawing/2014/chart" uri="{C3380CC4-5D6E-409C-BE32-E72D297353CC}">
              <c16:uniqueId val="{00000001-6EE8-42D1-9385-1719DBFB5F2C}"/>
            </c:ext>
          </c:extLst>
        </c:ser>
        <c:dLbls>
          <c:dLblPos val="outEnd"/>
          <c:showLegendKey val="0"/>
          <c:showVal val="1"/>
          <c:showCatName val="0"/>
          <c:showSerName val="0"/>
          <c:showPercent val="0"/>
          <c:showBubbleSize val="0"/>
        </c:dLbls>
        <c:gapWidth val="219"/>
        <c:overlap val="-27"/>
        <c:axId val="523368415"/>
        <c:axId val="664645183"/>
      </c:barChart>
      <c:catAx>
        <c:axId val="523368415"/>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pt-BR"/>
          </a:p>
        </c:txPr>
        <c:crossAx val="664645183"/>
        <c:crosses val="autoZero"/>
        <c:auto val="1"/>
        <c:lblAlgn val="ctr"/>
        <c:lblOffset val="100"/>
        <c:noMultiLvlLbl val="0"/>
      </c:catAx>
      <c:valAx>
        <c:axId val="664645183"/>
        <c:scaling>
          <c:orientation val="minMax"/>
        </c:scaling>
        <c:delete val="1"/>
        <c:axPos val="l"/>
        <c:numFmt formatCode="General" sourceLinked="1"/>
        <c:majorTickMark val="none"/>
        <c:minorTickMark val="none"/>
        <c:tickLblPos val="nextTo"/>
        <c:crossAx val="523368415"/>
        <c:crosses val="autoZero"/>
        <c:crossBetween val="between"/>
      </c:valAx>
      <c:spPr>
        <a:noFill/>
        <a:ln>
          <a:noFill/>
        </a:ln>
        <a:effectLst/>
      </c:spPr>
    </c:plotArea>
    <c:legend>
      <c:legendPos val="b"/>
      <c:layout>
        <c:manualLayout>
          <c:xMode val="edge"/>
          <c:yMode val="edge"/>
          <c:x val="0.39512524606299204"/>
          <c:y val="0.8799242597944259"/>
          <c:w val="0.20974950787401575"/>
          <c:h val="0.1200762119911330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pt-B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723332660340536E-3"/>
          <c:y val="5.8307894062444958E-2"/>
          <c:w val="0.99712766673396591"/>
          <c:h val="0.81600290829925426"/>
        </c:manualLayout>
      </c:layout>
      <c:barChart>
        <c:barDir val="col"/>
        <c:grouping val="clustered"/>
        <c:varyColors val="0"/>
        <c:ser>
          <c:idx val="0"/>
          <c:order val="0"/>
          <c:tx>
            <c:strRef>
              <c:f>Sheet1!$B$1</c:f>
              <c:strCache>
                <c:ptCount val="1"/>
                <c:pt idx="0">
                  <c:v>Series 1</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MOV'19</c:v>
                </c:pt>
                <c:pt idx="1">
                  <c:v>MOV'20</c:v>
                </c:pt>
                <c:pt idx="2">
                  <c:v>MAR 19</c:v>
                </c:pt>
                <c:pt idx="3">
                  <c:v>ABR 10 </c:v>
                </c:pt>
                <c:pt idx="4">
                  <c:v>MAI 19</c:v>
                </c:pt>
                <c:pt idx="5">
                  <c:v>JUN 19</c:v>
                </c:pt>
                <c:pt idx="6">
                  <c:v>JUL 19</c:v>
                </c:pt>
                <c:pt idx="7">
                  <c:v>AGO 19</c:v>
                </c:pt>
                <c:pt idx="8">
                  <c:v>SET 19</c:v>
                </c:pt>
                <c:pt idx="9">
                  <c:v>OUT 19</c:v>
                </c:pt>
                <c:pt idx="10">
                  <c:v>NOV 19</c:v>
                </c:pt>
                <c:pt idx="11">
                  <c:v>DEZ 19</c:v>
                </c:pt>
                <c:pt idx="12">
                  <c:v>JAN 20</c:v>
                </c:pt>
                <c:pt idx="13">
                  <c:v>FEV 20</c:v>
                </c:pt>
                <c:pt idx="14">
                  <c:v>MAR 20</c:v>
                </c:pt>
                <c:pt idx="15">
                  <c:v>ABR 20</c:v>
                </c:pt>
              </c:strCache>
            </c:strRef>
          </c:cat>
          <c:val>
            <c:numRef>
              <c:f>Sheet1!$B$2:$B$17</c:f>
              <c:numCache>
                <c:formatCode>General</c:formatCode>
                <c:ptCount val="16"/>
                <c:pt idx="0">
                  <c:v>15.4</c:v>
                </c:pt>
                <c:pt idx="1">
                  <c:v>16.2</c:v>
                </c:pt>
                <c:pt idx="2">
                  <c:v>14.9</c:v>
                </c:pt>
                <c:pt idx="3">
                  <c:v>15</c:v>
                </c:pt>
                <c:pt idx="4">
                  <c:v>15.3</c:v>
                </c:pt>
                <c:pt idx="5">
                  <c:v>15.3</c:v>
                </c:pt>
                <c:pt idx="6">
                  <c:v>15.8</c:v>
                </c:pt>
                <c:pt idx="7">
                  <c:v>15.4</c:v>
                </c:pt>
                <c:pt idx="8">
                  <c:v>15.8</c:v>
                </c:pt>
                <c:pt idx="9">
                  <c:v>15.5</c:v>
                </c:pt>
                <c:pt idx="10">
                  <c:v>15.8</c:v>
                </c:pt>
                <c:pt idx="11">
                  <c:v>15.9</c:v>
                </c:pt>
                <c:pt idx="12">
                  <c:v>15.7</c:v>
                </c:pt>
                <c:pt idx="13">
                  <c:v>16</c:v>
                </c:pt>
                <c:pt idx="14">
                  <c:v>16.399999999999999</c:v>
                </c:pt>
                <c:pt idx="15">
                  <c:v>16.899999999999999</c:v>
                </c:pt>
              </c:numCache>
            </c:numRef>
          </c:val>
          <c:extLst>
            <c:ext xmlns:c16="http://schemas.microsoft.com/office/drawing/2014/chart" uri="{C3380CC4-5D6E-409C-BE32-E72D297353CC}">
              <c16:uniqueId val="{00000000-7C56-4D78-9B0E-BFAC77A8DE7C}"/>
            </c:ext>
          </c:extLst>
        </c:ser>
        <c:dLbls>
          <c:dLblPos val="outEnd"/>
          <c:showLegendKey val="0"/>
          <c:showVal val="1"/>
          <c:showCatName val="0"/>
          <c:showSerName val="0"/>
          <c:showPercent val="0"/>
          <c:showBubbleSize val="0"/>
        </c:dLbls>
        <c:gapWidth val="148"/>
        <c:overlap val="-27"/>
        <c:axId val="187540144"/>
        <c:axId val="1309618095"/>
      </c:barChart>
      <c:catAx>
        <c:axId val="187540144"/>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pt-BR"/>
          </a:p>
        </c:txPr>
        <c:crossAx val="1309618095"/>
        <c:crosses val="autoZero"/>
        <c:auto val="1"/>
        <c:lblAlgn val="ctr"/>
        <c:lblOffset val="100"/>
        <c:noMultiLvlLbl val="0"/>
      </c:catAx>
      <c:valAx>
        <c:axId val="1309618095"/>
        <c:scaling>
          <c:orientation val="minMax"/>
        </c:scaling>
        <c:delete val="1"/>
        <c:axPos val="l"/>
        <c:numFmt formatCode="General" sourceLinked="1"/>
        <c:majorTickMark val="none"/>
        <c:minorTickMark val="none"/>
        <c:tickLblPos val="nextTo"/>
        <c:crossAx val="187540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pt-B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Column2</c:v>
                </c:pt>
              </c:strCache>
            </c:strRef>
          </c:tx>
          <c:spPr>
            <a:solidFill>
              <a:srgbClr val="2AB2D9"/>
            </a:solidFill>
            <a:ln>
              <a:solidFill>
                <a:schemeClr val="bg1"/>
              </a:solidFill>
            </a:ln>
          </c:spPr>
          <c:dPt>
            <c:idx val="0"/>
            <c:bubble3D val="0"/>
            <c:spPr>
              <a:solidFill>
                <a:srgbClr val="83E3FF"/>
              </a:solidFill>
              <a:ln w="19050">
                <a:solidFill>
                  <a:schemeClr val="bg1"/>
                </a:solidFill>
              </a:ln>
              <a:effectLst/>
            </c:spPr>
            <c:extLst>
              <c:ext xmlns:c16="http://schemas.microsoft.com/office/drawing/2014/chart" uri="{C3380CC4-5D6E-409C-BE32-E72D297353CC}">
                <c16:uniqueId val="{00000002-A625-4B37-8893-C805423C7AF4}"/>
              </c:ext>
            </c:extLst>
          </c:dPt>
          <c:dPt>
            <c:idx val="1"/>
            <c:bubble3D val="0"/>
            <c:spPr>
              <a:solidFill>
                <a:srgbClr val="83E3FF"/>
              </a:solidFill>
              <a:ln w="19050">
                <a:solidFill>
                  <a:schemeClr val="bg1"/>
                </a:solidFill>
              </a:ln>
              <a:effectLst/>
            </c:spPr>
            <c:extLst>
              <c:ext xmlns:c16="http://schemas.microsoft.com/office/drawing/2014/chart" uri="{C3380CC4-5D6E-409C-BE32-E72D297353CC}">
                <c16:uniqueId val="{00000003-A625-4B37-8893-C805423C7AF4}"/>
              </c:ext>
            </c:extLst>
          </c:dPt>
          <c:dPt>
            <c:idx val="2"/>
            <c:bubble3D val="0"/>
            <c:spPr>
              <a:solidFill>
                <a:srgbClr val="2AB2D9"/>
              </a:solidFill>
              <a:ln w="19050">
                <a:solidFill>
                  <a:schemeClr val="bg1"/>
                </a:solidFill>
              </a:ln>
              <a:effectLst/>
            </c:spPr>
            <c:extLst>
              <c:ext xmlns:c16="http://schemas.microsoft.com/office/drawing/2014/chart" uri="{C3380CC4-5D6E-409C-BE32-E72D297353CC}">
                <c16:uniqueId val="{00000005-56F2-490D-9D38-30DC68741BE2}"/>
              </c:ext>
            </c:extLst>
          </c:dPt>
          <c:dPt>
            <c:idx val="3"/>
            <c:bubble3D val="0"/>
            <c:spPr>
              <a:solidFill>
                <a:srgbClr val="2AB2D9"/>
              </a:solidFill>
              <a:ln w="19050">
                <a:solidFill>
                  <a:schemeClr val="bg1"/>
                </a:solidFill>
              </a:ln>
              <a:effectLst/>
            </c:spPr>
            <c:extLst>
              <c:ext xmlns:c16="http://schemas.microsoft.com/office/drawing/2014/chart" uri="{C3380CC4-5D6E-409C-BE32-E72D297353CC}">
                <c16:uniqueId val="{00000001-A625-4B37-8893-C805423C7AF4}"/>
              </c:ext>
            </c:extLst>
          </c:dPt>
          <c:cat>
            <c:numRef>
              <c:f>Sheet1!$A$2:$A$5</c:f>
              <c:numCache>
                <c:formatCode>General</c:formatCode>
                <c:ptCount val="4"/>
              </c:numCache>
            </c:numRef>
          </c:cat>
          <c:val>
            <c:numRef>
              <c:f>Sheet1!$B$2:$B$5</c:f>
              <c:numCache>
                <c:formatCode>General</c:formatCode>
                <c:ptCount val="4"/>
                <c:pt idx="0">
                  <c:v>50</c:v>
                </c:pt>
                <c:pt idx="1">
                  <c:v>50</c:v>
                </c:pt>
                <c:pt idx="2">
                  <c:v>50</c:v>
                </c:pt>
                <c:pt idx="3">
                  <c:v>50</c:v>
                </c:pt>
              </c:numCache>
            </c:numRef>
          </c:val>
          <c:extLst>
            <c:ext xmlns:c16="http://schemas.microsoft.com/office/drawing/2014/chart" uri="{C3380CC4-5D6E-409C-BE32-E72D297353CC}">
              <c16:uniqueId val="{00000000-A625-4B37-8893-C805423C7AF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Column2</c:v>
                </c:pt>
              </c:strCache>
            </c:strRef>
          </c:tx>
          <c:spPr>
            <a:solidFill>
              <a:srgbClr val="2AB2D9"/>
            </a:solidFill>
            <a:ln>
              <a:solidFill>
                <a:schemeClr val="bg1"/>
              </a:solidFill>
            </a:ln>
          </c:spPr>
          <c:dPt>
            <c:idx val="0"/>
            <c:bubble3D val="0"/>
            <c:spPr>
              <a:solidFill>
                <a:srgbClr val="83E3FF"/>
              </a:solidFill>
              <a:ln w="19050">
                <a:solidFill>
                  <a:schemeClr val="bg1"/>
                </a:solidFill>
              </a:ln>
              <a:effectLst/>
            </c:spPr>
            <c:extLst>
              <c:ext xmlns:c16="http://schemas.microsoft.com/office/drawing/2014/chart" uri="{C3380CC4-5D6E-409C-BE32-E72D297353CC}">
                <c16:uniqueId val="{00000002-A625-4B37-8893-C805423C7AF4}"/>
              </c:ext>
            </c:extLst>
          </c:dPt>
          <c:dPt>
            <c:idx val="1"/>
            <c:bubble3D val="0"/>
            <c:spPr>
              <a:solidFill>
                <a:srgbClr val="83E3FF"/>
              </a:solidFill>
              <a:ln w="19050">
                <a:solidFill>
                  <a:schemeClr val="bg1"/>
                </a:solidFill>
              </a:ln>
              <a:effectLst/>
            </c:spPr>
            <c:extLst>
              <c:ext xmlns:c16="http://schemas.microsoft.com/office/drawing/2014/chart" uri="{C3380CC4-5D6E-409C-BE32-E72D297353CC}">
                <c16:uniqueId val="{00000003-A625-4B37-8893-C805423C7AF4}"/>
              </c:ext>
            </c:extLst>
          </c:dPt>
          <c:dPt>
            <c:idx val="2"/>
            <c:bubble3D val="0"/>
            <c:spPr>
              <a:solidFill>
                <a:srgbClr val="2AB2D9"/>
              </a:solidFill>
              <a:ln w="19050">
                <a:solidFill>
                  <a:schemeClr val="bg1"/>
                </a:solidFill>
              </a:ln>
              <a:effectLst/>
            </c:spPr>
            <c:extLst>
              <c:ext xmlns:c16="http://schemas.microsoft.com/office/drawing/2014/chart" uri="{C3380CC4-5D6E-409C-BE32-E72D297353CC}">
                <c16:uniqueId val="{00000005-4488-4F26-BEE9-2D143DF38169}"/>
              </c:ext>
            </c:extLst>
          </c:dPt>
          <c:dPt>
            <c:idx val="3"/>
            <c:bubble3D val="0"/>
            <c:spPr>
              <a:solidFill>
                <a:srgbClr val="2AB2D9"/>
              </a:solidFill>
              <a:ln w="19050">
                <a:solidFill>
                  <a:schemeClr val="bg1"/>
                </a:solidFill>
              </a:ln>
              <a:effectLst/>
            </c:spPr>
            <c:extLst>
              <c:ext xmlns:c16="http://schemas.microsoft.com/office/drawing/2014/chart" uri="{C3380CC4-5D6E-409C-BE32-E72D297353CC}">
                <c16:uniqueId val="{00000001-A625-4B37-8893-C805423C7AF4}"/>
              </c:ext>
            </c:extLst>
          </c:dPt>
          <c:cat>
            <c:numRef>
              <c:f>Sheet1!$A$2:$A$5</c:f>
              <c:numCache>
                <c:formatCode>General</c:formatCode>
                <c:ptCount val="4"/>
              </c:numCache>
            </c:numRef>
          </c:cat>
          <c:val>
            <c:numRef>
              <c:f>Sheet1!$B$2:$B$5</c:f>
              <c:numCache>
                <c:formatCode>General</c:formatCode>
                <c:ptCount val="4"/>
                <c:pt idx="0">
                  <c:v>75</c:v>
                </c:pt>
                <c:pt idx="1">
                  <c:v>14</c:v>
                </c:pt>
                <c:pt idx="2">
                  <c:v>19</c:v>
                </c:pt>
                <c:pt idx="3">
                  <c:v>11</c:v>
                </c:pt>
              </c:numCache>
            </c:numRef>
          </c:val>
          <c:extLst>
            <c:ext xmlns:c16="http://schemas.microsoft.com/office/drawing/2014/chart" uri="{C3380CC4-5D6E-409C-BE32-E72D297353CC}">
              <c16:uniqueId val="{00000000-A625-4B37-8893-C805423C7AF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Column2</c:v>
                </c:pt>
              </c:strCache>
            </c:strRef>
          </c:tx>
          <c:spPr>
            <a:solidFill>
              <a:srgbClr val="8B90D0"/>
            </a:solidFill>
            <a:ln>
              <a:solidFill>
                <a:schemeClr val="bg1"/>
              </a:solidFill>
            </a:ln>
          </c:spPr>
          <c:dPt>
            <c:idx val="0"/>
            <c:bubble3D val="0"/>
            <c:spPr>
              <a:solidFill>
                <a:srgbClr val="A3A9F5"/>
              </a:solidFill>
              <a:ln w="19050">
                <a:solidFill>
                  <a:schemeClr val="bg1"/>
                </a:solidFill>
              </a:ln>
              <a:effectLst/>
            </c:spPr>
            <c:extLst>
              <c:ext xmlns:c16="http://schemas.microsoft.com/office/drawing/2014/chart" uri="{C3380CC4-5D6E-409C-BE32-E72D297353CC}">
                <c16:uniqueId val="{00000002-A625-4B37-8893-C805423C7AF4}"/>
              </c:ext>
            </c:extLst>
          </c:dPt>
          <c:dPt>
            <c:idx val="1"/>
            <c:bubble3D val="0"/>
            <c:spPr>
              <a:solidFill>
                <a:srgbClr val="7276AC"/>
              </a:solidFill>
              <a:ln w="19050">
                <a:solidFill>
                  <a:schemeClr val="bg1"/>
                </a:solidFill>
              </a:ln>
              <a:effectLst/>
            </c:spPr>
            <c:extLst>
              <c:ext xmlns:c16="http://schemas.microsoft.com/office/drawing/2014/chart" uri="{C3380CC4-5D6E-409C-BE32-E72D297353CC}">
                <c16:uniqueId val="{00000003-A625-4B37-8893-C805423C7AF4}"/>
              </c:ext>
            </c:extLst>
          </c:dPt>
          <c:dPt>
            <c:idx val="2"/>
            <c:bubble3D val="0"/>
            <c:spPr>
              <a:solidFill>
                <a:srgbClr val="A3A9F5"/>
              </a:solidFill>
              <a:ln w="19050">
                <a:solidFill>
                  <a:schemeClr val="bg1"/>
                </a:solidFill>
              </a:ln>
              <a:effectLst/>
            </c:spPr>
            <c:extLst>
              <c:ext xmlns:c16="http://schemas.microsoft.com/office/drawing/2014/chart" uri="{C3380CC4-5D6E-409C-BE32-E72D297353CC}">
                <c16:uniqueId val="{00000005-280D-432D-AC35-33051054090E}"/>
              </c:ext>
            </c:extLst>
          </c:dPt>
          <c:dPt>
            <c:idx val="3"/>
            <c:bubble3D val="0"/>
            <c:spPr>
              <a:solidFill>
                <a:srgbClr val="7276AC"/>
              </a:solidFill>
              <a:ln w="19050">
                <a:solidFill>
                  <a:schemeClr val="bg1"/>
                </a:solidFill>
              </a:ln>
              <a:effectLst/>
            </c:spPr>
            <c:extLst>
              <c:ext xmlns:c16="http://schemas.microsoft.com/office/drawing/2014/chart" uri="{C3380CC4-5D6E-409C-BE32-E72D297353CC}">
                <c16:uniqueId val="{00000001-A625-4B37-8893-C805423C7AF4}"/>
              </c:ext>
            </c:extLst>
          </c:dPt>
          <c:cat>
            <c:numRef>
              <c:f>Sheet1!$A$2:$A$5</c:f>
              <c:numCache>
                <c:formatCode>General</c:formatCode>
                <c:ptCount val="4"/>
              </c:numCache>
            </c:numRef>
          </c:cat>
          <c:val>
            <c:numRef>
              <c:f>Sheet1!$B$2:$B$5</c:f>
              <c:numCache>
                <c:formatCode>General</c:formatCode>
                <c:ptCount val="4"/>
                <c:pt idx="0">
                  <c:v>50</c:v>
                </c:pt>
                <c:pt idx="1">
                  <c:v>50</c:v>
                </c:pt>
                <c:pt idx="2">
                  <c:v>50</c:v>
                </c:pt>
                <c:pt idx="3">
                  <c:v>50</c:v>
                </c:pt>
              </c:numCache>
            </c:numRef>
          </c:val>
          <c:extLst>
            <c:ext xmlns:c16="http://schemas.microsoft.com/office/drawing/2014/chart" uri="{C3380CC4-5D6E-409C-BE32-E72D297353CC}">
              <c16:uniqueId val="{00000000-A625-4B37-8893-C805423C7AF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F15170-8B3E-61BD-072D-7A53DFA9D5A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H" dirty="0">
              <a:latin typeface="Arial" panose="020B0604020202020204" pitchFamily="34" charset="0"/>
            </a:endParaRPr>
          </a:p>
        </p:txBody>
      </p:sp>
      <p:sp>
        <p:nvSpPr>
          <p:cNvPr id="3" name="Date Placeholder 2">
            <a:extLst>
              <a:ext uri="{FF2B5EF4-FFF2-40B4-BE49-F238E27FC236}">
                <a16:creationId xmlns:a16="http://schemas.microsoft.com/office/drawing/2014/main" id="{9833A943-0D57-C15A-8D9B-3F3A5A1018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4BD7FA-22E6-470E-AB8D-31004B30B2DC}" type="datetimeFigureOut">
              <a:rPr lang="en-PH" smtClean="0">
                <a:latin typeface="Arial" panose="020B0604020202020204" pitchFamily="34" charset="0"/>
              </a:rPr>
              <a:t>31/05/2023</a:t>
            </a:fld>
            <a:endParaRPr lang="en-PH" dirty="0">
              <a:latin typeface="Arial" panose="020B0604020202020204" pitchFamily="34" charset="0"/>
            </a:endParaRPr>
          </a:p>
        </p:txBody>
      </p:sp>
      <p:sp>
        <p:nvSpPr>
          <p:cNvPr id="4" name="Footer Placeholder 3">
            <a:extLst>
              <a:ext uri="{FF2B5EF4-FFF2-40B4-BE49-F238E27FC236}">
                <a16:creationId xmlns:a16="http://schemas.microsoft.com/office/drawing/2014/main" id="{2FF2512A-44F6-7071-B44A-03AC6ECBA0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PH" dirty="0">
              <a:latin typeface="Arial" panose="020B0604020202020204" pitchFamily="34" charset="0"/>
            </a:endParaRPr>
          </a:p>
        </p:txBody>
      </p:sp>
      <p:sp>
        <p:nvSpPr>
          <p:cNvPr id="5" name="Slide Number Placeholder 4">
            <a:extLst>
              <a:ext uri="{FF2B5EF4-FFF2-40B4-BE49-F238E27FC236}">
                <a16:creationId xmlns:a16="http://schemas.microsoft.com/office/drawing/2014/main" id="{A759F7E5-C867-B2D1-B042-2C80C6F44E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997FC5-1BFA-4F7A-8DE9-B45A213E2ABD}" type="slidenum">
              <a:rPr lang="en-PH" smtClean="0">
                <a:latin typeface="Arial" panose="020B0604020202020204" pitchFamily="34" charset="0"/>
              </a:rPr>
              <a:t>‹#›</a:t>
            </a:fld>
            <a:endParaRPr lang="en-PH" dirty="0">
              <a:latin typeface="Arial" panose="020B0604020202020204" pitchFamily="34" charset="0"/>
            </a:endParaRPr>
          </a:p>
        </p:txBody>
      </p:sp>
    </p:spTree>
    <p:extLst>
      <p:ext uri="{BB962C8B-B14F-4D97-AF65-F5344CB8AC3E}">
        <p14:creationId xmlns:p14="http://schemas.microsoft.com/office/powerpoint/2010/main" val="2401093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695C6255-926A-1048-8722-5DF134D00F63}" type="datetimeFigureOut">
              <a:rPr lang="en-US" smtClean="0"/>
              <a:pPr/>
              <a:t>5/31/2023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537E7296-944A-A144-A442-6F64D883BE1C}" type="slidenum">
              <a:rPr lang="en-US" smtClean="0"/>
              <a:pPr/>
              <a:t>‹#›</a:t>
            </a:fld>
            <a:endParaRPr lang="en-US" dirty="0"/>
          </a:p>
        </p:txBody>
      </p:sp>
    </p:spTree>
    <p:extLst>
      <p:ext uri="{BB962C8B-B14F-4D97-AF65-F5344CB8AC3E}">
        <p14:creationId xmlns:p14="http://schemas.microsoft.com/office/powerpoint/2010/main" val="1911108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537E7296-944A-A144-A442-6F64D883BE1C}" type="slidenum">
              <a:rPr lang="en-US" smtClean="0"/>
              <a:pPr/>
              <a:t>2</a:t>
            </a:fld>
            <a:endParaRPr lang="en-US" dirty="0"/>
          </a:p>
        </p:txBody>
      </p:sp>
    </p:spTree>
    <p:extLst>
      <p:ext uri="{BB962C8B-B14F-4D97-AF65-F5344CB8AC3E}">
        <p14:creationId xmlns:p14="http://schemas.microsoft.com/office/powerpoint/2010/main" val="1652993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8" name="Google Shape;114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7394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pt-BR" dirty="0"/>
              <a:t>Para o Índice Nielsen de Varejo, cada mercado de reporte está constituído por estratos:</a:t>
            </a:r>
          </a:p>
          <a:p>
            <a:pPr marL="457200" lvl="1" indent="0" algn="l" rtl="0">
              <a:lnSpc>
                <a:spcPct val="100000"/>
              </a:lnSpc>
              <a:spcBef>
                <a:spcPts val="360"/>
              </a:spcBef>
              <a:spcAft>
                <a:spcPts val="0"/>
              </a:spcAft>
              <a:buSzPts val="1100"/>
              <a:buNone/>
            </a:pPr>
            <a:r>
              <a:rPr lang="pt-BR" dirty="0"/>
              <a:t>Áreas geográficas</a:t>
            </a:r>
          </a:p>
          <a:p>
            <a:pPr marL="457200" lvl="1" indent="0" algn="l" rtl="0">
              <a:lnSpc>
                <a:spcPct val="100000"/>
              </a:lnSpc>
              <a:spcBef>
                <a:spcPts val="360"/>
              </a:spcBef>
              <a:spcAft>
                <a:spcPts val="0"/>
              </a:spcAft>
              <a:buSzPts val="1100"/>
              <a:buNone/>
            </a:pPr>
            <a:r>
              <a:rPr lang="pt-BR" dirty="0"/>
              <a:t>Canais de comercialização</a:t>
            </a:r>
          </a:p>
          <a:p>
            <a:pPr marL="0" lvl="0" indent="0" algn="l" rtl="0">
              <a:lnSpc>
                <a:spcPct val="100000"/>
              </a:lnSpc>
              <a:spcBef>
                <a:spcPts val="0"/>
              </a:spcBef>
              <a:spcAft>
                <a:spcPts val="0"/>
              </a:spcAft>
              <a:buSzPts val="1100"/>
              <a:buNone/>
            </a:pPr>
            <a:endParaRPr lang="pt-BR" dirty="0"/>
          </a:p>
          <a:p>
            <a:endParaRPr lang="en-US" dirty="0"/>
          </a:p>
        </p:txBody>
      </p:sp>
      <p:sp>
        <p:nvSpPr>
          <p:cNvPr id="4" name="Slide Number Placeholder 3"/>
          <p:cNvSpPr>
            <a:spLocks noGrp="1"/>
          </p:cNvSpPr>
          <p:nvPr>
            <p:ph type="sldNum" sz="quarter" idx="5"/>
          </p:nvPr>
        </p:nvSpPr>
        <p:spPr/>
        <p:txBody>
          <a:bodyPr/>
          <a:lstStyle/>
          <a:p>
            <a:fld id="{537E7296-944A-A144-A442-6F64D883BE1C}" type="slidenum">
              <a:rPr lang="en-US" smtClean="0"/>
              <a:pPr/>
              <a:t>52</a:t>
            </a:fld>
            <a:endParaRPr lang="en-US" dirty="0"/>
          </a:p>
        </p:txBody>
      </p:sp>
    </p:spTree>
    <p:extLst>
      <p:ext uri="{BB962C8B-B14F-4D97-AF65-F5344CB8AC3E}">
        <p14:creationId xmlns:p14="http://schemas.microsoft.com/office/powerpoint/2010/main" val="1903969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100"/>
              <a:buFont typeface="Arial"/>
              <a:buNone/>
            </a:pPr>
            <a:r>
              <a:rPr lang="pt-BR" dirty="0"/>
              <a:t>Pode-se dizer que quanto mais próximo o tamanho da amostra for em relação ao tamanho do Universo, maior será a precisão.</a:t>
            </a:r>
            <a:br>
              <a:rPr lang="pt-BR" dirty="0"/>
            </a:br>
            <a:r>
              <a:rPr lang="pt-BR" dirty="0"/>
              <a:t>Porém a metodologia utilizada pela Nielsen busca calcular a amostra ótima, onde haja a melhor relação entre a precisão e tamanho da amostra, ou seja, a partir desse ponto não há um ganho de precisão tão grande não importando o quanto aumente a amostra.</a:t>
            </a:r>
          </a:p>
          <a:p>
            <a:pPr marL="0" lvl="0" indent="0" algn="l" rtl="0">
              <a:lnSpc>
                <a:spcPct val="100000"/>
              </a:lnSpc>
              <a:spcBef>
                <a:spcPts val="0"/>
              </a:spcBef>
              <a:spcAft>
                <a:spcPts val="0"/>
              </a:spcAft>
              <a:buSzPts val="1100"/>
              <a:buNone/>
            </a:pPr>
            <a:endParaRPr lang="pt-BR" dirty="0"/>
          </a:p>
          <a:p>
            <a:endParaRPr lang="en-US" dirty="0"/>
          </a:p>
        </p:txBody>
      </p:sp>
      <p:sp>
        <p:nvSpPr>
          <p:cNvPr id="4" name="Slide Number Placeholder 3"/>
          <p:cNvSpPr>
            <a:spLocks noGrp="1"/>
          </p:cNvSpPr>
          <p:nvPr>
            <p:ph type="sldNum" sz="quarter" idx="5"/>
          </p:nvPr>
        </p:nvSpPr>
        <p:spPr/>
        <p:txBody>
          <a:bodyPr/>
          <a:lstStyle/>
          <a:p>
            <a:fld id="{537E7296-944A-A144-A442-6F64D883BE1C}" type="slidenum">
              <a:rPr lang="en-US" smtClean="0"/>
              <a:pPr/>
              <a:t>55</a:t>
            </a:fld>
            <a:endParaRPr lang="en-US" dirty="0"/>
          </a:p>
        </p:txBody>
      </p:sp>
    </p:spTree>
    <p:extLst>
      <p:ext uri="{BB962C8B-B14F-4D97-AF65-F5344CB8AC3E}">
        <p14:creationId xmlns:p14="http://schemas.microsoft.com/office/powerpoint/2010/main" val="1515185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100"/>
              <a:buFont typeface="Arial"/>
              <a:buNone/>
            </a:pPr>
            <a:r>
              <a:rPr lang="en-US" dirty="0"/>
              <a:t>ASTI = Automatic Shop Trend Inspection</a:t>
            </a:r>
          </a:p>
          <a:p>
            <a:pPr marL="0" lvl="0" indent="0" algn="l" rtl="0">
              <a:lnSpc>
                <a:spcPct val="100000"/>
              </a:lnSpc>
              <a:spcBef>
                <a:spcPts val="0"/>
              </a:spcBef>
              <a:spcAft>
                <a:spcPts val="0"/>
              </a:spcAft>
              <a:buSzPts val="1100"/>
              <a:buNone/>
            </a:pPr>
            <a:endParaRPr lang="en-US" dirty="0"/>
          </a:p>
          <a:p>
            <a:endParaRPr lang="en-US" dirty="0"/>
          </a:p>
        </p:txBody>
      </p:sp>
      <p:sp>
        <p:nvSpPr>
          <p:cNvPr id="4" name="Slide Number Placeholder 3"/>
          <p:cNvSpPr>
            <a:spLocks noGrp="1"/>
          </p:cNvSpPr>
          <p:nvPr>
            <p:ph type="sldNum" sz="quarter" idx="5"/>
          </p:nvPr>
        </p:nvSpPr>
        <p:spPr/>
        <p:txBody>
          <a:bodyPr/>
          <a:lstStyle/>
          <a:p>
            <a:fld id="{537E7296-944A-A144-A442-6F64D883BE1C}" type="slidenum">
              <a:rPr lang="en-US" smtClean="0"/>
              <a:pPr/>
              <a:t>57</a:t>
            </a:fld>
            <a:endParaRPr lang="en-US" dirty="0"/>
          </a:p>
        </p:txBody>
      </p:sp>
    </p:spTree>
    <p:extLst>
      <p:ext uri="{BB962C8B-B14F-4D97-AF65-F5344CB8AC3E}">
        <p14:creationId xmlns:p14="http://schemas.microsoft.com/office/powerpoint/2010/main" val="2518694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8" name="Google Shape;114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7850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100"/>
              <a:buFont typeface="Arial"/>
              <a:buNone/>
            </a:pPr>
            <a:r>
              <a:rPr lang="pt-BR" b="1" u="sng" dirty="0"/>
              <a:t>Este gráfico de calendários nos ajuda a resumir o ciclo de trabalho segundo cada índice.</a:t>
            </a:r>
            <a:endParaRPr lang="pt-BR" dirty="0"/>
          </a:p>
          <a:p>
            <a:pPr marL="0" lvl="0" indent="0" algn="l" rtl="0">
              <a:lnSpc>
                <a:spcPct val="100000"/>
              </a:lnSpc>
              <a:spcBef>
                <a:spcPts val="0"/>
              </a:spcBef>
              <a:spcAft>
                <a:spcPts val="0"/>
              </a:spcAft>
              <a:buSzPts val="1100"/>
              <a:buNone/>
            </a:pPr>
            <a:endParaRPr lang="pt-BR" dirty="0"/>
          </a:p>
          <a:p>
            <a:endParaRPr lang="en-US" dirty="0"/>
          </a:p>
        </p:txBody>
      </p:sp>
      <p:sp>
        <p:nvSpPr>
          <p:cNvPr id="4" name="Slide Number Placeholder 3"/>
          <p:cNvSpPr>
            <a:spLocks noGrp="1"/>
          </p:cNvSpPr>
          <p:nvPr>
            <p:ph type="sldNum" sz="quarter" idx="5"/>
          </p:nvPr>
        </p:nvSpPr>
        <p:spPr/>
        <p:txBody>
          <a:bodyPr/>
          <a:lstStyle/>
          <a:p>
            <a:fld id="{537E7296-944A-A144-A442-6F64D883BE1C}" type="slidenum">
              <a:rPr lang="en-US" smtClean="0"/>
              <a:pPr/>
              <a:t>62</a:t>
            </a:fld>
            <a:endParaRPr lang="en-US" dirty="0"/>
          </a:p>
        </p:txBody>
      </p:sp>
    </p:spTree>
    <p:extLst>
      <p:ext uri="{BB962C8B-B14F-4D97-AF65-F5344CB8AC3E}">
        <p14:creationId xmlns:p14="http://schemas.microsoft.com/office/powerpoint/2010/main" val="3723270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8" name="Google Shape;114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1523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537E7296-944A-A144-A442-6F64D883BE1C}" type="slidenum">
              <a:rPr lang="en-US" smtClean="0"/>
              <a:pPr/>
              <a:t>76</a:t>
            </a:fld>
            <a:endParaRPr lang="en-US" dirty="0"/>
          </a:p>
        </p:txBody>
      </p:sp>
    </p:spTree>
    <p:extLst>
      <p:ext uri="{BB962C8B-B14F-4D97-AF65-F5344CB8AC3E}">
        <p14:creationId xmlns:p14="http://schemas.microsoft.com/office/powerpoint/2010/main" val="931835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8" name="Google Shape;114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3494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pt-BR" sz="1200" b="1" dirty="0"/>
              <a:t>Metodologia Scanning: </a:t>
            </a:r>
            <a:r>
              <a:rPr lang="pt-BR" sz="1200" dirty="0"/>
              <a:t>Como não há auditoria e não recebemos estes dados </a:t>
            </a:r>
            <a:endParaRPr lang="pt-BR" dirty="0"/>
          </a:p>
          <a:p>
            <a:pPr marL="0" lvl="0" indent="0" algn="l" rtl="0">
              <a:lnSpc>
                <a:spcPct val="100000"/>
              </a:lnSpc>
              <a:spcBef>
                <a:spcPts val="0"/>
              </a:spcBef>
              <a:spcAft>
                <a:spcPts val="0"/>
              </a:spcAft>
              <a:buClr>
                <a:schemeClr val="dk1"/>
              </a:buClr>
              <a:buSzPts val="1100"/>
              <a:buFont typeface="Arial"/>
              <a:buNone/>
            </a:pPr>
            <a:r>
              <a:rPr lang="pt-BR" sz="1200" dirty="0"/>
              <a:t>eletronicamente, estas variáveis são estimadas.  Utilizamos os dados de compras e </a:t>
            </a:r>
            <a:endParaRPr lang="pt-BR" dirty="0"/>
          </a:p>
          <a:p>
            <a:pPr marL="0" lvl="0" indent="0" algn="l" rtl="0">
              <a:lnSpc>
                <a:spcPct val="100000"/>
              </a:lnSpc>
              <a:spcBef>
                <a:spcPts val="0"/>
              </a:spcBef>
              <a:spcAft>
                <a:spcPts val="0"/>
              </a:spcAft>
              <a:buClr>
                <a:schemeClr val="dk1"/>
              </a:buClr>
              <a:buSzPts val="1100"/>
              <a:buFont typeface="Arial"/>
              <a:buNone/>
            </a:pPr>
            <a:r>
              <a:rPr lang="pt-BR" sz="1200" dirty="0"/>
              <a:t>estoque de períodos anteriores e obtemos a relação deles com as vendas. A partir desta </a:t>
            </a:r>
            <a:endParaRPr lang="pt-BR" dirty="0"/>
          </a:p>
          <a:p>
            <a:pPr marL="0" lvl="0" indent="0" algn="l" rtl="0">
              <a:lnSpc>
                <a:spcPct val="100000"/>
              </a:lnSpc>
              <a:spcBef>
                <a:spcPts val="0"/>
              </a:spcBef>
              <a:spcAft>
                <a:spcPts val="0"/>
              </a:spcAft>
              <a:buClr>
                <a:schemeClr val="dk1"/>
              </a:buClr>
              <a:buSzPts val="1100"/>
              <a:buFont typeface="Arial"/>
              <a:buNone/>
            </a:pPr>
            <a:r>
              <a:rPr lang="pt-BR" sz="1200" dirty="0"/>
              <a:t>definimos coeficientes para cada categoria/cadeia</a:t>
            </a:r>
            <a:endParaRPr lang="pt-BR" dirty="0"/>
          </a:p>
          <a:p>
            <a:endParaRPr lang="en-US" dirty="0"/>
          </a:p>
        </p:txBody>
      </p:sp>
      <p:sp>
        <p:nvSpPr>
          <p:cNvPr id="4" name="Slide Number Placeholder 3"/>
          <p:cNvSpPr>
            <a:spLocks noGrp="1"/>
          </p:cNvSpPr>
          <p:nvPr>
            <p:ph type="sldNum" sz="quarter" idx="5"/>
          </p:nvPr>
        </p:nvSpPr>
        <p:spPr/>
        <p:txBody>
          <a:bodyPr/>
          <a:lstStyle/>
          <a:p>
            <a:fld id="{537E7296-944A-A144-A442-6F64D883BE1C}" type="slidenum">
              <a:rPr lang="en-US" smtClean="0"/>
              <a:pPr/>
              <a:t>118</a:t>
            </a:fld>
            <a:endParaRPr lang="en-US" dirty="0"/>
          </a:p>
        </p:txBody>
      </p:sp>
    </p:spTree>
    <p:extLst>
      <p:ext uri="{BB962C8B-B14F-4D97-AF65-F5344CB8AC3E}">
        <p14:creationId xmlns:p14="http://schemas.microsoft.com/office/powerpoint/2010/main" val="1116188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8" name="Google Shape;114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537E7296-944A-A144-A442-6F64D883BE1C}" type="slidenum">
              <a:rPr lang="en-US" smtClean="0"/>
              <a:pPr/>
              <a:t>9</a:t>
            </a:fld>
            <a:endParaRPr lang="en-US" dirty="0"/>
          </a:p>
        </p:txBody>
      </p:sp>
    </p:spTree>
    <p:extLst>
      <p:ext uri="{BB962C8B-B14F-4D97-AF65-F5344CB8AC3E}">
        <p14:creationId xmlns:p14="http://schemas.microsoft.com/office/powerpoint/2010/main" val="3182646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8" name="Google Shape;114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3590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100"/>
              <a:buFont typeface="Arial"/>
              <a:buNone/>
            </a:pPr>
            <a:r>
              <a:rPr lang="pt-BR" sz="1200" dirty="0">
                <a:solidFill>
                  <a:srgbClr val="000000"/>
                </a:solidFill>
              </a:rPr>
              <a:t>IBGE: usamos para saber o tamanho de municípios, definição dos setores censitários, definição do NSE, entre outras coisas</a:t>
            </a:r>
            <a:endParaRPr lang="pt-BR" dirty="0"/>
          </a:p>
          <a:p>
            <a:pPr marL="0" lvl="0" indent="0" algn="l" rtl="0">
              <a:lnSpc>
                <a:spcPct val="100000"/>
              </a:lnSpc>
              <a:spcBef>
                <a:spcPts val="0"/>
              </a:spcBef>
              <a:spcAft>
                <a:spcPts val="0"/>
              </a:spcAft>
              <a:buSzPts val="1100"/>
              <a:buNone/>
            </a:pPr>
            <a:endParaRPr lang="pt-BR" dirty="0"/>
          </a:p>
          <a:p>
            <a:endParaRPr lang="en-US" dirty="0"/>
          </a:p>
        </p:txBody>
      </p:sp>
      <p:sp>
        <p:nvSpPr>
          <p:cNvPr id="4" name="Slide Number Placeholder 3"/>
          <p:cNvSpPr>
            <a:spLocks noGrp="1"/>
          </p:cNvSpPr>
          <p:nvPr>
            <p:ph type="sldNum" sz="quarter" idx="5"/>
          </p:nvPr>
        </p:nvSpPr>
        <p:spPr/>
        <p:txBody>
          <a:bodyPr/>
          <a:lstStyle/>
          <a:p>
            <a:fld id="{537E7296-944A-A144-A442-6F64D883BE1C}" type="slidenum">
              <a:rPr lang="en-US" smtClean="0"/>
              <a:pPr/>
              <a:t>22</a:t>
            </a:fld>
            <a:endParaRPr lang="en-US" dirty="0"/>
          </a:p>
        </p:txBody>
      </p:sp>
    </p:spTree>
    <p:extLst>
      <p:ext uri="{BB962C8B-B14F-4D97-AF65-F5344CB8AC3E}">
        <p14:creationId xmlns:p14="http://schemas.microsoft.com/office/powerpoint/2010/main" val="363946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100"/>
              <a:buFont typeface="Arial"/>
              <a:buNone/>
            </a:pPr>
            <a:r>
              <a:rPr lang="pt-BR" sz="1200" b="1" i="0" u="sng" strike="noStrike" cap="none" dirty="0">
                <a:solidFill>
                  <a:schemeClr val="dk1"/>
                </a:solidFill>
                <a:latin typeface="Arial"/>
                <a:ea typeface="Arial"/>
                <a:cs typeface="Arial"/>
                <a:sym typeface="Arial"/>
              </a:rPr>
              <a:t>É importante que memorize a formação de cada área</a:t>
            </a:r>
            <a:endParaRPr lang="pt-BR" sz="1200" b="0" i="0" u="none" strike="noStrike" cap="none" dirty="0">
              <a:solidFill>
                <a:schemeClr val="dk1"/>
              </a:solidFill>
              <a:latin typeface="Arial"/>
              <a:ea typeface="Arial"/>
              <a:cs typeface="Arial"/>
              <a:sym typeface="Arial"/>
            </a:endParaRPr>
          </a:p>
          <a:p>
            <a:pPr marL="0" lvl="0" indent="0" algn="l" rtl="0">
              <a:lnSpc>
                <a:spcPct val="100000"/>
              </a:lnSpc>
              <a:spcBef>
                <a:spcPts val="0"/>
              </a:spcBef>
              <a:spcAft>
                <a:spcPts val="0"/>
              </a:spcAft>
              <a:buSzPts val="1100"/>
              <a:buNone/>
            </a:pPr>
            <a:endParaRPr lang="pt-BR" dirty="0"/>
          </a:p>
          <a:p>
            <a:endParaRPr lang="en-US" dirty="0"/>
          </a:p>
        </p:txBody>
      </p:sp>
      <p:sp>
        <p:nvSpPr>
          <p:cNvPr id="4" name="Slide Number Placeholder 3"/>
          <p:cNvSpPr>
            <a:spLocks noGrp="1"/>
          </p:cNvSpPr>
          <p:nvPr>
            <p:ph type="sldNum" sz="quarter" idx="5"/>
          </p:nvPr>
        </p:nvSpPr>
        <p:spPr/>
        <p:txBody>
          <a:bodyPr/>
          <a:lstStyle/>
          <a:p>
            <a:fld id="{537E7296-944A-A144-A442-6F64D883BE1C}" type="slidenum">
              <a:rPr lang="en-US" smtClean="0"/>
              <a:pPr/>
              <a:t>25</a:t>
            </a:fld>
            <a:endParaRPr lang="en-US" dirty="0"/>
          </a:p>
        </p:txBody>
      </p:sp>
    </p:spTree>
    <p:extLst>
      <p:ext uri="{BB962C8B-B14F-4D97-AF65-F5344CB8AC3E}">
        <p14:creationId xmlns:p14="http://schemas.microsoft.com/office/powerpoint/2010/main" val="971124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rtl="0">
              <a:lnSpc>
                <a:spcPct val="100000"/>
              </a:lnSpc>
              <a:spcBef>
                <a:spcPts val="0"/>
              </a:spcBef>
              <a:spcAft>
                <a:spcPts val="0"/>
              </a:spcAft>
              <a:buClr>
                <a:srgbClr val="000000"/>
              </a:buClr>
              <a:buSzPts val="1100"/>
              <a:buFont typeface="Arial"/>
              <a:buNone/>
            </a:pPr>
            <a:r>
              <a:rPr lang="pt-BR" sz="1200" i="1" u="none" strike="noStrike" cap="none" dirty="0">
                <a:solidFill>
                  <a:srgbClr val="000000"/>
                </a:solidFill>
                <a:latin typeface="Montserrat"/>
                <a:ea typeface="Montserrat"/>
                <a:cs typeface="Montserrat"/>
                <a:sym typeface="Montserrat"/>
              </a:rPr>
              <a:t>* </a:t>
            </a:r>
            <a:r>
              <a:rPr lang="pt-BR" sz="1200" i="1" u="none" strike="noStrike" cap="none" dirty="0">
                <a:solidFill>
                  <a:srgbClr val="000000"/>
                </a:solidFill>
                <a:highlight>
                  <a:srgbClr val="FF0000"/>
                </a:highlight>
                <a:latin typeface="Montserrat"/>
                <a:ea typeface="Montserrat"/>
                <a:cs typeface="Montserrat"/>
                <a:sym typeface="Montserrat"/>
              </a:rPr>
              <a:t>O antigo índice de sorvetes está no novo índice FMCG Monthly</a:t>
            </a:r>
          </a:p>
          <a:p>
            <a:pPr marL="0" marR="0" lvl="0" indent="0" rtl="0">
              <a:lnSpc>
                <a:spcPct val="100000"/>
              </a:lnSpc>
              <a:spcBef>
                <a:spcPts val="0"/>
              </a:spcBef>
              <a:spcAft>
                <a:spcPts val="0"/>
              </a:spcAft>
              <a:buClr>
                <a:srgbClr val="000000"/>
              </a:buClr>
              <a:buSzPts val="1100"/>
              <a:buFont typeface="Arial"/>
              <a:buNone/>
            </a:pPr>
            <a:r>
              <a:rPr lang="pt-BR" sz="1200" i="1" u="none" strike="noStrike" cap="none" dirty="0">
                <a:solidFill>
                  <a:srgbClr val="000000"/>
                </a:solidFill>
                <a:highlight>
                  <a:srgbClr val="FFFF00"/>
                </a:highlight>
                <a:latin typeface="Montserrat"/>
                <a:ea typeface="Montserrat"/>
                <a:cs typeface="Montserrat"/>
                <a:sym typeface="Montserrat"/>
              </a:rPr>
              <a:t>**  As categorias de Água Mineral, Sucos, Água saborizada, e guaraná pronto para consumo migraram </a:t>
            </a:r>
            <a:r>
              <a:rPr lang="pt-BR" sz="1200" i="1" dirty="0">
                <a:highlight>
                  <a:srgbClr val="FFFF00"/>
                </a:highlight>
                <a:latin typeface="Montserrat"/>
                <a:ea typeface="Montserrat"/>
                <a:cs typeface="Montserrat"/>
                <a:sym typeface="Montserrat"/>
              </a:rPr>
              <a:t>do índice FMCG Monthly (antigo food) para o índice Beverages.</a:t>
            </a:r>
          </a:p>
          <a:p>
            <a:pPr marL="0" lvl="0" indent="0" algn="l" rtl="0">
              <a:lnSpc>
                <a:spcPct val="100000"/>
              </a:lnSpc>
              <a:spcBef>
                <a:spcPts val="0"/>
              </a:spcBef>
              <a:spcAft>
                <a:spcPts val="0"/>
              </a:spcAft>
              <a:buSzPts val="1100"/>
              <a:buNone/>
            </a:pPr>
            <a:endParaRPr lang="pt-BR" dirty="0"/>
          </a:p>
          <a:p>
            <a:endParaRPr lang="en-PH" dirty="0"/>
          </a:p>
        </p:txBody>
      </p:sp>
      <p:sp>
        <p:nvSpPr>
          <p:cNvPr id="4" name="Slide Number Placeholder 3"/>
          <p:cNvSpPr>
            <a:spLocks noGrp="1"/>
          </p:cNvSpPr>
          <p:nvPr>
            <p:ph type="sldNum" sz="quarter" idx="5"/>
          </p:nvPr>
        </p:nvSpPr>
        <p:spPr/>
        <p:txBody>
          <a:bodyPr/>
          <a:lstStyle/>
          <a:p>
            <a:fld id="{537E7296-944A-A144-A442-6F64D883BE1C}" type="slidenum">
              <a:rPr lang="en-US" smtClean="0"/>
              <a:pPr/>
              <a:t>28</a:t>
            </a:fld>
            <a:endParaRPr lang="en-US" dirty="0"/>
          </a:p>
        </p:txBody>
      </p:sp>
    </p:spTree>
    <p:extLst>
      <p:ext uri="{BB962C8B-B14F-4D97-AF65-F5344CB8AC3E}">
        <p14:creationId xmlns:p14="http://schemas.microsoft.com/office/powerpoint/2010/main" val="490216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537E7296-944A-A144-A442-6F64D883BE1C}" type="slidenum">
              <a:rPr lang="en-US" smtClean="0"/>
              <a:pPr/>
              <a:t>34</a:t>
            </a:fld>
            <a:endParaRPr lang="en-US" dirty="0"/>
          </a:p>
        </p:txBody>
      </p:sp>
    </p:spTree>
    <p:extLst>
      <p:ext uri="{BB962C8B-B14F-4D97-AF65-F5344CB8AC3E}">
        <p14:creationId xmlns:p14="http://schemas.microsoft.com/office/powerpoint/2010/main" val="3519834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7E7296-944A-A144-A442-6F64D883BE1C}" type="slidenum">
              <a:rPr lang="en-US" smtClean="0"/>
              <a:pPr/>
              <a:t>38</a:t>
            </a:fld>
            <a:endParaRPr lang="en-US" dirty="0"/>
          </a:p>
        </p:txBody>
      </p:sp>
    </p:spTree>
    <p:extLst>
      <p:ext uri="{BB962C8B-B14F-4D97-AF65-F5344CB8AC3E}">
        <p14:creationId xmlns:p14="http://schemas.microsoft.com/office/powerpoint/2010/main" val="26918142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7.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_blu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671355"/>
            <a:ext cx="8642082" cy="2387600"/>
          </a:xfrm>
          <a:prstGeom prst="rect">
            <a:avLst/>
          </a:prstGeom>
        </p:spPr>
        <p:txBody>
          <a:bodyPr anchor="b">
            <a:noAutofit/>
          </a:bodyPr>
          <a:lstStyle>
            <a:lvl1pPr algn="l">
              <a:defRPr sz="5400">
                <a:solidFill>
                  <a:schemeClr val="bg1"/>
                </a:solidFill>
              </a:defRPr>
            </a:lvl1pPr>
          </a:lstStyle>
          <a:p>
            <a:r>
              <a:rPr lang="en-US" dirty="0"/>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4151030"/>
            <a:ext cx="8642082" cy="837882"/>
          </a:xfrm>
        </p:spPr>
        <p:txBody>
          <a:bodyPr>
            <a:noAutofit/>
          </a:bodyPr>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userDrawn="1"/>
        </p:nvCxnSpPr>
        <p:spPr>
          <a:xfrm>
            <a:off x="278932" y="1364752"/>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Logo, icon&#10;&#10;Description automatically generated">
            <a:extLst>
              <a:ext uri="{FF2B5EF4-FFF2-40B4-BE49-F238E27FC236}">
                <a16:creationId xmlns:a16="http://schemas.microsoft.com/office/drawing/2014/main" id="{13AD0A56-54F9-2F78-1258-F961036731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0" y="447040"/>
            <a:ext cx="1219200" cy="518808"/>
          </a:xfrm>
          <a:prstGeom prst="rect">
            <a:avLst/>
          </a:prstGeom>
        </p:spPr>
      </p:pic>
      <p:sp>
        <p:nvSpPr>
          <p:cNvPr id="18" name="Text Placeholder 17">
            <a:extLst>
              <a:ext uri="{FF2B5EF4-FFF2-40B4-BE49-F238E27FC236}">
                <a16:creationId xmlns:a16="http://schemas.microsoft.com/office/drawing/2014/main" id="{4D8E56BE-097F-EB4E-3287-BD1DCBFF4884}"/>
              </a:ext>
            </a:extLst>
          </p:cNvPr>
          <p:cNvSpPr>
            <a:spLocks noGrp="1"/>
          </p:cNvSpPr>
          <p:nvPr>
            <p:ph type="body" sz="quarter" idx="10" hasCustomPrompt="1"/>
          </p:nvPr>
        </p:nvSpPr>
        <p:spPr>
          <a:xfrm>
            <a:off x="288559" y="5194091"/>
            <a:ext cx="8642082"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19" name="Text Placeholder 17">
            <a:extLst>
              <a:ext uri="{FF2B5EF4-FFF2-40B4-BE49-F238E27FC236}">
                <a16:creationId xmlns:a16="http://schemas.microsoft.com/office/drawing/2014/main" id="{6942A971-1821-DF95-6B7B-A7991E06FA8B}"/>
              </a:ext>
            </a:extLst>
          </p:cNvPr>
          <p:cNvSpPr>
            <a:spLocks noGrp="1"/>
          </p:cNvSpPr>
          <p:nvPr>
            <p:ph type="body" sz="quarter" idx="11" hasCustomPrompt="1"/>
          </p:nvPr>
        </p:nvSpPr>
        <p:spPr>
          <a:xfrm>
            <a:off x="288559" y="5562225"/>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6" name="Text Placeholder 17">
            <a:extLst>
              <a:ext uri="{FF2B5EF4-FFF2-40B4-BE49-F238E27FC236}">
                <a16:creationId xmlns:a16="http://schemas.microsoft.com/office/drawing/2014/main" id="{DEC3D6C2-3D92-FDB9-8FF6-0B85288173C0}"/>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15" name="TextBox 14">
            <a:extLst>
              <a:ext uri="{FF2B5EF4-FFF2-40B4-BE49-F238E27FC236}">
                <a16:creationId xmlns:a16="http://schemas.microsoft.com/office/drawing/2014/main" id="{D439B148-E719-27C3-3403-978BEDC13EC0}"/>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383374201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cover_photo_circle_orang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F8A4DBCA-162B-E485-E20E-17D5C140E774}"/>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5880477" y="0"/>
            <a:ext cx="6311523" cy="6831495"/>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074161F4-D097-DE19-FD87-0BB65D7B7FE4}"/>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dirty="0"/>
              <a:t>Insert your presentation title here maximum of three lines</a:t>
            </a:r>
          </a:p>
        </p:txBody>
      </p:sp>
      <p:sp>
        <p:nvSpPr>
          <p:cNvPr id="9" name="Subtitle 2">
            <a:extLst>
              <a:ext uri="{FF2B5EF4-FFF2-40B4-BE49-F238E27FC236}">
                <a16:creationId xmlns:a16="http://schemas.microsoft.com/office/drawing/2014/main" id="{5611E666-418A-4758-0E70-B2424283399B}"/>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a:extLst>
              <a:ext uri="{FF2B5EF4-FFF2-40B4-BE49-F238E27FC236}">
                <a16:creationId xmlns:a16="http://schemas.microsoft.com/office/drawing/2014/main" id="{04D009FA-CFA0-2366-6348-AD2DE5F5F8B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0D543147-C142-3795-8692-163187D8C105}"/>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43F396D2-FEEC-B3D9-78CF-DB43D25BBDD0}"/>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84E5CB92-5F1A-B42D-D765-161BADC32870}"/>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Tree>
    <p:extLst>
      <p:ext uri="{BB962C8B-B14F-4D97-AF65-F5344CB8AC3E}">
        <p14:creationId xmlns:p14="http://schemas.microsoft.com/office/powerpoint/2010/main" val="486842748"/>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yp_thank_you_grey">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clipart, vector graphics&#10;&#10;Description automatically generated">
            <a:extLst>
              <a:ext uri="{FF2B5EF4-FFF2-40B4-BE49-F238E27FC236}">
                <a16:creationId xmlns:a16="http://schemas.microsoft.com/office/drawing/2014/main" id="{CF928130-74A2-EFBD-3E8D-68B5F500D5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3600">
                <a:solidFill>
                  <a:schemeClr val="tx1"/>
                </a:solidFill>
              </a:defRPr>
            </a:lvl1pPr>
          </a:lstStyle>
          <a:p>
            <a:r>
              <a:rPr lang="en-US" dirty="0"/>
              <a:t>[Thank you]</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11471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[Call to action]</a:t>
            </a:r>
          </a:p>
        </p:txBody>
      </p:sp>
      <p:pic>
        <p:nvPicPr>
          <p:cNvPr id="9" name="Picture 8">
            <a:extLst>
              <a:ext uri="{FF2B5EF4-FFF2-40B4-BE49-F238E27FC236}">
                <a16:creationId xmlns:a16="http://schemas.microsoft.com/office/drawing/2014/main" id="{CD8F8D6A-AB50-00A3-D30C-2B45378DC3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10" name="Text Placeholder 17">
            <a:extLst>
              <a:ext uri="{FF2B5EF4-FFF2-40B4-BE49-F238E27FC236}">
                <a16:creationId xmlns:a16="http://schemas.microsoft.com/office/drawing/2014/main" id="{0FF12D10-3F99-FA54-8A36-1C3BFF703BC4}"/>
              </a:ext>
            </a:extLst>
          </p:cNvPr>
          <p:cNvSpPr>
            <a:spLocks noGrp="1"/>
          </p:cNvSpPr>
          <p:nvPr>
            <p:ph type="body" sz="quarter" idx="10" hasCustomPrompt="1"/>
          </p:nvPr>
        </p:nvSpPr>
        <p:spPr>
          <a:xfrm>
            <a:off x="288559" y="4339347"/>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11" name="Text Placeholder 17">
            <a:extLst>
              <a:ext uri="{FF2B5EF4-FFF2-40B4-BE49-F238E27FC236}">
                <a16:creationId xmlns:a16="http://schemas.microsoft.com/office/drawing/2014/main" id="{C023098E-A14A-7175-E122-657D7B94C166}"/>
              </a:ext>
            </a:extLst>
          </p:cNvPr>
          <p:cNvSpPr>
            <a:spLocks noGrp="1"/>
          </p:cNvSpPr>
          <p:nvPr>
            <p:ph type="body" sz="quarter" idx="11" hasCustomPrompt="1"/>
          </p:nvPr>
        </p:nvSpPr>
        <p:spPr>
          <a:xfrm>
            <a:off x="288559" y="4707481"/>
            <a:ext cx="8642082" cy="42346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Contact information</a:t>
            </a:r>
          </a:p>
        </p:txBody>
      </p:sp>
      <p:sp>
        <p:nvSpPr>
          <p:cNvPr id="6" name="TextBox 5">
            <a:extLst>
              <a:ext uri="{FF2B5EF4-FFF2-40B4-BE49-F238E27FC236}">
                <a16:creationId xmlns:a16="http://schemas.microsoft.com/office/drawing/2014/main" id="{CB3923C6-70F5-38D5-0F2A-AFB1BB6D8A0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1758003247"/>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1_divider_deep_violet">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9F2D90-E656-4316-0C33-82394E32134F}"/>
              </a:ext>
            </a:extLst>
          </p:cNvPr>
          <p:cNvSpPr/>
          <p:nvPr userDrawn="1"/>
        </p:nvSpPr>
        <p:spPr>
          <a:xfrm>
            <a:off x="0" y="0"/>
            <a:ext cx="598646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a:p>
        </p:txBody>
      </p:sp>
      <p:pic>
        <p:nvPicPr>
          <p:cNvPr id="2" name="Picture 1">
            <a:extLst>
              <a:ext uri="{FF2B5EF4-FFF2-40B4-BE49-F238E27FC236}">
                <a16:creationId xmlns:a16="http://schemas.microsoft.com/office/drawing/2014/main" id="{B910F51D-352B-C905-A1C7-DA5FF0BEB01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986463" y="0"/>
            <a:ext cx="6378628" cy="6858000"/>
          </a:xfrm>
          <a:prstGeom prst="rect">
            <a:avLst/>
          </a:prstGeom>
        </p:spPr>
      </p:pic>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a:p>
        </p:txBody>
      </p:sp>
      <p:sp>
        <p:nvSpPr>
          <p:cNvPr id="9" name="TextBox 8">
            <a:extLst>
              <a:ext uri="{FF2B5EF4-FFF2-40B4-BE49-F238E27FC236}">
                <a16:creationId xmlns:a16="http://schemas.microsoft.com/office/drawing/2014/main" id="{2BF749EA-836B-83E3-C743-0FC08B6657F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solidFill>
                  <a:schemeClr val="bg1"/>
                </a:solidFill>
              </a:rPr>
              <a:t>© 2023 Nielsen Consumer LLC. All Rights Reserved.</a:t>
            </a:r>
          </a:p>
        </p:txBody>
      </p:sp>
      <p:pic>
        <p:nvPicPr>
          <p:cNvPr id="10" name="Picture 9">
            <a:extLst>
              <a:ext uri="{FF2B5EF4-FFF2-40B4-BE49-F238E27FC236}">
                <a16:creationId xmlns:a16="http://schemas.microsoft.com/office/drawing/2014/main" id="{AA994047-62B7-6144-8451-CFF471986D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
        <p:nvSpPr>
          <p:cNvPr id="12" name="TextBox 11">
            <a:extLst>
              <a:ext uri="{FF2B5EF4-FFF2-40B4-BE49-F238E27FC236}">
                <a16:creationId xmlns:a16="http://schemas.microsoft.com/office/drawing/2014/main" id="{65E85384-E091-2082-FCBB-160F82D46D2B}"/>
              </a:ext>
            </a:extLst>
          </p:cNvPr>
          <p:cNvSpPr txBox="1"/>
          <p:nvPr userDrawn="1"/>
        </p:nvSpPr>
        <p:spPr>
          <a:xfrm>
            <a:off x="-1115568" y="3474720"/>
            <a:ext cx="0" cy="0"/>
          </a:xfrm>
          <a:prstGeom prst="rect">
            <a:avLst/>
          </a:prstGeom>
          <a:noFill/>
        </p:spPr>
        <p:txBody>
          <a:bodyPr wrap="none" lIns="0" rIns="0" rtlCol="0">
            <a:noAutofit/>
          </a:bodyPr>
          <a:lstStyle/>
          <a:p>
            <a:pPr algn="l">
              <a:spcAft>
                <a:spcPts val="600"/>
              </a:spcAft>
            </a:pPr>
            <a:endParaRPr lang="en-US" sz="1600"/>
          </a:p>
        </p:txBody>
      </p:sp>
      <p:sp>
        <p:nvSpPr>
          <p:cNvPr id="3" name="TextBox 2">
            <a:extLst>
              <a:ext uri="{FF2B5EF4-FFF2-40B4-BE49-F238E27FC236}">
                <a16:creationId xmlns:a16="http://schemas.microsoft.com/office/drawing/2014/main" id="{78494A49-4E28-F858-29AE-59569FD49FF3}"/>
              </a:ext>
            </a:extLst>
          </p:cNvPr>
          <p:cNvSpPr txBox="1"/>
          <p:nvPr userDrawn="1"/>
        </p:nvSpPr>
        <p:spPr>
          <a:xfrm>
            <a:off x="742950" y="5729288"/>
            <a:ext cx="0" cy="0"/>
          </a:xfrm>
          <a:prstGeom prst="rect">
            <a:avLst/>
          </a:prstGeom>
          <a:noFill/>
        </p:spPr>
        <p:txBody>
          <a:bodyPr wrap="none" lIns="0" rIns="0" rtlCol="0">
            <a:noAutofit/>
          </a:bodyPr>
          <a:lstStyle/>
          <a:p>
            <a:pPr algn="l">
              <a:spcAft>
                <a:spcPts val="600"/>
              </a:spcAft>
            </a:pPr>
            <a:endParaRPr lang="en-US" sz="1600"/>
          </a:p>
        </p:txBody>
      </p:sp>
      <p:sp>
        <p:nvSpPr>
          <p:cNvPr id="11" name="Title 1">
            <a:extLst>
              <a:ext uri="{FF2B5EF4-FFF2-40B4-BE49-F238E27FC236}">
                <a16:creationId xmlns:a16="http://schemas.microsoft.com/office/drawing/2014/main" id="{4E014DAA-9920-732B-0568-F5FD7497FF04}"/>
              </a:ext>
            </a:extLst>
          </p:cNvPr>
          <p:cNvSpPr txBox="1">
            <a:spLocks/>
          </p:cNvSpPr>
          <p:nvPr userDrawn="1"/>
        </p:nvSpPr>
        <p:spPr>
          <a:xfrm>
            <a:off x="288558" y="178971"/>
            <a:ext cx="5537253" cy="397352"/>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2000" b="1" kern="1200">
                <a:solidFill>
                  <a:schemeClr val="bg1"/>
                </a:solidFill>
                <a:latin typeface="+mj-lt"/>
                <a:ea typeface="+mj-ea"/>
                <a:cs typeface="+mj-cs"/>
              </a:defRPr>
            </a:lvl1pPr>
          </a:lstStyle>
          <a:p>
            <a:r>
              <a:rPr lang="en-US"/>
              <a:t>Our Promise</a:t>
            </a:r>
          </a:p>
        </p:txBody>
      </p:sp>
      <p:sp>
        <p:nvSpPr>
          <p:cNvPr id="15" name="TextBox 14">
            <a:extLst>
              <a:ext uri="{FF2B5EF4-FFF2-40B4-BE49-F238E27FC236}">
                <a16:creationId xmlns:a16="http://schemas.microsoft.com/office/drawing/2014/main" id="{8362B672-ADDE-36D3-BCF2-CB74CDE616C2}"/>
              </a:ext>
            </a:extLst>
          </p:cNvPr>
          <p:cNvSpPr txBox="1"/>
          <p:nvPr userDrawn="1"/>
        </p:nvSpPr>
        <p:spPr>
          <a:xfrm>
            <a:off x="625766" y="2543471"/>
            <a:ext cx="4746333" cy="3405478"/>
          </a:xfrm>
          <a:prstGeom prst="rect">
            <a:avLst/>
          </a:prstGeom>
          <a:noFill/>
        </p:spPr>
        <p:txBody>
          <a:bodyPr wrap="square" lIns="0" rIns="0" rtlCol="0">
            <a:noAutofit/>
          </a:bodyPr>
          <a:lstStyle/>
          <a:p>
            <a:pPr algn="l">
              <a:spcAft>
                <a:spcPts val="600"/>
              </a:spcAft>
            </a:pPr>
            <a:r>
              <a:rPr lang="en-US" sz="3200">
                <a:solidFill>
                  <a:schemeClr val="bg1"/>
                </a:solidFill>
                <a:latin typeface="Georgia" panose="02040502050405020303" pitchFamily="18" charset="0"/>
              </a:rPr>
              <a:t>We deliver </a:t>
            </a:r>
            <a:r>
              <a:rPr lang="en-US" sz="3200" i="1">
                <a:solidFill>
                  <a:schemeClr val="bg1"/>
                </a:solidFill>
                <a:latin typeface="Georgia" panose="02040502050405020303" pitchFamily="18" charset="0"/>
              </a:rPr>
              <a:t>the Full View, </a:t>
            </a:r>
            <a:r>
              <a:rPr lang="en-US" sz="3200">
                <a:solidFill>
                  <a:schemeClr val="bg1"/>
                </a:solidFill>
                <a:latin typeface="Georgia" panose="02040502050405020303" pitchFamily="18" charset="0"/>
              </a:rPr>
              <a:t>the world’s most complete and clear understanding of consumer buying behavior that reveals new pathways to growth.</a:t>
            </a:r>
            <a:endParaRPr lang="en-US" sz="3200" i="1">
              <a:solidFill>
                <a:schemeClr val="bg1"/>
              </a:solidFill>
              <a:latin typeface="Georgia" panose="02040502050405020303" pitchFamily="18" charset="0"/>
            </a:endParaRPr>
          </a:p>
        </p:txBody>
      </p:sp>
      <p:sp>
        <p:nvSpPr>
          <p:cNvPr id="16" name="TextBox 15">
            <a:extLst>
              <a:ext uri="{FF2B5EF4-FFF2-40B4-BE49-F238E27FC236}">
                <a16:creationId xmlns:a16="http://schemas.microsoft.com/office/drawing/2014/main" id="{6D822119-F72B-5E64-6ABF-EC783D188977}"/>
              </a:ext>
            </a:extLst>
          </p:cNvPr>
          <p:cNvSpPr txBox="1"/>
          <p:nvPr userDrawn="1"/>
        </p:nvSpPr>
        <p:spPr>
          <a:xfrm>
            <a:off x="2628900" y="-271463"/>
            <a:ext cx="0" cy="0"/>
          </a:xfrm>
          <a:prstGeom prst="rect">
            <a:avLst/>
          </a:prstGeom>
          <a:noFill/>
        </p:spPr>
        <p:txBody>
          <a:bodyPr wrap="none" lIns="0" rIns="0" rtlCol="0">
            <a:noAutofit/>
          </a:bodyPr>
          <a:lstStyle/>
          <a:p>
            <a:pPr algn="l">
              <a:spcAft>
                <a:spcPts val="600"/>
              </a:spcAft>
            </a:pPr>
            <a:endParaRPr lang="en-US" sz="1600"/>
          </a:p>
        </p:txBody>
      </p:sp>
      <p:sp>
        <p:nvSpPr>
          <p:cNvPr id="19" name="Title 1">
            <a:extLst>
              <a:ext uri="{FF2B5EF4-FFF2-40B4-BE49-F238E27FC236}">
                <a16:creationId xmlns:a16="http://schemas.microsoft.com/office/drawing/2014/main" id="{C11D6095-173E-3995-DE39-0F11791773BF}"/>
              </a:ext>
            </a:extLst>
          </p:cNvPr>
          <p:cNvSpPr txBox="1">
            <a:spLocks/>
          </p:cNvSpPr>
          <p:nvPr userDrawn="1"/>
        </p:nvSpPr>
        <p:spPr>
          <a:xfrm>
            <a:off x="625766" y="1491251"/>
            <a:ext cx="5579773" cy="454504"/>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2000" b="1" kern="1200">
                <a:solidFill>
                  <a:schemeClr val="bg1"/>
                </a:solidFill>
                <a:latin typeface="+mj-lt"/>
                <a:ea typeface="+mj-ea"/>
                <a:cs typeface="+mj-cs"/>
              </a:defRPr>
            </a:lvl1pPr>
          </a:lstStyle>
          <a:p>
            <a:r>
              <a:rPr lang="en-US" sz="3200" b="1">
                <a:latin typeface="+mn-lt"/>
              </a:rPr>
              <a:t>The Full View</a:t>
            </a:r>
          </a:p>
        </p:txBody>
      </p:sp>
    </p:spTree>
    <p:extLst>
      <p:ext uri="{BB962C8B-B14F-4D97-AF65-F5344CB8AC3E}">
        <p14:creationId xmlns:p14="http://schemas.microsoft.com/office/powerpoint/2010/main" val="2174015849"/>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cobranded_cover_whit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671355"/>
            <a:ext cx="8642082" cy="2387600"/>
          </a:xfrm>
          <a:prstGeom prst="rect">
            <a:avLst/>
          </a:prstGeom>
        </p:spPr>
        <p:txBody>
          <a:bodyPr anchor="b">
            <a:noAutofit/>
          </a:bodyPr>
          <a:lstStyle>
            <a:lvl1pPr algn="l">
              <a:defRPr sz="5400">
                <a:solidFill>
                  <a:schemeClr val="tx1"/>
                </a:solidFill>
              </a:defRPr>
            </a:lvl1pPr>
          </a:lstStyle>
          <a:p>
            <a:r>
              <a:rPr lang="en-US" dirty="0"/>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415103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userDrawn="1"/>
        </p:nvCxnSpPr>
        <p:spPr>
          <a:xfrm>
            <a:off x="278932" y="1364752"/>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AD0A56-54F9-2F78-1258-F9610367319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4801" y="447040"/>
            <a:ext cx="1219198" cy="518808"/>
          </a:xfrm>
          <a:prstGeom prst="rect">
            <a:avLst/>
          </a:prstGeom>
        </p:spPr>
      </p:pic>
      <p:sp>
        <p:nvSpPr>
          <p:cNvPr id="6" name="Text Placeholder 17">
            <a:extLst>
              <a:ext uri="{FF2B5EF4-FFF2-40B4-BE49-F238E27FC236}">
                <a16:creationId xmlns:a16="http://schemas.microsoft.com/office/drawing/2014/main" id="{C32257C0-3FBF-B047-8C59-CDBF51B11985}"/>
              </a:ext>
            </a:extLst>
          </p:cNvPr>
          <p:cNvSpPr>
            <a:spLocks noGrp="1"/>
          </p:cNvSpPr>
          <p:nvPr>
            <p:ph type="body" sz="quarter" idx="10" hasCustomPrompt="1"/>
          </p:nvPr>
        </p:nvSpPr>
        <p:spPr>
          <a:xfrm>
            <a:off x="288559" y="5194091"/>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7" name="Text Placeholder 17">
            <a:extLst>
              <a:ext uri="{FF2B5EF4-FFF2-40B4-BE49-F238E27FC236}">
                <a16:creationId xmlns:a16="http://schemas.microsoft.com/office/drawing/2014/main" id="{BA60B01F-F394-99A6-2702-DE583FCB977E}"/>
              </a:ext>
            </a:extLst>
          </p:cNvPr>
          <p:cNvSpPr>
            <a:spLocks noGrp="1"/>
          </p:cNvSpPr>
          <p:nvPr>
            <p:ph type="body" sz="quarter" idx="11" hasCustomPrompt="1"/>
          </p:nvPr>
        </p:nvSpPr>
        <p:spPr>
          <a:xfrm>
            <a:off x="288559" y="5562225"/>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8" name="Text Placeholder 17">
            <a:extLst>
              <a:ext uri="{FF2B5EF4-FFF2-40B4-BE49-F238E27FC236}">
                <a16:creationId xmlns:a16="http://schemas.microsoft.com/office/drawing/2014/main" id="{D70F9698-6E59-9274-EC44-4917B7B92AAA}"/>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10" name="TextBox 9">
            <a:extLst>
              <a:ext uri="{FF2B5EF4-FFF2-40B4-BE49-F238E27FC236}">
                <a16:creationId xmlns:a16="http://schemas.microsoft.com/office/drawing/2014/main" id="{5610FA71-069D-E398-B6E9-5C68D1D17767}"/>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5" name="Picture Placeholder 7">
            <a:extLst>
              <a:ext uri="{FF2B5EF4-FFF2-40B4-BE49-F238E27FC236}">
                <a16:creationId xmlns:a16="http://schemas.microsoft.com/office/drawing/2014/main" id="{5CE73953-2E9E-4D1F-E1A9-F325E624E572}"/>
              </a:ext>
            </a:extLst>
          </p:cNvPr>
          <p:cNvSpPr>
            <a:spLocks noGrp="1"/>
          </p:cNvSpPr>
          <p:nvPr>
            <p:ph type="pic" sz="quarter" idx="18" hasCustomPrompt="1"/>
          </p:nvPr>
        </p:nvSpPr>
        <p:spPr>
          <a:xfrm>
            <a:off x="10387011" y="440454"/>
            <a:ext cx="1500188" cy="513042"/>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494976755"/>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cobranded_cover_niq_grey">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clipart, vector graphics&#10;&#10;Description automatically generated">
            <a:extLst>
              <a:ext uri="{FF2B5EF4-FFF2-40B4-BE49-F238E27FC236}">
                <a16:creationId xmlns:a16="http://schemas.microsoft.com/office/drawing/2014/main" id="{CF928130-74A2-EFBD-3E8D-68B5F500D5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5400">
                <a:solidFill>
                  <a:schemeClr val="tx1"/>
                </a:solidFill>
              </a:defRPr>
            </a:lvl1pPr>
          </a:lstStyle>
          <a:p>
            <a:r>
              <a:rPr lang="en-US" dirty="0"/>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311471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CD8F8D6A-AB50-00A3-D30C-2B45378DC3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6" name="Text Placeholder 17">
            <a:extLst>
              <a:ext uri="{FF2B5EF4-FFF2-40B4-BE49-F238E27FC236}">
                <a16:creationId xmlns:a16="http://schemas.microsoft.com/office/drawing/2014/main" id="{CFB95ABC-E46E-D769-519E-007DCFC6AE57}"/>
              </a:ext>
            </a:extLst>
          </p:cNvPr>
          <p:cNvSpPr>
            <a:spLocks noGrp="1"/>
          </p:cNvSpPr>
          <p:nvPr>
            <p:ph type="body" sz="quarter" idx="10" hasCustomPrompt="1"/>
          </p:nvPr>
        </p:nvSpPr>
        <p:spPr>
          <a:xfrm>
            <a:off x="288559" y="4192468"/>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7" name="Text Placeholder 17">
            <a:extLst>
              <a:ext uri="{FF2B5EF4-FFF2-40B4-BE49-F238E27FC236}">
                <a16:creationId xmlns:a16="http://schemas.microsoft.com/office/drawing/2014/main" id="{530B9719-85BB-17E6-F3D3-4CBAC245D7AE}"/>
              </a:ext>
            </a:extLst>
          </p:cNvPr>
          <p:cNvSpPr>
            <a:spLocks noGrp="1"/>
          </p:cNvSpPr>
          <p:nvPr>
            <p:ph type="body" sz="quarter" idx="11" hasCustomPrompt="1"/>
          </p:nvPr>
        </p:nvSpPr>
        <p:spPr>
          <a:xfrm>
            <a:off x="288559" y="4560602"/>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2" name="Text Placeholder 17">
            <a:extLst>
              <a:ext uri="{FF2B5EF4-FFF2-40B4-BE49-F238E27FC236}">
                <a16:creationId xmlns:a16="http://schemas.microsoft.com/office/drawing/2014/main" id="{F56771D0-5C86-AA60-3F57-E915E5BF86C2}"/>
              </a:ext>
            </a:extLst>
          </p:cNvPr>
          <p:cNvSpPr>
            <a:spLocks noGrp="1"/>
          </p:cNvSpPr>
          <p:nvPr>
            <p:ph type="body" sz="quarter" idx="12" hasCustomPrompt="1"/>
          </p:nvPr>
        </p:nvSpPr>
        <p:spPr>
          <a:xfrm>
            <a:off x="288559" y="5110167"/>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10" name="TextBox 9">
            <a:extLst>
              <a:ext uri="{FF2B5EF4-FFF2-40B4-BE49-F238E27FC236}">
                <a16:creationId xmlns:a16="http://schemas.microsoft.com/office/drawing/2014/main" id="{19C478FA-FA6E-05DF-854B-5D984ACB62F4}"/>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5" name="Picture Placeholder 7">
            <a:extLst>
              <a:ext uri="{FF2B5EF4-FFF2-40B4-BE49-F238E27FC236}">
                <a16:creationId xmlns:a16="http://schemas.microsoft.com/office/drawing/2014/main" id="{992B36DD-9D01-0B0C-32BC-55F92C7ECAF9}"/>
              </a:ext>
            </a:extLst>
          </p:cNvPr>
          <p:cNvSpPr>
            <a:spLocks noGrp="1"/>
          </p:cNvSpPr>
          <p:nvPr>
            <p:ph type="pic" sz="quarter" idx="18" hasCustomPrompt="1"/>
          </p:nvPr>
        </p:nvSpPr>
        <p:spPr>
          <a:xfrm>
            <a:off x="10387011" y="5700194"/>
            <a:ext cx="1500188" cy="513042"/>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962862158"/>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cobranded_cover_photo_circle_blu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ape, circle&#10;&#10;Description automatically generated">
            <a:extLst>
              <a:ext uri="{FF2B5EF4-FFF2-40B4-BE49-F238E27FC236}">
                <a16:creationId xmlns:a16="http://schemas.microsoft.com/office/drawing/2014/main" id="{AE3F521A-60F1-72FB-2B10-CA78E2F93C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86841" y="-32869"/>
            <a:ext cx="6305159" cy="6858000"/>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615225DC-38B1-15E3-05E6-88F5A6B976CF}"/>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dirty="0"/>
              <a:t>Insert your presentation title here maximum of three lines</a:t>
            </a:r>
          </a:p>
        </p:txBody>
      </p:sp>
      <p:sp>
        <p:nvSpPr>
          <p:cNvPr id="8" name="Subtitle 2">
            <a:extLst>
              <a:ext uri="{FF2B5EF4-FFF2-40B4-BE49-F238E27FC236}">
                <a16:creationId xmlns:a16="http://schemas.microsoft.com/office/drawing/2014/main" id="{23B6A8FC-C3C4-F7DA-BF00-D56866D5808E}"/>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a:extLst>
              <a:ext uri="{FF2B5EF4-FFF2-40B4-BE49-F238E27FC236}">
                <a16:creationId xmlns:a16="http://schemas.microsoft.com/office/drawing/2014/main" id="{D2A4CA4E-91B0-F63E-26FF-534D71257E8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5A598B2A-BB91-C356-7BCC-18D04DA85A8D}"/>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F49547DD-E825-E7A3-C48A-64AA78C199D4}"/>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8A73B546-3757-53F1-AA4C-E0A8B9D18EAF}"/>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9" name="Picture Placeholder 7">
            <a:extLst>
              <a:ext uri="{FF2B5EF4-FFF2-40B4-BE49-F238E27FC236}">
                <a16:creationId xmlns:a16="http://schemas.microsoft.com/office/drawing/2014/main" id="{82FC2EFE-6B9C-90F7-7768-2EA0D9D4F356}"/>
              </a:ext>
            </a:extLst>
          </p:cNvPr>
          <p:cNvSpPr>
            <a:spLocks noGrp="1"/>
          </p:cNvSpPr>
          <p:nvPr>
            <p:ph type="pic" sz="quarter" idx="18" hasCustomPrompt="1"/>
          </p:nvPr>
        </p:nvSpPr>
        <p:spPr>
          <a:xfrm>
            <a:off x="10387011" y="5700194"/>
            <a:ext cx="1500188" cy="513042"/>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1273430082"/>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cobranded_cover_photo_circle_lt_blu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hape, circle&#10;&#10;Description automatically generated">
            <a:extLst>
              <a:ext uri="{FF2B5EF4-FFF2-40B4-BE49-F238E27FC236}">
                <a16:creationId xmlns:a16="http://schemas.microsoft.com/office/drawing/2014/main" id="{082360DC-9C80-3F90-39EC-7453B69D87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906684" y="0"/>
            <a:ext cx="6285316" cy="6807414"/>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C031DF8A-CDB0-BAA0-A7EB-FB3A1664C8C4}"/>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dirty="0"/>
              <a:t>Insert your presentation title here maximum of three lines</a:t>
            </a:r>
          </a:p>
        </p:txBody>
      </p:sp>
      <p:sp>
        <p:nvSpPr>
          <p:cNvPr id="9" name="Subtitle 2">
            <a:extLst>
              <a:ext uri="{FF2B5EF4-FFF2-40B4-BE49-F238E27FC236}">
                <a16:creationId xmlns:a16="http://schemas.microsoft.com/office/drawing/2014/main" id="{44D20B46-D379-8857-7F07-D5ED868477C3}"/>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a:extLst>
              <a:ext uri="{FF2B5EF4-FFF2-40B4-BE49-F238E27FC236}">
                <a16:creationId xmlns:a16="http://schemas.microsoft.com/office/drawing/2014/main" id="{0643122E-4C91-E6A1-D4E3-CE02D34570C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D3A39611-F4FB-B581-19A6-7289E90AD76F}"/>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F10F70D6-DFD0-F7EB-7A32-44AFFB14FC3E}"/>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DA6488C0-5BF3-DB4E-354F-3BB2484C0EC2}"/>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11" name="Picture Placeholder 7">
            <a:extLst>
              <a:ext uri="{FF2B5EF4-FFF2-40B4-BE49-F238E27FC236}">
                <a16:creationId xmlns:a16="http://schemas.microsoft.com/office/drawing/2014/main" id="{B22745A3-0F29-17FE-0543-2499396CE525}"/>
              </a:ext>
            </a:extLst>
          </p:cNvPr>
          <p:cNvSpPr>
            <a:spLocks noGrp="1"/>
          </p:cNvSpPr>
          <p:nvPr>
            <p:ph type="pic" sz="quarter" idx="18" hasCustomPrompt="1"/>
          </p:nvPr>
        </p:nvSpPr>
        <p:spPr>
          <a:xfrm>
            <a:off x="10387011" y="5700194"/>
            <a:ext cx="1500188" cy="513042"/>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530928624"/>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cobranded_cover_photo_circle_orang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F8A4DBCA-162B-E485-E20E-17D5C140E774}"/>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5880477" y="0"/>
            <a:ext cx="6311523" cy="6831495"/>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074161F4-D097-DE19-FD87-0BB65D7B7FE4}"/>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dirty="0"/>
              <a:t>Insert your presentation title here maximum of three lines</a:t>
            </a:r>
          </a:p>
        </p:txBody>
      </p:sp>
      <p:sp>
        <p:nvSpPr>
          <p:cNvPr id="9" name="Subtitle 2">
            <a:extLst>
              <a:ext uri="{FF2B5EF4-FFF2-40B4-BE49-F238E27FC236}">
                <a16:creationId xmlns:a16="http://schemas.microsoft.com/office/drawing/2014/main" id="{5611E666-418A-4758-0E70-B2424283399B}"/>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a:extLst>
              <a:ext uri="{FF2B5EF4-FFF2-40B4-BE49-F238E27FC236}">
                <a16:creationId xmlns:a16="http://schemas.microsoft.com/office/drawing/2014/main" id="{04D009FA-CFA0-2366-6348-AD2DE5F5F8B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0D543147-C142-3795-8692-163187D8C105}"/>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43F396D2-FEEC-B3D9-78CF-DB43D25BBDD0}"/>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84E5CB92-5F1A-B42D-D765-161BADC32870}"/>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11" name="Picture Placeholder 7">
            <a:extLst>
              <a:ext uri="{FF2B5EF4-FFF2-40B4-BE49-F238E27FC236}">
                <a16:creationId xmlns:a16="http://schemas.microsoft.com/office/drawing/2014/main" id="{B3BEC125-9624-2794-3E4A-E57B3FF07454}"/>
              </a:ext>
            </a:extLst>
          </p:cNvPr>
          <p:cNvSpPr>
            <a:spLocks noGrp="1"/>
          </p:cNvSpPr>
          <p:nvPr>
            <p:ph type="pic" sz="quarter" idx="18" hasCustomPrompt="1"/>
          </p:nvPr>
        </p:nvSpPr>
        <p:spPr>
          <a:xfrm>
            <a:off x="10387011" y="5700194"/>
            <a:ext cx="1500188" cy="513042"/>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455982587"/>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6_cobranded_cover_photo_circle_viole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hape, circle&#10;&#10;Description automatically generated">
            <a:extLst>
              <a:ext uri="{FF2B5EF4-FFF2-40B4-BE49-F238E27FC236}">
                <a16:creationId xmlns:a16="http://schemas.microsoft.com/office/drawing/2014/main" id="{D205D8C5-4622-A916-D655-F6CED6BF0E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90877" y="-1"/>
            <a:ext cx="6301124" cy="6831495"/>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41EEE6B5-0894-9664-A565-BC7956CD8059}"/>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dirty="0"/>
              <a:t>Insert your presentation title here maximum of three lines</a:t>
            </a:r>
          </a:p>
        </p:txBody>
      </p:sp>
      <p:sp>
        <p:nvSpPr>
          <p:cNvPr id="8" name="Subtitle 2">
            <a:extLst>
              <a:ext uri="{FF2B5EF4-FFF2-40B4-BE49-F238E27FC236}">
                <a16:creationId xmlns:a16="http://schemas.microsoft.com/office/drawing/2014/main" id="{A13B9B20-3947-53D7-7D27-61901A552FFC}"/>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a:extLst>
              <a:ext uri="{FF2B5EF4-FFF2-40B4-BE49-F238E27FC236}">
                <a16:creationId xmlns:a16="http://schemas.microsoft.com/office/drawing/2014/main" id="{D6E082DE-2FDF-8E52-94D0-356A49DB0E8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9EC7F525-D72E-FA6C-4DC8-61ED3B7BF566}"/>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53A58327-319F-F707-398A-E0BD2BB56432}"/>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318DF228-BF1D-DFFF-3D0A-181B229C9AD1}"/>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9" name="Picture Placeholder 7">
            <a:extLst>
              <a:ext uri="{FF2B5EF4-FFF2-40B4-BE49-F238E27FC236}">
                <a16:creationId xmlns:a16="http://schemas.microsoft.com/office/drawing/2014/main" id="{9D7672BB-2BDD-0793-EA67-283BA32E19D7}"/>
              </a:ext>
            </a:extLst>
          </p:cNvPr>
          <p:cNvSpPr>
            <a:spLocks noGrp="1"/>
          </p:cNvSpPr>
          <p:nvPr>
            <p:ph type="pic" sz="quarter" idx="18" hasCustomPrompt="1"/>
          </p:nvPr>
        </p:nvSpPr>
        <p:spPr>
          <a:xfrm>
            <a:off x="10387011" y="5700194"/>
            <a:ext cx="1500188" cy="513042"/>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759927568"/>
      </p:ext>
    </p:extLst>
  </p:cSld>
  <p:clrMapOvr>
    <a:overrideClrMapping bg1="lt1" tx1="dk1" bg2="lt2" tx2="dk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7_cobranded_cover_illustration_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535428"/>
            <a:ext cx="8642082" cy="2387600"/>
          </a:xfrm>
          <a:prstGeom prst="rect">
            <a:avLst/>
          </a:prstGeom>
        </p:spPr>
        <p:txBody>
          <a:bodyPr anchor="t" anchorCtr="0">
            <a:noAutofit/>
          </a:bodyPr>
          <a:lstStyle>
            <a:lvl1pPr algn="l">
              <a:defRPr sz="5400">
                <a:solidFill>
                  <a:schemeClr val="tx1"/>
                </a:solidFill>
              </a:defRPr>
            </a:lvl1pPr>
          </a:lstStyle>
          <a:p>
            <a:r>
              <a:rPr lang="en-US" dirty="0"/>
              <a:t>Insert your presentation title here maximum of three lines</a:t>
            </a:r>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userDrawn="1"/>
        </p:nvCxnSpPr>
        <p:spPr>
          <a:xfrm>
            <a:off x="278932" y="1364752"/>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AD0A56-54F9-2F78-1258-F9610367319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447040"/>
            <a:ext cx="1219198" cy="518808"/>
          </a:xfrm>
          <a:prstGeom prst="rect">
            <a:avLst/>
          </a:prstGeom>
        </p:spPr>
      </p:pic>
      <p:sp>
        <p:nvSpPr>
          <p:cNvPr id="6" name="Text Placeholder 17">
            <a:extLst>
              <a:ext uri="{FF2B5EF4-FFF2-40B4-BE49-F238E27FC236}">
                <a16:creationId xmlns:a16="http://schemas.microsoft.com/office/drawing/2014/main" id="{C32257C0-3FBF-B047-8C59-CDBF51B11985}"/>
              </a:ext>
            </a:extLst>
          </p:cNvPr>
          <p:cNvSpPr>
            <a:spLocks noGrp="1"/>
          </p:cNvSpPr>
          <p:nvPr>
            <p:ph type="body" sz="quarter" idx="10" hasCustomPrompt="1"/>
          </p:nvPr>
        </p:nvSpPr>
        <p:spPr>
          <a:xfrm>
            <a:off x="288559" y="5194091"/>
            <a:ext cx="8642082"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7" name="Text Placeholder 17">
            <a:extLst>
              <a:ext uri="{FF2B5EF4-FFF2-40B4-BE49-F238E27FC236}">
                <a16:creationId xmlns:a16="http://schemas.microsoft.com/office/drawing/2014/main" id="{BA60B01F-F394-99A6-2702-DE583FCB977E}"/>
              </a:ext>
            </a:extLst>
          </p:cNvPr>
          <p:cNvSpPr>
            <a:spLocks noGrp="1"/>
          </p:cNvSpPr>
          <p:nvPr>
            <p:ph type="body" sz="quarter" idx="11" hasCustomPrompt="1"/>
          </p:nvPr>
        </p:nvSpPr>
        <p:spPr>
          <a:xfrm>
            <a:off x="288559" y="5562225"/>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8" name="Text Placeholder 17">
            <a:extLst>
              <a:ext uri="{FF2B5EF4-FFF2-40B4-BE49-F238E27FC236}">
                <a16:creationId xmlns:a16="http://schemas.microsoft.com/office/drawing/2014/main" id="{D70F9698-6E59-9274-EC44-4917B7B92AAA}"/>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10" name="TextBox 9">
            <a:extLst>
              <a:ext uri="{FF2B5EF4-FFF2-40B4-BE49-F238E27FC236}">
                <a16:creationId xmlns:a16="http://schemas.microsoft.com/office/drawing/2014/main" id="{5610FA71-069D-E398-B6E9-5C68D1D17767}"/>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3" name="Picture Placeholder 7">
            <a:extLst>
              <a:ext uri="{FF2B5EF4-FFF2-40B4-BE49-F238E27FC236}">
                <a16:creationId xmlns:a16="http://schemas.microsoft.com/office/drawing/2014/main" id="{40456989-7A47-A540-0A6C-C3892C307965}"/>
              </a:ext>
            </a:extLst>
          </p:cNvPr>
          <p:cNvSpPr>
            <a:spLocks noGrp="1"/>
          </p:cNvSpPr>
          <p:nvPr>
            <p:ph type="pic" sz="quarter" idx="18" hasCustomPrompt="1"/>
          </p:nvPr>
        </p:nvSpPr>
        <p:spPr>
          <a:xfrm>
            <a:off x="10387011" y="440454"/>
            <a:ext cx="1500188" cy="513042"/>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1218039214"/>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8_cobranded_cover_photo_blue">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B57AC29-76A4-61A4-DEF0-9D880E7CC10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BC265AF3-8D1F-7540-5CFF-675EEA870502}"/>
              </a:ext>
            </a:extLst>
          </p:cNvPr>
          <p:cNvSpPr>
            <a:spLocks noGrp="1"/>
          </p:cNvSpPr>
          <p:nvPr>
            <p:ph type="pic" sz="quarter" idx="13" hasCustomPrompt="1"/>
          </p:nvPr>
        </p:nvSpPr>
        <p:spPr>
          <a:xfrm>
            <a:off x="4002373" y="0"/>
            <a:ext cx="8189625" cy="6858000"/>
          </a:xfrm>
          <a:solidFill>
            <a:schemeClr val="tx1"/>
          </a:solidFill>
        </p:spPr>
        <p:txBody>
          <a:bodyPr anchor="ctr" anchorCtr="0"/>
          <a:lstStyle>
            <a:lvl1pPr marL="0" indent="0" algn="ctr">
              <a:buNone/>
              <a:defRPr>
                <a:solidFill>
                  <a:schemeClr val="bg1"/>
                </a:solidFill>
              </a:defRPr>
            </a:lvl1pPr>
          </a:lstStyle>
          <a:p>
            <a:r>
              <a:rPr lang="en-US" dirty="0"/>
              <a:t>Click picture icon to add picture</a:t>
            </a:r>
          </a:p>
        </p:txBody>
      </p:sp>
      <p:sp>
        <p:nvSpPr>
          <p:cNvPr id="18" name="Text Placeholder 16">
            <a:extLst>
              <a:ext uri="{FF2B5EF4-FFF2-40B4-BE49-F238E27FC236}">
                <a16:creationId xmlns:a16="http://schemas.microsoft.com/office/drawing/2014/main" id="{E93FDD1C-7A1E-AEDA-AE44-DA18731572EB}"/>
              </a:ext>
            </a:extLst>
          </p:cNvPr>
          <p:cNvSpPr>
            <a:spLocks noGrp="1"/>
          </p:cNvSpPr>
          <p:nvPr>
            <p:ph type="body" sz="quarter" idx="14" hasCustomPrompt="1"/>
          </p:nvPr>
        </p:nvSpPr>
        <p:spPr>
          <a:xfrm>
            <a:off x="-530161" y="19178"/>
            <a:ext cx="5547380" cy="5547380"/>
          </a:xfrm>
          <a:prstGeom prst="ellipse">
            <a:avLst/>
          </a:prstGeom>
          <a:solidFill>
            <a:schemeClr val="bg2"/>
          </a:solidFill>
        </p:spPr>
        <p:txBody>
          <a:bodyPr tIns="0" bIns="0" anchor="ctr" anchorCtr="0"/>
          <a:lstStyle>
            <a:lvl1pPr marL="0" indent="0" algn="l">
              <a:buFont typeface="Arial" panose="020B0604020202020204" pitchFamily="34" charset="0"/>
              <a:buNone/>
              <a:defRPr sz="3600" b="1">
                <a:solidFill>
                  <a:schemeClr val="bg1"/>
                </a:solidFill>
                <a:latin typeface="+mj-lt"/>
              </a:defRPr>
            </a:lvl1pPr>
            <a:lvl2pPr marL="457200" indent="0" algn="ctr">
              <a:buFont typeface="Arial" panose="020B0604020202020204" pitchFamily="34" charset="0"/>
              <a:buNone/>
              <a:defRPr sz="3600">
                <a:solidFill>
                  <a:schemeClr val="bg1"/>
                </a:solidFill>
                <a:latin typeface="+mj-lt"/>
              </a:defRPr>
            </a:lvl2pPr>
            <a:lvl3pPr marL="914400" indent="0" algn="ctr">
              <a:buFont typeface="Arial" panose="020B0604020202020204" pitchFamily="34" charset="0"/>
              <a:buNone/>
              <a:defRPr sz="3600">
                <a:solidFill>
                  <a:schemeClr val="bg1"/>
                </a:solidFill>
                <a:latin typeface="+mj-lt"/>
              </a:defRPr>
            </a:lvl3pPr>
            <a:lvl4pPr marL="1371600" indent="0" algn="ctr">
              <a:buFont typeface="Arial" panose="020B0604020202020204" pitchFamily="34" charset="0"/>
              <a:buNone/>
              <a:defRPr sz="3600">
                <a:solidFill>
                  <a:schemeClr val="bg1"/>
                </a:solidFill>
                <a:latin typeface="+mj-lt"/>
              </a:defRPr>
            </a:lvl4pPr>
            <a:lvl5pPr marL="1828800" indent="0" algn="ctr">
              <a:buFont typeface="Arial" panose="020B0604020202020204" pitchFamily="34" charset="0"/>
              <a:buNone/>
              <a:defRPr sz="3600">
                <a:solidFill>
                  <a:schemeClr val="bg1"/>
                </a:solidFill>
                <a:latin typeface="+mj-lt"/>
              </a:defRPr>
            </a:lvl5pPr>
          </a:lstStyle>
          <a:p>
            <a:pPr lvl="0"/>
            <a:r>
              <a:rPr lang="en-US" dirty="0"/>
              <a:t>Insert your presentation title here maximum of four lines</a:t>
            </a:r>
          </a:p>
        </p:txBody>
      </p:sp>
      <p:sp>
        <p:nvSpPr>
          <p:cNvPr id="21" name="TextBox 20">
            <a:extLst>
              <a:ext uri="{FF2B5EF4-FFF2-40B4-BE49-F238E27FC236}">
                <a16:creationId xmlns:a16="http://schemas.microsoft.com/office/drawing/2014/main" id="{130AA074-B57C-C578-1B29-6483DCE01A18}"/>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22" name="Picture 21">
            <a:extLst>
              <a:ext uri="{FF2B5EF4-FFF2-40B4-BE49-F238E27FC236}">
                <a16:creationId xmlns:a16="http://schemas.microsoft.com/office/drawing/2014/main" id="{B7249F3E-7261-69A9-09FC-57FE24EA029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Picture Placeholder 7">
            <a:extLst>
              <a:ext uri="{FF2B5EF4-FFF2-40B4-BE49-F238E27FC236}">
                <a16:creationId xmlns:a16="http://schemas.microsoft.com/office/drawing/2014/main" id="{75627452-A209-2253-B262-491EA01DFEF6}"/>
              </a:ext>
            </a:extLst>
          </p:cNvPr>
          <p:cNvSpPr>
            <a:spLocks noGrp="1"/>
          </p:cNvSpPr>
          <p:nvPr>
            <p:ph type="pic" sz="quarter" idx="18" hasCustomPrompt="1"/>
          </p:nvPr>
        </p:nvSpPr>
        <p:spPr>
          <a:xfrm>
            <a:off x="2237105" y="5694428"/>
            <a:ext cx="1500188" cy="513042"/>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103597868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over_photo_circle_viole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hape, circle&#10;&#10;Description automatically generated">
            <a:extLst>
              <a:ext uri="{FF2B5EF4-FFF2-40B4-BE49-F238E27FC236}">
                <a16:creationId xmlns:a16="http://schemas.microsoft.com/office/drawing/2014/main" id="{D205D8C5-4622-A916-D655-F6CED6BF0E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90877" y="-1"/>
            <a:ext cx="6301124" cy="6831495"/>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41EEE6B5-0894-9664-A565-BC7956CD8059}"/>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dirty="0"/>
              <a:t>Insert your presentation title here maximum of three lines</a:t>
            </a:r>
          </a:p>
        </p:txBody>
      </p:sp>
      <p:sp>
        <p:nvSpPr>
          <p:cNvPr id="8" name="Subtitle 2">
            <a:extLst>
              <a:ext uri="{FF2B5EF4-FFF2-40B4-BE49-F238E27FC236}">
                <a16:creationId xmlns:a16="http://schemas.microsoft.com/office/drawing/2014/main" id="{A13B9B20-3947-53D7-7D27-61901A552FFC}"/>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a:extLst>
              <a:ext uri="{FF2B5EF4-FFF2-40B4-BE49-F238E27FC236}">
                <a16:creationId xmlns:a16="http://schemas.microsoft.com/office/drawing/2014/main" id="{D6E082DE-2FDF-8E52-94D0-356A49DB0E8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9EC7F525-D72E-FA6C-4DC8-61ED3B7BF566}"/>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53A58327-319F-F707-398A-E0BD2BB56432}"/>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318DF228-BF1D-DFFF-3D0A-181B229C9AD1}"/>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Tree>
    <p:extLst>
      <p:ext uri="{BB962C8B-B14F-4D97-AF65-F5344CB8AC3E}">
        <p14:creationId xmlns:p14="http://schemas.microsoft.com/office/powerpoint/2010/main" val="4063176838"/>
      </p:ext>
    </p:extLst>
  </p:cSld>
  <p:clrMapOvr>
    <a:overrideClrMapping bg1="lt1" tx1="dk1" bg2="lt2" tx2="dk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9_cobranded_divider_whit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ape, circle&#10;&#10;Description automatically generated">
            <a:extLst>
              <a:ext uri="{FF2B5EF4-FFF2-40B4-BE49-F238E27FC236}">
                <a16:creationId xmlns:a16="http://schemas.microsoft.com/office/drawing/2014/main" id="{AE3F521A-60F1-72FB-2B10-CA78E2F93C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1"/>
            <a:ext cx="6305159" cy="6825131"/>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BDC489B-A4DB-E5A6-B175-9690631EDD0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F4091A94-5191-5296-450B-1F3CD6A56BC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5" name="Picture Placeholder 7">
            <a:extLst>
              <a:ext uri="{FF2B5EF4-FFF2-40B4-BE49-F238E27FC236}">
                <a16:creationId xmlns:a16="http://schemas.microsoft.com/office/drawing/2014/main" id="{92866DBD-5398-477D-9578-D517C1FB4934}"/>
              </a:ext>
            </a:extLst>
          </p:cNvPr>
          <p:cNvSpPr>
            <a:spLocks noGrp="1"/>
          </p:cNvSpPr>
          <p:nvPr>
            <p:ph type="pic" sz="quarter" idx="18" hasCustomPrompt="1"/>
          </p:nvPr>
        </p:nvSpPr>
        <p:spPr>
          <a:xfrm>
            <a:off x="1285103" y="6458971"/>
            <a:ext cx="1500188" cy="365125"/>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79655620"/>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0_cobranded_divider_photo_blu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pic>
        <p:nvPicPr>
          <p:cNvPr id="11" name="Picture 10" descr="Shape, circle&#10;&#10;Description automatically generated">
            <a:extLst>
              <a:ext uri="{FF2B5EF4-FFF2-40B4-BE49-F238E27FC236}">
                <a16:creationId xmlns:a16="http://schemas.microsoft.com/office/drawing/2014/main" id="{53B6FBA4-069C-6C71-1FE3-FA51704AAE1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5242326" cy="5778421"/>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3E74CEF5-5EBA-D435-D737-930D08C0F363}"/>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7" name="TextBox 6">
            <a:extLst>
              <a:ext uri="{FF2B5EF4-FFF2-40B4-BE49-F238E27FC236}">
                <a16:creationId xmlns:a16="http://schemas.microsoft.com/office/drawing/2014/main" id="{EDD55CDD-CFED-569A-29E4-7E9156415735}"/>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EDF3A933-687E-7CB7-3D3B-E76C7E08DD4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5" name="Picture Placeholder 7">
            <a:extLst>
              <a:ext uri="{FF2B5EF4-FFF2-40B4-BE49-F238E27FC236}">
                <a16:creationId xmlns:a16="http://schemas.microsoft.com/office/drawing/2014/main" id="{72B9BC38-5CD3-8361-B11B-81B4EED2BF5B}"/>
              </a:ext>
            </a:extLst>
          </p:cNvPr>
          <p:cNvSpPr>
            <a:spLocks noGrp="1"/>
          </p:cNvSpPr>
          <p:nvPr>
            <p:ph type="pic" sz="quarter" idx="18" hasCustomPrompt="1"/>
          </p:nvPr>
        </p:nvSpPr>
        <p:spPr>
          <a:xfrm>
            <a:off x="1285103" y="6458971"/>
            <a:ext cx="1500188" cy="365125"/>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584355298"/>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1_cobranded_divider_photo_lt_blu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descr="Shape, circle&#10;&#10;Description automatically generated">
            <a:extLst>
              <a:ext uri="{FF2B5EF4-FFF2-40B4-BE49-F238E27FC236}">
                <a16:creationId xmlns:a16="http://schemas.microsoft.com/office/drawing/2014/main" id="{20A8DDDA-2F22-4E65-A3E7-C7534F5713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5242326" cy="5778420"/>
          </a:xfrm>
          <a:prstGeom prst="rect">
            <a:avLst/>
          </a:prstGeom>
        </p:spPr>
      </p:pic>
      <p:sp>
        <p:nvSpPr>
          <p:cNvPr id="4" name="Picture Placeholder 3">
            <a:extLst>
              <a:ext uri="{FF2B5EF4-FFF2-40B4-BE49-F238E27FC236}">
                <a16:creationId xmlns:a16="http://schemas.microsoft.com/office/drawing/2014/main" id="{6C175E13-62E5-9D96-1959-3CAE6647730A}"/>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7" name="TextBox 6">
            <a:extLst>
              <a:ext uri="{FF2B5EF4-FFF2-40B4-BE49-F238E27FC236}">
                <a16:creationId xmlns:a16="http://schemas.microsoft.com/office/drawing/2014/main" id="{C781F283-CADF-DF62-9AA2-1236DF5561F4}"/>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302E379E-AB82-51C6-2E05-EAA69ECC97D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5" name="Picture Placeholder 7">
            <a:extLst>
              <a:ext uri="{FF2B5EF4-FFF2-40B4-BE49-F238E27FC236}">
                <a16:creationId xmlns:a16="http://schemas.microsoft.com/office/drawing/2014/main" id="{329B1CD9-2896-F6E2-99E4-DFAEB0F89085}"/>
              </a:ext>
            </a:extLst>
          </p:cNvPr>
          <p:cNvSpPr>
            <a:spLocks noGrp="1"/>
          </p:cNvSpPr>
          <p:nvPr>
            <p:ph type="pic" sz="quarter" idx="18" hasCustomPrompt="1"/>
          </p:nvPr>
        </p:nvSpPr>
        <p:spPr>
          <a:xfrm>
            <a:off x="1285103" y="6458971"/>
            <a:ext cx="1500188" cy="365125"/>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186965755"/>
      </p:ext>
    </p:extLst>
  </p:cSld>
  <p:clrMapOvr>
    <a:overrideClrMapping bg1="lt1" tx1="dk1" bg2="lt2" tx2="dk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_cobranded_divider_photo_orang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pic>
        <p:nvPicPr>
          <p:cNvPr id="7" name="Picture 6" descr="Shape, circle&#10;&#10;Description automatically generated">
            <a:extLst>
              <a:ext uri="{FF2B5EF4-FFF2-40B4-BE49-F238E27FC236}">
                <a16:creationId xmlns:a16="http://schemas.microsoft.com/office/drawing/2014/main" id="{B195DA4C-5BB6-3B99-069C-6208F8864F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746"/>
            <a:ext cx="5242326" cy="5779166"/>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F67CCB69-B575-EB4B-74FD-2F4FA7E30528}"/>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10" name="TextBox 9">
            <a:extLst>
              <a:ext uri="{FF2B5EF4-FFF2-40B4-BE49-F238E27FC236}">
                <a16:creationId xmlns:a16="http://schemas.microsoft.com/office/drawing/2014/main" id="{80D98D6D-3B9C-1B93-53B8-C1E5A114F0A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1" name="Picture 10">
            <a:extLst>
              <a:ext uri="{FF2B5EF4-FFF2-40B4-BE49-F238E27FC236}">
                <a16:creationId xmlns:a16="http://schemas.microsoft.com/office/drawing/2014/main" id="{FD32F3E5-17C7-93CE-1619-A8CF612C641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5" name="Picture Placeholder 7">
            <a:extLst>
              <a:ext uri="{FF2B5EF4-FFF2-40B4-BE49-F238E27FC236}">
                <a16:creationId xmlns:a16="http://schemas.microsoft.com/office/drawing/2014/main" id="{78D4DAE6-69F7-50AE-D1C1-E78C85CF622D}"/>
              </a:ext>
            </a:extLst>
          </p:cNvPr>
          <p:cNvSpPr>
            <a:spLocks noGrp="1"/>
          </p:cNvSpPr>
          <p:nvPr>
            <p:ph type="pic" sz="quarter" idx="18" hasCustomPrompt="1"/>
          </p:nvPr>
        </p:nvSpPr>
        <p:spPr>
          <a:xfrm>
            <a:off x="1285103" y="6458971"/>
            <a:ext cx="1500188" cy="365125"/>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709485991"/>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3_cobranded_divider_photo_viole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descr="Shape, circle&#10;&#10;Description automatically generated">
            <a:extLst>
              <a:ext uri="{FF2B5EF4-FFF2-40B4-BE49-F238E27FC236}">
                <a16:creationId xmlns:a16="http://schemas.microsoft.com/office/drawing/2014/main" id="{760DD18F-B76F-81F3-4A71-2166214B60F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112" t="3116"/>
          <a:stretch/>
        </p:blipFill>
        <p:spPr>
          <a:xfrm>
            <a:off x="0" y="-747"/>
            <a:ext cx="5242549" cy="5779166"/>
          </a:xfrm>
          <a:prstGeom prst="rect">
            <a:avLst/>
          </a:prstGeom>
        </p:spPr>
      </p:pic>
      <p:sp>
        <p:nvSpPr>
          <p:cNvPr id="4" name="Picture Placeholder 3">
            <a:extLst>
              <a:ext uri="{FF2B5EF4-FFF2-40B4-BE49-F238E27FC236}">
                <a16:creationId xmlns:a16="http://schemas.microsoft.com/office/drawing/2014/main" id="{0CF22717-FD9E-224E-374A-CC4708A15488}"/>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7" name="TextBox 6">
            <a:extLst>
              <a:ext uri="{FF2B5EF4-FFF2-40B4-BE49-F238E27FC236}">
                <a16:creationId xmlns:a16="http://schemas.microsoft.com/office/drawing/2014/main" id="{ADBDBABD-D8E0-3D66-7965-1F4DCCE15F1A}"/>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8F7A2799-6225-FFA4-FCEC-A5F755EF791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5" name="Picture Placeholder 7">
            <a:extLst>
              <a:ext uri="{FF2B5EF4-FFF2-40B4-BE49-F238E27FC236}">
                <a16:creationId xmlns:a16="http://schemas.microsoft.com/office/drawing/2014/main" id="{DEF67FB5-71B1-037E-5A16-D811A1BDB5D1}"/>
              </a:ext>
            </a:extLst>
          </p:cNvPr>
          <p:cNvSpPr>
            <a:spLocks noGrp="1"/>
          </p:cNvSpPr>
          <p:nvPr>
            <p:ph type="pic" sz="quarter" idx="18" hasCustomPrompt="1"/>
          </p:nvPr>
        </p:nvSpPr>
        <p:spPr>
          <a:xfrm>
            <a:off x="1285103" y="6458971"/>
            <a:ext cx="1500188" cy="365125"/>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683711674"/>
      </p:ext>
    </p:extLst>
  </p:cSld>
  <p:clrMapOvr>
    <a:overrideClrMapping bg1="lt1" tx1="dk1" bg2="lt2" tx2="dk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4_cobranded_title_and_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Text Placeholder 6">
            <a:extLst>
              <a:ext uri="{FF2B5EF4-FFF2-40B4-BE49-F238E27FC236}">
                <a16:creationId xmlns:a16="http://schemas.microsoft.com/office/drawing/2014/main" id="{47F7929F-4D80-0F4F-EFFB-21D9B3A08195}"/>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4" name="Text Placeholder 10">
            <a:extLst>
              <a:ext uri="{FF2B5EF4-FFF2-40B4-BE49-F238E27FC236}">
                <a16:creationId xmlns:a16="http://schemas.microsoft.com/office/drawing/2014/main" id="{C3AEC9DB-EF68-1F30-2273-B2160550D684}"/>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itle 1">
            <a:extLst>
              <a:ext uri="{FF2B5EF4-FFF2-40B4-BE49-F238E27FC236}">
                <a16:creationId xmlns:a16="http://schemas.microsoft.com/office/drawing/2014/main" id="{B30F50A8-F4AB-8F41-DE7A-B921DA46B4A5}"/>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8" name="Picture Placeholder 7">
            <a:extLst>
              <a:ext uri="{FF2B5EF4-FFF2-40B4-BE49-F238E27FC236}">
                <a16:creationId xmlns:a16="http://schemas.microsoft.com/office/drawing/2014/main" id="{0E83BBCA-80FF-EECA-82A8-D5ED059FACDA}"/>
              </a:ext>
            </a:extLst>
          </p:cNvPr>
          <p:cNvSpPr>
            <a:spLocks noGrp="1"/>
          </p:cNvSpPr>
          <p:nvPr>
            <p:ph type="pic" sz="quarter" idx="1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42911997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5_cobranded_title_and_content (Two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4" name="Text Placeholder 10">
            <a:extLst>
              <a:ext uri="{FF2B5EF4-FFF2-40B4-BE49-F238E27FC236}">
                <a16:creationId xmlns:a16="http://schemas.microsoft.com/office/drawing/2014/main" id="{C3AEC9DB-EF68-1F30-2273-B2160550D684}"/>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8" name="Picture Placeholder 7">
            <a:extLst>
              <a:ext uri="{FF2B5EF4-FFF2-40B4-BE49-F238E27FC236}">
                <a16:creationId xmlns:a16="http://schemas.microsoft.com/office/drawing/2014/main" id="{0E83BBCA-80FF-EECA-82A8-D5ED059FACDA}"/>
              </a:ext>
            </a:extLst>
          </p:cNvPr>
          <p:cNvSpPr>
            <a:spLocks noGrp="1"/>
          </p:cNvSpPr>
          <p:nvPr>
            <p:ph type="pic" sz="quarter" idx="1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
        <p:nvSpPr>
          <p:cNvPr id="2" name="Text Placeholder 6">
            <a:extLst>
              <a:ext uri="{FF2B5EF4-FFF2-40B4-BE49-F238E27FC236}">
                <a16:creationId xmlns:a16="http://schemas.microsoft.com/office/drawing/2014/main" id="{A2DC9343-40DD-B5BC-2A3D-13CAE3A4024E}"/>
              </a:ext>
            </a:extLst>
          </p:cNvPr>
          <p:cNvSpPr>
            <a:spLocks noGrp="1"/>
          </p:cNvSpPr>
          <p:nvPr>
            <p:ph type="body" sz="quarter" idx="13" hasCustomPrompt="1"/>
          </p:nvPr>
        </p:nvSpPr>
        <p:spPr>
          <a:xfrm>
            <a:off x="288558" y="898295"/>
            <a:ext cx="11598642"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9" name="Title 1">
            <a:extLst>
              <a:ext uri="{FF2B5EF4-FFF2-40B4-BE49-F238E27FC236}">
                <a16:creationId xmlns:a16="http://schemas.microsoft.com/office/drawing/2014/main" id="{460FB4F3-83DE-5CCB-93B2-03D647991CE8}"/>
              </a:ext>
            </a:extLst>
          </p:cNvPr>
          <p:cNvSpPr>
            <a:spLocks noGrp="1"/>
          </p:cNvSpPr>
          <p:nvPr>
            <p:ph type="title" hasCustomPrompt="1"/>
          </p:nvPr>
        </p:nvSpPr>
        <p:spPr>
          <a:xfrm>
            <a:off x="288558" y="178971"/>
            <a:ext cx="11598642" cy="700976"/>
          </a:xfrm>
          <a:prstGeom prst="rect">
            <a:avLst/>
          </a:prstGeom>
        </p:spPr>
        <p:txBody>
          <a:bodyPr anchor="t"/>
          <a:lstStyle>
            <a:lvl1pPr>
              <a:defRPr sz="2000"/>
            </a:lvl1pPr>
          </a:lstStyle>
          <a:p>
            <a:r>
              <a:rPr lang="en-US" dirty="0"/>
              <a:t>Insert your slide title in Arial bold 20pt</a:t>
            </a:r>
          </a:p>
        </p:txBody>
      </p:sp>
    </p:spTree>
    <p:extLst>
      <p:ext uri="{BB962C8B-B14F-4D97-AF65-F5344CB8AC3E}">
        <p14:creationId xmlns:p14="http://schemas.microsoft.com/office/powerpoint/2010/main" val="18616822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5_cobranded_content_and_descriptio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2" name="Content Placeholder 2">
            <a:extLst>
              <a:ext uri="{FF2B5EF4-FFF2-40B4-BE49-F238E27FC236}">
                <a16:creationId xmlns:a16="http://schemas.microsoft.com/office/drawing/2014/main" id="{B5C80055-36CD-03A0-FF2F-FB1F135FCA85}"/>
              </a:ext>
            </a:extLst>
          </p:cNvPr>
          <p:cNvSpPr>
            <a:spLocks noGrp="1"/>
          </p:cNvSpPr>
          <p:nvPr>
            <p:ph idx="1"/>
          </p:nvPr>
        </p:nvSpPr>
        <p:spPr>
          <a:xfrm>
            <a:off x="288558" y="1825625"/>
            <a:ext cx="8629974"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56DE0CA5-5C4E-EFCB-2BE8-EB8DC2300D09}"/>
              </a:ext>
            </a:extLst>
          </p:cNvPr>
          <p:cNvSpPr>
            <a:spLocks noGrp="1"/>
          </p:cNvSpPr>
          <p:nvPr>
            <p:ph idx="21"/>
          </p:nvPr>
        </p:nvSpPr>
        <p:spPr>
          <a:xfrm>
            <a:off x="9180311" y="1825625"/>
            <a:ext cx="2706889"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10">
            <a:extLst>
              <a:ext uri="{FF2B5EF4-FFF2-40B4-BE49-F238E27FC236}">
                <a16:creationId xmlns:a16="http://schemas.microsoft.com/office/drawing/2014/main" id="{6952DA69-BA1F-7BDB-448F-A4656CCF634C}"/>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8B07040F-A6A3-5C15-F977-7D0228D3BCC2}"/>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7" name="Title 1">
            <a:extLst>
              <a:ext uri="{FF2B5EF4-FFF2-40B4-BE49-F238E27FC236}">
                <a16:creationId xmlns:a16="http://schemas.microsoft.com/office/drawing/2014/main" id="{E6C12688-D8F7-66BE-AD00-78D59546F8B4}"/>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4" name="Picture Placeholder 7">
            <a:extLst>
              <a:ext uri="{FF2B5EF4-FFF2-40B4-BE49-F238E27FC236}">
                <a16:creationId xmlns:a16="http://schemas.microsoft.com/office/drawing/2014/main" id="{15C50A57-69B8-607A-FEC0-E73228708DF3}"/>
              </a:ext>
            </a:extLst>
          </p:cNvPr>
          <p:cNvSpPr>
            <a:spLocks noGrp="1"/>
          </p:cNvSpPr>
          <p:nvPr>
            <p:ph type="pic" sz="quarter" idx="1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5683640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6_cobranded_three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3684352"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1825625"/>
            <a:ext cx="3684352"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1825625"/>
            <a:ext cx="3684352"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3" name="Text Placeholder 6">
            <a:extLst>
              <a:ext uri="{FF2B5EF4-FFF2-40B4-BE49-F238E27FC236}">
                <a16:creationId xmlns:a16="http://schemas.microsoft.com/office/drawing/2014/main" id="{4F7AC8A2-64C0-1D9F-7AB1-472AE18BD1D5}"/>
              </a:ext>
            </a:extLst>
          </p:cNvPr>
          <p:cNvSpPr>
            <a:spLocks noGrp="1"/>
          </p:cNvSpPr>
          <p:nvPr>
            <p:ph type="body" sz="quarter" idx="17" hasCustomPrompt="1"/>
          </p:nvPr>
        </p:nvSpPr>
        <p:spPr>
          <a:xfrm>
            <a:off x="4237582"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4" name="Text Placeholder 6">
            <a:extLst>
              <a:ext uri="{FF2B5EF4-FFF2-40B4-BE49-F238E27FC236}">
                <a16:creationId xmlns:a16="http://schemas.microsoft.com/office/drawing/2014/main" id="{CED75715-C317-75F7-78F6-9C944FD28A22}"/>
              </a:ext>
            </a:extLst>
          </p:cNvPr>
          <p:cNvSpPr>
            <a:spLocks noGrp="1"/>
          </p:cNvSpPr>
          <p:nvPr>
            <p:ph type="body" sz="quarter" idx="18" hasCustomPrompt="1"/>
          </p:nvPr>
        </p:nvSpPr>
        <p:spPr>
          <a:xfrm>
            <a:off x="8186605"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4" name="Text Placeholder 10">
            <a:extLst>
              <a:ext uri="{FF2B5EF4-FFF2-40B4-BE49-F238E27FC236}">
                <a16:creationId xmlns:a16="http://schemas.microsoft.com/office/drawing/2014/main" id="{EF340EA8-54A6-9E4D-0526-47907DA2F648}"/>
              </a:ext>
            </a:extLst>
          </p:cNvPr>
          <p:cNvSpPr>
            <a:spLocks noGrp="1"/>
          </p:cNvSpPr>
          <p:nvPr>
            <p:ph type="body" sz="quarter" idx="19"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A1DE536D-EF4A-8B3D-B21D-22CB635EDC7C}"/>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8" name="Title 1">
            <a:extLst>
              <a:ext uri="{FF2B5EF4-FFF2-40B4-BE49-F238E27FC236}">
                <a16:creationId xmlns:a16="http://schemas.microsoft.com/office/drawing/2014/main" id="{37322F87-6010-E800-94B8-6FD167463715}"/>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7A3C6D82-7109-F1ED-55D5-D0AC0238C175}"/>
              </a:ext>
            </a:extLst>
          </p:cNvPr>
          <p:cNvSpPr>
            <a:spLocks noGrp="1"/>
          </p:cNvSpPr>
          <p:nvPr>
            <p:ph type="pic" sz="quarter" idx="20"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41807658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7_cobranded_four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2706889"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8" name="Content Placeholder 2">
            <a:extLst>
              <a:ext uri="{FF2B5EF4-FFF2-40B4-BE49-F238E27FC236}">
                <a16:creationId xmlns:a16="http://schemas.microsoft.com/office/drawing/2014/main" id="{723B6A2A-2C2E-7735-F6AF-C9EBC41827D7}"/>
              </a:ext>
            </a:extLst>
          </p:cNvPr>
          <p:cNvSpPr>
            <a:spLocks noGrp="1"/>
          </p:cNvSpPr>
          <p:nvPr>
            <p:ph idx="17"/>
          </p:nvPr>
        </p:nvSpPr>
        <p:spPr>
          <a:xfrm>
            <a:off x="3252476" y="1825625"/>
            <a:ext cx="2706889"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a:extLst>
              <a:ext uri="{FF2B5EF4-FFF2-40B4-BE49-F238E27FC236}">
                <a16:creationId xmlns:a16="http://schemas.microsoft.com/office/drawing/2014/main" id="{390CEB3B-329E-7CFB-C82C-196F404D94D0}"/>
              </a:ext>
            </a:extLst>
          </p:cNvPr>
          <p:cNvSpPr>
            <a:spLocks noGrp="1"/>
          </p:cNvSpPr>
          <p:nvPr>
            <p:ph type="body" sz="quarter" idx="18" hasCustomPrompt="1"/>
          </p:nvPr>
        </p:nvSpPr>
        <p:spPr>
          <a:xfrm>
            <a:off x="3252475"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5" name="Content Placeholder 2">
            <a:extLst>
              <a:ext uri="{FF2B5EF4-FFF2-40B4-BE49-F238E27FC236}">
                <a16:creationId xmlns:a16="http://schemas.microsoft.com/office/drawing/2014/main" id="{BE267DF4-9717-0259-6B0E-DAD8B209CF46}"/>
              </a:ext>
            </a:extLst>
          </p:cNvPr>
          <p:cNvSpPr>
            <a:spLocks noGrp="1"/>
          </p:cNvSpPr>
          <p:nvPr>
            <p:ph idx="19"/>
          </p:nvPr>
        </p:nvSpPr>
        <p:spPr>
          <a:xfrm>
            <a:off x="6216393" y="1825625"/>
            <a:ext cx="2706889"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6">
            <a:extLst>
              <a:ext uri="{FF2B5EF4-FFF2-40B4-BE49-F238E27FC236}">
                <a16:creationId xmlns:a16="http://schemas.microsoft.com/office/drawing/2014/main" id="{3638A4D9-F985-A57C-CB8F-B5BE0F172727}"/>
              </a:ext>
            </a:extLst>
          </p:cNvPr>
          <p:cNvSpPr>
            <a:spLocks noGrp="1"/>
          </p:cNvSpPr>
          <p:nvPr>
            <p:ph type="body" sz="quarter" idx="20" hasCustomPrompt="1"/>
          </p:nvPr>
        </p:nvSpPr>
        <p:spPr>
          <a:xfrm>
            <a:off x="6216392"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7" name="Content Placeholder 2">
            <a:extLst>
              <a:ext uri="{FF2B5EF4-FFF2-40B4-BE49-F238E27FC236}">
                <a16:creationId xmlns:a16="http://schemas.microsoft.com/office/drawing/2014/main" id="{B48447AD-132B-DD45-8F26-5684D33A864A}"/>
              </a:ext>
            </a:extLst>
          </p:cNvPr>
          <p:cNvSpPr>
            <a:spLocks noGrp="1"/>
          </p:cNvSpPr>
          <p:nvPr>
            <p:ph idx="21"/>
          </p:nvPr>
        </p:nvSpPr>
        <p:spPr>
          <a:xfrm>
            <a:off x="9180311" y="1825625"/>
            <a:ext cx="2706889"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6">
            <a:extLst>
              <a:ext uri="{FF2B5EF4-FFF2-40B4-BE49-F238E27FC236}">
                <a16:creationId xmlns:a16="http://schemas.microsoft.com/office/drawing/2014/main" id="{93012D8C-6A00-0751-CA0A-B3A4D6620527}"/>
              </a:ext>
            </a:extLst>
          </p:cNvPr>
          <p:cNvSpPr>
            <a:spLocks noGrp="1"/>
          </p:cNvSpPr>
          <p:nvPr>
            <p:ph type="body" sz="quarter" idx="22" hasCustomPrompt="1"/>
          </p:nvPr>
        </p:nvSpPr>
        <p:spPr>
          <a:xfrm>
            <a:off x="9180310"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4" name="Text Placeholder 10">
            <a:extLst>
              <a:ext uri="{FF2B5EF4-FFF2-40B4-BE49-F238E27FC236}">
                <a16:creationId xmlns:a16="http://schemas.microsoft.com/office/drawing/2014/main" id="{197E1BA7-6018-F8DC-5B98-E01D1FCACAE1}"/>
              </a:ext>
            </a:extLst>
          </p:cNvPr>
          <p:cNvSpPr>
            <a:spLocks noGrp="1"/>
          </p:cNvSpPr>
          <p:nvPr>
            <p:ph type="body" sz="quarter" idx="23"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6842BA1B-CE76-92EE-3BB8-577F1D85B407}"/>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0" name="Title 1">
            <a:extLst>
              <a:ext uri="{FF2B5EF4-FFF2-40B4-BE49-F238E27FC236}">
                <a16:creationId xmlns:a16="http://schemas.microsoft.com/office/drawing/2014/main" id="{DADCE05C-530C-E715-3EE9-A5165AEC29C3}"/>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8A23F668-A3AD-AA3E-03A4-C48590F672C7}"/>
              </a:ext>
            </a:extLst>
          </p:cNvPr>
          <p:cNvSpPr>
            <a:spLocks noGrp="1"/>
          </p:cNvSpPr>
          <p:nvPr>
            <p:ph type="pic" sz="quarter" idx="24"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040233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over_photo_circle_blue">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circle with a black background&#10;&#10;Description automatically generated with low confidence">
            <a:extLst>
              <a:ext uri="{FF2B5EF4-FFF2-40B4-BE49-F238E27FC236}">
                <a16:creationId xmlns:a16="http://schemas.microsoft.com/office/drawing/2014/main" id="{0F0CFD48-64F3-56E8-20FC-87BFA760AB3D}"/>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5871543" y="-22550"/>
            <a:ext cx="6320458" cy="6858000"/>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44BB1AF6-DC78-953A-74B3-4393988782FC}"/>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bg1"/>
                </a:solidFill>
              </a:defRPr>
            </a:lvl1pPr>
          </a:lstStyle>
          <a:p>
            <a:r>
              <a:rPr lang="en-US" dirty="0"/>
              <a:t>Insert your presentation title here maximum of three lines</a:t>
            </a:r>
          </a:p>
        </p:txBody>
      </p:sp>
      <p:sp>
        <p:nvSpPr>
          <p:cNvPr id="8" name="Subtitle 2">
            <a:extLst>
              <a:ext uri="{FF2B5EF4-FFF2-40B4-BE49-F238E27FC236}">
                <a16:creationId xmlns:a16="http://schemas.microsoft.com/office/drawing/2014/main" id="{D8E6DAE2-C337-A8F2-2082-DE6607D24960}"/>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5" name="Picture 14">
            <a:extLst>
              <a:ext uri="{FF2B5EF4-FFF2-40B4-BE49-F238E27FC236}">
                <a16:creationId xmlns:a16="http://schemas.microsoft.com/office/drawing/2014/main" id="{B13FFCF2-AF1F-04A2-F663-6DDE4D2FD09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5245"/>
            <a:ext cx="1219198" cy="517172"/>
          </a:xfrm>
          <a:prstGeom prst="rect">
            <a:avLst/>
          </a:prstGeom>
        </p:spPr>
      </p:pic>
      <p:sp>
        <p:nvSpPr>
          <p:cNvPr id="2" name="Text Placeholder 17">
            <a:extLst>
              <a:ext uri="{FF2B5EF4-FFF2-40B4-BE49-F238E27FC236}">
                <a16:creationId xmlns:a16="http://schemas.microsoft.com/office/drawing/2014/main" id="{1CD72098-8A9C-6DDA-623D-88ACA639D84A}"/>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10" name="Text Placeholder 17">
            <a:extLst>
              <a:ext uri="{FF2B5EF4-FFF2-40B4-BE49-F238E27FC236}">
                <a16:creationId xmlns:a16="http://schemas.microsoft.com/office/drawing/2014/main" id="{5D2957D4-81EB-DC26-6463-5EADF1A25509}"/>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1" name="Text Placeholder 17">
            <a:extLst>
              <a:ext uri="{FF2B5EF4-FFF2-40B4-BE49-F238E27FC236}">
                <a16:creationId xmlns:a16="http://schemas.microsoft.com/office/drawing/2014/main" id="{D6FB9EEA-C3E3-431A-8CBC-F0DB2F54B537}"/>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Tree>
    <p:extLst>
      <p:ext uri="{BB962C8B-B14F-4D97-AF65-F5344CB8AC3E}">
        <p14:creationId xmlns:p14="http://schemas.microsoft.com/office/powerpoint/2010/main" val="2923774262"/>
      </p:ext>
    </p:extLst>
  </p:cSld>
  <p:clrMapOvr>
    <a:overrideClrMapping bg1="lt1" tx1="dk1" bg2="lt2" tx2="dk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8_cobranded_three_columns_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3976451"/>
            <a:ext cx="3684352" cy="16629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3976451"/>
            <a:ext cx="3684352" cy="16629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3976451"/>
            <a:ext cx="3684352" cy="16629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B58AD49D-3D55-5878-EB23-9434406607F0}"/>
              </a:ext>
            </a:extLst>
          </p:cNvPr>
          <p:cNvSpPr>
            <a:spLocks noGrp="1"/>
          </p:cNvSpPr>
          <p:nvPr>
            <p:ph type="pic" sz="quarter" idx="20" hasCustomPrompt="1"/>
          </p:nvPr>
        </p:nvSpPr>
        <p:spPr>
          <a:xfrm>
            <a:off x="288559" y="1418538"/>
            <a:ext cx="3684352" cy="2041112"/>
          </a:xfrm>
        </p:spPr>
        <p:txBody>
          <a:bodyPr/>
          <a:lstStyle>
            <a:lvl1pPr marL="0" indent="0" algn="ctr">
              <a:buNone/>
              <a:defRPr/>
            </a:lvl1pPr>
          </a:lstStyle>
          <a:p>
            <a:r>
              <a:rPr lang="en-US" dirty="0"/>
              <a:t>Click picture icon to add photo</a:t>
            </a:r>
          </a:p>
        </p:txBody>
      </p:sp>
      <p:sp>
        <p:nvSpPr>
          <p:cNvPr id="8" name="Picture Placeholder 4">
            <a:extLst>
              <a:ext uri="{FF2B5EF4-FFF2-40B4-BE49-F238E27FC236}">
                <a16:creationId xmlns:a16="http://schemas.microsoft.com/office/drawing/2014/main" id="{C1ADFA53-A93C-9C6B-577B-EE3F3CE8E8B8}"/>
              </a:ext>
            </a:extLst>
          </p:cNvPr>
          <p:cNvSpPr>
            <a:spLocks noGrp="1"/>
          </p:cNvSpPr>
          <p:nvPr>
            <p:ph type="pic" sz="quarter" idx="21" hasCustomPrompt="1"/>
          </p:nvPr>
        </p:nvSpPr>
        <p:spPr>
          <a:xfrm>
            <a:off x="4237582" y="1418538"/>
            <a:ext cx="3684352" cy="2041112"/>
          </a:xfrm>
        </p:spPr>
        <p:txBody>
          <a:bodyPr/>
          <a:lstStyle>
            <a:lvl1pPr marL="0" indent="0" algn="ctr">
              <a:buNone/>
              <a:defRPr/>
            </a:lvl1pPr>
          </a:lstStyle>
          <a:p>
            <a:r>
              <a:rPr lang="en-US" dirty="0"/>
              <a:t>Click picture icon to add photo</a:t>
            </a:r>
          </a:p>
        </p:txBody>
      </p:sp>
      <p:sp>
        <p:nvSpPr>
          <p:cNvPr id="9" name="Picture Placeholder 4">
            <a:extLst>
              <a:ext uri="{FF2B5EF4-FFF2-40B4-BE49-F238E27FC236}">
                <a16:creationId xmlns:a16="http://schemas.microsoft.com/office/drawing/2014/main" id="{DC82AF9B-6879-D477-6076-E176F56AE37A}"/>
              </a:ext>
            </a:extLst>
          </p:cNvPr>
          <p:cNvSpPr>
            <a:spLocks noGrp="1"/>
          </p:cNvSpPr>
          <p:nvPr>
            <p:ph type="pic" sz="quarter" idx="22" hasCustomPrompt="1"/>
          </p:nvPr>
        </p:nvSpPr>
        <p:spPr>
          <a:xfrm>
            <a:off x="8186605" y="1418538"/>
            <a:ext cx="3684352" cy="2041112"/>
          </a:xfrm>
        </p:spPr>
        <p:txBody>
          <a:bodyPr/>
          <a:lstStyle>
            <a:lvl1pPr marL="0" indent="0" algn="ctr">
              <a:buNone/>
              <a:defRPr/>
            </a:lvl1pPr>
          </a:lstStyle>
          <a:p>
            <a:r>
              <a:rPr lang="en-US" dirty="0"/>
              <a:t>Click picture icon to add photo</a:t>
            </a:r>
          </a:p>
        </p:txBody>
      </p:sp>
      <p:sp>
        <p:nvSpPr>
          <p:cNvPr id="4" name="Text Placeholder 10">
            <a:extLst>
              <a:ext uri="{FF2B5EF4-FFF2-40B4-BE49-F238E27FC236}">
                <a16:creationId xmlns:a16="http://schemas.microsoft.com/office/drawing/2014/main" id="{B15A4DB1-EF34-E503-B556-530B7CAC3EBE}"/>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2" name="Text Placeholder 6">
            <a:extLst>
              <a:ext uri="{FF2B5EF4-FFF2-40B4-BE49-F238E27FC236}">
                <a16:creationId xmlns:a16="http://schemas.microsoft.com/office/drawing/2014/main" id="{A9C3871F-6DE1-0E51-4666-C634F339A563}"/>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3" name="Title 1">
            <a:extLst>
              <a:ext uri="{FF2B5EF4-FFF2-40B4-BE49-F238E27FC236}">
                <a16:creationId xmlns:a16="http://schemas.microsoft.com/office/drawing/2014/main" id="{30385D10-C453-B58A-D9F1-B1AA1DD202DD}"/>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2" name="Text Placeholder 6">
            <a:extLst>
              <a:ext uri="{FF2B5EF4-FFF2-40B4-BE49-F238E27FC236}">
                <a16:creationId xmlns:a16="http://schemas.microsoft.com/office/drawing/2014/main" id="{9A94D145-81FE-C360-0297-4502383F5A55}"/>
              </a:ext>
            </a:extLst>
          </p:cNvPr>
          <p:cNvSpPr>
            <a:spLocks noGrp="1"/>
          </p:cNvSpPr>
          <p:nvPr>
            <p:ph type="body" sz="quarter" idx="16" hasCustomPrompt="1"/>
          </p:nvPr>
        </p:nvSpPr>
        <p:spPr>
          <a:xfrm>
            <a:off x="288558"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7" name="Text Placeholder 6">
            <a:extLst>
              <a:ext uri="{FF2B5EF4-FFF2-40B4-BE49-F238E27FC236}">
                <a16:creationId xmlns:a16="http://schemas.microsoft.com/office/drawing/2014/main" id="{B0DECDC5-9AD9-7CB6-F638-0E39B0577747}"/>
              </a:ext>
            </a:extLst>
          </p:cNvPr>
          <p:cNvSpPr>
            <a:spLocks noGrp="1"/>
          </p:cNvSpPr>
          <p:nvPr>
            <p:ph type="body" sz="quarter" idx="23" hasCustomPrompt="1"/>
          </p:nvPr>
        </p:nvSpPr>
        <p:spPr>
          <a:xfrm>
            <a:off x="4237582"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4" name="Text Placeholder 6">
            <a:extLst>
              <a:ext uri="{FF2B5EF4-FFF2-40B4-BE49-F238E27FC236}">
                <a16:creationId xmlns:a16="http://schemas.microsoft.com/office/drawing/2014/main" id="{BB555AD3-4EA2-7E24-5C90-4B64C7002D15}"/>
              </a:ext>
            </a:extLst>
          </p:cNvPr>
          <p:cNvSpPr>
            <a:spLocks noGrp="1"/>
          </p:cNvSpPr>
          <p:nvPr>
            <p:ph type="body" sz="quarter" idx="18" hasCustomPrompt="1"/>
          </p:nvPr>
        </p:nvSpPr>
        <p:spPr>
          <a:xfrm>
            <a:off x="8186605"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5" name="Picture Placeholder 7">
            <a:extLst>
              <a:ext uri="{FF2B5EF4-FFF2-40B4-BE49-F238E27FC236}">
                <a16:creationId xmlns:a16="http://schemas.microsoft.com/office/drawing/2014/main" id="{EDD4543A-3063-E503-914E-21C589CB332A}"/>
              </a:ext>
            </a:extLst>
          </p:cNvPr>
          <p:cNvSpPr>
            <a:spLocks noGrp="1"/>
          </p:cNvSpPr>
          <p:nvPr>
            <p:ph type="pic" sz="quarter" idx="24"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521787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9_cobranded_four_columns_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3816468"/>
            <a:ext cx="2706889" cy="19304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8" name="Content Placeholder 2">
            <a:extLst>
              <a:ext uri="{FF2B5EF4-FFF2-40B4-BE49-F238E27FC236}">
                <a16:creationId xmlns:a16="http://schemas.microsoft.com/office/drawing/2014/main" id="{723B6A2A-2C2E-7735-F6AF-C9EBC41827D7}"/>
              </a:ext>
            </a:extLst>
          </p:cNvPr>
          <p:cNvSpPr>
            <a:spLocks noGrp="1"/>
          </p:cNvSpPr>
          <p:nvPr>
            <p:ph idx="17"/>
          </p:nvPr>
        </p:nvSpPr>
        <p:spPr>
          <a:xfrm>
            <a:off x="3252476" y="3816468"/>
            <a:ext cx="2706889" cy="19304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BE267DF4-9717-0259-6B0E-DAD8B209CF46}"/>
              </a:ext>
            </a:extLst>
          </p:cNvPr>
          <p:cNvSpPr>
            <a:spLocks noGrp="1"/>
          </p:cNvSpPr>
          <p:nvPr>
            <p:ph idx="19"/>
          </p:nvPr>
        </p:nvSpPr>
        <p:spPr>
          <a:xfrm>
            <a:off x="6217288" y="3816468"/>
            <a:ext cx="2706889" cy="19304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B48447AD-132B-DD45-8F26-5684D33A864A}"/>
              </a:ext>
            </a:extLst>
          </p:cNvPr>
          <p:cNvSpPr>
            <a:spLocks noGrp="1"/>
          </p:cNvSpPr>
          <p:nvPr>
            <p:ph idx="21"/>
          </p:nvPr>
        </p:nvSpPr>
        <p:spPr>
          <a:xfrm>
            <a:off x="9180311" y="3816468"/>
            <a:ext cx="2706889" cy="19304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4">
            <a:extLst>
              <a:ext uri="{FF2B5EF4-FFF2-40B4-BE49-F238E27FC236}">
                <a16:creationId xmlns:a16="http://schemas.microsoft.com/office/drawing/2014/main" id="{F9DB3AF3-680C-8615-86A8-8048F96DC95B}"/>
              </a:ext>
            </a:extLst>
          </p:cNvPr>
          <p:cNvSpPr>
            <a:spLocks noGrp="1"/>
          </p:cNvSpPr>
          <p:nvPr>
            <p:ph type="pic" sz="quarter" idx="20" hasCustomPrompt="1"/>
          </p:nvPr>
        </p:nvSpPr>
        <p:spPr>
          <a:xfrm>
            <a:off x="288559" y="1809348"/>
            <a:ext cx="2706888" cy="1499602"/>
          </a:xfrm>
        </p:spPr>
        <p:txBody>
          <a:bodyPr/>
          <a:lstStyle>
            <a:lvl1pPr marL="0" indent="0" algn="ctr">
              <a:buNone/>
              <a:defRPr/>
            </a:lvl1pPr>
          </a:lstStyle>
          <a:p>
            <a:r>
              <a:rPr lang="en-US" dirty="0"/>
              <a:t>Click picture icon to add photo</a:t>
            </a:r>
          </a:p>
        </p:txBody>
      </p:sp>
      <p:sp>
        <p:nvSpPr>
          <p:cNvPr id="5" name="Picture Placeholder 4">
            <a:extLst>
              <a:ext uri="{FF2B5EF4-FFF2-40B4-BE49-F238E27FC236}">
                <a16:creationId xmlns:a16="http://schemas.microsoft.com/office/drawing/2014/main" id="{E537AC9D-FCC4-14DF-2161-DBA7138EF167}"/>
              </a:ext>
            </a:extLst>
          </p:cNvPr>
          <p:cNvSpPr>
            <a:spLocks noGrp="1"/>
          </p:cNvSpPr>
          <p:nvPr>
            <p:ph type="pic" sz="quarter" idx="22" hasCustomPrompt="1"/>
          </p:nvPr>
        </p:nvSpPr>
        <p:spPr>
          <a:xfrm>
            <a:off x="3252476" y="1809348"/>
            <a:ext cx="2706888" cy="1499602"/>
          </a:xfrm>
        </p:spPr>
        <p:txBody>
          <a:bodyPr/>
          <a:lstStyle>
            <a:lvl1pPr marL="0" indent="0" algn="ctr">
              <a:buNone/>
              <a:defRPr/>
            </a:lvl1pPr>
          </a:lstStyle>
          <a:p>
            <a:r>
              <a:rPr lang="en-US" dirty="0"/>
              <a:t>Click picture icon to add photo</a:t>
            </a:r>
          </a:p>
        </p:txBody>
      </p:sp>
      <p:sp>
        <p:nvSpPr>
          <p:cNvPr id="10" name="Picture Placeholder 4">
            <a:extLst>
              <a:ext uri="{FF2B5EF4-FFF2-40B4-BE49-F238E27FC236}">
                <a16:creationId xmlns:a16="http://schemas.microsoft.com/office/drawing/2014/main" id="{CA057AEC-C50F-0348-EDA8-2B8154E10CD5}"/>
              </a:ext>
            </a:extLst>
          </p:cNvPr>
          <p:cNvSpPr>
            <a:spLocks noGrp="1"/>
          </p:cNvSpPr>
          <p:nvPr>
            <p:ph type="pic" sz="quarter" idx="23" hasCustomPrompt="1"/>
          </p:nvPr>
        </p:nvSpPr>
        <p:spPr>
          <a:xfrm>
            <a:off x="6217288" y="1809348"/>
            <a:ext cx="2706888" cy="1499602"/>
          </a:xfrm>
        </p:spPr>
        <p:txBody>
          <a:bodyPr/>
          <a:lstStyle>
            <a:lvl1pPr marL="0" indent="0" algn="ctr">
              <a:buNone/>
              <a:defRPr/>
            </a:lvl1pPr>
          </a:lstStyle>
          <a:p>
            <a:r>
              <a:rPr lang="en-US" dirty="0"/>
              <a:t>Click picture icon to add photo</a:t>
            </a:r>
          </a:p>
        </p:txBody>
      </p:sp>
      <p:sp>
        <p:nvSpPr>
          <p:cNvPr id="11" name="Picture Placeholder 4">
            <a:extLst>
              <a:ext uri="{FF2B5EF4-FFF2-40B4-BE49-F238E27FC236}">
                <a16:creationId xmlns:a16="http://schemas.microsoft.com/office/drawing/2014/main" id="{AD1E7D59-DA9B-A7D7-87C0-E693582CA494}"/>
              </a:ext>
            </a:extLst>
          </p:cNvPr>
          <p:cNvSpPr>
            <a:spLocks noGrp="1"/>
          </p:cNvSpPr>
          <p:nvPr>
            <p:ph type="pic" sz="quarter" idx="24" hasCustomPrompt="1"/>
          </p:nvPr>
        </p:nvSpPr>
        <p:spPr>
          <a:xfrm>
            <a:off x="9180311" y="1809348"/>
            <a:ext cx="2706888" cy="1499602"/>
          </a:xfrm>
        </p:spPr>
        <p:txBody>
          <a:bodyPr/>
          <a:lstStyle>
            <a:lvl1pPr marL="0" indent="0" algn="ctr">
              <a:buNone/>
              <a:defRPr/>
            </a:lvl1pPr>
          </a:lstStyle>
          <a:p>
            <a:r>
              <a:rPr lang="en-US" dirty="0"/>
              <a:t>Click picture icon to add photo</a:t>
            </a:r>
          </a:p>
        </p:txBody>
      </p:sp>
      <p:sp>
        <p:nvSpPr>
          <p:cNvPr id="13" name="Text Placeholder 10">
            <a:extLst>
              <a:ext uri="{FF2B5EF4-FFF2-40B4-BE49-F238E27FC236}">
                <a16:creationId xmlns:a16="http://schemas.microsoft.com/office/drawing/2014/main" id="{0592AE5E-1943-C4CE-573A-E4705E3EC292}"/>
              </a:ext>
            </a:extLst>
          </p:cNvPr>
          <p:cNvSpPr>
            <a:spLocks noGrp="1"/>
          </p:cNvSpPr>
          <p:nvPr>
            <p:ph type="body" sz="quarter" idx="25"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4" name="Text Placeholder 6">
            <a:extLst>
              <a:ext uri="{FF2B5EF4-FFF2-40B4-BE49-F238E27FC236}">
                <a16:creationId xmlns:a16="http://schemas.microsoft.com/office/drawing/2014/main" id="{FB72F191-69E6-FD21-C339-D3F79DB59930}"/>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6" name="Title 1">
            <a:extLst>
              <a:ext uri="{FF2B5EF4-FFF2-40B4-BE49-F238E27FC236}">
                <a16:creationId xmlns:a16="http://schemas.microsoft.com/office/drawing/2014/main" id="{257044DB-24DF-8EA2-8742-B55B32857189}"/>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2" name="Text Placeholder 6">
            <a:extLst>
              <a:ext uri="{FF2B5EF4-FFF2-40B4-BE49-F238E27FC236}">
                <a16:creationId xmlns:a16="http://schemas.microsoft.com/office/drawing/2014/main" id="{B2DD73D3-CDE1-EEBD-83CD-AF0E1BCC1ACA}"/>
              </a:ext>
            </a:extLst>
          </p:cNvPr>
          <p:cNvSpPr>
            <a:spLocks noGrp="1"/>
          </p:cNvSpPr>
          <p:nvPr>
            <p:ph type="body" sz="quarter" idx="16" hasCustomPrompt="1"/>
          </p:nvPr>
        </p:nvSpPr>
        <p:spPr>
          <a:xfrm>
            <a:off x="288558"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7" name="Text Placeholder 6">
            <a:extLst>
              <a:ext uri="{FF2B5EF4-FFF2-40B4-BE49-F238E27FC236}">
                <a16:creationId xmlns:a16="http://schemas.microsoft.com/office/drawing/2014/main" id="{570E3F6D-431D-152F-0090-8F1B25ECC4B3}"/>
              </a:ext>
            </a:extLst>
          </p:cNvPr>
          <p:cNvSpPr>
            <a:spLocks noGrp="1"/>
          </p:cNvSpPr>
          <p:nvPr>
            <p:ph type="body" sz="quarter" idx="18" hasCustomPrompt="1"/>
          </p:nvPr>
        </p:nvSpPr>
        <p:spPr>
          <a:xfrm>
            <a:off x="3252475"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9" name="Text Placeholder 6">
            <a:extLst>
              <a:ext uri="{FF2B5EF4-FFF2-40B4-BE49-F238E27FC236}">
                <a16:creationId xmlns:a16="http://schemas.microsoft.com/office/drawing/2014/main" id="{C08966CC-2A54-3E37-D012-A1B650634421}"/>
              </a:ext>
            </a:extLst>
          </p:cNvPr>
          <p:cNvSpPr>
            <a:spLocks noGrp="1"/>
          </p:cNvSpPr>
          <p:nvPr>
            <p:ph type="body" sz="quarter" idx="26" hasCustomPrompt="1"/>
          </p:nvPr>
        </p:nvSpPr>
        <p:spPr>
          <a:xfrm>
            <a:off x="6216392"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2" name="Text Placeholder 6">
            <a:extLst>
              <a:ext uri="{FF2B5EF4-FFF2-40B4-BE49-F238E27FC236}">
                <a16:creationId xmlns:a16="http://schemas.microsoft.com/office/drawing/2014/main" id="{344FC00B-CEA7-D95B-1AE3-5975AB5E669B}"/>
              </a:ext>
            </a:extLst>
          </p:cNvPr>
          <p:cNvSpPr>
            <a:spLocks noGrp="1"/>
          </p:cNvSpPr>
          <p:nvPr>
            <p:ph type="body" sz="quarter" idx="27" hasCustomPrompt="1"/>
          </p:nvPr>
        </p:nvSpPr>
        <p:spPr>
          <a:xfrm>
            <a:off x="9180310"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8" name="Picture Placeholder 7">
            <a:extLst>
              <a:ext uri="{FF2B5EF4-FFF2-40B4-BE49-F238E27FC236}">
                <a16:creationId xmlns:a16="http://schemas.microsoft.com/office/drawing/2014/main" id="{258E49E1-10F7-1606-A2B4-C36EFADD9C19}"/>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0809248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0_cobranded_left_title_and_content_deep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bg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003D84F1-EE1E-31A0-2CC0-537B0D5A18BF}"/>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C94C076-1CD8-CF76-1E98-52F5EBB5C1F2}"/>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78DCBB00-0F22-82BA-6556-6C91997E38A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7" name="Picture Placeholder 7">
            <a:extLst>
              <a:ext uri="{FF2B5EF4-FFF2-40B4-BE49-F238E27FC236}">
                <a16:creationId xmlns:a16="http://schemas.microsoft.com/office/drawing/2014/main" id="{6586611D-6F6D-0A76-2F93-E22EEC04131A}"/>
              </a:ext>
            </a:extLst>
          </p:cNvPr>
          <p:cNvSpPr>
            <a:spLocks noGrp="1"/>
          </p:cNvSpPr>
          <p:nvPr>
            <p:ph type="pic" sz="quarter" idx="18" hasCustomPrompt="1"/>
          </p:nvPr>
        </p:nvSpPr>
        <p:spPr>
          <a:xfrm>
            <a:off x="4290932"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8352608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1_cobranded_left_title_and_conten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cxnSp>
        <p:nvCxnSpPr>
          <p:cNvPr id="11" name="Straight Connector 10">
            <a:extLst>
              <a:ext uri="{FF2B5EF4-FFF2-40B4-BE49-F238E27FC236}">
                <a16:creationId xmlns:a16="http://schemas.microsoft.com/office/drawing/2014/main" id="{2C6B8A47-0994-4B79-9368-44F21806FC95}"/>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bg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2" name="TextBox 1">
            <a:extLst>
              <a:ext uri="{FF2B5EF4-FFF2-40B4-BE49-F238E27FC236}">
                <a16:creationId xmlns:a16="http://schemas.microsoft.com/office/drawing/2014/main" id="{1EEFBF9E-4FE0-0A25-6DCB-576724D4AD4C}"/>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4" name="Picture 3">
            <a:extLst>
              <a:ext uri="{FF2B5EF4-FFF2-40B4-BE49-F238E27FC236}">
                <a16:creationId xmlns:a16="http://schemas.microsoft.com/office/drawing/2014/main" id="{7F7BCF68-45DE-77B4-4995-DFA614BC85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535"/>
            <a:ext cx="644652" cy="273455"/>
          </a:xfrm>
          <a:prstGeom prst="rect">
            <a:avLst/>
          </a:prstGeom>
        </p:spPr>
      </p:pic>
      <p:sp>
        <p:nvSpPr>
          <p:cNvPr id="5" name="Picture Placeholder 7">
            <a:extLst>
              <a:ext uri="{FF2B5EF4-FFF2-40B4-BE49-F238E27FC236}">
                <a16:creationId xmlns:a16="http://schemas.microsoft.com/office/drawing/2014/main" id="{6D756667-F2D3-52FC-1B79-5EA11BFFDEA0}"/>
              </a:ext>
            </a:extLst>
          </p:cNvPr>
          <p:cNvSpPr>
            <a:spLocks noGrp="1"/>
          </p:cNvSpPr>
          <p:nvPr>
            <p:ph type="pic" sz="quarter" idx="18" hasCustomPrompt="1"/>
          </p:nvPr>
        </p:nvSpPr>
        <p:spPr>
          <a:xfrm>
            <a:off x="4290932"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9427422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2_cobranded_left_title_and_content_gre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8E247AFE-5B75-F5AA-309C-B98C55C22DA8}"/>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61EC410-B695-30BE-5D78-73D7E50301CF}"/>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8D738652-F2B9-77EE-9932-7A515F33FA1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7" name="Picture Placeholder 7">
            <a:extLst>
              <a:ext uri="{FF2B5EF4-FFF2-40B4-BE49-F238E27FC236}">
                <a16:creationId xmlns:a16="http://schemas.microsoft.com/office/drawing/2014/main" id="{9F05CB71-EEF8-8174-82F4-F44DC753D4AD}"/>
              </a:ext>
            </a:extLst>
          </p:cNvPr>
          <p:cNvSpPr>
            <a:spLocks noGrp="1"/>
          </p:cNvSpPr>
          <p:nvPr>
            <p:ph type="pic" sz="quarter" idx="18" hasCustomPrompt="1"/>
          </p:nvPr>
        </p:nvSpPr>
        <p:spPr>
          <a:xfrm>
            <a:off x="4290932"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9264414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3_cobranded_left_title_and_content_l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rgbClr val="AC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4" name="Text Placeholder 10">
            <a:extLst>
              <a:ext uri="{FF2B5EF4-FFF2-40B4-BE49-F238E27FC236}">
                <a16:creationId xmlns:a16="http://schemas.microsoft.com/office/drawing/2014/main" id="{D62B1CA4-6399-9468-76D4-CF80E740A3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D69C8447-6A16-1811-BE16-8D42C522A28A}"/>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0F64AAA-3A96-5193-121E-E855EC74B587}"/>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37AEC761-AF0D-168C-E137-8524D125C3C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Picture Placeholder 7">
            <a:extLst>
              <a:ext uri="{FF2B5EF4-FFF2-40B4-BE49-F238E27FC236}">
                <a16:creationId xmlns:a16="http://schemas.microsoft.com/office/drawing/2014/main" id="{063384CB-B8B9-91DE-946F-7D78CD225541}"/>
              </a:ext>
            </a:extLst>
          </p:cNvPr>
          <p:cNvSpPr>
            <a:spLocks noGrp="1"/>
          </p:cNvSpPr>
          <p:nvPr>
            <p:ph type="pic" sz="quarter" idx="18" hasCustomPrompt="1"/>
          </p:nvPr>
        </p:nvSpPr>
        <p:spPr>
          <a:xfrm>
            <a:off x="4290932"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10801776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4_cobranded_left_title_and_content_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rgbClr val="F9B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4" name="Text Placeholder 10">
            <a:extLst>
              <a:ext uri="{FF2B5EF4-FFF2-40B4-BE49-F238E27FC236}">
                <a16:creationId xmlns:a16="http://schemas.microsoft.com/office/drawing/2014/main" id="{F2147D56-94AA-3BDD-ABF0-68D917E898FE}"/>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CC6F2AF4-DEA0-09CB-3AA2-69CC3367F6AC}"/>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38F7803-D3DE-3368-45B8-EB451876C53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768B6213-3C0B-98FB-A39E-0937AD93C8E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Picture Placeholder 7">
            <a:extLst>
              <a:ext uri="{FF2B5EF4-FFF2-40B4-BE49-F238E27FC236}">
                <a16:creationId xmlns:a16="http://schemas.microsoft.com/office/drawing/2014/main" id="{10925E7F-5C39-2899-DC12-D3C098490930}"/>
              </a:ext>
            </a:extLst>
          </p:cNvPr>
          <p:cNvSpPr>
            <a:spLocks noGrp="1"/>
          </p:cNvSpPr>
          <p:nvPr>
            <p:ph type="pic" sz="quarter" idx="18" hasCustomPrompt="1"/>
          </p:nvPr>
        </p:nvSpPr>
        <p:spPr>
          <a:xfrm>
            <a:off x="4290932"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9374241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5_cobranded_left_title_and_content_viole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rgbClr val="DBDD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4" name="Text Placeholder 10">
            <a:extLst>
              <a:ext uri="{FF2B5EF4-FFF2-40B4-BE49-F238E27FC236}">
                <a16:creationId xmlns:a16="http://schemas.microsoft.com/office/drawing/2014/main" id="{BCDE19B0-6084-AB1A-A163-E9089D085C04}"/>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99069A56-43D0-9F1B-C232-2ADAEDEB1EA0}"/>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E2EC9D2-CC94-943D-6449-C56D141E2E4F}"/>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224E5460-3920-6E99-455B-F732E037D2C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Picture Placeholder 7">
            <a:extLst>
              <a:ext uri="{FF2B5EF4-FFF2-40B4-BE49-F238E27FC236}">
                <a16:creationId xmlns:a16="http://schemas.microsoft.com/office/drawing/2014/main" id="{2620C50E-B575-AE0B-0C47-80F6180B5970}"/>
              </a:ext>
            </a:extLst>
          </p:cNvPr>
          <p:cNvSpPr>
            <a:spLocks noGrp="1"/>
          </p:cNvSpPr>
          <p:nvPr>
            <p:ph type="pic" sz="quarter" idx="18" hasCustomPrompt="1"/>
          </p:nvPr>
        </p:nvSpPr>
        <p:spPr>
          <a:xfrm>
            <a:off x="4290932"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7626827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6_cobranded_sidebar_blu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5" name="Text Placeholder 10">
            <a:extLst>
              <a:ext uri="{FF2B5EF4-FFF2-40B4-BE49-F238E27FC236}">
                <a16:creationId xmlns:a16="http://schemas.microsoft.com/office/drawing/2014/main" id="{D2655EB8-0E52-0105-D411-F08941B5D9BB}"/>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1" name="Text Placeholder 6">
            <a:extLst>
              <a:ext uri="{FF2B5EF4-FFF2-40B4-BE49-F238E27FC236}">
                <a16:creationId xmlns:a16="http://schemas.microsoft.com/office/drawing/2014/main" id="{3706A59F-423E-C7F6-F3F9-0F492E0C021E}"/>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2" name="Title 1">
            <a:extLst>
              <a:ext uri="{FF2B5EF4-FFF2-40B4-BE49-F238E27FC236}">
                <a16:creationId xmlns:a16="http://schemas.microsoft.com/office/drawing/2014/main" id="{FE496856-C6F1-1A20-F1E8-67C9E51E6EEA}"/>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C9143ECB-6E66-CC58-F048-A273EF08E1EC}"/>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494778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7_cobranded_sidebar_lt_blu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5" name="Text Placeholder 10">
            <a:extLst>
              <a:ext uri="{FF2B5EF4-FFF2-40B4-BE49-F238E27FC236}">
                <a16:creationId xmlns:a16="http://schemas.microsoft.com/office/drawing/2014/main" id="{C1156137-AA49-5A7E-6A53-BA37F044CFD7}"/>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8" name="Text Placeholder 6">
            <a:extLst>
              <a:ext uri="{FF2B5EF4-FFF2-40B4-BE49-F238E27FC236}">
                <a16:creationId xmlns:a16="http://schemas.microsoft.com/office/drawing/2014/main" id="{EBC45F5E-12A5-546B-9525-4B2038ED8BFD}"/>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0" name="Title 1">
            <a:extLst>
              <a:ext uri="{FF2B5EF4-FFF2-40B4-BE49-F238E27FC236}">
                <a16:creationId xmlns:a16="http://schemas.microsoft.com/office/drawing/2014/main" id="{2358C2E9-9015-AC33-69D5-80279937550C}"/>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BAF4B446-8AC5-CAE9-37C4-A8D4BF83C7EC}"/>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509754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cover_photo_circle_lt_blue">
    <p:bg>
      <p:bgPr>
        <a:solidFill>
          <a:srgbClr val="0C34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rgbClr val="0C3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ape, circle&#10;&#10;Description automatically generated">
            <a:extLst>
              <a:ext uri="{FF2B5EF4-FFF2-40B4-BE49-F238E27FC236}">
                <a16:creationId xmlns:a16="http://schemas.microsoft.com/office/drawing/2014/main" id="{563F44E9-E18C-1F20-FBFF-E71D86E00B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933" b="-366"/>
          <a:stretch/>
        </p:blipFill>
        <p:spPr>
          <a:xfrm>
            <a:off x="5747657" y="-32870"/>
            <a:ext cx="6444343" cy="6890870"/>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44BB1AF6-DC78-953A-74B3-4393988782FC}"/>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bg1"/>
                </a:solidFill>
              </a:defRPr>
            </a:lvl1pPr>
          </a:lstStyle>
          <a:p>
            <a:r>
              <a:rPr lang="en-US" dirty="0"/>
              <a:t>Insert your presentation title here maximum of three lines</a:t>
            </a:r>
          </a:p>
        </p:txBody>
      </p:sp>
      <p:sp>
        <p:nvSpPr>
          <p:cNvPr id="8" name="Subtitle 2">
            <a:extLst>
              <a:ext uri="{FF2B5EF4-FFF2-40B4-BE49-F238E27FC236}">
                <a16:creationId xmlns:a16="http://schemas.microsoft.com/office/drawing/2014/main" id="{D8E6DAE2-C337-A8F2-2082-DE6607D24960}"/>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5" name="Picture 14">
            <a:extLst>
              <a:ext uri="{FF2B5EF4-FFF2-40B4-BE49-F238E27FC236}">
                <a16:creationId xmlns:a16="http://schemas.microsoft.com/office/drawing/2014/main" id="{B13FFCF2-AF1F-04A2-F663-6DDE4D2FD09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7"/>
          </a:xfrm>
          <a:prstGeom prst="rect">
            <a:avLst/>
          </a:prstGeom>
        </p:spPr>
      </p:pic>
      <p:sp>
        <p:nvSpPr>
          <p:cNvPr id="2" name="Text Placeholder 17">
            <a:extLst>
              <a:ext uri="{FF2B5EF4-FFF2-40B4-BE49-F238E27FC236}">
                <a16:creationId xmlns:a16="http://schemas.microsoft.com/office/drawing/2014/main" id="{F3FE3F42-A42D-09D9-BD52-664DF915C60B}"/>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E0C51D81-FF4F-A687-8019-C148AF88A69A}"/>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7E11BBA8-8F76-E781-2355-01741D2B20D0}"/>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Tree>
    <p:extLst>
      <p:ext uri="{BB962C8B-B14F-4D97-AF65-F5344CB8AC3E}">
        <p14:creationId xmlns:p14="http://schemas.microsoft.com/office/powerpoint/2010/main" val="2379439870"/>
      </p:ext>
    </p:extLst>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8_cobranded_sidebar_orang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5" name="Text Placeholder 10">
            <a:extLst>
              <a:ext uri="{FF2B5EF4-FFF2-40B4-BE49-F238E27FC236}">
                <a16:creationId xmlns:a16="http://schemas.microsoft.com/office/drawing/2014/main" id="{3D9262FD-C60D-EB8B-5905-00E41E65FBCA}"/>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8" name="Text Placeholder 6">
            <a:extLst>
              <a:ext uri="{FF2B5EF4-FFF2-40B4-BE49-F238E27FC236}">
                <a16:creationId xmlns:a16="http://schemas.microsoft.com/office/drawing/2014/main" id="{B7EE85D7-3A48-D93E-77D4-BBAF47F83EA5}"/>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0" name="Title 1">
            <a:extLst>
              <a:ext uri="{FF2B5EF4-FFF2-40B4-BE49-F238E27FC236}">
                <a16:creationId xmlns:a16="http://schemas.microsoft.com/office/drawing/2014/main" id="{9BB6232B-9EB8-AFA1-F4A9-9DD09BF5ED7B}"/>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33C1874A-D560-C0F2-0586-C81BAEBB4B27}"/>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40628695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9_cobranded_sidebar_violet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5" name="Text Placeholder 10">
            <a:extLst>
              <a:ext uri="{FF2B5EF4-FFF2-40B4-BE49-F238E27FC236}">
                <a16:creationId xmlns:a16="http://schemas.microsoft.com/office/drawing/2014/main" id="{80D82F29-6247-72A9-6731-F72313DD88BF}"/>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8" name="Text Placeholder 6">
            <a:extLst>
              <a:ext uri="{FF2B5EF4-FFF2-40B4-BE49-F238E27FC236}">
                <a16:creationId xmlns:a16="http://schemas.microsoft.com/office/drawing/2014/main" id="{249ABFB9-219C-B8D3-C483-30EEC54C88FD}"/>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0" name="Title 1">
            <a:extLst>
              <a:ext uri="{FF2B5EF4-FFF2-40B4-BE49-F238E27FC236}">
                <a16:creationId xmlns:a16="http://schemas.microsoft.com/office/drawing/2014/main" id="{D7647F1F-16E6-DC6D-968E-E7D6E4A68B45}"/>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1CE1B922-9320-7481-1C21-D3CB29DFAB08}"/>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07438725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0_cobranded_sidebar_blue_circle">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5EAD1CE0-8C43-3A65-CBE4-F6500A6A3A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a:extLst>
              <a:ext uri="{FF2B5EF4-FFF2-40B4-BE49-F238E27FC236}">
                <a16:creationId xmlns:a16="http://schemas.microsoft.com/office/drawing/2014/main" id="{912D01FA-DA8D-5F18-9C23-78DF80969118}"/>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1"/>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3" name="Text Placeholder 10">
            <a:extLst>
              <a:ext uri="{FF2B5EF4-FFF2-40B4-BE49-F238E27FC236}">
                <a16:creationId xmlns:a16="http://schemas.microsoft.com/office/drawing/2014/main" id="{8A9A9755-A073-6536-4449-60D1A4D62497}"/>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8E19CC79-3E4C-BA4B-BDFE-ED4A5100C72D}"/>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8" name="Title 1">
            <a:extLst>
              <a:ext uri="{FF2B5EF4-FFF2-40B4-BE49-F238E27FC236}">
                <a16:creationId xmlns:a16="http://schemas.microsoft.com/office/drawing/2014/main" id="{0E5AF445-F077-CBD3-8676-3C090B01E32A}"/>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BF142C8D-249F-3239-561F-74FBED378EDE}"/>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9897780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1_cobranded_sidebar_photo">
    <p:spTree>
      <p:nvGrpSpPr>
        <p:cNvPr id="1" name=""/>
        <p:cNvGrpSpPr/>
        <p:nvPr/>
      </p:nvGrpSpPr>
      <p:grpSpPr>
        <a:xfrm>
          <a:off x="0" y="0"/>
          <a:ext cx="0" cy="0"/>
          <a:chOff x="0" y="0"/>
          <a:chExt cx="0" cy="0"/>
        </a:xfrm>
      </p:grpSpPr>
      <p:pic>
        <p:nvPicPr>
          <p:cNvPr id="9" name="Picture 8" descr="Shape, circle&#10;&#10;Description automatically generated">
            <a:extLst>
              <a:ext uri="{FF2B5EF4-FFF2-40B4-BE49-F238E27FC236}">
                <a16:creationId xmlns:a16="http://schemas.microsoft.com/office/drawing/2014/main" id="{19F0D1BA-1740-8291-3985-752AAB099A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Picture Placeholder 6">
            <a:extLst>
              <a:ext uri="{FF2B5EF4-FFF2-40B4-BE49-F238E27FC236}">
                <a16:creationId xmlns:a16="http://schemas.microsoft.com/office/drawing/2014/main" id="{6B8194AC-DDA3-9404-5998-E94D747F0D0A}"/>
              </a:ext>
            </a:extLst>
          </p:cNvPr>
          <p:cNvSpPr>
            <a:spLocks noGrp="1"/>
          </p:cNvSpPr>
          <p:nvPr>
            <p:ph type="pic" sz="quarter" idx="14"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4" name="Text Placeholder 10">
            <a:extLst>
              <a:ext uri="{FF2B5EF4-FFF2-40B4-BE49-F238E27FC236}">
                <a16:creationId xmlns:a16="http://schemas.microsoft.com/office/drawing/2014/main" id="{71A3127B-F843-4C4F-625D-0F595788B99E}"/>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04F2467A-B7A4-9968-8AF7-70330EF2A42E}"/>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0" name="Title 1">
            <a:extLst>
              <a:ext uri="{FF2B5EF4-FFF2-40B4-BE49-F238E27FC236}">
                <a16:creationId xmlns:a16="http://schemas.microsoft.com/office/drawing/2014/main" id="{B4A90B9B-C6D7-5D76-62C9-8C8E2EFB4B62}"/>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3" name="Picture Placeholder 7">
            <a:extLst>
              <a:ext uri="{FF2B5EF4-FFF2-40B4-BE49-F238E27FC236}">
                <a16:creationId xmlns:a16="http://schemas.microsoft.com/office/drawing/2014/main" id="{2DD4716A-4B99-B646-052D-8DA00C42D15C}"/>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19282790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2_cobranded_content_and_photo">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01D8B5F0-3972-9E3F-4A7E-52302351B5BA}"/>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5" name="Text Placeholder 10">
            <a:extLst>
              <a:ext uri="{FF2B5EF4-FFF2-40B4-BE49-F238E27FC236}">
                <a16:creationId xmlns:a16="http://schemas.microsoft.com/office/drawing/2014/main" id="{AF5AD5C4-11CE-A5B1-68F4-ECE64B4744DB}"/>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7" name="Text Placeholder 6">
            <a:extLst>
              <a:ext uri="{FF2B5EF4-FFF2-40B4-BE49-F238E27FC236}">
                <a16:creationId xmlns:a16="http://schemas.microsoft.com/office/drawing/2014/main" id="{65DB62E0-16D5-D693-1EC9-29B82000033B}"/>
              </a:ext>
            </a:extLst>
          </p:cNvPr>
          <p:cNvSpPr>
            <a:spLocks noGrp="1"/>
          </p:cNvSpPr>
          <p:nvPr>
            <p:ph type="body" sz="quarter" idx="13"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8" name="Title 1">
            <a:extLst>
              <a:ext uri="{FF2B5EF4-FFF2-40B4-BE49-F238E27FC236}">
                <a16:creationId xmlns:a16="http://schemas.microsoft.com/office/drawing/2014/main" id="{4D0E12C7-8B6B-E7AB-65DE-8993ACC541C8}"/>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C1E76A77-67BC-A002-BE76-D79F6E3A38F9}"/>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17381787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3_cobranded_content_and_photo_half">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CD31E3-1810-8019-E4E8-32E37BC7DE8C}"/>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FEF3752C-36A7-544F-D2EB-65F4FAA75137}"/>
              </a:ext>
            </a:extLst>
          </p:cNvPr>
          <p:cNvSpPr>
            <a:spLocks noGrp="1"/>
          </p:cNvSpPr>
          <p:nvPr>
            <p:ph type="pic" sz="quarter" idx="14" hasCustomPrompt="1"/>
          </p:nvPr>
        </p:nvSpPr>
        <p:spPr>
          <a:xfrm>
            <a:off x="6096000" y="0"/>
            <a:ext cx="6096000" cy="6858000"/>
          </a:xfrm>
          <a:solidFill>
            <a:schemeClr val="tx1"/>
          </a:solidFill>
          <a:ln>
            <a:noFill/>
          </a:ln>
        </p:spPr>
        <p:txBody>
          <a:bodyPr anchor="ctr" anchorCtr="0"/>
          <a:lstStyle>
            <a:lvl1pPr marL="0" indent="0" algn="ctr">
              <a:buNone/>
              <a:defRPr>
                <a:solidFill>
                  <a:schemeClr val="bg1"/>
                </a:solidFill>
              </a:defRPr>
            </a:lvl1pPr>
          </a:lstStyle>
          <a:p>
            <a:r>
              <a:rPr lang="en-US" dirty="0"/>
              <a:t>Click picture icon to add photo</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77D676D-F2FB-4E29-6862-097B141AD572}"/>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rPr>
              <a:t>© 2023 Nielsen Consumer LLC. All Rights Reserved.</a:t>
            </a:r>
          </a:p>
        </p:txBody>
      </p:sp>
      <p:pic>
        <p:nvPicPr>
          <p:cNvPr id="5" name="Picture 4">
            <a:extLst>
              <a:ext uri="{FF2B5EF4-FFF2-40B4-BE49-F238E27FC236}">
                <a16:creationId xmlns:a16="http://schemas.microsoft.com/office/drawing/2014/main" id="{E267FD37-CDB2-08A7-64AD-5D8EA73570F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Text Placeholder 10">
            <a:extLst>
              <a:ext uri="{FF2B5EF4-FFF2-40B4-BE49-F238E27FC236}">
                <a16:creationId xmlns:a16="http://schemas.microsoft.com/office/drawing/2014/main" id="{DB6EEB7D-9CC5-9D43-2008-279501423858}"/>
              </a:ext>
            </a:extLst>
          </p:cNvPr>
          <p:cNvSpPr>
            <a:spLocks noGrp="1"/>
          </p:cNvSpPr>
          <p:nvPr>
            <p:ph type="body" sz="quarter" idx="17"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2" name="Text Placeholder 6">
            <a:extLst>
              <a:ext uri="{FF2B5EF4-FFF2-40B4-BE49-F238E27FC236}">
                <a16:creationId xmlns:a16="http://schemas.microsoft.com/office/drawing/2014/main" id="{EF7F2BB9-8A14-A127-85D9-8C884D76268E}"/>
              </a:ext>
            </a:extLst>
          </p:cNvPr>
          <p:cNvSpPr>
            <a:spLocks noGrp="1"/>
          </p:cNvSpPr>
          <p:nvPr>
            <p:ph type="body" sz="quarter" idx="13"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3" name="Title 1">
            <a:extLst>
              <a:ext uri="{FF2B5EF4-FFF2-40B4-BE49-F238E27FC236}">
                <a16:creationId xmlns:a16="http://schemas.microsoft.com/office/drawing/2014/main" id="{4B4DEEEB-841D-9E48-066D-74DF0347AE97}"/>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BEF6C7E0-EEC7-7058-50F7-AB1CD726683C}"/>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05118187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4_cobranded_content_and_photo_half (Two Lin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CD31E3-1810-8019-E4E8-32E37BC7DE8C}"/>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FEF3752C-36A7-544F-D2EB-65F4FAA75137}"/>
              </a:ext>
            </a:extLst>
          </p:cNvPr>
          <p:cNvSpPr>
            <a:spLocks noGrp="1"/>
          </p:cNvSpPr>
          <p:nvPr>
            <p:ph type="pic" sz="quarter" idx="14" hasCustomPrompt="1"/>
          </p:nvPr>
        </p:nvSpPr>
        <p:spPr>
          <a:xfrm>
            <a:off x="6096000" y="0"/>
            <a:ext cx="6096000" cy="6858000"/>
          </a:xfrm>
          <a:solidFill>
            <a:schemeClr val="tx1"/>
          </a:solidFill>
          <a:ln>
            <a:noFill/>
          </a:ln>
        </p:spPr>
        <p:txBody>
          <a:bodyPr anchor="ctr" anchorCtr="0"/>
          <a:lstStyle>
            <a:lvl1pPr marL="0" indent="0" algn="ctr">
              <a:buNone/>
              <a:defRPr>
                <a:solidFill>
                  <a:schemeClr val="bg1"/>
                </a:solidFill>
              </a:defRPr>
            </a:lvl1pPr>
          </a:lstStyle>
          <a:p>
            <a:r>
              <a:rPr lang="en-US" dirty="0"/>
              <a:t>Click picture icon to add photo</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77D676D-F2FB-4E29-6862-097B141AD572}"/>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rPr>
              <a:t>© 2023 Nielsen Consumer LLC. All Rights Reserved.</a:t>
            </a:r>
          </a:p>
        </p:txBody>
      </p:sp>
      <p:pic>
        <p:nvPicPr>
          <p:cNvPr id="5" name="Picture 4">
            <a:extLst>
              <a:ext uri="{FF2B5EF4-FFF2-40B4-BE49-F238E27FC236}">
                <a16:creationId xmlns:a16="http://schemas.microsoft.com/office/drawing/2014/main" id="{E267FD37-CDB2-08A7-64AD-5D8EA73570F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Text Placeholder 10">
            <a:extLst>
              <a:ext uri="{FF2B5EF4-FFF2-40B4-BE49-F238E27FC236}">
                <a16:creationId xmlns:a16="http://schemas.microsoft.com/office/drawing/2014/main" id="{DB6EEB7D-9CC5-9D43-2008-279501423858}"/>
              </a:ext>
            </a:extLst>
          </p:cNvPr>
          <p:cNvSpPr>
            <a:spLocks noGrp="1"/>
          </p:cNvSpPr>
          <p:nvPr>
            <p:ph type="body" sz="quarter" idx="17"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2" name="Picture Placeholder 7">
            <a:extLst>
              <a:ext uri="{FF2B5EF4-FFF2-40B4-BE49-F238E27FC236}">
                <a16:creationId xmlns:a16="http://schemas.microsoft.com/office/drawing/2014/main" id="{BEF6C7E0-EEC7-7058-50F7-AB1CD726683C}"/>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
        <p:nvSpPr>
          <p:cNvPr id="3" name="Text Placeholder 6">
            <a:extLst>
              <a:ext uri="{FF2B5EF4-FFF2-40B4-BE49-F238E27FC236}">
                <a16:creationId xmlns:a16="http://schemas.microsoft.com/office/drawing/2014/main" id="{B330328C-A84A-D3AB-D8AD-A6361529CE60}"/>
              </a:ext>
            </a:extLst>
          </p:cNvPr>
          <p:cNvSpPr>
            <a:spLocks noGrp="1"/>
          </p:cNvSpPr>
          <p:nvPr>
            <p:ph type="body" sz="quarter" idx="13" hasCustomPrompt="1"/>
          </p:nvPr>
        </p:nvSpPr>
        <p:spPr>
          <a:xfrm>
            <a:off x="288558" y="8982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7" name="Title 1">
            <a:extLst>
              <a:ext uri="{FF2B5EF4-FFF2-40B4-BE49-F238E27FC236}">
                <a16:creationId xmlns:a16="http://schemas.microsoft.com/office/drawing/2014/main" id="{083F7289-F3D6-98B9-B6CF-88ED41066A1F}"/>
              </a:ext>
            </a:extLst>
          </p:cNvPr>
          <p:cNvSpPr>
            <a:spLocks noGrp="1"/>
          </p:cNvSpPr>
          <p:nvPr>
            <p:ph type="title" hasCustomPrompt="1"/>
          </p:nvPr>
        </p:nvSpPr>
        <p:spPr>
          <a:xfrm>
            <a:off x="288558" y="178971"/>
            <a:ext cx="5537253" cy="700976"/>
          </a:xfrm>
          <a:prstGeom prst="rect">
            <a:avLst/>
          </a:prstGeom>
        </p:spPr>
        <p:txBody>
          <a:bodyPr anchor="t"/>
          <a:lstStyle>
            <a:lvl1pPr>
              <a:defRPr sz="2000"/>
            </a:lvl1pPr>
          </a:lstStyle>
          <a:p>
            <a:r>
              <a:rPr lang="en-US" dirty="0"/>
              <a:t>Insert your slide title in Arial bold 20pt</a:t>
            </a:r>
          </a:p>
        </p:txBody>
      </p:sp>
    </p:spTree>
    <p:extLst>
      <p:ext uri="{BB962C8B-B14F-4D97-AF65-F5344CB8AC3E}">
        <p14:creationId xmlns:p14="http://schemas.microsoft.com/office/powerpoint/2010/main" val="39720261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4_cobranded_half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16">
            <a:extLst>
              <a:ext uri="{FF2B5EF4-FFF2-40B4-BE49-F238E27FC236}">
                <a16:creationId xmlns:a16="http://schemas.microsoft.com/office/drawing/2014/main" id="{95053F53-3618-E1D1-00A1-47AA56D0507E}"/>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cxnSp>
        <p:nvCxnSpPr>
          <p:cNvPr id="10" name="Straight Connector 9">
            <a:extLst>
              <a:ext uri="{FF2B5EF4-FFF2-40B4-BE49-F238E27FC236}">
                <a16:creationId xmlns:a16="http://schemas.microsoft.com/office/drawing/2014/main" id="{B0C58F92-15EB-DF6A-3AEA-BEF2B4382D47}"/>
              </a:ext>
            </a:extLst>
          </p:cNvPr>
          <p:cNvCxnSpPr>
            <a:cxnSpLocks/>
          </p:cNvCxnSpPr>
          <p:nvPr userDrawn="1"/>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D2DDB0C3-FCF3-2CAA-F826-CA712908FC24}"/>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5" name="TextBox 14">
            <a:extLst>
              <a:ext uri="{FF2B5EF4-FFF2-40B4-BE49-F238E27FC236}">
                <a16:creationId xmlns:a16="http://schemas.microsoft.com/office/drawing/2014/main" id="{1200B60E-9A49-D43D-A2C5-DA7BD2C3AC45}"/>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1F287E70-6553-34AC-B531-E6C6EE31CB0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F7066202-F363-3C8E-5B43-C4BE65D6B6FC}"/>
              </a:ext>
            </a:extLst>
          </p:cNvPr>
          <p:cNvSpPr>
            <a:spLocks noGrp="1"/>
          </p:cNvSpPr>
          <p:nvPr>
            <p:ph type="body" sz="quarter" idx="18"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6">
            <a:extLst>
              <a:ext uri="{FF2B5EF4-FFF2-40B4-BE49-F238E27FC236}">
                <a16:creationId xmlns:a16="http://schemas.microsoft.com/office/drawing/2014/main" id="{9DF4E8B1-8F35-5AD1-AB74-B468AE170172}"/>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9" name="Title 1">
            <a:extLst>
              <a:ext uri="{FF2B5EF4-FFF2-40B4-BE49-F238E27FC236}">
                <a16:creationId xmlns:a16="http://schemas.microsoft.com/office/drawing/2014/main" id="{C4DFC890-B929-EAF9-EDFB-220994626FAF}"/>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CFC6FA41-84D5-4CD1-25A2-0A882A26902B}"/>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58017829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5_cobranded_half_deep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B0C58F92-15EB-DF6A-3AEA-BEF2B4382D47}"/>
              </a:ext>
            </a:extLst>
          </p:cNvPr>
          <p:cNvCxnSpPr>
            <a:cxnSpLocks/>
          </p:cNvCxnSpPr>
          <p:nvPr userDrawn="1"/>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8FC0542-F803-6E54-6294-B0DB1431181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E12EB802-3346-E39B-2509-EAC573AA62B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92BFC318-B682-8A6C-0500-7F861A6B2C6A}"/>
              </a:ext>
            </a:extLst>
          </p:cNvPr>
          <p:cNvSpPr>
            <a:spLocks noGrp="1"/>
          </p:cNvSpPr>
          <p:nvPr>
            <p:ph type="body" sz="quarter" idx="18"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16">
            <a:extLst>
              <a:ext uri="{FF2B5EF4-FFF2-40B4-BE49-F238E27FC236}">
                <a16:creationId xmlns:a16="http://schemas.microsoft.com/office/drawing/2014/main" id="{0F5E0947-70F6-3BEF-C68C-F8AAA3AAF8E2}"/>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sp>
        <p:nvSpPr>
          <p:cNvPr id="19" name="Text Placeholder 6">
            <a:extLst>
              <a:ext uri="{FF2B5EF4-FFF2-40B4-BE49-F238E27FC236}">
                <a16:creationId xmlns:a16="http://schemas.microsoft.com/office/drawing/2014/main" id="{56E41E3E-E988-5AAD-A3FB-D42472E3E684}"/>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0" name="Text Placeholder 6">
            <a:extLst>
              <a:ext uri="{FF2B5EF4-FFF2-40B4-BE49-F238E27FC236}">
                <a16:creationId xmlns:a16="http://schemas.microsoft.com/office/drawing/2014/main" id="{308DE5AC-BB0D-8837-136E-8AF4E617F304}"/>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1" name="Title 1">
            <a:extLst>
              <a:ext uri="{FF2B5EF4-FFF2-40B4-BE49-F238E27FC236}">
                <a16:creationId xmlns:a16="http://schemas.microsoft.com/office/drawing/2014/main" id="{6D686C53-3C4A-4856-FDBD-DEDB3F729AF4}"/>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C963D0DC-364D-0DFC-BADE-7FECC367B366}"/>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85011363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6_cobranded_half_gre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Box 14">
            <a:extLst>
              <a:ext uri="{FF2B5EF4-FFF2-40B4-BE49-F238E27FC236}">
                <a16:creationId xmlns:a16="http://schemas.microsoft.com/office/drawing/2014/main" id="{270D49C1-E8FD-4100-6077-590D74316FB9}"/>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E23E778F-48DD-4F11-15D3-BC47F1B1447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F96AC6AD-C4F2-F6FF-6F7B-8A44A44982F1}"/>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16">
            <a:extLst>
              <a:ext uri="{FF2B5EF4-FFF2-40B4-BE49-F238E27FC236}">
                <a16:creationId xmlns:a16="http://schemas.microsoft.com/office/drawing/2014/main" id="{6A6C0979-2BD2-C03B-6B71-E8AD10273F05}"/>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sp>
        <p:nvSpPr>
          <p:cNvPr id="19" name="Text Placeholder 6">
            <a:extLst>
              <a:ext uri="{FF2B5EF4-FFF2-40B4-BE49-F238E27FC236}">
                <a16:creationId xmlns:a16="http://schemas.microsoft.com/office/drawing/2014/main" id="{4A3D0FAE-E229-7018-93B3-C0AF25E639B9}"/>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0" name="Text Placeholder 6">
            <a:extLst>
              <a:ext uri="{FF2B5EF4-FFF2-40B4-BE49-F238E27FC236}">
                <a16:creationId xmlns:a16="http://schemas.microsoft.com/office/drawing/2014/main" id="{36BBC8CE-5633-09AF-7152-3719FD92EBEB}"/>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1" name="Title 1">
            <a:extLst>
              <a:ext uri="{FF2B5EF4-FFF2-40B4-BE49-F238E27FC236}">
                <a16:creationId xmlns:a16="http://schemas.microsoft.com/office/drawing/2014/main" id="{B5D76F3C-D010-68D3-984D-E588033F9C1D}"/>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D22BB85F-3F64-306C-78DD-D83E83C070B6}"/>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242195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over_photo_circle_orange">
    <p:bg>
      <p:bgPr>
        <a:solidFill>
          <a:srgbClr val="3C180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rgbClr val="3C1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con&#10;&#10;Description automatically generated">
            <a:extLst>
              <a:ext uri="{FF2B5EF4-FFF2-40B4-BE49-F238E27FC236}">
                <a16:creationId xmlns:a16="http://schemas.microsoft.com/office/drawing/2014/main" id="{ED112208-67CC-7B7A-7347-98C53A298C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73949" y="-16331"/>
            <a:ext cx="6318051" cy="6858001"/>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446E0AFB-8404-B27F-3CB1-A1D4C6C5F19F}"/>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bg1"/>
                </a:solidFill>
              </a:defRPr>
            </a:lvl1pPr>
          </a:lstStyle>
          <a:p>
            <a:r>
              <a:rPr lang="en-US" dirty="0"/>
              <a:t>Insert your presentation title here maximum of three lines</a:t>
            </a:r>
          </a:p>
        </p:txBody>
      </p:sp>
      <p:sp>
        <p:nvSpPr>
          <p:cNvPr id="8" name="Subtitle 2">
            <a:extLst>
              <a:ext uri="{FF2B5EF4-FFF2-40B4-BE49-F238E27FC236}">
                <a16:creationId xmlns:a16="http://schemas.microsoft.com/office/drawing/2014/main" id="{56614D32-1A9C-DFFE-7782-FD6AB74B31D3}"/>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3" name="Picture 12">
            <a:extLst>
              <a:ext uri="{FF2B5EF4-FFF2-40B4-BE49-F238E27FC236}">
                <a16:creationId xmlns:a16="http://schemas.microsoft.com/office/drawing/2014/main" id="{EB4C19E3-141F-17E8-E421-5F997CEAE49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7"/>
          </a:xfrm>
          <a:prstGeom prst="rect">
            <a:avLst/>
          </a:prstGeom>
        </p:spPr>
      </p:pic>
      <p:sp>
        <p:nvSpPr>
          <p:cNvPr id="2" name="Text Placeholder 17">
            <a:extLst>
              <a:ext uri="{FF2B5EF4-FFF2-40B4-BE49-F238E27FC236}">
                <a16:creationId xmlns:a16="http://schemas.microsoft.com/office/drawing/2014/main" id="{0451F9B9-5FC2-B4E8-5C6C-B463775F9C0C}"/>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1925A276-592D-D7EB-10E8-61B281EF1385}"/>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309189D2-8FB1-BD5B-A9E6-197DFA5BEAB5}"/>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Tree>
    <p:extLst>
      <p:ext uri="{BB962C8B-B14F-4D97-AF65-F5344CB8AC3E}">
        <p14:creationId xmlns:p14="http://schemas.microsoft.com/office/powerpoint/2010/main" val="2542879898"/>
      </p:ext>
    </p:extLst>
  </p:cSld>
  <p:clrMapOvr>
    <a:overrideClrMapping bg1="lt1" tx1="dk1" bg2="lt2" tx2="dk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7_cobranded_half_lt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rgbClr val="AC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Box 13">
            <a:extLst>
              <a:ext uri="{FF2B5EF4-FFF2-40B4-BE49-F238E27FC236}">
                <a16:creationId xmlns:a16="http://schemas.microsoft.com/office/drawing/2014/main" id="{EE2DAE71-2983-34FD-663C-6E97AE5A8A97}"/>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5" name="Picture 14">
            <a:extLst>
              <a:ext uri="{FF2B5EF4-FFF2-40B4-BE49-F238E27FC236}">
                <a16:creationId xmlns:a16="http://schemas.microsoft.com/office/drawing/2014/main" id="{E6778B45-8CEC-C5EE-D89D-3C627C467D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6" name="Text Placeholder 10">
            <a:extLst>
              <a:ext uri="{FF2B5EF4-FFF2-40B4-BE49-F238E27FC236}">
                <a16:creationId xmlns:a16="http://schemas.microsoft.com/office/drawing/2014/main" id="{8E513481-19B3-D642-E3CD-6271958BC108}"/>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16">
            <a:extLst>
              <a:ext uri="{FF2B5EF4-FFF2-40B4-BE49-F238E27FC236}">
                <a16:creationId xmlns:a16="http://schemas.microsoft.com/office/drawing/2014/main" id="{84A1B13B-F468-9DD3-E390-FE7032237481}"/>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sp>
        <p:nvSpPr>
          <p:cNvPr id="19" name="Text Placeholder 6">
            <a:extLst>
              <a:ext uri="{FF2B5EF4-FFF2-40B4-BE49-F238E27FC236}">
                <a16:creationId xmlns:a16="http://schemas.microsoft.com/office/drawing/2014/main" id="{FE4C21BE-A62B-885D-12C3-E14CBE50E9D6}"/>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0" name="Text Placeholder 6">
            <a:extLst>
              <a:ext uri="{FF2B5EF4-FFF2-40B4-BE49-F238E27FC236}">
                <a16:creationId xmlns:a16="http://schemas.microsoft.com/office/drawing/2014/main" id="{5ECE9D8F-7472-1CD9-04C2-C6C601670BD9}"/>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1" name="Title 1">
            <a:extLst>
              <a:ext uri="{FF2B5EF4-FFF2-40B4-BE49-F238E27FC236}">
                <a16:creationId xmlns:a16="http://schemas.microsoft.com/office/drawing/2014/main" id="{E34A2405-5937-A40D-BD28-25B17DBA7426}"/>
              </a:ext>
            </a:extLst>
          </p:cNvPr>
          <p:cNvSpPr>
            <a:spLocks noGrp="1"/>
          </p:cNvSpPr>
          <p:nvPr>
            <p:ph type="title" hasCustomPrompt="1"/>
          </p:nvPr>
        </p:nvSpPr>
        <p:spPr>
          <a:xfrm>
            <a:off x="288558" y="178971"/>
            <a:ext cx="5537253" cy="397352"/>
          </a:xfrm>
          <a:prstGeom prst="rect">
            <a:avLst/>
          </a:prstGeom>
        </p:spPr>
        <p:txBody>
          <a:bodyPr anchor="ctr"/>
          <a:lstStyle>
            <a:lvl1pPr>
              <a:defRPr sz="2000">
                <a:solidFill>
                  <a:schemeClr val="tx1"/>
                </a:solidFill>
              </a:defRPr>
            </a:lvl1pPr>
          </a:lstStyle>
          <a:p>
            <a:r>
              <a:rPr lang="en-US" dirty="0"/>
              <a:t>Insert your slide title in Arial bold 20pt</a:t>
            </a:r>
          </a:p>
        </p:txBody>
      </p:sp>
      <p:sp>
        <p:nvSpPr>
          <p:cNvPr id="2" name="Picture Placeholder 7">
            <a:extLst>
              <a:ext uri="{FF2B5EF4-FFF2-40B4-BE49-F238E27FC236}">
                <a16:creationId xmlns:a16="http://schemas.microsoft.com/office/drawing/2014/main" id="{11AEE84E-D155-4594-1DCE-F64C56B2ED76}"/>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163301234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8_cobranded_half_oran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rgbClr val="F9B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Box 14">
            <a:extLst>
              <a:ext uri="{FF2B5EF4-FFF2-40B4-BE49-F238E27FC236}">
                <a16:creationId xmlns:a16="http://schemas.microsoft.com/office/drawing/2014/main" id="{011486C1-A975-5880-4C54-03DD13A9F7F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8713DBF5-505B-D783-24AC-ABF2407B2B3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4BC52F0A-FEF5-7664-E4A1-D4BF689E7502}"/>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16">
            <a:extLst>
              <a:ext uri="{FF2B5EF4-FFF2-40B4-BE49-F238E27FC236}">
                <a16:creationId xmlns:a16="http://schemas.microsoft.com/office/drawing/2014/main" id="{F6B99AF8-C353-FA75-7695-E85E6F1D16AB}"/>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sp>
        <p:nvSpPr>
          <p:cNvPr id="19" name="Text Placeholder 6">
            <a:extLst>
              <a:ext uri="{FF2B5EF4-FFF2-40B4-BE49-F238E27FC236}">
                <a16:creationId xmlns:a16="http://schemas.microsoft.com/office/drawing/2014/main" id="{2844E97B-52E4-F43B-0202-92973DE8EC76}"/>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0" name="Text Placeholder 6">
            <a:extLst>
              <a:ext uri="{FF2B5EF4-FFF2-40B4-BE49-F238E27FC236}">
                <a16:creationId xmlns:a16="http://schemas.microsoft.com/office/drawing/2014/main" id="{C7F498CF-4BFB-E7EA-A5AC-E2FFC8C15A03}"/>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1" name="Title 1">
            <a:extLst>
              <a:ext uri="{FF2B5EF4-FFF2-40B4-BE49-F238E27FC236}">
                <a16:creationId xmlns:a16="http://schemas.microsoft.com/office/drawing/2014/main" id="{2FD7D570-786D-BE85-5674-AAE488A93FAA}"/>
              </a:ext>
            </a:extLst>
          </p:cNvPr>
          <p:cNvSpPr>
            <a:spLocks noGrp="1"/>
          </p:cNvSpPr>
          <p:nvPr>
            <p:ph type="title" hasCustomPrompt="1"/>
          </p:nvPr>
        </p:nvSpPr>
        <p:spPr>
          <a:xfrm>
            <a:off x="288558" y="178971"/>
            <a:ext cx="5537253" cy="397352"/>
          </a:xfrm>
          <a:prstGeom prst="rect">
            <a:avLst/>
          </a:prstGeom>
        </p:spPr>
        <p:txBody>
          <a:bodyPr anchor="ctr"/>
          <a:lstStyle>
            <a:lvl1pPr>
              <a:defRPr sz="2000">
                <a:solidFill>
                  <a:schemeClr val="tx1"/>
                </a:solidFill>
              </a:defRPr>
            </a:lvl1pPr>
          </a:lstStyle>
          <a:p>
            <a:r>
              <a:rPr lang="en-US" dirty="0"/>
              <a:t>Insert your slide title in Arial bold 20pt</a:t>
            </a:r>
          </a:p>
        </p:txBody>
      </p:sp>
      <p:sp>
        <p:nvSpPr>
          <p:cNvPr id="2" name="Picture Placeholder 7">
            <a:extLst>
              <a:ext uri="{FF2B5EF4-FFF2-40B4-BE49-F238E27FC236}">
                <a16:creationId xmlns:a16="http://schemas.microsoft.com/office/drawing/2014/main" id="{64B95538-329D-A5EC-A799-9A0B62C81614}"/>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21670955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9_cobranded_half_vio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rgbClr val="DBDD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Box 14">
            <a:extLst>
              <a:ext uri="{FF2B5EF4-FFF2-40B4-BE49-F238E27FC236}">
                <a16:creationId xmlns:a16="http://schemas.microsoft.com/office/drawing/2014/main" id="{B3CE258B-CBCD-8DC5-1665-1A4555B76CDA}"/>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DBF0D2EB-1B50-4485-D568-744E539C807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05CB9B4E-B4A9-BA47-5A00-8E523D2A8CD9}"/>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16">
            <a:extLst>
              <a:ext uri="{FF2B5EF4-FFF2-40B4-BE49-F238E27FC236}">
                <a16:creationId xmlns:a16="http://schemas.microsoft.com/office/drawing/2014/main" id="{457DAED8-04EE-E553-65D0-FECCE3483626}"/>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sp>
        <p:nvSpPr>
          <p:cNvPr id="19" name="Text Placeholder 6">
            <a:extLst>
              <a:ext uri="{FF2B5EF4-FFF2-40B4-BE49-F238E27FC236}">
                <a16:creationId xmlns:a16="http://schemas.microsoft.com/office/drawing/2014/main" id="{B83E20CC-AB43-4C23-8A3C-9F0A750FF71C}"/>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0" name="Text Placeholder 6">
            <a:extLst>
              <a:ext uri="{FF2B5EF4-FFF2-40B4-BE49-F238E27FC236}">
                <a16:creationId xmlns:a16="http://schemas.microsoft.com/office/drawing/2014/main" id="{CB111580-3FC2-E4E7-0EE7-D9E1E7010ED8}"/>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1" name="Title 1">
            <a:extLst>
              <a:ext uri="{FF2B5EF4-FFF2-40B4-BE49-F238E27FC236}">
                <a16:creationId xmlns:a16="http://schemas.microsoft.com/office/drawing/2014/main" id="{B2D480B4-03FC-5DE6-C1B7-A075AF87A799}"/>
              </a:ext>
            </a:extLst>
          </p:cNvPr>
          <p:cNvSpPr>
            <a:spLocks noGrp="1"/>
          </p:cNvSpPr>
          <p:nvPr>
            <p:ph type="title" hasCustomPrompt="1"/>
          </p:nvPr>
        </p:nvSpPr>
        <p:spPr>
          <a:xfrm>
            <a:off x="288558" y="178971"/>
            <a:ext cx="5537253" cy="397352"/>
          </a:xfrm>
          <a:prstGeom prst="rect">
            <a:avLst/>
          </a:prstGeom>
        </p:spPr>
        <p:txBody>
          <a:bodyPr anchor="ctr"/>
          <a:lstStyle>
            <a:lvl1pPr>
              <a:defRPr sz="2000">
                <a:solidFill>
                  <a:schemeClr val="tx1"/>
                </a:solidFill>
              </a:defRPr>
            </a:lvl1pPr>
          </a:lstStyle>
          <a:p>
            <a:r>
              <a:rPr lang="en-US" dirty="0"/>
              <a:t>Insert your slide title in Arial bold 20pt</a:t>
            </a:r>
          </a:p>
        </p:txBody>
      </p:sp>
      <p:sp>
        <p:nvSpPr>
          <p:cNvPr id="2" name="Picture Placeholder 7">
            <a:extLst>
              <a:ext uri="{FF2B5EF4-FFF2-40B4-BE49-F238E27FC236}">
                <a16:creationId xmlns:a16="http://schemas.microsoft.com/office/drawing/2014/main" id="{7B13EAD3-6070-73A6-B2A9-9CA9DE4A5958}"/>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7918898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40_cobranded_laptop">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D9DBEDE-BAB0-604C-FFCD-9B78E43DEB4D}"/>
              </a:ext>
            </a:extLst>
          </p:cNvPr>
          <p:cNvGrpSpPr/>
          <p:nvPr userDrawn="1"/>
        </p:nvGrpSpPr>
        <p:grpSpPr>
          <a:xfrm>
            <a:off x="3936001" y="1448418"/>
            <a:ext cx="8256000" cy="4327900"/>
            <a:chOff x="3936001" y="1448418"/>
            <a:chExt cx="8256000" cy="4327900"/>
          </a:xfrm>
        </p:grpSpPr>
        <p:pic>
          <p:nvPicPr>
            <p:cNvPr id="4" name="Shape">
              <a:extLst>
                <a:ext uri="{FF2B5EF4-FFF2-40B4-BE49-F238E27FC236}">
                  <a16:creationId xmlns:a16="http://schemas.microsoft.com/office/drawing/2014/main" id="{9C99B962-82E7-D621-A6EE-293DE917ED0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3936001" y="1448418"/>
              <a:ext cx="8256000" cy="4327900"/>
            </a:xfrm>
            <a:prstGeom prst="rect">
              <a:avLst/>
            </a:prstGeom>
          </p:spPr>
        </p:pic>
        <p:sp>
          <p:nvSpPr>
            <p:cNvPr id="8" name="Rectangle 7">
              <a:extLst>
                <a:ext uri="{FF2B5EF4-FFF2-40B4-BE49-F238E27FC236}">
                  <a16:creationId xmlns:a16="http://schemas.microsoft.com/office/drawing/2014/main" id="{66CB1AD3-1559-522D-9306-F7DFC599041F}"/>
                </a:ext>
              </a:extLst>
            </p:cNvPr>
            <p:cNvSpPr/>
            <p:nvPr userDrawn="1"/>
          </p:nvSpPr>
          <p:spPr>
            <a:xfrm>
              <a:off x="7892321" y="5403954"/>
              <a:ext cx="329784" cy="74951"/>
            </a:xfrm>
            <a:prstGeom prst="rect">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3684352"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3684352"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5" name="Picture Placeholder 4">
            <a:extLst>
              <a:ext uri="{FF2B5EF4-FFF2-40B4-BE49-F238E27FC236}">
                <a16:creationId xmlns:a16="http://schemas.microsoft.com/office/drawing/2014/main" id="{0EEA58B3-EB48-100A-0C56-E4672EB8D1D2}"/>
              </a:ext>
            </a:extLst>
          </p:cNvPr>
          <p:cNvSpPr>
            <a:spLocks noGrp="1"/>
          </p:cNvSpPr>
          <p:nvPr>
            <p:ph type="pic" sz="quarter" idx="17" hasCustomPrompt="1"/>
          </p:nvPr>
        </p:nvSpPr>
        <p:spPr bwMode="gray">
          <a:xfrm>
            <a:off x="5143500" y="1559544"/>
            <a:ext cx="5842000" cy="3771900"/>
          </a:xfrm>
          <a:prstGeom prst="roundRect">
            <a:avLst>
              <a:gd name="adj" fmla="val 2189"/>
            </a:avLst>
          </a:prstGeom>
          <a:solidFill>
            <a:schemeClr val="tx1"/>
          </a:solidFill>
        </p:spPr>
        <p:txBody>
          <a:bodyPr anchor="ctr" anchorCtr="0"/>
          <a:lstStyle>
            <a:lvl1pPr marL="0" indent="0" algn="ctr">
              <a:buNone/>
              <a:defRPr>
                <a:solidFill>
                  <a:schemeClr val="bg1"/>
                </a:solidFill>
              </a:defRPr>
            </a:lvl1pPr>
          </a:lstStyle>
          <a:p>
            <a:r>
              <a:rPr lang="en-GB" dirty="0"/>
              <a:t> Click picture icon to add photo</a:t>
            </a:r>
          </a:p>
        </p:txBody>
      </p:sp>
      <p:sp>
        <p:nvSpPr>
          <p:cNvPr id="10" name="Text Placeholder 10">
            <a:extLst>
              <a:ext uri="{FF2B5EF4-FFF2-40B4-BE49-F238E27FC236}">
                <a16:creationId xmlns:a16="http://schemas.microsoft.com/office/drawing/2014/main" id="{27F493CE-C3A5-A696-C506-892780AA58F8}"/>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1" name="Text Placeholder 6">
            <a:extLst>
              <a:ext uri="{FF2B5EF4-FFF2-40B4-BE49-F238E27FC236}">
                <a16:creationId xmlns:a16="http://schemas.microsoft.com/office/drawing/2014/main" id="{523F661E-19FC-F691-5CD5-E5D6D53A7AF8}"/>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3" name="Title 1">
            <a:extLst>
              <a:ext uri="{FF2B5EF4-FFF2-40B4-BE49-F238E27FC236}">
                <a16:creationId xmlns:a16="http://schemas.microsoft.com/office/drawing/2014/main" id="{211CCD54-0433-2F76-2DE8-4AD4B3369B9D}"/>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6CA9B7FA-A67C-7C2D-058E-F8AC50E3F7C3}"/>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40467440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41_cobranded_pho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8" y="1825625"/>
            <a:ext cx="5807441"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7" y="1351231"/>
            <a:ext cx="5807441"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pic>
        <p:nvPicPr>
          <p:cNvPr id="10" name="Shape">
            <a:extLst>
              <a:ext uri="{FF2B5EF4-FFF2-40B4-BE49-F238E27FC236}">
                <a16:creationId xmlns:a16="http://schemas.microsoft.com/office/drawing/2014/main" id="{BA772A05-DBA6-5F58-4099-03BF28EF972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7710052" y="1197507"/>
            <a:ext cx="3096000" cy="4787820"/>
          </a:xfrm>
          <a:prstGeom prst="rect">
            <a:avLst/>
          </a:prstGeom>
        </p:spPr>
      </p:pic>
      <p:sp>
        <p:nvSpPr>
          <p:cNvPr id="11" name="Picture Placeholder 4">
            <a:extLst>
              <a:ext uri="{FF2B5EF4-FFF2-40B4-BE49-F238E27FC236}">
                <a16:creationId xmlns:a16="http://schemas.microsoft.com/office/drawing/2014/main" id="{8BA8C928-F0D4-761C-2699-B88282D1CCBB}"/>
              </a:ext>
            </a:extLst>
          </p:cNvPr>
          <p:cNvSpPr>
            <a:spLocks noGrp="1"/>
          </p:cNvSpPr>
          <p:nvPr>
            <p:ph type="pic" sz="quarter" idx="17" hasCustomPrompt="1"/>
          </p:nvPr>
        </p:nvSpPr>
        <p:spPr bwMode="gray">
          <a:xfrm>
            <a:off x="8227612" y="1288629"/>
            <a:ext cx="2057400" cy="4450080"/>
          </a:xfrm>
          <a:prstGeom prst="roundRect">
            <a:avLst>
              <a:gd name="adj" fmla="val 12964"/>
            </a:avLst>
          </a:prstGeom>
          <a:solidFill>
            <a:schemeClr val="tx1"/>
          </a:solidFill>
        </p:spPr>
        <p:txBody>
          <a:bodyPr anchor="ctr" anchorCtr="0"/>
          <a:lstStyle>
            <a:lvl1pPr marL="0" indent="0" algn="ctr">
              <a:buNone/>
              <a:defRPr>
                <a:solidFill>
                  <a:schemeClr val="bg1"/>
                </a:solidFill>
              </a:defRPr>
            </a:lvl1pPr>
          </a:lstStyle>
          <a:p>
            <a:r>
              <a:rPr lang="en-GB" dirty="0"/>
              <a:t> Click picture icon to add photo</a:t>
            </a:r>
          </a:p>
        </p:txBody>
      </p:sp>
      <p:sp>
        <p:nvSpPr>
          <p:cNvPr id="4" name="Text Placeholder 10">
            <a:extLst>
              <a:ext uri="{FF2B5EF4-FFF2-40B4-BE49-F238E27FC236}">
                <a16:creationId xmlns:a16="http://schemas.microsoft.com/office/drawing/2014/main" id="{7BFE6B16-52C0-0F95-6471-8ECF8562CD16}"/>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9FB97EEA-F0C4-4A56-A945-C5B40DE91501}"/>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8" name="Title 1">
            <a:extLst>
              <a:ext uri="{FF2B5EF4-FFF2-40B4-BE49-F238E27FC236}">
                <a16:creationId xmlns:a16="http://schemas.microsoft.com/office/drawing/2014/main" id="{C56C3E77-E9CE-47CC-83BF-6304705D7E58}"/>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D2A7E26B-CF70-A243-E3E4-F34C8F875836}"/>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72408000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42_cobranded_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2" name="Text Placeholder 10">
            <a:extLst>
              <a:ext uri="{FF2B5EF4-FFF2-40B4-BE49-F238E27FC236}">
                <a16:creationId xmlns:a16="http://schemas.microsoft.com/office/drawing/2014/main" id="{18D8CFBE-FA82-9696-CA96-11C6E0C64DB0}"/>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3" name="Picture Placeholder 7">
            <a:extLst>
              <a:ext uri="{FF2B5EF4-FFF2-40B4-BE49-F238E27FC236}">
                <a16:creationId xmlns:a16="http://schemas.microsoft.com/office/drawing/2014/main" id="{88625376-94C1-6B47-C875-35C315AB9F7B}"/>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46404854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3_cobranded_thank_you_grey">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clipart, vector graphics&#10;&#10;Description automatically generated">
            <a:extLst>
              <a:ext uri="{FF2B5EF4-FFF2-40B4-BE49-F238E27FC236}">
                <a16:creationId xmlns:a16="http://schemas.microsoft.com/office/drawing/2014/main" id="{CF928130-74A2-EFBD-3E8D-68B5F500D5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635035"/>
            <a:ext cx="8642082" cy="2387600"/>
          </a:xfrm>
        </p:spPr>
        <p:txBody>
          <a:bodyPr anchor="b">
            <a:noAutofit/>
          </a:bodyPr>
          <a:lstStyle>
            <a:lvl1pPr algn="l">
              <a:defRPr sz="3600">
                <a:solidFill>
                  <a:schemeClr val="tx1"/>
                </a:solidFill>
              </a:defRPr>
            </a:lvl1pPr>
          </a:lstStyle>
          <a:p>
            <a:r>
              <a:rPr lang="en-US" dirty="0"/>
              <a:t>[Thank you]</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11471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[Call to action]</a:t>
            </a:r>
          </a:p>
        </p:txBody>
      </p:sp>
      <p:pic>
        <p:nvPicPr>
          <p:cNvPr id="9" name="Picture 8">
            <a:extLst>
              <a:ext uri="{FF2B5EF4-FFF2-40B4-BE49-F238E27FC236}">
                <a16:creationId xmlns:a16="http://schemas.microsoft.com/office/drawing/2014/main" id="{CD8F8D6A-AB50-00A3-D30C-2B45378DC3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10" name="Text Placeholder 17">
            <a:extLst>
              <a:ext uri="{FF2B5EF4-FFF2-40B4-BE49-F238E27FC236}">
                <a16:creationId xmlns:a16="http://schemas.microsoft.com/office/drawing/2014/main" id="{0FF12D10-3F99-FA54-8A36-1C3BFF703BC4}"/>
              </a:ext>
            </a:extLst>
          </p:cNvPr>
          <p:cNvSpPr>
            <a:spLocks noGrp="1"/>
          </p:cNvSpPr>
          <p:nvPr>
            <p:ph type="body" sz="quarter" idx="10" hasCustomPrompt="1"/>
          </p:nvPr>
        </p:nvSpPr>
        <p:spPr>
          <a:xfrm>
            <a:off x="288559" y="4339347"/>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11" name="Text Placeholder 17">
            <a:extLst>
              <a:ext uri="{FF2B5EF4-FFF2-40B4-BE49-F238E27FC236}">
                <a16:creationId xmlns:a16="http://schemas.microsoft.com/office/drawing/2014/main" id="{C023098E-A14A-7175-E122-657D7B94C166}"/>
              </a:ext>
            </a:extLst>
          </p:cNvPr>
          <p:cNvSpPr>
            <a:spLocks noGrp="1"/>
          </p:cNvSpPr>
          <p:nvPr>
            <p:ph type="body" sz="quarter" idx="11" hasCustomPrompt="1"/>
          </p:nvPr>
        </p:nvSpPr>
        <p:spPr>
          <a:xfrm>
            <a:off x="288559" y="4707481"/>
            <a:ext cx="8642082" cy="42346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Contact information</a:t>
            </a:r>
          </a:p>
        </p:txBody>
      </p:sp>
      <p:sp>
        <p:nvSpPr>
          <p:cNvPr id="6" name="Slide Number Placeholder 5">
            <a:extLst>
              <a:ext uri="{FF2B5EF4-FFF2-40B4-BE49-F238E27FC236}">
                <a16:creationId xmlns:a16="http://schemas.microsoft.com/office/drawing/2014/main" id="{28A5A3C8-5183-431D-468E-77DFFF5EB1B6}"/>
              </a:ext>
            </a:extLst>
          </p:cNvPr>
          <p:cNvSpPr>
            <a:spLocks noGrp="1"/>
          </p:cNvSpPr>
          <p:nvPr>
            <p:ph type="sldNum" sz="quarter" idx="12"/>
          </p:nvPr>
        </p:nvSpPr>
        <p:spPr>
          <a:xfrm>
            <a:off x="10985326" y="6435203"/>
            <a:ext cx="901874" cy="365125"/>
          </a:xfrm>
        </p:spPr>
        <p:txBody>
          <a:bodyPr/>
          <a:lstStyle>
            <a:lvl1pPr>
              <a:defRPr>
                <a:solidFill>
                  <a:schemeClr val="tx1"/>
                </a:solidFill>
              </a:defRPr>
            </a:lvl1pPr>
          </a:lstStyle>
          <a:p>
            <a:fld id="{403EF4E2-7A7A-0548-85F1-5479B7C9E1B2}" type="slidenum">
              <a:rPr lang="en-US" smtClean="0"/>
              <a:pPr/>
              <a:t>‹#›</a:t>
            </a:fld>
            <a:endParaRPr lang="en-US"/>
          </a:p>
        </p:txBody>
      </p:sp>
      <p:sp>
        <p:nvSpPr>
          <p:cNvPr id="7" name="TextBox 6">
            <a:extLst>
              <a:ext uri="{FF2B5EF4-FFF2-40B4-BE49-F238E27FC236}">
                <a16:creationId xmlns:a16="http://schemas.microsoft.com/office/drawing/2014/main" id="{32D8B9DE-B64C-1B72-C8EC-3F3105E9CE27}"/>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5" name="Picture Placeholder 7">
            <a:extLst>
              <a:ext uri="{FF2B5EF4-FFF2-40B4-BE49-F238E27FC236}">
                <a16:creationId xmlns:a16="http://schemas.microsoft.com/office/drawing/2014/main" id="{804A5DDE-F937-D2F1-03A0-F63CC8D44956}"/>
              </a:ext>
            </a:extLst>
          </p:cNvPr>
          <p:cNvSpPr>
            <a:spLocks noGrp="1"/>
          </p:cNvSpPr>
          <p:nvPr>
            <p:ph type="pic" sz="quarter" idx="18" hasCustomPrompt="1"/>
          </p:nvPr>
        </p:nvSpPr>
        <p:spPr>
          <a:xfrm>
            <a:off x="10387011" y="5700194"/>
            <a:ext cx="1500188" cy="513042"/>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9208575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cover_photo_circle_violet">
    <p:bg>
      <p:bgPr>
        <a:solidFill>
          <a:srgbClr val="292A3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rgbClr val="292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hape, circle&#10;&#10;Description automatically generated">
            <a:extLst>
              <a:ext uri="{FF2B5EF4-FFF2-40B4-BE49-F238E27FC236}">
                <a16:creationId xmlns:a16="http://schemas.microsoft.com/office/drawing/2014/main" id="{603A215C-0E64-E145-AADF-41CE8AC1BA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86840" y="-32870"/>
            <a:ext cx="6305160" cy="6832565"/>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9" name="Title 1">
            <a:extLst>
              <a:ext uri="{FF2B5EF4-FFF2-40B4-BE49-F238E27FC236}">
                <a16:creationId xmlns:a16="http://schemas.microsoft.com/office/drawing/2014/main" id="{C3E4DBE2-15C7-C0FB-2BB2-0DE1A0467749}"/>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bg1"/>
                </a:solidFill>
              </a:defRPr>
            </a:lvl1pPr>
          </a:lstStyle>
          <a:p>
            <a:r>
              <a:rPr lang="en-US" dirty="0"/>
              <a:t>Insert your presentation title here maximum of three lines</a:t>
            </a:r>
          </a:p>
        </p:txBody>
      </p:sp>
      <p:sp>
        <p:nvSpPr>
          <p:cNvPr id="12" name="Subtitle 2">
            <a:extLst>
              <a:ext uri="{FF2B5EF4-FFF2-40B4-BE49-F238E27FC236}">
                <a16:creationId xmlns:a16="http://schemas.microsoft.com/office/drawing/2014/main" id="{329E7AD9-256B-D443-B646-51A6C61F00D6}"/>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6" name="Picture 15">
            <a:extLst>
              <a:ext uri="{FF2B5EF4-FFF2-40B4-BE49-F238E27FC236}">
                <a16:creationId xmlns:a16="http://schemas.microsoft.com/office/drawing/2014/main" id="{F2C61E06-3203-3BD2-3A3C-9A3E63F397D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7"/>
          </a:xfrm>
          <a:prstGeom prst="rect">
            <a:avLst/>
          </a:prstGeom>
        </p:spPr>
      </p:pic>
      <p:sp>
        <p:nvSpPr>
          <p:cNvPr id="2" name="Text Placeholder 17">
            <a:extLst>
              <a:ext uri="{FF2B5EF4-FFF2-40B4-BE49-F238E27FC236}">
                <a16:creationId xmlns:a16="http://schemas.microsoft.com/office/drawing/2014/main" id="{9DCE52CB-D215-B6BA-D700-5E2509A3B5D4}"/>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8AA91280-AE3D-E8A3-78B8-79DD96CAF3A2}"/>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6" name="Text Placeholder 17">
            <a:extLst>
              <a:ext uri="{FF2B5EF4-FFF2-40B4-BE49-F238E27FC236}">
                <a16:creationId xmlns:a16="http://schemas.microsoft.com/office/drawing/2014/main" id="{A6BAA93A-A8C0-E89C-7C2A-319F32FF0A2C}"/>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Tree>
    <p:extLst>
      <p:ext uri="{BB962C8B-B14F-4D97-AF65-F5344CB8AC3E}">
        <p14:creationId xmlns:p14="http://schemas.microsoft.com/office/powerpoint/2010/main" val="182286136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over_illustration">
    <p:bg>
      <p:bgPr>
        <a:solidFill>
          <a:srgbClr val="292A3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Background pattern&#10;&#10;Description automatically generated">
            <a:extLst>
              <a:ext uri="{FF2B5EF4-FFF2-40B4-BE49-F238E27FC236}">
                <a16:creationId xmlns:a16="http://schemas.microsoft.com/office/drawing/2014/main" id="{DB788935-E7B2-2CAC-0048-B92417139B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16" name="Title 1">
            <a:extLst>
              <a:ext uri="{FF2B5EF4-FFF2-40B4-BE49-F238E27FC236}">
                <a16:creationId xmlns:a16="http://schemas.microsoft.com/office/drawing/2014/main" id="{7987C027-455E-4C45-138D-8334F13BBEEA}"/>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5400">
                <a:solidFill>
                  <a:schemeClr val="bg1"/>
                </a:solidFill>
              </a:defRPr>
            </a:lvl1pPr>
          </a:lstStyle>
          <a:p>
            <a:r>
              <a:rPr lang="en-US" dirty="0"/>
              <a:t>Insert your presentation title here maximum of three lines</a:t>
            </a:r>
          </a:p>
        </p:txBody>
      </p:sp>
      <p:sp>
        <p:nvSpPr>
          <p:cNvPr id="17" name="Subtitle 2">
            <a:extLst>
              <a:ext uri="{FF2B5EF4-FFF2-40B4-BE49-F238E27FC236}">
                <a16:creationId xmlns:a16="http://schemas.microsoft.com/office/drawing/2014/main" id="{A4501D72-EE3C-0DA6-BA4B-C1D78BA85AE8}"/>
              </a:ext>
            </a:extLst>
          </p:cNvPr>
          <p:cNvSpPr>
            <a:spLocks noGrp="1"/>
          </p:cNvSpPr>
          <p:nvPr>
            <p:ph type="subTitle" idx="1"/>
          </p:nvPr>
        </p:nvSpPr>
        <p:spPr>
          <a:xfrm>
            <a:off x="288558" y="3114710"/>
            <a:ext cx="8642082" cy="837882"/>
          </a:xfrm>
        </p:spPr>
        <p:txBody>
          <a:bodyPr>
            <a:noAutofit/>
          </a:bodyPr>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8" name="Picture 17">
            <a:extLst>
              <a:ext uri="{FF2B5EF4-FFF2-40B4-BE49-F238E27FC236}">
                <a16:creationId xmlns:a16="http://schemas.microsoft.com/office/drawing/2014/main" id="{91255DA8-5A10-9683-AFED-A7964FA406C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7"/>
          </a:xfrm>
          <a:prstGeom prst="rect">
            <a:avLst/>
          </a:prstGeom>
        </p:spPr>
      </p:pic>
      <p:sp>
        <p:nvSpPr>
          <p:cNvPr id="2" name="Text Placeholder 17">
            <a:extLst>
              <a:ext uri="{FF2B5EF4-FFF2-40B4-BE49-F238E27FC236}">
                <a16:creationId xmlns:a16="http://schemas.microsoft.com/office/drawing/2014/main" id="{3417592A-6067-984F-549E-3833CDB76A54}"/>
              </a:ext>
            </a:extLst>
          </p:cNvPr>
          <p:cNvSpPr>
            <a:spLocks noGrp="1"/>
          </p:cNvSpPr>
          <p:nvPr>
            <p:ph type="body" sz="quarter" idx="10" hasCustomPrompt="1"/>
          </p:nvPr>
        </p:nvSpPr>
        <p:spPr>
          <a:xfrm>
            <a:off x="288559" y="4192468"/>
            <a:ext cx="8642082"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DADB3285-032F-C5EA-E4E6-C62E075FF1F0}"/>
              </a:ext>
            </a:extLst>
          </p:cNvPr>
          <p:cNvSpPr>
            <a:spLocks noGrp="1"/>
          </p:cNvSpPr>
          <p:nvPr>
            <p:ph type="body" sz="quarter" idx="11" hasCustomPrompt="1"/>
          </p:nvPr>
        </p:nvSpPr>
        <p:spPr>
          <a:xfrm>
            <a:off x="288559" y="4560602"/>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6" name="Text Placeholder 17">
            <a:extLst>
              <a:ext uri="{FF2B5EF4-FFF2-40B4-BE49-F238E27FC236}">
                <a16:creationId xmlns:a16="http://schemas.microsoft.com/office/drawing/2014/main" id="{D91FCFC2-D727-8EBA-2D19-E4EEAE93A971}"/>
              </a:ext>
            </a:extLst>
          </p:cNvPr>
          <p:cNvSpPr>
            <a:spLocks noGrp="1"/>
          </p:cNvSpPr>
          <p:nvPr>
            <p:ph type="body" sz="quarter" idx="12" hasCustomPrompt="1"/>
          </p:nvPr>
        </p:nvSpPr>
        <p:spPr>
          <a:xfrm>
            <a:off x="288559" y="5110167"/>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Tree>
    <p:extLst>
      <p:ext uri="{BB962C8B-B14F-4D97-AF65-F5344CB8AC3E}">
        <p14:creationId xmlns:p14="http://schemas.microsoft.com/office/powerpoint/2010/main" val="15452844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7_cover_illustration_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535428"/>
            <a:ext cx="8642082" cy="2387600"/>
          </a:xfrm>
          <a:prstGeom prst="rect">
            <a:avLst/>
          </a:prstGeom>
        </p:spPr>
        <p:txBody>
          <a:bodyPr anchor="t" anchorCtr="0">
            <a:noAutofit/>
          </a:bodyPr>
          <a:lstStyle>
            <a:lvl1pPr algn="l">
              <a:defRPr sz="5400">
                <a:solidFill>
                  <a:schemeClr val="tx1"/>
                </a:solidFill>
              </a:defRPr>
            </a:lvl1pPr>
          </a:lstStyle>
          <a:p>
            <a:r>
              <a:rPr lang="en-US" dirty="0"/>
              <a:t>Insert your presentation title here maximum of three lines</a:t>
            </a:r>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userDrawn="1"/>
        </p:nvCxnSpPr>
        <p:spPr>
          <a:xfrm>
            <a:off x="278932" y="1364752"/>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AD0A56-54F9-2F78-1258-F9610367319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447040"/>
            <a:ext cx="1219198" cy="518808"/>
          </a:xfrm>
          <a:prstGeom prst="rect">
            <a:avLst/>
          </a:prstGeom>
        </p:spPr>
      </p:pic>
      <p:sp>
        <p:nvSpPr>
          <p:cNvPr id="6" name="Text Placeholder 17">
            <a:extLst>
              <a:ext uri="{FF2B5EF4-FFF2-40B4-BE49-F238E27FC236}">
                <a16:creationId xmlns:a16="http://schemas.microsoft.com/office/drawing/2014/main" id="{C32257C0-3FBF-B047-8C59-CDBF51B11985}"/>
              </a:ext>
            </a:extLst>
          </p:cNvPr>
          <p:cNvSpPr>
            <a:spLocks noGrp="1"/>
          </p:cNvSpPr>
          <p:nvPr>
            <p:ph type="body" sz="quarter" idx="10" hasCustomPrompt="1"/>
          </p:nvPr>
        </p:nvSpPr>
        <p:spPr>
          <a:xfrm>
            <a:off x="288559" y="5194091"/>
            <a:ext cx="8642082"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7" name="Text Placeholder 17">
            <a:extLst>
              <a:ext uri="{FF2B5EF4-FFF2-40B4-BE49-F238E27FC236}">
                <a16:creationId xmlns:a16="http://schemas.microsoft.com/office/drawing/2014/main" id="{BA60B01F-F394-99A6-2702-DE583FCB977E}"/>
              </a:ext>
            </a:extLst>
          </p:cNvPr>
          <p:cNvSpPr>
            <a:spLocks noGrp="1"/>
          </p:cNvSpPr>
          <p:nvPr>
            <p:ph type="body" sz="quarter" idx="11" hasCustomPrompt="1"/>
          </p:nvPr>
        </p:nvSpPr>
        <p:spPr>
          <a:xfrm>
            <a:off x="288559" y="5562225"/>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8" name="Text Placeholder 17">
            <a:extLst>
              <a:ext uri="{FF2B5EF4-FFF2-40B4-BE49-F238E27FC236}">
                <a16:creationId xmlns:a16="http://schemas.microsoft.com/office/drawing/2014/main" id="{D70F9698-6E59-9274-EC44-4917B7B92AAA}"/>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10" name="TextBox 9">
            <a:extLst>
              <a:ext uri="{FF2B5EF4-FFF2-40B4-BE49-F238E27FC236}">
                <a16:creationId xmlns:a16="http://schemas.microsoft.com/office/drawing/2014/main" id="{5610FA71-069D-E398-B6E9-5C68D1D17767}"/>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429280111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cover_photo_blue">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B57AC29-76A4-61A4-DEF0-9D880E7CC10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BC265AF3-8D1F-7540-5CFF-675EEA870502}"/>
              </a:ext>
            </a:extLst>
          </p:cNvPr>
          <p:cNvSpPr>
            <a:spLocks noGrp="1"/>
          </p:cNvSpPr>
          <p:nvPr>
            <p:ph type="pic" sz="quarter" idx="13" hasCustomPrompt="1"/>
          </p:nvPr>
        </p:nvSpPr>
        <p:spPr>
          <a:xfrm>
            <a:off x="4002373" y="0"/>
            <a:ext cx="8189625" cy="6858000"/>
          </a:xfrm>
          <a:solidFill>
            <a:schemeClr val="tx1"/>
          </a:solidFill>
        </p:spPr>
        <p:txBody>
          <a:bodyPr anchor="ctr" anchorCtr="0"/>
          <a:lstStyle>
            <a:lvl1pPr marL="0" indent="0" algn="ctr">
              <a:buNone/>
              <a:defRPr>
                <a:solidFill>
                  <a:schemeClr val="bg1"/>
                </a:solidFill>
              </a:defRPr>
            </a:lvl1pPr>
          </a:lstStyle>
          <a:p>
            <a:r>
              <a:rPr lang="en-US" dirty="0"/>
              <a:t>Click picture icon to add picture</a:t>
            </a:r>
          </a:p>
        </p:txBody>
      </p:sp>
      <p:sp>
        <p:nvSpPr>
          <p:cNvPr id="18" name="Text Placeholder 16">
            <a:extLst>
              <a:ext uri="{FF2B5EF4-FFF2-40B4-BE49-F238E27FC236}">
                <a16:creationId xmlns:a16="http://schemas.microsoft.com/office/drawing/2014/main" id="{E93FDD1C-7A1E-AEDA-AE44-DA18731572EB}"/>
              </a:ext>
            </a:extLst>
          </p:cNvPr>
          <p:cNvSpPr>
            <a:spLocks noGrp="1"/>
          </p:cNvSpPr>
          <p:nvPr>
            <p:ph type="body" sz="quarter" idx="14" hasCustomPrompt="1"/>
          </p:nvPr>
        </p:nvSpPr>
        <p:spPr>
          <a:xfrm>
            <a:off x="-530161" y="19178"/>
            <a:ext cx="5547380" cy="5547380"/>
          </a:xfrm>
          <a:prstGeom prst="ellipse">
            <a:avLst/>
          </a:prstGeom>
          <a:solidFill>
            <a:schemeClr val="bg2"/>
          </a:solidFill>
        </p:spPr>
        <p:txBody>
          <a:bodyPr tIns="0" bIns="0" anchor="ctr" anchorCtr="0"/>
          <a:lstStyle>
            <a:lvl1pPr marL="0" indent="0" algn="l">
              <a:buFont typeface="Arial" panose="020B0604020202020204" pitchFamily="34" charset="0"/>
              <a:buNone/>
              <a:defRPr sz="3600" b="1">
                <a:solidFill>
                  <a:schemeClr val="bg1"/>
                </a:solidFill>
                <a:latin typeface="+mj-lt"/>
              </a:defRPr>
            </a:lvl1pPr>
            <a:lvl2pPr marL="457200" indent="0" algn="ctr">
              <a:buFont typeface="Arial" panose="020B0604020202020204" pitchFamily="34" charset="0"/>
              <a:buNone/>
              <a:defRPr sz="3600">
                <a:solidFill>
                  <a:schemeClr val="bg1"/>
                </a:solidFill>
                <a:latin typeface="+mj-lt"/>
              </a:defRPr>
            </a:lvl2pPr>
            <a:lvl3pPr marL="914400" indent="0" algn="ctr">
              <a:buFont typeface="Arial" panose="020B0604020202020204" pitchFamily="34" charset="0"/>
              <a:buNone/>
              <a:defRPr sz="3600">
                <a:solidFill>
                  <a:schemeClr val="bg1"/>
                </a:solidFill>
                <a:latin typeface="+mj-lt"/>
              </a:defRPr>
            </a:lvl3pPr>
            <a:lvl4pPr marL="1371600" indent="0" algn="ctr">
              <a:buFont typeface="Arial" panose="020B0604020202020204" pitchFamily="34" charset="0"/>
              <a:buNone/>
              <a:defRPr sz="3600">
                <a:solidFill>
                  <a:schemeClr val="bg1"/>
                </a:solidFill>
                <a:latin typeface="+mj-lt"/>
              </a:defRPr>
            </a:lvl4pPr>
            <a:lvl5pPr marL="1828800" indent="0" algn="ctr">
              <a:buFont typeface="Arial" panose="020B0604020202020204" pitchFamily="34" charset="0"/>
              <a:buNone/>
              <a:defRPr sz="3600">
                <a:solidFill>
                  <a:schemeClr val="bg1"/>
                </a:solidFill>
                <a:latin typeface="+mj-lt"/>
              </a:defRPr>
            </a:lvl5pPr>
          </a:lstStyle>
          <a:p>
            <a:pPr lvl="0"/>
            <a:r>
              <a:rPr lang="en-US" dirty="0"/>
              <a:t>Insert your presentation title here maximum of four lines</a:t>
            </a:r>
          </a:p>
        </p:txBody>
      </p:sp>
      <p:sp>
        <p:nvSpPr>
          <p:cNvPr id="21" name="TextBox 20">
            <a:extLst>
              <a:ext uri="{FF2B5EF4-FFF2-40B4-BE49-F238E27FC236}">
                <a16:creationId xmlns:a16="http://schemas.microsoft.com/office/drawing/2014/main" id="{130AA074-B57C-C578-1B29-6483DCE01A18}"/>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22" name="Picture 21">
            <a:extLst>
              <a:ext uri="{FF2B5EF4-FFF2-40B4-BE49-F238E27FC236}">
                <a16:creationId xmlns:a16="http://schemas.microsoft.com/office/drawing/2014/main" id="{B7249F3E-7261-69A9-09FC-57FE24EA029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Tree>
    <p:extLst>
      <p:ext uri="{BB962C8B-B14F-4D97-AF65-F5344CB8AC3E}">
        <p14:creationId xmlns:p14="http://schemas.microsoft.com/office/powerpoint/2010/main" val="17930499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7_left_title_and_content_deep_blue">
  <p:cSld name="7_left_title_and_content_deep_blue">
    <p:spTree>
      <p:nvGrpSpPr>
        <p:cNvPr id="1" name="Shape 218"/>
        <p:cNvGrpSpPr/>
        <p:nvPr/>
      </p:nvGrpSpPr>
      <p:grpSpPr>
        <a:xfrm>
          <a:off x="0" y="0"/>
          <a:ext cx="0" cy="0"/>
          <a:chOff x="0" y="0"/>
          <a:chExt cx="0" cy="0"/>
        </a:xfrm>
      </p:grpSpPr>
      <p:sp>
        <p:nvSpPr>
          <p:cNvPr id="219" name="Google Shape;219;p11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20" name="Google Shape;220;p112"/>
          <p:cNvSpPr/>
          <p:nvPr/>
        </p:nvSpPr>
        <p:spPr>
          <a:xfrm>
            <a:off x="0" y="0"/>
            <a:ext cx="4002374"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21" name="Google Shape;221;p112"/>
          <p:cNvSpPr txBox="1">
            <a:spLocks noGrp="1"/>
          </p:cNvSpPr>
          <p:nvPr>
            <p:ph type="body" idx="1"/>
          </p:nvPr>
        </p:nvSpPr>
        <p:spPr>
          <a:xfrm>
            <a:off x="4290932" y="1671355"/>
            <a:ext cx="7595265" cy="3990409"/>
          </a:xfrm>
          <a:prstGeom prst="rect">
            <a:avLst/>
          </a:prstGeom>
          <a:noFill/>
          <a:ln>
            <a:noFill/>
          </a:ln>
        </p:spPr>
        <p:txBody>
          <a:bodyPr spcFirstLastPara="1" wrap="square" lIns="0" tIns="45700" rIns="0"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2" name="Google Shape;222;p112"/>
          <p:cNvSpPr txBox="1">
            <a:spLocks noGrp="1"/>
          </p:cNvSpPr>
          <p:nvPr>
            <p:ph type="sldNum" idx="12"/>
          </p:nvPr>
        </p:nvSpPr>
        <p:spPr>
          <a:xfrm>
            <a:off x="10985326" y="6435203"/>
            <a:ext cx="901874" cy="365125"/>
          </a:xfrm>
          <a:prstGeom prst="rect">
            <a:avLst/>
          </a:prstGeom>
          <a:noFill/>
          <a:ln>
            <a:noFill/>
          </a:ln>
        </p:spPr>
        <p:txBody>
          <a:bodyPr spcFirstLastPara="1" wrap="square" lIns="0" tIns="45700" rIns="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23" name="Google Shape;223;p112"/>
          <p:cNvSpPr txBox="1">
            <a:spLocks noGrp="1"/>
          </p:cNvSpPr>
          <p:nvPr>
            <p:ph type="ctrTitle"/>
          </p:nvPr>
        </p:nvSpPr>
        <p:spPr>
          <a:xfrm>
            <a:off x="288559" y="1111525"/>
            <a:ext cx="3503952" cy="2390972"/>
          </a:xfrm>
          <a:prstGeom prst="rect">
            <a:avLst/>
          </a:prstGeom>
          <a:noFill/>
          <a:ln>
            <a:noFill/>
          </a:ln>
        </p:spPr>
        <p:txBody>
          <a:bodyPr spcFirstLastPara="1" wrap="square" lIns="0" tIns="45700" rIns="0" bIns="45700" anchor="b" anchorCtr="0">
            <a:noAutofit/>
          </a:bodyPr>
          <a:lstStyle>
            <a:lvl1pPr lvl="0" algn="l">
              <a:lnSpc>
                <a:spcPct val="10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4" name="Google Shape;224;p112"/>
          <p:cNvSpPr txBox="1">
            <a:spLocks noGrp="1"/>
          </p:cNvSpPr>
          <p:nvPr>
            <p:ph type="subTitle" idx="2"/>
          </p:nvPr>
        </p:nvSpPr>
        <p:spPr>
          <a:xfrm>
            <a:off x="288558" y="3515514"/>
            <a:ext cx="3503953" cy="436210"/>
          </a:xfrm>
          <a:prstGeom prst="rect">
            <a:avLst/>
          </a:prstGeom>
          <a:noFill/>
          <a:ln>
            <a:noFill/>
          </a:ln>
        </p:spPr>
        <p:txBody>
          <a:bodyPr spcFirstLastPara="1" wrap="square" lIns="0" tIns="45700" rIns="0" bIns="45700" anchor="t" anchorCtr="0">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Clr>
                <a:schemeClr val="dk1"/>
              </a:buClr>
              <a:buSzPts val="2000"/>
              <a:buNone/>
              <a:defRPr sz="2000"/>
            </a:lvl2pPr>
            <a:lvl3pPr lvl="2" algn="ctr">
              <a:lnSpc>
                <a:spcPct val="100000"/>
              </a:lnSpc>
              <a:spcBef>
                <a:spcPts val="600"/>
              </a:spcBef>
              <a:spcAft>
                <a:spcPts val="0"/>
              </a:spcAft>
              <a:buClr>
                <a:schemeClr val="dk1"/>
              </a:buClr>
              <a:buSzPts val="1800"/>
              <a:buNone/>
              <a:defRPr sz="1800"/>
            </a:lvl3pPr>
            <a:lvl4pPr lvl="3" algn="ctr">
              <a:lnSpc>
                <a:spcPct val="100000"/>
              </a:lnSpc>
              <a:spcBef>
                <a:spcPts val="600"/>
              </a:spcBef>
              <a:spcAft>
                <a:spcPts val="0"/>
              </a:spcAft>
              <a:buClr>
                <a:schemeClr val="dk1"/>
              </a:buClr>
              <a:buSzPts val="1600"/>
              <a:buNone/>
              <a:defRPr sz="1600"/>
            </a:lvl4pPr>
            <a:lvl5pPr lvl="4" algn="ctr">
              <a:lnSpc>
                <a:spcPct val="100000"/>
              </a:lnSpc>
              <a:spcBef>
                <a:spcPts val="600"/>
              </a:spcBef>
              <a:spcAft>
                <a:spcPts val="0"/>
              </a:spcAft>
              <a:buClr>
                <a:schemeClr val="dk1"/>
              </a:buClr>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5" name="Google Shape;225;p112"/>
          <p:cNvSpPr txBox="1">
            <a:spLocks noGrp="1"/>
          </p:cNvSpPr>
          <p:nvPr>
            <p:ph type="body" idx="3"/>
          </p:nvPr>
        </p:nvSpPr>
        <p:spPr>
          <a:xfrm>
            <a:off x="4290932" y="5985327"/>
            <a:ext cx="7595265" cy="365125"/>
          </a:xfrm>
          <a:prstGeom prst="rect">
            <a:avLst/>
          </a:prstGeom>
          <a:noFill/>
          <a:ln>
            <a:noFill/>
          </a:ln>
        </p:spPr>
        <p:txBody>
          <a:bodyPr spcFirstLastPara="1" wrap="square" lIns="0" tIns="45700" rIns="0" bIns="45700" anchor="b" anchorCtr="0">
            <a:noAutofit/>
          </a:bodyPr>
          <a:lstStyle>
            <a:lvl1pPr marL="457200" lvl="0" indent="-228600" algn="l">
              <a:lnSpc>
                <a:spcPct val="100000"/>
              </a:lnSpc>
              <a:spcBef>
                <a:spcPts val="0"/>
              </a:spcBef>
              <a:spcAft>
                <a:spcPts val="0"/>
              </a:spcAft>
              <a:buClr>
                <a:srgbClr val="B3B3B3"/>
              </a:buClr>
              <a:buSzPts val="800"/>
              <a:buNone/>
              <a:defRPr sz="800">
                <a:solidFill>
                  <a:srgbClr val="B3B3B3"/>
                </a:solidFill>
              </a:defRPr>
            </a:lvl1pPr>
            <a:lvl2pPr marL="914400" lvl="1" indent="-228600" algn="l">
              <a:lnSpc>
                <a:spcPct val="100000"/>
              </a:lnSpc>
              <a:spcBef>
                <a:spcPts val="0"/>
              </a:spcBef>
              <a:spcAft>
                <a:spcPts val="0"/>
              </a:spcAft>
              <a:buClr>
                <a:schemeClr val="dk1"/>
              </a:buClr>
              <a:buSzPts val="1400"/>
              <a:buNone/>
              <a:defRPr/>
            </a:lvl2pPr>
            <a:lvl3pPr marL="1371600" lvl="2" indent="-228600" algn="l">
              <a:lnSpc>
                <a:spcPct val="100000"/>
              </a:lnSpc>
              <a:spcBef>
                <a:spcPts val="600"/>
              </a:spcBef>
              <a:spcAft>
                <a:spcPts val="0"/>
              </a:spcAft>
              <a:buClr>
                <a:schemeClr val="dk1"/>
              </a:buClr>
              <a:buSzPts val="1200"/>
              <a:buNone/>
              <a:defRPr/>
            </a:lvl3pPr>
            <a:lvl4pPr marL="1828800" lvl="3" indent="-228600" algn="l">
              <a:lnSpc>
                <a:spcPct val="100000"/>
              </a:lnSpc>
              <a:spcBef>
                <a:spcPts val="600"/>
              </a:spcBef>
              <a:spcAft>
                <a:spcPts val="0"/>
              </a:spcAft>
              <a:buClr>
                <a:schemeClr val="dk1"/>
              </a:buClr>
              <a:buSzPts val="1100"/>
              <a:buNone/>
              <a:defRPr/>
            </a:lvl4pPr>
            <a:lvl5pPr marL="2286000" lvl="4" indent="-228600" algn="l">
              <a:lnSpc>
                <a:spcPct val="100000"/>
              </a:lnSpc>
              <a:spcBef>
                <a:spcPts val="600"/>
              </a:spcBef>
              <a:spcAft>
                <a:spcPts val="0"/>
              </a:spcAft>
              <a:buClr>
                <a:schemeClr val="dk1"/>
              </a:buClr>
              <a:buSzPts val="11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26" name="Google Shape;226;p112"/>
          <p:cNvCxnSpPr/>
          <p:nvPr/>
        </p:nvCxnSpPr>
        <p:spPr>
          <a:xfrm>
            <a:off x="4259855" y="6395755"/>
            <a:ext cx="7633962" cy="0"/>
          </a:xfrm>
          <a:prstGeom prst="straightConnector1">
            <a:avLst/>
          </a:prstGeom>
          <a:noFill/>
          <a:ln w="12700" cap="flat" cmpd="sng">
            <a:solidFill>
              <a:schemeClr val="dk1"/>
            </a:solidFill>
            <a:prstDash val="solid"/>
            <a:miter lim="800000"/>
            <a:headEnd type="none" w="sm" len="sm"/>
            <a:tailEnd type="none" w="sm" len="sm"/>
          </a:ln>
        </p:spPr>
      </p:cxnSp>
      <p:sp>
        <p:nvSpPr>
          <p:cNvPr id="227" name="Google Shape;227;p112"/>
          <p:cNvSpPr txBox="1"/>
          <p:nvPr/>
        </p:nvSpPr>
        <p:spPr>
          <a:xfrm>
            <a:off x="8835025" y="6517927"/>
            <a:ext cx="2601238" cy="200055"/>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0"/>
              </a:spcBef>
              <a:spcAft>
                <a:spcPts val="0"/>
              </a:spcAft>
              <a:buClr>
                <a:srgbClr val="BBBBBB"/>
              </a:buClr>
              <a:buSzPts val="700"/>
              <a:buFont typeface="Arial"/>
              <a:buNone/>
            </a:pPr>
            <a:r>
              <a:rPr lang="en-US" sz="700" b="0" i="0" u="none" strike="noStrike" cap="none">
                <a:solidFill>
                  <a:srgbClr val="BBBBBB"/>
                </a:solidFill>
                <a:latin typeface="Arial"/>
                <a:ea typeface="Arial"/>
                <a:cs typeface="Arial"/>
                <a:sym typeface="Arial"/>
              </a:rPr>
              <a:t>© 2023 Nielsen Consumer LLC. All Rights Reserved.</a:t>
            </a:r>
            <a:endParaRPr/>
          </a:p>
        </p:txBody>
      </p:sp>
      <p:pic>
        <p:nvPicPr>
          <p:cNvPr id="228" name="Google Shape;228;p112"/>
          <p:cNvPicPr preferRelativeResize="0"/>
          <p:nvPr/>
        </p:nvPicPr>
        <p:blipFill rotWithShape="1">
          <a:blip r:embed="rId2">
            <a:alphaModFix/>
          </a:blip>
          <a:srcRect/>
          <a:stretch/>
        </p:blipFill>
        <p:spPr>
          <a:xfrm>
            <a:off x="290128" y="6495103"/>
            <a:ext cx="644652" cy="274320"/>
          </a:xfrm>
          <a:prstGeom prst="rect">
            <a:avLst/>
          </a:prstGeom>
          <a:noFill/>
          <a:ln>
            <a:noFill/>
          </a:ln>
        </p:spPr>
      </p:pic>
    </p:spTree>
    <p:extLst>
      <p:ext uri="{BB962C8B-B14F-4D97-AF65-F5344CB8AC3E}">
        <p14:creationId xmlns:p14="http://schemas.microsoft.com/office/powerpoint/2010/main" val="1751734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_deep_blu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671355"/>
            <a:ext cx="8642082" cy="2387600"/>
          </a:xfrm>
          <a:prstGeom prst="rect">
            <a:avLst/>
          </a:prstGeom>
        </p:spPr>
        <p:txBody>
          <a:bodyPr anchor="b">
            <a:noAutofit/>
          </a:bodyPr>
          <a:lstStyle>
            <a:lvl1pPr algn="l">
              <a:defRPr sz="5400">
                <a:solidFill>
                  <a:schemeClr val="tx1"/>
                </a:solidFill>
              </a:defRPr>
            </a:lvl1pPr>
          </a:lstStyle>
          <a:p>
            <a:r>
              <a:rPr lang="en-US" dirty="0"/>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415103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userDrawn="1"/>
        </p:nvCxnSpPr>
        <p:spPr>
          <a:xfrm>
            <a:off x="278932" y="1364752"/>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AD0A56-54F9-2F78-1258-F9610367319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4801" y="447040"/>
            <a:ext cx="1219198" cy="518808"/>
          </a:xfrm>
          <a:prstGeom prst="rect">
            <a:avLst/>
          </a:prstGeom>
        </p:spPr>
      </p:pic>
      <p:sp>
        <p:nvSpPr>
          <p:cNvPr id="6" name="Text Placeholder 17">
            <a:extLst>
              <a:ext uri="{FF2B5EF4-FFF2-40B4-BE49-F238E27FC236}">
                <a16:creationId xmlns:a16="http://schemas.microsoft.com/office/drawing/2014/main" id="{5A8605A2-A6E9-EC94-9E56-90DDBAD35A0A}"/>
              </a:ext>
            </a:extLst>
          </p:cNvPr>
          <p:cNvSpPr>
            <a:spLocks noGrp="1"/>
          </p:cNvSpPr>
          <p:nvPr>
            <p:ph type="body" sz="quarter" idx="10" hasCustomPrompt="1"/>
          </p:nvPr>
        </p:nvSpPr>
        <p:spPr>
          <a:xfrm>
            <a:off x="288559" y="5194091"/>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7" name="Text Placeholder 17">
            <a:extLst>
              <a:ext uri="{FF2B5EF4-FFF2-40B4-BE49-F238E27FC236}">
                <a16:creationId xmlns:a16="http://schemas.microsoft.com/office/drawing/2014/main" id="{3685AD82-6787-48AF-A22F-3B00153B3641}"/>
              </a:ext>
            </a:extLst>
          </p:cNvPr>
          <p:cNvSpPr>
            <a:spLocks noGrp="1"/>
          </p:cNvSpPr>
          <p:nvPr>
            <p:ph type="body" sz="quarter" idx="11" hasCustomPrompt="1"/>
          </p:nvPr>
        </p:nvSpPr>
        <p:spPr>
          <a:xfrm>
            <a:off x="288559" y="5562225"/>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8" name="Text Placeholder 17">
            <a:extLst>
              <a:ext uri="{FF2B5EF4-FFF2-40B4-BE49-F238E27FC236}">
                <a16:creationId xmlns:a16="http://schemas.microsoft.com/office/drawing/2014/main" id="{F5944916-51FE-3EDB-647A-59CBDF40CBE3}"/>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10" name="TextBox 9">
            <a:extLst>
              <a:ext uri="{FF2B5EF4-FFF2-40B4-BE49-F238E27FC236}">
                <a16:creationId xmlns:a16="http://schemas.microsoft.com/office/drawing/2014/main" id="{1FA3C0EC-F1E0-4D42-57B1-27E1B43D0E3C}"/>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85000"/>
                  </a:schemeClr>
                </a:solidFill>
              </a:rPr>
              <a:t>© 2023 Nielsen Consumer LLC. All Rights Reserved.</a:t>
            </a:r>
          </a:p>
        </p:txBody>
      </p:sp>
    </p:spTree>
    <p:extLst>
      <p:ext uri="{BB962C8B-B14F-4D97-AF65-F5344CB8AC3E}">
        <p14:creationId xmlns:p14="http://schemas.microsoft.com/office/powerpoint/2010/main" val="3635695223"/>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divider_lt_blue">
    <p:bg>
      <p:bgPr>
        <a:solidFill>
          <a:srgbClr val="0C34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rgbClr val="0C3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hape, circle&#10;&#10;Description automatically generated">
            <a:extLst>
              <a:ext uri="{FF2B5EF4-FFF2-40B4-BE49-F238E27FC236}">
                <a16:creationId xmlns:a16="http://schemas.microsoft.com/office/drawing/2014/main" id="{1898865F-F6D2-DB89-44A2-152129981A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251" y="-1"/>
            <a:ext cx="6289924" cy="680032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25C32D7-C729-3011-FEFB-46C3D0B902FF}"/>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C50D7612-FA3F-4420-3220-A5BFCB9C064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238271435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ivider_blue">
    <p:bg>
      <p:bgPr>
        <a:solidFill>
          <a:schemeClr val="bg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bg1"/>
                </a:solidFill>
              </a:defRPr>
            </a:lvl1pPr>
          </a:lstStyle>
          <a:p>
            <a:r>
              <a:rPr lang="en-US" dirty="0"/>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extBox 1">
            <a:extLst>
              <a:ext uri="{FF2B5EF4-FFF2-40B4-BE49-F238E27FC236}">
                <a16:creationId xmlns:a16="http://schemas.microsoft.com/office/drawing/2014/main" id="{193C76AA-4DF2-00B8-801D-4B1D52D471DD}"/>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3" name="Picture 2">
            <a:extLst>
              <a:ext uri="{FF2B5EF4-FFF2-40B4-BE49-F238E27FC236}">
                <a16:creationId xmlns:a16="http://schemas.microsoft.com/office/drawing/2014/main" id="{EDAC6100-167E-49ED-3E77-408C1EB57E2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535"/>
            <a:ext cx="644652" cy="273455"/>
          </a:xfrm>
          <a:prstGeom prst="rect">
            <a:avLst/>
          </a:prstGeom>
        </p:spPr>
      </p:pic>
    </p:spTree>
    <p:extLst>
      <p:ext uri="{BB962C8B-B14F-4D97-AF65-F5344CB8AC3E}">
        <p14:creationId xmlns:p14="http://schemas.microsoft.com/office/powerpoint/2010/main" val="254328145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divider_deep_blue">
    <p:bg>
      <p:bgPr>
        <a:solidFill>
          <a:schemeClr val="tx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bg1"/>
                </a:solidFill>
              </a:defRPr>
            </a:lvl1pPr>
          </a:lstStyle>
          <a:p>
            <a:r>
              <a:rPr lang="en-US" dirty="0"/>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extBox 1">
            <a:extLst>
              <a:ext uri="{FF2B5EF4-FFF2-40B4-BE49-F238E27FC236}">
                <a16:creationId xmlns:a16="http://schemas.microsoft.com/office/drawing/2014/main" id="{96FAE4D6-0FBC-D546-E065-843A050CC164}"/>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3" name="Picture 2">
            <a:extLst>
              <a:ext uri="{FF2B5EF4-FFF2-40B4-BE49-F238E27FC236}">
                <a16:creationId xmlns:a16="http://schemas.microsoft.com/office/drawing/2014/main" id="{21901150-267C-0CB6-0970-C8AA9D74E62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58108245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divider_lt_blue">
    <p:bg>
      <p:bgPr>
        <a:solidFill>
          <a:schemeClr val="accent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tx2"/>
                </a:solidFill>
              </a:defRPr>
            </a:lvl1pPr>
          </a:lstStyle>
          <a:p>
            <a:r>
              <a:rPr lang="en-US" dirty="0"/>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extBox 1">
            <a:extLst>
              <a:ext uri="{FF2B5EF4-FFF2-40B4-BE49-F238E27FC236}">
                <a16:creationId xmlns:a16="http://schemas.microsoft.com/office/drawing/2014/main" id="{C1B2951F-358B-E079-C0A6-9038C3D0702A}"/>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9" name="Picture 8">
            <a:extLst>
              <a:ext uri="{FF2B5EF4-FFF2-40B4-BE49-F238E27FC236}">
                <a16:creationId xmlns:a16="http://schemas.microsoft.com/office/drawing/2014/main" id="{3182C3F4-5D1B-AFA6-7C40-F198DA1257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535"/>
            <a:ext cx="644652" cy="273455"/>
          </a:xfrm>
          <a:prstGeom prst="rect">
            <a:avLst/>
          </a:prstGeom>
        </p:spPr>
      </p:pic>
    </p:spTree>
    <p:extLst>
      <p:ext uri="{BB962C8B-B14F-4D97-AF65-F5344CB8AC3E}">
        <p14:creationId xmlns:p14="http://schemas.microsoft.com/office/powerpoint/2010/main" val="93019609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divider_orange">
    <p:bg>
      <p:bgPr>
        <a:solidFill>
          <a:schemeClr val="accent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bg1"/>
                </a:solidFill>
              </a:defRPr>
            </a:lvl1pPr>
          </a:lstStyle>
          <a:p>
            <a:r>
              <a:rPr lang="en-US" dirty="0"/>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TextBox 8">
            <a:extLst>
              <a:ext uri="{FF2B5EF4-FFF2-40B4-BE49-F238E27FC236}">
                <a16:creationId xmlns:a16="http://schemas.microsoft.com/office/drawing/2014/main" id="{5408F108-E005-1A2A-0097-54905854A471}"/>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ED539F00-B70C-05CA-94AF-D9454EC0AF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535218283"/>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divider_violet">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tx2"/>
                </a:solidFill>
              </a:defRPr>
            </a:lvl1pPr>
          </a:lstStyle>
          <a:p>
            <a:r>
              <a:rPr lang="en-US" dirty="0"/>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extBox 1">
            <a:extLst>
              <a:ext uri="{FF2B5EF4-FFF2-40B4-BE49-F238E27FC236}">
                <a16:creationId xmlns:a16="http://schemas.microsoft.com/office/drawing/2014/main" id="{7F9A3DC9-EEEF-C28D-D3EA-38058BEE675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9" name="Picture 8">
            <a:extLst>
              <a:ext uri="{FF2B5EF4-FFF2-40B4-BE49-F238E27FC236}">
                <a16:creationId xmlns:a16="http://schemas.microsoft.com/office/drawing/2014/main" id="{16329EE3-73E6-54F2-1656-7880EF603DF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535"/>
            <a:ext cx="644652" cy="273455"/>
          </a:xfrm>
          <a:prstGeom prst="rect">
            <a:avLst/>
          </a:prstGeom>
        </p:spPr>
      </p:pic>
    </p:spTree>
    <p:extLst>
      <p:ext uri="{BB962C8B-B14F-4D97-AF65-F5344CB8AC3E}">
        <p14:creationId xmlns:p14="http://schemas.microsoft.com/office/powerpoint/2010/main" val="10686089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divider_deep_violet">
    <p:bg>
      <p:bgPr>
        <a:solidFill>
          <a:schemeClr val="accent4"/>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bg1"/>
                </a:solidFill>
              </a:defRPr>
            </a:lvl1pPr>
          </a:lstStyle>
          <a:p>
            <a:r>
              <a:rPr lang="en-US" dirty="0"/>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TextBox 8">
            <a:extLst>
              <a:ext uri="{FF2B5EF4-FFF2-40B4-BE49-F238E27FC236}">
                <a16:creationId xmlns:a16="http://schemas.microsoft.com/office/drawing/2014/main" id="{2BF749EA-836B-83E3-C743-0FC08B6657F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AA994047-62B7-6144-8451-CFF471986DB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329709665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divider_whit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ape, circle&#10;&#10;Description automatically generated">
            <a:extLst>
              <a:ext uri="{FF2B5EF4-FFF2-40B4-BE49-F238E27FC236}">
                <a16:creationId xmlns:a16="http://schemas.microsoft.com/office/drawing/2014/main" id="{AE3F521A-60F1-72FB-2B10-CA78E2F93C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1"/>
            <a:ext cx="6305159" cy="6825131"/>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BDC489B-A4DB-E5A6-B175-9690631EDD0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F4091A94-5191-5296-450B-1F3CD6A56BC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62985816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divider_blue">
    <p:bg>
      <p:bgPr>
        <a:solidFill>
          <a:srgbClr val="0C34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circle with a black background&#10;&#10;Description automatically generated with low confidence">
            <a:extLst>
              <a:ext uri="{FF2B5EF4-FFF2-40B4-BE49-F238E27FC236}">
                <a16:creationId xmlns:a16="http://schemas.microsoft.com/office/drawing/2014/main" id="{FE2460AD-71E3-F863-3332-2D91ADCA0385}"/>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9251" y="-2"/>
            <a:ext cx="6289924" cy="680032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D7BA225-5FF4-D496-34D1-564C267F133E}"/>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E0FE4F64-CDE3-E6AC-B94F-5B61F05C322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209196242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divider_lt_blue">
    <p:bg>
      <p:bgPr>
        <a:solidFill>
          <a:srgbClr val="0C34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rgbClr val="0C3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hape, circle&#10;&#10;Description automatically generated">
            <a:extLst>
              <a:ext uri="{FF2B5EF4-FFF2-40B4-BE49-F238E27FC236}">
                <a16:creationId xmlns:a16="http://schemas.microsoft.com/office/drawing/2014/main" id="{1898865F-F6D2-DB89-44A2-152129981A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251" y="-1"/>
            <a:ext cx="6289924" cy="680032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25C32D7-C729-3011-FEFB-46C3D0B902FF}"/>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C50D7612-FA3F-4420-3220-A5BFCB9C064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111360189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ver_whit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671355"/>
            <a:ext cx="8642082" cy="2387600"/>
          </a:xfrm>
          <a:prstGeom prst="rect">
            <a:avLst/>
          </a:prstGeom>
        </p:spPr>
        <p:txBody>
          <a:bodyPr anchor="b">
            <a:noAutofit/>
          </a:bodyPr>
          <a:lstStyle>
            <a:lvl1pPr algn="l">
              <a:defRPr sz="5400">
                <a:solidFill>
                  <a:schemeClr val="tx1"/>
                </a:solidFill>
              </a:defRPr>
            </a:lvl1pPr>
          </a:lstStyle>
          <a:p>
            <a:r>
              <a:rPr lang="en-US" dirty="0"/>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415103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userDrawn="1"/>
        </p:nvCxnSpPr>
        <p:spPr>
          <a:xfrm>
            <a:off x="278932" y="1364752"/>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AD0A56-54F9-2F78-1258-F9610367319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4801" y="447040"/>
            <a:ext cx="1219198" cy="518808"/>
          </a:xfrm>
          <a:prstGeom prst="rect">
            <a:avLst/>
          </a:prstGeom>
        </p:spPr>
      </p:pic>
      <p:sp>
        <p:nvSpPr>
          <p:cNvPr id="6" name="Text Placeholder 17">
            <a:extLst>
              <a:ext uri="{FF2B5EF4-FFF2-40B4-BE49-F238E27FC236}">
                <a16:creationId xmlns:a16="http://schemas.microsoft.com/office/drawing/2014/main" id="{C32257C0-3FBF-B047-8C59-CDBF51B11985}"/>
              </a:ext>
            </a:extLst>
          </p:cNvPr>
          <p:cNvSpPr>
            <a:spLocks noGrp="1"/>
          </p:cNvSpPr>
          <p:nvPr>
            <p:ph type="body" sz="quarter" idx="10" hasCustomPrompt="1"/>
          </p:nvPr>
        </p:nvSpPr>
        <p:spPr>
          <a:xfrm>
            <a:off x="288559" y="5194091"/>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7" name="Text Placeholder 17">
            <a:extLst>
              <a:ext uri="{FF2B5EF4-FFF2-40B4-BE49-F238E27FC236}">
                <a16:creationId xmlns:a16="http://schemas.microsoft.com/office/drawing/2014/main" id="{BA60B01F-F394-99A6-2702-DE583FCB977E}"/>
              </a:ext>
            </a:extLst>
          </p:cNvPr>
          <p:cNvSpPr>
            <a:spLocks noGrp="1"/>
          </p:cNvSpPr>
          <p:nvPr>
            <p:ph type="body" sz="quarter" idx="11" hasCustomPrompt="1"/>
          </p:nvPr>
        </p:nvSpPr>
        <p:spPr>
          <a:xfrm>
            <a:off x="288559" y="5562225"/>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8" name="Text Placeholder 17">
            <a:extLst>
              <a:ext uri="{FF2B5EF4-FFF2-40B4-BE49-F238E27FC236}">
                <a16:creationId xmlns:a16="http://schemas.microsoft.com/office/drawing/2014/main" id="{D70F9698-6E59-9274-EC44-4917B7B92AAA}"/>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10" name="TextBox 9">
            <a:extLst>
              <a:ext uri="{FF2B5EF4-FFF2-40B4-BE49-F238E27FC236}">
                <a16:creationId xmlns:a16="http://schemas.microsoft.com/office/drawing/2014/main" id="{5610FA71-069D-E398-B6E9-5C68D1D17767}"/>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259294847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divider_orange">
    <p:bg>
      <p:bgPr>
        <a:solidFill>
          <a:srgbClr val="3C180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C5EA78-CDC0-1240-0F66-EED1BFA819E9}"/>
              </a:ext>
            </a:extLst>
          </p:cNvPr>
          <p:cNvSpPr/>
          <p:nvPr userDrawn="1"/>
        </p:nvSpPr>
        <p:spPr>
          <a:xfrm>
            <a:off x="0" y="0"/>
            <a:ext cx="12192000" cy="6858000"/>
          </a:xfrm>
          <a:prstGeom prst="rect">
            <a:avLst/>
          </a:prstGeom>
          <a:solidFill>
            <a:srgbClr val="3C1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con&#10;&#10;Description automatically generated">
            <a:extLst>
              <a:ext uri="{FF2B5EF4-FFF2-40B4-BE49-F238E27FC236}">
                <a16:creationId xmlns:a16="http://schemas.microsoft.com/office/drawing/2014/main" id="{B1E79715-2C31-D769-1270-E4A53A9E61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557"/>
          <a:stretch/>
        </p:blipFill>
        <p:spPr>
          <a:xfrm>
            <a:off x="-19253" y="0"/>
            <a:ext cx="6583339" cy="6825342"/>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46D5945-92E2-21F9-E630-7D1BAA17B71A}"/>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5BB685F0-42BF-350C-86D9-06FCE4B9DDA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2925473498"/>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divider_viole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rgbClr val="292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hape, circle&#10;&#10;Description automatically generated">
            <a:extLst>
              <a:ext uri="{FF2B5EF4-FFF2-40B4-BE49-F238E27FC236}">
                <a16:creationId xmlns:a16="http://schemas.microsoft.com/office/drawing/2014/main" id="{E8A429FF-DA58-2C20-7EA0-A4BB526061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137" b="-632"/>
          <a:stretch/>
        </p:blipFill>
        <p:spPr>
          <a:xfrm>
            <a:off x="0" y="0"/>
            <a:ext cx="6431280" cy="6858000"/>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5FE918E-7F33-33FB-4F73-7AE94E0BCDF2}"/>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6476F9A6-7DD9-B6E9-46E0-945536CB1CE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1640139778"/>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divider_photo_blu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pic>
        <p:nvPicPr>
          <p:cNvPr id="11" name="Picture 10" descr="Shape, circle&#10;&#10;Description automatically generated">
            <a:extLst>
              <a:ext uri="{FF2B5EF4-FFF2-40B4-BE49-F238E27FC236}">
                <a16:creationId xmlns:a16="http://schemas.microsoft.com/office/drawing/2014/main" id="{53B6FBA4-069C-6C71-1FE3-FA51704AAE1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5242326" cy="5778421"/>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3E74CEF5-5EBA-D435-D737-930D08C0F363}"/>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7" name="TextBox 6">
            <a:extLst>
              <a:ext uri="{FF2B5EF4-FFF2-40B4-BE49-F238E27FC236}">
                <a16:creationId xmlns:a16="http://schemas.microsoft.com/office/drawing/2014/main" id="{EDD55CDD-CFED-569A-29E4-7E9156415735}"/>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EDF3A933-687E-7CB7-3D3B-E76C7E08DD4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648918972"/>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divider_photo_lt_blu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descr="Shape, circle&#10;&#10;Description automatically generated">
            <a:extLst>
              <a:ext uri="{FF2B5EF4-FFF2-40B4-BE49-F238E27FC236}">
                <a16:creationId xmlns:a16="http://schemas.microsoft.com/office/drawing/2014/main" id="{20A8DDDA-2F22-4E65-A3E7-C7534F5713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5242326" cy="5778420"/>
          </a:xfrm>
          <a:prstGeom prst="rect">
            <a:avLst/>
          </a:prstGeom>
        </p:spPr>
      </p:pic>
      <p:sp>
        <p:nvSpPr>
          <p:cNvPr id="4" name="Picture Placeholder 3">
            <a:extLst>
              <a:ext uri="{FF2B5EF4-FFF2-40B4-BE49-F238E27FC236}">
                <a16:creationId xmlns:a16="http://schemas.microsoft.com/office/drawing/2014/main" id="{6C175E13-62E5-9D96-1959-3CAE6647730A}"/>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7" name="TextBox 6">
            <a:extLst>
              <a:ext uri="{FF2B5EF4-FFF2-40B4-BE49-F238E27FC236}">
                <a16:creationId xmlns:a16="http://schemas.microsoft.com/office/drawing/2014/main" id="{C781F283-CADF-DF62-9AA2-1236DF5561F4}"/>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302E379E-AB82-51C6-2E05-EAA69ECC97D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989014262"/>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divider_photo_orang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pic>
        <p:nvPicPr>
          <p:cNvPr id="7" name="Picture 6" descr="Shape, circle&#10;&#10;Description automatically generated">
            <a:extLst>
              <a:ext uri="{FF2B5EF4-FFF2-40B4-BE49-F238E27FC236}">
                <a16:creationId xmlns:a16="http://schemas.microsoft.com/office/drawing/2014/main" id="{B195DA4C-5BB6-3B99-069C-6208F8864F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746"/>
            <a:ext cx="5242326" cy="5779166"/>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F67CCB69-B575-EB4B-74FD-2F4FA7E30528}"/>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10" name="TextBox 9">
            <a:extLst>
              <a:ext uri="{FF2B5EF4-FFF2-40B4-BE49-F238E27FC236}">
                <a16:creationId xmlns:a16="http://schemas.microsoft.com/office/drawing/2014/main" id="{80D98D6D-3B9C-1B93-53B8-C1E5A114F0A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1" name="Picture 10">
            <a:extLst>
              <a:ext uri="{FF2B5EF4-FFF2-40B4-BE49-F238E27FC236}">
                <a16:creationId xmlns:a16="http://schemas.microsoft.com/office/drawing/2014/main" id="{FD32F3E5-17C7-93CE-1619-A8CF612C641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336144002"/>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divider_photo_viole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descr="Shape, circle&#10;&#10;Description automatically generated">
            <a:extLst>
              <a:ext uri="{FF2B5EF4-FFF2-40B4-BE49-F238E27FC236}">
                <a16:creationId xmlns:a16="http://schemas.microsoft.com/office/drawing/2014/main" id="{760DD18F-B76F-81F3-4A71-2166214B60F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112" t="3116"/>
          <a:stretch/>
        </p:blipFill>
        <p:spPr>
          <a:xfrm>
            <a:off x="0" y="-747"/>
            <a:ext cx="5242549" cy="5779166"/>
          </a:xfrm>
          <a:prstGeom prst="rect">
            <a:avLst/>
          </a:prstGeom>
        </p:spPr>
      </p:pic>
      <p:sp>
        <p:nvSpPr>
          <p:cNvPr id="4" name="Picture Placeholder 3">
            <a:extLst>
              <a:ext uri="{FF2B5EF4-FFF2-40B4-BE49-F238E27FC236}">
                <a16:creationId xmlns:a16="http://schemas.microsoft.com/office/drawing/2014/main" id="{0CF22717-FD9E-224E-374A-CC4708A15488}"/>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7" name="TextBox 6">
            <a:extLst>
              <a:ext uri="{FF2B5EF4-FFF2-40B4-BE49-F238E27FC236}">
                <a16:creationId xmlns:a16="http://schemas.microsoft.com/office/drawing/2014/main" id="{ADBDBABD-D8E0-3D66-7965-1F4DCCE15F1A}"/>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8F7A2799-6225-FFA4-FCEC-A5F755EF791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806995410"/>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1_cobranded_left_title_and_conten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cxnSp>
        <p:nvCxnSpPr>
          <p:cNvPr id="11" name="Straight Connector 10">
            <a:extLst>
              <a:ext uri="{FF2B5EF4-FFF2-40B4-BE49-F238E27FC236}">
                <a16:creationId xmlns:a16="http://schemas.microsoft.com/office/drawing/2014/main" id="{2C6B8A47-0994-4B79-9368-44F21806FC95}"/>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bg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2" name="TextBox 1">
            <a:extLst>
              <a:ext uri="{FF2B5EF4-FFF2-40B4-BE49-F238E27FC236}">
                <a16:creationId xmlns:a16="http://schemas.microsoft.com/office/drawing/2014/main" id="{1EEFBF9E-4FE0-0A25-6DCB-576724D4AD4C}"/>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4" name="Picture 3">
            <a:extLst>
              <a:ext uri="{FF2B5EF4-FFF2-40B4-BE49-F238E27FC236}">
                <a16:creationId xmlns:a16="http://schemas.microsoft.com/office/drawing/2014/main" id="{7F7BCF68-45DE-77B4-4995-DFA614BC85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535"/>
            <a:ext cx="644652" cy="273455"/>
          </a:xfrm>
          <a:prstGeom prst="rect">
            <a:avLst/>
          </a:prstGeom>
        </p:spPr>
      </p:pic>
      <p:sp>
        <p:nvSpPr>
          <p:cNvPr id="5" name="Picture Placeholder 7">
            <a:extLst>
              <a:ext uri="{FF2B5EF4-FFF2-40B4-BE49-F238E27FC236}">
                <a16:creationId xmlns:a16="http://schemas.microsoft.com/office/drawing/2014/main" id="{6D756667-F2D3-52FC-1B79-5EA11BFFDEA0}"/>
              </a:ext>
            </a:extLst>
          </p:cNvPr>
          <p:cNvSpPr>
            <a:spLocks noGrp="1"/>
          </p:cNvSpPr>
          <p:nvPr>
            <p:ph type="pic" sz="quarter" idx="18" hasCustomPrompt="1"/>
          </p:nvPr>
        </p:nvSpPr>
        <p:spPr>
          <a:xfrm>
            <a:off x="4290932"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812793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_and_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Text Placeholder 6">
            <a:extLst>
              <a:ext uri="{FF2B5EF4-FFF2-40B4-BE49-F238E27FC236}">
                <a16:creationId xmlns:a16="http://schemas.microsoft.com/office/drawing/2014/main" id="{47F7929F-4D80-0F4F-EFFB-21D9B3A08195}"/>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4" name="Text Placeholder 10">
            <a:extLst>
              <a:ext uri="{FF2B5EF4-FFF2-40B4-BE49-F238E27FC236}">
                <a16:creationId xmlns:a16="http://schemas.microsoft.com/office/drawing/2014/main" id="{C3AEC9DB-EF68-1F30-2273-B2160550D684}"/>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itle 1">
            <a:extLst>
              <a:ext uri="{FF2B5EF4-FFF2-40B4-BE49-F238E27FC236}">
                <a16:creationId xmlns:a16="http://schemas.microsoft.com/office/drawing/2014/main" id="{B30F50A8-F4AB-8F41-DE7A-B921DA46B4A5}"/>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33510532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_and_content (Two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4" name="Text Placeholder 10">
            <a:extLst>
              <a:ext uri="{FF2B5EF4-FFF2-40B4-BE49-F238E27FC236}">
                <a16:creationId xmlns:a16="http://schemas.microsoft.com/office/drawing/2014/main" id="{C3AEC9DB-EF68-1F30-2273-B2160550D684}"/>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2" name="Text Placeholder 6">
            <a:extLst>
              <a:ext uri="{FF2B5EF4-FFF2-40B4-BE49-F238E27FC236}">
                <a16:creationId xmlns:a16="http://schemas.microsoft.com/office/drawing/2014/main" id="{49DEA424-CC98-2323-6BD6-53CACA9A98C7}"/>
              </a:ext>
            </a:extLst>
          </p:cNvPr>
          <p:cNvSpPr>
            <a:spLocks noGrp="1"/>
          </p:cNvSpPr>
          <p:nvPr>
            <p:ph type="body" sz="quarter" idx="13" hasCustomPrompt="1"/>
          </p:nvPr>
        </p:nvSpPr>
        <p:spPr>
          <a:xfrm>
            <a:off x="288558" y="898295"/>
            <a:ext cx="11598642"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8" name="Title 1">
            <a:extLst>
              <a:ext uri="{FF2B5EF4-FFF2-40B4-BE49-F238E27FC236}">
                <a16:creationId xmlns:a16="http://schemas.microsoft.com/office/drawing/2014/main" id="{8CCE40A5-B4C8-02BD-1806-899DEE912494}"/>
              </a:ext>
            </a:extLst>
          </p:cNvPr>
          <p:cNvSpPr>
            <a:spLocks noGrp="1"/>
          </p:cNvSpPr>
          <p:nvPr>
            <p:ph type="title" hasCustomPrompt="1"/>
          </p:nvPr>
        </p:nvSpPr>
        <p:spPr>
          <a:xfrm>
            <a:off x="288558" y="178971"/>
            <a:ext cx="11598642" cy="700976"/>
          </a:xfrm>
          <a:prstGeom prst="rect">
            <a:avLst/>
          </a:prstGeom>
        </p:spPr>
        <p:txBody>
          <a:bodyPr anchor="t"/>
          <a:lstStyle>
            <a:lvl1pPr>
              <a:defRPr sz="2000"/>
            </a:lvl1pPr>
          </a:lstStyle>
          <a:p>
            <a:r>
              <a:rPr lang="en-US" dirty="0"/>
              <a:t>Insert your slide title in Arial bold 20pt</a:t>
            </a:r>
          </a:p>
        </p:txBody>
      </p:sp>
    </p:spTree>
    <p:extLst>
      <p:ext uri="{BB962C8B-B14F-4D97-AF65-F5344CB8AC3E}">
        <p14:creationId xmlns:p14="http://schemas.microsoft.com/office/powerpoint/2010/main" val="19396727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ontent_and_descriptio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2" name="Content Placeholder 2">
            <a:extLst>
              <a:ext uri="{FF2B5EF4-FFF2-40B4-BE49-F238E27FC236}">
                <a16:creationId xmlns:a16="http://schemas.microsoft.com/office/drawing/2014/main" id="{B5C80055-36CD-03A0-FF2F-FB1F135FCA85}"/>
              </a:ext>
            </a:extLst>
          </p:cNvPr>
          <p:cNvSpPr>
            <a:spLocks noGrp="1"/>
          </p:cNvSpPr>
          <p:nvPr>
            <p:ph idx="1"/>
          </p:nvPr>
        </p:nvSpPr>
        <p:spPr>
          <a:xfrm>
            <a:off x="288558" y="1825625"/>
            <a:ext cx="8629974"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56DE0CA5-5C4E-EFCB-2BE8-EB8DC2300D09}"/>
              </a:ext>
            </a:extLst>
          </p:cNvPr>
          <p:cNvSpPr>
            <a:spLocks noGrp="1"/>
          </p:cNvSpPr>
          <p:nvPr>
            <p:ph idx="21"/>
          </p:nvPr>
        </p:nvSpPr>
        <p:spPr>
          <a:xfrm>
            <a:off x="9180311" y="1825625"/>
            <a:ext cx="2706889"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10">
            <a:extLst>
              <a:ext uri="{FF2B5EF4-FFF2-40B4-BE49-F238E27FC236}">
                <a16:creationId xmlns:a16="http://schemas.microsoft.com/office/drawing/2014/main" id="{6952DA69-BA1F-7BDB-448F-A4656CCF634C}"/>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8B07040F-A6A3-5C15-F977-7D0228D3BCC2}"/>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7" name="Title 1">
            <a:extLst>
              <a:ext uri="{FF2B5EF4-FFF2-40B4-BE49-F238E27FC236}">
                <a16:creationId xmlns:a16="http://schemas.microsoft.com/office/drawing/2014/main" id="{E6C12688-D8F7-66BE-AD00-78D59546F8B4}"/>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4197009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over_niq_viole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rgbClr val="292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E1167A0A-F180-60C7-1EB1-45DFE71B1E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12" name="Title 1">
            <a:extLst>
              <a:ext uri="{FF2B5EF4-FFF2-40B4-BE49-F238E27FC236}">
                <a16:creationId xmlns:a16="http://schemas.microsoft.com/office/drawing/2014/main" id="{E163BE63-5485-E51C-D2FB-D90594B2CBBC}"/>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5400">
                <a:solidFill>
                  <a:schemeClr val="bg1"/>
                </a:solidFill>
              </a:defRPr>
            </a:lvl1pPr>
          </a:lstStyle>
          <a:p>
            <a:r>
              <a:rPr lang="en-US" dirty="0"/>
              <a:t>Insert your presentation title here maximum of three lines</a:t>
            </a:r>
          </a:p>
        </p:txBody>
      </p:sp>
      <p:sp>
        <p:nvSpPr>
          <p:cNvPr id="14" name="Subtitle 2">
            <a:extLst>
              <a:ext uri="{FF2B5EF4-FFF2-40B4-BE49-F238E27FC236}">
                <a16:creationId xmlns:a16="http://schemas.microsoft.com/office/drawing/2014/main" id="{D969D08C-4DD0-FF1D-4F1E-2B57BBBC6138}"/>
              </a:ext>
            </a:extLst>
          </p:cNvPr>
          <p:cNvSpPr>
            <a:spLocks noGrp="1"/>
          </p:cNvSpPr>
          <p:nvPr>
            <p:ph type="subTitle" idx="1"/>
          </p:nvPr>
        </p:nvSpPr>
        <p:spPr>
          <a:xfrm>
            <a:off x="288558" y="3114710"/>
            <a:ext cx="8642082" cy="837882"/>
          </a:xfrm>
        </p:spPr>
        <p:txBody>
          <a:bodyPr>
            <a:noAutofit/>
          </a:bodyPr>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7" name="Picture 16">
            <a:extLst>
              <a:ext uri="{FF2B5EF4-FFF2-40B4-BE49-F238E27FC236}">
                <a16:creationId xmlns:a16="http://schemas.microsoft.com/office/drawing/2014/main" id="{070CF706-7FAA-2BA1-1710-A32021C46A2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CBF2DA13-D12B-C26E-E2A9-C40AB5EC1E75}"/>
              </a:ext>
            </a:extLst>
          </p:cNvPr>
          <p:cNvSpPr>
            <a:spLocks noGrp="1"/>
          </p:cNvSpPr>
          <p:nvPr>
            <p:ph type="body" sz="quarter" idx="10" hasCustomPrompt="1"/>
          </p:nvPr>
        </p:nvSpPr>
        <p:spPr>
          <a:xfrm>
            <a:off x="288559" y="4192468"/>
            <a:ext cx="8642082"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C2D1BA0D-3E80-194F-1320-6AF0CD1FA8EB}"/>
              </a:ext>
            </a:extLst>
          </p:cNvPr>
          <p:cNvSpPr>
            <a:spLocks noGrp="1"/>
          </p:cNvSpPr>
          <p:nvPr>
            <p:ph type="body" sz="quarter" idx="11" hasCustomPrompt="1"/>
          </p:nvPr>
        </p:nvSpPr>
        <p:spPr>
          <a:xfrm>
            <a:off x="288559" y="4560602"/>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6" name="Text Placeholder 17">
            <a:extLst>
              <a:ext uri="{FF2B5EF4-FFF2-40B4-BE49-F238E27FC236}">
                <a16:creationId xmlns:a16="http://schemas.microsoft.com/office/drawing/2014/main" id="{D9D3209E-F835-F81C-0897-C6026694B711}"/>
              </a:ext>
            </a:extLst>
          </p:cNvPr>
          <p:cNvSpPr>
            <a:spLocks noGrp="1"/>
          </p:cNvSpPr>
          <p:nvPr>
            <p:ph type="body" sz="quarter" idx="12" hasCustomPrompt="1"/>
          </p:nvPr>
        </p:nvSpPr>
        <p:spPr>
          <a:xfrm>
            <a:off x="288559" y="5110167"/>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Tree>
    <p:extLst>
      <p:ext uri="{BB962C8B-B14F-4D97-AF65-F5344CB8AC3E}">
        <p14:creationId xmlns:p14="http://schemas.microsoft.com/office/powerpoint/2010/main" val="2488949065"/>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hree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3684352"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1825625"/>
            <a:ext cx="3684352"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1825625"/>
            <a:ext cx="3684352"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3" name="Text Placeholder 6">
            <a:extLst>
              <a:ext uri="{FF2B5EF4-FFF2-40B4-BE49-F238E27FC236}">
                <a16:creationId xmlns:a16="http://schemas.microsoft.com/office/drawing/2014/main" id="{4F7AC8A2-64C0-1D9F-7AB1-472AE18BD1D5}"/>
              </a:ext>
            </a:extLst>
          </p:cNvPr>
          <p:cNvSpPr>
            <a:spLocks noGrp="1"/>
          </p:cNvSpPr>
          <p:nvPr>
            <p:ph type="body" sz="quarter" idx="17" hasCustomPrompt="1"/>
          </p:nvPr>
        </p:nvSpPr>
        <p:spPr>
          <a:xfrm>
            <a:off x="4237582"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4" name="Text Placeholder 6">
            <a:extLst>
              <a:ext uri="{FF2B5EF4-FFF2-40B4-BE49-F238E27FC236}">
                <a16:creationId xmlns:a16="http://schemas.microsoft.com/office/drawing/2014/main" id="{CED75715-C317-75F7-78F6-9C944FD28A22}"/>
              </a:ext>
            </a:extLst>
          </p:cNvPr>
          <p:cNvSpPr>
            <a:spLocks noGrp="1"/>
          </p:cNvSpPr>
          <p:nvPr>
            <p:ph type="body" sz="quarter" idx="18" hasCustomPrompt="1"/>
          </p:nvPr>
        </p:nvSpPr>
        <p:spPr>
          <a:xfrm>
            <a:off x="8186605"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4" name="Text Placeholder 10">
            <a:extLst>
              <a:ext uri="{FF2B5EF4-FFF2-40B4-BE49-F238E27FC236}">
                <a16:creationId xmlns:a16="http://schemas.microsoft.com/office/drawing/2014/main" id="{EF340EA8-54A6-9E4D-0526-47907DA2F648}"/>
              </a:ext>
            </a:extLst>
          </p:cNvPr>
          <p:cNvSpPr>
            <a:spLocks noGrp="1"/>
          </p:cNvSpPr>
          <p:nvPr>
            <p:ph type="body" sz="quarter" idx="19"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A1DE536D-EF4A-8B3D-B21D-22CB635EDC7C}"/>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8" name="Title 1">
            <a:extLst>
              <a:ext uri="{FF2B5EF4-FFF2-40B4-BE49-F238E27FC236}">
                <a16:creationId xmlns:a16="http://schemas.microsoft.com/office/drawing/2014/main" id="{37322F87-6010-E800-94B8-6FD167463715}"/>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2344080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four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2706889"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8" name="Content Placeholder 2">
            <a:extLst>
              <a:ext uri="{FF2B5EF4-FFF2-40B4-BE49-F238E27FC236}">
                <a16:creationId xmlns:a16="http://schemas.microsoft.com/office/drawing/2014/main" id="{723B6A2A-2C2E-7735-F6AF-C9EBC41827D7}"/>
              </a:ext>
            </a:extLst>
          </p:cNvPr>
          <p:cNvSpPr>
            <a:spLocks noGrp="1"/>
          </p:cNvSpPr>
          <p:nvPr>
            <p:ph idx="17"/>
          </p:nvPr>
        </p:nvSpPr>
        <p:spPr>
          <a:xfrm>
            <a:off x="3252476" y="1825625"/>
            <a:ext cx="2706889"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a:extLst>
              <a:ext uri="{FF2B5EF4-FFF2-40B4-BE49-F238E27FC236}">
                <a16:creationId xmlns:a16="http://schemas.microsoft.com/office/drawing/2014/main" id="{390CEB3B-329E-7CFB-C82C-196F404D94D0}"/>
              </a:ext>
            </a:extLst>
          </p:cNvPr>
          <p:cNvSpPr>
            <a:spLocks noGrp="1"/>
          </p:cNvSpPr>
          <p:nvPr>
            <p:ph type="body" sz="quarter" idx="18" hasCustomPrompt="1"/>
          </p:nvPr>
        </p:nvSpPr>
        <p:spPr>
          <a:xfrm>
            <a:off x="3252475"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5" name="Content Placeholder 2">
            <a:extLst>
              <a:ext uri="{FF2B5EF4-FFF2-40B4-BE49-F238E27FC236}">
                <a16:creationId xmlns:a16="http://schemas.microsoft.com/office/drawing/2014/main" id="{BE267DF4-9717-0259-6B0E-DAD8B209CF46}"/>
              </a:ext>
            </a:extLst>
          </p:cNvPr>
          <p:cNvSpPr>
            <a:spLocks noGrp="1"/>
          </p:cNvSpPr>
          <p:nvPr>
            <p:ph idx="19"/>
          </p:nvPr>
        </p:nvSpPr>
        <p:spPr>
          <a:xfrm>
            <a:off x="6216393" y="1825625"/>
            <a:ext cx="2706889"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6">
            <a:extLst>
              <a:ext uri="{FF2B5EF4-FFF2-40B4-BE49-F238E27FC236}">
                <a16:creationId xmlns:a16="http://schemas.microsoft.com/office/drawing/2014/main" id="{3638A4D9-F985-A57C-CB8F-B5BE0F172727}"/>
              </a:ext>
            </a:extLst>
          </p:cNvPr>
          <p:cNvSpPr>
            <a:spLocks noGrp="1"/>
          </p:cNvSpPr>
          <p:nvPr>
            <p:ph type="body" sz="quarter" idx="20" hasCustomPrompt="1"/>
          </p:nvPr>
        </p:nvSpPr>
        <p:spPr>
          <a:xfrm>
            <a:off x="6216392"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7" name="Content Placeholder 2">
            <a:extLst>
              <a:ext uri="{FF2B5EF4-FFF2-40B4-BE49-F238E27FC236}">
                <a16:creationId xmlns:a16="http://schemas.microsoft.com/office/drawing/2014/main" id="{B48447AD-132B-DD45-8F26-5684D33A864A}"/>
              </a:ext>
            </a:extLst>
          </p:cNvPr>
          <p:cNvSpPr>
            <a:spLocks noGrp="1"/>
          </p:cNvSpPr>
          <p:nvPr>
            <p:ph idx="21"/>
          </p:nvPr>
        </p:nvSpPr>
        <p:spPr>
          <a:xfrm>
            <a:off x="9180311" y="1825625"/>
            <a:ext cx="2706889"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6">
            <a:extLst>
              <a:ext uri="{FF2B5EF4-FFF2-40B4-BE49-F238E27FC236}">
                <a16:creationId xmlns:a16="http://schemas.microsoft.com/office/drawing/2014/main" id="{93012D8C-6A00-0751-CA0A-B3A4D6620527}"/>
              </a:ext>
            </a:extLst>
          </p:cNvPr>
          <p:cNvSpPr>
            <a:spLocks noGrp="1"/>
          </p:cNvSpPr>
          <p:nvPr>
            <p:ph type="body" sz="quarter" idx="22" hasCustomPrompt="1"/>
          </p:nvPr>
        </p:nvSpPr>
        <p:spPr>
          <a:xfrm>
            <a:off x="9180310"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4" name="Text Placeholder 10">
            <a:extLst>
              <a:ext uri="{FF2B5EF4-FFF2-40B4-BE49-F238E27FC236}">
                <a16:creationId xmlns:a16="http://schemas.microsoft.com/office/drawing/2014/main" id="{197E1BA7-6018-F8DC-5B98-E01D1FCACAE1}"/>
              </a:ext>
            </a:extLst>
          </p:cNvPr>
          <p:cNvSpPr>
            <a:spLocks noGrp="1"/>
          </p:cNvSpPr>
          <p:nvPr>
            <p:ph type="body" sz="quarter" idx="23"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6842BA1B-CE76-92EE-3BB8-577F1D85B407}"/>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0" name="Title 1">
            <a:extLst>
              <a:ext uri="{FF2B5EF4-FFF2-40B4-BE49-F238E27FC236}">
                <a16:creationId xmlns:a16="http://schemas.microsoft.com/office/drawing/2014/main" id="{DADCE05C-530C-E715-3EE9-A5165AEC29C3}"/>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20164138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hree_columns_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3976451"/>
            <a:ext cx="3684352" cy="16629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3976451"/>
            <a:ext cx="3684352" cy="16629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3976451"/>
            <a:ext cx="3684352" cy="16629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B58AD49D-3D55-5878-EB23-9434406607F0}"/>
              </a:ext>
            </a:extLst>
          </p:cNvPr>
          <p:cNvSpPr>
            <a:spLocks noGrp="1"/>
          </p:cNvSpPr>
          <p:nvPr>
            <p:ph type="pic" sz="quarter" idx="20" hasCustomPrompt="1"/>
          </p:nvPr>
        </p:nvSpPr>
        <p:spPr>
          <a:xfrm>
            <a:off x="288559" y="1418538"/>
            <a:ext cx="3684352" cy="2041112"/>
          </a:xfrm>
        </p:spPr>
        <p:txBody>
          <a:bodyPr/>
          <a:lstStyle>
            <a:lvl1pPr marL="0" indent="0" algn="ctr">
              <a:buNone/>
              <a:defRPr/>
            </a:lvl1pPr>
          </a:lstStyle>
          <a:p>
            <a:r>
              <a:rPr lang="en-US" dirty="0"/>
              <a:t>Click picture icon to add photo</a:t>
            </a:r>
          </a:p>
        </p:txBody>
      </p:sp>
      <p:sp>
        <p:nvSpPr>
          <p:cNvPr id="8" name="Picture Placeholder 4">
            <a:extLst>
              <a:ext uri="{FF2B5EF4-FFF2-40B4-BE49-F238E27FC236}">
                <a16:creationId xmlns:a16="http://schemas.microsoft.com/office/drawing/2014/main" id="{C1ADFA53-A93C-9C6B-577B-EE3F3CE8E8B8}"/>
              </a:ext>
            </a:extLst>
          </p:cNvPr>
          <p:cNvSpPr>
            <a:spLocks noGrp="1"/>
          </p:cNvSpPr>
          <p:nvPr>
            <p:ph type="pic" sz="quarter" idx="21" hasCustomPrompt="1"/>
          </p:nvPr>
        </p:nvSpPr>
        <p:spPr>
          <a:xfrm>
            <a:off x="4237582" y="1418538"/>
            <a:ext cx="3684352" cy="2041112"/>
          </a:xfrm>
        </p:spPr>
        <p:txBody>
          <a:bodyPr/>
          <a:lstStyle>
            <a:lvl1pPr marL="0" indent="0" algn="ctr">
              <a:buNone/>
              <a:defRPr/>
            </a:lvl1pPr>
          </a:lstStyle>
          <a:p>
            <a:r>
              <a:rPr lang="en-US" dirty="0"/>
              <a:t>Click picture icon to add photo</a:t>
            </a:r>
          </a:p>
        </p:txBody>
      </p:sp>
      <p:sp>
        <p:nvSpPr>
          <p:cNvPr id="9" name="Picture Placeholder 4">
            <a:extLst>
              <a:ext uri="{FF2B5EF4-FFF2-40B4-BE49-F238E27FC236}">
                <a16:creationId xmlns:a16="http://schemas.microsoft.com/office/drawing/2014/main" id="{DC82AF9B-6879-D477-6076-E176F56AE37A}"/>
              </a:ext>
            </a:extLst>
          </p:cNvPr>
          <p:cNvSpPr>
            <a:spLocks noGrp="1"/>
          </p:cNvSpPr>
          <p:nvPr>
            <p:ph type="pic" sz="quarter" idx="22" hasCustomPrompt="1"/>
          </p:nvPr>
        </p:nvSpPr>
        <p:spPr>
          <a:xfrm>
            <a:off x="8186605" y="1418538"/>
            <a:ext cx="3684352" cy="2041112"/>
          </a:xfrm>
        </p:spPr>
        <p:txBody>
          <a:bodyPr/>
          <a:lstStyle>
            <a:lvl1pPr marL="0" indent="0" algn="ctr">
              <a:buNone/>
              <a:defRPr/>
            </a:lvl1pPr>
          </a:lstStyle>
          <a:p>
            <a:r>
              <a:rPr lang="en-US" dirty="0"/>
              <a:t>Click picture icon to add photo</a:t>
            </a:r>
          </a:p>
        </p:txBody>
      </p:sp>
      <p:sp>
        <p:nvSpPr>
          <p:cNvPr id="4" name="Text Placeholder 10">
            <a:extLst>
              <a:ext uri="{FF2B5EF4-FFF2-40B4-BE49-F238E27FC236}">
                <a16:creationId xmlns:a16="http://schemas.microsoft.com/office/drawing/2014/main" id="{B15A4DB1-EF34-E503-B556-530B7CAC3EBE}"/>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2" name="Text Placeholder 6">
            <a:extLst>
              <a:ext uri="{FF2B5EF4-FFF2-40B4-BE49-F238E27FC236}">
                <a16:creationId xmlns:a16="http://schemas.microsoft.com/office/drawing/2014/main" id="{A9C3871F-6DE1-0E51-4666-C634F339A563}"/>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3" name="Title 1">
            <a:extLst>
              <a:ext uri="{FF2B5EF4-FFF2-40B4-BE49-F238E27FC236}">
                <a16:creationId xmlns:a16="http://schemas.microsoft.com/office/drawing/2014/main" id="{30385D10-C453-B58A-D9F1-B1AA1DD202DD}"/>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2" name="Text Placeholder 6">
            <a:extLst>
              <a:ext uri="{FF2B5EF4-FFF2-40B4-BE49-F238E27FC236}">
                <a16:creationId xmlns:a16="http://schemas.microsoft.com/office/drawing/2014/main" id="{9A94D145-81FE-C360-0297-4502383F5A55}"/>
              </a:ext>
            </a:extLst>
          </p:cNvPr>
          <p:cNvSpPr>
            <a:spLocks noGrp="1"/>
          </p:cNvSpPr>
          <p:nvPr>
            <p:ph type="body" sz="quarter" idx="16" hasCustomPrompt="1"/>
          </p:nvPr>
        </p:nvSpPr>
        <p:spPr>
          <a:xfrm>
            <a:off x="288558"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7" name="Text Placeholder 6">
            <a:extLst>
              <a:ext uri="{FF2B5EF4-FFF2-40B4-BE49-F238E27FC236}">
                <a16:creationId xmlns:a16="http://schemas.microsoft.com/office/drawing/2014/main" id="{B0DECDC5-9AD9-7CB6-F638-0E39B0577747}"/>
              </a:ext>
            </a:extLst>
          </p:cNvPr>
          <p:cNvSpPr>
            <a:spLocks noGrp="1"/>
          </p:cNvSpPr>
          <p:nvPr>
            <p:ph type="body" sz="quarter" idx="23" hasCustomPrompt="1"/>
          </p:nvPr>
        </p:nvSpPr>
        <p:spPr>
          <a:xfrm>
            <a:off x="4237582"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4" name="Text Placeholder 6">
            <a:extLst>
              <a:ext uri="{FF2B5EF4-FFF2-40B4-BE49-F238E27FC236}">
                <a16:creationId xmlns:a16="http://schemas.microsoft.com/office/drawing/2014/main" id="{BB555AD3-4EA2-7E24-5C90-4B64C7002D15}"/>
              </a:ext>
            </a:extLst>
          </p:cNvPr>
          <p:cNvSpPr>
            <a:spLocks noGrp="1"/>
          </p:cNvSpPr>
          <p:nvPr>
            <p:ph type="body" sz="quarter" idx="18" hasCustomPrompt="1"/>
          </p:nvPr>
        </p:nvSpPr>
        <p:spPr>
          <a:xfrm>
            <a:off x="8186605"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Tree>
    <p:extLst>
      <p:ext uri="{BB962C8B-B14F-4D97-AF65-F5344CB8AC3E}">
        <p14:creationId xmlns:p14="http://schemas.microsoft.com/office/powerpoint/2010/main" val="2390424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four_columns_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3816468"/>
            <a:ext cx="2706889" cy="19304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8" name="Content Placeholder 2">
            <a:extLst>
              <a:ext uri="{FF2B5EF4-FFF2-40B4-BE49-F238E27FC236}">
                <a16:creationId xmlns:a16="http://schemas.microsoft.com/office/drawing/2014/main" id="{723B6A2A-2C2E-7735-F6AF-C9EBC41827D7}"/>
              </a:ext>
            </a:extLst>
          </p:cNvPr>
          <p:cNvSpPr>
            <a:spLocks noGrp="1"/>
          </p:cNvSpPr>
          <p:nvPr>
            <p:ph idx="17"/>
          </p:nvPr>
        </p:nvSpPr>
        <p:spPr>
          <a:xfrm>
            <a:off x="3252476" y="3816468"/>
            <a:ext cx="2706889" cy="19304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BE267DF4-9717-0259-6B0E-DAD8B209CF46}"/>
              </a:ext>
            </a:extLst>
          </p:cNvPr>
          <p:cNvSpPr>
            <a:spLocks noGrp="1"/>
          </p:cNvSpPr>
          <p:nvPr>
            <p:ph idx="19"/>
          </p:nvPr>
        </p:nvSpPr>
        <p:spPr>
          <a:xfrm>
            <a:off x="6217288" y="3816468"/>
            <a:ext cx="2706889" cy="19304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B48447AD-132B-DD45-8F26-5684D33A864A}"/>
              </a:ext>
            </a:extLst>
          </p:cNvPr>
          <p:cNvSpPr>
            <a:spLocks noGrp="1"/>
          </p:cNvSpPr>
          <p:nvPr>
            <p:ph idx="21"/>
          </p:nvPr>
        </p:nvSpPr>
        <p:spPr>
          <a:xfrm>
            <a:off x="9180311" y="3816468"/>
            <a:ext cx="2706889" cy="19304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4">
            <a:extLst>
              <a:ext uri="{FF2B5EF4-FFF2-40B4-BE49-F238E27FC236}">
                <a16:creationId xmlns:a16="http://schemas.microsoft.com/office/drawing/2014/main" id="{F9DB3AF3-680C-8615-86A8-8048F96DC95B}"/>
              </a:ext>
            </a:extLst>
          </p:cNvPr>
          <p:cNvSpPr>
            <a:spLocks noGrp="1"/>
          </p:cNvSpPr>
          <p:nvPr>
            <p:ph type="pic" sz="quarter" idx="20" hasCustomPrompt="1"/>
          </p:nvPr>
        </p:nvSpPr>
        <p:spPr>
          <a:xfrm>
            <a:off x="288559" y="1809348"/>
            <a:ext cx="2706888" cy="1499602"/>
          </a:xfrm>
        </p:spPr>
        <p:txBody>
          <a:bodyPr/>
          <a:lstStyle>
            <a:lvl1pPr marL="0" indent="0" algn="ctr">
              <a:buNone/>
              <a:defRPr/>
            </a:lvl1pPr>
          </a:lstStyle>
          <a:p>
            <a:r>
              <a:rPr lang="en-US" dirty="0"/>
              <a:t>Click picture icon to add photo</a:t>
            </a:r>
          </a:p>
        </p:txBody>
      </p:sp>
      <p:sp>
        <p:nvSpPr>
          <p:cNvPr id="5" name="Picture Placeholder 4">
            <a:extLst>
              <a:ext uri="{FF2B5EF4-FFF2-40B4-BE49-F238E27FC236}">
                <a16:creationId xmlns:a16="http://schemas.microsoft.com/office/drawing/2014/main" id="{E537AC9D-FCC4-14DF-2161-DBA7138EF167}"/>
              </a:ext>
            </a:extLst>
          </p:cNvPr>
          <p:cNvSpPr>
            <a:spLocks noGrp="1"/>
          </p:cNvSpPr>
          <p:nvPr>
            <p:ph type="pic" sz="quarter" idx="22" hasCustomPrompt="1"/>
          </p:nvPr>
        </p:nvSpPr>
        <p:spPr>
          <a:xfrm>
            <a:off x="3252476" y="1809348"/>
            <a:ext cx="2706888" cy="1499602"/>
          </a:xfrm>
        </p:spPr>
        <p:txBody>
          <a:bodyPr/>
          <a:lstStyle>
            <a:lvl1pPr marL="0" indent="0" algn="ctr">
              <a:buNone/>
              <a:defRPr/>
            </a:lvl1pPr>
          </a:lstStyle>
          <a:p>
            <a:r>
              <a:rPr lang="en-US" dirty="0"/>
              <a:t>Click picture icon to add photo</a:t>
            </a:r>
          </a:p>
        </p:txBody>
      </p:sp>
      <p:sp>
        <p:nvSpPr>
          <p:cNvPr id="10" name="Picture Placeholder 4">
            <a:extLst>
              <a:ext uri="{FF2B5EF4-FFF2-40B4-BE49-F238E27FC236}">
                <a16:creationId xmlns:a16="http://schemas.microsoft.com/office/drawing/2014/main" id="{CA057AEC-C50F-0348-EDA8-2B8154E10CD5}"/>
              </a:ext>
            </a:extLst>
          </p:cNvPr>
          <p:cNvSpPr>
            <a:spLocks noGrp="1"/>
          </p:cNvSpPr>
          <p:nvPr>
            <p:ph type="pic" sz="quarter" idx="23" hasCustomPrompt="1"/>
          </p:nvPr>
        </p:nvSpPr>
        <p:spPr>
          <a:xfrm>
            <a:off x="6217288" y="1809348"/>
            <a:ext cx="2706888" cy="1499602"/>
          </a:xfrm>
        </p:spPr>
        <p:txBody>
          <a:bodyPr/>
          <a:lstStyle>
            <a:lvl1pPr marL="0" indent="0" algn="ctr">
              <a:buNone/>
              <a:defRPr/>
            </a:lvl1pPr>
          </a:lstStyle>
          <a:p>
            <a:r>
              <a:rPr lang="en-US" dirty="0"/>
              <a:t>Click picture icon to add photo</a:t>
            </a:r>
          </a:p>
        </p:txBody>
      </p:sp>
      <p:sp>
        <p:nvSpPr>
          <p:cNvPr id="11" name="Picture Placeholder 4">
            <a:extLst>
              <a:ext uri="{FF2B5EF4-FFF2-40B4-BE49-F238E27FC236}">
                <a16:creationId xmlns:a16="http://schemas.microsoft.com/office/drawing/2014/main" id="{AD1E7D59-DA9B-A7D7-87C0-E693582CA494}"/>
              </a:ext>
            </a:extLst>
          </p:cNvPr>
          <p:cNvSpPr>
            <a:spLocks noGrp="1"/>
          </p:cNvSpPr>
          <p:nvPr>
            <p:ph type="pic" sz="quarter" idx="24" hasCustomPrompt="1"/>
          </p:nvPr>
        </p:nvSpPr>
        <p:spPr>
          <a:xfrm>
            <a:off x="9180311" y="1809348"/>
            <a:ext cx="2706888" cy="1499602"/>
          </a:xfrm>
        </p:spPr>
        <p:txBody>
          <a:bodyPr/>
          <a:lstStyle>
            <a:lvl1pPr marL="0" indent="0" algn="ctr">
              <a:buNone/>
              <a:defRPr/>
            </a:lvl1pPr>
          </a:lstStyle>
          <a:p>
            <a:r>
              <a:rPr lang="en-US" dirty="0"/>
              <a:t>Click picture icon to add photo</a:t>
            </a:r>
          </a:p>
        </p:txBody>
      </p:sp>
      <p:sp>
        <p:nvSpPr>
          <p:cNvPr id="13" name="Text Placeholder 10">
            <a:extLst>
              <a:ext uri="{FF2B5EF4-FFF2-40B4-BE49-F238E27FC236}">
                <a16:creationId xmlns:a16="http://schemas.microsoft.com/office/drawing/2014/main" id="{0592AE5E-1943-C4CE-573A-E4705E3EC292}"/>
              </a:ext>
            </a:extLst>
          </p:cNvPr>
          <p:cNvSpPr>
            <a:spLocks noGrp="1"/>
          </p:cNvSpPr>
          <p:nvPr>
            <p:ph type="body" sz="quarter" idx="25"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4" name="Text Placeholder 6">
            <a:extLst>
              <a:ext uri="{FF2B5EF4-FFF2-40B4-BE49-F238E27FC236}">
                <a16:creationId xmlns:a16="http://schemas.microsoft.com/office/drawing/2014/main" id="{FB72F191-69E6-FD21-C339-D3F79DB59930}"/>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6" name="Title 1">
            <a:extLst>
              <a:ext uri="{FF2B5EF4-FFF2-40B4-BE49-F238E27FC236}">
                <a16:creationId xmlns:a16="http://schemas.microsoft.com/office/drawing/2014/main" id="{257044DB-24DF-8EA2-8742-B55B32857189}"/>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2" name="Text Placeholder 6">
            <a:extLst>
              <a:ext uri="{FF2B5EF4-FFF2-40B4-BE49-F238E27FC236}">
                <a16:creationId xmlns:a16="http://schemas.microsoft.com/office/drawing/2014/main" id="{B2DD73D3-CDE1-EEBD-83CD-AF0E1BCC1ACA}"/>
              </a:ext>
            </a:extLst>
          </p:cNvPr>
          <p:cNvSpPr>
            <a:spLocks noGrp="1"/>
          </p:cNvSpPr>
          <p:nvPr>
            <p:ph type="body" sz="quarter" idx="16" hasCustomPrompt="1"/>
          </p:nvPr>
        </p:nvSpPr>
        <p:spPr>
          <a:xfrm>
            <a:off x="288558"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7" name="Text Placeholder 6">
            <a:extLst>
              <a:ext uri="{FF2B5EF4-FFF2-40B4-BE49-F238E27FC236}">
                <a16:creationId xmlns:a16="http://schemas.microsoft.com/office/drawing/2014/main" id="{570E3F6D-431D-152F-0090-8F1B25ECC4B3}"/>
              </a:ext>
            </a:extLst>
          </p:cNvPr>
          <p:cNvSpPr>
            <a:spLocks noGrp="1"/>
          </p:cNvSpPr>
          <p:nvPr>
            <p:ph type="body" sz="quarter" idx="18" hasCustomPrompt="1"/>
          </p:nvPr>
        </p:nvSpPr>
        <p:spPr>
          <a:xfrm>
            <a:off x="3252475"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9" name="Text Placeholder 6">
            <a:extLst>
              <a:ext uri="{FF2B5EF4-FFF2-40B4-BE49-F238E27FC236}">
                <a16:creationId xmlns:a16="http://schemas.microsoft.com/office/drawing/2014/main" id="{C08966CC-2A54-3E37-D012-A1B650634421}"/>
              </a:ext>
            </a:extLst>
          </p:cNvPr>
          <p:cNvSpPr>
            <a:spLocks noGrp="1"/>
          </p:cNvSpPr>
          <p:nvPr>
            <p:ph type="body" sz="quarter" idx="26" hasCustomPrompt="1"/>
          </p:nvPr>
        </p:nvSpPr>
        <p:spPr>
          <a:xfrm>
            <a:off x="6216392"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2" name="Text Placeholder 6">
            <a:extLst>
              <a:ext uri="{FF2B5EF4-FFF2-40B4-BE49-F238E27FC236}">
                <a16:creationId xmlns:a16="http://schemas.microsoft.com/office/drawing/2014/main" id="{344FC00B-CEA7-D95B-1AE3-5975AB5E669B}"/>
              </a:ext>
            </a:extLst>
          </p:cNvPr>
          <p:cNvSpPr>
            <a:spLocks noGrp="1"/>
          </p:cNvSpPr>
          <p:nvPr>
            <p:ph type="body" sz="quarter" idx="27" hasCustomPrompt="1"/>
          </p:nvPr>
        </p:nvSpPr>
        <p:spPr>
          <a:xfrm>
            <a:off x="9180310"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Tree>
    <p:extLst>
      <p:ext uri="{BB962C8B-B14F-4D97-AF65-F5344CB8AC3E}">
        <p14:creationId xmlns:p14="http://schemas.microsoft.com/office/powerpoint/2010/main" val="22639962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left_title_and_content_deep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bg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003D84F1-EE1E-31A0-2CC0-537B0D5A18BF}"/>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C94C076-1CD8-CF76-1E98-52F5EBB5C1F2}"/>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78DCBB00-0F22-82BA-6556-6C91997E38A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166503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left_title_and_conten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cxnSp>
        <p:nvCxnSpPr>
          <p:cNvPr id="11" name="Straight Connector 10">
            <a:extLst>
              <a:ext uri="{FF2B5EF4-FFF2-40B4-BE49-F238E27FC236}">
                <a16:creationId xmlns:a16="http://schemas.microsoft.com/office/drawing/2014/main" id="{2C6B8A47-0994-4B79-9368-44F21806FC95}"/>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bg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2" name="TextBox 1">
            <a:extLst>
              <a:ext uri="{FF2B5EF4-FFF2-40B4-BE49-F238E27FC236}">
                <a16:creationId xmlns:a16="http://schemas.microsoft.com/office/drawing/2014/main" id="{1EEFBF9E-4FE0-0A25-6DCB-576724D4AD4C}"/>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4" name="Picture 3">
            <a:extLst>
              <a:ext uri="{FF2B5EF4-FFF2-40B4-BE49-F238E27FC236}">
                <a16:creationId xmlns:a16="http://schemas.microsoft.com/office/drawing/2014/main" id="{7F7BCF68-45DE-77B4-4995-DFA614BC85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535"/>
            <a:ext cx="644652" cy="273455"/>
          </a:xfrm>
          <a:prstGeom prst="rect">
            <a:avLst/>
          </a:prstGeom>
        </p:spPr>
      </p:pic>
    </p:spTree>
    <p:extLst>
      <p:ext uri="{BB962C8B-B14F-4D97-AF65-F5344CB8AC3E}">
        <p14:creationId xmlns:p14="http://schemas.microsoft.com/office/powerpoint/2010/main" val="31733924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left_title_and_content_gre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8E247AFE-5B75-F5AA-309C-B98C55C22DA8}"/>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61EC410-B695-30BE-5D78-73D7E50301CF}"/>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8D738652-F2B9-77EE-9932-7A515F33FA1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9119341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_left_title_and_content_l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rgbClr val="AC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4" name="Text Placeholder 10">
            <a:extLst>
              <a:ext uri="{FF2B5EF4-FFF2-40B4-BE49-F238E27FC236}">
                <a16:creationId xmlns:a16="http://schemas.microsoft.com/office/drawing/2014/main" id="{D62B1CA4-6399-9468-76D4-CF80E740A3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D69C8447-6A16-1811-BE16-8D42C522A28A}"/>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0F64AAA-3A96-5193-121E-E855EC74B587}"/>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37AEC761-AF0D-168C-E137-8524D125C3C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493118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_left_title_and_content_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rgbClr val="F9B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4" name="Text Placeholder 10">
            <a:extLst>
              <a:ext uri="{FF2B5EF4-FFF2-40B4-BE49-F238E27FC236}">
                <a16:creationId xmlns:a16="http://schemas.microsoft.com/office/drawing/2014/main" id="{F2147D56-94AA-3BDD-ABF0-68D917E898FE}"/>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CC6F2AF4-DEA0-09CB-3AA2-69CC3367F6AC}"/>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38F7803-D3DE-3368-45B8-EB451876C53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768B6213-3C0B-98FB-A39E-0937AD93C8E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52993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2_left_title_and_content_viole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rgbClr val="DBDD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4" name="Text Placeholder 10">
            <a:extLst>
              <a:ext uri="{FF2B5EF4-FFF2-40B4-BE49-F238E27FC236}">
                <a16:creationId xmlns:a16="http://schemas.microsoft.com/office/drawing/2014/main" id="{BCDE19B0-6084-AB1A-A163-E9089D085C04}"/>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99069A56-43D0-9F1B-C232-2ADAEDEB1EA0}"/>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E2EC9D2-CC94-943D-6449-C56D141E2E4F}"/>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224E5460-3920-6E99-455B-F732E037D2C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736142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ver_niq_grey">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clipart, vector graphics&#10;&#10;Description automatically generated">
            <a:extLst>
              <a:ext uri="{FF2B5EF4-FFF2-40B4-BE49-F238E27FC236}">
                <a16:creationId xmlns:a16="http://schemas.microsoft.com/office/drawing/2014/main" id="{CF928130-74A2-EFBD-3E8D-68B5F500D5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5400">
                <a:solidFill>
                  <a:schemeClr val="tx1"/>
                </a:solidFill>
              </a:defRPr>
            </a:lvl1pPr>
          </a:lstStyle>
          <a:p>
            <a:r>
              <a:rPr lang="en-US" dirty="0"/>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311471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CD8F8D6A-AB50-00A3-D30C-2B45378DC3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6" name="Text Placeholder 17">
            <a:extLst>
              <a:ext uri="{FF2B5EF4-FFF2-40B4-BE49-F238E27FC236}">
                <a16:creationId xmlns:a16="http://schemas.microsoft.com/office/drawing/2014/main" id="{CFB95ABC-E46E-D769-519E-007DCFC6AE57}"/>
              </a:ext>
            </a:extLst>
          </p:cNvPr>
          <p:cNvSpPr>
            <a:spLocks noGrp="1"/>
          </p:cNvSpPr>
          <p:nvPr>
            <p:ph type="body" sz="quarter" idx="10" hasCustomPrompt="1"/>
          </p:nvPr>
        </p:nvSpPr>
        <p:spPr>
          <a:xfrm>
            <a:off x="288559" y="4192468"/>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7" name="Text Placeholder 17">
            <a:extLst>
              <a:ext uri="{FF2B5EF4-FFF2-40B4-BE49-F238E27FC236}">
                <a16:creationId xmlns:a16="http://schemas.microsoft.com/office/drawing/2014/main" id="{530B9719-85BB-17E6-F3D3-4CBAC245D7AE}"/>
              </a:ext>
            </a:extLst>
          </p:cNvPr>
          <p:cNvSpPr>
            <a:spLocks noGrp="1"/>
          </p:cNvSpPr>
          <p:nvPr>
            <p:ph type="body" sz="quarter" idx="11" hasCustomPrompt="1"/>
          </p:nvPr>
        </p:nvSpPr>
        <p:spPr>
          <a:xfrm>
            <a:off x="288559" y="4560602"/>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2" name="Text Placeholder 17">
            <a:extLst>
              <a:ext uri="{FF2B5EF4-FFF2-40B4-BE49-F238E27FC236}">
                <a16:creationId xmlns:a16="http://schemas.microsoft.com/office/drawing/2014/main" id="{F56771D0-5C86-AA60-3F57-E915E5BF86C2}"/>
              </a:ext>
            </a:extLst>
          </p:cNvPr>
          <p:cNvSpPr>
            <a:spLocks noGrp="1"/>
          </p:cNvSpPr>
          <p:nvPr>
            <p:ph type="body" sz="quarter" idx="12" hasCustomPrompt="1"/>
          </p:nvPr>
        </p:nvSpPr>
        <p:spPr>
          <a:xfrm>
            <a:off x="288559" y="5110167"/>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10" name="TextBox 9">
            <a:extLst>
              <a:ext uri="{FF2B5EF4-FFF2-40B4-BE49-F238E27FC236}">
                <a16:creationId xmlns:a16="http://schemas.microsoft.com/office/drawing/2014/main" id="{19C478FA-FA6E-05DF-854B-5D984ACB62F4}"/>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210827543"/>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3_sidebar_blu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5" name="Text Placeholder 10">
            <a:extLst>
              <a:ext uri="{FF2B5EF4-FFF2-40B4-BE49-F238E27FC236}">
                <a16:creationId xmlns:a16="http://schemas.microsoft.com/office/drawing/2014/main" id="{D2655EB8-0E52-0105-D411-F08941B5D9BB}"/>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1" name="Text Placeholder 6">
            <a:extLst>
              <a:ext uri="{FF2B5EF4-FFF2-40B4-BE49-F238E27FC236}">
                <a16:creationId xmlns:a16="http://schemas.microsoft.com/office/drawing/2014/main" id="{3706A59F-423E-C7F6-F3F9-0F492E0C021E}"/>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2" name="Title 1">
            <a:extLst>
              <a:ext uri="{FF2B5EF4-FFF2-40B4-BE49-F238E27FC236}">
                <a16:creationId xmlns:a16="http://schemas.microsoft.com/office/drawing/2014/main" id="{FE496856-C6F1-1A20-F1E8-67C9E51E6EEA}"/>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3131127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4_sidebar_lt_blu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5" name="Text Placeholder 10">
            <a:extLst>
              <a:ext uri="{FF2B5EF4-FFF2-40B4-BE49-F238E27FC236}">
                <a16:creationId xmlns:a16="http://schemas.microsoft.com/office/drawing/2014/main" id="{C1156137-AA49-5A7E-6A53-BA37F044CFD7}"/>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8" name="Text Placeholder 6">
            <a:extLst>
              <a:ext uri="{FF2B5EF4-FFF2-40B4-BE49-F238E27FC236}">
                <a16:creationId xmlns:a16="http://schemas.microsoft.com/office/drawing/2014/main" id="{EBC45F5E-12A5-546B-9525-4B2038ED8BFD}"/>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0" name="Title 1">
            <a:extLst>
              <a:ext uri="{FF2B5EF4-FFF2-40B4-BE49-F238E27FC236}">
                <a16:creationId xmlns:a16="http://schemas.microsoft.com/office/drawing/2014/main" id="{2358C2E9-9015-AC33-69D5-80279937550C}"/>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24956259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5_sidebar_orang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5" name="Text Placeholder 10">
            <a:extLst>
              <a:ext uri="{FF2B5EF4-FFF2-40B4-BE49-F238E27FC236}">
                <a16:creationId xmlns:a16="http://schemas.microsoft.com/office/drawing/2014/main" id="{3D9262FD-C60D-EB8B-5905-00E41E65FBCA}"/>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8" name="Text Placeholder 6">
            <a:extLst>
              <a:ext uri="{FF2B5EF4-FFF2-40B4-BE49-F238E27FC236}">
                <a16:creationId xmlns:a16="http://schemas.microsoft.com/office/drawing/2014/main" id="{B7EE85D7-3A48-D93E-77D4-BBAF47F83EA5}"/>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0" name="Title 1">
            <a:extLst>
              <a:ext uri="{FF2B5EF4-FFF2-40B4-BE49-F238E27FC236}">
                <a16:creationId xmlns:a16="http://schemas.microsoft.com/office/drawing/2014/main" id="{9BB6232B-9EB8-AFA1-F4A9-9DD09BF5ED7B}"/>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11020235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6_sidebar_violet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5" name="Text Placeholder 10">
            <a:extLst>
              <a:ext uri="{FF2B5EF4-FFF2-40B4-BE49-F238E27FC236}">
                <a16:creationId xmlns:a16="http://schemas.microsoft.com/office/drawing/2014/main" id="{80D82F29-6247-72A9-6731-F72313DD88BF}"/>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8" name="Text Placeholder 6">
            <a:extLst>
              <a:ext uri="{FF2B5EF4-FFF2-40B4-BE49-F238E27FC236}">
                <a16:creationId xmlns:a16="http://schemas.microsoft.com/office/drawing/2014/main" id="{249ABFB9-219C-B8D3-C483-30EEC54C88FD}"/>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0" name="Title 1">
            <a:extLst>
              <a:ext uri="{FF2B5EF4-FFF2-40B4-BE49-F238E27FC236}">
                <a16:creationId xmlns:a16="http://schemas.microsoft.com/office/drawing/2014/main" id="{D7647F1F-16E6-DC6D-968E-E7D6E4A68B45}"/>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8396375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7_sidebar_blue_circle">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5EAD1CE0-8C43-3A65-CBE4-F6500A6A3A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a:extLst>
              <a:ext uri="{FF2B5EF4-FFF2-40B4-BE49-F238E27FC236}">
                <a16:creationId xmlns:a16="http://schemas.microsoft.com/office/drawing/2014/main" id="{912D01FA-DA8D-5F18-9C23-78DF80969118}"/>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1"/>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3" name="Text Placeholder 10">
            <a:extLst>
              <a:ext uri="{FF2B5EF4-FFF2-40B4-BE49-F238E27FC236}">
                <a16:creationId xmlns:a16="http://schemas.microsoft.com/office/drawing/2014/main" id="{8A9A9755-A073-6536-4449-60D1A4D62497}"/>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8E19CC79-3E4C-BA4B-BDFE-ED4A5100C72D}"/>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8" name="Title 1">
            <a:extLst>
              <a:ext uri="{FF2B5EF4-FFF2-40B4-BE49-F238E27FC236}">
                <a16:creationId xmlns:a16="http://schemas.microsoft.com/office/drawing/2014/main" id="{0E5AF445-F077-CBD3-8676-3C090B01E32A}"/>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11051710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8_sidebar_blue_circle (Two Lines)">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5EAD1CE0-8C43-3A65-CBE4-F6500A6A3A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a:extLst>
              <a:ext uri="{FF2B5EF4-FFF2-40B4-BE49-F238E27FC236}">
                <a16:creationId xmlns:a16="http://schemas.microsoft.com/office/drawing/2014/main" id="{912D01FA-DA8D-5F18-9C23-78DF80969118}"/>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1"/>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3" name="Text Placeholder 10">
            <a:extLst>
              <a:ext uri="{FF2B5EF4-FFF2-40B4-BE49-F238E27FC236}">
                <a16:creationId xmlns:a16="http://schemas.microsoft.com/office/drawing/2014/main" id="{8A9A9755-A073-6536-4449-60D1A4D62497}"/>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8E19CC79-3E4C-BA4B-BDFE-ED4A5100C72D}"/>
              </a:ext>
            </a:extLst>
          </p:cNvPr>
          <p:cNvSpPr>
            <a:spLocks noGrp="1"/>
          </p:cNvSpPr>
          <p:nvPr>
            <p:ph type="body" sz="quarter" idx="18" hasCustomPrompt="1"/>
          </p:nvPr>
        </p:nvSpPr>
        <p:spPr>
          <a:xfrm>
            <a:off x="288558" y="905519"/>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8" name="Title 1">
            <a:extLst>
              <a:ext uri="{FF2B5EF4-FFF2-40B4-BE49-F238E27FC236}">
                <a16:creationId xmlns:a16="http://schemas.microsoft.com/office/drawing/2014/main" id="{0E5AF445-F077-CBD3-8676-3C090B01E32A}"/>
              </a:ext>
            </a:extLst>
          </p:cNvPr>
          <p:cNvSpPr>
            <a:spLocks noGrp="1"/>
          </p:cNvSpPr>
          <p:nvPr>
            <p:ph type="title" hasCustomPrompt="1"/>
          </p:nvPr>
        </p:nvSpPr>
        <p:spPr>
          <a:xfrm>
            <a:off x="288558" y="178971"/>
            <a:ext cx="5527626" cy="400110"/>
          </a:xfrm>
          <a:prstGeom prst="rect">
            <a:avLst/>
          </a:prstGeom>
        </p:spPr>
        <p:txBody>
          <a:bodyPr anchor="t">
            <a:spAutoFit/>
          </a:bodyPr>
          <a:lstStyle>
            <a:lvl1pPr>
              <a:defRPr sz="2000"/>
            </a:lvl1pPr>
          </a:lstStyle>
          <a:p>
            <a:r>
              <a:rPr lang="en-US" dirty="0"/>
              <a:t>Insert your slide title in Arial bold 20pt</a:t>
            </a:r>
          </a:p>
        </p:txBody>
      </p:sp>
    </p:spTree>
    <p:extLst>
      <p:ext uri="{BB962C8B-B14F-4D97-AF65-F5344CB8AC3E}">
        <p14:creationId xmlns:p14="http://schemas.microsoft.com/office/powerpoint/2010/main" val="24807543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8_sidebar_photo">
    <p:spTree>
      <p:nvGrpSpPr>
        <p:cNvPr id="1" name=""/>
        <p:cNvGrpSpPr/>
        <p:nvPr/>
      </p:nvGrpSpPr>
      <p:grpSpPr>
        <a:xfrm>
          <a:off x="0" y="0"/>
          <a:ext cx="0" cy="0"/>
          <a:chOff x="0" y="0"/>
          <a:chExt cx="0" cy="0"/>
        </a:xfrm>
      </p:grpSpPr>
      <p:pic>
        <p:nvPicPr>
          <p:cNvPr id="9" name="Picture 8" descr="Shape, circle&#10;&#10;Description automatically generated">
            <a:extLst>
              <a:ext uri="{FF2B5EF4-FFF2-40B4-BE49-F238E27FC236}">
                <a16:creationId xmlns:a16="http://schemas.microsoft.com/office/drawing/2014/main" id="{19F0D1BA-1740-8291-3985-752AAB099A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Picture Placeholder 6">
            <a:extLst>
              <a:ext uri="{FF2B5EF4-FFF2-40B4-BE49-F238E27FC236}">
                <a16:creationId xmlns:a16="http://schemas.microsoft.com/office/drawing/2014/main" id="{6B8194AC-DDA3-9404-5998-E94D747F0D0A}"/>
              </a:ext>
            </a:extLst>
          </p:cNvPr>
          <p:cNvSpPr>
            <a:spLocks noGrp="1"/>
          </p:cNvSpPr>
          <p:nvPr>
            <p:ph type="pic" sz="quarter" idx="14"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4" name="Text Placeholder 10">
            <a:extLst>
              <a:ext uri="{FF2B5EF4-FFF2-40B4-BE49-F238E27FC236}">
                <a16:creationId xmlns:a16="http://schemas.microsoft.com/office/drawing/2014/main" id="{71A3127B-F843-4C4F-625D-0F595788B99E}"/>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04F2467A-B7A4-9968-8AF7-70330EF2A42E}"/>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0" name="Title 1">
            <a:extLst>
              <a:ext uri="{FF2B5EF4-FFF2-40B4-BE49-F238E27FC236}">
                <a16:creationId xmlns:a16="http://schemas.microsoft.com/office/drawing/2014/main" id="{B4A90B9B-C6D7-5D76-62C9-8C8E2EFB4B62}"/>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8169428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9_content_and_photo">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01D8B5F0-3972-9E3F-4A7E-52302351B5BA}"/>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5" name="Text Placeholder 10">
            <a:extLst>
              <a:ext uri="{FF2B5EF4-FFF2-40B4-BE49-F238E27FC236}">
                <a16:creationId xmlns:a16="http://schemas.microsoft.com/office/drawing/2014/main" id="{AF5AD5C4-11CE-A5B1-68F4-ECE64B4744DB}"/>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7" name="Text Placeholder 6">
            <a:extLst>
              <a:ext uri="{FF2B5EF4-FFF2-40B4-BE49-F238E27FC236}">
                <a16:creationId xmlns:a16="http://schemas.microsoft.com/office/drawing/2014/main" id="{65DB62E0-16D5-D693-1EC9-29B82000033B}"/>
              </a:ext>
            </a:extLst>
          </p:cNvPr>
          <p:cNvSpPr>
            <a:spLocks noGrp="1"/>
          </p:cNvSpPr>
          <p:nvPr>
            <p:ph type="body" sz="quarter" idx="13"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8" name="Title 1">
            <a:extLst>
              <a:ext uri="{FF2B5EF4-FFF2-40B4-BE49-F238E27FC236}">
                <a16:creationId xmlns:a16="http://schemas.microsoft.com/office/drawing/2014/main" id="{4D0E12C7-8B6B-E7AB-65DE-8993ACC541C8}"/>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14863387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0_content_and_photo_half">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CD31E3-1810-8019-E4E8-32E37BC7DE8C}"/>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FEF3752C-36A7-544F-D2EB-65F4FAA75137}"/>
              </a:ext>
            </a:extLst>
          </p:cNvPr>
          <p:cNvSpPr>
            <a:spLocks noGrp="1"/>
          </p:cNvSpPr>
          <p:nvPr>
            <p:ph type="pic" sz="quarter" idx="14" hasCustomPrompt="1"/>
          </p:nvPr>
        </p:nvSpPr>
        <p:spPr>
          <a:xfrm>
            <a:off x="6096000" y="0"/>
            <a:ext cx="6096000" cy="6858000"/>
          </a:xfrm>
          <a:solidFill>
            <a:schemeClr val="tx1"/>
          </a:solidFill>
          <a:ln>
            <a:noFill/>
          </a:ln>
        </p:spPr>
        <p:txBody>
          <a:bodyPr anchor="ctr" anchorCtr="0"/>
          <a:lstStyle>
            <a:lvl1pPr marL="0" indent="0" algn="ctr">
              <a:buNone/>
              <a:defRPr>
                <a:solidFill>
                  <a:schemeClr val="bg1"/>
                </a:solidFill>
              </a:defRPr>
            </a:lvl1pPr>
          </a:lstStyle>
          <a:p>
            <a:r>
              <a:rPr lang="en-US" dirty="0"/>
              <a:t>Click picture icon to add photo</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77D676D-F2FB-4E29-6862-097B141AD572}"/>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rPr>
              <a:t>© 2023 Nielsen Consumer LLC. All Rights Reserved.</a:t>
            </a:r>
          </a:p>
        </p:txBody>
      </p:sp>
      <p:pic>
        <p:nvPicPr>
          <p:cNvPr id="5" name="Picture 4">
            <a:extLst>
              <a:ext uri="{FF2B5EF4-FFF2-40B4-BE49-F238E27FC236}">
                <a16:creationId xmlns:a16="http://schemas.microsoft.com/office/drawing/2014/main" id="{E267FD37-CDB2-08A7-64AD-5D8EA73570F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Text Placeholder 10">
            <a:extLst>
              <a:ext uri="{FF2B5EF4-FFF2-40B4-BE49-F238E27FC236}">
                <a16:creationId xmlns:a16="http://schemas.microsoft.com/office/drawing/2014/main" id="{DB6EEB7D-9CC5-9D43-2008-279501423858}"/>
              </a:ext>
            </a:extLst>
          </p:cNvPr>
          <p:cNvSpPr>
            <a:spLocks noGrp="1"/>
          </p:cNvSpPr>
          <p:nvPr>
            <p:ph type="body" sz="quarter" idx="17"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2" name="Text Placeholder 6">
            <a:extLst>
              <a:ext uri="{FF2B5EF4-FFF2-40B4-BE49-F238E27FC236}">
                <a16:creationId xmlns:a16="http://schemas.microsoft.com/office/drawing/2014/main" id="{EF7F2BB9-8A14-A127-85D9-8C884D76268E}"/>
              </a:ext>
            </a:extLst>
          </p:cNvPr>
          <p:cNvSpPr>
            <a:spLocks noGrp="1"/>
          </p:cNvSpPr>
          <p:nvPr>
            <p:ph type="body" sz="quarter" idx="13"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3" name="Title 1">
            <a:extLst>
              <a:ext uri="{FF2B5EF4-FFF2-40B4-BE49-F238E27FC236}">
                <a16:creationId xmlns:a16="http://schemas.microsoft.com/office/drawing/2014/main" id="{4B4DEEEB-841D-9E48-066D-74DF0347AE97}"/>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36115570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1_content_and_photo_half (Two lin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CD31E3-1810-8019-E4E8-32E37BC7DE8C}"/>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FEF3752C-36A7-544F-D2EB-65F4FAA75137}"/>
              </a:ext>
            </a:extLst>
          </p:cNvPr>
          <p:cNvSpPr>
            <a:spLocks noGrp="1"/>
          </p:cNvSpPr>
          <p:nvPr>
            <p:ph type="pic" sz="quarter" idx="14" hasCustomPrompt="1"/>
          </p:nvPr>
        </p:nvSpPr>
        <p:spPr>
          <a:xfrm>
            <a:off x="6096000" y="0"/>
            <a:ext cx="6096000" cy="6858000"/>
          </a:xfrm>
          <a:solidFill>
            <a:schemeClr val="tx1"/>
          </a:solidFill>
          <a:ln>
            <a:noFill/>
          </a:ln>
        </p:spPr>
        <p:txBody>
          <a:bodyPr anchor="ctr" anchorCtr="0"/>
          <a:lstStyle>
            <a:lvl1pPr marL="0" indent="0" algn="ctr">
              <a:buNone/>
              <a:defRPr>
                <a:solidFill>
                  <a:schemeClr val="bg1"/>
                </a:solidFill>
              </a:defRPr>
            </a:lvl1pPr>
          </a:lstStyle>
          <a:p>
            <a:r>
              <a:rPr lang="en-US" dirty="0"/>
              <a:t>Click picture icon to add photo</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77D676D-F2FB-4E29-6862-097B141AD572}"/>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rPr>
              <a:t>© 2023 Nielsen Consumer LLC. All Rights Reserved.</a:t>
            </a:r>
          </a:p>
        </p:txBody>
      </p:sp>
      <p:pic>
        <p:nvPicPr>
          <p:cNvPr id="5" name="Picture 4">
            <a:extLst>
              <a:ext uri="{FF2B5EF4-FFF2-40B4-BE49-F238E27FC236}">
                <a16:creationId xmlns:a16="http://schemas.microsoft.com/office/drawing/2014/main" id="{E267FD37-CDB2-08A7-64AD-5D8EA73570F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Text Placeholder 10">
            <a:extLst>
              <a:ext uri="{FF2B5EF4-FFF2-40B4-BE49-F238E27FC236}">
                <a16:creationId xmlns:a16="http://schemas.microsoft.com/office/drawing/2014/main" id="{DB6EEB7D-9CC5-9D43-2008-279501423858}"/>
              </a:ext>
            </a:extLst>
          </p:cNvPr>
          <p:cNvSpPr>
            <a:spLocks noGrp="1"/>
          </p:cNvSpPr>
          <p:nvPr>
            <p:ph type="body" sz="quarter" idx="17"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2" name="Text Placeholder 6">
            <a:extLst>
              <a:ext uri="{FF2B5EF4-FFF2-40B4-BE49-F238E27FC236}">
                <a16:creationId xmlns:a16="http://schemas.microsoft.com/office/drawing/2014/main" id="{EF7F2BB9-8A14-A127-85D9-8C884D76268E}"/>
              </a:ext>
            </a:extLst>
          </p:cNvPr>
          <p:cNvSpPr>
            <a:spLocks noGrp="1"/>
          </p:cNvSpPr>
          <p:nvPr>
            <p:ph type="body" sz="quarter" idx="13" hasCustomPrompt="1"/>
          </p:nvPr>
        </p:nvSpPr>
        <p:spPr>
          <a:xfrm>
            <a:off x="288558" y="8982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3" name="Title 1">
            <a:extLst>
              <a:ext uri="{FF2B5EF4-FFF2-40B4-BE49-F238E27FC236}">
                <a16:creationId xmlns:a16="http://schemas.microsoft.com/office/drawing/2014/main" id="{4B4DEEEB-841D-9E48-066D-74DF0347AE97}"/>
              </a:ext>
            </a:extLst>
          </p:cNvPr>
          <p:cNvSpPr>
            <a:spLocks noGrp="1"/>
          </p:cNvSpPr>
          <p:nvPr>
            <p:ph type="title" hasCustomPrompt="1"/>
          </p:nvPr>
        </p:nvSpPr>
        <p:spPr>
          <a:xfrm>
            <a:off x="288558" y="178971"/>
            <a:ext cx="5537253" cy="700976"/>
          </a:xfrm>
          <a:prstGeom prst="rect">
            <a:avLst/>
          </a:prstGeom>
        </p:spPr>
        <p:txBody>
          <a:bodyPr anchor="t"/>
          <a:lstStyle>
            <a:lvl1pPr>
              <a:defRPr sz="2000"/>
            </a:lvl1pPr>
          </a:lstStyle>
          <a:p>
            <a:r>
              <a:rPr lang="en-US" dirty="0"/>
              <a:t>Insert your slide title in Arial bold 20pt</a:t>
            </a:r>
          </a:p>
        </p:txBody>
      </p:sp>
    </p:spTree>
    <p:extLst>
      <p:ext uri="{BB962C8B-B14F-4D97-AF65-F5344CB8AC3E}">
        <p14:creationId xmlns:p14="http://schemas.microsoft.com/office/powerpoint/2010/main" val="4020600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ver_photo_circle_deep_blu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Shape, circle&#10;&#10;Description automatically generated">
            <a:extLst>
              <a:ext uri="{FF2B5EF4-FFF2-40B4-BE49-F238E27FC236}">
                <a16:creationId xmlns:a16="http://schemas.microsoft.com/office/drawing/2014/main" id="{8C705F6C-3707-85DE-09B3-AF594AAC70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76303" y="0"/>
            <a:ext cx="5015697" cy="5778421"/>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85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bg1"/>
          </a:solidFill>
        </p:spPr>
        <p:txBody>
          <a:bodyPr/>
          <a:lstStyle>
            <a:lvl1pPr marL="0" indent="0" algn="ctr">
              <a:buNone/>
              <a:defRPr/>
            </a:lvl1pPr>
          </a:lstStyle>
          <a:p>
            <a:r>
              <a:rPr lang="en-US" dirty="0"/>
              <a:t>Click picture icon to add photo</a:t>
            </a:r>
          </a:p>
        </p:txBody>
      </p:sp>
      <p:pic>
        <p:nvPicPr>
          <p:cNvPr id="6" name="Picture 5">
            <a:extLst>
              <a:ext uri="{FF2B5EF4-FFF2-40B4-BE49-F238E27FC236}">
                <a16:creationId xmlns:a16="http://schemas.microsoft.com/office/drawing/2014/main" id="{35F6FDAE-AD6C-AA75-831D-BEFAEACADF5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8" name="Title 1">
            <a:extLst>
              <a:ext uri="{FF2B5EF4-FFF2-40B4-BE49-F238E27FC236}">
                <a16:creationId xmlns:a16="http://schemas.microsoft.com/office/drawing/2014/main" id="{BF4D08B7-A365-1427-F812-9D5F6ECF5BF3}"/>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dirty="0"/>
              <a:t>Insert your presentation title here maximum of three lines</a:t>
            </a:r>
          </a:p>
        </p:txBody>
      </p:sp>
      <p:sp>
        <p:nvSpPr>
          <p:cNvPr id="12" name="Subtitle 2">
            <a:extLst>
              <a:ext uri="{FF2B5EF4-FFF2-40B4-BE49-F238E27FC236}">
                <a16:creationId xmlns:a16="http://schemas.microsoft.com/office/drawing/2014/main" id="{11E7862F-A12C-567A-F409-68E4D1A31D3E}"/>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ext Placeholder 17">
            <a:extLst>
              <a:ext uri="{FF2B5EF4-FFF2-40B4-BE49-F238E27FC236}">
                <a16:creationId xmlns:a16="http://schemas.microsoft.com/office/drawing/2014/main" id="{035E2C2E-1885-1CF4-1BBA-BBD015DF7145}"/>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D4B9C85D-6613-2D59-9B2A-FE4896B27A1D}"/>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9" name="Text Placeholder 17">
            <a:extLst>
              <a:ext uri="{FF2B5EF4-FFF2-40B4-BE49-F238E27FC236}">
                <a16:creationId xmlns:a16="http://schemas.microsoft.com/office/drawing/2014/main" id="{721ACD91-DCF9-5C0A-BADD-DA2A150DFD8F}"/>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Tree>
    <p:extLst>
      <p:ext uri="{BB962C8B-B14F-4D97-AF65-F5344CB8AC3E}">
        <p14:creationId xmlns:p14="http://schemas.microsoft.com/office/powerpoint/2010/main" val="1990674084"/>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1_half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16">
            <a:extLst>
              <a:ext uri="{FF2B5EF4-FFF2-40B4-BE49-F238E27FC236}">
                <a16:creationId xmlns:a16="http://schemas.microsoft.com/office/drawing/2014/main" id="{95053F53-3618-E1D1-00A1-47AA56D0507E}"/>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cxnSp>
        <p:nvCxnSpPr>
          <p:cNvPr id="10" name="Straight Connector 9">
            <a:extLst>
              <a:ext uri="{FF2B5EF4-FFF2-40B4-BE49-F238E27FC236}">
                <a16:creationId xmlns:a16="http://schemas.microsoft.com/office/drawing/2014/main" id="{B0C58F92-15EB-DF6A-3AEA-BEF2B4382D47}"/>
              </a:ext>
            </a:extLst>
          </p:cNvPr>
          <p:cNvCxnSpPr>
            <a:cxnSpLocks/>
          </p:cNvCxnSpPr>
          <p:nvPr userDrawn="1"/>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D2DDB0C3-FCF3-2CAA-F826-CA712908FC24}"/>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5" name="TextBox 14">
            <a:extLst>
              <a:ext uri="{FF2B5EF4-FFF2-40B4-BE49-F238E27FC236}">
                <a16:creationId xmlns:a16="http://schemas.microsoft.com/office/drawing/2014/main" id="{1200B60E-9A49-D43D-A2C5-DA7BD2C3AC45}"/>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1F287E70-6553-34AC-B531-E6C6EE31CB0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F7066202-F363-3C8E-5B43-C4BE65D6B6FC}"/>
              </a:ext>
            </a:extLst>
          </p:cNvPr>
          <p:cNvSpPr>
            <a:spLocks noGrp="1"/>
          </p:cNvSpPr>
          <p:nvPr>
            <p:ph type="body" sz="quarter" idx="18"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6">
            <a:extLst>
              <a:ext uri="{FF2B5EF4-FFF2-40B4-BE49-F238E27FC236}">
                <a16:creationId xmlns:a16="http://schemas.microsoft.com/office/drawing/2014/main" id="{9DF4E8B1-8F35-5AD1-AB74-B468AE170172}"/>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9" name="Title 1">
            <a:extLst>
              <a:ext uri="{FF2B5EF4-FFF2-40B4-BE49-F238E27FC236}">
                <a16:creationId xmlns:a16="http://schemas.microsoft.com/office/drawing/2014/main" id="{C4DFC890-B929-EAF9-EDFB-220994626FAF}"/>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41353926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2_half_deep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B0C58F92-15EB-DF6A-3AEA-BEF2B4382D47}"/>
              </a:ext>
            </a:extLst>
          </p:cNvPr>
          <p:cNvCxnSpPr>
            <a:cxnSpLocks/>
          </p:cNvCxnSpPr>
          <p:nvPr userDrawn="1"/>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8FC0542-F803-6E54-6294-B0DB1431181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E12EB802-3346-E39B-2509-EAC573AA62B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92BFC318-B682-8A6C-0500-7F861A6B2C6A}"/>
              </a:ext>
            </a:extLst>
          </p:cNvPr>
          <p:cNvSpPr>
            <a:spLocks noGrp="1"/>
          </p:cNvSpPr>
          <p:nvPr>
            <p:ph type="body" sz="quarter" idx="18"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16">
            <a:extLst>
              <a:ext uri="{FF2B5EF4-FFF2-40B4-BE49-F238E27FC236}">
                <a16:creationId xmlns:a16="http://schemas.microsoft.com/office/drawing/2014/main" id="{0F5E0947-70F6-3BEF-C68C-F8AAA3AAF8E2}"/>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sp>
        <p:nvSpPr>
          <p:cNvPr id="19" name="Text Placeholder 6">
            <a:extLst>
              <a:ext uri="{FF2B5EF4-FFF2-40B4-BE49-F238E27FC236}">
                <a16:creationId xmlns:a16="http://schemas.microsoft.com/office/drawing/2014/main" id="{56E41E3E-E988-5AAD-A3FB-D42472E3E684}"/>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0" name="Text Placeholder 6">
            <a:extLst>
              <a:ext uri="{FF2B5EF4-FFF2-40B4-BE49-F238E27FC236}">
                <a16:creationId xmlns:a16="http://schemas.microsoft.com/office/drawing/2014/main" id="{308DE5AC-BB0D-8837-136E-8AF4E617F304}"/>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1" name="Title 1">
            <a:extLst>
              <a:ext uri="{FF2B5EF4-FFF2-40B4-BE49-F238E27FC236}">
                <a16:creationId xmlns:a16="http://schemas.microsoft.com/office/drawing/2014/main" id="{6D686C53-3C4A-4856-FDBD-DEDB3F729AF4}"/>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40606581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3_half_gre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Box 14">
            <a:extLst>
              <a:ext uri="{FF2B5EF4-FFF2-40B4-BE49-F238E27FC236}">
                <a16:creationId xmlns:a16="http://schemas.microsoft.com/office/drawing/2014/main" id="{270D49C1-E8FD-4100-6077-590D74316FB9}"/>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E23E778F-48DD-4F11-15D3-BC47F1B1447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F96AC6AD-C4F2-F6FF-6F7B-8A44A44982F1}"/>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16">
            <a:extLst>
              <a:ext uri="{FF2B5EF4-FFF2-40B4-BE49-F238E27FC236}">
                <a16:creationId xmlns:a16="http://schemas.microsoft.com/office/drawing/2014/main" id="{6A6C0979-2BD2-C03B-6B71-E8AD10273F05}"/>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sp>
        <p:nvSpPr>
          <p:cNvPr id="19" name="Text Placeholder 6">
            <a:extLst>
              <a:ext uri="{FF2B5EF4-FFF2-40B4-BE49-F238E27FC236}">
                <a16:creationId xmlns:a16="http://schemas.microsoft.com/office/drawing/2014/main" id="{4A3D0FAE-E229-7018-93B3-C0AF25E639B9}"/>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0" name="Text Placeholder 6">
            <a:extLst>
              <a:ext uri="{FF2B5EF4-FFF2-40B4-BE49-F238E27FC236}">
                <a16:creationId xmlns:a16="http://schemas.microsoft.com/office/drawing/2014/main" id="{36BBC8CE-5633-09AF-7152-3719FD92EBEB}"/>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1" name="Title 1">
            <a:extLst>
              <a:ext uri="{FF2B5EF4-FFF2-40B4-BE49-F238E27FC236}">
                <a16:creationId xmlns:a16="http://schemas.microsoft.com/office/drawing/2014/main" id="{B5D76F3C-D010-68D3-984D-E588033F9C1D}"/>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5222890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4_half_lt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rgbClr val="AC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Box 13">
            <a:extLst>
              <a:ext uri="{FF2B5EF4-FFF2-40B4-BE49-F238E27FC236}">
                <a16:creationId xmlns:a16="http://schemas.microsoft.com/office/drawing/2014/main" id="{EE2DAE71-2983-34FD-663C-6E97AE5A8A97}"/>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5" name="Picture 14">
            <a:extLst>
              <a:ext uri="{FF2B5EF4-FFF2-40B4-BE49-F238E27FC236}">
                <a16:creationId xmlns:a16="http://schemas.microsoft.com/office/drawing/2014/main" id="{E6778B45-8CEC-C5EE-D89D-3C627C467D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6" name="Text Placeholder 10">
            <a:extLst>
              <a:ext uri="{FF2B5EF4-FFF2-40B4-BE49-F238E27FC236}">
                <a16:creationId xmlns:a16="http://schemas.microsoft.com/office/drawing/2014/main" id="{8E513481-19B3-D642-E3CD-6271958BC108}"/>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16">
            <a:extLst>
              <a:ext uri="{FF2B5EF4-FFF2-40B4-BE49-F238E27FC236}">
                <a16:creationId xmlns:a16="http://schemas.microsoft.com/office/drawing/2014/main" id="{84A1B13B-F468-9DD3-E390-FE7032237481}"/>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sp>
        <p:nvSpPr>
          <p:cNvPr id="19" name="Text Placeholder 6">
            <a:extLst>
              <a:ext uri="{FF2B5EF4-FFF2-40B4-BE49-F238E27FC236}">
                <a16:creationId xmlns:a16="http://schemas.microsoft.com/office/drawing/2014/main" id="{FE4C21BE-A62B-885D-12C3-E14CBE50E9D6}"/>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0" name="Text Placeholder 6">
            <a:extLst>
              <a:ext uri="{FF2B5EF4-FFF2-40B4-BE49-F238E27FC236}">
                <a16:creationId xmlns:a16="http://schemas.microsoft.com/office/drawing/2014/main" id="{5ECE9D8F-7472-1CD9-04C2-C6C601670BD9}"/>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1" name="Title 1">
            <a:extLst>
              <a:ext uri="{FF2B5EF4-FFF2-40B4-BE49-F238E27FC236}">
                <a16:creationId xmlns:a16="http://schemas.microsoft.com/office/drawing/2014/main" id="{E34A2405-5937-A40D-BD28-25B17DBA7426}"/>
              </a:ext>
            </a:extLst>
          </p:cNvPr>
          <p:cNvSpPr>
            <a:spLocks noGrp="1"/>
          </p:cNvSpPr>
          <p:nvPr>
            <p:ph type="title" hasCustomPrompt="1"/>
          </p:nvPr>
        </p:nvSpPr>
        <p:spPr>
          <a:xfrm>
            <a:off x="288558" y="178971"/>
            <a:ext cx="5537253" cy="397352"/>
          </a:xfrm>
          <a:prstGeom prst="rect">
            <a:avLst/>
          </a:prstGeom>
        </p:spPr>
        <p:txBody>
          <a:bodyPr anchor="ctr"/>
          <a:lstStyle>
            <a:lvl1pPr>
              <a:defRPr sz="2000">
                <a:solidFill>
                  <a:schemeClr val="tx1"/>
                </a:solidFill>
              </a:defRPr>
            </a:lvl1pPr>
          </a:lstStyle>
          <a:p>
            <a:r>
              <a:rPr lang="en-US" dirty="0"/>
              <a:t>Insert your slide title in Arial bold 20pt</a:t>
            </a:r>
          </a:p>
        </p:txBody>
      </p:sp>
    </p:spTree>
    <p:extLst>
      <p:ext uri="{BB962C8B-B14F-4D97-AF65-F5344CB8AC3E}">
        <p14:creationId xmlns:p14="http://schemas.microsoft.com/office/powerpoint/2010/main" val="14762746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5_half_oran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rgbClr val="F9B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Box 14">
            <a:extLst>
              <a:ext uri="{FF2B5EF4-FFF2-40B4-BE49-F238E27FC236}">
                <a16:creationId xmlns:a16="http://schemas.microsoft.com/office/drawing/2014/main" id="{011486C1-A975-5880-4C54-03DD13A9F7F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8713DBF5-505B-D783-24AC-ABF2407B2B3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4BC52F0A-FEF5-7664-E4A1-D4BF689E7502}"/>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16">
            <a:extLst>
              <a:ext uri="{FF2B5EF4-FFF2-40B4-BE49-F238E27FC236}">
                <a16:creationId xmlns:a16="http://schemas.microsoft.com/office/drawing/2014/main" id="{F6B99AF8-C353-FA75-7695-E85E6F1D16AB}"/>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sp>
        <p:nvSpPr>
          <p:cNvPr id="19" name="Text Placeholder 6">
            <a:extLst>
              <a:ext uri="{FF2B5EF4-FFF2-40B4-BE49-F238E27FC236}">
                <a16:creationId xmlns:a16="http://schemas.microsoft.com/office/drawing/2014/main" id="{2844E97B-52E4-F43B-0202-92973DE8EC76}"/>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0" name="Text Placeholder 6">
            <a:extLst>
              <a:ext uri="{FF2B5EF4-FFF2-40B4-BE49-F238E27FC236}">
                <a16:creationId xmlns:a16="http://schemas.microsoft.com/office/drawing/2014/main" id="{C7F498CF-4BFB-E7EA-A5AC-E2FFC8C15A03}"/>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1" name="Title 1">
            <a:extLst>
              <a:ext uri="{FF2B5EF4-FFF2-40B4-BE49-F238E27FC236}">
                <a16:creationId xmlns:a16="http://schemas.microsoft.com/office/drawing/2014/main" id="{2FD7D570-786D-BE85-5674-AAE488A93FAA}"/>
              </a:ext>
            </a:extLst>
          </p:cNvPr>
          <p:cNvSpPr>
            <a:spLocks noGrp="1"/>
          </p:cNvSpPr>
          <p:nvPr>
            <p:ph type="title" hasCustomPrompt="1"/>
          </p:nvPr>
        </p:nvSpPr>
        <p:spPr>
          <a:xfrm>
            <a:off x="288558" y="178971"/>
            <a:ext cx="5537253" cy="397352"/>
          </a:xfrm>
          <a:prstGeom prst="rect">
            <a:avLst/>
          </a:prstGeom>
        </p:spPr>
        <p:txBody>
          <a:bodyPr anchor="ctr"/>
          <a:lstStyle>
            <a:lvl1pPr>
              <a:defRPr sz="2000">
                <a:solidFill>
                  <a:schemeClr val="tx1"/>
                </a:solidFill>
              </a:defRPr>
            </a:lvl1pPr>
          </a:lstStyle>
          <a:p>
            <a:r>
              <a:rPr lang="en-US" dirty="0"/>
              <a:t>Insert your slide title in Arial bold 20pt</a:t>
            </a:r>
          </a:p>
        </p:txBody>
      </p:sp>
    </p:spTree>
    <p:extLst>
      <p:ext uri="{BB962C8B-B14F-4D97-AF65-F5344CB8AC3E}">
        <p14:creationId xmlns:p14="http://schemas.microsoft.com/office/powerpoint/2010/main" val="19864865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6_half_vio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rgbClr val="DBDD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Box 14">
            <a:extLst>
              <a:ext uri="{FF2B5EF4-FFF2-40B4-BE49-F238E27FC236}">
                <a16:creationId xmlns:a16="http://schemas.microsoft.com/office/drawing/2014/main" id="{B3CE258B-CBCD-8DC5-1665-1A4555B76CDA}"/>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DBF0D2EB-1B50-4485-D568-744E539C807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05CB9B4E-B4A9-BA47-5A00-8E523D2A8CD9}"/>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16">
            <a:extLst>
              <a:ext uri="{FF2B5EF4-FFF2-40B4-BE49-F238E27FC236}">
                <a16:creationId xmlns:a16="http://schemas.microsoft.com/office/drawing/2014/main" id="{457DAED8-04EE-E553-65D0-FECCE3483626}"/>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sp>
        <p:nvSpPr>
          <p:cNvPr id="19" name="Text Placeholder 6">
            <a:extLst>
              <a:ext uri="{FF2B5EF4-FFF2-40B4-BE49-F238E27FC236}">
                <a16:creationId xmlns:a16="http://schemas.microsoft.com/office/drawing/2014/main" id="{B83E20CC-AB43-4C23-8A3C-9F0A750FF71C}"/>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0" name="Text Placeholder 6">
            <a:extLst>
              <a:ext uri="{FF2B5EF4-FFF2-40B4-BE49-F238E27FC236}">
                <a16:creationId xmlns:a16="http://schemas.microsoft.com/office/drawing/2014/main" id="{CB111580-3FC2-E4E7-0EE7-D9E1E7010ED8}"/>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1" name="Title 1">
            <a:extLst>
              <a:ext uri="{FF2B5EF4-FFF2-40B4-BE49-F238E27FC236}">
                <a16:creationId xmlns:a16="http://schemas.microsoft.com/office/drawing/2014/main" id="{B2D480B4-03FC-5DE6-C1B7-A075AF87A799}"/>
              </a:ext>
            </a:extLst>
          </p:cNvPr>
          <p:cNvSpPr>
            <a:spLocks noGrp="1"/>
          </p:cNvSpPr>
          <p:nvPr>
            <p:ph type="title" hasCustomPrompt="1"/>
          </p:nvPr>
        </p:nvSpPr>
        <p:spPr>
          <a:xfrm>
            <a:off x="288558" y="178971"/>
            <a:ext cx="5537253" cy="397352"/>
          </a:xfrm>
          <a:prstGeom prst="rect">
            <a:avLst/>
          </a:prstGeom>
        </p:spPr>
        <p:txBody>
          <a:bodyPr anchor="ctr"/>
          <a:lstStyle>
            <a:lvl1pPr>
              <a:defRPr sz="2000">
                <a:solidFill>
                  <a:schemeClr val="tx1"/>
                </a:solidFill>
              </a:defRPr>
            </a:lvl1pPr>
          </a:lstStyle>
          <a:p>
            <a:r>
              <a:rPr lang="en-US" dirty="0"/>
              <a:t>Insert your slide title in Arial bold 20pt</a:t>
            </a:r>
          </a:p>
        </p:txBody>
      </p:sp>
    </p:spTree>
    <p:extLst>
      <p:ext uri="{BB962C8B-B14F-4D97-AF65-F5344CB8AC3E}">
        <p14:creationId xmlns:p14="http://schemas.microsoft.com/office/powerpoint/2010/main" val="41659407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7_laptop">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D9DBEDE-BAB0-604C-FFCD-9B78E43DEB4D}"/>
              </a:ext>
            </a:extLst>
          </p:cNvPr>
          <p:cNvGrpSpPr/>
          <p:nvPr userDrawn="1"/>
        </p:nvGrpSpPr>
        <p:grpSpPr>
          <a:xfrm>
            <a:off x="3936001" y="1448418"/>
            <a:ext cx="8256000" cy="4327900"/>
            <a:chOff x="3936001" y="1448418"/>
            <a:chExt cx="8256000" cy="4327900"/>
          </a:xfrm>
        </p:grpSpPr>
        <p:pic>
          <p:nvPicPr>
            <p:cNvPr id="4" name="Shape">
              <a:extLst>
                <a:ext uri="{FF2B5EF4-FFF2-40B4-BE49-F238E27FC236}">
                  <a16:creationId xmlns:a16="http://schemas.microsoft.com/office/drawing/2014/main" id="{9C99B962-82E7-D621-A6EE-293DE917ED0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3936001" y="1448418"/>
              <a:ext cx="8256000" cy="4327900"/>
            </a:xfrm>
            <a:prstGeom prst="rect">
              <a:avLst/>
            </a:prstGeom>
          </p:spPr>
        </p:pic>
        <p:sp>
          <p:nvSpPr>
            <p:cNvPr id="8" name="Rectangle 7">
              <a:extLst>
                <a:ext uri="{FF2B5EF4-FFF2-40B4-BE49-F238E27FC236}">
                  <a16:creationId xmlns:a16="http://schemas.microsoft.com/office/drawing/2014/main" id="{66CB1AD3-1559-522D-9306-F7DFC599041F}"/>
                </a:ext>
              </a:extLst>
            </p:cNvPr>
            <p:cNvSpPr/>
            <p:nvPr userDrawn="1"/>
          </p:nvSpPr>
          <p:spPr>
            <a:xfrm>
              <a:off x="7892321" y="5403954"/>
              <a:ext cx="329784" cy="74951"/>
            </a:xfrm>
            <a:prstGeom prst="rect">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3684352"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3684352"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5" name="Picture Placeholder 4">
            <a:extLst>
              <a:ext uri="{FF2B5EF4-FFF2-40B4-BE49-F238E27FC236}">
                <a16:creationId xmlns:a16="http://schemas.microsoft.com/office/drawing/2014/main" id="{0EEA58B3-EB48-100A-0C56-E4672EB8D1D2}"/>
              </a:ext>
            </a:extLst>
          </p:cNvPr>
          <p:cNvSpPr>
            <a:spLocks noGrp="1"/>
          </p:cNvSpPr>
          <p:nvPr>
            <p:ph type="pic" sz="quarter" idx="17" hasCustomPrompt="1"/>
          </p:nvPr>
        </p:nvSpPr>
        <p:spPr bwMode="gray">
          <a:xfrm>
            <a:off x="5143500" y="1559544"/>
            <a:ext cx="5842000" cy="3771900"/>
          </a:xfrm>
          <a:prstGeom prst="roundRect">
            <a:avLst>
              <a:gd name="adj" fmla="val 2189"/>
            </a:avLst>
          </a:prstGeom>
          <a:solidFill>
            <a:schemeClr val="tx1"/>
          </a:solidFill>
        </p:spPr>
        <p:txBody>
          <a:bodyPr anchor="ctr" anchorCtr="0"/>
          <a:lstStyle>
            <a:lvl1pPr marL="0" indent="0" algn="ctr">
              <a:buNone/>
              <a:defRPr>
                <a:solidFill>
                  <a:schemeClr val="bg1"/>
                </a:solidFill>
              </a:defRPr>
            </a:lvl1pPr>
          </a:lstStyle>
          <a:p>
            <a:r>
              <a:rPr lang="en-GB" dirty="0"/>
              <a:t> Click picture icon to add photo</a:t>
            </a:r>
          </a:p>
        </p:txBody>
      </p:sp>
      <p:sp>
        <p:nvSpPr>
          <p:cNvPr id="10" name="Text Placeholder 10">
            <a:extLst>
              <a:ext uri="{FF2B5EF4-FFF2-40B4-BE49-F238E27FC236}">
                <a16:creationId xmlns:a16="http://schemas.microsoft.com/office/drawing/2014/main" id="{27F493CE-C3A5-A696-C506-892780AA58F8}"/>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1" name="Text Placeholder 6">
            <a:extLst>
              <a:ext uri="{FF2B5EF4-FFF2-40B4-BE49-F238E27FC236}">
                <a16:creationId xmlns:a16="http://schemas.microsoft.com/office/drawing/2014/main" id="{523F661E-19FC-F691-5CD5-E5D6D53A7AF8}"/>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3" name="Title 1">
            <a:extLst>
              <a:ext uri="{FF2B5EF4-FFF2-40B4-BE49-F238E27FC236}">
                <a16:creationId xmlns:a16="http://schemas.microsoft.com/office/drawing/2014/main" id="{211CCD54-0433-2F76-2DE8-4AD4B3369B9D}"/>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34481161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8_pho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8" y="1825625"/>
            <a:ext cx="5807441"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7" y="1351231"/>
            <a:ext cx="5807441"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pic>
        <p:nvPicPr>
          <p:cNvPr id="10" name="Shape">
            <a:extLst>
              <a:ext uri="{FF2B5EF4-FFF2-40B4-BE49-F238E27FC236}">
                <a16:creationId xmlns:a16="http://schemas.microsoft.com/office/drawing/2014/main" id="{BA772A05-DBA6-5F58-4099-03BF28EF972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7710052" y="1197507"/>
            <a:ext cx="3096000" cy="4787820"/>
          </a:xfrm>
          <a:prstGeom prst="rect">
            <a:avLst/>
          </a:prstGeom>
        </p:spPr>
      </p:pic>
      <p:sp>
        <p:nvSpPr>
          <p:cNvPr id="11" name="Picture Placeholder 4">
            <a:extLst>
              <a:ext uri="{FF2B5EF4-FFF2-40B4-BE49-F238E27FC236}">
                <a16:creationId xmlns:a16="http://schemas.microsoft.com/office/drawing/2014/main" id="{8BA8C928-F0D4-761C-2699-B88282D1CCBB}"/>
              </a:ext>
            </a:extLst>
          </p:cNvPr>
          <p:cNvSpPr>
            <a:spLocks noGrp="1"/>
          </p:cNvSpPr>
          <p:nvPr>
            <p:ph type="pic" sz="quarter" idx="17" hasCustomPrompt="1"/>
          </p:nvPr>
        </p:nvSpPr>
        <p:spPr bwMode="gray">
          <a:xfrm>
            <a:off x="8227612" y="1288629"/>
            <a:ext cx="2057400" cy="4450080"/>
          </a:xfrm>
          <a:prstGeom prst="roundRect">
            <a:avLst>
              <a:gd name="adj" fmla="val 12964"/>
            </a:avLst>
          </a:prstGeom>
          <a:solidFill>
            <a:schemeClr val="tx1"/>
          </a:solidFill>
        </p:spPr>
        <p:txBody>
          <a:bodyPr anchor="ctr" anchorCtr="0"/>
          <a:lstStyle>
            <a:lvl1pPr marL="0" indent="0" algn="ctr">
              <a:buNone/>
              <a:defRPr>
                <a:solidFill>
                  <a:schemeClr val="bg1"/>
                </a:solidFill>
              </a:defRPr>
            </a:lvl1pPr>
          </a:lstStyle>
          <a:p>
            <a:r>
              <a:rPr lang="en-GB" dirty="0"/>
              <a:t> Click picture icon to add photo</a:t>
            </a:r>
          </a:p>
        </p:txBody>
      </p:sp>
      <p:sp>
        <p:nvSpPr>
          <p:cNvPr id="4" name="Text Placeholder 10">
            <a:extLst>
              <a:ext uri="{FF2B5EF4-FFF2-40B4-BE49-F238E27FC236}">
                <a16:creationId xmlns:a16="http://schemas.microsoft.com/office/drawing/2014/main" id="{7BFE6B16-52C0-0F95-6471-8ECF8562CD16}"/>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9FB97EEA-F0C4-4A56-A945-C5B40DE91501}"/>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8" name="Title 1">
            <a:extLst>
              <a:ext uri="{FF2B5EF4-FFF2-40B4-BE49-F238E27FC236}">
                <a16:creationId xmlns:a16="http://schemas.microsoft.com/office/drawing/2014/main" id="{C56C3E77-E9CE-47CC-83BF-6304705D7E58}"/>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27480788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9_phone (Adjuste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8" y="1825625"/>
            <a:ext cx="5807441"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7" y="1351231"/>
            <a:ext cx="5807441"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pic>
        <p:nvPicPr>
          <p:cNvPr id="10" name="Shape">
            <a:extLst>
              <a:ext uri="{FF2B5EF4-FFF2-40B4-BE49-F238E27FC236}">
                <a16:creationId xmlns:a16="http://schemas.microsoft.com/office/drawing/2014/main" id="{BA772A05-DBA6-5F58-4099-03BF28EF972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7710052" y="879291"/>
            <a:ext cx="3096000" cy="4787820"/>
          </a:xfrm>
          <a:prstGeom prst="rect">
            <a:avLst/>
          </a:prstGeom>
        </p:spPr>
      </p:pic>
      <p:sp>
        <p:nvSpPr>
          <p:cNvPr id="11" name="Picture Placeholder 4">
            <a:extLst>
              <a:ext uri="{FF2B5EF4-FFF2-40B4-BE49-F238E27FC236}">
                <a16:creationId xmlns:a16="http://schemas.microsoft.com/office/drawing/2014/main" id="{8BA8C928-F0D4-761C-2699-B88282D1CCBB}"/>
              </a:ext>
            </a:extLst>
          </p:cNvPr>
          <p:cNvSpPr>
            <a:spLocks noGrp="1"/>
          </p:cNvSpPr>
          <p:nvPr>
            <p:ph type="pic" sz="quarter" idx="17" hasCustomPrompt="1"/>
          </p:nvPr>
        </p:nvSpPr>
        <p:spPr bwMode="gray">
          <a:xfrm>
            <a:off x="8229352" y="973513"/>
            <a:ext cx="2057400" cy="4450080"/>
          </a:xfrm>
          <a:prstGeom prst="roundRect">
            <a:avLst>
              <a:gd name="adj" fmla="val 12964"/>
            </a:avLst>
          </a:prstGeom>
          <a:solidFill>
            <a:schemeClr val="tx1"/>
          </a:solidFill>
        </p:spPr>
        <p:txBody>
          <a:bodyPr anchor="ctr" anchorCtr="0"/>
          <a:lstStyle>
            <a:lvl1pPr marL="0" indent="0" algn="ctr">
              <a:buNone/>
              <a:defRPr>
                <a:solidFill>
                  <a:schemeClr val="bg1"/>
                </a:solidFill>
              </a:defRPr>
            </a:lvl1pPr>
          </a:lstStyle>
          <a:p>
            <a:r>
              <a:rPr lang="en-GB" dirty="0"/>
              <a:t> Click picture icon to add photo</a:t>
            </a:r>
          </a:p>
        </p:txBody>
      </p:sp>
      <p:sp>
        <p:nvSpPr>
          <p:cNvPr id="4" name="Text Placeholder 10">
            <a:extLst>
              <a:ext uri="{FF2B5EF4-FFF2-40B4-BE49-F238E27FC236}">
                <a16:creationId xmlns:a16="http://schemas.microsoft.com/office/drawing/2014/main" id="{7BFE6B16-52C0-0F95-6471-8ECF8562CD16}"/>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Tree>
    <p:extLst>
      <p:ext uri="{BB962C8B-B14F-4D97-AF65-F5344CB8AC3E}">
        <p14:creationId xmlns:p14="http://schemas.microsoft.com/office/powerpoint/2010/main" val="20926821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9_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2" name="Text Placeholder 10">
            <a:extLst>
              <a:ext uri="{FF2B5EF4-FFF2-40B4-BE49-F238E27FC236}">
                <a16:creationId xmlns:a16="http://schemas.microsoft.com/office/drawing/2014/main" id="{18D8CFBE-FA82-9696-CA96-11C6E0C64DB0}"/>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Tree>
    <p:extLst>
      <p:ext uri="{BB962C8B-B14F-4D97-AF65-F5344CB8AC3E}">
        <p14:creationId xmlns:p14="http://schemas.microsoft.com/office/powerpoint/2010/main" val="3882664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over_photo_circle_blu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hape, circle&#10;&#10;Description automatically generated">
            <a:extLst>
              <a:ext uri="{FF2B5EF4-FFF2-40B4-BE49-F238E27FC236}">
                <a16:creationId xmlns:a16="http://schemas.microsoft.com/office/drawing/2014/main" id="{4C7417A5-DB4B-D001-3587-DC3B18D4E5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75501" y="0"/>
            <a:ext cx="5016500" cy="5788409"/>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47584E26-4C77-6A51-FEAD-0EB5B976A2DC}"/>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bg1"/>
                </a:solidFill>
              </a:defRPr>
            </a:lvl1pPr>
          </a:lstStyle>
          <a:p>
            <a:r>
              <a:rPr lang="en-US" dirty="0"/>
              <a:t>Insert your presentation title here maximum of three lines</a:t>
            </a:r>
          </a:p>
        </p:txBody>
      </p:sp>
      <p:sp>
        <p:nvSpPr>
          <p:cNvPr id="9" name="Subtitle 2">
            <a:extLst>
              <a:ext uri="{FF2B5EF4-FFF2-40B4-BE49-F238E27FC236}">
                <a16:creationId xmlns:a16="http://schemas.microsoft.com/office/drawing/2014/main" id="{17364624-911C-5C6C-A73C-DB61626F25A8}"/>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5" name="Picture 14">
            <a:extLst>
              <a:ext uri="{FF2B5EF4-FFF2-40B4-BE49-F238E27FC236}">
                <a16:creationId xmlns:a16="http://schemas.microsoft.com/office/drawing/2014/main" id="{6E8A4406-46B4-FEB9-E96C-E4A12EFC75B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7"/>
          </a:xfrm>
          <a:prstGeom prst="rect">
            <a:avLst/>
          </a:prstGeom>
        </p:spPr>
      </p:pic>
      <p:sp>
        <p:nvSpPr>
          <p:cNvPr id="2" name="Text Placeholder 17">
            <a:extLst>
              <a:ext uri="{FF2B5EF4-FFF2-40B4-BE49-F238E27FC236}">
                <a16:creationId xmlns:a16="http://schemas.microsoft.com/office/drawing/2014/main" id="{DBFA13A0-5198-A921-B21A-083C4ACCACE9}"/>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B204880D-52B2-9D45-A6A0-B5D77E4CEF84}"/>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7F03C9AE-F80C-97A4-FDED-E9762F8EBC89}"/>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Tree>
    <p:extLst>
      <p:ext uri="{BB962C8B-B14F-4D97-AF65-F5344CB8AC3E}">
        <p14:creationId xmlns:p14="http://schemas.microsoft.com/office/powerpoint/2010/main" val="2498261099"/>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7_left_title_and_content_deep_blue">
  <p:cSld name="8_left_title_and_content_deep_blue">
    <p:spTree>
      <p:nvGrpSpPr>
        <p:cNvPr id="1" name="Shape 218"/>
        <p:cNvGrpSpPr/>
        <p:nvPr/>
      </p:nvGrpSpPr>
      <p:grpSpPr>
        <a:xfrm>
          <a:off x="0" y="0"/>
          <a:ext cx="0" cy="0"/>
          <a:chOff x="0" y="0"/>
          <a:chExt cx="0" cy="0"/>
        </a:xfrm>
      </p:grpSpPr>
      <p:sp>
        <p:nvSpPr>
          <p:cNvPr id="219" name="Google Shape;219;p11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20" name="Google Shape;220;p112"/>
          <p:cNvSpPr/>
          <p:nvPr/>
        </p:nvSpPr>
        <p:spPr>
          <a:xfrm>
            <a:off x="0" y="0"/>
            <a:ext cx="4002374"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21" name="Google Shape;221;p112"/>
          <p:cNvSpPr txBox="1">
            <a:spLocks noGrp="1"/>
          </p:cNvSpPr>
          <p:nvPr>
            <p:ph type="body" idx="1"/>
          </p:nvPr>
        </p:nvSpPr>
        <p:spPr>
          <a:xfrm>
            <a:off x="4290932" y="1671355"/>
            <a:ext cx="7595265" cy="3990409"/>
          </a:xfrm>
          <a:prstGeom prst="rect">
            <a:avLst/>
          </a:prstGeom>
          <a:noFill/>
          <a:ln>
            <a:noFill/>
          </a:ln>
        </p:spPr>
        <p:txBody>
          <a:bodyPr spcFirstLastPara="1" wrap="square" lIns="0" tIns="45700" rIns="0"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2" name="Google Shape;222;p112"/>
          <p:cNvSpPr txBox="1">
            <a:spLocks noGrp="1"/>
          </p:cNvSpPr>
          <p:nvPr>
            <p:ph type="sldNum" idx="12"/>
          </p:nvPr>
        </p:nvSpPr>
        <p:spPr>
          <a:xfrm>
            <a:off x="10985326" y="6435203"/>
            <a:ext cx="901874" cy="365125"/>
          </a:xfrm>
          <a:prstGeom prst="rect">
            <a:avLst/>
          </a:prstGeom>
          <a:noFill/>
          <a:ln>
            <a:noFill/>
          </a:ln>
        </p:spPr>
        <p:txBody>
          <a:bodyPr spcFirstLastPara="1" wrap="square" lIns="0" tIns="45700" rIns="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23" name="Google Shape;223;p112"/>
          <p:cNvSpPr txBox="1">
            <a:spLocks noGrp="1"/>
          </p:cNvSpPr>
          <p:nvPr>
            <p:ph type="ctrTitle"/>
          </p:nvPr>
        </p:nvSpPr>
        <p:spPr>
          <a:xfrm>
            <a:off x="288559" y="1111525"/>
            <a:ext cx="3503952" cy="2390972"/>
          </a:xfrm>
          <a:prstGeom prst="rect">
            <a:avLst/>
          </a:prstGeom>
          <a:noFill/>
          <a:ln>
            <a:noFill/>
          </a:ln>
        </p:spPr>
        <p:txBody>
          <a:bodyPr spcFirstLastPara="1" wrap="square" lIns="0" tIns="45700" rIns="0" bIns="45700" anchor="b" anchorCtr="0">
            <a:noAutofit/>
          </a:bodyPr>
          <a:lstStyle>
            <a:lvl1pPr lvl="0" algn="l">
              <a:lnSpc>
                <a:spcPct val="10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4" name="Google Shape;224;p112"/>
          <p:cNvSpPr txBox="1">
            <a:spLocks noGrp="1"/>
          </p:cNvSpPr>
          <p:nvPr>
            <p:ph type="subTitle" idx="2"/>
          </p:nvPr>
        </p:nvSpPr>
        <p:spPr>
          <a:xfrm>
            <a:off x="288558" y="3515514"/>
            <a:ext cx="3503953" cy="436210"/>
          </a:xfrm>
          <a:prstGeom prst="rect">
            <a:avLst/>
          </a:prstGeom>
          <a:noFill/>
          <a:ln>
            <a:noFill/>
          </a:ln>
        </p:spPr>
        <p:txBody>
          <a:bodyPr spcFirstLastPara="1" wrap="square" lIns="0" tIns="45700" rIns="0" bIns="45700" anchor="t" anchorCtr="0">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Clr>
                <a:schemeClr val="dk1"/>
              </a:buClr>
              <a:buSzPts val="2000"/>
              <a:buNone/>
              <a:defRPr sz="2000"/>
            </a:lvl2pPr>
            <a:lvl3pPr lvl="2" algn="ctr">
              <a:lnSpc>
                <a:spcPct val="100000"/>
              </a:lnSpc>
              <a:spcBef>
                <a:spcPts val="600"/>
              </a:spcBef>
              <a:spcAft>
                <a:spcPts val="0"/>
              </a:spcAft>
              <a:buClr>
                <a:schemeClr val="dk1"/>
              </a:buClr>
              <a:buSzPts val="1800"/>
              <a:buNone/>
              <a:defRPr sz="1800"/>
            </a:lvl3pPr>
            <a:lvl4pPr lvl="3" algn="ctr">
              <a:lnSpc>
                <a:spcPct val="100000"/>
              </a:lnSpc>
              <a:spcBef>
                <a:spcPts val="600"/>
              </a:spcBef>
              <a:spcAft>
                <a:spcPts val="0"/>
              </a:spcAft>
              <a:buClr>
                <a:schemeClr val="dk1"/>
              </a:buClr>
              <a:buSzPts val="1600"/>
              <a:buNone/>
              <a:defRPr sz="1600"/>
            </a:lvl4pPr>
            <a:lvl5pPr lvl="4" algn="ctr">
              <a:lnSpc>
                <a:spcPct val="100000"/>
              </a:lnSpc>
              <a:spcBef>
                <a:spcPts val="600"/>
              </a:spcBef>
              <a:spcAft>
                <a:spcPts val="0"/>
              </a:spcAft>
              <a:buClr>
                <a:schemeClr val="dk1"/>
              </a:buClr>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5" name="Google Shape;225;p112"/>
          <p:cNvSpPr txBox="1">
            <a:spLocks noGrp="1"/>
          </p:cNvSpPr>
          <p:nvPr>
            <p:ph type="body" idx="3"/>
          </p:nvPr>
        </p:nvSpPr>
        <p:spPr>
          <a:xfrm>
            <a:off x="4290932" y="5985327"/>
            <a:ext cx="7595265" cy="365125"/>
          </a:xfrm>
          <a:prstGeom prst="rect">
            <a:avLst/>
          </a:prstGeom>
          <a:noFill/>
          <a:ln>
            <a:noFill/>
          </a:ln>
        </p:spPr>
        <p:txBody>
          <a:bodyPr spcFirstLastPara="1" wrap="square" lIns="0" tIns="45700" rIns="0" bIns="45700" anchor="b" anchorCtr="0">
            <a:noAutofit/>
          </a:bodyPr>
          <a:lstStyle>
            <a:lvl1pPr marL="457200" lvl="0" indent="-228600" algn="l">
              <a:lnSpc>
                <a:spcPct val="100000"/>
              </a:lnSpc>
              <a:spcBef>
                <a:spcPts val="0"/>
              </a:spcBef>
              <a:spcAft>
                <a:spcPts val="0"/>
              </a:spcAft>
              <a:buClr>
                <a:srgbClr val="B3B3B3"/>
              </a:buClr>
              <a:buSzPts val="800"/>
              <a:buNone/>
              <a:defRPr sz="800">
                <a:solidFill>
                  <a:srgbClr val="B3B3B3"/>
                </a:solidFill>
              </a:defRPr>
            </a:lvl1pPr>
            <a:lvl2pPr marL="914400" lvl="1" indent="-228600" algn="l">
              <a:lnSpc>
                <a:spcPct val="100000"/>
              </a:lnSpc>
              <a:spcBef>
                <a:spcPts val="0"/>
              </a:spcBef>
              <a:spcAft>
                <a:spcPts val="0"/>
              </a:spcAft>
              <a:buClr>
                <a:schemeClr val="dk1"/>
              </a:buClr>
              <a:buSzPts val="1400"/>
              <a:buNone/>
              <a:defRPr/>
            </a:lvl2pPr>
            <a:lvl3pPr marL="1371600" lvl="2" indent="-228600" algn="l">
              <a:lnSpc>
                <a:spcPct val="100000"/>
              </a:lnSpc>
              <a:spcBef>
                <a:spcPts val="600"/>
              </a:spcBef>
              <a:spcAft>
                <a:spcPts val="0"/>
              </a:spcAft>
              <a:buClr>
                <a:schemeClr val="dk1"/>
              </a:buClr>
              <a:buSzPts val="1200"/>
              <a:buNone/>
              <a:defRPr/>
            </a:lvl3pPr>
            <a:lvl4pPr marL="1828800" lvl="3" indent="-228600" algn="l">
              <a:lnSpc>
                <a:spcPct val="100000"/>
              </a:lnSpc>
              <a:spcBef>
                <a:spcPts val="600"/>
              </a:spcBef>
              <a:spcAft>
                <a:spcPts val="0"/>
              </a:spcAft>
              <a:buClr>
                <a:schemeClr val="dk1"/>
              </a:buClr>
              <a:buSzPts val="1100"/>
              <a:buNone/>
              <a:defRPr/>
            </a:lvl4pPr>
            <a:lvl5pPr marL="2286000" lvl="4" indent="-228600" algn="l">
              <a:lnSpc>
                <a:spcPct val="100000"/>
              </a:lnSpc>
              <a:spcBef>
                <a:spcPts val="600"/>
              </a:spcBef>
              <a:spcAft>
                <a:spcPts val="0"/>
              </a:spcAft>
              <a:buClr>
                <a:schemeClr val="dk1"/>
              </a:buClr>
              <a:buSzPts val="11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26" name="Google Shape;226;p112"/>
          <p:cNvCxnSpPr/>
          <p:nvPr/>
        </p:nvCxnSpPr>
        <p:spPr>
          <a:xfrm>
            <a:off x="4259855" y="6395755"/>
            <a:ext cx="7633962" cy="0"/>
          </a:xfrm>
          <a:prstGeom prst="straightConnector1">
            <a:avLst/>
          </a:prstGeom>
          <a:noFill/>
          <a:ln w="12700" cap="flat" cmpd="sng">
            <a:solidFill>
              <a:schemeClr val="dk1"/>
            </a:solidFill>
            <a:prstDash val="solid"/>
            <a:miter lim="800000"/>
            <a:headEnd type="none" w="sm" len="sm"/>
            <a:tailEnd type="none" w="sm" len="sm"/>
          </a:ln>
        </p:spPr>
      </p:cxnSp>
      <p:sp>
        <p:nvSpPr>
          <p:cNvPr id="227" name="Google Shape;227;p112"/>
          <p:cNvSpPr txBox="1"/>
          <p:nvPr/>
        </p:nvSpPr>
        <p:spPr>
          <a:xfrm>
            <a:off x="8835025" y="6517927"/>
            <a:ext cx="2601238" cy="200055"/>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0"/>
              </a:spcBef>
              <a:spcAft>
                <a:spcPts val="0"/>
              </a:spcAft>
              <a:buClr>
                <a:srgbClr val="BBBBBB"/>
              </a:buClr>
              <a:buSzPts val="700"/>
              <a:buFont typeface="Arial"/>
              <a:buNone/>
            </a:pPr>
            <a:r>
              <a:rPr lang="en-US" sz="700" b="0" i="0" u="none" strike="noStrike" cap="none">
                <a:solidFill>
                  <a:srgbClr val="BBBBBB"/>
                </a:solidFill>
                <a:latin typeface="Arial"/>
                <a:ea typeface="Arial"/>
                <a:cs typeface="Arial"/>
                <a:sym typeface="Arial"/>
              </a:rPr>
              <a:t>© 2023 Nielsen Consumer LLC. All Rights Reserved.</a:t>
            </a:r>
            <a:endParaRPr/>
          </a:p>
        </p:txBody>
      </p:sp>
      <p:pic>
        <p:nvPicPr>
          <p:cNvPr id="228" name="Google Shape;228;p112"/>
          <p:cNvPicPr preferRelativeResize="0"/>
          <p:nvPr/>
        </p:nvPicPr>
        <p:blipFill rotWithShape="1">
          <a:blip r:embed="rId2">
            <a:alphaModFix/>
          </a:blip>
          <a:srcRect/>
          <a:stretch/>
        </p:blipFill>
        <p:spPr>
          <a:xfrm>
            <a:off x="290128" y="6495103"/>
            <a:ext cx="644652" cy="274320"/>
          </a:xfrm>
          <a:prstGeom prst="rect">
            <a:avLst/>
          </a:prstGeom>
          <a:noFill/>
          <a:ln>
            <a:noFill/>
          </a:ln>
        </p:spPr>
      </p:pic>
    </p:spTree>
    <p:extLst>
      <p:ext uri="{BB962C8B-B14F-4D97-AF65-F5344CB8AC3E}">
        <p14:creationId xmlns:p14="http://schemas.microsoft.com/office/powerpoint/2010/main" val="30516783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8_divider_blue">
    <p:bg>
      <p:bgPr>
        <a:solidFill>
          <a:srgbClr val="0C34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circle with a black background&#10;&#10;Description automatically generated with low confidence">
            <a:extLst>
              <a:ext uri="{FF2B5EF4-FFF2-40B4-BE49-F238E27FC236}">
                <a16:creationId xmlns:a16="http://schemas.microsoft.com/office/drawing/2014/main" id="{FE2460AD-71E3-F863-3332-2D91ADCA0385}"/>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9251" y="-2"/>
            <a:ext cx="6289924" cy="680032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D7BA225-5FF4-D496-34D1-564C267F133E}"/>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E0FE4F64-CDE3-E6AC-B94F-5B61F05C322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2016065726"/>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_divider_deep_violet">
    <p:bg>
      <p:bgPr>
        <a:solidFill>
          <a:schemeClr val="accent4"/>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bg1"/>
                </a:solidFill>
              </a:defRPr>
            </a:lvl1pPr>
          </a:lstStyle>
          <a:p>
            <a:r>
              <a:rPr lang="en-US" dirty="0"/>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TextBox 8">
            <a:extLst>
              <a:ext uri="{FF2B5EF4-FFF2-40B4-BE49-F238E27FC236}">
                <a16:creationId xmlns:a16="http://schemas.microsoft.com/office/drawing/2014/main" id="{2BF749EA-836B-83E3-C743-0FC08B6657F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AA994047-62B7-6144-8451-CFF471986DB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1411851679"/>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divider_orange">
    <p:bg>
      <p:bgPr>
        <a:solidFill>
          <a:schemeClr val="accent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bg1"/>
                </a:solidFill>
              </a:defRPr>
            </a:lvl1pPr>
          </a:lstStyle>
          <a:p>
            <a:r>
              <a:rPr lang="en-US" dirty="0"/>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TextBox 8">
            <a:extLst>
              <a:ext uri="{FF2B5EF4-FFF2-40B4-BE49-F238E27FC236}">
                <a16:creationId xmlns:a16="http://schemas.microsoft.com/office/drawing/2014/main" id="{5408F108-E005-1A2A-0097-54905854A471}"/>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ED539F00-B70C-05CA-94AF-D9454EC0AF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3022395631"/>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_divider_violet">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tx2"/>
                </a:solidFill>
              </a:defRPr>
            </a:lvl1pPr>
          </a:lstStyle>
          <a:p>
            <a:r>
              <a:rPr lang="en-US" dirty="0"/>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extBox 1">
            <a:extLst>
              <a:ext uri="{FF2B5EF4-FFF2-40B4-BE49-F238E27FC236}">
                <a16:creationId xmlns:a16="http://schemas.microsoft.com/office/drawing/2014/main" id="{7F9A3DC9-EEEF-C28D-D3EA-38058BEE675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9" name="Picture 8">
            <a:extLst>
              <a:ext uri="{FF2B5EF4-FFF2-40B4-BE49-F238E27FC236}">
                <a16:creationId xmlns:a16="http://schemas.microsoft.com/office/drawing/2014/main" id="{16329EE3-73E6-54F2-1656-7880EF603DF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535"/>
            <a:ext cx="644652" cy="273455"/>
          </a:xfrm>
          <a:prstGeom prst="rect">
            <a:avLst/>
          </a:prstGeom>
        </p:spPr>
      </p:pic>
    </p:spTree>
    <p:extLst>
      <p:ext uri="{BB962C8B-B14F-4D97-AF65-F5344CB8AC3E}">
        <p14:creationId xmlns:p14="http://schemas.microsoft.com/office/powerpoint/2010/main" val="736852644"/>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1_divider_viole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rgbClr val="292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hape, circle&#10;&#10;Description automatically generated">
            <a:extLst>
              <a:ext uri="{FF2B5EF4-FFF2-40B4-BE49-F238E27FC236}">
                <a16:creationId xmlns:a16="http://schemas.microsoft.com/office/drawing/2014/main" id="{E8A429FF-DA58-2C20-7EA0-A4BB526061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137" b="-632"/>
          <a:stretch/>
        </p:blipFill>
        <p:spPr>
          <a:xfrm>
            <a:off x="0" y="0"/>
            <a:ext cx="6431280" cy="6858000"/>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5FE918E-7F33-33FB-4F73-7AE94E0BCDF2}"/>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6476F9A6-7DD9-B6E9-46E0-945536CB1CE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2821454992"/>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hank_you_viole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rgbClr val="292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E1167A0A-F180-60C7-1EB1-45DFE71B1E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E163BE63-5485-E51C-D2FB-D90594B2CBBC}"/>
              </a:ext>
            </a:extLst>
          </p:cNvPr>
          <p:cNvSpPr>
            <a:spLocks noGrp="1"/>
          </p:cNvSpPr>
          <p:nvPr>
            <p:ph type="ctrTitle" hasCustomPrompt="1"/>
          </p:nvPr>
        </p:nvSpPr>
        <p:spPr>
          <a:xfrm>
            <a:off x="288558" y="635035"/>
            <a:ext cx="8642082" cy="2387600"/>
          </a:xfrm>
        </p:spPr>
        <p:txBody>
          <a:bodyPr anchor="b">
            <a:noAutofit/>
          </a:bodyPr>
          <a:lstStyle>
            <a:lvl1pPr algn="l">
              <a:defRPr sz="3600">
                <a:solidFill>
                  <a:schemeClr val="bg1"/>
                </a:solidFill>
              </a:defRPr>
            </a:lvl1pPr>
          </a:lstStyle>
          <a:p>
            <a:r>
              <a:rPr lang="en-US" dirty="0"/>
              <a:t>[Thank you]</a:t>
            </a:r>
          </a:p>
        </p:txBody>
      </p:sp>
      <p:sp>
        <p:nvSpPr>
          <p:cNvPr id="14" name="Subtitle 2">
            <a:extLst>
              <a:ext uri="{FF2B5EF4-FFF2-40B4-BE49-F238E27FC236}">
                <a16:creationId xmlns:a16="http://schemas.microsoft.com/office/drawing/2014/main" id="{D969D08C-4DD0-FF1D-4F1E-2B57BBBC6138}"/>
              </a:ext>
            </a:extLst>
          </p:cNvPr>
          <p:cNvSpPr>
            <a:spLocks noGrp="1"/>
          </p:cNvSpPr>
          <p:nvPr>
            <p:ph type="subTitle" idx="1" hasCustomPrompt="1"/>
          </p:nvPr>
        </p:nvSpPr>
        <p:spPr>
          <a:xfrm>
            <a:off x="288558" y="3114710"/>
            <a:ext cx="8642082"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[Call to action]</a:t>
            </a:r>
          </a:p>
        </p:txBody>
      </p:sp>
      <p:sp>
        <p:nvSpPr>
          <p:cNvPr id="15" name="Text Placeholder 17">
            <a:extLst>
              <a:ext uri="{FF2B5EF4-FFF2-40B4-BE49-F238E27FC236}">
                <a16:creationId xmlns:a16="http://schemas.microsoft.com/office/drawing/2014/main" id="{31B837C9-2286-59D8-4032-53C7374DC0DF}"/>
              </a:ext>
            </a:extLst>
          </p:cNvPr>
          <p:cNvSpPr>
            <a:spLocks noGrp="1"/>
          </p:cNvSpPr>
          <p:nvPr>
            <p:ph type="body" sz="quarter" idx="10" hasCustomPrompt="1"/>
          </p:nvPr>
        </p:nvSpPr>
        <p:spPr>
          <a:xfrm>
            <a:off x="288559" y="4339347"/>
            <a:ext cx="8642082"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16" name="Text Placeholder 17">
            <a:extLst>
              <a:ext uri="{FF2B5EF4-FFF2-40B4-BE49-F238E27FC236}">
                <a16:creationId xmlns:a16="http://schemas.microsoft.com/office/drawing/2014/main" id="{461ED9C9-7BF6-B4F1-DA70-EC53D0C2A000}"/>
              </a:ext>
            </a:extLst>
          </p:cNvPr>
          <p:cNvSpPr>
            <a:spLocks noGrp="1"/>
          </p:cNvSpPr>
          <p:nvPr>
            <p:ph type="body" sz="quarter" idx="11" hasCustomPrompt="1"/>
          </p:nvPr>
        </p:nvSpPr>
        <p:spPr>
          <a:xfrm>
            <a:off x="288559" y="4707481"/>
            <a:ext cx="8642082" cy="42346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Contact information</a:t>
            </a:r>
          </a:p>
        </p:txBody>
      </p:sp>
      <p:pic>
        <p:nvPicPr>
          <p:cNvPr id="17" name="Picture 16">
            <a:extLst>
              <a:ext uri="{FF2B5EF4-FFF2-40B4-BE49-F238E27FC236}">
                <a16:creationId xmlns:a16="http://schemas.microsoft.com/office/drawing/2014/main" id="{070CF706-7FAA-2BA1-1710-A32021C46A2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Slide Number Placeholder 5">
            <a:extLst>
              <a:ext uri="{FF2B5EF4-FFF2-40B4-BE49-F238E27FC236}">
                <a16:creationId xmlns:a16="http://schemas.microsoft.com/office/drawing/2014/main" id="{2BA0FDEA-DA79-1320-766F-9AD366A37456}"/>
              </a:ext>
            </a:extLst>
          </p:cNvPr>
          <p:cNvSpPr>
            <a:spLocks noGrp="1"/>
          </p:cNvSpPr>
          <p:nvPr>
            <p:ph type="sldNum" sz="quarter" idx="12"/>
          </p:nvPr>
        </p:nvSpPr>
        <p:spPr>
          <a:xfrm>
            <a:off x="10985326" y="6435203"/>
            <a:ext cx="901874" cy="365125"/>
          </a:xfrm>
        </p:spPr>
        <p:txBody>
          <a:bodyPr/>
          <a:lstStyle>
            <a:lvl1pPr>
              <a:defRPr>
                <a:solidFill>
                  <a:schemeClr val="bg1"/>
                </a:solidFill>
              </a:defRPr>
            </a:lvl1pPr>
          </a:lstStyle>
          <a:p>
            <a:fld id="{403EF4E2-7A7A-0548-85F1-5479B7C9E1B2}" type="slidenum">
              <a:rPr lang="en-US" smtClean="0"/>
              <a:pPr/>
              <a:t>‹#›</a:t>
            </a:fld>
            <a:endParaRPr lang="en-US"/>
          </a:p>
        </p:txBody>
      </p:sp>
      <p:sp>
        <p:nvSpPr>
          <p:cNvPr id="6" name="TextBox 5">
            <a:extLst>
              <a:ext uri="{FF2B5EF4-FFF2-40B4-BE49-F238E27FC236}">
                <a16:creationId xmlns:a16="http://schemas.microsoft.com/office/drawing/2014/main" id="{F7DAD2E5-E506-6900-CAA8-ABF57EC21828}"/>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2799838935"/>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quote_blue">
    <p:bg>
      <p:bgPr>
        <a:solidFill>
          <a:srgbClr val="0C34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circle with a black background&#10;&#10;Description automatically generated with low confidence">
            <a:extLst>
              <a:ext uri="{FF2B5EF4-FFF2-40B4-BE49-F238E27FC236}">
                <a16:creationId xmlns:a16="http://schemas.microsoft.com/office/drawing/2014/main" id="{F38C2DDC-856C-BABD-2BD7-96A2897A3CA9}"/>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9251" y="-2"/>
            <a:ext cx="6289924" cy="680032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314883"/>
            <a:ext cx="8634723" cy="2532526"/>
          </a:xfrm>
          <a:prstGeom prst="rect">
            <a:avLst/>
          </a:prstGeom>
        </p:spPr>
        <p:txBody>
          <a:bodyPr anchor="b" anchorCtr="0">
            <a:noAutofit/>
          </a:bodyPr>
          <a:lstStyle>
            <a:lvl1pPr algn="l">
              <a:defRPr sz="4800">
                <a:solidFill>
                  <a:schemeClr val="bg1"/>
                </a:solidFill>
              </a:defRPr>
            </a:lvl1pPr>
          </a:lstStyle>
          <a:p>
            <a:r>
              <a:rPr lang="en-US" dirty="0"/>
              <a:t>“Insert quote here Insert quote here Insert quote here Insert quote here.”</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910757"/>
            <a:ext cx="863472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B60D9EE-C28D-6DB2-74C9-925C2BF28DFF}"/>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CA06910C-3278-EC18-6D25-71265FCA2A6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060776668"/>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quote_lt_blue">
    <p:bg>
      <p:bgPr>
        <a:solidFill>
          <a:srgbClr val="0C34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rgbClr val="0C3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hape, circle&#10;&#10;Description automatically generated">
            <a:extLst>
              <a:ext uri="{FF2B5EF4-FFF2-40B4-BE49-F238E27FC236}">
                <a16:creationId xmlns:a16="http://schemas.microsoft.com/office/drawing/2014/main" id="{0D97EACC-08EC-E23D-81E9-FE8C480D14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251" y="-1"/>
            <a:ext cx="6289924" cy="680032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314883"/>
            <a:ext cx="8634723" cy="2532526"/>
          </a:xfrm>
          <a:prstGeom prst="rect">
            <a:avLst/>
          </a:prstGeom>
        </p:spPr>
        <p:txBody>
          <a:bodyPr anchor="b" anchorCtr="0">
            <a:noAutofit/>
          </a:bodyPr>
          <a:lstStyle>
            <a:lvl1pPr algn="l">
              <a:defRPr sz="4800">
                <a:solidFill>
                  <a:schemeClr val="bg1"/>
                </a:solidFill>
              </a:defRPr>
            </a:lvl1pPr>
          </a:lstStyle>
          <a:p>
            <a:r>
              <a:rPr lang="en-US" dirty="0"/>
              <a:t>“Insert quote here Insert quote here Insert quote here Insert quote here.”</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910757"/>
            <a:ext cx="863472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6EABEE4-A33D-BEB4-749A-37C6B0F2F34F}"/>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582C9894-319B-3DEE-60BE-8F5EA880093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857549127"/>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quote_orange">
    <p:bg>
      <p:bgPr>
        <a:solidFill>
          <a:srgbClr val="3C1806"/>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rgbClr val="3C1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929835DB-8A5C-E734-95A0-1F2A5EB51E4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557"/>
          <a:stretch/>
        </p:blipFill>
        <p:spPr>
          <a:xfrm>
            <a:off x="-19253" y="0"/>
            <a:ext cx="6583339" cy="6825342"/>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314883"/>
            <a:ext cx="8634723" cy="2532526"/>
          </a:xfrm>
          <a:prstGeom prst="rect">
            <a:avLst/>
          </a:prstGeom>
        </p:spPr>
        <p:txBody>
          <a:bodyPr anchor="b" anchorCtr="0">
            <a:noAutofit/>
          </a:bodyPr>
          <a:lstStyle>
            <a:lvl1pPr algn="l">
              <a:defRPr sz="4800">
                <a:solidFill>
                  <a:schemeClr val="bg1"/>
                </a:solidFill>
              </a:defRPr>
            </a:lvl1pPr>
          </a:lstStyle>
          <a:p>
            <a:r>
              <a:rPr lang="en-US" dirty="0"/>
              <a:t>“Insert quote here Insert quote here Insert quote here Insert quote here.”</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910757"/>
            <a:ext cx="863472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A3D89BF-F399-9405-0E58-746A6705B47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18B09C28-1582-F338-6BC3-DC037931A28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5797388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ver_photo_circle_blu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ape, circle&#10;&#10;Description automatically generated">
            <a:extLst>
              <a:ext uri="{FF2B5EF4-FFF2-40B4-BE49-F238E27FC236}">
                <a16:creationId xmlns:a16="http://schemas.microsoft.com/office/drawing/2014/main" id="{AE3F521A-60F1-72FB-2B10-CA78E2F93C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86841" y="-32869"/>
            <a:ext cx="6305159" cy="6858000"/>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615225DC-38B1-15E3-05E6-88F5A6B976CF}"/>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dirty="0"/>
              <a:t>Insert your presentation title here maximum of three lines</a:t>
            </a:r>
          </a:p>
        </p:txBody>
      </p:sp>
      <p:sp>
        <p:nvSpPr>
          <p:cNvPr id="8" name="Subtitle 2">
            <a:extLst>
              <a:ext uri="{FF2B5EF4-FFF2-40B4-BE49-F238E27FC236}">
                <a16:creationId xmlns:a16="http://schemas.microsoft.com/office/drawing/2014/main" id="{23B6A8FC-C3C4-F7DA-BF00-D56866D5808E}"/>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a:extLst>
              <a:ext uri="{FF2B5EF4-FFF2-40B4-BE49-F238E27FC236}">
                <a16:creationId xmlns:a16="http://schemas.microsoft.com/office/drawing/2014/main" id="{D2A4CA4E-91B0-F63E-26FF-534D71257E8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5A598B2A-BB91-C356-7BCC-18D04DA85A8D}"/>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F49547DD-E825-E7A3-C48A-64AA78C199D4}"/>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8A73B546-3757-53F1-AA4C-E0A8B9D18EAF}"/>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Tree>
    <p:extLst>
      <p:ext uri="{BB962C8B-B14F-4D97-AF65-F5344CB8AC3E}">
        <p14:creationId xmlns:p14="http://schemas.microsoft.com/office/powerpoint/2010/main" val="1366085627"/>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quote_viole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rgbClr val="292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hape, circle&#10;&#10;Description automatically generated">
            <a:extLst>
              <a:ext uri="{FF2B5EF4-FFF2-40B4-BE49-F238E27FC236}">
                <a16:creationId xmlns:a16="http://schemas.microsoft.com/office/drawing/2014/main" id="{E8A429FF-DA58-2C20-7EA0-A4BB526061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148" b="-633"/>
          <a:stretch/>
        </p:blipFill>
        <p:spPr>
          <a:xfrm>
            <a:off x="-1" y="-1"/>
            <a:ext cx="6397827" cy="684684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314883"/>
            <a:ext cx="8634723" cy="2532526"/>
          </a:xfrm>
          <a:prstGeom prst="rect">
            <a:avLst/>
          </a:prstGeom>
        </p:spPr>
        <p:txBody>
          <a:bodyPr anchor="b" anchorCtr="0">
            <a:noAutofit/>
          </a:bodyPr>
          <a:lstStyle>
            <a:lvl1pPr algn="l">
              <a:defRPr sz="4800">
                <a:solidFill>
                  <a:schemeClr val="bg1"/>
                </a:solidFill>
              </a:defRPr>
            </a:lvl1pPr>
          </a:lstStyle>
          <a:p>
            <a:r>
              <a:rPr lang="en-US" dirty="0"/>
              <a:t>“Insert quote here Insert quote here Insert quote here Insert quote here.”</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910757"/>
            <a:ext cx="863472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userDrawn="1"/>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0F06A83-99DA-2C5F-78D6-6FA841ED8259}"/>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4EF376C8-4901-3DED-9FB3-D8AE874C5FD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984429513"/>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hank_you_viole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rgbClr val="292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E1167A0A-F180-60C7-1EB1-45DFE71B1E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E163BE63-5485-E51C-D2FB-D90594B2CBBC}"/>
              </a:ext>
            </a:extLst>
          </p:cNvPr>
          <p:cNvSpPr>
            <a:spLocks noGrp="1"/>
          </p:cNvSpPr>
          <p:nvPr>
            <p:ph type="ctrTitle" hasCustomPrompt="1"/>
          </p:nvPr>
        </p:nvSpPr>
        <p:spPr>
          <a:xfrm>
            <a:off x="288558" y="635035"/>
            <a:ext cx="8642082" cy="2387600"/>
          </a:xfrm>
        </p:spPr>
        <p:txBody>
          <a:bodyPr anchor="b">
            <a:noAutofit/>
          </a:bodyPr>
          <a:lstStyle>
            <a:lvl1pPr algn="l">
              <a:defRPr sz="3600">
                <a:solidFill>
                  <a:schemeClr val="bg1"/>
                </a:solidFill>
              </a:defRPr>
            </a:lvl1pPr>
          </a:lstStyle>
          <a:p>
            <a:r>
              <a:rPr lang="en-US" dirty="0"/>
              <a:t>[Thank you]</a:t>
            </a:r>
          </a:p>
        </p:txBody>
      </p:sp>
      <p:sp>
        <p:nvSpPr>
          <p:cNvPr id="14" name="Subtitle 2">
            <a:extLst>
              <a:ext uri="{FF2B5EF4-FFF2-40B4-BE49-F238E27FC236}">
                <a16:creationId xmlns:a16="http://schemas.microsoft.com/office/drawing/2014/main" id="{D969D08C-4DD0-FF1D-4F1E-2B57BBBC6138}"/>
              </a:ext>
            </a:extLst>
          </p:cNvPr>
          <p:cNvSpPr>
            <a:spLocks noGrp="1"/>
          </p:cNvSpPr>
          <p:nvPr>
            <p:ph type="subTitle" idx="1" hasCustomPrompt="1"/>
          </p:nvPr>
        </p:nvSpPr>
        <p:spPr>
          <a:xfrm>
            <a:off x="288558" y="3114710"/>
            <a:ext cx="8642082"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[Call to action]</a:t>
            </a:r>
          </a:p>
        </p:txBody>
      </p:sp>
      <p:sp>
        <p:nvSpPr>
          <p:cNvPr id="15" name="Text Placeholder 17">
            <a:extLst>
              <a:ext uri="{FF2B5EF4-FFF2-40B4-BE49-F238E27FC236}">
                <a16:creationId xmlns:a16="http://schemas.microsoft.com/office/drawing/2014/main" id="{31B837C9-2286-59D8-4032-53C7374DC0DF}"/>
              </a:ext>
            </a:extLst>
          </p:cNvPr>
          <p:cNvSpPr>
            <a:spLocks noGrp="1"/>
          </p:cNvSpPr>
          <p:nvPr>
            <p:ph type="body" sz="quarter" idx="10" hasCustomPrompt="1"/>
          </p:nvPr>
        </p:nvSpPr>
        <p:spPr>
          <a:xfrm>
            <a:off x="288559" y="4339347"/>
            <a:ext cx="8642082"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16" name="Text Placeholder 17">
            <a:extLst>
              <a:ext uri="{FF2B5EF4-FFF2-40B4-BE49-F238E27FC236}">
                <a16:creationId xmlns:a16="http://schemas.microsoft.com/office/drawing/2014/main" id="{461ED9C9-7BF6-B4F1-DA70-EC53D0C2A000}"/>
              </a:ext>
            </a:extLst>
          </p:cNvPr>
          <p:cNvSpPr>
            <a:spLocks noGrp="1"/>
          </p:cNvSpPr>
          <p:nvPr>
            <p:ph type="body" sz="quarter" idx="11" hasCustomPrompt="1"/>
          </p:nvPr>
        </p:nvSpPr>
        <p:spPr>
          <a:xfrm>
            <a:off x="288559" y="4707481"/>
            <a:ext cx="8642082" cy="42346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Contact information</a:t>
            </a:r>
          </a:p>
        </p:txBody>
      </p:sp>
      <p:pic>
        <p:nvPicPr>
          <p:cNvPr id="17" name="Picture 16">
            <a:extLst>
              <a:ext uri="{FF2B5EF4-FFF2-40B4-BE49-F238E27FC236}">
                <a16:creationId xmlns:a16="http://schemas.microsoft.com/office/drawing/2014/main" id="{070CF706-7FAA-2BA1-1710-A32021C46A2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Slide Number Placeholder 5">
            <a:extLst>
              <a:ext uri="{FF2B5EF4-FFF2-40B4-BE49-F238E27FC236}">
                <a16:creationId xmlns:a16="http://schemas.microsoft.com/office/drawing/2014/main" id="{2BA0FDEA-DA79-1320-766F-9AD366A37456}"/>
              </a:ext>
            </a:extLst>
          </p:cNvPr>
          <p:cNvSpPr>
            <a:spLocks noGrp="1"/>
          </p:cNvSpPr>
          <p:nvPr>
            <p:ph type="sldNum" sz="quarter" idx="12"/>
          </p:nvPr>
        </p:nvSpPr>
        <p:spPr>
          <a:xfrm>
            <a:off x="10985326" y="6435203"/>
            <a:ext cx="901874" cy="365125"/>
          </a:xfrm>
        </p:spPr>
        <p:txBody>
          <a:bodyPr/>
          <a:lstStyle>
            <a:lvl1pPr>
              <a:defRPr>
                <a:solidFill>
                  <a:schemeClr val="bg1"/>
                </a:solidFill>
              </a:defRPr>
            </a:lvl1pPr>
          </a:lstStyle>
          <a:p>
            <a:fld id="{403EF4E2-7A7A-0548-85F1-5479B7C9E1B2}" type="slidenum">
              <a:rPr lang="en-US" smtClean="0"/>
              <a:pPr/>
              <a:t>‹#›</a:t>
            </a:fld>
            <a:endParaRPr lang="en-US"/>
          </a:p>
        </p:txBody>
      </p:sp>
      <p:sp>
        <p:nvSpPr>
          <p:cNvPr id="6" name="TextBox 5">
            <a:extLst>
              <a:ext uri="{FF2B5EF4-FFF2-40B4-BE49-F238E27FC236}">
                <a16:creationId xmlns:a16="http://schemas.microsoft.com/office/drawing/2014/main" id="{F7DAD2E5-E506-6900-CAA8-ABF57EC21828}"/>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1867731864"/>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thank_you_grey">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clipart, vector graphics&#10;&#10;Description automatically generated">
            <a:extLst>
              <a:ext uri="{FF2B5EF4-FFF2-40B4-BE49-F238E27FC236}">
                <a16:creationId xmlns:a16="http://schemas.microsoft.com/office/drawing/2014/main" id="{CF928130-74A2-EFBD-3E8D-68B5F500D5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635035"/>
            <a:ext cx="8642082" cy="2387600"/>
          </a:xfrm>
        </p:spPr>
        <p:txBody>
          <a:bodyPr anchor="b">
            <a:noAutofit/>
          </a:bodyPr>
          <a:lstStyle>
            <a:lvl1pPr algn="l">
              <a:defRPr sz="3600">
                <a:solidFill>
                  <a:schemeClr val="tx1"/>
                </a:solidFill>
              </a:defRPr>
            </a:lvl1pPr>
          </a:lstStyle>
          <a:p>
            <a:r>
              <a:rPr lang="en-US" dirty="0"/>
              <a:t>[Thank you]</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11471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[Call to action]</a:t>
            </a:r>
          </a:p>
        </p:txBody>
      </p:sp>
      <p:pic>
        <p:nvPicPr>
          <p:cNvPr id="9" name="Picture 8">
            <a:extLst>
              <a:ext uri="{FF2B5EF4-FFF2-40B4-BE49-F238E27FC236}">
                <a16:creationId xmlns:a16="http://schemas.microsoft.com/office/drawing/2014/main" id="{CD8F8D6A-AB50-00A3-D30C-2B45378DC3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10" name="Text Placeholder 17">
            <a:extLst>
              <a:ext uri="{FF2B5EF4-FFF2-40B4-BE49-F238E27FC236}">
                <a16:creationId xmlns:a16="http://schemas.microsoft.com/office/drawing/2014/main" id="{0FF12D10-3F99-FA54-8A36-1C3BFF703BC4}"/>
              </a:ext>
            </a:extLst>
          </p:cNvPr>
          <p:cNvSpPr>
            <a:spLocks noGrp="1"/>
          </p:cNvSpPr>
          <p:nvPr>
            <p:ph type="body" sz="quarter" idx="10" hasCustomPrompt="1"/>
          </p:nvPr>
        </p:nvSpPr>
        <p:spPr>
          <a:xfrm>
            <a:off x="288559" y="4339347"/>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11" name="Text Placeholder 17">
            <a:extLst>
              <a:ext uri="{FF2B5EF4-FFF2-40B4-BE49-F238E27FC236}">
                <a16:creationId xmlns:a16="http://schemas.microsoft.com/office/drawing/2014/main" id="{C023098E-A14A-7175-E122-657D7B94C166}"/>
              </a:ext>
            </a:extLst>
          </p:cNvPr>
          <p:cNvSpPr>
            <a:spLocks noGrp="1"/>
          </p:cNvSpPr>
          <p:nvPr>
            <p:ph type="body" sz="quarter" idx="11" hasCustomPrompt="1"/>
          </p:nvPr>
        </p:nvSpPr>
        <p:spPr>
          <a:xfrm>
            <a:off x="288559" y="4707481"/>
            <a:ext cx="8642082" cy="42346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Contact information</a:t>
            </a:r>
          </a:p>
        </p:txBody>
      </p:sp>
      <p:sp>
        <p:nvSpPr>
          <p:cNvPr id="6" name="Slide Number Placeholder 5">
            <a:extLst>
              <a:ext uri="{FF2B5EF4-FFF2-40B4-BE49-F238E27FC236}">
                <a16:creationId xmlns:a16="http://schemas.microsoft.com/office/drawing/2014/main" id="{28A5A3C8-5183-431D-468E-77DFFF5EB1B6}"/>
              </a:ext>
            </a:extLst>
          </p:cNvPr>
          <p:cNvSpPr>
            <a:spLocks noGrp="1"/>
          </p:cNvSpPr>
          <p:nvPr>
            <p:ph type="sldNum" sz="quarter" idx="12"/>
          </p:nvPr>
        </p:nvSpPr>
        <p:spPr>
          <a:xfrm>
            <a:off x="10985326" y="6435203"/>
            <a:ext cx="901874" cy="365125"/>
          </a:xfrm>
        </p:spPr>
        <p:txBody>
          <a:bodyPr/>
          <a:lstStyle>
            <a:lvl1pPr>
              <a:defRPr>
                <a:solidFill>
                  <a:schemeClr val="tx1"/>
                </a:solidFill>
              </a:defRPr>
            </a:lvl1pPr>
          </a:lstStyle>
          <a:p>
            <a:fld id="{403EF4E2-7A7A-0548-85F1-5479B7C9E1B2}" type="slidenum">
              <a:rPr lang="en-US" smtClean="0"/>
              <a:pPr/>
              <a:t>‹#›</a:t>
            </a:fld>
            <a:endParaRPr lang="en-US"/>
          </a:p>
        </p:txBody>
      </p:sp>
      <p:sp>
        <p:nvSpPr>
          <p:cNvPr id="7" name="TextBox 6">
            <a:extLst>
              <a:ext uri="{FF2B5EF4-FFF2-40B4-BE49-F238E27FC236}">
                <a16:creationId xmlns:a16="http://schemas.microsoft.com/office/drawing/2014/main" id="{32D8B9DE-B64C-1B72-C8EC-3F3105E9CE27}"/>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399325875"/>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yp_cover_whit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671355"/>
            <a:ext cx="8642082" cy="2387600"/>
          </a:xfrm>
          <a:prstGeom prst="rect">
            <a:avLst/>
          </a:prstGeom>
        </p:spPr>
        <p:txBody>
          <a:bodyPr anchor="b">
            <a:noAutofit/>
          </a:bodyPr>
          <a:lstStyle>
            <a:lvl1pPr algn="l">
              <a:defRPr sz="5400">
                <a:solidFill>
                  <a:schemeClr val="tx1"/>
                </a:solidFill>
              </a:defRPr>
            </a:lvl1pPr>
          </a:lstStyle>
          <a:p>
            <a:r>
              <a:rPr lang="en-US" dirty="0"/>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415103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userDrawn="1"/>
        </p:nvCxnSpPr>
        <p:spPr>
          <a:xfrm>
            <a:off x="278932" y="1364752"/>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AD0A56-54F9-2F78-1258-F9610367319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4801" y="447040"/>
            <a:ext cx="1219198" cy="518808"/>
          </a:xfrm>
          <a:prstGeom prst="rect">
            <a:avLst/>
          </a:prstGeom>
        </p:spPr>
      </p:pic>
      <p:sp>
        <p:nvSpPr>
          <p:cNvPr id="8" name="Text Placeholder 17">
            <a:extLst>
              <a:ext uri="{FF2B5EF4-FFF2-40B4-BE49-F238E27FC236}">
                <a16:creationId xmlns:a16="http://schemas.microsoft.com/office/drawing/2014/main" id="{D70F9698-6E59-9274-EC44-4917B7B92AAA}"/>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7" name="TextBox 6">
            <a:extLst>
              <a:ext uri="{FF2B5EF4-FFF2-40B4-BE49-F238E27FC236}">
                <a16:creationId xmlns:a16="http://schemas.microsoft.com/office/drawing/2014/main" id="{597486B2-E0C5-0362-6797-2154FB2AC31F}"/>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451657770"/>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yp_cover_niq_grey">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clipart, vector graphics&#10;&#10;Description automatically generated">
            <a:extLst>
              <a:ext uri="{FF2B5EF4-FFF2-40B4-BE49-F238E27FC236}">
                <a16:creationId xmlns:a16="http://schemas.microsoft.com/office/drawing/2014/main" id="{CF928130-74A2-EFBD-3E8D-68B5F500D5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5400">
                <a:solidFill>
                  <a:schemeClr val="tx1"/>
                </a:solidFill>
              </a:defRPr>
            </a:lvl1pPr>
          </a:lstStyle>
          <a:p>
            <a:r>
              <a:rPr lang="en-US" dirty="0"/>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311471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CD8F8D6A-AB50-00A3-D30C-2B45378DC3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12" name="Text Placeholder 17">
            <a:extLst>
              <a:ext uri="{FF2B5EF4-FFF2-40B4-BE49-F238E27FC236}">
                <a16:creationId xmlns:a16="http://schemas.microsoft.com/office/drawing/2014/main" id="{F56771D0-5C86-AA60-3F57-E915E5BF86C2}"/>
              </a:ext>
            </a:extLst>
          </p:cNvPr>
          <p:cNvSpPr>
            <a:spLocks noGrp="1"/>
          </p:cNvSpPr>
          <p:nvPr>
            <p:ph type="body" sz="quarter" idx="12" hasCustomPrompt="1"/>
          </p:nvPr>
        </p:nvSpPr>
        <p:spPr>
          <a:xfrm>
            <a:off x="288559" y="5110167"/>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6" name="TextBox 5">
            <a:extLst>
              <a:ext uri="{FF2B5EF4-FFF2-40B4-BE49-F238E27FC236}">
                <a16:creationId xmlns:a16="http://schemas.microsoft.com/office/drawing/2014/main" id="{56138D29-56C2-9514-291B-652CDA5A606E}"/>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2839336866"/>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yp_title_and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2F25C-611F-5946-A757-98CBE87CC8B7}"/>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Text Placeholder 6">
            <a:extLst>
              <a:ext uri="{FF2B5EF4-FFF2-40B4-BE49-F238E27FC236}">
                <a16:creationId xmlns:a16="http://schemas.microsoft.com/office/drawing/2014/main" id="{47F7929F-4D80-0F4F-EFFB-21D9B3A08195}"/>
              </a:ext>
            </a:extLst>
          </p:cNvPr>
          <p:cNvSpPr>
            <a:spLocks noGrp="1"/>
          </p:cNvSpPr>
          <p:nvPr>
            <p:ph type="body" sz="quarter" idx="13" hasCustomPrompt="1"/>
          </p:nvPr>
        </p:nvSpPr>
        <p:spPr>
          <a:xfrm>
            <a:off x="288558" y="845697"/>
            <a:ext cx="11582400" cy="430887"/>
          </a:xfrm>
          <a:solidFill>
            <a:schemeClr val="tx2"/>
          </a:solidFill>
        </p:spPr>
        <p:txBody>
          <a:bodyPr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1" name="Text Placeholder 10">
            <a:extLst>
              <a:ext uri="{FF2B5EF4-FFF2-40B4-BE49-F238E27FC236}">
                <a16:creationId xmlns:a16="http://schemas.microsoft.com/office/drawing/2014/main" id="{D84B7C4B-5E7C-3B57-7A87-AA7A24A5F2B5}"/>
              </a:ext>
            </a:extLst>
          </p:cNvPr>
          <p:cNvSpPr>
            <a:spLocks noGrp="1"/>
          </p:cNvSpPr>
          <p:nvPr>
            <p:ph type="body" sz="quarter" idx="14"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5" name="Straight Connector 4">
            <a:extLst>
              <a:ext uri="{FF2B5EF4-FFF2-40B4-BE49-F238E27FC236}">
                <a16:creationId xmlns:a16="http://schemas.microsoft.com/office/drawing/2014/main" id="{6FD4EA98-BF31-5C57-6FCA-CC2DE7D012B7}"/>
              </a:ext>
            </a:extLst>
          </p:cNvPr>
          <p:cNvCxnSpPr>
            <a:cxnSpLocks/>
          </p:cNvCxnSpPr>
          <p:nvPr userDrawn="1"/>
        </p:nvCxnSpPr>
        <p:spPr>
          <a:xfrm>
            <a:off x="278932" y="718606"/>
            <a:ext cx="1161488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1149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yp_content_and_descriptio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9" name="Text Placeholder 10">
            <a:extLst>
              <a:ext uri="{FF2B5EF4-FFF2-40B4-BE49-F238E27FC236}">
                <a16:creationId xmlns:a16="http://schemas.microsoft.com/office/drawing/2014/main" id="{A7D447D7-AD37-E5BC-FBE0-AE089392E05B}"/>
              </a:ext>
            </a:extLst>
          </p:cNvPr>
          <p:cNvSpPr>
            <a:spLocks noGrp="1"/>
          </p:cNvSpPr>
          <p:nvPr>
            <p:ph type="body" sz="quarter" idx="14"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2" name="Content Placeholder 2">
            <a:extLst>
              <a:ext uri="{FF2B5EF4-FFF2-40B4-BE49-F238E27FC236}">
                <a16:creationId xmlns:a16="http://schemas.microsoft.com/office/drawing/2014/main" id="{B5C80055-36CD-03A0-FF2F-FB1F135FCA85}"/>
              </a:ext>
            </a:extLst>
          </p:cNvPr>
          <p:cNvSpPr>
            <a:spLocks noGrp="1"/>
          </p:cNvSpPr>
          <p:nvPr>
            <p:ph idx="1"/>
          </p:nvPr>
        </p:nvSpPr>
        <p:spPr>
          <a:xfrm>
            <a:off x="288558" y="1825625"/>
            <a:ext cx="8629974"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56DE0CA5-5C4E-EFCB-2BE8-EB8DC2300D09}"/>
              </a:ext>
            </a:extLst>
          </p:cNvPr>
          <p:cNvSpPr>
            <a:spLocks noGrp="1"/>
          </p:cNvSpPr>
          <p:nvPr>
            <p:ph idx="21"/>
          </p:nvPr>
        </p:nvSpPr>
        <p:spPr>
          <a:xfrm>
            <a:off x="9180311" y="1825625"/>
            <a:ext cx="2706889"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A7CFE5F6-0ABB-2CA3-C74A-99B42FD5E927}"/>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3" name="Text Placeholder 6">
            <a:extLst>
              <a:ext uri="{FF2B5EF4-FFF2-40B4-BE49-F238E27FC236}">
                <a16:creationId xmlns:a16="http://schemas.microsoft.com/office/drawing/2014/main" id="{0B8B3A92-A5CD-DBC4-6B1B-79BFC4D986E0}"/>
              </a:ext>
            </a:extLst>
          </p:cNvPr>
          <p:cNvSpPr>
            <a:spLocks noGrp="1"/>
          </p:cNvSpPr>
          <p:nvPr>
            <p:ph type="body" sz="quarter" idx="13" hasCustomPrompt="1"/>
          </p:nvPr>
        </p:nvSpPr>
        <p:spPr>
          <a:xfrm>
            <a:off x="288558" y="845697"/>
            <a:ext cx="11582400" cy="430887"/>
          </a:xfrm>
          <a:solidFill>
            <a:schemeClr val="tx2"/>
          </a:solidFill>
        </p:spPr>
        <p:txBody>
          <a:bodyPr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4" name="Straight Connector 3">
            <a:extLst>
              <a:ext uri="{FF2B5EF4-FFF2-40B4-BE49-F238E27FC236}">
                <a16:creationId xmlns:a16="http://schemas.microsoft.com/office/drawing/2014/main" id="{126D5F0D-4411-C2F1-C6EE-CE0F553BA1C6}"/>
              </a:ext>
            </a:extLst>
          </p:cNvPr>
          <p:cNvCxnSpPr>
            <a:cxnSpLocks/>
          </p:cNvCxnSpPr>
          <p:nvPr userDrawn="1"/>
        </p:nvCxnSpPr>
        <p:spPr>
          <a:xfrm>
            <a:off x="278932" y="718606"/>
            <a:ext cx="1161488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76888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yp_three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3684352"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1825625"/>
            <a:ext cx="3684352"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1825625"/>
            <a:ext cx="3684352"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3684352"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3" name="Text Placeholder 6">
            <a:extLst>
              <a:ext uri="{FF2B5EF4-FFF2-40B4-BE49-F238E27FC236}">
                <a16:creationId xmlns:a16="http://schemas.microsoft.com/office/drawing/2014/main" id="{4F7AC8A2-64C0-1D9F-7AB1-472AE18BD1D5}"/>
              </a:ext>
            </a:extLst>
          </p:cNvPr>
          <p:cNvSpPr>
            <a:spLocks noGrp="1"/>
          </p:cNvSpPr>
          <p:nvPr>
            <p:ph type="body" sz="quarter" idx="17" hasCustomPrompt="1"/>
          </p:nvPr>
        </p:nvSpPr>
        <p:spPr>
          <a:xfrm>
            <a:off x="4237582" y="1351231"/>
            <a:ext cx="3684352"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4" name="Text Placeholder 6">
            <a:extLst>
              <a:ext uri="{FF2B5EF4-FFF2-40B4-BE49-F238E27FC236}">
                <a16:creationId xmlns:a16="http://schemas.microsoft.com/office/drawing/2014/main" id="{CED75715-C317-75F7-78F6-9C944FD28A22}"/>
              </a:ext>
            </a:extLst>
          </p:cNvPr>
          <p:cNvSpPr>
            <a:spLocks noGrp="1"/>
          </p:cNvSpPr>
          <p:nvPr>
            <p:ph type="body" sz="quarter" idx="18" hasCustomPrompt="1"/>
          </p:nvPr>
        </p:nvSpPr>
        <p:spPr>
          <a:xfrm>
            <a:off x="8186605" y="1351231"/>
            <a:ext cx="3684352"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5" name="Text Placeholder 10">
            <a:extLst>
              <a:ext uri="{FF2B5EF4-FFF2-40B4-BE49-F238E27FC236}">
                <a16:creationId xmlns:a16="http://schemas.microsoft.com/office/drawing/2014/main" id="{EE3F5269-C1DC-2C7C-6829-F77D90998064}"/>
              </a:ext>
            </a:extLst>
          </p:cNvPr>
          <p:cNvSpPr>
            <a:spLocks noGrp="1"/>
          </p:cNvSpPr>
          <p:nvPr>
            <p:ph type="body" sz="quarter" idx="19" hasCustomPrompt="1"/>
          </p:nvPr>
        </p:nvSpPr>
        <p:spPr>
          <a:xfrm>
            <a:off x="288559" y="5985327"/>
            <a:ext cx="11582398"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7" name="Title 1">
            <a:extLst>
              <a:ext uri="{FF2B5EF4-FFF2-40B4-BE49-F238E27FC236}">
                <a16:creationId xmlns:a16="http://schemas.microsoft.com/office/drawing/2014/main" id="{AEE6AB25-4CDE-ED86-EE3C-2CA82FCF446F}"/>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8" name="Text Placeholder 6">
            <a:extLst>
              <a:ext uri="{FF2B5EF4-FFF2-40B4-BE49-F238E27FC236}">
                <a16:creationId xmlns:a16="http://schemas.microsoft.com/office/drawing/2014/main" id="{4A3AB7BA-EC43-2DFF-6C1F-F18DE26349DF}"/>
              </a:ext>
            </a:extLst>
          </p:cNvPr>
          <p:cNvSpPr>
            <a:spLocks noGrp="1"/>
          </p:cNvSpPr>
          <p:nvPr>
            <p:ph type="body" sz="quarter" idx="13" hasCustomPrompt="1"/>
          </p:nvPr>
        </p:nvSpPr>
        <p:spPr>
          <a:xfrm>
            <a:off x="288558" y="845697"/>
            <a:ext cx="11582400" cy="430887"/>
          </a:xfrm>
          <a:solidFill>
            <a:schemeClr val="tx2"/>
          </a:solidFill>
        </p:spPr>
        <p:txBody>
          <a:bodyPr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18" name="Straight Connector 17">
            <a:extLst>
              <a:ext uri="{FF2B5EF4-FFF2-40B4-BE49-F238E27FC236}">
                <a16:creationId xmlns:a16="http://schemas.microsoft.com/office/drawing/2014/main" id="{67EF1E46-1337-435B-6F96-948F983E07BB}"/>
              </a:ext>
            </a:extLst>
          </p:cNvPr>
          <p:cNvCxnSpPr>
            <a:cxnSpLocks/>
          </p:cNvCxnSpPr>
          <p:nvPr userDrawn="1"/>
        </p:nvCxnSpPr>
        <p:spPr>
          <a:xfrm>
            <a:off x="278932" y="718606"/>
            <a:ext cx="1161488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04259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yp_four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2706889"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8" name="Content Placeholder 2">
            <a:extLst>
              <a:ext uri="{FF2B5EF4-FFF2-40B4-BE49-F238E27FC236}">
                <a16:creationId xmlns:a16="http://schemas.microsoft.com/office/drawing/2014/main" id="{723B6A2A-2C2E-7735-F6AF-C9EBC41827D7}"/>
              </a:ext>
            </a:extLst>
          </p:cNvPr>
          <p:cNvSpPr>
            <a:spLocks noGrp="1"/>
          </p:cNvSpPr>
          <p:nvPr>
            <p:ph idx="17"/>
          </p:nvPr>
        </p:nvSpPr>
        <p:spPr>
          <a:xfrm>
            <a:off x="3252476" y="1825625"/>
            <a:ext cx="2706889"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a:extLst>
              <a:ext uri="{FF2B5EF4-FFF2-40B4-BE49-F238E27FC236}">
                <a16:creationId xmlns:a16="http://schemas.microsoft.com/office/drawing/2014/main" id="{390CEB3B-329E-7CFB-C82C-196F404D94D0}"/>
              </a:ext>
            </a:extLst>
          </p:cNvPr>
          <p:cNvSpPr>
            <a:spLocks noGrp="1"/>
          </p:cNvSpPr>
          <p:nvPr>
            <p:ph type="body" sz="quarter" idx="18" hasCustomPrompt="1"/>
          </p:nvPr>
        </p:nvSpPr>
        <p:spPr>
          <a:xfrm>
            <a:off x="3252475"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5" name="Content Placeholder 2">
            <a:extLst>
              <a:ext uri="{FF2B5EF4-FFF2-40B4-BE49-F238E27FC236}">
                <a16:creationId xmlns:a16="http://schemas.microsoft.com/office/drawing/2014/main" id="{BE267DF4-9717-0259-6B0E-DAD8B209CF46}"/>
              </a:ext>
            </a:extLst>
          </p:cNvPr>
          <p:cNvSpPr>
            <a:spLocks noGrp="1"/>
          </p:cNvSpPr>
          <p:nvPr>
            <p:ph idx="19"/>
          </p:nvPr>
        </p:nvSpPr>
        <p:spPr>
          <a:xfrm>
            <a:off x="6216393" y="1825625"/>
            <a:ext cx="2706889"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6">
            <a:extLst>
              <a:ext uri="{FF2B5EF4-FFF2-40B4-BE49-F238E27FC236}">
                <a16:creationId xmlns:a16="http://schemas.microsoft.com/office/drawing/2014/main" id="{3638A4D9-F985-A57C-CB8F-B5BE0F172727}"/>
              </a:ext>
            </a:extLst>
          </p:cNvPr>
          <p:cNvSpPr>
            <a:spLocks noGrp="1"/>
          </p:cNvSpPr>
          <p:nvPr>
            <p:ph type="body" sz="quarter" idx="20" hasCustomPrompt="1"/>
          </p:nvPr>
        </p:nvSpPr>
        <p:spPr>
          <a:xfrm>
            <a:off x="6216392"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7" name="Content Placeholder 2">
            <a:extLst>
              <a:ext uri="{FF2B5EF4-FFF2-40B4-BE49-F238E27FC236}">
                <a16:creationId xmlns:a16="http://schemas.microsoft.com/office/drawing/2014/main" id="{B48447AD-132B-DD45-8F26-5684D33A864A}"/>
              </a:ext>
            </a:extLst>
          </p:cNvPr>
          <p:cNvSpPr>
            <a:spLocks noGrp="1"/>
          </p:cNvSpPr>
          <p:nvPr>
            <p:ph idx="21"/>
          </p:nvPr>
        </p:nvSpPr>
        <p:spPr>
          <a:xfrm>
            <a:off x="9180311" y="1825625"/>
            <a:ext cx="2706889"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6">
            <a:extLst>
              <a:ext uri="{FF2B5EF4-FFF2-40B4-BE49-F238E27FC236}">
                <a16:creationId xmlns:a16="http://schemas.microsoft.com/office/drawing/2014/main" id="{93012D8C-6A00-0751-CA0A-B3A4D6620527}"/>
              </a:ext>
            </a:extLst>
          </p:cNvPr>
          <p:cNvSpPr>
            <a:spLocks noGrp="1"/>
          </p:cNvSpPr>
          <p:nvPr>
            <p:ph type="body" sz="quarter" idx="22" hasCustomPrompt="1"/>
          </p:nvPr>
        </p:nvSpPr>
        <p:spPr>
          <a:xfrm>
            <a:off x="9180310"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20" name="Text Placeholder 10">
            <a:extLst>
              <a:ext uri="{FF2B5EF4-FFF2-40B4-BE49-F238E27FC236}">
                <a16:creationId xmlns:a16="http://schemas.microsoft.com/office/drawing/2014/main" id="{F180A1E1-EF14-8968-BBD5-6D02AC2BDF0F}"/>
              </a:ext>
            </a:extLst>
          </p:cNvPr>
          <p:cNvSpPr>
            <a:spLocks noGrp="1"/>
          </p:cNvSpPr>
          <p:nvPr>
            <p:ph type="body" sz="quarter" idx="14"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7" name="Title 1">
            <a:extLst>
              <a:ext uri="{FF2B5EF4-FFF2-40B4-BE49-F238E27FC236}">
                <a16:creationId xmlns:a16="http://schemas.microsoft.com/office/drawing/2014/main" id="{5C652087-4AD9-06EF-5607-15CECEB54C20}"/>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10" name="Text Placeholder 6">
            <a:extLst>
              <a:ext uri="{FF2B5EF4-FFF2-40B4-BE49-F238E27FC236}">
                <a16:creationId xmlns:a16="http://schemas.microsoft.com/office/drawing/2014/main" id="{296CD140-D5E3-B4BE-DBDB-EB6A6E1E2F30}"/>
              </a:ext>
            </a:extLst>
          </p:cNvPr>
          <p:cNvSpPr>
            <a:spLocks noGrp="1"/>
          </p:cNvSpPr>
          <p:nvPr>
            <p:ph type="body" sz="quarter" idx="13" hasCustomPrompt="1"/>
          </p:nvPr>
        </p:nvSpPr>
        <p:spPr>
          <a:xfrm>
            <a:off x="288558" y="845697"/>
            <a:ext cx="11582400" cy="430887"/>
          </a:xfrm>
          <a:solidFill>
            <a:schemeClr val="tx2"/>
          </a:solidFill>
        </p:spPr>
        <p:txBody>
          <a:bodyPr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19" name="Straight Connector 18">
            <a:extLst>
              <a:ext uri="{FF2B5EF4-FFF2-40B4-BE49-F238E27FC236}">
                <a16:creationId xmlns:a16="http://schemas.microsoft.com/office/drawing/2014/main" id="{BA135750-1261-BC7B-9A58-A00B48682132}"/>
              </a:ext>
            </a:extLst>
          </p:cNvPr>
          <p:cNvCxnSpPr>
            <a:cxnSpLocks/>
          </p:cNvCxnSpPr>
          <p:nvPr userDrawn="1"/>
        </p:nvCxnSpPr>
        <p:spPr>
          <a:xfrm>
            <a:off x="278932" y="718606"/>
            <a:ext cx="1161488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47582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yp_three_columns_photo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8" name="Text Placeholder 10">
            <a:extLst>
              <a:ext uri="{FF2B5EF4-FFF2-40B4-BE49-F238E27FC236}">
                <a16:creationId xmlns:a16="http://schemas.microsoft.com/office/drawing/2014/main" id="{4C9009D2-DE9F-C580-0069-71F8F68B674F}"/>
              </a:ext>
            </a:extLst>
          </p:cNvPr>
          <p:cNvSpPr>
            <a:spLocks noGrp="1"/>
          </p:cNvSpPr>
          <p:nvPr>
            <p:ph type="body" sz="quarter" idx="23"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2" name="Title 1">
            <a:extLst>
              <a:ext uri="{FF2B5EF4-FFF2-40B4-BE49-F238E27FC236}">
                <a16:creationId xmlns:a16="http://schemas.microsoft.com/office/drawing/2014/main" id="{73FCBC1E-7EFE-4663-A738-6886100E9E70}"/>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4" name="Text Placeholder 6">
            <a:extLst>
              <a:ext uri="{FF2B5EF4-FFF2-40B4-BE49-F238E27FC236}">
                <a16:creationId xmlns:a16="http://schemas.microsoft.com/office/drawing/2014/main" id="{C69E7775-DB16-2CF1-E7C2-50730A15108B}"/>
              </a:ext>
            </a:extLst>
          </p:cNvPr>
          <p:cNvSpPr>
            <a:spLocks noGrp="1"/>
          </p:cNvSpPr>
          <p:nvPr>
            <p:ph type="body" sz="quarter" idx="13" hasCustomPrompt="1"/>
          </p:nvPr>
        </p:nvSpPr>
        <p:spPr>
          <a:xfrm>
            <a:off x="288558" y="845697"/>
            <a:ext cx="11582400" cy="430887"/>
          </a:xfrm>
          <a:solidFill>
            <a:schemeClr val="tx2"/>
          </a:solidFill>
        </p:spPr>
        <p:txBody>
          <a:bodyPr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7" name="Straight Connector 6">
            <a:extLst>
              <a:ext uri="{FF2B5EF4-FFF2-40B4-BE49-F238E27FC236}">
                <a16:creationId xmlns:a16="http://schemas.microsoft.com/office/drawing/2014/main" id="{B39A74BF-2DD6-3F05-945A-5D71479F4CEE}"/>
              </a:ext>
            </a:extLst>
          </p:cNvPr>
          <p:cNvCxnSpPr>
            <a:cxnSpLocks/>
          </p:cNvCxnSpPr>
          <p:nvPr userDrawn="1"/>
        </p:nvCxnSpPr>
        <p:spPr>
          <a:xfrm>
            <a:off x="278932" y="718606"/>
            <a:ext cx="1161488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1726E5B4-BD5B-4E00-35E0-4F73235E8DC6}"/>
              </a:ext>
            </a:extLst>
          </p:cNvPr>
          <p:cNvSpPr>
            <a:spLocks noGrp="1"/>
          </p:cNvSpPr>
          <p:nvPr>
            <p:ph idx="1"/>
          </p:nvPr>
        </p:nvSpPr>
        <p:spPr>
          <a:xfrm>
            <a:off x="288559" y="3976451"/>
            <a:ext cx="3684352" cy="16629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DF3ADE24-C798-CA63-134A-D2928B468889}"/>
              </a:ext>
            </a:extLst>
          </p:cNvPr>
          <p:cNvSpPr>
            <a:spLocks noGrp="1"/>
          </p:cNvSpPr>
          <p:nvPr>
            <p:ph idx="14"/>
          </p:nvPr>
        </p:nvSpPr>
        <p:spPr>
          <a:xfrm>
            <a:off x="4237582" y="3976451"/>
            <a:ext cx="3684352" cy="16629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38BBDA64-0D13-2635-3928-601607F3A856}"/>
              </a:ext>
            </a:extLst>
          </p:cNvPr>
          <p:cNvSpPr>
            <a:spLocks noGrp="1"/>
          </p:cNvSpPr>
          <p:nvPr>
            <p:ph idx="15"/>
          </p:nvPr>
        </p:nvSpPr>
        <p:spPr>
          <a:xfrm>
            <a:off x="8186606" y="3976451"/>
            <a:ext cx="3684352" cy="16629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4">
            <a:extLst>
              <a:ext uri="{FF2B5EF4-FFF2-40B4-BE49-F238E27FC236}">
                <a16:creationId xmlns:a16="http://schemas.microsoft.com/office/drawing/2014/main" id="{86D304D5-4D81-59E8-3AA0-6583EA6CE8DE}"/>
              </a:ext>
            </a:extLst>
          </p:cNvPr>
          <p:cNvSpPr>
            <a:spLocks noGrp="1"/>
          </p:cNvSpPr>
          <p:nvPr>
            <p:ph type="pic" sz="quarter" idx="20" hasCustomPrompt="1"/>
          </p:nvPr>
        </p:nvSpPr>
        <p:spPr>
          <a:xfrm>
            <a:off x="288559" y="1418538"/>
            <a:ext cx="3684352" cy="2041112"/>
          </a:xfrm>
        </p:spPr>
        <p:txBody>
          <a:bodyPr/>
          <a:lstStyle>
            <a:lvl1pPr marL="0" indent="0" algn="ctr">
              <a:buNone/>
              <a:defRPr/>
            </a:lvl1pPr>
          </a:lstStyle>
          <a:p>
            <a:r>
              <a:rPr lang="en-US" dirty="0"/>
              <a:t>Click picture icon to add photo</a:t>
            </a:r>
          </a:p>
        </p:txBody>
      </p:sp>
      <p:sp>
        <p:nvSpPr>
          <p:cNvPr id="16" name="Picture Placeholder 4">
            <a:extLst>
              <a:ext uri="{FF2B5EF4-FFF2-40B4-BE49-F238E27FC236}">
                <a16:creationId xmlns:a16="http://schemas.microsoft.com/office/drawing/2014/main" id="{AD624F43-E3B5-F3DF-65BA-18BEBC9ABE3F}"/>
              </a:ext>
            </a:extLst>
          </p:cNvPr>
          <p:cNvSpPr>
            <a:spLocks noGrp="1"/>
          </p:cNvSpPr>
          <p:nvPr>
            <p:ph type="pic" sz="quarter" idx="21" hasCustomPrompt="1"/>
          </p:nvPr>
        </p:nvSpPr>
        <p:spPr>
          <a:xfrm>
            <a:off x="4237582" y="1418538"/>
            <a:ext cx="3684352" cy="2041112"/>
          </a:xfrm>
        </p:spPr>
        <p:txBody>
          <a:bodyPr/>
          <a:lstStyle>
            <a:lvl1pPr marL="0" indent="0" algn="ctr">
              <a:buNone/>
              <a:defRPr/>
            </a:lvl1pPr>
          </a:lstStyle>
          <a:p>
            <a:r>
              <a:rPr lang="en-US" dirty="0"/>
              <a:t>Click picture icon to add photo</a:t>
            </a:r>
          </a:p>
        </p:txBody>
      </p:sp>
      <p:sp>
        <p:nvSpPr>
          <p:cNvPr id="17" name="Picture Placeholder 4">
            <a:extLst>
              <a:ext uri="{FF2B5EF4-FFF2-40B4-BE49-F238E27FC236}">
                <a16:creationId xmlns:a16="http://schemas.microsoft.com/office/drawing/2014/main" id="{7A405C6D-D024-EC52-520E-7CEF7118B63F}"/>
              </a:ext>
            </a:extLst>
          </p:cNvPr>
          <p:cNvSpPr>
            <a:spLocks noGrp="1"/>
          </p:cNvSpPr>
          <p:nvPr>
            <p:ph type="pic" sz="quarter" idx="22" hasCustomPrompt="1"/>
          </p:nvPr>
        </p:nvSpPr>
        <p:spPr>
          <a:xfrm>
            <a:off x="8186605" y="1418538"/>
            <a:ext cx="3684352" cy="2041112"/>
          </a:xfrm>
        </p:spPr>
        <p:txBody>
          <a:bodyPr/>
          <a:lstStyle>
            <a:lvl1pPr marL="0" indent="0" algn="ctr">
              <a:buNone/>
              <a:defRPr/>
            </a:lvl1pPr>
          </a:lstStyle>
          <a:p>
            <a:r>
              <a:rPr lang="en-US" dirty="0"/>
              <a:t>Click picture icon to add photo</a:t>
            </a:r>
          </a:p>
        </p:txBody>
      </p:sp>
      <p:sp>
        <p:nvSpPr>
          <p:cNvPr id="19" name="Text Placeholder 6">
            <a:extLst>
              <a:ext uri="{FF2B5EF4-FFF2-40B4-BE49-F238E27FC236}">
                <a16:creationId xmlns:a16="http://schemas.microsoft.com/office/drawing/2014/main" id="{3BFB8C74-B06B-6CFC-2D77-48ACF087ADE7}"/>
              </a:ext>
            </a:extLst>
          </p:cNvPr>
          <p:cNvSpPr>
            <a:spLocks noGrp="1"/>
          </p:cNvSpPr>
          <p:nvPr>
            <p:ph type="body" sz="quarter" idx="16" hasCustomPrompt="1"/>
          </p:nvPr>
        </p:nvSpPr>
        <p:spPr>
          <a:xfrm>
            <a:off x="288558"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20" name="Text Placeholder 6">
            <a:extLst>
              <a:ext uri="{FF2B5EF4-FFF2-40B4-BE49-F238E27FC236}">
                <a16:creationId xmlns:a16="http://schemas.microsoft.com/office/drawing/2014/main" id="{6743F6AA-342D-8F2B-566B-B9BF40019FF0}"/>
              </a:ext>
            </a:extLst>
          </p:cNvPr>
          <p:cNvSpPr>
            <a:spLocks noGrp="1"/>
          </p:cNvSpPr>
          <p:nvPr>
            <p:ph type="body" sz="quarter" idx="24" hasCustomPrompt="1"/>
          </p:nvPr>
        </p:nvSpPr>
        <p:spPr>
          <a:xfrm>
            <a:off x="4237582"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21" name="Text Placeholder 6">
            <a:extLst>
              <a:ext uri="{FF2B5EF4-FFF2-40B4-BE49-F238E27FC236}">
                <a16:creationId xmlns:a16="http://schemas.microsoft.com/office/drawing/2014/main" id="{4C467062-502A-D066-43CD-99EE05E7C5DA}"/>
              </a:ext>
            </a:extLst>
          </p:cNvPr>
          <p:cNvSpPr>
            <a:spLocks noGrp="1"/>
          </p:cNvSpPr>
          <p:nvPr>
            <p:ph type="body" sz="quarter" idx="18" hasCustomPrompt="1"/>
          </p:nvPr>
        </p:nvSpPr>
        <p:spPr>
          <a:xfrm>
            <a:off x="8186605"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Tree>
    <p:extLst>
      <p:ext uri="{BB962C8B-B14F-4D97-AF65-F5344CB8AC3E}">
        <p14:creationId xmlns:p14="http://schemas.microsoft.com/office/powerpoint/2010/main" val="3497210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over_photo_circle_lt_blu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hape, circle&#10;&#10;Description automatically generated">
            <a:extLst>
              <a:ext uri="{FF2B5EF4-FFF2-40B4-BE49-F238E27FC236}">
                <a16:creationId xmlns:a16="http://schemas.microsoft.com/office/drawing/2014/main" id="{082360DC-9C80-3F90-39EC-7453B69D87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906684" y="0"/>
            <a:ext cx="6285316" cy="6807414"/>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C031DF8A-CDB0-BAA0-A7EB-FB3A1664C8C4}"/>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dirty="0"/>
              <a:t>Insert your presentation title here maximum of three lines</a:t>
            </a:r>
          </a:p>
        </p:txBody>
      </p:sp>
      <p:sp>
        <p:nvSpPr>
          <p:cNvPr id="9" name="Subtitle 2">
            <a:extLst>
              <a:ext uri="{FF2B5EF4-FFF2-40B4-BE49-F238E27FC236}">
                <a16:creationId xmlns:a16="http://schemas.microsoft.com/office/drawing/2014/main" id="{44D20B46-D379-8857-7F07-D5ED868477C3}"/>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a:extLst>
              <a:ext uri="{FF2B5EF4-FFF2-40B4-BE49-F238E27FC236}">
                <a16:creationId xmlns:a16="http://schemas.microsoft.com/office/drawing/2014/main" id="{0643122E-4C91-E6A1-D4E3-CE02D34570C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D3A39611-F4FB-B581-19A6-7289E90AD76F}"/>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F10F70D6-DFD0-F7EB-7A32-44AFFB14FC3E}"/>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DA6488C0-5BF3-DB4E-354F-3BB2484C0EC2}"/>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Tree>
    <p:extLst>
      <p:ext uri="{BB962C8B-B14F-4D97-AF65-F5344CB8AC3E}">
        <p14:creationId xmlns:p14="http://schemas.microsoft.com/office/powerpoint/2010/main" val="1932061373"/>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yp_four_columns_photo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20" name="Text Placeholder 10">
            <a:extLst>
              <a:ext uri="{FF2B5EF4-FFF2-40B4-BE49-F238E27FC236}">
                <a16:creationId xmlns:a16="http://schemas.microsoft.com/office/drawing/2014/main" id="{52BD1DA6-2F3A-8497-317F-A33FE7FE9D1F}"/>
              </a:ext>
            </a:extLst>
          </p:cNvPr>
          <p:cNvSpPr>
            <a:spLocks noGrp="1"/>
          </p:cNvSpPr>
          <p:nvPr>
            <p:ph type="body" sz="quarter" idx="14"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2" name="Title 1">
            <a:extLst>
              <a:ext uri="{FF2B5EF4-FFF2-40B4-BE49-F238E27FC236}">
                <a16:creationId xmlns:a16="http://schemas.microsoft.com/office/drawing/2014/main" id="{E626DB92-A0AA-1D4E-DCEC-54D5E5605B1B}"/>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7" name="Text Placeholder 6">
            <a:extLst>
              <a:ext uri="{FF2B5EF4-FFF2-40B4-BE49-F238E27FC236}">
                <a16:creationId xmlns:a16="http://schemas.microsoft.com/office/drawing/2014/main" id="{5199EA0F-111F-A3EB-98BD-ADD5C0CBA9F8}"/>
              </a:ext>
            </a:extLst>
          </p:cNvPr>
          <p:cNvSpPr>
            <a:spLocks noGrp="1"/>
          </p:cNvSpPr>
          <p:nvPr>
            <p:ph type="body" sz="quarter" idx="13" hasCustomPrompt="1"/>
          </p:nvPr>
        </p:nvSpPr>
        <p:spPr>
          <a:xfrm>
            <a:off x="288558" y="845697"/>
            <a:ext cx="11582400" cy="430887"/>
          </a:xfrm>
          <a:solidFill>
            <a:schemeClr val="tx2"/>
          </a:solidFill>
        </p:spPr>
        <p:txBody>
          <a:bodyPr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9" name="Straight Connector 8">
            <a:extLst>
              <a:ext uri="{FF2B5EF4-FFF2-40B4-BE49-F238E27FC236}">
                <a16:creationId xmlns:a16="http://schemas.microsoft.com/office/drawing/2014/main" id="{5C7DD2E8-792A-AEFC-E67F-D77E3B5938C1}"/>
              </a:ext>
            </a:extLst>
          </p:cNvPr>
          <p:cNvCxnSpPr>
            <a:cxnSpLocks/>
          </p:cNvCxnSpPr>
          <p:nvPr userDrawn="1"/>
        </p:nvCxnSpPr>
        <p:spPr>
          <a:xfrm>
            <a:off x="278932" y="718606"/>
            <a:ext cx="1161488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53A50AC7-EF1B-06BD-6C82-F5E0A8824140}"/>
              </a:ext>
            </a:extLst>
          </p:cNvPr>
          <p:cNvSpPr>
            <a:spLocks noGrp="1"/>
          </p:cNvSpPr>
          <p:nvPr>
            <p:ph idx="1"/>
          </p:nvPr>
        </p:nvSpPr>
        <p:spPr>
          <a:xfrm>
            <a:off x="288559" y="3816468"/>
            <a:ext cx="2706889" cy="19304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2ECCED81-E160-CC9F-96BC-CCA54BC2AB36}"/>
              </a:ext>
            </a:extLst>
          </p:cNvPr>
          <p:cNvSpPr>
            <a:spLocks noGrp="1"/>
          </p:cNvSpPr>
          <p:nvPr>
            <p:ph idx="17"/>
          </p:nvPr>
        </p:nvSpPr>
        <p:spPr>
          <a:xfrm>
            <a:off x="3252476" y="3816468"/>
            <a:ext cx="2706889" cy="19304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0C1824ED-E104-5863-D8DF-6AF9F3142146}"/>
              </a:ext>
            </a:extLst>
          </p:cNvPr>
          <p:cNvSpPr>
            <a:spLocks noGrp="1"/>
          </p:cNvSpPr>
          <p:nvPr>
            <p:ph idx="19"/>
          </p:nvPr>
        </p:nvSpPr>
        <p:spPr>
          <a:xfrm>
            <a:off x="6217288" y="3816468"/>
            <a:ext cx="2706889" cy="19304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6C693F40-4A3C-FDB9-A028-98592D644B6C}"/>
              </a:ext>
            </a:extLst>
          </p:cNvPr>
          <p:cNvSpPr>
            <a:spLocks noGrp="1"/>
          </p:cNvSpPr>
          <p:nvPr>
            <p:ph idx="21"/>
          </p:nvPr>
        </p:nvSpPr>
        <p:spPr>
          <a:xfrm>
            <a:off x="9180311" y="3816468"/>
            <a:ext cx="2706889" cy="19304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4">
            <a:extLst>
              <a:ext uri="{FF2B5EF4-FFF2-40B4-BE49-F238E27FC236}">
                <a16:creationId xmlns:a16="http://schemas.microsoft.com/office/drawing/2014/main" id="{DB8AF23D-65B8-8384-5548-FF42652FBF21}"/>
              </a:ext>
            </a:extLst>
          </p:cNvPr>
          <p:cNvSpPr>
            <a:spLocks noGrp="1"/>
          </p:cNvSpPr>
          <p:nvPr>
            <p:ph type="pic" sz="quarter" idx="20" hasCustomPrompt="1"/>
          </p:nvPr>
        </p:nvSpPr>
        <p:spPr>
          <a:xfrm>
            <a:off x="288559" y="1809348"/>
            <a:ext cx="2706888" cy="1499602"/>
          </a:xfrm>
        </p:spPr>
        <p:txBody>
          <a:bodyPr/>
          <a:lstStyle>
            <a:lvl1pPr marL="0" indent="0" algn="ctr">
              <a:buNone/>
              <a:defRPr/>
            </a:lvl1pPr>
          </a:lstStyle>
          <a:p>
            <a:r>
              <a:rPr lang="en-US" dirty="0"/>
              <a:t>Click picture icon to add photo</a:t>
            </a:r>
          </a:p>
        </p:txBody>
      </p:sp>
      <p:sp>
        <p:nvSpPr>
          <p:cNvPr id="19" name="Picture Placeholder 4">
            <a:extLst>
              <a:ext uri="{FF2B5EF4-FFF2-40B4-BE49-F238E27FC236}">
                <a16:creationId xmlns:a16="http://schemas.microsoft.com/office/drawing/2014/main" id="{1CCE717F-B29B-9E5A-9E93-FDAD0795A740}"/>
              </a:ext>
            </a:extLst>
          </p:cNvPr>
          <p:cNvSpPr>
            <a:spLocks noGrp="1"/>
          </p:cNvSpPr>
          <p:nvPr>
            <p:ph type="pic" sz="quarter" idx="22" hasCustomPrompt="1"/>
          </p:nvPr>
        </p:nvSpPr>
        <p:spPr>
          <a:xfrm>
            <a:off x="3252476" y="1809348"/>
            <a:ext cx="2706888" cy="1499602"/>
          </a:xfrm>
        </p:spPr>
        <p:txBody>
          <a:bodyPr/>
          <a:lstStyle>
            <a:lvl1pPr marL="0" indent="0" algn="ctr">
              <a:buNone/>
              <a:defRPr/>
            </a:lvl1pPr>
          </a:lstStyle>
          <a:p>
            <a:r>
              <a:rPr lang="en-US" dirty="0"/>
              <a:t>Click picture icon to add photo</a:t>
            </a:r>
          </a:p>
        </p:txBody>
      </p:sp>
      <p:sp>
        <p:nvSpPr>
          <p:cNvPr id="21" name="Picture Placeholder 4">
            <a:extLst>
              <a:ext uri="{FF2B5EF4-FFF2-40B4-BE49-F238E27FC236}">
                <a16:creationId xmlns:a16="http://schemas.microsoft.com/office/drawing/2014/main" id="{7D458F08-34A8-CE5C-DD22-63798281F6E7}"/>
              </a:ext>
            </a:extLst>
          </p:cNvPr>
          <p:cNvSpPr>
            <a:spLocks noGrp="1"/>
          </p:cNvSpPr>
          <p:nvPr>
            <p:ph type="pic" sz="quarter" idx="23" hasCustomPrompt="1"/>
          </p:nvPr>
        </p:nvSpPr>
        <p:spPr>
          <a:xfrm>
            <a:off x="6217288" y="1809348"/>
            <a:ext cx="2706888" cy="1499602"/>
          </a:xfrm>
        </p:spPr>
        <p:txBody>
          <a:bodyPr/>
          <a:lstStyle>
            <a:lvl1pPr marL="0" indent="0" algn="ctr">
              <a:buNone/>
              <a:defRPr/>
            </a:lvl1pPr>
          </a:lstStyle>
          <a:p>
            <a:r>
              <a:rPr lang="en-US" dirty="0"/>
              <a:t>Click picture icon to add photo</a:t>
            </a:r>
          </a:p>
        </p:txBody>
      </p:sp>
      <p:sp>
        <p:nvSpPr>
          <p:cNvPr id="22" name="Picture Placeholder 4">
            <a:extLst>
              <a:ext uri="{FF2B5EF4-FFF2-40B4-BE49-F238E27FC236}">
                <a16:creationId xmlns:a16="http://schemas.microsoft.com/office/drawing/2014/main" id="{CDD1D9EB-F526-0267-384F-4B3F58A56D9E}"/>
              </a:ext>
            </a:extLst>
          </p:cNvPr>
          <p:cNvSpPr>
            <a:spLocks noGrp="1"/>
          </p:cNvSpPr>
          <p:nvPr>
            <p:ph type="pic" sz="quarter" idx="24" hasCustomPrompt="1"/>
          </p:nvPr>
        </p:nvSpPr>
        <p:spPr>
          <a:xfrm>
            <a:off x="9180311" y="1809348"/>
            <a:ext cx="2706888" cy="1499602"/>
          </a:xfrm>
        </p:spPr>
        <p:txBody>
          <a:bodyPr/>
          <a:lstStyle>
            <a:lvl1pPr marL="0" indent="0" algn="ctr">
              <a:buNone/>
              <a:defRPr/>
            </a:lvl1pPr>
          </a:lstStyle>
          <a:p>
            <a:r>
              <a:rPr lang="en-US" dirty="0"/>
              <a:t>Click picture icon to add photo</a:t>
            </a:r>
          </a:p>
        </p:txBody>
      </p:sp>
      <p:sp>
        <p:nvSpPr>
          <p:cNvPr id="23" name="Text Placeholder 6">
            <a:extLst>
              <a:ext uri="{FF2B5EF4-FFF2-40B4-BE49-F238E27FC236}">
                <a16:creationId xmlns:a16="http://schemas.microsoft.com/office/drawing/2014/main" id="{2D8888BC-56A9-8D6B-3914-B5265AF614EB}"/>
              </a:ext>
            </a:extLst>
          </p:cNvPr>
          <p:cNvSpPr>
            <a:spLocks noGrp="1"/>
          </p:cNvSpPr>
          <p:nvPr>
            <p:ph type="body" sz="quarter" idx="16" hasCustomPrompt="1"/>
          </p:nvPr>
        </p:nvSpPr>
        <p:spPr>
          <a:xfrm>
            <a:off x="288558"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24" name="Text Placeholder 6">
            <a:extLst>
              <a:ext uri="{FF2B5EF4-FFF2-40B4-BE49-F238E27FC236}">
                <a16:creationId xmlns:a16="http://schemas.microsoft.com/office/drawing/2014/main" id="{1A83D8D5-1A14-BFA8-3A2D-8F83DAE8E4F3}"/>
              </a:ext>
            </a:extLst>
          </p:cNvPr>
          <p:cNvSpPr>
            <a:spLocks noGrp="1"/>
          </p:cNvSpPr>
          <p:nvPr>
            <p:ph type="body" sz="quarter" idx="18" hasCustomPrompt="1"/>
          </p:nvPr>
        </p:nvSpPr>
        <p:spPr>
          <a:xfrm>
            <a:off x="3252475"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25" name="Text Placeholder 6">
            <a:extLst>
              <a:ext uri="{FF2B5EF4-FFF2-40B4-BE49-F238E27FC236}">
                <a16:creationId xmlns:a16="http://schemas.microsoft.com/office/drawing/2014/main" id="{8FD46FC2-34E5-C791-DF24-FDA9AC97DE4B}"/>
              </a:ext>
            </a:extLst>
          </p:cNvPr>
          <p:cNvSpPr>
            <a:spLocks noGrp="1"/>
          </p:cNvSpPr>
          <p:nvPr>
            <p:ph type="body" sz="quarter" idx="26" hasCustomPrompt="1"/>
          </p:nvPr>
        </p:nvSpPr>
        <p:spPr>
          <a:xfrm>
            <a:off x="6216392"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26" name="Text Placeholder 6">
            <a:extLst>
              <a:ext uri="{FF2B5EF4-FFF2-40B4-BE49-F238E27FC236}">
                <a16:creationId xmlns:a16="http://schemas.microsoft.com/office/drawing/2014/main" id="{61527C26-EEF9-B6E7-95A8-57A4BB373F3A}"/>
              </a:ext>
            </a:extLst>
          </p:cNvPr>
          <p:cNvSpPr>
            <a:spLocks noGrp="1"/>
          </p:cNvSpPr>
          <p:nvPr>
            <p:ph type="body" sz="quarter" idx="27" hasCustomPrompt="1"/>
          </p:nvPr>
        </p:nvSpPr>
        <p:spPr>
          <a:xfrm>
            <a:off x="9180310"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Tree>
    <p:extLst>
      <p:ext uri="{BB962C8B-B14F-4D97-AF65-F5344CB8AC3E}">
        <p14:creationId xmlns:p14="http://schemas.microsoft.com/office/powerpoint/2010/main" val="25134465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yp_left_title_and_content_deep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a:prstGeom prst="rect">
            <a:avLst/>
          </a:prstGeom>
        </p:spPr>
        <p:txBody>
          <a:bodyPr anchor="b" anchorCtr="0">
            <a:noAutofit/>
          </a:bodyPr>
          <a:lstStyle>
            <a:lvl1pPr algn="l">
              <a:defRPr sz="3600">
                <a:solidFill>
                  <a:schemeClr val="bg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003D84F1-EE1E-31A0-2CC0-537B0D5A18BF}"/>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341D27D-C9D4-960C-C280-35DFDBD6B9CE}"/>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1B06AFB7-2509-B702-D8B2-8C89ADEF868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Text Placeholder 6">
            <a:extLst>
              <a:ext uri="{FF2B5EF4-FFF2-40B4-BE49-F238E27FC236}">
                <a16:creationId xmlns:a16="http://schemas.microsoft.com/office/drawing/2014/main" id="{6771F9E9-0684-C5F9-9DE0-EBB2AE905807}"/>
              </a:ext>
            </a:extLst>
          </p:cNvPr>
          <p:cNvSpPr>
            <a:spLocks noGrp="1"/>
          </p:cNvSpPr>
          <p:nvPr>
            <p:ph type="body" sz="quarter" idx="15" hasCustomPrompt="1"/>
          </p:nvPr>
        </p:nvSpPr>
        <p:spPr>
          <a:xfrm>
            <a:off x="4275692" y="787082"/>
            <a:ext cx="7595265" cy="430887"/>
          </a:xfrm>
          <a:solidFill>
            <a:schemeClr val="tx2"/>
          </a:solidFill>
        </p:spPr>
        <p:txBody>
          <a:bodyPr wrap="square"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Tree>
    <p:extLst>
      <p:ext uri="{BB962C8B-B14F-4D97-AF65-F5344CB8AC3E}">
        <p14:creationId xmlns:p14="http://schemas.microsoft.com/office/powerpoint/2010/main" val="30598942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yp_left_title_and_conten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cxnSp>
        <p:nvCxnSpPr>
          <p:cNvPr id="11" name="Straight Connector 10">
            <a:extLst>
              <a:ext uri="{FF2B5EF4-FFF2-40B4-BE49-F238E27FC236}">
                <a16:creationId xmlns:a16="http://schemas.microsoft.com/office/drawing/2014/main" id="{2C6B8A47-0994-4B79-9368-44F21806FC95}"/>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a:prstGeom prst="rect">
            <a:avLst/>
          </a:prstGeom>
        </p:spPr>
        <p:txBody>
          <a:bodyPr anchor="b" anchorCtr="0">
            <a:noAutofit/>
          </a:bodyPr>
          <a:lstStyle>
            <a:lvl1pPr algn="l">
              <a:defRPr sz="3600">
                <a:solidFill>
                  <a:schemeClr val="bg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4" name="TextBox 3">
            <a:extLst>
              <a:ext uri="{FF2B5EF4-FFF2-40B4-BE49-F238E27FC236}">
                <a16:creationId xmlns:a16="http://schemas.microsoft.com/office/drawing/2014/main" id="{0174E624-3EAC-7468-3A1E-B592623A7CE9}"/>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F4FFC67C-2CFB-218E-E17B-FD82A61FA4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535"/>
            <a:ext cx="644652" cy="273455"/>
          </a:xfrm>
          <a:prstGeom prst="rect">
            <a:avLst/>
          </a:prstGeom>
        </p:spPr>
      </p:pic>
      <p:sp>
        <p:nvSpPr>
          <p:cNvPr id="7" name="Text Placeholder 6">
            <a:extLst>
              <a:ext uri="{FF2B5EF4-FFF2-40B4-BE49-F238E27FC236}">
                <a16:creationId xmlns:a16="http://schemas.microsoft.com/office/drawing/2014/main" id="{6ED40B3E-E170-4F9A-A897-3D94AB741363}"/>
              </a:ext>
            </a:extLst>
          </p:cNvPr>
          <p:cNvSpPr>
            <a:spLocks noGrp="1"/>
          </p:cNvSpPr>
          <p:nvPr>
            <p:ph type="body" sz="quarter" idx="15" hasCustomPrompt="1"/>
          </p:nvPr>
        </p:nvSpPr>
        <p:spPr>
          <a:xfrm>
            <a:off x="4275692" y="787082"/>
            <a:ext cx="7595265" cy="430887"/>
          </a:xfrm>
          <a:solidFill>
            <a:schemeClr val="tx2"/>
          </a:solidFill>
        </p:spPr>
        <p:txBody>
          <a:bodyPr wrap="square"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Tree>
    <p:extLst>
      <p:ext uri="{BB962C8B-B14F-4D97-AF65-F5344CB8AC3E}">
        <p14:creationId xmlns:p14="http://schemas.microsoft.com/office/powerpoint/2010/main" val="9659753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yp_left_title_and_content_gre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a:prstGeom prst="rect">
            <a:avLst/>
          </a:prstGeom>
        </p:spPr>
        <p:txBody>
          <a:bodyPr anchor="b" anchorCtr="0">
            <a:noAutofit/>
          </a:bodyPr>
          <a:lstStyle>
            <a:lvl1pPr algn="l">
              <a:defRPr sz="3600">
                <a:solidFill>
                  <a:schemeClr val="tx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8E247AFE-5B75-F5AA-309C-B98C55C22DA8}"/>
              </a:ext>
            </a:extLst>
          </p:cNvPr>
          <p:cNvCxnSpPr>
            <a:cxnSpLocks/>
          </p:cNvCxnSpPr>
          <p:nvPr userDrawn="1"/>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55F2EF6-07A6-4B65-6BBC-2B0FAC46A5B4}"/>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1583A18A-5566-2E4B-2EBC-FAF7DF2CCB0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Text Placeholder 6">
            <a:extLst>
              <a:ext uri="{FF2B5EF4-FFF2-40B4-BE49-F238E27FC236}">
                <a16:creationId xmlns:a16="http://schemas.microsoft.com/office/drawing/2014/main" id="{25021E90-B602-9911-F8C3-84E0D61F3032}"/>
              </a:ext>
            </a:extLst>
          </p:cNvPr>
          <p:cNvSpPr>
            <a:spLocks noGrp="1"/>
          </p:cNvSpPr>
          <p:nvPr>
            <p:ph type="body" sz="quarter" idx="15" hasCustomPrompt="1"/>
          </p:nvPr>
        </p:nvSpPr>
        <p:spPr>
          <a:xfrm>
            <a:off x="4275692" y="787082"/>
            <a:ext cx="7595265" cy="430887"/>
          </a:xfrm>
          <a:solidFill>
            <a:schemeClr val="tx2"/>
          </a:solidFill>
        </p:spPr>
        <p:txBody>
          <a:bodyPr wrap="square"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Tree>
    <p:extLst>
      <p:ext uri="{BB962C8B-B14F-4D97-AF65-F5344CB8AC3E}">
        <p14:creationId xmlns:p14="http://schemas.microsoft.com/office/powerpoint/2010/main" val="40067074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yp_sidebar_blu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17" name="Text Placeholder 10">
            <a:extLst>
              <a:ext uri="{FF2B5EF4-FFF2-40B4-BE49-F238E27FC236}">
                <a16:creationId xmlns:a16="http://schemas.microsoft.com/office/drawing/2014/main" id="{402E7EE9-4D36-82A0-ADAA-86A3F1D4BB13}"/>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9" name="Title 1">
            <a:extLst>
              <a:ext uri="{FF2B5EF4-FFF2-40B4-BE49-F238E27FC236}">
                <a16:creationId xmlns:a16="http://schemas.microsoft.com/office/drawing/2014/main" id="{67B38013-170F-74E2-9E07-4B0FB008B93A}"/>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10" name="Text Placeholder 6">
            <a:extLst>
              <a:ext uri="{FF2B5EF4-FFF2-40B4-BE49-F238E27FC236}">
                <a16:creationId xmlns:a16="http://schemas.microsoft.com/office/drawing/2014/main" id="{46767EA7-6AFC-A5B5-6019-DB2C1B915FE4}"/>
              </a:ext>
            </a:extLst>
          </p:cNvPr>
          <p:cNvSpPr>
            <a:spLocks noGrp="1"/>
          </p:cNvSpPr>
          <p:nvPr>
            <p:ph type="body" sz="quarter" idx="18" hasCustomPrompt="1"/>
          </p:nvPr>
        </p:nvSpPr>
        <p:spPr>
          <a:xfrm>
            <a:off x="288558" y="845697"/>
            <a:ext cx="5527626" cy="430887"/>
          </a:xfrm>
          <a:solidFill>
            <a:schemeClr val="tx2"/>
          </a:solidFill>
        </p:spPr>
        <p:txBody>
          <a:bodyPr wrap="square"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11" name="Straight Connector 10">
            <a:extLst>
              <a:ext uri="{FF2B5EF4-FFF2-40B4-BE49-F238E27FC236}">
                <a16:creationId xmlns:a16="http://schemas.microsoft.com/office/drawing/2014/main" id="{F58155AE-A3BE-5FB3-3DFA-87FBA1907EE7}"/>
              </a:ext>
            </a:extLst>
          </p:cNvPr>
          <p:cNvCxnSpPr>
            <a:cxnSpLocks/>
          </p:cNvCxnSpPr>
          <p:nvPr userDrawn="1"/>
        </p:nvCxnSpPr>
        <p:spPr>
          <a:xfrm>
            <a:off x="278932" y="718606"/>
            <a:ext cx="55431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3378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yp_sidebar_blue_circle2">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5EAD1CE0-8C43-3A65-CBE4-F6500A6A3A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a:extLst>
              <a:ext uri="{FF2B5EF4-FFF2-40B4-BE49-F238E27FC236}">
                <a16:creationId xmlns:a16="http://schemas.microsoft.com/office/drawing/2014/main" id="{912D01FA-DA8D-5F18-9C23-78DF80969118}"/>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1"/>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11" name="Text Placeholder 10">
            <a:extLst>
              <a:ext uri="{FF2B5EF4-FFF2-40B4-BE49-F238E27FC236}">
                <a16:creationId xmlns:a16="http://schemas.microsoft.com/office/drawing/2014/main" id="{C42D82BB-AEE5-0C84-EEDB-14508AB6B15D}"/>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2" name="Title 1">
            <a:extLst>
              <a:ext uri="{FF2B5EF4-FFF2-40B4-BE49-F238E27FC236}">
                <a16:creationId xmlns:a16="http://schemas.microsoft.com/office/drawing/2014/main" id="{D614A774-566F-5341-4A99-50831875B7D8}"/>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3" name="Text Placeholder 6">
            <a:extLst>
              <a:ext uri="{FF2B5EF4-FFF2-40B4-BE49-F238E27FC236}">
                <a16:creationId xmlns:a16="http://schemas.microsoft.com/office/drawing/2014/main" id="{83F1DD8F-475C-837C-7AF6-FCFB884EAB46}"/>
              </a:ext>
            </a:extLst>
          </p:cNvPr>
          <p:cNvSpPr>
            <a:spLocks noGrp="1"/>
          </p:cNvSpPr>
          <p:nvPr>
            <p:ph type="body" sz="quarter" idx="18" hasCustomPrompt="1"/>
          </p:nvPr>
        </p:nvSpPr>
        <p:spPr>
          <a:xfrm>
            <a:off x="288558" y="845697"/>
            <a:ext cx="5527626" cy="430887"/>
          </a:xfrm>
          <a:solidFill>
            <a:schemeClr val="tx2"/>
          </a:solidFill>
        </p:spPr>
        <p:txBody>
          <a:bodyPr wrap="square"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12" name="Straight Connector 11">
            <a:extLst>
              <a:ext uri="{FF2B5EF4-FFF2-40B4-BE49-F238E27FC236}">
                <a16:creationId xmlns:a16="http://schemas.microsoft.com/office/drawing/2014/main" id="{763BA60D-9446-8031-B981-76B69B36F853}"/>
              </a:ext>
            </a:extLst>
          </p:cNvPr>
          <p:cNvCxnSpPr>
            <a:cxnSpLocks/>
          </p:cNvCxnSpPr>
          <p:nvPr userDrawn="1"/>
        </p:nvCxnSpPr>
        <p:spPr>
          <a:xfrm>
            <a:off x="278932" y="718606"/>
            <a:ext cx="55431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88235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yp_half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12C0470F-CF16-06E7-C6C5-F985FA46839B}"/>
              </a:ext>
            </a:extLst>
          </p:cNvPr>
          <p:cNvSpPr>
            <a:spLocks noGrp="1"/>
          </p:cNvSpPr>
          <p:nvPr>
            <p:ph type="body" sz="quarter" idx="14" hasCustomPrompt="1"/>
          </p:nvPr>
        </p:nvSpPr>
        <p:spPr>
          <a:xfrm>
            <a:off x="288559" y="5985327"/>
            <a:ext cx="5527626"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10" name="Straight Connector 9">
            <a:extLst>
              <a:ext uri="{FF2B5EF4-FFF2-40B4-BE49-F238E27FC236}">
                <a16:creationId xmlns:a16="http://schemas.microsoft.com/office/drawing/2014/main" id="{B0C58F92-15EB-DF6A-3AEA-BEF2B4382D47}"/>
              </a:ext>
            </a:extLst>
          </p:cNvPr>
          <p:cNvCxnSpPr>
            <a:cxnSpLocks/>
          </p:cNvCxnSpPr>
          <p:nvPr userDrawn="1"/>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DABE00AD-2EE9-1452-B1A3-E3B845DBE22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22" name="TextBox 21">
            <a:extLst>
              <a:ext uri="{FF2B5EF4-FFF2-40B4-BE49-F238E27FC236}">
                <a16:creationId xmlns:a16="http://schemas.microsoft.com/office/drawing/2014/main" id="{7A80AA57-1BB9-939D-8974-EA7F39153D55}"/>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2" name="Title 1">
            <a:extLst>
              <a:ext uri="{FF2B5EF4-FFF2-40B4-BE49-F238E27FC236}">
                <a16:creationId xmlns:a16="http://schemas.microsoft.com/office/drawing/2014/main" id="{8C17598F-0148-ED21-BF54-6C32AFA378B9}"/>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5" name="Text Placeholder 6">
            <a:extLst>
              <a:ext uri="{FF2B5EF4-FFF2-40B4-BE49-F238E27FC236}">
                <a16:creationId xmlns:a16="http://schemas.microsoft.com/office/drawing/2014/main" id="{E6386CD3-C912-3D11-01E9-EFA0944D6B96}"/>
              </a:ext>
            </a:extLst>
          </p:cNvPr>
          <p:cNvSpPr>
            <a:spLocks noGrp="1"/>
          </p:cNvSpPr>
          <p:nvPr>
            <p:ph type="body" sz="quarter" idx="18" hasCustomPrompt="1"/>
          </p:nvPr>
        </p:nvSpPr>
        <p:spPr>
          <a:xfrm>
            <a:off x="288558" y="845697"/>
            <a:ext cx="5527626" cy="430887"/>
          </a:xfrm>
          <a:solidFill>
            <a:schemeClr val="tx2"/>
          </a:solidFill>
        </p:spPr>
        <p:txBody>
          <a:bodyPr wrap="square"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7" name="Straight Connector 6">
            <a:extLst>
              <a:ext uri="{FF2B5EF4-FFF2-40B4-BE49-F238E27FC236}">
                <a16:creationId xmlns:a16="http://schemas.microsoft.com/office/drawing/2014/main" id="{1D6C04FE-F76C-2B98-066A-F6D2AA2791F0}"/>
              </a:ext>
            </a:extLst>
          </p:cNvPr>
          <p:cNvCxnSpPr>
            <a:cxnSpLocks/>
          </p:cNvCxnSpPr>
          <p:nvPr userDrawn="1"/>
        </p:nvCxnSpPr>
        <p:spPr>
          <a:xfrm>
            <a:off x="278932" y="718606"/>
            <a:ext cx="55431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F33334A0-F6E8-9B16-D0BB-399AA808F032}"/>
              </a:ext>
            </a:extLst>
          </p:cNvPr>
          <p:cNvSpPr>
            <a:spLocks noGrp="1"/>
          </p:cNvSpPr>
          <p:nvPr>
            <p:ph type="body" sz="quarter" idx="19" hasCustomPrompt="1"/>
          </p:nvPr>
        </p:nvSpPr>
        <p:spPr>
          <a:xfrm>
            <a:off x="6339402" y="845697"/>
            <a:ext cx="5527626" cy="430887"/>
          </a:xfrm>
          <a:solidFill>
            <a:schemeClr val="tx2"/>
          </a:solidFill>
        </p:spPr>
        <p:txBody>
          <a:bodyPr wrap="square"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23" name="Straight Connector 22">
            <a:extLst>
              <a:ext uri="{FF2B5EF4-FFF2-40B4-BE49-F238E27FC236}">
                <a16:creationId xmlns:a16="http://schemas.microsoft.com/office/drawing/2014/main" id="{0FD12D00-26FA-4262-C4F3-C04FA851070D}"/>
              </a:ext>
            </a:extLst>
          </p:cNvPr>
          <p:cNvCxnSpPr>
            <a:cxnSpLocks/>
          </p:cNvCxnSpPr>
          <p:nvPr userDrawn="1"/>
        </p:nvCxnSpPr>
        <p:spPr>
          <a:xfrm>
            <a:off x="6329776" y="718606"/>
            <a:ext cx="554312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16">
            <a:extLst>
              <a:ext uri="{FF2B5EF4-FFF2-40B4-BE49-F238E27FC236}">
                <a16:creationId xmlns:a16="http://schemas.microsoft.com/office/drawing/2014/main" id="{E2D57953-69D7-3B5F-CE5E-72AEADE503B7}"/>
              </a:ext>
            </a:extLst>
          </p:cNvPr>
          <p:cNvSpPr>
            <a:spLocks noGrp="1"/>
          </p:cNvSpPr>
          <p:nvPr>
            <p:ph type="body" sz="quarter" idx="15" hasCustomPrompt="1"/>
          </p:nvPr>
        </p:nvSpPr>
        <p:spPr>
          <a:xfrm>
            <a:off x="6359575" y="178971"/>
            <a:ext cx="5552610" cy="397351"/>
          </a:xfrm>
        </p:spPr>
        <p:txBody>
          <a:bodyPr anchor="ctr"/>
          <a:lstStyle>
            <a:lvl1pPr marL="0" indent="0">
              <a:buNone/>
              <a:defRPr sz="20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24pt</a:t>
            </a:r>
          </a:p>
        </p:txBody>
      </p:sp>
    </p:spTree>
    <p:extLst>
      <p:ext uri="{BB962C8B-B14F-4D97-AF65-F5344CB8AC3E}">
        <p14:creationId xmlns:p14="http://schemas.microsoft.com/office/powerpoint/2010/main" val="42279502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yp_half_deep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12C0470F-CF16-06E7-C6C5-F985FA46839B}"/>
              </a:ext>
            </a:extLst>
          </p:cNvPr>
          <p:cNvSpPr>
            <a:spLocks noGrp="1"/>
          </p:cNvSpPr>
          <p:nvPr>
            <p:ph type="body" sz="quarter" idx="14" hasCustomPrompt="1"/>
          </p:nvPr>
        </p:nvSpPr>
        <p:spPr>
          <a:xfrm>
            <a:off x="288559" y="5985327"/>
            <a:ext cx="5527626"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10" name="Straight Connector 9">
            <a:extLst>
              <a:ext uri="{FF2B5EF4-FFF2-40B4-BE49-F238E27FC236}">
                <a16:creationId xmlns:a16="http://schemas.microsoft.com/office/drawing/2014/main" id="{B0C58F92-15EB-DF6A-3AEA-BEF2B4382D47}"/>
              </a:ext>
            </a:extLst>
          </p:cNvPr>
          <p:cNvCxnSpPr>
            <a:cxnSpLocks/>
          </p:cNvCxnSpPr>
          <p:nvPr userDrawn="1"/>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0065A935-0133-1472-46FC-7F9DFFDB054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22" name="TextBox 21">
            <a:extLst>
              <a:ext uri="{FF2B5EF4-FFF2-40B4-BE49-F238E27FC236}">
                <a16:creationId xmlns:a16="http://schemas.microsoft.com/office/drawing/2014/main" id="{13B39F9E-29C7-4F5B-9B1A-FE81CF8DB4C4}"/>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23" name="Title 1">
            <a:extLst>
              <a:ext uri="{FF2B5EF4-FFF2-40B4-BE49-F238E27FC236}">
                <a16:creationId xmlns:a16="http://schemas.microsoft.com/office/drawing/2014/main" id="{E057E11A-E34D-941D-DF21-BE0590947E19}"/>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24" name="Text Placeholder 6">
            <a:extLst>
              <a:ext uri="{FF2B5EF4-FFF2-40B4-BE49-F238E27FC236}">
                <a16:creationId xmlns:a16="http://schemas.microsoft.com/office/drawing/2014/main" id="{76D36C6A-9ABC-D7E9-B8E5-851A713D9683}"/>
              </a:ext>
            </a:extLst>
          </p:cNvPr>
          <p:cNvSpPr>
            <a:spLocks noGrp="1"/>
          </p:cNvSpPr>
          <p:nvPr>
            <p:ph type="body" sz="quarter" idx="18" hasCustomPrompt="1"/>
          </p:nvPr>
        </p:nvSpPr>
        <p:spPr>
          <a:xfrm>
            <a:off x="288558" y="845697"/>
            <a:ext cx="5527626" cy="430887"/>
          </a:xfrm>
          <a:solidFill>
            <a:schemeClr val="tx2"/>
          </a:solidFill>
        </p:spPr>
        <p:txBody>
          <a:bodyPr wrap="square"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25" name="Straight Connector 24">
            <a:extLst>
              <a:ext uri="{FF2B5EF4-FFF2-40B4-BE49-F238E27FC236}">
                <a16:creationId xmlns:a16="http://schemas.microsoft.com/office/drawing/2014/main" id="{8F01343E-F55F-6211-AA10-F9EAED084150}"/>
              </a:ext>
            </a:extLst>
          </p:cNvPr>
          <p:cNvCxnSpPr>
            <a:cxnSpLocks/>
          </p:cNvCxnSpPr>
          <p:nvPr userDrawn="1"/>
        </p:nvCxnSpPr>
        <p:spPr>
          <a:xfrm>
            <a:off x="278932" y="718606"/>
            <a:ext cx="55431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Text Placeholder 6">
            <a:extLst>
              <a:ext uri="{FF2B5EF4-FFF2-40B4-BE49-F238E27FC236}">
                <a16:creationId xmlns:a16="http://schemas.microsoft.com/office/drawing/2014/main" id="{980D4F2F-BE2C-CA39-F424-682D60650851}"/>
              </a:ext>
            </a:extLst>
          </p:cNvPr>
          <p:cNvSpPr>
            <a:spLocks noGrp="1"/>
          </p:cNvSpPr>
          <p:nvPr>
            <p:ph type="body" sz="quarter" idx="19" hasCustomPrompt="1"/>
          </p:nvPr>
        </p:nvSpPr>
        <p:spPr>
          <a:xfrm>
            <a:off x="6339402" y="845697"/>
            <a:ext cx="5527626" cy="430887"/>
          </a:xfrm>
          <a:solidFill>
            <a:schemeClr val="bg2"/>
          </a:solidFill>
        </p:spPr>
        <p:txBody>
          <a:bodyPr wrap="square"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27" name="Straight Connector 26">
            <a:extLst>
              <a:ext uri="{FF2B5EF4-FFF2-40B4-BE49-F238E27FC236}">
                <a16:creationId xmlns:a16="http://schemas.microsoft.com/office/drawing/2014/main" id="{1041DD6D-3438-93A3-A777-68EA07FB1D42}"/>
              </a:ext>
            </a:extLst>
          </p:cNvPr>
          <p:cNvCxnSpPr>
            <a:cxnSpLocks/>
          </p:cNvCxnSpPr>
          <p:nvPr userDrawn="1"/>
        </p:nvCxnSpPr>
        <p:spPr>
          <a:xfrm>
            <a:off x="6329776" y="718606"/>
            <a:ext cx="554312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 Placeholder 16">
            <a:extLst>
              <a:ext uri="{FF2B5EF4-FFF2-40B4-BE49-F238E27FC236}">
                <a16:creationId xmlns:a16="http://schemas.microsoft.com/office/drawing/2014/main" id="{A7949EE8-83D1-17BE-32E2-4AFE47DD5BD4}"/>
              </a:ext>
            </a:extLst>
          </p:cNvPr>
          <p:cNvSpPr>
            <a:spLocks noGrp="1"/>
          </p:cNvSpPr>
          <p:nvPr>
            <p:ph type="body" sz="quarter" idx="15" hasCustomPrompt="1"/>
          </p:nvPr>
        </p:nvSpPr>
        <p:spPr>
          <a:xfrm>
            <a:off x="6359575" y="178971"/>
            <a:ext cx="5552610" cy="397351"/>
          </a:xfrm>
        </p:spPr>
        <p:txBody>
          <a:bodyPr anchor="ctr"/>
          <a:lstStyle>
            <a:lvl1pPr marL="0" indent="0">
              <a:buNone/>
              <a:defRPr sz="20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24pt</a:t>
            </a:r>
          </a:p>
        </p:txBody>
      </p:sp>
    </p:spTree>
    <p:extLst>
      <p:ext uri="{BB962C8B-B14F-4D97-AF65-F5344CB8AC3E}">
        <p14:creationId xmlns:p14="http://schemas.microsoft.com/office/powerpoint/2010/main" val="40498226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yp_half_gre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6E01A0-2BBF-F43A-B5D1-9E31AF6BC972}"/>
              </a:ext>
            </a:extLst>
          </p:cNvPr>
          <p:cNvSpPr/>
          <p:nvPr userDrawn="1"/>
        </p:nvSpPr>
        <p:spPr>
          <a:xfrm>
            <a:off x="6096000" y="0"/>
            <a:ext cx="6096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12C0470F-CF16-06E7-C6C5-F985FA46839B}"/>
              </a:ext>
            </a:extLst>
          </p:cNvPr>
          <p:cNvSpPr>
            <a:spLocks noGrp="1"/>
          </p:cNvSpPr>
          <p:nvPr>
            <p:ph type="body" sz="quarter" idx="14" hasCustomPrompt="1"/>
          </p:nvPr>
        </p:nvSpPr>
        <p:spPr>
          <a:xfrm>
            <a:off x="288559" y="5985327"/>
            <a:ext cx="5527626"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pic>
        <p:nvPicPr>
          <p:cNvPr id="21" name="Picture 20">
            <a:extLst>
              <a:ext uri="{FF2B5EF4-FFF2-40B4-BE49-F238E27FC236}">
                <a16:creationId xmlns:a16="http://schemas.microsoft.com/office/drawing/2014/main" id="{D92D051E-34B3-19E8-0675-B2DB0775B20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22" name="TextBox 21">
            <a:extLst>
              <a:ext uri="{FF2B5EF4-FFF2-40B4-BE49-F238E27FC236}">
                <a16:creationId xmlns:a16="http://schemas.microsoft.com/office/drawing/2014/main" id="{917881B4-E3B9-7482-317F-7A70E837571B}"/>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2" name="Title 1">
            <a:extLst>
              <a:ext uri="{FF2B5EF4-FFF2-40B4-BE49-F238E27FC236}">
                <a16:creationId xmlns:a16="http://schemas.microsoft.com/office/drawing/2014/main" id="{37BBC8E0-99A7-20D7-198E-8C4C5429454D}"/>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5" name="Text Placeholder 6">
            <a:extLst>
              <a:ext uri="{FF2B5EF4-FFF2-40B4-BE49-F238E27FC236}">
                <a16:creationId xmlns:a16="http://schemas.microsoft.com/office/drawing/2014/main" id="{57DCC7EB-45F1-9010-84BA-C92B2F7B6145}"/>
              </a:ext>
            </a:extLst>
          </p:cNvPr>
          <p:cNvSpPr>
            <a:spLocks noGrp="1"/>
          </p:cNvSpPr>
          <p:nvPr>
            <p:ph type="body" sz="quarter" idx="18" hasCustomPrompt="1"/>
          </p:nvPr>
        </p:nvSpPr>
        <p:spPr>
          <a:xfrm>
            <a:off x="288558" y="845697"/>
            <a:ext cx="5527626" cy="430887"/>
          </a:xfrm>
          <a:solidFill>
            <a:schemeClr val="tx2"/>
          </a:solidFill>
        </p:spPr>
        <p:txBody>
          <a:bodyPr wrap="square"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7" name="Straight Connector 6">
            <a:extLst>
              <a:ext uri="{FF2B5EF4-FFF2-40B4-BE49-F238E27FC236}">
                <a16:creationId xmlns:a16="http://schemas.microsoft.com/office/drawing/2014/main" id="{10366EE5-2C84-CBCF-1F7D-90ED78E5262C}"/>
              </a:ext>
            </a:extLst>
          </p:cNvPr>
          <p:cNvCxnSpPr>
            <a:cxnSpLocks/>
          </p:cNvCxnSpPr>
          <p:nvPr userDrawn="1"/>
        </p:nvCxnSpPr>
        <p:spPr>
          <a:xfrm>
            <a:off x="278932" y="718606"/>
            <a:ext cx="55431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6">
            <a:extLst>
              <a:ext uri="{FF2B5EF4-FFF2-40B4-BE49-F238E27FC236}">
                <a16:creationId xmlns:a16="http://schemas.microsoft.com/office/drawing/2014/main" id="{A61C536A-21F2-4872-F52C-58EFD35356E3}"/>
              </a:ext>
            </a:extLst>
          </p:cNvPr>
          <p:cNvSpPr>
            <a:spLocks noGrp="1"/>
          </p:cNvSpPr>
          <p:nvPr>
            <p:ph type="body" sz="quarter" idx="19" hasCustomPrompt="1"/>
          </p:nvPr>
        </p:nvSpPr>
        <p:spPr>
          <a:xfrm>
            <a:off x="6339402" y="845697"/>
            <a:ext cx="5527626" cy="430887"/>
          </a:xfrm>
          <a:solidFill>
            <a:schemeClr val="tx2"/>
          </a:solidFill>
        </p:spPr>
        <p:txBody>
          <a:bodyPr wrap="square"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10" name="Straight Connector 9">
            <a:extLst>
              <a:ext uri="{FF2B5EF4-FFF2-40B4-BE49-F238E27FC236}">
                <a16:creationId xmlns:a16="http://schemas.microsoft.com/office/drawing/2014/main" id="{F9066B2B-EA3F-EAF6-AFF1-68682E47E581}"/>
              </a:ext>
            </a:extLst>
          </p:cNvPr>
          <p:cNvCxnSpPr>
            <a:cxnSpLocks/>
          </p:cNvCxnSpPr>
          <p:nvPr userDrawn="1"/>
        </p:nvCxnSpPr>
        <p:spPr>
          <a:xfrm>
            <a:off x="6329776" y="718606"/>
            <a:ext cx="55431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 Placeholder 16">
            <a:extLst>
              <a:ext uri="{FF2B5EF4-FFF2-40B4-BE49-F238E27FC236}">
                <a16:creationId xmlns:a16="http://schemas.microsoft.com/office/drawing/2014/main" id="{B611845A-2C49-8A19-66CD-D9E9ACA2E007}"/>
              </a:ext>
            </a:extLst>
          </p:cNvPr>
          <p:cNvSpPr>
            <a:spLocks noGrp="1"/>
          </p:cNvSpPr>
          <p:nvPr>
            <p:ph type="body" sz="quarter" idx="15" hasCustomPrompt="1"/>
          </p:nvPr>
        </p:nvSpPr>
        <p:spPr>
          <a:xfrm>
            <a:off x="6359575" y="178971"/>
            <a:ext cx="5552610" cy="397351"/>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24pt</a:t>
            </a:r>
          </a:p>
        </p:txBody>
      </p:sp>
    </p:spTree>
    <p:extLst>
      <p:ext uri="{BB962C8B-B14F-4D97-AF65-F5344CB8AC3E}">
        <p14:creationId xmlns:p14="http://schemas.microsoft.com/office/powerpoint/2010/main" val="41302551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yp_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a:p>
        </p:txBody>
      </p:sp>
      <p:sp>
        <p:nvSpPr>
          <p:cNvPr id="2" name="Text Placeholder 10">
            <a:extLst>
              <a:ext uri="{FF2B5EF4-FFF2-40B4-BE49-F238E27FC236}">
                <a16:creationId xmlns:a16="http://schemas.microsoft.com/office/drawing/2014/main" id="{5F90632C-301E-32EA-91E1-96C5D6220E7F}"/>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Tree>
    <p:extLst>
      <p:ext uri="{BB962C8B-B14F-4D97-AF65-F5344CB8AC3E}">
        <p14:creationId xmlns:p14="http://schemas.microsoft.com/office/powerpoint/2010/main" val="315876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theme" Target="../theme/theme2.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slideLayout" Target="../slideLayouts/slideLayout75.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42" Type="http://schemas.openxmlformats.org/officeDocument/2006/relationships/image" Target="../media/image1.png"/><Relationship Id="rId7" Type="http://schemas.openxmlformats.org/officeDocument/2006/relationships/slideLayout" Target="../slideLayouts/slideLayout4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41" Type="http://schemas.openxmlformats.org/officeDocument/2006/relationships/theme" Target="../theme/theme3.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slideLayout" Target="../slideLayouts/slideLayout76.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8" Type="http://schemas.openxmlformats.org/officeDocument/2006/relationships/slideLayout" Target="../slideLayouts/slideLayout44.xml"/><Relationship Id="rId3" Type="http://schemas.openxmlformats.org/officeDocument/2006/relationships/slideLayout" Target="../slideLayouts/slideLayout39.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8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82.xml"/><Relationship Id="rId1" Type="http://schemas.openxmlformats.org/officeDocument/2006/relationships/slideLayout" Target="../slideLayouts/slideLayout81.xml"/><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 Type="http://schemas.openxmlformats.org/officeDocument/2006/relationships/slideLayout" Target="../slideLayouts/slideLayout85.xml"/><Relationship Id="rId21" Type="http://schemas.openxmlformats.org/officeDocument/2006/relationships/image" Target="../media/image1.png"/><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theme" Target="../theme/theme6.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slideLayout" Target="../slideLayouts/slideLayout127.xml"/><Relationship Id="rId39" Type="http://schemas.openxmlformats.org/officeDocument/2006/relationships/slideLayout" Target="../slideLayouts/slideLayout140.xml"/><Relationship Id="rId21" Type="http://schemas.openxmlformats.org/officeDocument/2006/relationships/slideLayout" Target="../slideLayouts/slideLayout122.xml"/><Relationship Id="rId34" Type="http://schemas.openxmlformats.org/officeDocument/2006/relationships/slideLayout" Target="../slideLayouts/slideLayout135.xml"/><Relationship Id="rId42" Type="http://schemas.openxmlformats.org/officeDocument/2006/relationships/slideLayout" Target="../slideLayouts/slideLayout143.xml"/><Relationship Id="rId47" Type="http://schemas.openxmlformats.org/officeDocument/2006/relationships/image" Target="../media/image1.png"/><Relationship Id="rId7" Type="http://schemas.openxmlformats.org/officeDocument/2006/relationships/slideLayout" Target="../slideLayouts/slideLayout10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9" Type="http://schemas.openxmlformats.org/officeDocument/2006/relationships/slideLayout" Target="../slideLayouts/slideLayout130.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32" Type="http://schemas.openxmlformats.org/officeDocument/2006/relationships/slideLayout" Target="../slideLayouts/slideLayout133.xml"/><Relationship Id="rId37" Type="http://schemas.openxmlformats.org/officeDocument/2006/relationships/slideLayout" Target="../slideLayouts/slideLayout138.xml"/><Relationship Id="rId40" Type="http://schemas.openxmlformats.org/officeDocument/2006/relationships/slideLayout" Target="../slideLayouts/slideLayout141.xml"/><Relationship Id="rId45" Type="http://schemas.openxmlformats.org/officeDocument/2006/relationships/slideLayout" Target="../slideLayouts/slideLayout146.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28" Type="http://schemas.openxmlformats.org/officeDocument/2006/relationships/slideLayout" Target="../slideLayouts/slideLayout129.xml"/><Relationship Id="rId36" Type="http://schemas.openxmlformats.org/officeDocument/2006/relationships/slideLayout" Target="../slideLayouts/slideLayout137.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31" Type="http://schemas.openxmlformats.org/officeDocument/2006/relationships/slideLayout" Target="../slideLayouts/slideLayout132.xml"/><Relationship Id="rId44" Type="http://schemas.openxmlformats.org/officeDocument/2006/relationships/slideLayout" Target="../slideLayouts/slideLayout145.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slideLayout" Target="../slideLayouts/slideLayout128.xml"/><Relationship Id="rId30" Type="http://schemas.openxmlformats.org/officeDocument/2006/relationships/slideLayout" Target="../slideLayouts/slideLayout131.xml"/><Relationship Id="rId35" Type="http://schemas.openxmlformats.org/officeDocument/2006/relationships/slideLayout" Target="../slideLayouts/slideLayout136.xml"/><Relationship Id="rId43" Type="http://schemas.openxmlformats.org/officeDocument/2006/relationships/slideLayout" Target="../slideLayouts/slideLayout144.xml"/><Relationship Id="rId8" Type="http://schemas.openxmlformats.org/officeDocument/2006/relationships/slideLayout" Target="../slideLayouts/slideLayout109.xml"/><Relationship Id="rId3" Type="http://schemas.openxmlformats.org/officeDocument/2006/relationships/slideLayout" Target="../slideLayouts/slideLayout104.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33" Type="http://schemas.openxmlformats.org/officeDocument/2006/relationships/slideLayout" Target="../slideLayouts/slideLayout134.xml"/><Relationship Id="rId38" Type="http://schemas.openxmlformats.org/officeDocument/2006/relationships/slideLayout" Target="../slideLayouts/slideLayout139.xml"/><Relationship Id="rId46" Type="http://schemas.openxmlformats.org/officeDocument/2006/relationships/theme" Target="../theme/theme7.xml"/><Relationship Id="rId20" Type="http://schemas.openxmlformats.org/officeDocument/2006/relationships/slideLayout" Target="../slideLayouts/slideLayout121.xml"/><Relationship Id="rId41" Type="http://schemas.openxmlformats.org/officeDocument/2006/relationships/slideLayout" Target="../slideLayouts/slideLayout1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75951"/>
            <a:ext cx="11582400" cy="436541"/>
          </a:xfrm>
          <a:prstGeom prst="rect">
            <a:avLst/>
          </a:prstGeom>
        </p:spPr>
        <p:txBody>
          <a:bodyPr vert="horz" lIns="0" tIns="45720" rIns="0" bIns="45720" rtlCol="0" anchor="ctr">
            <a:noAutofit/>
          </a:bodyPr>
          <a:lstStyle/>
          <a:p>
            <a:r>
              <a:rPr lang="en-US" dirty="0"/>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dirty="0"/>
              <a:t>Insert your copy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CA4AA68-4701-9381-97E1-D2141CD1A43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881A7956-2F7F-0C2D-A635-4DDDC2981061}"/>
              </a:ext>
            </a:extLst>
          </p:cNvPr>
          <p:cNvPicPr>
            <a:picLocks noChangeAspect="1"/>
          </p:cNvPicPr>
          <p:nvPr userDrawn="1"/>
        </p:nvPicPr>
        <p:blipFill>
          <a:blip r:embed="rId2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82323624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709" r:id="rId9"/>
    <p:sldLayoutId id="2147483703" r:id="rId10"/>
    <p:sldLayoutId id="2147483706" r:id="rId11"/>
    <p:sldLayoutId id="2147483725" r:id="rId12"/>
    <p:sldLayoutId id="2147483707" r:id="rId13"/>
    <p:sldLayoutId id="2147483708" r:id="rId14"/>
    <p:sldLayoutId id="2147483668" r:id="rId15"/>
    <p:sldLayoutId id="2147483705" r:id="rId16"/>
    <p:sldLayoutId id="2147483726" r:id="rId17"/>
    <p:sldLayoutId id="2147483682" r:id="rId18"/>
    <p:sldLayoutId id="2147484076" r:id="rId19"/>
    <p:sldLayoutId id="2147484084" r:id="rId20"/>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75951"/>
            <a:ext cx="11582400" cy="436541"/>
          </a:xfrm>
          <a:prstGeom prst="rect">
            <a:avLst/>
          </a:prstGeom>
        </p:spPr>
        <p:txBody>
          <a:bodyPr vert="horz" lIns="0" tIns="45720" rIns="0" bIns="45720" rtlCol="0" anchor="ctr">
            <a:noAutofit/>
          </a:bodyPr>
          <a:lstStyle/>
          <a:p>
            <a:r>
              <a:rPr lang="en-US" dirty="0"/>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dirty="0"/>
              <a:t>Insert your copy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508409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4074" r:id="rId16"/>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75951"/>
            <a:ext cx="11582400" cy="436541"/>
          </a:xfrm>
          <a:prstGeom prst="rect">
            <a:avLst/>
          </a:prstGeom>
        </p:spPr>
        <p:txBody>
          <a:bodyPr vert="horz" lIns="0" tIns="45720" rIns="0" bIns="45720" rtlCol="0" anchor="ctr">
            <a:noAutofit/>
          </a:bodyPr>
          <a:lstStyle/>
          <a:p>
            <a:r>
              <a:rPr lang="en-US" dirty="0"/>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dirty="0"/>
              <a:t>Insert your copy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7725D1A-C062-68AE-5D1A-DF162B10E71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6140DCC3-C184-E296-80E1-52E3FDD9938B}"/>
              </a:ext>
            </a:extLst>
          </p:cNvPr>
          <p:cNvPicPr>
            <a:picLocks noChangeAspect="1"/>
          </p:cNvPicPr>
          <p:nvPr userDrawn="1"/>
        </p:nvPicPr>
        <p:blipFill>
          <a:blip r:embed="rId4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808003711"/>
      </p:ext>
    </p:extLst>
  </p:cSld>
  <p:clrMap bg1="lt1" tx1="dk1" bg2="lt2" tx2="dk2" accent1="accent1" accent2="accent2" accent3="accent3" accent4="accent4" accent5="accent5" accent6="accent6" hlink="hlink" folHlink="folHlink"/>
  <p:sldLayoutIdLst>
    <p:sldLayoutId id="2147483833" r:id="rId1"/>
    <p:sldLayoutId id="214748386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65" r:id="rId19"/>
    <p:sldLayoutId id="2147483850" r:id="rId20"/>
    <p:sldLayoutId id="2147483851" r:id="rId21"/>
    <p:sldLayoutId id="2147483852" r:id="rId22"/>
    <p:sldLayoutId id="2147483862" r:id="rId23"/>
    <p:sldLayoutId id="2147483853" r:id="rId24"/>
    <p:sldLayoutId id="2147483854" r:id="rId25"/>
    <p:sldLayoutId id="2147483855" r:id="rId26"/>
    <p:sldLayoutId id="2147483856" r:id="rId27"/>
    <p:sldLayoutId id="2147483857" r:id="rId28"/>
    <p:sldLayoutId id="2147483858" r:id="rId29"/>
    <p:sldLayoutId id="2147483859" r:id="rId30"/>
    <p:sldLayoutId id="2147483860" r:id="rId31"/>
    <p:sldLayoutId id="2147483864" r:id="rId32"/>
    <p:sldLayoutId id="2147483861" r:id="rId33"/>
    <p:sldLayoutId id="2147484083" r:id="rId34"/>
    <p:sldLayoutId id="2147484085" r:id="rId35"/>
    <p:sldLayoutId id="2147484086" r:id="rId36"/>
    <p:sldLayoutId id="2147484087" r:id="rId37"/>
    <p:sldLayoutId id="2147484088" r:id="rId38"/>
    <p:sldLayoutId id="2147484090" r:id="rId39"/>
    <p:sldLayoutId id="2147484091" r:id="rId40"/>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75950"/>
            <a:ext cx="11582400" cy="436541"/>
          </a:xfrm>
          <a:prstGeom prst="rect">
            <a:avLst/>
          </a:prstGeom>
        </p:spPr>
        <p:txBody>
          <a:bodyPr vert="horz" lIns="0" tIns="45720" rIns="0" bIns="45720" rtlCol="0" anchor="ctr">
            <a:noAutofit/>
          </a:bodyPr>
          <a:lstStyle/>
          <a:p>
            <a:r>
              <a:rPr lang="en-US" dirty="0"/>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dirty="0"/>
              <a:t>Insert your copy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BDC7FF3-9784-16DD-1F92-9122F79BB1EF}"/>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592FA6D9-97B9-70F0-18CE-9141EEAB7FD8}"/>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638895215"/>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75951"/>
            <a:ext cx="11582400" cy="436541"/>
          </a:xfrm>
          <a:prstGeom prst="rect">
            <a:avLst/>
          </a:prstGeom>
        </p:spPr>
        <p:txBody>
          <a:bodyPr vert="horz" lIns="0" tIns="45720" rIns="0" bIns="45720" rtlCol="0" anchor="ctr">
            <a:noAutofit/>
          </a:bodyPr>
          <a:lstStyle/>
          <a:p>
            <a:r>
              <a:rPr lang="en-US" dirty="0"/>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dirty="0"/>
              <a:t>Insert your copy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3477CA6-1C99-FF6B-DEF9-8594D75D27A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0CA92560-F69A-3A8B-D852-E64A8A5A113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877004981"/>
      </p:ext>
    </p:extLst>
  </p:cSld>
  <p:clrMap bg1="lt1" tx1="dk1" bg2="lt2" tx2="dk2" accent1="accent1" accent2="accent2" accent3="accent3" accent4="accent4" accent5="accent5" accent6="accent6" hlink="hlink" folHlink="folHlink"/>
  <p:sldLayoutIdLst>
    <p:sldLayoutId id="2147484002" r:id="rId1"/>
    <p:sldLayoutId id="2147484003" r:id="rId2"/>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50857"/>
            <a:ext cx="11582400" cy="436541"/>
          </a:xfrm>
          <a:prstGeom prst="rect">
            <a:avLst/>
          </a:prstGeom>
        </p:spPr>
        <p:txBody>
          <a:bodyPr vert="horz" lIns="0" tIns="45720" rIns="0" bIns="45720" rtlCol="0" anchor="ctr">
            <a:noAutofit/>
          </a:bodyPr>
          <a:lstStyle/>
          <a:p>
            <a:r>
              <a:rPr lang="en-US" dirty="0"/>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dirty="0"/>
              <a:t>Insert your copy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sp>
        <p:nvSpPr>
          <p:cNvPr id="13" name="TextBox 12">
            <a:extLst>
              <a:ext uri="{FF2B5EF4-FFF2-40B4-BE49-F238E27FC236}">
                <a16:creationId xmlns:a16="http://schemas.microsoft.com/office/drawing/2014/main" id="{E6F4DD64-3534-DEB8-AEE5-0372CCAEBF2E}"/>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E54681E9-32B0-5055-E5A7-6DDCD23B8EFC}"/>
              </a:ext>
            </a:extLst>
          </p:cNvPr>
          <p:cNvPicPr>
            <a:picLocks noChangeAspect="1"/>
          </p:cNvPicPr>
          <p:nvPr userDrawn="1"/>
        </p:nvPicPr>
        <p:blipFill>
          <a:blip r:embed="rId21"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932912865"/>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 id="2147484020" r:id="rId16"/>
    <p:sldLayoutId id="2147484021" r:id="rId17"/>
    <p:sldLayoutId id="2147484022" r:id="rId18"/>
    <p:sldLayoutId id="2147484092" r:id="rId19"/>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75951"/>
            <a:ext cx="11582400" cy="436541"/>
          </a:xfrm>
          <a:prstGeom prst="rect">
            <a:avLst/>
          </a:prstGeom>
        </p:spPr>
        <p:txBody>
          <a:bodyPr vert="horz" lIns="0" tIns="45720" rIns="0" bIns="45720" rtlCol="0" anchor="ctr">
            <a:noAutofit/>
          </a:bodyPr>
          <a:lstStyle/>
          <a:p>
            <a:r>
              <a:rPr lang="en-US" dirty="0"/>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dirty="0"/>
              <a:t>Insert your copy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userDrawn="1"/>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7725D1A-C062-68AE-5D1A-DF162B10E713}"/>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6140DCC3-C184-E296-80E1-52E3FDD9938B}"/>
              </a:ext>
            </a:extLst>
          </p:cNvPr>
          <p:cNvPicPr>
            <a:picLocks noChangeAspect="1"/>
          </p:cNvPicPr>
          <p:nvPr userDrawn="1"/>
        </p:nvPicPr>
        <p:blipFill>
          <a:blip r:embed="rId47"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512170160"/>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2" r:id="rId9"/>
    <p:sldLayoutId id="2147484063" r:id="rId10"/>
    <p:sldLayoutId id="2147484064" r:id="rId11"/>
    <p:sldLayoutId id="2147484065" r:id="rId12"/>
    <p:sldLayoutId id="2147484066" r:id="rId13"/>
    <p:sldLayoutId id="2147484024" r:id="rId14"/>
    <p:sldLayoutId id="2147484068" r:id="rId15"/>
    <p:sldLayoutId id="2147484025" r:id="rId16"/>
    <p:sldLayoutId id="2147484026" r:id="rId17"/>
    <p:sldLayoutId id="2147484027" r:id="rId18"/>
    <p:sldLayoutId id="2147484028" r:id="rId19"/>
    <p:sldLayoutId id="2147484029" r:id="rId20"/>
    <p:sldLayoutId id="2147484030" r:id="rId21"/>
    <p:sldLayoutId id="2147484031" r:id="rId22"/>
    <p:sldLayoutId id="2147484032" r:id="rId23"/>
    <p:sldLayoutId id="2147484033" r:id="rId24"/>
    <p:sldLayoutId id="2147484034" r:id="rId25"/>
    <p:sldLayoutId id="2147484035" r:id="rId26"/>
    <p:sldLayoutId id="2147484036" r:id="rId27"/>
    <p:sldLayoutId id="2147484037" r:id="rId28"/>
    <p:sldLayoutId id="2147484038" r:id="rId29"/>
    <p:sldLayoutId id="2147484039" r:id="rId30"/>
    <p:sldLayoutId id="2147484040" r:id="rId31"/>
    <p:sldLayoutId id="2147484041" r:id="rId32"/>
    <p:sldLayoutId id="2147484042" r:id="rId33"/>
    <p:sldLayoutId id="2147484043" r:id="rId34"/>
    <p:sldLayoutId id="2147484069" r:id="rId35"/>
    <p:sldLayoutId id="2147484044" r:id="rId36"/>
    <p:sldLayoutId id="2147484045" r:id="rId37"/>
    <p:sldLayoutId id="2147484046" r:id="rId38"/>
    <p:sldLayoutId id="2147484047" r:id="rId39"/>
    <p:sldLayoutId id="2147484048" r:id="rId40"/>
    <p:sldLayoutId id="2147484049" r:id="rId41"/>
    <p:sldLayoutId id="2147484050" r:id="rId42"/>
    <p:sldLayoutId id="2147484051" r:id="rId43"/>
    <p:sldLayoutId id="2147484052" r:id="rId44"/>
    <p:sldLayoutId id="2147484061" r:id="rId45"/>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37.xml"/><Relationship Id="rId4" Type="http://schemas.openxmlformats.org/officeDocument/2006/relationships/image" Target="../media/image166.jpeg"/></Relationships>
</file>

<file path=ppt/slides/_rels/slide10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37.xml"/><Relationship Id="rId4" Type="http://schemas.openxmlformats.org/officeDocument/2006/relationships/image" Target="../media/image169.jpeg"/></Relationships>
</file>

<file path=ppt/slides/_rels/slide104.xml.rels><?xml version="1.0" encoding="UTF-8" standalone="yes"?>
<Relationships xmlns="http://schemas.openxmlformats.org/package/2006/relationships"><Relationship Id="rId3" Type="http://schemas.openxmlformats.org/officeDocument/2006/relationships/image" Target="../media/image171.jpeg"/><Relationship Id="rId7" Type="http://schemas.openxmlformats.org/officeDocument/2006/relationships/image" Target="../media/image175.png"/><Relationship Id="rId2" Type="http://schemas.openxmlformats.org/officeDocument/2006/relationships/image" Target="../media/image170.png"/><Relationship Id="rId1" Type="http://schemas.openxmlformats.org/officeDocument/2006/relationships/slideLayout" Target="../slideLayouts/slideLayout37.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jpeg"/></Relationships>
</file>

<file path=ppt/slides/_rels/slide105.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3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8.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37.xml"/></Relationships>
</file>

<file path=ppt/slides/_rels/slide10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37.xml"/><Relationship Id="rId5" Type="http://schemas.openxmlformats.org/officeDocument/2006/relationships/image" Target="../media/image182.png"/><Relationship Id="rId4" Type="http://schemas.openxmlformats.org/officeDocument/2006/relationships/image" Target="../media/image18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37.xml"/><Relationship Id="rId5" Type="http://schemas.openxmlformats.org/officeDocument/2006/relationships/image" Target="../media/image186.png"/><Relationship Id="rId4" Type="http://schemas.openxmlformats.org/officeDocument/2006/relationships/image" Target="../media/image185.png"/></Relationships>
</file>

<file path=ppt/slides/_rels/slide11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37.xml"/><Relationship Id="rId5" Type="http://schemas.openxmlformats.org/officeDocument/2006/relationships/image" Target="../media/image190.png"/><Relationship Id="rId4" Type="http://schemas.openxmlformats.org/officeDocument/2006/relationships/image" Target="../media/image189.png"/></Relationships>
</file>

<file path=ppt/slides/_rels/slide112.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37.xml"/></Relationships>
</file>

<file path=ppt/slides/_rels/slide11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37.xml"/></Relationships>
</file>

<file path=ppt/slides/_rels/slide11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37.xml"/><Relationship Id="rId4" Type="http://schemas.openxmlformats.org/officeDocument/2006/relationships/image" Target="../media/image196.png"/></Relationships>
</file>

<file path=ppt/slides/_rels/slide115.xml.rels><?xml version="1.0" encoding="UTF-8" standalone="yes"?>
<Relationships xmlns="http://schemas.openxmlformats.org/package/2006/relationships"><Relationship Id="rId3" Type="http://schemas.openxmlformats.org/officeDocument/2006/relationships/image" Target="../media/image162.svg"/><Relationship Id="rId2" Type="http://schemas.openxmlformats.org/officeDocument/2006/relationships/image" Target="../media/image161.png"/><Relationship Id="rId1" Type="http://schemas.openxmlformats.org/officeDocument/2006/relationships/slideLayout" Target="../slideLayouts/slideLayout37.xml"/></Relationships>
</file>

<file path=ppt/slides/_rels/slide116.xml.rels><?xml version="1.0" encoding="UTF-8" standalone="yes"?>
<Relationships xmlns="http://schemas.openxmlformats.org/package/2006/relationships"><Relationship Id="rId3" Type="http://schemas.openxmlformats.org/officeDocument/2006/relationships/image" Target="../media/image162.svg"/><Relationship Id="rId2" Type="http://schemas.openxmlformats.org/officeDocument/2006/relationships/image" Target="../media/image161.png"/><Relationship Id="rId1" Type="http://schemas.openxmlformats.org/officeDocument/2006/relationships/slideLayout" Target="../slideLayouts/slideLayout37.xml"/></Relationships>
</file>

<file path=ppt/slides/_rels/slide117.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60.png"/><Relationship Id="rId7" Type="http://schemas.openxmlformats.org/officeDocument/2006/relationships/image" Target="../media/image57.png"/><Relationship Id="rId2" Type="http://schemas.openxmlformats.org/officeDocument/2006/relationships/image" Target="../media/image130.png"/><Relationship Id="rId1" Type="http://schemas.openxmlformats.org/officeDocument/2006/relationships/slideLayout" Target="../slideLayouts/slideLayout37.xml"/><Relationship Id="rId6" Type="http://schemas.openxmlformats.org/officeDocument/2006/relationships/image" Target="../media/image132.png"/><Relationship Id="rId5" Type="http://schemas.openxmlformats.org/officeDocument/2006/relationships/image" Target="../media/image54.png"/><Relationship Id="rId4" Type="http://schemas.openxmlformats.org/officeDocument/2006/relationships/image" Target="../media/image131.png"/></Relationships>
</file>

<file path=ppt/slides/_rels/slide11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9.xml"/><Relationship Id="rId1" Type="http://schemas.openxmlformats.org/officeDocument/2006/relationships/slideLayout" Target="../slideLayouts/slideLayout37.xml"/><Relationship Id="rId4" Type="http://schemas.openxmlformats.org/officeDocument/2006/relationships/image" Target="../media/image198.svg"/></Relationships>
</file>

<file path=ppt/slides/_rels/slide119.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200.png"/><Relationship Id="rId7" Type="http://schemas.openxmlformats.org/officeDocument/2006/relationships/image" Target="../media/image135.jpeg"/><Relationship Id="rId2" Type="http://schemas.openxmlformats.org/officeDocument/2006/relationships/image" Target="../media/image199.png"/><Relationship Id="rId1" Type="http://schemas.openxmlformats.org/officeDocument/2006/relationships/slideLayout" Target="../slideLayouts/slideLayout37.xml"/><Relationship Id="rId6" Type="http://schemas.openxmlformats.org/officeDocument/2006/relationships/image" Target="../media/image203.png"/><Relationship Id="rId5" Type="http://schemas.openxmlformats.org/officeDocument/2006/relationships/image" Target="../media/image202.svg"/><Relationship Id="rId4" Type="http://schemas.openxmlformats.org/officeDocument/2006/relationships/image" Target="../media/image201.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png"/><Relationship Id="rId1" Type="http://schemas.openxmlformats.org/officeDocument/2006/relationships/slideLayout" Target="../slideLayouts/slideLayout37.xml"/><Relationship Id="rId5" Type="http://schemas.openxmlformats.org/officeDocument/2006/relationships/image" Target="../media/image57.png"/><Relationship Id="rId4" Type="http://schemas.openxmlformats.org/officeDocument/2006/relationships/image" Target="../media/image50.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8.png"/><Relationship Id="rId1" Type="http://schemas.openxmlformats.org/officeDocument/2006/relationships/slideLayout" Target="../slideLayouts/slideLayout37.xml"/></Relationships>
</file>

<file path=ppt/slides/_rels/slide123.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60.png"/><Relationship Id="rId7" Type="http://schemas.openxmlformats.org/officeDocument/2006/relationships/image" Target="../media/image57.png"/><Relationship Id="rId2" Type="http://schemas.openxmlformats.org/officeDocument/2006/relationships/image" Target="../media/image130.png"/><Relationship Id="rId1" Type="http://schemas.openxmlformats.org/officeDocument/2006/relationships/slideLayout" Target="../slideLayouts/slideLayout37.xml"/><Relationship Id="rId6" Type="http://schemas.openxmlformats.org/officeDocument/2006/relationships/image" Target="../media/image132.png"/><Relationship Id="rId5" Type="http://schemas.openxmlformats.org/officeDocument/2006/relationships/image" Target="../media/image54.png"/><Relationship Id="rId10" Type="http://schemas.openxmlformats.org/officeDocument/2006/relationships/image" Target="../media/image63.png"/><Relationship Id="rId4" Type="http://schemas.openxmlformats.org/officeDocument/2006/relationships/image" Target="../media/image131.png"/><Relationship Id="rId9" Type="http://schemas.openxmlformats.org/officeDocument/2006/relationships/image" Target="../media/image64.png"/></Relationships>
</file>

<file path=ppt/slides/_rels/slide124.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60.png"/><Relationship Id="rId7" Type="http://schemas.openxmlformats.org/officeDocument/2006/relationships/image" Target="../media/image57.png"/><Relationship Id="rId2" Type="http://schemas.openxmlformats.org/officeDocument/2006/relationships/image" Target="../media/image130.png"/><Relationship Id="rId1" Type="http://schemas.openxmlformats.org/officeDocument/2006/relationships/slideLayout" Target="../slideLayouts/slideLayout37.xml"/><Relationship Id="rId6" Type="http://schemas.openxmlformats.org/officeDocument/2006/relationships/image" Target="../media/image132.png"/><Relationship Id="rId5" Type="http://schemas.openxmlformats.org/officeDocument/2006/relationships/image" Target="../media/image54.png"/><Relationship Id="rId4" Type="http://schemas.openxmlformats.org/officeDocument/2006/relationships/image" Target="../media/image131.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28.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png"/><Relationship Id="rId1" Type="http://schemas.openxmlformats.org/officeDocument/2006/relationships/slideLayout" Target="../slideLayouts/slideLayout3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9.png"/><Relationship Id="rId7" Type="http://schemas.openxmlformats.org/officeDocument/2006/relationships/image" Target="../media/image47.png"/><Relationship Id="rId2" Type="http://schemas.openxmlformats.org/officeDocument/2006/relationships/image" Target="../media/image58.png"/><Relationship Id="rId1" Type="http://schemas.openxmlformats.org/officeDocument/2006/relationships/slideLayout" Target="../slideLayouts/slideLayout37.xml"/><Relationship Id="rId6" Type="http://schemas.openxmlformats.org/officeDocument/2006/relationships/image" Target="../media/image48.png"/><Relationship Id="rId5" Type="http://schemas.openxmlformats.org/officeDocument/2006/relationships/image" Target="../media/image54.png"/><Relationship Id="rId4" Type="http://schemas.openxmlformats.org/officeDocument/2006/relationships/image" Target="../media/image60.png"/><Relationship Id="rId9" Type="http://schemas.openxmlformats.org/officeDocument/2006/relationships/image" Target="../media/image62.sv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42.xml"/></Relationships>
</file>

<file path=ppt/slides/_rels/slide1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37.xml"/><Relationship Id="rId4" Type="http://schemas.openxmlformats.org/officeDocument/2006/relationships/image" Target="../media/image6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37.xml"/><Relationship Id="rId5" Type="http://schemas.openxmlformats.org/officeDocument/2006/relationships/image" Target="../media/image72.png"/><Relationship Id="rId4" Type="http://schemas.openxmlformats.org/officeDocument/2006/relationships/image" Target="../media/image7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42.png"/><Relationship Id="rId4" Type="http://schemas.openxmlformats.org/officeDocument/2006/relationships/image" Target="../media/image41.png"/></Relationships>
</file>

<file path=ppt/slides/_rels/slide3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55.png"/><Relationship Id="rId1" Type="http://schemas.openxmlformats.org/officeDocument/2006/relationships/slideLayout" Target="../slideLayouts/slideLayout37.xml"/><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6.png"/><Relationship Id="rId18" Type="http://schemas.openxmlformats.org/officeDocument/2006/relationships/image" Target="../media/image101.png"/><Relationship Id="rId3" Type="http://schemas.openxmlformats.org/officeDocument/2006/relationships/image" Target="../media/image86.jpeg"/><Relationship Id="rId7" Type="http://schemas.openxmlformats.org/officeDocument/2006/relationships/image" Target="../media/image90.jpeg"/><Relationship Id="rId12" Type="http://schemas.openxmlformats.org/officeDocument/2006/relationships/image" Target="../media/image95.png"/><Relationship Id="rId17" Type="http://schemas.openxmlformats.org/officeDocument/2006/relationships/image" Target="../media/image100.png"/><Relationship Id="rId2" Type="http://schemas.openxmlformats.org/officeDocument/2006/relationships/image" Target="../media/image85.jpeg"/><Relationship Id="rId16" Type="http://schemas.openxmlformats.org/officeDocument/2006/relationships/image" Target="../media/image99.png"/><Relationship Id="rId1" Type="http://schemas.openxmlformats.org/officeDocument/2006/relationships/slideLayout" Target="../slideLayouts/slideLayout37.xml"/><Relationship Id="rId6" Type="http://schemas.openxmlformats.org/officeDocument/2006/relationships/image" Target="../media/image89.png"/><Relationship Id="rId11" Type="http://schemas.openxmlformats.org/officeDocument/2006/relationships/image" Target="../media/image94.jpeg"/><Relationship Id="rId5" Type="http://schemas.openxmlformats.org/officeDocument/2006/relationships/image" Target="../media/image88.png"/><Relationship Id="rId15" Type="http://schemas.openxmlformats.org/officeDocument/2006/relationships/image" Target="../media/image98.jpeg"/><Relationship Id="rId10" Type="http://schemas.openxmlformats.org/officeDocument/2006/relationships/image" Target="../media/image93.jpeg"/><Relationship Id="rId4" Type="http://schemas.openxmlformats.org/officeDocument/2006/relationships/image" Target="../media/image87.jpeg"/><Relationship Id="rId9" Type="http://schemas.openxmlformats.org/officeDocument/2006/relationships/image" Target="../media/image92.png"/><Relationship Id="rId14" Type="http://schemas.openxmlformats.org/officeDocument/2006/relationships/image" Target="../media/image97.png"/></Relationships>
</file>

<file path=ppt/slides/_rels/slide3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image" Target="../media/image103.png"/><Relationship Id="rId1" Type="http://schemas.openxmlformats.org/officeDocument/2006/relationships/slideLayout" Target="../slideLayouts/slideLayout37.xml"/><Relationship Id="rId5" Type="http://schemas.openxmlformats.org/officeDocument/2006/relationships/image" Target="../media/image106.svg"/><Relationship Id="rId4" Type="http://schemas.openxmlformats.org/officeDocument/2006/relationships/image" Target="../media/image105.png"/></Relationships>
</file>

<file path=ppt/slides/_rels/slide3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60.xml"/></Relationships>
</file>

<file path=ppt/slides/_rels/slide4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3.xml"/></Relationships>
</file>

<file path=ppt/slides/_rels/slide4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6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7.xml"/><Relationship Id="rId5" Type="http://schemas.openxmlformats.org/officeDocument/2006/relationships/image" Target="../media/image46.png"/><Relationship Id="rId4" Type="http://schemas.openxmlformats.org/officeDocument/2006/relationships/image" Target="../media/image45.png"/></Relationships>
</file>

<file path=ppt/slides/_rels/slide5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65.png"/><Relationship Id="rId1" Type="http://schemas.openxmlformats.org/officeDocument/2006/relationships/slideLayout" Target="../slideLayouts/slideLayout37.xml"/><Relationship Id="rId4" Type="http://schemas.openxmlformats.org/officeDocument/2006/relationships/image" Target="../media/image121.sv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11.xml"/><Relationship Id="rId1" Type="http://schemas.openxmlformats.org/officeDocument/2006/relationships/slideLayout" Target="../slideLayouts/slideLayout37.xml"/><Relationship Id="rId6" Type="http://schemas.openxmlformats.org/officeDocument/2006/relationships/image" Target="../media/image125.png"/><Relationship Id="rId5" Type="http://schemas.openxmlformats.org/officeDocument/2006/relationships/image" Target="../media/image124.jpeg"/><Relationship Id="rId4" Type="http://schemas.openxmlformats.org/officeDocument/2006/relationships/image" Target="../media/image123.png"/></Relationships>
</file>

<file path=ppt/slides/_rels/slide53.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5.png"/><Relationship Id="rId1" Type="http://schemas.openxmlformats.org/officeDocument/2006/relationships/slideLayout" Target="../slideLayouts/slideLayout37.xml"/><Relationship Id="rId4" Type="http://schemas.openxmlformats.org/officeDocument/2006/relationships/image" Target="../media/image1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60.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60.png"/><Relationship Id="rId7" Type="http://schemas.openxmlformats.org/officeDocument/2006/relationships/image" Target="../media/image57.png"/><Relationship Id="rId2" Type="http://schemas.openxmlformats.org/officeDocument/2006/relationships/image" Target="../media/image130.png"/><Relationship Id="rId1" Type="http://schemas.openxmlformats.org/officeDocument/2006/relationships/slideLayout" Target="../slideLayouts/slideLayout37.xml"/><Relationship Id="rId6" Type="http://schemas.openxmlformats.org/officeDocument/2006/relationships/image" Target="../media/image132.png"/><Relationship Id="rId5" Type="http://schemas.openxmlformats.org/officeDocument/2006/relationships/image" Target="../media/image54.png"/><Relationship Id="rId4" Type="http://schemas.openxmlformats.org/officeDocument/2006/relationships/image" Target="../media/image131.png"/></Relationships>
</file>

<file path=ppt/slides/_rels/slide6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54.png"/><Relationship Id="rId1" Type="http://schemas.openxmlformats.org/officeDocument/2006/relationships/slideLayout" Target="../slideLayouts/slideLayout37.xml"/><Relationship Id="rId5" Type="http://schemas.openxmlformats.org/officeDocument/2006/relationships/image" Target="../media/image53.png"/><Relationship Id="rId4" Type="http://schemas.openxmlformats.org/officeDocument/2006/relationships/image" Target="../media/image58.png"/></Relationships>
</file>

<file path=ppt/slides/_rels/slide6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5.xml"/><Relationship Id="rId1" Type="http://schemas.openxmlformats.org/officeDocument/2006/relationships/slideLayout" Target="../slideLayouts/slideLayout37.xml"/><Relationship Id="rId5" Type="http://schemas.openxmlformats.org/officeDocument/2006/relationships/image" Target="../media/image134.png"/><Relationship Id="rId4" Type="http://schemas.openxmlformats.org/officeDocument/2006/relationships/image" Target="../media/image121.svg"/></Relationships>
</file>

<file path=ppt/slides/_rels/slide6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20.png"/><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3.png"/><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37.xml"/><Relationship Id="rId5" Type="http://schemas.openxmlformats.org/officeDocument/2006/relationships/image" Target="../media/image138.png"/><Relationship Id="rId4" Type="http://schemas.openxmlformats.org/officeDocument/2006/relationships/image" Target="../media/image137.png"/></Relationships>
</file>

<file path=ppt/slides/_rels/slide68.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3.svg"/><Relationship Id="rId2" Type="http://schemas.openxmlformats.org/officeDocument/2006/relationships/image" Target="../media/image139.png"/><Relationship Id="rId1" Type="http://schemas.openxmlformats.org/officeDocument/2006/relationships/slideLayout" Target="../slideLayouts/slideLayout61.xml"/><Relationship Id="rId6" Type="http://schemas.openxmlformats.org/officeDocument/2006/relationships/image" Target="../media/image142.png"/><Relationship Id="rId5" Type="http://schemas.openxmlformats.org/officeDocument/2006/relationships/image" Target="../media/image73.png"/><Relationship Id="rId4" Type="http://schemas.openxmlformats.org/officeDocument/2006/relationships/image" Target="../media/image141.png"/></Relationships>
</file>

<file path=ppt/slides/_rels/slide69.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4.png"/><Relationship Id="rId7" Type="http://schemas.openxmlformats.org/officeDocument/2006/relationships/image" Target="../media/image147.jpeg"/><Relationship Id="rId12" Type="http://schemas.openxmlformats.org/officeDocument/2006/relationships/image" Target="../media/image152.png"/><Relationship Id="rId2" Type="http://schemas.openxmlformats.org/officeDocument/2006/relationships/image" Target="../media/image124.jpeg"/><Relationship Id="rId1" Type="http://schemas.openxmlformats.org/officeDocument/2006/relationships/slideLayout" Target="../slideLayouts/slideLayout37.xml"/><Relationship Id="rId6" Type="http://schemas.openxmlformats.org/officeDocument/2006/relationships/image" Target="../media/image146.jpeg"/><Relationship Id="rId11" Type="http://schemas.openxmlformats.org/officeDocument/2006/relationships/image" Target="../media/image151.png"/><Relationship Id="rId5" Type="http://schemas.openxmlformats.org/officeDocument/2006/relationships/image" Target="../media/image145.png"/><Relationship Id="rId10" Type="http://schemas.openxmlformats.org/officeDocument/2006/relationships/image" Target="../media/image150.png"/><Relationship Id="rId4" Type="http://schemas.openxmlformats.org/officeDocument/2006/relationships/image" Target="../media/image123.png"/><Relationship Id="rId9" Type="http://schemas.openxmlformats.org/officeDocument/2006/relationships/image" Target="../media/image149.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54.jpeg"/><Relationship Id="rId7" Type="http://schemas.openxmlformats.org/officeDocument/2006/relationships/image" Target="../media/image158.jpeg"/><Relationship Id="rId12" Type="http://schemas.openxmlformats.org/officeDocument/2006/relationships/image" Target="../media/image121.svg"/><Relationship Id="rId2" Type="http://schemas.openxmlformats.org/officeDocument/2006/relationships/image" Target="../media/image153.jpeg"/><Relationship Id="rId1" Type="http://schemas.openxmlformats.org/officeDocument/2006/relationships/slideLayout" Target="../slideLayouts/slideLayout37.xml"/><Relationship Id="rId6" Type="http://schemas.openxmlformats.org/officeDocument/2006/relationships/image" Target="../media/image157.jpeg"/><Relationship Id="rId11" Type="http://schemas.openxmlformats.org/officeDocument/2006/relationships/image" Target="../media/image120.png"/><Relationship Id="rId5" Type="http://schemas.openxmlformats.org/officeDocument/2006/relationships/image" Target="../media/image156.jpeg"/><Relationship Id="rId10" Type="http://schemas.openxmlformats.org/officeDocument/2006/relationships/image" Target="../media/image143.svg"/><Relationship Id="rId4" Type="http://schemas.openxmlformats.org/officeDocument/2006/relationships/image" Target="../media/image155.jpeg"/><Relationship Id="rId9" Type="http://schemas.openxmlformats.org/officeDocument/2006/relationships/image" Target="../media/image14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0.png"/><Relationship Id="rId1" Type="http://schemas.openxmlformats.org/officeDocument/2006/relationships/slideLayout" Target="../slideLayouts/slideLayout37.xml"/><Relationship Id="rId4" Type="http://schemas.openxmlformats.org/officeDocument/2006/relationships/image" Target="../media/image48.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54.png"/><Relationship Id="rId2" Type="http://schemas.openxmlformats.org/officeDocument/2006/relationships/image" Target="../media/image60.png"/><Relationship Id="rId1" Type="http://schemas.openxmlformats.org/officeDocument/2006/relationships/slideLayout" Target="../slideLayouts/slideLayout37.xml"/><Relationship Id="rId6" Type="http://schemas.openxmlformats.org/officeDocument/2006/relationships/image" Target="../media/image84.png"/><Relationship Id="rId5" Type="http://schemas.openxmlformats.org/officeDocument/2006/relationships/image" Target="../media/image53.png"/><Relationship Id="rId4" Type="http://schemas.openxmlformats.org/officeDocument/2006/relationships/image" Target="../media/image56.png"/></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37.xml"/><Relationship Id="rId4" Type="http://schemas.openxmlformats.org/officeDocument/2006/relationships/image" Target="../media/image63.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51.png"/><Relationship Id="rId1" Type="http://schemas.openxmlformats.org/officeDocument/2006/relationships/slideLayout" Target="../slideLayouts/slideLayout37.xml"/><Relationship Id="rId6" Type="http://schemas.openxmlformats.org/officeDocument/2006/relationships/image" Target="../media/image162.svg"/><Relationship Id="rId5" Type="http://schemas.openxmlformats.org/officeDocument/2006/relationships/image" Target="../media/image161.png"/><Relationship Id="rId4" Type="http://schemas.openxmlformats.org/officeDocument/2006/relationships/image" Target="../media/image50.png"/></Relationships>
</file>

<file path=ppt/slides/_rels/slide79.xml.rels><?xml version="1.0" encoding="UTF-8" standalone="yes"?>
<Relationships xmlns="http://schemas.openxmlformats.org/package/2006/relationships"><Relationship Id="rId3" Type="http://schemas.openxmlformats.org/officeDocument/2006/relationships/image" Target="../media/image162.svg"/><Relationship Id="rId2" Type="http://schemas.openxmlformats.org/officeDocument/2006/relationships/image" Target="../media/image161.png"/><Relationship Id="rId1" Type="http://schemas.openxmlformats.org/officeDocument/2006/relationships/slideLayout" Target="../slideLayouts/slideLayout37.xml"/><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3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1.xml.rels><?xml version="1.0" encoding="UTF-8" standalone="yes"?>
<Relationships xmlns="http://schemas.openxmlformats.org/package/2006/relationships"><Relationship Id="rId3" Type="http://schemas.openxmlformats.org/officeDocument/2006/relationships/image" Target="../media/image162.svg"/><Relationship Id="rId2" Type="http://schemas.openxmlformats.org/officeDocument/2006/relationships/image" Target="../media/image161.png"/><Relationship Id="rId1" Type="http://schemas.openxmlformats.org/officeDocument/2006/relationships/slideLayout" Target="../slideLayouts/slideLayout37.xml"/><Relationship Id="rId4" Type="http://schemas.openxmlformats.org/officeDocument/2006/relationships/chart" Target="../charts/char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3" Type="http://schemas.openxmlformats.org/officeDocument/2006/relationships/image" Target="../media/image162.svg"/><Relationship Id="rId2" Type="http://schemas.openxmlformats.org/officeDocument/2006/relationships/image" Target="../media/image161.png"/><Relationship Id="rId1" Type="http://schemas.openxmlformats.org/officeDocument/2006/relationships/slideLayout" Target="../slideLayouts/slideLayout37.xml"/><Relationship Id="rId4" Type="http://schemas.openxmlformats.org/officeDocument/2006/relationships/image" Target="../media/image160.png"/></Relationships>
</file>

<file path=ppt/slides/_rels/slide8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chart" Target="../charts/chart3.xml"/><Relationship Id="rId1" Type="http://schemas.openxmlformats.org/officeDocument/2006/relationships/slideLayout" Target="../slideLayouts/slideLayout37.xml"/><Relationship Id="rId4" Type="http://schemas.openxmlformats.org/officeDocument/2006/relationships/image" Target="../media/image162.svg"/></Relationships>
</file>

<file path=ppt/slides/_rels/slide8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37.xml"/><Relationship Id="rId5" Type="http://schemas.openxmlformats.org/officeDocument/2006/relationships/image" Target="../media/image162.svg"/><Relationship Id="rId4" Type="http://schemas.openxmlformats.org/officeDocument/2006/relationships/image" Target="../media/image161.png"/></Relationships>
</file>

<file path=ppt/slides/_rels/slide8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63.png"/><Relationship Id="rId1" Type="http://schemas.openxmlformats.org/officeDocument/2006/relationships/slideLayout" Target="../slideLayouts/slideLayout37.xml"/><Relationship Id="rId5" Type="http://schemas.openxmlformats.org/officeDocument/2006/relationships/image" Target="../media/image162.svg"/><Relationship Id="rId4" Type="http://schemas.openxmlformats.org/officeDocument/2006/relationships/image" Target="../media/image16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8.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60.png"/><Relationship Id="rId7" Type="http://schemas.openxmlformats.org/officeDocument/2006/relationships/image" Target="../media/image57.png"/><Relationship Id="rId2" Type="http://schemas.openxmlformats.org/officeDocument/2006/relationships/image" Target="../media/image130.png"/><Relationship Id="rId1" Type="http://schemas.openxmlformats.org/officeDocument/2006/relationships/slideLayout" Target="../slideLayouts/slideLayout37.xml"/><Relationship Id="rId6" Type="http://schemas.openxmlformats.org/officeDocument/2006/relationships/image" Target="../media/image132.png"/><Relationship Id="rId5" Type="http://schemas.openxmlformats.org/officeDocument/2006/relationships/image" Target="../media/image54.png"/><Relationship Id="rId4" Type="http://schemas.openxmlformats.org/officeDocument/2006/relationships/image" Target="../media/image13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55.png"/><Relationship Id="rId5" Type="http://schemas.openxmlformats.org/officeDocument/2006/relationships/image" Target="../media/image50.png"/><Relationship Id="rId4" Type="http://schemas.openxmlformats.org/officeDocument/2006/relationships/image" Target="../media/image54.png"/></Relationships>
</file>

<file path=ppt/slides/_rels/slide9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64.png"/><Relationship Id="rId1" Type="http://schemas.openxmlformats.org/officeDocument/2006/relationships/slideLayout" Target="../slideLayouts/slideLayout37.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5.xml.rels><?xml version="1.0" encoding="UTF-8" standalone="yes"?>
<Relationships xmlns="http://schemas.openxmlformats.org/package/2006/relationships"><Relationship Id="rId3" Type="http://schemas.openxmlformats.org/officeDocument/2006/relationships/image" Target="../media/image162.svg"/><Relationship Id="rId2" Type="http://schemas.openxmlformats.org/officeDocument/2006/relationships/image" Target="../media/image161.png"/><Relationship Id="rId1" Type="http://schemas.openxmlformats.org/officeDocument/2006/relationships/slideLayout" Target="../slideLayouts/slideLayout3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9.xml.rels><?xml version="1.0" encoding="UTF-8" standalone="yes"?>
<Relationships xmlns="http://schemas.openxmlformats.org/package/2006/relationships"><Relationship Id="rId3" Type="http://schemas.openxmlformats.org/officeDocument/2006/relationships/image" Target="../media/image162.svg"/><Relationship Id="rId2" Type="http://schemas.openxmlformats.org/officeDocument/2006/relationships/image" Target="../media/image161.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2062C-10E4-6E74-0731-98BC92B13901}"/>
              </a:ext>
            </a:extLst>
          </p:cNvPr>
          <p:cNvSpPr>
            <a:spLocks noGrp="1"/>
          </p:cNvSpPr>
          <p:nvPr>
            <p:ph type="ctrTitle"/>
          </p:nvPr>
        </p:nvSpPr>
        <p:spPr/>
        <p:txBody>
          <a:bodyPr/>
          <a:lstStyle/>
          <a:p>
            <a:r>
              <a:rPr lang="en-PH" dirty="0"/>
              <a:t>Retail Index – EACH USP</a:t>
            </a:r>
          </a:p>
        </p:txBody>
      </p:sp>
      <p:sp>
        <p:nvSpPr>
          <p:cNvPr id="7" name="Text Placeholder 6">
            <a:extLst>
              <a:ext uri="{FF2B5EF4-FFF2-40B4-BE49-F238E27FC236}">
                <a16:creationId xmlns:a16="http://schemas.microsoft.com/office/drawing/2014/main" id="{3B5F4C3D-C768-CDEB-07AA-833629251B12}"/>
              </a:ext>
            </a:extLst>
          </p:cNvPr>
          <p:cNvSpPr>
            <a:spLocks noGrp="1"/>
          </p:cNvSpPr>
          <p:nvPr>
            <p:ph type="body" sz="quarter" idx="12"/>
          </p:nvPr>
        </p:nvSpPr>
        <p:spPr/>
        <p:txBody>
          <a:bodyPr/>
          <a:lstStyle/>
          <a:p>
            <a:r>
              <a:rPr lang="en-US" dirty="0"/>
              <a:t>2023</a:t>
            </a:r>
          </a:p>
        </p:txBody>
      </p:sp>
      <p:sp>
        <p:nvSpPr>
          <p:cNvPr id="10" name="Subtitle 8">
            <a:extLst>
              <a:ext uri="{FF2B5EF4-FFF2-40B4-BE49-F238E27FC236}">
                <a16:creationId xmlns:a16="http://schemas.microsoft.com/office/drawing/2014/main" id="{04D50512-D46E-F3C4-32E8-05FDE294F16D}"/>
              </a:ext>
            </a:extLst>
          </p:cNvPr>
          <p:cNvSpPr>
            <a:spLocks noGrp="1"/>
          </p:cNvSpPr>
          <p:nvPr>
            <p:ph type="subTitle" idx="1"/>
          </p:nvPr>
        </p:nvSpPr>
        <p:spPr>
          <a:xfrm>
            <a:off x="288558" y="3114710"/>
            <a:ext cx="8642082" cy="837882"/>
          </a:xfrm>
        </p:spPr>
        <p:txBody>
          <a:bodyPr/>
          <a:lstStyle/>
          <a:p>
            <a:r>
              <a:rPr lang="en" dirty="0">
                <a:latin typeface="Arial"/>
              </a:rPr>
              <a:t>Metodologia </a:t>
            </a:r>
            <a:r>
              <a:rPr lang="en">
                <a:latin typeface="Arial"/>
              </a:rPr>
              <a:t>&amp; Aplicação</a:t>
            </a:r>
            <a:endParaRPr lang="pt-BR" dirty="0">
              <a:latin typeface="Arial"/>
            </a:endParaRPr>
          </a:p>
        </p:txBody>
      </p:sp>
      <p:pic>
        <p:nvPicPr>
          <p:cNvPr id="1026" name="Picture 2" descr="Home - Portal Vanzolini">
            <a:extLst>
              <a:ext uri="{FF2B5EF4-FFF2-40B4-BE49-F238E27FC236}">
                <a16:creationId xmlns:a16="http://schemas.microsoft.com/office/drawing/2014/main" id="{5CCCA03F-C6C9-58B1-E456-19ED630262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7239" y="5579037"/>
            <a:ext cx="1901732" cy="9128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boratório de Aplicações de Informática em Saúde">
            <a:extLst>
              <a:ext uri="{FF2B5EF4-FFF2-40B4-BE49-F238E27FC236}">
                <a16:creationId xmlns:a16="http://schemas.microsoft.com/office/drawing/2014/main" id="{84402EAB-4508-9EC8-D293-707B36815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7485" y="5635270"/>
            <a:ext cx="2612572" cy="899738"/>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8">
            <a:extLst>
              <a:ext uri="{FF2B5EF4-FFF2-40B4-BE49-F238E27FC236}">
                <a16:creationId xmlns:a16="http://schemas.microsoft.com/office/drawing/2014/main" id="{8171BA6A-4567-2392-CAB8-340ED11CCCC7}"/>
              </a:ext>
            </a:extLst>
          </p:cNvPr>
          <p:cNvSpPr txBox="1">
            <a:spLocks/>
          </p:cNvSpPr>
          <p:nvPr/>
        </p:nvSpPr>
        <p:spPr>
          <a:xfrm>
            <a:off x="288558" y="4112438"/>
            <a:ext cx="2291356" cy="837882"/>
          </a:xfrm>
          <a:prstGeom prst="rect">
            <a:avLst/>
          </a:prstGeom>
        </p:spPr>
        <p:txBody>
          <a:bodyPr vert="horz" lIns="0" tIns="45720" rIns="0" bIns="4572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100000"/>
              </a:lnSpc>
              <a:spcBef>
                <a:spcPts val="0"/>
              </a:spcBef>
              <a:spcAft>
                <a:spcPts val="600"/>
              </a:spcAft>
              <a:buSzPct val="100000"/>
              <a:buFont typeface="System Font Regular"/>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 sz="1800" dirty="0">
                <a:latin typeface="Arial"/>
              </a:rPr>
              <a:t>Lucas Candian</a:t>
            </a:r>
            <a:endParaRPr lang="pt-BR" sz="1800" dirty="0">
              <a:latin typeface="Arial"/>
            </a:endParaRPr>
          </a:p>
        </p:txBody>
      </p:sp>
    </p:spTree>
    <p:extLst>
      <p:ext uri="{BB962C8B-B14F-4D97-AF65-F5344CB8AC3E}">
        <p14:creationId xmlns:p14="http://schemas.microsoft.com/office/powerpoint/2010/main" val="3533127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A202907-E84A-BAD1-3F40-26F1B23F146A}"/>
              </a:ext>
            </a:extLst>
          </p:cNvPr>
          <p:cNvSpPr>
            <a:spLocks noGrp="1"/>
          </p:cNvSpPr>
          <p:nvPr>
            <p:ph type="sldNum" sz="quarter" idx="4"/>
          </p:nvPr>
        </p:nvSpPr>
        <p:spPr>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10</a:t>
            </a:fld>
            <a:endParaRPr lang="en-US" dirty="0"/>
          </a:p>
        </p:txBody>
      </p:sp>
      <p:sp>
        <p:nvSpPr>
          <p:cNvPr id="3" name="Title 2">
            <a:extLst>
              <a:ext uri="{FF2B5EF4-FFF2-40B4-BE49-F238E27FC236}">
                <a16:creationId xmlns:a16="http://schemas.microsoft.com/office/drawing/2014/main" id="{2F4BADE9-6A10-22CA-5317-6EBAAAD8971F}"/>
              </a:ext>
            </a:extLst>
          </p:cNvPr>
          <p:cNvSpPr>
            <a:spLocks noGrp="1"/>
          </p:cNvSpPr>
          <p:nvPr>
            <p:ph type="ctrTitle"/>
          </p:nvPr>
        </p:nvSpPr>
        <p:spPr/>
        <p:txBody>
          <a:bodyPr/>
          <a:lstStyle/>
          <a:p>
            <a:r>
              <a:rPr lang="en-PH" dirty="0"/>
              <a:t>Retail Evolution</a:t>
            </a:r>
          </a:p>
        </p:txBody>
      </p:sp>
    </p:spTree>
    <p:extLst>
      <p:ext uri="{BB962C8B-B14F-4D97-AF65-F5344CB8AC3E}">
        <p14:creationId xmlns:p14="http://schemas.microsoft.com/office/powerpoint/2010/main" val="365240535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EEAA175F-56CE-279F-61C7-75C8A9524B9D}"/>
              </a:ext>
            </a:extLst>
          </p:cNvPr>
          <p:cNvSpPr>
            <a:spLocks noGrp="1"/>
          </p:cNvSpPr>
          <p:nvPr>
            <p:ph type="body" sz="quarter" idx="17"/>
          </p:nvPr>
        </p:nvSpPr>
        <p:spPr>
          <a:xfrm>
            <a:off x="279200" y="5985327"/>
            <a:ext cx="11582399" cy="365125"/>
          </a:xfrm>
        </p:spPr>
        <p:txBody>
          <a:bodyPr/>
          <a:lstStyle/>
          <a:p>
            <a:r>
              <a:rPr lang="pt-BR" dirty="0"/>
              <a:t>*Disponível para AS Moderno,Tradicional, Bares e Farma Cadeia</a:t>
            </a:r>
          </a:p>
          <a:p>
            <a:r>
              <a:rPr lang="pt-BR" dirty="0"/>
              <a:t>*Mercados que tiverem a maioria dos dados coletados via metodologia TTR terão os facts causais, compras e estoques zerados</a:t>
            </a:r>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Análise dos dados – causais*</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100</a:t>
            </a:fld>
            <a:endParaRPr lang="en-US" dirty="0"/>
          </a:p>
        </p:txBody>
      </p:sp>
      <p:sp>
        <p:nvSpPr>
          <p:cNvPr id="3" name="Text Placeholder 5">
            <a:extLst>
              <a:ext uri="{FF2B5EF4-FFF2-40B4-BE49-F238E27FC236}">
                <a16:creationId xmlns:a16="http://schemas.microsoft.com/office/drawing/2014/main" id="{F9F047B9-B327-B623-4936-D71FA7EABAEB}"/>
              </a:ext>
            </a:extLst>
          </p:cNvPr>
          <p:cNvSpPr txBox="1">
            <a:spLocks/>
          </p:cNvSpPr>
          <p:nvPr/>
        </p:nvSpPr>
        <p:spPr>
          <a:xfrm>
            <a:off x="279199" y="3652311"/>
            <a:ext cx="9626801" cy="649878"/>
          </a:xfrm>
          <a:prstGeom prst="rect">
            <a:avLst/>
          </a:prstGeom>
          <a:noFill/>
        </p:spPr>
        <p:txBody>
          <a:bodyPr lIns="0" tIns="0" rIns="0" bIns="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b="1" dirty="0"/>
              <a:t>Metodologia Scanning e via TTR: </a:t>
            </a:r>
            <a:r>
              <a:rPr lang="pt-BR" dirty="0"/>
              <a:t>Como não recebemos estes dados eletronicamente, mantemos uma amostra das cadeias colaboradoras para coletar os dados mensal ou bimestralmente</a:t>
            </a:r>
          </a:p>
        </p:txBody>
      </p:sp>
      <p:sp>
        <p:nvSpPr>
          <p:cNvPr id="4" name="Text Placeholder 5">
            <a:extLst>
              <a:ext uri="{FF2B5EF4-FFF2-40B4-BE49-F238E27FC236}">
                <a16:creationId xmlns:a16="http://schemas.microsoft.com/office/drawing/2014/main" id="{FFF4CBE0-8534-17FA-EE1B-14F734487D76}"/>
              </a:ext>
            </a:extLst>
          </p:cNvPr>
          <p:cNvSpPr txBox="1">
            <a:spLocks/>
          </p:cNvSpPr>
          <p:nvPr/>
        </p:nvSpPr>
        <p:spPr>
          <a:xfrm>
            <a:off x="279199" y="2823085"/>
            <a:ext cx="9626801" cy="649878"/>
          </a:xfrm>
          <a:prstGeom prst="rect">
            <a:avLst/>
          </a:prstGeom>
          <a:noFill/>
        </p:spPr>
        <p:txBody>
          <a:bodyPr lIns="0" tIns="0" rIns="0" bIns="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b="1" dirty="0"/>
              <a:t>Metodologia Store Audit: </a:t>
            </a:r>
            <a:r>
              <a:rPr lang="pt-BR" dirty="0"/>
              <a:t>A informação é obtida no momento do inventário de loja</a:t>
            </a:r>
          </a:p>
        </p:txBody>
      </p:sp>
      <p:sp>
        <p:nvSpPr>
          <p:cNvPr id="5" name="Rectangle 4">
            <a:extLst>
              <a:ext uri="{FF2B5EF4-FFF2-40B4-BE49-F238E27FC236}">
                <a16:creationId xmlns:a16="http://schemas.microsoft.com/office/drawing/2014/main" id="{714459A5-CA22-E489-A6FC-EDE37100A718}"/>
              </a:ext>
            </a:extLst>
          </p:cNvPr>
          <p:cNvSpPr/>
          <p:nvPr/>
        </p:nvSpPr>
        <p:spPr>
          <a:xfrm>
            <a:off x="279199" y="1574824"/>
            <a:ext cx="2730701" cy="7736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bg1"/>
                </a:solidFill>
                <a:latin typeface="+mj-lt"/>
              </a:rPr>
              <a:t>POP</a:t>
            </a:r>
          </a:p>
        </p:txBody>
      </p:sp>
      <p:sp>
        <p:nvSpPr>
          <p:cNvPr id="6" name="Rectangle 5">
            <a:extLst>
              <a:ext uri="{FF2B5EF4-FFF2-40B4-BE49-F238E27FC236}">
                <a16:creationId xmlns:a16="http://schemas.microsoft.com/office/drawing/2014/main" id="{A85B18FC-52B6-CB6F-E7BC-519347CEE983}"/>
              </a:ext>
            </a:extLst>
          </p:cNvPr>
          <p:cNvSpPr/>
          <p:nvPr/>
        </p:nvSpPr>
        <p:spPr>
          <a:xfrm>
            <a:off x="3136699" y="1574824"/>
            <a:ext cx="2730701" cy="7736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bg1"/>
                </a:solidFill>
                <a:latin typeface="+mj-lt"/>
              </a:rPr>
              <a:t>PONTO EXTRA</a:t>
            </a:r>
          </a:p>
        </p:txBody>
      </p:sp>
      <p:sp>
        <p:nvSpPr>
          <p:cNvPr id="7" name="Rectangle 6">
            <a:extLst>
              <a:ext uri="{FF2B5EF4-FFF2-40B4-BE49-F238E27FC236}">
                <a16:creationId xmlns:a16="http://schemas.microsoft.com/office/drawing/2014/main" id="{585BF59E-125F-99B4-F404-B8C92D7BBF9E}"/>
              </a:ext>
            </a:extLst>
          </p:cNvPr>
          <p:cNvSpPr/>
          <p:nvPr/>
        </p:nvSpPr>
        <p:spPr>
          <a:xfrm>
            <a:off x="6096000" y="1574824"/>
            <a:ext cx="2730701" cy="7736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bg1"/>
                </a:solidFill>
                <a:latin typeface="+mj-lt"/>
              </a:rPr>
              <a:t>OFERTAS</a:t>
            </a:r>
          </a:p>
        </p:txBody>
      </p:sp>
      <p:sp>
        <p:nvSpPr>
          <p:cNvPr id="8" name="Rectangle 7">
            <a:extLst>
              <a:ext uri="{FF2B5EF4-FFF2-40B4-BE49-F238E27FC236}">
                <a16:creationId xmlns:a16="http://schemas.microsoft.com/office/drawing/2014/main" id="{7DD0A0FC-5559-794B-9F39-E4D36D316F57}"/>
              </a:ext>
            </a:extLst>
          </p:cNvPr>
          <p:cNvSpPr/>
          <p:nvPr/>
        </p:nvSpPr>
        <p:spPr>
          <a:xfrm>
            <a:off x="9133214" y="1574824"/>
            <a:ext cx="2730701" cy="7736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bg1"/>
                </a:solidFill>
                <a:latin typeface="+mj-lt"/>
              </a:rPr>
              <a:t>CHECK OUT</a:t>
            </a:r>
          </a:p>
        </p:txBody>
      </p:sp>
    </p:spTree>
    <p:extLst>
      <p:ext uri="{BB962C8B-B14F-4D97-AF65-F5344CB8AC3E}">
        <p14:creationId xmlns:p14="http://schemas.microsoft.com/office/powerpoint/2010/main" val="32366553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Causais – Retail Evolution - apoio</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101</a:t>
            </a:fld>
            <a:endParaRPr lang="en-US" dirty="0"/>
          </a:p>
        </p:txBody>
      </p:sp>
      <p:sp>
        <p:nvSpPr>
          <p:cNvPr id="3" name="Google Shape;1596;p40">
            <a:extLst>
              <a:ext uri="{FF2B5EF4-FFF2-40B4-BE49-F238E27FC236}">
                <a16:creationId xmlns:a16="http://schemas.microsoft.com/office/drawing/2014/main" id="{D30934D1-9F5D-AC86-BCBF-37E03550638D}"/>
              </a:ext>
            </a:extLst>
          </p:cNvPr>
          <p:cNvSpPr txBox="1"/>
          <p:nvPr/>
        </p:nvSpPr>
        <p:spPr>
          <a:xfrm>
            <a:off x="288558" y="856853"/>
            <a:ext cx="11573041" cy="2290213"/>
          </a:xfrm>
          <a:prstGeom prst="rect">
            <a:avLst/>
          </a:prstGeom>
          <a:noFill/>
          <a:ln>
            <a:noFill/>
          </a:ln>
        </p:spPr>
        <p:txBody>
          <a:bodyPr spcFirstLastPara="1" wrap="square" lIns="0" tIns="45700" rIns="0" bIns="45700" anchor="t" anchorCtr="0">
            <a:noAutofit/>
          </a:bodyPr>
          <a:lstStyle/>
          <a:p>
            <a:pPr marR="0" lvl="0" algn="l" rtl="0">
              <a:lnSpc>
                <a:spcPct val="100000"/>
              </a:lnSpc>
              <a:spcBef>
                <a:spcPts val="0"/>
              </a:spcBef>
              <a:spcAft>
                <a:spcPts val="1200"/>
              </a:spcAft>
              <a:buClr>
                <a:schemeClr val="dk1"/>
              </a:buClr>
              <a:buSzPts val="1600"/>
            </a:pPr>
            <a:r>
              <a:rPr lang="pt-BR" sz="1600" b="1" dirty="0">
                <a:solidFill>
                  <a:schemeClr val="dk1"/>
                </a:solidFill>
                <a:latin typeface="Arial"/>
                <a:ea typeface="Arial"/>
                <a:cs typeface="Arial"/>
                <a:sym typeface="Arial"/>
              </a:rPr>
              <a:t>1. As variáveis causais podem ser utilizadas normalmente na análise de canais, sendo eles AS MODERNO, FARMA CADEIA, TRADICIONAL e BARES. </a:t>
            </a:r>
          </a:p>
          <a:p>
            <a:pPr marL="548640" marR="0" lvl="0" indent="-285750" algn="l" rtl="0">
              <a:lnSpc>
                <a:spcPct val="100000"/>
              </a:lnSpc>
              <a:spcBef>
                <a:spcPts val="0"/>
              </a:spcBef>
              <a:spcAft>
                <a:spcPts val="1200"/>
              </a:spcAft>
              <a:buClr>
                <a:schemeClr val="dk1"/>
              </a:buClr>
              <a:buSzPts val="1600"/>
              <a:buFont typeface="Arial"/>
              <a:buChar char="•"/>
            </a:pPr>
            <a:r>
              <a:rPr lang="pt-BR" sz="1600" dirty="0">
                <a:solidFill>
                  <a:schemeClr val="dk1"/>
                </a:solidFill>
                <a:latin typeface="Arial"/>
                <a:ea typeface="Arial"/>
                <a:cs typeface="Arial"/>
                <a:sym typeface="Arial"/>
              </a:rPr>
              <a:t>Nos canais Tradicional e Bares, os dados causais são auditados em todas as lojas da amostra, resultando numa informação mais acurada e robusta; </a:t>
            </a:r>
          </a:p>
          <a:p>
            <a:pPr marL="548640" marR="0" lvl="0" indent="-285750" algn="l" rtl="0">
              <a:lnSpc>
                <a:spcPct val="100000"/>
              </a:lnSpc>
              <a:spcBef>
                <a:spcPts val="0"/>
              </a:spcBef>
              <a:spcAft>
                <a:spcPts val="1200"/>
              </a:spcAft>
              <a:buClr>
                <a:schemeClr val="dk1"/>
              </a:buClr>
              <a:buSzPts val="1600"/>
              <a:buFont typeface="Arial"/>
              <a:buChar char="•"/>
            </a:pPr>
            <a:r>
              <a:rPr lang="pt-BR" sz="1600" dirty="0">
                <a:solidFill>
                  <a:schemeClr val="dk1"/>
                </a:solidFill>
                <a:latin typeface="Arial"/>
                <a:ea typeface="Arial"/>
                <a:cs typeface="Arial"/>
                <a:sym typeface="Arial"/>
              </a:rPr>
              <a:t>Nos canais AS Moderno e Farma Cadeia, estas informações são auditadas em uma sub amostra do canal, exclusiva para informações causais, e é justamente esta sub amostra que concluímos em Jan/23 uma expansão. Ainda sim, estes dados podem apresentar alguma variabilidade maior do que nos canais tradicionais. </a:t>
            </a:r>
            <a:endParaRPr lang="pt-BR" sz="1600" b="1" dirty="0">
              <a:solidFill>
                <a:schemeClr val="dk1"/>
              </a:solidFill>
              <a:latin typeface="Arial"/>
              <a:ea typeface="Arial"/>
              <a:cs typeface="Arial"/>
              <a:sym typeface="Arial"/>
            </a:endParaRPr>
          </a:p>
          <a:p>
            <a:pPr marR="0" lvl="0" algn="l" rtl="0">
              <a:lnSpc>
                <a:spcPct val="100000"/>
              </a:lnSpc>
              <a:spcBef>
                <a:spcPts val="0"/>
              </a:spcBef>
              <a:spcAft>
                <a:spcPts val="1200"/>
              </a:spcAft>
              <a:buClr>
                <a:schemeClr val="dk1"/>
              </a:buClr>
              <a:buSzPts val="1600"/>
            </a:pPr>
            <a:r>
              <a:rPr lang="pt-BR" sz="1600" b="1" dirty="0">
                <a:solidFill>
                  <a:schemeClr val="dk1"/>
                </a:solidFill>
                <a:latin typeface="Arial"/>
                <a:ea typeface="Arial"/>
                <a:cs typeface="Arial"/>
                <a:sym typeface="Arial"/>
              </a:rPr>
              <a:t>2. As variáveis causais não devem ser utilizadas na análise dos canais FARMA INDEPENDENTE, C&amp;C, CONVENIÊNCIA e AS INDEPENDENTE. </a:t>
            </a:r>
          </a:p>
          <a:p>
            <a:pPr marL="548640" marR="0" lvl="0" indent="-342900" algn="l" rtl="0">
              <a:lnSpc>
                <a:spcPct val="100000"/>
              </a:lnSpc>
              <a:spcBef>
                <a:spcPts val="0"/>
              </a:spcBef>
              <a:spcAft>
                <a:spcPts val="1200"/>
              </a:spcAft>
              <a:buClr>
                <a:schemeClr val="dk1"/>
              </a:buClr>
              <a:buSzPts val="1600"/>
              <a:buFont typeface="+mj-lt"/>
              <a:buAutoNum type="arabicPeriod"/>
            </a:pPr>
            <a:r>
              <a:rPr lang="pt-BR" sz="1600" dirty="0">
                <a:solidFill>
                  <a:schemeClr val="dk1"/>
                </a:solidFill>
                <a:latin typeface="Arial"/>
                <a:ea typeface="Arial"/>
                <a:cs typeface="Arial"/>
                <a:sym typeface="Arial"/>
              </a:rPr>
              <a:t>No caso das Farmacias Independentes, C&amp;C e Conveniências, os resultados devem sair como 0 (zero) ou NA – ainda a confirmar nas primeiras bases de dados; </a:t>
            </a:r>
          </a:p>
          <a:p>
            <a:pPr marL="548640" marR="0" lvl="0" indent="-342900" algn="l" rtl="0">
              <a:lnSpc>
                <a:spcPct val="100000"/>
              </a:lnSpc>
              <a:spcBef>
                <a:spcPts val="0"/>
              </a:spcBef>
              <a:spcAft>
                <a:spcPts val="1200"/>
              </a:spcAft>
              <a:buClr>
                <a:schemeClr val="dk1"/>
              </a:buClr>
              <a:buSzPts val="1600"/>
              <a:buFont typeface="+mj-lt"/>
              <a:buAutoNum type="arabicPeriod"/>
            </a:pPr>
            <a:r>
              <a:rPr lang="pt-BR" sz="1600" dirty="0">
                <a:solidFill>
                  <a:schemeClr val="dk1"/>
                </a:solidFill>
                <a:latin typeface="Arial"/>
                <a:ea typeface="Arial"/>
                <a:cs typeface="Arial"/>
                <a:sym typeface="Arial"/>
              </a:rPr>
              <a:t>No caso do AS Independente teremos dados reportados, relacionados às lojas auditadas em campo. A recomendação é não utilizar estes dados. A partir de Janeiro 2023, esse canal deixa de ter dados de causais. </a:t>
            </a:r>
          </a:p>
          <a:p>
            <a:pPr marL="548640" marR="0" lvl="0" indent="-342900" algn="l" rtl="0">
              <a:lnSpc>
                <a:spcPct val="100000"/>
              </a:lnSpc>
              <a:spcBef>
                <a:spcPts val="0"/>
              </a:spcBef>
              <a:spcAft>
                <a:spcPts val="1200"/>
              </a:spcAft>
              <a:buClr>
                <a:schemeClr val="dk1"/>
              </a:buClr>
              <a:buSzPts val="1600"/>
              <a:buFont typeface="+mj-lt"/>
              <a:buAutoNum type="arabicPeriod"/>
            </a:pPr>
            <a:r>
              <a:rPr lang="pt-BR" sz="1600" dirty="0">
                <a:solidFill>
                  <a:schemeClr val="dk1"/>
                </a:solidFill>
                <a:latin typeface="Arial"/>
                <a:ea typeface="Arial"/>
                <a:cs typeface="Arial"/>
                <a:sym typeface="Arial"/>
              </a:rPr>
              <a:t>As variáveis causais não devem ser utilizados em mercados com junções de canais, como T. Brasil - INA, Área IV – INA+INFC, entre outros. </a:t>
            </a:r>
          </a:p>
          <a:p>
            <a:pPr marL="548640" marR="0" lvl="0" indent="-342900" algn="l" rtl="0">
              <a:lnSpc>
                <a:spcPct val="100000"/>
              </a:lnSpc>
              <a:spcBef>
                <a:spcPts val="0"/>
              </a:spcBef>
              <a:spcAft>
                <a:spcPts val="1200"/>
              </a:spcAft>
              <a:buClr>
                <a:schemeClr val="dk1"/>
              </a:buClr>
              <a:buSzPts val="1600"/>
              <a:buFont typeface="+mj-lt"/>
              <a:buAutoNum type="arabicPeriod"/>
            </a:pPr>
            <a:r>
              <a:rPr lang="pt-BR" sz="1600" dirty="0">
                <a:solidFill>
                  <a:schemeClr val="dk1"/>
                </a:solidFill>
                <a:latin typeface="Arial"/>
                <a:ea typeface="Arial"/>
                <a:cs typeface="Arial"/>
                <a:sym typeface="Arial"/>
              </a:rPr>
              <a:t>A exceção é para junção de canais Trad+Bar ou AS Moderno+Farma Cadeia, para os quais podemos utilizar as variáveis. </a:t>
            </a:r>
          </a:p>
        </p:txBody>
      </p:sp>
    </p:spTree>
    <p:extLst>
      <p:ext uri="{BB962C8B-B14F-4D97-AF65-F5344CB8AC3E}">
        <p14:creationId xmlns:p14="http://schemas.microsoft.com/office/powerpoint/2010/main" val="3934065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Análise dos dados – causais</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102</a:t>
            </a:fld>
            <a:endParaRPr lang="en-US" dirty="0"/>
          </a:p>
        </p:txBody>
      </p:sp>
      <p:sp>
        <p:nvSpPr>
          <p:cNvPr id="3" name="Text Placeholder 5">
            <a:extLst>
              <a:ext uri="{FF2B5EF4-FFF2-40B4-BE49-F238E27FC236}">
                <a16:creationId xmlns:a16="http://schemas.microsoft.com/office/drawing/2014/main" id="{42F92404-055D-13FB-F51A-01D9867AE029}"/>
              </a:ext>
            </a:extLst>
          </p:cNvPr>
          <p:cNvSpPr txBox="1">
            <a:spLocks/>
          </p:cNvSpPr>
          <p:nvPr/>
        </p:nvSpPr>
        <p:spPr>
          <a:xfrm>
            <a:off x="279199" y="884330"/>
            <a:ext cx="9626801" cy="326238"/>
          </a:xfrm>
          <a:prstGeom prst="rect">
            <a:avLst/>
          </a:prstGeom>
          <a:noFill/>
        </p:spPr>
        <p:txBody>
          <a:bodyPr lIns="0" tIns="0" rIns="0" bIns="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b="1" dirty="0"/>
              <a:t>POP: </a:t>
            </a:r>
            <a:r>
              <a:rPr lang="pt-BR" dirty="0"/>
              <a:t>Material promocional ou publicitário, elaborado pelo fabricante</a:t>
            </a:r>
          </a:p>
        </p:txBody>
      </p:sp>
      <p:pic>
        <p:nvPicPr>
          <p:cNvPr id="4" name="Google Shape;1937;p119" descr="http://payload12.cargocollective.com/1/0/12641/2553236/wobbler.jpg">
            <a:extLst>
              <a:ext uri="{FF2B5EF4-FFF2-40B4-BE49-F238E27FC236}">
                <a16:creationId xmlns:a16="http://schemas.microsoft.com/office/drawing/2014/main" id="{B3D8816F-4095-CDD5-F82E-725FCC1F75BE}"/>
              </a:ext>
            </a:extLst>
          </p:cNvPr>
          <p:cNvPicPr preferRelativeResize="0"/>
          <p:nvPr/>
        </p:nvPicPr>
        <p:blipFill rotWithShape="1">
          <a:blip r:embed="rId2">
            <a:alphaModFix/>
          </a:blip>
          <a:srcRect/>
          <a:stretch/>
        </p:blipFill>
        <p:spPr>
          <a:xfrm>
            <a:off x="7168939" y="1384825"/>
            <a:ext cx="3051552" cy="2131531"/>
          </a:xfrm>
          <a:prstGeom prst="rect">
            <a:avLst/>
          </a:prstGeom>
          <a:noFill/>
          <a:ln>
            <a:noFill/>
          </a:ln>
        </p:spPr>
      </p:pic>
      <p:pic>
        <p:nvPicPr>
          <p:cNvPr id="5" name="Google Shape;1938;p119" descr="http://plugcitarios.com/wp-content/uploads/2013/04/frente.jpg">
            <a:extLst>
              <a:ext uri="{FF2B5EF4-FFF2-40B4-BE49-F238E27FC236}">
                <a16:creationId xmlns:a16="http://schemas.microsoft.com/office/drawing/2014/main" id="{59CFCD9B-B90B-9A15-54BF-84F5315F6B54}"/>
              </a:ext>
            </a:extLst>
          </p:cNvPr>
          <p:cNvPicPr preferRelativeResize="0"/>
          <p:nvPr/>
        </p:nvPicPr>
        <p:blipFill rotWithShape="1">
          <a:blip r:embed="rId3">
            <a:alphaModFix/>
          </a:blip>
          <a:srcRect/>
          <a:stretch/>
        </p:blipFill>
        <p:spPr>
          <a:xfrm>
            <a:off x="279198" y="1394635"/>
            <a:ext cx="1955873" cy="2247009"/>
          </a:xfrm>
          <a:prstGeom prst="rect">
            <a:avLst/>
          </a:prstGeom>
          <a:noFill/>
          <a:ln w="9525" cap="flat" cmpd="sng">
            <a:solidFill>
              <a:schemeClr val="dk1"/>
            </a:solidFill>
            <a:prstDash val="solid"/>
            <a:round/>
            <a:headEnd type="none" w="sm" len="sm"/>
            <a:tailEnd type="none" w="sm" len="sm"/>
          </a:ln>
        </p:spPr>
      </p:pic>
      <p:pic>
        <p:nvPicPr>
          <p:cNvPr id="6" name="Google Shape;1939;p119" descr="image002">
            <a:extLst>
              <a:ext uri="{FF2B5EF4-FFF2-40B4-BE49-F238E27FC236}">
                <a16:creationId xmlns:a16="http://schemas.microsoft.com/office/drawing/2014/main" id="{160E75E8-3262-C536-A426-07CAF3A7FBAA}"/>
              </a:ext>
            </a:extLst>
          </p:cNvPr>
          <p:cNvPicPr preferRelativeResize="0"/>
          <p:nvPr/>
        </p:nvPicPr>
        <p:blipFill rotWithShape="1">
          <a:blip r:embed="rId4">
            <a:alphaModFix/>
          </a:blip>
          <a:srcRect t="6858" b="6851"/>
          <a:stretch/>
        </p:blipFill>
        <p:spPr>
          <a:xfrm>
            <a:off x="3046219" y="1343649"/>
            <a:ext cx="3311572" cy="2247009"/>
          </a:xfrm>
          <a:prstGeom prst="rect">
            <a:avLst/>
          </a:prstGeom>
          <a:noFill/>
          <a:ln>
            <a:noFill/>
          </a:ln>
        </p:spPr>
      </p:pic>
      <p:sp>
        <p:nvSpPr>
          <p:cNvPr id="17" name="Rectangle 16">
            <a:extLst>
              <a:ext uri="{FF2B5EF4-FFF2-40B4-BE49-F238E27FC236}">
                <a16:creationId xmlns:a16="http://schemas.microsoft.com/office/drawing/2014/main" id="{CF2E63B0-9DE2-0673-69FB-99ECABFF47EA}"/>
              </a:ext>
            </a:extLst>
          </p:cNvPr>
          <p:cNvSpPr/>
          <p:nvPr/>
        </p:nvSpPr>
        <p:spPr>
          <a:xfrm>
            <a:off x="476116" y="5459448"/>
            <a:ext cx="213062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DP POP =</a:t>
            </a:r>
            <a:endParaRPr lang="pt-BR" sz="1600" b="1" i="1" dirty="0">
              <a:solidFill>
                <a:schemeClr val="tx1"/>
              </a:solidFill>
              <a:latin typeface="+mj-lt"/>
            </a:endParaRPr>
          </a:p>
        </p:txBody>
      </p:sp>
      <p:sp>
        <p:nvSpPr>
          <p:cNvPr id="18" name="Rectangle 17">
            <a:extLst>
              <a:ext uri="{FF2B5EF4-FFF2-40B4-BE49-F238E27FC236}">
                <a16:creationId xmlns:a16="http://schemas.microsoft.com/office/drawing/2014/main" id="{9A8D1339-2CD5-5854-F133-BB80BEAE4ADB}"/>
              </a:ext>
            </a:extLst>
          </p:cNvPr>
          <p:cNvSpPr/>
          <p:nvPr/>
        </p:nvSpPr>
        <p:spPr>
          <a:xfrm>
            <a:off x="1653319" y="5213227"/>
            <a:ext cx="3293112"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Faturamento das lojas com POP</a:t>
            </a:r>
          </a:p>
        </p:txBody>
      </p:sp>
      <p:sp>
        <p:nvSpPr>
          <p:cNvPr id="19" name="Rectangle 18">
            <a:extLst>
              <a:ext uri="{FF2B5EF4-FFF2-40B4-BE49-F238E27FC236}">
                <a16:creationId xmlns:a16="http://schemas.microsoft.com/office/drawing/2014/main" id="{8424433B-6A05-536E-1B53-3ADD32A2DF8F}"/>
              </a:ext>
            </a:extLst>
          </p:cNvPr>
          <p:cNvSpPr/>
          <p:nvPr/>
        </p:nvSpPr>
        <p:spPr>
          <a:xfrm>
            <a:off x="5159971" y="5459448"/>
            <a:ext cx="72241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 100</a:t>
            </a:r>
            <a:endParaRPr lang="pt-BR" sz="1600" b="1" i="1" dirty="0">
              <a:solidFill>
                <a:schemeClr val="tx1"/>
              </a:solidFill>
              <a:latin typeface="+mj-lt"/>
            </a:endParaRPr>
          </a:p>
        </p:txBody>
      </p:sp>
      <p:cxnSp>
        <p:nvCxnSpPr>
          <p:cNvPr id="20" name="Straight Connector 19">
            <a:extLst>
              <a:ext uri="{FF2B5EF4-FFF2-40B4-BE49-F238E27FC236}">
                <a16:creationId xmlns:a16="http://schemas.microsoft.com/office/drawing/2014/main" id="{FD343AA2-A300-3745-CB23-B3D9F41C9B4E}"/>
              </a:ext>
            </a:extLst>
          </p:cNvPr>
          <p:cNvCxnSpPr>
            <a:cxnSpLocks/>
          </p:cNvCxnSpPr>
          <p:nvPr/>
        </p:nvCxnSpPr>
        <p:spPr>
          <a:xfrm>
            <a:off x="1524165" y="5582558"/>
            <a:ext cx="35514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CD1A9E84-9B42-FCFD-4AB6-92CC0F3B8F47}"/>
              </a:ext>
            </a:extLst>
          </p:cNvPr>
          <p:cNvSpPr/>
          <p:nvPr/>
        </p:nvSpPr>
        <p:spPr>
          <a:xfrm>
            <a:off x="1524165" y="5692556"/>
            <a:ext cx="3551421"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Faturamento das lojas da categoria</a:t>
            </a:r>
          </a:p>
        </p:txBody>
      </p:sp>
      <p:sp>
        <p:nvSpPr>
          <p:cNvPr id="23" name="Rectangle 22">
            <a:extLst>
              <a:ext uri="{FF2B5EF4-FFF2-40B4-BE49-F238E27FC236}">
                <a16:creationId xmlns:a16="http://schemas.microsoft.com/office/drawing/2014/main" id="{BA455F46-E385-A6B1-7C62-0F7CBF06FBA5}"/>
              </a:ext>
            </a:extLst>
          </p:cNvPr>
          <p:cNvSpPr/>
          <p:nvPr/>
        </p:nvSpPr>
        <p:spPr>
          <a:xfrm>
            <a:off x="279198" y="5078228"/>
            <a:ext cx="9941293" cy="106845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endParaRPr lang="pt-BR" sz="1600" b="1" dirty="0">
              <a:solidFill>
                <a:schemeClr val="tx1"/>
              </a:solidFill>
              <a:latin typeface="+mj-lt"/>
            </a:endParaRPr>
          </a:p>
        </p:txBody>
      </p:sp>
      <p:grpSp>
        <p:nvGrpSpPr>
          <p:cNvPr id="33" name="Group 32">
            <a:extLst>
              <a:ext uri="{FF2B5EF4-FFF2-40B4-BE49-F238E27FC236}">
                <a16:creationId xmlns:a16="http://schemas.microsoft.com/office/drawing/2014/main" id="{A62E5276-C6B6-2693-C86D-F1BB6BB77BFE}"/>
              </a:ext>
            </a:extLst>
          </p:cNvPr>
          <p:cNvGrpSpPr/>
          <p:nvPr/>
        </p:nvGrpSpPr>
        <p:grpSpPr>
          <a:xfrm>
            <a:off x="279198" y="3825711"/>
            <a:ext cx="9941293" cy="1068450"/>
            <a:chOff x="279198" y="3701091"/>
            <a:chExt cx="9941293" cy="1068450"/>
          </a:xfrm>
        </p:grpSpPr>
        <p:sp>
          <p:nvSpPr>
            <p:cNvPr id="9" name="Rectangle 8">
              <a:extLst>
                <a:ext uri="{FF2B5EF4-FFF2-40B4-BE49-F238E27FC236}">
                  <a16:creationId xmlns:a16="http://schemas.microsoft.com/office/drawing/2014/main" id="{81BFF714-1AB0-8111-2536-C9D9221286CD}"/>
                </a:ext>
              </a:extLst>
            </p:cNvPr>
            <p:cNvSpPr/>
            <p:nvPr/>
          </p:nvSpPr>
          <p:spPr>
            <a:xfrm>
              <a:off x="476116" y="4082311"/>
              <a:ext cx="213062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DN POP =</a:t>
              </a:r>
              <a:endParaRPr lang="pt-BR" sz="1600" b="1" i="1" dirty="0">
                <a:solidFill>
                  <a:schemeClr val="tx1"/>
                </a:solidFill>
                <a:latin typeface="+mj-lt"/>
              </a:endParaRPr>
            </a:p>
          </p:txBody>
        </p:sp>
        <p:sp>
          <p:nvSpPr>
            <p:cNvPr id="10" name="Rectangle 9">
              <a:extLst>
                <a:ext uri="{FF2B5EF4-FFF2-40B4-BE49-F238E27FC236}">
                  <a16:creationId xmlns:a16="http://schemas.microsoft.com/office/drawing/2014/main" id="{780BBB0E-5ACA-FC04-F044-AD66EC3ECF16}"/>
                </a:ext>
              </a:extLst>
            </p:cNvPr>
            <p:cNvSpPr/>
            <p:nvPr/>
          </p:nvSpPr>
          <p:spPr>
            <a:xfrm>
              <a:off x="1566051" y="3836090"/>
              <a:ext cx="238222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N</a:t>
              </a:r>
              <a:r>
                <a:rPr lang="pt-BR" sz="1600" b="1" i="1" baseline="30000" dirty="0">
                  <a:solidFill>
                    <a:schemeClr val="tx1"/>
                  </a:solidFill>
                  <a:latin typeface="+mj-lt"/>
                </a:rPr>
                <a:t>o</a:t>
              </a:r>
              <a:r>
                <a:rPr lang="pt-BR" sz="1600" b="1" i="1" dirty="0">
                  <a:solidFill>
                    <a:schemeClr val="tx1"/>
                  </a:solidFill>
                  <a:latin typeface="+mj-lt"/>
                </a:rPr>
                <a:t> de lojas com POP</a:t>
              </a:r>
            </a:p>
          </p:txBody>
        </p:sp>
        <p:sp>
          <p:nvSpPr>
            <p:cNvPr id="11" name="Rectangle 10">
              <a:extLst>
                <a:ext uri="{FF2B5EF4-FFF2-40B4-BE49-F238E27FC236}">
                  <a16:creationId xmlns:a16="http://schemas.microsoft.com/office/drawing/2014/main" id="{D848E064-54DC-ACE9-D7FF-D9701C217318}"/>
                </a:ext>
              </a:extLst>
            </p:cNvPr>
            <p:cNvSpPr/>
            <p:nvPr/>
          </p:nvSpPr>
          <p:spPr>
            <a:xfrm>
              <a:off x="4036301" y="4082311"/>
              <a:ext cx="72241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 100</a:t>
              </a:r>
              <a:endParaRPr lang="pt-BR" sz="1600" b="1" i="1" dirty="0">
                <a:solidFill>
                  <a:schemeClr val="tx1"/>
                </a:solidFill>
                <a:latin typeface="+mj-lt"/>
              </a:endParaRPr>
            </a:p>
          </p:txBody>
        </p:sp>
        <p:cxnSp>
          <p:nvCxnSpPr>
            <p:cNvPr id="12" name="Straight Connector 11">
              <a:extLst>
                <a:ext uri="{FF2B5EF4-FFF2-40B4-BE49-F238E27FC236}">
                  <a16:creationId xmlns:a16="http://schemas.microsoft.com/office/drawing/2014/main" id="{00FC5FD9-4752-97A3-61AF-8B0E43C9D160}"/>
                </a:ext>
              </a:extLst>
            </p:cNvPr>
            <p:cNvCxnSpPr>
              <a:cxnSpLocks/>
            </p:cNvCxnSpPr>
            <p:nvPr/>
          </p:nvCxnSpPr>
          <p:spPr>
            <a:xfrm>
              <a:off x="1539858" y="4205421"/>
              <a:ext cx="24084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CD5CC12-6B1B-1819-B87E-F0F95A3FD92C}"/>
                </a:ext>
              </a:extLst>
            </p:cNvPr>
            <p:cNvSpPr/>
            <p:nvPr/>
          </p:nvSpPr>
          <p:spPr>
            <a:xfrm>
              <a:off x="279198" y="3701091"/>
              <a:ext cx="9941293" cy="106845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endParaRPr lang="pt-BR" sz="1600" b="1" dirty="0">
                <a:solidFill>
                  <a:schemeClr val="tx1"/>
                </a:solidFill>
                <a:latin typeface="+mj-lt"/>
              </a:endParaRPr>
            </a:p>
          </p:txBody>
        </p:sp>
        <p:cxnSp>
          <p:nvCxnSpPr>
            <p:cNvPr id="15" name="Straight Connector 14">
              <a:extLst>
                <a:ext uri="{FF2B5EF4-FFF2-40B4-BE49-F238E27FC236}">
                  <a16:creationId xmlns:a16="http://schemas.microsoft.com/office/drawing/2014/main" id="{E1C55E15-28C3-2453-9C4B-5EB366F2A6C1}"/>
                </a:ext>
              </a:extLst>
            </p:cNvPr>
            <p:cNvCxnSpPr/>
            <p:nvPr/>
          </p:nvCxnSpPr>
          <p:spPr>
            <a:xfrm>
              <a:off x="1906360" y="3984828"/>
              <a:ext cx="738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D25556DB-D7AB-87F7-B97D-E38731138D51}"/>
                </a:ext>
              </a:extLst>
            </p:cNvPr>
            <p:cNvSpPr/>
            <p:nvPr/>
          </p:nvSpPr>
          <p:spPr>
            <a:xfrm>
              <a:off x="1566051" y="4322363"/>
              <a:ext cx="238222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N</a:t>
              </a:r>
              <a:r>
                <a:rPr lang="pt-BR" sz="1600" b="1" i="1" baseline="30000" dirty="0">
                  <a:solidFill>
                    <a:schemeClr val="tx1"/>
                  </a:solidFill>
                  <a:latin typeface="+mj-lt"/>
                </a:rPr>
                <a:t>o</a:t>
              </a:r>
              <a:r>
                <a:rPr lang="pt-BR" sz="1600" b="1" i="1" dirty="0">
                  <a:solidFill>
                    <a:schemeClr val="tx1"/>
                  </a:solidFill>
                  <a:latin typeface="+mj-lt"/>
                </a:rPr>
                <a:t> de lojas do universo</a:t>
              </a:r>
            </a:p>
          </p:txBody>
        </p:sp>
        <p:cxnSp>
          <p:nvCxnSpPr>
            <p:cNvPr id="27" name="Straight Connector 26">
              <a:extLst>
                <a:ext uri="{FF2B5EF4-FFF2-40B4-BE49-F238E27FC236}">
                  <a16:creationId xmlns:a16="http://schemas.microsoft.com/office/drawing/2014/main" id="{45CD8C6C-F096-1612-4FBF-0F16D3148166}"/>
                </a:ext>
              </a:extLst>
            </p:cNvPr>
            <p:cNvCxnSpPr/>
            <p:nvPr/>
          </p:nvCxnSpPr>
          <p:spPr>
            <a:xfrm>
              <a:off x="2292632" y="4471101"/>
              <a:ext cx="738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18183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Análise dos dados – causais</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103</a:t>
            </a:fld>
            <a:endParaRPr lang="en-US" dirty="0"/>
          </a:p>
        </p:txBody>
      </p:sp>
      <p:sp>
        <p:nvSpPr>
          <p:cNvPr id="3" name="Text Placeholder 5">
            <a:extLst>
              <a:ext uri="{FF2B5EF4-FFF2-40B4-BE49-F238E27FC236}">
                <a16:creationId xmlns:a16="http://schemas.microsoft.com/office/drawing/2014/main" id="{D1538B3E-2A26-F09C-9F31-64B939D8DCCE}"/>
              </a:ext>
            </a:extLst>
          </p:cNvPr>
          <p:cNvSpPr txBox="1">
            <a:spLocks/>
          </p:cNvSpPr>
          <p:nvPr/>
        </p:nvSpPr>
        <p:spPr>
          <a:xfrm>
            <a:off x="279199" y="722599"/>
            <a:ext cx="9626801" cy="326238"/>
          </a:xfrm>
          <a:prstGeom prst="rect">
            <a:avLst/>
          </a:prstGeom>
          <a:noFill/>
        </p:spPr>
        <p:txBody>
          <a:bodyPr lIns="0" tIns="0" rIns="0" bIns="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b="1" dirty="0"/>
              <a:t>Ponto Extra: </a:t>
            </a:r>
            <a:r>
              <a:rPr lang="pt-BR" dirty="0"/>
              <a:t>Produto localizado em lugares diferenciados como ilhas e ponta de gôndola</a:t>
            </a:r>
          </a:p>
        </p:txBody>
      </p:sp>
      <p:pic>
        <p:nvPicPr>
          <p:cNvPr id="4" name="Google Shape;1948;p120" descr="http://www.embalagemmarca.com.br/wp-content/uploads/2012/11/Reciclagem-PeG-Oral-B.jpg">
            <a:extLst>
              <a:ext uri="{FF2B5EF4-FFF2-40B4-BE49-F238E27FC236}">
                <a16:creationId xmlns:a16="http://schemas.microsoft.com/office/drawing/2014/main" id="{14D3CD95-F39B-07D5-1D22-AD4C430202CC}"/>
              </a:ext>
            </a:extLst>
          </p:cNvPr>
          <p:cNvPicPr preferRelativeResize="0"/>
          <p:nvPr/>
        </p:nvPicPr>
        <p:blipFill rotWithShape="1">
          <a:blip r:embed="rId2">
            <a:alphaModFix/>
          </a:blip>
          <a:srcRect/>
          <a:stretch/>
        </p:blipFill>
        <p:spPr>
          <a:xfrm>
            <a:off x="3243558" y="1210562"/>
            <a:ext cx="1340266" cy="2012424"/>
          </a:xfrm>
          <a:prstGeom prst="rect">
            <a:avLst/>
          </a:prstGeom>
          <a:noFill/>
          <a:ln>
            <a:noFill/>
          </a:ln>
        </p:spPr>
      </p:pic>
      <p:pic>
        <p:nvPicPr>
          <p:cNvPr id="5" name="Google Shape;1949;p120" descr="http://www.ciadetrade.com.br/wp-content/uploads/tang01.jpg">
            <a:extLst>
              <a:ext uri="{FF2B5EF4-FFF2-40B4-BE49-F238E27FC236}">
                <a16:creationId xmlns:a16="http://schemas.microsoft.com/office/drawing/2014/main" id="{D8584F5D-3461-9CC0-471E-AAFD904C6D34}"/>
              </a:ext>
            </a:extLst>
          </p:cNvPr>
          <p:cNvPicPr preferRelativeResize="0"/>
          <p:nvPr/>
        </p:nvPicPr>
        <p:blipFill rotWithShape="1">
          <a:blip r:embed="rId3">
            <a:alphaModFix/>
          </a:blip>
          <a:srcRect t="14993" r="20350" b="19185"/>
          <a:stretch/>
        </p:blipFill>
        <p:spPr>
          <a:xfrm>
            <a:off x="6175750" y="1210568"/>
            <a:ext cx="2435476" cy="2012403"/>
          </a:xfrm>
          <a:prstGeom prst="rect">
            <a:avLst/>
          </a:prstGeom>
          <a:noFill/>
          <a:ln>
            <a:noFill/>
          </a:ln>
        </p:spPr>
      </p:pic>
      <p:pic>
        <p:nvPicPr>
          <p:cNvPr id="6" name="Google Shape;1950;p120" descr="http://www.elciofernando.com.br/blog/wp-content/uploads/2010/12/super-amalia-7.jpg">
            <a:extLst>
              <a:ext uri="{FF2B5EF4-FFF2-40B4-BE49-F238E27FC236}">
                <a16:creationId xmlns:a16="http://schemas.microsoft.com/office/drawing/2014/main" id="{9995AF4B-E913-DEA0-DCA9-938C475D595A}"/>
              </a:ext>
            </a:extLst>
          </p:cNvPr>
          <p:cNvPicPr preferRelativeResize="0"/>
          <p:nvPr/>
        </p:nvPicPr>
        <p:blipFill rotWithShape="1">
          <a:blip r:embed="rId4">
            <a:alphaModFix/>
          </a:blip>
          <a:srcRect t="14922" b="14921"/>
          <a:stretch/>
        </p:blipFill>
        <p:spPr>
          <a:xfrm>
            <a:off x="288557" y="1210568"/>
            <a:ext cx="2149869" cy="2012403"/>
          </a:xfrm>
          <a:prstGeom prst="rect">
            <a:avLst/>
          </a:prstGeom>
          <a:noFill/>
          <a:ln>
            <a:noFill/>
          </a:ln>
        </p:spPr>
      </p:pic>
      <p:sp>
        <p:nvSpPr>
          <p:cNvPr id="7" name="Rectangle 6">
            <a:extLst>
              <a:ext uri="{FF2B5EF4-FFF2-40B4-BE49-F238E27FC236}">
                <a16:creationId xmlns:a16="http://schemas.microsoft.com/office/drawing/2014/main" id="{2BB7CFA1-8A7F-8CFC-7194-330E2DF49939}"/>
              </a:ext>
            </a:extLst>
          </p:cNvPr>
          <p:cNvSpPr/>
          <p:nvPr/>
        </p:nvSpPr>
        <p:spPr>
          <a:xfrm>
            <a:off x="476116" y="5459448"/>
            <a:ext cx="213062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DP Ponto Extra =</a:t>
            </a:r>
            <a:endParaRPr lang="pt-BR" sz="1600" b="1" i="1" dirty="0">
              <a:solidFill>
                <a:schemeClr val="tx1"/>
              </a:solidFill>
              <a:latin typeface="+mj-lt"/>
            </a:endParaRPr>
          </a:p>
        </p:txBody>
      </p:sp>
      <p:sp>
        <p:nvSpPr>
          <p:cNvPr id="8" name="Rectangle 7">
            <a:extLst>
              <a:ext uri="{FF2B5EF4-FFF2-40B4-BE49-F238E27FC236}">
                <a16:creationId xmlns:a16="http://schemas.microsoft.com/office/drawing/2014/main" id="{87522B86-E232-EEB2-0CFE-7F9AB7B9CFDC}"/>
              </a:ext>
            </a:extLst>
          </p:cNvPr>
          <p:cNvSpPr/>
          <p:nvPr/>
        </p:nvSpPr>
        <p:spPr>
          <a:xfrm>
            <a:off x="2307905" y="5213227"/>
            <a:ext cx="7556944"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Faturamento das lojas com Ponto Extra </a:t>
            </a:r>
          </a:p>
        </p:txBody>
      </p:sp>
      <p:sp>
        <p:nvSpPr>
          <p:cNvPr id="9" name="Rectangle 8">
            <a:extLst>
              <a:ext uri="{FF2B5EF4-FFF2-40B4-BE49-F238E27FC236}">
                <a16:creationId xmlns:a16="http://schemas.microsoft.com/office/drawing/2014/main" id="{B51265A6-FFF4-1E7D-13EB-DF1AA868BD9E}"/>
              </a:ext>
            </a:extLst>
          </p:cNvPr>
          <p:cNvSpPr/>
          <p:nvPr/>
        </p:nvSpPr>
        <p:spPr>
          <a:xfrm>
            <a:off x="6275874" y="5459448"/>
            <a:ext cx="72241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 100</a:t>
            </a:r>
            <a:endParaRPr lang="pt-BR" sz="1600" b="1" i="1" dirty="0">
              <a:solidFill>
                <a:schemeClr val="tx1"/>
              </a:solidFill>
              <a:latin typeface="+mj-lt"/>
            </a:endParaRPr>
          </a:p>
        </p:txBody>
      </p:sp>
      <p:cxnSp>
        <p:nvCxnSpPr>
          <p:cNvPr id="10" name="Straight Connector 9">
            <a:extLst>
              <a:ext uri="{FF2B5EF4-FFF2-40B4-BE49-F238E27FC236}">
                <a16:creationId xmlns:a16="http://schemas.microsoft.com/office/drawing/2014/main" id="{0D541D31-B54D-A4E3-FF0C-9891259FE3BD}"/>
              </a:ext>
            </a:extLst>
          </p:cNvPr>
          <p:cNvCxnSpPr>
            <a:cxnSpLocks/>
          </p:cNvCxnSpPr>
          <p:nvPr/>
        </p:nvCxnSpPr>
        <p:spPr>
          <a:xfrm>
            <a:off x="2263122" y="5582558"/>
            <a:ext cx="39126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1AAC46D-53F5-1718-5B86-5687F53638FD}"/>
              </a:ext>
            </a:extLst>
          </p:cNvPr>
          <p:cNvSpPr/>
          <p:nvPr/>
        </p:nvSpPr>
        <p:spPr>
          <a:xfrm>
            <a:off x="2307905" y="5692556"/>
            <a:ext cx="391262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Faturamento das lojas da categoria</a:t>
            </a:r>
          </a:p>
        </p:txBody>
      </p:sp>
      <p:sp>
        <p:nvSpPr>
          <p:cNvPr id="12" name="Rectangle 11">
            <a:extLst>
              <a:ext uri="{FF2B5EF4-FFF2-40B4-BE49-F238E27FC236}">
                <a16:creationId xmlns:a16="http://schemas.microsoft.com/office/drawing/2014/main" id="{3B14150F-5CDC-C5BC-4C7C-91F3685FBF8B}"/>
              </a:ext>
            </a:extLst>
          </p:cNvPr>
          <p:cNvSpPr/>
          <p:nvPr/>
        </p:nvSpPr>
        <p:spPr>
          <a:xfrm>
            <a:off x="279198" y="5078228"/>
            <a:ext cx="9941293" cy="106845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endParaRPr lang="pt-BR" sz="1600" b="1" dirty="0">
              <a:solidFill>
                <a:schemeClr val="tx1"/>
              </a:solidFill>
              <a:latin typeface="+mj-lt"/>
            </a:endParaRPr>
          </a:p>
        </p:txBody>
      </p:sp>
      <p:sp>
        <p:nvSpPr>
          <p:cNvPr id="14" name="Rectangle 13">
            <a:extLst>
              <a:ext uri="{FF2B5EF4-FFF2-40B4-BE49-F238E27FC236}">
                <a16:creationId xmlns:a16="http://schemas.microsoft.com/office/drawing/2014/main" id="{1CD0485E-F81B-C91E-D0A4-08BF1569FD72}"/>
              </a:ext>
            </a:extLst>
          </p:cNvPr>
          <p:cNvSpPr/>
          <p:nvPr/>
        </p:nvSpPr>
        <p:spPr>
          <a:xfrm>
            <a:off x="476116" y="4206931"/>
            <a:ext cx="213062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DN Ponto Extra =</a:t>
            </a:r>
            <a:endParaRPr lang="pt-BR" sz="1600" b="1" i="1" dirty="0">
              <a:solidFill>
                <a:schemeClr val="tx1"/>
              </a:solidFill>
              <a:latin typeface="+mj-lt"/>
            </a:endParaRPr>
          </a:p>
        </p:txBody>
      </p:sp>
      <p:sp>
        <p:nvSpPr>
          <p:cNvPr id="16" name="Rectangle 15">
            <a:extLst>
              <a:ext uri="{FF2B5EF4-FFF2-40B4-BE49-F238E27FC236}">
                <a16:creationId xmlns:a16="http://schemas.microsoft.com/office/drawing/2014/main" id="{EE70CCA6-71C0-67C4-5D39-FEE0A2CB5DB7}"/>
              </a:ext>
            </a:extLst>
          </p:cNvPr>
          <p:cNvSpPr/>
          <p:nvPr/>
        </p:nvSpPr>
        <p:spPr>
          <a:xfrm>
            <a:off x="5453336" y="4206931"/>
            <a:ext cx="72241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 100</a:t>
            </a:r>
            <a:endParaRPr lang="pt-BR" sz="1600" b="1" i="1" dirty="0">
              <a:solidFill>
                <a:schemeClr val="tx1"/>
              </a:solidFill>
              <a:latin typeface="+mj-lt"/>
            </a:endParaRPr>
          </a:p>
        </p:txBody>
      </p:sp>
      <p:cxnSp>
        <p:nvCxnSpPr>
          <p:cNvPr id="17" name="Straight Connector 16">
            <a:extLst>
              <a:ext uri="{FF2B5EF4-FFF2-40B4-BE49-F238E27FC236}">
                <a16:creationId xmlns:a16="http://schemas.microsoft.com/office/drawing/2014/main" id="{BFE88A27-04DA-5D60-0B94-C7C7E786217A}"/>
              </a:ext>
            </a:extLst>
          </p:cNvPr>
          <p:cNvCxnSpPr>
            <a:cxnSpLocks/>
          </p:cNvCxnSpPr>
          <p:nvPr/>
        </p:nvCxnSpPr>
        <p:spPr>
          <a:xfrm>
            <a:off x="2263122" y="4330041"/>
            <a:ext cx="30899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596CADB-1864-EFB6-09D2-3C8D08316D51}"/>
              </a:ext>
            </a:extLst>
          </p:cNvPr>
          <p:cNvSpPr/>
          <p:nvPr/>
        </p:nvSpPr>
        <p:spPr>
          <a:xfrm>
            <a:off x="279198" y="3825711"/>
            <a:ext cx="9941293" cy="106845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endParaRPr lang="pt-BR" sz="1600" b="1" dirty="0">
              <a:solidFill>
                <a:schemeClr val="tx1"/>
              </a:solidFill>
              <a:latin typeface="+mj-lt"/>
            </a:endParaRPr>
          </a:p>
        </p:txBody>
      </p:sp>
      <p:grpSp>
        <p:nvGrpSpPr>
          <p:cNvPr id="13" name="Group 12">
            <a:extLst>
              <a:ext uri="{FF2B5EF4-FFF2-40B4-BE49-F238E27FC236}">
                <a16:creationId xmlns:a16="http://schemas.microsoft.com/office/drawing/2014/main" id="{CF82E5F0-E090-1258-5CDA-4720C69D992B}"/>
              </a:ext>
            </a:extLst>
          </p:cNvPr>
          <p:cNvGrpSpPr/>
          <p:nvPr/>
        </p:nvGrpSpPr>
        <p:grpSpPr>
          <a:xfrm>
            <a:off x="2328606" y="3960710"/>
            <a:ext cx="2958960" cy="246221"/>
            <a:chOff x="2289315" y="3960710"/>
            <a:chExt cx="2958960" cy="246221"/>
          </a:xfrm>
        </p:grpSpPr>
        <p:sp>
          <p:nvSpPr>
            <p:cNvPr id="15" name="Rectangle 14">
              <a:extLst>
                <a:ext uri="{FF2B5EF4-FFF2-40B4-BE49-F238E27FC236}">
                  <a16:creationId xmlns:a16="http://schemas.microsoft.com/office/drawing/2014/main" id="{802AB3B9-E51B-A158-7A5A-D116B3D43EB4}"/>
                </a:ext>
              </a:extLst>
            </p:cNvPr>
            <p:cNvSpPr/>
            <p:nvPr/>
          </p:nvSpPr>
          <p:spPr>
            <a:xfrm>
              <a:off x="2289315" y="3960710"/>
              <a:ext cx="295896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N</a:t>
              </a:r>
              <a:r>
                <a:rPr lang="pt-BR" sz="1600" b="1" i="1" baseline="30000" dirty="0">
                  <a:solidFill>
                    <a:schemeClr val="tx1"/>
                  </a:solidFill>
                  <a:latin typeface="+mj-lt"/>
                </a:rPr>
                <a:t>o</a:t>
              </a:r>
              <a:r>
                <a:rPr lang="pt-BR" sz="1600" b="1" i="1" dirty="0">
                  <a:solidFill>
                    <a:schemeClr val="tx1"/>
                  </a:solidFill>
                  <a:latin typeface="+mj-lt"/>
                </a:rPr>
                <a:t> de lojas com Ponto Extra </a:t>
              </a:r>
            </a:p>
          </p:txBody>
        </p:sp>
        <p:cxnSp>
          <p:nvCxnSpPr>
            <p:cNvPr id="19" name="Straight Connector 18">
              <a:extLst>
                <a:ext uri="{FF2B5EF4-FFF2-40B4-BE49-F238E27FC236}">
                  <a16:creationId xmlns:a16="http://schemas.microsoft.com/office/drawing/2014/main" id="{AE0323A2-2B69-FDD5-7B9C-130FE71B56BA}"/>
                </a:ext>
              </a:extLst>
            </p:cNvPr>
            <p:cNvCxnSpPr/>
            <p:nvPr/>
          </p:nvCxnSpPr>
          <p:spPr>
            <a:xfrm>
              <a:off x="2438426" y="4109448"/>
              <a:ext cx="738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9348E674-1D31-8CBE-2C09-BE2A58800D0F}"/>
              </a:ext>
            </a:extLst>
          </p:cNvPr>
          <p:cNvGrpSpPr/>
          <p:nvPr/>
        </p:nvGrpSpPr>
        <p:grpSpPr>
          <a:xfrm>
            <a:off x="2328607" y="4446983"/>
            <a:ext cx="2958959" cy="246221"/>
            <a:chOff x="2289314" y="4446983"/>
            <a:chExt cx="2958959" cy="246221"/>
          </a:xfrm>
        </p:grpSpPr>
        <p:sp>
          <p:nvSpPr>
            <p:cNvPr id="20" name="Rectangle 19">
              <a:extLst>
                <a:ext uri="{FF2B5EF4-FFF2-40B4-BE49-F238E27FC236}">
                  <a16:creationId xmlns:a16="http://schemas.microsoft.com/office/drawing/2014/main" id="{71D8E670-125F-7FD0-9BAB-6CA10CC05F61}"/>
                </a:ext>
              </a:extLst>
            </p:cNvPr>
            <p:cNvSpPr/>
            <p:nvPr/>
          </p:nvSpPr>
          <p:spPr>
            <a:xfrm>
              <a:off x="2289314" y="4446983"/>
              <a:ext cx="295895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N</a:t>
              </a:r>
              <a:r>
                <a:rPr lang="pt-BR" sz="1600" b="1" i="1" baseline="30000" dirty="0">
                  <a:solidFill>
                    <a:schemeClr val="tx1"/>
                  </a:solidFill>
                  <a:latin typeface="+mj-lt"/>
                </a:rPr>
                <a:t>o</a:t>
              </a:r>
              <a:r>
                <a:rPr lang="pt-BR" sz="1600" b="1" i="1" dirty="0">
                  <a:solidFill>
                    <a:schemeClr val="tx1"/>
                  </a:solidFill>
                  <a:latin typeface="+mj-lt"/>
                </a:rPr>
                <a:t> de lojas do universo</a:t>
              </a:r>
            </a:p>
          </p:txBody>
        </p:sp>
        <p:cxnSp>
          <p:nvCxnSpPr>
            <p:cNvPr id="21" name="Straight Connector 20">
              <a:extLst>
                <a:ext uri="{FF2B5EF4-FFF2-40B4-BE49-F238E27FC236}">
                  <a16:creationId xmlns:a16="http://schemas.microsoft.com/office/drawing/2014/main" id="{DD761FA5-7B1C-6E27-7930-B19FAEAAA910}"/>
                </a:ext>
              </a:extLst>
            </p:cNvPr>
            <p:cNvCxnSpPr/>
            <p:nvPr/>
          </p:nvCxnSpPr>
          <p:spPr>
            <a:xfrm>
              <a:off x="2793250" y="4595721"/>
              <a:ext cx="738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Text Placeholder 5">
            <a:extLst>
              <a:ext uri="{FF2B5EF4-FFF2-40B4-BE49-F238E27FC236}">
                <a16:creationId xmlns:a16="http://schemas.microsoft.com/office/drawing/2014/main" id="{63F766C1-05FE-1A75-12F2-5D15BD95E1A8}"/>
              </a:ext>
            </a:extLst>
          </p:cNvPr>
          <p:cNvSpPr txBox="1">
            <a:spLocks/>
          </p:cNvSpPr>
          <p:nvPr/>
        </p:nvSpPr>
        <p:spPr>
          <a:xfrm>
            <a:off x="279199" y="3208590"/>
            <a:ext cx="2159227" cy="326238"/>
          </a:xfrm>
          <a:prstGeom prst="rect">
            <a:avLst/>
          </a:prstGeom>
          <a:noFill/>
        </p:spPr>
        <p:txBody>
          <a:bodyPr lIns="0" tIns="0" rIns="0" bIns="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b="1" dirty="0"/>
              <a:t>Ilha</a:t>
            </a:r>
          </a:p>
        </p:txBody>
      </p:sp>
      <p:sp>
        <p:nvSpPr>
          <p:cNvPr id="32" name="Text Placeholder 5">
            <a:extLst>
              <a:ext uri="{FF2B5EF4-FFF2-40B4-BE49-F238E27FC236}">
                <a16:creationId xmlns:a16="http://schemas.microsoft.com/office/drawing/2014/main" id="{20783AD8-8C6B-F2A6-8FC0-4BED251FDF5D}"/>
              </a:ext>
            </a:extLst>
          </p:cNvPr>
          <p:cNvSpPr txBox="1">
            <a:spLocks/>
          </p:cNvSpPr>
          <p:nvPr/>
        </p:nvSpPr>
        <p:spPr>
          <a:xfrm>
            <a:off x="3243558" y="3208590"/>
            <a:ext cx="2159227" cy="326238"/>
          </a:xfrm>
          <a:prstGeom prst="rect">
            <a:avLst/>
          </a:prstGeom>
          <a:noFill/>
        </p:spPr>
        <p:txBody>
          <a:bodyPr lIns="0" tIns="0" rIns="0" bIns="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b="1" dirty="0"/>
              <a:t>Displays</a:t>
            </a:r>
          </a:p>
        </p:txBody>
      </p:sp>
      <p:sp>
        <p:nvSpPr>
          <p:cNvPr id="33" name="Text Placeholder 5">
            <a:extLst>
              <a:ext uri="{FF2B5EF4-FFF2-40B4-BE49-F238E27FC236}">
                <a16:creationId xmlns:a16="http://schemas.microsoft.com/office/drawing/2014/main" id="{C20A3D05-C241-9096-1386-8733F9A97691}"/>
              </a:ext>
            </a:extLst>
          </p:cNvPr>
          <p:cNvSpPr txBox="1">
            <a:spLocks/>
          </p:cNvSpPr>
          <p:nvPr/>
        </p:nvSpPr>
        <p:spPr>
          <a:xfrm>
            <a:off x="6175749" y="3208590"/>
            <a:ext cx="2159227" cy="326238"/>
          </a:xfrm>
          <a:prstGeom prst="rect">
            <a:avLst/>
          </a:prstGeom>
          <a:noFill/>
        </p:spPr>
        <p:txBody>
          <a:bodyPr lIns="0" tIns="0" rIns="0" bIns="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b="1" dirty="0"/>
              <a:t>Ponta de Gôndola</a:t>
            </a:r>
          </a:p>
        </p:txBody>
      </p:sp>
    </p:spTree>
    <p:extLst>
      <p:ext uri="{BB962C8B-B14F-4D97-AF65-F5344CB8AC3E}">
        <p14:creationId xmlns:p14="http://schemas.microsoft.com/office/powerpoint/2010/main" val="29588133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Análise dos dados – causais</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104</a:t>
            </a:fld>
            <a:endParaRPr lang="en-US" dirty="0"/>
          </a:p>
        </p:txBody>
      </p:sp>
      <p:sp>
        <p:nvSpPr>
          <p:cNvPr id="3" name="Text Placeholder 5">
            <a:extLst>
              <a:ext uri="{FF2B5EF4-FFF2-40B4-BE49-F238E27FC236}">
                <a16:creationId xmlns:a16="http://schemas.microsoft.com/office/drawing/2014/main" id="{D1538B3E-2A26-F09C-9F31-64B939D8DCCE}"/>
              </a:ext>
            </a:extLst>
          </p:cNvPr>
          <p:cNvSpPr txBox="1">
            <a:spLocks/>
          </p:cNvSpPr>
          <p:nvPr/>
        </p:nvSpPr>
        <p:spPr>
          <a:xfrm>
            <a:off x="279199" y="953439"/>
            <a:ext cx="11582400" cy="326238"/>
          </a:xfrm>
          <a:prstGeom prst="rect">
            <a:avLst/>
          </a:prstGeom>
          <a:noFill/>
        </p:spPr>
        <p:txBody>
          <a:bodyPr lIns="0" tIns="0" rIns="0" bIns="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b="1" dirty="0"/>
              <a:t>Ofertas: </a:t>
            </a:r>
            <a:r>
              <a:rPr lang="pt-BR" dirty="0"/>
              <a:t>Esforço do fabricante ou varejista para promover vendas como: brindes, redução de preço, cupons, conteúdo-extra, amostra grátis, etc</a:t>
            </a:r>
          </a:p>
        </p:txBody>
      </p:sp>
      <p:sp>
        <p:nvSpPr>
          <p:cNvPr id="7" name="Rectangle 6">
            <a:extLst>
              <a:ext uri="{FF2B5EF4-FFF2-40B4-BE49-F238E27FC236}">
                <a16:creationId xmlns:a16="http://schemas.microsoft.com/office/drawing/2014/main" id="{2BB7CFA1-8A7F-8CFC-7194-330E2DF49939}"/>
              </a:ext>
            </a:extLst>
          </p:cNvPr>
          <p:cNvSpPr/>
          <p:nvPr/>
        </p:nvSpPr>
        <p:spPr>
          <a:xfrm>
            <a:off x="476116" y="5459448"/>
            <a:ext cx="213062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DP Ofertas =</a:t>
            </a:r>
            <a:endParaRPr lang="pt-BR" sz="1600" b="1" i="1" dirty="0">
              <a:solidFill>
                <a:schemeClr val="tx1"/>
              </a:solidFill>
              <a:latin typeface="+mj-lt"/>
            </a:endParaRPr>
          </a:p>
        </p:txBody>
      </p:sp>
      <p:sp>
        <p:nvSpPr>
          <p:cNvPr id="8" name="Rectangle 7">
            <a:extLst>
              <a:ext uri="{FF2B5EF4-FFF2-40B4-BE49-F238E27FC236}">
                <a16:creationId xmlns:a16="http://schemas.microsoft.com/office/drawing/2014/main" id="{87522B86-E232-EEB2-0CFE-7F9AB7B9CFDC}"/>
              </a:ext>
            </a:extLst>
          </p:cNvPr>
          <p:cNvSpPr/>
          <p:nvPr/>
        </p:nvSpPr>
        <p:spPr>
          <a:xfrm>
            <a:off x="2139960" y="5213227"/>
            <a:ext cx="391262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Faturamento das lojas com ofertas</a:t>
            </a:r>
          </a:p>
        </p:txBody>
      </p:sp>
      <p:sp>
        <p:nvSpPr>
          <p:cNvPr id="9" name="Rectangle 8">
            <a:extLst>
              <a:ext uri="{FF2B5EF4-FFF2-40B4-BE49-F238E27FC236}">
                <a16:creationId xmlns:a16="http://schemas.microsoft.com/office/drawing/2014/main" id="{B51265A6-FFF4-1E7D-13EB-DF1AA868BD9E}"/>
              </a:ext>
            </a:extLst>
          </p:cNvPr>
          <p:cNvSpPr/>
          <p:nvPr/>
        </p:nvSpPr>
        <p:spPr>
          <a:xfrm>
            <a:off x="6096000" y="5459448"/>
            <a:ext cx="72241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 100</a:t>
            </a:r>
            <a:endParaRPr lang="pt-BR" sz="1600" b="1" i="1" dirty="0">
              <a:solidFill>
                <a:schemeClr val="tx1"/>
              </a:solidFill>
              <a:latin typeface="+mj-lt"/>
            </a:endParaRPr>
          </a:p>
        </p:txBody>
      </p:sp>
      <p:cxnSp>
        <p:nvCxnSpPr>
          <p:cNvPr id="10" name="Straight Connector 9">
            <a:extLst>
              <a:ext uri="{FF2B5EF4-FFF2-40B4-BE49-F238E27FC236}">
                <a16:creationId xmlns:a16="http://schemas.microsoft.com/office/drawing/2014/main" id="{0D541D31-B54D-A4E3-FF0C-9891259FE3BD}"/>
              </a:ext>
            </a:extLst>
          </p:cNvPr>
          <p:cNvCxnSpPr>
            <a:cxnSpLocks/>
          </p:cNvCxnSpPr>
          <p:nvPr/>
        </p:nvCxnSpPr>
        <p:spPr>
          <a:xfrm>
            <a:off x="2285514" y="5582558"/>
            <a:ext cx="36199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1AAC46D-53F5-1718-5B86-5687F53638FD}"/>
              </a:ext>
            </a:extLst>
          </p:cNvPr>
          <p:cNvSpPr/>
          <p:nvPr/>
        </p:nvSpPr>
        <p:spPr>
          <a:xfrm>
            <a:off x="2139960" y="5692556"/>
            <a:ext cx="391262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Faturamento das lojas da categoria</a:t>
            </a:r>
          </a:p>
        </p:txBody>
      </p:sp>
      <p:sp>
        <p:nvSpPr>
          <p:cNvPr id="12" name="Rectangle 11">
            <a:extLst>
              <a:ext uri="{FF2B5EF4-FFF2-40B4-BE49-F238E27FC236}">
                <a16:creationId xmlns:a16="http://schemas.microsoft.com/office/drawing/2014/main" id="{3B14150F-5CDC-C5BC-4C7C-91F3685FBF8B}"/>
              </a:ext>
            </a:extLst>
          </p:cNvPr>
          <p:cNvSpPr/>
          <p:nvPr/>
        </p:nvSpPr>
        <p:spPr>
          <a:xfrm>
            <a:off x="279198" y="5078228"/>
            <a:ext cx="9941293" cy="106845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endParaRPr lang="pt-BR" sz="1600" b="1" dirty="0">
              <a:solidFill>
                <a:schemeClr val="tx1"/>
              </a:solidFill>
              <a:latin typeface="+mj-lt"/>
            </a:endParaRPr>
          </a:p>
        </p:txBody>
      </p:sp>
      <p:sp>
        <p:nvSpPr>
          <p:cNvPr id="14" name="Rectangle 13">
            <a:extLst>
              <a:ext uri="{FF2B5EF4-FFF2-40B4-BE49-F238E27FC236}">
                <a16:creationId xmlns:a16="http://schemas.microsoft.com/office/drawing/2014/main" id="{1CD0485E-F81B-C91E-D0A4-08BF1569FD72}"/>
              </a:ext>
            </a:extLst>
          </p:cNvPr>
          <p:cNvSpPr/>
          <p:nvPr/>
        </p:nvSpPr>
        <p:spPr>
          <a:xfrm>
            <a:off x="476116" y="4206931"/>
            <a:ext cx="213062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DN Ofertas =</a:t>
            </a:r>
            <a:endParaRPr lang="pt-BR" sz="1600" b="1" i="1" dirty="0">
              <a:solidFill>
                <a:schemeClr val="tx1"/>
              </a:solidFill>
              <a:latin typeface="+mj-lt"/>
            </a:endParaRPr>
          </a:p>
        </p:txBody>
      </p:sp>
      <p:sp>
        <p:nvSpPr>
          <p:cNvPr id="16" name="Rectangle 15">
            <a:extLst>
              <a:ext uri="{FF2B5EF4-FFF2-40B4-BE49-F238E27FC236}">
                <a16:creationId xmlns:a16="http://schemas.microsoft.com/office/drawing/2014/main" id="{EE70CCA6-71C0-67C4-5D39-FEE0A2CB5DB7}"/>
              </a:ext>
            </a:extLst>
          </p:cNvPr>
          <p:cNvSpPr/>
          <p:nvPr/>
        </p:nvSpPr>
        <p:spPr>
          <a:xfrm>
            <a:off x="4570402" y="4206931"/>
            <a:ext cx="72241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 100</a:t>
            </a:r>
            <a:endParaRPr lang="pt-BR" sz="1600" b="1" i="1" dirty="0">
              <a:solidFill>
                <a:schemeClr val="tx1"/>
              </a:solidFill>
              <a:latin typeface="+mj-lt"/>
            </a:endParaRPr>
          </a:p>
        </p:txBody>
      </p:sp>
      <p:cxnSp>
        <p:nvCxnSpPr>
          <p:cNvPr id="17" name="Straight Connector 16">
            <a:extLst>
              <a:ext uri="{FF2B5EF4-FFF2-40B4-BE49-F238E27FC236}">
                <a16:creationId xmlns:a16="http://schemas.microsoft.com/office/drawing/2014/main" id="{BFE88A27-04DA-5D60-0B94-C7C7E786217A}"/>
              </a:ext>
            </a:extLst>
          </p:cNvPr>
          <p:cNvCxnSpPr>
            <a:cxnSpLocks/>
          </p:cNvCxnSpPr>
          <p:nvPr/>
        </p:nvCxnSpPr>
        <p:spPr>
          <a:xfrm>
            <a:off x="1863072" y="4330041"/>
            <a:ext cx="26136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596CADB-1864-EFB6-09D2-3C8D08316D51}"/>
              </a:ext>
            </a:extLst>
          </p:cNvPr>
          <p:cNvSpPr/>
          <p:nvPr/>
        </p:nvSpPr>
        <p:spPr>
          <a:xfrm>
            <a:off x="279198" y="3825711"/>
            <a:ext cx="9941293" cy="106845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endParaRPr lang="pt-BR" sz="1600" b="1" dirty="0">
              <a:solidFill>
                <a:schemeClr val="tx1"/>
              </a:solidFill>
              <a:latin typeface="+mj-lt"/>
            </a:endParaRPr>
          </a:p>
        </p:txBody>
      </p:sp>
      <p:grpSp>
        <p:nvGrpSpPr>
          <p:cNvPr id="5" name="Group 4">
            <a:extLst>
              <a:ext uri="{FF2B5EF4-FFF2-40B4-BE49-F238E27FC236}">
                <a16:creationId xmlns:a16="http://schemas.microsoft.com/office/drawing/2014/main" id="{C4A3E616-40C2-1FA6-C43F-E2BEA9B443AA}"/>
              </a:ext>
            </a:extLst>
          </p:cNvPr>
          <p:cNvGrpSpPr/>
          <p:nvPr/>
        </p:nvGrpSpPr>
        <p:grpSpPr>
          <a:xfrm>
            <a:off x="2002375" y="3960710"/>
            <a:ext cx="2335073" cy="246221"/>
            <a:chOff x="1889265" y="3960710"/>
            <a:chExt cx="2335073" cy="246221"/>
          </a:xfrm>
        </p:grpSpPr>
        <p:sp>
          <p:nvSpPr>
            <p:cNvPr id="15" name="Rectangle 14">
              <a:extLst>
                <a:ext uri="{FF2B5EF4-FFF2-40B4-BE49-F238E27FC236}">
                  <a16:creationId xmlns:a16="http://schemas.microsoft.com/office/drawing/2014/main" id="{802AB3B9-E51B-A158-7A5A-D116B3D43EB4}"/>
                </a:ext>
              </a:extLst>
            </p:cNvPr>
            <p:cNvSpPr/>
            <p:nvPr/>
          </p:nvSpPr>
          <p:spPr>
            <a:xfrm>
              <a:off x="1889265" y="3960710"/>
              <a:ext cx="233507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N</a:t>
              </a:r>
              <a:r>
                <a:rPr lang="pt-BR" sz="1600" b="1" i="1" baseline="30000" dirty="0">
                  <a:solidFill>
                    <a:schemeClr val="tx1"/>
                  </a:solidFill>
                  <a:latin typeface="+mj-lt"/>
                </a:rPr>
                <a:t>o</a:t>
              </a:r>
              <a:r>
                <a:rPr lang="pt-BR" sz="1600" b="1" i="1" dirty="0">
                  <a:solidFill>
                    <a:schemeClr val="tx1"/>
                  </a:solidFill>
                  <a:latin typeface="+mj-lt"/>
                </a:rPr>
                <a:t> de lojas com ofertas</a:t>
              </a:r>
            </a:p>
          </p:txBody>
        </p:sp>
        <p:cxnSp>
          <p:nvCxnSpPr>
            <p:cNvPr id="19" name="Straight Connector 18">
              <a:extLst>
                <a:ext uri="{FF2B5EF4-FFF2-40B4-BE49-F238E27FC236}">
                  <a16:creationId xmlns:a16="http://schemas.microsoft.com/office/drawing/2014/main" id="{AE0323A2-2B69-FDD5-7B9C-130FE71B56BA}"/>
                </a:ext>
              </a:extLst>
            </p:cNvPr>
            <p:cNvCxnSpPr/>
            <p:nvPr/>
          </p:nvCxnSpPr>
          <p:spPr>
            <a:xfrm>
              <a:off x="2032441" y="4109448"/>
              <a:ext cx="738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0808C375-3A7C-973D-14D0-6543D6FD5AA2}"/>
              </a:ext>
            </a:extLst>
          </p:cNvPr>
          <p:cNvGrpSpPr/>
          <p:nvPr/>
        </p:nvGrpSpPr>
        <p:grpSpPr>
          <a:xfrm>
            <a:off x="1909506" y="4446983"/>
            <a:ext cx="2520811" cy="246221"/>
            <a:chOff x="1889264" y="4446983"/>
            <a:chExt cx="2520811" cy="246221"/>
          </a:xfrm>
        </p:grpSpPr>
        <p:sp>
          <p:nvSpPr>
            <p:cNvPr id="20" name="Rectangle 19">
              <a:extLst>
                <a:ext uri="{FF2B5EF4-FFF2-40B4-BE49-F238E27FC236}">
                  <a16:creationId xmlns:a16="http://schemas.microsoft.com/office/drawing/2014/main" id="{71D8E670-125F-7FD0-9BAB-6CA10CC05F61}"/>
                </a:ext>
              </a:extLst>
            </p:cNvPr>
            <p:cNvSpPr/>
            <p:nvPr/>
          </p:nvSpPr>
          <p:spPr>
            <a:xfrm>
              <a:off x="1889264" y="4446983"/>
              <a:ext cx="2520811"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N</a:t>
              </a:r>
              <a:r>
                <a:rPr lang="pt-BR" sz="1600" b="1" i="1" baseline="30000" dirty="0">
                  <a:solidFill>
                    <a:schemeClr val="tx1"/>
                  </a:solidFill>
                  <a:latin typeface="+mj-lt"/>
                </a:rPr>
                <a:t>o</a:t>
              </a:r>
              <a:r>
                <a:rPr lang="pt-BR" sz="1600" b="1" i="1" dirty="0">
                  <a:solidFill>
                    <a:schemeClr val="tx1"/>
                  </a:solidFill>
                  <a:latin typeface="+mj-lt"/>
                </a:rPr>
                <a:t> de lojas do universo</a:t>
              </a:r>
            </a:p>
          </p:txBody>
        </p:sp>
        <p:cxnSp>
          <p:nvCxnSpPr>
            <p:cNvPr id="21" name="Straight Connector 20">
              <a:extLst>
                <a:ext uri="{FF2B5EF4-FFF2-40B4-BE49-F238E27FC236}">
                  <a16:creationId xmlns:a16="http://schemas.microsoft.com/office/drawing/2014/main" id="{DD761FA5-7B1C-6E27-7930-B19FAEAAA910}"/>
                </a:ext>
              </a:extLst>
            </p:cNvPr>
            <p:cNvCxnSpPr>
              <a:cxnSpLocks/>
            </p:cNvCxnSpPr>
            <p:nvPr/>
          </p:nvCxnSpPr>
          <p:spPr>
            <a:xfrm>
              <a:off x="2174575" y="4595721"/>
              <a:ext cx="738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3" name="Google Shape;1962;p121">
            <a:extLst>
              <a:ext uri="{FF2B5EF4-FFF2-40B4-BE49-F238E27FC236}">
                <a16:creationId xmlns:a16="http://schemas.microsoft.com/office/drawing/2014/main" id="{DAFAF8DC-6077-FEF5-933D-12150BC84DA8}"/>
              </a:ext>
            </a:extLst>
          </p:cNvPr>
          <p:cNvPicPr preferRelativeResize="0"/>
          <p:nvPr/>
        </p:nvPicPr>
        <p:blipFill rotWithShape="1">
          <a:blip r:embed="rId2">
            <a:alphaModFix/>
          </a:blip>
          <a:srcRect/>
          <a:stretch/>
        </p:blipFill>
        <p:spPr>
          <a:xfrm>
            <a:off x="288558" y="1491990"/>
            <a:ext cx="1274855" cy="964109"/>
          </a:xfrm>
          <a:prstGeom prst="rect">
            <a:avLst/>
          </a:prstGeom>
          <a:noFill/>
          <a:ln>
            <a:noFill/>
          </a:ln>
        </p:spPr>
      </p:pic>
      <p:pic>
        <p:nvPicPr>
          <p:cNvPr id="23" name="Google Shape;1963;p121" descr="OF_01_fem">
            <a:extLst>
              <a:ext uri="{FF2B5EF4-FFF2-40B4-BE49-F238E27FC236}">
                <a16:creationId xmlns:a16="http://schemas.microsoft.com/office/drawing/2014/main" id="{1ABE10C2-1BDE-5957-637D-CC3739138D16}"/>
              </a:ext>
            </a:extLst>
          </p:cNvPr>
          <p:cNvPicPr preferRelativeResize="0"/>
          <p:nvPr/>
        </p:nvPicPr>
        <p:blipFill rotWithShape="1">
          <a:blip r:embed="rId3">
            <a:alphaModFix/>
          </a:blip>
          <a:srcRect t="28629" b="29643"/>
          <a:stretch/>
        </p:blipFill>
        <p:spPr>
          <a:xfrm>
            <a:off x="272156" y="2468129"/>
            <a:ext cx="1324450" cy="754250"/>
          </a:xfrm>
          <a:prstGeom prst="rect">
            <a:avLst/>
          </a:prstGeom>
          <a:noFill/>
          <a:ln>
            <a:noFill/>
          </a:ln>
        </p:spPr>
      </p:pic>
      <p:pic>
        <p:nvPicPr>
          <p:cNvPr id="24" name="Google Shape;1967;p121" descr="DS012">
            <a:extLst>
              <a:ext uri="{FF2B5EF4-FFF2-40B4-BE49-F238E27FC236}">
                <a16:creationId xmlns:a16="http://schemas.microsoft.com/office/drawing/2014/main" id="{B66BA556-A902-E4A6-9B23-CEF49A3775CD}"/>
              </a:ext>
            </a:extLst>
          </p:cNvPr>
          <p:cNvPicPr preferRelativeResize="0"/>
          <p:nvPr/>
        </p:nvPicPr>
        <p:blipFill rotWithShape="1">
          <a:blip r:embed="rId4">
            <a:alphaModFix/>
          </a:blip>
          <a:srcRect/>
          <a:stretch/>
        </p:blipFill>
        <p:spPr>
          <a:xfrm>
            <a:off x="3245351" y="1669420"/>
            <a:ext cx="2052227" cy="1539170"/>
          </a:xfrm>
          <a:prstGeom prst="rect">
            <a:avLst/>
          </a:prstGeom>
          <a:noFill/>
          <a:ln>
            <a:noFill/>
          </a:ln>
        </p:spPr>
      </p:pic>
      <p:pic>
        <p:nvPicPr>
          <p:cNvPr id="26" name="Google Shape;1964;p121">
            <a:extLst>
              <a:ext uri="{FF2B5EF4-FFF2-40B4-BE49-F238E27FC236}">
                <a16:creationId xmlns:a16="http://schemas.microsoft.com/office/drawing/2014/main" id="{EF7408D0-E4B8-1327-AE9F-0087924BF7B9}"/>
              </a:ext>
            </a:extLst>
          </p:cNvPr>
          <p:cNvPicPr preferRelativeResize="0"/>
          <p:nvPr/>
        </p:nvPicPr>
        <p:blipFill rotWithShape="1">
          <a:blip r:embed="rId5">
            <a:alphaModFix/>
          </a:blip>
          <a:srcRect/>
          <a:stretch/>
        </p:blipFill>
        <p:spPr>
          <a:xfrm>
            <a:off x="6166153" y="2507019"/>
            <a:ext cx="1613617" cy="723825"/>
          </a:xfrm>
          <a:prstGeom prst="rect">
            <a:avLst/>
          </a:prstGeom>
          <a:noFill/>
          <a:ln>
            <a:noFill/>
          </a:ln>
        </p:spPr>
      </p:pic>
      <p:pic>
        <p:nvPicPr>
          <p:cNvPr id="27" name="Google Shape;1965;p121">
            <a:extLst>
              <a:ext uri="{FF2B5EF4-FFF2-40B4-BE49-F238E27FC236}">
                <a16:creationId xmlns:a16="http://schemas.microsoft.com/office/drawing/2014/main" id="{CCA1C026-5A6B-5B11-F8E1-97C1339B1C32}"/>
              </a:ext>
            </a:extLst>
          </p:cNvPr>
          <p:cNvPicPr preferRelativeResize="0"/>
          <p:nvPr/>
        </p:nvPicPr>
        <p:blipFill rotWithShape="1">
          <a:blip r:embed="rId6">
            <a:alphaModFix/>
          </a:blip>
          <a:srcRect t="8273"/>
          <a:stretch/>
        </p:blipFill>
        <p:spPr>
          <a:xfrm>
            <a:off x="7327879" y="1397919"/>
            <a:ext cx="924581" cy="953026"/>
          </a:xfrm>
          <a:prstGeom prst="rect">
            <a:avLst/>
          </a:prstGeom>
          <a:noFill/>
          <a:ln>
            <a:noFill/>
          </a:ln>
        </p:spPr>
      </p:pic>
      <p:pic>
        <p:nvPicPr>
          <p:cNvPr id="28" name="Google Shape;1966;p121">
            <a:extLst>
              <a:ext uri="{FF2B5EF4-FFF2-40B4-BE49-F238E27FC236}">
                <a16:creationId xmlns:a16="http://schemas.microsoft.com/office/drawing/2014/main" id="{01584BC9-9FCE-33ED-035A-D444D5BABEE3}"/>
              </a:ext>
            </a:extLst>
          </p:cNvPr>
          <p:cNvPicPr preferRelativeResize="0"/>
          <p:nvPr/>
        </p:nvPicPr>
        <p:blipFill rotWithShape="1">
          <a:blip r:embed="rId7">
            <a:alphaModFix/>
          </a:blip>
          <a:srcRect r="3015" b="3278"/>
          <a:stretch/>
        </p:blipFill>
        <p:spPr>
          <a:xfrm>
            <a:off x="6175748" y="1501490"/>
            <a:ext cx="742526" cy="852558"/>
          </a:xfrm>
          <a:prstGeom prst="rect">
            <a:avLst/>
          </a:prstGeom>
          <a:noFill/>
          <a:ln>
            <a:noFill/>
          </a:ln>
        </p:spPr>
      </p:pic>
    </p:spTree>
    <p:extLst>
      <p:ext uri="{BB962C8B-B14F-4D97-AF65-F5344CB8AC3E}">
        <p14:creationId xmlns:p14="http://schemas.microsoft.com/office/powerpoint/2010/main" val="6990142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976;p122">
            <a:extLst>
              <a:ext uri="{FF2B5EF4-FFF2-40B4-BE49-F238E27FC236}">
                <a16:creationId xmlns:a16="http://schemas.microsoft.com/office/drawing/2014/main" id="{9284C64F-4AD6-F7B6-210F-5C9E09ECE4E4}"/>
              </a:ext>
            </a:extLst>
          </p:cNvPr>
          <p:cNvPicPr preferRelativeResize="0"/>
          <p:nvPr/>
        </p:nvPicPr>
        <p:blipFill rotWithShape="1">
          <a:blip r:embed="rId2">
            <a:alphaModFix/>
          </a:blip>
          <a:srcRect l="11361" t="20124" r="5658" b="17729"/>
          <a:stretch/>
        </p:blipFill>
        <p:spPr>
          <a:xfrm>
            <a:off x="272156" y="1501489"/>
            <a:ext cx="4947224" cy="2084169"/>
          </a:xfrm>
          <a:prstGeom prst="rect">
            <a:avLst/>
          </a:prstGeom>
          <a:noFill/>
          <a:ln>
            <a:noFill/>
          </a:ln>
        </p:spPr>
      </p:pic>
      <p:pic>
        <p:nvPicPr>
          <p:cNvPr id="5" name="Google Shape;1977;p122">
            <a:extLst>
              <a:ext uri="{FF2B5EF4-FFF2-40B4-BE49-F238E27FC236}">
                <a16:creationId xmlns:a16="http://schemas.microsoft.com/office/drawing/2014/main" id="{860F2409-6AD6-A8ED-B902-68B3DBB4A72F}"/>
              </a:ext>
            </a:extLst>
          </p:cNvPr>
          <p:cNvPicPr preferRelativeResize="0"/>
          <p:nvPr/>
        </p:nvPicPr>
        <p:blipFill rotWithShape="1">
          <a:blip r:embed="rId3">
            <a:alphaModFix/>
          </a:blip>
          <a:srcRect l="18730"/>
          <a:stretch/>
        </p:blipFill>
        <p:spPr>
          <a:xfrm rot="5400000">
            <a:off x="5795934" y="1267268"/>
            <a:ext cx="2062630" cy="2538000"/>
          </a:xfrm>
          <a:prstGeom prst="rect">
            <a:avLst/>
          </a:prstGeom>
          <a:noFill/>
          <a:ln>
            <a:noFill/>
          </a:ln>
        </p:spPr>
      </p:pic>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Análise dos dados – causais</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105</a:t>
            </a:fld>
            <a:endParaRPr lang="en-US" dirty="0"/>
          </a:p>
        </p:txBody>
      </p:sp>
      <p:sp>
        <p:nvSpPr>
          <p:cNvPr id="3" name="Text Placeholder 5">
            <a:extLst>
              <a:ext uri="{FF2B5EF4-FFF2-40B4-BE49-F238E27FC236}">
                <a16:creationId xmlns:a16="http://schemas.microsoft.com/office/drawing/2014/main" id="{D1538B3E-2A26-F09C-9F31-64B939D8DCCE}"/>
              </a:ext>
            </a:extLst>
          </p:cNvPr>
          <p:cNvSpPr txBox="1">
            <a:spLocks/>
          </p:cNvSpPr>
          <p:nvPr/>
        </p:nvSpPr>
        <p:spPr>
          <a:xfrm>
            <a:off x="279199" y="953439"/>
            <a:ext cx="11582400" cy="326238"/>
          </a:xfrm>
          <a:prstGeom prst="rect">
            <a:avLst/>
          </a:prstGeom>
          <a:noFill/>
        </p:spPr>
        <p:txBody>
          <a:bodyPr lIns="0" tIns="0" rIns="0" bIns="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b="1" dirty="0"/>
              <a:t>CHECK OUT: </a:t>
            </a:r>
            <a:r>
              <a:rPr lang="pt-BR" dirty="0"/>
              <a:t>PRODUTO LOCALIZADO EM CHECK OUT, INDEPENDENTE DO TIPO DE LOJA</a:t>
            </a:r>
          </a:p>
        </p:txBody>
      </p:sp>
      <p:sp>
        <p:nvSpPr>
          <p:cNvPr id="7" name="Rectangle 6">
            <a:extLst>
              <a:ext uri="{FF2B5EF4-FFF2-40B4-BE49-F238E27FC236}">
                <a16:creationId xmlns:a16="http://schemas.microsoft.com/office/drawing/2014/main" id="{2BB7CFA1-8A7F-8CFC-7194-330E2DF49939}"/>
              </a:ext>
            </a:extLst>
          </p:cNvPr>
          <p:cNvSpPr/>
          <p:nvPr/>
        </p:nvSpPr>
        <p:spPr>
          <a:xfrm>
            <a:off x="476116" y="5459448"/>
            <a:ext cx="213062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DP Check out =</a:t>
            </a:r>
            <a:endParaRPr lang="pt-BR" sz="1600" b="1" i="1" dirty="0">
              <a:solidFill>
                <a:schemeClr val="tx1"/>
              </a:solidFill>
              <a:latin typeface="+mj-lt"/>
            </a:endParaRPr>
          </a:p>
        </p:txBody>
      </p:sp>
      <p:sp>
        <p:nvSpPr>
          <p:cNvPr id="8" name="Rectangle 7">
            <a:extLst>
              <a:ext uri="{FF2B5EF4-FFF2-40B4-BE49-F238E27FC236}">
                <a16:creationId xmlns:a16="http://schemas.microsoft.com/office/drawing/2014/main" id="{87522B86-E232-EEB2-0CFE-7F9AB7B9CFDC}"/>
              </a:ext>
            </a:extLst>
          </p:cNvPr>
          <p:cNvSpPr/>
          <p:nvPr/>
        </p:nvSpPr>
        <p:spPr>
          <a:xfrm>
            <a:off x="2112156" y="5213227"/>
            <a:ext cx="624472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Faturamento das lojas com presença do producto no check out</a:t>
            </a:r>
          </a:p>
        </p:txBody>
      </p:sp>
      <p:sp>
        <p:nvSpPr>
          <p:cNvPr id="9" name="Rectangle 8">
            <a:extLst>
              <a:ext uri="{FF2B5EF4-FFF2-40B4-BE49-F238E27FC236}">
                <a16:creationId xmlns:a16="http://schemas.microsoft.com/office/drawing/2014/main" id="{B51265A6-FFF4-1E7D-13EB-DF1AA868BD9E}"/>
              </a:ext>
            </a:extLst>
          </p:cNvPr>
          <p:cNvSpPr/>
          <p:nvPr/>
        </p:nvSpPr>
        <p:spPr>
          <a:xfrm>
            <a:off x="8548057" y="5459448"/>
            <a:ext cx="72241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 100</a:t>
            </a:r>
            <a:endParaRPr lang="pt-BR" sz="1600" b="1" i="1" dirty="0">
              <a:solidFill>
                <a:schemeClr val="tx1"/>
              </a:solidFill>
              <a:latin typeface="+mj-lt"/>
            </a:endParaRPr>
          </a:p>
        </p:txBody>
      </p:sp>
      <p:cxnSp>
        <p:nvCxnSpPr>
          <p:cNvPr id="10" name="Straight Connector 9">
            <a:extLst>
              <a:ext uri="{FF2B5EF4-FFF2-40B4-BE49-F238E27FC236}">
                <a16:creationId xmlns:a16="http://schemas.microsoft.com/office/drawing/2014/main" id="{0D541D31-B54D-A4E3-FF0C-9891259FE3BD}"/>
              </a:ext>
            </a:extLst>
          </p:cNvPr>
          <p:cNvCxnSpPr>
            <a:cxnSpLocks/>
          </p:cNvCxnSpPr>
          <p:nvPr/>
        </p:nvCxnSpPr>
        <p:spPr>
          <a:xfrm>
            <a:off x="2075727" y="5582558"/>
            <a:ext cx="63175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1AAC46D-53F5-1718-5B86-5687F53638FD}"/>
              </a:ext>
            </a:extLst>
          </p:cNvPr>
          <p:cNvSpPr/>
          <p:nvPr/>
        </p:nvSpPr>
        <p:spPr>
          <a:xfrm>
            <a:off x="2453960" y="5692556"/>
            <a:ext cx="556111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Faturamento das lojas da categoria</a:t>
            </a:r>
          </a:p>
        </p:txBody>
      </p:sp>
      <p:sp>
        <p:nvSpPr>
          <p:cNvPr id="12" name="Rectangle 11">
            <a:extLst>
              <a:ext uri="{FF2B5EF4-FFF2-40B4-BE49-F238E27FC236}">
                <a16:creationId xmlns:a16="http://schemas.microsoft.com/office/drawing/2014/main" id="{3B14150F-5CDC-C5BC-4C7C-91F3685FBF8B}"/>
              </a:ext>
            </a:extLst>
          </p:cNvPr>
          <p:cNvSpPr/>
          <p:nvPr/>
        </p:nvSpPr>
        <p:spPr>
          <a:xfrm>
            <a:off x="279198" y="5078228"/>
            <a:ext cx="9941293" cy="106845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endParaRPr lang="pt-BR" sz="1600" b="1" dirty="0">
              <a:solidFill>
                <a:schemeClr val="tx1"/>
              </a:solidFill>
              <a:latin typeface="+mj-lt"/>
            </a:endParaRPr>
          </a:p>
        </p:txBody>
      </p:sp>
      <p:sp>
        <p:nvSpPr>
          <p:cNvPr id="14" name="Rectangle 13">
            <a:extLst>
              <a:ext uri="{FF2B5EF4-FFF2-40B4-BE49-F238E27FC236}">
                <a16:creationId xmlns:a16="http://schemas.microsoft.com/office/drawing/2014/main" id="{1CD0485E-F81B-C91E-D0A4-08BF1569FD72}"/>
              </a:ext>
            </a:extLst>
          </p:cNvPr>
          <p:cNvSpPr/>
          <p:nvPr/>
        </p:nvSpPr>
        <p:spPr>
          <a:xfrm>
            <a:off x="476116" y="4206931"/>
            <a:ext cx="213062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DN Check out =</a:t>
            </a:r>
            <a:endParaRPr lang="pt-BR" sz="1600" b="1" i="1" dirty="0">
              <a:solidFill>
                <a:schemeClr val="tx1"/>
              </a:solidFill>
              <a:latin typeface="+mj-lt"/>
            </a:endParaRPr>
          </a:p>
        </p:txBody>
      </p:sp>
      <p:sp>
        <p:nvSpPr>
          <p:cNvPr id="15" name="Rectangle 14">
            <a:extLst>
              <a:ext uri="{FF2B5EF4-FFF2-40B4-BE49-F238E27FC236}">
                <a16:creationId xmlns:a16="http://schemas.microsoft.com/office/drawing/2014/main" id="{802AB3B9-E51B-A158-7A5A-D116B3D43EB4}"/>
              </a:ext>
            </a:extLst>
          </p:cNvPr>
          <p:cNvSpPr/>
          <p:nvPr/>
        </p:nvSpPr>
        <p:spPr>
          <a:xfrm>
            <a:off x="2114725" y="3960710"/>
            <a:ext cx="507257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N</a:t>
            </a:r>
            <a:r>
              <a:rPr lang="pt-BR" sz="1600" b="1" i="1" baseline="30000" dirty="0">
                <a:solidFill>
                  <a:schemeClr val="tx1"/>
                </a:solidFill>
                <a:latin typeface="+mj-lt"/>
              </a:rPr>
              <a:t>o</a:t>
            </a:r>
            <a:r>
              <a:rPr lang="pt-BR" sz="1600" b="1" i="1" dirty="0">
                <a:solidFill>
                  <a:schemeClr val="tx1"/>
                </a:solidFill>
                <a:latin typeface="+mj-lt"/>
              </a:rPr>
              <a:t> de lojas com presença do producto no check out</a:t>
            </a:r>
          </a:p>
        </p:txBody>
      </p:sp>
      <p:sp>
        <p:nvSpPr>
          <p:cNvPr id="16" name="Rectangle 15">
            <a:extLst>
              <a:ext uri="{FF2B5EF4-FFF2-40B4-BE49-F238E27FC236}">
                <a16:creationId xmlns:a16="http://schemas.microsoft.com/office/drawing/2014/main" id="{EE70CCA6-71C0-67C4-5D39-FEE0A2CB5DB7}"/>
              </a:ext>
            </a:extLst>
          </p:cNvPr>
          <p:cNvSpPr/>
          <p:nvPr/>
        </p:nvSpPr>
        <p:spPr>
          <a:xfrm>
            <a:off x="7307614" y="4206931"/>
            <a:ext cx="72241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 100</a:t>
            </a:r>
            <a:endParaRPr lang="pt-BR" sz="1600" b="1" i="1" dirty="0">
              <a:solidFill>
                <a:schemeClr val="tx1"/>
              </a:solidFill>
              <a:latin typeface="+mj-lt"/>
            </a:endParaRPr>
          </a:p>
        </p:txBody>
      </p:sp>
      <p:cxnSp>
        <p:nvCxnSpPr>
          <p:cNvPr id="17" name="Straight Connector 16">
            <a:extLst>
              <a:ext uri="{FF2B5EF4-FFF2-40B4-BE49-F238E27FC236}">
                <a16:creationId xmlns:a16="http://schemas.microsoft.com/office/drawing/2014/main" id="{BFE88A27-04DA-5D60-0B94-C7C7E786217A}"/>
              </a:ext>
            </a:extLst>
          </p:cNvPr>
          <p:cNvCxnSpPr>
            <a:cxnSpLocks/>
          </p:cNvCxnSpPr>
          <p:nvPr/>
        </p:nvCxnSpPr>
        <p:spPr>
          <a:xfrm>
            <a:off x="2075727" y="4330041"/>
            <a:ext cx="51505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596CADB-1864-EFB6-09D2-3C8D08316D51}"/>
              </a:ext>
            </a:extLst>
          </p:cNvPr>
          <p:cNvSpPr/>
          <p:nvPr/>
        </p:nvSpPr>
        <p:spPr>
          <a:xfrm>
            <a:off x="279198" y="3825711"/>
            <a:ext cx="9941293" cy="106845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endParaRPr lang="pt-BR" sz="1600" b="1" dirty="0">
              <a:solidFill>
                <a:schemeClr val="tx1"/>
              </a:solidFill>
              <a:latin typeface="+mj-lt"/>
            </a:endParaRPr>
          </a:p>
        </p:txBody>
      </p:sp>
      <p:grpSp>
        <p:nvGrpSpPr>
          <p:cNvPr id="30" name="Group 29">
            <a:extLst>
              <a:ext uri="{FF2B5EF4-FFF2-40B4-BE49-F238E27FC236}">
                <a16:creationId xmlns:a16="http://schemas.microsoft.com/office/drawing/2014/main" id="{F6F75B20-861C-617E-867B-8797EF887ECF}"/>
              </a:ext>
            </a:extLst>
          </p:cNvPr>
          <p:cNvGrpSpPr/>
          <p:nvPr/>
        </p:nvGrpSpPr>
        <p:grpSpPr>
          <a:xfrm>
            <a:off x="3171534" y="4446983"/>
            <a:ext cx="2958959" cy="246221"/>
            <a:chOff x="2101919" y="4446983"/>
            <a:chExt cx="2958959" cy="246221"/>
          </a:xfrm>
        </p:grpSpPr>
        <p:sp>
          <p:nvSpPr>
            <p:cNvPr id="20" name="Rectangle 19">
              <a:extLst>
                <a:ext uri="{FF2B5EF4-FFF2-40B4-BE49-F238E27FC236}">
                  <a16:creationId xmlns:a16="http://schemas.microsoft.com/office/drawing/2014/main" id="{71D8E670-125F-7FD0-9BAB-6CA10CC05F61}"/>
                </a:ext>
              </a:extLst>
            </p:cNvPr>
            <p:cNvSpPr/>
            <p:nvPr/>
          </p:nvSpPr>
          <p:spPr>
            <a:xfrm>
              <a:off x="2101919" y="4446983"/>
              <a:ext cx="295895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N</a:t>
              </a:r>
              <a:r>
                <a:rPr lang="pt-BR" sz="1600" b="1" i="1" baseline="30000" dirty="0">
                  <a:solidFill>
                    <a:schemeClr val="tx1"/>
                  </a:solidFill>
                  <a:latin typeface="+mj-lt"/>
                </a:rPr>
                <a:t>o</a:t>
              </a:r>
              <a:r>
                <a:rPr lang="pt-BR" sz="1600" b="1" i="1" dirty="0">
                  <a:solidFill>
                    <a:schemeClr val="tx1"/>
                  </a:solidFill>
                  <a:latin typeface="+mj-lt"/>
                </a:rPr>
                <a:t> de lojas universo</a:t>
              </a:r>
            </a:p>
          </p:txBody>
        </p:sp>
        <p:cxnSp>
          <p:nvCxnSpPr>
            <p:cNvPr id="21" name="Straight Connector 20">
              <a:extLst>
                <a:ext uri="{FF2B5EF4-FFF2-40B4-BE49-F238E27FC236}">
                  <a16:creationId xmlns:a16="http://schemas.microsoft.com/office/drawing/2014/main" id="{DD761FA5-7B1C-6E27-7930-B19FAEAAA910}"/>
                </a:ext>
              </a:extLst>
            </p:cNvPr>
            <p:cNvCxnSpPr/>
            <p:nvPr/>
          </p:nvCxnSpPr>
          <p:spPr>
            <a:xfrm>
              <a:off x="2753096" y="4595721"/>
              <a:ext cx="738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 name="Straight Connector 5">
            <a:extLst>
              <a:ext uri="{FF2B5EF4-FFF2-40B4-BE49-F238E27FC236}">
                <a16:creationId xmlns:a16="http://schemas.microsoft.com/office/drawing/2014/main" id="{89255E82-64C7-4DA6-02C1-05C1B3EF9D9D}"/>
              </a:ext>
            </a:extLst>
          </p:cNvPr>
          <p:cNvCxnSpPr/>
          <p:nvPr/>
        </p:nvCxnSpPr>
        <p:spPr>
          <a:xfrm>
            <a:off x="2295966" y="4109448"/>
            <a:ext cx="738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56116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Outras causais para refrigerantes e cervejas</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106</a:t>
            </a:fld>
            <a:endParaRPr lang="en-US" dirty="0"/>
          </a:p>
        </p:txBody>
      </p:sp>
      <p:sp>
        <p:nvSpPr>
          <p:cNvPr id="4" name="Text Placeholder 5">
            <a:extLst>
              <a:ext uri="{FF2B5EF4-FFF2-40B4-BE49-F238E27FC236}">
                <a16:creationId xmlns:a16="http://schemas.microsoft.com/office/drawing/2014/main" id="{DDBF7756-3E46-4D8E-308C-253A2BFBFA46}"/>
              </a:ext>
            </a:extLst>
          </p:cNvPr>
          <p:cNvSpPr txBox="1">
            <a:spLocks/>
          </p:cNvSpPr>
          <p:nvPr/>
        </p:nvSpPr>
        <p:spPr>
          <a:xfrm>
            <a:off x="507907" y="2380146"/>
            <a:ext cx="9175697" cy="1426464"/>
          </a:xfrm>
          <a:prstGeom prst="rect">
            <a:avLst/>
          </a:prstGeom>
          <a:noFill/>
        </p:spPr>
        <p:txBody>
          <a:bodyPr lIns="0" tIns="0" rIns="0" bIns="0" anchor="t"/>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b="1" dirty="0"/>
              <a:t>Refrigerador exclusivo (fabricante): </a:t>
            </a:r>
            <a:r>
              <a:rPr lang="pt-BR" dirty="0"/>
              <a:t>presença de refrigerador identificado pela marca impressa que contenha </a:t>
            </a:r>
            <a:r>
              <a:rPr lang="pt-BR" b="1" dirty="0"/>
              <a:t>somente produtos do fabricante do refrigerador</a:t>
            </a:r>
            <a:r>
              <a:rPr lang="pt-BR" dirty="0"/>
              <a:t> (refrigerantes, cerveja, água mineral, água saborizada, sucos, chás, produtos isotônicos, bebidas energéticas, etc.)</a:t>
            </a:r>
          </a:p>
          <a:p>
            <a:pPr marL="0" indent="0">
              <a:buNone/>
            </a:pPr>
            <a:r>
              <a:rPr lang="pt-BR" dirty="0"/>
              <a:t>Também podemos considerar como refrigerador exclusivo os refrigeradores da própria loja com adesivos dos fabricantes (marcas), contendo apenas produtos do próprio fabricante.</a:t>
            </a:r>
          </a:p>
        </p:txBody>
      </p:sp>
      <p:sp>
        <p:nvSpPr>
          <p:cNvPr id="5" name="Google Shape;1654;p101">
            <a:extLst>
              <a:ext uri="{FF2B5EF4-FFF2-40B4-BE49-F238E27FC236}">
                <a16:creationId xmlns:a16="http://schemas.microsoft.com/office/drawing/2014/main" id="{088CCC3B-6BFF-BFB8-23E9-C67158AF1F0E}"/>
              </a:ext>
            </a:extLst>
          </p:cNvPr>
          <p:cNvSpPr txBox="1"/>
          <p:nvPr/>
        </p:nvSpPr>
        <p:spPr>
          <a:xfrm>
            <a:off x="288559" y="1316736"/>
            <a:ext cx="9614394" cy="920977"/>
          </a:xfrm>
          <a:prstGeom prst="rect">
            <a:avLst/>
          </a:prstGeom>
          <a:solidFill>
            <a:schemeClr val="bg2"/>
          </a:solidFill>
          <a:ln>
            <a:solidFill>
              <a:schemeClr val="bg2"/>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600" b="1" i="0" u="none" strike="noStrike" cap="none" dirty="0">
                <a:solidFill>
                  <a:srgbClr val="FFFFFF"/>
                </a:solidFill>
                <a:latin typeface="Montserrat"/>
                <a:ea typeface="Montserrat"/>
                <a:cs typeface="Montserrat"/>
                <a:sym typeface="Montserrat"/>
              </a:rPr>
              <a:t>Produto refrigerado: </a:t>
            </a:r>
            <a:r>
              <a:rPr lang="pt-BR" sz="1600" i="0" u="none" strike="noStrike" cap="none" dirty="0">
                <a:solidFill>
                  <a:srgbClr val="FFFFFF"/>
                </a:solidFill>
                <a:latin typeface="Montserrat"/>
                <a:ea typeface="Montserrat"/>
                <a:cs typeface="Montserrat"/>
                <a:sym typeface="Montserrat"/>
              </a:rPr>
              <a:t>no momento da auditoria e sempre que o produto estiver dentro de refrigeradores (gelado/refrigerado), não importa se o refrigerador for exclusivo, invadido ou da própria loja.</a:t>
            </a:r>
          </a:p>
        </p:txBody>
      </p:sp>
      <p:sp>
        <p:nvSpPr>
          <p:cNvPr id="12" name="Rectangle 11">
            <a:extLst>
              <a:ext uri="{FF2B5EF4-FFF2-40B4-BE49-F238E27FC236}">
                <a16:creationId xmlns:a16="http://schemas.microsoft.com/office/drawing/2014/main" id="{1734B66F-6EFE-49E8-BEA0-AC1B0BAA7A6D}"/>
              </a:ext>
            </a:extLst>
          </p:cNvPr>
          <p:cNvSpPr/>
          <p:nvPr/>
        </p:nvSpPr>
        <p:spPr>
          <a:xfrm>
            <a:off x="288558" y="2225825"/>
            <a:ext cx="9614394" cy="1706096"/>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endParaRPr lang="pt-BR" sz="1600" b="1" dirty="0">
              <a:solidFill>
                <a:schemeClr val="tx1"/>
              </a:solidFill>
              <a:latin typeface="+mj-lt"/>
            </a:endParaRPr>
          </a:p>
        </p:txBody>
      </p:sp>
    </p:spTree>
    <p:extLst>
      <p:ext uri="{BB962C8B-B14F-4D97-AF65-F5344CB8AC3E}">
        <p14:creationId xmlns:p14="http://schemas.microsoft.com/office/powerpoint/2010/main" val="40974575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Outras causais para Refrigerantes e Cervejas</a:t>
            </a:r>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107</a:t>
            </a:fld>
            <a:endParaRPr lang="en-US" dirty="0"/>
          </a:p>
        </p:txBody>
      </p:sp>
      <p:graphicFrame>
        <p:nvGraphicFramePr>
          <p:cNvPr id="8" name="Google Shape;1856;p112">
            <a:extLst>
              <a:ext uri="{FF2B5EF4-FFF2-40B4-BE49-F238E27FC236}">
                <a16:creationId xmlns:a16="http://schemas.microsoft.com/office/drawing/2014/main" id="{81AFB062-DE21-549F-7761-A284430C36A5}"/>
              </a:ext>
            </a:extLst>
          </p:cNvPr>
          <p:cNvGraphicFramePr/>
          <p:nvPr>
            <p:extLst>
              <p:ext uri="{D42A27DB-BD31-4B8C-83A1-F6EECF244321}">
                <p14:modId xmlns:p14="http://schemas.microsoft.com/office/powerpoint/2010/main" val="4043623071"/>
              </p:ext>
            </p:extLst>
          </p:nvPr>
        </p:nvGraphicFramePr>
        <p:xfrm>
          <a:off x="288560" y="971549"/>
          <a:ext cx="11575356" cy="4746624"/>
        </p:xfrm>
        <a:graphic>
          <a:graphicData uri="http://schemas.openxmlformats.org/drawingml/2006/table">
            <a:tbl>
              <a:tblPr>
                <a:noFill/>
              </a:tblPr>
              <a:tblGrid>
                <a:gridCol w="11575356">
                  <a:extLst>
                    <a:ext uri="{9D8B030D-6E8A-4147-A177-3AD203B41FA5}">
                      <a16:colId xmlns:a16="http://schemas.microsoft.com/office/drawing/2014/main" val="20000"/>
                    </a:ext>
                  </a:extLst>
                </a:gridCol>
              </a:tblGrid>
              <a:tr h="1186656">
                <a:tc>
                  <a:txBody>
                    <a:bodyPr/>
                    <a:lstStyle/>
                    <a:p>
                      <a:pPr marL="0" marR="0" lvl="0" indent="0" algn="ctr" rtl="0">
                        <a:lnSpc>
                          <a:spcPct val="100000"/>
                        </a:lnSpc>
                        <a:spcBef>
                          <a:spcPts val="0"/>
                        </a:spcBef>
                        <a:spcAft>
                          <a:spcPts val="0"/>
                        </a:spcAft>
                        <a:buClr>
                          <a:srgbClr val="000000"/>
                        </a:buClr>
                        <a:buSzPts val="1100"/>
                        <a:buFont typeface="Arial"/>
                        <a:buNone/>
                      </a:pPr>
                      <a:r>
                        <a:rPr lang="pt-BR" sz="1600" b="1" u="none" strike="noStrike" cap="none" dirty="0">
                          <a:solidFill>
                            <a:srgbClr val="FFFFFF"/>
                          </a:solidFill>
                          <a:latin typeface="+mj-lt"/>
                          <a:ea typeface="Montserrat"/>
                          <a:cs typeface="Montserrat"/>
                          <a:sym typeface="Montserrat"/>
                        </a:rPr>
                        <a:t>Produto refrigerado: </a:t>
                      </a:r>
                      <a:r>
                        <a:rPr lang="pt-BR" sz="1600" b="0" u="none" strike="noStrike" cap="none" dirty="0">
                          <a:solidFill>
                            <a:srgbClr val="FFFFFF"/>
                          </a:solidFill>
                          <a:latin typeface="+mj-lt"/>
                          <a:ea typeface="Montserrat"/>
                          <a:cs typeface="Montserrat"/>
                          <a:sym typeface="Montserrat"/>
                        </a:rPr>
                        <a:t>no momento da auditoria e sempre que o produto estiver dentro de refrigeradores (gelado/refrigerado), não importa se o refrigerador for exclusivo, invadido ou da própria loja.</a:t>
                      </a:r>
                    </a:p>
                  </a:txBody>
                  <a:tcPr marL="91425" marR="91425" marT="91425" marB="9142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1186656">
                <a:tc>
                  <a:txBody>
                    <a:bodyPr/>
                    <a:lstStyle/>
                    <a:p>
                      <a:pPr marL="0" marR="0" lvl="0" indent="0" algn="ctr" rtl="0">
                        <a:lnSpc>
                          <a:spcPct val="100000"/>
                        </a:lnSpc>
                        <a:spcBef>
                          <a:spcPts val="0"/>
                        </a:spcBef>
                        <a:spcAft>
                          <a:spcPts val="0"/>
                        </a:spcAft>
                        <a:buClr>
                          <a:schemeClr val="dk1"/>
                        </a:buClr>
                        <a:buSzPts val="1100"/>
                        <a:buFont typeface="Arial"/>
                        <a:buNone/>
                      </a:pPr>
                      <a:r>
                        <a:rPr lang="pt-BR" sz="1600" b="1" u="none" strike="noStrike" cap="none" dirty="0">
                          <a:solidFill>
                            <a:schemeClr val="tx1"/>
                          </a:solidFill>
                          <a:latin typeface="+mj-lt"/>
                          <a:ea typeface="Montserrat"/>
                          <a:cs typeface="Montserrat"/>
                          <a:sym typeface="Montserrat"/>
                        </a:rPr>
                        <a:t>Refrigerador exclusivo (fabricante): </a:t>
                      </a:r>
                      <a:r>
                        <a:rPr lang="pt-BR" sz="1600" b="0" u="none" strike="noStrike" cap="none" dirty="0">
                          <a:solidFill>
                            <a:schemeClr val="tx1"/>
                          </a:solidFill>
                          <a:latin typeface="+mj-lt"/>
                          <a:ea typeface="Montserrat"/>
                          <a:cs typeface="Montserrat"/>
                          <a:sym typeface="Montserrat"/>
                        </a:rPr>
                        <a:t>presença de refrigerador identificado pela marca impressa que contenha </a:t>
                      </a:r>
                      <a:r>
                        <a:rPr lang="pt-BR" sz="1600" b="1" u="none" strike="noStrike" cap="none" dirty="0">
                          <a:solidFill>
                            <a:schemeClr val="tx1"/>
                          </a:solidFill>
                          <a:latin typeface="+mj-lt"/>
                          <a:ea typeface="Montserrat"/>
                          <a:cs typeface="Montserrat"/>
                          <a:sym typeface="Montserrat"/>
                        </a:rPr>
                        <a:t>somente produtos do fabricante do refrigerador</a:t>
                      </a:r>
                      <a:r>
                        <a:rPr lang="pt-BR" sz="1600" b="0" u="none" strike="noStrike" cap="none" dirty="0">
                          <a:solidFill>
                            <a:schemeClr val="tx1"/>
                          </a:solidFill>
                          <a:latin typeface="+mj-lt"/>
                          <a:ea typeface="Montserrat"/>
                          <a:cs typeface="Montserrat"/>
                          <a:sym typeface="Montserrat"/>
                        </a:rPr>
                        <a:t> (refrigerantes, cerveja, água mineral, água saborizada, sucos, chás, produtos isotônicos, bebidas energéticas, etc.) Também podemos considerar como refrigerador exclusivo os refrigeradores da própria loja com adesivos dos fabricantes (marcas), contendo apenas produtos do próprio fabricante.</a:t>
                      </a:r>
                    </a:p>
                  </a:txBody>
                  <a:tcPr marL="91425" marR="91425" marT="91425" marB="9142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86656">
                <a:tc>
                  <a:txBody>
                    <a:bodyPr/>
                    <a:lstStyle/>
                    <a:p>
                      <a:pPr marL="0" marR="0" lvl="0" indent="0" algn="ctr" rtl="0">
                        <a:lnSpc>
                          <a:spcPct val="100000"/>
                        </a:lnSpc>
                        <a:spcBef>
                          <a:spcPts val="0"/>
                        </a:spcBef>
                        <a:spcAft>
                          <a:spcPts val="0"/>
                        </a:spcAft>
                        <a:buClr>
                          <a:schemeClr val="dk1"/>
                        </a:buClr>
                        <a:buSzPts val="1100"/>
                        <a:buFont typeface="Arial"/>
                        <a:buNone/>
                      </a:pPr>
                      <a:r>
                        <a:rPr lang="pt-BR" sz="1600" b="1" u="none" strike="noStrike" cap="none" dirty="0">
                          <a:solidFill>
                            <a:schemeClr val="bg1"/>
                          </a:solidFill>
                          <a:latin typeface="+mj-lt"/>
                          <a:ea typeface="Montserrat"/>
                          <a:cs typeface="Montserrat"/>
                          <a:sym typeface="Montserrat"/>
                        </a:rPr>
                        <a:t>Refrigerador invadido (fabricante): </a:t>
                      </a:r>
                      <a:r>
                        <a:rPr lang="pt-BR" sz="1600" b="0" u="none" strike="noStrike" cap="none" dirty="0">
                          <a:solidFill>
                            <a:schemeClr val="bg1"/>
                          </a:solidFill>
                          <a:latin typeface="+mj-lt"/>
                          <a:ea typeface="Montserrat"/>
                          <a:cs typeface="Montserrat"/>
                          <a:sym typeface="Montserrat"/>
                        </a:rPr>
                        <a:t>presença de refrigerador identificado pela marca impressa na geladeira e não pelas marcas contidas neste, que além dos produtos do fabricante da marca impressa, contenha quaisquer outros que não sejam deste mesmo fabricante.</a:t>
                      </a:r>
                    </a:p>
                  </a:txBody>
                  <a:tcPr marL="91425" marR="91425" marT="91425" marB="9142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519742873"/>
                  </a:ext>
                </a:extLst>
              </a:tr>
              <a:tr h="1186656">
                <a:tc>
                  <a:txBody>
                    <a:bodyPr/>
                    <a:lstStyle/>
                    <a:p>
                      <a:pPr marL="0" marR="0" lvl="0" indent="0" algn="ctr" rtl="0">
                        <a:lnSpc>
                          <a:spcPct val="100000"/>
                        </a:lnSpc>
                        <a:spcBef>
                          <a:spcPts val="0"/>
                        </a:spcBef>
                        <a:spcAft>
                          <a:spcPts val="0"/>
                        </a:spcAft>
                        <a:buClr>
                          <a:schemeClr val="dk1"/>
                        </a:buClr>
                        <a:buSzPts val="1100"/>
                        <a:buFont typeface="Arial"/>
                        <a:buNone/>
                      </a:pPr>
                      <a:r>
                        <a:rPr lang="pt-BR" sz="1600" b="1" u="none" strike="noStrike" cap="none" dirty="0">
                          <a:solidFill>
                            <a:schemeClr val="tx1"/>
                          </a:solidFill>
                          <a:latin typeface="+mj-lt"/>
                          <a:ea typeface="Montserrat"/>
                          <a:cs typeface="Montserrat"/>
                          <a:sym typeface="Montserrat"/>
                        </a:rPr>
                        <a:t>Acessórios diversos: </a:t>
                      </a:r>
                      <a:r>
                        <a:rPr lang="pt-BR" sz="1600" b="0" u="none" strike="noStrike" cap="none" dirty="0">
                          <a:solidFill>
                            <a:schemeClr val="tx1"/>
                          </a:solidFill>
                          <a:latin typeface="+mj-lt"/>
                          <a:ea typeface="Montserrat"/>
                          <a:cs typeface="Montserrat"/>
                          <a:sym typeface="Montserrat"/>
                        </a:rPr>
                        <a:t>porta-guardanapo, porta-canudo, mesas, etc., ou seja, qualquer material promocional de pequeno ou grande porte (exceto RACK de prateleira, que já é analisado como ponto extra), com logotipo da marca e/ou fabricante de refrigerante ou cerveja, presente no ponto de venda, e que pertença ao estabelecimento.</a:t>
                      </a:r>
                    </a:p>
                  </a:txBody>
                  <a:tcPr marL="91425" marR="91425" marT="91425" marB="9142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6672803"/>
                  </a:ext>
                </a:extLst>
              </a:tr>
            </a:tbl>
          </a:graphicData>
        </a:graphic>
      </p:graphicFrame>
    </p:spTree>
    <p:extLst>
      <p:ext uri="{BB962C8B-B14F-4D97-AF65-F5344CB8AC3E}">
        <p14:creationId xmlns:p14="http://schemas.microsoft.com/office/powerpoint/2010/main" val="12524644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Outras causais para Bebidas</a:t>
            </a:r>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108</a:t>
            </a:fld>
            <a:endParaRPr lang="en-US" dirty="0"/>
          </a:p>
        </p:txBody>
      </p:sp>
      <p:sp>
        <p:nvSpPr>
          <p:cNvPr id="3" name="Text Placeholder 5">
            <a:extLst>
              <a:ext uri="{FF2B5EF4-FFF2-40B4-BE49-F238E27FC236}">
                <a16:creationId xmlns:a16="http://schemas.microsoft.com/office/drawing/2014/main" id="{4F597EB3-C03A-AB99-E140-2A509015BC55}"/>
              </a:ext>
            </a:extLst>
          </p:cNvPr>
          <p:cNvSpPr txBox="1">
            <a:spLocks/>
          </p:cNvSpPr>
          <p:nvPr/>
        </p:nvSpPr>
        <p:spPr>
          <a:xfrm>
            <a:off x="507907" y="2380147"/>
            <a:ext cx="9175697" cy="597980"/>
          </a:xfrm>
          <a:prstGeom prst="rect">
            <a:avLst/>
          </a:prstGeom>
          <a:noFill/>
        </p:spPr>
        <p:txBody>
          <a:bodyPr lIns="0" tIns="0" rIns="0" bIns="0" anchor="t"/>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b="1" dirty="0"/>
              <a:t>Refrigerador (fabricante): </a:t>
            </a:r>
            <a:r>
              <a:rPr lang="pt-BR" dirty="0"/>
              <a:t>presença de refrigerador vertical identificado pela marca impressa, com dados para lista fechada de fabricante (Ambev, Heineken e Petrópolis) e marcas.</a:t>
            </a:r>
          </a:p>
        </p:txBody>
      </p:sp>
      <p:sp>
        <p:nvSpPr>
          <p:cNvPr id="4" name="Google Shape;1654;p101">
            <a:extLst>
              <a:ext uri="{FF2B5EF4-FFF2-40B4-BE49-F238E27FC236}">
                <a16:creationId xmlns:a16="http://schemas.microsoft.com/office/drawing/2014/main" id="{F7358340-E406-7987-B77F-99C72F18AB04}"/>
              </a:ext>
            </a:extLst>
          </p:cNvPr>
          <p:cNvSpPr txBox="1"/>
          <p:nvPr/>
        </p:nvSpPr>
        <p:spPr>
          <a:xfrm>
            <a:off x="288559" y="1316736"/>
            <a:ext cx="9614394" cy="920977"/>
          </a:xfrm>
          <a:prstGeom prst="rect">
            <a:avLst/>
          </a:prstGeom>
          <a:solidFill>
            <a:schemeClr val="bg2"/>
          </a:solidFill>
          <a:ln>
            <a:solidFill>
              <a:schemeClr val="bg2"/>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600" b="1" i="0" u="none" strike="noStrike" cap="none" dirty="0">
                <a:solidFill>
                  <a:srgbClr val="FFFFFF"/>
                </a:solidFill>
                <a:latin typeface="Montserrat"/>
                <a:ea typeface="Montserrat"/>
                <a:cs typeface="Montserrat"/>
                <a:sym typeface="Montserrat"/>
              </a:rPr>
              <a:t>Produto refrigerado: </a:t>
            </a:r>
            <a:r>
              <a:rPr lang="pt-BR" sz="1600" i="0" u="none" strike="noStrike" cap="none" dirty="0">
                <a:solidFill>
                  <a:srgbClr val="FFFFFF"/>
                </a:solidFill>
                <a:latin typeface="Montserrat"/>
                <a:ea typeface="Montserrat"/>
                <a:cs typeface="Montserrat"/>
                <a:sym typeface="Montserrat"/>
              </a:rPr>
              <a:t>no momento da auditoria e sempre que o produto estiver dentro de refrigeradores (gelado/refrigerado), não importa se o refrigerador for exclusivo, invadido ou da própria loja.</a:t>
            </a:r>
          </a:p>
        </p:txBody>
      </p:sp>
      <p:sp>
        <p:nvSpPr>
          <p:cNvPr id="5" name="Rectangle 4">
            <a:extLst>
              <a:ext uri="{FF2B5EF4-FFF2-40B4-BE49-F238E27FC236}">
                <a16:creationId xmlns:a16="http://schemas.microsoft.com/office/drawing/2014/main" id="{28BF1B72-A321-7A2E-B83A-3751D80D6F9C}"/>
              </a:ext>
            </a:extLst>
          </p:cNvPr>
          <p:cNvSpPr/>
          <p:nvPr/>
        </p:nvSpPr>
        <p:spPr>
          <a:xfrm>
            <a:off x="288558" y="2225826"/>
            <a:ext cx="9614394" cy="83170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endParaRPr lang="pt-BR" sz="1600" b="1" dirty="0">
              <a:solidFill>
                <a:schemeClr val="tx1"/>
              </a:solidFill>
              <a:latin typeface="+mj-lt"/>
            </a:endParaRPr>
          </a:p>
        </p:txBody>
      </p:sp>
      <p:pic>
        <p:nvPicPr>
          <p:cNvPr id="6" name="Google Shape;2001;p125">
            <a:extLst>
              <a:ext uri="{FF2B5EF4-FFF2-40B4-BE49-F238E27FC236}">
                <a16:creationId xmlns:a16="http://schemas.microsoft.com/office/drawing/2014/main" id="{0A24E133-48F8-3E15-8326-435C610279CE}"/>
              </a:ext>
            </a:extLst>
          </p:cNvPr>
          <p:cNvPicPr preferRelativeResize="0"/>
          <p:nvPr/>
        </p:nvPicPr>
        <p:blipFill rotWithShape="1">
          <a:blip r:embed="rId2">
            <a:alphaModFix/>
          </a:blip>
          <a:srcRect/>
          <a:stretch/>
        </p:blipFill>
        <p:spPr>
          <a:xfrm>
            <a:off x="288558" y="3258563"/>
            <a:ext cx="6207491" cy="2574959"/>
          </a:xfrm>
          <a:prstGeom prst="rect">
            <a:avLst/>
          </a:prstGeom>
          <a:noFill/>
          <a:ln>
            <a:noFill/>
          </a:ln>
        </p:spPr>
      </p:pic>
    </p:spTree>
    <p:extLst>
      <p:ext uri="{BB962C8B-B14F-4D97-AF65-F5344CB8AC3E}">
        <p14:creationId xmlns:p14="http://schemas.microsoft.com/office/powerpoint/2010/main" val="37647374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1. Pop externo</a:t>
            </a:r>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109</a:t>
            </a:fld>
            <a:endParaRPr lang="en-US" dirty="0"/>
          </a:p>
        </p:txBody>
      </p:sp>
      <p:sp>
        <p:nvSpPr>
          <p:cNvPr id="3" name="Text Placeholder 5">
            <a:extLst>
              <a:ext uri="{FF2B5EF4-FFF2-40B4-BE49-F238E27FC236}">
                <a16:creationId xmlns:a16="http://schemas.microsoft.com/office/drawing/2014/main" id="{6386D061-8087-04AE-14E4-F6E8DCCC2F54}"/>
              </a:ext>
            </a:extLst>
          </p:cNvPr>
          <p:cNvSpPr txBox="1">
            <a:spLocks/>
          </p:cNvSpPr>
          <p:nvPr/>
        </p:nvSpPr>
        <p:spPr>
          <a:xfrm>
            <a:off x="279199" y="1310682"/>
            <a:ext cx="11582400" cy="326238"/>
          </a:xfrm>
          <a:prstGeom prst="rect">
            <a:avLst/>
          </a:prstGeom>
          <a:noFill/>
        </p:spPr>
        <p:txBody>
          <a:bodyPr lIns="0" tIns="0" rIns="0" bIns="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b="1" dirty="0"/>
              <a:t>Exemplos:</a:t>
            </a:r>
          </a:p>
        </p:txBody>
      </p:sp>
      <p:pic>
        <p:nvPicPr>
          <p:cNvPr id="4" name="Google Shape;2009;p126">
            <a:extLst>
              <a:ext uri="{FF2B5EF4-FFF2-40B4-BE49-F238E27FC236}">
                <a16:creationId xmlns:a16="http://schemas.microsoft.com/office/drawing/2014/main" id="{CE752219-CBE2-0AE4-A0F8-08A5DCDCAC78}"/>
              </a:ext>
            </a:extLst>
          </p:cNvPr>
          <p:cNvPicPr preferRelativeResize="0"/>
          <p:nvPr/>
        </p:nvPicPr>
        <p:blipFill rotWithShape="1">
          <a:blip r:embed="rId2">
            <a:alphaModFix/>
          </a:blip>
          <a:srcRect/>
          <a:stretch/>
        </p:blipFill>
        <p:spPr>
          <a:xfrm>
            <a:off x="288558" y="2011146"/>
            <a:ext cx="2623296" cy="1469046"/>
          </a:xfrm>
          <a:prstGeom prst="rect">
            <a:avLst/>
          </a:prstGeom>
          <a:noFill/>
          <a:ln>
            <a:noFill/>
          </a:ln>
        </p:spPr>
      </p:pic>
      <p:pic>
        <p:nvPicPr>
          <p:cNvPr id="5" name="Google Shape;2011;p126">
            <a:extLst>
              <a:ext uri="{FF2B5EF4-FFF2-40B4-BE49-F238E27FC236}">
                <a16:creationId xmlns:a16="http://schemas.microsoft.com/office/drawing/2014/main" id="{01CD6D1C-E0E5-DE4C-7C55-91628E90928F}"/>
              </a:ext>
            </a:extLst>
          </p:cNvPr>
          <p:cNvPicPr preferRelativeResize="0"/>
          <p:nvPr/>
        </p:nvPicPr>
        <p:blipFill rotWithShape="1">
          <a:blip r:embed="rId3">
            <a:alphaModFix/>
          </a:blip>
          <a:srcRect t="9375" b="15625"/>
          <a:stretch/>
        </p:blipFill>
        <p:spPr>
          <a:xfrm>
            <a:off x="3267804" y="2011146"/>
            <a:ext cx="2632041" cy="1469046"/>
          </a:xfrm>
          <a:prstGeom prst="rect">
            <a:avLst/>
          </a:prstGeom>
          <a:noFill/>
          <a:ln>
            <a:noFill/>
          </a:ln>
        </p:spPr>
      </p:pic>
      <p:pic>
        <p:nvPicPr>
          <p:cNvPr id="6" name="Google Shape;2013;p126">
            <a:extLst>
              <a:ext uri="{FF2B5EF4-FFF2-40B4-BE49-F238E27FC236}">
                <a16:creationId xmlns:a16="http://schemas.microsoft.com/office/drawing/2014/main" id="{134FA35F-E081-161F-3C4B-AE8CE58352ED}"/>
              </a:ext>
            </a:extLst>
          </p:cNvPr>
          <p:cNvPicPr preferRelativeResize="0"/>
          <p:nvPr/>
        </p:nvPicPr>
        <p:blipFill rotWithShape="1">
          <a:blip r:embed="rId4">
            <a:alphaModFix/>
          </a:blip>
          <a:srcRect t="17428" b="14159"/>
          <a:stretch/>
        </p:blipFill>
        <p:spPr>
          <a:xfrm>
            <a:off x="9235041" y="2011146"/>
            <a:ext cx="2623296" cy="1469047"/>
          </a:xfrm>
          <a:prstGeom prst="rect">
            <a:avLst/>
          </a:prstGeom>
          <a:noFill/>
          <a:ln>
            <a:noFill/>
          </a:ln>
        </p:spPr>
      </p:pic>
      <p:pic>
        <p:nvPicPr>
          <p:cNvPr id="7" name="Google Shape;2014;p126">
            <a:extLst>
              <a:ext uri="{FF2B5EF4-FFF2-40B4-BE49-F238E27FC236}">
                <a16:creationId xmlns:a16="http://schemas.microsoft.com/office/drawing/2014/main" id="{74BAAE38-4102-67DC-3D0F-804BD89C42C7}"/>
              </a:ext>
            </a:extLst>
          </p:cNvPr>
          <p:cNvPicPr preferRelativeResize="0"/>
          <p:nvPr/>
        </p:nvPicPr>
        <p:blipFill rotWithShape="1">
          <a:blip r:embed="rId5">
            <a:alphaModFix/>
          </a:blip>
          <a:srcRect/>
          <a:stretch/>
        </p:blipFill>
        <p:spPr>
          <a:xfrm>
            <a:off x="6255795" y="2011146"/>
            <a:ext cx="2623296" cy="1469046"/>
          </a:xfrm>
          <a:prstGeom prst="rect">
            <a:avLst/>
          </a:prstGeom>
          <a:noFill/>
          <a:ln>
            <a:noFill/>
          </a:ln>
        </p:spPr>
      </p:pic>
      <p:sp>
        <p:nvSpPr>
          <p:cNvPr id="8" name="Text Placeholder 5">
            <a:extLst>
              <a:ext uri="{FF2B5EF4-FFF2-40B4-BE49-F238E27FC236}">
                <a16:creationId xmlns:a16="http://schemas.microsoft.com/office/drawing/2014/main" id="{F711CD95-8D4C-69C3-8BE9-2B76E6423223}"/>
              </a:ext>
            </a:extLst>
          </p:cNvPr>
          <p:cNvSpPr txBox="1">
            <a:spLocks/>
          </p:cNvSpPr>
          <p:nvPr/>
        </p:nvSpPr>
        <p:spPr>
          <a:xfrm>
            <a:off x="279200" y="3652311"/>
            <a:ext cx="2632654" cy="649878"/>
          </a:xfrm>
          <a:prstGeom prst="rect">
            <a:avLst/>
          </a:prstGeom>
          <a:noFill/>
        </p:spPr>
        <p:txBody>
          <a:bodyPr lIns="0" tIns="0" rIns="0" bIns="0" anchor="t"/>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dirty="0"/>
              <a:t>Letreiro do Bar com logomarca Schin</a:t>
            </a:r>
          </a:p>
        </p:txBody>
      </p:sp>
      <p:sp>
        <p:nvSpPr>
          <p:cNvPr id="9" name="Text Placeholder 5">
            <a:extLst>
              <a:ext uri="{FF2B5EF4-FFF2-40B4-BE49-F238E27FC236}">
                <a16:creationId xmlns:a16="http://schemas.microsoft.com/office/drawing/2014/main" id="{65FADB99-585A-9480-5F44-A8390A14A624}"/>
              </a:ext>
            </a:extLst>
          </p:cNvPr>
          <p:cNvSpPr txBox="1">
            <a:spLocks/>
          </p:cNvSpPr>
          <p:nvPr/>
        </p:nvSpPr>
        <p:spPr>
          <a:xfrm>
            <a:off x="3267804" y="3652311"/>
            <a:ext cx="2632041" cy="649878"/>
          </a:xfrm>
          <a:prstGeom prst="rect">
            <a:avLst/>
          </a:prstGeom>
          <a:noFill/>
        </p:spPr>
        <p:txBody>
          <a:bodyPr lIns="0" tIns="0" rIns="0" bIns="0" anchor="t"/>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dirty="0"/>
              <a:t>Letreiro do Bar com logomarca Itaipava, e nesse caso deve ser contado também o POP Externo de Bavária na testeira de plástico</a:t>
            </a:r>
          </a:p>
        </p:txBody>
      </p:sp>
      <p:sp>
        <p:nvSpPr>
          <p:cNvPr id="10" name="Text Placeholder 5">
            <a:extLst>
              <a:ext uri="{FF2B5EF4-FFF2-40B4-BE49-F238E27FC236}">
                <a16:creationId xmlns:a16="http://schemas.microsoft.com/office/drawing/2014/main" id="{A5563D53-B7BF-4443-8B13-5FA285A50371}"/>
              </a:ext>
            </a:extLst>
          </p:cNvPr>
          <p:cNvSpPr txBox="1">
            <a:spLocks/>
          </p:cNvSpPr>
          <p:nvPr/>
        </p:nvSpPr>
        <p:spPr>
          <a:xfrm>
            <a:off x="6255795" y="3652311"/>
            <a:ext cx="2623296" cy="649878"/>
          </a:xfrm>
          <a:prstGeom prst="rect">
            <a:avLst/>
          </a:prstGeom>
          <a:noFill/>
        </p:spPr>
        <p:txBody>
          <a:bodyPr lIns="0" tIns="0" rIns="0" bIns="0" anchor="t"/>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dirty="0"/>
              <a:t>Toldo com logomarca Skol</a:t>
            </a:r>
          </a:p>
        </p:txBody>
      </p:sp>
      <p:sp>
        <p:nvSpPr>
          <p:cNvPr id="11" name="Text Placeholder 5">
            <a:extLst>
              <a:ext uri="{FF2B5EF4-FFF2-40B4-BE49-F238E27FC236}">
                <a16:creationId xmlns:a16="http://schemas.microsoft.com/office/drawing/2014/main" id="{CDE509CE-2D89-AE20-8F4B-0883DCF8E298}"/>
              </a:ext>
            </a:extLst>
          </p:cNvPr>
          <p:cNvSpPr txBox="1">
            <a:spLocks/>
          </p:cNvSpPr>
          <p:nvPr/>
        </p:nvSpPr>
        <p:spPr>
          <a:xfrm>
            <a:off x="9235041" y="3652311"/>
            <a:ext cx="2626558" cy="649878"/>
          </a:xfrm>
          <a:prstGeom prst="rect">
            <a:avLst/>
          </a:prstGeom>
          <a:noFill/>
        </p:spPr>
        <p:txBody>
          <a:bodyPr lIns="0" tIns="0" rIns="0" bIns="0" anchor="t"/>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dirty="0"/>
              <a:t>Nesse caso devem ser contados Material POP para Skol e Kaiser, e demais marcas caso haja material</a:t>
            </a:r>
          </a:p>
        </p:txBody>
      </p:sp>
      <p:sp>
        <p:nvSpPr>
          <p:cNvPr id="12" name="Google Shape;2008;p126">
            <a:extLst>
              <a:ext uri="{FF2B5EF4-FFF2-40B4-BE49-F238E27FC236}">
                <a16:creationId xmlns:a16="http://schemas.microsoft.com/office/drawing/2014/main" id="{855FC13E-2A59-8E72-FA5B-6050332DCDFA}"/>
              </a:ext>
            </a:extLst>
          </p:cNvPr>
          <p:cNvSpPr/>
          <p:nvPr/>
        </p:nvSpPr>
        <p:spPr>
          <a:xfrm>
            <a:off x="10985325" y="0"/>
            <a:ext cx="1210953" cy="333828"/>
          </a:xfrm>
          <a:prstGeom prst="rect">
            <a:avLst/>
          </a:prstGeom>
          <a:solidFill>
            <a:schemeClr val="accent3">
              <a:lumMod val="9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600" b="1" i="0" u="none" strike="noStrike" cap="none" dirty="0">
                <a:solidFill>
                  <a:srgbClr val="FFFFFF"/>
                </a:solidFill>
                <a:latin typeface="Georgia" panose="02040502050405020303" pitchFamily="18" charset="0"/>
                <a:ea typeface="Montserrat"/>
                <a:cs typeface="Montserrat"/>
                <a:sym typeface="Montserrat"/>
              </a:rPr>
              <a:t>Bebidas</a:t>
            </a:r>
            <a:endParaRPr sz="1600" b="1" i="0" u="none" strike="noStrike" cap="none" dirty="0">
              <a:solidFill>
                <a:srgbClr val="FFFFFF"/>
              </a:solidFill>
              <a:latin typeface="Georgia" panose="02040502050405020303" pitchFamily="18" charset="0"/>
              <a:ea typeface="Montserrat"/>
              <a:cs typeface="Montserrat"/>
              <a:sym typeface="Montserrat"/>
            </a:endParaRPr>
          </a:p>
        </p:txBody>
      </p:sp>
    </p:spTree>
    <p:extLst>
      <p:ext uri="{BB962C8B-B14F-4D97-AF65-F5344CB8AC3E}">
        <p14:creationId xmlns:p14="http://schemas.microsoft.com/office/powerpoint/2010/main" val="151427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EEAA175F-56CE-279F-61C7-75C8A9524B9D}"/>
              </a:ext>
            </a:extLst>
          </p:cNvPr>
          <p:cNvSpPr>
            <a:spLocks noGrp="1"/>
          </p:cNvSpPr>
          <p:nvPr>
            <p:ph type="body" sz="quarter" idx="17"/>
          </p:nvPr>
        </p:nvSpPr>
        <p:spPr/>
        <p:txBody>
          <a:bodyPr/>
          <a:lstStyle/>
          <a:p>
            <a:endParaRPr lang="en-PH"/>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a:xfrm>
            <a:off x="152052" y="131574"/>
            <a:ext cx="11582400" cy="397352"/>
          </a:xfrm>
        </p:spPr>
        <p:txBody>
          <a:bodyPr/>
          <a:lstStyle/>
          <a:p>
            <a:r>
              <a:rPr lang="pt-BR" dirty="0"/>
              <a:t>Principais mudanças no Retail Evolution</a:t>
            </a:r>
            <a:endParaRPr lang="en-PH" dirty="0"/>
          </a:p>
        </p:txBody>
      </p:sp>
      <p:sp>
        <p:nvSpPr>
          <p:cNvPr id="15" name="Slide Number Placeholder 2">
            <a:extLst>
              <a:ext uri="{FF2B5EF4-FFF2-40B4-BE49-F238E27FC236}">
                <a16:creationId xmlns:a16="http://schemas.microsoft.com/office/drawing/2014/main" id="{B58429B1-0790-0190-3981-F76047E29546}"/>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11</a:t>
            </a:fld>
            <a:endParaRPr lang="en-US" dirty="0"/>
          </a:p>
        </p:txBody>
      </p:sp>
      <p:sp>
        <p:nvSpPr>
          <p:cNvPr id="23" name="TextBox 13">
            <a:extLst>
              <a:ext uri="{FF2B5EF4-FFF2-40B4-BE49-F238E27FC236}">
                <a16:creationId xmlns:a16="http://schemas.microsoft.com/office/drawing/2014/main" id="{DF52636E-E0A7-8ACF-B189-6C7F76D683BD}"/>
              </a:ext>
            </a:extLst>
          </p:cNvPr>
          <p:cNvSpPr txBox="1"/>
          <p:nvPr/>
        </p:nvSpPr>
        <p:spPr>
          <a:xfrm>
            <a:off x="6384471" y="2026761"/>
            <a:ext cx="41413" cy="41413"/>
          </a:xfrm>
          <a:prstGeom prst="rect">
            <a:avLst/>
          </a:prstGeom>
          <a:noFill/>
        </p:spPr>
        <p:txBody>
          <a:bodyPr wrap="none" lIns="0" r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endParaRPr lang="en-US" sz="1600"/>
          </a:p>
        </p:txBody>
      </p:sp>
      <p:sp>
        <p:nvSpPr>
          <p:cNvPr id="18" name="Rectangle 17">
            <a:extLst>
              <a:ext uri="{FF2B5EF4-FFF2-40B4-BE49-F238E27FC236}">
                <a16:creationId xmlns:a16="http://schemas.microsoft.com/office/drawing/2014/main" id="{839A0863-5598-4787-04B1-ACFD68F4866A}"/>
              </a:ext>
            </a:extLst>
          </p:cNvPr>
          <p:cNvSpPr/>
          <p:nvPr/>
        </p:nvSpPr>
        <p:spPr>
          <a:xfrm>
            <a:off x="290428" y="3353150"/>
            <a:ext cx="2704585" cy="11771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Aft>
                <a:spcPts val="600"/>
              </a:spcAft>
            </a:pPr>
            <a:r>
              <a:rPr lang="en" sz="1600" b="1" dirty="0">
                <a:solidFill>
                  <a:schemeClr val="bg1"/>
                </a:solidFill>
                <a:ea typeface="+mn-lt"/>
                <a:cs typeface="+mn-lt"/>
              </a:rPr>
              <a:t>Mudanças </a:t>
            </a:r>
            <a:endParaRPr lang="en-US" sz="1600" dirty="0">
              <a:solidFill>
                <a:schemeClr val="bg1"/>
              </a:solidFill>
              <a:ea typeface="+mn-lt"/>
              <a:cs typeface="+mn-lt"/>
            </a:endParaRPr>
          </a:p>
          <a:p>
            <a:pPr algn="ctr">
              <a:spcAft>
                <a:spcPts val="600"/>
              </a:spcAft>
            </a:pPr>
            <a:r>
              <a:rPr lang="en" sz="1600" b="1" dirty="0">
                <a:solidFill>
                  <a:schemeClr val="bg1"/>
                </a:solidFill>
                <a:ea typeface="+mn-lt"/>
                <a:cs typeface="+mn-lt"/>
              </a:rPr>
              <a:t>Estruturais</a:t>
            </a:r>
          </a:p>
        </p:txBody>
      </p:sp>
      <p:sp>
        <p:nvSpPr>
          <p:cNvPr id="24" name="TextBox 23">
            <a:extLst>
              <a:ext uri="{FF2B5EF4-FFF2-40B4-BE49-F238E27FC236}">
                <a16:creationId xmlns:a16="http://schemas.microsoft.com/office/drawing/2014/main" id="{870E7D8E-321D-E9BF-CD41-0B9A57252CB8}"/>
              </a:ext>
            </a:extLst>
          </p:cNvPr>
          <p:cNvSpPr txBox="1"/>
          <p:nvPr/>
        </p:nvSpPr>
        <p:spPr>
          <a:xfrm>
            <a:off x="288558" y="4579995"/>
            <a:ext cx="2704584" cy="584775"/>
          </a:xfrm>
          <a:prstGeom prst="rect">
            <a:avLst/>
          </a:prstGeom>
          <a:noFill/>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a:spcAft>
                <a:spcPts val="600"/>
              </a:spcAft>
            </a:pPr>
            <a:r>
              <a:rPr lang="en-US" sz="1600" dirty="0">
                <a:solidFill>
                  <a:srgbClr val="555555"/>
                </a:solidFill>
              </a:rPr>
              <a:t>Nova </a:t>
            </a:r>
            <a:r>
              <a:rPr lang="en-US" sz="1600" dirty="0" err="1">
                <a:solidFill>
                  <a:srgbClr val="555555"/>
                </a:solidFill>
              </a:rPr>
              <a:t>estratificação</a:t>
            </a:r>
            <a:r>
              <a:rPr lang="en-US" sz="1600" dirty="0">
                <a:solidFill>
                  <a:srgbClr val="555555"/>
                </a:solidFill>
              </a:rPr>
              <a:t> da </a:t>
            </a:r>
            <a:br>
              <a:rPr lang="en-US" sz="1600" dirty="0">
                <a:solidFill>
                  <a:srgbClr val="555555"/>
                </a:solidFill>
              </a:rPr>
            </a:br>
            <a:r>
              <a:rPr lang="en-US" sz="1600" dirty="0" err="1">
                <a:solidFill>
                  <a:srgbClr val="555555"/>
                </a:solidFill>
              </a:rPr>
              <a:t>amostra</a:t>
            </a:r>
            <a:endParaRPr lang="en-US" sz="1600" dirty="0"/>
          </a:p>
        </p:txBody>
      </p:sp>
      <p:sp>
        <p:nvSpPr>
          <p:cNvPr id="19" name="Rectangle 18">
            <a:extLst>
              <a:ext uri="{FF2B5EF4-FFF2-40B4-BE49-F238E27FC236}">
                <a16:creationId xmlns:a16="http://schemas.microsoft.com/office/drawing/2014/main" id="{69ECCAFB-973E-BC72-6632-8D7F70A8FFD6}"/>
              </a:ext>
            </a:extLst>
          </p:cNvPr>
          <p:cNvSpPr/>
          <p:nvPr/>
        </p:nvSpPr>
        <p:spPr>
          <a:xfrm>
            <a:off x="3232878" y="2779188"/>
            <a:ext cx="2710374" cy="11771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 sz="1600" b="1" dirty="0">
                <a:solidFill>
                  <a:schemeClr val="bg1"/>
                </a:solidFill>
                <a:ea typeface="+mn-lt"/>
                <a:cs typeface="+mn-lt"/>
              </a:rPr>
              <a:t>Acuracidade e granularidade</a:t>
            </a:r>
            <a:endParaRPr lang="en-US" sz="1600" dirty="0">
              <a:solidFill>
                <a:schemeClr val="bg1"/>
              </a:solidFill>
              <a:ea typeface="+mn-lt"/>
              <a:cs typeface="+mn-lt"/>
            </a:endParaRPr>
          </a:p>
        </p:txBody>
      </p:sp>
      <p:sp>
        <p:nvSpPr>
          <p:cNvPr id="26" name="TextBox 25">
            <a:extLst>
              <a:ext uri="{FF2B5EF4-FFF2-40B4-BE49-F238E27FC236}">
                <a16:creationId xmlns:a16="http://schemas.microsoft.com/office/drawing/2014/main" id="{6439EA7F-FC27-5D9D-C599-56F3BE177C29}"/>
              </a:ext>
            </a:extLst>
          </p:cNvPr>
          <p:cNvSpPr txBox="1"/>
          <p:nvPr/>
        </p:nvSpPr>
        <p:spPr>
          <a:xfrm>
            <a:off x="3233589" y="4028201"/>
            <a:ext cx="2777744" cy="907941"/>
          </a:xfrm>
          <a:prstGeom prst="rect">
            <a:avLst/>
          </a:prstGeom>
          <a:noFill/>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a:spcAft>
                <a:spcPts val="600"/>
              </a:spcAft>
            </a:pPr>
            <a:r>
              <a:rPr lang="en-US" sz="1600" dirty="0" err="1">
                <a:solidFill>
                  <a:srgbClr val="555555"/>
                </a:solidFill>
              </a:rPr>
              <a:t>Mais</a:t>
            </a:r>
            <a:r>
              <a:rPr lang="en-US" sz="1600" dirty="0">
                <a:solidFill>
                  <a:srgbClr val="555555"/>
                </a:solidFill>
              </a:rPr>
              <a:t> </a:t>
            </a:r>
            <a:r>
              <a:rPr lang="en-US" sz="1600" dirty="0" err="1">
                <a:solidFill>
                  <a:srgbClr val="555555"/>
                </a:solidFill>
              </a:rPr>
              <a:t>tecnologia</a:t>
            </a:r>
            <a:r>
              <a:rPr lang="en-US" sz="1600" dirty="0">
                <a:solidFill>
                  <a:srgbClr val="555555"/>
                </a:solidFill>
              </a:rPr>
              <a:t>, </a:t>
            </a:r>
            <a:r>
              <a:rPr lang="en-US" sz="1600" dirty="0" err="1">
                <a:solidFill>
                  <a:srgbClr val="555555"/>
                </a:solidFill>
              </a:rPr>
              <a:t>precisão</a:t>
            </a:r>
            <a:r>
              <a:rPr lang="en-US" sz="1600" dirty="0">
                <a:solidFill>
                  <a:srgbClr val="555555"/>
                </a:solidFill>
              </a:rPr>
              <a:t>, </a:t>
            </a:r>
          </a:p>
          <a:p>
            <a:pPr>
              <a:spcAft>
                <a:spcPts val="600"/>
              </a:spcAft>
            </a:pPr>
            <a:r>
              <a:rPr lang="en-US" sz="1600" dirty="0" err="1">
                <a:solidFill>
                  <a:srgbClr val="555555"/>
                </a:solidFill>
              </a:rPr>
              <a:t>histórico</a:t>
            </a:r>
            <a:r>
              <a:rPr lang="en-US" sz="1600" dirty="0">
                <a:solidFill>
                  <a:srgbClr val="555555"/>
                </a:solidFill>
              </a:rPr>
              <a:t> e </a:t>
            </a:r>
            <a:r>
              <a:rPr lang="en-US" sz="1600" dirty="0" err="1">
                <a:solidFill>
                  <a:srgbClr val="555555"/>
                </a:solidFill>
              </a:rPr>
              <a:t>novas</a:t>
            </a:r>
            <a:r>
              <a:rPr lang="en-US" sz="1600" dirty="0">
                <a:solidFill>
                  <a:srgbClr val="555555"/>
                </a:solidFill>
              </a:rPr>
              <a:t> </a:t>
            </a:r>
            <a:r>
              <a:rPr lang="en-US" sz="1600" dirty="0" err="1">
                <a:solidFill>
                  <a:srgbClr val="555555"/>
                </a:solidFill>
              </a:rPr>
              <a:t>aberturas</a:t>
            </a:r>
            <a:r>
              <a:rPr lang="en-US" sz="1600" dirty="0">
                <a:solidFill>
                  <a:srgbClr val="555555"/>
                </a:solidFill>
              </a:rPr>
              <a:t> de mercados</a:t>
            </a:r>
          </a:p>
        </p:txBody>
      </p:sp>
      <p:sp>
        <p:nvSpPr>
          <p:cNvPr id="20" name="Rectangle 19">
            <a:extLst>
              <a:ext uri="{FF2B5EF4-FFF2-40B4-BE49-F238E27FC236}">
                <a16:creationId xmlns:a16="http://schemas.microsoft.com/office/drawing/2014/main" id="{77260A82-47BA-9C4C-5195-151C03BCBCA0}"/>
              </a:ext>
            </a:extLst>
          </p:cNvPr>
          <p:cNvSpPr/>
          <p:nvPr/>
        </p:nvSpPr>
        <p:spPr>
          <a:xfrm>
            <a:off x="6181827" y="2305947"/>
            <a:ext cx="2726957" cy="11771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Aft>
                <a:spcPts val="600"/>
              </a:spcAft>
            </a:pPr>
            <a:r>
              <a:rPr lang="pt-BR" sz="1600" b="1" dirty="0">
                <a:solidFill>
                  <a:schemeClr val="bg1"/>
                </a:solidFill>
                <a:ea typeface="+mn-lt"/>
                <a:cs typeface="+mn-lt"/>
              </a:rPr>
              <a:t>Definição de canais</a:t>
            </a:r>
            <a:endParaRPr lang="en-US" sz="1600" dirty="0">
              <a:solidFill>
                <a:schemeClr val="bg1"/>
              </a:solidFill>
              <a:cs typeface="Arial"/>
            </a:endParaRPr>
          </a:p>
        </p:txBody>
      </p:sp>
      <p:sp>
        <p:nvSpPr>
          <p:cNvPr id="27" name="Google Shape;1102;p71">
            <a:extLst>
              <a:ext uri="{FF2B5EF4-FFF2-40B4-BE49-F238E27FC236}">
                <a16:creationId xmlns:a16="http://schemas.microsoft.com/office/drawing/2014/main" id="{0A2455B0-BAFC-58CB-8A02-094D2CE6A9B5}"/>
              </a:ext>
            </a:extLst>
          </p:cNvPr>
          <p:cNvSpPr txBox="1"/>
          <p:nvPr/>
        </p:nvSpPr>
        <p:spPr>
          <a:xfrm>
            <a:off x="6188127" y="3554521"/>
            <a:ext cx="2720539" cy="315215"/>
          </a:xfrm>
          <a:prstGeom prst="rect">
            <a:avLst/>
          </a:prstGeom>
          <a:noFill/>
          <a:ln>
            <a:noFill/>
          </a:ln>
        </p:spPr>
        <p:txBody>
          <a:bodyPr spcFirstLastPara="1" wrap="square" lIns="0" tIns="45700" rIns="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dirty="0" err="1">
                <a:solidFill>
                  <a:srgbClr val="555555"/>
                </a:solidFill>
              </a:rPr>
              <a:t>Revisão</a:t>
            </a:r>
            <a:r>
              <a:rPr lang="en-US" sz="1600" dirty="0">
                <a:solidFill>
                  <a:srgbClr val="555555"/>
                </a:solidFill>
              </a:rPr>
              <a:t> e </a:t>
            </a:r>
            <a:r>
              <a:rPr lang="en-US" sz="1600" dirty="0" err="1">
                <a:solidFill>
                  <a:srgbClr val="555555"/>
                </a:solidFill>
              </a:rPr>
              <a:t>aperfeiçoamento</a:t>
            </a:r>
            <a:r>
              <a:rPr lang="en-US" sz="1600" dirty="0">
                <a:solidFill>
                  <a:srgbClr val="555555"/>
                </a:solidFill>
              </a:rPr>
              <a:t> das </a:t>
            </a:r>
            <a:r>
              <a:rPr lang="en-US" sz="1600" dirty="0" err="1">
                <a:solidFill>
                  <a:srgbClr val="555555"/>
                </a:solidFill>
              </a:rPr>
              <a:t>regras</a:t>
            </a:r>
            <a:r>
              <a:rPr lang="en-US" sz="1600" dirty="0">
                <a:solidFill>
                  <a:srgbClr val="555555"/>
                </a:solidFill>
              </a:rPr>
              <a:t> para </a:t>
            </a:r>
            <a:r>
              <a:rPr lang="en-US" sz="1600" dirty="0" err="1">
                <a:solidFill>
                  <a:srgbClr val="555555"/>
                </a:solidFill>
              </a:rPr>
              <a:t>definição</a:t>
            </a:r>
            <a:r>
              <a:rPr lang="en-US" sz="1600" dirty="0">
                <a:solidFill>
                  <a:srgbClr val="555555"/>
                </a:solidFill>
              </a:rPr>
              <a:t> de </a:t>
            </a:r>
            <a:r>
              <a:rPr lang="en-US" sz="1600" dirty="0" err="1">
                <a:solidFill>
                  <a:srgbClr val="555555"/>
                </a:solidFill>
              </a:rPr>
              <a:t>canais</a:t>
            </a:r>
            <a:endParaRPr lang="en-US" sz="1600" dirty="0">
              <a:solidFill>
                <a:srgbClr val="555555"/>
              </a:solidFill>
            </a:endParaRPr>
          </a:p>
        </p:txBody>
      </p:sp>
      <p:sp>
        <p:nvSpPr>
          <p:cNvPr id="21" name="Rectangle 20">
            <a:extLst>
              <a:ext uri="{FF2B5EF4-FFF2-40B4-BE49-F238E27FC236}">
                <a16:creationId xmlns:a16="http://schemas.microsoft.com/office/drawing/2014/main" id="{D73777C0-95FD-B1E5-20B8-8236C088C695}"/>
              </a:ext>
            </a:extLst>
          </p:cNvPr>
          <p:cNvSpPr/>
          <p:nvPr/>
        </p:nvSpPr>
        <p:spPr>
          <a:xfrm>
            <a:off x="9144000" y="1619250"/>
            <a:ext cx="2726957" cy="11771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1600" b="1" dirty="0">
                <a:ea typeface="+mn-lt"/>
                <a:cs typeface="+mn-lt"/>
              </a:rPr>
              <a:t>Mudanças e simplificação das bases de dados</a:t>
            </a:r>
            <a:endParaRPr lang="en-US" sz="1400" dirty="0">
              <a:ea typeface="+mn-lt"/>
              <a:cs typeface="+mn-lt"/>
            </a:endParaRPr>
          </a:p>
        </p:txBody>
      </p:sp>
      <p:sp>
        <p:nvSpPr>
          <p:cNvPr id="28" name="Google Shape;1102;p71">
            <a:extLst>
              <a:ext uri="{FF2B5EF4-FFF2-40B4-BE49-F238E27FC236}">
                <a16:creationId xmlns:a16="http://schemas.microsoft.com/office/drawing/2014/main" id="{1C461CB7-9536-7C78-9650-2ADF6B896238}"/>
              </a:ext>
            </a:extLst>
          </p:cNvPr>
          <p:cNvSpPr txBox="1"/>
          <p:nvPr/>
        </p:nvSpPr>
        <p:spPr>
          <a:xfrm>
            <a:off x="9147359" y="2836351"/>
            <a:ext cx="2723599" cy="560144"/>
          </a:xfrm>
          <a:prstGeom prst="rect">
            <a:avLst/>
          </a:prstGeom>
          <a:noFill/>
          <a:ln>
            <a:noFill/>
          </a:ln>
        </p:spPr>
        <p:txBody>
          <a:bodyPr spcFirstLastPara="1" wrap="square" lIns="0" tIns="45700" rIns="0"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dirty="0" err="1">
                <a:solidFill>
                  <a:srgbClr val="555555"/>
                </a:solidFill>
              </a:rPr>
              <a:t>Melhorias</a:t>
            </a:r>
            <a:r>
              <a:rPr lang="en-US" sz="1600" dirty="0">
                <a:solidFill>
                  <a:srgbClr val="555555"/>
                </a:solidFill>
              </a:rPr>
              <a:t> </a:t>
            </a:r>
            <a:r>
              <a:rPr lang="en-US" sz="1600" dirty="0" err="1">
                <a:solidFill>
                  <a:srgbClr val="555555"/>
                </a:solidFill>
              </a:rPr>
              <a:t>internas</a:t>
            </a:r>
            <a:r>
              <a:rPr lang="en-US" sz="1600" dirty="0">
                <a:solidFill>
                  <a:srgbClr val="555555"/>
                </a:solidFill>
              </a:rPr>
              <a:t> que </a:t>
            </a:r>
            <a:r>
              <a:rPr lang="en-US" sz="1600" dirty="0" err="1">
                <a:solidFill>
                  <a:srgbClr val="555555"/>
                </a:solidFill>
              </a:rPr>
              <a:t>previnem</a:t>
            </a:r>
            <a:r>
              <a:rPr lang="en-US" sz="1600" dirty="0">
                <a:solidFill>
                  <a:srgbClr val="555555"/>
                </a:solidFill>
              </a:rPr>
              <a:t> </a:t>
            </a:r>
            <a:r>
              <a:rPr lang="en-US" sz="1600" dirty="0" err="1">
                <a:solidFill>
                  <a:srgbClr val="555555"/>
                </a:solidFill>
              </a:rPr>
              <a:t>erros</a:t>
            </a:r>
            <a:r>
              <a:rPr lang="en-US" sz="1600" dirty="0">
                <a:solidFill>
                  <a:srgbClr val="555555"/>
                </a:solidFill>
              </a:rPr>
              <a:t> de </a:t>
            </a:r>
            <a:r>
              <a:rPr lang="en-US" sz="1600" dirty="0" err="1">
                <a:solidFill>
                  <a:srgbClr val="555555"/>
                </a:solidFill>
              </a:rPr>
              <a:t>processamento</a:t>
            </a:r>
            <a:r>
              <a:rPr lang="en-US" sz="1600" dirty="0">
                <a:solidFill>
                  <a:srgbClr val="555555"/>
                </a:solidFill>
              </a:rPr>
              <a:t> e </a:t>
            </a:r>
            <a:r>
              <a:rPr lang="en-US" sz="1600" dirty="0" err="1">
                <a:solidFill>
                  <a:srgbClr val="555555"/>
                </a:solidFill>
              </a:rPr>
              <a:t>melhora</a:t>
            </a:r>
            <a:r>
              <a:rPr lang="en-US" sz="1600" dirty="0">
                <a:solidFill>
                  <a:srgbClr val="555555"/>
                </a:solidFill>
              </a:rPr>
              <a:t> de </a:t>
            </a:r>
            <a:r>
              <a:rPr lang="en-US" sz="1600" dirty="0" err="1">
                <a:solidFill>
                  <a:srgbClr val="555555"/>
                </a:solidFill>
              </a:rPr>
              <a:t>experiência</a:t>
            </a:r>
            <a:r>
              <a:rPr lang="en-US" sz="1600" dirty="0">
                <a:solidFill>
                  <a:srgbClr val="555555"/>
                </a:solidFill>
              </a:rPr>
              <a:t> do </a:t>
            </a:r>
            <a:r>
              <a:rPr lang="en-US" sz="1600" dirty="0" err="1">
                <a:solidFill>
                  <a:srgbClr val="555555"/>
                </a:solidFill>
              </a:rPr>
              <a:t>usuário</a:t>
            </a:r>
            <a:endParaRPr lang="en-US" sz="1600" dirty="0">
              <a:solidFill>
                <a:srgbClr val="555555"/>
              </a:solidFill>
            </a:endParaRPr>
          </a:p>
        </p:txBody>
      </p:sp>
    </p:spTree>
    <p:extLst>
      <p:ext uri="{BB962C8B-B14F-4D97-AF65-F5344CB8AC3E}">
        <p14:creationId xmlns:p14="http://schemas.microsoft.com/office/powerpoint/2010/main" val="5193145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023;p127">
            <a:extLst>
              <a:ext uri="{FF2B5EF4-FFF2-40B4-BE49-F238E27FC236}">
                <a16:creationId xmlns:a16="http://schemas.microsoft.com/office/drawing/2014/main" id="{A23CDD8A-072C-0081-307C-11511527ECE4}"/>
              </a:ext>
            </a:extLst>
          </p:cNvPr>
          <p:cNvPicPr preferRelativeResize="0"/>
          <p:nvPr/>
        </p:nvPicPr>
        <p:blipFill rotWithShape="1">
          <a:blip r:embed="rId2">
            <a:alphaModFix/>
          </a:blip>
          <a:srcRect l="3568" r="6909"/>
          <a:stretch/>
        </p:blipFill>
        <p:spPr>
          <a:xfrm>
            <a:off x="279200" y="2011146"/>
            <a:ext cx="2623296" cy="1469046"/>
          </a:xfrm>
          <a:prstGeom prst="rect">
            <a:avLst/>
          </a:prstGeom>
          <a:noFill/>
          <a:ln>
            <a:noFill/>
          </a:ln>
        </p:spPr>
      </p:pic>
      <p:pic>
        <p:nvPicPr>
          <p:cNvPr id="13" name="Google Shape;2024;p127">
            <a:extLst>
              <a:ext uri="{FF2B5EF4-FFF2-40B4-BE49-F238E27FC236}">
                <a16:creationId xmlns:a16="http://schemas.microsoft.com/office/drawing/2014/main" id="{3306CD17-6686-4E2B-EDAC-20EF9EAC0ECE}"/>
              </a:ext>
            </a:extLst>
          </p:cNvPr>
          <p:cNvPicPr preferRelativeResize="0"/>
          <p:nvPr/>
        </p:nvPicPr>
        <p:blipFill rotWithShape="1">
          <a:blip r:embed="rId3">
            <a:alphaModFix/>
          </a:blip>
          <a:srcRect t="19821" b="5512"/>
          <a:stretch/>
        </p:blipFill>
        <p:spPr>
          <a:xfrm>
            <a:off x="3232551" y="1997952"/>
            <a:ext cx="2623296" cy="1469046"/>
          </a:xfrm>
          <a:prstGeom prst="rect">
            <a:avLst/>
          </a:prstGeom>
          <a:noFill/>
          <a:ln>
            <a:noFill/>
          </a:ln>
        </p:spPr>
      </p:pic>
      <p:pic>
        <p:nvPicPr>
          <p:cNvPr id="14" name="Google Shape;2027;p127">
            <a:extLst>
              <a:ext uri="{FF2B5EF4-FFF2-40B4-BE49-F238E27FC236}">
                <a16:creationId xmlns:a16="http://schemas.microsoft.com/office/drawing/2014/main" id="{9285861A-F9D8-05BD-C296-0C80990445F0}"/>
              </a:ext>
            </a:extLst>
          </p:cNvPr>
          <p:cNvPicPr preferRelativeResize="0"/>
          <p:nvPr/>
        </p:nvPicPr>
        <p:blipFill rotWithShape="1">
          <a:blip r:embed="rId4">
            <a:alphaModFix/>
          </a:blip>
          <a:srcRect l="6139" r="10559"/>
          <a:stretch/>
        </p:blipFill>
        <p:spPr>
          <a:xfrm>
            <a:off x="6203045" y="1997952"/>
            <a:ext cx="2616499" cy="1479447"/>
          </a:xfrm>
          <a:prstGeom prst="rect">
            <a:avLst/>
          </a:prstGeom>
          <a:noFill/>
          <a:ln>
            <a:noFill/>
          </a:ln>
        </p:spPr>
      </p:pic>
      <p:pic>
        <p:nvPicPr>
          <p:cNvPr id="15" name="Google Shape;2028;p127">
            <a:extLst>
              <a:ext uri="{FF2B5EF4-FFF2-40B4-BE49-F238E27FC236}">
                <a16:creationId xmlns:a16="http://schemas.microsoft.com/office/drawing/2014/main" id="{215984E6-DEFC-71C4-31CB-20F77F193631}"/>
              </a:ext>
            </a:extLst>
          </p:cNvPr>
          <p:cNvPicPr preferRelativeResize="0"/>
          <p:nvPr/>
        </p:nvPicPr>
        <p:blipFill rotWithShape="1">
          <a:blip r:embed="rId5">
            <a:alphaModFix/>
          </a:blip>
          <a:srcRect l="3738" t="17155" r="3738" b="7701"/>
          <a:stretch/>
        </p:blipFill>
        <p:spPr>
          <a:xfrm>
            <a:off x="9149599" y="1997952"/>
            <a:ext cx="2371725" cy="1479447"/>
          </a:xfrm>
          <a:prstGeom prst="rect">
            <a:avLst/>
          </a:prstGeom>
          <a:noFill/>
          <a:ln>
            <a:noFill/>
          </a:ln>
        </p:spPr>
      </p:pic>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1. Pop externo</a:t>
            </a:r>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110</a:t>
            </a:fld>
            <a:endParaRPr lang="en-US" dirty="0"/>
          </a:p>
        </p:txBody>
      </p:sp>
      <p:sp>
        <p:nvSpPr>
          <p:cNvPr id="3" name="Text Placeholder 5">
            <a:extLst>
              <a:ext uri="{FF2B5EF4-FFF2-40B4-BE49-F238E27FC236}">
                <a16:creationId xmlns:a16="http://schemas.microsoft.com/office/drawing/2014/main" id="{6386D061-8087-04AE-14E4-F6E8DCCC2F54}"/>
              </a:ext>
            </a:extLst>
          </p:cNvPr>
          <p:cNvSpPr txBox="1">
            <a:spLocks/>
          </p:cNvSpPr>
          <p:nvPr/>
        </p:nvSpPr>
        <p:spPr>
          <a:xfrm>
            <a:off x="279199" y="1310682"/>
            <a:ext cx="11582400" cy="326238"/>
          </a:xfrm>
          <a:prstGeom prst="rect">
            <a:avLst/>
          </a:prstGeom>
          <a:noFill/>
        </p:spPr>
        <p:txBody>
          <a:bodyPr lIns="0" tIns="0" rIns="0" bIns="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b="1" dirty="0"/>
              <a:t>Exemplos:</a:t>
            </a:r>
          </a:p>
        </p:txBody>
      </p:sp>
      <p:sp>
        <p:nvSpPr>
          <p:cNvPr id="8" name="Text Placeholder 5">
            <a:extLst>
              <a:ext uri="{FF2B5EF4-FFF2-40B4-BE49-F238E27FC236}">
                <a16:creationId xmlns:a16="http://schemas.microsoft.com/office/drawing/2014/main" id="{F711CD95-8D4C-69C3-8BE9-2B76E6423223}"/>
              </a:ext>
            </a:extLst>
          </p:cNvPr>
          <p:cNvSpPr txBox="1">
            <a:spLocks/>
          </p:cNvSpPr>
          <p:nvPr/>
        </p:nvSpPr>
        <p:spPr>
          <a:xfrm>
            <a:off x="279200" y="3652311"/>
            <a:ext cx="2721176" cy="649878"/>
          </a:xfrm>
          <a:prstGeom prst="rect">
            <a:avLst/>
          </a:prstGeom>
          <a:noFill/>
        </p:spPr>
        <p:txBody>
          <a:bodyPr lIns="0" tIns="0" rIns="0" bIns="0" anchor="t"/>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dirty="0"/>
              <a:t>Testeira Skol</a:t>
            </a:r>
          </a:p>
        </p:txBody>
      </p:sp>
      <p:sp>
        <p:nvSpPr>
          <p:cNvPr id="9" name="Text Placeholder 5">
            <a:extLst>
              <a:ext uri="{FF2B5EF4-FFF2-40B4-BE49-F238E27FC236}">
                <a16:creationId xmlns:a16="http://schemas.microsoft.com/office/drawing/2014/main" id="{65FADB99-585A-9480-5F44-A8390A14A624}"/>
              </a:ext>
            </a:extLst>
          </p:cNvPr>
          <p:cNvSpPr txBox="1">
            <a:spLocks/>
          </p:cNvSpPr>
          <p:nvPr/>
        </p:nvSpPr>
        <p:spPr>
          <a:xfrm>
            <a:off x="3234152" y="3652311"/>
            <a:ext cx="2721176" cy="649878"/>
          </a:xfrm>
          <a:prstGeom prst="rect">
            <a:avLst/>
          </a:prstGeom>
          <a:noFill/>
        </p:spPr>
        <p:txBody>
          <a:bodyPr lIns="0" tIns="0" rIns="0" bIns="0" anchor="t"/>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dirty="0"/>
              <a:t>Letreiro do Bar com logomarca Coca-Cola</a:t>
            </a:r>
          </a:p>
        </p:txBody>
      </p:sp>
      <p:sp>
        <p:nvSpPr>
          <p:cNvPr id="10" name="Text Placeholder 5">
            <a:extLst>
              <a:ext uri="{FF2B5EF4-FFF2-40B4-BE49-F238E27FC236}">
                <a16:creationId xmlns:a16="http://schemas.microsoft.com/office/drawing/2014/main" id="{A5563D53-B7BF-4443-8B13-5FA285A50371}"/>
              </a:ext>
            </a:extLst>
          </p:cNvPr>
          <p:cNvSpPr txBox="1">
            <a:spLocks/>
          </p:cNvSpPr>
          <p:nvPr/>
        </p:nvSpPr>
        <p:spPr>
          <a:xfrm>
            <a:off x="6196248" y="3652311"/>
            <a:ext cx="2721176" cy="649878"/>
          </a:xfrm>
          <a:prstGeom prst="rect">
            <a:avLst/>
          </a:prstGeom>
          <a:noFill/>
        </p:spPr>
        <p:txBody>
          <a:bodyPr lIns="0" tIns="0" rIns="0" bIns="0" anchor="t"/>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dirty="0"/>
              <a:t>Pintura de Bar com logomarca Cintra</a:t>
            </a:r>
          </a:p>
        </p:txBody>
      </p:sp>
      <p:sp>
        <p:nvSpPr>
          <p:cNvPr id="11" name="Text Placeholder 5">
            <a:extLst>
              <a:ext uri="{FF2B5EF4-FFF2-40B4-BE49-F238E27FC236}">
                <a16:creationId xmlns:a16="http://schemas.microsoft.com/office/drawing/2014/main" id="{CDE509CE-2D89-AE20-8F4B-0883DCF8E298}"/>
              </a:ext>
            </a:extLst>
          </p:cNvPr>
          <p:cNvSpPr txBox="1">
            <a:spLocks/>
          </p:cNvSpPr>
          <p:nvPr/>
        </p:nvSpPr>
        <p:spPr>
          <a:xfrm>
            <a:off x="9140423" y="3652311"/>
            <a:ext cx="2721176" cy="649878"/>
          </a:xfrm>
          <a:prstGeom prst="rect">
            <a:avLst/>
          </a:prstGeom>
          <a:noFill/>
        </p:spPr>
        <p:txBody>
          <a:bodyPr lIns="0" tIns="0" rIns="0" bIns="0" anchor="t"/>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dirty="0"/>
              <a:t>Letreiro do Bar com logomarca Itaipava</a:t>
            </a:r>
          </a:p>
        </p:txBody>
      </p:sp>
    </p:spTree>
    <p:extLst>
      <p:ext uri="{BB962C8B-B14F-4D97-AF65-F5344CB8AC3E}">
        <p14:creationId xmlns:p14="http://schemas.microsoft.com/office/powerpoint/2010/main" val="40703124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037;p128">
            <a:extLst>
              <a:ext uri="{FF2B5EF4-FFF2-40B4-BE49-F238E27FC236}">
                <a16:creationId xmlns:a16="http://schemas.microsoft.com/office/drawing/2014/main" id="{BEF56DE1-8EC6-99AA-4B08-13CEE8EE08AA}"/>
              </a:ext>
            </a:extLst>
          </p:cNvPr>
          <p:cNvPicPr preferRelativeResize="0"/>
          <p:nvPr/>
        </p:nvPicPr>
        <p:blipFill rotWithShape="1">
          <a:blip r:embed="rId2">
            <a:alphaModFix/>
          </a:blip>
          <a:srcRect b="1978"/>
          <a:stretch/>
        </p:blipFill>
        <p:spPr>
          <a:xfrm>
            <a:off x="279198" y="2016817"/>
            <a:ext cx="2638227" cy="1450181"/>
          </a:xfrm>
          <a:prstGeom prst="rect">
            <a:avLst/>
          </a:prstGeom>
          <a:noFill/>
          <a:ln>
            <a:noFill/>
          </a:ln>
        </p:spPr>
      </p:pic>
      <p:pic>
        <p:nvPicPr>
          <p:cNvPr id="5" name="Google Shape;2038;p128">
            <a:extLst>
              <a:ext uri="{FF2B5EF4-FFF2-40B4-BE49-F238E27FC236}">
                <a16:creationId xmlns:a16="http://schemas.microsoft.com/office/drawing/2014/main" id="{F72FD004-8982-2348-B758-7EDA59532FB0}"/>
              </a:ext>
            </a:extLst>
          </p:cNvPr>
          <p:cNvPicPr preferRelativeResize="0"/>
          <p:nvPr/>
        </p:nvPicPr>
        <p:blipFill rotWithShape="1">
          <a:blip r:embed="rId3">
            <a:alphaModFix/>
          </a:blip>
          <a:srcRect t="8651" b="18509"/>
          <a:stretch/>
        </p:blipFill>
        <p:spPr>
          <a:xfrm>
            <a:off x="3509016" y="1997952"/>
            <a:ext cx="2625381" cy="1479447"/>
          </a:xfrm>
          <a:prstGeom prst="rect">
            <a:avLst/>
          </a:prstGeom>
          <a:noFill/>
          <a:ln>
            <a:noFill/>
          </a:ln>
        </p:spPr>
      </p:pic>
      <p:pic>
        <p:nvPicPr>
          <p:cNvPr id="6" name="Google Shape;2039;p128">
            <a:extLst>
              <a:ext uri="{FF2B5EF4-FFF2-40B4-BE49-F238E27FC236}">
                <a16:creationId xmlns:a16="http://schemas.microsoft.com/office/drawing/2014/main" id="{A20F17CA-8365-C2FF-8217-CC8315993B36}"/>
              </a:ext>
            </a:extLst>
          </p:cNvPr>
          <p:cNvPicPr preferRelativeResize="0"/>
          <p:nvPr/>
        </p:nvPicPr>
        <p:blipFill rotWithShape="1">
          <a:blip r:embed="rId4">
            <a:alphaModFix/>
          </a:blip>
          <a:srcRect l="6221" b="5865"/>
          <a:stretch/>
        </p:blipFill>
        <p:spPr>
          <a:xfrm>
            <a:off x="6725988" y="2011147"/>
            <a:ext cx="2619493" cy="1479448"/>
          </a:xfrm>
          <a:prstGeom prst="rect">
            <a:avLst/>
          </a:prstGeom>
          <a:noFill/>
          <a:ln>
            <a:noFill/>
          </a:ln>
        </p:spPr>
      </p:pic>
      <p:pic>
        <p:nvPicPr>
          <p:cNvPr id="7" name="Google Shape;2040;p128">
            <a:extLst>
              <a:ext uri="{FF2B5EF4-FFF2-40B4-BE49-F238E27FC236}">
                <a16:creationId xmlns:a16="http://schemas.microsoft.com/office/drawing/2014/main" id="{37C81408-7188-266B-5DCD-24A85359C964}"/>
              </a:ext>
            </a:extLst>
          </p:cNvPr>
          <p:cNvPicPr preferRelativeResize="0"/>
          <p:nvPr/>
        </p:nvPicPr>
        <p:blipFill rotWithShape="1">
          <a:blip r:embed="rId5">
            <a:alphaModFix/>
          </a:blip>
          <a:srcRect l="7755" t="20641" r="13340" b="20453"/>
          <a:stretch/>
        </p:blipFill>
        <p:spPr>
          <a:xfrm>
            <a:off x="9937073" y="1997952"/>
            <a:ext cx="1127876" cy="1492644"/>
          </a:xfrm>
          <a:prstGeom prst="rect">
            <a:avLst/>
          </a:prstGeom>
          <a:noFill/>
          <a:ln>
            <a:noFill/>
          </a:ln>
        </p:spPr>
      </p:pic>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3. Pop interno</a:t>
            </a:r>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111</a:t>
            </a:fld>
            <a:endParaRPr lang="en-US" dirty="0"/>
          </a:p>
        </p:txBody>
      </p:sp>
      <p:sp>
        <p:nvSpPr>
          <p:cNvPr id="3" name="Text Placeholder 5">
            <a:extLst>
              <a:ext uri="{FF2B5EF4-FFF2-40B4-BE49-F238E27FC236}">
                <a16:creationId xmlns:a16="http://schemas.microsoft.com/office/drawing/2014/main" id="{6386D061-8087-04AE-14E4-F6E8DCCC2F54}"/>
              </a:ext>
            </a:extLst>
          </p:cNvPr>
          <p:cNvSpPr txBox="1">
            <a:spLocks/>
          </p:cNvSpPr>
          <p:nvPr/>
        </p:nvSpPr>
        <p:spPr>
          <a:xfrm>
            <a:off x="279199" y="1310682"/>
            <a:ext cx="11582400" cy="326238"/>
          </a:xfrm>
          <a:prstGeom prst="rect">
            <a:avLst/>
          </a:prstGeom>
          <a:noFill/>
        </p:spPr>
        <p:txBody>
          <a:bodyPr lIns="0" tIns="0" rIns="0" bIns="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b="1" dirty="0"/>
              <a:t>Exemplos:</a:t>
            </a:r>
          </a:p>
        </p:txBody>
      </p:sp>
      <p:sp>
        <p:nvSpPr>
          <p:cNvPr id="8" name="Text Placeholder 5">
            <a:extLst>
              <a:ext uri="{FF2B5EF4-FFF2-40B4-BE49-F238E27FC236}">
                <a16:creationId xmlns:a16="http://schemas.microsoft.com/office/drawing/2014/main" id="{F711CD95-8D4C-69C3-8BE9-2B76E6423223}"/>
              </a:ext>
            </a:extLst>
          </p:cNvPr>
          <p:cNvSpPr txBox="1">
            <a:spLocks/>
          </p:cNvSpPr>
          <p:nvPr/>
        </p:nvSpPr>
        <p:spPr>
          <a:xfrm>
            <a:off x="279200" y="3652311"/>
            <a:ext cx="2721176" cy="649878"/>
          </a:xfrm>
          <a:prstGeom prst="rect">
            <a:avLst/>
          </a:prstGeom>
          <a:noFill/>
        </p:spPr>
        <p:txBody>
          <a:bodyPr lIns="0" tIns="0" rIns="0" bIns="0" anchor="t"/>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dirty="0"/>
              <a:t>“Tampa” de Brahma Chopp e Lousa Skol</a:t>
            </a:r>
          </a:p>
        </p:txBody>
      </p:sp>
      <p:sp>
        <p:nvSpPr>
          <p:cNvPr id="9" name="Text Placeholder 5">
            <a:extLst>
              <a:ext uri="{FF2B5EF4-FFF2-40B4-BE49-F238E27FC236}">
                <a16:creationId xmlns:a16="http://schemas.microsoft.com/office/drawing/2014/main" id="{65FADB99-585A-9480-5F44-A8390A14A624}"/>
              </a:ext>
            </a:extLst>
          </p:cNvPr>
          <p:cNvSpPr txBox="1">
            <a:spLocks/>
          </p:cNvSpPr>
          <p:nvPr/>
        </p:nvSpPr>
        <p:spPr>
          <a:xfrm>
            <a:off x="3461118" y="3652311"/>
            <a:ext cx="2721176" cy="649878"/>
          </a:xfrm>
          <a:prstGeom prst="rect">
            <a:avLst/>
          </a:prstGeom>
          <a:noFill/>
        </p:spPr>
        <p:txBody>
          <a:bodyPr lIns="0" tIns="0" rIns="0" bIns="0" anchor="t"/>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dirty="0"/>
              <a:t>Letreiro do Bar com logomarca Itaipava, e nesse caso deve ser contado também o POP Externo de Bavária na testeira de plástico</a:t>
            </a:r>
          </a:p>
        </p:txBody>
      </p:sp>
      <p:sp>
        <p:nvSpPr>
          <p:cNvPr id="10" name="Text Placeholder 5">
            <a:extLst>
              <a:ext uri="{FF2B5EF4-FFF2-40B4-BE49-F238E27FC236}">
                <a16:creationId xmlns:a16="http://schemas.microsoft.com/office/drawing/2014/main" id="{A5563D53-B7BF-4443-8B13-5FA285A50371}"/>
              </a:ext>
            </a:extLst>
          </p:cNvPr>
          <p:cNvSpPr txBox="1">
            <a:spLocks/>
          </p:cNvSpPr>
          <p:nvPr/>
        </p:nvSpPr>
        <p:spPr>
          <a:xfrm>
            <a:off x="6196248" y="3652311"/>
            <a:ext cx="2721176" cy="649878"/>
          </a:xfrm>
          <a:prstGeom prst="rect">
            <a:avLst/>
          </a:prstGeom>
          <a:noFill/>
        </p:spPr>
        <p:txBody>
          <a:bodyPr lIns="0" tIns="0" rIns="0" bIns="0" anchor="t"/>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dirty="0"/>
              <a:t>Material Bohemia</a:t>
            </a:r>
          </a:p>
        </p:txBody>
      </p:sp>
      <p:sp>
        <p:nvSpPr>
          <p:cNvPr id="11" name="Text Placeholder 5">
            <a:extLst>
              <a:ext uri="{FF2B5EF4-FFF2-40B4-BE49-F238E27FC236}">
                <a16:creationId xmlns:a16="http://schemas.microsoft.com/office/drawing/2014/main" id="{CDE509CE-2D89-AE20-8F4B-0883DCF8E298}"/>
              </a:ext>
            </a:extLst>
          </p:cNvPr>
          <p:cNvSpPr txBox="1">
            <a:spLocks/>
          </p:cNvSpPr>
          <p:nvPr/>
        </p:nvSpPr>
        <p:spPr>
          <a:xfrm>
            <a:off x="9140423" y="3652311"/>
            <a:ext cx="2721176" cy="649878"/>
          </a:xfrm>
          <a:prstGeom prst="rect">
            <a:avLst/>
          </a:prstGeom>
          <a:noFill/>
        </p:spPr>
        <p:txBody>
          <a:bodyPr lIns="0" tIns="0" rIns="0" bIns="0" anchor="t"/>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dirty="0"/>
              <a:t>Material Brahma</a:t>
            </a:r>
          </a:p>
        </p:txBody>
      </p:sp>
    </p:spTree>
    <p:extLst>
      <p:ext uri="{BB962C8B-B14F-4D97-AF65-F5344CB8AC3E}">
        <p14:creationId xmlns:p14="http://schemas.microsoft.com/office/powerpoint/2010/main" val="284960844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BB87D478-9DEC-CA66-9565-8BB32EABDF4E}"/>
              </a:ext>
            </a:extLst>
          </p:cNvPr>
          <p:cNvSpPr>
            <a:spLocks noGrp="1"/>
          </p:cNvSpPr>
          <p:nvPr>
            <p:ph type="body" sz="quarter" idx="13"/>
          </p:nvPr>
        </p:nvSpPr>
        <p:spPr/>
        <p:txBody>
          <a:bodyPr/>
          <a:lstStyle/>
          <a:p>
            <a:r>
              <a:rPr lang="pt-BR" dirty="0"/>
              <a:t>O que </a:t>
            </a:r>
            <a:r>
              <a:rPr lang="pt-BR" b="1" dirty="0"/>
              <a:t>não</a:t>
            </a:r>
            <a:r>
              <a:rPr lang="pt-BR" dirty="0"/>
              <a:t> deve ser considerado:</a:t>
            </a:r>
          </a:p>
          <a:p>
            <a:endParaRPr lang="en-PH" dirty="0"/>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3. Pop cartaz de preço</a:t>
            </a:r>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112</a:t>
            </a:fld>
            <a:endParaRPr lang="en-US" dirty="0"/>
          </a:p>
        </p:txBody>
      </p:sp>
      <p:pic>
        <p:nvPicPr>
          <p:cNvPr id="3" name="Google Shape;2051;p129">
            <a:extLst>
              <a:ext uri="{FF2B5EF4-FFF2-40B4-BE49-F238E27FC236}">
                <a16:creationId xmlns:a16="http://schemas.microsoft.com/office/drawing/2014/main" id="{C484AF44-81B6-7510-C9B1-09FE42651911}"/>
              </a:ext>
            </a:extLst>
          </p:cNvPr>
          <p:cNvPicPr preferRelativeResize="0"/>
          <p:nvPr/>
        </p:nvPicPr>
        <p:blipFill rotWithShape="1">
          <a:blip r:embed="rId2">
            <a:alphaModFix/>
          </a:blip>
          <a:srcRect t="18506" r="61284" b="20889"/>
          <a:stretch/>
        </p:blipFill>
        <p:spPr>
          <a:xfrm>
            <a:off x="279200" y="1681275"/>
            <a:ext cx="2934305" cy="2907506"/>
          </a:xfrm>
          <a:prstGeom prst="rect">
            <a:avLst/>
          </a:prstGeom>
          <a:noFill/>
          <a:ln>
            <a:noFill/>
          </a:ln>
        </p:spPr>
      </p:pic>
      <p:pic>
        <p:nvPicPr>
          <p:cNvPr id="4" name="Google Shape;2051;p129">
            <a:extLst>
              <a:ext uri="{FF2B5EF4-FFF2-40B4-BE49-F238E27FC236}">
                <a16:creationId xmlns:a16="http://schemas.microsoft.com/office/drawing/2014/main" id="{8DEB55B9-9444-876F-AD5C-074FC7EB117C}"/>
              </a:ext>
            </a:extLst>
          </p:cNvPr>
          <p:cNvPicPr preferRelativeResize="0"/>
          <p:nvPr/>
        </p:nvPicPr>
        <p:blipFill rotWithShape="1">
          <a:blip r:embed="rId2">
            <a:alphaModFix/>
          </a:blip>
          <a:srcRect l="64509"/>
          <a:stretch/>
        </p:blipFill>
        <p:spPr>
          <a:xfrm>
            <a:off x="4772025" y="1681275"/>
            <a:ext cx="1630254" cy="2907506"/>
          </a:xfrm>
          <a:prstGeom prst="rect">
            <a:avLst/>
          </a:prstGeom>
          <a:noFill/>
          <a:ln>
            <a:noFill/>
          </a:ln>
        </p:spPr>
      </p:pic>
      <p:sp>
        <p:nvSpPr>
          <p:cNvPr id="5" name="Text Placeholder 5">
            <a:extLst>
              <a:ext uri="{FF2B5EF4-FFF2-40B4-BE49-F238E27FC236}">
                <a16:creationId xmlns:a16="http://schemas.microsoft.com/office/drawing/2014/main" id="{2EF60E9B-955E-6768-9BC8-B388E8C4563E}"/>
              </a:ext>
            </a:extLst>
          </p:cNvPr>
          <p:cNvSpPr txBox="1">
            <a:spLocks/>
          </p:cNvSpPr>
          <p:nvPr/>
        </p:nvSpPr>
        <p:spPr>
          <a:xfrm>
            <a:off x="279199" y="4747686"/>
            <a:ext cx="2934305" cy="649878"/>
          </a:xfrm>
          <a:prstGeom prst="rect">
            <a:avLst/>
          </a:prstGeom>
          <a:noFill/>
        </p:spPr>
        <p:txBody>
          <a:bodyPr lIns="0" tIns="0" rIns="0" bIns="0" anchor="t"/>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dirty="0"/>
              <a:t>Papel com preço do produto</a:t>
            </a:r>
          </a:p>
        </p:txBody>
      </p:sp>
      <p:sp>
        <p:nvSpPr>
          <p:cNvPr id="6" name="Text Placeholder 5">
            <a:extLst>
              <a:ext uri="{FF2B5EF4-FFF2-40B4-BE49-F238E27FC236}">
                <a16:creationId xmlns:a16="http://schemas.microsoft.com/office/drawing/2014/main" id="{CA96FC06-7234-69FB-F38C-10530D75A01D}"/>
              </a:ext>
            </a:extLst>
          </p:cNvPr>
          <p:cNvSpPr txBox="1">
            <a:spLocks/>
          </p:cNvSpPr>
          <p:nvPr/>
        </p:nvSpPr>
        <p:spPr>
          <a:xfrm>
            <a:off x="4119999" y="4747686"/>
            <a:ext cx="2934305" cy="649878"/>
          </a:xfrm>
          <a:prstGeom prst="rect">
            <a:avLst/>
          </a:prstGeom>
          <a:noFill/>
        </p:spPr>
        <p:txBody>
          <a:bodyPr lIns="0" tIns="0" rIns="0" bIns="0" anchor="t"/>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dirty="0"/>
              <a:t>Cartaz de preço sem o preço marcado</a:t>
            </a:r>
          </a:p>
        </p:txBody>
      </p:sp>
    </p:spTree>
    <p:extLst>
      <p:ext uri="{BB962C8B-B14F-4D97-AF65-F5344CB8AC3E}">
        <p14:creationId xmlns:p14="http://schemas.microsoft.com/office/powerpoint/2010/main" val="148410482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3. Pop cartaz de preço</a:t>
            </a:r>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113</a:t>
            </a:fld>
            <a:endParaRPr lang="en-US" dirty="0"/>
          </a:p>
        </p:txBody>
      </p:sp>
      <p:sp>
        <p:nvSpPr>
          <p:cNvPr id="5" name="Text Placeholder 5">
            <a:extLst>
              <a:ext uri="{FF2B5EF4-FFF2-40B4-BE49-F238E27FC236}">
                <a16:creationId xmlns:a16="http://schemas.microsoft.com/office/drawing/2014/main" id="{2EF60E9B-955E-6768-9BC8-B388E8C4563E}"/>
              </a:ext>
            </a:extLst>
          </p:cNvPr>
          <p:cNvSpPr txBox="1">
            <a:spLocks/>
          </p:cNvSpPr>
          <p:nvPr/>
        </p:nvSpPr>
        <p:spPr>
          <a:xfrm>
            <a:off x="292599" y="4300011"/>
            <a:ext cx="3691788" cy="649878"/>
          </a:xfrm>
          <a:prstGeom prst="rect">
            <a:avLst/>
          </a:prstGeom>
          <a:noFill/>
        </p:spPr>
        <p:txBody>
          <a:bodyPr lIns="0" tIns="0" rIns="0" bIns="0" anchor="t"/>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dirty="0"/>
              <a:t>Cartaz de Preço de Itaipava e Crystal (para Crystal deveria ser marcado apenas para 600ml, pois os demais itens não tem preço marcado).</a:t>
            </a:r>
          </a:p>
          <a:p>
            <a:pPr marL="0" indent="0" algn="ctr">
              <a:buNone/>
            </a:pPr>
            <a:endParaRPr lang="pt-BR" dirty="0"/>
          </a:p>
        </p:txBody>
      </p:sp>
      <p:sp>
        <p:nvSpPr>
          <p:cNvPr id="6" name="Text Placeholder 5">
            <a:extLst>
              <a:ext uri="{FF2B5EF4-FFF2-40B4-BE49-F238E27FC236}">
                <a16:creationId xmlns:a16="http://schemas.microsoft.com/office/drawing/2014/main" id="{CA96FC06-7234-69FB-F38C-10530D75A01D}"/>
              </a:ext>
            </a:extLst>
          </p:cNvPr>
          <p:cNvSpPr txBox="1">
            <a:spLocks/>
          </p:cNvSpPr>
          <p:nvPr/>
        </p:nvSpPr>
        <p:spPr>
          <a:xfrm>
            <a:off x="5130178" y="4300011"/>
            <a:ext cx="2934305" cy="649878"/>
          </a:xfrm>
          <a:prstGeom prst="rect">
            <a:avLst/>
          </a:prstGeom>
          <a:noFill/>
        </p:spPr>
        <p:txBody>
          <a:bodyPr lIns="0" tIns="0" rIns="0" bIns="0" anchor="t"/>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dirty="0"/>
              <a:t>Cartaz de Preço de Itaipava</a:t>
            </a:r>
          </a:p>
        </p:txBody>
      </p:sp>
      <p:sp>
        <p:nvSpPr>
          <p:cNvPr id="10" name="Text Placeholder 5">
            <a:extLst>
              <a:ext uri="{FF2B5EF4-FFF2-40B4-BE49-F238E27FC236}">
                <a16:creationId xmlns:a16="http://schemas.microsoft.com/office/drawing/2014/main" id="{51B5BA01-E844-079D-EFB0-585622ACF149}"/>
              </a:ext>
            </a:extLst>
          </p:cNvPr>
          <p:cNvSpPr txBox="1">
            <a:spLocks/>
          </p:cNvSpPr>
          <p:nvPr/>
        </p:nvSpPr>
        <p:spPr>
          <a:xfrm>
            <a:off x="279199" y="1310682"/>
            <a:ext cx="11582400" cy="326238"/>
          </a:xfrm>
          <a:prstGeom prst="rect">
            <a:avLst/>
          </a:prstGeom>
          <a:noFill/>
        </p:spPr>
        <p:txBody>
          <a:bodyPr lIns="0" tIns="0" rIns="0" bIns="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b="1" dirty="0"/>
              <a:t>Exemplos:</a:t>
            </a:r>
          </a:p>
        </p:txBody>
      </p:sp>
      <p:pic>
        <p:nvPicPr>
          <p:cNvPr id="11" name="Google Shape;2060;p130">
            <a:extLst>
              <a:ext uri="{FF2B5EF4-FFF2-40B4-BE49-F238E27FC236}">
                <a16:creationId xmlns:a16="http://schemas.microsoft.com/office/drawing/2014/main" id="{3E9C59EB-FB25-C0B7-9F43-AF677C651B73}"/>
              </a:ext>
            </a:extLst>
          </p:cNvPr>
          <p:cNvPicPr preferRelativeResize="0"/>
          <p:nvPr/>
        </p:nvPicPr>
        <p:blipFill rotWithShape="1">
          <a:blip r:embed="rId2">
            <a:alphaModFix/>
          </a:blip>
          <a:srcRect/>
          <a:stretch/>
        </p:blipFill>
        <p:spPr>
          <a:xfrm>
            <a:off x="292598" y="1971380"/>
            <a:ext cx="3691788" cy="2122552"/>
          </a:xfrm>
          <a:prstGeom prst="rect">
            <a:avLst/>
          </a:prstGeom>
          <a:noFill/>
          <a:ln>
            <a:noFill/>
          </a:ln>
        </p:spPr>
      </p:pic>
      <p:pic>
        <p:nvPicPr>
          <p:cNvPr id="12" name="Google Shape;2061;p130">
            <a:extLst>
              <a:ext uri="{FF2B5EF4-FFF2-40B4-BE49-F238E27FC236}">
                <a16:creationId xmlns:a16="http://schemas.microsoft.com/office/drawing/2014/main" id="{A013013D-DCB6-45EB-F6BE-B7C2BD55792C}"/>
              </a:ext>
            </a:extLst>
          </p:cNvPr>
          <p:cNvPicPr preferRelativeResize="0"/>
          <p:nvPr/>
        </p:nvPicPr>
        <p:blipFill rotWithShape="1">
          <a:blip r:embed="rId3">
            <a:alphaModFix/>
          </a:blip>
          <a:srcRect/>
          <a:stretch/>
        </p:blipFill>
        <p:spPr>
          <a:xfrm>
            <a:off x="4751436" y="2012715"/>
            <a:ext cx="3691788" cy="2074879"/>
          </a:xfrm>
          <a:prstGeom prst="rect">
            <a:avLst/>
          </a:prstGeom>
          <a:noFill/>
          <a:ln>
            <a:noFill/>
          </a:ln>
        </p:spPr>
      </p:pic>
    </p:spTree>
    <p:extLst>
      <p:ext uri="{BB962C8B-B14F-4D97-AF65-F5344CB8AC3E}">
        <p14:creationId xmlns:p14="http://schemas.microsoft.com/office/powerpoint/2010/main" val="392563557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3. Pop cartaz de preço</a:t>
            </a:r>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114</a:t>
            </a:fld>
            <a:endParaRPr lang="en-US" dirty="0"/>
          </a:p>
        </p:txBody>
      </p:sp>
      <p:sp>
        <p:nvSpPr>
          <p:cNvPr id="5" name="Text Placeholder 5">
            <a:extLst>
              <a:ext uri="{FF2B5EF4-FFF2-40B4-BE49-F238E27FC236}">
                <a16:creationId xmlns:a16="http://schemas.microsoft.com/office/drawing/2014/main" id="{2EF60E9B-955E-6768-9BC8-B388E8C4563E}"/>
              </a:ext>
            </a:extLst>
          </p:cNvPr>
          <p:cNvSpPr txBox="1">
            <a:spLocks/>
          </p:cNvSpPr>
          <p:nvPr/>
        </p:nvSpPr>
        <p:spPr>
          <a:xfrm>
            <a:off x="292599" y="4300011"/>
            <a:ext cx="3555501" cy="649878"/>
          </a:xfrm>
          <a:prstGeom prst="rect">
            <a:avLst/>
          </a:prstGeom>
          <a:noFill/>
        </p:spPr>
        <p:txBody>
          <a:bodyPr lIns="0" tIns="0" rIns="0" bIns="0" anchor="t"/>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dirty="0"/>
              <a:t>Cartaz de Preço Skinka e Itubaína</a:t>
            </a:r>
          </a:p>
        </p:txBody>
      </p:sp>
      <p:sp>
        <p:nvSpPr>
          <p:cNvPr id="6" name="Text Placeholder 5">
            <a:extLst>
              <a:ext uri="{FF2B5EF4-FFF2-40B4-BE49-F238E27FC236}">
                <a16:creationId xmlns:a16="http://schemas.microsoft.com/office/drawing/2014/main" id="{CA96FC06-7234-69FB-F38C-10530D75A01D}"/>
              </a:ext>
            </a:extLst>
          </p:cNvPr>
          <p:cNvSpPr txBox="1">
            <a:spLocks/>
          </p:cNvSpPr>
          <p:nvPr/>
        </p:nvSpPr>
        <p:spPr>
          <a:xfrm>
            <a:off x="4627619" y="4300011"/>
            <a:ext cx="2934305" cy="649878"/>
          </a:xfrm>
          <a:prstGeom prst="rect">
            <a:avLst/>
          </a:prstGeom>
          <a:noFill/>
        </p:spPr>
        <p:txBody>
          <a:bodyPr lIns="0" tIns="0" rIns="0" bIns="0" anchor="t"/>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dirty="0"/>
              <a:t>Cartaz de Preço Skol 300ml</a:t>
            </a:r>
          </a:p>
        </p:txBody>
      </p:sp>
      <p:sp>
        <p:nvSpPr>
          <p:cNvPr id="10" name="Text Placeholder 5">
            <a:extLst>
              <a:ext uri="{FF2B5EF4-FFF2-40B4-BE49-F238E27FC236}">
                <a16:creationId xmlns:a16="http://schemas.microsoft.com/office/drawing/2014/main" id="{51B5BA01-E844-079D-EFB0-585622ACF149}"/>
              </a:ext>
            </a:extLst>
          </p:cNvPr>
          <p:cNvSpPr txBox="1">
            <a:spLocks/>
          </p:cNvSpPr>
          <p:nvPr/>
        </p:nvSpPr>
        <p:spPr>
          <a:xfrm>
            <a:off x="279199" y="1310682"/>
            <a:ext cx="11582400" cy="326238"/>
          </a:xfrm>
          <a:prstGeom prst="rect">
            <a:avLst/>
          </a:prstGeom>
          <a:noFill/>
        </p:spPr>
        <p:txBody>
          <a:bodyPr lIns="0" tIns="0" rIns="0" bIns="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b="1" dirty="0"/>
              <a:t>Exemplos:</a:t>
            </a:r>
          </a:p>
        </p:txBody>
      </p:sp>
      <p:pic>
        <p:nvPicPr>
          <p:cNvPr id="3" name="Google Shape;2071;p131">
            <a:extLst>
              <a:ext uri="{FF2B5EF4-FFF2-40B4-BE49-F238E27FC236}">
                <a16:creationId xmlns:a16="http://schemas.microsoft.com/office/drawing/2014/main" id="{A36060B3-EA53-C1BE-5082-29C917C7FEB0}"/>
              </a:ext>
            </a:extLst>
          </p:cNvPr>
          <p:cNvPicPr preferRelativeResize="0"/>
          <p:nvPr/>
        </p:nvPicPr>
        <p:blipFill rotWithShape="1">
          <a:blip r:embed="rId2">
            <a:alphaModFix/>
          </a:blip>
          <a:srcRect/>
          <a:stretch/>
        </p:blipFill>
        <p:spPr>
          <a:xfrm>
            <a:off x="292599" y="2030510"/>
            <a:ext cx="3555501" cy="2068140"/>
          </a:xfrm>
          <a:prstGeom prst="rect">
            <a:avLst/>
          </a:prstGeom>
          <a:noFill/>
          <a:ln>
            <a:noFill/>
          </a:ln>
        </p:spPr>
      </p:pic>
      <p:pic>
        <p:nvPicPr>
          <p:cNvPr id="4" name="Google Shape;2072;p131">
            <a:extLst>
              <a:ext uri="{FF2B5EF4-FFF2-40B4-BE49-F238E27FC236}">
                <a16:creationId xmlns:a16="http://schemas.microsoft.com/office/drawing/2014/main" id="{61478047-06D8-750A-AB04-2E9B3506EDC2}"/>
              </a:ext>
            </a:extLst>
          </p:cNvPr>
          <p:cNvPicPr preferRelativeResize="0"/>
          <p:nvPr/>
        </p:nvPicPr>
        <p:blipFill rotWithShape="1">
          <a:blip r:embed="rId3">
            <a:alphaModFix/>
          </a:blip>
          <a:srcRect/>
          <a:stretch/>
        </p:blipFill>
        <p:spPr>
          <a:xfrm>
            <a:off x="4850530" y="2026744"/>
            <a:ext cx="2488481" cy="2057264"/>
          </a:xfrm>
          <a:prstGeom prst="rect">
            <a:avLst/>
          </a:prstGeom>
          <a:noFill/>
          <a:ln>
            <a:noFill/>
          </a:ln>
        </p:spPr>
      </p:pic>
      <p:pic>
        <p:nvPicPr>
          <p:cNvPr id="7" name="Google Shape;2073;p131">
            <a:extLst>
              <a:ext uri="{FF2B5EF4-FFF2-40B4-BE49-F238E27FC236}">
                <a16:creationId xmlns:a16="http://schemas.microsoft.com/office/drawing/2014/main" id="{711EAD14-1AA9-2669-EE56-19FCFE8C4C30}"/>
              </a:ext>
            </a:extLst>
          </p:cNvPr>
          <p:cNvPicPr preferRelativeResize="0"/>
          <p:nvPr/>
        </p:nvPicPr>
        <p:blipFill rotWithShape="1">
          <a:blip r:embed="rId4">
            <a:alphaModFix/>
          </a:blip>
          <a:srcRect/>
          <a:stretch/>
        </p:blipFill>
        <p:spPr>
          <a:xfrm>
            <a:off x="9044159" y="2029279"/>
            <a:ext cx="1528875" cy="2054729"/>
          </a:xfrm>
          <a:prstGeom prst="rect">
            <a:avLst/>
          </a:prstGeom>
          <a:noFill/>
          <a:ln>
            <a:noFill/>
          </a:ln>
        </p:spPr>
      </p:pic>
      <p:sp>
        <p:nvSpPr>
          <p:cNvPr id="8" name="Text Placeholder 5">
            <a:extLst>
              <a:ext uri="{FF2B5EF4-FFF2-40B4-BE49-F238E27FC236}">
                <a16:creationId xmlns:a16="http://schemas.microsoft.com/office/drawing/2014/main" id="{25FD03F4-AD8C-2731-2F7C-23C4DF59AEB8}"/>
              </a:ext>
            </a:extLst>
          </p:cNvPr>
          <p:cNvSpPr txBox="1">
            <a:spLocks/>
          </p:cNvSpPr>
          <p:nvPr/>
        </p:nvSpPr>
        <p:spPr>
          <a:xfrm>
            <a:off x="8341444" y="4300011"/>
            <a:ext cx="3193331" cy="649878"/>
          </a:xfrm>
          <a:prstGeom prst="rect">
            <a:avLst/>
          </a:prstGeom>
          <a:noFill/>
        </p:spPr>
        <p:txBody>
          <a:bodyPr lIns="0" tIns="0" rIns="0" bIns="0" anchor="t"/>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dirty="0"/>
              <a:t>Cartaz de Preço “Amarelo” Desperados</a:t>
            </a:r>
          </a:p>
          <a:p>
            <a:pPr marL="0" indent="0" algn="ctr">
              <a:buNone/>
            </a:pPr>
            <a:endParaRPr lang="pt-BR" dirty="0"/>
          </a:p>
        </p:txBody>
      </p:sp>
    </p:spTree>
    <p:extLst>
      <p:ext uri="{BB962C8B-B14F-4D97-AF65-F5344CB8AC3E}">
        <p14:creationId xmlns:p14="http://schemas.microsoft.com/office/powerpoint/2010/main" val="37238683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Análise dos dados – panorama marca A</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115</a:t>
            </a:fld>
            <a:endParaRPr lang="en-US" dirty="0"/>
          </a:p>
        </p:txBody>
      </p:sp>
      <p:pic>
        <p:nvPicPr>
          <p:cNvPr id="5" name="Graphic 4">
            <a:extLst>
              <a:ext uri="{FF2B5EF4-FFF2-40B4-BE49-F238E27FC236}">
                <a16:creationId xmlns:a16="http://schemas.microsoft.com/office/drawing/2014/main" id="{4EF771E7-8CC2-E34A-16B8-E58A1147BD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201" y="727317"/>
            <a:ext cx="940000" cy="888728"/>
          </a:xfrm>
          <a:prstGeom prst="rect">
            <a:avLst/>
          </a:prstGeom>
        </p:spPr>
      </p:pic>
      <p:sp>
        <p:nvSpPr>
          <p:cNvPr id="6" name="Rectangle 5">
            <a:extLst>
              <a:ext uri="{FF2B5EF4-FFF2-40B4-BE49-F238E27FC236}">
                <a16:creationId xmlns:a16="http://schemas.microsoft.com/office/drawing/2014/main" id="{E569EC1D-AD42-5D0F-D1BC-C88E68D75492}"/>
              </a:ext>
            </a:extLst>
          </p:cNvPr>
          <p:cNvSpPr/>
          <p:nvPr/>
        </p:nvSpPr>
        <p:spPr>
          <a:xfrm>
            <a:off x="1436421" y="983588"/>
            <a:ext cx="1421079" cy="3761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bg1"/>
                </a:solidFill>
                <a:latin typeface="+mj-lt"/>
              </a:rPr>
              <a:t>MARCA A</a:t>
            </a:r>
          </a:p>
        </p:txBody>
      </p:sp>
      <p:graphicFrame>
        <p:nvGraphicFramePr>
          <p:cNvPr id="7" name="Google Shape;1856;p112">
            <a:extLst>
              <a:ext uri="{FF2B5EF4-FFF2-40B4-BE49-F238E27FC236}">
                <a16:creationId xmlns:a16="http://schemas.microsoft.com/office/drawing/2014/main" id="{8188B038-9495-2A81-05A6-9027560E06B7}"/>
              </a:ext>
            </a:extLst>
          </p:cNvPr>
          <p:cNvGraphicFramePr/>
          <p:nvPr/>
        </p:nvGraphicFramePr>
        <p:xfrm>
          <a:off x="288558" y="1762230"/>
          <a:ext cx="9617440" cy="3206033"/>
        </p:xfrm>
        <a:graphic>
          <a:graphicData uri="http://schemas.openxmlformats.org/drawingml/2006/table">
            <a:tbl>
              <a:tblPr>
                <a:noFill/>
              </a:tblPr>
              <a:tblGrid>
                <a:gridCol w="1923488">
                  <a:extLst>
                    <a:ext uri="{9D8B030D-6E8A-4147-A177-3AD203B41FA5}">
                      <a16:colId xmlns:a16="http://schemas.microsoft.com/office/drawing/2014/main" val="20000"/>
                    </a:ext>
                  </a:extLst>
                </a:gridCol>
                <a:gridCol w="1923488">
                  <a:extLst>
                    <a:ext uri="{9D8B030D-6E8A-4147-A177-3AD203B41FA5}">
                      <a16:colId xmlns:a16="http://schemas.microsoft.com/office/drawing/2014/main" val="20001"/>
                    </a:ext>
                  </a:extLst>
                </a:gridCol>
                <a:gridCol w="1923488">
                  <a:extLst>
                    <a:ext uri="{9D8B030D-6E8A-4147-A177-3AD203B41FA5}">
                      <a16:colId xmlns:a16="http://schemas.microsoft.com/office/drawing/2014/main" val="20002"/>
                    </a:ext>
                  </a:extLst>
                </a:gridCol>
                <a:gridCol w="1923488">
                  <a:extLst>
                    <a:ext uri="{9D8B030D-6E8A-4147-A177-3AD203B41FA5}">
                      <a16:colId xmlns:a16="http://schemas.microsoft.com/office/drawing/2014/main" val="20003"/>
                    </a:ext>
                  </a:extLst>
                </a:gridCol>
                <a:gridCol w="1923488">
                  <a:extLst>
                    <a:ext uri="{9D8B030D-6E8A-4147-A177-3AD203B41FA5}">
                      <a16:colId xmlns:a16="http://schemas.microsoft.com/office/drawing/2014/main" val="20004"/>
                    </a:ext>
                  </a:extLst>
                </a:gridCol>
              </a:tblGrid>
              <a:tr h="533188">
                <a:tc>
                  <a:txBody>
                    <a:bodyPr/>
                    <a:lstStyle/>
                    <a:p>
                      <a:pPr marL="0" marR="0" lvl="0" indent="0" algn="l" rtl="0">
                        <a:lnSpc>
                          <a:spcPct val="100000"/>
                        </a:lnSpc>
                        <a:spcBef>
                          <a:spcPts val="0"/>
                        </a:spcBef>
                        <a:spcAft>
                          <a:spcPts val="0"/>
                        </a:spcAft>
                        <a:buClr>
                          <a:srgbClr val="000000"/>
                        </a:buClr>
                        <a:buSzPts val="1100"/>
                        <a:buFont typeface="Arial"/>
                        <a:buNone/>
                      </a:pPr>
                      <a:endParaRPr sz="1100" b="1" u="none" strike="noStrike" cap="none" dirty="0">
                        <a:solidFill>
                          <a:schemeClr val="bg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dirty="0">
                          <a:solidFill>
                            <a:schemeClr val="bg1"/>
                          </a:solidFill>
                          <a:latin typeface="+mj-lt"/>
                          <a:ea typeface="Montserrat"/>
                          <a:cs typeface="Montserrat"/>
                          <a:sym typeface="Montserrat"/>
                        </a:rPr>
                        <a:t>Dez’16</a:t>
                      </a:r>
                      <a:endParaRPr sz="1100" b="1" u="none" strike="noStrike" cap="none" dirty="0">
                        <a:solidFill>
                          <a:schemeClr val="bg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dirty="0">
                          <a:solidFill>
                            <a:schemeClr val="bg1"/>
                          </a:solidFill>
                          <a:latin typeface="+mj-lt"/>
                          <a:ea typeface="Montserrat"/>
                          <a:cs typeface="Montserrat"/>
                          <a:sym typeface="Montserrat"/>
                        </a:rPr>
                        <a:t>Jan’17</a:t>
                      </a:r>
                      <a:endParaRPr sz="1100" b="1" u="none" strike="noStrike" cap="none" dirty="0">
                        <a:solidFill>
                          <a:schemeClr val="bg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dirty="0">
                          <a:solidFill>
                            <a:schemeClr val="bg1"/>
                          </a:solidFill>
                          <a:latin typeface="+mj-lt"/>
                          <a:ea typeface="Montserrat"/>
                          <a:cs typeface="Montserrat"/>
                          <a:sym typeface="Montserrat"/>
                        </a:rPr>
                        <a:t>Fev’17</a:t>
                      </a:r>
                      <a:endParaRPr sz="1100" b="1" u="none" strike="noStrike" cap="none" dirty="0">
                        <a:solidFill>
                          <a:schemeClr val="bg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dirty="0">
                          <a:solidFill>
                            <a:schemeClr val="bg1"/>
                          </a:solidFill>
                          <a:latin typeface="+mj-lt"/>
                          <a:ea typeface="Montserrat"/>
                          <a:cs typeface="Montserrat"/>
                          <a:sym typeface="Montserrat"/>
                        </a:rPr>
                        <a:t>Mar’17</a:t>
                      </a:r>
                      <a:endParaRPr sz="1100" b="1" u="none" strike="noStrike" cap="none" dirty="0">
                        <a:solidFill>
                          <a:schemeClr val="bg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381835">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solidFill>
                            <a:schemeClr val="tx1"/>
                          </a:solidFill>
                          <a:latin typeface="+mn-lt"/>
                          <a:ea typeface="Montserrat"/>
                          <a:cs typeface="Montserrat"/>
                          <a:sym typeface="Montserrat"/>
                        </a:rPr>
                        <a:t>Share Volume</a:t>
                      </a:r>
                      <a:endParaRPr sz="1100" u="none" strike="noStrike" cap="none" dirty="0">
                        <a:solidFill>
                          <a:schemeClr val="tx1"/>
                        </a:solidFill>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latin typeface="+mn-lt"/>
                          <a:ea typeface="Montserrat"/>
                          <a:cs typeface="Montserrat"/>
                          <a:sym typeface="Montserrat"/>
                        </a:rPr>
                        <a:t>12,7</a:t>
                      </a:r>
                      <a:endParaRPr sz="1100" u="none" strike="noStrike" cap="none" dirty="0">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latin typeface="+mn-lt"/>
                          <a:ea typeface="Montserrat"/>
                          <a:cs typeface="Montserrat"/>
                          <a:sym typeface="Montserrat"/>
                        </a:rPr>
                        <a:t>12,6</a:t>
                      </a:r>
                      <a:endParaRPr sz="1100" u="none" strike="noStrike" cap="none">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latin typeface="+mn-lt"/>
                          <a:ea typeface="Montserrat"/>
                          <a:cs typeface="Montserrat"/>
                          <a:sym typeface="Montserrat"/>
                        </a:rPr>
                        <a:t>13,0</a:t>
                      </a:r>
                      <a:endParaRPr sz="1100" u="none" strike="noStrike" cap="none">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latin typeface="+mn-lt"/>
                          <a:ea typeface="Montserrat"/>
                          <a:cs typeface="Montserrat"/>
                          <a:sym typeface="Montserrat"/>
                        </a:rPr>
                        <a:t>13,6</a:t>
                      </a:r>
                      <a:endParaRPr sz="1100" u="none" strike="noStrike" cap="none">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81835">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solidFill>
                            <a:schemeClr val="tx1"/>
                          </a:solidFill>
                          <a:latin typeface="+mn-lt"/>
                          <a:ea typeface="Montserrat"/>
                          <a:cs typeface="Montserrat"/>
                          <a:sym typeface="Montserrat"/>
                        </a:rPr>
                        <a:t>Share Valor</a:t>
                      </a:r>
                      <a:endParaRPr sz="1100" u="none" strike="noStrike" cap="none" dirty="0">
                        <a:solidFill>
                          <a:schemeClr val="tx1"/>
                        </a:solidFill>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latin typeface="+mn-lt"/>
                          <a:ea typeface="Montserrat"/>
                          <a:cs typeface="Montserrat"/>
                          <a:sym typeface="Montserrat"/>
                        </a:rPr>
                        <a:t>15,8</a:t>
                      </a:r>
                      <a:endParaRPr sz="1100" u="none" strike="noStrike" cap="none" dirty="0">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latin typeface="+mn-lt"/>
                          <a:ea typeface="Montserrat"/>
                          <a:cs typeface="Montserrat"/>
                          <a:sym typeface="Montserrat"/>
                        </a:rPr>
                        <a:t>15,9</a:t>
                      </a:r>
                      <a:endParaRPr sz="1100" u="none" strike="noStrike" cap="none" dirty="0">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latin typeface="+mn-lt"/>
                          <a:ea typeface="Montserrat"/>
                          <a:cs typeface="Montserrat"/>
                          <a:sym typeface="Montserrat"/>
                        </a:rPr>
                        <a:t>16,4</a:t>
                      </a:r>
                      <a:endParaRPr sz="1100" u="none" strike="noStrike" cap="none">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latin typeface="+mn-lt"/>
                          <a:ea typeface="Montserrat"/>
                          <a:cs typeface="Montserrat"/>
                          <a:sym typeface="Montserrat"/>
                        </a:rPr>
                        <a:t>16,9</a:t>
                      </a:r>
                      <a:endParaRPr sz="1100" u="none" strike="noStrike" cap="none">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81835">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solidFill>
                            <a:schemeClr val="tx1"/>
                          </a:solidFill>
                          <a:latin typeface="+mn-lt"/>
                          <a:ea typeface="Montserrat"/>
                          <a:cs typeface="Montserrat"/>
                          <a:sym typeface="Montserrat"/>
                        </a:rPr>
                        <a:t>DP Vendedora</a:t>
                      </a:r>
                      <a:endParaRPr sz="1100" u="none" strike="noStrike" cap="none" dirty="0">
                        <a:solidFill>
                          <a:schemeClr val="tx1"/>
                        </a:solidFill>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latin typeface="+mn-lt"/>
                          <a:ea typeface="Montserrat"/>
                          <a:cs typeface="Montserrat"/>
                          <a:sym typeface="Montserrat"/>
                        </a:rPr>
                        <a:t>82</a:t>
                      </a:r>
                      <a:endParaRPr sz="1100" u="none" strike="noStrike" cap="none">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latin typeface="+mn-lt"/>
                          <a:ea typeface="Montserrat"/>
                          <a:cs typeface="Montserrat"/>
                          <a:sym typeface="Montserrat"/>
                        </a:rPr>
                        <a:t>90</a:t>
                      </a:r>
                      <a:endParaRPr sz="1100" u="none" strike="noStrike" cap="none" dirty="0">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latin typeface="+mn-lt"/>
                          <a:ea typeface="Montserrat"/>
                          <a:cs typeface="Montserrat"/>
                          <a:sym typeface="Montserrat"/>
                        </a:rPr>
                        <a:t>93</a:t>
                      </a:r>
                      <a:endParaRPr sz="1100" u="none" strike="noStrike" cap="none">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latin typeface="+mn-lt"/>
                          <a:ea typeface="Montserrat"/>
                          <a:cs typeface="Montserrat"/>
                          <a:sym typeface="Montserrat"/>
                        </a:rPr>
                        <a:t>98</a:t>
                      </a:r>
                      <a:endParaRPr sz="1100" u="none" strike="noStrike" cap="none">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81835">
                <a:tc>
                  <a:txBody>
                    <a:bodyPr/>
                    <a:lstStyle/>
                    <a:p>
                      <a:pPr marL="0" marR="0" lvl="0" indent="0" algn="ctr" rtl="0">
                        <a:lnSpc>
                          <a:spcPct val="100000"/>
                        </a:lnSpc>
                        <a:spcBef>
                          <a:spcPts val="0"/>
                        </a:spcBef>
                        <a:spcAft>
                          <a:spcPts val="0"/>
                        </a:spcAft>
                        <a:buClr>
                          <a:schemeClr val="dk1"/>
                        </a:buClr>
                        <a:buSzPts val="1100"/>
                        <a:buFont typeface="Arial"/>
                        <a:buNone/>
                      </a:pPr>
                      <a:r>
                        <a:rPr lang="en" sz="1100" u="none" strike="noStrike" cap="none" dirty="0">
                          <a:solidFill>
                            <a:schemeClr val="tx1"/>
                          </a:solidFill>
                          <a:latin typeface="+mn-lt"/>
                          <a:ea typeface="Montserrat"/>
                          <a:cs typeface="Montserrat"/>
                          <a:sym typeface="Montserrat"/>
                        </a:rPr>
                        <a:t>DP Sem Vendas</a:t>
                      </a:r>
                      <a:endParaRPr sz="1100" u="none" strike="noStrike" cap="none" dirty="0">
                        <a:solidFill>
                          <a:schemeClr val="tx1"/>
                        </a:solidFill>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latin typeface="+mn-lt"/>
                          <a:ea typeface="Montserrat"/>
                          <a:cs typeface="Montserrat"/>
                          <a:sym typeface="Montserrat"/>
                        </a:rPr>
                        <a:t>3</a:t>
                      </a:r>
                      <a:endParaRPr sz="1100" u="none" strike="noStrike" cap="none">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latin typeface="+mn-lt"/>
                          <a:ea typeface="Montserrat"/>
                          <a:cs typeface="Montserrat"/>
                          <a:sym typeface="Montserrat"/>
                        </a:rPr>
                        <a:t>4</a:t>
                      </a:r>
                      <a:endParaRPr sz="1100" u="none" strike="noStrike" cap="none" dirty="0">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latin typeface="+mn-lt"/>
                          <a:ea typeface="Montserrat"/>
                          <a:cs typeface="Montserrat"/>
                          <a:sym typeface="Montserrat"/>
                        </a:rPr>
                        <a:t>5</a:t>
                      </a:r>
                      <a:endParaRPr sz="1100" u="none" strike="noStrike" cap="none" dirty="0">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dirty="0">
                          <a:solidFill>
                            <a:schemeClr val="tx1"/>
                          </a:solidFill>
                          <a:latin typeface="+mn-lt"/>
                          <a:ea typeface="Montserrat"/>
                          <a:cs typeface="Montserrat"/>
                          <a:sym typeface="Montserrat"/>
                        </a:rPr>
                        <a:t>18</a:t>
                      </a:r>
                      <a:endParaRPr sz="1100" b="1" u="none" strike="noStrike" cap="none" dirty="0">
                        <a:solidFill>
                          <a:schemeClr val="tx1"/>
                        </a:solidFill>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198840112"/>
                  </a:ext>
                </a:extLst>
              </a:tr>
              <a:tr h="381835">
                <a:tc>
                  <a:txBody>
                    <a:bodyPr/>
                    <a:lstStyle/>
                    <a:p>
                      <a:pPr marL="0" marR="0" lvl="0" indent="0" algn="ctr" rtl="0">
                        <a:lnSpc>
                          <a:spcPct val="100000"/>
                        </a:lnSpc>
                        <a:spcBef>
                          <a:spcPts val="0"/>
                        </a:spcBef>
                        <a:spcAft>
                          <a:spcPts val="0"/>
                        </a:spcAft>
                        <a:buClr>
                          <a:schemeClr val="dk1"/>
                        </a:buClr>
                        <a:buSzPts val="1100"/>
                        <a:buFont typeface="Arial"/>
                        <a:buNone/>
                      </a:pPr>
                      <a:r>
                        <a:rPr lang="en" sz="1100" u="none" strike="noStrike" cap="none" dirty="0">
                          <a:solidFill>
                            <a:schemeClr val="tx1"/>
                          </a:solidFill>
                          <a:latin typeface="+mn-lt"/>
                          <a:ea typeface="Montserrat"/>
                          <a:cs typeface="Montserrat"/>
                          <a:sym typeface="Montserrat"/>
                        </a:rPr>
                        <a:t>Índice de Preço</a:t>
                      </a:r>
                      <a:endParaRPr sz="1100" u="none" strike="noStrike" cap="none" dirty="0">
                        <a:solidFill>
                          <a:schemeClr val="tx1"/>
                        </a:solidFill>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latin typeface="+mn-lt"/>
                          <a:ea typeface="Montserrat"/>
                          <a:cs typeface="Montserrat"/>
                          <a:sym typeface="Montserrat"/>
                        </a:rPr>
                        <a:t>110</a:t>
                      </a:r>
                      <a:endParaRPr sz="1100" u="none" strike="noStrike" cap="none">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latin typeface="+mn-lt"/>
                          <a:ea typeface="Montserrat"/>
                          <a:cs typeface="Montserrat"/>
                          <a:sym typeface="Montserrat"/>
                        </a:rPr>
                        <a:t>108</a:t>
                      </a:r>
                      <a:endParaRPr sz="1100" u="none" strike="noStrike" cap="none">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latin typeface="+mn-lt"/>
                          <a:ea typeface="Montserrat"/>
                          <a:cs typeface="Montserrat"/>
                          <a:sym typeface="Montserrat"/>
                        </a:rPr>
                        <a:t>95</a:t>
                      </a:r>
                      <a:endParaRPr sz="1100" u="none" strike="noStrike" cap="none" dirty="0">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dirty="0">
                          <a:solidFill>
                            <a:schemeClr val="bg1"/>
                          </a:solidFill>
                          <a:latin typeface="+mn-lt"/>
                          <a:ea typeface="Montserrat"/>
                          <a:cs typeface="Montserrat"/>
                          <a:sym typeface="Montserrat"/>
                        </a:rPr>
                        <a:t>92</a:t>
                      </a:r>
                      <a:endParaRPr sz="1100" b="1" u="none" strike="noStrike" cap="none" dirty="0">
                        <a:solidFill>
                          <a:schemeClr val="bg1"/>
                        </a:solidFill>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952109646"/>
                  </a:ext>
                </a:extLst>
              </a:tr>
              <a:tr h="381835">
                <a:tc>
                  <a:txBody>
                    <a:bodyPr/>
                    <a:lstStyle/>
                    <a:p>
                      <a:pPr marL="0" marR="0" lvl="0" indent="0" algn="ctr" rtl="0">
                        <a:lnSpc>
                          <a:spcPct val="100000"/>
                        </a:lnSpc>
                        <a:spcBef>
                          <a:spcPts val="0"/>
                        </a:spcBef>
                        <a:spcAft>
                          <a:spcPts val="0"/>
                        </a:spcAft>
                        <a:buClr>
                          <a:schemeClr val="dk1"/>
                        </a:buClr>
                        <a:buSzPts val="1100"/>
                        <a:buFont typeface="Arial"/>
                        <a:buNone/>
                      </a:pPr>
                      <a:r>
                        <a:rPr lang="en" sz="1100" u="none" strike="noStrike" cap="none" dirty="0">
                          <a:solidFill>
                            <a:schemeClr val="tx1"/>
                          </a:solidFill>
                          <a:latin typeface="+mn-lt"/>
                          <a:ea typeface="Montserrat"/>
                          <a:cs typeface="Montserrat"/>
                          <a:sym typeface="Montserrat"/>
                        </a:rPr>
                        <a:t>DP Ofertas</a:t>
                      </a:r>
                      <a:endParaRPr sz="1100" u="none" strike="noStrike" cap="none" dirty="0">
                        <a:solidFill>
                          <a:schemeClr val="tx1"/>
                        </a:solidFill>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latin typeface="+mn-lt"/>
                          <a:ea typeface="Montserrat"/>
                          <a:cs typeface="Montserrat"/>
                          <a:sym typeface="Montserrat"/>
                        </a:rPr>
                        <a:t>12</a:t>
                      </a:r>
                      <a:endParaRPr sz="1100" u="none" strike="noStrike" cap="none">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latin typeface="+mn-lt"/>
                          <a:ea typeface="Montserrat"/>
                          <a:cs typeface="Montserrat"/>
                          <a:sym typeface="Montserrat"/>
                        </a:rPr>
                        <a:t>8</a:t>
                      </a:r>
                      <a:endParaRPr sz="1100" u="none" strike="noStrike" cap="none">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latin typeface="+mn-lt"/>
                          <a:ea typeface="Montserrat"/>
                          <a:cs typeface="Montserrat"/>
                          <a:sym typeface="Montserrat"/>
                        </a:rPr>
                        <a:t>22</a:t>
                      </a:r>
                      <a:endParaRPr sz="1100" u="none" strike="noStrike" cap="none" dirty="0">
                        <a:latin typeface="+mn-lt"/>
                        <a:ea typeface="Montserrat"/>
                        <a:cs typeface="Montserrat"/>
                        <a:sym typeface="Montserrat"/>
                      </a:endParaRPr>
                    </a:p>
                  </a:txBody>
                  <a:tcPr marL="77300" marR="77300" marT="29000" marB="29000" anchor="ctr">
                    <a:lnL w="12700" cmpd="sng">
                      <a:noFill/>
                      <a:prstDash val="solid"/>
                    </a:lnL>
                    <a:lnR w="12700" cap="flat" cmpd="sng" algn="ctr">
                      <a:solidFill>
                        <a:schemeClr val="bg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dirty="0">
                          <a:solidFill>
                            <a:srgbClr val="FFFFFF"/>
                          </a:solidFill>
                          <a:latin typeface="+mn-lt"/>
                          <a:ea typeface="Montserrat"/>
                          <a:cs typeface="Montserrat"/>
                          <a:sym typeface="Montserrat"/>
                        </a:rPr>
                        <a:t>38</a:t>
                      </a:r>
                      <a:endParaRPr sz="1100" b="1" u="none" strike="noStrike" cap="none" dirty="0">
                        <a:solidFill>
                          <a:srgbClr val="FFFFFF"/>
                        </a:solidFill>
                        <a:latin typeface="+mn-lt"/>
                        <a:ea typeface="Montserrat"/>
                        <a:cs typeface="Montserrat"/>
                        <a:sym typeface="Montserrat"/>
                      </a:endParaRPr>
                    </a:p>
                  </a:txBody>
                  <a:tcPr marL="77300" marR="77300" marT="29000" marB="2900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50413056"/>
                  </a:ext>
                </a:extLst>
              </a:tr>
              <a:tr h="381835">
                <a:tc>
                  <a:txBody>
                    <a:bodyPr/>
                    <a:lstStyle/>
                    <a:p>
                      <a:pPr marL="0" marR="0" lvl="0" indent="0" algn="ctr" rtl="0">
                        <a:lnSpc>
                          <a:spcPct val="100000"/>
                        </a:lnSpc>
                        <a:spcBef>
                          <a:spcPts val="0"/>
                        </a:spcBef>
                        <a:spcAft>
                          <a:spcPts val="0"/>
                        </a:spcAft>
                        <a:buClr>
                          <a:schemeClr val="dk1"/>
                        </a:buClr>
                        <a:buSzPts val="1100"/>
                        <a:buFont typeface="Arial"/>
                        <a:buNone/>
                      </a:pPr>
                      <a:r>
                        <a:rPr lang="en" sz="1100" u="none" strike="noStrike" cap="none" dirty="0">
                          <a:solidFill>
                            <a:schemeClr val="tx1"/>
                          </a:solidFill>
                          <a:latin typeface="+mn-lt"/>
                          <a:ea typeface="Montserrat"/>
                          <a:cs typeface="Montserrat"/>
                          <a:sym typeface="Montserrat"/>
                        </a:rPr>
                        <a:t>DP Ponto Extra</a:t>
                      </a:r>
                      <a:endParaRPr sz="1100" u="none" strike="noStrike" cap="none" dirty="0">
                        <a:solidFill>
                          <a:schemeClr val="tx1"/>
                        </a:solidFill>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latin typeface="+mn-lt"/>
                          <a:ea typeface="Montserrat"/>
                          <a:cs typeface="Montserrat"/>
                          <a:sym typeface="Montserrat"/>
                        </a:rPr>
                        <a:t>4</a:t>
                      </a:r>
                      <a:endParaRPr sz="1100" u="none" strike="noStrike" cap="none">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latin typeface="+mn-lt"/>
                          <a:ea typeface="Montserrat"/>
                          <a:cs typeface="Montserrat"/>
                          <a:sym typeface="Montserrat"/>
                        </a:rPr>
                        <a:t>8</a:t>
                      </a:r>
                      <a:endParaRPr sz="1100" u="none" strike="noStrike" cap="none">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latin typeface="+mn-lt"/>
                          <a:ea typeface="Montserrat"/>
                          <a:cs typeface="Montserrat"/>
                          <a:sym typeface="Montserrat"/>
                        </a:rPr>
                        <a:t>15</a:t>
                      </a:r>
                      <a:endParaRPr sz="1100" u="none" strike="noStrike" cap="none" dirty="0">
                        <a:latin typeface="+mn-lt"/>
                        <a:ea typeface="Montserrat"/>
                        <a:cs typeface="Montserrat"/>
                        <a:sym typeface="Montserrat"/>
                      </a:endParaRPr>
                    </a:p>
                  </a:txBody>
                  <a:tcPr marL="77300" marR="77300" marT="29000" marB="29000" anchor="ctr">
                    <a:lnL w="12700" cmpd="sng">
                      <a:noFill/>
                      <a:prstDash val="solid"/>
                    </a:lnL>
                    <a:lnR w="12700" cap="flat" cmpd="sng" algn="ctr">
                      <a:solidFill>
                        <a:schemeClr val="bg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dirty="0">
                          <a:solidFill>
                            <a:srgbClr val="FFFFFF"/>
                          </a:solidFill>
                          <a:latin typeface="+mn-lt"/>
                          <a:ea typeface="Montserrat"/>
                          <a:cs typeface="Montserrat"/>
                          <a:sym typeface="Montserrat"/>
                        </a:rPr>
                        <a:t>23</a:t>
                      </a:r>
                      <a:endParaRPr sz="1100" b="1" u="none" strike="noStrike" cap="none" dirty="0">
                        <a:solidFill>
                          <a:srgbClr val="FFFFFF"/>
                        </a:solidFill>
                        <a:latin typeface="+mn-lt"/>
                        <a:ea typeface="Montserrat"/>
                        <a:cs typeface="Montserrat"/>
                        <a:sym typeface="Montserrat"/>
                      </a:endParaRPr>
                    </a:p>
                  </a:txBody>
                  <a:tcPr marL="77300" marR="77300" marT="29000" marB="2900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94950263"/>
                  </a:ext>
                </a:extLst>
              </a:tr>
            </a:tbl>
          </a:graphicData>
        </a:graphic>
      </p:graphicFrame>
      <p:sp>
        <p:nvSpPr>
          <p:cNvPr id="8" name="Text Placeholder 5">
            <a:extLst>
              <a:ext uri="{FF2B5EF4-FFF2-40B4-BE49-F238E27FC236}">
                <a16:creationId xmlns:a16="http://schemas.microsoft.com/office/drawing/2014/main" id="{0DB2DCE5-E118-0CB8-9068-31B69DCD3909}"/>
              </a:ext>
            </a:extLst>
          </p:cNvPr>
          <p:cNvSpPr txBox="1">
            <a:spLocks/>
          </p:cNvSpPr>
          <p:nvPr/>
        </p:nvSpPr>
        <p:spPr>
          <a:xfrm>
            <a:off x="279199" y="5224534"/>
            <a:ext cx="9626801" cy="567815"/>
          </a:xfrm>
          <a:prstGeom prst="rect">
            <a:avLst/>
          </a:prstGeom>
          <a:solidFill>
            <a:schemeClr val="accent4"/>
          </a:solidFill>
        </p:spPr>
        <p:txBody>
          <a:bodyPr lIns="274320" rIns="27432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200" dirty="0">
                <a:solidFill>
                  <a:schemeClr val="bg1"/>
                </a:solidFill>
              </a:rPr>
              <a:t>Aumento de promoções e pontos extras também podem ter ajudado a impulsionar o </a:t>
            </a:r>
            <a:br>
              <a:rPr lang="pt-BR" sz="1200" dirty="0">
                <a:solidFill>
                  <a:schemeClr val="bg1"/>
                </a:solidFill>
              </a:rPr>
            </a:br>
            <a:r>
              <a:rPr lang="pt-BR" sz="1200" dirty="0">
                <a:solidFill>
                  <a:schemeClr val="bg1"/>
                </a:solidFill>
              </a:rPr>
              <a:t>Share da Marca A</a:t>
            </a:r>
          </a:p>
        </p:txBody>
      </p:sp>
      <p:sp>
        <p:nvSpPr>
          <p:cNvPr id="9" name="Text Placeholder 30">
            <a:extLst>
              <a:ext uri="{FF2B5EF4-FFF2-40B4-BE49-F238E27FC236}">
                <a16:creationId xmlns:a16="http://schemas.microsoft.com/office/drawing/2014/main" id="{57A68B6B-9FDC-64EC-EB6F-D1F66FD5D19E}"/>
              </a:ext>
            </a:extLst>
          </p:cNvPr>
          <p:cNvSpPr txBox="1">
            <a:spLocks/>
          </p:cNvSpPr>
          <p:nvPr/>
        </p:nvSpPr>
        <p:spPr>
          <a:xfrm>
            <a:off x="288558" y="5985327"/>
            <a:ext cx="11582399" cy="365125"/>
          </a:xfrm>
          <a:prstGeom prst="rect">
            <a:avLst/>
          </a:prstGeom>
        </p:spPr>
        <p:txBody>
          <a:bodyPr vert="horz" lIns="0" tIns="45720" rIns="0" bIns="45720" rtlCol="0" anchor="b" anchorCtr="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rgbClr val="B3B3B3"/>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Desempenho Marca A – Área I – Fonte: Nielsen Retail Index</a:t>
            </a:r>
          </a:p>
        </p:txBody>
      </p:sp>
    </p:spTree>
    <p:extLst>
      <p:ext uri="{BB962C8B-B14F-4D97-AF65-F5344CB8AC3E}">
        <p14:creationId xmlns:p14="http://schemas.microsoft.com/office/powerpoint/2010/main" val="32366596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Análise dos dados – panorama marca A</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116</a:t>
            </a:fld>
            <a:endParaRPr lang="en-US" dirty="0"/>
          </a:p>
        </p:txBody>
      </p:sp>
      <p:pic>
        <p:nvPicPr>
          <p:cNvPr id="5" name="Graphic 4">
            <a:extLst>
              <a:ext uri="{FF2B5EF4-FFF2-40B4-BE49-F238E27FC236}">
                <a16:creationId xmlns:a16="http://schemas.microsoft.com/office/drawing/2014/main" id="{4EF771E7-8CC2-E34A-16B8-E58A1147BD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201" y="727317"/>
            <a:ext cx="940000" cy="888728"/>
          </a:xfrm>
          <a:prstGeom prst="rect">
            <a:avLst/>
          </a:prstGeom>
        </p:spPr>
      </p:pic>
      <p:sp>
        <p:nvSpPr>
          <p:cNvPr id="6" name="Rectangle 5">
            <a:extLst>
              <a:ext uri="{FF2B5EF4-FFF2-40B4-BE49-F238E27FC236}">
                <a16:creationId xmlns:a16="http://schemas.microsoft.com/office/drawing/2014/main" id="{E569EC1D-AD42-5D0F-D1BC-C88E68D75492}"/>
              </a:ext>
            </a:extLst>
          </p:cNvPr>
          <p:cNvSpPr/>
          <p:nvPr/>
        </p:nvSpPr>
        <p:spPr>
          <a:xfrm>
            <a:off x="1436421" y="983588"/>
            <a:ext cx="1421079" cy="3761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bg1"/>
                </a:solidFill>
                <a:latin typeface="+mj-lt"/>
              </a:rPr>
              <a:t>MARCA A</a:t>
            </a:r>
          </a:p>
        </p:txBody>
      </p:sp>
      <p:graphicFrame>
        <p:nvGraphicFramePr>
          <p:cNvPr id="7" name="Google Shape;1856;p112">
            <a:extLst>
              <a:ext uri="{FF2B5EF4-FFF2-40B4-BE49-F238E27FC236}">
                <a16:creationId xmlns:a16="http://schemas.microsoft.com/office/drawing/2014/main" id="{8188B038-9495-2A81-05A6-9027560E06B7}"/>
              </a:ext>
            </a:extLst>
          </p:cNvPr>
          <p:cNvGraphicFramePr/>
          <p:nvPr/>
        </p:nvGraphicFramePr>
        <p:xfrm>
          <a:off x="288558" y="1762230"/>
          <a:ext cx="9617440" cy="3206033"/>
        </p:xfrm>
        <a:graphic>
          <a:graphicData uri="http://schemas.openxmlformats.org/drawingml/2006/table">
            <a:tbl>
              <a:tblPr>
                <a:noFill/>
              </a:tblPr>
              <a:tblGrid>
                <a:gridCol w="1923488">
                  <a:extLst>
                    <a:ext uri="{9D8B030D-6E8A-4147-A177-3AD203B41FA5}">
                      <a16:colId xmlns:a16="http://schemas.microsoft.com/office/drawing/2014/main" val="20000"/>
                    </a:ext>
                  </a:extLst>
                </a:gridCol>
                <a:gridCol w="1923488">
                  <a:extLst>
                    <a:ext uri="{9D8B030D-6E8A-4147-A177-3AD203B41FA5}">
                      <a16:colId xmlns:a16="http://schemas.microsoft.com/office/drawing/2014/main" val="20001"/>
                    </a:ext>
                  </a:extLst>
                </a:gridCol>
                <a:gridCol w="1923488">
                  <a:extLst>
                    <a:ext uri="{9D8B030D-6E8A-4147-A177-3AD203B41FA5}">
                      <a16:colId xmlns:a16="http://schemas.microsoft.com/office/drawing/2014/main" val="20002"/>
                    </a:ext>
                  </a:extLst>
                </a:gridCol>
                <a:gridCol w="1923488">
                  <a:extLst>
                    <a:ext uri="{9D8B030D-6E8A-4147-A177-3AD203B41FA5}">
                      <a16:colId xmlns:a16="http://schemas.microsoft.com/office/drawing/2014/main" val="20003"/>
                    </a:ext>
                  </a:extLst>
                </a:gridCol>
                <a:gridCol w="1923488">
                  <a:extLst>
                    <a:ext uri="{9D8B030D-6E8A-4147-A177-3AD203B41FA5}">
                      <a16:colId xmlns:a16="http://schemas.microsoft.com/office/drawing/2014/main" val="20004"/>
                    </a:ext>
                  </a:extLst>
                </a:gridCol>
              </a:tblGrid>
              <a:tr h="533188">
                <a:tc>
                  <a:txBody>
                    <a:bodyPr/>
                    <a:lstStyle/>
                    <a:p>
                      <a:pPr marL="0" marR="0" lvl="0" indent="0" algn="l" rtl="0">
                        <a:lnSpc>
                          <a:spcPct val="100000"/>
                        </a:lnSpc>
                        <a:spcBef>
                          <a:spcPts val="0"/>
                        </a:spcBef>
                        <a:spcAft>
                          <a:spcPts val="0"/>
                        </a:spcAft>
                        <a:buClr>
                          <a:srgbClr val="000000"/>
                        </a:buClr>
                        <a:buSzPts val="1100"/>
                        <a:buFont typeface="Arial"/>
                        <a:buNone/>
                      </a:pPr>
                      <a:endParaRPr sz="1100" b="1" u="none" strike="noStrike" cap="none" dirty="0">
                        <a:solidFill>
                          <a:schemeClr val="bg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dirty="0">
                          <a:solidFill>
                            <a:schemeClr val="bg1"/>
                          </a:solidFill>
                          <a:latin typeface="+mj-lt"/>
                          <a:ea typeface="Montserrat"/>
                          <a:cs typeface="Montserrat"/>
                          <a:sym typeface="Montserrat"/>
                        </a:rPr>
                        <a:t>Dez’16</a:t>
                      </a:r>
                      <a:endParaRPr sz="1100" b="1" u="none" strike="noStrike" cap="none" dirty="0">
                        <a:solidFill>
                          <a:schemeClr val="bg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dirty="0">
                          <a:solidFill>
                            <a:schemeClr val="bg1"/>
                          </a:solidFill>
                          <a:latin typeface="+mj-lt"/>
                          <a:ea typeface="Montserrat"/>
                          <a:cs typeface="Montserrat"/>
                          <a:sym typeface="Montserrat"/>
                        </a:rPr>
                        <a:t>Jan’17</a:t>
                      </a:r>
                      <a:endParaRPr sz="1100" b="1" u="none" strike="noStrike" cap="none" dirty="0">
                        <a:solidFill>
                          <a:schemeClr val="bg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dirty="0">
                          <a:solidFill>
                            <a:schemeClr val="bg1"/>
                          </a:solidFill>
                          <a:latin typeface="+mj-lt"/>
                          <a:ea typeface="Montserrat"/>
                          <a:cs typeface="Montserrat"/>
                          <a:sym typeface="Montserrat"/>
                        </a:rPr>
                        <a:t>Fev’17</a:t>
                      </a:r>
                      <a:endParaRPr sz="1100" b="1" u="none" strike="noStrike" cap="none" dirty="0">
                        <a:solidFill>
                          <a:schemeClr val="bg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dirty="0">
                          <a:solidFill>
                            <a:schemeClr val="bg1"/>
                          </a:solidFill>
                          <a:latin typeface="+mj-lt"/>
                          <a:ea typeface="Montserrat"/>
                          <a:cs typeface="Montserrat"/>
                          <a:sym typeface="Montserrat"/>
                        </a:rPr>
                        <a:t>Mar’17</a:t>
                      </a:r>
                      <a:endParaRPr sz="1100" b="1" u="none" strike="noStrike" cap="none" dirty="0">
                        <a:solidFill>
                          <a:schemeClr val="bg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381835">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solidFill>
                            <a:schemeClr val="tx1"/>
                          </a:solidFill>
                          <a:latin typeface="+mn-lt"/>
                          <a:ea typeface="Montserrat"/>
                          <a:cs typeface="Montserrat"/>
                          <a:sym typeface="Montserrat"/>
                        </a:rPr>
                        <a:t>Share Volume</a:t>
                      </a:r>
                      <a:endParaRPr sz="1100" u="none" strike="noStrike" cap="none" dirty="0">
                        <a:solidFill>
                          <a:schemeClr val="tx1"/>
                        </a:solidFill>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latin typeface="+mn-lt"/>
                          <a:ea typeface="Montserrat"/>
                          <a:cs typeface="Montserrat"/>
                          <a:sym typeface="Montserrat"/>
                        </a:rPr>
                        <a:t>12,7</a:t>
                      </a:r>
                      <a:endParaRPr sz="1100" u="none" strike="noStrike" cap="none" dirty="0">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latin typeface="+mn-lt"/>
                          <a:ea typeface="Montserrat"/>
                          <a:cs typeface="Montserrat"/>
                          <a:sym typeface="Montserrat"/>
                        </a:rPr>
                        <a:t>12,6</a:t>
                      </a:r>
                      <a:endParaRPr sz="1100" u="none" strike="noStrike" cap="none">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latin typeface="+mn-lt"/>
                          <a:ea typeface="Montserrat"/>
                          <a:cs typeface="Montserrat"/>
                          <a:sym typeface="Montserrat"/>
                        </a:rPr>
                        <a:t>13,0</a:t>
                      </a:r>
                      <a:endParaRPr sz="1100" u="none" strike="noStrike" cap="none">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latin typeface="+mn-lt"/>
                          <a:ea typeface="Montserrat"/>
                          <a:cs typeface="Montserrat"/>
                          <a:sym typeface="Montserrat"/>
                        </a:rPr>
                        <a:t>13,6</a:t>
                      </a:r>
                      <a:endParaRPr sz="1100" u="none" strike="noStrike" cap="none">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81835">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solidFill>
                            <a:schemeClr val="tx1"/>
                          </a:solidFill>
                          <a:latin typeface="+mn-lt"/>
                          <a:ea typeface="Montserrat"/>
                          <a:cs typeface="Montserrat"/>
                          <a:sym typeface="Montserrat"/>
                        </a:rPr>
                        <a:t>Share Valor</a:t>
                      </a:r>
                      <a:endParaRPr sz="1100" u="none" strike="noStrike" cap="none" dirty="0">
                        <a:solidFill>
                          <a:schemeClr val="tx1"/>
                        </a:solidFill>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latin typeface="+mn-lt"/>
                          <a:ea typeface="Montserrat"/>
                          <a:cs typeface="Montserrat"/>
                          <a:sym typeface="Montserrat"/>
                        </a:rPr>
                        <a:t>15,8</a:t>
                      </a:r>
                      <a:endParaRPr sz="1100" u="none" strike="noStrike" cap="none" dirty="0">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latin typeface="+mn-lt"/>
                          <a:ea typeface="Montserrat"/>
                          <a:cs typeface="Montserrat"/>
                          <a:sym typeface="Montserrat"/>
                        </a:rPr>
                        <a:t>15,9</a:t>
                      </a:r>
                      <a:endParaRPr sz="1100" u="none" strike="noStrike" cap="none" dirty="0">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latin typeface="+mn-lt"/>
                          <a:ea typeface="Montserrat"/>
                          <a:cs typeface="Montserrat"/>
                          <a:sym typeface="Montserrat"/>
                        </a:rPr>
                        <a:t>16,4</a:t>
                      </a:r>
                      <a:endParaRPr sz="1100" u="none" strike="noStrike" cap="none">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latin typeface="+mn-lt"/>
                          <a:ea typeface="Montserrat"/>
                          <a:cs typeface="Montserrat"/>
                          <a:sym typeface="Montserrat"/>
                        </a:rPr>
                        <a:t>16,9</a:t>
                      </a:r>
                      <a:endParaRPr sz="1100" u="none" strike="noStrike" cap="none">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81835">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solidFill>
                            <a:schemeClr val="tx1"/>
                          </a:solidFill>
                          <a:latin typeface="+mn-lt"/>
                          <a:ea typeface="Montserrat"/>
                          <a:cs typeface="Montserrat"/>
                          <a:sym typeface="Montserrat"/>
                        </a:rPr>
                        <a:t>DP Vendedora</a:t>
                      </a:r>
                      <a:endParaRPr sz="1100" u="none" strike="noStrike" cap="none" dirty="0">
                        <a:solidFill>
                          <a:schemeClr val="tx1"/>
                        </a:solidFill>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latin typeface="+mn-lt"/>
                          <a:ea typeface="Montserrat"/>
                          <a:cs typeface="Montserrat"/>
                          <a:sym typeface="Montserrat"/>
                        </a:rPr>
                        <a:t>82</a:t>
                      </a:r>
                      <a:endParaRPr sz="1100" u="none" strike="noStrike" cap="none">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latin typeface="+mn-lt"/>
                          <a:ea typeface="Montserrat"/>
                          <a:cs typeface="Montserrat"/>
                          <a:sym typeface="Montserrat"/>
                        </a:rPr>
                        <a:t>90</a:t>
                      </a:r>
                      <a:endParaRPr sz="1100" u="none" strike="noStrike" cap="none" dirty="0">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latin typeface="+mn-lt"/>
                          <a:ea typeface="Montserrat"/>
                          <a:cs typeface="Montserrat"/>
                          <a:sym typeface="Montserrat"/>
                        </a:rPr>
                        <a:t>93</a:t>
                      </a:r>
                      <a:endParaRPr sz="1100" u="none" strike="noStrike" cap="none">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latin typeface="+mn-lt"/>
                          <a:ea typeface="Montserrat"/>
                          <a:cs typeface="Montserrat"/>
                          <a:sym typeface="Montserrat"/>
                        </a:rPr>
                        <a:t>98</a:t>
                      </a:r>
                      <a:endParaRPr sz="1100" u="none" strike="noStrike" cap="none">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81835">
                <a:tc>
                  <a:txBody>
                    <a:bodyPr/>
                    <a:lstStyle/>
                    <a:p>
                      <a:pPr marL="0" marR="0" lvl="0" indent="0" algn="ctr" rtl="0">
                        <a:lnSpc>
                          <a:spcPct val="100000"/>
                        </a:lnSpc>
                        <a:spcBef>
                          <a:spcPts val="0"/>
                        </a:spcBef>
                        <a:spcAft>
                          <a:spcPts val="0"/>
                        </a:spcAft>
                        <a:buClr>
                          <a:schemeClr val="dk1"/>
                        </a:buClr>
                        <a:buSzPts val="1100"/>
                        <a:buFont typeface="Arial"/>
                        <a:buNone/>
                      </a:pPr>
                      <a:r>
                        <a:rPr lang="en" sz="1100" u="none" strike="noStrike" cap="none" dirty="0">
                          <a:solidFill>
                            <a:schemeClr val="tx1"/>
                          </a:solidFill>
                          <a:latin typeface="+mn-lt"/>
                          <a:ea typeface="Montserrat"/>
                          <a:cs typeface="Montserrat"/>
                          <a:sym typeface="Montserrat"/>
                        </a:rPr>
                        <a:t>DP Sem Vendas</a:t>
                      </a:r>
                      <a:endParaRPr sz="1100" u="none" strike="noStrike" cap="none" dirty="0">
                        <a:solidFill>
                          <a:schemeClr val="tx1"/>
                        </a:solidFill>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latin typeface="+mn-lt"/>
                          <a:ea typeface="Montserrat"/>
                          <a:cs typeface="Montserrat"/>
                          <a:sym typeface="Montserrat"/>
                        </a:rPr>
                        <a:t>3</a:t>
                      </a:r>
                      <a:endParaRPr sz="1100" u="none" strike="noStrike" cap="none">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latin typeface="+mn-lt"/>
                          <a:ea typeface="Montserrat"/>
                          <a:cs typeface="Montserrat"/>
                          <a:sym typeface="Montserrat"/>
                        </a:rPr>
                        <a:t>4</a:t>
                      </a:r>
                      <a:endParaRPr sz="1100" u="none" strike="noStrike" cap="none" dirty="0">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latin typeface="+mn-lt"/>
                          <a:ea typeface="Montserrat"/>
                          <a:cs typeface="Montserrat"/>
                          <a:sym typeface="Montserrat"/>
                        </a:rPr>
                        <a:t>5</a:t>
                      </a:r>
                      <a:endParaRPr sz="1100" u="none" strike="noStrike" cap="none" dirty="0">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dirty="0">
                          <a:solidFill>
                            <a:schemeClr val="tx1"/>
                          </a:solidFill>
                          <a:latin typeface="+mn-lt"/>
                          <a:ea typeface="Montserrat"/>
                          <a:cs typeface="Montserrat"/>
                          <a:sym typeface="Montserrat"/>
                        </a:rPr>
                        <a:t>18</a:t>
                      </a:r>
                      <a:endParaRPr sz="1100" b="1" u="none" strike="noStrike" cap="none" dirty="0">
                        <a:solidFill>
                          <a:schemeClr val="tx1"/>
                        </a:solidFill>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198840112"/>
                  </a:ext>
                </a:extLst>
              </a:tr>
              <a:tr h="381835">
                <a:tc>
                  <a:txBody>
                    <a:bodyPr/>
                    <a:lstStyle/>
                    <a:p>
                      <a:pPr marL="0" marR="0" lvl="0" indent="0" algn="ctr" rtl="0">
                        <a:lnSpc>
                          <a:spcPct val="100000"/>
                        </a:lnSpc>
                        <a:spcBef>
                          <a:spcPts val="0"/>
                        </a:spcBef>
                        <a:spcAft>
                          <a:spcPts val="0"/>
                        </a:spcAft>
                        <a:buClr>
                          <a:schemeClr val="dk1"/>
                        </a:buClr>
                        <a:buSzPts val="1100"/>
                        <a:buFont typeface="Arial"/>
                        <a:buNone/>
                      </a:pPr>
                      <a:r>
                        <a:rPr lang="en" sz="1100" u="none" strike="noStrike" cap="none" dirty="0">
                          <a:solidFill>
                            <a:schemeClr val="tx1"/>
                          </a:solidFill>
                          <a:latin typeface="+mn-lt"/>
                          <a:ea typeface="Montserrat"/>
                          <a:cs typeface="Montserrat"/>
                          <a:sym typeface="Montserrat"/>
                        </a:rPr>
                        <a:t>Índice de Preço</a:t>
                      </a:r>
                      <a:endParaRPr sz="1100" u="none" strike="noStrike" cap="none" dirty="0">
                        <a:solidFill>
                          <a:schemeClr val="tx1"/>
                        </a:solidFill>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latin typeface="+mn-lt"/>
                          <a:ea typeface="Montserrat"/>
                          <a:cs typeface="Montserrat"/>
                          <a:sym typeface="Montserrat"/>
                        </a:rPr>
                        <a:t>110</a:t>
                      </a:r>
                      <a:endParaRPr sz="1100" u="none" strike="noStrike" cap="none">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latin typeface="+mn-lt"/>
                          <a:ea typeface="Montserrat"/>
                          <a:cs typeface="Montserrat"/>
                          <a:sym typeface="Montserrat"/>
                        </a:rPr>
                        <a:t>108</a:t>
                      </a:r>
                      <a:endParaRPr sz="1100" u="none" strike="noStrike" cap="none">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latin typeface="+mn-lt"/>
                          <a:ea typeface="Montserrat"/>
                          <a:cs typeface="Montserrat"/>
                          <a:sym typeface="Montserrat"/>
                        </a:rPr>
                        <a:t>95</a:t>
                      </a:r>
                      <a:endParaRPr sz="1100" u="none" strike="noStrike" cap="none" dirty="0">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dirty="0">
                          <a:solidFill>
                            <a:schemeClr val="bg1"/>
                          </a:solidFill>
                          <a:latin typeface="+mn-lt"/>
                          <a:ea typeface="Montserrat"/>
                          <a:cs typeface="Montserrat"/>
                          <a:sym typeface="Montserrat"/>
                        </a:rPr>
                        <a:t>92</a:t>
                      </a:r>
                      <a:endParaRPr sz="1100" b="1" u="none" strike="noStrike" cap="none" dirty="0">
                        <a:solidFill>
                          <a:schemeClr val="bg1"/>
                        </a:solidFill>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952109646"/>
                  </a:ext>
                </a:extLst>
              </a:tr>
              <a:tr h="381835">
                <a:tc>
                  <a:txBody>
                    <a:bodyPr/>
                    <a:lstStyle/>
                    <a:p>
                      <a:pPr marL="0" marR="0" lvl="0" indent="0" algn="ctr" rtl="0">
                        <a:lnSpc>
                          <a:spcPct val="100000"/>
                        </a:lnSpc>
                        <a:spcBef>
                          <a:spcPts val="0"/>
                        </a:spcBef>
                        <a:spcAft>
                          <a:spcPts val="0"/>
                        </a:spcAft>
                        <a:buClr>
                          <a:schemeClr val="dk1"/>
                        </a:buClr>
                        <a:buSzPts val="1100"/>
                        <a:buFont typeface="Arial"/>
                        <a:buNone/>
                      </a:pPr>
                      <a:r>
                        <a:rPr lang="en" sz="1100" u="none" strike="noStrike" cap="none" dirty="0">
                          <a:solidFill>
                            <a:schemeClr val="tx1"/>
                          </a:solidFill>
                          <a:latin typeface="+mn-lt"/>
                          <a:ea typeface="Montserrat"/>
                          <a:cs typeface="Montserrat"/>
                          <a:sym typeface="Montserrat"/>
                        </a:rPr>
                        <a:t>DP Ofertas</a:t>
                      </a:r>
                      <a:endParaRPr sz="1100" u="none" strike="noStrike" cap="none" dirty="0">
                        <a:solidFill>
                          <a:schemeClr val="tx1"/>
                        </a:solidFill>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latin typeface="+mn-lt"/>
                          <a:ea typeface="Montserrat"/>
                          <a:cs typeface="Montserrat"/>
                          <a:sym typeface="Montserrat"/>
                        </a:rPr>
                        <a:t>12</a:t>
                      </a:r>
                      <a:endParaRPr sz="1100" u="none" strike="noStrike" cap="none">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latin typeface="+mn-lt"/>
                          <a:ea typeface="Montserrat"/>
                          <a:cs typeface="Montserrat"/>
                          <a:sym typeface="Montserrat"/>
                        </a:rPr>
                        <a:t>8</a:t>
                      </a:r>
                      <a:endParaRPr sz="1100" u="none" strike="noStrike" cap="none">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latin typeface="+mn-lt"/>
                          <a:ea typeface="Montserrat"/>
                          <a:cs typeface="Montserrat"/>
                          <a:sym typeface="Montserrat"/>
                        </a:rPr>
                        <a:t>22</a:t>
                      </a:r>
                      <a:endParaRPr sz="1100" u="none" strike="noStrike" cap="none" dirty="0">
                        <a:latin typeface="+mn-lt"/>
                        <a:ea typeface="Montserrat"/>
                        <a:cs typeface="Montserrat"/>
                        <a:sym typeface="Montserrat"/>
                      </a:endParaRPr>
                    </a:p>
                  </a:txBody>
                  <a:tcPr marL="77300" marR="77300" marT="29000" marB="29000" anchor="ctr">
                    <a:lnL w="12700" cmpd="sng">
                      <a:noFill/>
                      <a:prstDash val="solid"/>
                    </a:lnL>
                    <a:lnR w="12700" cap="flat" cmpd="sng" algn="ctr">
                      <a:solidFill>
                        <a:schemeClr val="bg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dirty="0">
                          <a:solidFill>
                            <a:srgbClr val="FFFFFF"/>
                          </a:solidFill>
                          <a:latin typeface="+mn-lt"/>
                          <a:ea typeface="Montserrat"/>
                          <a:cs typeface="Montserrat"/>
                          <a:sym typeface="Montserrat"/>
                        </a:rPr>
                        <a:t>38</a:t>
                      </a:r>
                      <a:endParaRPr sz="1100" b="1" u="none" strike="noStrike" cap="none" dirty="0">
                        <a:solidFill>
                          <a:srgbClr val="FFFFFF"/>
                        </a:solidFill>
                        <a:latin typeface="+mn-lt"/>
                        <a:ea typeface="Montserrat"/>
                        <a:cs typeface="Montserrat"/>
                        <a:sym typeface="Montserrat"/>
                      </a:endParaRPr>
                    </a:p>
                  </a:txBody>
                  <a:tcPr marL="77300" marR="77300" marT="29000" marB="2900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50413056"/>
                  </a:ext>
                </a:extLst>
              </a:tr>
              <a:tr h="381835">
                <a:tc>
                  <a:txBody>
                    <a:bodyPr/>
                    <a:lstStyle/>
                    <a:p>
                      <a:pPr marL="0" marR="0" lvl="0" indent="0" algn="ctr" rtl="0">
                        <a:lnSpc>
                          <a:spcPct val="100000"/>
                        </a:lnSpc>
                        <a:spcBef>
                          <a:spcPts val="0"/>
                        </a:spcBef>
                        <a:spcAft>
                          <a:spcPts val="0"/>
                        </a:spcAft>
                        <a:buClr>
                          <a:schemeClr val="dk1"/>
                        </a:buClr>
                        <a:buSzPts val="1100"/>
                        <a:buFont typeface="Arial"/>
                        <a:buNone/>
                      </a:pPr>
                      <a:r>
                        <a:rPr lang="en" sz="1100" u="none" strike="noStrike" cap="none" dirty="0">
                          <a:solidFill>
                            <a:schemeClr val="tx1"/>
                          </a:solidFill>
                          <a:latin typeface="+mn-lt"/>
                          <a:ea typeface="Montserrat"/>
                          <a:cs typeface="Montserrat"/>
                          <a:sym typeface="Montserrat"/>
                        </a:rPr>
                        <a:t>DP Ponto Extra</a:t>
                      </a:r>
                      <a:endParaRPr sz="1100" u="none" strike="noStrike" cap="none" dirty="0">
                        <a:solidFill>
                          <a:schemeClr val="tx1"/>
                        </a:solidFill>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latin typeface="+mn-lt"/>
                          <a:ea typeface="Montserrat"/>
                          <a:cs typeface="Montserrat"/>
                          <a:sym typeface="Montserrat"/>
                        </a:rPr>
                        <a:t>4</a:t>
                      </a:r>
                      <a:endParaRPr sz="1100" u="none" strike="noStrike" cap="none">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latin typeface="+mn-lt"/>
                          <a:ea typeface="Montserrat"/>
                          <a:cs typeface="Montserrat"/>
                          <a:sym typeface="Montserrat"/>
                        </a:rPr>
                        <a:t>8</a:t>
                      </a:r>
                      <a:endParaRPr sz="1100" u="none" strike="noStrike" cap="none">
                        <a:latin typeface="+mn-lt"/>
                        <a:ea typeface="Montserrat"/>
                        <a:cs typeface="Montserrat"/>
                        <a:sym typeface="Montserrat"/>
                      </a:endParaRPr>
                    </a:p>
                  </a:txBody>
                  <a:tcPr marL="77300" marR="77300" marT="29000" marB="290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latin typeface="+mn-lt"/>
                          <a:ea typeface="Montserrat"/>
                          <a:cs typeface="Montserrat"/>
                          <a:sym typeface="Montserrat"/>
                        </a:rPr>
                        <a:t>15</a:t>
                      </a:r>
                      <a:endParaRPr sz="1100" u="none" strike="noStrike" cap="none" dirty="0">
                        <a:latin typeface="+mn-lt"/>
                        <a:ea typeface="Montserrat"/>
                        <a:cs typeface="Montserrat"/>
                        <a:sym typeface="Montserrat"/>
                      </a:endParaRPr>
                    </a:p>
                  </a:txBody>
                  <a:tcPr marL="77300" marR="77300" marT="29000" marB="29000" anchor="ctr">
                    <a:lnL w="12700" cmpd="sng">
                      <a:noFill/>
                      <a:prstDash val="solid"/>
                    </a:lnL>
                    <a:lnR w="12700" cap="flat" cmpd="sng" algn="ctr">
                      <a:solidFill>
                        <a:schemeClr val="bg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dirty="0">
                          <a:solidFill>
                            <a:srgbClr val="FFFFFF"/>
                          </a:solidFill>
                          <a:latin typeface="+mn-lt"/>
                          <a:ea typeface="Montserrat"/>
                          <a:cs typeface="Montserrat"/>
                          <a:sym typeface="Montserrat"/>
                        </a:rPr>
                        <a:t>23</a:t>
                      </a:r>
                      <a:endParaRPr sz="1100" b="1" u="none" strike="noStrike" cap="none" dirty="0">
                        <a:solidFill>
                          <a:srgbClr val="FFFFFF"/>
                        </a:solidFill>
                        <a:latin typeface="+mn-lt"/>
                        <a:ea typeface="Montserrat"/>
                        <a:cs typeface="Montserrat"/>
                        <a:sym typeface="Montserrat"/>
                      </a:endParaRPr>
                    </a:p>
                  </a:txBody>
                  <a:tcPr marL="77300" marR="77300" marT="29000" marB="2900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94950263"/>
                  </a:ext>
                </a:extLst>
              </a:tr>
            </a:tbl>
          </a:graphicData>
        </a:graphic>
      </p:graphicFrame>
      <p:sp>
        <p:nvSpPr>
          <p:cNvPr id="8" name="Text Placeholder 5">
            <a:extLst>
              <a:ext uri="{FF2B5EF4-FFF2-40B4-BE49-F238E27FC236}">
                <a16:creationId xmlns:a16="http://schemas.microsoft.com/office/drawing/2014/main" id="{0DB2DCE5-E118-0CB8-9068-31B69DCD3909}"/>
              </a:ext>
            </a:extLst>
          </p:cNvPr>
          <p:cNvSpPr txBox="1">
            <a:spLocks/>
          </p:cNvSpPr>
          <p:nvPr/>
        </p:nvSpPr>
        <p:spPr>
          <a:xfrm>
            <a:off x="279199" y="5224534"/>
            <a:ext cx="9626801" cy="365125"/>
          </a:xfrm>
          <a:prstGeom prst="rect">
            <a:avLst/>
          </a:prstGeom>
          <a:solidFill>
            <a:schemeClr val="accent4"/>
          </a:solidFill>
        </p:spPr>
        <p:txBody>
          <a:bodyPr lIns="274320" rIns="27432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200" dirty="0">
                <a:solidFill>
                  <a:schemeClr val="bg1"/>
                </a:solidFill>
              </a:rPr>
              <a:t>Apesar do ganho de Share, a Marca A ainda tem desafios:</a:t>
            </a:r>
          </a:p>
        </p:txBody>
      </p:sp>
      <p:sp>
        <p:nvSpPr>
          <p:cNvPr id="9" name="Text Placeholder 30">
            <a:extLst>
              <a:ext uri="{FF2B5EF4-FFF2-40B4-BE49-F238E27FC236}">
                <a16:creationId xmlns:a16="http://schemas.microsoft.com/office/drawing/2014/main" id="{57A68B6B-9FDC-64EC-EB6F-D1F66FD5D19E}"/>
              </a:ext>
            </a:extLst>
          </p:cNvPr>
          <p:cNvSpPr txBox="1">
            <a:spLocks/>
          </p:cNvSpPr>
          <p:nvPr/>
        </p:nvSpPr>
        <p:spPr>
          <a:xfrm>
            <a:off x="288558" y="5985327"/>
            <a:ext cx="11582399" cy="365125"/>
          </a:xfrm>
          <a:prstGeom prst="rect">
            <a:avLst/>
          </a:prstGeom>
        </p:spPr>
        <p:txBody>
          <a:bodyPr vert="horz" lIns="0" tIns="45720" rIns="0" bIns="45720" rtlCol="0" anchor="b" anchorCtr="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rgbClr val="B3B3B3"/>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Desempenho Marca A – Área I – Fonte: Nielsen Retail Index</a:t>
            </a:r>
          </a:p>
        </p:txBody>
      </p:sp>
      <p:grpSp>
        <p:nvGrpSpPr>
          <p:cNvPr id="28" name="Group 27">
            <a:extLst>
              <a:ext uri="{FF2B5EF4-FFF2-40B4-BE49-F238E27FC236}">
                <a16:creationId xmlns:a16="http://schemas.microsoft.com/office/drawing/2014/main" id="{59BD0512-0F13-6A29-80EF-0EA198784FCE}"/>
              </a:ext>
            </a:extLst>
          </p:cNvPr>
          <p:cNvGrpSpPr/>
          <p:nvPr/>
        </p:nvGrpSpPr>
        <p:grpSpPr>
          <a:xfrm>
            <a:off x="279200" y="5691849"/>
            <a:ext cx="9626800" cy="365125"/>
            <a:chOff x="279200" y="5691849"/>
            <a:chExt cx="9569650" cy="365125"/>
          </a:xfrm>
        </p:grpSpPr>
        <p:sp>
          <p:nvSpPr>
            <p:cNvPr id="22" name="Text Placeholder 5">
              <a:extLst>
                <a:ext uri="{FF2B5EF4-FFF2-40B4-BE49-F238E27FC236}">
                  <a16:creationId xmlns:a16="http://schemas.microsoft.com/office/drawing/2014/main" id="{87C6EB37-48C0-A30D-2812-04D4BE82EF98}"/>
                </a:ext>
              </a:extLst>
            </p:cNvPr>
            <p:cNvSpPr txBox="1">
              <a:spLocks/>
            </p:cNvSpPr>
            <p:nvPr/>
          </p:nvSpPr>
          <p:spPr>
            <a:xfrm>
              <a:off x="279200" y="5691849"/>
              <a:ext cx="5255817" cy="365125"/>
            </a:xfrm>
            <a:prstGeom prst="rect">
              <a:avLst/>
            </a:prstGeom>
            <a:solidFill>
              <a:schemeClr val="accent3"/>
            </a:solidFill>
          </p:spPr>
          <p:txBody>
            <a:bodyPr lIns="274320" rIns="27432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200" dirty="0">
                  <a:solidFill>
                    <a:schemeClr val="bg1"/>
                  </a:solidFill>
                </a:rPr>
                <a:t>Manter / Ampliar share independente de promoção</a:t>
              </a:r>
            </a:p>
          </p:txBody>
        </p:sp>
        <p:sp>
          <p:nvSpPr>
            <p:cNvPr id="24" name="Text Placeholder 5">
              <a:extLst>
                <a:ext uri="{FF2B5EF4-FFF2-40B4-BE49-F238E27FC236}">
                  <a16:creationId xmlns:a16="http://schemas.microsoft.com/office/drawing/2014/main" id="{0AA30F3C-6015-5341-B8F3-262737EEDCE9}"/>
                </a:ext>
              </a:extLst>
            </p:cNvPr>
            <p:cNvSpPr txBox="1">
              <a:spLocks/>
            </p:cNvSpPr>
            <p:nvPr/>
          </p:nvSpPr>
          <p:spPr>
            <a:xfrm>
              <a:off x="5639823" y="5691849"/>
              <a:ext cx="2052110" cy="365125"/>
            </a:xfrm>
            <a:prstGeom prst="rect">
              <a:avLst/>
            </a:prstGeom>
            <a:solidFill>
              <a:schemeClr val="accent3"/>
            </a:solidFill>
          </p:spPr>
          <p:txBody>
            <a:bodyPr lIns="274320" rIns="27432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200" dirty="0">
                  <a:solidFill>
                    <a:schemeClr val="bg1"/>
                  </a:solidFill>
                </a:rPr>
                <a:t>Corrigir ruptura</a:t>
              </a:r>
            </a:p>
          </p:txBody>
        </p:sp>
        <p:sp>
          <p:nvSpPr>
            <p:cNvPr id="26" name="Text Placeholder 5">
              <a:extLst>
                <a:ext uri="{FF2B5EF4-FFF2-40B4-BE49-F238E27FC236}">
                  <a16:creationId xmlns:a16="http://schemas.microsoft.com/office/drawing/2014/main" id="{56B1E4C0-9AA8-C91C-5FC3-6FEDC557CDC8}"/>
                </a:ext>
              </a:extLst>
            </p:cNvPr>
            <p:cNvSpPr txBox="1">
              <a:spLocks/>
            </p:cNvSpPr>
            <p:nvPr/>
          </p:nvSpPr>
          <p:spPr>
            <a:xfrm>
              <a:off x="7796740" y="5691849"/>
              <a:ext cx="2052110" cy="365125"/>
            </a:xfrm>
            <a:prstGeom prst="rect">
              <a:avLst/>
            </a:prstGeom>
            <a:solidFill>
              <a:schemeClr val="accent3"/>
            </a:solidFill>
          </p:spPr>
          <p:txBody>
            <a:bodyPr lIns="274320" rIns="27432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200" dirty="0">
                  <a:solidFill>
                    <a:schemeClr val="bg1"/>
                  </a:solidFill>
                </a:rPr>
                <a:t>Melhorar Exposição</a:t>
              </a:r>
            </a:p>
          </p:txBody>
        </p:sp>
      </p:grpSp>
    </p:spTree>
    <p:extLst>
      <p:ext uri="{BB962C8B-B14F-4D97-AF65-F5344CB8AC3E}">
        <p14:creationId xmlns:p14="http://schemas.microsoft.com/office/powerpoint/2010/main" val="215890879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 name="Google Shape;2200;p140">
            <a:extLst>
              <a:ext uri="{FF2B5EF4-FFF2-40B4-BE49-F238E27FC236}">
                <a16:creationId xmlns:a16="http://schemas.microsoft.com/office/drawing/2014/main" id="{337B5727-2115-65D5-24DD-BA4DBC97E8F2}"/>
              </a:ext>
            </a:extLst>
          </p:cNvPr>
          <p:cNvSpPr/>
          <p:nvPr/>
        </p:nvSpPr>
        <p:spPr>
          <a:xfrm>
            <a:off x="572877" y="2359060"/>
            <a:ext cx="8276234" cy="2778404"/>
          </a:xfrm>
          <a:prstGeom prst="rect">
            <a:avLst/>
          </a:prstGeom>
          <a:solidFill>
            <a:srgbClr val="ACED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6699FF"/>
              </a:solidFill>
              <a:latin typeface="Montserrat"/>
              <a:ea typeface="Montserrat"/>
              <a:cs typeface="Montserrat"/>
              <a:sym typeface="Montserrat"/>
            </a:endParaRPr>
          </a:p>
        </p:txBody>
      </p:sp>
      <p:sp>
        <p:nvSpPr>
          <p:cNvPr id="30" name="Text Placeholder 29">
            <a:extLst>
              <a:ext uri="{FF2B5EF4-FFF2-40B4-BE49-F238E27FC236}">
                <a16:creationId xmlns:a16="http://schemas.microsoft.com/office/drawing/2014/main" id="{BB87D478-9DEC-CA66-9565-8BB32EABDF4E}"/>
              </a:ext>
            </a:extLst>
          </p:cNvPr>
          <p:cNvSpPr>
            <a:spLocks noGrp="1"/>
          </p:cNvSpPr>
          <p:nvPr>
            <p:ph type="body" sz="quarter" idx="13"/>
          </p:nvPr>
        </p:nvSpPr>
        <p:spPr>
          <a:xfrm>
            <a:off x="288558" y="579495"/>
            <a:ext cx="11582400" cy="436542"/>
          </a:xfrm>
        </p:spPr>
        <p:txBody>
          <a:bodyPr/>
          <a:lstStyle/>
          <a:p>
            <a:r>
              <a:rPr lang="pt-BR" dirty="0"/>
              <a:t>Existe uma diferença nas variáveis disponíveis entre os canais que estamos analisando:</a:t>
            </a:r>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Pequeno varejo: mais possibilidades de análise</a:t>
            </a:r>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117</a:t>
            </a:fld>
            <a:endParaRPr lang="en-US" dirty="0"/>
          </a:p>
        </p:txBody>
      </p:sp>
      <p:sp>
        <p:nvSpPr>
          <p:cNvPr id="39" name="Rectangle 38">
            <a:extLst>
              <a:ext uri="{FF2B5EF4-FFF2-40B4-BE49-F238E27FC236}">
                <a16:creationId xmlns:a16="http://schemas.microsoft.com/office/drawing/2014/main" id="{3AD0D4C1-E88D-F55D-DBE2-30BDB56B4C06}"/>
              </a:ext>
            </a:extLst>
          </p:cNvPr>
          <p:cNvSpPr/>
          <p:nvPr/>
        </p:nvSpPr>
        <p:spPr>
          <a:xfrm>
            <a:off x="3745870" y="1375815"/>
            <a:ext cx="4700260" cy="4308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bg1"/>
                </a:solidFill>
                <a:latin typeface="+mj-lt"/>
              </a:rPr>
              <a:t>Facts auditados em cada canal:</a:t>
            </a:r>
          </a:p>
        </p:txBody>
      </p:sp>
      <p:sp>
        <p:nvSpPr>
          <p:cNvPr id="3" name="Rectangle 2">
            <a:extLst>
              <a:ext uri="{FF2B5EF4-FFF2-40B4-BE49-F238E27FC236}">
                <a16:creationId xmlns:a16="http://schemas.microsoft.com/office/drawing/2014/main" id="{5F4B7BC0-8F86-B790-E565-85DD15738725}"/>
              </a:ext>
            </a:extLst>
          </p:cNvPr>
          <p:cNvSpPr/>
          <p:nvPr/>
        </p:nvSpPr>
        <p:spPr>
          <a:xfrm>
            <a:off x="1672910" y="5600700"/>
            <a:ext cx="8846180"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400" b="1" dirty="0">
                <a:solidFill>
                  <a:schemeClr val="bg2"/>
                </a:solidFill>
                <a:latin typeface="+mj-lt"/>
              </a:rPr>
              <a:t>(!)</a:t>
            </a:r>
            <a:r>
              <a:rPr lang="pt-BR" sz="1400" b="1" dirty="0">
                <a:solidFill>
                  <a:schemeClr val="tx1"/>
                </a:solidFill>
                <a:latin typeface="+mj-lt"/>
              </a:rPr>
              <a:t> Fique atento: </a:t>
            </a:r>
            <a:r>
              <a:rPr lang="pt-BR" sz="1400" dirty="0">
                <a:solidFill>
                  <a:schemeClr val="tx1"/>
                </a:solidFill>
                <a:latin typeface="+mj-lt"/>
              </a:rPr>
              <a:t>para as lojas audit, presentes em mercados mistos e com maioria dos dados obtidos via metodologia POS, os facts causais aparecerão zerados.</a:t>
            </a:r>
          </a:p>
        </p:txBody>
      </p:sp>
      <p:pic>
        <p:nvPicPr>
          <p:cNvPr id="4" name="Imagem 5" descr="Ícone&#10;&#10;Descrição gerada automaticamente">
            <a:extLst>
              <a:ext uri="{FF2B5EF4-FFF2-40B4-BE49-F238E27FC236}">
                <a16:creationId xmlns:a16="http://schemas.microsoft.com/office/drawing/2014/main" id="{2BE4B7FC-E4F8-8494-2CBA-C48EB14F946E}"/>
              </a:ext>
            </a:extLst>
          </p:cNvPr>
          <p:cNvPicPr>
            <a:picLocks noChangeAspect="1"/>
          </p:cNvPicPr>
          <p:nvPr/>
        </p:nvPicPr>
        <p:blipFill>
          <a:blip r:embed="rId2"/>
          <a:stretch>
            <a:fillRect/>
          </a:stretch>
        </p:blipFill>
        <p:spPr>
          <a:xfrm>
            <a:off x="918502" y="3166805"/>
            <a:ext cx="682364" cy="564830"/>
          </a:xfrm>
          <a:prstGeom prst="rect">
            <a:avLst/>
          </a:prstGeom>
        </p:spPr>
      </p:pic>
      <p:pic>
        <p:nvPicPr>
          <p:cNvPr id="5" name="Imagem 6" descr="Ícone&#10;&#10;Descrição gerada automaticamente">
            <a:extLst>
              <a:ext uri="{FF2B5EF4-FFF2-40B4-BE49-F238E27FC236}">
                <a16:creationId xmlns:a16="http://schemas.microsoft.com/office/drawing/2014/main" id="{8ED87634-475F-8E9A-2758-6BB6CACEDCF4}"/>
              </a:ext>
            </a:extLst>
          </p:cNvPr>
          <p:cNvPicPr>
            <a:picLocks noChangeAspect="1"/>
          </p:cNvPicPr>
          <p:nvPr/>
        </p:nvPicPr>
        <p:blipFill>
          <a:blip r:embed="rId3"/>
          <a:stretch>
            <a:fillRect/>
          </a:stretch>
        </p:blipFill>
        <p:spPr>
          <a:xfrm>
            <a:off x="3792036" y="3246446"/>
            <a:ext cx="489938" cy="405548"/>
          </a:xfrm>
          <a:prstGeom prst="rect">
            <a:avLst/>
          </a:prstGeom>
        </p:spPr>
      </p:pic>
      <p:pic>
        <p:nvPicPr>
          <p:cNvPr id="6" name="Picture 2" descr="Icon&#10;&#10;Description automatically generated">
            <a:extLst>
              <a:ext uri="{FF2B5EF4-FFF2-40B4-BE49-F238E27FC236}">
                <a16:creationId xmlns:a16="http://schemas.microsoft.com/office/drawing/2014/main" id="{7B7DDF5C-1CF4-7BB8-41B0-D3D64B33850A}"/>
              </a:ext>
            </a:extLst>
          </p:cNvPr>
          <p:cNvPicPr>
            <a:picLocks noChangeAspect="1"/>
          </p:cNvPicPr>
          <p:nvPr/>
        </p:nvPicPr>
        <p:blipFill>
          <a:blip r:embed="rId4"/>
          <a:stretch>
            <a:fillRect/>
          </a:stretch>
        </p:blipFill>
        <p:spPr>
          <a:xfrm>
            <a:off x="2359426" y="3195981"/>
            <a:ext cx="612648" cy="507122"/>
          </a:xfrm>
          <a:prstGeom prst="rect">
            <a:avLst/>
          </a:prstGeom>
        </p:spPr>
      </p:pic>
      <p:pic>
        <p:nvPicPr>
          <p:cNvPr id="7" name="Imagem 19" descr="Uma imagem contendo garrafa&#10;&#10;Descrição gerada automaticamente">
            <a:extLst>
              <a:ext uri="{FF2B5EF4-FFF2-40B4-BE49-F238E27FC236}">
                <a16:creationId xmlns:a16="http://schemas.microsoft.com/office/drawing/2014/main" id="{874DB251-1B28-977C-0834-9763F8DA6C2A}"/>
              </a:ext>
            </a:extLst>
          </p:cNvPr>
          <p:cNvPicPr>
            <a:picLocks noChangeAspect="1"/>
          </p:cNvPicPr>
          <p:nvPr/>
        </p:nvPicPr>
        <p:blipFill>
          <a:blip r:embed="rId5"/>
          <a:stretch>
            <a:fillRect/>
          </a:stretch>
        </p:blipFill>
        <p:spPr>
          <a:xfrm>
            <a:off x="10650580" y="3182255"/>
            <a:ext cx="622918" cy="533930"/>
          </a:xfrm>
          <a:prstGeom prst="rect">
            <a:avLst/>
          </a:prstGeom>
        </p:spPr>
      </p:pic>
      <p:pic>
        <p:nvPicPr>
          <p:cNvPr id="8" name="Picture 2" descr="Icon&#10;&#10;Description automatically generated">
            <a:extLst>
              <a:ext uri="{FF2B5EF4-FFF2-40B4-BE49-F238E27FC236}">
                <a16:creationId xmlns:a16="http://schemas.microsoft.com/office/drawing/2014/main" id="{02E66B23-3AFB-C38A-872A-BD1C85A89541}"/>
              </a:ext>
            </a:extLst>
          </p:cNvPr>
          <p:cNvPicPr>
            <a:picLocks noChangeAspect="1"/>
          </p:cNvPicPr>
          <p:nvPr/>
        </p:nvPicPr>
        <p:blipFill>
          <a:blip r:embed="rId6"/>
          <a:stretch>
            <a:fillRect/>
          </a:stretch>
        </p:blipFill>
        <p:spPr>
          <a:xfrm>
            <a:off x="5134898" y="3203122"/>
            <a:ext cx="574228" cy="492196"/>
          </a:xfrm>
          <a:prstGeom prst="rect">
            <a:avLst/>
          </a:prstGeom>
        </p:spPr>
      </p:pic>
      <p:pic>
        <p:nvPicPr>
          <p:cNvPr id="9" name="Imagem 8" descr="Tela de computador com fundo azul e letras brancas&#10;&#10;Descrição gerada automaticamente com confiança média">
            <a:extLst>
              <a:ext uri="{FF2B5EF4-FFF2-40B4-BE49-F238E27FC236}">
                <a16:creationId xmlns:a16="http://schemas.microsoft.com/office/drawing/2014/main" id="{ECDBA0D0-E289-E5F2-72A4-B2667274627A}"/>
              </a:ext>
            </a:extLst>
          </p:cNvPr>
          <p:cNvPicPr>
            <a:picLocks noChangeAspect="1"/>
          </p:cNvPicPr>
          <p:nvPr/>
        </p:nvPicPr>
        <p:blipFill>
          <a:blip r:embed="rId7"/>
          <a:stretch>
            <a:fillRect/>
          </a:stretch>
        </p:blipFill>
        <p:spPr>
          <a:xfrm>
            <a:off x="9245222" y="3172020"/>
            <a:ext cx="646800" cy="554400"/>
          </a:xfrm>
          <a:prstGeom prst="rect">
            <a:avLst/>
          </a:prstGeom>
        </p:spPr>
      </p:pic>
      <p:pic>
        <p:nvPicPr>
          <p:cNvPr id="10" name="Picture 2" descr="Icon&#10;&#10;Description automatically generated">
            <a:extLst>
              <a:ext uri="{FF2B5EF4-FFF2-40B4-BE49-F238E27FC236}">
                <a16:creationId xmlns:a16="http://schemas.microsoft.com/office/drawing/2014/main" id="{AA3631FE-9C0A-9A8E-D4F1-D14CE2C371BD}"/>
              </a:ext>
            </a:extLst>
          </p:cNvPr>
          <p:cNvPicPr>
            <a:picLocks noChangeAspect="1"/>
          </p:cNvPicPr>
          <p:nvPr/>
        </p:nvPicPr>
        <p:blipFill>
          <a:blip r:embed="rId4"/>
          <a:stretch>
            <a:fillRect/>
          </a:stretch>
        </p:blipFill>
        <p:spPr>
          <a:xfrm>
            <a:off x="6460925" y="3152568"/>
            <a:ext cx="692188" cy="593304"/>
          </a:xfrm>
          <a:prstGeom prst="rect">
            <a:avLst/>
          </a:prstGeom>
        </p:spPr>
      </p:pic>
      <p:pic>
        <p:nvPicPr>
          <p:cNvPr id="11" name="Picture 4" descr="Icon&#10;&#10;Description automatically generated">
            <a:extLst>
              <a:ext uri="{FF2B5EF4-FFF2-40B4-BE49-F238E27FC236}">
                <a16:creationId xmlns:a16="http://schemas.microsoft.com/office/drawing/2014/main" id="{FACFA15D-737C-E319-D074-E6A2CB1B24A8}"/>
              </a:ext>
            </a:extLst>
          </p:cNvPr>
          <p:cNvPicPr>
            <a:picLocks noChangeAspect="1"/>
          </p:cNvPicPr>
          <p:nvPr/>
        </p:nvPicPr>
        <p:blipFill>
          <a:blip r:embed="rId8"/>
          <a:stretch>
            <a:fillRect/>
          </a:stretch>
        </p:blipFill>
        <p:spPr>
          <a:xfrm>
            <a:off x="7830029" y="3138937"/>
            <a:ext cx="723994" cy="620566"/>
          </a:xfrm>
          <a:prstGeom prst="rect">
            <a:avLst/>
          </a:prstGeom>
        </p:spPr>
      </p:pic>
      <p:sp>
        <p:nvSpPr>
          <p:cNvPr id="13" name="Rectangle 12">
            <a:extLst>
              <a:ext uri="{FF2B5EF4-FFF2-40B4-BE49-F238E27FC236}">
                <a16:creationId xmlns:a16="http://schemas.microsoft.com/office/drawing/2014/main" id="{31D908E8-F093-D70F-616A-6FFB1D1F9F8D}"/>
              </a:ext>
            </a:extLst>
          </p:cNvPr>
          <p:cNvSpPr/>
          <p:nvPr/>
        </p:nvSpPr>
        <p:spPr>
          <a:xfrm>
            <a:off x="609907" y="3923129"/>
            <a:ext cx="1314169"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AS CADEIA </a:t>
            </a:r>
            <a:endParaRPr lang="pt-BR" sz="1200" dirty="0">
              <a:solidFill>
                <a:schemeClr val="tx1"/>
              </a:solidFill>
              <a:latin typeface="+mj-lt"/>
            </a:endParaRPr>
          </a:p>
        </p:txBody>
      </p:sp>
      <p:sp>
        <p:nvSpPr>
          <p:cNvPr id="14" name="Left Brace 13">
            <a:extLst>
              <a:ext uri="{FF2B5EF4-FFF2-40B4-BE49-F238E27FC236}">
                <a16:creationId xmlns:a16="http://schemas.microsoft.com/office/drawing/2014/main" id="{A0CE7E70-CC05-1591-3848-B49BEE11CD1D}"/>
              </a:ext>
            </a:extLst>
          </p:cNvPr>
          <p:cNvSpPr/>
          <p:nvPr/>
        </p:nvSpPr>
        <p:spPr>
          <a:xfrm rot="5400000">
            <a:off x="5986870" y="-3455326"/>
            <a:ext cx="218260" cy="11064136"/>
          </a:xfrm>
          <a:prstGeom prst="leftBrac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Rectangle 40">
            <a:extLst>
              <a:ext uri="{FF2B5EF4-FFF2-40B4-BE49-F238E27FC236}">
                <a16:creationId xmlns:a16="http://schemas.microsoft.com/office/drawing/2014/main" id="{C19AB6AC-E64C-9DC8-4078-B0144B1BB53A}"/>
              </a:ext>
            </a:extLst>
          </p:cNvPr>
          <p:cNvSpPr/>
          <p:nvPr/>
        </p:nvSpPr>
        <p:spPr>
          <a:xfrm>
            <a:off x="1994914" y="3923129"/>
            <a:ext cx="1314169"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FARMA</a:t>
            </a:r>
          </a:p>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CADEIA</a:t>
            </a:r>
          </a:p>
        </p:txBody>
      </p:sp>
      <p:sp>
        <p:nvSpPr>
          <p:cNvPr id="43" name="Rectangle 42">
            <a:extLst>
              <a:ext uri="{FF2B5EF4-FFF2-40B4-BE49-F238E27FC236}">
                <a16:creationId xmlns:a16="http://schemas.microsoft.com/office/drawing/2014/main" id="{C29B3EC1-379B-8C1C-A382-BF6B1BDE7088}"/>
              </a:ext>
            </a:extLst>
          </p:cNvPr>
          <p:cNvSpPr/>
          <p:nvPr/>
        </p:nvSpPr>
        <p:spPr>
          <a:xfrm>
            <a:off x="3379921" y="3923129"/>
            <a:ext cx="1314169"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CASH &amp;</a:t>
            </a:r>
          </a:p>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CARRY</a:t>
            </a:r>
          </a:p>
        </p:txBody>
      </p:sp>
      <p:sp>
        <p:nvSpPr>
          <p:cNvPr id="45" name="Rectangle 44">
            <a:extLst>
              <a:ext uri="{FF2B5EF4-FFF2-40B4-BE49-F238E27FC236}">
                <a16:creationId xmlns:a16="http://schemas.microsoft.com/office/drawing/2014/main" id="{C515BC10-2AAE-D32D-4314-595A96F328E4}"/>
              </a:ext>
            </a:extLst>
          </p:cNvPr>
          <p:cNvSpPr/>
          <p:nvPr/>
        </p:nvSpPr>
        <p:spPr>
          <a:xfrm>
            <a:off x="4764928" y="3923129"/>
            <a:ext cx="1314169"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PERFUMARIA</a:t>
            </a:r>
          </a:p>
        </p:txBody>
      </p:sp>
      <p:sp>
        <p:nvSpPr>
          <p:cNvPr id="46" name="Rectangle 45">
            <a:extLst>
              <a:ext uri="{FF2B5EF4-FFF2-40B4-BE49-F238E27FC236}">
                <a16:creationId xmlns:a16="http://schemas.microsoft.com/office/drawing/2014/main" id="{206ED383-D4A5-6C22-D489-B99E5A6F6BEB}"/>
              </a:ext>
            </a:extLst>
          </p:cNvPr>
          <p:cNvSpPr/>
          <p:nvPr/>
        </p:nvSpPr>
        <p:spPr>
          <a:xfrm>
            <a:off x="6149935" y="3923129"/>
            <a:ext cx="1314169"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FARMA</a:t>
            </a:r>
          </a:p>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INDEP.</a:t>
            </a:r>
          </a:p>
        </p:txBody>
      </p:sp>
      <p:sp>
        <p:nvSpPr>
          <p:cNvPr id="47" name="Rectangle 46">
            <a:extLst>
              <a:ext uri="{FF2B5EF4-FFF2-40B4-BE49-F238E27FC236}">
                <a16:creationId xmlns:a16="http://schemas.microsoft.com/office/drawing/2014/main" id="{32F812AA-2976-A9C4-12EC-C6B721DDB59D}"/>
              </a:ext>
            </a:extLst>
          </p:cNvPr>
          <p:cNvSpPr/>
          <p:nvPr/>
        </p:nvSpPr>
        <p:spPr>
          <a:xfrm>
            <a:off x="7534942" y="3923129"/>
            <a:ext cx="1314169"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AS INDEP. </a:t>
            </a:r>
            <a:endParaRPr lang="pt-BR" sz="1200" dirty="0">
              <a:solidFill>
                <a:schemeClr val="tx1"/>
              </a:solidFill>
              <a:latin typeface="+mj-lt"/>
            </a:endParaRPr>
          </a:p>
        </p:txBody>
      </p:sp>
      <p:sp>
        <p:nvSpPr>
          <p:cNvPr id="48" name="Rectangle 47">
            <a:extLst>
              <a:ext uri="{FF2B5EF4-FFF2-40B4-BE49-F238E27FC236}">
                <a16:creationId xmlns:a16="http://schemas.microsoft.com/office/drawing/2014/main" id="{13CBCF19-2B14-D345-DF48-5AE365B5937B}"/>
              </a:ext>
            </a:extLst>
          </p:cNvPr>
          <p:cNvSpPr/>
          <p:nvPr/>
        </p:nvSpPr>
        <p:spPr>
          <a:xfrm>
            <a:off x="8919949" y="3923129"/>
            <a:ext cx="1314169"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MERCEARIA/</a:t>
            </a:r>
          </a:p>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TRADICIONAL</a:t>
            </a:r>
          </a:p>
        </p:txBody>
      </p:sp>
      <p:sp>
        <p:nvSpPr>
          <p:cNvPr id="49" name="Rectangle 48">
            <a:extLst>
              <a:ext uri="{FF2B5EF4-FFF2-40B4-BE49-F238E27FC236}">
                <a16:creationId xmlns:a16="http://schemas.microsoft.com/office/drawing/2014/main" id="{0F5717E6-08DD-352C-211C-1D3E13755ABD}"/>
              </a:ext>
            </a:extLst>
          </p:cNvPr>
          <p:cNvSpPr/>
          <p:nvPr/>
        </p:nvSpPr>
        <p:spPr>
          <a:xfrm>
            <a:off x="10304954" y="3923129"/>
            <a:ext cx="1314169"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BAR E BAR PREMIUM</a:t>
            </a:r>
          </a:p>
        </p:txBody>
      </p:sp>
      <p:sp>
        <p:nvSpPr>
          <p:cNvPr id="50" name="Google Shape;2128;p134">
            <a:extLst>
              <a:ext uri="{FF2B5EF4-FFF2-40B4-BE49-F238E27FC236}">
                <a16:creationId xmlns:a16="http://schemas.microsoft.com/office/drawing/2014/main" id="{88F27646-811A-45F8-EB1B-A325FEE93996}"/>
              </a:ext>
            </a:extLst>
          </p:cNvPr>
          <p:cNvSpPr txBox="1"/>
          <p:nvPr/>
        </p:nvSpPr>
        <p:spPr>
          <a:xfrm>
            <a:off x="609906" y="4462211"/>
            <a:ext cx="8239205" cy="55396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200" b="1" i="0" u="none" strike="noStrike" cap="none" dirty="0">
                <a:latin typeface="+mn-lt"/>
                <a:ea typeface="Montserrat"/>
                <a:cs typeface="Montserrat"/>
                <a:sym typeface="Montserrat"/>
              </a:rPr>
              <a:t>CANAIS SCANNING:</a:t>
            </a:r>
            <a:endParaRPr sz="1200" b="1" i="0" u="none" strike="noStrike" cap="none" dirty="0">
              <a:latin typeface="+mn-lt"/>
              <a:ea typeface="Montserrat"/>
              <a:cs typeface="Montserrat"/>
              <a:sym typeface="Montserrat"/>
            </a:endParaRPr>
          </a:p>
          <a:p>
            <a:pPr marL="0" marR="0" lvl="0" indent="0" algn="ctr" rtl="0">
              <a:lnSpc>
                <a:spcPct val="100000"/>
              </a:lnSpc>
              <a:spcBef>
                <a:spcPts val="0"/>
              </a:spcBef>
              <a:spcAft>
                <a:spcPts val="0"/>
              </a:spcAft>
              <a:buClr>
                <a:srgbClr val="000000"/>
              </a:buClr>
              <a:buSzPts val="1400"/>
              <a:buFont typeface="Arial"/>
              <a:buNone/>
            </a:pPr>
            <a:r>
              <a:rPr lang="en" sz="1200" b="1" i="0" u="none" strike="noStrike" cap="none" dirty="0">
                <a:latin typeface="+mn-lt"/>
                <a:ea typeface="Montserrat"/>
                <a:cs typeface="Montserrat"/>
                <a:sym typeface="Montserrat"/>
              </a:rPr>
              <a:t>VOLUME, VALOR, PREÇO E DISTRIBUIÇÃO</a:t>
            </a:r>
            <a:endParaRPr sz="1200" b="1" i="0" u="none" strike="noStrike" cap="none" dirty="0">
              <a:latin typeface="+mn-lt"/>
              <a:ea typeface="Montserrat"/>
              <a:cs typeface="Montserrat"/>
              <a:sym typeface="Montserrat"/>
            </a:endParaRPr>
          </a:p>
        </p:txBody>
      </p:sp>
      <p:sp>
        <p:nvSpPr>
          <p:cNvPr id="63" name="Google Shape;2128;p134">
            <a:extLst>
              <a:ext uri="{FF2B5EF4-FFF2-40B4-BE49-F238E27FC236}">
                <a16:creationId xmlns:a16="http://schemas.microsoft.com/office/drawing/2014/main" id="{763965A6-AE20-A8F0-0597-C85A8F4D8B23}"/>
              </a:ext>
            </a:extLst>
          </p:cNvPr>
          <p:cNvSpPr txBox="1"/>
          <p:nvPr/>
        </p:nvSpPr>
        <p:spPr>
          <a:xfrm>
            <a:off x="8919949" y="4462211"/>
            <a:ext cx="2699174" cy="73863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pt-BR" sz="1200" b="1" i="0" u="none" strike="noStrike" cap="none" dirty="0">
                <a:latin typeface="+mn-lt"/>
                <a:ea typeface="Montserrat"/>
                <a:cs typeface="Montserrat"/>
                <a:sym typeface="Montserrat"/>
              </a:rPr>
              <a:t>CANAIS AUDIT:</a:t>
            </a:r>
          </a:p>
          <a:p>
            <a:pPr marL="0" marR="0" lvl="0" indent="0" algn="ctr" rtl="0">
              <a:lnSpc>
                <a:spcPct val="100000"/>
              </a:lnSpc>
              <a:spcBef>
                <a:spcPts val="0"/>
              </a:spcBef>
              <a:spcAft>
                <a:spcPts val="0"/>
              </a:spcAft>
              <a:buClr>
                <a:srgbClr val="000000"/>
              </a:buClr>
              <a:buSzPts val="1400"/>
              <a:buFont typeface="Arial"/>
              <a:buNone/>
            </a:pPr>
            <a:r>
              <a:rPr lang="pt-BR" sz="1200" b="1" i="0" u="none" strike="noStrike" cap="none" dirty="0">
                <a:latin typeface="+mn-lt"/>
                <a:ea typeface="Montserrat"/>
                <a:cs typeface="Montserrat"/>
                <a:sym typeface="Montserrat"/>
              </a:rPr>
              <a:t>TODOS OS FACTS SCANNING + </a:t>
            </a:r>
            <a:r>
              <a:rPr lang="pt-BR" sz="1200" b="1" i="0" u="none" strike="noStrike" cap="none" dirty="0">
                <a:solidFill>
                  <a:schemeClr val="bg2"/>
                </a:solidFill>
                <a:latin typeface="+mn-lt"/>
                <a:ea typeface="Montserrat"/>
                <a:cs typeface="Montserrat"/>
                <a:sym typeface="Montserrat"/>
              </a:rPr>
              <a:t>COMPRAS E ESTOQUE</a:t>
            </a:r>
          </a:p>
        </p:txBody>
      </p:sp>
      <p:sp>
        <p:nvSpPr>
          <p:cNvPr id="65" name="Google Shape;2128;p134">
            <a:extLst>
              <a:ext uri="{FF2B5EF4-FFF2-40B4-BE49-F238E27FC236}">
                <a16:creationId xmlns:a16="http://schemas.microsoft.com/office/drawing/2014/main" id="{7104E7D6-579B-B297-01A9-8732535E0753}"/>
              </a:ext>
            </a:extLst>
          </p:cNvPr>
          <p:cNvSpPr txBox="1"/>
          <p:nvPr/>
        </p:nvSpPr>
        <p:spPr>
          <a:xfrm>
            <a:off x="609906" y="2453424"/>
            <a:ext cx="8239205" cy="40007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pt-BR" sz="1400" b="1" i="0" u="none" strike="noStrike" cap="none" dirty="0">
                <a:solidFill>
                  <a:schemeClr val="bg2"/>
                </a:solidFill>
                <a:latin typeface="+mn-lt"/>
                <a:ea typeface="Montserrat"/>
                <a:cs typeface="Montserrat"/>
                <a:sym typeface="Montserrat"/>
              </a:rPr>
              <a:t>Canais primordialmente Scanning ou TTR</a:t>
            </a:r>
          </a:p>
        </p:txBody>
      </p:sp>
      <p:sp>
        <p:nvSpPr>
          <p:cNvPr id="66" name="Google Shape;2128;p134">
            <a:extLst>
              <a:ext uri="{FF2B5EF4-FFF2-40B4-BE49-F238E27FC236}">
                <a16:creationId xmlns:a16="http://schemas.microsoft.com/office/drawing/2014/main" id="{EA773DBC-D422-707D-0799-E72E7461A31D}"/>
              </a:ext>
            </a:extLst>
          </p:cNvPr>
          <p:cNvSpPr txBox="1"/>
          <p:nvPr/>
        </p:nvSpPr>
        <p:spPr>
          <a:xfrm>
            <a:off x="8919949" y="2453424"/>
            <a:ext cx="2699174" cy="61552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pt-BR" sz="1400" b="1" i="0" u="none" strike="noStrike" cap="none" dirty="0">
                <a:solidFill>
                  <a:schemeClr val="bg2"/>
                </a:solidFill>
                <a:latin typeface="+mn-lt"/>
                <a:ea typeface="Montserrat"/>
                <a:cs typeface="Montserrat"/>
                <a:sym typeface="Montserrat"/>
              </a:rPr>
              <a:t>Canais primordialmente Auditoria Física</a:t>
            </a:r>
          </a:p>
        </p:txBody>
      </p:sp>
    </p:spTree>
    <p:extLst>
      <p:ext uri="{BB962C8B-B14F-4D97-AF65-F5344CB8AC3E}">
        <p14:creationId xmlns:p14="http://schemas.microsoft.com/office/powerpoint/2010/main" val="86216723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Análise dos dados – estoque e compras – Canais Audit</a:t>
            </a:r>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118</a:t>
            </a:fld>
            <a:endParaRPr lang="en-US" dirty="0"/>
          </a:p>
        </p:txBody>
      </p:sp>
      <p:sp>
        <p:nvSpPr>
          <p:cNvPr id="3" name="Google Shape;2136;p135">
            <a:extLst>
              <a:ext uri="{FF2B5EF4-FFF2-40B4-BE49-F238E27FC236}">
                <a16:creationId xmlns:a16="http://schemas.microsoft.com/office/drawing/2014/main" id="{B4F0C40E-CE49-E975-81B9-117DE60A1BE7}"/>
              </a:ext>
            </a:extLst>
          </p:cNvPr>
          <p:cNvSpPr/>
          <p:nvPr/>
        </p:nvSpPr>
        <p:spPr>
          <a:xfrm>
            <a:off x="279200" y="854056"/>
            <a:ext cx="9547868" cy="642999"/>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600" b="1" i="0" u="none" strike="noStrike" cap="none" dirty="0">
                <a:solidFill>
                  <a:srgbClr val="FFFFFF"/>
                </a:solidFill>
                <a:latin typeface="+mn-lt"/>
                <a:ea typeface="Montserrat"/>
                <a:cs typeface="Montserrat"/>
                <a:sym typeface="Montserrat"/>
              </a:rPr>
              <a:t>Estoque: </a:t>
            </a:r>
            <a:r>
              <a:rPr lang="en" sz="1600" b="0" i="0" u="none" strike="noStrike" cap="none" dirty="0">
                <a:solidFill>
                  <a:srgbClr val="FFFFFF"/>
                </a:solidFill>
                <a:latin typeface="+mn-lt"/>
                <a:ea typeface="Montserrat"/>
                <a:cs typeface="Montserrat"/>
                <a:sym typeface="Montserrat"/>
              </a:rPr>
              <a:t>Quantidade de produtos que as lojas tinham no momento do inventário</a:t>
            </a:r>
            <a:endParaRPr sz="1600" b="0" i="0" u="none" strike="noStrike" cap="none" dirty="0">
              <a:solidFill>
                <a:srgbClr val="FFFFFF"/>
              </a:solidFill>
              <a:latin typeface="+mn-lt"/>
              <a:ea typeface="Montserrat"/>
              <a:cs typeface="Montserrat"/>
              <a:sym typeface="Montserrat"/>
            </a:endParaRPr>
          </a:p>
        </p:txBody>
      </p:sp>
      <p:sp>
        <p:nvSpPr>
          <p:cNvPr id="4" name="Google Shape;2137;p135">
            <a:extLst>
              <a:ext uri="{FF2B5EF4-FFF2-40B4-BE49-F238E27FC236}">
                <a16:creationId xmlns:a16="http://schemas.microsoft.com/office/drawing/2014/main" id="{154DCFFA-280C-4F46-9F63-BCAB13A53525}"/>
              </a:ext>
            </a:extLst>
          </p:cNvPr>
          <p:cNvSpPr/>
          <p:nvPr/>
        </p:nvSpPr>
        <p:spPr>
          <a:xfrm>
            <a:off x="279200" y="1671553"/>
            <a:ext cx="9547868" cy="642999"/>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600" b="1" i="0" u="none" strike="noStrike" cap="none" dirty="0">
                <a:solidFill>
                  <a:srgbClr val="FFFFFF"/>
                </a:solidFill>
                <a:latin typeface="+mn-lt"/>
                <a:ea typeface="Montserrat"/>
                <a:cs typeface="Montserrat"/>
                <a:sym typeface="Montserrat"/>
              </a:rPr>
              <a:t>Estoque Ativo: </a:t>
            </a:r>
            <a:r>
              <a:rPr lang="en" sz="1600" b="0" i="0" u="none" strike="noStrike" cap="none" dirty="0">
                <a:solidFill>
                  <a:srgbClr val="FFFFFF"/>
                </a:solidFill>
                <a:latin typeface="+mn-lt"/>
                <a:ea typeface="Montserrat"/>
                <a:cs typeface="Montserrat"/>
                <a:sym typeface="Montserrat"/>
              </a:rPr>
              <a:t>Quantidade de produtos na área de vendas no momento do inventário</a:t>
            </a:r>
            <a:endParaRPr sz="1600" b="0" i="0" u="none" strike="noStrike" cap="none" dirty="0">
              <a:latin typeface="+mn-lt"/>
              <a:ea typeface="Montserrat"/>
              <a:cs typeface="Montserrat"/>
              <a:sym typeface="Montserrat"/>
            </a:endParaRPr>
          </a:p>
        </p:txBody>
      </p:sp>
      <p:sp>
        <p:nvSpPr>
          <p:cNvPr id="5" name="Google Shape;2138;p135">
            <a:extLst>
              <a:ext uri="{FF2B5EF4-FFF2-40B4-BE49-F238E27FC236}">
                <a16:creationId xmlns:a16="http://schemas.microsoft.com/office/drawing/2014/main" id="{0586E999-446F-C8BB-DDA1-88474F6CA21E}"/>
              </a:ext>
            </a:extLst>
          </p:cNvPr>
          <p:cNvSpPr/>
          <p:nvPr/>
        </p:nvSpPr>
        <p:spPr>
          <a:xfrm>
            <a:off x="279200" y="2489050"/>
            <a:ext cx="9547868" cy="642999"/>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600" b="1" i="0" u="none" strike="noStrike" cap="none" dirty="0">
                <a:solidFill>
                  <a:srgbClr val="FFFFFF"/>
                </a:solidFill>
                <a:latin typeface="+mn-lt"/>
                <a:ea typeface="Montserrat"/>
                <a:cs typeface="Montserrat"/>
                <a:sym typeface="Montserrat"/>
              </a:rPr>
              <a:t>Compras: </a:t>
            </a:r>
            <a:r>
              <a:rPr lang="en" sz="1600" b="0" i="0" u="none" strike="noStrike" cap="none" dirty="0">
                <a:solidFill>
                  <a:srgbClr val="FFFFFF"/>
                </a:solidFill>
                <a:latin typeface="+mn-lt"/>
                <a:ea typeface="Montserrat"/>
                <a:cs typeface="Montserrat"/>
                <a:sym typeface="Montserrat"/>
              </a:rPr>
              <a:t>Quantidade de produtos que as lojas compraram dos fabricantes</a:t>
            </a:r>
            <a:endParaRPr sz="1600" b="0" i="0" u="none" strike="noStrike" cap="none" dirty="0">
              <a:latin typeface="+mn-lt"/>
              <a:ea typeface="Montserrat"/>
              <a:cs typeface="Montserrat"/>
              <a:sym typeface="Montserrat"/>
            </a:endParaRPr>
          </a:p>
        </p:txBody>
      </p:sp>
      <p:sp>
        <p:nvSpPr>
          <p:cNvPr id="7" name="Google Shape;2140;p135">
            <a:extLst>
              <a:ext uri="{FF2B5EF4-FFF2-40B4-BE49-F238E27FC236}">
                <a16:creationId xmlns:a16="http://schemas.microsoft.com/office/drawing/2014/main" id="{B6BE84AD-A777-BA85-4D99-451C3BC401E2}"/>
              </a:ext>
            </a:extLst>
          </p:cNvPr>
          <p:cNvSpPr/>
          <p:nvPr/>
        </p:nvSpPr>
        <p:spPr>
          <a:xfrm>
            <a:off x="288558" y="3862045"/>
            <a:ext cx="9547868" cy="640080"/>
          </a:xfrm>
          <a:prstGeom prst="rect">
            <a:avLst/>
          </a:prstGeom>
          <a:noFill/>
          <a:ln w="127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600" b="1" i="0" u="none" strike="noStrike" cap="none">
                <a:solidFill>
                  <a:schemeClr val="tx2"/>
                </a:solidFill>
                <a:latin typeface="+mn-lt"/>
                <a:ea typeface="Montserrat"/>
                <a:cs typeface="Montserrat"/>
                <a:sym typeface="Montserrat"/>
              </a:rPr>
              <a:t>Share de Estoques: </a:t>
            </a:r>
            <a:r>
              <a:rPr lang="en" sz="1600" b="0" i="0" u="none" strike="noStrike" cap="none">
                <a:solidFill>
                  <a:srgbClr val="000000"/>
                </a:solidFill>
                <a:latin typeface="+mn-lt"/>
                <a:ea typeface="Montserrat"/>
                <a:cs typeface="Montserrat"/>
                <a:sym typeface="Montserrat"/>
              </a:rPr>
              <a:t>% volume de estoques de um produto em relação ao total categoria</a:t>
            </a:r>
            <a:endParaRPr sz="1600" b="0" i="0" u="none" strike="noStrike" cap="none">
              <a:solidFill>
                <a:srgbClr val="000000"/>
              </a:solidFill>
              <a:latin typeface="+mn-lt"/>
              <a:ea typeface="Montserrat"/>
              <a:cs typeface="Montserrat"/>
              <a:sym typeface="Montserrat"/>
            </a:endParaRPr>
          </a:p>
        </p:txBody>
      </p:sp>
      <p:sp>
        <p:nvSpPr>
          <p:cNvPr id="8" name="Google Shape;2141;p135">
            <a:extLst>
              <a:ext uri="{FF2B5EF4-FFF2-40B4-BE49-F238E27FC236}">
                <a16:creationId xmlns:a16="http://schemas.microsoft.com/office/drawing/2014/main" id="{A848D179-29B2-2C2F-D32A-52991C4D913B}"/>
              </a:ext>
            </a:extLst>
          </p:cNvPr>
          <p:cNvSpPr/>
          <p:nvPr/>
        </p:nvSpPr>
        <p:spPr>
          <a:xfrm>
            <a:off x="288558" y="4676623"/>
            <a:ext cx="9547868" cy="640080"/>
          </a:xfrm>
          <a:prstGeom prst="rect">
            <a:avLst/>
          </a:prstGeom>
          <a:noFill/>
          <a:ln w="127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600" b="1" i="0" u="none" strike="noStrike" cap="none">
                <a:solidFill>
                  <a:schemeClr val="tx2"/>
                </a:solidFill>
                <a:latin typeface="+mn-lt"/>
                <a:ea typeface="Montserrat"/>
                <a:cs typeface="Montserrat"/>
                <a:sym typeface="Montserrat"/>
              </a:rPr>
              <a:t>Share de Exibição: </a:t>
            </a:r>
            <a:r>
              <a:rPr lang="en" sz="1600" b="0" i="0" u="none" strike="noStrike" cap="none">
                <a:solidFill>
                  <a:srgbClr val="000000"/>
                </a:solidFill>
                <a:latin typeface="+mn-lt"/>
                <a:ea typeface="Montserrat"/>
                <a:cs typeface="Montserrat"/>
                <a:sym typeface="Montserrat"/>
              </a:rPr>
              <a:t>% volume na área de vendas do produto em relação ao total categoria</a:t>
            </a:r>
            <a:endParaRPr sz="1600" b="0" i="0" u="none" strike="noStrike" cap="none">
              <a:solidFill>
                <a:srgbClr val="000000"/>
              </a:solidFill>
              <a:latin typeface="+mn-lt"/>
              <a:ea typeface="Montserrat"/>
              <a:cs typeface="Montserrat"/>
              <a:sym typeface="Montserrat"/>
            </a:endParaRPr>
          </a:p>
        </p:txBody>
      </p:sp>
      <p:sp>
        <p:nvSpPr>
          <p:cNvPr id="9" name="Google Shape;2142;p135">
            <a:extLst>
              <a:ext uri="{FF2B5EF4-FFF2-40B4-BE49-F238E27FC236}">
                <a16:creationId xmlns:a16="http://schemas.microsoft.com/office/drawing/2014/main" id="{BF8E125F-CFCA-2B79-EBBD-FB73B1E66852}"/>
              </a:ext>
            </a:extLst>
          </p:cNvPr>
          <p:cNvSpPr/>
          <p:nvPr/>
        </p:nvSpPr>
        <p:spPr>
          <a:xfrm>
            <a:off x="288558" y="5491202"/>
            <a:ext cx="9547868" cy="640080"/>
          </a:xfrm>
          <a:prstGeom prst="rect">
            <a:avLst/>
          </a:prstGeom>
          <a:noFill/>
          <a:ln w="127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600" b="1" i="0" u="none" strike="noStrike" cap="none">
                <a:solidFill>
                  <a:schemeClr val="tx2"/>
                </a:solidFill>
                <a:latin typeface="+mn-lt"/>
                <a:ea typeface="Montserrat"/>
                <a:cs typeface="Montserrat"/>
                <a:sym typeface="Montserrat"/>
              </a:rPr>
              <a:t>Share de Compras: </a:t>
            </a:r>
            <a:r>
              <a:rPr lang="en" sz="1600" b="0" i="0" u="none" strike="noStrike" cap="none">
                <a:solidFill>
                  <a:srgbClr val="000000"/>
                </a:solidFill>
                <a:latin typeface="+mn-lt"/>
                <a:ea typeface="Montserrat"/>
                <a:cs typeface="Montserrat"/>
                <a:sym typeface="Montserrat"/>
              </a:rPr>
              <a:t>% de compras do varejo de um produto em relação ao total categoria</a:t>
            </a:r>
            <a:endParaRPr sz="1600" b="0" i="0" u="none" strike="noStrike" cap="none">
              <a:solidFill>
                <a:srgbClr val="000000"/>
              </a:solidFill>
              <a:latin typeface="+mn-lt"/>
              <a:ea typeface="Montserrat"/>
              <a:cs typeface="Montserrat"/>
              <a:sym typeface="Montserrat"/>
            </a:endParaRPr>
          </a:p>
        </p:txBody>
      </p:sp>
      <p:pic>
        <p:nvPicPr>
          <p:cNvPr id="11" name="Graphic 10" descr="Caret Down with solid fill">
            <a:extLst>
              <a:ext uri="{FF2B5EF4-FFF2-40B4-BE49-F238E27FC236}">
                <a16:creationId xmlns:a16="http://schemas.microsoft.com/office/drawing/2014/main" id="{47E66473-AB56-0EB8-F5AA-2C0BB4325B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91812" y="2948383"/>
            <a:ext cx="1097328" cy="1097328"/>
          </a:xfrm>
          <a:prstGeom prst="rect">
            <a:avLst/>
          </a:prstGeom>
        </p:spPr>
      </p:pic>
    </p:spTree>
    <p:extLst>
      <p:ext uri="{BB962C8B-B14F-4D97-AF65-F5344CB8AC3E}">
        <p14:creationId xmlns:p14="http://schemas.microsoft.com/office/powerpoint/2010/main" val="32498567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p:txBody>
          <a:bodyPr/>
          <a:lstStyle/>
          <a:p>
            <a:fld id="{403EF4E2-7A7A-0548-85F1-5479B7C9E1B2}" type="slidenum">
              <a:rPr lang="en-US" smtClean="0"/>
              <a:pPr/>
              <a:t>119</a:t>
            </a:fld>
            <a:endParaRPr lang="en-US" dirty="0"/>
          </a:p>
        </p:txBody>
      </p:sp>
      <p:sp>
        <p:nvSpPr>
          <p:cNvPr id="30" name="Text Placeholder 29">
            <a:extLst>
              <a:ext uri="{FF2B5EF4-FFF2-40B4-BE49-F238E27FC236}">
                <a16:creationId xmlns:a16="http://schemas.microsoft.com/office/drawing/2014/main" id="{BB87D478-9DEC-CA66-9565-8BB32EABDF4E}"/>
              </a:ext>
            </a:extLst>
          </p:cNvPr>
          <p:cNvSpPr>
            <a:spLocks noGrp="1"/>
          </p:cNvSpPr>
          <p:nvPr>
            <p:ph type="body" sz="quarter" idx="13"/>
          </p:nvPr>
        </p:nvSpPr>
        <p:spPr/>
        <p:txBody>
          <a:bodyPr/>
          <a:lstStyle/>
          <a:p>
            <a:r>
              <a:rPr lang="pt-BR" dirty="0"/>
              <a:t>É </a:t>
            </a:r>
            <a:r>
              <a:rPr lang="pt-BR" b="1" dirty="0"/>
              <a:t>Distribuição Negociante</a:t>
            </a:r>
            <a:r>
              <a:rPr lang="pt-BR" dirty="0"/>
              <a:t> quando:</a:t>
            </a:r>
          </a:p>
        </p:txBody>
      </p:sp>
      <p:sp>
        <p:nvSpPr>
          <p:cNvPr id="62" name="Text Placeholder 61">
            <a:extLst>
              <a:ext uri="{FF2B5EF4-FFF2-40B4-BE49-F238E27FC236}">
                <a16:creationId xmlns:a16="http://schemas.microsoft.com/office/drawing/2014/main" id="{E3EAE2F4-6C9A-8794-211A-10A186113B76}"/>
              </a:ext>
            </a:extLst>
          </p:cNvPr>
          <p:cNvSpPr>
            <a:spLocks noGrp="1"/>
          </p:cNvSpPr>
          <p:nvPr>
            <p:ph type="body" sz="quarter" idx="17"/>
          </p:nvPr>
        </p:nvSpPr>
        <p:spPr/>
        <p:txBody>
          <a:bodyPr/>
          <a:lstStyle/>
          <a:p>
            <a:r>
              <a:rPr lang="pt-BR" dirty="0"/>
              <a:t>*Mercados que tiverem a maioria dos dados coletados via metodologia TTR terão os facts causais, compas e estoques zerados</a:t>
            </a:r>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Distribuição no pequeno varejo (auditoria)</a:t>
            </a:r>
          </a:p>
        </p:txBody>
      </p:sp>
      <p:graphicFrame>
        <p:nvGraphicFramePr>
          <p:cNvPr id="12" name="Google Shape;2152;p136">
            <a:extLst>
              <a:ext uri="{FF2B5EF4-FFF2-40B4-BE49-F238E27FC236}">
                <a16:creationId xmlns:a16="http://schemas.microsoft.com/office/drawing/2014/main" id="{FEDF0BE0-BEF2-7321-AFCD-50E72C08A7BC}"/>
              </a:ext>
            </a:extLst>
          </p:cNvPr>
          <p:cNvGraphicFramePr/>
          <p:nvPr/>
        </p:nvGraphicFramePr>
        <p:xfrm>
          <a:off x="1465570" y="1378333"/>
          <a:ext cx="9260860" cy="396210"/>
        </p:xfrm>
        <a:graphic>
          <a:graphicData uri="http://schemas.openxmlformats.org/drawingml/2006/table">
            <a:tbl>
              <a:tblPr>
                <a:noFill/>
              </a:tblPr>
              <a:tblGrid>
                <a:gridCol w="1852172">
                  <a:extLst>
                    <a:ext uri="{9D8B030D-6E8A-4147-A177-3AD203B41FA5}">
                      <a16:colId xmlns:a16="http://schemas.microsoft.com/office/drawing/2014/main" val="20000"/>
                    </a:ext>
                  </a:extLst>
                </a:gridCol>
                <a:gridCol w="1852172">
                  <a:extLst>
                    <a:ext uri="{9D8B030D-6E8A-4147-A177-3AD203B41FA5}">
                      <a16:colId xmlns:a16="http://schemas.microsoft.com/office/drawing/2014/main" val="20001"/>
                    </a:ext>
                  </a:extLst>
                </a:gridCol>
                <a:gridCol w="1852172">
                  <a:extLst>
                    <a:ext uri="{9D8B030D-6E8A-4147-A177-3AD203B41FA5}">
                      <a16:colId xmlns:a16="http://schemas.microsoft.com/office/drawing/2014/main" val="20002"/>
                    </a:ext>
                  </a:extLst>
                </a:gridCol>
                <a:gridCol w="1852172">
                  <a:extLst>
                    <a:ext uri="{9D8B030D-6E8A-4147-A177-3AD203B41FA5}">
                      <a16:colId xmlns:a16="http://schemas.microsoft.com/office/drawing/2014/main" val="20003"/>
                    </a:ext>
                  </a:extLst>
                </a:gridCol>
                <a:gridCol w="1852172">
                  <a:extLst>
                    <a:ext uri="{9D8B030D-6E8A-4147-A177-3AD203B41FA5}">
                      <a16:colId xmlns:a16="http://schemas.microsoft.com/office/drawing/2014/main" val="20004"/>
                    </a:ext>
                  </a:extLst>
                </a:gridCol>
              </a:tblGrid>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dirty="0">
                          <a:solidFill>
                            <a:schemeClr val="tx2"/>
                          </a:solidFill>
                          <a:latin typeface="+mn-lt"/>
                        </a:rPr>
                        <a:t>COMPROU</a:t>
                      </a:r>
                      <a:endParaRPr sz="1400" b="1" u="none" strike="noStrike" cap="none" dirty="0">
                        <a:solidFill>
                          <a:schemeClr val="tx2"/>
                        </a:solidFill>
                        <a:latin typeface="+mn-lt"/>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bg1">
                        <a:lumMod val="85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dirty="0">
                          <a:solidFill>
                            <a:schemeClr val="tx2"/>
                          </a:solidFill>
                          <a:latin typeface="+mn-lt"/>
                        </a:rPr>
                        <a:t>E/OU</a:t>
                      </a:r>
                      <a:endParaRPr sz="1400" b="1" u="none" strike="noStrike" cap="none" dirty="0">
                        <a:solidFill>
                          <a:schemeClr val="tx2"/>
                        </a:solidFill>
                        <a:latin typeface="+mn-lt"/>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dirty="0">
                          <a:solidFill>
                            <a:schemeClr val="tx2"/>
                          </a:solidFill>
                          <a:latin typeface="+mn-lt"/>
                        </a:rPr>
                        <a:t>ESTOCOU</a:t>
                      </a:r>
                      <a:endParaRPr sz="1400" b="1" u="none" strike="noStrike" cap="none" dirty="0">
                        <a:solidFill>
                          <a:schemeClr val="tx2"/>
                        </a:solidFill>
                        <a:latin typeface="+mn-lt"/>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bg1">
                        <a:lumMod val="85000"/>
                      </a:schemeClr>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dirty="0">
                          <a:solidFill>
                            <a:schemeClr val="tx2"/>
                          </a:solidFill>
                          <a:latin typeface="+mn-lt"/>
                        </a:rPr>
                        <a:t>E/OU</a:t>
                      </a:r>
                      <a:endParaRPr sz="1400" b="1" u="none" strike="noStrike" cap="none" dirty="0">
                        <a:solidFill>
                          <a:schemeClr val="tx2"/>
                        </a:solidFill>
                        <a:latin typeface="+mn-lt"/>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dirty="0">
                          <a:solidFill>
                            <a:schemeClr val="tx2"/>
                          </a:solidFill>
                          <a:latin typeface="+mn-lt"/>
                        </a:rPr>
                        <a:t>VENDEU</a:t>
                      </a:r>
                      <a:endParaRPr sz="1400" b="1" u="none" strike="noStrike" cap="none" dirty="0">
                        <a:solidFill>
                          <a:schemeClr val="tx2"/>
                        </a:solidFill>
                        <a:latin typeface="+mn-lt"/>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0"/>
                  </a:ext>
                </a:extLst>
              </a:tr>
            </a:tbl>
          </a:graphicData>
        </a:graphic>
      </p:graphicFrame>
      <p:pic>
        <p:nvPicPr>
          <p:cNvPr id="15" name="Picture 4" descr="Icon&#10;&#10;Description automatically generated">
            <a:extLst>
              <a:ext uri="{FF2B5EF4-FFF2-40B4-BE49-F238E27FC236}">
                <a16:creationId xmlns:a16="http://schemas.microsoft.com/office/drawing/2014/main" id="{46DE632D-4FBE-DA22-EEFF-11D64B0A384F}"/>
              </a:ext>
            </a:extLst>
          </p:cNvPr>
          <p:cNvPicPr>
            <a:picLocks noChangeAspect="1"/>
          </p:cNvPicPr>
          <p:nvPr/>
        </p:nvPicPr>
        <p:blipFill>
          <a:blip r:embed="rId2"/>
          <a:stretch>
            <a:fillRect/>
          </a:stretch>
        </p:blipFill>
        <p:spPr>
          <a:xfrm>
            <a:off x="1874060" y="2008782"/>
            <a:ext cx="1085262" cy="930224"/>
          </a:xfrm>
          <a:prstGeom prst="rect">
            <a:avLst/>
          </a:prstGeom>
        </p:spPr>
      </p:pic>
      <p:pic>
        <p:nvPicPr>
          <p:cNvPr id="32" name="Imagem 9" descr="Uma imagem contendo arma, soco inglês&#10;&#10;Descrição gerada automaticamente">
            <a:extLst>
              <a:ext uri="{FF2B5EF4-FFF2-40B4-BE49-F238E27FC236}">
                <a16:creationId xmlns:a16="http://schemas.microsoft.com/office/drawing/2014/main" id="{07F5E87E-DEC7-3B7D-87B1-4623CA692CE5}"/>
              </a:ext>
            </a:extLst>
          </p:cNvPr>
          <p:cNvPicPr>
            <a:picLocks noChangeAspect="1"/>
          </p:cNvPicPr>
          <p:nvPr/>
        </p:nvPicPr>
        <p:blipFill>
          <a:blip r:embed="rId3"/>
          <a:stretch>
            <a:fillRect/>
          </a:stretch>
        </p:blipFill>
        <p:spPr>
          <a:xfrm>
            <a:off x="9273016" y="2008677"/>
            <a:ext cx="1085508" cy="930434"/>
          </a:xfrm>
          <a:prstGeom prst="rect">
            <a:avLst/>
          </a:prstGeom>
        </p:spPr>
      </p:pic>
      <p:pic>
        <p:nvPicPr>
          <p:cNvPr id="38" name="Graphic 37" descr="Caret Down with solid fill">
            <a:extLst>
              <a:ext uri="{FF2B5EF4-FFF2-40B4-BE49-F238E27FC236}">
                <a16:creationId xmlns:a16="http://schemas.microsoft.com/office/drawing/2014/main" id="{AD087271-F94C-7F9B-26DD-82DA6C8D0F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3629083" y="1882190"/>
            <a:ext cx="1183410" cy="1183410"/>
          </a:xfrm>
          <a:prstGeom prst="rect">
            <a:avLst/>
          </a:prstGeom>
        </p:spPr>
      </p:pic>
      <p:pic>
        <p:nvPicPr>
          <p:cNvPr id="40" name="Graphic 39" descr="Caret Down with solid fill">
            <a:extLst>
              <a:ext uri="{FF2B5EF4-FFF2-40B4-BE49-F238E27FC236}">
                <a16:creationId xmlns:a16="http://schemas.microsoft.com/office/drawing/2014/main" id="{7B330430-5FDE-58C7-5D40-D2E8A1174C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7414910" y="1882190"/>
            <a:ext cx="1183410" cy="1183410"/>
          </a:xfrm>
          <a:prstGeom prst="rect">
            <a:avLst/>
          </a:prstGeom>
        </p:spPr>
      </p:pic>
      <p:sp>
        <p:nvSpPr>
          <p:cNvPr id="42" name="Rectangle 41">
            <a:extLst>
              <a:ext uri="{FF2B5EF4-FFF2-40B4-BE49-F238E27FC236}">
                <a16:creationId xmlns:a16="http://schemas.microsoft.com/office/drawing/2014/main" id="{8B8B0E00-0BA4-2387-DF41-14871F5B6283}"/>
              </a:ext>
            </a:extLst>
          </p:cNvPr>
          <p:cNvSpPr/>
          <p:nvPr/>
        </p:nvSpPr>
        <p:spPr>
          <a:xfrm>
            <a:off x="288558" y="4011757"/>
            <a:ext cx="3683120" cy="1308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600"/>
              </a:spcAft>
              <a:buClr>
                <a:srgbClr val="000000"/>
              </a:buClr>
              <a:buSzPct val="100000"/>
              <a:tabLst/>
              <a:defRPr/>
            </a:pPr>
            <a:r>
              <a:rPr lang="pt-BR" sz="1400" dirty="0">
                <a:solidFill>
                  <a:schemeClr val="tx1"/>
                </a:solidFill>
                <a:latin typeface="+mj-lt"/>
              </a:rPr>
              <a:t>Evidências de compra de produto:</a:t>
            </a:r>
          </a:p>
          <a:p>
            <a:pPr marL="285750" marR="0" lvl="0" indent="-285750" defTabSz="914400" rtl="0" eaLnBrk="1" fontAlgn="auto" latinLnBrk="0" hangingPunct="1">
              <a:lnSpc>
                <a:spcPct val="100000"/>
              </a:lnSpc>
              <a:spcBef>
                <a:spcPts val="0"/>
              </a:spcBef>
              <a:spcAft>
                <a:spcPts val="600"/>
              </a:spcAft>
              <a:buClr>
                <a:schemeClr val="tx1"/>
              </a:buClr>
              <a:buSzPct val="100000"/>
              <a:buFont typeface="Arial" panose="020B0604020202020204" pitchFamily="34" charset="0"/>
              <a:buChar char="•"/>
              <a:tabLst/>
              <a:defRPr/>
            </a:pPr>
            <a:r>
              <a:rPr lang="pt-BR" sz="1400" dirty="0">
                <a:solidFill>
                  <a:schemeClr val="tx1"/>
                </a:solidFill>
                <a:latin typeface="+mj-lt"/>
              </a:rPr>
              <a:t>Notas Fiscais do Fabricante;</a:t>
            </a:r>
          </a:p>
          <a:p>
            <a:pPr marL="285750" marR="0" lvl="0" indent="-285750" defTabSz="914400" rtl="0" eaLnBrk="1" fontAlgn="auto" latinLnBrk="0" hangingPunct="1">
              <a:lnSpc>
                <a:spcPct val="100000"/>
              </a:lnSpc>
              <a:spcBef>
                <a:spcPts val="0"/>
              </a:spcBef>
              <a:spcAft>
                <a:spcPts val="600"/>
              </a:spcAft>
              <a:buClr>
                <a:schemeClr val="tx1"/>
              </a:buClr>
              <a:buSzPct val="100000"/>
              <a:buFont typeface="Arial" panose="020B0604020202020204" pitchFamily="34" charset="0"/>
              <a:buChar char="•"/>
              <a:tabLst/>
              <a:defRPr/>
            </a:pPr>
            <a:r>
              <a:rPr lang="pt-BR" sz="1400" dirty="0">
                <a:solidFill>
                  <a:schemeClr val="tx1"/>
                </a:solidFill>
                <a:latin typeface="+mj-lt"/>
              </a:rPr>
              <a:t>Notas Fiscais de Atacadistas e Distribuidores; </a:t>
            </a:r>
          </a:p>
          <a:p>
            <a:pPr marL="285750" marR="0" lvl="0" indent="-285750" defTabSz="914400" rtl="0" eaLnBrk="1" fontAlgn="auto" latinLnBrk="0" hangingPunct="1">
              <a:lnSpc>
                <a:spcPct val="100000"/>
              </a:lnSpc>
              <a:spcBef>
                <a:spcPts val="0"/>
              </a:spcBef>
              <a:spcAft>
                <a:spcPts val="600"/>
              </a:spcAft>
              <a:buClr>
                <a:schemeClr val="tx1"/>
              </a:buClr>
              <a:buSzPct val="100000"/>
              <a:buFont typeface="Arial" panose="020B0604020202020204" pitchFamily="34" charset="0"/>
              <a:buChar char="•"/>
              <a:tabLst/>
              <a:defRPr/>
            </a:pPr>
            <a:r>
              <a:rPr lang="pt-BR" sz="1400" dirty="0">
                <a:solidFill>
                  <a:schemeClr val="tx1"/>
                </a:solidFill>
                <a:latin typeface="+mj-lt"/>
              </a:rPr>
              <a:t>Notas de Transferências entre Lojas</a:t>
            </a:r>
          </a:p>
        </p:txBody>
      </p:sp>
      <p:pic>
        <p:nvPicPr>
          <p:cNvPr id="22" name="Imagem 8" descr="Uma imagem contendo Ícone&#10;&#10;Descrição gerada automaticamente">
            <a:extLst>
              <a:ext uri="{FF2B5EF4-FFF2-40B4-BE49-F238E27FC236}">
                <a16:creationId xmlns:a16="http://schemas.microsoft.com/office/drawing/2014/main" id="{796AB19D-7B4A-D70D-FAEB-A98EE80197CC}"/>
              </a:ext>
            </a:extLst>
          </p:cNvPr>
          <p:cNvPicPr>
            <a:picLocks noChangeAspect="1"/>
          </p:cNvPicPr>
          <p:nvPr/>
        </p:nvPicPr>
        <p:blipFill>
          <a:blip r:embed="rId6"/>
          <a:stretch>
            <a:fillRect/>
          </a:stretch>
        </p:blipFill>
        <p:spPr>
          <a:xfrm>
            <a:off x="5553246" y="2008677"/>
            <a:ext cx="1085508" cy="930434"/>
          </a:xfrm>
          <a:prstGeom prst="rect">
            <a:avLst/>
          </a:prstGeom>
        </p:spPr>
      </p:pic>
      <p:sp>
        <p:nvSpPr>
          <p:cNvPr id="44" name="Rectangle 43">
            <a:extLst>
              <a:ext uri="{FF2B5EF4-FFF2-40B4-BE49-F238E27FC236}">
                <a16:creationId xmlns:a16="http://schemas.microsoft.com/office/drawing/2014/main" id="{B37E946B-763B-375F-C6E6-831F3CFD410C}"/>
              </a:ext>
            </a:extLst>
          </p:cNvPr>
          <p:cNvSpPr/>
          <p:nvPr/>
        </p:nvSpPr>
        <p:spPr>
          <a:xfrm>
            <a:off x="4946650" y="3193024"/>
            <a:ext cx="2298700"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400" b="1" dirty="0">
                <a:solidFill>
                  <a:schemeClr val="tx1"/>
                </a:solidFill>
                <a:latin typeface="+mj-lt"/>
              </a:rPr>
              <a:t>TRADICIONAL</a:t>
            </a:r>
          </a:p>
        </p:txBody>
      </p:sp>
      <p:sp>
        <p:nvSpPr>
          <p:cNvPr id="51" name="Rectangle 50">
            <a:extLst>
              <a:ext uri="{FF2B5EF4-FFF2-40B4-BE49-F238E27FC236}">
                <a16:creationId xmlns:a16="http://schemas.microsoft.com/office/drawing/2014/main" id="{AB8E5126-E2D4-6EC0-3603-ABAD87607949}"/>
              </a:ext>
            </a:extLst>
          </p:cNvPr>
          <p:cNvSpPr/>
          <p:nvPr/>
        </p:nvSpPr>
        <p:spPr>
          <a:xfrm>
            <a:off x="8666420" y="3193024"/>
            <a:ext cx="2298700"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400" b="1" dirty="0">
                <a:solidFill>
                  <a:schemeClr val="tx1"/>
                </a:solidFill>
                <a:latin typeface="+mj-lt"/>
              </a:rPr>
              <a:t>CONSUMIDOR FINAL</a:t>
            </a:r>
          </a:p>
        </p:txBody>
      </p:sp>
      <p:sp>
        <p:nvSpPr>
          <p:cNvPr id="55" name="Rectangle 54">
            <a:extLst>
              <a:ext uri="{FF2B5EF4-FFF2-40B4-BE49-F238E27FC236}">
                <a16:creationId xmlns:a16="http://schemas.microsoft.com/office/drawing/2014/main" id="{CBB41988-CF00-3DED-84B4-4BA9E6F9B29E}"/>
              </a:ext>
            </a:extLst>
          </p:cNvPr>
          <p:cNvSpPr/>
          <p:nvPr/>
        </p:nvSpPr>
        <p:spPr>
          <a:xfrm>
            <a:off x="4449186" y="4011756"/>
            <a:ext cx="1352343"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600"/>
              </a:spcAft>
              <a:buClr>
                <a:srgbClr val="000000"/>
              </a:buClr>
              <a:buSzPct val="100000"/>
              <a:tabLst/>
              <a:defRPr/>
            </a:pPr>
            <a:r>
              <a:rPr lang="pt-BR" sz="1400" b="1" dirty="0">
                <a:solidFill>
                  <a:schemeClr val="tx1"/>
                </a:solidFill>
                <a:latin typeface="+mj-lt"/>
              </a:rPr>
              <a:t>Há presença do produto:</a:t>
            </a:r>
          </a:p>
        </p:txBody>
      </p:sp>
      <p:grpSp>
        <p:nvGrpSpPr>
          <p:cNvPr id="95" name="Group 94">
            <a:extLst>
              <a:ext uri="{FF2B5EF4-FFF2-40B4-BE49-F238E27FC236}">
                <a16:creationId xmlns:a16="http://schemas.microsoft.com/office/drawing/2014/main" id="{5DE18373-A106-C201-9E2B-58E0235AF802}"/>
              </a:ext>
            </a:extLst>
          </p:cNvPr>
          <p:cNvGrpSpPr/>
          <p:nvPr/>
        </p:nvGrpSpPr>
        <p:grpSpPr>
          <a:xfrm>
            <a:off x="6189986" y="4011756"/>
            <a:ext cx="5524297" cy="1759246"/>
            <a:chOff x="6189986" y="4107006"/>
            <a:chExt cx="5013468" cy="1596570"/>
          </a:xfrm>
        </p:grpSpPr>
        <p:pic>
          <p:nvPicPr>
            <p:cNvPr id="56" name="Google Shape;2158;p136">
              <a:extLst>
                <a:ext uri="{FF2B5EF4-FFF2-40B4-BE49-F238E27FC236}">
                  <a16:creationId xmlns:a16="http://schemas.microsoft.com/office/drawing/2014/main" id="{FCE53B80-7B58-15FF-334B-7E97D27CCEA0}"/>
                </a:ext>
              </a:extLst>
            </p:cNvPr>
            <p:cNvPicPr preferRelativeResize="0"/>
            <p:nvPr/>
          </p:nvPicPr>
          <p:blipFill rotWithShape="1">
            <a:blip r:embed="rId7">
              <a:alphaModFix/>
            </a:blip>
            <a:srcRect/>
            <a:stretch/>
          </p:blipFill>
          <p:spPr>
            <a:xfrm>
              <a:off x="8809752" y="4107006"/>
              <a:ext cx="2393702" cy="1596570"/>
            </a:xfrm>
            <a:prstGeom prst="rect">
              <a:avLst/>
            </a:prstGeom>
            <a:noFill/>
            <a:ln>
              <a:noFill/>
            </a:ln>
          </p:spPr>
        </p:pic>
        <p:pic>
          <p:nvPicPr>
            <p:cNvPr id="57" name="Google Shape;2159;p136">
              <a:extLst>
                <a:ext uri="{FF2B5EF4-FFF2-40B4-BE49-F238E27FC236}">
                  <a16:creationId xmlns:a16="http://schemas.microsoft.com/office/drawing/2014/main" id="{83DF5285-1E06-E603-99AC-2C2E4F6BD46C}"/>
                </a:ext>
              </a:extLst>
            </p:cNvPr>
            <p:cNvPicPr preferRelativeResize="0"/>
            <p:nvPr/>
          </p:nvPicPr>
          <p:blipFill rotWithShape="1">
            <a:blip r:embed="rId8">
              <a:alphaModFix/>
            </a:blip>
            <a:srcRect/>
            <a:stretch/>
          </p:blipFill>
          <p:spPr>
            <a:xfrm>
              <a:off x="6189986" y="4107006"/>
              <a:ext cx="2393690" cy="1596570"/>
            </a:xfrm>
            <a:prstGeom prst="rect">
              <a:avLst/>
            </a:prstGeom>
            <a:noFill/>
            <a:ln>
              <a:noFill/>
            </a:ln>
          </p:spPr>
        </p:pic>
      </p:grpSp>
      <p:sp>
        <p:nvSpPr>
          <p:cNvPr id="94" name="Rectangle 93">
            <a:extLst>
              <a:ext uri="{FF2B5EF4-FFF2-40B4-BE49-F238E27FC236}">
                <a16:creationId xmlns:a16="http://schemas.microsoft.com/office/drawing/2014/main" id="{282219B4-1513-E1C6-F532-C01BBC07CB95}"/>
              </a:ext>
            </a:extLst>
          </p:cNvPr>
          <p:cNvSpPr/>
          <p:nvPr/>
        </p:nvSpPr>
        <p:spPr>
          <a:xfrm>
            <a:off x="6189986" y="5345304"/>
            <a:ext cx="2637586" cy="418016"/>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j-lt"/>
                <a:ea typeface="+mn-ea"/>
                <a:cs typeface="+mn-cs"/>
              </a:rPr>
              <a:t>Estoque </a:t>
            </a:r>
            <a:r>
              <a:rPr kumimoji="0" lang="en-US" sz="1200" b="1" i="0" u="none" strike="noStrike" kern="1200" cap="none" spc="0" normalizeH="0" baseline="0" noProof="0" dirty="0" err="1">
                <a:ln>
                  <a:noFill/>
                </a:ln>
                <a:solidFill>
                  <a:srgbClr val="FFFFFF"/>
                </a:solidFill>
                <a:effectLst/>
                <a:uLnTx/>
                <a:uFillTx/>
                <a:latin typeface="+mj-lt"/>
                <a:ea typeface="+mn-ea"/>
                <a:cs typeface="+mn-cs"/>
              </a:rPr>
              <a:t>Ativo</a:t>
            </a:r>
            <a:r>
              <a:rPr kumimoji="0" lang="en-US" sz="1200" b="1" i="0" u="none" strike="noStrike" kern="1200" cap="none" spc="0" normalizeH="0" baseline="0" noProof="0" dirty="0">
                <a:ln>
                  <a:noFill/>
                </a:ln>
                <a:solidFill>
                  <a:srgbClr val="FFFFFF"/>
                </a:solidFill>
                <a:effectLst/>
                <a:uLnTx/>
                <a:uFillTx/>
                <a:latin typeface="+mj-lt"/>
                <a:ea typeface="+mn-ea"/>
                <a:cs typeface="+mn-cs"/>
              </a:rPr>
              <a:t> (</a:t>
            </a:r>
            <a:r>
              <a:rPr kumimoji="0" lang="en-US" sz="1200" b="1" i="0" u="none" strike="noStrike" kern="1200" cap="none" spc="0" normalizeH="0" baseline="0" noProof="0" dirty="0" err="1">
                <a:ln>
                  <a:noFill/>
                </a:ln>
                <a:solidFill>
                  <a:srgbClr val="FFFFFF"/>
                </a:solidFill>
                <a:effectLst/>
                <a:uLnTx/>
                <a:uFillTx/>
                <a:latin typeface="+mj-lt"/>
                <a:ea typeface="+mn-ea"/>
                <a:cs typeface="+mn-cs"/>
              </a:rPr>
              <a:t>Gôndola</a:t>
            </a:r>
            <a:r>
              <a:rPr kumimoji="0" lang="en-US" sz="1200" b="1" i="0" u="none" strike="noStrike" kern="1200" cap="none" spc="0" normalizeH="0" baseline="0" noProof="0" dirty="0">
                <a:ln>
                  <a:noFill/>
                </a:ln>
                <a:solidFill>
                  <a:srgbClr val="FFFFFF"/>
                </a:solidFill>
                <a:effectLst/>
                <a:uLnTx/>
                <a:uFillTx/>
                <a:latin typeface="+mj-lt"/>
                <a:ea typeface="+mn-ea"/>
                <a:cs typeface="+mn-cs"/>
              </a:rPr>
              <a:t>)</a:t>
            </a:r>
          </a:p>
        </p:txBody>
      </p:sp>
      <p:sp>
        <p:nvSpPr>
          <p:cNvPr id="96" name="Rectangle 95">
            <a:extLst>
              <a:ext uri="{FF2B5EF4-FFF2-40B4-BE49-F238E27FC236}">
                <a16:creationId xmlns:a16="http://schemas.microsoft.com/office/drawing/2014/main" id="{113990FA-478D-9412-D383-12286B8C8E93}"/>
              </a:ext>
            </a:extLst>
          </p:cNvPr>
          <p:cNvSpPr/>
          <p:nvPr/>
        </p:nvSpPr>
        <p:spPr>
          <a:xfrm>
            <a:off x="9076697" y="5345304"/>
            <a:ext cx="2637586" cy="418016"/>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j-lt"/>
                <a:ea typeface="+mn-ea"/>
                <a:cs typeface="+mn-cs"/>
              </a:rPr>
              <a:t>Estoque (Fundo de Loja)</a:t>
            </a:r>
          </a:p>
        </p:txBody>
      </p:sp>
      <p:cxnSp>
        <p:nvCxnSpPr>
          <p:cNvPr id="98" name="Straight Connector 97">
            <a:extLst>
              <a:ext uri="{FF2B5EF4-FFF2-40B4-BE49-F238E27FC236}">
                <a16:creationId xmlns:a16="http://schemas.microsoft.com/office/drawing/2014/main" id="{A8F5C0C5-C796-589A-3578-5AFCD39AE7D7}"/>
              </a:ext>
            </a:extLst>
          </p:cNvPr>
          <p:cNvCxnSpPr>
            <a:cxnSpLocks/>
          </p:cNvCxnSpPr>
          <p:nvPr/>
        </p:nvCxnSpPr>
        <p:spPr>
          <a:xfrm>
            <a:off x="3936904" y="4011756"/>
            <a:ext cx="0" cy="1751564"/>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4351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EEAA175F-56CE-279F-61C7-75C8A9524B9D}"/>
              </a:ext>
            </a:extLst>
          </p:cNvPr>
          <p:cNvSpPr>
            <a:spLocks noGrp="1"/>
          </p:cNvSpPr>
          <p:nvPr>
            <p:ph type="body" sz="quarter" idx="17"/>
          </p:nvPr>
        </p:nvSpPr>
        <p:spPr/>
        <p:txBody>
          <a:bodyPr/>
          <a:lstStyle/>
          <a:p>
            <a:endParaRPr lang="en-PH"/>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Principais mudanças no Retail Evolution</a:t>
            </a:r>
            <a:endParaRPr lang="en-PH" dirty="0"/>
          </a:p>
        </p:txBody>
      </p:sp>
      <p:sp>
        <p:nvSpPr>
          <p:cNvPr id="2" name="Rounded Rectangle 6">
            <a:extLst>
              <a:ext uri="{FF2B5EF4-FFF2-40B4-BE49-F238E27FC236}">
                <a16:creationId xmlns:a16="http://schemas.microsoft.com/office/drawing/2014/main" id="{B51041CE-AB8D-A40C-45B7-FBEAFCC0AF74}"/>
              </a:ext>
            </a:extLst>
          </p:cNvPr>
          <p:cNvSpPr/>
          <p:nvPr/>
        </p:nvSpPr>
        <p:spPr>
          <a:xfrm>
            <a:off x="288466" y="2177988"/>
            <a:ext cx="2720242" cy="3299268"/>
          </a:xfrm>
          <a:prstGeom prst="roundRect">
            <a:avLst>
              <a:gd name="adj" fmla="val 5564"/>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5720" tIns="457200" rIns="45720" rtlCol="0" anchor="t"/>
          <a:lstStyle/>
          <a:p>
            <a:pPr algn="ctr">
              <a:spcAft>
                <a:spcPts val="600"/>
              </a:spcAft>
            </a:pPr>
            <a:r>
              <a:rPr lang="pt-BR" sz="1600" b="1" dirty="0">
                <a:solidFill>
                  <a:schemeClr val="tx1"/>
                </a:solidFill>
              </a:rPr>
              <a:t>Atualização do universo varejista </a:t>
            </a:r>
          </a:p>
          <a:p>
            <a:pPr algn="ctr">
              <a:spcAft>
                <a:spcPts val="600"/>
              </a:spcAft>
            </a:pPr>
            <a:r>
              <a:rPr lang="pt-BR" sz="1600" dirty="0">
                <a:solidFill>
                  <a:schemeClr val="tx1"/>
                </a:solidFill>
              </a:rPr>
              <a:t>Após a pandemia será a primeira vez que teremos todo o Universo varejista atualizado por área e canal.​</a:t>
            </a:r>
          </a:p>
        </p:txBody>
      </p:sp>
      <p:sp>
        <p:nvSpPr>
          <p:cNvPr id="3" name="Rounded Rectangle 6">
            <a:extLst>
              <a:ext uri="{FF2B5EF4-FFF2-40B4-BE49-F238E27FC236}">
                <a16:creationId xmlns:a16="http://schemas.microsoft.com/office/drawing/2014/main" id="{013501A9-8BEB-C54C-1E89-C67443D2E8F5}"/>
              </a:ext>
            </a:extLst>
          </p:cNvPr>
          <p:cNvSpPr/>
          <p:nvPr/>
        </p:nvSpPr>
        <p:spPr>
          <a:xfrm>
            <a:off x="3248949" y="2177988"/>
            <a:ext cx="2720242" cy="3299268"/>
          </a:xfrm>
          <a:prstGeom prst="roundRect">
            <a:avLst>
              <a:gd name="adj" fmla="val 5564"/>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5720" tIns="457200" rIns="45720" rtlCol="0" anchor="t"/>
          <a:lstStyle/>
          <a:p>
            <a:pPr algn="ctr">
              <a:spcAft>
                <a:spcPts val="600"/>
              </a:spcAft>
            </a:pPr>
            <a:r>
              <a:rPr lang="pt-BR" sz="1600" b="1" dirty="0">
                <a:solidFill>
                  <a:schemeClr val="tx1"/>
                </a:solidFill>
              </a:rPr>
              <a:t>Aumento da quantidade de informação eletrônica</a:t>
            </a:r>
          </a:p>
          <a:p>
            <a:pPr algn="ctr">
              <a:spcAft>
                <a:spcPts val="600"/>
              </a:spcAft>
            </a:pPr>
            <a:r>
              <a:rPr lang="pt-BR" sz="1600" dirty="0">
                <a:solidFill>
                  <a:schemeClr val="tx1"/>
                </a:solidFill>
              </a:rPr>
              <a:t>para os canais que auditamos fisicamente. 70% da auditoria do independente será feita eletronicamente. Já Conveniência, 100%. Mais rapidez, granularidade e qualidade na coleta. ​</a:t>
            </a:r>
          </a:p>
        </p:txBody>
      </p:sp>
      <p:sp>
        <p:nvSpPr>
          <p:cNvPr id="4" name="Rounded Rectangle 6">
            <a:extLst>
              <a:ext uri="{FF2B5EF4-FFF2-40B4-BE49-F238E27FC236}">
                <a16:creationId xmlns:a16="http://schemas.microsoft.com/office/drawing/2014/main" id="{5983EA35-3F9B-3DD0-88EB-99E557B3B4F9}"/>
              </a:ext>
            </a:extLst>
          </p:cNvPr>
          <p:cNvSpPr/>
          <p:nvPr/>
        </p:nvSpPr>
        <p:spPr>
          <a:xfrm>
            <a:off x="6184043" y="2177988"/>
            <a:ext cx="2720242" cy="3299268"/>
          </a:xfrm>
          <a:prstGeom prst="roundRect">
            <a:avLst>
              <a:gd name="adj" fmla="val 5564"/>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5720" tIns="457200" rIns="45720" rtlCol="0" anchor="t"/>
          <a:lstStyle/>
          <a:p>
            <a:pPr algn="ctr">
              <a:spcAft>
                <a:spcPts val="600"/>
              </a:spcAft>
            </a:pPr>
            <a:r>
              <a:rPr lang="pt-BR" sz="1600" b="1" dirty="0">
                <a:solidFill>
                  <a:schemeClr val="tx1"/>
                </a:solidFill>
              </a:rPr>
              <a:t>Melhor representatividade de cidades pequenas e médias </a:t>
            </a:r>
            <a:r>
              <a:rPr lang="pt-BR" sz="1600" dirty="0">
                <a:solidFill>
                  <a:schemeClr val="tx1"/>
                </a:solidFill>
              </a:rPr>
              <a:t>que foram motores do crescimento do varejo nos últimos anos.​</a:t>
            </a:r>
            <a:endParaRPr lang="es-ES" sz="1600" dirty="0">
              <a:solidFill>
                <a:schemeClr val="tx1"/>
              </a:solidFill>
            </a:endParaRPr>
          </a:p>
        </p:txBody>
      </p:sp>
      <p:sp>
        <p:nvSpPr>
          <p:cNvPr id="5" name="Rounded Rectangle 6">
            <a:extLst>
              <a:ext uri="{FF2B5EF4-FFF2-40B4-BE49-F238E27FC236}">
                <a16:creationId xmlns:a16="http://schemas.microsoft.com/office/drawing/2014/main" id="{D92CF6C7-8C6D-E770-85D9-DE258B31822E}"/>
              </a:ext>
            </a:extLst>
          </p:cNvPr>
          <p:cNvSpPr/>
          <p:nvPr/>
        </p:nvSpPr>
        <p:spPr>
          <a:xfrm>
            <a:off x="9144526" y="2177988"/>
            <a:ext cx="2720242" cy="3299268"/>
          </a:xfrm>
          <a:prstGeom prst="roundRect">
            <a:avLst>
              <a:gd name="adj" fmla="val 5564"/>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5720" tIns="457200" rIns="45720" rtlCol="0" anchor="t"/>
          <a:lstStyle/>
          <a:p>
            <a:pPr marL="0" indent="0" algn="ctr">
              <a:spcAft>
                <a:spcPts val="600"/>
              </a:spcAft>
              <a:buNone/>
            </a:pPr>
            <a:r>
              <a:rPr lang="pt-BR" sz="1600" b="1" i="0" u="none" strike="noStrike" dirty="0">
                <a:solidFill>
                  <a:srgbClr val="666666"/>
                </a:solidFill>
                <a:effectLst/>
                <a:latin typeface="Arial"/>
                <a:cs typeface="Arial"/>
              </a:rPr>
              <a:t>Maior precisão no reporte de períodos </a:t>
            </a:r>
          </a:p>
          <a:p>
            <a:pPr marL="0" indent="0" algn="ctr">
              <a:spcAft>
                <a:spcPts val="600"/>
              </a:spcAft>
              <a:buNone/>
            </a:pPr>
            <a:r>
              <a:rPr lang="pt-BR" sz="1600" dirty="0">
                <a:solidFill>
                  <a:srgbClr val="666666"/>
                </a:solidFill>
                <a:latin typeface="Arial"/>
                <a:cs typeface="Arial"/>
              </a:rPr>
              <a:t>Adequeção do reporte de dados do período de acordo com a quantidade de dias calendários do mês </a:t>
            </a:r>
          </a:p>
          <a:p>
            <a:pPr marL="0" indent="0" algn="ctr">
              <a:spcAft>
                <a:spcPts val="600"/>
              </a:spcAft>
              <a:buNone/>
            </a:pPr>
            <a:r>
              <a:rPr lang="pt-BR" sz="1600" dirty="0">
                <a:solidFill>
                  <a:srgbClr val="666666"/>
                </a:solidFill>
                <a:latin typeface="Arial"/>
                <a:cs typeface="Arial"/>
              </a:rPr>
              <a:t>Fevereiro = 28 dias</a:t>
            </a:r>
            <a:br>
              <a:rPr lang="pt-BR" sz="1600" dirty="0">
                <a:solidFill>
                  <a:srgbClr val="666666"/>
                </a:solidFill>
                <a:latin typeface="Arial"/>
                <a:cs typeface="Arial"/>
              </a:rPr>
            </a:br>
            <a:r>
              <a:rPr lang="pt-BR" sz="1600" dirty="0">
                <a:solidFill>
                  <a:srgbClr val="666666"/>
                </a:solidFill>
                <a:latin typeface="Arial"/>
                <a:cs typeface="Arial"/>
              </a:rPr>
              <a:t>Março = 31 dias</a:t>
            </a:r>
            <a:br>
              <a:rPr lang="pt-BR" sz="1600" dirty="0">
                <a:solidFill>
                  <a:srgbClr val="666666"/>
                </a:solidFill>
                <a:latin typeface="Arial"/>
                <a:cs typeface="Arial"/>
              </a:rPr>
            </a:br>
            <a:r>
              <a:rPr lang="pt-BR" sz="1600" dirty="0">
                <a:solidFill>
                  <a:srgbClr val="666666"/>
                </a:solidFill>
                <a:latin typeface="Arial"/>
                <a:cs typeface="Arial"/>
              </a:rPr>
              <a:t>Abril =  30 dias</a:t>
            </a:r>
            <a:endParaRPr lang="pt-BR" sz="1600" dirty="0">
              <a:solidFill>
                <a:srgbClr val="000000"/>
              </a:solidFill>
              <a:latin typeface="Arial"/>
              <a:cs typeface="Arial"/>
            </a:endParaRPr>
          </a:p>
        </p:txBody>
      </p:sp>
      <p:pic>
        <p:nvPicPr>
          <p:cNvPr id="9" name="Picture 8" descr="Icon&#10;&#10;Description automatically generated with medium confidence">
            <a:extLst>
              <a:ext uri="{FF2B5EF4-FFF2-40B4-BE49-F238E27FC236}">
                <a16:creationId xmlns:a16="http://schemas.microsoft.com/office/drawing/2014/main" id="{D2FEBE02-1911-D195-6614-B32330839BC1}"/>
              </a:ext>
            </a:extLst>
          </p:cNvPr>
          <p:cNvPicPr>
            <a:picLocks noChangeAspect="1"/>
          </p:cNvPicPr>
          <p:nvPr/>
        </p:nvPicPr>
        <p:blipFill>
          <a:blip r:embed="rId2"/>
          <a:stretch>
            <a:fillRect/>
          </a:stretch>
        </p:blipFill>
        <p:spPr>
          <a:xfrm>
            <a:off x="1245984" y="1598258"/>
            <a:ext cx="805206" cy="690176"/>
          </a:xfrm>
          <a:prstGeom prst="rect">
            <a:avLst/>
          </a:prstGeom>
        </p:spPr>
      </p:pic>
      <p:pic>
        <p:nvPicPr>
          <p:cNvPr id="13" name="Picture 12" descr="A picture containing silhouette&#10;&#10;Description automatically generated">
            <a:extLst>
              <a:ext uri="{FF2B5EF4-FFF2-40B4-BE49-F238E27FC236}">
                <a16:creationId xmlns:a16="http://schemas.microsoft.com/office/drawing/2014/main" id="{EF010186-A4BC-91FA-A2B8-A06EABB1089A}"/>
              </a:ext>
            </a:extLst>
          </p:cNvPr>
          <p:cNvPicPr>
            <a:picLocks noChangeAspect="1"/>
          </p:cNvPicPr>
          <p:nvPr/>
        </p:nvPicPr>
        <p:blipFill>
          <a:blip r:embed="rId3"/>
          <a:stretch>
            <a:fillRect/>
          </a:stretch>
        </p:blipFill>
        <p:spPr>
          <a:xfrm>
            <a:off x="10091358" y="1596773"/>
            <a:ext cx="826578" cy="708496"/>
          </a:xfrm>
          <a:prstGeom prst="rect">
            <a:avLst/>
          </a:prstGeom>
        </p:spPr>
      </p:pic>
      <p:pic>
        <p:nvPicPr>
          <p:cNvPr id="15" name="Picture 14" descr="Icon&#10;&#10;Description automatically generated">
            <a:extLst>
              <a:ext uri="{FF2B5EF4-FFF2-40B4-BE49-F238E27FC236}">
                <a16:creationId xmlns:a16="http://schemas.microsoft.com/office/drawing/2014/main" id="{2EB9B6B6-C7B5-EC86-F8DF-50768B4A8EFF}"/>
              </a:ext>
            </a:extLst>
          </p:cNvPr>
          <p:cNvPicPr>
            <a:picLocks noChangeAspect="1"/>
          </p:cNvPicPr>
          <p:nvPr/>
        </p:nvPicPr>
        <p:blipFill>
          <a:blip r:embed="rId4"/>
          <a:stretch>
            <a:fillRect/>
          </a:stretch>
        </p:blipFill>
        <p:spPr>
          <a:xfrm>
            <a:off x="4195781" y="1596774"/>
            <a:ext cx="826580" cy="708496"/>
          </a:xfrm>
          <a:prstGeom prst="rect">
            <a:avLst/>
          </a:prstGeom>
        </p:spPr>
      </p:pic>
      <p:sp>
        <p:nvSpPr>
          <p:cNvPr id="16" name="Slide Number Placeholder 2">
            <a:extLst>
              <a:ext uri="{FF2B5EF4-FFF2-40B4-BE49-F238E27FC236}">
                <a16:creationId xmlns:a16="http://schemas.microsoft.com/office/drawing/2014/main" id="{D9E53839-9A0A-C3F5-6DFD-43B4A1AF2125}"/>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12</a:t>
            </a:fld>
            <a:endParaRPr lang="en-US" dirty="0"/>
          </a:p>
        </p:txBody>
      </p:sp>
      <p:pic>
        <p:nvPicPr>
          <p:cNvPr id="6" name="Picture 5" descr="A picture containing text, clock, screen&#10;&#10;Description automatically generated">
            <a:extLst>
              <a:ext uri="{FF2B5EF4-FFF2-40B4-BE49-F238E27FC236}">
                <a16:creationId xmlns:a16="http://schemas.microsoft.com/office/drawing/2014/main" id="{C6AA559F-7BFA-150C-22CD-F73D92AD23BF}"/>
              </a:ext>
            </a:extLst>
          </p:cNvPr>
          <p:cNvPicPr>
            <a:picLocks noChangeAspect="1"/>
          </p:cNvPicPr>
          <p:nvPr/>
        </p:nvPicPr>
        <p:blipFill>
          <a:blip r:embed="rId5"/>
          <a:stretch>
            <a:fillRect/>
          </a:stretch>
        </p:blipFill>
        <p:spPr>
          <a:xfrm>
            <a:off x="7130876" y="1579940"/>
            <a:ext cx="826577" cy="708494"/>
          </a:xfrm>
          <a:prstGeom prst="rect">
            <a:avLst/>
          </a:prstGeom>
        </p:spPr>
      </p:pic>
    </p:spTree>
    <p:extLst>
      <p:ext uri="{BB962C8B-B14F-4D97-AF65-F5344CB8AC3E}">
        <p14:creationId xmlns:p14="http://schemas.microsoft.com/office/powerpoint/2010/main" val="167066937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Análise de dados - distribuição</a:t>
            </a:r>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120</a:t>
            </a:fld>
            <a:endParaRPr lang="en-US" dirty="0"/>
          </a:p>
        </p:txBody>
      </p:sp>
      <p:sp>
        <p:nvSpPr>
          <p:cNvPr id="3" name="Text Placeholder 5">
            <a:extLst>
              <a:ext uri="{FF2B5EF4-FFF2-40B4-BE49-F238E27FC236}">
                <a16:creationId xmlns:a16="http://schemas.microsoft.com/office/drawing/2014/main" id="{01F07DBB-0892-4247-E5A2-AE9BD69B0DBD}"/>
              </a:ext>
            </a:extLst>
          </p:cNvPr>
          <p:cNvSpPr txBox="1">
            <a:spLocks/>
          </p:cNvSpPr>
          <p:nvPr/>
        </p:nvSpPr>
        <p:spPr>
          <a:xfrm>
            <a:off x="279199" y="860300"/>
            <a:ext cx="11263969" cy="436542"/>
          </a:xfrm>
          <a:prstGeom prst="rect">
            <a:avLst/>
          </a:prstGeom>
        </p:spPr>
        <p:txBody>
          <a:bodyPr lIns="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dirty="0">
                <a:latin typeface="+mj-lt"/>
              </a:rPr>
              <a:t>A </a:t>
            </a:r>
            <a:r>
              <a:rPr lang="pt-BR" b="1" dirty="0">
                <a:latin typeface="+mj-lt"/>
              </a:rPr>
              <a:t>Distribuição Negociante</a:t>
            </a:r>
            <a:r>
              <a:rPr lang="pt-BR" dirty="0">
                <a:latin typeface="+mj-lt"/>
              </a:rPr>
              <a:t> indica a penetração de um produto nas lojas e a qualidade dessa distribuição. Para uma loja ser negociante ela precisa:</a:t>
            </a:r>
          </a:p>
        </p:txBody>
      </p:sp>
      <p:sp>
        <p:nvSpPr>
          <p:cNvPr id="14" name="Google Shape;1654;p101">
            <a:extLst>
              <a:ext uri="{FF2B5EF4-FFF2-40B4-BE49-F238E27FC236}">
                <a16:creationId xmlns:a16="http://schemas.microsoft.com/office/drawing/2014/main" id="{C26CA5A3-F52B-F304-F86A-797A46131ED1}"/>
              </a:ext>
            </a:extLst>
          </p:cNvPr>
          <p:cNvSpPr txBox="1"/>
          <p:nvPr/>
        </p:nvSpPr>
        <p:spPr>
          <a:xfrm>
            <a:off x="288558" y="2060345"/>
            <a:ext cx="11575357" cy="598103"/>
          </a:xfrm>
          <a:prstGeom prst="rect">
            <a:avLst/>
          </a:prstGeom>
          <a:solidFill>
            <a:schemeClr val="bg2"/>
          </a:solidFill>
          <a:ln>
            <a:solidFill>
              <a:schemeClr val="bg2"/>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600" b="1" i="0" u="none" strike="noStrike" cap="none" dirty="0">
                <a:solidFill>
                  <a:srgbClr val="FFFFFF"/>
                </a:solidFill>
                <a:latin typeface="Montserrat"/>
                <a:ea typeface="Montserrat"/>
                <a:cs typeface="Montserrat"/>
                <a:sym typeface="Montserrat"/>
              </a:rPr>
              <a:t>Distribuição Numérica: </a:t>
            </a:r>
            <a:r>
              <a:rPr lang="pt-BR" sz="1600" i="0" u="none" strike="noStrike" cap="none" dirty="0">
                <a:solidFill>
                  <a:srgbClr val="FFFFFF"/>
                </a:solidFill>
                <a:latin typeface="Montserrat"/>
                <a:ea typeface="Montserrat"/>
                <a:cs typeface="Montserrat"/>
                <a:sym typeface="Montserrat"/>
              </a:rPr>
              <a:t>Indica o percentual de lojas do universo que negociaram a marca</a:t>
            </a:r>
          </a:p>
        </p:txBody>
      </p:sp>
      <p:sp>
        <p:nvSpPr>
          <p:cNvPr id="33" name="Google Shape;1654;p101">
            <a:extLst>
              <a:ext uri="{FF2B5EF4-FFF2-40B4-BE49-F238E27FC236}">
                <a16:creationId xmlns:a16="http://schemas.microsoft.com/office/drawing/2014/main" id="{1A084876-CAC3-C1F8-C517-720FC050B1B3}"/>
              </a:ext>
            </a:extLst>
          </p:cNvPr>
          <p:cNvSpPr txBox="1"/>
          <p:nvPr/>
        </p:nvSpPr>
        <p:spPr>
          <a:xfrm>
            <a:off x="288558" y="4114578"/>
            <a:ext cx="11575357" cy="651762"/>
          </a:xfrm>
          <a:prstGeom prst="rect">
            <a:avLst/>
          </a:prstGeom>
          <a:solidFill>
            <a:schemeClr val="bg2"/>
          </a:solidFill>
          <a:ln>
            <a:solidFill>
              <a:schemeClr val="bg2"/>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600" b="1" i="0" u="none" strike="noStrike" cap="none" dirty="0">
                <a:solidFill>
                  <a:srgbClr val="FFFFFF"/>
                </a:solidFill>
                <a:latin typeface="Montserrat"/>
                <a:ea typeface="Montserrat"/>
                <a:cs typeface="Montserrat"/>
                <a:sym typeface="Montserrat"/>
              </a:rPr>
              <a:t>Distribuição Ponderada: </a:t>
            </a:r>
            <a:r>
              <a:rPr lang="pt-BR" sz="1600" i="0" u="none" strike="noStrike" cap="none" dirty="0">
                <a:solidFill>
                  <a:srgbClr val="FFFFFF"/>
                </a:solidFill>
                <a:latin typeface="Montserrat"/>
                <a:ea typeface="Montserrat"/>
                <a:cs typeface="Montserrat"/>
                <a:sym typeface="Montserrat"/>
              </a:rPr>
              <a:t>indica a importância das lojas que comercializaram a marca para o faturamento total da categoria de produto em questão</a:t>
            </a:r>
          </a:p>
        </p:txBody>
      </p:sp>
      <p:sp>
        <p:nvSpPr>
          <p:cNvPr id="12" name="Rectangle 11">
            <a:extLst>
              <a:ext uri="{FF2B5EF4-FFF2-40B4-BE49-F238E27FC236}">
                <a16:creationId xmlns:a16="http://schemas.microsoft.com/office/drawing/2014/main" id="{7556C67E-502E-A5A8-008B-8F45A03171E0}"/>
              </a:ext>
            </a:extLst>
          </p:cNvPr>
          <p:cNvSpPr/>
          <p:nvPr/>
        </p:nvSpPr>
        <p:spPr>
          <a:xfrm>
            <a:off x="485476" y="3027780"/>
            <a:ext cx="722414"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DN =</a:t>
            </a:r>
            <a:endParaRPr lang="pt-BR" sz="1600" b="1" i="1" dirty="0">
              <a:solidFill>
                <a:schemeClr val="tx1"/>
              </a:solidFill>
              <a:latin typeface="+mj-lt"/>
            </a:endParaRPr>
          </a:p>
        </p:txBody>
      </p:sp>
      <p:sp>
        <p:nvSpPr>
          <p:cNvPr id="16" name="Rectangle 15">
            <a:extLst>
              <a:ext uri="{FF2B5EF4-FFF2-40B4-BE49-F238E27FC236}">
                <a16:creationId xmlns:a16="http://schemas.microsoft.com/office/drawing/2014/main" id="{0E9B2081-B8FF-C291-C80F-83D256D34A6C}"/>
              </a:ext>
            </a:extLst>
          </p:cNvPr>
          <p:cNvSpPr/>
          <p:nvPr/>
        </p:nvSpPr>
        <p:spPr>
          <a:xfrm>
            <a:off x="1179745" y="2781559"/>
            <a:ext cx="354465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N</a:t>
            </a:r>
            <a:r>
              <a:rPr lang="pt-BR" sz="1600" b="1" i="1" baseline="30000" dirty="0">
                <a:solidFill>
                  <a:schemeClr val="tx1"/>
                </a:solidFill>
                <a:latin typeface="+mj-lt"/>
              </a:rPr>
              <a:t>o</a:t>
            </a:r>
            <a:r>
              <a:rPr lang="pt-BR" sz="1600" b="1" i="1" dirty="0">
                <a:solidFill>
                  <a:schemeClr val="tx1"/>
                </a:solidFill>
                <a:latin typeface="+mj-lt"/>
              </a:rPr>
              <a:t> de lojas que negociaram a marca</a:t>
            </a:r>
          </a:p>
        </p:txBody>
      </p:sp>
      <p:sp>
        <p:nvSpPr>
          <p:cNvPr id="26" name="Rectangle 25">
            <a:extLst>
              <a:ext uri="{FF2B5EF4-FFF2-40B4-BE49-F238E27FC236}">
                <a16:creationId xmlns:a16="http://schemas.microsoft.com/office/drawing/2014/main" id="{4F5A9D5C-CCE8-A4A9-6588-DC2132C133A1}"/>
              </a:ext>
            </a:extLst>
          </p:cNvPr>
          <p:cNvSpPr/>
          <p:nvPr/>
        </p:nvSpPr>
        <p:spPr>
          <a:xfrm>
            <a:off x="4833804" y="3027780"/>
            <a:ext cx="72241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 100</a:t>
            </a:r>
            <a:endParaRPr lang="pt-BR" sz="1600" b="1" i="1" dirty="0">
              <a:solidFill>
                <a:schemeClr val="tx1"/>
              </a:solidFill>
              <a:latin typeface="+mj-lt"/>
            </a:endParaRPr>
          </a:p>
        </p:txBody>
      </p:sp>
      <p:cxnSp>
        <p:nvCxnSpPr>
          <p:cNvPr id="29" name="Straight Connector 28">
            <a:extLst>
              <a:ext uri="{FF2B5EF4-FFF2-40B4-BE49-F238E27FC236}">
                <a16:creationId xmlns:a16="http://schemas.microsoft.com/office/drawing/2014/main" id="{1153D87D-4D48-EB9C-B039-6AE30EE6F091}"/>
              </a:ext>
            </a:extLst>
          </p:cNvPr>
          <p:cNvCxnSpPr>
            <a:cxnSpLocks/>
          </p:cNvCxnSpPr>
          <p:nvPr/>
        </p:nvCxnSpPr>
        <p:spPr>
          <a:xfrm>
            <a:off x="1153552" y="3150890"/>
            <a:ext cx="35708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8949AB07-6603-C628-63B0-8522A18A379D}"/>
              </a:ext>
            </a:extLst>
          </p:cNvPr>
          <p:cNvSpPr/>
          <p:nvPr/>
        </p:nvSpPr>
        <p:spPr>
          <a:xfrm>
            <a:off x="1140713" y="3260888"/>
            <a:ext cx="358368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N</a:t>
            </a:r>
            <a:r>
              <a:rPr lang="pt-BR" sz="1600" b="1" i="1" baseline="30000" dirty="0">
                <a:solidFill>
                  <a:schemeClr val="tx1"/>
                </a:solidFill>
                <a:latin typeface="+mj-lt"/>
              </a:rPr>
              <a:t>o</a:t>
            </a:r>
            <a:r>
              <a:rPr lang="pt-BR" sz="1600" b="1" i="1" dirty="0">
                <a:solidFill>
                  <a:schemeClr val="tx1"/>
                </a:solidFill>
                <a:latin typeface="+mj-lt"/>
              </a:rPr>
              <a:t> de Lojas do universo</a:t>
            </a:r>
          </a:p>
        </p:txBody>
      </p:sp>
      <p:sp>
        <p:nvSpPr>
          <p:cNvPr id="31" name="Rectangle 30">
            <a:extLst>
              <a:ext uri="{FF2B5EF4-FFF2-40B4-BE49-F238E27FC236}">
                <a16:creationId xmlns:a16="http://schemas.microsoft.com/office/drawing/2014/main" id="{6CD9BD86-DC60-6833-5193-E57F1C4B61EA}"/>
              </a:ext>
            </a:extLst>
          </p:cNvPr>
          <p:cNvSpPr/>
          <p:nvPr/>
        </p:nvSpPr>
        <p:spPr>
          <a:xfrm>
            <a:off x="288557" y="2646560"/>
            <a:ext cx="11575357" cy="106845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endParaRPr lang="pt-BR" sz="1600" b="1" dirty="0">
              <a:solidFill>
                <a:schemeClr val="tx1"/>
              </a:solidFill>
              <a:latin typeface="+mj-lt"/>
            </a:endParaRPr>
          </a:p>
        </p:txBody>
      </p:sp>
      <p:cxnSp>
        <p:nvCxnSpPr>
          <p:cNvPr id="41" name="Straight Connector 40">
            <a:extLst>
              <a:ext uri="{FF2B5EF4-FFF2-40B4-BE49-F238E27FC236}">
                <a16:creationId xmlns:a16="http://schemas.microsoft.com/office/drawing/2014/main" id="{FCB4F9A5-DFA3-47CE-73CF-3C2BAD0AD22B}"/>
              </a:ext>
            </a:extLst>
          </p:cNvPr>
          <p:cNvCxnSpPr/>
          <p:nvPr/>
        </p:nvCxnSpPr>
        <p:spPr>
          <a:xfrm>
            <a:off x="1327683" y="2930297"/>
            <a:ext cx="738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C0EEFD9-BB5E-480C-BB44-E542E8C6815C}"/>
              </a:ext>
            </a:extLst>
          </p:cNvPr>
          <p:cNvCxnSpPr/>
          <p:nvPr/>
        </p:nvCxnSpPr>
        <p:spPr>
          <a:xfrm>
            <a:off x="2151407" y="3410906"/>
            <a:ext cx="738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FB51C2AF-220C-38F1-CF99-9C0E810EC82A}"/>
              </a:ext>
            </a:extLst>
          </p:cNvPr>
          <p:cNvSpPr/>
          <p:nvPr/>
        </p:nvSpPr>
        <p:spPr>
          <a:xfrm>
            <a:off x="485475" y="5159517"/>
            <a:ext cx="213062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DP =</a:t>
            </a:r>
            <a:endParaRPr lang="pt-BR" sz="1600" b="1" i="1" dirty="0">
              <a:solidFill>
                <a:schemeClr val="tx1"/>
              </a:solidFill>
              <a:latin typeface="+mj-lt"/>
            </a:endParaRPr>
          </a:p>
        </p:txBody>
      </p:sp>
      <p:sp>
        <p:nvSpPr>
          <p:cNvPr id="46" name="Rectangle 45">
            <a:extLst>
              <a:ext uri="{FF2B5EF4-FFF2-40B4-BE49-F238E27FC236}">
                <a16:creationId xmlns:a16="http://schemas.microsoft.com/office/drawing/2014/main" id="{C36EE9FE-2AAE-EF08-3B70-445596092122}"/>
              </a:ext>
            </a:extLst>
          </p:cNvPr>
          <p:cNvSpPr/>
          <p:nvPr/>
        </p:nvSpPr>
        <p:spPr>
          <a:xfrm>
            <a:off x="1088416" y="4913296"/>
            <a:ext cx="464011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Faturamento das lojas negociantes da marca</a:t>
            </a:r>
          </a:p>
        </p:txBody>
      </p:sp>
      <p:sp>
        <p:nvSpPr>
          <p:cNvPr id="47" name="Rectangle 46">
            <a:extLst>
              <a:ext uri="{FF2B5EF4-FFF2-40B4-BE49-F238E27FC236}">
                <a16:creationId xmlns:a16="http://schemas.microsoft.com/office/drawing/2014/main" id="{67411A10-D528-458D-AD66-A2CB4AD93E03}"/>
              </a:ext>
            </a:extLst>
          </p:cNvPr>
          <p:cNvSpPr/>
          <p:nvPr/>
        </p:nvSpPr>
        <p:spPr>
          <a:xfrm>
            <a:off x="5981283" y="5159517"/>
            <a:ext cx="72241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 100</a:t>
            </a:r>
            <a:endParaRPr lang="pt-BR" sz="1600" b="1" i="1" dirty="0">
              <a:solidFill>
                <a:schemeClr val="tx1"/>
              </a:solidFill>
              <a:latin typeface="+mj-lt"/>
            </a:endParaRPr>
          </a:p>
        </p:txBody>
      </p:sp>
      <p:cxnSp>
        <p:nvCxnSpPr>
          <p:cNvPr id="48" name="Straight Connector 47">
            <a:extLst>
              <a:ext uri="{FF2B5EF4-FFF2-40B4-BE49-F238E27FC236}">
                <a16:creationId xmlns:a16="http://schemas.microsoft.com/office/drawing/2014/main" id="{A5824B64-21AD-D8A0-CBA9-87E339A75916}"/>
              </a:ext>
            </a:extLst>
          </p:cNvPr>
          <p:cNvCxnSpPr>
            <a:cxnSpLocks/>
          </p:cNvCxnSpPr>
          <p:nvPr/>
        </p:nvCxnSpPr>
        <p:spPr>
          <a:xfrm>
            <a:off x="1088416" y="5282627"/>
            <a:ext cx="476109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1652EF9F-269C-876D-1C6D-887CC38BFAFD}"/>
              </a:ext>
            </a:extLst>
          </p:cNvPr>
          <p:cNvSpPr/>
          <p:nvPr/>
        </p:nvSpPr>
        <p:spPr>
          <a:xfrm>
            <a:off x="1088416" y="5392625"/>
            <a:ext cx="404344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Faturamento total da categoria</a:t>
            </a:r>
          </a:p>
        </p:txBody>
      </p:sp>
      <p:sp>
        <p:nvSpPr>
          <p:cNvPr id="50" name="Rectangle 49">
            <a:extLst>
              <a:ext uri="{FF2B5EF4-FFF2-40B4-BE49-F238E27FC236}">
                <a16:creationId xmlns:a16="http://schemas.microsoft.com/office/drawing/2014/main" id="{8AF2B533-B798-BFFF-9F74-379D223184AC}"/>
              </a:ext>
            </a:extLst>
          </p:cNvPr>
          <p:cNvSpPr/>
          <p:nvPr/>
        </p:nvSpPr>
        <p:spPr>
          <a:xfrm>
            <a:off x="288557" y="4736162"/>
            <a:ext cx="11575357" cy="106845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endParaRPr lang="pt-BR" sz="1600" b="1" dirty="0">
              <a:solidFill>
                <a:schemeClr val="tx1"/>
              </a:solidFill>
              <a:latin typeface="+mj-lt"/>
            </a:endParaRPr>
          </a:p>
        </p:txBody>
      </p:sp>
      <p:sp>
        <p:nvSpPr>
          <p:cNvPr id="4" name="Text Placeholder 5">
            <a:extLst>
              <a:ext uri="{FF2B5EF4-FFF2-40B4-BE49-F238E27FC236}">
                <a16:creationId xmlns:a16="http://schemas.microsoft.com/office/drawing/2014/main" id="{601A281A-62D9-65D8-233E-235B458E4428}"/>
              </a:ext>
            </a:extLst>
          </p:cNvPr>
          <p:cNvSpPr txBox="1">
            <a:spLocks/>
          </p:cNvSpPr>
          <p:nvPr/>
        </p:nvSpPr>
        <p:spPr>
          <a:xfrm>
            <a:off x="279199" y="1431841"/>
            <a:ext cx="11263969" cy="436542"/>
          </a:xfrm>
          <a:prstGeom prst="rect">
            <a:avLst/>
          </a:prstGeom>
        </p:spPr>
        <p:txBody>
          <a:bodyPr lIns="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b="1" dirty="0">
                <a:latin typeface="+mj-lt"/>
              </a:rPr>
              <a:t>VENDER e/ou COMPRAR e/ou ESTOCAR</a:t>
            </a:r>
          </a:p>
        </p:txBody>
      </p:sp>
    </p:spTree>
    <p:extLst>
      <p:ext uri="{BB962C8B-B14F-4D97-AF65-F5344CB8AC3E}">
        <p14:creationId xmlns:p14="http://schemas.microsoft.com/office/powerpoint/2010/main" val="346275385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Análise de dados - distribuição sem estoque</a:t>
            </a:r>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121</a:t>
            </a:fld>
            <a:endParaRPr lang="en-US" dirty="0"/>
          </a:p>
        </p:txBody>
      </p:sp>
      <p:sp>
        <p:nvSpPr>
          <p:cNvPr id="3" name="Text Placeholder 5">
            <a:extLst>
              <a:ext uri="{FF2B5EF4-FFF2-40B4-BE49-F238E27FC236}">
                <a16:creationId xmlns:a16="http://schemas.microsoft.com/office/drawing/2014/main" id="{01F07DBB-0892-4247-E5A2-AE9BD69B0DBD}"/>
              </a:ext>
            </a:extLst>
          </p:cNvPr>
          <p:cNvSpPr txBox="1">
            <a:spLocks/>
          </p:cNvSpPr>
          <p:nvPr/>
        </p:nvSpPr>
        <p:spPr>
          <a:xfrm>
            <a:off x="279199" y="1120883"/>
            <a:ext cx="11263969" cy="436542"/>
          </a:xfrm>
          <a:prstGeom prst="rect">
            <a:avLst/>
          </a:prstGeom>
        </p:spPr>
        <p:txBody>
          <a:bodyPr lIns="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b="1" dirty="0">
                <a:latin typeface="+mj-lt"/>
              </a:rPr>
              <a:t>Distribuição sem Estoque: </a:t>
            </a:r>
            <a:r>
              <a:rPr lang="pt-BR" dirty="0">
                <a:latin typeface="+mj-lt"/>
              </a:rPr>
              <a:t>indica se houve falta de produto em lojas negociantes no</a:t>
            </a:r>
          </a:p>
          <a:p>
            <a:pPr marL="0" indent="0">
              <a:buNone/>
            </a:pPr>
            <a:r>
              <a:rPr lang="pt-BR" dirty="0">
                <a:latin typeface="+mj-lt"/>
              </a:rPr>
              <a:t>momento da auditoria</a:t>
            </a:r>
          </a:p>
        </p:txBody>
      </p:sp>
      <p:sp>
        <p:nvSpPr>
          <p:cNvPr id="14" name="Google Shape;1654;p101">
            <a:extLst>
              <a:ext uri="{FF2B5EF4-FFF2-40B4-BE49-F238E27FC236}">
                <a16:creationId xmlns:a16="http://schemas.microsoft.com/office/drawing/2014/main" id="{C26CA5A3-F52B-F304-F86A-797A46131ED1}"/>
              </a:ext>
            </a:extLst>
          </p:cNvPr>
          <p:cNvSpPr txBox="1"/>
          <p:nvPr/>
        </p:nvSpPr>
        <p:spPr>
          <a:xfrm>
            <a:off x="288558" y="1852185"/>
            <a:ext cx="11575357" cy="598103"/>
          </a:xfrm>
          <a:prstGeom prst="rect">
            <a:avLst/>
          </a:prstGeom>
          <a:solidFill>
            <a:schemeClr val="bg2"/>
          </a:solidFill>
          <a:ln>
            <a:solidFill>
              <a:schemeClr val="bg2"/>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600" b="1" i="0" u="none" strike="noStrike" cap="none" dirty="0">
                <a:solidFill>
                  <a:srgbClr val="FFFFFF"/>
                </a:solidFill>
                <a:latin typeface="Montserrat"/>
                <a:ea typeface="Montserrat"/>
                <a:cs typeface="Montserrat"/>
                <a:sym typeface="Montserrat"/>
              </a:rPr>
              <a:t>Distribuição Numérica Sem Estoque: </a:t>
            </a:r>
            <a:r>
              <a:rPr lang="pt-BR" sz="1600" i="0" u="none" strike="noStrike" cap="none" dirty="0">
                <a:solidFill>
                  <a:srgbClr val="FFFFFF"/>
                </a:solidFill>
                <a:latin typeface="Montserrat"/>
                <a:ea typeface="Montserrat"/>
                <a:cs typeface="Montserrat"/>
                <a:sym typeface="Montserrat"/>
              </a:rPr>
              <a:t>Indica o % de lojas negociantes da marca que se encontravam desabastecidas no momento do inventário</a:t>
            </a:r>
          </a:p>
        </p:txBody>
      </p:sp>
      <p:sp>
        <p:nvSpPr>
          <p:cNvPr id="33" name="Google Shape;1654;p101">
            <a:extLst>
              <a:ext uri="{FF2B5EF4-FFF2-40B4-BE49-F238E27FC236}">
                <a16:creationId xmlns:a16="http://schemas.microsoft.com/office/drawing/2014/main" id="{1A084876-CAC3-C1F8-C517-720FC050B1B3}"/>
              </a:ext>
            </a:extLst>
          </p:cNvPr>
          <p:cNvSpPr txBox="1"/>
          <p:nvPr/>
        </p:nvSpPr>
        <p:spPr>
          <a:xfrm>
            <a:off x="288558" y="3906418"/>
            <a:ext cx="11575357" cy="651762"/>
          </a:xfrm>
          <a:prstGeom prst="rect">
            <a:avLst/>
          </a:prstGeom>
          <a:solidFill>
            <a:schemeClr val="bg2"/>
          </a:solidFill>
          <a:ln>
            <a:solidFill>
              <a:schemeClr val="bg2"/>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600" b="1" i="0" u="none" strike="noStrike" cap="none" dirty="0">
                <a:solidFill>
                  <a:srgbClr val="FFFFFF"/>
                </a:solidFill>
                <a:latin typeface="Montserrat"/>
                <a:ea typeface="Montserrat"/>
                <a:cs typeface="Montserrat"/>
                <a:sym typeface="Montserrat"/>
              </a:rPr>
              <a:t>Distribuição Ponderada Sem Estoque: </a:t>
            </a:r>
            <a:r>
              <a:rPr lang="pt-BR" sz="1600" i="0" u="none" strike="noStrike" cap="none" dirty="0">
                <a:solidFill>
                  <a:srgbClr val="FFFFFF"/>
                </a:solidFill>
                <a:latin typeface="Montserrat"/>
                <a:ea typeface="Montserrat"/>
                <a:cs typeface="Montserrat"/>
                <a:sym typeface="Montserrat"/>
              </a:rPr>
              <a:t>Indica a importância das lojas que estavam desabastecidas no momento do inventário para o faturamento da categoria </a:t>
            </a:r>
          </a:p>
        </p:txBody>
      </p:sp>
      <p:sp>
        <p:nvSpPr>
          <p:cNvPr id="12" name="Rectangle 11">
            <a:extLst>
              <a:ext uri="{FF2B5EF4-FFF2-40B4-BE49-F238E27FC236}">
                <a16:creationId xmlns:a16="http://schemas.microsoft.com/office/drawing/2014/main" id="{7556C67E-502E-A5A8-008B-8F45A03171E0}"/>
              </a:ext>
            </a:extLst>
          </p:cNvPr>
          <p:cNvSpPr/>
          <p:nvPr/>
        </p:nvSpPr>
        <p:spPr>
          <a:xfrm>
            <a:off x="485476" y="2819620"/>
            <a:ext cx="1629074"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DN S/Estoque =</a:t>
            </a:r>
            <a:endParaRPr lang="pt-BR" sz="1600" b="1" i="1" dirty="0">
              <a:solidFill>
                <a:schemeClr val="tx1"/>
              </a:solidFill>
              <a:latin typeface="+mj-lt"/>
            </a:endParaRPr>
          </a:p>
        </p:txBody>
      </p:sp>
      <p:sp>
        <p:nvSpPr>
          <p:cNvPr id="26" name="Rectangle 25">
            <a:extLst>
              <a:ext uri="{FF2B5EF4-FFF2-40B4-BE49-F238E27FC236}">
                <a16:creationId xmlns:a16="http://schemas.microsoft.com/office/drawing/2014/main" id="{4F5A9D5C-CCE8-A4A9-6588-DC2132C133A1}"/>
              </a:ext>
            </a:extLst>
          </p:cNvPr>
          <p:cNvSpPr/>
          <p:nvPr/>
        </p:nvSpPr>
        <p:spPr>
          <a:xfrm>
            <a:off x="8600655" y="2819620"/>
            <a:ext cx="72241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 100</a:t>
            </a:r>
            <a:endParaRPr lang="pt-BR" sz="1600" b="1" i="1" dirty="0">
              <a:solidFill>
                <a:schemeClr val="tx1"/>
              </a:solidFill>
              <a:latin typeface="+mj-lt"/>
            </a:endParaRPr>
          </a:p>
        </p:txBody>
      </p:sp>
      <p:cxnSp>
        <p:nvCxnSpPr>
          <p:cNvPr id="29" name="Straight Connector 28">
            <a:extLst>
              <a:ext uri="{FF2B5EF4-FFF2-40B4-BE49-F238E27FC236}">
                <a16:creationId xmlns:a16="http://schemas.microsoft.com/office/drawing/2014/main" id="{1153D87D-4D48-EB9C-B039-6AE30EE6F091}"/>
              </a:ext>
            </a:extLst>
          </p:cNvPr>
          <p:cNvCxnSpPr>
            <a:cxnSpLocks/>
          </p:cNvCxnSpPr>
          <p:nvPr/>
        </p:nvCxnSpPr>
        <p:spPr>
          <a:xfrm>
            <a:off x="2120970" y="2942730"/>
            <a:ext cx="63536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6CD9BD86-DC60-6833-5193-E57F1C4B61EA}"/>
              </a:ext>
            </a:extLst>
          </p:cNvPr>
          <p:cNvSpPr/>
          <p:nvPr/>
        </p:nvSpPr>
        <p:spPr>
          <a:xfrm>
            <a:off x="288557" y="2438400"/>
            <a:ext cx="11575357" cy="106845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endParaRPr lang="pt-BR" sz="1600" b="1" dirty="0">
              <a:solidFill>
                <a:schemeClr val="tx1"/>
              </a:solidFill>
              <a:latin typeface="+mj-lt"/>
            </a:endParaRPr>
          </a:p>
        </p:txBody>
      </p:sp>
      <p:grpSp>
        <p:nvGrpSpPr>
          <p:cNvPr id="9" name="Group 8">
            <a:extLst>
              <a:ext uri="{FF2B5EF4-FFF2-40B4-BE49-F238E27FC236}">
                <a16:creationId xmlns:a16="http://schemas.microsoft.com/office/drawing/2014/main" id="{8B888DB8-591A-04AC-7DAC-12DC4E62B5FD}"/>
              </a:ext>
            </a:extLst>
          </p:cNvPr>
          <p:cNvGrpSpPr/>
          <p:nvPr/>
        </p:nvGrpSpPr>
        <p:grpSpPr>
          <a:xfrm>
            <a:off x="2134066" y="2573399"/>
            <a:ext cx="6327483" cy="246221"/>
            <a:chOff x="2153581" y="2781559"/>
            <a:chExt cx="6327483" cy="246221"/>
          </a:xfrm>
        </p:grpSpPr>
        <p:sp>
          <p:nvSpPr>
            <p:cNvPr id="16" name="Rectangle 15">
              <a:extLst>
                <a:ext uri="{FF2B5EF4-FFF2-40B4-BE49-F238E27FC236}">
                  <a16:creationId xmlns:a16="http://schemas.microsoft.com/office/drawing/2014/main" id="{0E9B2081-B8FF-C291-C80F-83D256D34A6C}"/>
                </a:ext>
              </a:extLst>
            </p:cNvPr>
            <p:cNvSpPr/>
            <p:nvPr/>
          </p:nvSpPr>
          <p:spPr>
            <a:xfrm>
              <a:off x="2153581" y="2781559"/>
              <a:ext cx="632748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 N</a:t>
              </a:r>
              <a:r>
                <a:rPr lang="pt-BR" sz="1600" b="1" i="1" baseline="30000" dirty="0">
                  <a:solidFill>
                    <a:schemeClr val="tx1"/>
                  </a:solidFill>
                  <a:latin typeface="+mj-lt"/>
                </a:rPr>
                <a:t>o</a:t>
              </a:r>
              <a:r>
                <a:rPr lang="pt-BR" sz="1600" b="1" i="1" dirty="0">
                  <a:solidFill>
                    <a:schemeClr val="tx1"/>
                  </a:solidFill>
                  <a:latin typeface="+mj-lt"/>
                </a:rPr>
                <a:t> de lojas que negociaram a marca e estavan desabastecidas</a:t>
              </a:r>
            </a:p>
          </p:txBody>
        </p:sp>
        <p:cxnSp>
          <p:nvCxnSpPr>
            <p:cNvPr id="41" name="Straight Connector 40">
              <a:extLst>
                <a:ext uri="{FF2B5EF4-FFF2-40B4-BE49-F238E27FC236}">
                  <a16:creationId xmlns:a16="http://schemas.microsoft.com/office/drawing/2014/main" id="{FCB4F9A5-DFA3-47CE-73CF-3C2BAD0AD22B}"/>
                </a:ext>
              </a:extLst>
            </p:cNvPr>
            <p:cNvCxnSpPr/>
            <p:nvPr/>
          </p:nvCxnSpPr>
          <p:spPr>
            <a:xfrm>
              <a:off x="2544408" y="2930297"/>
              <a:ext cx="738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04A4AD99-6CF7-2063-3BDB-BF7896842BFD}"/>
              </a:ext>
            </a:extLst>
          </p:cNvPr>
          <p:cNvGrpSpPr/>
          <p:nvPr/>
        </p:nvGrpSpPr>
        <p:grpSpPr>
          <a:xfrm>
            <a:off x="3276084" y="3052728"/>
            <a:ext cx="4043446" cy="246221"/>
            <a:chOff x="2114550" y="3260888"/>
            <a:chExt cx="4043446" cy="246221"/>
          </a:xfrm>
        </p:grpSpPr>
        <p:sp>
          <p:nvSpPr>
            <p:cNvPr id="30" name="Rectangle 29">
              <a:extLst>
                <a:ext uri="{FF2B5EF4-FFF2-40B4-BE49-F238E27FC236}">
                  <a16:creationId xmlns:a16="http://schemas.microsoft.com/office/drawing/2014/main" id="{8949AB07-6603-C628-63B0-8522A18A379D}"/>
                </a:ext>
              </a:extLst>
            </p:cNvPr>
            <p:cNvSpPr/>
            <p:nvPr/>
          </p:nvSpPr>
          <p:spPr>
            <a:xfrm>
              <a:off x="2114550" y="3260888"/>
              <a:ext cx="404344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N</a:t>
              </a:r>
              <a:r>
                <a:rPr lang="pt-BR" sz="1600" b="1" i="1" baseline="30000" dirty="0">
                  <a:solidFill>
                    <a:schemeClr val="tx1"/>
                  </a:solidFill>
                  <a:latin typeface="+mj-lt"/>
                </a:rPr>
                <a:t>o</a:t>
              </a:r>
              <a:r>
                <a:rPr lang="pt-BR" sz="1600" b="1" i="1" dirty="0">
                  <a:solidFill>
                    <a:schemeClr val="tx1"/>
                  </a:solidFill>
                  <a:latin typeface="+mj-lt"/>
                </a:rPr>
                <a:t> de Lojas do universo</a:t>
              </a:r>
            </a:p>
          </p:txBody>
        </p:sp>
        <p:cxnSp>
          <p:nvCxnSpPr>
            <p:cNvPr id="42" name="Straight Connector 41">
              <a:extLst>
                <a:ext uri="{FF2B5EF4-FFF2-40B4-BE49-F238E27FC236}">
                  <a16:creationId xmlns:a16="http://schemas.microsoft.com/office/drawing/2014/main" id="{7C0EEFD9-BB5E-480C-BB44-E542E8C6815C}"/>
                </a:ext>
              </a:extLst>
            </p:cNvPr>
            <p:cNvCxnSpPr/>
            <p:nvPr/>
          </p:nvCxnSpPr>
          <p:spPr>
            <a:xfrm>
              <a:off x="3125244" y="3410906"/>
              <a:ext cx="738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5" name="Rectangle 44">
            <a:extLst>
              <a:ext uri="{FF2B5EF4-FFF2-40B4-BE49-F238E27FC236}">
                <a16:creationId xmlns:a16="http://schemas.microsoft.com/office/drawing/2014/main" id="{FB51C2AF-220C-38F1-CF99-9C0E810EC82A}"/>
              </a:ext>
            </a:extLst>
          </p:cNvPr>
          <p:cNvSpPr/>
          <p:nvPr/>
        </p:nvSpPr>
        <p:spPr>
          <a:xfrm>
            <a:off x="485475" y="4951357"/>
            <a:ext cx="1648591"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DP S/Estoque =</a:t>
            </a:r>
            <a:endParaRPr lang="pt-BR" sz="1600" b="1" i="1" dirty="0">
              <a:solidFill>
                <a:schemeClr val="tx1"/>
              </a:solidFill>
              <a:latin typeface="+mj-lt"/>
            </a:endParaRPr>
          </a:p>
        </p:txBody>
      </p:sp>
      <p:sp>
        <p:nvSpPr>
          <p:cNvPr id="46" name="Rectangle 45">
            <a:extLst>
              <a:ext uri="{FF2B5EF4-FFF2-40B4-BE49-F238E27FC236}">
                <a16:creationId xmlns:a16="http://schemas.microsoft.com/office/drawing/2014/main" id="{C36EE9FE-2AAE-EF08-3B70-445596092122}"/>
              </a:ext>
            </a:extLst>
          </p:cNvPr>
          <p:cNvSpPr/>
          <p:nvPr/>
        </p:nvSpPr>
        <p:spPr>
          <a:xfrm>
            <a:off x="2114550" y="4705136"/>
            <a:ext cx="7293584"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Faturamento das lojas que negociam a marca e estavam desabastecidas</a:t>
            </a:r>
          </a:p>
        </p:txBody>
      </p:sp>
      <p:sp>
        <p:nvSpPr>
          <p:cNvPr id="47" name="Rectangle 46">
            <a:extLst>
              <a:ext uri="{FF2B5EF4-FFF2-40B4-BE49-F238E27FC236}">
                <a16:creationId xmlns:a16="http://schemas.microsoft.com/office/drawing/2014/main" id="{67411A10-D528-458D-AD66-A2CB4AD93E03}"/>
              </a:ext>
            </a:extLst>
          </p:cNvPr>
          <p:cNvSpPr/>
          <p:nvPr/>
        </p:nvSpPr>
        <p:spPr>
          <a:xfrm>
            <a:off x="9323068" y="4951357"/>
            <a:ext cx="72241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 100</a:t>
            </a:r>
            <a:endParaRPr lang="pt-BR" sz="1600" b="1" i="1" dirty="0">
              <a:solidFill>
                <a:schemeClr val="tx1"/>
              </a:solidFill>
              <a:latin typeface="+mj-lt"/>
            </a:endParaRPr>
          </a:p>
        </p:txBody>
      </p:sp>
      <p:cxnSp>
        <p:nvCxnSpPr>
          <p:cNvPr id="48" name="Straight Connector 47">
            <a:extLst>
              <a:ext uri="{FF2B5EF4-FFF2-40B4-BE49-F238E27FC236}">
                <a16:creationId xmlns:a16="http://schemas.microsoft.com/office/drawing/2014/main" id="{A5824B64-21AD-D8A0-CBA9-87E339A75916}"/>
              </a:ext>
            </a:extLst>
          </p:cNvPr>
          <p:cNvCxnSpPr>
            <a:cxnSpLocks/>
          </p:cNvCxnSpPr>
          <p:nvPr/>
        </p:nvCxnSpPr>
        <p:spPr>
          <a:xfrm>
            <a:off x="2114550" y="5074467"/>
            <a:ext cx="70961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1652EF9F-269C-876D-1C6D-887CC38BFAFD}"/>
              </a:ext>
            </a:extLst>
          </p:cNvPr>
          <p:cNvSpPr/>
          <p:nvPr/>
        </p:nvSpPr>
        <p:spPr>
          <a:xfrm>
            <a:off x="3640889" y="5184465"/>
            <a:ext cx="404344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Faturamento total da categoria</a:t>
            </a:r>
          </a:p>
        </p:txBody>
      </p:sp>
      <p:sp>
        <p:nvSpPr>
          <p:cNvPr id="50" name="Rectangle 49">
            <a:extLst>
              <a:ext uri="{FF2B5EF4-FFF2-40B4-BE49-F238E27FC236}">
                <a16:creationId xmlns:a16="http://schemas.microsoft.com/office/drawing/2014/main" id="{8AF2B533-B798-BFFF-9F74-379D223184AC}"/>
              </a:ext>
            </a:extLst>
          </p:cNvPr>
          <p:cNvSpPr/>
          <p:nvPr/>
        </p:nvSpPr>
        <p:spPr>
          <a:xfrm>
            <a:off x="288557" y="4528002"/>
            <a:ext cx="11575357" cy="106845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endParaRPr lang="pt-BR" sz="1600" b="1" dirty="0">
              <a:solidFill>
                <a:schemeClr val="tx1"/>
              </a:solidFill>
              <a:latin typeface="+mj-lt"/>
            </a:endParaRPr>
          </a:p>
        </p:txBody>
      </p:sp>
      <p:sp>
        <p:nvSpPr>
          <p:cNvPr id="5" name="Text Placeholder 30">
            <a:extLst>
              <a:ext uri="{FF2B5EF4-FFF2-40B4-BE49-F238E27FC236}">
                <a16:creationId xmlns:a16="http://schemas.microsoft.com/office/drawing/2014/main" id="{482FC02F-98A5-1933-5833-1CA6D7104676}"/>
              </a:ext>
            </a:extLst>
          </p:cNvPr>
          <p:cNvSpPr txBox="1">
            <a:spLocks/>
          </p:cNvSpPr>
          <p:nvPr/>
        </p:nvSpPr>
        <p:spPr>
          <a:xfrm>
            <a:off x="279200" y="5985327"/>
            <a:ext cx="11582399" cy="365125"/>
          </a:xfrm>
          <a:prstGeom prst="rect">
            <a:avLst/>
          </a:prstGeom>
        </p:spPr>
        <p:txBody>
          <a:bodyPr vert="horz" lIns="0" tIns="45720" rIns="0" bIns="45720" rtlCol="0" anchor="b" anchorCtr="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rgbClr val="B3B3B3"/>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 Fact reportado apenas em mercados majoritariamente de auditoria manual (Bares e Tradicionais), Mercados mistos só terão o Fact caso + de 50% da composição seja AUDIT. Mercados Scanning/TTR esses facts estarão NA ou 0</a:t>
            </a:r>
          </a:p>
        </p:txBody>
      </p:sp>
    </p:spTree>
    <p:extLst>
      <p:ext uri="{BB962C8B-B14F-4D97-AF65-F5344CB8AC3E}">
        <p14:creationId xmlns:p14="http://schemas.microsoft.com/office/powerpoint/2010/main" val="178009508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p:txBody>
          <a:bodyPr/>
          <a:lstStyle/>
          <a:p>
            <a:fld id="{403EF4E2-7A7A-0548-85F1-5479B7C9E1B2}" type="slidenum">
              <a:rPr lang="en-US" smtClean="0"/>
              <a:pPr/>
              <a:t>122</a:t>
            </a:fld>
            <a:endParaRPr lang="en-US" dirty="0"/>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a:xfrm>
            <a:off x="288558" y="178971"/>
            <a:ext cx="11582400" cy="397352"/>
          </a:xfrm>
        </p:spPr>
        <p:txBody>
          <a:bodyPr/>
          <a:lstStyle/>
          <a:p>
            <a:r>
              <a:rPr lang="pt-BR" dirty="0"/>
              <a:t>Análise de dados - distribuição sem estoque</a:t>
            </a:r>
          </a:p>
        </p:txBody>
      </p:sp>
      <p:sp>
        <p:nvSpPr>
          <p:cNvPr id="5" name="Rectangle 4">
            <a:extLst>
              <a:ext uri="{FF2B5EF4-FFF2-40B4-BE49-F238E27FC236}">
                <a16:creationId xmlns:a16="http://schemas.microsoft.com/office/drawing/2014/main" id="{C48ABB59-CA8B-3251-E3E3-98EBD132A141}"/>
              </a:ext>
            </a:extLst>
          </p:cNvPr>
          <p:cNvSpPr/>
          <p:nvPr/>
        </p:nvSpPr>
        <p:spPr>
          <a:xfrm>
            <a:off x="288557" y="1305985"/>
            <a:ext cx="11559911" cy="789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bg2"/>
                </a:solidFill>
                <a:latin typeface="+mj-lt"/>
              </a:rPr>
              <a:t>NA PRÁTICA O QUE É O SEM ESTOQUE NO STORE AUDIT?</a:t>
            </a:r>
          </a:p>
          <a:p>
            <a:pPr marR="0" lvl="0" defTabSz="914400" rtl="0" eaLnBrk="1" fontAlgn="auto" latinLnBrk="0" hangingPunct="1">
              <a:lnSpc>
                <a:spcPct val="100000"/>
              </a:lnSpc>
              <a:spcBef>
                <a:spcPts val="0"/>
              </a:spcBef>
              <a:spcAft>
                <a:spcPts val="400"/>
              </a:spcAft>
              <a:buClr>
                <a:srgbClr val="000000"/>
              </a:buClr>
              <a:buSzPct val="100000"/>
              <a:tabLst/>
              <a:defRPr/>
            </a:pPr>
            <a:r>
              <a:rPr lang="pt-BR" sz="1600" dirty="0">
                <a:solidFill>
                  <a:schemeClr val="tx1"/>
                </a:solidFill>
                <a:latin typeface="+mj-lt"/>
              </a:rPr>
              <a:t>Reporta a falta do produto físico no estoque em todo momento da auditoria, enquanto na auditoria anterior havia presença do mesmo ou vendas.</a:t>
            </a:r>
          </a:p>
        </p:txBody>
      </p:sp>
      <p:sp>
        <p:nvSpPr>
          <p:cNvPr id="6" name="Rectangle 5">
            <a:extLst>
              <a:ext uri="{FF2B5EF4-FFF2-40B4-BE49-F238E27FC236}">
                <a16:creationId xmlns:a16="http://schemas.microsoft.com/office/drawing/2014/main" id="{07E26CC8-AA87-5A35-F652-7A982D052C8D}"/>
              </a:ext>
            </a:extLst>
          </p:cNvPr>
          <p:cNvSpPr/>
          <p:nvPr/>
        </p:nvSpPr>
        <p:spPr>
          <a:xfrm>
            <a:off x="288557" y="2486003"/>
            <a:ext cx="11559911"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Distribuição e Ruptura (Dist. Sem Estoque)</a:t>
            </a:r>
          </a:p>
        </p:txBody>
      </p:sp>
      <p:graphicFrame>
        <p:nvGraphicFramePr>
          <p:cNvPr id="9" name="Google Shape;2190;p139">
            <a:extLst>
              <a:ext uri="{FF2B5EF4-FFF2-40B4-BE49-F238E27FC236}">
                <a16:creationId xmlns:a16="http://schemas.microsoft.com/office/drawing/2014/main" id="{D42959C8-79CA-6A76-B61F-B6723B1FA8C3}"/>
              </a:ext>
            </a:extLst>
          </p:cNvPr>
          <p:cNvGraphicFramePr/>
          <p:nvPr/>
        </p:nvGraphicFramePr>
        <p:xfrm>
          <a:off x="1657752" y="3057526"/>
          <a:ext cx="10190718" cy="2880360"/>
        </p:xfrm>
        <a:graphic>
          <a:graphicData uri="http://schemas.openxmlformats.org/drawingml/2006/table">
            <a:tbl>
              <a:tblPr>
                <a:noFill/>
              </a:tblPr>
              <a:tblGrid>
                <a:gridCol w="1698453">
                  <a:extLst>
                    <a:ext uri="{9D8B030D-6E8A-4147-A177-3AD203B41FA5}">
                      <a16:colId xmlns:a16="http://schemas.microsoft.com/office/drawing/2014/main" val="20000"/>
                    </a:ext>
                  </a:extLst>
                </a:gridCol>
                <a:gridCol w="1698453">
                  <a:extLst>
                    <a:ext uri="{9D8B030D-6E8A-4147-A177-3AD203B41FA5}">
                      <a16:colId xmlns:a16="http://schemas.microsoft.com/office/drawing/2014/main" val="20001"/>
                    </a:ext>
                  </a:extLst>
                </a:gridCol>
                <a:gridCol w="1698453">
                  <a:extLst>
                    <a:ext uri="{9D8B030D-6E8A-4147-A177-3AD203B41FA5}">
                      <a16:colId xmlns:a16="http://schemas.microsoft.com/office/drawing/2014/main" val="20002"/>
                    </a:ext>
                  </a:extLst>
                </a:gridCol>
                <a:gridCol w="1698453">
                  <a:extLst>
                    <a:ext uri="{9D8B030D-6E8A-4147-A177-3AD203B41FA5}">
                      <a16:colId xmlns:a16="http://schemas.microsoft.com/office/drawing/2014/main" val="20003"/>
                    </a:ext>
                  </a:extLst>
                </a:gridCol>
                <a:gridCol w="1698453">
                  <a:extLst>
                    <a:ext uri="{9D8B030D-6E8A-4147-A177-3AD203B41FA5}">
                      <a16:colId xmlns:a16="http://schemas.microsoft.com/office/drawing/2014/main" val="20004"/>
                    </a:ext>
                  </a:extLst>
                </a:gridCol>
                <a:gridCol w="1698453">
                  <a:extLst>
                    <a:ext uri="{9D8B030D-6E8A-4147-A177-3AD203B41FA5}">
                      <a16:colId xmlns:a16="http://schemas.microsoft.com/office/drawing/2014/main" val="20005"/>
                    </a:ext>
                  </a:extLst>
                </a:gridCol>
              </a:tblGrid>
              <a:tr h="0">
                <a:tc gridSpan="3">
                  <a:txBody>
                    <a:bodyPr/>
                    <a:lstStyle/>
                    <a:p>
                      <a:pPr marL="0" marR="0" lvl="0" indent="0" algn="ctr" rtl="0">
                        <a:lnSpc>
                          <a:spcPct val="100000"/>
                        </a:lnSpc>
                        <a:spcBef>
                          <a:spcPts val="0"/>
                        </a:spcBef>
                        <a:spcAft>
                          <a:spcPts val="0"/>
                        </a:spcAft>
                        <a:buClr>
                          <a:srgbClr val="000000"/>
                        </a:buClr>
                        <a:buSzPts val="1300"/>
                        <a:buFont typeface="Arial"/>
                        <a:buNone/>
                      </a:pPr>
                      <a:r>
                        <a:rPr lang="en" sz="1300" u="none" strike="noStrike" cap="none" dirty="0">
                          <a:solidFill>
                            <a:schemeClr val="bg1"/>
                          </a:solidFill>
                          <a:latin typeface="+mn-lt"/>
                          <a:ea typeface="Montserrat"/>
                          <a:cs typeface="Montserrat"/>
                          <a:sym typeface="Montserrat"/>
                        </a:rPr>
                        <a:t>Auditoria</a:t>
                      </a:r>
                      <a:endParaRPr sz="1300" u="none" strike="noStrike" cap="none" dirty="0">
                        <a:solidFill>
                          <a:schemeClr val="bg1"/>
                        </a:solidFill>
                        <a:latin typeface="+mn-lt"/>
                        <a:ea typeface="Montserrat"/>
                        <a:cs typeface="Montserrat"/>
                        <a:sym typeface="Montserrat"/>
                      </a:endParaRPr>
                    </a:p>
                  </a:txBody>
                  <a:tcPr marT="137160" marB="13716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pt-BR"/>
                    </a:p>
                  </a:txBody>
                  <a:tcPr/>
                </a:tc>
                <a:tc hMerge="1">
                  <a:txBody>
                    <a:bodyPr/>
                    <a:lstStyle/>
                    <a:p>
                      <a:endParaRPr lang="pt-BR"/>
                    </a:p>
                  </a:txBody>
                  <a:tcPr/>
                </a:tc>
                <a:tc gridSpan="3">
                  <a:txBody>
                    <a:bodyPr/>
                    <a:lstStyle/>
                    <a:p>
                      <a:pPr marL="0" marR="0" lvl="0" indent="0" algn="ctr" rtl="0">
                        <a:lnSpc>
                          <a:spcPct val="100000"/>
                        </a:lnSpc>
                        <a:spcBef>
                          <a:spcPts val="0"/>
                        </a:spcBef>
                        <a:spcAft>
                          <a:spcPts val="0"/>
                        </a:spcAft>
                        <a:buClr>
                          <a:srgbClr val="000000"/>
                        </a:buClr>
                        <a:buSzPts val="1300"/>
                        <a:buFont typeface="Arial"/>
                        <a:buNone/>
                      </a:pPr>
                      <a:r>
                        <a:rPr lang="en" sz="1300" u="none" strike="noStrike" cap="none" dirty="0">
                          <a:solidFill>
                            <a:schemeClr val="bg1"/>
                          </a:solidFill>
                          <a:latin typeface="+mn-lt"/>
                          <a:ea typeface="Montserrat"/>
                          <a:cs typeface="Montserrat"/>
                          <a:sym typeface="Montserrat"/>
                        </a:rPr>
                        <a:t>Variáveis Nielsen</a:t>
                      </a:r>
                      <a:endParaRPr sz="1300" u="none" strike="noStrike" cap="none" dirty="0">
                        <a:solidFill>
                          <a:schemeClr val="bg1"/>
                        </a:solidFill>
                        <a:latin typeface="+mn-lt"/>
                        <a:ea typeface="Montserrat"/>
                        <a:cs typeface="Montserrat"/>
                        <a:sym typeface="Montserrat"/>
                      </a:endParaRPr>
                    </a:p>
                  </a:txBody>
                  <a:tcPr marT="137160" marB="13716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000"/>
                  </a:ext>
                </a:extLst>
              </a:tr>
              <a:tr h="0">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solidFill>
                            <a:schemeClr val="lt1"/>
                          </a:solidFill>
                          <a:latin typeface="+mn-lt"/>
                          <a:ea typeface="Montserrat"/>
                          <a:cs typeface="Montserrat"/>
                          <a:sym typeface="Montserrat"/>
                        </a:rPr>
                        <a:t>Comprou</a:t>
                      </a:r>
                      <a:endParaRPr sz="1100" u="none" strike="noStrike" cap="none" dirty="0">
                        <a:solidFill>
                          <a:schemeClr val="lt1"/>
                        </a:solidFill>
                        <a:latin typeface="+mn-lt"/>
                        <a:ea typeface="Montserrat"/>
                        <a:cs typeface="Montserrat"/>
                        <a:sym typeface="Montserrat"/>
                      </a:endParaRPr>
                    </a:p>
                  </a:txBody>
                  <a:tcPr marT="137160" marB="137160" anchor="ctr">
                    <a:lnL w="12700" cap="flat" cmpd="sng">
                      <a:noFill/>
                      <a:prstDash val="solid"/>
                      <a:round/>
                      <a:headEnd type="none" w="sm" len="sm"/>
                      <a:tailEnd type="none" w="sm" len="sm"/>
                    </a:lnL>
                    <a:lnR w="12700" cap="flat" cmpd="sng">
                      <a:noFill/>
                      <a:prstDash val="solid"/>
                      <a:round/>
                      <a:headEnd type="none" w="sm" len="sm"/>
                      <a:tailEnd type="none" w="sm" len="sm"/>
                    </a:lnR>
                    <a:lnT w="9525"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solidFill>
                            <a:schemeClr val="lt1"/>
                          </a:solidFill>
                          <a:latin typeface="+mn-lt"/>
                          <a:ea typeface="Montserrat"/>
                          <a:cs typeface="Montserrat"/>
                          <a:sym typeface="Montserrat"/>
                        </a:rPr>
                        <a:t>Estocou</a:t>
                      </a:r>
                      <a:endParaRPr sz="1100" u="none" strike="noStrike" cap="none" dirty="0">
                        <a:solidFill>
                          <a:schemeClr val="lt1"/>
                        </a:solidFill>
                        <a:latin typeface="+mn-lt"/>
                        <a:ea typeface="Montserrat"/>
                        <a:cs typeface="Montserrat"/>
                        <a:sym typeface="Montserrat"/>
                      </a:endParaRPr>
                    </a:p>
                  </a:txBody>
                  <a:tcPr marT="137160" marB="137160" anchor="ctr">
                    <a:lnL w="12700" cap="flat" cmpd="sng">
                      <a:noFill/>
                      <a:prstDash val="solid"/>
                      <a:round/>
                      <a:headEnd type="none" w="sm" len="sm"/>
                      <a:tailEnd type="none" w="sm" len="sm"/>
                    </a:lnL>
                    <a:lnR w="12700" cap="flat" cmpd="sng">
                      <a:noFill/>
                      <a:prstDash val="solid"/>
                      <a:round/>
                      <a:headEnd type="none" w="sm" len="sm"/>
                      <a:tailEnd type="none" w="sm" len="sm"/>
                    </a:lnR>
                    <a:lnT w="9525"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solidFill>
                            <a:schemeClr val="lt1"/>
                          </a:solidFill>
                          <a:latin typeface="+mn-lt"/>
                          <a:ea typeface="Montserrat"/>
                          <a:cs typeface="Montserrat"/>
                          <a:sym typeface="Montserrat"/>
                        </a:rPr>
                        <a:t>Vendeu</a:t>
                      </a:r>
                      <a:endParaRPr sz="1100" u="none" strike="noStrike" cap="none" dirty="0">
                        <a:solidFill>
                          <a:schemeClr val="lt1"/>
                        </a:solidFill>
                        <a:latin typeface="+mn-lt"/>
                        <a:ea typeface="Montserrat"/>
                        <a:cs typeface="Montserrat"/>
                        <a:sym typeface="Montserrat"/>
                      </a:endParaRPr>
                    </a:p>
                  </a:txBody>
                  <a:tcPr marT="137160" marB="137160" anchor="ctr">
                    <a:lnL w="12700" cap="flat" cmpd="sng">
                      <a:noFill/>
                      <a:prstDash val="solid"/>
                      <a:round/>
                      <a:headEnd type="none" w="sm" len="sm"/>
                      <a:tailEnd type="none" w="sm" len="sm"/>
                    </a:lnL>
                    <a:lnR w="12700" cap="flat" cmpd="sng">
                      <a:noFill/>
                      <a:prstDash val="solid"/>
                      <a:round/>
                      <a:headEnd type="none" w="sm" len="sm"/>
                      <a:tailEnd type="none" w="sm" len="sm"/>
                    </a:lnR>
                    <a:lnT w="9525"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solidFill>
                            <a:schemeClr val="lt1"/>
                          </a:solidFill>
                          <a:latin typeface="+mn-lt"/>
                          <a:ea typeface="Montserrat"/>
                          <a:cs typeface="Montserrat"/>
                          <a:sym typeface="Montserrat"/>
                        </a:rPr>
                        <a:t>Distribuição</a:t>
                      </a:r>
                      <a:endParaRPr sz="1100" u="none" strike="noStrike" cap="none" dirty="0">
                        <a:solidFill>
                          <a:schemeClr val="lt1"/>
                        </a:solidFill>
                        <a:latin typeface="+mn-lt"/>
                        <a:ea typeface="Montserrat"/>
                        <a:cs typeface="Montserrat"/>
                        <a:sym typeface="Montserrat"/>
                      </a:endParaRPr>
                    </a:p>
                  </a:txBody>
                  <a:tcPr marT="137160" marB="137160" anchor="ctr">
                    <a:lnL w="12700" cap="flat" cmpd="sng">
                      <a:noFill/>
                      <a:prstDash val="solid"/>
                      <a:round/>
                      <a:headEnd type="none" w="sm" len="sm"/>
                      <a:tailEnd type="none" w="sm" len="sm"/>
                    </a:lnL>
                    <a:lnR w="12700" cap="flat" cmpd="sng">
                      <a:noFill/>
                      <a:prstDash val="solid"/>
                      <a:round/>
                      <a:headEnd type="none" w="sm" len="sm"/>
                      <a:tailEnd type="none" w="sm" len="sm"/>
                    </a:lnR>
                    <a:lnT w="9525"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solidFill>
                            <a:schemeClr val="lt1"/>
                          </a:solidFill>
                          <a:latin typeface="+mn-lt"/>
                          <a:ea typeface="Montserrat"/>
                          <a:cs typeface="Montserrat"/>
                          <a:sym typeface="Montserrat"/>
                        </a:rPr>
                        <a:t>Sem Estoque (Ruptura)</a:t>
                      </a:r>
                      <a:endParaRPr sz="1100" u="none" strike="noStrike" cap="none" dirty="0">
                        <a:solidFill>
                          <a:schemeClr val="lt1"/>
                        </a:solidFill>
                        <a:latin typeface="+mn-lt"/>
                        <a:ea typeface="Montserrat"/>
                        <a:cs typeface="Montserrat"/>
                        <a:sym typeface="Montserrat"/>
                      </a:endParaRPr>
                    </a:p>
                  </a:txBody>
                  <a:tcPr marT="137160" marB="137160" anchor="ctr">
                    <a:lnL w="12700" cap="flat" cmpd="sng">
                      <a:noFill/>
                      <a:prstDash val="solid"/>
                      <a:round/>
                      <a:headEnd type="none" w="sm" len="sm"/>
                      <a:tailEnd type="none" w="sm" len="sm"/>
                    </a:lnL>
                    <a:lnR w="12700" cap="flat" cmpd="sng">
                      <a:noFill/>
                      <a:prstDash val="solid"/>
                      <a:round/>
                      <a:headEnd type="none" w="sm" len="sm"/>
                      <a:tailEnd type="none" w="sm" len="sm"/>
                    </a:lnR>
                    <a:lnT w="9525"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solidFill>
                            <a:schemeClr val="lt1"/>
                          </a:solidFill>
                          <a:latin typeface="+mn-lt"/>
                          <a:ea typeface="Montserrat"/>
                          <a:cs typeface="Montserrat"/>
                          <a:sym typeface="Montserrat"/>
                        </a:rPr>
                        <a:t>Perde Distr</a:t>
                      </a:r>
                      <a:endParaRPr sz="1100" u="none" strike="noStrike" cap="none" dirty="0">
                        <a:solidFill>
                          <a:schemeClr val="lt1"/>
                        </a:solidFill>
                        <a:latin typeface="+mn-lt"/>
                        <a:ea typeface="Montserrat"/>
                        <a:cs typeface="Montserrat"/>
                        <a:sym typeface="Montserrat"/>
                      </a:endParaRPr>
                    </a:p>
                  </a:txBody>
                  <a:tcPr marT="137160" marB="137160" anchor="ctr">
                    <a:lnL w="12700" cap="flat" cmpd="sng">
                      <a:noFill/>
                      <a:prstDash val="solid"/>
                      <a:round/>
                      <a:headEnd type="none" w="sm" len="sm"/>
                      <a:tailEnd type="none" w="sm" len="sm"/>
                    </a:lnL>
                    <a:lnR w="12700" cap="flat" cmpd="sng">
                      <a:noFill/>
                      <a:prstDash val="solid"/>
                      <a:round/>
                      <a:headEnd type="none" w="sm" len="sm"/>
                      <a:tailEnd type="none" w="sm" len="sm"/>
                    </a:lnR>
                    <a:lnT w="9525"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0">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mn-lt"/>
                        <a:ea typeface="Montserrat"/>
                        <a:cs typeface="Montserrat"/>
                        <a:sym typeface="Montserrat"/>
                      </a:endParaRPr>
                    </a:p>
                  </a:txBody>
                  <a:tcPr marT="137160" marB="13716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mn-lt"/>
                        <a:ea typeface="Montserrat"/>
                        <a:cs typeface="Montserrat"/>
                        <a:sym typeface="Montserrat"/>
                      </a:endParaRPr>
                    </a:p>
                  </a:txBody>
                  <a:tcPr marT="137160" marB="13716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mn-lt"/>
                        <a:ea typeface="Montserrat"/>
                        <a:cs typeface="Montserrat"/>
                        <a:sym typeface="Montserrat"/>
                      </a:endParaRPr>
                    </a:p>
                  </a:txBody>
                  <a:tcPr marT="137160" marB="13716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500" u="none" strike="noStrike" cap="none" dirty="0">
                        <a:latin typeface="+mn-lt"/>
                        <a:ea typeface="Montserrat"/>
                        <a:cs typeface="Montserrat"/>
                        <a:sym typeface="Montserrat"/>
                      </a:endParaRPr>
                    </a:p>
                  </a:txBody>
                  <a:tcPr marT="137160" marB="13716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mn-lt"/>
                        <a:ea typeface="Montserrat"/>
                        <a:cs typeface="Montserrat"/>
                        <a:sym typeface="Montserrat"/>
                      </a:endParaRPr>
                    </a:p>
                  </a:txBody>
                  <a:tcPr marT="137160" marB="13716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mn-lt"/>
                        <a:ea typeface="Montserrat"/>
                        <a:cs typeface="Montserrat"/>
                        <a:sym typeface="Montserrat"/>
                      </a:endParaRPr>
                    </a:p>
                  </a:txBody>
                  <a:tcPr marT="137160" marB="13716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0">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mn-lt"/>
                        <a:ea typeface="Montserrat"/>
                        <a:cs typeface="Montserrat"/>
                        <a:sym typeface="Montserrat"/>
                      </a:endParaRPr>
                    </a:p>
                  </a:txBody>
                  <a:tcPr marT="137160" marB="13716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mn-lt"/>
                        <a:ea typeface="Montserrat"/>
                        <a:cs typeface="Montserrat"/>
                        <a:sym typeface="Montserrat"/>
                      </a:endParaRPr>
                    </a:p>
                  </a:txBody>
                  <a:tcPr marT="137160" marB="13716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mn-lt"/>
                        <a:ea typeface="Montserrat"/>
                        <a:cs typeface="Montserrat"/>
                        <a:sym typeface="Montserrat"/>
                      </a:endParaRPr>
                    </a:p>
                  </a:txBody>
                  <a:tcPr marT="137160" marB="13716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mn-lt"/>
                        <a:ea typeface="Montserrat"/>
                        <a:cs typeface="Montserrat"/>
                        <a:sym typeface="Montserrat"/>
                      </a:endParaRPr>
                    </a:p>
                  </a:txBody>
                  <a:tcPr marT="137160" marB="13716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mn-lt"/>
                        <a:ea typeface="Montserrat"/>
                        <a:cs typeface="Montserrat"/>
                        <a:sym typeface="Montserrat"/>
                      </a:endParaRPr>
                    </a:p>
                  </a:txBody>
                  <a:tcPr marT="137160" marB="13716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mn-lt"/>
                        <a:ea typeface="Montserrat"/>
                        <a:cs typeface="Montserrat"/>
                        <a:sym typeface="Montserrat"/>
                      </a:endParaRPr>
                    </a:p>
                  </a:txBody>
                  <a:tcPr marT="137160" marB="13716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mn-lt"/>
                        <a:ea typeface="Montserrat"/>
                        <a:cs typeface="Montserrat"/>
                        <a:sym typeface="Montserrat"/>
                      </a:endParaRPr>
                    </a:p>
                  </a:txBody>
                  <a:tcPr marT="137160" marB="13716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mn-lt"/>
                        <a:ea typeface="Montserrat"/>
                        <a:cs typeface="Montserrat"/>
                        <a:sym typeface="Montserrat"/>
                      </a:endParaRPr>
                    </a:p>
                  </a:txBody>
                  <a:tcPr marT="137160" marB="13716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mn-lt"/>
                        <a:ea typeface="Montserrat"/>
                        <a:cs typeface="Montserrat"/>
                        <a:sym typeface="Montserrat"/>
                      </a:endParaRPr>
                    </a:p>
                  </a:txBody>
                  <a:tcPr marT="137160" marB="13716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mn-lt"/>
                        <a:ea typeface="Montserrat"/>
                        <a:cs typeface="Montserrat"/>
                        <a:sym typeface="Montserrat"/>
                      </a:endParaRPr>
                    </a:p>
                  </a:txBody>
                  <a:tcPr marT="137160" marB="13716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mn-lt"/>
                        <a:ea typeface="Montserrat"/>
                        <a:cs typeface="Montserrat"/>
                        <a:sym typeface="Montserrat"/>
                      </a:endParaRPr>
                    </a:p>
                  </a:txBody>
                  <a:tcPr marT="137160" marB="13716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mn-lt"/>
                        <a:ea typeface="Montserrat"/>
                        <a:cs typeface="Montserrat"/>
                        <a:sym typeface="Montserrat"/>
                      </a:endParaRPr>
                    </a:p>
                  </a:txBody>
                  <a:tcPr marT="137160" marB="13716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0">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mn-lt"/>
                        <a:ea typeface="Montserrat"/>
                        <a:cs typeface="Montserrat"/>
                        <a:sym typeface="Montserrat"/>
                      </a:endParaRPr>
                    </a:p>
                  </a:txBody>
                  <a:tcPr marT="137160" marB="13716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mn-lt"/>
                        <a:ea typeface="Montserrat"/>
                        <a:cs typeface="Montserrat"/>
                        <a:sym typeface="Montserrat"/>
                      </a:endParaRPr>
                    </a:p>
                  </a:txBody>
                  <a:tcPr marT="137160" marB="13716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latin typeface="+mn-lt"/>
                        <a:ea typeface="Montserrat"/>
                        <a:cs typeface="Montserrat"/>
                        <a:sym typeface="Montserrat"/>
                      </a:endParaRPr>
                    </a:p>
                  </a:txBody>
                  <a:tcPr marT="137160" marB="13716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mn-lt"/>
                        <a:ea typeface="Montserrat"/>
                        <a:cs typeface="Montserrat"/>
                        <a:sym typeface="Montserrat"/>
                      </a:endParaRPr>
                    </a:p>
                  </a:txBody>
                  <a:tcPr marT="137160" marB="13716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mn-lt"/>
                        <a:ea typeface="Montserrat"/>
                        <a:cs typeface="Montserrat"/>
                        <a:sym typeface="Montserrat"/>
                      </a:endParaRPr>
                    </a:p>
                  </a:txBody>
                  <a:tcPr marT="137160" marB="13716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latin typeface="+mn-lt"/>
                        <a:ea typeface="Montserrat"/>
                        <a:cs typeface="Montserrat"/>
                        <a:sym typeface="Montserrat"/>
                      </a:endParaRPr>
                    </a:p>
                  </a:txBody>
                  <a:tcPr marT="137160" marB="13716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pic>
        <p:nvPicPr>
          <p:cNvPr id="10" name="Imagem 1" descr="Ícone&#10;&#10;Descrição gerada automaticamente com confiança média">
            <a:extLst>
              <a:ext uri="{FF2B5EF4-FFF2-40B4-BE49-F238E27FC236}">
                <a16:creationId xmlns:a16="http://schemas.microsoft.com/office/drawing/2014/main" id="{A4A95216-8D40-2F8C-F1E4-05118ADB3652}"/>
              </a:ext>
            </a:extLst>
          </p:cNvPr>
          <p:cNvPicPr>
            <a:picLocks noChangeAspect="1"/>
          </p:cNvPicPr>
          <p:nvPr/>
        </p:nvPicPr>
        <p:blipFill>
          <a:blip r:embed="rId2"/>
          <a:stretch>
            <a:fillRect/>
          </a:stretch>
        </p:blipFill>
        <p:spPr>
          <a:xfrm>
            <a:off x="458889" y="3057525"/>
            <a:ext cx="749535" cy="642459"/>
          </a:xfrm>
          <a:prstGeom prst="rect">
            <a:avLst/>
          </a:prstGeom>
        </p:spPr>
      </p:pic>
      <p:sp>
        <p:nvSpPr>
          <p:cNvPr id="11" name="Google Shape;2192;p139">
            <a:extLst>
              <a:ext uri="{FF2B5EF4-FFF2-40B4-BE49-F238E27FC236}">
                <a16:creationId xmlns:a16="http://schemas.microsoft.com/office/drawing/2014/main" id="{3A6A11FF-EC54-C733-5306-F373F99A23C1}"/>
              </a:ext>
            </a:extLst>
          </p:cNvPr>
          <p:cNvSpPr/>
          <p:nvPr/>
        </p:nvSpPr>
        <p:spPr>
          <a:xfrm>
            <a:off x="288557" y="3840800"/>
            <a:ext cx="1090200" cy="58631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dirty="0">
                <a:solidFill>
                  <a:schemeClr val="bg2"/>
                </a:solidFill>
                <a:latin typeface="+mn-lt"/>
                <a:ea typeface="Montserrat"/>
                <a:cs typeface="Montserrat"/>
                <a:sym typeface="Montserrat"/>
              </a:rPr>
              <a:t>STORE AUDIT</a:t>
            </a:r>
            <a:endParaRPr sz="1600" b="1" i="0" u="none" strike="noStrike" cap="none" dirty="0">
              <a:solidFill>
                <a:schemeClr val="bg2"/>
              </a:solidFill>
              <a:latin typeface="+mn-lt"/>
              <a:ea typeface="Montserrat"/>
              <a:cs typeface="Montserrat"/>
              <a:sym typeface="Montserrat"/>
            </a:endParaRPr>
          </a:p>
        </p:txBody>
      </p:sp>
      <p:pic>
        <p:nvPicPr>
          <p:cNvPr id="13" name="Picture 12" descr="Icon&#10;&#10;Description automatically generated">
            <a:extLst>
              <a:ext uri="{FF2B5EF4-FFF2-40B4-BE49-F238E27FC236}">
                <a16:creationId xmlns:a16="http://schemas.microsoft.com/office/drawing/2014/main" id="{FBD7A3E5-999A-28B5-9125-8584CE0FB0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9832" y="4030400"/>
            <a:ext cx="358613" cy="358613"/>
          </a:xfrm>
          <a:prstGeom prst="rect">
            <a:avLst/>
          </a:prstGeom>
        </p:spPr>
      </p:pic>
      <p:pic>
        <p:nvPicPr>
          <p:cNvPr id="14" name="Picture 13" descr="Icon&#10;&#10;Description automatically generated">
            <a:extLst>
              <a:ext uri="{FF2B5EF4-FFF2-40B4-BE49-F238E27FC236}">
                <a16:creationId xmlns:a16="http://schemas.microsoft.com/office/drawing/2014/main" id="{200AC4A6-3630-E0AA-2BAF-B8E7E66CF4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41481" y="4030400"/>
            <a:ext cx="358613" cy="358613"/>
          </a:xfrm>
          <a:prstGeom prst="rect">
            <a:avLst/>
          </a:prstGeom>
        </p:spPr>
      </p:pic>
      <p:pic>
        <p:nvPicPr>
          <p:cNvPr id="34" name="Picture 33" descr="Icon&#10;&#10;Description automatically generated">
            <a:extLst>
              <a:ext uri="{FF2B5EF4-FFF2-40B4-BE49-F238E27FC236}">
                <a16:creationId xmlns:a16="http://schemas.microsoft.com/office/drawing/2014/main" id="{77F324C1-E583-9D55-F708-FE3A1ADD9C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9550" y="4030400"/>
            <a:ext cx="358613" cy="358613"/>
          </a:xfrm>
          <a:prstGeom prst="rect">
            <a:avLst/>
          </a:prstGeom>
        </p:spPr>
      </p:pic>
      <p:pic>
        <p:nvPicPr>
          <p:cNvPr id="35" name="Picture 34" descr="Icon&#10;&#10;Description automatically generated">
            <a:extLst>
              <a:ext uri="{FF2B5EF4-FFF2-40B4-BE49-F238E27FC236}">
                <a16:creationId xmlns:a16="http://schemas.microsoft.com/office/drawing/2014/main" id="{A7980EC1-C316-6416-A801-CEB313A9D8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97619" y="4030400"/>
            <a:ext cx="358613" cy="358613"/>
          </a:xfrm>
          <a:prstGeom prst="rect">
            <a:avLst/>
          </a:prstGeom>
        </p:spPr>
      </p:pic>
      <p:pic>
        <p:nvPicPr>
          <p:cNvPr id="36" name="Picture 35" descr="Icon&#10;&#10;Description automatically generated">
            <a:extLst>
              <a:ext uri="{FF2B5EF4-FFF2-40B4-BE49-F238E27FC236}">
                <a16:creationId xmlns:a16="http://schemas.microsoft.com/office/drawing/2014/main" id="{AB4342D1-687C-8592-B62F-5BD2E11FA9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41481" y="4525483"/>
            <a:ext cx="358613" cy="358613"/>
          </a:xfrm>
          <a:prstGeom prst="rect">
            <a:avLst/>
          </a:prstGeom>
        </p:spPr>
      </p:pic>
      <p:pic>
        <p:nvPicPr>
          <p:cNvPr id="37" name="Picture 36" descr="Icon&#10;&#10;Description automatically generated">
            <a:extLst>
              <a:ext uri="{FF2B5EF4-FFF2-40B4-BE49-F238E27FC236}">
                <a16:creationId xmlns:a16="http://schemas.microsoft.com/office/drawing/2014/main" id="{24320D16-7BEE-27A9-20CF-E58ACD2BE7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9550" y="4525483"/>
            <a:ext cx="358613" cy="358613"/>
          </a:xfrm>
          <a:prstGeom prst="rect">
            <a:avLst/>
          </a:prstGeom>
        </p:spPr>
      </p:pic>
      <p:pic>
        <p:nvPicPr>
          <p:cNvPr id="39" name="Picture 38" descr="Icon&#10;&#10;Description automatically generated">
            <a:extLst>
              <a:ext uri="{FF2B5EF4-FFF2-40B4-BE49-F238E27FC236}">
                <a16:creationId xmlns:a16="http://schemas.microsoft.com/office/drawing/2014/main" id="{7487850C-8FBB-7C93-F269-2140FA7F52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97619" y="4525483"/>
            <a:ext cx="358613" cy="358613"/>
          </a:xfrm>
          <a:prstGeom prst="rect">
            <a:avLst/>
          </a:prstGeom>
        </p:spPr>
      </p:pic>
      <p:pic>
        <p:nvPicPr>
          <p:cNvPr id="41" name="Picture 40" descr="Icon&#10;&#10;Description automatically generated">
            <a:extLst>
              <a:ext uri="{FF2B5EF4-FFF2-40B4-BE49-F238E27FC236}">
                <a16:creationId xmlns:a16="http://schemas.microsoft.com/office/drawing/2014/main" id="{A9F2D5FC-D54E-0E9F-F23E-23597178E5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9550" y="5020566"/>
            <a:ext cx="358613" cy="358613"/>
          </a:xfrm>
          <a:prstGeom prst="rect">
            <a:avLst/>
          </a:prstGeom>
        </p:spPr>
      </p:pic>
      <p:pic>
        <p:nvPicPr>
          <p:cNvPr id="43" name="Picture 42" descr="Icon&#10;&#10;Description automatically generated">
            <a:extLst>
              <a:ext uri="{FF2B5EF4-FFF2-40B4-BE49-F238E27FC236}">
                <a16:creationId xmlns:a16="http://schemas.microsoft.com/office/drawing/2014/main" id="{2EA471F1-A5B6-C993-FD50-99A6D54A8C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97619" y="5020566"/>
            <a:ext cx="358613" cy="358613"/>
          </a:xfrm>
          <a:prstGeom prst="rect">
            <a:avLst/>
          </a:prstGeom>
        </p:spPr>
      </p:pic>
      <p:pic>
        <p:nvPicPr>
          <p:cNvPr id="45" name="Picture 44" descr="Icon&#10;&#10;Description automatically generated">
            <a:extLst>
              <a:ext uri="{FF2B5EF4-FFF2-40B4-BE49-F238E27FC236}">
                <a16:creationId xmlns:a16="http://schemas.microsoft.com/office/drawing/2014/main" id="{BF89F07E-E663-1AB5-8EB4-B314A5EC9E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96157" y="5020566"/>
            <a:ext cx="358613" cy="358613"/>
          </a:xfrm>
          <a:prstGeom prst="rect">
            <a:avLst/>
          </a:prstGeom>
        </p:spPr>
      </p:pic>
      <p:pic>
        <p:nvPicPr>
          <p:cNvPr id="46" name="Picture 45" descr="Icon&#10;&#10;Description automatically generated">
            <a:extLst>
              <a:ext uri="{FF2B5EF4-FFF2-40B4-BE49-F238E27FC236}">
                <a16:creationId xmlns:a16="http://schemas.microsoft.com/office/drawing/2014/main" id="{049DDB33-30E9-405F-92F8-CE773697BB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15544" y="5506105"/>
            <a:ext cx="358613" cy="358613"/>
          </a:xfrm>
          <a:prstGeom prst="rect">
            <a:avLst/>
          </a:prstGeom>
        </p:spPr>
      </p:pic>
    </p:spTree>
    <p:extLst>
      <p:ext uri="{BB962C8B-B14F-4D97-AF65-F5344CB8AC3E}">
        <p14:creationId xmlns:p14="http://schemas.microsoft.com/office/powerpoint/2010/main" val="276685047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 name="Google Shape;2200;p140">
            <a:extLst>
              <a:ext uri="{FF2B5EF4-FFF2-40B4-BE49-F238E27FC236}">
                <a16:creationId xmlns:a16="http://schemas.microsoft.com/office/drawing/2014/main" id="{0F35ABC0-011B-CFA7-316C-777B9D6A5352}"/>
              </a:ext>
            </a:extLst>
          </p:cNvPr>
          <p:cNvSpPr/>
          <p:nvPr/>
        </p:nvSpPr>
        <p:spPr>
          <a:xfrm>
            <a:off x="10285555" y="1942864"/>
            <a:ext cx="1333567" cy="3768339"/>
          </a:xfrm>
          <a:prstGeom prst="rect">
            <a:avLst/>
          </a:prstGeom>
          <a:solidFill>
            <a:srgbClr val="BCDE99">
              <a:alpha val="5000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6699FF"/>
              </a:solidFill>
              <a:latin typeface="Montserrat"/>
              <a:ea typeface="Montserrat"/>
              <a:cs typeface="Montserrat"/>
              <a:sym typeface="Montserrat"/>
            </a:endParaRPr>
          </a:p>
        </p:txBody>
      </p:sp>
      <p:sp>
        <p:nvSpPr>
          <p:cNvPr id="37" name="Google Shape;2200;p140">
            <a:extLst>
              <a:ext uri="{FF2B5EF4-FFF2-40B4-BE49-F238E27FC236}">
                <a16:creationId xmlns:a16="http://schemas.microsoft.com/office/drawing/2014/main" id="{B046B310-AB31-9963-79B5-5D9E09CBA3F0}"/>
              </a:ext>
            </a:extLst>
          </p:cNvPr>
          <p:cNvSpPr/>
          <p:nvPr/>
        </p:nvSpPr>
        <p:spPr>
          <a:xfrm>
            <a:off x="4697587" y="1942864"/>
            <a:ext cx="5597841" cy="3768339"/>
          </a:xfrm>
          <a:prstGeom prst="rect">
            <a:avLst/>
          </a:prstGeom>
          <a:solidFill>
            <a:srgbClr val="F9BFA2">
              <a:alpha val="5000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6699FF"/>
              </a:solidFill>
              <a:latin typeface="Montserrat"/>
              <a:ea typeface="Montserrat"/>
              <a:cs typeface="Montserrat"/>
              <a:sym typeface="Montserrat"/>
            </a:endParaRPr>
          </a:p>
        </p:txBody>
      </p:sp>
      <p:sp>
        <p:nvSpPr>
          <p:cNvPr id="38" name="Google Shape;2128;p134">
            <a:extLst>
              <a:ext uri="{FF2B5EF4-FFF2-40B4-BE49-F238E27FC236}">
                <a16:creationId xmlns:a16="http://schemas.microsoft.com/office/drawing/2014/main" id="{9DA9E76A-1639-61EB-0C84-5BE18FB1523F}"/>
              </a:ext>
            </a:extLst>
          </p:cNvPr>
          <p:cNvSpPr txBox="1"/>
          <p:nvPr/>
        </p:nvSpPr>
        <p:spPr>
          <a:xfrm>
            <a:off x="5454415" y="2084853"/>
            <a:ext cx="4084184"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pt-BR" sz="1400" b="1" i="0" u="none" strike="noStrike" cap="none" dirty="0">
                <a:solidFill>
                  <a:schemeClr val="bg2"/>
                </a:solidFill>
                <a:latin typeface="+mn-lt"/>
                <a:ea typeface="Montserrat"/>
                <a:cs typeface="Montserrat"/>
                <a:sym typeface="Montserrat"/>
              </a:rPr>
              <a:t>Canais Auditoria + TTR</a:t>
            </a:r>
          </a:p>
        </p:txBody>
      </p:sp>
      <p:sp>
        <p:nvSpPr>
          <p:cNvPr id="64" name="Google Shape;2200;p140">
            <a:extLst>
              <a:ext uri="{FF2B5EF4-FFF2-40B4-BE49-F238E27FC236}">
                <a16:creationId xmlns:a16="http://schemas.microsoft.com/office/drawing/2014/main" id="{337B5727-2115-65D5-24DD-BA4DBC97E8F2}"/>
              </a:ext>
            </a:extLst>
          </p:cNvPr>
          <p:cNvSpPr/>
          <p:nvPr/>
        </p:nvSpPr>
        <p:spPr>
          <a:xfrm>
            <a:off x="572877" y="1942864"/>
            <a:ext cx="4121214" cy="3768339"/>
          </a:xfrm>
          <a:prstGeom prst="rect">
            <a:avLst/>
          </a:prstGeom>
          <a:solidFill>
            <a:srgbClr val="ACED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6699FF"/>
              </a:solidFill>
              <a:latin typeface="Montserrat"/>
              <a:ea typeface="Montserrat"/>
              <a:cs typeface="Montserrat"/>
              <a:sym typeface="Montserrat"/>
            </a:endParaRPr>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p:txBody>
          <a:bodyPr/>
          <a:lstStyle/>
          <a:p>
            <a:fld id="{403EF4E2-7A7A-0548-85F1-5479B7C9E1B2}" type="slidenum">
              <a:rPr lang="en-US" smtClean="0"/>
              <a:pPr/>
              <a:t>123</a:t>
            </a:fld>
            <a:endParaRPr lang="en-US" dirty="0"/>
          </a:p>
        </p:txBody>
      </p:sp>
      <p:sp>
        <p:nvSpPr>
          <p:cNvPr id="34" name="Text Placeholder 33">
            <a:extLst>
              <a:ext uri="{FF2B5EF4-FFF2-40B4-BE49-F238E27FC236}">
                <a16:creationId xmlns:a16="http://schemas.microsoft.com/office/drawing/2014/main" id="{19B17821-6E65-48DB-2E96-2041645C29B1}"/>
              </a:ext>
            </a:extLst>
          </p:cNvPr>
          <p:cNvSpPr>
            <a:spLocks noGrp="1"/>
          </p:cNvSpPr>
          <p:nvPr>
            <p:ph type="body" sz="quarter" idx="17"/>
          </p:nvPr>
        </p:nvSpPr>
        <p:spPr/>
        <p:txBody>
          <a:bodyPr/>
          <a:lstStyle/>
          <a:p>
            <a:r>
              <a:rPr lang="pt-BR" dirty="0"/>
              <a:t>*Para mercados mistos, como Total Brasil ou Total Regiões não devemos usar Distribuição Sem Vendas nem Sem Estoque</a:t>
            </a:r>
          </a:p>
          <a:p>
            <a:r>
              <a:rPr lang="pt-BR" dirty="0"/>
              <a:t>**Mercados que tiverem a maioria dos dados coletados via metodologia TTR terão os facts causais e de inventários (compras e estoques) zerados</a:t>
            </a:r>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Variáveis por canal</a:t>
            </a:r>
          </a:p>
        </p:txBody>
      </p:sp>
      <p:sp>
        <p:nvSpPr>
          <p:cNvPr id="39" name="Rectangle 38">
            <a:extLst>
              <a:ext uri="{FF2B5EF4-FFF2-40B4-BE49-F238E27FC236}">
                <a16:creationId xmlns:a16="http://schemas.microsoft.com/office/drawing/2014/main" id="{3AD0D4C1-E88D-F55D-DBE2-30BDB56B4C06}"/>
              </a:ext>
            </a:extLst>
          </p:cNvPr>
          <p:cNvSpPr/>
          <p:nvPr/>
        </p:nvSpPr>
        <p:spPr>
          <a:xfrm>
            <a:off x="3745870" y="959619"/>
            <a:ext cx="4700260" cy="4308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bg1"/>
                </a:solidFill>
                <a:latin typeface="+mj-lt"/>
              </a:rPr>
              <a:t>Quais variáveis usar?</a:t>
            </a:r>
          </a:p>
        </p:txBody>
      </p:sp>
      <p:pic>
        <p:nvPicPr>
          <p:cNvPr id="4" name="Imagem 5" descr="Ícone&#10;&#10;Descrição gerada automaticamente">
            <a:extLst>
              <a:ext uri="{FF2B5EF4-FFF2-40B4-BE49-F238E27FC236}">
                <a16:creationId xmlns:a16="http://schemas.microsoft.com/office/drawing/2014/main" id="{2BE4B7FC-E4F8-8494-2CBA-C48EB14F946E}"/>
              </a:ext>
            </a:extLst>
          </p:cNvPr>
          <p:cNvPicPr>
            <a:picLocks noChangeAspect="1"/>
          </p:cNvPicPr>
          <p:nvPr/>
        </p:nvPicPr>
        <p:blipFill>
          <a:blip r:embed="rId2"/>
          <a:stretch>
            <a:fillRect/>
          </a:stretch>
        </p:blipFill>
        <p:spPr>
          <a:xfrm>
            <a:off x="918502" y="2855384"/>
            <a:ext cx="682364" cy="564830"/>
          </a:xfrm>
          <a:prstGeom prst="rect">
            <a:avLst/>
          </a:prstGeom>
        </p:spPr>
      </p:pic>
      <p:pic>
        <p:nvPicPr>
          <p:cNvPr id="5" name="Imagem 6" descr="Ícone&#10;&#10;Descrição gerada automaticamente">
            <a:extLst>
              <a:ext uri="{FF2B5EF4-FFF2-40B4-BE49-F238E27FC236}">
                <a16:creationId xmlns:a16="http://schemas.microsoft.com/office/drawing/2014/main" id="{8ED87634-475F-8E9A-2758-6BB6CACEDCF4}"/>
              </a:ext>
            </a:extLst>
          </p:cNvPr>
          <p:cNvPicPr>
            <a:picLocks noChangeAspect="1"/>
          </p:cNvPicPr>
          <p:nvPr/>
        </p:nvPicPr>
        <p:blipFill>
          <a:blip r:embed="rId3"/>
          <a:stretch>
            <a:fillRect/>
          </a:stretch>
        </p:blipFill>
        <p:spPr>
          <a:xfrm>
            <a:off x="3792036" y="2935025"/>
            <a:ext cx="489938" cy="405548"/>
          </a:xfrm>
          <a:prstGeom prst="rect">
            <a:avLst/>
          </a:prstGeom>
        </p:spPr>
      </p:pic>
      <p:pic>
        <p:nvPicPr>
          <p:cNvPr id="6" name="Picture 2" descr="Icon&#10;&#10;Description automatically generated">
            <a:extLst>
              <a:ext uri="{FF2B5EF4-FFF2-40B4-BE49-F238E27FC236}">
                <a16:creationId xmlns:a16="http://schemas.microsoft.com/office/drawing/2014/main" id="{7B7DDF5C-1CF4-7BB8-41B0-D3D64B33850A}"/>
              </a:ext>
            </a:extLst>
          </p:cNvPr>
          <p:cNvPicPr>
            <a:picLocks noChangeAspect="1"/>
          </p:cNvPicPr>
          <p:nvPr/>
        </p:nvPicPr>
        <p:blipFill>
          <a:blip r:embed="rId4"/>
          <a:stretch>
            <a:fillRect/>
          </a:stretch>
        </p:blipFill>
        <p:spPr>
          <a:xfrm>
            <a:off x="2359426" y="2884238"/>
            <a:ext cx="612648" cy="507122"/>
          </a:xfrm>
          <a:prstGeom prst="rect">
            <a:avLst/>
          </a:prstGeom>
        </p:spPr>
      </p:pic>
      <p:pic>
        <p:nvPicPr>
          <p:cNvPr id="7" name="Imagem 19" descr="Uma imagem contendo garrafa&#10;&#10;Descrição gerada automaticamente">
            <a:extLst>
              <a:ext uri="{FF2B5EF4-FFF2-40B4-BE49-F238E27FC236}">
                <a16:creationId xmlns:a16="http://schemas.microsoft.com/office/drawing/2014/main" id="{874DB251-1B28-977C-0834-9763F8DA6C2A}"/>
              </a:ext>
            </a:extLst>
          </p:cNvPr>
          <p:cNvPicPr>
            <a:picLocks noChangeAspect="1"/>
          </p:cNvPicPr>
          <p:nvPr/>
        </p:nvPicPr>
        <p:blipFill>
          <a:blip r:embed="rId5"/>
          <a:stretch>
            <a:fillRect/>
          </a:stretch>
        </p:blipFill>
        <p:spPr>
          <a:xfrm>
            <a:off x="10650580" y="2870834"/>
            <a:ext cx="622918" cy="533930"/>
          </a:xfrm>
          <a:prstGeom prst="rect">
            <a:avLst/>
          </a:prstGeom>
        </p:spPr>
      </p:pic>
      <p:pic>
        <p:nvPicPr>
          <p:cNvPr id="8" name="Picture 2" descr="Icon&#10;&#10;Description automatically generated">
            <a:extLst>
              <a:ext uri="{FF2B5EF4-FFF2-40B4-BE49-F238E27FC236}">
                <a16:creationId xmlns:a16="http://schemas.microsoft.com/office/drawing/2014/main" id="{02E66B23-3AFB-C38A-872A-BD1C85A89541}"/>
              </a:ext>
            </a:extLst>
          </p:cNvPr>
          <p:cNvPicPr>
            <a:picLocks noChangeAspect="1"/>
          </p:cNvPicPr>
          <p:nvPr/>
        </p:nvPicPr>
        <p:blipFill>
          <a:blip r:embed="rId6"/>
          <a:stretch>
            <a:fillRect/>
          </a:stretch>
        </p:blipFill>
        <p:spPr>
          <a:xfrm>
            <a:off x="5134898" y="2891701"/>
            <a:ext cx="574228" cy="492196"/>
          </a:xfrm>
          <a:prstGeom prst="rect">
            <a:avLst/>
          </a:prstGeom>
        </p:spPr>
      </p:pic>
      <p:pic>
        <p:nvPicPr>
          <p:cNvPr id="9" name="Imagem 8" descr="Tela de computador com fundo azul e letras brancas&#10;&#10;Descrição gerada automaticamente com confiança média">
            <a:extLst>
              <a:ext uri="{FF2B5EF4-FFF2-40B4-BE49-F238E27FC236}">
                <a16:creationId xmlns:a16="http://schemas.microsoft.com/office/drawing/2014/main" id="{ECDBA0D0-E289-E5F2-72A4-B2667274627A}"/>
              </a:ext>
            </a:extLst>
          </p:cNvPr>
          <p:cNvPicPr>
            <a:picLocks noChangeAspect="1"/>
          </p:cNvPicPr>
          <p:nvPr/>
        </p:nvPicPr>
        <p:blipFill>
          <a:blip r:embed="rId7"/>
          <a:stretch>
            <a:fillRect/>
          </a:stretch>
        </p:blipFill>
        <p:spPr>
          <a:xfrm>
            <a:off x="9245222" y="2860599"/>
            <a:ext cx="646800" cy="554400"/>
          </a:xfrm>
          <a:prstGeom prst="rect">
            <a:avLst/>
          </a:prstGeom>
        </p:spPr>
      </p:pic>
      <p:pic>
        <p:nvPicPr>
          <p:cNvPr id="10" name="Picture 2" descr="Icon&#10;&#10;Description automatically generated">
            <a:extLst>
              <a:ext uri="{FF2B5EF4-FFF2-40B4-BE49-F238E27FC236}">
                <a16:creationId xmlns:a16="http://schemas.microsoft.com/office/drawing/2014/main" id="{AA3631FE-9C0A-9A8E-D4F1-D14CE2C371BD}"/>
              </a:ext>
            </a:extLst>
          </p:cNvPr>
          <p:cNvPicPr>
            <a:picLocks noChangeAspect="1"/>
          </p:cNvPicPr>
          <p:nvPr/>
        </p:nvPicPr>
        <p:blipFill>
          <a:blip r:embed="rId4"/>
          <a:stretch>
            <a:fillRect/>
          </a:stretch>
        </p:blipFill>
        <p:spPr>
          <a:xfrm>
            <a:off x="6460925" y="2841147"/>
            <a:ext cx="692188" cy="593304"/>
          </a:xfrm>
          <a:prstGeom prst="rect">
            <a:avLst/>
          </a:prstGeom>
        </p:spPr>
      </p:pic>
      <p:pic>
        <p:nvPicPr>
          <p:cNvPr id="11" name="Picture 4" descr="Icon&#10;&#10;Description automatically generated">
            <a:extLst>
              <a:ext uri="{FF2B5EF4-FFF2-40B4-BE49-F238E27FC236}">
                <a16:creationId xmlns:a16="http://schemas.microsoft.com/office/drawing/2014/main" id="{FACFA15D-737C-E319-D074-E6A2CB1B24A8}"/>
              </a:ext>
            </a:extLst>
          </p:cNvPr>
          <p:cNvPicPr>
            <a:picLocks noChangeAspect="1"/>
          </p:cNvPicPr>
          <p:nvPr/>
        </p:nvPicPr>
        <p:blipFill>
          <a:blip r:embed="rId8"/>
          <a:stretch>
            <a:fillRect/>
          </a:stretch>
        </p:blipFill>
        <p:spPr>
          <a:xfrm>
            <a:off x="7830029" y="2827516"/>
            <a:ext cx="723994" cy="620566"/>
          </a:xfrm>
          <a:prstGeom prst="rect">
            <a:avLst/>
          </a:prstGeom>
        </p:spPr>
      </p:pic>
      <p:sp>
        <p:nvSpPr>
          <p:cNvPr id="13" name="Rectangle 12">
            <a:extLst>
              <a:ext uri="{FF2B5EF4-FFF2-40B4-BE49-F238E27FC236}">
                <a16:creationId xmlns:a16="http://schemas.microsoft.com/office/drawing/2014/main" id="{31D908E8-F093-D70F-616A-6FFB1D1F9F8D}"/>
              </a:ext>
            </a:extLst>
          </p:cNvPr>
          <p:cNvSpPr/>
          <p:nvPr/>
        </p:nvSpPr>
        <p:spPr>
          <a:xfrm>
            <a:off x="609907" y="3611708"/>
            <a:ext cx="1314169"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AS CADEIA </a:t>
            </a:r>
            <a:endParaRPr lang="pt-BR" sz="1200" dirty="0">
              <a:solidFill>
                <a:schemeClr val="tx1"/>
              </a:solidFill>
              <a:latin typeface="+mj-lt"/>
            </a:endParaRPr>
          </a:p>
        </p:txBody>
      </p:sp>
      <p:sp>
        <p:nvSpPr>
          <p:cNvPr id="14" name="Left Brace 13">
            <a:extLst>
              <a:ext uri="{FF2B5EF4-FFF2-40B4-BE49-F238E27FC236}">
                <a16:creationId xmlns:a16="http://schemas.microsoft.com/office/drawing/2014/main" id="{A0CE7E70-CC05-1591-3848-B49BEE11CD1D}"/>
              </a:ext>
            </a:extLst>
          </p:cNvPr>
          <p:cNvSpPr/>
          <p:nvPr/>
        </p:nvSpPr>
        <p:spPr>
          <a:xfrm rot="5400000">
            <a:off x="5986870" y="-3871522"/>
            <a:ext cx="218260" cy="11064136"/>
          </a:xfrm>
          <a:prstGeom prst="leftBrac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Rectangle 40">
            <a:extLst>
              <a:ext uri="{FF2B5EF4-FFF2-40B4-BE49-F238E27FC236}">
                <a16:creationId xmlns:a16="http://schemas.microsoft.com/office/drawing/2014/main" id="{C19AB6AC-E64C-9DC8-4078-B0144B1BB53A}"/>
              </a:ext>
            </a:extLst>
          </p:cNvPr>
          <p:cNvSpPr/>
          <p:nvPr/>
        </p:nvSpPr>
        <p:spPr>
          <a:xfrm>
            <a:off x="1994914" y="3611708"/>
            <a:ext cx="1314169"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FARMA</a:t>
            </a:r>
          </a:p>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CADEIA</a:t>
            </a:r>
          </a:p>
        </p:txBody>
      </p:sp>
      <p:sp>
        <p:nvSpPr>
          <p:cNvPr id="43" name="Rectangle 42">
            <a:extLst>
              <a:ext uri="{FF2B5EF4-FFF2-40B4-BE49-F238E27FC236}">
                <a16:creationId xmlns:a16="http://schemas.microsoft.com/office/drawing/2014/main" id="{C29B3EC1-379B-8C1C-A382-BF6B1BDE7088}"/>
              </a:ext>
            </a:extLst>
          </p:cNvPr>
          <p:cNvSpPr/>
          <p:nvPr/>
        </p:nvSpPr>
        <p:spPr>
          <a:xfrm>
            <a:off x="3379921" y="3611708"/>
            <a:ext cx="1314169"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CASH &amp;</a:t>
            </a:r>
          </a:p>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CARRY</a:t>
            </a:r>
          </a:p>
        </p:txBody>
      </p:sp>
      <p:sp>
        <p:nvSpPr>
          <p:cNvPr id="45" name="Rectangle 44">
            <a:extLst>
              <a:ext uri="{FF2B5EF4-FFF2-40B4-BE49-F238E27FC236}">
                <a16:creationId xmlns:a16="http://schemas.microsoft.com/office/drawing/2014/main" id="{C515BC10-2AAE-D32D-4314-595A96F328E4}"/>
              </a:ext>
            </a:extLst>
          </p:cNvPr>
          <p:cNvSpPr/>
          <p:nvPr/>
        </p:nvSpPr>
        <p:spPr>
          <a:xfrm>
            <a:off x="4764928" y="3611708"/>
            <a:ext cx="1314169"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PERFUMARIA</a:t>
            </a:r>
          </a:p>
        </p:txBody>
      </p:sp>
      <p:sp>
        <p:nvSpPr>
          <p:cNvPr id="46" name="Rectangle 45">
            <a:extLst>
              <a:ext uri="{FF2B5EF4-FFF2-40B4-BE49-F238E27FC236}">
                <a16:creationId xmlns:a16="http://schemas.microsoft.com/office/drawing/2014/main" id="{206ED383-D4A5-6C22-D489-B99E5A6F6BEB}"/>
              </a:ext>
            </a:extLst>
          </p:cNvPr>
          <p:cNvSpPr/>
          <p:nvPr/>
        </p:nvSpPr>
        <p:spPr>
          <a:xfrm>
            <a:off x="6149935" y="3611708"/>
            <a:ext cx="1314169"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FARMA</a:t>
            </a:r>
          </a:p>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INDEP.</a:t>
            </a:r>
          </a:p>
        </p:txBody>
      </p:sp>
      <p:sp>
        <p:nvSpPr>
          <p:cNvPr id="47" name="Rectangle 46">
            <a:extLst>
              <a:ext uri="{FF2B5EF4-FFF2-40B4-BE49-F238E27FC236}">
                <a16:creationId xmlns:a16="http://schemas.microsoft.com/office/drawing/2014/main" id="{32F812AA-2976-A9C4-12EC-C6B721DDB59D}"/>
              </a:ext>
            </a:extLst>
          </p:cNvPr>
          <p:cNvSpPr/>
          <p:nvPr/>
        </p:nvSpPr>
        <p:spPr>
          <a:xfrm>
            <a:off x="7534942" y="3611708"/>
            <a:ext cx="1314169"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AS INDEP. </a:t>
            </a:r>
            <a:endParaRPr lang="pt-BR" sz="1200" dirty="0">
              <a:solidFill>
                <a:schemeClr val="tx1"/>
              </a:solidFill>
              <a:latin typeface="+mj-lt"/>
            </a:endParaRPr>
          </a:p>
        </p:txBody>
      </p:sp>
      <p:sp>
        <p:nvSpPr>
          <p:cNvPr id="48" name="Rectangle 47">
            <a:extLst>
              <a:ext uri="{FF2B5EF4-FFF2-40B4-BE49-F238E27FC236}">
                <a16:creationId xmlns:a16="http://schemas.microsoft.com/office/drawing/2014/main" id="{13CBCF19-2B14-D345-DF48-5AE365B5937B}"/>
              </a:ext>
            </a:extLst>
          </p:cNvPr>
          <p:cNvSpPr/>
          <p:nvPr/>
        </p:nvSpPr>
        <p:spPr>
          <a:xfrm>
            <a:off x="8919949" y="3611708"/>
            <a:ext cx="1314169"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MERCEARIA/</a:t>
            </a:r>
          </a:p>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TRADICIONAL</a:t>
            </a:r>
          </a:p>
        </p:txBody>
      </p:sp>
      <p:sp>
        <p:nvSpPr>
          <p:cNvPr id="49" name="Rectangle 48">
            <a:extLst>
              <a:ext uri="{FF2B5EF4-FFF2-40B4-BE49-F238E27FC236}">
                <a16:creationId xmlns:a16="http://schemas.microsoft.com/office/drawing/2014/main" id="{0F5717E6-08DD-352C-211C-1D3E13755ABD}"/>
              </a:ext>
            </a:extLst>
          </p:cNvPr>
          <p:cNvSpPr/>
          <p:nvPr/>
        </p:nvSpPr>
        <p:spPr>
          <a:xfrm>
            <a:off x="10304954" y="3611708"/>
            <a:ext cx="1314169"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BAR E BAR PREMIUM</a:t>
            </a:r>
          </a:p>
        </p:txBody>
      </p:sp>
      <p:sp>
        <p:nvSpPr>
          <p:cNvPr id="65" name="Google Shape;2128;p134">
            <a:extLst>
              <a:ext uri="{FF2B5EF4-FFF2-40B4-BE49-F238E27FC236}">
                <a16:creationId xmlns:a16="http://schemas.microsoft.com/office/drawing/2014/main" id="{7104E7D6-579B-B297-01A9-8732535E0753}"/>
              </a:ext>
            </a:extLst>
          </p:cNvPr>
          <p:cNvSpPr txBox="1"/>
          <p:nvPr/>
        </p:nvSpPr>
        <p:spPr>
          <a:xfrm>
            <a:off x="591392" y="2084853"/>
            <a:ext cx="4084184"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pt-BR" sz="1400" b="1" i="0" u="none" strike="noStrike" cap="none" dirty="0">
                <a:solidFill>
                  <a:schemeClr val="bg2"/>
                </a:solidFill>
                <a:latin typeface="+mn-lt"/>
                <a:ea typeface="Montserrat"/>
                <a:cs typeface="Montserrat"/>
                <a:sym typeface="Montserrat"/>
              </a:rPr>
              <a:t>Canais Scanning</a:t>
            </a:r>
          </a:p>
        </p:txBody>
      </p:sp>
      <p:sp>
        <p:nvSpPr>
          <p:cNvPr id="66" name="Google Shape;2128;p134">
            <a:extLst>
              <a:ext uri="{FF2B5EF4-FFF2-40B4-BE49-F238E27FC236}">
                <a16:creationId xmlns:a16="http://schemas.microsoft.com/office/drawing/2014/main" id="{EA773DBC-D422-707D-0799-E72E7461A31D}"/>
              </a:ext>
            </a:extLst>
          </p:cNvPr>
          <p:cNvSpPr txBox="1"/>
          <p:nvPr/>
        </p:nvSpPr>
        <p:spPr>
          <a:xfrm>
            <a:off x="10317973" y="2084853"/>
            <a:ext cx="1301149" cy="64633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pt-BR" sz="1400" b="1" i="0" u="none" strike="noStrike" cap="none" dirty="0">
                <a:solidFill>
                  <a:schemeClr val="bg2"/>
                </a:solidFill>
                <a:latin typeface="+mn-lt"/>
                <a:ea typeface="Montserrat"/>
                <a:cs typeface="Montserrat"/>
                <a:sym typeface="Montserrat"/>
              </a:rPr>
              <a:t>Canais de</a:t>
            </a:r>
          </a:p>
          <a:p>
            <a:pPr marL="0" marR="0" lvl="0" indent="0" algn="ctr" rtl="0">
              <a:lnSpc>
                <a:spcPct val="100000"/>
              </a:lnSpc>
              <a:spcBef>
                <a:spcPts val="0"/>
              </a:spcBef>
              <a:spcAft>
                <a:spcPts val="0"/>
              </a:spcAft>
              <a:buClr>
                <a:srgbClr val="000000"/>
              </a:buClr>
              <a:buSzPts val="1400"/>
              <a:buFont typeface="Arial"/>
              <a:buNone/>
            </a:pPr>
            <a:r>
              <a:rPr lang="pt-BR" sz="1400" b="1" i="0" u="none" strike="noStrike" cap="none" dirty="0">
                <a:solidFill>
                  <a:schemeClr val="bg2"/>
                </a:solidFill>
                <a:latin typeface="+mn-lt"/>
                <a:ea typeface="Montserrat"/>
                <a:cs typeface="Montserrat"/>
                <a:sym typeface="Montserrat"/>
              </a:rPr>
              <a:t>Auditoria Física</a:t>
            </a:r>
          </a:p>
        </p:txBody>
      </p:sp>
      <p:graphicFrame>
        <p:nvGraphicFramePr>
          <p:cNvPr id="36" name="Tabela 2187">
            <a:extLst>
              <a:ext uri="{FF2B5EF4-FFF2-40B4-BE49-F238E27FC236}">
                <a16:creationId xmlns:a16="http://schemas.microsoft.com/office/drawing/2014/main" id="{2A846FD4-6146-1172-31E4-5A01CF8AFC52}"/>
              </a:ext>
            </a:extLst>
          </p:cNvPr>
          <p:cNvGraphicFramePr>
            <a:graphicFrameLocks noGrp="1"/>
          </p:cNvGraphicFramePr>
          <p:nvPr/>
        </p:nvGraphicFramePr>
        <p:xfrm>
          <a:off x="563931" y="4188363"/>
          <a:ext cx="11055192" cy="1522840"/>
        </p:xfrm>
        <a:graphic>
          <a:graphicData uri="http://schemas.openxmlformats.org/drawingml/2006/table">
            <a:tbl>
              <a:tblPr firstRow="1" bandRow="1"/>
              <a:tblGrid>
                <a:gridCol w="2143528">
                  <a:extLst>
                    <a:ext uri="{9D8B030D-6E8A-4147-A177-3AD203B41FA5}">
                      <a16:colId xmlns:a16="http://schemas.microsoft.com/office/drawing/2014/main" val="1001291697"/>
                    </a:ext>
                  </a:extLst>
                </a:gridCol>
                <a:gridCol w="1113958">
                  <a:extLst>
                    <a:ext uri="{9D8B030D-6E8A-4147-A177-3AD203B41FA5}">
                      <a16:colId xmlns:a16="http://schemas.microsoft.com/office/drawing/2014/main" val="620599754"/>
                    </a:ext>
                  </a:extLst>
                </a:gridCol>
                <a:gridCol w="1113958">
                  <a:extLst>
                    <a:ext uri="{9D8B030D-6E8A-4147-A177-3AD203B41FA5}">
                      <a16:colId xmlns:a16="http://schemas.microsoft.com/office/drawing/2014/main" val="896081232"/>
                    </a:ext>
                  </a:extLst>
                </a:gridCol>
                <a:gridCol w="1113958">
                  <a:extLst>
                    <a:ext uri="{9D8B030D-6E8A-4147-A177-3AD203B41FA5}">
                      <a16:colId xmlns:a16="http://schemas.microsoft.com/office/drawing/2014/main" val="4209182500"/>
                    </a:ext>
                  </a:extLst>
                </a:gridCol>
                <a:gridCol w="1113958">
                  <a:extLst>
                    <a:ext uri="{9D8B030D-6E8A-4147-A177-3AD203B41FA5}">
                      <a16:colId xmlns:a16="http://schemas.microsoft.com/office/drawing/2014/main" val="2402220522"/>
                    </a:ext>
                  </a:extLst>
                </a:gridCol>
                <a:gridCol w="1113958">
                  <a:extLst>
                    <a:ext uri="{9D8B030D-6E8A-4147-A177-3AD203B41FA5}">
                      <a16:colId xmlns:a16="http://schemas.microsoft.com/office/drawing/2014/main" val="4064434001"/>
                    </a:ext>
                  </a:extLst>
                </a:gridCol>
                <a:gridCol w="1113958">
                  <a:extLst>
                    <a:ext uri="{9D8B030D-6E8A-4147-A177-3AD203B41FA5}">
                      <a16:colId xmlns:a16="http://schemas.microsoft.com/office/drawing/2014/main" val="3024111283"/>
                    </a:ext>
                  </a:extLst>
                </a:gridCol>
                <a:gridCol w="1113958">
                  <a:extLst>
                    <a:ext uri="{9D8B030D-6E8A-4147-A177-3AD203B41FA5}">
                      <a16:colId xmlns:a16="http://schemas.microsoft.com/office/drawing/2014/main" val="2489310721"/>
                    </a:ext>
                  </a:extLst>
                </a:gridCol>
                <a:gridCol w="1113958">
                  <a:extLst>
                    <a:ext uri="{9D8B030D-6E8A-4147-A177-3AD203B41FA5}">
                      <a16:colId xmlns:a16="http://schemas.microsoft.com/office/drawing/2014/main" val="2295397519"/>
                    </a:ext>
                  </a:extLst>
                </a:gridCol>
              </a:tblGrid>
              <a:tr h="370840">
                <a:tc>
                  <a:txBody>
                    <a:bodyPr/>
                    <a:lstStyle/>
                    <a:p>
                      <a:endParaRPr lang="pt-BR" sz="900" b="1" dirty="0">
                        <a:solidFill>
                          <a:schemeClr val="bg1"/>
                        </a:solidFill>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pt-BR" sz="900" b="1">
                          <a:solidFill>
                            <a:schemeClr val="bg1"/>
                          </a:solidFill>
                          <a:latin typeface="+mj-lt"/>
                        </a:rPr>
                        <a:t>AS Cadeia</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pt-BR" sz="900" b="1" dirty="0">
                          <a:solidFill>
                            <a:schemeClr val="bg1"/>
                          </a:solidFill>
                          <a:latin typeface="+mj-lt"/>
                        </a:rPr>
                        <a:t>Farma Cadeia</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pt-BR" sz="900" b="1" dirty="0">
                          <a:solidFill>
                            <a:schemeClr val="bg1"/>
                          </a:solidFill>
                          <a:latin typeface="+mj-lt"/>
                        </a:rPr>
                        <a:t>C&amp;C</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pt-BR" sz="900" b="1" dirty="0">
                          <a:solidFill>
                            <a:schemeClr val="bg1"/>
                          </a:solidFill>
                          <a:latin typeface="+mj-lt"/>
                        </a:rPr>
                        <a:t>Perfumaria</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pt-BR" sz="900" b="1" dirty="0">
                          <a:solidFill>
                            <a:schemeClr val="bg1"/>
                          </a:solidFill>
                          <a:latin typeface="+mj-lt"/>
                        </a:rPr>
                        <a:t>Farma</a:t>
                      </a:r>
                    </a:p>
                    <a:p>
                      <a:pPr algn="ctr"/>
                      <a:r>
                        <a:rPr lang="pt-BR" sz="900" b="1" dirty="0">
                          <a:solidFill>
                            <a:schemeClr val="bg1"/>
                          </a:solidFill>
                          <a:latin typeface="+mj-lt"/>
                        </a:rPr>
                        <a:t>Indep</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pt-BR" sz="900" b="1" dirty="0">
                          <a:solidFill>
                            <a:schemeClr val="bg1"/>
                          </a:solidFill>
                          <a:latin typeface="+mj-lt"/>
                        </a:rPr>
                        <a:t>AS Indep</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pt-BR" sz="900" b="1">
                          <a:solidFill>
                            <a:schemeClr val="bg1"/>
                          </a:solidFill>
                          <a:latin typeface="+mj-lt"/>
                        </a:rPr>
                        <a:t>Mercearia</a:t>
                      </a:r>
                    </a:p>
                    <a:p>
                      <a:pPr algn="ctr"/>
                      <a:r>
                        <a:rPr lang="pt-BR" sz="900" b="1">
                          <a:solidFill>
                            <a:schemeClr val="bg1"/>
                          </a:solidFill>
                          <a:latin typeface="+mj-lt"/>
                        </a:rPr>
                        <a:t>Trad</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pt-BR" sz="900" b="1" dirty="0">
                          <a:solidFill>
                            <a:schemeClr val="bg1"/>
                          </a:solidFill>
                          <a:latin typeface="+mj-lt"/>
                        </a:rPr>
                        <a:t>Bar e Bar  Premium</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679713869"/>
                  </a:ext>
                </a:extLst>
              </a:tr>
              <a:tr h="288000">
                <a:tc>
                  <a:txBody>
                    <a:bodyPr/>
                    <a:lstStyle/>
                    <a:p>
                      <a:r>
                        <a:rPr lang="pt-BR" sz="900" dirty="0">
                          <a:latin typeface="+mj-lt"/>
                        </a:rPr>
                        <a:t>Distribuição Sem Vendas</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900" dirty="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90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90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90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90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90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90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90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8126116"/>
                  </a:ext>
                </a:extLst>
              </a:tr>
              <a:tr h="288000">
                <a:tc>
                  <a:txBody>
                    <a:bodyPr/>
                    <a:lstStyle/>
                    <a:p>
                      <a:r>
                        <a:rPr lang="pt-BR" sz="900" dirty="0">
                          <a:latin typeface="+mj-lt"/>
                        </a:rPr>
                        <a:t>Distribuição Sem Estoque</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900" dirty="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900" dirty="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90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90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90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90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90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90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8146399"/>
                  </a:ext>
                </a:extLst>
              </a:tr>
              <a:tr h="288000">
                <a:tc>
                  <a:txBody>
                    <a:bodyPr/>
                    <a:lstStyle/>
                    <a:p>
                      <a:r>
                        <a:rPr lang="pt-BR" sz="900">
                          <a:latin typeface="+mj-lt"/>
                        </a:rPr>
                        <a:t>Causais</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90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90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90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900" dirty="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90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900" dirty="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90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90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4449555"/>
                  </a:ext>
                </a:extLst>
              </a:tr>
              <a:tr h="288000">
                <a:tc>
                  <a:txBody>
                    <a:bodyPr/>
                    <a:lstStyle/>
                    <a:p>
                      <a:r>
                        <a:rPr lang="pt-BR" sz="900">
                          <a:latin typeface="+mj-lt"/>
                        </a:rPr>
                        <a:t>Inventários</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90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90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900" dirty="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900" dirty="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90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900" dirty="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900" dirty="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BR" sz="900" dirty="0">
                        <a:latin typeface="+mj-lt"/>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28297895"/>
                  </a:ext>
                </a:extLst>
              </a:tr>
            </a:tbl>
          </a:graphicData>
        </a:graphic>
      </p:graphicFrame>
      <p:pic>
        <p:nvPicPr>
          <p:cNvPr id="42" name="Picture 41" descr="Icon&#10;&#10;Description automatically generated">
            <a:extLst>
              <a:ext uri="{FF2B5EF4-FFF2-40B4-BE49-F238E27FC236}">
                <a16:creationId xmlns:a16="http://schemas.microsoft.com/office/drawing/2014/main" id="{8C80C30C-2D0F-1243-68CD-BA54AB46577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86105" y="4582937"/>
            <a:ext cx="222671" cy="222671"/>
          </a:xfrm>
          <a:prstGeom prst="rect">
            <a:avLst/>
          </a:prstGeom>
        </p:spPr>
      </p:pic>
      <p:pic>
        <p:nvPicPr>
          <p:cNvPr id="44" name="Picture 43" descr="Icon&#10;&#10;Description automatically generated">
            <a:extLst>
              <a:ext uri="{FF2B5EF4-FFF2-40B4-BE49-F238E27FC236}">
                <a16:creationId xmlns:a16="http://schemas.microsoft.com/office/drawing/2014/main" id="{62BE9B8E-098D-6567-AEEF-15C260207BD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129540" y="4582937"/>
            <a:ext cx="222671" cy="222671"/>
          </a:xfrm>
          <a:prstGeom prst="rect">
            <a:avLst/>
          </a:prstGeom>
        </p:spPr>
      </p:pic>
      <p:pic>
        <p:nvPicPr>
          <p:cNvPr id="51" name="Picture 50" descr="Icon&#10;&#10;Description automatically generated">
            <a:extLst>
              <a:ext uri="{FF2B5EF4-FFF2-40B4-BE49-F238E27FC236}">
                <a16:creationId xmlns:a16="http://schemas.microsoft.com/office/drawing/2014/main" id="{E0307C32-E28B-11E9-A9BF-6A2649C2C33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48395" y="4582937"/>
            <a:ext cx="222671" cy="222671"/>
          </a:xfrm>
          <a:prstGeom prst="rect">
            <a:avLst/>
          </a:prstGeom>
        </p:spPr>
      </p:pic>
      <p:pic>
        <p:nvPicPr>
          <p:cNvPr id="52" name="Picture 51" descr="Icon&#10;&#10;Description automatically generated">
            <a:extLst>
              <a:ext uri="{FF2B5EF4-FFF2-40B4-BE49-F238E27FC236}">
                <a16:creationId xmlns:a16="http://schemas.microsoft.com/office/drawing/2014/main" id="{B63D9C31-E1E3-E88B-2B87-2F4A290C6AE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367250" y="4582937"/>
            <a:ext cx="222671" cy="222671"/>
          </a:xfrm>
          <a:prstGeom prst="rect">
            <a:avLst/>
          </a:prstGeom>
        </p:spPr>
      </p:pic>
      <p:pic>
        <p:nvPicPr>
          <p:cNvPr id="53" name="Picture 52" descr="Icon&#10;&#10;Description automatically generated">
            <a:extLst>
              <a:ext uri="{FF2B5EF4-FFF2-40B4-BE49-F238E27FC236}">
                <a16:creationId xmlns:a16="http://schemas.microsoft.com/office/drawing/2014/main" id="{817B5203-99B2-7C93-A727-492743EB260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04960" y="4582937"/>
            <a:ext cx="222671" cy="222671"/>
          </a:xfrm>
          <a:prstGeom prst="rect">
            <a:avLst/>
          </a:prstGeom>
        </p:spPr>
      </p:pic>
      <p:pic>
        <p:nvPicPr>
          <p:cNvPr id="54" name="Picture 53" descr="Icon&#10;&#10;Description automatically generated">
            <a:extLst>
              <a:ext uri="{FF2B5EF4-FFF2-40B4-BE49-F238E27FC236}">
                <a16:creationId xmlns:a16="http://schemas.microsoft.com/office/drawing/2014/main" id="{EE57A8CA-F0B2-44C2-5DDC-82641C01559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23815" y="4582937"/>
            <a:ext cx="222671" cy="222671"/>
          </a:xfrm>
          <a:prstGeom prst="rect">
            <a:avLst/>
          </a:prstGeom>
        </p:spPr>
      </p:pic>
      <p:pic>
        <p:nvPicPr>
          <p:cNvPr id="55" name="Picture 54" descr="Icon&#10;&#10;Description automatically generated">
            <a:extLst>
              <a:ext uri="{FF2B5EF4-FFF2-40B4-BE49-F238E27FC236}">
                <a16:creationId xmlns:a16="http://schemas.microsoft.com/office/drawing/2014/main" id="{4D0EA2A5-694E-0EF4-E95F-A1F5CCCAF26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842670" y="4582937"/>
            <a:ext cx="222671" cy="222671"/>
          </a:xfrm>
          <a:prstGeom prst="rect">
            <a:avLst/>
          </a:prstGeom>
        </p:spPr>
      </p:pic>
      <p:pic>
        <p:nvPicPr>
          <p:cNvPr id="56" name="Picture 55" descr="Icon&#10;&#10;Description automatically generated">
            <a:extLst>
              <a:ext uri="{FF2B5EF4-FFF2-40B4-BE49-F238E27FC236}">
                <a16:creationId xmlns:a16="http://schemas.microsoft.com/office/drawing/2014/main" id="{66BB651C-0EED-234D-7DF7-E845CC576C5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961528" y="4582937"/>
            <a:ext cx="222671" cy="222671"/>
          </a:xfrm>
          <a:prstGeom prst="rect">
            <a:avLst/>
          </a:prstGeom>
        </p:spPr>
      </p:pic>
      <p:pic>
        <p:nvPicPr>
          <p:cNvPr id="57" name="Picture 56" descr="Icon&#10;&#10;Description automatically generated">
            <a:extLst>
              <a:ext uri="{FF2B5EF4-FFF2-40B4-BE49-F238E27FC236}">
                <a16:creationId xmlns:a16="http://schemas.microsoft.com/office/drawing/2014/main" id="{7B7102A4-72DB-37C2-AA40-A9801A27CF2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86105" y="4872200"/>
            <a:ext cx="222671" cy="222671"/>
          </a:xfrm>
          <a:prstGeom prst="rect">
            <a:avLst/>
          </a:prstGeom>
        </p:spPr>
      </p:pic>
      <p:pic>
        <p:nvPicPr>
          <p:cNvPr id="58" name="Picture 57" descr="Icon&#10;&#10;Description automatically generated">
            <a:extLst>
              <a:ext uri="{FF2B5EF4-FFF2-40B4-BE49-F238E27FC236}">
                <a16:creationId xmlns:a16="http://schemas.microsoft.com/office/drawing/2014/main" id="{30E7A64B-AFDC-FC83-3FE6-57B54F78C69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04960" y="4872200"/>
            <a:ext cx="222671" cy="222671"/>
          </a:xfrm>
          <a:prstGeom prst="rect">
            <a:avLst/>
          </a:prstGeom>
        </p:spPr>
      </p:pic>
      <p:pic>
        <p:nvPicPr>
          <p:cNvPr id="59" name="Picture 58" descr="Icon&#10;&#10;Description automatically generated">
            <a:extLst>
              <a:ext uri="{FF2B5EF4-FFF2-40B4-BE49-F238E27FC236}">
                <a16:creationId xmlns:a16="http://schemas.microsoft.com/office/drawing/2014/main" id="{10250736-2FD2-562D-E4C5-49651F801B8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23815" y="4872200"/>
            <a:ext cx="222671" cy="222671"/>
          </a:xfrm>
          <a:prstGeom prst="rect">
            <a:avLst/>
          </a:prstGeom>
        </p:spPr>
      </p:pic>
      <p:pic>
        <p:nvPicPr>
          <p:cNvPr id="61" name="Picture 60" descr="Icon&#10;&#10;Description automatically generated">
            <a:extLst>
              <a:ext uri="{FF2B5EF4-FFF2-40B4-BE49-F238E27FC236}">
                <a16:creationId xmlns:a16="http://schemas.microsoft.com/office/drawing/2014/main" id="{C3BA4054-CB53-D65D-BFA8-5EA34067DCB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67250" y="4872200"/>
            <a:ext cx="222671" cy="222671"/>
          </a:xfrm>
          <a:prstGeom prst="rect">
            <a:avLst/>
          </a:prstGeom>
        </p:spPr>
      </p:pic>
      <p:pic>
        <p:nvPicPr>
          <p:cNvPr id="62" name="Picture 61" descr="Icon&#10;&#10;Description automatically generated">
            <a:extLst>
              <a:ext uri="{FF2B5EF4-FFF2-40B4-BE49-F238E27FC236}">
                <a16:creationId xmlns:a16="http://schemas.microsoft.com/office/drawing/2014/main" id="{B2BE5B16-782E-B8C8-D98A-B2D189A86E4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48395" y="4872200"/>
            <a:ext cx="222671" cy="222671"/>
          </a:xfrm>
          <a:prstGeom prst="rect">
            <a:avLst/>
          </a:prstGeom>
        </p:spPr>
      </p:pic>
      <p:pic>
        <p:nvPicPr>
          <p:cNvPr id="67" name="Picture 66" descr="Icon&#10;&#10;Description automatically generated">
            <a:extLst>
              <a:ext uri="{FF2B5EF4-FFF2-40B4-BE49-F238E27FC236}">
                <a16:creationId xmlns:a16="http://schemas.microsoft.com/office/drawing/2014/main" id="{6072D1B5-DB8A-8756-BD84-8190770885A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29540" y="4872200"/>
            <a:ext cx="222671" cy="222671"/>
          </a:xfrm>
          <a:prstGeom prst="rect">
            <a:avLst/>
          </a:prstGeom>
        </p:spPr>
      </p:pic>
      <p:pic>
        <p:nvPicPr>
          <p:cNvPr id="70" name="Picture 69" descr="Icon&#10;&#10;Description automatically generated">
            <a:extLst>
              <a:ext uri="{FF2B5EF4-FFF2-40B4-BE49-F238E27FC236}">
                <a16:creationId xmlns:a16="http://schemas.microsoft.com/office/drawing/2014/main" id="{813069BC-6F92-E54C-7671-AEFA21A738C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961528" y="4872200"/>
            <a:ext cx="222671" cy="222671"/>
          </a:xfrm>
          <a:prstGeom prst="rect">
            <a:avLst/>
          </a:prstGeom>
        </p:spPr>
      </p:pic>
      <p:pic>
        <p:nvPicPr>
          <p:cNvPr id="74" name="Picture 73" descr="Icon&#10;&#10;Description automatically generated">
            <a:extLst>
              <a:ext uri="{FF2B5EF4-FFF2-40B4-BE49-F238E27FC236}">
                <a16:creationId xmlns:a16="http://schemas.microsoft.com/office/drawing/2014/main" id="{FA4A22E4-8B15-2214-D41F-4311828789D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129540" y="5161463"/>
            <a:ext cx="222671" cy="222671"/>
          </a:xfrm>
          <a:prstGeom prst="rect">
            <a:avLst/>
          </a:prstGeom>
        </p:spPr>
      </p:pic>
      <p:pic>
        <p:nvPicPr>
          <p:cNvPr id="75" name="Picture 74" descr="Icon&#10;&#10;Description automatically generated">
            <a:extLst>
              <a:ext uri="{FF2B5EF4-FFF2-40B4-BE49-F238E27FC236}">
                <a16:creationId xmlns:a16="http://schemas.microsoft.com/office/drawing/2014/main" id="{D887E96E-9BF8-F1F1-8CA4-20789CEE48A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48395" y="5161463"/>
            <a:ext cx="222671" cy="222671"/>
          </a:xfrm>
          <a:prstGeom prst="rect">
            <a:avLst/>
          </a:prstGeom>
        </p:spPr>
      </p:pic>
      <p:pic>
        <p:nvPicPr>
          <p:cNvPr id="76" name="Picture 75" descr="Icon&#10;&#10;Description automatically generated">
            <a:extLst>
              <a:ext uri="{FF2B5EF4-FFF2-40B4-BE49-F238E27FC236}">
                <a16:creationId xmlns:a16="http://schemas.microsoft.com/office/drawing/2014/main" id="{F4DE1E37-F2F1-5AC5-8062-D048177110B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842673" y="5161463"/>
            <a:ext cx="222671" cy="222671"/>
          </a:xfrm>
          <a:prstGeom prst="rect">
            <a:avLst/>
          </a:prstGeom>
        </p:spPr>
      </p:pic>
      <p:pic>
        <p:nvPicPr>
          <p:cNvPr id="77" name="Picture 76" descr="Icon&#10;&#10;Description automatically generated">
            <a:extLst>
              <a:ext uri="{FF2B5EF4-FFF2-40B4-BE49-F238E27FC236}">
                <a16:creationId xmlns:a16="http://schemas.microsoft.com/office/drawing/2014/main" id="{3243DEF6-7483-A44E-55C5-9BA0C164480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961528" y="5161463"/>
            <a:ext cx="222671" cy="222671"/>
          </a:xfrm>
          <a:prstGeom prst="rect">
            <a:avLst/>
          </a:prstGeom>
        </p:spPr>
      </p:pic>
      <p:pic>
        <p:nvPicPr>
          <p:cNvPr id="78" name="Picture 77" descr="Icon&#10;&#10;Description automatically generated">
            <a:extLst>
              <a:ext uri="{FF2B5EF4-FFF2-40B4-BE49-F238E27FC236}">
                <a16:creationId xmlns:a16="http://schemas.microsoft.com/office/drawing/2014/main" id="{8D0320DC-DE62-1F72-083F-861651557BC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86105" y="5161463"/>
            <a:ext cx="222671" cy="222671"/>
          </a:xfrm>
          <a:prstGeom prst="rect">
            <a:avLst/>
          </a:prstGeom>
        </p:spPr>
      </p:pic>
      <p:pic>
        <p:nvPicPr>
          <p:cNvPr id="79" name="Picture 78" descr="Icon&#10;&#10;Description automatically generated">
            <a:extLst>
              <a:ext uri="{FF2B5EF4-FFF2-40B4-BE49-F238E27FC236}">
                <a16:creationId xmlns:a16="http://schemas.microsoft.com/office/drawing/2014/main" id="{C29214D1-09CB-F75C-103E-6E49A4DD4A9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04960" y="5161463"/>
            <a:ext cx="222671" cy="222671"/>
          </a:xfrm>
          <a:prstGeom prst="rect">
            <a:avLst/>
          </a:prstGeom>
        </p:spPr>
      </p:pic>
      <p:pic>
        <p:nvPicPr>
          <p:cNvPr id="80" name="Picture 79" descr="Icon&#10;&#10;Description automatically generated">
            <a:extLst>
              <a:ext uri="{FF2B5EF4-FFF2-40B4-BE49-F238E27FC236}">
                <a16:creationId xmlns:a16="http://schemas.microsoft.com/office/drawing/2014/main" id="{15B14120-8A3E-A16C-E290-F32CED3EC39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23815" y="5161463"/>
            <a:ext cx="222671" cy="222671"/>
          </a:xfrm>
          <a:prstGeom prst="rect">
            <a:avLst/>
          </a:prstGeom>
        </p:spPr>
      </p:pic>
      <p:pic>
        <p:nvPicPr>
          <p:cNvPr id="81" name="Picture 80" descr="Icon&#10;&#10;Description automatically generated">
            <a:extLst>
              <a:ext uri="{FF2B5EF4-FFF2-40B4-BE49-F238E27FC236}">
                <a16:creationId xmlns:a16="http://schemas.microsoft.com/office/drawing/2014/main" id="{D4513599-818E-6CF5-08BB-386CD9CEE94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67250" y="5161463"/>
            <a:ext cx="222671" cy="222671"/>
          </a:xfrm>
          <a:prstGeom prst="rect">
            <a:avLst/>
          </a:prstGeom>
        </p:spPr>
      </p:pic>
      <p:pic>
        <p:nvPicPr>
          <p:cNvPr id="82" name="Picture 81" descr="Icon&#10;&#10;Description automatically generated">
            <a:extLst>
              <a:ext uri="{FF2B5EF4-FFF2-40B4-BE49-F238E27FC236}">
                <a16:creationId xmlns:a16="http://schemas.microsoft.com/office/drawing/2014/main" id="{894BA081-EAF1-C75E-3BA2-F5C57169DD2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842673" y="5445986"/>
            <a:ext cx="222671" cy="222671"/>
          </a:xfrm>
          <a:prstGeom prst="rect">
            <a:avLst/>
          </a:prstGeom>
        </p:spPr>
      </p:pic>
      <p:pic>
        <p:nvPicPr>
          <p:cNvPr id="83" name="Picture 82" descr="Icon&#10;&#10;Description automatically generated">
            <a:extLst>
              <a:ext uri="{FF2B5EF4-FFF2-40B4-BE49-F238E27FC236}">
                <a16:creationId xmlns:a16="http://schemas.microsoft.com/office/drawing/2014/main" id="{238C9EDE-403C-F903-115E-5BCDAC9CA22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961528" y="5445986"/>
            <a:ext cx="222671" cy="222671"/>
          </a:xfrm>
          <a:prstGeom prst="rect">
            <a:avLst/>
          </a:prstGeom>
        </p:spPr>
      </p:pic>
      <p:pic>
        <p:nvPicPr>
          <p:cNvPr id="84" name="Picture 83" descr="Icon&#10;&#10;Description automatically generated">
            <a:extLst>
              <a:ext uri="{FF2B5EF4-FFF2-40B4-BE49-F238E27FC236}">
                <a16:creationId xmlns:a16="http://schemas.microsoft.com/office/drawing/2014/main" id="{AF0D0606-3D81-01C7-FFA2-CD089093544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86105" y="5445986"/>
            <a:ext cx="222671" cy="222671"/>
          </a:xfrm>
          <a:prstGeom prst="rect">
            <a:avLst/>
          </a:prstGeom>
        </p:spPr>
      </p:pic>
      <p:pic>
        <p:nvPicPr>
          <p:cNvPr id="85" name="Picture 84" descr="Icon&#10;&#10;Description automatically generated">
            <a:extLst>
              <a:ext uri="{FF2B5EF4-FFF2-40B4-BE49-F238E27FC236}">
                <a16:creationId xmlns:a16="http://schemas.microsoft.com/office/drawing/2014/main" id="{673FC559-BC32-E07B-4B0E-E0A5218075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04960" y="5445986"/>
            <a:ext cx="222671" cy="222671"/>
          </a:xfrm>
          <a:prstGeom prst="rect">
            <a:avLst/>
          </a:prstGeom>
        </p:spPr>
      </p:pic>
      <p:pic>
        <p:nvPicPr>
          <p:cNvPr id="86" name="Picture 85" descr="Icon&#10;&#10;Description automatically generated">
            <a:extLst>
              <a:ext uri="{FF2B5EF4-FFF2-40B4-BE49-F238E27FC236}">
                <a16:creationId xmlns:a16="http://schemas.microsoft.com/office/drawing/2014/main" id="{12F17D5A-0B1F-E98C-86A3-10BC5661681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23815" y="5445986"/>
            <a:ext cx="222671" cy="222671"/>
          </a:xfrm>
          <a:prstGeom prst="rect">
            <a:avLst/>
          </a:prstGeom>
        </p:spPr>
      </p:pic>
      <p:pic>
        <p:nvPicPr>
          <p:cNvPr id="87" name="Picture 86" descr="Icon&#10;&#10;Description automatically generated">
            <a:extLst>
              <a:ext uri="{FF2B5EF4-FFF2-40B4-BE49-F238E27FC236}">
                <a16:creationId xmlns:a16="http://schemas.microsoft.com/office/drawing/2014/main" id="{EBBE06E3-4357-7745-6750-2ECF6EA2483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67250" y="5445986"/>
            <a:ext cx="222671" cy="222671"/>
          </a:xfrm>
          <a:prstGeom prst="rect">
            <a:avLst/>
          </a:prstGeom>
        </p:spPr>
      </p:pic>
      <p:pic>
        <p:nvPicPr>
          <p:cNvPr id="88" name="Picture 87" descr="Icon&#10;&#10;Description automatically generated">
            <a:extLst>
              <a:ext uri="{FF2B5EF4-FFF2-40B4-BE49-F238E27FC236}">
                <a16:creationId xmlns:a16="http://schemas.microsoft.com/office/drawing/2014/main" id="{FBB3980A-80DB-5083-9149-C312077D5C4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52101" y="5445986"/>
            <a:ext cx="222671" cy="222671"/>
          </a:xfrm>
          <a:prstGeom prst="rect">
            <a:avLst/>
          </a:prstGeom>
        </p:spPr>
      </p:pic>
      <p:pic>
        <p:nvPicPr>
          <p:cNvPr id="89" name="Picture 88" descr="Icon&#10;&#10;Description automatically generated">
            <a:extLst>
              <a:ext uri="{FF2B5EF4-FFF2-40B4-BE49-F238E27FC236}">
                <a16:creationId xmlns:a16="http://schemas.microsoft.com/office/drawing/2014/main" id="{0CA296A9-0E40-B17B-B0B1-D4C5C180300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33246" y="5445986"/>
            <a:ext cx="222671" cy="222671"/>
          </a:xfrm>
          <a:prstGeom prst="rect">
            <a:avLst/>
          </a:prstGeom>
        </p:spPr>
      </p:pic>
      <p:pic>
        <p:nvPicPr>
          <p:cNvPr id="3" name="Picture 2" descr="Icon&#10;&#10;Description automatically generated">
            <a:extLst>
              <a:ext uri="{FF2B5EF4-FFF2-40B4-BE49-F238E27FC236}">
                <a16:creationId xmlns:a16="http://schemas.microsoft.com/office/drawing/2014/main" id="{1BCEE6C9-A160-501F-7890-2D638755608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842673" y="4867460"/>
            <a:ext cx="222671" cy="222671"/>
          </a:xfrm>
          <a:prstGeom prst="rect">
            <a:avLst/>
          </a:prstGeom>
        </p:spPr>
      </p:pic>
    </p:spTree>
    <p:extLst>
      <p:ext uri="{BB962C8B-B14F-4D97-AF65-F5344CB8AC3E}">
        <p14:creationId xmlns:p14="http://schemas.microsoft.com/office/powerpoint/2010/main" val="358611705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 name="Google Shape;2200;p140">
            <a:extLst>
              <a:ext uri="{FF2B5EF4-FFF2-40B4-BE49-F238E27FC236}">
                <a16:creationId xmlns:a16="http://schemas.microsoft.com/office/drawing/2014/main" id="{B046B310-AB31-9963-79B5-5D9E09CBA3F0}"/>
              </a:ext>
            </a:extLst>
          </p:cNvPr>
          <p:cNvSpPr/>
          <p:nvPr/>
        </p:nvSpPr>
        <p:spPr>
          <a:xfrm>
            <a:off x="4695839" y="1942864"/>
            <a:ext cx="4121214" cy="2318489"/>
          </a:xfrm>
          <a:prstGeom prst="rect">
            <a:avLst/>
          </a:prstGeom>
          <a:solidFill>
            <a:srgbClr val="F9BFA2">
              <a:alpha val="5000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6699FF"/>
              </a:solidFill>
              <a:latin typeface="Montserrat"/>
              <a:ea typeface="Montserrat"/>
              <a:cs typeface="Montserrat"/>
              <a:sym typeface="Montserrat"/>
            </a:endParaRPr>
          </a:p>
        </p:txBody>
      </p:sp>
      <p:sp>
        <p:nvSpPr>
          <p:cNvPr id="38" name="Google Shape;2128;p134">
            <a:extLst>
              <a:ext uri="{FF2B5EF4-FFF2-40B4-BE49-F238E27FC236}">
                <a16:creationId xmlns:a16="http://schemas.microsoft.com/office/drawing/2014/main" id="{9DA9E76A-1639-61EB-0C84-5BE18FB1523F}"/>
              </a:ext>
            </a:extLst>
          </p:cNvPr>
          <p:cNvSpPr txBox="1"/>
          <p:nvPr/>
        </p:nvSpPr>
        <p:spPr>
          <a:xfrm>
            <a:off x="4714354" y="2084853"/>
            <a:ext cx="4084184"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pt-BR" sz="1400" b="1" i="0" u="none" strike="noStrike" cap="none" dirty="0">
                <a:solidFill>
                  <a:schemeClr val="bg2"/>
                </a:solidFill>
                <a:latin typeface="+mn-lt"/>
                <a:ea typeface="Montserrat"/>
                <a:cs typeface="Montserrat"/>
                <a:sym typeface="Montserrat"/>
              </a:rPr>
              <a:t>NÃO USAR (CANAIS TTR)</a:t>
            </a:r>
          </a:p>
        </p:txBody>
      </p:sp>
      <p:sp>
        <p:nvSpPr>
          <p:cNvPr id="64" name="Google Shape;2200;p140">
            <a:extLst>
              <a:ext uri="{FF2B5EF4-FFF2-40B4-BE49-F238E27FC236}">
                <a16:creationId xmlns:a16="http://schemas.microsoft.com/office/drawing/2014/main" id="{337B5727-2115-65D5-24DD-BA4DBC97E8F2}"/>
              </a:ext>
            </a:extLst>
          </p:cNvPr>
          <p:cNvSpPr/>
          <p:nvPr/>
        </p:nvSpPr>
        <p:spPr>
          <a:xfrm>
            <a:off x="572877" y="1942864"/>
            <a:ext cx="4121214" cy="2318489"/>
          </a:xfrm>
          <a:prstGeom prst="rect">
            <a:avLst/>
          </a:prstGeom>
          <a:solidFill>
            <a:srgbClr val="ACED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6699FF"/>
              </a:solidFill>
              <a:latin typeface="Montserrat"/>
              <a:ea typeface="Montserrat"/>
              <a:cs typeface="Montserrat"/>
              <a:sym typeface="Montserrat"/>
            </a:endParaRPr>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p:txBody>
          <a:bodyPr/>
          <a:lstStyle/>
          <a:p>
            <a:fld id="{403EF4E2-7A7A-0548-85F1-5479B7C9E1B2}" type="slidenum">
              <a:rPr lang="en-US" smtClean="0"/>
              <a:pPr/>
              <a:t>124</a:t>
            </a:fld>
            <a:endParaRPr lang="en-US" dirty="0"/>
          </a:p>
        </p:txBody>
      </p:sp>
      <p:sp>
        <p:nvSpPr>
          <p:cNvPr id="34" name="Text Placeholder 33">
            <a:extLst>
              <a:ext uri="{FF2B5EF4-FFF2-40B4-BE49-F238E27FC236}">
                <a16:creationId xmlns:a16="http://schemas.microsoft.com/office/drawing/2014/main" id="{19B17821-6E65-48DB-2E96-2041645C29B1}"/>
              </a:ext>
            </a:extLst>
          </p:cNvPr>
          <p:cNvSpPr>
            <a:spLocks noGrp="1"/>
          </p:cNvSpPr>
          <p:nvPr>
            <p:ph type="body" sz="quarter" idx="17"/>
          </p:nvPr>
        </p:nvSpPr>
        <p:spPr/>
        <p:txBody>
          <a:bodyPr/>
          <a:lstStyle/>
          <a:p>
            <a:r>
              <a:rPr lang="pt-BR" dirty="0"/>
              <a:t>*Mercados que tiverem a maioria dos dados coletados via metodologia TTR terão os facts causais, compRas e estoques zerados</a:t>
            </a:r>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Distribuição sem estoque ou sem vendas?</a:t>
            </a:r>
          </a:p>
        </p:txBody>
      </p:sp>
      <p:sp>
        <p:nvSpPr>
          <p:cNvPr id="39" name="Rectangle 38">
            <a:extLst>
              <a:ext uri="{FF2B5EF4-FFF2-40B4-BE49-F238E27FC236}">
                <a16:creationId xmlns:a16="http://schemas.microsoft.com/office/drawing/2014/main" id="{3AD0D4C1-E88D-F55D-DBE2-30BDB56B4C06}"/>
              </a:ext>
            </a:extLst>
          </p:cNvPr>
          <p:cNvSpPr/>
          <p:nvPr/>
        </p:nvSpPr>
        <p:spPr>
          <a:xfrm>
            <a:off x="3745870" y="959619"/>
            <a:ext cx="4700260" cy="4308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bg1"/>
                </a:solidFill>
                <a:latin typeface="+mj-lt"/>
              </a:rPr>
              <a:t>QUAL DISTRIBUIÇÃO USAR?</a:t>
            </a:r>
          </a:p>
        </p:txBody>
      </p:sp>
      <p:pic>
        <p:nvPicPr>
          <p:cNvPr id="4" name="Imagem 5" descr="Ícone&#10;&#10;Descrição gerada automaticamente">
            <a:extLst>
              <a:ext uri="{FF2B5EF4-FFF2-40B4-BE49-F238E27FC236}">
                <a16:creationId xmlns:a16="http://schemas.microsoft.com/office/drawing/2014/main" id="{2BE4B7FC-E4F8-8494-2CBA-C48EB14F946E}"/>
              </a:ext>
            </a:extLst>
          </p:cNvPr>
          <p:cNvPicPr>
            <a:picLocks noChangeAspect="1"/>
          </p:cNvPicPr>
          <p:nvPr/>
        </p:nvPicPr>
        <p:blipFill>
          <a:blip r:embed="rId2"/>
          <a:stretch>
            <a:fillRect/>
          </a:stretch>
        </p:blipFill>
        <p:spPr>
          <a:xfrm>
            <a:off x="918502" y="2855384"/>
            <a:ext cx="682364" cy="564830"/>
          </a:xfrm>
          <a:prstGeom prst="rect">
            <a:avLst/>
          </a:prstGeom>
        </p:spPr>
      </p:pic>
      <p:pic>
        <p:nvPicPr>
          <p:cNvPr id="5" name="Imagem 6" descr="Ícone&#10;&#10;Descrição gerada automaticamente">
            <a:extLst>
              <a:ext uri="{FF2B5EF4-FFF2-40B4-BE49-F238E27FC236}">
                <a16:creationId xmlns:a16="http://schemas.microsoft.com/office/drawing/2014/main" id="{8ED87634-475F-8E9A-2758-6BB6CACEDCF4}"/>
              </a:ext>
            </a:extLst>
          </p:cNvPr>
          <p:cNvPicPr>
            <a:picLocks noChangeAspect="1"/>
          </p:cNvPicPr>
          <p:nvPr/>
        </p:nvPicPr>
        <p:blipFill>
          <a:blip r:embed="rId3"/>
          <a:stretch>
            <a:fillRect/>
          </a:stretch>
        </p:blipFill>
        <p:spPr>
          <a:xfrm>
            <a:off x="3792036" y="2935025"/>
            <a:ext cx="489938" cy="405548"/>
          </a:xfrm>
          <a:prstGeom prst="rect">
            <a:avLst/>
          </a:prstGeom>
        </p:spPr>
      </p:pic>
      <p:pic>
        <p:nvPicPr>
          <p:cNvPr id="6" name="Picture 2" descr="Icon&#10;&#10;Description automatically generated">
            <a:extLst>
              <a:ext uri="{FF2B5EF4-FFF2-40B4-BE49-F238E27FC236}">
                <a16:creationId xmlns:a16="http://schemas.microsoft.com/office/drawing/2014/main" id="{7B7DDF5C-1CF4-7BB8-41B0-D3D64B33850A}"/>
              </a:ext>
            </a:extLst>
          </p:cNvPr>
          <p:cNvPicPr>
            <a:picLocks noChangeAspect="1"/>
          </p:cNvPicPr>
          <p:nvPr/>
        </p:nvPicPr>
        <p:blipFill>
          <a:blip r:embed="rId4"/>
          <a:stretch>
            <a:fillRect/>
          </a:stretch>
        </p:blipFill>
        <p:spPr>
          <a:xfrm>
            <a:off x="2359426" y="2884238"/>
            <a:ext cx="612648" cy="507122"/>
          </a:xfrm>
          <a:prstGeom prst="rect">
            <a:avLst/>
          </a:prstGeom>
        </p:spPr>
      </p:pic>
      <p:pic>
        <p:nvPicPr>
          <p:cNvPr id="7" name="Imagem 19" descr="Uma imagem contendo garrafa&#10;&#10;Descrição gerada automaticamente">
            <a:extLst>
              <a:ext uri="{FF2B5EF4-FFF2-40B4-BE49-F238E27FC236}">
                <a16:creationId xmlns:a16="http://schemas.microsoft.com/office/drawing/2014/main" id="{874DB251-1B28-977C-0834-9763F8DA6C2A}"/>
              </a:ext>
            </a:extLst>
          </p:cNvPr>
          <p:cNvPicPr>
            <a:picLocks noChangeAspect="1"/>
          </p:cNvPicPr>
          <p:nvPr/>
        </p:nvPicPr>
        <p:blipFill>
          <a:blip r:embed="rId5"/>
          <a:stretch>
            <a:fillRect/>
          </a:stretch>
        </p:blipFill>
        <p:spPr>
          <a:xfrm>
            <a:off x="10650580" y="2870834"/>
            <a:ext cx="622918" cy="533930"/>
          </a:xfrm>
          <a:prstGeom prst="rect">
            <a:avLst/>
          </a:prstGeom>
        </p:spPr>
      </p:pic>
      <p:pic>
        <p:nvPicPr>
          <p:cNvPr id="8" name="Picture 2" descr="Icon&#10;&#10;Description automatically generated">
            <a:extLst>
              <a:ext uri="{FF2B5EF4-FFF2-40B4-BE49-F238E27FC236}">
                <a16:creationId xmlns:a16="http://schemas.microsoft.com/office/drawing/2014/main" id="{02E66B23-3AFB-C38A-872A-BD1C85A89541}"/>
              </a:ext>
            </a:extLst>
          </p:cNvPr>
          <p:cNvPicPr>
            <a:picLocks noChangeAspect="1"/>
          </p:cNvPicPr>
          <p:nvPr/>
        </p:nvPicPr>
        <p:blipFill>
          <a:blip r:embed="rId6"/>
          <a:stretch>
            <a:fillRect/>
          </a:stretch>
        </p:blipFill>
        <p:spPr>
          <a:xfrm>
            <a:off x="5134898" y="2891701"/>
            <a:ext cx="574228" cy="492196"/>
          </a:xfrm>
          <a:prstGeom prst="rect">
            <a:avLst/>
          </a:prstGeom>
        </p:spPr>
      </p:pic>
      <p:pic>
        <p:nvPicPr>
          <p:cNvPr id="9" name="Imagem 8" descr="Tela de computador com fundo azul e letras brancas&#10;&#10;Descrição gerada automaticamente com confiança média">
            <a:extLst>
              <a:ext uri="{FF2B5EF4-FFF2-40B4-BE49-F238E27FC236}">
                <a16:creationId xmlns:a16="http://schemas.microsoft.com/office/drawing/2014/main" id="{ECDBA0D0-E289-E5F2-72A4-B2667274627A}"/>
              </a:ext>
            </a:extLst>
          </p:cNvPr>
          <p:cNvPicPr>
            <a:picLocks noChangeAspect="1"/>
          </p:cNvPicPr>
          <p:nvPr/>
        </p:nvPicPr>
        <p:blipFill>
          <a:blip r:embed="rId7"/>
          <a:stretch>
            <a:fillRect/>
          </a:stretch>
        </p:blipFill>
        <p:spPr>
          <a:xfrm>
            <a:off x="9245222" y="2860599"/>
            <a:ext cx="646800" cy="554400"/>
          </a:xfrm>
          <a:prstGeom prst="rect">
            <a:avLst/>
          </a:prstGeom>
        </p:spPr>
      </p:pic>
      <p:pic>
        <p:nvPicPr>
          <p:cNvPr id="10" name="Picture 2" descr="Icon&#10;&#10;Description automatically generated">
            <a:extLst>
              <a:ext uri="{FF2B5EF4-FFF2-40B4-BE49-F238E27FC236}">
                <a16:creationId xmlns:a16="http://schemas.microsoft.com/office/drawing/2014/main" id="{AA3631FE-9C0A-9A8E-D4F1-D14CE2C371BD}"/>
              </a:ext>
            </a:extLst>
          </p:cNvPr>
          <p:cNvPicPr>
            <a:picLocks noChangeAspect="1"/>
          </p:cNvPicPr>
          <p:nvPr/>
        </p:nvPicPr>
        <p:blipFill>
          <a:blip r:embed="rId4"/>
          <a:stretch>
            <a:fillRect/>
          </a:stretch>
        </p:blipFill>
        <p:spPr>
          <a:xfrm>
            <a:off x="6460925" y="2841147"/>
            <a:ext cx="692188" cy="593304"/>
          </a:xfrm>
          <a:prstGeom prst="rect">
            <a:avLst/>
          </a:prstGeom>
        </p:spPr>
      </p:pic>
      <p:pic>
        <p:nvPicPr>
          <p:cNvPr id="11" name="Picture 4" descr="Icon&#10;&#10;Description automatically generated">
            <a:extLst>
              <a:ext uri="{FF2B5EF4-FFF2-40B4-BE49-F238E27FC236}">
                <a16:creationId xmlns:a16="http://schemas.microsoft.com/office/drawing/2014/main" id="{FACFA15D-737C-E319-D074-E6A2CB1B24A8}"/>
              </a:ext>
            </a:extLst>
          </p:cNvPr>
          <p:cNvPicPr>
            <a:picLocks noChangeAspect="1"/>
          </p:cNvPicPr>
          <p:nvPr/>
        </p:nvPicPr>
        <p:blipFill>
          <a:blip r:embed="rId8"/>
          <a:stretch>
            <a:fillRect/>
          </a:stretch>
        </p:blipFill>
        <p:spPr>
          <a:xfrm>
            <a:off x="7830029" y="2827516"/>
            <a:ext cx="723994" cy="620566"/>
          </a:xfrm>
          <a:prstGeom prst="rect">
            <a:avLst/>
          </a:prstGeom>
        </p:spPr>
      </p:pic>
      <p:sp>
        <p:nvSpPr>
          <p:cNvPr id="13" name="Rectangle 12">
            <a:extLst>
              <a:ext uri="{FF2B5EF4-FFF2-40B4-BE49-F238E27FC236}">
                <a16:creationId xmlns:a16="http://schemas.microsoft.com/office/drawing/2014/main" id="{31D908E8-F093-D70F-616A-6FFB1D1F9F8D}"/>
              </a:ext>
            </a:extLst>
          </p:cNvPr>
          <p:cNvSpPr/>
          <p:nvPr/>
        </p:nvSpPr>
        <p:spPr>
          <a:xfrm>
            <a:off x="609907" y="3611708"/>
            <a:ext cx="1314169"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AS CADEIA </a:t>
            </a:r>
            <a:endParaRPr lang="pt-BR" sz="1200" dirty="0">
              <a:solidFill>
                <a:schemeClr val="tx1"/>
              </a:solidFill>
              <a:latin typeface="+mj-lt"/>
            </a:endParaRPr>
          </a:p>
        </p:txBody>
      </p:sp>
      <p:sp>
        <p:nvSpPr>
          <p:cNvPr id="14" name="Left Brace 13">
            <a:extLst>
              <a:ext uri="{FF2B5EF4-FFF2-40B4-BE49-F238E27FC236}">
                <a16:creationId xmlns:a16="http://schemas.microsoft.com/office/drawing/2014/main" id="{A0CE7E70-CC05-1591-3848-B49BEE11CD1D}"/>
              </a:ext>
            </a:extLst>
          </p:cNvPr>
          <p:cNvSpPr/>
          <p:nvPr/>
        </p:nvSpPr>
        <p:spPr>
          <a:xfrm rot="5400000">
            <a:off x="5986870" y="-3871522"/>
            <a:ext cx="218260" cy="11064136"/>
          </a:xfrm>
          <a:prstGeom prst="leftBrac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Rectangle 40">
            <a:extLst>
              <a:ext uri="{FF2B5EF4-FFF2-40B4-BE49-F238E27FC236}">
                <a16:creationId xmlns:a16="http://schemas.microsoft.com/office/drawing/2014/main" id="{C19AB6AC-E64C-9DC8-4078-B0144B1BB53A}"/>
              </a:ext>
            </a:extLst>
          </p:cNvPr>
          <p:cNvSpPr/>
          <p:nvPr/>
        </p:nvSpPr>
        <p:spPr>
          <a:xfrm>
            <a:off x="1994914" y="3611708"/>
            <a:ext cx="1314169"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FARMA</a:t>
            </a:r>
          </a:p>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CADEIA</a:t>
            </a:r>
          </a:p>
        </p:txBody>
      </p:sp>
      <p:sp>
        <p:nvSpPr>
          <p:cNvPr id="43" name="Rectangle 42">
            <a:extLst>
              <a:ext uri="{FF2B5EF4-FFF2-40B4-BE49-F238E27FC236}">
                <a16:creationId xmlns:a16="http://schemas.microsoft.com/office/drawing/2014/main" id="{C29B3EC1-379B-8C1C-A382-BF6B1BDE7088}"/>
              </a:ext>
            </a:extLst>
          </p:cNvPr>
          <p:cNvSpPr/>
          <p:nvPr/>
        </p:nvSpPr>
        <p:spPr>
          <a:xfrm>
            <a:off x="3379921" y="3611708"/>
            <a:ext cx="1314169"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CASH &amp;</a:t>
            </a:r>
          </a:p>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CARRY</a:t>
            </a:r>
          </a:p>
        </p:txBody>
      </p:sp>
      <p:sp>
        <p:nvSpPr>
          <p:cNvPr id="45" name="Rectangle 44">
            <a:extLst>
              <a:ext uri="{FF2B5EF4-FFF2-40B4-BE49-F238E27FC236}">
                <a16:creationId xmlns:a16="http://schemas.microsoft.com/office/drawing/2014/main" id="{C515BC10-2AAE-D32D-4314-595A96F328E4}"/>
              </a:ext>
            </a:extLst>
          </p:cNvPr>
          <p:cNvSpPr/>
          <p:nvPr/>
        </p:nvSpPr>
        <p:spPr>
          <a:xfrm>
            <a:off x="4764928" y="3611708"/>
            <a:ext cx="1314169"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PERFUMARIA</a:t>
            </a:r>
          </a:p>
        </p:txBody>
      </p:sp>
      <p:sp>
        <p:nvSpPr>
          <p:cNvPr id="46" name="Rectangle 45">
            <a:extLst>
              <a:ext uri="{FF2B5EF4-FFF2-40B4-BE49-F238E27FC236}">
                <a16:creationId xmlns:a16="http://schemas.microsoft.com/office/drawing/2014/main" id="{206ED383-D4A5-6C22-D489-B99E5A6F6BEB}"/>
              </a:ext>
            </a:extLst>
          </p:cNvPr>
          <p:cNvSpPr/>
          <p:nvPr/>
        </p:nvSpPr>
        <p:spPr>
          <a:xfrm>
            <a:off x="6149935" y="3611708"/>
            <a:ext cx="1314169"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FARMA</a:t>
            </a:r>
          </a:p>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INDEP.</a:t>
            </a:r>
          </a:p>
        </p:txBody>
      </p:sp>
      <p:sp>
        <p:nvSpPr>
          <p:cNvPr id="47" name="Rectangle 46">
            <a:extLst>
              <a:ext uri="{FF2B5EF4-FFF2-40B4-BE49-F238E27FC236}">
                <a16:creationId xmlns:a16="http://schemas.microsoft.com/office/drawing/2014/main" id="{32F812AA-2976-A9C4-12EC-C6B721DDB59D}"/>
              </a:ext>
            </a:extLst>
          </p:cNvPr>
          <p:cNvSpPr/>
          <p:nvPr/>
        </p:nvSpPr>
        <p:spPr>
          <a:xfrm>
            <a:off x="7534942" y="3611708"/>
            <a:ext cx="1314169"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AS INDEP. </a:t>
            </a:r>
            <a:endParaRPr lang="pt-BR" sz="1200" dirty="0">
              <a:solidFill>
                <a:schemeClr val="tx1"/>
              </a:solidFill>
              <a:latin typeface="+mj-lt"/>
            </a:endParaRPr>
          </a:p>
        </p:txBody>
      </p:sp>
      <p:sp>
        <p:nvSpPr>
          <p:cNvPr id="48" name="Rectangle 47">
            <a:extLst>
              <a:ext uri="{FF2B5EF4-FFF2-40B4-BE49-F238E27FC236}">
                <a16:creationId xmlns:a16="http://schemas.microsoft.com/office/drawing/2014/main" id="{13CBCF19-2B14-D345-DF48-5AE365B5937B}"/>
              </a:ext>
            </a:extLst>
          </p:cNvPr>
          <p:cNvSpPr/>
          <p:nvPr/>
        </p:nvSpPr>
        <p:spPr>
          <a:xfrm>
            <a:off x="8919949" y="3611708"/>
            <a:ext cx="1314169"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MERCEARIA/</a:t>
            </a:r>
          </a:p>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TRADICIONAL</a:t>
            </a:r>
          </a:p>
        </p:txBody>
      </p:sp>
      <p:sp>
        <p:nvSpPr>
          <p:cNvPr id="49" name="Rectangle 48">
            <a:extLst>
              <a:ext uri="{FF2B5EF4-FFF2-40B4-BE49-F238E27FC236}">
                <a16:creationId xmlns:a16="http://schemas.microsoft.com/office/drawing/2014/main" id="{0F5717E6-08DD-352C-211C-1D3E13755ABD}"/>
              </a:ext>
            </a:extLst>
          </p:cNvPr>
          <p:cNvSpPr/>
          <p:nvPr/>
        </p:nvSpPr>
        <p:spPr>
          <a:xfrm>
            <a:off x="10304954" y="3611708"/>
            <a:ext cx="1314169"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BAR E BAR PREMIUM</a:t>
            </a:r>
          </a:p>
        </p:txBody>
      </p:sp>
      <p:sp>
        <p:nvSpPr>
          <p:cNvPr id="65" name="Google Shape;2128;p134">
            <a:extLst>
              <a:ext uri="{FF2B5EF4-FFF2-40B4-BE49-F238E27FC236}">
                <a16:creationId xmlns:a16="http://schemas.microsoft.com/office/drawing/2014/main" id="{7104E7D6-579B-B297-01A9-8732535E0753}"/>
              </a:ext>
            </a:extLst>
          </p:cNvPr>
          <p:cNvSpPr txBox="1"/>
          <p:nvPr/>
        </p:nvSpPr>
        <p:spPr>
          <a:xfrm>
            <a:off x="591392" y="2084853"/>
            <a:ext cx="4084184" cy="43088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pt-BR" sz="1400" b="1" i="0" u="none" strike="noStrike" cap="none" dirty="0">
                <a:solidFill>
                  <a:schemeClr val="bg2"/>
                </a:solidFill>
                <a:latin typeface="+mn-lt"/>
                <a:ea typeface="Montserrat"/>
                <a:cs typeface="Montserrat"/>
                <a:sym typeface="Montserrat"/>
              </a:rPr>
              <a:t>DISTRIBUIÇÃO SEM VENDAS</a:t>
            </a:r>
          </a:p>
          <a:p>
            <a:pPr marL="0" marR="0" lvl="0" indent="0" algn="ctr" rtl="0">
              <a:lnSpc>
                <a:spcPct val="100000"/>
              </a:lnSpc>
              <a:spcBef>
                <a:spcPts val="0"/>
              </a:spcBef>
              <a:spcAft>
                <a:spcPts val="0"/>
              </a:spcAft>
              <a:buClr>
                <a:srgbClr val="000000"/>
              </a:buClr>
              <a:buSzPts val="1400"/>
              <a:buFont typeface="Arial"/>
              <a:buNone/>
            </a:pPr>
            <a:r>
              <a:rPr lang="pt-BR" sz="1400" b="1" i="0" u="none" strike="noStrike" cap="none" dirty="0">
                <a:solidFill>
                  <a:schemeClr val="bg2"/>
                </a:solidFill>
                <a:latin typeface="+mn-lt"/>
                <a:ea typeface="Montserrat"/>
                <a:cs typeface="Montserrat"/>
                <a:sym typeface="Montserrat"/>
              </a:rPr>
              <a:t>(CANAIS SCANNING)</a:t>
            </a:r>
          </a:p>
        </p:txBody>
      </p:sp>
      <p:sp>
        <p:nvSpPr>
          <p:cNvPr id="66" name="Google Shape;2128;p134">
            <a:extLst>
              <a:ext uri="{FF2B5EF4-FFF2-40B4-BE49-F238E27FC236}">
                <a16:creationId xmlns:a16="http://schemas.microsoft.com/office/drawing/2014/main" id="{EA773DBC-D422-707D-0799-E72E7461A31D}"/>
              </a:ext>
            </a:extLst>
          </p:cNvPr>
          <p:cNvSpPr txBox="1"/>
          <p:nvPr/>
        </p:nvSpPr>
        <p:spPr>
          <a:xfrm>
            <a:off x="8919949" y="2084853"/>
            <a:ext cx="2699173" cy="64633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pt-BR" sz="1400" b="1" i="0" u="none" strike="noStrike" cap="none" dirty="0">
                <a:solidFill>
                  <a:schemeClr val="bg2"/>
                </a:solidFill>
                <a:latin typeface="+mn-lt"/>
                <a:ea typeface="Montserrat"/>
                <a:cs typeface="Montserrat"/>
                <a:sym typeface="Montserrat"/>
              </a:rPr>
              <a:t>DISTRIBUIÇÃO SEM ESTOQUE</a:t>
            </a:r>
          </a:p>
          <a:p>
            <a:pPr marL="0" marR="0" lvl="0" indent="0" algn="ctr" rtl="0">
              <a:lnSpc>
                <a:spcPct val="100000"/>
              </a:lnSpc>
              <a:spcBef>
                <a:spcPts val="0"/>
              </a:spcBef>
              <a:spcAft>
                <a:spcPts val="0"/>
              </a:spcAft>
              <a:buClr>
                <a:srgbClr val="000000"/>
              </a:buClr>
              <a:buSzPts val="1400"/>
              <a:buFont typeface="Arial"/>
              <a:buNone/>
            </a:pPr>
            <a:r>
              <a:rPr lang="pt-BR" sz="1400" b="1" i="0" u="none" strike="noStrike" cap="none" dirty="0">
                <a:solidFill>
                  <a:schemeClr val="bg2"/>
                </a:solidFill>
                <a:latin typeface="+mn-lt"/>
                <a:ea typeface="Montserrat"/>
                <a:cs typeface="Montserrat"/>
                <a:sym typeface="Montserrat"/>
              </a:rPr>
              <a:t>(CANAIS COM AUDITORIA FÍSICA)</a:t>
            </a:r>
          </a:p>
        </p:txBody>
      </p:sp>
      <p:sp>
        <p:nvSpPr>
          <p:cNvPr id="3" name="Rectangle 2">
            <a:extLst>
              <a:ext uri="{FF2B5EF4-FFF2-40B4-BE49-F238E27FC236}">
                <a16:creationId xmlns:a16="http://schemas.microsoft.com/office/drawing/2014/main" id="{179EC5BC-1AFE-F9C6-4F92-68AE9CF7962E}"/>
              </a:ext>
            </a:extLst>
          </p:cNvPr>
          <p:cNvSpPr/>
          <p:nvPr/>
        </p:nvSpPr>
        <p:spPr>
          <a:xfrm>
            <a:off x="1672910" y="4861564"/>
            <a:ext cx="8846180" cy="7489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400" dirty="0">
                <a:solidFill>
                  <a:schemeClr val="tx1"/>
                </a:solidFill>
                <a:latin typeface="+mj-lt"/>
              </a:rPr>
              <a:t>Mercados Mistos reportarão o fact conforme a composição</a:t>
            </a:r>
          </a:p>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400" dirty="0">
                <a:solidFill>
                  <a:schemeClr val="tx1"/>
                </a:solidFill>
                <a:latin typeface="+mj-lt"/>
              </a:rPr>
              <a:t>Se a composição for majoritariamente Scanning: Sem vendas</a:t>
            </a:r>
          </a:p>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400" dirty="0">
                <a:solidFill>
                  <a:schemeClr val="tx1"/>
                </a:solidFill>
                <a:latin typeface="+mj-lt"/>
              </a:rPr>
              <a:t>Se for Manual Audit: Sem estoque</a:t>
            </a:r>
          </a:p>
        </p:txBody>
      </p:sp>
    </p:spTree>
    <p:extLst>
      <p:ext uri="{BB962C8B-B14F-4D97-AF65-F5344CB8AC3E}">
        <p14:creationId xmlns:p14="http://schemas.microsoft.com/office/powerpoint/2010/main" val="204028822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6B7CD1-B8A3-A92B-26F5-A14268FDA2D9}"/>
              </a:ext>
            </a:extLst>
          </p:cNvPr>
          <p:cNvSpPr>
            <a:spLocks noGrp="1"/>
          </p:cNvSpPr>
          <p:nvPr>
            <p:ph type="ctrTitle"/>
          </p:nvPr>
        </p:nvSpPr>
        <p:spPr/>
        <p:txBody>
          <a:bodyPr/>
          <a:lstStyle/>
          <a:p>
            <a:r>
              <a:rPr lang="pt-BR" dirty="0"/>
              <a:t>Análise de dados: </a:t>
            </a:r>
            <a:br>
              <a:rPr lang="pt-BR" dirty="0"/>
            </a:br>
            <a:r>
              <a:rPr lang="pt-BR" dirty="0"/>
              <a:t>Do &amp; Don’ts</a:t>
            </a:r>
            <a:endParaRPr lang="en-US" dirty="0"/>
          </a:p>
        </p:txBody>
      </p:sp>
      <p:sp>
        <p:nvSpPr>
          <p:cNvPr id="3" name="Slide Number Placeholder 2">
            <a:extLst>
              <a:ext uri="{FF2B5EF4-FFF2-40B4-BE49-F238E27FC236}">
                <a16:creationId xmlns:a16="http://schemas.microsoft.com/office/drawing/2014/main" id="{CD2952DB-9A17-2F94-384C-A97F649A4422}"/>
              </a:ext>
            </a:extLst>
          </p:cNvPr>
          <p:cNvSpPr>
            <a:spLocks noGrp="1"/>
          </p:cNvSpPr>
          <p:nvPr>
            <p:ph type="sldNum" sz="quarter" idx="4"/>
          </p:nvPr>
        </p:nvSpPr>
        <p:spPr/>
        <p:txBody>
          <a:bodyPr/>
          <a:lstStyle/>
          <a:p>
            <a:fld id="{403EF4E2-7A7A-0548-85F1-5479B7C9E1B2}" type="slidenum">
              <a:rPr lang="en-US" smtClean="0"/>
              <a:t>125</a:t>
            </a:fld>
            <a:endParaRPr lang="en-US"/>
          </a:p>
        </p:txBody>
      </p:sp>
    </p:spTree>
    <p:extLst>
      <p:ext uri="{BB962C8B-B14F-4D97-AF65-F5344CB8AC3E}">
        <p14:creationId xmlns:p14="http://schemas.microsoft.com/office/powerpoint/2010/main" val="21795813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DA872C-80E8-2A4C-9BD2-35D5344FED8A}"/>
              </a:ext>
            </a:extLst>
          </p:cNvPr>
          <p:cNvSpPr>
            <a:spLocks noGrp="1"/>
          </p:cNvSpPr>
          <p:nvPr>
            <p:ph type="sldNum" sz="quarter" idx="12"/>
          </p:nvPr>
        </p:nvSpPr>
        <p:spPr/>
        <p:txBody>
          <a:bodyPr/>
          <a:lstStyle/>
          <a:p>
            <a:fld id="{403EF4E2-7A7A-0548-85F1-5479B7C9E1B2}" type="slidenum">
              <a:rPr lang="en-US" smtClean="0"/>
              <a:pPr/>
              <a:t>126</a:t>
            </a:fld>
            <a:endParaRPr lang="en-US" dirty="0"/>
          </a:p>
        </p:txBody>
      </p:sp>
      <p:sp>
        <p:nvSpPr>
          <p:cNvPr id="6" name="Content Placeholder 5">
            <a:extLst>
              <a:ext uri="{FF2B5EF4-FFF2-40B4-BE49-F238E27FC236}">
                <a16:creationId xmlns:a16="http://schemas.microsoft.com/office/drawing/2014/main" id="{74AD7B8C-9DD9-AD37-AC9C-E20E7BCD11FA}"/>
              </a:ext>
            </a:extLst>
          </p:cNvPr>
          <p:cNvSpPr>
            <a:spLocks noGrp="1"/>
          </p:cNvSpPr>
          <p:nvPr>
            <p:ph idx="1"/>
          </p:nvPr>
        </p:nvSpPr>
        <p:spPr>
          <a:xfrm>
            <a:off x="288559" y="2134860"/>
            <a:ext cx="5527626" cy="2416046"/>
          </a:xfrm>
        </p:spPr>
        <p:txBody>
          <a:bodyPr>
            <a:spAutoFit/>
          </a:bodyPr>
          <a:lstStyle/>
          <a:p>
            <a:pPr marL="0" indent="0">
              <a:buNone/>
            </a:pPr>
            <a:r>
              <a:rPr lang="pt-BR" sz="1200" b="1" dirty="0"/>
              <a:t>AVALIE TENDÊNCIAS</a:t>
            </a:r>
          </a:p>
          <a:p>
            <a:pPr>
              <a:spcAft>
                <a:spcPts val="2400"/>
              </a:spcAft>
            </a:pPr>
            <a:r>
              <a:rPr lang="pt-BR" sz="1200" dirty="0"/>
              <a:t>Não foque apenas na análise de um mês contra o outro</a:t>
            </a:r>
          </a:p>
          <a:p>
            <a:pPr marL="0" indent="0">
              <a:buNone/>
            </a:pPr>
            <a:r>
              <a:rPr lang="pt-BR" sz="1200" b="1" dirty="0"/>
              <a:t>ANALISE MERCADO E CONCORRENTES</a:t>
            </a:r>
          </a:p>
          <a:p>
            <a:pPr>
              <a:spcAft>
                <a:spcPts val="2400"/>
              </a:spcAft>
            </a:pPr>
            <a:r>
              <a:rPr lang="pt-BR" sz="1200" dirty="0"/>
              <a:t>Nem sempre a resposta está só na movimentação </a:t>
            </a:r>
            <a:br>
              <a:rPr lang="pt-BR" sz="1200" dirty="0"/>
            </a:br>
            <a:r>
              <a:rPr lang="pt-BR" sz="1200" dirty="0"/>
              <a:t>da sua marca</a:t>
            </a:r>
          </a:p>
          <a:p>
            <a:pPr marL="0" indent="0">
              <a:buNone/>
            </a:pPr>
            <a:r>
              <a:rPr lang="pt-BR" sz="1200" b="1" dirty="0"/>
              <a:t>CORRELACIONE INFORMAÇÕES</a:t>
            </a:r>
          </a:p>
          <a:p>
            <a:r>
              <a:rPr lang="pt-BR" sz="1200" dirty="0"/>
              <a:t>Com Marca A, por exemplo, a promoção reduziu o preço do produto, impulsou o giro mais rápido e causou ruptura</a:t>
            </a:r>
          </a:p>
        </p:txBody>
      </p:sp>
      <p:sp>
        <p:nvSpPr>
          <p:cNvPr id="7" name="Content Placeholder 6">
            <a:extLst>
              <a:ext uri="{FF2B5EF4-FFF2-40B4-BE49-F238E27FC236}">
                <a16:creationId xmlns:a16="http://schemas.microsoft.com/office/drawing/2014/main" id="{66715012-4A4C-3B71-B11E-EE9963960109}"/>
              </a:ext>
            </a:extLst>
          </p:cNvPr>
          <p:cNvSpPr>
            <a:spLocks noGrp="1"/>
          </p:cNvSpPr>
          <p:nvPr>
            <p:ph idx="13"/>
          </p:nvPr>
        </p:nvSpPr>
        <p:spPr>
          <a:xfrm>
            <a:off x="6359574" y="2134860"/>
            <a:ext cx="5527626" cy="2416046"/>
          </a:xfrm>
        </p:spPr>
        <p:txBody>
          <a:bodyPr>
            <a:spAutoFit/>
          </a:bodyPr>
          <a:lstStyle/>
          <a:p>
            <a:pPr marL="0" indent="0">
              <a:buNone/>
            </a:pPr>
            <a:r>
              <a:rPr lang="pt-BR" sz="1200" b="1" dirty="0"/>
              <a:t>CUIDADO PARA NÃO FICAR MÍOPE</a:t>
            </a:r>
          </a:p>
          <a:p>
            <a:pPr>
              <a:spcAft>
                <a:spcPts val="2400"/>
              </a:spcAft>
            </a:pPr>
            <a:r>
              <a:rPr lang="pt-BR" sz="1200" dirty="0"/>
              <a:t>Ao olhar sempre para um único segmento, podemos perder oportunidades</a:t>
            </a:r>
          </a:p>
          <a:p>
            <a:pPr marL="0" indent="0">
              <a:buNone/>
            </a:pPr>
            <a:r>
              <a:rPr lang="pt-BR" sz="1200" b="1" dirty="0"/>
              <a:t>ATENÇÃO COM MARCAS PEQUENAS</a:t>
            </a:r>
          </a:p>
          <a:p>
            <a:pPr>
              <a:spcAft>
                <a:spcPts val="2400"/>
              </a:spcAft>
            </a:pPr>
            <a:r>
              <a:rPr lang="pt-BR" sz="1200" dirty="0"/>
              <a:t>Quando a distribuição é muito baixa, o dado está sujeito a maiores variações </a:t>
            </a:r>
          </a:p>
          <a:p>
            <a:pPr marL="0" indent="0">
              <a:buNone/>
            </a:pPr>
            <a:r>
              <a:rPr lang="pt-BR" sz="1200" b="1" dirty="0"/>
              <a:t>NÃO TENTE RESPONDER TUDO COM RETAIL</a:t>
            </a:r>
          </a:p>
          <a:p>
            <a:r>
              <a:rPr lang="pt-BR" sz="1200" dirty="0"/>
              <a:t>Com o Retail não temos uma visão de troca, incrementalidade, elasticidade, etc. Temos outras soluções direcionadas para </a:t>
            </a:r>
            <a:br>
              <a:rPr lang="pt-BR" sz="1200" dirty="0"/>
            </a:br>
            <a:r>
              <a:rPr lang="pt-BR" sz="1200" dirty="0"/>
              <a:t>estes issues!</a:t>
            </a:r>
          </a:p>
        </p:txBody>
      </p:sp>
      <p:sp>
        <p:nvSpPr>
          <p:cNvPr id="5" name="Title 4">
            <a:extLst>
              <a:ext uri="{FF2B5EF4-FFF2-40B4-BE49-F238E27FC236}">
                <a16:creationId xmlns:a16="http://schemas.microsoft.com/office/drawing/2014/main" id="{F51E95F1-FCE0-7CD6-C17D-6E180129DB4E}"/>
              </a:ext>
            </a:extLst>
          </p:cNvPr>
          <p:cNvSpPr>
            <a:spLocks noGrp="1"/>
          </p:cNvSpPr>
          <p:nvPr>
            <p:ph type="title"/>
          </p:nvPr>
        </p:nvSpPr>
        <p:spPr/>
        <p:txBody>
          <a:bodyPr/>
          <a:lstStyle/>
          <a:p>
            <a:r>
              <a:rPr lang="pt-BR" dirty="0"/>
              <a:t>Cuidados na Análise dos dados</a:t>
            </a:r>
            <a:endParaRPr lang="en-US" dirty="0"/>
          </a:p>
        </p:txBody>
      </p:sp>
      <p:graphicFrame>
        <p:nvGraphicFramePr>
          <p:cNvPr id="12" name="Table 24">
            <a:extLst>
              <a:ext uri="{FF2B5EF4-FFF2-40B4-BE49-F238E27FC236}">
                <a16:creationId xmlns:a16="http://schemas.microsoft.com/office/drawing/2014/main" id="{013DFCD4-E6F8-1528-932C-4673D66E03F0}"/>
              </a:ext>
            </a:extLst>
          </p:cNvPr>
          <p:cNvGraphicFramePr>
            <a:graphicFrameLocks noGrp="1"/>
          </p:cNvGraphicFramePr>
          <p:nvPr/>
        </p:nvGraphicFramePr>
        <p:xfrm>
          <a:off x="288560" y="1264542"/>
          <a:ext cx="5527626" cy="572620"/>
        </p:xfrm>
        <a:graphic>
          <a:graphicData uri="http://schemas.openxmlformats.org/drawingml/2006/table">
            <a:tbl>
              <a:tblPr firstRow="1" bandRow="1">
                <a:tableStyleId>{073A0DAA-6AF3-43AB-8588-CEC1D06C72B9}</a:tableStyleId>
              </a:tblPr>
              <a:tblGrid>
                <a:gridCol w="5527626">
                  <a:extLst>
                    <a:ext uri="{9D8B030D-6E8A-4147-A177-3AD203B41FA5}">
                      <a16:colId xmlns:a16="http://schemas.microsoft.com/office/drawing/2014/main" val="1952040229"/>
                    </a:ext>
                  </a:extLst>
                </a:gridCol>
              </a:tblGrid>
              <a:tr h="572620">
                <a:tc>
                  <a:txBody>
                    <a:bodyPr/>
                    <a:lstStyle/>
                    <a:p>
                      <a:r>
                        <a:rPr lang="en-US" sz="1600" dirty="0">
                          <a:solidFill>
                            <a:srgbClr val="008A28"/>
                          </a:solidFill>
                          <a:latin typeface="Georgia" panose="02040502050405020303" pitchFamily="18" charset="0"/>
                        </a:rPr>
                        <a:t>DOs</a:t>
                      </a:r>
                      <a:endParaRPr lang="en-US" sz="1600" b="0" dirty="0">
                        <a:solidFill>
                          <a:srgbClr val="008A28"/>
                        </a:solidFill>
                        <a:latin typeface="Georgia" panose="02040502050405020303" pitchFamily="18" charset="0"/>
                      </a:endParaRPr>
                    </a:p>
                  </a:txBody>
                  <a:tcPr marL="182880" marR="182880" anchor="ctr">
                    <a:lnL w="76200" cap="flat" cmpd="sng" algn="ctr">
                      <a:solidFill>
                        <a:srgbClr val="008A28"/>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06392878"/>
                  </a:ext>
                </a:extLst>
              </a:tr>
            </a:tbl>
          </a:graphicData>
        </a:graphic>
      </p:graphicFrame>
      <p:graphicFrame>
        <p:nvGraphicFramePr>
          <p:cNvPr id="13" name="Table 24">
            <a:extLst>
              <a:ext uri="{FF2B5EF4-FFF2-40B4-BE49-F238E27FC236}">
                <a16:creationId xmlns:a16="http://schemas.microsoft.com/office/drawing/2014/main" id="{B3ECFDB1-84D1-B0F1-D6F1-832C2710475B}"/>
              </a:ext>
            </a:extLst>
          </p:cNvPr>
          <p:cNvGraphicFramePr>
            <a:graphicFrameLocks noGrp="1"/>
          </p:cNvGraphicFramePr>
          <p:nvPr/>
        </p:nvGraphicFramePr>
        <p:xfrm>
          <a:off x="6359574" y="1264542"/>
          <a:ext cx="5527626" cy="572620"/>
        </p:xfrm>
        <a:graphic>
          <a:graphicData uri="http://schemas.openxmlformats.org/drawingml/2006/table">
            <a:tbl>
              <a:tblPr firstRow="1" bandRow="1">
                <a:tableStyleId>{073A0DAA-6AF3-43AB-8588-CEC1D06C72B9}</a:tableStyleId>
              </a:tblPr>
              <a:tblGrid>
                <a:gridCol w="5527626">
                  <a:extLst>
                    <a:ext uri="{9D8B030D-6E8A-4147-A177-3AD203B41FA5}">
                      <a16:colId xmlns:a16="http://schemas.microsoft.com/office/drawing/2014/main" val="1952040229"/>
                    </a:ext>
                  </a:extLst>
                </a:gridCol>
              </a:tblGrid>
              <a:tr h="572620">
                <a:tc>
                  <a:txBody>
                    <a:bodyPr/>
                    <a:lstStyle/>
                    <a:p>
                      <a:r>
                        <a:rPr lang="en-US" sz="1600" dirty="0">
                          <a:solidFill>
                            <a:srgbClr val="AA213F"/>
                          </a:solidFill>
                          <a:latin typeface="Georgia" panose="02040502050405020303" pitchFamily="18" charset="0"/>
                        </a:rPr>
                        <a:t>DON’Ts</a:t>
                      </a:r>
                      <a:endParaRPr lang="en-US" sz="1600" b="0" dirty="0">
                        <a:solidFill>
                          <a:srgbClr val="AA213F"/>
                        </a:solidFill>
                        <a:latin typeface="Georgia" panose="02040502050405020303" pitchFamily="18" charset="0"/>
                      </a:endParaRPr>
                    </a:p>
                  </a:txBody>
                  <a:tcPr marL="182880" marR="182880" anchor="ctr">
                    <a:lnL w="76200" cap="flat" cmpd="sng" algn="ctr">
                      <a:solidFill>
                        <a:srgbClr val="AA213F"/>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06392878"/>
                  </a:ext>
                </a:extLst>
              </a:tr>
            </a:tbl>
          </a:graphicData>
        </a:graphic>
      </p:graphicFrame>
      <p:sp>
        <p:nvSpPr>
          <p:cNvPr id="14" name="Rectangle 13">
            <a:extLst>
              <a:ext uri="{FF2B5EF4-FFF2-40B4-BE49-F238E27FC236}">
                <a16:creationId xmlns:a16="http://schemas.microsoft.com/office/drawing/2014/main" id="{75955F9E-FEF5-E175-BA4D-DBEE98B14D8C}"/>
              </a:ext>
            </a:extLst>
          </p:cNvPr>
          <p:cNvSpPr/>
          <p:nvPr/>
        </p:nvSpPr>
        <p:spPr>
          <a:xfrm>
            <a:off x="288559" y="5155828"/>
            <a:ext cx="5527626" cy="646331"/>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37160" tIns="137160" rIns="137160" bIns="13716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200" b="1" dirty="0">
                <a:solidFill>
                  <a:schemeClr val="tx1"/>
                </a:solidFill>
                <a:latin typeface="+mj-lt"/>
              </a:rPr>
              <a:t>TENHA O OBJETIVO DA ANÁLISE SEMPRE CLARO: UMA PERGUNTA PRINCIPAL</a:t>
            </a:r>
          </a:p>
        </p:txBody>
      </p:sp>
      <p:sp>
        <p:nvSpPr>
          <p:cNvPr id="15" name="Rectangle 14">
            <a:extLst>
              <a:ext uri="{FF2B5EF4-FFF2-40B4-BE49-F238E27FC236}">
                <a16:creationId xmlns:a16="http://schemas.microsoft.com/office/drawing/2014/main" id="{4E126082-F497-D2BD-2D8D-BB26DACA6E6E}"/>
              </a:ext>
            </a:extLst>
          </p:cNvPr>
          <p:cNvSpPr/>
          <p:nvPr/>
        </p:nvSpPr>
        <p:spPr>
          <a:xfrm>
            <a:off x="6359574" y="5155828"/>
            <a:ext cx="5527626" cy="646331"/>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37160" tIns="137160" rIns="137160" bIns="13716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200" b="1" dirty="0">
                <a:solidFill>
                  <a:schemeClr val="tx1"/>
                </a:solidFill>
                <a:latin typeface="+mj-lt"/>
              </a:rPr>
              <a:t>NÃO TENTE RESPONDER TODAS AS PERGUNTAS </a:t>
            </a:r>
            <a:br>
              <a:rPr lang="pt-BR" sz="1200" b="1" dirty="0">
                <a:solidFill>
                  <a:schemeClr val="tx1"/>
                </a:solidFill>
                <a:latin typeface="+mj-lt"/>
              </a:rPr>
            </a:br>
            <a:r>
              <a:rPr lang="pt-BR" sz="1200" b="1" dirty="0">
                <a:solidFill>
                  <a:schemeClr val="tx1"/>
                </a:solidFill>
                <a:latin typeface="+mj-lt"/>
              </a:rPr>
              <a:t>EM UMA MESMA ANÁLISE </a:t>
            </a:r>
          </a:p>
        </p:txBody>
      </p:sp>
    </p:spTree>
    <p:extLst>
      <p:ext uri="{BB962C8B-B14F-4D97-AF65-F5344CB8AC3E}">
        <p14:creationId xmlns:p14="http://schemas.microsoft.com/office/powerpoint/2010/main" val="173863880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6B7CD1-B8A3-A92B-26F5-A14268FDA2D9}"/>
              </a:ext>
            </a:extLst>
          </p:cNvPr>
          <p:cNvSpPr>
            <a:spLocks noGrp="1"/>
          </p:cNvSpPr>
          <p:nvPr>
            <p:ph type="ctrTitle"/>
          </p:nvPr>
        </p:nvSpPr>
        <p:spPr/>
        <p:txBody>
          <a:bodyPr/>
          <a:lstStyle/>
          <a:p>
            <a:r>
              <a:rPr lang="pt-BR" dirty="0"/>
              <a:t>Estágio NIQ</a:t>
            </a:r>
            <a:endParaRPr lang="en-US" dirty="0"/>
          </a:p>
        </p:txBody>
      </p:sp>
      <p:sp>
        <p:nvSpPr>
          <p:cNvPr id="3" name="Slide Number Placeholder 2">
            <a:extLst>
              <a:ext uri="{FF2B5EF4-FFF2-40B4-BE49-F238E27FC236}">
                <a16:creationId xmlns:a16="http://schemas.microsoft.com/office/drawing/2014/main" id="{CD2952DB-9A17-2F94-384C-A97F649A4422}"/>
              </a:ext>
            </a:extLst>
          </p:cNvPr>
          <p:cNvSpPr>
            <a:spLocks noGrp="1"/>
          </p:cNvSpPr>
          <p:nvPr>
            <p:ph type="sldNum" sz="quarter" idx="4"/>
          </p:nvPr>
        </p:nvSpPr>
        <p:spPr/>
        <p:txBody>
          <a:bodyPr/>
          <a:lstStyle/>
          <a:p>
            <a:fld id="{403EF4E2-7A7A-0548-85F1-5479B7C9E1B2}" type="slidenum">
              <a:rPr lang="en-US" smtClean="0"/>
              <a:t>127</a:t>
            </a:fld>
            <a:endParaRPr lang="en-US"/>
          </a:p>
        </p:txBody>
      </p:sp>
    </p:spTree>
    <p:extLst>
      <p:ext uri="{BB962C8B-B14F-4D97-AF65-F5344CB8AC3E}">
        <p14:creationId xmlns:p14="http://schemas.microsoft.com/office/powerpoint/2010/main" val="194695894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69F8DE-0C00-B3D1-1984-F75EC711CE3F}"/>
              </a:ext>
            </a:extLst>
          </p:cNvPr>
          <p:cNvSpPr>
            <a:spLocks noGrp="1"/>
          </p:cNvSpPr>
          <p:nvPr>
            <p:ph type="sldNum" sz="quarter" idx="12"/>
          </p:nvPr>
        </p:nvSpPr>
        <p:spPr/>
        <p:txBody>
          <a:bodyPr/>
          <a:lstStyle/>
          <a:p>
            <a:fld id="{403EF4E2-7A7A-0548-85F1-5479B7C9E1B2}" type="slidenum">
              <a:rPr lang="en-US" smtClean="0"/>
              <a:t>128</a:t>
            </a:fld>
            <a:endParaRPr lang="en-US"/>
          </a:p>
        </p:txBody>
      </p:sp>
      <p:sp>
        <p:nvSpPr>
          <p:cNvPr id="4" name="Text Placeholder 3">
            <a:extLst>
              <a:ext uri="{FF2B5EF4-FFF2-40B4-BE49-F238E27FC236}">
                <a16:creationId xmlns:a16="http://schemas.microsoft.com/office/drawing/2014/main" id="{FB864781-EE9F-34C1-05A4-41D867DF6781}"/>
              </a:ext>
            </a:extLst>
          </p:cNvPr>
          <p:cNvSpPr>
            <a:spLocks noGrp="1"/>
          </p:cNvSpPr>
          <p:nvPr>
            <p:ph type="body" sz="quarter" idx="17"/>
          </p:nvPr>
        </p:nvSpPr>
        <p:spPr/>
        <p:txBody>
          <a:bodyPr/>
          <a:lstStyle/>
          <a:p>
            <a:endParaRPr lang="pt-BR"/>
          </a:p>
        </p:txBody>
      </p:sp>
      <p:pic>
        <p:nvPicPr>
          <p:cNvPr id="9" name="Picture 8">
            <a:extLst>
              <a:ext uri="{FF2B5EF4-FFF2-40B4-BE49-F238E27FC236}">
                <a16:creationId xmlns:a16="http://schemas.microsoft.com/office/drawing/2014/main" id="{BEEE1F2F-55F1-CE03-16D8-81D120A31181}"/>
              </a:ext>
            </a:extLst>
          </p:cNvPr>
          <p:cNvPicPr>
            <a:picLocks noChangeAspect="1"/>
          </p:cNvPicPr>
          <p:nvPr/>
        </p:nvPicPr>
        <p:blipFill>
          <a:blip r:embed="rId2"/>
          <a:stretch>
            <a:fillRect/>
          </a:stretch>
        </p:blipFill>
        <p:spPr>
          <a:xfrm>
            <a:off x="7250130" y="1174085"/>
            <a:ext cx="3958976" cy="4067228"/>
          </a:xfrm>
          <a:prstGeom prst="rect">
            <a:avLst/>
          </a:prstGeom>
        </p:spPr>
      </p:pic>
      <p:sp>
        <p:nvSpPr>
          <p:cNvPr id="10" name="TextBox 9">
            <a:extLst>
              <a:ext uri="{FF2B5EF4-FFF2-40B4-BE49-F238E27FC236}">
                <a16:creationId xmlns:a16="http://schemas.microsoft.com/office/drawing/2014/main" id="{649C53E3-D3EB-3674-97DD-8E7D7CB74F5B}"/>
              </a:ext>
            </a:extLst>
          </p:cNvPr>
          <p:cNvSpPr txBox="1"/>
          <p:nvPr/>
        </p:nvSpPr>
        <p:spPr>
          <a:xfrm>
            <a:off x="558231" y="1963829"/>
            <a:ext cx="6308333" cy="914400"/>
          </a:xfrm>
          <a:prstGeom prst="rect">
            <a:avLst/>
          </a:prstGeom>
          <a:noFill/>
        </p:spPr>
        <p:txBody>
          <a:bodyPr wrap="none" lIns="0" rIns="0" rtlCol="0">
            <a:noAutofit/>
          </a:bodyPr>
          <a:lstStyle/>
          <a:p>
            <a:pPr algn="l">
              <a:spcAft>
                <a:spcPts val="600"/>
              </a:spcAft>
            </a:pPr>
            <a:r>
              <a:rPr lang="pt-BR" sz="2400" b="1" dirty="0"/>
              <a:t>Vagas de Estágio na NIQ Brazil - LinkedIn</a:t>
            </a:r>
          </a:p>
        </p:txBody>
      </p:sp>
      <p:pic>
        <p:nvPicPr>
          <p:cNvPr id="2050" name="Picture 2" descr="NIQ Unveils New Brand Identity Reflecting Commitment to the ...">
            <a:extLst>
              <a:ext uri="{FF2B5EF4-FFF2-40B4-BE49-F238E27FC236}">
                <a16:creationId xmlns:a16="http://schemas.microsoft.com/office/drawing/2014/main" id="{7855163D-CFC8-E684-15AD-F721C256D6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739" t="29828" r="24648" b="29511"/>
          <a:stretch/>
        </p:blipFill>
        <p:spPr bwMode="auto">
          <a:xfrm>
            <a:off x="2041136" y="3429000"/>
            <a:ext cx="3342522" cy="1427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17313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77FB779-A374-6C66-AA15-8672BECE4B34}"/>
              </a:ext>
            </a:extLst>
          </p:cNvPr>
          <p:cNvSpPr>
            <a:spLocks noGrp="1"/>
          </p:cNvSpPr>
          <p:nvPr>
            <p:ph type="ctrTitle"/>
          </p:nvPr>
        </p:nvSpPr>
        <p:spPr/>
        <p:txBody>
          <a:bodyPr/>
          <a:lstStyle/>
          <a:p>
            <a:r>
              <a:rPr lang="en-US" dirty="0" err="1"/>
              <a:t>Obrigado</a:t>
            </a:r>
            <a:r>
              <a:rPr lang="en-US" dirty="0"/>
              <a:t>(a)</a:t>
            </a:r>
          </a:p>
        </p:txBody>
      </p:sp>
      <p:sp>
        <p:nvSpPr>
          <p:cNvPr id="2" name="Slide Number Placeholder 1">
            <a:extLst>
              <a:ext uri="{FF2B5EF4-FFF2-40B4-BE49-F238E27FC236}">
                <a16:creationId xmlns:a16="http://schemas.microsoft.com/office/drawing/2014/main" id="{9C7528B0-4BA6-5A31-98A8-B35C6A62D31F}"/>
              </a:ext>
            </a:extLst>
          </p:cNvPr>
          <p:cNvSpPr>
            <a:spLocks noGrp="1"/>
          </p:cNvSpPr>
          <p:nvPr>
            <p:ph type="sldNum" sz="quarter" idx="12"/>
          </p:nvPr>
        </p:nvSpPr>
        <p:spPr/>
        <p:txBody>
          <a:bodyPr/>
          <a:lstStyle/>
          <a:p>
            <a:fld id="{403EF4E2-7A7A-0548-85F1-5479B7C9E1B2}" type="slidenum">
              <a:rPr lang="en-US" smtClean="0"/>
              <a:t>129</a:t>
            </a:fld>
            <a:endParaRPr lang="en-US"/>
          </a:p>
        </p:txBody>
      </p:sp>
      <p:sp>
        <p:nvSpPr>
          <p:cNvPr id="3" name="Title 9">
            <a:extLst>
              <a:ext uri="{FF2B5EF4-FFF2-40B4-BE49-F238E27FC236}">
                <a16:creationId xmlns:a16="http://schemas.microsoft.com/office/drawing/2014/main" id="{426E6B9E-E1FA-AC00-4B1D-2B5A2A0179A7}"/>
              </a:ext>
            </a:extLst>
          </p:cNvPr>
          <p:cNvSpPr txBox="1">
            <a:spLocks/>
          </p:cNvSpPr>
          <p:nvPr/>
        </p:nvSpPr>
        <p:spPr>
          <a:xfrm>
            <a:off x="288558" y="3647327"/>
            <a:ext cx="5680727" cy="1530780"/>
          </a:xfrm>
          <a:prstGeom prst="rect">
            <a:avLst/>
          </a:prstGeom>
        </p:spPr>
        <p:txBody>
          <a:bodyPr vert="horz" lIns="0" tIns="45720" rIns="0" bIns="45720" rtlCol="0" anchor="b">
            <a:no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r>
              <a:rPr lang="en-US" sz="1600" dirty="0"/>
              <a:t>Lucas Candian – lucas.resendescandian@nielseniq.com</a:t>
            </a:r>
          </a:p>
          <a:p>
            <a:r>
              <a:rPr lang="en-US" sz="1600" dirty="0"/>
              <a:t>Juliana Matsuda - juliana.matsuda@nielseniq.com</a:t>
            </a:r>
          </a:p>
          <a:p>
            <a:r>
              <a:rPr lang="en-US" sz="1600" dirty="0"/>
              <a:t>Larissa </a:t>
            </a:r>
            <a:r>
              <a:rPr lang="en-US" sz="1600" dirty="0" err="1"/>
              <a:t>Bispo</a:t>
            </a:r>
            <a:r>
              <a:rPr lang="en-US" sz="1600" dirty="0"/>
              <a:t> - larissabispo.dossantos@nielseniq.com</a:t>
            </a:r>
          </a:p>
          <a:p>
            <a:r>
              <a:rPr lang="en-US" sz="1600" dirty="0"/>
              <a:t>Lucas Martins – lucas.martins@nielseniq.com</a:t>
            </a:r>
          </a:p>
          <a:p>
            <a:endParaRPr lang="en-US" sz="1600" dirty="0"/>
          </a:p>
        </p:txBody>
      </p:sp>
    </p:spTree>
    <p:extLst>
      <p:ext uri="{BB962C8B-B14F-4D97-AF65-F5344CB8AC3E}">
        <p14:creationId xmlns:p14="http://schemas.microsoft.com/office/powerpoint/2010/main" val="1466939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Atual cenário demanda mudanças</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13</a:t>
            </a:fld>
            <a:endParaRPr lang="en-US" dirty="0"/>
          </a:p>
        </p:txBody>
      </p:sp>
      <p:sp>
        <p:nvSpPr>
          <p:cNvPr id="5" name="Google Shape;1596;p40">
            <a:extLst>
              <a:ext uri="{FF2B5EF4-FFF2-40B4-BE49-F238E27FC236}">
                <a16:creationId xmlns:a16="http://schemas.microsoft.com/office/drawing/2014/main" id="{F446F61E-5CDC-A775-AB1F-6E91F97B3747}"/>
              </a:ext>
            </a:extLst>
          </p:cNvPr>
          <p:cNvSpPr txBox="1"/>
          <p:nvPr/>
        </p:nvSpPr>
        <p:spPr>
          <a:xfrm>
            <a:off x="288558" y="1530349"/>
            <a:ext cx="7864841" cy="3613151"/>
          </a:xfrm>
          <a:prstGeom prst="rect">
            <a:avLst/>
          </a:prstGeom>
          <a:noFill/>
          <a:ln>
            <a:noFill/>
          </a:ln>
        </p:spPr>
        <p:txBody>
          <a:bodyPr spcFirstLastPara="1" wrap="square" lIns="0" tIns="45700" rIns="0" bIns="45700" anchor="t" anchorCtr="0">
            <a:noAutofit/>
          </a:bodyPr>
          <a:lstStyle/>
          <a:p>
            <a:pPr marR="0" lvl="0" algn="l" rtl="0">
              <a:lnSpc>
                <a:spcPct val="100000"/>
              </a:lnSpc>
              <a:spcBef>
                <a:spcPts val="0"/>
              </a:spcBef>
              <a:spcAft>
                <a:spcPts val="1200"/>
              </a:spcAft>
              <a:buClr>
                <a:schemeClr val="dk1"/>
              </a:buClr>
              <a:buSzPts val="1600"/>
            </a:pPr>
            <a:r>
              <a:rPr lang="pt-BR" sz="1600" dirty="0">
                <a:solidFill>
                  <a:schemeClr val="dk1"/>
                </a:solidFill>
                <a:latin typeface="Arial"/>
                <a:ea typeface="Arial"/>
                <a:cs typeface="Arial"/>
                <a:sym typeface="Arial"/>
              </a:rPr>
              <a:t>Com o passar dos anos o mercado varejista se </a:t>
            </a:r>
            <a:r>
              <a:rPr lang="pt-BR" sz="1600" b="1" dirty="0">
                <a:solidFill>
                  <a:schemeClr val="dk1"/>
                </a:solidFill>
                <a:latin typeface="Arial"/>
                <a:ea typeface="Arial"/>
                <a:cs typeface="Arial"/>
                <a:sym typeface="Arial"/>
              </a:rPr>
              <a:t>tornou mais complexo...</a:t>
            </a:r>
          </a:p>
          <a:p>
            <a:pPr marL="285750" marR="0" lvl="0" indent="-285750" algn="l" rtl="0">
              <a:lnSpc>
                <a:spcPct val="100000"/>
              </a:lnSpc>
              <a:spcBef>
                <a:spcPts val="0"/>
              </a:spcBef>
              <a:spcAft>
                <a:spcPts val="1200"/>
              </a:spcAft>
              <a:buClr>
                <a:schemeClr val="dk1"/>
              </a:buClr>
              <a:buSzPts val="1600"/>
              <a:buFont typeface="Arial"/>
              <a:buChar char="•"/>
            </a:pPr>
            <a:r>
              <a:rPr lang="pt-BR" sz="1600" b="1" dirty="0">
                <a:solidFill>
                  <a:schemeClr val="dk1"/>
                </a:solidFill>
                <a:latin typeface="Arial"/>
                <a:ea typeface="Arial"/>
                <a:cs typeface="Arial"/>
                <a:sym typeface="Arial"/>
              </a:rPr>
              <a:t>Novos formatos de lojas </a:t>
            </a:r>
            <a:r>
              <a:rPr lang="pt-BR" sz="1600" dirty="0">
                <a:solidFill>
                  <a:schemeClr val="dk1"/>
                </a:solidFill>
                <a:latin typeface="Arial"/>
                <a:ea typeface="Arial"/>
                <a:cs typeface="Arial"/>
                <a:sym typeface="Arial"/>
              </a:rPr>
              <a:t>surgiram e se desenvolveram, impactando a dinâmica do mercado</a:t>
            </a:r>
          </a:p>
          <a:p>
            <a:pPr marL="285750" marR="0" lvl="0" indent="-285750" algn="l" rtl="0">
              <a:lnSpc>
                <a:spcPct val="100000"/>
              </a:lnSpc>
              <a:spcBef>
                <a:spcPts val="0"/>
              </a:spcBef>
              <a:spcAft>
                <a:spcPts val="1200"/>
              </a:spcAft>
              <a:buClr>
                <a:schemeClr val="dk1"/>
              </a:buClr>
              <a:buSzPts val="1600"/>
              <a:buFont typeface="Arial"/>
              <a:buChar char="•"/>
            </a:pPr>
            <a:r>
              <a:rPr lang="pt-BR" sz="1600" dirty="0">
                <a:solidFill>
                  <a:schemeClr val="dk1"/>
                </a:solidFill>
                <a:latin typeface="Arial"/>
                <a:ea typeface="Arial"/>
                <a:cs typeface="Arial"/>
                <a:sym typeface="Arial"/>
              </a:rPr>
              <a:t>Consumidores tem </a:t>
            </a:r>
            <a:r>
              <a:rPr lang="pt-BR" sz="1600" b="1" dirty="0">
                <a:solidFill>
                  <a:schemeClr val="dk1"/>
                </a:solidFill>
                <a:latin typeface="Arial"/>
                <a:ea typeface="Arial"/>
                <a:cs typeface="Arial"/>
                <a:sym typeface="Arial"/>
              </a:rPr>
              <a:t>mais informações e menos tempo </a:t>
            </a:r>
            <a:r>
              <a:rPr lang="pt-BR" sz="1600" dirty="0">
                <a:solidFill>
                  <a:schemeClr val="dk1"/>
                </a:solidFill>
                <a:latin typeface="Arial"/>
                <a:ea typeface="Arial"/>
                <a:cs typeface="Arial"/>
                <a:sym typeface="Arial"/>
              </a:rPr>
              <a:t>disponível para realizar as suas compras</a:t>
            </a:r>
          </a:p>
          <a:p>
            <a:pPr marL="285750" marR="0" lvl="0" indent="-285750" algn="l" rtl="0">
              <a:lnSpc>
                <a:spcPct val="100000"/>
              </a:lnSpc>
              <a:spcBef>
                <a:spcPts val="0"/>
              </a:spcBef>
              <a:spcAft>
                <a:spcPts val="1200"/>
              </a:spcAft>
              <a:buClr>
                <a:schemeClr val="dk1"/>
              </a:buClr>
              <a:buSzPts val="1600"/>
              <a:buFont typeface="Arial"/>
              <a:buChar char="•"/>
            </a:pPr>
            <a:r>
              <a:rPr lang="pt-BR" sz="1600" dirty="0">
                <a:solidFill>
                  <a:schemeClr val="dk1"/>
                </a:solidFill>
                <a:latin typeface="Arial"/>
                <a:ea typeface="Arial"/>
                <a:cs typeface="Arial"/>
                <a:sym typeface="Arial"/>
              </a:rPr>
              <a:t>Aumento da necessidade das lojas de </a:t>
            </a:r>
            <a:r>
              <a:rPr lang="pt-BR" sz="1600" b="1" dirty="0">
                <a:solidFill>
                  <a:schemeClr val="dk1"/>
                </a:solidFill>
                <a:latin typeface="Arial"/>
                <a:ea typeface="Arial"/>
                <a:cs typeface="Arial"/>
                <a:sym typeface="Arial"/>
              </a:rPr>
              <a:t>atender as diferentes necessidades dos consumidores</a:t>
            </a:r>
          </a:p>
          <a:p>
            <a:pPr marL="285750" marR="0" lvl="0" indent="-285750" algn="l" rtl="0">
              <a:lnSpc>
                <a:spcPct val="100000"/>
              </a:lnSpc>
              <a:spcBef>
                <a:spcPts val="0"/>
              </a:spcBef>
              <a:spcAft>
                <a:spcPts val="1200"/>
              </a:spcAft>
              <a:buClr>
                <a:schemeClr val="dk1"/>
              </a:buClr>
              <a:buSzPts val="1600"/>
              <a:buFont typeface="Arial"/>
              <a:buChar char="•"/>
            </a:pPr>
            <a:r>
              <a:rPr lang="pt-BR" sz="1600" b="1" dirty="0">
                <a:solidFill>
                  <a:schemeClr val="dk1"/>
                </a:solidFill>
                <a:latin typeface="Arial"/>
                <a:ea typeface="Arial"/>
                <a:cs typeface="Arial"/>
                <a:sym typeface="Arial"/>
              </a:rPr>
              <a:t>Adaptação das Lojas à nova realidade </a:t>
            </a:r>
            <a:r>
              <a:rPr lang="pt-BR" sz="1600" dirty="0">
                <a:solidFill>
                  <a:schemeClr val="dk1"/>
                </a:solidFill>
                <a:latin typeface="Arial"/>
                <a:ea typeface="Arial"/>
                <a:cs typeface="Arial"/>
                <a:sym typeface="Arial"/>
              </a:rPr>
              <a:t>imposta por circunstâncias externas</a:t>
            </a:r>
          </a:p>
          <a:p>
            <a:pPr marL="285750" marR="0" lvl="0" indent="-285750" algn="l" rtl="0">
              <a:lnSpc>
                <a:spcPct val="100000"/>
              </a:lnSpc>
              <a:spcBef>
                <a:spcPts val="0"/>
              </a:spcBef>
              <a:spcAft>
                <a:spcPts val="1200"/>
              </a:spcAft>
              <a:buClr>
                <a:schemeClr val="dk1"/>
              </a:buClr>
              <a:buSzPts val="1600"/>
              <a:buFont typeface="Arial"/>
              <a:buChar char="•"/>
            </a:pPr>
            <a:r>
              <a:rPr lang="pt-BR" sz="1600" dirty="0">
                <a:solidFill>
                  <a:schemeClr val="dk1"/>
                </a:solidFill>
                <a:latin typeface="Arial"/>
                <a:ea typeface="Arial"/>
                <a:cs typeface="Arial"/>
                <a:sym typeface="Arial"/>
              </a:rPr>
              <a:t>Indústria busca por novas formas de </a:t>
            </a:r>
            <a:r>
              <a:rPr lang="pt-BR" sz="1600" b="1" dirty="0">
                <a:solidFill>
                  <a:schemeClr val="dk1"/>
                </a:solidFill>
                <a:latin typeface="Arial"/>
                <a:ea typeface="Arial"/>
                <a:cs typeface="Arial"/>
                <a:sym typeface="Arial"/>
              </a:rPr>
              <a:t>conquistar o consumidor</a:t>
            </a:r>
          </a:p>
          <a:p>
            <a:pPr marR="0" lvl="0" algn="l" rtl="0">
              <a:lnSpc>
                <a:spcPct val="100000"/>
              </a:lnSpc>
              <a:spcBef>
                <a:spcPts val="0"/>
              </a:spcBef>
              <a:spcAft>
                <a:spcPts val="1200"/>
              </a:spcAft>
              <a:buClr>
                <a:schemeClr val="dk1"/>
              </a:buClr>
              <a:buSzPts val="1600"/>
            </a:pPr>
            <a:r>
              <a:rPr lang="pt-BR" sz="1600" dirty="0">
                <a:solidFill>
                  <a:schemeClr val="dk1"/>
                </a:solidFill>
                <a:latin typeface="Arial"/>
                <a:ea typeface="Arial"/>
                <a:cs typeface="Arial"/>
                <a:sym typeface="Arial"/>
              </a:rPr>
              <a:t>...todas as mudanças acima ocasionaram uma </a:t>
            </a:r>
            <a:r>
              <a:rPr lang="pt-BR" sz="1600" b="1" dirty="0">
                <a:solidFill>
                  <a:schemeClr val="dk1"/>
                </a:solidFill>
                <a:latin typeface="Arial"/>
                <a:ea typeface="Arial"/>
                <a:cs typeface="Arial"/>
                <a:sym typeface="Arial"/>
              </a:rPr>
              <a:t>complexidade na definição de canais</a:t>
            </a:r>
            <a:r>
              <a:rPr lang="pt-BR" sz="1600" dirty="0">
                <a:solidFill>
                  <a:schemeClr val="dk1"/>
                </a:solidFill>
                <a:latin typeface="Arial"/>
                <a:ea typeface="Arial"/>
                <a:cs typeface="Arial"/>
                <a:sym typeface="Arial"/>
              </a:rPr>
              <a:t>, sendo hoje menos claras as definições do que tínhamos antes</a:t>
            </a:r>
          </a:p>
        </p:txBody>
      </p:sp>
    </p:spTree>
    <p:extLst>
      <p:ext uri="{BB962C8B-B14F-4D97-AF65-F5344CB8AC3E}">
        <p14:creationId xmlns:p14="http://schemas.microsoft.com/office/powerpoint/2010/main" val="3416164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p16"/>
          <p:cNvSpPr txBox="1">
            <a:spLocks noGrp="1"/>
          </p:cNvSpPr>
          <p:nvPr>
            <p:ph type="sldNum" sz="quarter" idx="4"/>
          </p:nvPr>
        </p:nvSpPr>
        <p:spPr>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fld id="{00000000-1234-1234-1234-123412341234}" type="slidenum">
              <a:rPr lang="en-US"/>
              <a:t>14</a:t>
            </a:fld>
            <a:endParaRPr/>
          </a:p>
        </p:txBody>
      </p:sp>
      <p:sp>
        <p:nvSpPr>
          <p:cNvPr id="1151" name="Google Shape;1151;p16"/>
          <p:cNvSpPr txBox="1">
            <a:spLocks noGrp="1"/>
          </p:cNvSpPr>
          <p:nvPr>
            <p:ph type="ctrTitle"/>
          </p:nvPr>
        </p:nvSpPr>
        <p:spPr>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Clr>
                <a:schemeClr val="lt1"/>
              </a:buClr>
              <a:buSzPts val="3600"/>
              <a:buFont typeface="Arial"/>
              <a:buNone/>
            </a:pPr>
            <a:r>
              <a:rPr lang="en-US" dirty="0"/>
              <a:t>Estrutura e </a:t>
            </a:r>
            <a:r>
              <a:rPr lang="en-US" dirty="0" err="1"/>
              <a:t>metodologia</a:t>
            </a:r>
            <a:endParaRPr dirty="0"/>
          </a:p>
        </p:txBody>
      </p:sp>
    </p:spTree>
    <p:extLst>
      <p:ext uri="{BB962C8B-B14F-4D97-AF65-F5344CB8AC3E}">
        <p14:creationId xmlns:p14="http://schemas.microsoft.com/office/powerpoint/2010/main" val="2890981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15</a:t>
            </a:fld>
            <a:endParaRPr lang="en-US" dirty="0"/>
          </a:p>
        </p:txBody>
      </p:sp>
      <p:sp>
        <p:nvSpPr>
          <p:cNvPr id="34" name="Google Shape;3774;p97">
            <a:extLst>
              <a:ext uri="{FF2B5EF4-FFF2-40B4-BE49-F238E27FC236}">
                <a16:creationId xmlns:a16="http://schemas.microsoft.com/office/drawing/2014/main" id="{612A522C-51B5-99CD-70D7-E8314B8208B6}"/>
              </a:ext>
            </a:extLst>
          </p:cNvPr>
          <p:cNvSpPr/>
          <p:nvPr/>
        </p:nvSpPr>
        <p:spPr>
          <a:xfrm>
            <a:off x="4511355" y="675072"/>
            <a:ext cx="3169287" cy="607256"/>
          </a:xfrm>
          <a:prstGeom prst="roundRect">
            <a:avLst>
              <a:gd name="adj" fmla="val 5564"/>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91425" rIns="91425" bIns="45700" anchor="ctr" anchorCtr="0">
            <a:noAutofit/>
          </a:bodyPr>
          <a:lstStyle/>
          <a:p>
            <a:pPr marR="0" lvl="0" algn="ctr" rtl="0">
              <a:spcBef>
                <a:spcPts val="0"/>
              </a:spcBef>
              <a:spcAft>
                <a:spcPts val="600"/>
              </a:spcAft>
              <a:buClr>
                <a:schemeClr val="dk1"/>
              </a:buClr>
              <a:buSzPts val="1400"/>
            </a:pPr>
            <a:r>
              <a:rPr lang="pt-BR" sz="1400" dirty="0">
                <a:solidFill>
                  <a:schemeClr val="dk1"/>
                </a:solidFill>
                <a:latin typeface="Arial"/>
                <a:ea typeface="Arial"/>
                <a:cs typeface="Arial"/>
                <a:sym typeface="Arial"/>
              </a:rPr>
              <a:t>Estabelecimento do universo (amostra mestra)</a:t>
            </a:r>
          </a:p>
        </p:txBody>
      </p:sp>
      <p:sp>
        <p:nvSpPr>
          <p:cNvPr id="35" name="Google Shape;3774;p97">
            <a:extLst>
              <a:ext uri="{FF2B5EF4-FFF2-40B4-BE49-F238E27FC236}">
                <a16:creationId xmlns:a16="http://schemas.microsoft.com/office/drawing/2014/main" id="{99F014C0-741D-A08E-8025-24748E489403}"/>
              </a:ext>
            </a:extLst>
          </p:cNvPr>
          <p:cNvSpPr/>
          <p:nvPr/>
        </p:nvSpPr>
        <p:spPr>
          <a:xfrm>
            <a:off x="8435761" y="2971087"/>
            <a:ext cx="3169287" cy="607256"/>
          </a:xfrm>
          <a:prstGeom prst="roundRect">
            <a:avLst>
              <a:gd name="adj" fmla="val 5564"/>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91425" rIns="91425" bIns="45700" anchor="ctr" anchorCtr="0">
            <a:noAutofit/>
          </a:bodyPr>
          <a:lstStyle/>
          <a:p>
            <a:pPr marR="0" lvl="0" algn="ctr" rtl="0">
              <a:spcBef>
                <a:spcPts val="0"/>
              </a:spcBef>
              <a:spcAft>
                <a:spcPts val="600"/>
              </a:spcAft>
              <a:buClr>
                <a:schemeClr val="dk1"/>
              </a:buClr>
              <a:buSzPts val="1400"/>
            </a:pPr>
            <a:r>
              <a:rPr lang="pt-BR" sz="1400" dirty="0">
                <a:solidFill>
                  <a:schemeClr val="dk1"/>
                </a:solidFill>
                <a:latin typeface="Arial"/>
                <a:ea typeface="Arial"/>
                <a:cs typeface="Arial"/>
                <a:sym typeface="Arial"/>
              </a:rPr>
              <a:t>Desenho de uma amostra representativa (amostra operativa)</a:t>
            </a:r>
          </a:p>
        </p:txBody>
      </p:sp>
      <p:sp>
        <p:nvSpPr>
          <p:cNvPr id="36" name="Google Shape;3774;p97">
            <a:extLst>
              <a:ext uri="{FF2B5EF4-FFF2-40B4-BE49-F238E27FC236}">
                <a16:creationId xmlns:a16="http://schemas.microsoft.com/office/drawing/2014/main" id="{90EEAE8A-855B-515C-EFCA-A46D4A9CAB0B}"/>
              </a:ext>
            </a:extLst>
          </p:cNvPr>
          <p:cNvSpPr/>
          <p:nvPr/>
        </p:nvSpPr>
        <p:spPr>
          <a:xfrm>
            <a:off x="7632648" y="5306761"/>
            <a:ext cx="3169287" cy="607256"/>
          </a:xfrm>
          <a:prstGeom prst="roundRect">
            <a:avLst>
              <a:gd name="adj" fmla="val 5564"/>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91425" rIns="91425" bIns="45700" anchor="ctr" anchorCtr="0">
            <a:noAutofit/>
          </a:bodyPr>
          <a:lstStyle/>
          <a:p>
            <a:pPr marR="0" lvl="0" algn="ctr" rtl="0">
              <a:spcBef>
                <a:spcPts val="0"/>
              </a:spcBef>
              <a:spcAft>
                <a:spcPts val="600"/>
              </a:spcAft>
              <a:buClr>
                <a:schemeClr val="dk1"/>
              </a:buClr>
              <a:buSzPts val="1400"/>
            </a:pPr>
            <a:r>
              <a:rPr lang="en-US" sz="1400" dirty="0">
                <a:solidFill>
                  <a:schemeClr val="dk1"/>
                </a:solidFill>
                <a:latin typeface="Arial"/>
                <a:ea typeface="Arial"/>
                <a:cs typeface="Arial"/>
                <a:sym typeface="Arial"/>
              </a:rPr>
              <a:t>Coleta dos dados </a:t>
            </a:r>
          </a:p>
        </p:txBody>
      </p:sp>
      <p:sp>
        <p:nvSpPr>
          <p:cNvPr id="38" name="Google Shape;3774;p97">
            <a:extLst>
              <a:ext uri="{FF2B5EF4-FFF2-40B4-BE49-F238E27FC236}">
                <a16:creationId xmlns:a16="http://schemas.microsoft.com/office/drawing/2014/main" id="{9AA33CDB-C559-DC41-DF78-65046C184C06}"/>
              </a:ext>
            </a:extLst>
          </p:cNvPr>
          <p:cNvSpPr/>
          <p:nvPr/>
        </p:nvSpPr>
        <p:spPr>
          <a:xfrm>
            <a:off x="542749" y="2971087"/>
            <a:ext cx="3169287" cy="607256"/>
          </a:xfrm>
          <a:prstGeom prst="roundRect">
            <a:avLst>
              <a:gd name="adj" fmla="val 5564"/>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91425" rIns="91425" bIns="45700" anchor="ctr" anchorCtr="0">
            <a:noAutofit/>
          </a:bodyPr>
          <a:lstStyle/>
          <a:p>
            <a:pPr marR="0" lvl="0" algn="ctr" rtl="0">
              <a:spcBef>
                <a:spcPts val="0"/>
              </a:spcBef>
              <a:spcAft>
                <a:spcPts val="600"/>
              </a:spcAft>
              <a:buClr>
                <a:schemeClr val="dk1"/>
              </a:buClr>
              <a:buSzPts val="1400"/>
            </a:pPr>
            <a:r>
              <a:rPr lang="en-US" sz="1400" dirty="0" err="1">
                <a:solidFill>
                  <a:schemeClr val="dk1"/>
                </a:solidFill>
                <a:latin typeface="Arial"/>
                <a:ea typeface="Arial"/>
                <a:cs typeface="Arial"/>
                <a:sym typeface="Arial"/>
              </a:rPr>
              <a:t>Análise</a:t>
            </a:r>
            <a:r>
              <a:rPr lang="en-US" sz="1400" dirty="0">
                <a:solidFill>
                  <a:schemeClr val="dk1"/>
                </a:solidFill>
                <a:latin typeface="Arial"/>
                <a:ea typeface="Arial"/>
                <a:cs typeface="Arial"/>
                <a:sym typeface="Arial"/>
              </a:rPr>
              <a:t> dos dados</a:t>
            </a:r>
          </a:p>
        </p:txBody>
      </p:sp>
      <p:sp>
        <p:nvSpPr>
          <p:cNvPr id="39" name="Google Shape;3774;p97">
            <a:extLst>
              <a:ext uri="{FF2B5EF4-FFF2-40B4-BE49-F238E27FC236}">
                <a16:creationId xmlns:a16="http://schemas.microsoft.com/office/drawing/2014/main" id="{945CCE8C-BDDF-25A6-7C11-5982E2C2534F}"/>
              </a:ext>
            </a:extLst>
          </p:cNvPr>
          <p:cNvSpPr/>
          <p:nvPr/>
        </p:nvSpPr>
        <p:spPr>
          <a:xfrm>
            <a:off x="1344681" y="5306761"/>
            <a:ext cx="3169287" cy="607256"/>
          </a:xfrm>
          <a:prstGeom prst="roundRect">
            <a:avLst>
              <a:gd name="adj" fmla="val 5564"/>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91425" rIns="91425" bIns="45700" anchor="ctr" anchorCtr="0">
            <a:noAutofit/>
          </a:bodyPr>
          <a:lstStyle/>
          <a:p>
            <a:pPr marR="0" lvl="0" algn="ctr" rtl="0">
              <a:spcBef>
                <a:spcPts val="0"/>
              </a:spcBef>
              <a:spcAft>
                <a:spcPts val="600"/>
              </a:spcAft>
              <a:buClr>
                <a:schemeClr val="dk1"/>
              </a:buClr>
              <a:buSzPts val="1400"/>
            </a:pPr>
            <a:r>
              <a:rPr lang="en-US" sz="1400" dirty="0" err="1">
                <a:solidFill>
                  <a:schemeClr val="dk1"/>
                </a:solidFill>
                <a:latin typeface="Arial"/>
                <a:ea typeface="Arial"/>
                <a:cs typeface="Arial"/>
                <a:sym typeface="Arial"/>
              </a:rPr>
              <a:t>Expansão</a:t>
            </a:r>
            <a:r>
              <a:rPr lang="en-US" sz="1400" dirty="0">
                <a:solidFill>
                  <a:schemeClr val="dk1"/>
                </a:solidFill>
                <a:latin typeface="Arial"/>
                <a:ea typeface="Arial"/>
                <a:cs typeface="Arial"/>
                <a:sym typeface="Arial"/>
              </a:rPr>
              <a:t> dos dados </a:t>
            </a:r>
          </a:p>
        </p:txBody>
      </p:sp>
      <p:sp>
        <p:nvSpPr>
          <p:cNvPr id="41" name="Google Shape;3757;p97">
            <a:extLst>
              <a:ext uri="{FF2B5EF4-FFF2-40B4-BE49-F238E27FC236}">
                <a16:creationId xmlns:a16="http://schemas.microsoft.com/office/drawing/2014/main" id="{410A3317-9777-C913-1933-38803DAE9109}"/>
              </a:ext>
            </a:extLst>
          </p:cNvPr>
          <p:cNvSpPr/>
          <p:nvPr/>
        </p:nvSpPr>
        <p:spPr>
          <a:xfrm>
            <a:off x="4347217" y="1858081"/>
            <a:ext cx="3448680" cy="3448680"/>
          </a:xfrm>
          <a:prstGeom prst="ellipse">
            <a:avLst/>
          </a:prstGeom>
          <a:noFill/>
          <a:ln w="25400" cap="flat" cmpd="sng">
            <a:solidFill>
              <a:schemeClr val="tx1">
                <a:lumMod val="40000"/>
                <a:lumOff val="60000"/>
              </a:schemeClr>
            </a:solidFill>
            <a:prstDash val="dash"/>
            <a:miter lim="800000"/>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600">
              <a:solidFill>
                <a:schemeClr val="lt1"/>
              </a:solidFill>
              <a:latin typeface="Arial"/>
              <a:ea typeface="Arial"/>
              <a:cs typeface="Arial"/>
              <a:sym typeface="Arial"/>
            </a:endParaRPr>
          </a:p>
        </p:txBody>
      </p:sp>
      <p:sp>
        <p:nvSpPr>
          <p:cNvPr id="44" name="Google Shape;3761;p97">
            <a:extLst>
              <a:ext uri="{FF2B5EF4-FFF2-40B4-BE49-F238E27FC236}">
                <a16:creationId xmlns:a16="http://schemas.microsoft.com/office/drawing/2014/main" id="{4AC00ACC-165E-41A6-D9B3-48652A5FAF49}"/>
              </a:ext>
            </a:extLst>
          </p:cNvPr>
          <p:cNvSpPr/>
          <p:nvPr/>
        </p:nvSpPr>
        <p:spPr>
          <a:xfrm>
            <a:off x="5617579" y="1379660"/>
            <a:ext cx="956841" cy="956841"/>
          </a:xfrm>
          <a:prstGeom prst="ellipse">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600">
              <a:solidFill>
                <a:schemeClr val="bg1"/>
              </a:solidFill>
              <a:latin typeface="Arial"/>
              <a:ea typeface="Arial"/>
              <a:cs typeface="Arial"/>
              <a:sym typeface="Arial"/>
            </a:endParaRPr>
          </a:p>
        </p:txBody>
      </p:sp>
      <p:sp>
        <p:nvSpPr>
          <p:cNvPr id="50" name="Google Shape;3770;p97">
            <a:extLst>
              <a:ext uri="{FF2B5EF4-FFF2-40B4-BE49-F238E27FC236}">
                <a16:creationId xmlns:a16="http://schemas.microsoft.com/office/drawing/2014/main" id="{83813B79-FAB8-FAC1-3361-4988B0E79A80}"/>
              </a:ext>
            </a:extLst>
          </p:cNvPr>
          <p:cNvSpPr/>
          <p:nvPr/>
        </p:nvSpPr>
        <p:spPr>
          <a:xfrm>
            <a:off x="7317476" y="2796295"/>
            <a:ext cx="956841" cy="956841"/>
          </a:xfrm>
          <a:prstGeom prst="ellipse">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600">
              <a:solidFill>
                <a:schemeClr val="lt1"/>
              </a:solidFill>
              <a:latin typeface="Arial"/>
              <a:ea typeface="Arial"/>
              <a:cs typeface="Arial"/>
              <a:sym typeface="Arial"/>
            </a:endParaRPr>
          </a:p>
        </p:txBody>
      </p:sp>
      <p:sp>
        <p:nvSpPr>
          <p:cNvPr id="53" name="Google Shape;3767;p97">
            <a:extLst>
              <a:ext uri="{FF2B5EF4-FFF2-40B4-BE49-F238E27FC236}">
                <a16:creationId xmlns:a16="http://schemas.microsoft.com/office/drawing/2014/main" id="{AC7B5070-A222-5218-549A-0C50A7FA920F}"/>
              </a:ext>
            </a:extLst>
          </p:cNvPr>
          <p:cNvSpPr/>
          <p:nvPr/>
        </p:nvSpPr>
        <p:spPr>
          <a:xfrm>
            <a:off x="6675217" y="4481719"/>
            <a:ext cx="956841" cy="956841"/>
          </a:xfrm>
          <a:prstGeom prst="ellipse">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600">
              <a:solidFill>
                <a:schemeClr val="lt1"/>
              </a:solidFill>
              <a:latin typeface="Arial"/>
              <a:ea typeface="Arial"/>
              <a:cs typeface="Arial"/>
              <a:sym typeface="Arial"/>
            </a:endParaRPr>
          </a:p>
        </p:txBody>
      </p:sp>
      <p:sp>
        <p:nvSpPr>
          <p:cNvPr id="56" name="Google Shape;3724;p95">
            <a:extLst>
              <a:ext uri="{FF2B5EF4-FFF2-40B4-BE49-F238E27FC236}">
                <a16:creationId xmlns:a16="http://schemas.microsoft.com/office/drawing/2014/main" id="{A607D30E-6AA1-515E-75BB-22E196089AD3}"/>
              </a:ext>
            </a:extLst>
          </p:cNvPr>
          <p:cNvSpPr/>
          <p:nvPr/>
        </p:nvSpPr>
        <p:spPr>
          <a:xfrm>
            <a:off x="4538443" y="4481719"/>
            <a:ext cx="953744" cy="953744"/>
          </a:xfrm>
          <a:prstGeom prst="ellipse">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600">
              <a:solidFill>
                <a:schemeClr val="lt1"/>
              </a:solidFill>
              <a:latin typeface="Arial"/>
              <a:ea typeface="Arial"/>
              <a:cs typeface="Arial"/>
              <a:sym typeface="Arial"/>
            </a:endParaRPr>
          </a:p>
        </p:txBody>
      </p:sp>
      <p:sp>
        <p:nvSpPr>
          <p:cNvPr id="58" name="Google Shape;3721;p95">
            <a:extLst>
              <a:ext uri="{FF2B5EF4-FFF2-40B4-BE49-F238E27FC236}">
                <a16:creationId xmlns:a16="http://schemas.microsoft.com/office/drawing/2014/main" id="{C73C392B-3223-637D-AACE-552A46F6E13E}"/>
              </a:ext>
            </a:extLst>
          </p:cNvPr>
          <p:cNvSpPr/>
          <p:nvPr/>
        </p:nvSpPr>
        <p:spPr>
          <a:xfrm>
            <a:off x="3866887" y="2797843"/>
            <a:ext cx="953744" cy="953744"/>
          </a:xfrm>
          <a:prstGeom prst="ellipse">
            <a:avLst/>
          </a:prstGeom>
          <a:solidFill>
            <a:schemeClr val="accent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600">
              <a:solidFill>
                <a:schemeClr val="lt1"/>
              </a:solidFill>
              <a:latin typeface="Arial"/>
              <a:ea typeface="Arial"/>
              <a:cs typeface="Arial"/>
              <a:sym typeface="Arial"/>
            </a:endParaRPr>
          </a:p>
        </p:txBody>
      </p:sp>
      <p:sp>
        <p:nvSpPr>
          <p:cNvPr id="60" name="Title 2">
            <a:extLst>
              <a:ext uri="{FF2B5EF4-FFF2-40B4-BE49-F238E27FC236}">
                <a16:creationId xmlns:a16="http://schemas.microsoft.com/office/drawing/2014/main" id="{7772880F-E029-5965-5CEB-BE6372384094}"/>
              </a:ext>
            </a:extLst>
          </p:cNvPr>
          <p:cNvSpPr txBox="1">
            <a:spLocks/>
          </p:cNvSpPr>
          <p:nvPr/>
        </p:nvSpPr>
        <p:spPr>
          <a:xfrm>
            <a:off x="5810249" y="1551239"/>
            <a:ext cx="571500" cy="455427"/>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a:lstStyle>
          <a:p>
            <a:pPr algn="ctr"/>
            <a:r>
              <a:rPr lang="en-PH" sz="4000" dirty="0">
                <a:solidFill>
                  <a:schemeClr val="bg1"/>
                </a:solidFill>
                <a:latin typeface="Georgia" panose="02040502050405020303" pitchFamily="18" charset="0"/>
              </a:rPr>
              <a:t>1</a:t>
            </a:r>
          </a:p>
        </p:txBody>
      </p:sp>
      <p:sp>
        <p:nvSpPr>
          <p:cNvPr id="61" name="Title 2">
            <a:extLst>
              <a:ext uri="{FF2B5EF4-FFF2-40B4-BE49-F238E27FC236}">
                <a16:creationId xmlns:a16="http://schemas.microsoft.com/office/drawing/2014/main" id="{FA969F63-C4AB-572C-3064-EDF25D6A1376}"/>
              </a:ext>
            </a:extLst>
          </p:cNvPr>
          <p:cNvSpPr txBox="1">
            <a:spLocks/>
          </p:cNvSpPr>
          <p:nvPr/>
        </p:nvSpPr>
        <p:spPr>
          <a:xfrm>
            <a:off x="7510147" y="2991858"/>
            <a:ext cx="571500" cy="455427"/>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a:lstStyle>
          <a:p>
            <a:pPr algn="ctr"/>
            <a:r>
              <a:rPr lang="en-PH" sz="4000" dirty="0">
                <a:solidFill>
                  <a:schemeClr val="bg1"/>
                </a:solidFill>
                <a:latin typeface="Georgia" panose="02040502050405020303" pitchFamily="18" charset="0"/>
              </a:rPr>
              <a:t>2</a:t>
            </a:r>
          </a:p>
        </p:txBody>
      </p:sp>
      <p:sp>
        <p:nvSpPr>
          <p:cNvPr id="62" name="Title 2">
            <a:extLst>
              <a:ext uri="{FF2B5EF4-FFF2-40B4-BE49-F238E27FC236}">
                <a16:creationId xmlns:a16="http://schemas.microsoft.com/office/drawing/2014/main" id="{6F160154-AD2A-60F2-221E-E78D542EDD85}"/>
              </a:ext>
            </a:extLst>
          </p:cNvPr>
          <p:cNvSpPr txBox="1">
            <a:spLocks/>
          </p:cNvSpPr>
          <p:nvPr/>
        </p:nvSpPr>
        <p:spPr>
          <a:xfrm>
            <a:off x="6856728" y="4638727"/>
            <a:ext cx="571500" cy="455427"/>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a:lstStyle>
          <a:p>
            <a:pPr algn="ctr"/>
            <a:r>
              <a:rPr lang="en-PH" sz="4000" dirty="0">
                <a:solidFill>
                  <a:schemeClr val="bg1"/>
                </a:solidFill>
                <a:latin typeface="Georgia" panose="02040502050405020303" pitchFamily="18" charset="0"/>
              </a:rPr>
              <a:t>3</a:t>
            </a:r>
          </a:p>
        </p:txBody>
      </p:sp>
      <p:sp>
        <p:nvSpPr>
          <p:cNvPr id="63" name="Title 2">
            <a:extLst>
              <a:ext uri="{FF2B5EF4-FFF2-40B4-BE49-F238E27FC236}">
                <a16:creationId xmlns:a16="http://schemas.microsoft.com/office/drawing/2014/main" id="{F0D49CD0-5C98-F8AB-C03A-684AB749345A}"/>
              </a:ext>
            </a:extLst>
          </p:cNvPr>
          <p:cNvSpPr txBox="1">
            <a:spLocks/>
          </p:cNvSpPr>
          <p:nvPr/>
        </p:nvSpPr>
        <p:spPr>
          <a:xfrm>
            <a:off x="4699562" y="4638727"/>
            <a:ext cx="571500" cy="455427"/>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a:lstStyle>
          <a:p>
            <a:pPr algn="ctr"/>
            <a:r>
              <a:rPr lang="en-PH" sz="4000" dirty="0">
                <a:solidFill>
                  <a:schemeClr val="bg1"/>
                </a:solidFill>
                <a:latin typeface="Georgia" panose="02040502050405020303" pitchFamily="18" charset="0"/>
              </a:rPr>
              <a:t>4</a:t>
            </a:r>
          </a:p>
        </p:txBody>
      </p:sp>
      <p:sp>
        <p:nvSpPr>
          <p:cNvPr id="64" name="Title 2">
            <a:extLst>
              <a:ext uri="{FF2B5EF4-FFF2-40B4-BE49-F238E27FC236}">
                <a16:creationId xmlns:a16="http://schemas.microsoft.com/office/drawing/2014/main" id="{D9AD5A83-59F6-6F0B-D91D-AF08DAD89B66}"/>
              </a:ext>
            </a:extLst>
          </p:cNvPr>
          <p:cNvSpPr txBox="1">
            <a:spLocks/>
          </p:cNvSpPr>
          <p:nvPr/>
        </p:nvSpPr>
        <p:spPr>
          <a:xfrm>
            <a:off x="4042949" y="2942187"/>
            <a:ext cx="571500" cy="455427"/>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a:lstStyle>
          <a:p>
            <a:pPr algn="ctr"/>
            <a:r>
              <a:rPr lang="en-PH" sz="4000" dirty="0">
                <a:solidFill>
                  <a:schemeClr val="bg1"/>
                </a:solidFill>
                <a:latin typeface="Georgia" panose="02040502050405020303" pitchFamily="18" charset="0"/>
              </a:rPr>
              <a:t>5</a:t>
            </a:r>
          </a:p>
        </p:txBody>
      </p:sp>
      <p:sp>
        <p:nvSpPr>
          <p:cNvPr id="3" name="Title 24">
            <a:extLst>
              <a:ext uri="{FF2B5EF4-FFF2-40B4-BE49-F238E27FC236}">
                <a16:creationId xmlns:a16="http://schemas.microsoft.com/office/drawing/2014/main" id="{2203D22C-C415-6656-616E-D47AF40887FC}"/>
              </a:ext>
            </a:extLst>
          </p:cNvPr>
          <p:cNvSpPr>
            <a:spLocks noGrp="1"/>
          </p:cNvSpPr>
          <p:nvPr>
            <p:ph type="title"/>
          </p:nvPr>
        </p:nvSpPr>
        <p:spPr>
          <a:xfrm>
            <a:off x="288558" y="178971"/>
            <a:ext cx="11582400" cy="397352"/>
          </a:xfrm>
        </p:spPr>
        <p:txBody>
          <a:bodyPr/>
          <a:lstStyle/>
          <a:p>
            <a:r>
              <a:rPr lang="pt-BR" sz="2000" dirty="0"/>
              <a:t>Estrutura do Retail Index em 5 etapas</a:t>
            </a:r>
            <a:endParaRPr lang="en-PH" dirty="0"/>
          </a:p>
        </p:txBody>
      </p:sp>
      <p:pic>
        <p:nvPicPr>
          <p:cNvPr id="5" name="Picture 4" descr="A picture containing silhouette&#10;&#10;Description automatically generated">
            <a:extLst>
              <a:ext uri="{FF2B5EF4-FFF2-40B4-BE49-F238E27FC236}">
                <a16:creationId xmlns:a16="http://schemas.microsoft.com/office/drawing/2014/main" id="{761722FF-8077-6300-7894-0F066205AB54}"/>
              </a:ext>
            </a:extLst>
          </p:cNvPr>
          <p:cNvPicPr>
            <a:picLocks noChangeAspect="1"/>
          </p:cNvPicPr>
          <p:nvPr/>
        </p:nvPicPr>
        <p:blipFill>
          <a:blip r:embed="rId2"/>
          <a:stretch>
            <a:fillRect/>
          </a:stretch>
        </p:blipFill>
        <p:spPr>
          <a:xfrm>
            <a:off x="5294874" y="2916693"/>
            <a:ext cx="1553366" cy="1331458"/>
          </a:xfrm>
          <a:prstGeom prst="rect">
            <a:avLst/>
          </a:prstGeom>
        </p:spPr>
      </p:pic>
    </p:spTree>
    <p:extLst>
      <p:ext uri="{BB962C8B-B14F-4D97-AF65-F5344CB8AC3E}">
        <p14:creationId xmlns:p14="http://schemas.microsoft.com/office/powerpoint/2010/main" val="2863255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con, circle&#10;&#10;Description automatically generated">
            <a:extLst>
              <a:ext uri="{FF2B5EF4-FFF2-40B4-BE49-F238E27FC236}">
                <a16:creationId xmlns:a16="http://schemas.microsoft.com/office/drawing/2014/main" id="{0B09FC4F-381F-8DD4-9796-11CFCC74CBF8}"/>
              </a:ext>
            </a:extLst>
          </p:cNvPr>
          <p:cNvPicPr>
            <a:picLocks noChangeAspect="1"/>
          </p:cNvPicPr>
          <p:nvPr/>
        </p:nvPicPr>
        <p:blipFill>
          <a:blip r:embed="rId2"/>
          <a:stretch>
            <a:fillRect/>
          </a:stretch>
        </p:blipFill>
        <p:spPr>
          <a:xfrm>
            <a:off x="10771394" y="2807476"/>
            <a:ext cx="1153133" cy="988400"/>
          </a:xfrm>
          <a:prstGeom prst="rect">
            <a:avLst/>
          </a:prstGeom>
          <a:ln>
            <a:noFill/>
          </a:ln>
        </p:spPr>
      </p:pic>
      <p:pic>
        <p:nvPicPr>
          <p:cNvPr id="9" name="Picture 8" descr="A picture containing ax&#10;&#10;Description automatically generated">
            <a:extLst>
              <a:ext uri="{FF2B5EF4-FFF2-40B4-BE49-F238E27FC236}">
                <a16:creationId xmlns:a16="http://schemas.microsoft.com/office/drawing/2014/main" id="{2109DBC8-9610-CA59-9B08-14C21CB07251}"/>
              </a:ext>
            </a:extLst>
          </p:cNvPr>
          <p:cNvPicPr>
            <a:picLocks noChangeAspect="1"/>
          </p:cNvPicPr>
          <p:nvPr/>
        </p:nvPicPr>
        <p:blipFill>
          <a:blip r:embed="rId3"/>
          <a:stretch>
            <a:fillRect/>
          </a:stretch>
        </p:blipFill>
        <p:spPr>
          <a:xfrm>
            <a:off x="3738956" y="4365173"/>
            <a:ext cx="1131794" cy="970109"/>
          </a:xfrm>
          <a:prstGeom prst="rect">
            <a:avLst/>
          </a:prstGeom>
        </p:spPr>
      </p:pic>
      <p:sp>
        <p:nvSpPr>
          <p:cNvPr id="12" name="Rectangle 11">
            <a:extLst>
              <a:ext uri="{FF2B5EF4-FFF2-40B4-BE49-F238E27FC236}">
                <a16:creationId xmlns:a16="http://schemas.microsoft.com/office/drawing/2014/main" id="{6A2C29C5-49A0-6185-80B5-D8A4E35B7B3D}"/>
              </a:ext>
            </a:extLst>
          </p:cNvPr>
          <p:cNvSpPr/>
          <p:nvPr/>
        </p:nvSpPr>
        <p:spPr>
          <a:xfrm>
            <a:off x="3598709" y="1372326"/>
            <a:ext cx="1429162" cy="1429162"/>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
        <p:nvSpPr>
          <p:cNvPr id="30" name="Text Placeholder 29">
            <a:extLst>
              <a:ext uri="{FF2B5EF4-FFF2-40B4-BE49-F238E27FC236}">
                <a16:creationId xmlns:a16="http://schemas.microsoft.com/office/drawing/2014/main" id="{BB87D478-9DEC-CA66-9565-8BB32EABDF4E}"/>
              </a:ext>
            </a:extLst>
          </p:cNvPr>
          <p:cNvSpPr>
            <a:spLocks noGrp="1"/>
          </p:cNvSpPr>
          <p:nvPr>
            <p:ph type="body" sz="quarter" idx="13"/>
          </p:nvPr>
        </p:nvSpPr>
        <p:spPr>
          <a:xfrm>
            <a:off x="136158" y="613215"/>
            <a:ext cx="11582400" cy="436542"/>
          </a:xfrm>
        </p:spPr>
        <p:txBody>
          <a:bodyPr/>
          <a:lstStyle/>
          <a:p>
            <a:r>
              <a:rPr lang="pt-BR" dirty="0"/>
              <a:t>O RetaiI Index compreende o grupo de lojas onde o consumidor adquire diretamente o produto</a:t>
            </a:r>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en-PH" sz="2400" dirty="0" err="1"/>
              <a:t>Definição</a:t>
            </a:r>
            <a:r>
              <a:rPr lang="en-PH" sz="2400" dirty="0"/>
              <a:t> do </a:t>
            </a:r>
            <a:r>
              <a:rPr lang="en-PH" sz="2400" dirty="0" err="1"/>
              <a:t>universo</a:t>
            </a:r>
            <a:endParaRPr lang="en-PH" sz="2400"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16</a:t>
            </a:fld>
            <a:endParaRPr lang="en-US" dirty="0"/>
          </a:p>
        </p:txBody>
      </p:sp>
      <p:pic>
        <p:nvPicPr>
          <p:cNvPr id="4" name="Picture 3" descr="Icon&#10;&#10;Description automatically generated">
            <a:extLst>
              <a:ext uri="{FF2B5EF4-FFF2-40B4-BE49-F238E27FC236}">
                <a16:creationId xmlns:a16="http://schemas.microsoft.com/office/drawing/2014/main" id="{044F530E-3E45-27D4-0907-DE3E76B3C710}"/>
              </a:ext>
            </a:extLst>
          </p:cNvPr>
          <p:cNvPicPr>
            <a:picLocks noChangeAspect="1"/>
          </p:cNvPicPr>
          <p:nvPr/>
        </p:nvPicPr>
        <p:blipFill>
          <a:blip r:embed="rId4"/>
          <a:stretch>
            <a:fillRect/>
          </a:stretch>
        </p:blipFill>
        <p:spPr>
          <a:xfrm>
            <a:off x="3738957" y="1643377"/>
            <a:ext cx="1136638" cy="97426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9A3E42F1-5E96-E6DB-4B05-7E16D911A9F1}"/>
              </a:ext>
            </a:extLst>
          </p:cNvPr>
          <p:cNvPicPr>
            <a:picLocks noChangeAspect="1"/>
          </p:cNvPicPr>
          <p:nvPr/>
        </p:nvPicPr>
        <p:blipFill>
          <a:blip r:embed="rId5"/>
          <a:stretch>
            <a:fillRect/>
          </a:stretch>
        </p:blipFill>
        <p:spPr>
          <a:xfrm>
            <a:off x="288558" y="2929598"/>
            <a:ext cx="1136639" cy="974262"/>
          </a:xfrm>
          <a:prstGeom prst="rect">
            <a:avLst/>
          </a:prstGeom>
        </p:spPr>
      </p:pic>
      <p:pic>
        <p:nvPicPr>
          <p:cNvPr id="6" name="Picture 5" descr="Icon&#10;&#10;Description automatically generated with medium confidence">
            <a:extLst>
              <a:ext uri="{FF2B5EF4-FFF2-40B4-BE49-F238E27FC236}">
                <a16:creationId xmlns:a16="http://schemas.microsoft.com/office/drawing/2014/main" id="{4C99A410-7325-E6F9-DFDF-215BF77BBD36}"/>
              </a:ext>
            </a:extLst>
          </p:cNvPr>
          <p:cNvPicPr>
            <a:picLocks noChangeAspect="1"/>
          </p:cNvPicPr>
          <p:nvPr/>
        </p:nvPicPr>
        <p:blipFill>
          <a:blip r:embed="rId6"/>
          <a:stretch>
            <a:fillRect/>
          </a:stretch>
        </p:blipFill>
        <p:spPr>
          <a:xfrm>
            <a:off x="7344978" y="1643376"/>
            <a:ext cx="1136639" cy="974262"/>
          </a:xfrm>
          <a:prstGeom prst="rect">
            <a:avLst/>
          </a:prstGeom>
        </p:spPr>
      </p:pic>
      <p:pic>
        <p:nvPicPr>
          <p:cNvPr id="7" name="Picture 6" descr="A picture containing text, monitor, display&#10;&#10;Description automatically generated">
            <a:extLst>
              <a:ext uri="{FF2B5EF4-FFF2-40B4-BE49-F238E27FC236}">
                <a16:creationId xmlns:a16="http://schemas.microsoft.com/office/drawing/2014/main" id="{24654E97-3D8A-E803-7FE9-FAD3F548C74D}"/>
              </a:ext>
            </a:extLst>
          </p:cNvPr>
          <p:cNvPicPr>
            <a:picLocks noChangeAspect="1"/>
          </p:cNvPicPr>
          <p:nvPr/>
        </p:nvPicPr>
        <p:blipFill>
          <a:blip r:embed="rId7"/>
          <a:stretch>
            <a:fillRect/>
          </a:stretch>
        </p:blipFill>
        <p:spPr>
          <a:xfrm>
            <a:off x="7353445" y="4255108"/>
            <a:ext cx="1136638" cy="974261"/>
          </a:xfrm>
          <a:prstGeom prst="rect">
            <a:avLst/>
          </a:prstGeom>
        </p:spPr>
      </p:pic>
      <p:cxnSp>
        <p:nvCxnSpPr>
          <p:cNvPr id="23" name="Connector: Elbow 22">
            <a:extLst>
              <a:ext uri="{FF2B5EF4-FFF2-40B4-BE49-F238E27FC236}">
                <a16:creationId xmlns:a16="http://schemas.microsoft.com/office/drawing/2014/main" id="{55E2CFEE-3A5C-D523-C281-28785796FC9B}"/>
              </a:ext>
            </a:extLst>
          </p:cNvPr>
          <p:cNvCxnSpPr>
            <a:cxnSpLocks/>
          </p:cNvCxnSpPr>
          <p:nvPr/>
        </p:nvCxnSpPr>
        <p:spPr>
          <a:xfrm rot="10800000" flipV="1">
            <a:off x="3592697" y="2086907"/>
            <a:ext cx="6013" cy="2659644"/>
          </a:xfrm>
          <a:prstGeom prst="bentConnector3">
            <a:avLst>
              <a:gd name="adj1" fmla="val 1343785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27" name="Graphic 26">
            <a:extLst>
              <a:ext uri="{FF2B5EF4-FFF2-40B4-BE49-F238E27FC236}">
                <a16:creationId xmlns:a16="http://schemas.microsoft.com/office/drawing/2014/main" id="{E1717D7F-43F4-9DBD-7223-5A758F3D4F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26320" y="4500886"/>
            <a:ext cx="344650" cy="315710"/>
          </a:xfrm>
          <a:prstGeom prst="rect">
            <a:avLst/>
          </a:prstGeom>
        </p:spPr>
      </p:pic>
      <p:cxnSp>
        <p:nvCxnSpPr>
          <p:cNvPr id="33" name="Straight Arrow Connector 32">
            <a:extLst>
              <a:ext uri="{FF2B5EF4-FFF2-40B4-BE49-F238E27FC236}">
                <a16:creationId xmlns:a16="http://schemas.microsoft.com/office/drawing/2014/main" id="{CDA00EAA-3109-A734-A4B4-2BC30D04AAD9}"/>
              </a:ext>
            </a:extLst>
          </p:cNvPr>
          <p:cNvCxnSpPr>
            <a:cxnSpLocks/>
          </p:cNvCxnSpPr>
          <p:nvPr/>
        </p:nvCxnSpPr>
        <p:spPr>
          <a:xfrm flipV="1">
            <a:off x="5027871" y="4746551"/>
            <a:ext cx="2170845" cy="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9EAAF92-1AE3-7754-97C7-33EA1106C3D0}"/>
              </a:ext>
            </a:extLst>
          </p:cNvPr>
          <p:cNvCxnSpPr>
            <a:cxnSpLocks/>
          </p:cNvCxnSpPr>
          <p:nvPr/>
        </p:nvCxnSpPr>
        <p:spPr>
          <a:xfrm flipV="1">
            <a:off x="5027871" y="2086907"/>
            <a:ext cx="2170845" cy="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45E4972A-04DA-3E15-F577-CEEDB69BAF9C}"/>
              </a:ext>
            </a:extLst>
          </p:cNvPr>
          <p:cNvCxnSpPr>
            <a:cxnSpLocks/>
          </p:cNvCxnSpPr>
          <p:nvPr/>
        </p:nvCxnSpPr>
        <p:spPr>
          <a:xfrm rot="5400000" flipH="1" flipV="1">
            <a:off x="5511949" y="3042536"/>
            <a:ext cx="2302352" cy="1105676"/>
          </a:xfrm>
          <a:prstGeom prst="bentConnector2">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Google Shape;1156;p16">
            <a:extLst>
              <a:ext uri="{FF2B5EF4-FFF2-40B4-BE49-F238E27FC236}">
                <a16:creationId xmlns:a16="http://schemas.microsoft.com/office/drawing/2014/main" id="{138A2A64-DE33-39A6-AAE7-054F1F56A4EE}"/>
              </a:ext>
            </a:extLst>
          </p:cNvPr>
          <p:cNvSpPr txBox="1"/>
          <p:nvPr/>
        </p:nvSpPr>
        <p:spPr>
          <a:xfrm>
            <a:off x="267473" y="3801821"/>
            <a:ext cx="1148365" cy="624840"/>
          </a:xfrm>
          <a:prstGeom prst="rect">
            <a:avLst/>
          </a:prstGeom>
          <a:noFill/>
          <a:ln>
            <a:noFill/>
          </a:ln>
        </p:spPr>
        <p:txBody>
          <a:bodyPr spcFirstLastPara="1" wrap="square" lIns="0" tIns="45700" rIns="0" bIns="45700" anchor="ctr" anchorCtr="0">
            <a:noAutofit/>
          </a:bodyPr>
          <a:lstStyle/>
          <a:p>
            <a:pPr marL="0" marR="0" lvl="0" indent="0" algn="ctr" rtl="0">
              <a:spcBef>
                <a:spcPts val="0"/>
              </a:spcBef>
              <a:spcAft>
                <a:spcPts val="0"/>
              </a:spcAft>
              <a:buNone/>
            </a:pPr>
            <a:r>
              <a:rPr lang="en-US" sz="1600" dirty="0" err="1">
                <a:solidFill>
                  <a:schemeClr val="dk1"/>
                </a:solidFill>
                <a:latin typeface="Arial"/>
                <a:ea typeface="Arial"/>
                <a:cs typeface="Arial"/>
                <a:sym typeface="Arial"/>
              </a:rPr>
              <a:t>Fabricante</a:t>
            </a:r>
            <a:endParaRPr lang="en-US" sz="1600" dirty="0">
              <a:solidFill>
                <a:schemeClr val="dk1"/>
              </a:solidFill>
              <a:latin typeface="Arial"/>
              <a:ea typeface="Arial"/>
              <a:cs typeface="Arial"/>
              <a:sym typeface="Arial"/>
            </a:endParaRPr>
          </a:p>
        </p:txBody>
      </p:sp>
      <p:sp>
        <p:nvSpPr>
          <p:cNvPr id="44" name="Google Shape;1156;p16">
            <a:extLst>
              <a:ext uri="{FF2B5EF4-FFF2-40B4-BE49-F238E27FC236}">
                <a16:creationId xmlns:a16="http://schemas.microsoft.com/office/drawing/2014/main" id="{35EAE883-200D-5CA1-C66F-BF88E8747E0B}"/>
              </a:ext>
            </a:extLst>
          </p:cNvPr>
          <p:cNvSpPr txBox="1"/>
          <p:nvPr/>
        </p:nvSpPr>
        <p:spPr>
          <a:xfrm>
            <a:off x="3419917" y="2613889"/>
            <a:ext cx="1780734" cy="624840"/>
          </a:xfrm>
          <a:prstGeom prst="rect">
            <a:avLst/>
          </a:prstGeom>
          <a:noFill/>
          <a:ln>
            <a:noFill/>
          </a:ln>
        </p:spPr>
        <p:txBody>
          <a:bodyPr spcFirstLastPara="1" wrap="square" lIns="0" tIns="45700" rIns="0" bIns="45700" anchor="ctr" anchorCtr="0">
            <a:noAutofit/>
          </a:bodyPr>
          <a:lstStyle/>
          <a:p>
            <a:pPr marL="0" marR="0" lvl="0" indent="0" algn="ctr" rtl="0">
              <a:spcBef>
                <a:spcPts val="0"/>
              </a:spcBef>
              <a:spcAft>
                <a:spcPts val="0"/>
              </a:spcAft>
              <a:buNone/>
            </a:pPr>
            <a:r>
              <a:rPr lang="en-US" sz="1600" dirty="0">
                <a:solidFill>
                  <a:schemeClr val="dk1"/>
                </a:solidFill>
                <a:latin typeface="Arial"/>
                <a:ea typeface="Arial"/>
                <a:cs typeface="Arial"/>
                <a:sym typeface="Arial"/>
              </a:rPr>
              <a:t>Dep</a:t>
            </a:r>
            <a:r>
              <a:rPr lang="pt-BR" sz="1600" dirty="0">
                <a:solidFill>
                  <a:schemeClr val="tx1"/>
                </a:solidFill>
              </a:rPr>
              <a:t>ósito Cadeias</a:t>
            </a:r>
            <a:endParaRPr lang="en-US" sz="1600" dirty="0">
              <a:solidFill>
                <a:schemeClr val="dk1"/>
              </a:solidFill>
              <a:latin typeface="Arial"/>
              <a:ea typeface="Arial"/>
              <a:cs typeface="Arial"/>
              <a:sym typeface="Arial"/>
            </a:endParaRPr>
          </a:p>
        </p:txBody>
      </p:sp>
      <p:sp>
        <p:nvSpPr>
          <p:cNvPr id="45" name="Google Shape;1156;p16">
            <a:extLst>
              <a:ext uri="{FF2B5EF4-FFF2-40B4-BE49-F238E27FC236}">
                <a16:creationId xmlns:a16="http://schemas.microsoft.com/office/drawing/2014/main" id="{57853A95-C8B7-0C45-F203-560A800B1005}"/>
              </a:ext>
            </a:extLst>
          </p:cNvPr>
          <p:cNvSpPr txBox="1"/>
          <p:nvPr/>
        </p:nvSpPr>
        <p:spPr>
          <a:xfrm>
            <a:off x="3419917" y="5241281"/>
            <a:ext cx="1780734" cy="624840"/>
          </a:xfrm>
          <a:prstGeom prst="rect">
            <a:avLst/>
          </a:prstGeom>
          <a:noFill/>
          <a:ln>
            <a:noFill/>
          </a:ln>
        </p:spPr>
        <p:txBody>
          <a:bodyPr spcFirstLastPara="1" wrap="square" lIns="0" tIns="45700" rIns="0" bIns="45700" anchor="ctr" anchorCtr="0">
            <a:noAutofit/>
          </a:bodyPr>
          <a:lstStyle/>
          <a:p>
            <a:pPr marL="0" marR="0" lvl="0" indent="0" algn="ctr" rtl="0">
              <a:spcBef>
                <a:spcPts val="0"/>
              </a:spcBef>
              <a:spcAft>
                <a:spcPts val="0"/>
              </a:spcAft>
              <a:buNone/>
            </a:pPr>
            <a:r>
              <a:rPr lang="en-US" sz="1600" dirty="0" err="1">
                <a:solidFill>
                  <a:schemeClr val="dk1"/>
                </a:solidFill>
                <a:latin typeface="Arial"/>
                <a:ea typeface="Arial"/>
                <a:cs typeface="Arial"/>
                <a:sym typeface="Arial"/>
              </a:rPr>
              <a:t>Distribuidor</a:t>
            </a:r>
            <a:endParaRPr lang="en-US" sz="1600" dirty="0">
              <a:solidFill>
                <a:schemeClr val="dk1"/>
              </a:solidFill>
              <a:latin typeface="Arial"/>
              <a:ea typeface="Arial"/>
              <a:cs typeface="Arial"/>
              <a:sym typeface="Arial"/>
            </a:endParaRPr>
          </a:p>
        </p:txBody>
      </p:sp>
      <p:cxnSp>
        <p:nvCxnSpPr>
          <p:cNvPr id="51" name="Straight Connector 50">
            <a:extLst>
              <a:ext uri="{FF2B5EF4-FFF2-40B4-BE49-F238E27FC236}">
                <a16:creationId xmlns:a16="http://schemas.microsoft.com/office/drawing/2014/main" id="{8BC9B39A-27C8-0B63-FBB5-B39EFC5FA2F1}"/>
              </a:ext>
            </a:extLst>
          </p:cNvPr>
          <p:cNvCxnSpPr>
            <a:cxnSpLocks/>
          </p:cNvCxnSpPr>
          <p:nvPr/>
        </p:nvCxnSpPr>
        <p:spPr>
          <a:xfrm>
            <a:off x="1562100" y="3416729"/>
            <a:ext cx="1217261" cy="105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Google Shape;1156;p16">
            <a:extLst>
              <a:ext uri="{FF2B5EF4-FFF2-40B4-BE49-F238E27FC236}">
                <a16:creationId xmlns:a16="http://schemas.microsoft.com/office/drawing/2014/main" id="{45C70723-19A1-56E3-4F4F-2A8FA7D4F23A}"/>
              </a:ext>
            </a:extLst>
          </p:cNvPr>
          <p:cNvSpPr txBox="1"/>
          <p:nvPr/>
        </p:nvSpPr>
        <p:spPr>
          <a:xfrm>
            <a:off x="7048057" y="2613889"/>
            <a:ext cx="1747728" cy="624840"/>
          </a:xfrm>
          <a:prstGeom prst="rect">
            <a:avLst/>
          </a:prstGeom>
          <a:noFill/>
          <a:ln>
            <a:noFill/>
          </a:ln>
        </p:spPr>
        <p:txBody>
          <a:bodyPr spcFirstLastPara="1" wrap="square" lIns="0" tIns="45700" rIns="0" bIns="45700" anchor="ctr" anchorCtr="0">
            <a:noAutofit/>
          </a:bodyPr>
          <a:lstStyle/>
          <a:p>
            <a:pPr marL="0" marR="0" lvl="0" indent="0" algn="ctr" rtl="0">
              <a:spcBef>
                <a:spcPts val="0"/>
              </a:spcBef>
              <a:spcAft>
                <a:spcPts val="0"/>
              </a:spcAft>
              <a:buNone/>
            </a:pPr>
            <a:r>
              <a:rPr lang="en-US" sz="1600" dirty="0" err="1">
                <a:solidFill>
                  <a:schemeClr val="dk1"/>
                </a:solidFill>
                <a:latin typeface="Arial"/>
                <a:ea typeface="Arial"/>
                <a:cs typeface="Arial"/>
                <a:sym typeface="Arial"/>
              </a:rPr>
              <a:t>Universo</a:t>
            </a:r>
            <a:r>
              <a:rPr lang="en-US" sz="1600" dirty="0">
                <a:solidFill>
                  <a:schemeClr val="dk1"/>
                </a:solidFill>
                <a:latin typeface="Arial"/>
                <a:ea typeface="Arial"/>
                <a:cs typeface="Arial"/>
                <a:sym typeface="Arial"/>
              </a:rPr>
              <a:t> de </a:t>
            </a:r>
            <a:r>
              <a:rPr lang="en-US" sz="1600" dirty="0" err="1">
                <a:solidFill>
                  <a:schemeClr val="dk1"/>
                </a:solidFill>
                <a:latin typeface="Arial"/>
                <a:ea typeface="Arial"/>
                <a:cs typeface="Arial"/>
                <a:sym typeface="Arial"/>
              </a:rPr>
              <a:t>lojas</a:t>
            </a:r>
            <a:r>
              <a:rPr lang="en-US" sz="1600" dirty="0">
                <a:solidFill>
                  <a:schemeClr val="dk1"/>
                </a:solidFill>
                <a:latin typeface="Arial"/>
                <a:ea typeface="Arial"/>
                <a:cs typeface="Arial"/>
                <a:sym typeface="Arial"/>
              </a:rPr>
              <a:t> NIQ</a:t>
            </a:r>
          </a:p>
        </p:txBody>
      </p:sp>
      <p:sp>
        <p:nvSpPr>
          <p:cNvPr id="53" name="Google Shape;1156;p16">
            <a:extLst>
              <a:ext uri="{FF2B5EF4-FFF2-40B4-BE49-F238E27FC236}">
                <a16:creationId xmlns:a16="http://schemas.microsoft.com/office/drawing/2014/main" id="{A0BEA98A-22A6-DB21-0DD7-7DB8D1F91371}"/>
              </a:ext>
            </a:extLst>
          </p:cNvPr>
          <p:cNvSpPr txBox="1"/>
          <p:nvPr/>
        </p:nvSpPr>
        <p:spPr>
          <a:xfrm>
            <a:off x="7015051" y="5241281"/>
            <a:ext cx="1780734" cy="624840"/>
          </a:xfrm>
          <a:prstGeom prst="rect">
            <a:avLst/>
          </a:prstGeom>
          <a:noFill/>
          <a:ln>
            <a:noFill/>
          </a:ln>
        </p:spPr>
        <p:txBody>
          <a:bodyPr spcFirstLastPara="1" wrap="square" lIns="0" tIns="45700" rIns="0" bIns="45700" anchor="ctr" anchorCtr="0">
            <a:noAutofit/>
          </a:bodyPr>
          <a:lstStyle/>
          <a:p>
            <a:pPr marL="0" marR="0" lvl="0" indent="0" algn="ctr" rtl="0">
              <a:spcBef>
                <a:spcPts val="0"/>
              </a:spcBef>
              <a:spcAft>
                <a:spcPts val="0"/>
              </a:spcAft>
              <a:buNone/>
            </a:pPr>
            <a:r>
              <a:rPr lang="en-US" sz="1600" dirty="0">
                <a:solidFill>
                  <a:schemeClr val="dk1"/>
                </a:solidFill>
                <a:latin typeface="Arial"/>
                <a:ea typeface="Arial"/>
                <a:cs typeface="Arial"/>
                <a:sym typeface="Arial"/>
              </a:rPr>
              <a:t>Outros </a:t>
            </a:r>
            <a:r>
              <a:rPr lang="en-US" sz="1600" dirty="0" err="1">
                <a:solidFill>
                  <a:schemeClr val="dk1"/>
                </a:solidFill>
                <a:latin typeface="Arial"/>
                <a:ea typeface="Arial"/>
                <a:cs typeface="Arial"/>
                <a:sym typeface="Arial"/>
              </a:rPr>
              <a:t>Canais</a:t>
            </a:r>
            <a:endParaRPr lang="en-US" sz="1600" dirty="0">
              <a:solidFill>
                <a:schemeClr val="dk1"/>
              </a:solidFill>
              <a:latin typeface="Arial"/>
              <a:ea typeface="Arial"/>
              <a:cs typeface="Arial"/>
              <a:sym typeface="Arial"/>
            </a:endParaRPr>
          </a:p>
        </p:txBody>
      </p:sp>
      <p:cxnSp>
        <p:nvCxnSpPr>
          <p:cNvPr id="57" name="Connector: Elbow 56">
            <a:extLst>
              <a:ext uri="{FF2B5EF4-FFF2-40B4-BE49-F238E27FC236}">
                <a16:creationId xmlns:a16="http://schemas.microsoft.com/office/drawing/2014/main" id="{6E4D9220-E8D5-37E5-0C52-2D6D36749166}"/>
              </a:ext>
            </a:extLst>
          </p:cNvPr>
          <p:cNvCxnSpPr>
            <a:cxnSpLocks/>
          </p:cNvCxnSpPr>
          <p:nvPr/>
        </p:nvCxnSpPr>
        <p:spPr>
          <a:xfrm>
            <a:off x="8637317" y="2086907"/>
            <a:ext cx="2735738" cy="509871"/>
          </a:xfrm>
          <a:prstGeom prst="bentConnector2">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Connector: Elbow 67">
            <a:extLst>
              <a:ext uri="{FF2B5EF4-FFF2-40B4-BE49-F238E27FC236}">
                <a16:creationId xmlns:a16="http://schemas.microsoft.com/office/drawing/2014/main" id="{D7ED5E38-D5B7-1D71-C150-417E1F472703}"/>
              </a:ext>
            </a:extLst>
          </p:cNvPr>
          <p:cNvCxnSpPr>
            <a:cxnSpLocks/>
            <a:stCxn id="53" idx="2"/>
          </p:cNvCxnSpPr>
          <p:nvPr/>
        </p:nvCxnSpPr>
        <p:spPr>
          <a:xfrm rot="5400000" flipH="1" flipV="1">
            <a:off x="8919506" y="3412572"/>
            <a:ext cx="1439460" cy="3467637"/>
          </a:xfrm>
          <a:prstGeom prst="bentConnector3">
            <a:avLst>
              <a:gd name="adj1" fmla="val -15772"/>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3" name="Connector: Elbow 72">
            <a:extLst>
              <a:ext uri="{FF2B5EF4-FFF2-40B4-BE49-F238E27FC236}">
                <a16:creationId xmlns:a16="http://schemas.microsoft.com/office/drawing/2014/main" id="{D9E8EFC9-3B4D-7B05-9FA8-DC87D4E0EE58}"/>
              </a:ext>
            </a:extLst>
          </p:cNvPr>
          <p:cNvCxnSpPr>
            <a:cxnSpLocks/>
          </p:cNvCxnSpPr>
          <p:nvPr/>
        </p:nvCxnSpPr>
        <p:spPr>
          <a:xfrm rot="16200000" flipH="1">
            <a:off x="4671672" y="2861163"/>
            <a:ext cx="1348357" cy="5119134"/>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Google Shape;1156;p16">
            <a:extLst>
              <a:ext uri="{FF2B5EF4-FFF2-40B4-BE49-F238E27FC236}">
                <a16:creationId xmlns:a16="http://schemas.microsoft.com/office/drawing/2014/main" id="{39894D47-E63D-607B-7912-8A99A4CF24FD}"/>
              </a:ext>
            </a:extLst>
          </p:cNvPr>
          <p:cNvSpPr txBox="1"/>
          <p:nvPr/>
        </p:nvSpPr>
        <p:spPr>
          <a:xfrm>
            <a:off x="10658474" y="3801821"/>
            <a:ext cx="1205441" cy="624840"/>
          </a:xfrm>
          <a:prstGeom prst="rect">
            <a:avLst/>
          </a:prstGeom>
          <a:noFill/>
          <a:ln>
            <a:noFill/>
          </a:ln>
        </p:spPr>
        <p:txBody>
          <a:bodyPr spcFirstLastPara="1" wrap="square" lIns="0" tIns="45700" rIns="0" bIns="45700" anchor="ctr" anchorCtr="0">
            <a:noAutofit/>
          </a:bodyPr>
          <a:lstStyle/>
          <a:p>
            <a:pPr marL="0" marR="0" lvl="0" indent="0" algn="ctr" rtl="0">
              <a:spcBef>
                <a:spcPts val="0"/>
              </a:spcBef>
              <a:spcAft>
                <a:spcPts val="0"/>
              </a:spcAft>
              <a:buNone/>
            </a:pPr>
            <a:r>
              <a:rPr lang="en-US" sz="1600" dirty="0" err="1">
                <a:solidFill>
                  <a:schemeClr val="dk1"/>
                </a:solidFill>
                <a:latin typeface="Arial"/>
                <a:ea typeface="Arial"/>
                <a:cs typeface="Arial"/>
                <a:sym typeface="Arial"/>
              </a:rPr>
              <a:t>Consumidor</a:t>
            </a:r>
            <a:endParaRPr lang="en-US" sz="1600" dirty="0">
              <a:solidFill>
                <a:schemeClr val="dk1"/>
              </a:solidFill>
              <a:latin typeface="Arial"/>
              <a:ea typeface="Arial"/>
              <a:cs typeface="Arial"/>
              <a:sym typeface="Arial"/>
            </a:endParaRPr>
          </a:p>
        </p:txBody>
      </p:sp>
      <p:cxnSp>
        <p:nvCxnSpPr>
          <p:cNvPr id="96" name="Connector: Elbow 95">
            <a:extLst>
              <a:ext uri="{FF2B5EF4-FFF2-40B4-BE49-F238E27FC236}">
                <a16:creationId xmlns:a16="http://schemas.microsoft.com/office/drawing/2014/main" id="{1C81D995-8A52-C648-16B8-C1017E223A03}"/>
              </a:ext>
            </a:extLst>
          </p:cNvPr>
          <p:cNvCxnSpPr>
            <a:cxnSpLocks/>
          </p:cNvCxnSpPr>
          <p:nvPr/>
        </p:nvCxnSpPr>
        <p:spPr>
          <a:xfrm rot="5400000" flipH="1" flipV="1">
            <a:off x="5061542" y="-759731"/>
            <a:ext cx="573378" cy="5114372"/>
          </a:xfrm>
          <a:prstGeom prst="bentConnector3">
            <a:avLst>
              <a:gd name="adj1" fmla="val 139869"/>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6054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Table 24">
            <a:extLst>
              <a:ext uri="{FF2B5EF4-FFF2-40B4-BE49-F238E27FC236}">
                <a16:creationId xmlns:a16="http://schemas.microsoft.com/office/drawing/2014/main" id="{BC96A237-8D49-EC16-5227-2C6685492105}"/>
              </a:ext>
            </a:extLst>
          </p:cNvPr>
          <p:cNvGraphicFramePr>
            <a:graphicFrameLocks noGrp="1"/>
          </p:cNvGraphicFramePr>
          <p:nvPr>
            <p:extLst>
              <p:ext uri="{D42A27DB-BD31-4B8C-83A1-F6EECF244321}">
                <p14:modId xmlns:p14="http://schemas.microsoft.com/office/powerpoint/2010/main" val="1162062783"/>
              </p:ext>
            </p:extLst>
          </p:nvPr>
        </p:nvGraphicFramePr>
        <p:xfrm>
          <a:off x="6370828" y="1659241"/>
          <a:ext cx="5541974" cy="3715188"/>
        </p:xfrm>
        <a:graphic>
          <a:graphicData uri="http://schemas.openxmlformats.org/drawingml/2006/table">
            <a:tbl>
              <a:tblPr firstRow="1" bandRow="1">
                <a:tableStyleId>{073A0DAA-6AF3-43AB-8588-CEC1D06C72B9}</a:tableStyleId>
              </a:tblPr>
              <a:tblGrid>
                <a:gridCol w="825700">
                  <a:extLst>
                    <a:ext uri="{9D8B030D-6E8A-4147-A177-3AD203B41FA5}">
                      <a16:colId xmlns:a16="http://schemas.microsoft.com/office/drawing/2014/main" val="851359397"/>
                    </a:ext>
                  </a:extLst>
                </a:gridCol>
                <a:gridCol w="4716274">
                  <a:extLst>
                    <a:ext uri="{9D8B030D-6E8A-4147-A177-3AD203B41FA5}">
                      <a16:colId xmlns:a16="http://schemas.microsoft.com/office/drawing/2014/main" val="1952040229"/>
                    </a:ext>
                  </a:extLst>
                </a:gridCol>
              </a:tblGrid>
              <a:tr h="928797">
                <a:tc>
                  <a:txBody>
                    <a:bodyPr/>
                    <a:lstStyle/>
                    <a:p>
                      <a:endParaRPr lang="pt-BR" sz="1600" b="1" dirty="0">
                        <a:solidFill>
                          <a:schemeClr val="tx1"/>
                        </a:solidFill>
                      </a:endParaRPr>
                    </a:p>
                  </a:txBody>
                  <a:tcPr marT="91440" marB="91440" anchor="ctr">
                    <a:lnL w="12700" cmpd="sng">
                      <a:noFill/>
                    </a:lnL>
                    <a:lnR w="28575"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None/>
                      </a:pPr>
                      <a:r>
                        <a:rPr lang="pt-BR" sz="1600" b="0" dirty="0">
                          <a:solidFill>
                            <a:schemeClr val="tx1"/>
                          </a:solidFill>
                        </a:rPr>
                        <a:t>Carros, frutas, verduras, legumes, pão francês...</a:t>
                      </a:r>
                    </a:p>
                  </a:txBody>
                  <a:tcPr marT="91440" marB="9144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6392878"/>
                  </a:ext>
                </a:extLst>
              </a:tr>
              <a:tr h="9287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600" b="1" dirty="0">
                        <a:solidFill>
                          <a:schemeClr val="tx1"/>
                        </a:solidFill>
                      </a:endParaRPr>
                    </a:p>
                  </a:txBody>
                  <a:tcPr marT="91440" marB="91440" anchor="ctr">
                    <a:lnL w="12700" cmpd="sng">
                      <a:noFill/>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None/>
                      </a:pPr>
                      <a:r>
                        <a:rPr lang="pt-BR" sz="1600" dirty="0">
                          <a:solidFill>
                            <a:schemeClr val="tx1"/>
                          </a:solidFill>
                        </a:rPr>
                        <a:t>Ambulantes, camelôs, quiosques de praia...</a:t>
                      </a:r>
                    </a:p>
                  </a:txBody>
                  <a:tcPr marT="91440" marB="9144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7443142"/>
                  </a:ext>
                </a:extLst>
              </a:tr>
              <a:tr h="9287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tx1"/>
                        </a:solidFill>
                      </a:endParaRPr>
                    </a:p>
                  </a:txBody>
                  <a:tcPr marT="91440" marB="91440" anchor="ctr">
                    <a:lnL w="12700" cmpd="sng">
                      <a:noFill/>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None/>
                      </a:pPr>
                      <a:r>
                        <a:rPr lang="pt-BR" sz="1600" dirty="0">
                          <a:solidFill>
                            <a:schemeClr val="tx1"/>
                          </a:solidFill>
                        </a:rPr>
                        <a:t>Lojas dentro de clubes, escolas, hospitais...</a:t>
                      </a:r>
                    </a:p>
                  </a:txBody>
                  <a:tcPr marT="91440" marB="9144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3681224"/>
                  </a:ext>
                </a:extLst>
              </a:tr>
              <a:tr h="9287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600" b="1" dirty="0">
                        <a:solidFill>
                          <a:schemeClr val="tx1"/>
                        </a:solidFill>
                      </a:endParaRPr>
                    </a:p>
                  </a:txBody>
                  <a:tcPr marT="91440" marB="91440" anchor="ctr">
                    <a:lnL w="12700" cmpd="sng">
                      <a:noFill/>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None/>
                      </a:pPr>
                      <a:r>
                        <a:rPr lang="pt-BR" sz="1600" dirty="0">
                          <a:solidFill>
                            <a:schemeClr val="tx1"/>
                          </a:solidFill>
                        </a:rPr>
                        <a:t>Atacadistas, lojas com importância de</a:t>
                      </a:r>
                    </a:p>
                    <a:p>
                      <a:pPr marL="0" indent="0">
                        <a:buNone/>
                      </a:pPr>
                      <a:r>
                        <a:rPr lang="pt-BR" sz="1600" dirty="0">
                          <a:solidFill>
                            <a:schemeClr val="tx1"/>
                          </a:solidFill>
                        </a:rPr>
                        <a:t>vendas para atacado maior que 50%</a:t>
                      </a:r>
                    </a:p>
                  </a:txBody>
                  <a:tcPr marT="91440" marB="9144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8119334"/>
                  </a:ext>
                </a:extLst>
              </a:tr>
            </a:tbl>
          </a:graphicData>
        </a:graphic>
      </p:graphicFrame>
      <p:graphicFrame>
        <p:nvGraphicFramePr>
          <p:cNvPr id="3" name="Table 24">
            <a:extLst>
              <a:ext uri="{FF2B5EF4-FFF2-40B4-BE49-F238E27FC236}">
                <a16:creationId xmlns:a16="http://schemas.microsoft.com/office/drawing/2014/main" id="{C8C2BEF9-593F-56AA-7FD9-8674A42A80FC}"/>
              </a:ext>
            </a:extLst>
          </p:cNvPr>
          <p:cNvGraphicFramePr>
            <a:graphicFrameLocks noGrp="1"/>
          </p:cNvGraphicFramePr>
          <p:nvPr>
            <p:extLst>
              <p:ext uri="{D42A27DB-BD31-4B8C-83A1-F6EECF244321}">
                <p14:modId xmlns:p14="http://schemas.microsoft.com/office/powerpoint/2010/main" val="761494288"/>
              </p:ext>
            </p:extLst>
          </p:nvPr>
        </p:nvGraphicFramePr>
        <p:xfrm>
          <a:off x="279200" y="1659241"/>
          <a:ext cx="5541974" cy="3715188"/>
        </p:xfrm>
        <a:graphic>
          <a:graphicData uri="http://schemas.openxmlformats.org/drawingml/2006/table">
            <a:tbl>
              <a:tblPr firstRow="1" bandRow="1">
                <a:tableStyleId>{073A0DAA-6AF3-43AB-8588-CEC1D06C72B9}</a:tableStyleId>
              </a:tblPr>
              <a:tblGrid>
                <a:gridCol w="825700">
                  <a:extLst>
                    <a:ext uri="{9D8B030D-6E8A-4147-A177-3AD203B41FA5}">
                      <a16:colId xmlns:a16="http://schemas.microsoft.com/office/drawing/2014/main" val="851359397"/>
                    </a:ext>
                  </a:extLst>
                </a:gridCol>
                <a:gridCol w="4716274">
                  <a:extLst>
                    <a:ext uri="{9D8B030D-6E8A-4147-A177-3AD203B41FA5}">
                      <a16:colId xmlns:a16="http://schemas.microsoft.com/office/drawing/2014/main" val="1952040229"/>
                    </a:ext>
                  </a:extLst>
                </a:gridCol>
              </a:tblGrid>
              <a:tr h="928797">
                <a:tc>
                  <a:txBody>
                    <a:bodyPr/>
                    <a:lstStyle/>
                    <a:p>
                      <a:endParaRPr lang="pt-BR" sz="1600" b="1" dirty="0">
                        <a:solidFill>
                          <a:schemeClr val="tx1"/>
                        </a:solidFill>
                      </a:endParaRPr>
                    </a:p>
                  </a:txBody>
                  <a:tcPr marT="91440" marB="91440" anchor="ctr">
                    <a:lnL w="12700" cmpd="sng">
                      <a:noFill/>
                    </a:lnL>
                    <a:lnR w="28575" cap="flat" cmpd="sng" algn="ctr">
                      <a:solidFill>
                        <a:schemeClr val="bg1"/>
                      </a:solidFill>
                      <a:prstDash val="solid"/>
                      <a:round/>
                      <a:headEnd type="none" w="med" len="med"/>
                      <a:tailEnd type="none" w="med" len="med"/>
                    </a:lnR>
                    <a:lnT w="12700" cmpd="sng">
                      <a:noFill/>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pt-BR" sz="1600" b="0" dirty="0">
                          <a:solidFill>
                            <a:schemeClr val="tx1"/>
                          </a:solidFill>
                        </a:rPr>
                        <a:t>Negociar um nº determinado de </a:t>
                      </a:r>
                      <a:r>
                        <a:rPr lang="pt-BR" sz="1600" b="1" dirty="0">
                          <a:solidFill>
                            <a:schemeClr val="tx1"/>
                          </a:solidFill>
                        </a:rPr>
                        <a:t>produtos de consumo de massa</a:t>
                      </a:r>
                    </a:p>
                  </a:txBody>
                  <a:tcPr marT="91440" marB="91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6392878"/>
                  </a:ext>
                </a:extLst>
              </a:tr>
              <a:tr h="9287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600" b="1" dirty="0">
                        <a:solidFill>
                          <a:schemeClr val="tx1"/>
                        </a:solidFill>
                      </a:endParaRPr>
                    </a:p>
                  </a:txBody>
                  <a:tcPr marT="91440" marB="91440" anchor="ctr">
                    <a:lnL w="12700" cmpd="sng">
                      <a:noFill/>
                    </a:lnL>
                    <a:lnR w="28575" cap="flat" cmpd="sng" algn="ctr">
                      <a:solidFill>
                        <a:schemeClr val="bg1"/>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None/>
                      </a:pPr>
                      <a:r>
                        <a:rPr lang="pt-BR" sz="1600" dirty="0"/>
                        <a:t>Ser um ponto de venda passível de </a:t>
                      </a:r>
                      <a:r>
                        <a:rPr lang="pt-BR" sz="1600" b="1" dirty="0"/>
                        <a:t>visitação regular</a:t>
                      </a:r>
                    </a:p>
                  </a:txBody>
                  <a:tcPr marT="91440" marB="91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7443142"/>
                  </a:ext>
                </a:extLst>
              </a:tr>
              <a:tr h="9287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tx1"/>
                        </a:solidFill>
                      </a:endParaRPr>
                    </a:p>
                  </a:txBody>
                  <a:tcPr marT="91440" marB="91440" anchor="ctr">
                    <a:lnL w="12700" cmpd="sng">
                      <a:noFill/>
                    </a:lnL>
                    <a:lnR w="28575" cap="flat" cmpd="sng" algn="ctr">
                      <a:solidFill>
                        <a:schemeClr val="bg1"/>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600" dirty="0"/>
                        <a:t>Ser um ponto de venda </a:t>
                      </a:r>
                      <a:r>
                        <a:rPr lang="pt-BR" sz="1600" b="1" dirty="0"/>
                        <a:t>aberto ao público</a:t>
                      </a:r>
                    </a:p>
                  </a:txBody>
                  <a:tcPr marT="91440" marB="91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3681224"/>
                  </a:ext>
                </a:extLst>
              </a:tr>
              <a:tr h="9287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1600" b="1" dirty="0">
                        <a:solidFill>
                          <a:schemeClr val="tx1"/>
                        </a:solidFill>
                      </a:endParaRPr>
                    </a:p>
                  </a:txBody>
                  <a:tcPr marT="91440" marB="91440" anchor="ctr">
                    <a:lnL w="12700" cmpd="sng">
                      <a:noFill/>
                    </a:lnL>
                    <a:lnR w="28575" cap="flat" cmpd="sng" algn="ctr">
                      <a:solidFill>
                        <a:schemeClr val="bg1"/>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None/>
                      </a:pPr>
                      <a:r>
                        <a:rPr lang="pt-BR" sz="1600" dirty="0"/>
                        <a:t>Ter como principal cliente a </a:t>
                      </a:r>
                      <a:r>
                        <a:rPr lang="pt-BR" sz="1600" b="1" dirty="0"/>
                        <a:t>pessoa física</a:t>
                      </a:r>
                    </a:p>
                  </a:txBody>
                  <a:tcPr marT="91440" marB="91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8119334"/>
                  </a:ext>
                </a:extLst>
              </a:tr>
            </a:tbl>
          </a:graphicData>
        </a:graphic>
      </p:graphicFrame>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p:txBody>
          <a:bodyPr/>
          <a:lstStyle/>
          <a:p>
            <a:fld id="{403EF4E2-7A7A-0548-85F1-5479B7C9E1B2}" type="slidenum">
              <a:rPr lang="en-US" smtClean="0"/>
              <a:pPr/>
              <a:t>17</a:t>
            </a:fld>
            <a:endParaRPr lang="en-US" dirty="0"/>
          </a:p>
        </p:txBody>
      </p:sp>
      <p:sp>
        <p:nvSpPr>
          <p:cNvPr id="30" name="Text Placeholder 29">
            <a:extLst>
              <a:ext uri="{FF2B5EF4-FFF2-40B4-BE49-F238E27FC236}">
                <a16:creationId xmlns:a16="http://schemas.microsoft.com/office/drawing/2014/main" id="{9AEA0DD8-CB94-116D-E9B7-6A9D5745E45E}"/>
              </a:ext>
            </a:extLst>
          </p:cNvPr>
          <p:cNvSpPr>
            <a:spLocks noGrp="1"/>
          </p:cNvSpPr>
          <p:nvPr>
            <p:ph type="body" sz="quarter" idx="15"/>
          </p:nvPr>
        </p:nvSpPr>
        <p:spPr/>
        <p:txBody>
          <a:bodyPr/>
          <a:lstStyle/>
          <a:p>
            <a:r>
              <a:rPr lang="pt-BR" dirty="0"/>
              <a:t>Portanto, são excluídos desse universo:</a:t>
            </a:r>
          </a:p>
        </p:txBody>
      </p:sp>
      <p:sp>
        <p:nvSpPr>
          <p:cNvPr id="27" name="Title 26">
            <a:extLst>
              <a:ext uri="{FF2B5EF4-FFF2-40B4-BE49-F238E27FC236}">
                <a16:creationId xmlns:a16="http://schemas.microsoft.com/office/drawing/2014/main" id="{F1C03D72-8A78-4656-D5EA-455D96E1D2A0}"/>
              </a:ext>
            </a:extLst>
          </p:cNvPr>
          <p:cNvSpPr>
            <a:spLocks noGrp="1"/>
          </p:cNvSpPr>
          <p:nvPr>
            <p:ph type="title"/>
          </p:nvPr>
        </p:nvSpPr>
        <p:spPr/>
        <p:txBody>
          <a:bodyPr anchor="t"/>
          <a:lstStyle/>
          <a:p>
            <a:r>
              <a:rPr lang="pt-BR" dirty="0"/>
              <a:t>Para entrar no universo do Retail Index as lojas precisam:</a:t>
            </a:r>
            <a:endParaRPr lang="en-US" dirty="0"/>
          </a:p>
        </p:txBody>
      </p:sp>
      <p:pic>
        <p:nvPicPr>
          <p:cNvPr id="4" name="Picture 3" descr="Icon&#10;&#10;Description automatically generated">
            <a:extLst>
              <a:ext uri="{FF2B5EF4-FFF2-40B4-BE49-F238E27FC236}">
                <a16:creationId xmlns:a16="http://schemas.microsoft.com/office/drawing/2014/main" id="{54FD95A7-0DAD-BAA5-BE0C-E59D5B786B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6749" y="1893428"/>
            <a:ext cx="473449" cy="473449"/>
          </a:xfrm>
          <a:prstGeom prst="rect">
            <a:avLst/>
          </a:prstGeom>
        </p:spPr>
      </p:pic>
      <p:pic>
        <p:nvPicPr>
          <p:cNvPr id="5" name="Picture 4" descr="Icon&#10;&#10;Description automatically generated">
            <a:extLst>
              <a:ext uri="{FF2B5EF4-FFF2-40B4-BE49-F238E27FC236}">
                <a16:creationId xmlns:a16="http://schemas.microsoft.com/office/drawing/2014/main" id="{B28A35A6-A96E-2418-A446-003C40BD39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6749" y="2818661"/>
            <a:ext cx="473449" cy="473449"/>
          </a:xfrm>
          <a:prstGeom prst="rect">
            <a:avLst/>
          </a:prstGeom>
        </p:spPr>
      </p:pic>
      <p:pic>
        <p:nvPicPr>
          <p:cNvPr id="6" name="Picture 5" descr="Icon&#10;&#10;Description automatically generated">
            <a:extLst>
              <a:ext uri="{FF2B5EF4-FFF2-40B4-BE49-F238E27FC236}">
                <a16:creationId xmlns:a16="http://schemas.microsoft.com/office/drawing/2014/main" id="{BE97FBE1-5491-2D39-05D1-630E32E940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6749" y="3743894"/>
            <a:ext cx="473449" cy="473449"/>
          </a:xfrm>
          <a:prstGeom prst="rect">
            <a:avLst/>
          </a:prstGeom>
        </p:spPr>
      </p:pic>
      <p:pic>
        <p:nvPicPr>
          <p:cNvPr id="8" name="Picture 7" descr="Icon&#10;&#10;Description automatically generated">
            <a:extLst>
              <a:ext uri="{FF2B5EF4-FFF2-40B4-BE49-F238E27FC236}">
                <a16:creationId xmlns:a16="http://schemas.microsoft.com/office/drawing/2014/main" id="{F29A7425-E602-A2EF-D65B-20173222E2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6749" y="4669127"/>
            <a:ext cx="473449" cy="473449"/>
          </a:xfrm>
          <a:prstGeom prst="rect">
            <a:avLst/>
          </a:prstGeom>
        </p:spPr>
      </p:pic>
      <p:pic>
        <p:nvPicPr>
          <p:cNvPr id="10" name="Picture 9" descr="Icon&#10;&#10;Description automatically generated">
            <a:extLst>
              <a:ext uri="{FF2B5EF4-FFF2-40B4-BE49-F238E27FC236}">
                <a16:creationId xmlns:a16="http://schemas.microsoft.com/office/drawing/2014/main" id="{24F91041-1725-D4D6-2F42-B7F2E205F4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5977" y="1893428"/>
            <a:ext cx="473449" cy="473449"/>
          </a:xfrm>
          <a:prstGeom prst="rect">
            <a:avLst/>
          </a:prstGeom>
        </p:spPr>
      </p:pic>
      <p:pic>
        <p:nvPicPr>
          <p:cNvPr id="11" name="Picture 10" descr="Icon&#10;&#10;Description automatically generated">
            <a:extLst>
              <a:ext uri="{FF2B5EF4-FFF2-40B4-BE49-F238E27FC236}">
                <a16:creationId xmlns:a16="http://schemas.microsoft.com/office/drawing/2014/main" id="{270A4C13-1949-364F-AA92-314AFD8D44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5977" y="2818661"/>
            <a:ext cx="473449" cy="473449"/>
          </a:xfrm>
          <a:prstGeom prst="rect">
            <a:avLst/>
          </a:prstGeom>
        </p:spPr>
      </p:pic>
      <p:pic>
        <p:nvPicPr>
          <p:cNvPr id="12" name="Picture 11" descr="Icon&#10;&#10;Description automatically generated">
            <a:extLst>
              <a:ext uri="{FF2B5EF4-FFF2-40B4-BE49-F238E27FC236}">
                <a16:creationId xmlns:a16="http://schemas.microsoft.com/office/drawing/2014/main" id="{0195E8DA-65E1-6D3E-7CD6-05E6E0EDF2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5977" y="3743894"/>
            <a:ext cx="473449" cy="473449"/>
          </a:xfrm>
          <a:prstGeom prst="rect">
            <a:avLst/>
          </a:prstGeom>
        </p:spPr>
      </p:pic>
      <p:pic>
        <p:nvPicPr>
          <p:cNvPr id="14" name="Picture 13" descr="Icon&#10;&#10;Description automatically generated">
            <a:extLst>
              <a:ext uri="{FF2B5EF4-FFF2-40B4-BE49-F238E27FC236}">
                <a16:creationId xmlns:a16="http://schemas.microsoft.com/office/drawing/2014/main" id="{4EC4F00E-9351-20F5-5BFB-0BBCD50C8A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5977" y="4669127"/>
            <a:ext cx="473449" cy="473449"/>
          </a:xfrm>
          <a:prstGeom prst="rect">
            <a:avLst/>
          </a:prstGeom>
        </p:spPr>
      </p:pic>
    </p:spTree>
    <p:extLst>
      <p:ext uri="{BB962C8B-B14F-4D97-AF65-F5344CB8AC3E}">
        <p14:creationId xmlns:p14="http://schemas.microsoft.com/office/powerpoint/2010/main" val="3048211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en-PH" dirty="0"/>
              <a:t>Como </a:t>
            </a:r>
            <a:r>
              <a:rPr lang="en-PH" dirty="0" err="1"/>
              <a:t>definimos</a:t>
            </a:r>
            <a:r>
              <a:rPr lang="en-PH" dirty="0"/>
              <a:t> o </a:t>
            </a:r>
            <a:r>
              <a:rPr lang="en-PH" dirty="0" err="1"/>
              <a:t>universo</a:t>
            </a:r>
            <a:r>
              <a:rPr lang="en-PH" dirty="0"/>
              <a:t> </a:t>
            </a:r>
            <a:r>
              <a:rPr lang="en-PH" dirty="0" err="1"/>
              <a:t>NielsenIQ</a:t>
            </a:r>
            <a:r>
              <a:rPr lang="en-PH" dirty="0"/>
              <a:t>?</a:t>
            </a:r>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18</a:t>
            </a:fld>
            <a:endParaRPr lang="en-US" dirty="0"/>
          </a:p>
        </p:txBody>
      </p:sp>
      <p:sp>
        <p:nvSpPr>
          <p:cNvPr id="4" name="Google Shape;269;p39">
            <a:extLst>
              <a:ext uri="{FF2B5EF4-FFF2-40B4-BE49-F238E27FC236}">
                <a16:creationId xmlns:a16="http://schemas.microsoft.com/office/drawing/2014/main" id="{40949373-9A23-48B7-7E71-11FF4C831B76}"/>
              </a:ext>
            </a:extLst>
          </p:cNvPr>
          <p:cNvSpPr/>
          <p:nvPr/>
        </p:nvSpPr>
        <p:spPr>
          <a:xfrm>
            <a:off x="7054769" y="2583737"/>
            <a:ext cx="4285362" cy="278445"/>
          </a:xfrm>
          <a:prstGeom prst="rect">
            <a:avLst/>
          </a:prstGeom>
          <a:noFill/>
          <a:ln>
            <a:noFill/>
          </a:ln>
        </p:spPr>
        <p:txBody>
          <a:bodyPr spcFirstLastPara="1" wrap="square" lIns="121900" tIns="60933" rIns="121900" bIns="60933" anchor="ctr" anchorCtr="0">
            <a:noAutofit/>
          </a:bodyPr>
          <a:lstStyle/>
          <a:p>
            <a:pPr algn="ctr">
              <a:buSzPts val="1400"/>
            </a:pPr>
            <a:r>
              <a:rPr lang="en" sz="1600" b="1" dirty="0">
                <a:solidFill>
                  <a:schemeClr val="tx2"/>
                </a:solidFill>
                <a:latin typeface="+mj-lt"/>
                <a:sym typeface="Montserrat"/>
              </a:rPr>
              <a:t>Universo Varejista</a:t>
            </a:r>
            <a:endParaRPr lang="en-US" sz="1600" b="1" dirty="0">
              <a:solidFill>
                <a:schemeClr val="tx2"/>
              </a:solidFill>
              <a:latin typeface="+mj-lt"/>
            </a:endParaRPr>
          </a:p>
        </p:txBody>
      </p:sp>
      <p:sp>
        <p:nvSpPr>
          <p:cNvPr id="17" name="Trapezoid 16">
            <a:extLst>
              <a:ext uri="{FF2B5EF4-FFF2-40B4-BE49-F238E27FC236}">
                <a16:creationId xmlns:a16="http://schemas.microsoft.com/office/drawing/2014/main" id="{D9AE4827-A145-76E9-E709-1C0FE1E3B369}"/>
              </a:ext>
            </a:extLst>
          </p:cNvPr>
          <p:cNvSpPr/>
          <p:nvPr/>
        </p:nvSpPr>
        <p:spPr>
          <a:xfrm rot="16200000">
            <a:off x="3332092" y="2629611"/>
            <a:ext cx="3174519" cy="3720631"/>
          </a:xfrm>
          <a:prstGeom prst="trapezoid">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60" rIns="60960" rtlCol="0" anchor="ctr"/>
          <a:lstStyle/>
          <a:p>
            <a:pPr algn="ctr">
              <a:spcAft>
                <a:spcPts val="800"/>
              </a:spcAft>
            </a:pPr>
            <a:endParaRPr lang="en-US" sz="2133">
              <a:latin typeface="+mj-lt"/>
            </a:endParaRPr>
          </a:p>
        </p:txBody>
      </p:sp>
      <p:sp>
        <p:nvSpPr>
          <p:cNvPr id="18" name="Google Shape;326;p39">
            <a:extLst>
              <a:ext uri="{FF2B5EF4-FFF2-40B4-BE49-F238E27FC236}">
                <a16:creationId xmlns:a16="http://schemas.microsoft.com/office/drawing/2014/main" id="{1863EFAD-D29C-C087-F90E-B84CB5F520AB}"/>
              </a:ext>
            </a:extLst>
          </p:cNvPr>
          <p:cNvSpPr/>
          <p:nvPr/>
        </p:nvSpPr>
        <p:spPr>
          <a:xfrm>
            <a:off x="3608547" y="3869412"/>
            <a:ext cx="2420000" cy="1246000"/>
          </a:xfrm>
          <a:prstGeom prst="homePlate">
            <a:avLst>
              <a:gd name="adj" fmla="val 35627"/>
            </a:avLst>
          </a:prstGeom>
          <a:noFill/>
          <a:ln>
            <a:noFill/>
          </a:ln>
        </p:spPr>
        <p:txBody>
          <a:bodyPr spcFirstLastPara="1" wrap="square" lIns="121900" tIns="121900" rIns="121900" bIns="121900" anchor="ctr" anchorCtr="0">
            <a:noAutofit/>
          </a:bodyPr>
          <a:lstStyle/>
          <a:p>
            <a:pPr>
              <a:buClr>
                <a:srgbClr val="000000"/>
              </a:buClr>
              <a:buSzPts val="1100"/>
            </a:pPr>
            <a:r>
              <a:rPr lang="en" sz="1467" b="1" dirty="0">
                <a:latin typeface="+mj-lt"/>
                <a:ea typeface="Montserrat"/>
                <a:cs typeface="Montserrat"/>
                <a:sym typeface="Montserrat"/>
              </a:rPr>
              <a:t>A Amostra Mestra precisa representar o Universo Varejista</a:t>
            </a:r>
            <a:endParaRPr lang="en-US" sz="1467" b="1" dirty="0">
              <a:latin typeface="+mj-lt"/>
              <a:ea typeface="Montserrat"/>
              <a:cs typeface="Montserrat"/>
            </a:endParaRPr>
          </a:p>
        </p:txBody>
      </p:sp>
      <p:grpSp>
        <p:nvGrpSpPr>
          <p:cNvPr id="121" name="Group 120">
            <a:extLst>
              <a:ext uri="{FF2B5EF4-FFF2-40B4-BE49-F238E27FC236}">
                <a16:creationId xmlns:a16="http://schemas.microsoft.com/office/drawing/2014/main" id="{8D0C0E7F-0A2A-53C3-A073-2C5BC589EC84}"/>
              </a:ext>
            </a:extLst>
          </p:cNvPr>
          <p:cNvGrpSpPr/>
          <p:nvPr/>
        </p:nvGrpSpPr>
        <p:grpSpPr>
          <a:xfrm>
            <a:off x="930015" y="3402181"/>
            <a:ext cx="1754946" cy="2246223"/>
            <a:chOff x="930015" y="3543411"/>
            <a:chExt cx="1754946" cy="2246223"/>
          </a:xfrm>
        </p:grpSpPr>
        <p:sp>
          <p:nvSpPr>
            <p:cNvPr id="5" name="Google Shape;301;p39">
              <a:extLst>
                <a:ext uri="{FF2B5EF4-FFF2-40B4-BE49-F238E27FC236}">
                  <a16:creationId xmlns:a16="http://schemas.microsoft.com/office/drawing/2014/main" id="{8C51EB15-19EC-C4A8-B71E-ABEAA50BBDB2}"/>
                </a:ext>
              </a:extLst>
            </p:cNvPr>
            <p:cNvSpPr txBox="1"/>
            <p:nvPr/>
          </p:nvSpPr>
          <p:spPr>
            <a:xfrm>
              <a:off x="1842961" y="3939071"/>
              <a:ext cx="8420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dirty="0">
                  <a:latin typeface="+mj-lt"/>
                  <a:ea typeface="Montserrat"/>
                  <a:cs typeface="Montserrat"/>
                  <a:sym typeface="Montserrat"/>
                </a:rPr>
                <a:t>Loja</a:t>
              </a:r>
              <a:endParaRPr lang="en" sz="1333" dirty="0">
                <a:solidFill>
                  <a:srgbClr val="000000"/>
                </a:solidFill>
                <a:latin typeface="+mj-lt"/>
                <a:ea typeface="Montserrat"/>
                <a:cs typeface="Montserrat"/>
              </a:endParaRPr>
            </a:p>
          </p:txBody>
        </p:sp>
        <p:sp>
          <p:nvSpPr>
            <p:cNvPr id="6" name="Google Shape;302;p39">
              <a:extLst>
                <a:ext uri="{FF2B5EF4-FFF2-40B4-BE49-F238E27FC236}">
                  <a16:creationId xmlns:a16="http://schemas.microsoft.com/office/drawing/2014/main" id="{75A17A31-38ED-AE0C-858F-27FE09D8BB9B}"/>
                </a:ext>
              </a:extLst>
            </p:cNvPr>
            <p:cNvSpPr txBox="1"/>
            <p:nvPr/>
          </p:nvSpPr>
          <p:spPr>
            <a:xfrm>
              <a:off x="930015" y="3939071"/>
              <a:ext cx="8828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dirty="0">
                  <a:latin typeface="+mj-lt"/>
                  <a:ea typeface="Montserrat"/>
                  <a:cs typeface="Montserrat"/>
                </a:rPr>
                <a:t>Loja</a:t>
              </a:r>
              <a:endParaRPr lang="en" sz="1333" dirty="0">
                <a:solidFill>
                  <a:srgbClr val="000000"/>
                </a:solidFill>
                <a:latin typeface="+mj-lt"/>
                <a:ea typeface="Montserrat"/>
                <a:cs typeface="Montserrat"/>
              </a:endParaRPr>
            </a:p>
          </p:txBody>
        </p:sp>
        <p:pic>
          <p:nvPicPr>
            <p:cNvPr id="11" name="Picture 10">
              <a:extLst>
                <a:ext uri="{FF2B5EF4-FFF2-40B4-BE49-F238E27FC236}">
                  <a16:creationId xmlns:a16="http://schemas.microsoft.com/office/drawing/2014/main" id="{0EF82605-A977-C5DC-EB91-1892F583A5AC}"/>
                </a:ext>
              </a:extLst>
            </p:cNvPr>
            <p:cNvPicPr>
              <a:picLocks noChangeAspect="1"/>
            </p:cNvPicPr>
            <p:nvPr/>
          </p:nvPicPr>
          <p:blipFill>
            <a:blip r:embed="rId2"/>
            <a:stretch>
              <a:fillRect/>
            </a:stretch>
          </p:blipFill>
          <p:spPr>
            <a:xfrm>
              <a:off x="1145675" y="3543411"/>
              <a:ext cx="447040" cy="386080"/>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AE06CD12-446B-5256-88CE-A0FD535A4EE7}"/>
                </a:ext>
              </a:extLst>
            </p:cNvPr>
            <p:cNvPicPr>
              <a:picLocks noChangeAspect="1"/>
            </p:cNvPicPr>
            <p:nvPr/>
          </p:nvPicPr>
          <p:blipFill>
            <a:blip r:embed="rId2"/>
            <a:stretch>
              <a:fillRect/>
            </a:stretch>
          </p:blipFill>
          <p:spPr>
            <a:xfrm>
              <a:off x="2044244" y="3543411"/>
              <a:ext cx="447040" cy="386080"/>
            </a:xfrm>
            <a:prstGeom prst="rect">
              <a:avLst/>
            </a:prstGeom>
          </p:spPr>
        </p:pic>
        <p:grpSp>
          <p:nvGrpSpPr>
            <p:cNvPr id="72" name="Group 71">
              <a:extLst>
                <a:ext uri="{FF2B5EF4-FFF2-40B4-BE49-F238E27FC236}">
                  <a16:creationId xmlns:a16="http://schemas.microsoft.com/office/drawing/2014/main" id="{3720A2A6-3D5B-4FD0-A091-440A36ABD0A5}"/>
                </a:ext>
              </a:extLst>
            </p:cNvPr>
            <p:cNvGrpSpPr/>
            <p:nvPr/>
          </p:nvGrpSpPr>
          <p:grpSpPr>
            <a:xfrm>
              <a:off x="930015" y="4345492"/>
              <a:ext cx="1754946" cy="642060"/>
              <a:chOff x="930015" y="3995084"/>
              <a:chExt cx="1754946" cy="642060"/>
            </a:xfrm>
          </p:grpSpPr>
          <p:sp>
            <p:nvSpPr>
              <p:cNvPr id="63" name="Google Shape;301;p39">
                <a:extLst>
                  <a:ext uri="{FF2B5EF4-FFF2-40B4-BE49-F238E27FC236}">
                    <a16:creationId xmlns:a16="http://schemas.microsoft.com/office/drawing/2014/main" id="{D810305B-E6B7-627A-F04D-B0108E3BF14D}"/>
                  </a:ext>
                </a:extLst>
              </p:cNvPr>
              <p:cNvSpPr txBox="1"/>
              <p:nvPr/>
            </p:nvSpPr>
            <p:spPr>
              <a:xfrm>
                <a:off x="1842961" y="4390744"/>
                <a:ext cx="8420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a:latin typeface="+mj-lt"/>
                    <a:ea typeface="Montserrat"/>
                    <a:cs typeface="Montserrat"/>
                    <a:sym typeface="Montserrat"/>
                  </a:rPr>
                  <a:t>Loja</a:t>
                </a:r>
                <a:endParaRPr lang="en" sz="1333">
                  <a:solidFill>
                    <a:srgbClr val="000000"/>
                  </a:solidFill>
                  <a:latin typeface="+mj-lt"/>
                  <a:ea typeface="Montserrat"/>
                  <a:cs typeface="Montserrat"/>
                </a:endParaRPr>
              </a:p>
            </p:txBody>
          </p:sp>
          <p:sp>
            <p:nvSpPr>
              <p:cNvPr id="64" name="Google Shape;302;p39">
                <a:extLst>
                  <a:ext uri="{FF2B5EF4-FFF2-40B4-BE49-F238E27FC236}">
                    <a16:creationId xmlns:a16="http://schemas.microsoft.com/office/drawing/2014/main" id="{E406A985-13D3-6DE9-1F28-380B190F2752}"/>
                  </a:ext>
                </a:extLst>
              </p:cNvPr>
              <p:cNvSpPr txBox="1"/>
              <p:nvPr/>
            </p:nvSpPr>
            <p:spPr>
              <a:xfrm>
                <a:off x="930015" y="4390744"/>
                <a:ext cx="8828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dirty="0">
                    <a:latin typeface="+mj-lt"/>
                    <a:ea typeface="Montserrat"/>
                    <a:cs typeface="Montserrat"/>
                  </a:rPr>
                  <a:t>Loja</a:t>
                </a:r>
                <a:endParaRPr lang="en" sz="1333" dirty="0">
                  <a:solidFill>
                    <a:srgbClr val="000000"/>
                  </a:solidFill>
                  <a:latin typeface="+mj-lt"/>
                  <a:ea typeface="Montserrat"/>
                  <a:cs typeface="Montserrat"/>
                </a:endParaRPr>
              </a:p>
            </p:txBody>
          </p:sp>
          <p:pic>
            <p:nvPicPr>
              <p:cNvPr id="65" name="Picture 64">
                <a:extLst>
                  <a:ext uri="{FF2B5EF4-FFF2-40B4-BE49-F238E27FC236}">
                    <a16:creationId xmlns:a16="http://schemas.microsoft.com/office/drawing/2014/main" id="{6AA0EB36-996D-5528-EB0E-9CB6B5E59EB6}"/>
                  </a:ext>
                </a:extLst>
              </p:cNvPr>
              <p:cNvPicPr>
                <a:picLocks noChangeAspect="1"/>
              </p:cNvPicPr>
              <p:nvPr/>
            </p:nvPicPr>
            <p:blipFill>
              <a:blip r:embed="rId2"/>
              <a:stretch>
                <a:fillRect/>
              </a:stretch>
            </p:blipFill>
            <p:spPr>
              <a:xfrm>
                <a:off x="1145675" y="3995084"/>
                <a:ext cx="447040" cy="386080"/>
              </a:xfrm>
              <a:prstGeom prst="rect">
                <a:avLst/>
              </a:prstGeom>
            </p:spPr>
          </p:pic>
          <p:pic>
            <p:nvPicPr>
              <p:cNvPr id="66" name="Picture 65" descr="Graphical user interface, application&#10;&#10;Description automatically generated">
                <a:extLst>
                  <a:ext uri="{FF2B5EF4-FFF2-40B4-BE49-F238E27FC236}">
                    <a16:creationId xmlns:a16="http://schemas.microsoft.com/office/drawing/2014/main" id="{69FD3C2C-9F60-FFB1-8762-8A29C2ECE8AA}"/>
                  </a:ext>
                </a:extLst>
              </p:cNvPr>
              <p:cNvPicPr>
                <a:picLocks noChangeAspect="1"/>
              </p:cNvPicPr>
              <p:nvPr/>
            </p:nvPicPr>
            <p:blipFill>
              <a:blip r:embed="rId2"/>
              <a:stretch>
                <a:fillRect/>
              </a:stretch>
            </p:blipFill>
            <p:spPr>
              <a:xfrm>
                <a:off x="2044244" y="3995084"/>
                <a:ext cx="447040" cy="386080"/>
              </a:xfrm>
              <a:prstGeom prst="rect">
                <a:avLst/>
              </a:prstGeom>
            </p:spPr>
          </p:pic>
        </p:grpSp>
        <p:grpSp>
          <p:nvGrpSpPr>
            <p:cNvPr id="71" name="Group 70">
              <a:extLst>
                <a:ext uri="{FF2B5EF4-FFF2-40B4-BE49-F238E27FC236}">
                  <a16:creationId xmlns:a16="http://schemas.microsoft.com/office/drawing/2014/main" id="{E3D0BD17-75D3-655D-A978-D2D623270AE3}"/>
                </a:ext>
              </a:extLst>
            </p:cNvPr>
            <p:cNvGrpSpPr/>
            <p:nvPr/>
          </p:nvGrpSpPr>
          <p:grpSpPr>
            <a:xfrm>
              <a:off x="930015" y="5147574"/>
              <a:ext cx="1754946" cy="642060"/>
              <a:chOff x="930015" y="4765834"/>
              <a:chExt cx="1754946" cy="642060"/>
            </a:xfrm>
          </p:grpSpPr>
          <p:sp>
            <p:nvSpPr>
              <p:cNvPr id="67" name="Google Shape;301;p39">
                <a:extLst>
                  <a:ext uri="{FF2B5EF4-FFF2-40B4-BE49-F238E27FC236}">
                    <a16:creationId xmlns:a16="http://schemas.microsoft.com/office/drawing/2014/main" id="{7547A0EA-0250-BB8A-31E0-E1C22464F6C8}"/>
                  </a:ext>
                </a:extLst>
              </p:cNvPr>
              <p:cNvSpPr txBox="1"/>
              <p:nvPr/>
            </p:nvSpPr>
            <p:spPr>
              <a:xfrm>
                <a:off x="1842961" y="5161494"/>
                <a:ext cx="8420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a:latin typeface="+mj-lt"/>
                    <a:ea typeface="Montserrat"/>
                    <a:cs typeface="Montserrat"/>
                    <a:sym typeface="Montserrat"/>
                  </a:rPr>
                  <a:t>Loja</a:t>
                </a:r>
                <a:endParaRPr lang="en" sz="1333">
                  <a:solidFill>
                    <a:srgbClr val="000000"/>
                  </a:solidFill>
                  <a:latin typeface="+mj-lt"/>
                  <a:ea typeface="Montserrat"/>
                  <a:cs typeface="Montserrat"/>
                </a:endParaRPr>
              </a:p>
            </p:txBody>
          </p:sp>
          <p:sp>
            <p:nvSpPr>
              <p:cNvPr id="68" name="Google Shape;302;p39">
                <a:extLst>
                  <a:ext uri="{FF2B5EF4-FFF2-40B4-BE49-F238E27FC236}">
                    <a16:creationId xmlns:a16="http://schemas.microsoft.com/office/drawing/2014/main" id="{0F8E4E35-213B-B895-2FF8-C2A062BD6747}"/>
                  </a:ext>
                </a:extLst>
              </p:cNvPr>
              <p:cNvSpPr txBox="1"/>
              <p:nvPr/>
            </p:nvSpPr>
            <p:spPr>
              <a:xfrm>
                <a:off x="930015" y="5161494"/>
                <a:ext cx="8828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dirty="0">
                    <a:latin typeface="+mj-lt"/>
                    <a:ea typeface="Montserrat"/>
                    <a:cs typeface="Montserrat"/>
                  </a:rPr>
                  <a:t>Loja</a:t>
                </a:r>
                <a:endParaRPr lang="en" sz="1333" dirty="0">
                  <a:solidFill>
                    <a:srgbClr val="000000"/>
                  </a:solidFill>
                  <a:latin typeface="+mj-lt"/>
                  <a:ea typeface="Montserrat"/>
                  <a:cs typeface="Montserrat"/>
                </a:endParaRPr>
              </a:p>
            </p:txBody>
          </p:sp>
          <p:pic>
            <p:nvPicPr>
              <p:cNvPr id="69" name="Picture 68">
                <a:extLst>
                  <a:ext uri="{FF2B5EF4-FFF2-40B4-BE49-F238E27FC236}">
                    <a16:creationId xmlns:a16="http://schemas.microsoft.com/office/drawing/2014/main" id="{10F8F059-F99C-0B08-85CF-A324F169B7DB}"/>
                  </a:ext>
                </a:extLst>
              </p:cNvPr>
              <p:cNvPicPr>
                <a:picLocks noChangeAspect="1"/>
              </p:cNvPicPr>
              <p:nvPr/>
            </p:nvPicPr>
            <p:blipFill>
              <a:blip r:embed="rId2"/>
              <a:stretch>
                <a:fillRect/>
              </a:stretch>
            </p:blipFill>
            <p:spPr>
              <a:xfrm>
                <a:off x="1145675" y="4765834"/>
                <a:ext cx="447040" cy="386080"/>
              </a:xfrm>
              <a:prstGeom prst="rect">
                <a:avLst/>
              </a:prstGeom>
            </p:spPr>
          </p:pic>
          <p:pic>
            <p:nvPicPr>
              <p:cNvPr id="70" name="Picture 69" descr="Graphical user interface, application&#10;&#10;Description automatically generated">
                <a:extLst>
                  <a:ext uri="{FF2B5EF4-FFF2-40B4-BE49-F238E27FC236}">
                    <a16:creationId xmlns:a16="http://schemas.microsoft.com/office/drawing/2014/main" id="{79D8F1D3-E744-E168-DBD8-5C8520B449A2}"/>
                  </a:ext>
                </a:extLst>
              </p:cNvPr>
              <p:cNvPicPr>
                <a:picLocks noChangeAspect="1"/>
              </p:cNvPicPr>
              <p:nvPr/>
            </p:nvPicPr>
            <p:blipFill>
              <a:blip r:embed="rId2"/>
              <a:stretch>
                <a:fillRect/>
              </a:stretch>
            </p:blipFill>
            <p:spPr>
              <a:xfrm>
                <a:off x="2044244" y="4765834"/>
                <a:ext cx="447040" cy="386080"/>
              </a:xfrm>
              <a:prstGeom prst="rect">
                <a:avLst/>
              </a:prstGeom>
            </p:spPr>
          </p:pic>
        </p:grpSp>
      </p:grpSp>
      <p:grpSp>
        <p:nvGrpSpPr>
          <p:cNvPr id="122" name="Group 121">
            <a:extLst>
              <a:ext uri="{FF2B5EF4-FFF2-40B4-BE49-F238E27FC236}">
                <a16:creationId xmlns:a16="http://schemas.microsoft.com/office/drawing/2014/main" id="{3DAE8271-7679-30A9-A647-491DBFFA624F}"/>
              </a:ext>
            </a:extLst>
          </p:cNvPr>
          <p:cNvGrpSpPr/>
          <p:nvPr/>
        </p:nvGrpSpPr>
        <p:grpSpPr>
          <a:xfrm>
            <a:off x="7054769" y="3042622"/>
            <a:ext cx="4285362" cy="2965341"/>
            <a:chOff x="7054769" y="3155326"/>
            <a:chExt cx="4285362" cy="2965341"/>
          </a:xfrm>
        </p:grpSpPr>
        <p:grpSp>
          <p:nvGrpSpPr>
            <p:cNvPr id="86" name="Group 85">
              <a:extLst>
                <a:ext uri="{FF2B5EF4-FFF2-40B4-BE49-F238E27FC236}">
                  <a16:creationId xmlns:a16="http://schemas.microsoft.com/office/drawing/2014/main" id="{7C354211-31D5-22D0-BF45-29AFE7BD2699}"/>
                </a:ext>
              </a:extLst>
            </p:cNvPr>
            <p:cNvGrpSpPr/>
            <p:nvPr/>
          </p:nvGrpSpPr>
          <p:grpSpPr>
            <a:xfrm>
              <a:off x="7054769" y="3155326"/>
              <a:ext cx="4285362" cy="642060"/>
              <a:chOff x="7054769" y="3161671"/>
              <a:chExt cx="4285362" cy="642060"/>
            </a:xfrm>
          </p:grpSpPr>
          <p:sp>
            <p:nvSpPr>
              <p:cNvPr id="19" name="Google Shape;301;p39">
                <a:extLst>
                  <a:ext uri="{FF2B5EF4-FFF2-40B4-BE49-F238E27FC236}">
                    <a16:creationId xmlns:a16="http://schemas.microsoft.com/office/drawing/2014/main" id="{9AAFD68F-E389-AEBE-9D56-536BC224EF75}"/>
                  </a:ext>
                </a:extLst>
              </p:cNvPr>
              <p:cNvSpPr txBox="1"/>
              <p:nvPr/>
            </p:nvSpPr>
            <p:spPr>
              <a:xfrm>
                <a:off x="7936009" y="3557331"/>
                <a:ext cx="8420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a:latin typeface="+mj-lt"/>
                    <a:ea typeface="Montserrat"/>
                    <a:cs typeface="Montserrat"/>
                    <a:sym typeface="Montserrat"/>
                  </a:rPr>
                  <a:t>Loja</a:t>
                </a:r>
                <a:endParaRPr lang="en" sz="1333">
                  <a:solidFill>
                    <a:srgbClr val="000000"/>
                  </a:solidFill>
                  <a:latin typeface="+mj-lt"/>
                  <a:ea typeface="Montserrat"/>
                  <a:cs typeface="Montserrat"/>
                </a:endParaRPr>
              </a:p>
            </p:txBody>
          </p:sp>
          <p:sp>
            <p:nvSpPr>
              <p:cNvPr id="20" name="Google Shape;302;p39">
                <a:extLst>
                  <a:ext uri="{FF2B5EF4-FFF2-40B4-BE49-F238E27FC236}">
                    <a16:creationId xmlns:a16="http://schemas.microsoft.com/office/drawing/2014/main" id="{B471AA46-2783-E109-2959-CDBB8CCC0220}"/>
                  </a:ext>
                </a:extLst>
              </p:cNvPr>
              <p:cNvSpPr txBox="1"/>
              <p:nvPr/>
            </p:nvSpPr>
            <p:spPr>
              <a:xfrm>
                <a:off x="7054769" y="3557331"/>
                <a:ext cx="8828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dirty="0">
                    <a:latin typeface="+mj-lt"/>
                    <a:ea typeface="Montserrat"/>
                    <a:cs typeface="Montserrat"/>
                  </a:rPr>
                  <a:t>Loja</a:t>
                </a:r>
                <a:endParaRPr lang="en" sz="1333" dirty="0">
                  <a:solidFill>
                    <a:srgbClr val="000000"/>
                  </a:solidFill>
                  <a:latin typeface="+mj-lt"/>
                  <a:ea typeface="Montserrat"/>
                  <a:cs typeface="Montserrat"/>
                </a:endParaRPr>
              </a:p>
            </p:txBody>
          </p:sp>
          <p:pic>
            <p:nvPicPr>
              <p:cNvPr id="28" name="Picture 10">
                <a:extLst>
                  <a:ext uri="{FF2B5EF4-FFF2-40B4-BE49-F238E27FC236}">
                    <a16:creationId xmlns:a16="http://schemas.microsoft.com/office/drawing/2014/main" id="{FE4D4160-A164-D120-DF73-DE4A49E2EC67}"/>
                  </a:ext>
                </a:extLst>
              </p:cNvPr>
              <p:cNvPicPr>
                <a:picLocks noChangeAspect="1"/>
              </p:cNvPicPr>
              <p:nvPr/>
            </p:nvPicPr>
            <p:blipFill>
              <a:blip r:embed="rId2"/>
              <a:stretch>
                <a:fillRect/>
              </a:stretch>
            </p:blipFill>
            <p:spPr>
              <a:xfrm>
                <a:off x="7272649" y="3161671"/>
                <a:ext cx="447040" cy="386080"/>
              </a:xfrm>
              <a:prstGeom prst="rect">
                <a:avLst/>
              </a:prstGeom>
            </p:spPr>
          </p:pic>
          <p:pic>
            <p:nvPicPr>
              <p:cNvPr id="29" name="Picture 28" descr="Graphical user interface, application&#10;&#10;Description automatically generated">
                <a:extLst>
                  <a:ext uri="{FF2B5EF4-FFF2-40B4-BE49-F238E27FC236}">
                    <a16:creationId xmlns:a16="http://schemas.microsoft.com/office/drawing/2014/main" id="{EB5F2CB2-33F7-3FF6-BC0F-65EA432D9DEB}"/>
                  </a:ext>
                </a:extLst>
              </p:cNvPr>
              <p:cNvPicPr>
                <a:picLocks noChangeAspect="1"/>
              </p:cNvPicPr>
              <p:nvPr/>
            </p:nvPicPr>
            <p:blipFill>
              <a:blip r:embed="rId2"/>
              <a:stretch>
                <a:fillRect/>
              </a:stretch>
            </p:blipFill>
            <p:spPr>
              <a:xfrm>
                <a:off x="8128390" y="3161671"/>
                <a:ext cx="447040" cy="386080"/>
              </a:xfrm>
              <a:prstGeom prst="rect">
                <a:avLst/>
              </a:prstGeom>
            </p:spPr>
          </p:pic>
          <p:sp>
            <p:nvSpPr>
              <p:cNvPr id="35" name="Google Shape;301;p39">
                <a:extLst>
                  <a:ext uri="{FF2B5EF4-FFF2-40B4-BE49-F238E27FC236}">
                    <a16:creationId xmlns:a16="http://schemas.microsoft.com/office/drawing/2014/main" id="{DBCD4499-653B-834F-0CED-1D1D12E9255F}"/>
                  </a:ext>
                </a:extLst>
              </p:cNvPr>
              <p:cNvSpPr txBox="1"/>
              <p:nvPr/>
            </p:nvSpPr>
            <p:spPr>
              <a:xfrm>
                <a:off x="9657689" y="3557331"/>
                <a:ext cx="8420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a:latin typeface="+mj-lt"/>
                    <a:ea typeface="Montserrat"/>
                    <a:cs typeface="Montserrat"/>
                    <a:sym typeface="Montserrat"/>
                  </a:rPr>
                  <a:t>Loja</a:t>
                </a:r>
                <a:endParaRPr lang="en" sz="1333">
                  <a:solidFill>
                    <a:srgbClr val="000000"/>
                  </a:solidFill>
                  <a:latin typeface="+mj-lt"/>
                  <a:ea typeface="Montserrat"/>
                  <a:cs typeface="Montserrat"/>
                </a:endParaRPr>
              </a:p>
            </p:txBody>
          </p:sp>
          <p:sp>
            <p:nvSpPr>
              <p:cNvPr id="36" name="Google Shape;302;p39">
                <a:extLst>
                  <a:ext uri="{FF2B5EF4-FFF2-40B4-BE49-F238E27FC236}">
                    <a16:creationId xmlns:a16="http://schemas.microsoft.com/office/drawing/2014/main" id="{D50F7855-4429-BE54-1D81-DE8F6D39B202}"/>
                  </a:ext>
                </a:extLst>
              </p:cNvPr>
              <p:cNvSpPr txBox="1"/>
              <p:nvPr/>
            </p:nvSpPr>
            <p:spPr>
              <a:xfrm>
                <a:off x="8776449" y="3557331"/>
                <a:ext cx="8828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a:latin typeface="+mj-lt"/>
                    <a:ea typeface="Montserrat"/>
                    <a:cs typeface="Montserrat"/>
                  </a:rPr>
                  <a:t>Loja</a:t>
                </a:r>
                <a:endParaRPr lang="en" sz="1333">
                  <a:solidFill>
                    <a:srgbClr val="000000"/>
                  </a:solidFill>
                  <a:latin typeface="+mj-lt"/>
                  <a:ea typeface="Montserrat"/>
                  <a:cs typeface="Montserrat"/>
                </a:endParaRPr>
              </a:p>
            </p:txBody>
          </p:sp>
          <p:pic>
            <p:nvPicPr>
              <p:cNvPr id="41" name="Picture 10">
                <a:extLst>
                  <a:ext uri="{FF2B5EF4-FFF2-40B4-BE49-F238E27FC236}">
                    <a16:creationId xmlns:a16="http://schemas.microsoft.com/office/drawing/2014/main" id="{74ED25C7-8D1E-5ED4-7584-F9FAECB6E6C8}"/>
                  </a:ext>
                </a:extLst>
              </p:cNvPr>
              <p:cNvPicPr>
                <a:picLocks noChangeAspect="1"/>
              </p:cNvPicPr>
              <p:nvPr/>
            </p:nvPicPr>
            <p:blipFill>
              <a:blip r:embed="rId2"/>
              <a:stretch>
                <a:fillRect/>
              </a:stretch>
            </p:blipFill>
            <p:spPr>
              <a:xfrm>
                <a:off x="8984130" y="3161671"/>
                <a:ext cx="447040" cy="386080"/>
              </a:xfrm>
              <a:prstGeom prst="rect">
                <a:avLst/>
              </a:prstGeom>
            </p:spPr>
          </p:pic>
          <p:pic>
            <p:nvPicPr>
              <p:cNvPr id="42" name="Picture 41" descr="Graphical user interface, application&#10;&#10;Description automatically generated">
                <a:extLst>
                  <a:ext uri="{FF2B5EF4-FFF2-40B4-BE49-F238E27FC236}">
                    <a16:creationId xmlns:a16="http://schemas.microsoft.com/office/drawing/2014/main" id="{63BE5EFE-B319-19E0-A9F6-6364476926FD}"/>
                  </a:ext>
                </a:extLst>
              </p:cNvPr>
              <p:cNvPicPr>
                <a:picLocks noChangeAspect="1"/>
              </p:cNvPicPr>
              <p:nvPr/>
            </p:nvPicPr>
            <p:blipFill>
              <a:blip r:embed="rId2"/>
              <a:stretch>
                <a:fillRect/>
              </a:stretch>
            </p:blipFill>
            <p:spPr>
              <a:xfrm>
                <a:off x="9839870" y="3161671"/>
                <a:ext cx="447040" cy="386080"/>
              </a:xfrm>
              <a:prstGeom prst="rect">
                <a:avLst/>
              </a:prstGeom>
            </p:spPr>
          </p:pic>
          <p:sp>
            <p:nvSpPr>
              <p:cNvPr id="55" name="Google Shape;301;p39">
                <a:extLst>
                  <a:ext uri="{FF2B5EF4-FFF2-40B4-BE49-F238E27FC236}">
                    <a16:creationId xmlns:a16="http://schemas.microsoft.com/office/drawing/2014/main" id="{EEE257B4-1637-C925-6E23-0D9B25B5937B}"/>
                  </a:ext>
                </a:extLst>
              </p:cNvPr>
              <p:cNvSpPr txBox="1"/>
              <p:nvPr/>
            </p:nvSpPr>
            <p:spPr>
              <a:xfrm>
                <a:off x="10498131" y="3557331"/>
                <a:ext cx="8420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a:latin typeface="+mj-lt"/>
                    <a:ea typeface="Montserrat"/>
                    <a:cs typeface="Montserrat"/>
                    <a:sym typeface="Montserrat"/>
                  </a:rPr>
                  <a:t>Loja</a:t>
                </a:r>
                <a:endParaRPr lang="en" sz="1333">
                  <a:solidFill>
                    <a:srgbClr val="000000"/>
                  </a:solidFill>
                  <a:latin typeface="+mj-lt"/>
                  <a:ea typeface="Montserrat"/>
                  <a:cs typeface="Montserrat"/>
                </a:endParaRPr>
              </a:p>
            </p:txBody>
          </p:sp>
          <p:pic>
            <p:nvPicPr>
              <p:cNvPr id="58" name="Picture 57" descr="Graphical user interface, application&#10;&#10;Description automatically generated">
                <a:extLst>
                  <a:ext uri="{FF2B5EF4-FFF2-40B4-BE49-F238E27FC236}">
                    <a16:creationId xmlns:a16="http://schemas.microsoft.com/office/drawing/2014/main" id="{1C928176-F22C-C59E-F337-7F5954659C71}"/>
                  </a:ext>
                </a:extLst>
              </p:cNvPr>
              <p:cNvPicPr>
                <a:picLocks noChangeAspect="1"/>
              </p:cNvPicPr>
              <p:nvPr/>
            </p:nvPicPr>
            <p:blipFill>
              <a:blip r:embed="rId2"/>
              <a:stretch>
                <a:fillRect/>
              </a:stretch>
            </p:blipFill>
            <p:spPr>
              <a:xfrm>
                <a:off x="10695611" y="3161671"/>
                <a:ext cx="447040" cy="386080"/>
              </a:xfrm>
              <a:prstGeom prst="rect">
                <a:avLst/>
              </a:prstGeom>
            </p:spPr>
          </p:pic>
        </p:grpSp>
        <p:grpSp>
          <p:nvGrpSpPr>
            <p:cNvPr id="87" name="Group 86">
              <a:extLst>
                <a:ext uri="{FF2B5EF4-FFF2-40B4-BE49-F238E27FC236}">
                  <a16:creationId xmlns:a16="http://schemas.microsoft.com/office/drawing/2014/main" id="{808BD59B-0F20-CE45-1187-B45204154A98}"/>
                </a:ext>
              </a:extLst>
            </p:cNvPr>
            <p:cNvGrpSpPr/>
            <p:nvPr/>
          </p:nvGrpSpPr>
          <p:grpSpPr>
            <a:xfrm>
              <a:off x="7054769" y="3929753"/>
              <a:ext cx="4285362" cy="642060"/>
              <a:chOff x="7054769" y="3161671"/>
              <a:chExt cx="4285362" cy="642060"/>
            </a:xfrm>
          </p:grpSpPr>
          <p:sp>
            <p:nvSpPr>
              <p:cNvPr id="88" name="Google Shape;301;p39">
                <a:extLst>
                  <a:ext uri="{FF2B5EF4-FFF2-40B4-BE49-F238E27FC236}">
                    <a16:creationId xmlns:a16="http://schemas.microsoft.com/office/drawing/2014/main" id="{68910812-7B80-2CB4-6E2C-A79BD6310C00}"/>
                  </a:ext>
                </a:extLst>
              </p:cNvPr>
              <p:cNvSpPr txBox="1"/>
              <p:nvPr/>
            </p:nvSpPr>
            <p:spPr>
              <a:xfrm>
                <a:off x="7936009" y="3557331"/>
                <a:ext cx="8420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a:latin typeface="+mj-lt"/>
                    <a:ea typeface="Montserrat"/>
                    <a:cs typeface="Montserrat"/>
                    <a:sym typeface="Montserrat"/>
                  </a:rPr>
                  <a:t>Loja</a:t>
                </a:r>
                <a:endParaRPr lang="en" sz="1333">
                  <a:solidFill>
                    <a:srgbClr val="000000"/>
                  </a:solidFill>
                  <a:latin typeface="+mj-lt"/>
                  <a:ea typeface="Montserrat"/>
                  <a:cs typeface="Montserrat"/>
                </a:endParaRPr>
              </a:p>
            </p:txBody>
          </p:sp>
          <p:sp>
            <p:nvSpPr>
              <p:cNvPr id="89" name="Google Shape;302;p39">
                <a:extLst>
                  <a:ext uri="{FF2B5EF4-FFF2-40B4-BE49-F238E27FC236}">
                    <a16:creationId xmlns:a16="http://schemas.microsoft.com/office/drawing/2014/main" id="{5B490E94-1C9C-15A3-5F82-F739B67A6706}"/>
                  </a:ext>
                </a:extLst>
              </p:cNvPr>
              <p:cNvSpPr txBox="1"/>
              <p:nvPr/>
            </p:nvSpPr>
            <p:spPr>
              <a:xfrm>
                <a:off x="7054769" y="3557331"/>
                <a:ext cx="8828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dirty="0">
                    <a:latin typeface="+mj-lt"/>
                    <a:ea typeface="Montserrat"/>
                    <a:cs typeface="Montserrat"/>
                  </a:rPr>
                  <a:t>Loja</a:t>
                </a:r>
                <a:endParaRPr lang="en" sz="1333" dirty="0">
                  <a:solidFill>
                    <a:srgbClr val="000000"/>
                  </a:solidFill>
                  <a:latin typeface="+mj-lt"/>
                  <a:ea typeface="Montserrat"/>
                  <a:cs typeface="Montserrat"/>
                </a:endParaRPr>
              </a:p>
            </p:txBody>
          </p:sp>
          <p:pic>
            <p:nvPicPr>
              <p:cNvPr id="90" name="Picture 10">
                <a:extLst>
                  <a:ext uri="{FF2B5EF4-FFF2-40B4-BE49-F238E27FC236}">
                    <a16:creationId xmlns:a16="http://schemas.microsoft.com/office/drawing/2014/main" id="{CB78ECCD-05D2-220D-9E34-C461CABA25AE}"/>
                  </a:ext>
                </a:extLst>
              </p:cNvPr>
              <p:cNvPicPr>
                <a:picLocks noChangeAspect="1"/>
              </p:cNvPicPr>
              <p:nvPr/>
            </p:nvPicPr>
            <p:blipFill>
              <a:blip r:embed="rId2"/>
              <a:stretch>
                <a:fillRect/>
              </a:stretch>
            </p:blipFill>
            <p:spPr>
              <a:xfrm>
                <a:off x="7272649" y="3161671"/>
                <a:ext cx="447040" cy="386080"/>
              </a:xfrm>
              <a:prstGeom prst="rect">
                <a:avLst/>
              </a:prstGeom>
            </p:spPr>
          </p:pic>
          <p:pic>
            <p:nvPicPr>
              <p:cNvPr id="91" name="Picture 90" descr="Graphical user interface, application&#10;&#10;Description automatically generated">
                <a:extLst>
                  <a:ext uri="{FF2B5EF4-FFF2-40B4-BE49-F238E27FC236}">
                    <a16:creationId xmlns:a16="http://schemas.microsoft.com/office/drawing/2014/main" id="{3D6FFD74-46E2-2619-A397-B26EFC19445D}"/>
                  </a:ext>
                </a:extLst>
              </p:cNvPr>
              <p:cNvPicPr>
                <a:picLocks noChangeAspect="1"/>
              </p:cNvPicPr>
              <p:nvPr/>
            </p:nvPicPr>
            <p:blipFill>
              <a:blip r:embed="rId2"/>
              <a:stretch>
                <a:fillRect/>
              </a:stretch>
            </p:blipFill>
            <p:spPr>
              <a:xfrm>
                <a:off x="8128390" y="3161671"/>
                <a:ext cx="447040" cy="386080"/>
              </a:xfrm>
              <a:prstGeom prst="rect">
                <a:avLst/>
              </a:prstGeom>
            </p:spPr>
          </p:pic>
          <p:sp>
            <p:nvSpPr>
              <p:cNvPr id="92" name="Google Shape;301;p39">
                <a:extLst>
                  <a:ext uri="{FF2B5EF4-FFF2-40B4-BE49-F238E27FC236}">
                    <a16:creationId xmlns:a16="http://schemas.microsoft.com/office/drawing/2014/main" id="{86B8F255-AB3C-4A7E-1EA1-B926D3CFCB0B}"/>
                  </a:ext>
                </a:extLst>
              </p:cNvPr>
              <p:cNvSpPr txBox="1"/>
              <p:nvPr/>
            </p:nvSpPr>
            <p:spPr>
              <a:xfrm>
                <a:off x="9657689" y="3557331"/>
                <a:ext cx="8420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a:latin typeface="+mj-lt"/>
                    <a:ea typeface="Montserrat"/>
                    <a:cs typeface="Montserrat"/>
                    <a:sym typeface="Montserrat"/>
                  </a:rPr>
                  <a:t>Loja</a:t>
                </a:r>
                <a:endParaRPr lang="en" sz="1333">
                  <a:solidFill>
                    <a:srgbClr val="000000"/>
                  </a:solidFill>
                  <a:latin typeface="+mj-lt"/>
                  <a:ea typeface="Montserrat"/>
                  <a:cs typeface="Montserrat"/>
                </a:endParaRPr>
              </a:p>
            </p:txBody>
          </p:sp>
          <p:sp>
            <p:nvSpPr>
              <p:cNvPr id="93" name="Google Shape;302;p39">
                <a:extLst>
                  <a:ext uri="{FF2B5EF4-FFF2-40B4-BE49-F238E27FC236}">
                    <a16:creationId xmlns:a16="http://schemas.microsoft.com/office/drawing/2014/main" id="{97AD3BF7-87B8-04D0-7B20-A6C48F4611F8}"/>
                  </a:ext>
                </a:extLst>
              </p:cNvPr>
              <p:cNvSpPr txBox="1"/>
              <p:nvPr/>
            </p:nvSpPr>
            <p:spPr>
              <a:xfrm>
                <a:off x="8776449" y="3557331"/>
                <a:ext cx="8828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a:latin typeface="+mj-lt"/>
                    <a:ea typeface="Montserrat"/>
                    <a:cs typeface="Montserrat"/>
                  </a:rPr>
                  <a:t>Loja</a:t>
                </a:r>
                <a:endParaRPr lang="en" sz="1333">
                  <a:solidFill>
                    <a:srgbClr val="000000"/>
                  </a:solidFill>
                  <a:latin typeface="+mj-lt"/>
                  <a:ea typeface="Montserrat"/>
                  <a:cs typeface="Montserrat"/>
                </a:endParaRPr>
              </a:p>
            </p:txBody>
          </p:sp>
          <p:pic>
            <p:nvPicPr>
              <p:cNvPr id="94" name="Picture 10">
                <a:extLst>
                  <a:ext uri="{FF2B5EF4-FFF2-40B4-BE49-F238E27FC236}">
                    <a16:creationId xmlns:a16="http://schemas.microsoft.com/office/drawing/2014/main" id="{C2F0A210-A784-4C1C-D187-5EFEA0855C4E}"/>
                  </a:ext>
                </a:extLst>
              </p:cNvPr>
              <p:cNvPicPr>
                <a:picLocks noChangeAspect="1"/>
              </p:cNvPicPr>
              <p:nvPr/>
            </p:nvPicPr>
            <p:blipFill>
              <a:blip r:embed="rId2"/>
              <a:stretch>
                <a:fillRect/>
              </a:stretch>
            </p:blipFill>
            <p:spPr>
              <a:xfrm>
                <a:off x="8984130" y="3161671"/>
                <a:ext cx="447040" cy="386080"/>
              </a:xfrm>
              <a:prstGeom prst="rect">
                <a:avLst/>
              </a:prstGeom>
            </p:spPr>
          </p:pic>
          <p:pic>
            <p:nvPicPr>
              <p:cNvPr id="95" name="Picture 94" descr="Graphical user interface, application&#10;&#10;Description automatically generated">
                <a:extLst>
                  <a:ext uri="{FF2B5EF4-FFF2-40B4-BE49-F238E27FC236}">
                    <a16:creationId xmlns:a16="http://schemas.microsoft.com/office/drawing/2014/main" id="{91FB4848-A513-B3A0-BF82-BB2AB8DD841C}"/>
                  </a:ext>
                </a:extLst>
              </p:cNvPr>
              <p:cNvPicPr>
                <a:picLocks noChangeAspect="1"/>
              </p:cNvPicPr>
              <p:nvPr/>
            </p:nvPicPr>
            <p:blipFill>
              <a:blip r:embed="rId2"/>
              <a:stretch>
                <a:fillRect/>
              </a:stretch>
            </p:blipFill>
            <p:spPr>
              <a:xfrm>
                <a:off x="9839870" y="3161671"/>
                <a:ext cx="447040" cy="386080"/>
              </a:xfrm>
              <a:prstGeom prst="rect">
                <a:avLst/>
              </a:prstGeom>
            </p:spPr>
          </p:pic>
          <p:sp>
            <p:nvSpPr>
              <p:cNvPr id="96" name="Google Shape;301;p39">
                <a:extLst>
                  <a:ext uri="{FF2B5EF4-FFF2-40B4-BE49-F238E27FC236}">
                    <a16:creationId xmlns:a16="http://schemas.microsoft.com/office/drawing/2014/main" id="{1018E223-9549-F05A-4A31-5A4E34D4B57D}"/>
                  </a:ext>
                </a:extLst>
              </p:cNvPr>
              <p:cNvSpPr txBox="1"/>
              <p:nvPr/>
            </p:nvSpPr>
            <p:spPr>
              <a:xfrm>
                <a:off x="10498131" y="3557331"/>
                <a:ext cx="8420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a:latin typeface="+mj-lt"/>
                    <a:ea typeface="Montserrat"/>
                    <a:cs typeface="Montserrat"/>
                    <a:sym typeface="Montserrat"/>
                  </a:rPr>
                  <a:t>Loja</a:t>
                </a:r>
                <a:endParaRPr lang="en" sz="1333">
                  <a:solidFill>
                    <a:srgbClr val="000000"/>
                  </a:solidFill>
                  <a:latin typeface="+mj-lt"/>
                  <a:ea typeface="Montserrat"/>
                  <a:cs typeface="Montserrat"/>
                </a:endParaRPr>
              </a:p>
            </p:txBody>
          </p:sp>
          <p:pic>
            <p:nvPicPr>
              <p:cNvPr id="97" name="Picture 96" descr="Graphical user interface, application&#10;&#10;Description automatically generated">
                <a:extLst>
                  <a:ext uri="{FF2B5EF4-FFF2-40B4-BE49-F238E27FC236}">
                    <a16:creationId xmlns:a16="http://schemas.microsoft.com/office/drawing/2014/main" id="{A31944E9-5BA6-9CF3-5AF3-2A849A92861C}"/>
                  </a:ext>
                </a:extLst>
              </p:cNvPr>
              <p:cNvPicPr>
                <a:picLocks noChangeAspect="1"/>
              </p:cNvPicPr>
              <p:nvPr/>
            </p:nvPicPr>
            <p:blipFill>
              <a:blip r:embed="rId2"/>
              <a:stretch>
                <a:fillRect/>
              </a:stretch>
            </p:blipFill>
            <p:spPr>
              <a:xfrm>
                <a:off x="10695611" y="3161671"/>
                <a:ext cx="447040" cy="386080"/>
              </a:xfrm>
              <a:prstGeom prst="rect">
                <a:avLst/>
              </a:prstGeom>
            </p:spPr>
          </p:pic>
        </p:grpSp>
        <p:grpSp>
          <p:nvGrpSpPr>
            <p:cNvPr id="98" name="Group 97">
              <a:extLst>
                <a:ext uri="{FF2B5EF4-FFF2-40B4-BE49-F238E27FC236}">
                  <a16:creationId xmlns:a16="http://schemas.microsoft.com/office/drawing/2014/main" id="{2B0A1CBC-0EC7-3FAD-5D97-E75C35D15C39}"/>
                </a:ext>
              </a:extLst>
            </p:cNvPr>
            <p:cNvGrpSpPr/>
            <p:nvPr/>
          </p:nvGrpSpPr>
          <p:grpSpPr>
            <a:xfrm>
              <a:off x="7054769" y="4704180"/>
              <a:ext cx="4285362" cy="642060"/>
              <a:chOff x="7054769" y="3161671"/>
              <a:chExt cx="4285362" cy="642060"/>
            </a:xfrm>
          </p:grpSpPr>
          <p:sp>
            <p:nvSpPr>
              <p:cNvPr id="99" name="Google Shape;301;p39">
                <a:extLst>
                  <a:ext uri="{FF2B5EF4-FFF2-40B4-BE49-F238E27FC236}">
                    <a16:creationId xmlns:a16="http://schemas.microsoft.com/office/drawing/2014/main" id="{0E7F2184-7CB1-F11B-7F82-AF56F6970B39}"/>
                  </a:ext>
                </a:extLst>
              </p:cNvPr>
              <p:cNvSpPr txBox="1"/>
              <p:nvPr/>
            </p:nvSpPr>
            <p:spPr>
              <a:xfrm>
                <a:off x="7936009" y="3557331"/>
                <a:ext cx="8420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a:latin typeface="+mj-lt"/>
                    <a:ea typeface="Montserrat"/>
                    <a:cs typeface="Montserrat"/>
                    <a:sym typeface="Montserrat"/>
                  </a:rPr>
                  <a:t>Loja</a:t>
                </a:r>
                <a:endParaRPr lang="en" sz="1333">
                  <a:solidFill>
                    <a:srgbClr val="000000"/>
                  </a:solidFill>
                  <a:latin typeface="+mj-lt"/>
                  <a:ea typeface="Montserrat"/>
                  <a:cs typeface="Montserrat"/>
                </a:endParaRPr>
              </a:p>
            </p:txBody>
          </p:sp>
          <p:sp>
            <p:nvSpPr>
              <p:cNvPr id="100" name="Google Shape;302;p39">
                <a:extLst>
                  <a:ext uri="{FF2B5EF4-FFF2-40B4-BE49-F238E27FC236}">
                    <a16:creationId xmlns:a16="http://schemas.microsoft.com/office/drawing/2014/main" id="{EF151361-4486-46B0-048F-05163DCAB934}"/>
                  </a:ext>
                </a:extLst>
              </p:cNvPr>
              <p:cNvSpPr txBox="1"/>
              <p:nvPr/>
            </p:nvSpPr>
            <p:spPr>
              <a:xfrm>
                <a:off x="7054769" y="3557331"/>
                <a:ext cx="8828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dirty="0">
                    <a:latin typeface="+mj-lt"/>
                    <a:ea typeface="Montserrat"/>
                    <a:cs typeface="Montserrat"/>
                  </a:rPr>
                  <a:t>Loja</a:t>
                </a:r>
                <a:endParaRPr lang="en" sz="1333" dirty="0">
                  <a:solidFill>
                    <a:srgbClr val="000000"/>
                  </a:solidFill>
                  <a:latin typeface="+mj-lt"/>
                  <a:ea typeface="Montserrat"/>
                  <a:cs typeface="Montserrat"/>
                </a:endParaRPr>
              </a:p>
            </p:txBody>
          </p:sp>
          <p:pic>
            <p:nvPicPr>
              <p:cNvPr id="101" name="Picture 10">
                <a:extLst>
                  <a:ext uri="{FF2B5EF4-FFF2-40B4-BE49-F238E27FC236}">
                    <a16:creationId xmlns:a16="http://schemas.microsoft.com/office/drawing/2014/main" id="{15D5307A-3741-5192-FC47-268B1648C1F7}"/>
                  </a:ext>
                </a:extLst>
              </p:cNvPr>
              <p:cNvPicPr>
                <a:picLocks noChangeAspect="1"/>
              </p:cNvPicPr>
              <p:nvPr/>
            </p:nvPicPr>
            <p:blipFill>
              <a:blip r:embed="rId2"/>
              <a:stretch>
                <a:fillRect/>
              </a:stretch>
            </p:blipFill>
            <p:spPr>
              <a:xfrm>
                <a:off x="7272649" y="3161671"/>
                <a:ext cx="447040" cy="386080"/>
              </a:xfrm>
              <a:prstGeom prst="rect">
                <a:avLst/>
              </a:prstGeom>
            </p:spPr>
          </p:pic>
          <p:pic>
            <p:nvPicPr>
              <p:cNvPr id="102" name="Picture 101" descr="Graphical user interface, application&#10;&#10;Description automatically generated">
                <a:extLst>
                  <a:ext uri="{FF2B5EF4-FFF2-40B4-BE49-F238E27FC236}">
                    <a16:creationId xmlns:a16="http://schemas.microsoft.com/office/drawing/2014/main" id="{C020C8C6-39DA-0314-A019-173D8F594722}"/>
                  </a:ext>
                </a:extLst>
              </p:cNvPr>
              <p:cNvPicPr>
                <a:picLocks noChangeAspect="1"/>
              </p:cNvPicPr>
              <p:nvPr/>
            </p:nvPicPr>
            <p:blipFill>
              <a:blip r:embed="rId2"/>
              <a:stretch>
                <a:fillRect/>
              </a:stretch>
            </p:blipFill>
            <p:spPr>
              <a:xfrm>
                <a:off x="8128390" y="3161671"/>
                <a:ext cx="447040" cy="386080"/>
              </a:xfrm>
              <a:prstGeom prst="rect">
                <a:avLst/>
              </a:prstGeom>
            </p:spPr>
          </p:pic>
          <p:sp>
            <p:nvSpPr>
              <p:cNvPr id="103" name="Google Shape;301;p39">
                <a:extLst>
                  <a:ext uri="{FF2B5EF4-FFF2-40B4-BE49-F238E27FC236}">
                    <a16:creationId xmlns:a16="http://schemas.microsoft.com/office/drawing/2014/main" id="{81EAF309-184C-8D5E-D180-9293F05E4C47}"/>
                  </a:ext>
                </a:extLst>
              </p:cNvPr>
              <p:cNvSpPr txBox="1"/>
              <p:nvPr/>
            </p:nvSpPr>
            <p:spPr>
              <a:xfrm>
                <a:off x="9657689" y="3557331"/>
                <a:ext cx="8420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a:latin typeface="+mj-lt"/>
                    <a:ea typeface="Montserrat"/>
                    <a:cs typeface="Montserrat"/>
                    <a:sym typeface="Montserrat"/>
                  </a:rPr>
                  <a:t>Loja</a:t>
                </a:r>
                <a:endParaRPr lang="en" sz="1333">
                  <a:solidFill>
                    <a:srgbClr val="000000"/>
                  </a:solidFill>
                  <a:latin typeface="+mj-lt"/>
                  <a:ea typeface="Montserrat"/>
                  <a:cs typeface="Montserrat"/>
                </a:endParaRPr>
              </a:p>
            </p:txBody>
          </p:sp>
          <p:sp>
            <p:nvSpPr>
              <p:cNvPr id="104" name="Google Shape;302;p39">
                <a:extLst>
                  <a:ext uri="{FF2B5EF4-FFF2-40B4-BE49-F238E27FC236}">
                    <a16:creationId xmlns:a16="http://schemas.microsoft.com/office/drawing/2014/main" id="{17FF53A1-0133-7E9F-9344-D8496C0678E8}"/>
                  </a:ext>
                </a:extLst>
              </p:cNvPr>
              <p:cNvSpPr txBox="1"/>
              <p:nvPr/>
            </p:nvSpPr>
            <p:spPr>
              <a:xfrm>
                <a:off x="8776449" y="3557331"/>
                <a:ext cx="8828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a:latin typeface="+mj-lt"/>
                    <a:ea typeface="Montserrat"/>
                    <a:cs typeface="Montserrat"/>
                  </a:rPr>
                  <a:t>Loja</a:t>
                </a:r>
                <a:endParaRPr lang="en" sz="1333">
                  <a:solidFill>
                    <a:srgbClr val="000000"/>
                  </a:solidFill>
                  <a:latin typeface="+mj-lt"/>
                  <a:ea typeface="Montserrat"/>
                  <a:cs typeface="Montserrat"/>
                </a:endParaRPr>
              </a:p>
            </p:txBody>
          </p:sp>
          <p:pic>
            <p:nvPicPr>
              <p:cNvPr id="105" name="Picture 10">
                <a:extLst>
                  <a:ext uri="{FF2B5EF4-FFF2-40B4-BE49-F238E27FC236}">
                    <a16:creationId xmlns:a16="http://schemas.microsoft.com/office/drawing/2014/main" id="{10EAA801-1181-5D69-D122-C9EF6076C9DD}"/>
                  </a:ext>
                </a:extLst>
              </p:cNvPr>
              <p:cNvPicPr>
                <a:picLocks noChangeAspect="1"/>
              </p:cNvPicPr>
              <p:nvPr/>
            </p:nvPicPr>
            <p:blipFill>
              <a:blip r:embed="rId2"/>
              <a:stretch>
                <a:fillRect/>
              </a:stretch>
            </p:blipFill>
            <p:spPr>
              <a:xfrm>
                <a:off x="8984130" y="3161671"/>
                <a:ext cx="447040" cy="386080"/>
              </a:xfrm>
              <a:prstGeom prst="rect">
                <a:avLst/>
              </a:prstGeom>
            </p:spPr>
          </p:pic>
          <p:pic>
            <p:nvPicPr>
              <p:cNvPr id="106" name="Picture 105" descr="Graphical user interface, application&#10;&#10;Description automatically generated">
                <a:extLst>
                  <a:ext uri="{FF2B5EF4-FFF2-40B4-BE49-F238E27FC236}">
                    <a16:creationId xmlns:a16="http://schemas.microsoft.com/office/drawing/2014/main" id="{3A4BB190-6F52-2CC0-E411-DC9A6F7193DB}"/>
                  </a:ext>
                </a:extLst>
              </p:cNvPr>
              <p:cNvPicPr>
                <a:picLocks noChangeAspect="1"/>
              </p:cNvPicPr>
              <p:nvPr/>
            </p:nvPicPr>
            <p:blipFill>
              <a:blip r:embed="rId2"/>
              <a:stretch>
                <a:fillRect/>
              </a:stretch>
            </p:blipFill>
            <p:spPr>
              <a:xfrm>
                <a:off x="9839870" y="3161671"/>
                <a:ext cx="447040" cy="386080"/>
              </a:xfrm>
              <a:prstGeom prst="rect">
                <a:avLst/>
              </a:prstGeom>
            </p:spPr>
          </p:pic>
          <p:sp>
            <p:nvSpPr>
              <p:cNvPr id="107" name="Google Shape;301;p39">
                <a:extLst>
                  <a:ext uri="{FF2B5EF4-FFF2-40B4-BE49-F238E27FC236}">
                    <a16:creationId xmlns:a16="http://schemas.microsoft.com/office/drawing/2014/main" id="{35C34898-5839-560E-9CFF-5CDF62448503}"/>
                  </a:ext>
                </a:extLst>
              </p:cNvPr>
              <p:cNvSpPr txBox="1"/>
              <p:nvPr/>
            </p:nvSpPr>
            <p:spPr>
              <a:xfrm>
                <a:off x="10498131" y="3557331"/>
                <a:ext cx="8420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a:latin typeface="+mj-lt"/>
                    <a:ea typeface="Montserrat"/>
                    <a:cs typeface="Montserrat"/>
                    <a:sym typeface="Montserrat"/>
                  </a:rPr>
                  <a:t>Loja</a:t>
                </a:r>
                <a:endParaRPr lang="en" sz="1333">
                  <a:solidFill>
                    <a:srgbClr val="000000"/>
                  </a:solidFill>
                  <a:latin typeface="+mj-lt"/>
                  <a:ea typeface="Montserrat"/>
                  <a:cs typeface="Montserrat"/>
                </a:endParaRPr>
              </a:p>
            </p:txBody>
          </p:sp>
          <p:pic>
            <p:nvPicPr>
              <p:cNvPr id="108" name="Picture 107" descr="Graphical user interface, application&#10;&#10;Description automatically generated">
                <a:extLst>
                  <a:ext uri="{FF2B5EF4-FFF2-40B4-BE49-F238E27FC236}">
                    <a16:creationId xmlns:a16="http://schemas.microsoft.com/office/drawing/2014/main" id="{BF21BCDE-8327-754A-B8EB-FD227C668341}"/>
                  </a:ext>
                </a:extLst>
              </p:cNvPr>
              <p:cNvPicPr>
                <a:picLocks noChangeAspect="1"/>
              </p:cNvPicPr>
              <p:nvPr/>
            </p:nvPicPr>
            <p:blipFill>
              <a:blip r:embed="rId2"/>
              <a:stretch>
                <a:fillRect/>
              </a:stretch>
            </p:blipFill>
            <p:spPr>
              <a:xfrm>
                <a:off x="10695611" y="3161671"/>
                <a:ext cx="447040" cy="386080"/>
              </a:xfrm>
              <a:prstGeom prst="rect">
                <a:avLst/>
              </a:prstGeom>
            </p:spPr>
          </p:pic>
        </p:grpSp>
        <p:grpSp>
          <p:nvGrpSpPr>
            <p:cNvPr id="109" name="Group 108">
              <a:extLst>
                <a:ext uri="{FF2B5EF4-FFF2-40B4-BE49-F238E27FC236}">
                  <a16:creationId xmlns:a16="http://schemas.microsoft.com/office/drawing/2014/main" id="{F27B9A2E-99AC-78C6-4E4D-74E613CC8A9D}"/>
                </a:ext>
              </a:extLst>
            </p:cNvPr>
            <p:cNvGrpSpPr/>
            <p:nvPr/>
          </p:nvGrpSpPr>
          <p:grpSpPr>
            <a:xfrm>
              <a:off x="7054769" y="5478607"/>
              <a:ext cx="4285362" cy="642060"/>
              <a:chOff x="7054769" y="3161671"/>
              <a:chExt cx="4285362" cy="642060"/>
            </a:xfrm>
          </p:grpSpPr>
          <p:sp>
            <p:nvSpPr>
              <p:cNvPr id="110" name="Google Shape;301;p39">
                <a:extLst>
                  <a:ext uri="{FF2B5EF4-FFF2-40B4-BE49-F238E27FC236}">
                    <a16:creationId xmlns:a16="http://schemas.microsoft.com/office/drawing/2014/main" id="{0911475B-3D59-7FA4-8D78-AC44FFD76E92}"/>
                  </a:ext>
                </a:extLst>
              </p:cNvPr>
              <p:cNvSpPr txBox="1"/>
              <p:nvPr/>
            </p:nvSpPr>
            <p:spPr>
              <a:xfrm>
                <a:off x="7936009" y="3557331"/>
                <a:ext cx="8420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a:latin typeface="+mj-lt"/>
                    <a:ea typeface="Montserrat"/>
                    <a:cs typeface="Montserrat"/>
                    <a:sym typeface="Montserrat"/>
                  </a:rPr>
                  <a:t>Loja</a:t>
                </a:r>
                <a:endParaRPr lang="en" sz="1333">
                  <a:solidFill>
                    <a:srgbClr val="000000"/>
                  </a:solidFill>
                  <a:latin typeface="+mj-lt"/>
                  <a:ea typeface="Montserrat"/>
                  <a:cs typeface="Montserrat"/>
                </a:endParaRPr>
              </a:p>
            </p:txBody>
          </p:sp>
          <p:sp>
            <p:nvSpPr>
              <p:cNvPr id="111" name="Google Shape;302;p39">
                <a:extLst>
                  <a:ext uri="{FF2B5EF4-FFF2-40B4-BE49-F238E27FC236}">
                    <a16:creationId xmlns:a16="http://schemas.microsoft.com/office/drawing/2014/main" id="{C2669A68-F1E7-3965-EB1B-0A6237F5C4AB}"/>
                  </a:ext>
                </a:extLst>
              </p:cNvPr>
              <p:cNvSpPr txBox="1"/>
              <p:nvPr/>
            </p:nvSpPr>
            <p:spPr>
              <a:xfrm>
                <a:off x="7054769" y="3557331"/>
                <a:ext cx="8828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dirty="0">
                    <a:latin typeface="+mj-lt"/>
                    <a:ea typeface="Montserrat"/>
                    <a:cs typeface="Montserrat"/>
                  </a:rPr>
                  <a:t>Loja</a:t>
                </a:r>
                <a:endParaRPr lang="en" sz="1333" dirty="0">
                  <a:solidFill>
                    <a:srgbClr val="000000"/>
                  </a:solidFill>
                  <a:latin typeface="+mj-lt"/>
                  <a:ea typeface="Montserrat"/>
                  <a:cs typeface="Montserrat"/>
                </a:endParaRPr>
              </a:p>
            </p:txBody>
          </p:sp>
          <p:pic>
            <p:nvPicPr>
              <p:cNvPr id="112" name="Picture 10">
                <a:extLst>
                  <a:ext uri="{FF2B5EF4-FFF2-40B4-BE49-F238E27FC236}">
                    <a16:creationId xmlns:a16="http://schemas.microsoft.com/office/drawing/2014/main" id="{7B9D8796-69E5-8612-6C77-53FABDB2D8BD}"/>
                  </a:ext>
                </a:extLst>
              </p:cNvPr>
              <p:cNvPicPr>
                <a:picLocks noChangeAspect="1"/>
              </p:cNvPicPr>
              <p:nvPr/>
            </p:nvPicPr>
            <p:blipFill>
              <a:blip r:embed="rId2"/>
              <a:stretch>
                <a:fillRect/>
              </a:stretch>
            </p:blipFill>
            <p:spPr>
              <a:xfrm>
                <a:off x="7272649" y="3161671"/>
                <a:ext cx="447040" cy="386080"/>
              </a:xfrm>
              <a:prstGeom prst="rect">
                <a:avLst/>
              </a:prstGeom>
            </p:spPr>
          </p:pic>
          <p:pic>
            <p:nvPicPr>
              <p:cNvPr id="113" name="Picture 112" descr="Graphical user interface, application&#10;&#10;Description automatically generated">
                <a:extLst>
                  <a:ext uri="{FF2B5EF4-FFF2-40B4-BE49-F238E27FC236}">
                    <a16:creationId xmlns:a16="http://schemas.microsoft.com/office/drawing/2014/main" id="{890EADEF-EF36-4481-3802-CA2EC7EE659E}"/>
                  </a:ext>
                </a:extLst>
              </p:cNvPr>
              <p:cNvPicPr>
                <a:picLocks noChangeAspect="1"/>
              </p:cNvPicPr>
              <p:nvPr/>
            </p:nvPicPr>
            <p:blipFill>
              <a:blip r:embed="rId2"/>
              <a:stretch>
                <a:fillRect/>
              </a:stretch>
            </p:blipFill>
            <p:spPr>
              <a:xfrm>
                <a:off x="8128390" y="3161671"/>
                <a:ext cx="447040" cy="386080"/>
              </a:xfrm>
              <a:prstGeom prst="rect">
                <a:avLst/>
              </a:prstGeom>
            </p:spPr>
          </p:pic>
          <p:sp>
            <p:nvSpPr>
              <p:cNvPr id="114" name="Google Shape;301;p39">
                <a:extLst>
                  <a:ext uri="{FF2B5EF4-FFF2-40B4-BE49-F238E27FC236}">
                    <a16:creationId xmlns:a16="http://schemas.microsoft.com/office/drawing/2014/main" id="{0F497267-05EA-E965-D4B0-1E699F4A1131}"/>
                  </a:ext>
                </a:extLst>
              </p:cNvPr>
              <p:cNvSpPr txBox="1"/>
              <p:nvPr/>
            </p:nvSpPr>
            <p:spPr>
              <a:xfrm>
                <a:off x="9657689" y="3557331"/>
                <a:ext cx="8420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a:latin typeface="+mj-lt"/>
                    <a:ea typeface="Montserrat"/>
                    <a:cs typeface="Montserrat"/>
                    <a:sym typeface="Montserrat"/>
                  </a:rPr>
                  <a:t>Loja</a:t>
                </a:r>
                <a:endParaRPr lang="en" sz="1333">
                  <a:solidFill>
                    <a:srgbClr val="000000"/>
                  </a:solidFill>
                  <a:latin typeface="+mj-lt"/>
                  <a:ea typeface="Montserrat"/>
                  <a:cs typeface="Montserrat"/>
                </a:endParaRPr>
              </a:p>
            </p:txBody>
          </p:sp>
          <p:sp>
            <p:nvSpPr>
              <p:cNvPr id="115" name="Google Shape;302;p39">
                <a:extLst>
                  <a:ext uri="{FF2B5EF4-FFF2-40B4-BE49-F238E27FC236}">
                    <a16:creationId xmlns:a16="http://schemas.microsoft.com/office/drawing/2014/main" id="{96EF10A9-E2CA-20BD-2F18-29A1E8B97255}"/>
                  </a:ext>
                </a:extLst>
              </p:cNvPr>
              <p:cNvSpPr txBox="1"/>
              <p:nvPr/>
            </p:nvSpPr>
            <p:spPr>
              <a:xfrm>
                <a:off x="8776449" y="3557331"/>
                <a:ext cx="8828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a:latin typeface="+mj-lt"/>
                    <a:ea typeface="Montserrat"/>
                    <a:cs typeface="Montserrat"/>
                  </a:rPr>
                  <a:t>Loja</a:t>
                </a:r>
                <a:endParaRPr lang="en" sz="1333">
                  <a:solidFill>
                    <a:srgbClr val="000000"/>
                  </a:solidFill>
                  <a:latin typeface="+mj-lt"/>
                  <a:ea typeface="Montserrat"/>
                  <a:cs typeface="Montserrat"/>
                </a:endParaRPr>
              </a:p>
            </p:txBody>
          </p:sp>
          <p:pic>
            <p:nvPicPr>
              <p:cNvPr id="116" name="Picture 10">
                <a:extLst>
                  <a:ext uri="{FF2B5EF4-FFF2-40B4-BE49-F238E27FC236}">
                    <a16:creationId xmlns:a16="http://schemas.microsoft.com/office/drawing/2014/main" id="{EE67F35E-BE5F-7272-2F5D-6B53CCEFF860}"/>
                  </a:ext>
                </a:extLst>
              </p:cNvPr>
              <p:cNvPicPr>
                <a:picLocks noChangeAspect="1"/>
              </p:cNvPicPr>
              <p:nvPr/>
            </p:nvPicPr>
            <p:blipFill>
              <a:blip r:embed="rId2"/>
              <a:stretch>
                <a:fillRect/>
              </a:stretch>
            </p:blipFill>
            <p:spPr>
              <a:xfrm>
                <a:off x="8984130" y="3161671"/>
                <a:ext cx="447040" cy="386080"/>
              </a:xfrm>
              <a:prstGeom prst="rect">
                <a:avLst/>
              </a:prstGeom>
            </p:spPr>
          </p:pic>
          <p:pic>
            <p:nvPicPr>
              <p:cNvPr id="117" name="Picture 116" descr="Graphical user interface, application&#10;&#10;Description automatically generated">
                <a:extLst>
                  <a:ext uri="{FF2B5EF4-FFF2-40B4-BE49-F238E27FC236}">
                    <a16:creationId xmlns:a16="http://schemas.microsoft.com/office/drawing/2014/main" id="{C8AB2371-F196-616A-6050-2A9D2270A8AF}"/>
                  </a:ext>
                </a:extLst>
              </p:cNvPr>
              <p:cNvPicPr>
                <a:picLocks noChangeAspect="1"/>
              </p:cNvPicPr>
              <p:nvPr/>
            </p:nvPicPr>
            <p:blipFill>
              <a:blip r:embed="rId2"/>
              <a:stretch>
                <a:fillRect/>
              </a:stretch>
            </p:blipFill>
            <p:spPr>
              <a:xfrm>
                <a:off x="9839870" y="3161671"/>
                <a:ext cx="447040" cy="386080"/>
              </a:xfrm>
              <a:prstGeom prst="rect">
                <a:avLst/>
              </a:prstGeom>
            </p:spPr>
          </p:pic>
          <p:sp>
            <p:nvSpPr>
              <p:cNvPr id="118" name="Google Shape;301;p39">
                <a:extLst>
                  <a:ext uri="{FF2B5EF4-FFF2-40B4-BE49-F238E27FC236}">
                    <a16:creationId xmlns:a16="http://schemas.microsoft.com/office/drawing/2014/main" id="{A41C8657-18AB-494D-2F4B-708931274A06}"/>
                  </a:ext>
                </a:extLst>
              </p:cNvPr>
              <p:cNvSpPr txBox="1"/>
              <p:nvPr/>
            </p:nvSpPr>
            <p:spPr>
              <a:xfrm>
                <a:off x="10498131" y="3557331"/>
                <a:ext cx="8420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a:latin typeface="+mj-lt"/>
                    <a:ea typeface="Montserrat"/>
                    <a:cs typeface="Montserrat"/>
                    <a:sym typeface="Montserrat"/>
                  </a:rPr>
                  <a:t>Loja</a:t>
                </a:r>
                <a:endParaRPr lang="en" sz="1333">
                  <a:solidFill>
                    <a:srgbClr val="000000"/>
                  </a:solidFill>
                  <a:latin typeface="+mj-lt"/>
                  <a:ea typeface="Montserrat"/>
                  <a:cs typeface="Montserrat"/>
                </a:endParaRPr>
              </a:p>
            </p:txBody>
          </p:sp>
          <p:pic>
            <p:nvPicPr>
              <p:cNvPr id="119" name="Picture 118" descr="Graphical user interface, application&#10;&#10;Description automatically generated">
                <a:extLst>
                  <a:ext uri="{FF2B5EF4-FFF2-40B4-BE49-F238E27FC236}">
                    <a16:creationId xmlns:a16="http://schemas.microsoft.com/office/drawing/2014/main" id="{E83C6EA0-E067-20BA-CEF0-878E3115809A}"/>
                  </a:ext>
                </a:extLst>
              </p:cNvPr>
              <p:cNvPicPr>
                <a:picLocks noChangeAspect="1"/>
              </p:cNvPicPr>
              <p:nvPr/>
            </p:nvPicPr>
            <p:blipFill>
              <a:blip r:embed="rId2"/>
              <a:stretch>
                <a:fillRect/>
              </a:stretch>
            </p:blipFill>
            <p:spPr>
              <a:xfrm>
                <a:off x="10695611" y="3161671"/>
                <a:ext cx="447040" cy="386080"/>
              </a:xfrm>
              <a:prstGeom prst="rect">
                <a:avLst/>
              </a:prstGeom>
            </p:spPr>
          </p:pic>
        </p:grpSp>
      </p:grpSp>
      <p:graphicFrame>
        <p:nvGraphicFramePr>
          <p:cNvPr id="120" name="Table 24">
            <a:extLst>
              <a:ext uri="{FF2B5EF4-FFF2-40B4-BE49-F238E27FC236}">
                <a16:creationId xmlns:a16="http://schemas.microsoft.com/office/drawing/2014/main" id="{3C3BCFD9-CEC8-4914-7172-4E8ABCAB160A}"/>
              </a:ext>
            </a:extLst>
          </p:cNvPr>
          <p:cNvGraphicFramePr>
            <a:graphicFrameLocks noGrp="1"/>
          </p:cNvGraphicFramePr>
          <p:nvPr>
            <p:extLst>
              <p:ext uri="{D42A27DB-BD31-4B8C-83A1-F6EECF244321}">
                <p14:modId xmlns:p14="http://schemas.microsoft.com/office/powerpoint/2010/main" val="784118937"/>
              </p:ext>
            </p:extLst>
          </p:nvPr>
        </p:nvGraphicFramePr>
        <p:xfrm>
          <a:off x="288557" y="1157241"/>
          <a:ext cx="9551313" cy="1210833"/>
        </p:xfrm>
        <a:graphic>
          <a:graphicData uri="http://schemas.openxmlformats.org/drawingml/2006/table">
            <a:tbl>
              <a:tblPr firstRow="1" bandRow="1">
                <a:tableStyleId>{073A0DAA-6AF3-43AB-8588-CEC1D06C72B9}</a:tableStyleId>
              </a:tblPr>
              <a:tblGrid>
                <a:gridCol w="66632">
                  <a:extLst>
                    <a:ext uri="{9D8B030D-6E8A-4147-A177-3AD203B41FA5}">
                      <a16:colId xmlns:a16="http://schemas.microsoft.com/office/drawing/2014/main" val="3338537668"/>
                    </a:ext>
                  </a:extLst>
                </a:gridCol>
                <a:gridCol w="9484681">
                  <a:extLst>
                    <a:ext uri="{9D8B030D-6E8A-4147-A177-3AD203B41FA5}">
                      <a16:colId xmlns:a16="http://schemas.microsoft.com/office/drawing/2014/main" val="1952040229"/>
                    </a:ext>
                  </a:extLst>
                </a:gridCol>
              </a:tblGrid>
              <a:tr h="601233">
                <a:tc>
                  <a:txBody>
                    <a:bodyPr/>
                    <a:lstStyle/>
                    <a:p>
                      <a:endParaRPr lang="en-US" sz="1600" dirty="0"/>
                    </a:p>
                  </a:txBody>
                  <a:tcPr marL="0" marR="0" marT="0" marB="0"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pt-BR" sz="1400" b="0" dirty="0">
                          <a:solidFill>
                            <a:schemeClr val="tx1"/>
                          </a:solidFill>
                        </a:rPr>
                        <a:t>Para conhecer as características das lojas e classificá-las e assim estimar o universo total</a:t>
                      </a:r>
                    </a:p>
                  </a:txBody>
                  <a:tcPr marT="91440" marB="91440" anchor="ctr">
                    <a:lnL w="12700" cmpd="sng">
                      <a:noFill/>
                    </a:lnL>
                    <a:lnR w="28575"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06392878"/>
                  </a:ext>
                </a:extLst>
              </a:tr>
              <a:tr h="601233">
                <a:tc>
                  <a:txBody>
                    <a:bodyPr/>
                    <a:lstStyle/>
                    <a:p>
                      <a:endParaRPr lang="en-US" sz="1600" dirty="0"/>
                    </a:p>
                  </a:txBody>
                  <a:tcPr marL="0" marR="0" marT="0" marB="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b="0" dirty="0">
                          <a:solidFill>
                            <a:schemeClr val="tx1"/>
                          </a:solidFill>
                        </a:rPr>
                        <a:t>Porque não temos informações confiáveis, detalhadas e com atualizações periódicas sobre o número de estabelecimentos varejistas no Brasil</a:t>
                      </a:r>
                    </a:p>
                  </a:txBody>
                  <a:tcPr marT="91440" marB="9144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667443142"/>
                  </a:ext>
                </a:extLst>
              </a:tr>
            </a:tbl>
          </a:graphicData>
        </a:graphic>
      </p:graphicFrame>
      <p:sp>
        <p:nvSpPr>
          <p:cNvPr id="123" name="Google Shape;269;p39">
            <a:extLst>
              <a:ext uri="{FF2B5EF4-FFF2-40B4-BE49-F238E27FC236}">
                <a16:creationId xmlns:a16="http://schemas.microsoft.com/office/drawing/2014/main" id="{537C6B08-C0BA-53E5-39DC-74E9F812621A}"/>
              </a:ext>
            </a:extLst>
          </p:cNvPr>
          <p:cNvSpPr/>
          <p:nvPr/>
        </p:nvSpPr>
        <p:spPr>
          <a:xfrm>
            <a:off x="609934" y="2583737"/>
            <a:ext cx="2405761" cy="278445"/>
          </a:xfrm>
          <a:prstGeom prst="rect">
            <a:avLst/>
          </a:prstGeom>
          <a:noFill/>
          <a:ln>
            <a:noFill/>
          </a:ln>
        </p:spPr>
        <p:txBody>
          <a:bodyPr spcFirstLastPara="1" wrap="square" lIns="121900" tIns="60933" rIns="121900" bIns="60933" anchor="ctr" anchorCtr="0">
            <a:noAutofit/>
          </a:bodyPr>
          <a:lstStyle/>
          <a:p>
            <a:pPr algn="ctr">
              <a:buSzPts val="1400"/>
            </a:pPr>
            <a:r>
              <a:rPr lang="en-US" sz="1600" b="1" dirty="0">
                <a:solidFill>
                  <a:schemeClr val="bg2"/>
                </a:solidFill>
                <a:latin typeface="+mj-lt"/>
                <a:sym typeface="Montserrat"/>
              </a:rPr>
              <a:t>Amostra </a:t>
            </a:r>
            <a:r>
              <a:rPr lang="en-US" sz="1600" b="1" dirty="0" err="1">
                <a:solidFill>
                  <a:schemeClr val="bg2"/>
                </a:solidFill>
                <a:latin typeface="+mj-lt"/>
                <a:sym typeface="Montserrat"/>
              </a:rPr>
              <a:t>Mestra</a:t>
            </a:r>
            <a:endParaRPr lang="en-US" sz="1600" b="1" dirty="0">
              <a:solidFill>
                <a:schemeClr val="bg2"/>
              </a:solidFill>
              <a:latin typeface="+mj-lt"/>
              <a:sym typeface="Montserrat"/>
            </a:endParaRPr>
          </a:p>
        </p:txBody>
      </p:sp>
      <p:sp>
        <p:nvSpPr>
          <p:cNvPr id="124" name="Content Placeholder 2">
            <a:extLst>
              <a:ext uri="{FF2B5EF4-FFF2-40B4-BE49-F238E27FC236}">
                <a16:creationId xmlns:a16="http://schemas.microsoft.com/office/drawing/2014/main" id="{F0B69ACC-DFFA-EA59-7B13-B01FA8C43032}"/>
              </a:ext>
            </a:extLst>
          </p:cNvPr>
          <p:cNvSpPr txBox="1">
            <a:spLocks/>
          </p:cNvSpPr>
          <p:nvPr/>
        </p:nvSpPr>
        <p:spPr>
          <a:xfrm>
            <a:off x="288558" y="811275"/>
            <a:ext cx="9551312" cy="293075"/>
          </a:xfrm>
          <a:prstGeom prst="rect">
            <a:avLst/>
          </a:prstGeom>
        </p:spPr>
        <p:txBody>
          <a:bodyPr vert="horz" lIns="0" tIns="45720" rIns="0" bIns="45720" rtlCol="0" anchor="b">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dirty="0"/>
              <a:t>Fazemos a </a:t>
            </a:r>
            <a:r>
              <a:rPr lang="pt-BR" b="1" dirty="0"/>
              <a:t>Amostra Mestra:</a:t>
            </a:r>
          </a:p>
        </p:txBody>
      </p:sp>
    </p:spTree>
    <p:extLst>
      <p:ext uri="{BB962C8B-B14F-4D97-AF65-F5344CB8AC3E}">
        <p14:creationId xmlns:p14="http://schemas.microsoft.com/office/powerpoint/2010/main" val="381752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23"/>
                                        </p:tgtEl>
                                        <p:attrNameLst>
                                          <p:attrName>style.visibility</p:attrName>
                                        </p:attrNameLst>
                                      </p:cBhvr>
                                      <p:to>
                                        <p:strVal val="visible"/>
                                      </p:to>
                                    </p:set>
                                    <p:animEffect transition="in" filter="fade">
                                      <p:cBhvr>
                                        <p:cTn id="13" dur="10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Como a NIQ desenha sua Amostra Mestra?</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19</a:t>
            </a:fld>
            <a:endParaRPr lang="en-US" dirty="0"/>
          </a:p>
        </p:txBody>
      </p:sp>
      <p:sp>
        <p:nvSpPr>
          <p:cNvPr id="3" name="Content Placeholder 2">
            <a:extLst>
              <a:ext uri="{FF2B5EF4-FFF2-40B4-BE49-F238E27FC236}">
                <a16:creationId xmlns:a16="http://schemas.microsoft.com/office/drawing/2014/main" id="{4AAD800A-0976-558C-92B1-EFB4BE25E9EF}"/>
              </a:ext>
            </a:extLst>
          </p:cNvPr>
          <p:cNvSpPr txBox="1">
            <a:spLocks/>
          </p:cNvSpPr>
          <p:nvPr/>
        </p:nvSpPr>
        <p:spPr>
          <a:xfrm>
            <a:off x="288558" y="722088"/>
            <a:ext cx="5655041" cy="397352"/>
          </a:xfrm>
          <a:prstGeom prst="rect">
            <a:avLst/>
          </a:prstGeom>
        </p:spPr>
        <p:txBody>
          <a:bodyPr vert="horz" lIns="0" tIns="45720" rIns="0" bIns="45720" rtlCol="0" anchor="ctr">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b="1" dirty="0"/>
              <a:t>Etapa 1: seleção de municípios</a:t>
            </a:r>
          </a:p>
        </p:txBody>
      </p:sp>
      <p:sp>
        <p:nvSpPr>
          <p:cNvPr id="8" name="Content Placeholder 2">
            <a:extLst>
              <a:ext uri="{FF2B5EF4-FFF2-40B4-BE49-F238E27FC236}">
                <a16:creationId xmlns:a16="http://schemas.microsoft.com/office/drawing/2014/main" id="{C91D65CD-68D6-3C44-6AD3-9451319BD6B2}"/>
              </a:ext>
            </a:extLst>
          </p:cNvPr>
          <p:cNvSpPr txBox="1">
            <a:spLocks/>
          </p:cNvSpPr>
          <p:nvPr/>
        </p:nvSpPr>
        <p:spPr>
          <a:xfrm>
            <a:off x="288559" y="5073181"/>
            <a:ext cx="3692892" cy="816609"/>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t-BR" sz="1400" b="1" dirty="0"/>
              <a:t>Municípios acima de 140.000 habitantes são auto representativos </a:t>
            </a:r>
            <a:r>
              <a:rPr lang="pt-BR" sz="1400" dirty="0"/>
              <a:t>100% dos municípios são visitados pela Amostra Mestra</a:t>
            </a:r>
          </a:p>
        </p:txBody>
      </p:sp>
      <p:sp>
        <p:nvSpPr>
          <p:cNvPr id="9" name="Text Placeholder 4">
            <a:extLst>
              <a:ext uri="{FF2B5EF4-FFF2-40B4-BE49-F238E27FC236}">
                <a16:creationId xmlns:a16="http://schemas.microsoft.com/office/drawing/2014/main" id="{CADA4894-6444-285F-CE80-4B674CA64B3B}"/>
              </a:ext>
            </a:extLst>
          </p:cNvPr>
          <p:cNvSpPr txBox="1">
            <a:spLocks/>
          </p:cNvSpPr>
          <p:nvPr/>
        </p:nvSpPr>
        <p:spPr>
          <a:xfrm>
            <a:off x="288558" y="4750133"/>
            <a:ext cx="3692892" cy="285195"/>
          </a:xfrm>
          <a:prstGeom prst="rect">
            <a:avLst/>
          </a:prstGeom>
        </p:spPr>
        <p:txBody>
          <a:bodyPr lIns="0" rIns="0" anchor="b"/>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sz="1200" dirty="0">
                <a:latin typeface="Georgia" panose="02040502050405020303" pitchFamily="18" charset="0"/>
              </a:rPr>
              <a:t>Ex: Florianópolis</a:t>
            </a:r>
          </a:p>
        </p:txBody>
      </p:sp>
      <p:sp>
        <p:nvSpPr>
          <p:cNvPr id="11" name="Text Placeholder 4">
            <a:extLst>
              <a:ext uri="{FF2B5EF4-FFF2-40B4-BE49-F238E27FC236}">
                <a16:creationId xmlns:a16="http://schemas.microsoft.com/office/drawing/2014/main" id="{5EBE8334-0850-3C8E-D191-55653CEBC293}"/>
              </a:ext>
            </a:extLst>
          </p:cNvPr>
          <p:cNvSpPr txBox="1">
            <a:spLocks/>
          </p:cNvSpPr>
          <p:nvPr/>
        </p:nvSpPr>
        <p:spPr>
          <a:xfrm>
            <a:off x="4229791" y="4750133"/>
            <a:ext cx="3692892" cy="285195"/>
          </a:xfrm>
          <a:prstGeom prst="rect">
            <a:avLst/>
          </a:prstGeom>
        </p:spPr>
        <p:txBody>
          <a:bodyPr lIns="0" rIns="0" anchor="b"/>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sz="1200" dirty="0">
                <a:latin typeface="Georgia" panose="02040502050405020303" pitchFamily="18" charset="0"/>
              </a:rPr>
              <a:t>Ex: São João da Boa Vista</a:t>
            </a:r>
          </a:p>
        </p:txBody>
      </p:sp>
      <p:sp>
        <p:nvSpPr>
          <p:cNvPr id="12" name="Content Placeholder 2">
            <a:extLst>
              <a:ext uri="{FF2B5EF4-FFF2-40B4-BE49-F238E27FC236}">
                <a16:creationId xmlns:a16="http://schemas.microsoft.com/office/drawing/2014/main" id="{2B7D613D-AEFC-A2AA-47A9-06E2969F2A09}"/>
              </a:ext>
            </a:extLst>
          </p:cNvPr>
          <p:cNvSpPr txBox="1">
            <a:spLocks/>
          </p:cNvSpPr>
          <p:nvPr/>
        </p:nvSpPr>
        <p:spPr>
          <a:xfrm>
            <a:off x="4229791" y="5073181"/>
            <a:ext cx="7634124" cy="816609"/>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400" b="1" dirty="0"/>
              <a:t>Para os demais municípios (abaixo de 140.000 habitantes) </a:t>
            </a:r>
          </a:p>
          <a:p>
            <a:pPr marL="0" indent="0">
              <a:buFont typeface="Arial" panose="020B0604020202020204" pitchFamily="34" charset="0"/>
              <a:buNone/>
            </a:pPr>
            <a:r>
              <a:rPr lang="pt-BR" sz="1400" dirty="0"/>
              <a:t>Dentro de cada estrato é avaliada a variabilidade, considerando IPC e número de comércios. Nos estratos onde houver maior variabilidade, maior população e maior IPC serão selecionados mais municípios</a:t>
            </a:r>
          </a:p>
        </p:txBody>
      </p:sp>
      <p:sp>
        <p:nvSpPr>
          <p:cNvPr id="13" name="Text Placeholder 4">
            <a:extLst>
              <a:ext uri="{FF2B5EF4-FFF2-40B4-BE49-F238E27FC236}">
                <a16:creationId xmlns:a16="http://schemas.microsoft.com/office/drawing/2014/main" id="{8E9462BC-0EE3-F327-78A1-A985812D0757}"/>
              </a:ext>
            </a:extLst>
          </p:cNvPr>
          <p:cNvSpPr txBox="1">
            <a:spLocks/>
          </p:cNvSpPr>
          <p:nvPr/>
        </p:nvSpPr>
        <p:spPr>
          <a:xfrm>
            <a:off x="8171022" y="4750133"/>
            <a:ext cx="3692892" cy="285195"/>
          </a:xfrm>
          <a:prstGeom prst="rect">
            <a:avLst/>
          </a:prstGeom>
        </p:spPr>
        <p:txBody>
          <a:bodyPr lIns="0" rIns="0" anchor="b"/>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sz="1200" dirty="0">
                <a:latin typeface="Georgia" panose="02040502050405020303" pitchFamily="18" charset="0"/>
              </a:rPr>
              <a:t>Ex: Jarinu</a:t>
            </a:r>
          </a:p>
        </p:txBody>
      </p:sp>
      <p:sp>
        <p:nvSpPr>
          <p:cNvPr id="15" name="Text Placeholder 4">
            <a:extLst>
              <a:ext uri="{FF2B5EF4-FFF2-40B4-BE49-F238E27FC236}">
                <a16:creationId xmlns:a16="http://schemas.microsoft.com/office/drawing/2014/main" id="{53FC8023-35B2-ADFF-C86F-315AC44DDB8E}"/>
              </a:ext>
            </a:extLst>
          </p:cNvPr>
          <p:cNvSpPr txBox="1">
            <a:spLocks/>
          </p:cNvSpPr>
          <p:nvPr/>
        </p:nvSpPr>
        <p:spPr>
          <a:xfrm>
            <a:off x="288558" y="2726797"/>
            <a:ext cx="3692892" cy="285195"/>
          </a:xfrm>
          <a:prstGeom prst="rect">
            <a:avLst/>
          </a:prstGeom>
        </p:spPr>
        <p:txBody>
          <a:bodyPr lIns="0" rIns="0" anchor="b"/>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sz="1400" b="1" dirty="0">
                <a:latin typeface="+mj-lt"/>
              </a:rPr>
              <a:t>(1) Acima de 140.000 habitantes</a:t>
            </a:r>
          </a:p>
        </p:txBody>
      </p:sp>
      <p:sp>
        <p:nvSpPr>
          <p:cNvPr id="16" name="Text Placeholder 4">
            <a:extLst>
              <a:ext uri="{FF2B5EF4-FFF2-40B4-BE49-F238E27FC236}">
                <a16:creationId xmlns:a16="http://schemas.microsoft.com/office/drawing/2014/main" id="{B024B05B-F82F-8FD3-01C2-0F943781BE50}"/>
              </a:ext>
            </a:extLst>
          </p:cNvPr>
          <p:cNvSpPr txBox="1">
            <a:spLocks/>
          </p:cNvSpPr>
          <p:nvPr/>
        </p:nvSpPr>
        <p:spPr>
          <a:xfrm>
            <a:off x="4229791" y="2726797"/>
            <a:ext cx="3692892" cy="285195"/>
          </a:xfrm>
          <a:prstGeom prst="rect">
            <a:avLst/>
          </a:prstGeom>
        </p:spPr>
        <p:txBody>
          <a:bodyPr lIns="0" rIns="0" anchor="b"/>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sz="1400" b="1" dirty="0">
                <a:latin typeface="+mj-lt"/>
              </a:rPr>
              <a:t>(2) Entre 45.000 e 140.000 habitantes</a:t>
            </a:r>
          </a:p>
        </p:txBody>
      </p:sp>
      <p:sp>
        <p:nvSpPr>
          <p:cNvPr id="17" name="Text Placeholder 4">
            <a:extLst>
              <a:ext uri="{FF2B5EF4-FFF2-40B4-BE49-F238E27FC236}">
                <a16:creationId xmlns:a16="http://schemas.microsoft.com/office/drawing/2014/main" id="{ADB0ACA6-4204-38E1-5FE5-F3E8338426C5}"/>
              </a:ext>
            </a:extLst>
          </p:cNvPr>
          <p:cNvSpPr txBox="1">
            <a:spLocks/>
          </p:cNvSpPr>
          <p:nvPr/>
        </p:nvSpPr>
        <p:spPr>
          <a:xfrm>
            <a:off x="8171022" y="2726797"/>
            <a:ext cx="3692892" cy="285195"/>
          </a:xfrm>
          <a:prstGeom prst="rect">
            <a:avLst/>
          </a:prstGeom>
        </p:spPr>
        <p:txBody>
          <a:bodyPr lIns="0" rIns="0" anchor="b"/>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sz="1400" b="1" dirty="0">
                <a:latin typeface="+mj-lt"/>
              </a:rPr>
              <a:t>(3) Abaixo de 45.000 habitantes </a:t>
            </a:r>
          </a:p>
        </p:txBody>
      </p:sp>
      <p:pic>
        <p:nvPicPr>
          <p:cNvPr id="18" name="Google Shape;334;p40" descr="http://guiarotabrasil.com.br/wp-content/uploads/2011/12/castello_branco_aerea.jpg">
            <a:extLst>
              <a:ext uri="{FF2B5EF4-FFF2-40B4-BE49-F238E27FC236}">
                <a16:creationId xmlns:a16="http://schemas.microsoft.com/office/drawing/2014/main" id="{1BF67C89-9F19-8034-1D18-19BACBE9EE5C}"/>
              </a:ext>
            </a:extLst>
          </p:cNvPr>
          <p:cNvPicPr preferRelativeResize="0"/>
          <p:nvPr/>
        </p:nvPicPr>
        <p:blipFill rotWithShape="1">
          <a:blip r:embed="rId2">
            <a:alphaModFix/>
          </a:blip>
          <a:srcRect b="48155"/>
          <a:stretch/>
        </p:blipFill>
        <p:spPr>
          <a:xfrm>
            <a:off x="8171021" y="3039375"/>
            <a:ext cx="3225879" cy="1672905"/>
          </a:xfrm>
          <a:prstGeom prst="rect">
            <a:avLst/>
          </a:prstGeom>
          <a:noFill/>
          <a:ln>
            <a:noFill/>
          </a:ln>
        </p:spPr>
      </p:pic>
      <p:pic>
        <p:nvPicPr>
          <p:cNvPr id="19" name="Google Shape;336;p40" descr="http://upload.wikimedia.org/wikipedia/commons/b/b3/Topografia_sao_joao_da_boa_vista.jpg">
            <a:extLst>
              <a:ext uri="{FF2B5EF4-FFF2-40B4-BE49-F238E27FC236}">
                <a16:creationId xmlns:a16="http://schemas.microsoft.com/office/drawing/2014/main" id="{3669D307-4E3B-B3FF-97B7-7D60A4822E95}"/>
              </a:ext>
            </a:extLst>
          </p:cNvPr>
          <p:cNvPicPr preferRelativeResize="0"/>
          <p:nvPr/>
        </p:nvPicPr>
        <p:blipFill rotWithShape="1">
          <a:blip r:embed="rId3">
            <a:alphaModFix/>
          </a:blip>
          <a:srcRect/>
          <a:stretch/>
        </p:blipFill>
        <p:spPr>
          <a:xfrm>
            <a:off x="4229791" y="3039375"/>
            <a:ext cx="2430225" cy="1687009"/>
          </a:xfrm>
          <a:prstGeom prst="rect">
            <a:avLst/>
          </a:prstGeom>
          <a:noFill/>
          <a:ln>
            <a:noFill/>
          </a:ln>
        </p:spPr>
      </p:pic>
      <p:pic>
        <p:nvPicPr>
          <p:cNvPr id="20" name="Google Shape;339;p40" descr="http://alugueltemporadaflorianopolis.org/wp-content/uploads/2013/03/florianopolis.jpg">
            <a:extLst>
              <a:ext uri="{FF2B5EF4-FFF2-40B4-BE49-F238E27FC236}">
                <a16:creationId xmlns:a16="http://schemas.microsoft.com/office/drawing/2014/main" id="{A643C877-A07D-0782-02D8-9F55ABBCB767}"/>
              </a:ext>
            </a:extLst>
          </p:cNvPr>
          <p:cNvPicPr preferRelativeResize="0"/>
          <p:nvPr/>
        </p:nvPicPr>
        <p:blipFill rotWithShape="1">
          <a:blip r:embed="rId4">
            <a:alphaModFix/>
          </a:blip>
          <a:srcRect/>
          <a:stretch/>
        </p:blipFill>
        <p:spPr>
          <a:xfrm>
            <a:off x="288558" y="3039375"/>
            <a:ext cx="2384661" cy="1655061"/>
          </a:xfrm>
          <a:prstGeom prst="rect">
            <a:avLst/>
          </a:prstGeom>
          <a:noFill/>
          <a:ln>
            <a:noFill/>
          </a:ln>
        </p:spPr>
      </p:pic>
      <p:sp>
        <p:nvSpPr>
          <p:cNvPr id="10" name="Google Shape;343;p40">
            <a:extLst>
              <a:ext uri="{FF2B5EF4-FFF2-40B4-BE49-F238E27FC236}">
                <a16:creationId xmlns:a16="http://schemas.microsoft.com/office/drawing/2014/main" id="{5474914D-0080-9400-74EB-25943C029745}"/>
              </a:ext>
            </a:extLst>
          </p:cNvPr>
          <p:cNvSpPr/>
          <p:nvPr/>
        </p:nvSpPr>
        <p:spPr>
          <a:xfrm>
            <a:off x="288558" y="1164093"/>
            <a:ext cx="11575355" cy="1302488"/>
          </a:xfrm>
          <a:prstGeom prst="rect">
            <a:avLst/>
          </a:prstGeom>
          <a:solidFill>
            <a:schemeClr val="accent2">
              <a:lumMod val="20000"/>
              <a:lumOff val="80000"/>
            </a:schemeClr>
          </a:solidFill>
          <a:ln>
            <a:noFill/>
          </a:ln>
        </p:spPr>
        <p:txBody>
          <a:bodyPr spcFirstLastPara="1" wrap="square" lIns="121900" tIns="60933" rIns="121900" bIns="60933" anchor="ctr" anchorCtr="0">
            <a:noAutofit/>
          </a:bodyPr>
          <a:lstStyle/>
          <a:p>
            <a:pPr algn="ctr">
              <a:buClr>
                <a:srgbClr val="000000"/>
              </a:buClr>
              <a:buSzPts val="1100"/>
            </a:pPr>
            <a:r>
              <a:rPr lang="en" sz="1200" dirty="0">
                <a:solidFill>
                  <a:schemeClr val="tx2"/>
                </a:solidFill>
                <a:ea typeface="Montserrat"/>
                <a:cs typeface="Montserrat"/>
                <a:sym typeface="Montserrat"/>
              </a:rPr>
              <a:t>O comportamento do varejo depende do tamanho de cada município, portanto para selecionar os municípios </a:t>
            </a:r>
            <a:br>
              <a:rPr lang="en" sz="1200" dirty="0">
                <a:solidFill>
                  <a:schemeClr val="tx2"/>
                </a:solidFill>
                <a:ea typeface="Montserrat"/>
                <a:cs typeface="Montserrat"/>
                <a:sym typeface="Montserrat"/>
              </a:rPr>
            </a:br>
            <a:r>
              <a:rPr lang="en" sz="1200" dirty="0">
                <a:solidFill>
                  <a:schemeClr val="tx2"/>
                </a:solidFill>
                <a:ea typeface="Montserrat"/>
                <a:cs typeface="Montserrat"/>
                <a:sym typeface="Montserrat"/>
              </a:rPr>
              <a:t>que farão parte do desenho da Amostra Mestra, utilizamos algumas variáveis:</a:t>
            </a:r>
            <a:endParaRPr sz="1200" dirty="0">
              <a:solidFill>
                <a:schemeClr val="tx2"/>
              </a:solidFill>
              <a:ea typeface="Montserrat"/>
              <a:cs typeface="Montserrat"/>
              <a:sym typeface="Montserrat"/>
            </a:endParaRPr>
          </a:p>
          <a:p>
            <a:pPr algn="ctr">
              <a:lnSpc>
                <a:spcPct val="90000"/>
              </a:lnSpc>
              <a:buClr>
                <a:srgbClr val="000000"/>
              </a:buClr>
              <a:buSzPts val="1100"/>
            </a:pPr>
            <a:endParaRPr sz="1200" dirty="0">
              <a:solidFill>
                <a:schemeClr val="tx2"/>
              </a:solidFill>
              <a:ea typeface="Arial"/>
              <a:cs typeface="Arial"/>
              <a:sym typeface="Arial"/>
            </a:endParaRPr>
          </a:p>
          <a:p>
            <a:pPr algn="ctr">
              <a:lnSpc>
                <a:spcPct val="90000"/>
              </a:lnSpc>
              <a:buClr>
                <a:srgbClr val="000000"/>
              </a:buClr>
              <a:buSzPts val="900"/>
            </a:pPr>
            <a:endParaRPr sz="1200" b="1" dirty="0">
              <a:solidFill>
                <a:schemeClr val="tx2"/>
              </a:solidFill>
              <a:ea typeface="Arial"/>
              <a:cs typeface="Arial"/>
              <a:sym typeface="Arial"/>
            </a:endParaRPr>
          </a:p>
          <a:p>
            <a:pPr algn="ctr">
              <a:lnSpc>
                <a:spcPct val="90000"/>
              </a:lnSpc>
              <a:buClr>
                <a:srgbClr val="000000"/>
              </a:buClr>
              <a:buSzPts val="900"/>
            </a:pPr>
            <a:endParaRPr sz="1200" b="1" dirty="0">
              <a:solidFill>
                <a:schemeClr val="tx2"/>
              </a:solidFill>
              <a:ea typeface="Arial"/>
              <a:cs typeface="Arial"/>
              <a:sym typeface="Arial"/>
            </a:endParaRPr>
          </a:p>
          <a:p>
            <a:pPr marL="0" lvl="1" algn="ctr">
              <a:buClr>
                <a:srgbClr val="000000"/>
              </a:buClr>
              <a:buSzPts val="1050"/>
            </a:pPr>
            <a:r>
              <a:rPr lang="en" sz="1200" dirty="0">
                <a:solidFill>
                  <a:schemeClr val="tx2"/>
                </a:solidFill>
                <a:ea typeface="Montserrat"/>
                <a:cs typeface="Montserrat"/>
                <a:sym typeface="Montserrat"/>
              </a:rPr>
              <a:t>Os municípios são </a:t>
            </a:r>
            <a:r>
              <a:rPr lang="en" sz="1200" b="1" dirty="0">
                <a:solidFill>
                  <a:schemeClr val="tx2"/>
                </a:solidFill>
                <a:ea typeface="Montserrat"/>
                <a:cs typeface="Montserrat"/>
                <a:sym typeface="Montserrat"/>
              </a:rPr>
              <a:t>estratificados de acordo com o tamanho populacional </a:t>
            </a:r>
            <a:r>
              <a:rPr lang="en" sz="1200" dirty="0">
                <a:solidFill>
                  <a:schemeClr val="tx2"/>
                </a:solidFill>
                <a:ea typeface="Montserrat"/>
                <a:cs typeface="Montserrat"/>
                <a:sym typeface="Montserrat"/>
              </a:rPr>
              <a:t>e quanto maior o município, maior a chance de seleção na Amostra Mestra</a:t>
            </a:r>
            <a:endParaRPr sz="1200" b="1" dirty="0">
              <a:solidFill>
                <a:schemeClr val="tx2"/>
              </a:solidFill>
              <a:ea typeface="Montserrat"/>
              <a:cs typeface="Montserrat"/>
              <a:sym typeface="Montserrat"/>
            </a:endParaRPr>
          </a:p>
        </p:txBody>
      </p:sp>
      <p:sp>
        <p:nvSpPr>
          <p:cNvPr id="14" name="Google Shape;344;p40">
            <a:extLst>
              <a:ext uri="{FF2B5EF4-FFF2-40B4-BE49-F238E27FC236}">
                <a16:creationId xmlns:a16="http://schemas.microsoft.com/office/drawing/2014/main" id="{6AB49A5E-7861-B816-9D66-EB7D125DD1A9}"/>
              </a:ext>
            </a:extLst>
          </p:cNvPr>
          <p:cNvSpPr txBox="1"/>
          <p:nvPr/>
        </p:nvSpPr>
        <p:spPr>
          <a:xfrm>
            <a:off x="1802312" y="1729849"/>
            <a:ext cx="2697104" cy="352279"/>
          </a:xfrm>
          <a:prstGeom prst="rect">
            <a:avLst/>
          </a:prstGeom>
          <a:solidFill>
            <a:schemeClr val="accent2"/>
          </a:solidFill>
          <a:ln>
            <a:noFill/>
          </a:ln>
        </p:spPr>
        <p:txBody>
          <a:bodyPr spcFirstLastPara="1" wrap="square" lIns="121900" tIns="60933" rIns="121900" bIns="60933" anchor="ctr" anchorCtr="0">
            <a:noAutofit/>
          </a:bodyPr>
          <a:lstStyle/>
          <a:p>
            <a:pPr algn="ctr">
              <a:buClr>
                <a:srgbClr val="000000"/>
              </a:buClr>
              <a:buSzPts val="1200"/>
            </a:pPr>
            <a:r>
              <a:rPr lang="en" sz="1200" b="1">
                <a:solidFill>
                  <a:srgbClr val="FFFFFF"/>
                </a:solidFill>
                <a:ea typeface="Montserrat"/>
                <a:cs typeface="Montserrat"/>
                <a:sym typeface="Montserrat"/>
              </a:rPr>
              <a:t>População</a:t>
            </a:r>
            <a:endParaRPr sz="1200">
              <a:solidFill>
                <a:srgbClr val="000000"/>
              </a:solidFill>
              <a:ea typeface="Montserrat"/>
              <a:cs typeface="Montserrat"/>
              <a:sym typeface="Montserrat"/>
            </a:endParaRPr>
          </a:p>
        </p:txBody>
      </p:sp>
      <p:sp>
        <p:nvSpPr>
          <p:cNvPr id="21" name="Google Shape;344;p40">
            <a:extLst>
              <a:ext uri="{FF2B5EF4-FFF2-40B4-BE49-F238E27FC236}">
                <a16:creationId xmlns:a16="http://schemas.microsoft.com/office/drawing/2014/main" id="{7EABF2C1-BEB1-E64B-A96A-329E525CFAC8}"/>
              </a:ext>
            </a:extLst>
          </p:cNvPr>
          <p:cNvSpPr txBox="1"/>
          <p:nvPr/>
        </p:nvSpPr>
        <p:spPr>
          <a:xfrm>
            <a:off x="4671149" y="1729852"/>
            <a:ext cx="2697105" cy="352278"/>
          </a:xfrm>
          <a:prstGeom prst="rect">
            <a:avLst/>
          </a:prstGeom>
          <a:solidFill>
            <a:schemeClr val="accent2"/>
          </a:solidFill>
          <a:ln>
            <a:noFill/>
          </a:ln>
        </p:spPr>
        <p:txBody>
          <a:bodyPr spcFirstLastPara="1" wrap="square" lIns="121900" tIns="60933" rIns="121900" bIns="60933" anchor="ctr" anchorCtr="0">
            <a:noAutofit/>
          </a:bodyPr>
          <a:lstStyle/>
          <a:p>
            <a:pPr algn="ctr">
              <a:buClr>
                <a:srgbClr val="000000"/>
              </a:buClr>
              <a:buSzPts val="1200"/>
            </a:pPr>
            <a:r>
              <a:rPr lang="en" sz="1200" b="1">
                <a:solidFill>
                  <a:srgbClr val="FFFFFF"/>
                </a:solidFill>
                <a:ea typeface="Montserrat"/>
                <a:cs typeface="Montserrat"/>
                <a:sym typeface="Montserrat"/>
              </a:rPr>
              <a:t>IPC</a:t>
            </a:r>
            <a:endParaRPr sz="1200">
              <a:solidFill>
                <a:srgbClr val="000000"/>
              </a:solidFill>
              <a:ea typeface="Montserrat"/>
              <a:cs typeface="Montserrat"/>
              <a:sym typeface="Montserrat"/>
            </a:endParaRPr>
          </a:p>
        </p:txBody>
      </p:sp>
      <p:sp>
        <p:nvSpPr>
          <p:cNvPr id="23" name="Google Shape;344;p40">
            <a:extLst>
              <a:ext uri="{FF2B5EF4-FFF2-40B4-BE49-F238E27FC236}">
                <a16:creationId xmlns:a16="http://schemas.microsoft.com/office/drawing/2014/main" id="{39180B2F-6715-9E66-61FB-FF94A136C0B1}"/>
              </a:ext>
            </a:extLst>
          </p:cNvPr>
          <p:cNvSpPr txBox="1"/>
          <p:nvPr/>
        </p:nvSpPr>
        <p:spPr>
          <a:xfrm>
            <a:off x="7539985" y="1729849"/>
            <a:ext cx="2697107" cy="352279"/>
          </a:xfrm>
          <a:prstGeom prst="rect">
            <a:avLst/>
          </a:prstGeom>
          <a:solidFill>
            <a:schemeClr val="accent2"/>
          </a:solidFill>
          <a:ln>
            <a:noFill/>
          </a:ln>
        </p:spPr>
        <p:txBody>
          <a:bodyPr spcFirstLastPara="1" wrap="square" lIns="121900" tIns="60933" rIns="121900" bIns="60933" anchor="ctr" anchorCtr="0">
            <a:noAutofit/>
          </a:bodyPr>
          <a:lstStyle/>
          <a:p>
            <a:pPr algn="ctr">
              <a:buClr>
                <a:srgbClr val="000000"/>
              </a:buClr>
              <a:buSzPts val="1200"/>
            </a:pPr>
            <a:r>
              <a:rPr lang="en" sz="1200" b="1">
                <a:solidFill>
                  <a:srgbClr val="FFFFFF"/>
                </a:solidFill>
                <a:ea typeface="Montserrat"/>
                <a:cs typeface="Montserrat"/>
                <a:sym typeface="Montserrat"/>
              </a:rPr>
              <a:t>Número de Comércios</a:t>
            </a:r>
            <a:endParaRPr sz="1200">
              <a:solidFill>
                <a:srgbClr val="000000"/>
              </a:solidFill>
              <a:ea typeface="Montserrat"/>
              <a:cs typeface="Montserrat"/>
              <a:sym typeface="Montserrat"/>
            </a:endParaRPr>
          </a:p>
        </p:txBody>
      </p:sp>
    </p:spTree>
    <p:extLst>
      <p:ext uri="{BB962C8B-B14F-4D97-AF65-F5344CB8AC3E}">
        <p14:creationId xmlns:p14="http://schemas.microsoft.com/office/powerpoint/2010/main" val="1692968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1044B826-ACA1-6348-B339-E4A2063A630C}"/>
              </a:ext>
            </a:extLst>
          </p:cNvPr>
          <p:cNvSpPr>
            <a:spLocks noGrp="1"/>
          </p:cNvSpPr>
          <p:nvPr>
            <p:ph type="sldNum" sz="quarter" idx="4"/>
          </p:nvPr>
        </p:nvSpPr>
        <p:spPr/>
        <p:txBody>
          <a:bodyPr/>
          <a:lstStyle/>
          <a:p>
            <a:fld id="{403EF4E2-7A7A-0548-85F1-5479B7C9E1B2}" type="slidenum">
              <a:rPr lang="en-US" smtClean="0"/>
              <a:pPr/>
              <a:t>2</a:t>
            </a:fld>
            <a:endParaRPr lang="en-US" dirty="0"/>
          </a:p>
        </p:txBody>
      </p:sp>
      <p:sp>
        <p:nvSpPr>
          <p:cNvPr id="7" name="Title 24">
            <a:extLst>
              <a:ext uri="{FF2B5EF4-FFF2-40B4-BE49-F238E27FC236}">
                <a16:creationId xmlns:a16="http://schemas.microsoft.com/office/drawing/2014/main" id="{D1428334-572E-FA37-2ED9-DA731E652099}"/>
              </a:ext>
            </a:extLst>
          </p:cNvPr>
          <p:cNvSpPr txBox="1">
            <a:spLocks/>
          </p:cNvSpPr>
          <p:nvPr/>
        </p:nvSpPr>
        <p:spPr>
          <a:xfrm>
            <a:off x="288558" y="178971"/>
            <a:ext cx="11582400" cy="397352"/>
          </a:xfrm>
          <a:prstGeom prst="rect">
            <a:avLst/>
          </a:prstGeom>
        </p:spPr>
        <p:txBody>
          <a:bodyPr vert="horz" lIns="0" tIns="45720" rIns="0" bIns="45720" rtlCol="0" anchor="ctr">
            <a:noAutofit/>
          </a:bodyPr>
          <a:lst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a:lstStyle>
          <a:p>
            <a:r>
              <a:rPr lang="pt-BR" dirty="0">
                <a:solidFill>
                  <a:schemeClr val="bg1"/>
                </a:solidFill>
              </a:rPr>
              <a:t>Confidencialidade do material</a:t>
            </a:r>
          </a:p>
        </p:txBody>
      </p:sp>
      <p:sp>
        <p:nvSpPr>
          <p:cNvPr id="8" name="Content Placeholder 2">
            <a:extLst>
              <a:ext uri="{FF2B5EF4-FFF2-40B4-BE49-F238E27FC236}">
                <a16:creationId xmlns:a16="http://schemas.microsoft.com/office/drawing/2014/main" id="{EA39D2A1-0E7A-0966-F829-DFCCCF45A58C}"/>
              </a:ext>
            </a:extLst>
          </p:cNvPr>
          <p:cNvSpPr txBox="1">
            <a:spLocks/>
          </p:cNvSpPr>
          <p:nvPr/>
        </p:nvSpPr>
        <p:spPr>
          <a:xfrm>
            <a:off x="288558" y="1619626"/>
            <a:ext cx="9299062" cy="3764724"/>
          </a:xfrm>
          <a:prstGeom prst="rect">
            <a:avLst/>
          </a:prstGeom>
        </p:spPr>
        <p:txBody>
          <a:bodyPr vert="horz" lIns="0" tIns="45720" rIns="0" bIns="4572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pt-BR" sz="2500" dirty="0">
                <a:solidFill>
                  <a:schemeClr val="bg1"/>
                </a:solidFill>
              </a:rPr>
              <a:t>Material confidencial e proprietário NielsenIQ, com todos os direitos reservados. Disponibilização feita a clientes somente para uso interno, sendo qualquer divulgação ou compartilhamento externos proibidos, sob as penas da lei. </a:t>
            </a:r>
          </a:p>
        </p:txBody>
      </p:sp>
    </p:spTree>
    <p:extLst>
      <p:ext uri="{BB962C8B-B14F-4D97-AF65-F5344CB8AC3E}">
        <p14:creationId xmlns:p14="http://schemas.microsoft.com/office/powerpoint/2010/main" val="3704336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56;p41">
            <a:extLst>
              <a:ext uri="{FF2B5EF4-FFF2-40B4-BE49-F238E27FC236}">
                <a16:creationId xmlns:a16="http://schemas.microsoft.com/office/drawing/2014/main" id="{D8DDD1AC-BC7B-B848-F7BC-9A70E73C25B8}"/>
              </a:ext>
            </a:extLst>
          </p:cNvPr>
          <p:cNvSpPr/>
          <p:nvPr/>
        </p:nvSpPr>
        <p:spPr>
          <a:xfrm>
            <a:off x="288553" y="1324140"/>
            <a:ext cx="11575362" cy="734683"/>
          </a:xfrm>
          <a:prstGeom prst="rect">
            <a:avLst/>
          </a:prstGeom>
          <a:solidFill>
            <a:schemeClr val="bg2">
              <a:lumMod val="20000"/>
              <a:lumOff val="80000"/>
            </a:schemeClr>
          </a:solidFill>
          <a:ln>
            <a:noFill/>
          </a:ln>
        </p:spPr>
        <p:txBody>
          <a:bodyPr spcFirstLastPara="1" wrap="square" lIns="121900" tIns="60933" rIns="121900" bIns="60933" anchor="ctr" anchorCtr="0">
            <a:noAutofit/>
          </a:bodyPr>
          <a:lstStyle/>
          <a:p>
            <a:pPr algn="ctr">
              <a:buSzPts val="1100"/>
            </a:pPr>
            <a:r>
              <a:rPr lang="en" sz="1600" dirty="0">
                <a:sym typeface="Montserrat"/>
              </a:rPr>
              <a:t>Após a 1ª etapa de seleção dos municípios, entramos na fase de </a:t>
            </a:r>
            <a:r>
              <a:rPr lang="en" sz="1600" b="1" dirty="0">
                <a:sym typeface="Montserrat"/>
              </a:rPr>
              <a:t>seleção dos setores censitários </a:t>
            </a:r>
            <a:r>
              <a:rPr lang="en" sz="1600" dirty="0">
                <a:sym typeface="Montserrat"/>
              </a:rPr>
              <a:t>levando em consideração o tamanho da população e a variabilidade da população no setor censitário </a:t>
            </a:r>
            <a:endParaRPr sz="1600" dirty="0">
              <a:sym typeface="Montserrat"/>
            </a:endParaRPr>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Como a NIQ desenha sua Amostra Mestra?</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20</a:t>
            </a:fld>
            <a:endParaRPr lang="en-US" dirty="0"/>
          </a:p>
        </p:txBody>
      </p:sp>
      <p:sp>
        <p:nvSpPr>
          <p:cNvPr id="3" name="Content Placeholder 2">
            <a:extLst>
              <a:ext uri="{FF2B5EF4-FFF2-40B4-BE49-F238E27FC236}">
                <a16:creationId xmlns:a16="http://schemas.microsoft.com/office/drawing/2014/main" id="{748B0555-0138-D258-1590-07736C4765E7}"/>
              </a:ext>
            </a:extLst>
          </p:cNvPr>
          <p:cNvSpPr txBox="1">
            <a:spLocks/>
          </p:cNvSpPr>
          <p:nvPr/>
        </p:nvSpPr>
        <p:spPr>
          <a:xfrm>
            <a:off x="288558" y="722088"/>
            <a:ext cx="5655041" cy="397352"/>
          </a:xfrm>
          <a:prstGeom prst="rect">
            <a:avLst/>
          </a:prstGeom>
        </p:spPr>
        <p:txBody>
          <a:bodyPr vert="horz" lIns="0" tIns="45720" rIns="0" bIns="45720" rtlCol="0" anchor="ctr">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b="1" dirty="0"/>
              <a:t>Etapa 2: seleção de lojas</a:t>
            </a:r>
          </a:p>
        </p:txBody>
      </p:sp>
      <p:pic>
        <p:nvPicPr>
          <p:cNvPr id="4" name="Google Shape;354;p41">
            <a:extLst>
              <a:ext uri="{FF2B5EF4-FFF2-40B4-BE49-F238E27FC236}">
                <a16:creationId xmlns:a16="http://schemas.microsoft.com/office/drawing/2014/main" id="{C2E5F9C5-AA44-D590-541D-24B07780006E}"/>
              </a:ext>
            </a:extLst>
          </p:cNvPr>
          <p:cNvPicPr preferRelativeResize="0"/>
          <p:nvPr/>
        </p:nvPicPr>
        <p:blipFill rotWithShape="1">
          <a:blip r:embed="rId2">
            <a:alphaModFix/>
          </a:blip>
          <a:srcRect/>
          <a:stretch/>
        </p:blipFill>
        <p:spPr>
          <a:xfrm>
            <a:off x="281516" y="2253998"/>
            <a:ext cx="3214124" cy="2434345"/>
          </a:xfrm>
          <a:prstGeom prst="rect">
            <a:avLst/>
          </a:prstGeom>
          <a:noFill/>
          <a:ln w="12700" cap="flat" cmpd="sng">
            <a:solidFill>
              <a:srgbClr val="F3F3F3"/>
            </a:solidFill>
            <a:prstDash val="solid"/>
            <a:miter lim="800000"/>
            <a:headEnd type="none" w="sm" len="sm"/>
            <a:tailEnd type="none" w="sm" len="sm"/>
          </a:ln>
        </p:spPr>
      </p:pic>
      <p:pic>
        <p:nvPicPr>
          <p:cNvPr id="5" name="Google Shape;355;p41">
            <a:extLst>
              <a:ext uri="{FF2B5EF4-FFF2-40B4-BE49-F238E27FC236}">
                <a16:creationId xmlns:a16="http://schemas.microsoft.com/office/drawing/2014/main" id="{5D471188-D809-B178-8723-D02C641C6CAB}"/>
              </a:ext>
            </a:extLst>
          </p:cNvPr>
          <p:cNvPicPr preferRelativeResize="0"/>
          <p:nvPr/>
        </p:nvPicPr>
        <p:blipFill rotWithShape="1">
          <a:blip r:embed="rId3">
            <a:alphaModFix/>
          </a:blip>
          <a:srcRect t="15558" b="28482"/>
          <a:stretch/>
        </p:blipFill>
        <p:spPr>
          <a:xfrm>
            <a:off x="4466942" y="2253998"/>
            <a:ext cx="3214130" cy="2399266"/>
          </a:xfrm>
          <a:prstGeom prst="rect">
            <a:avLst/>
          </a:prstGeom>
          <a:noFill/>
          <a:ln>
            <a:noFill/>
          </a:ln>
        </p:spPr>
      </p:pic>
      <p:pic>
        <p:nvPicPr>
          <p:cNvPr id="6" name="Google Shape;358;p41">
            <a:extLst>
              <a:ext uri="{FF2B5EF4-FFF2-40B4-BE49-F238E27FC236}">
                <a16:creationId xmlns:a16="http://schemas.microsoft.com/office/drawing/2014/main" id="{D634E8C7-055D-32B2-22E7-7DE4D20AE562}"/>
              </a:ext>
            </a:extLst>
          </p:cNvPr>
          <p:cNvPicPr preferRelativeResize="0"/>
          <p:nvPr/>
        </p:nvPicPr>
        <p:blipFill rotWithShape="1">
          <a:blip r:embed="rId4">
            <a:alphaModFix/>
          </a:blip>
          <a:srcRect t="4799" b="39103"/>
          <a:stretch/>
        </p:blipFill>
        <p:spPr>
          <a:xfrm>
            <a:off x="8652373" y="2253998"/>
            <a:ext cx="3211542" cy="2403201"/>
          </a:xfrm>
          <a:prstGeom prst="rect">
            <a:avLst/>
          </a:prstGeom>
          <a:noFill/>
          <a:ln>
            <a:noFill/>
          </a:ln>
        </p:spPr>
      </p:pic>
      <p:sp>
        <p:nvSpPr>
          <p:cNvPr id="12" name="Google Shape;357;p41">
            <a:extLst>
              <a:ext uri="{FF2B5EF4-FFF2-40B4-BE49-F238E27FC236}">
                <a16:creationId xmlns:a16="http://schemas.microsoft.com/office/drawing/2014/main" id="{323AB69D-811C-167F-ED42-F15972E65F6D}"/>
              </a:ext>
            </a:extLst>
          </p:cNvPr>
          <p:cNvSpPr txBox="1"/>
          <p:nvPr/>
        </p:nvSpPr>
        <p:spPr>
          <a:xfrm>
            <a:off x="288558" y="5533860"/>
            <a:ext cx="11575362" cy="738800"/>
          </a:xfrm>
          <a:prstGeom prst="rect">
            <a:avLst/>
          </a:prstGeom>
          <a:solidFill>
            <a:schemeClr val="bg2">
              <a:lumMod val="20000"/>
              <a:lumOff val="80000"/>
            </a:schemeClr>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algn="ctr">
              <a:buSzPts val="1100"/>
              <a:defRPr sz="1200">
                <a:solidFill>
                  <a:schemeClr val="tx2"/>
                </a:solidFill>
                <a:latin typeface="+mn-lt"/>
              </a:defRPr>
            </a:lvl1pPr>
          </a:lstStyle>
          <a:p>
            <a:r>
              <a:rPr lang="en" sz="1600" dirty="0">
                <a:solidFill>
                  <a:schemeClr val="tx1"/>
                </a:solidFill>
                <a:sym typeface="Montserrat"/>
              </a:rPr>
              <a:t>Nos setores selecionados é feita a varredura, ou seja, todas as lojas que pertencem ao setor são visitadas e o pesquisador aplica um questionário (informações de localização, característica física, perfil de comercialização, etc)</a:t>
            </a:r>
            <a:endParaRPr sz="1600" dirty="0">
              <a:solidFill>
                <a:schemeClr val="tx1"/>
              </a:solidFill>
              <a:sym typeface="Montserrat"/>
            </a:endParaRPr>
          </a:p>
        </p:txBody>
      </p:sp>
      <p:sp>
        <p:nvSpPr>
          <p:cNvPr id="16" name="Google Shape;342;p40">
            <a:extLst>
              <a:ext uri="{FF2B5EF4-FFF2-40B4-BE49-F238E27FC236}">
                <a16:creationId xmlns:a16="http://schemas.microsoft.com/office/drawing/2014/main" id="{22141B4B-7633-251A-6FC8-AA4A5817E799}"/>
              </a:ext>
            </a:extLst>
          </p:cNvPr>
          <p:cNvSpPr txBox="1"/>
          <p:nvPr/>
        </p:nvSpPr>
        <p:spPr>
          <a:xfrm>
            <a:off x="288552" y="5068691"/>
            <a:ext cx="3715123" cy="266000"/>
          </a:xfrm>
          <a:prstGeom prst="rect">
            <a:avLst/>
          </a:prstGeom>
          <a:noFill/>
          <a:ln>
            <a:noFill/>
          </a:ln>
        </p:spPr>
        <p:txBody>
          <a:bodyPr spcFirstLastPara="1" wrap="square" lIns="121900" tIns="60933" rIns="121900" bIns="60933" anchor="ctr" anchorCtr="0">
            <a:noAutofit/>
          </a:bodyPr>
          <a:lstStyle/>
          <a:p>
            <a:pPr algn="ctr">
              <a:buClr>
                <a:srgbClr val="000000"/>
              </a:buClr>
              <a:buSzPts val="1300"/>
            </a:pPr>
            <a:r>
              <a:rPr lang="en" sz="1600" b="1" dirty="0">
                <a:solidFill>
                  <a:schemeClr val="tx2"/>
                </a:solidFill>
                <a:ea typeface="Montserrat"/>
                <a:cs typeface="Montserrat"/>
                <a:sym typeface="Montserrat"/>
              </a:rPr>
              <a:t>Seleção setores censitários</a:t>
            </a:r>
            <a:endParaRPr sz="1600" b="1" dirty="0">
              <a:solidFill>
                <a:schemeClr val="tx2"/>
              </a:solidFill>
              <a:ea typeface="Montserrat"/>
              <a:cs typeface="Montserrat"/>
              <a:sym typeface="Montserrat"/>
            </a:endParaRPr>
          </a:p>
        </p:txBody>
      </p:sp>
      <p:sp>
        <p:nvSpPr>
          <p:cNvPr id="17" name="Google Shape;342;p40">
            <a:extLst>
              <a:ext uri="{FF2B5EF4-FFF2-40B4-BE49-F238E27FC236}">
                <a16:creationId xmlns:a16="http://schemas.microsoft.com/office/drawing/2014/main" id="{165B691C-62E8-2551-ACF6-FB5EA9129A60}"/>
              </a:ext>
            </a:extLst>
          </p:cNvPr>
          <p:cNvSpPr txBox="1"/>
          <p:nvPr/>
        </p:nvSpPr>
        <p:spPr>
          <a:xfrm>
            <a:off x="4466942" y="5068691"/>
            <a:ext cx="3214130" cy="266000"/>
          </a:xfrm>
          <a:prstGeom prst="rect">
            <a:avLst/>
          </a:prstGeom>
          <a:noFill/>
          <a:ln>
            <a:noFill/>
          </a:ln>
        </p:spPr>
        <p:txBody>
          <a:bodyPr spcFirstLastPara="1" wrap="square" lIns="121900" tIns="60933" rIns="121900" bIns="60933" anchor="ctr" anchorCtr="0">
            <a:noAutofit/>
          </a:bodyPr>
          <a:lstStyle/>
          <a:p>
            <a:pPr algn="ctr">
              <a:buClr>
                <a:srgbClr val="000000"/>
              </a:buClr>
              <a:buSzPts val="1300"/>
            </a:pPr>
            <a:r>
              <a:rPr lang="en" sz="1600" b="1" dirty="0">
                <a:solidFill>
                  <a:schemeClr val="tx2"/>
                </a:solidFill>
                <a:ea typeface="Montserrat"/>
                <a:cs typeface="Montserrat"/>
                <a:sym typeface="Montserrat"/>
              </a:rPr>
              <a:t>Varredura</a:t>
            </a:r>
            <a:endParaRPr sz="1600" b="1" dirty="0">
              <a:solidFill>
                <a:schemeClr val="tx2"/>
              </a:solidFill>
              <a:ea typeface="Montserrat"/>
              <a:cs typeface="Montserrat"/>
              <a:sym typeface="Montserrat"/>
            </a:endParaRPr>
          </a:p>
        </p:txBody>
      </p:sp>
      <p:sp>
        <p:nvSpPr>
          <p:cNvPr id="18" name="Google Shape;342;p40">
            <a:extLst>
              <a:ext uri="{FF2B5EF4-FFF2-40B4-BE49-F238E27FC236}">
                <a16:creationId xmlns:a16="http://schemas.microsoft.com/office/drawing/2014/main" id="{8FBD89C0-778E-2599-8FE4-31D3B3643EC0}"/>
              </a:ext>
            </a:extLst>
          </p:cNvPr>
          <p:cNvSpPr txBox="1"/>
          <p:nvPr/>
        </p:nvSpPr>
        <p:spPr>
          <a:xfrm>
            <a:off x="8652373" y="5068691"/>
            <a:ext cx="3211542" cy="266000"/>
          </a:xfrm>
          <a:prstGeom prst="rect">
            <a:avLst/>
          </a:prstGeom>
          <a:noFill/>
          <a:ln>
            <a:noFill/>
          </a:ln>
        </p:spPr>
        <p:txBody>
          <a:bodyPr spcFirstLastPara="1" wrap="square" lIns="121900" tIns="60933" rIns="121900" bIns="60933" anchor="ctr" anchorCtr="0">
            <a:noAutofit/>
          </a:bodyPr>
          <a:lstStyle/>
          <a:p>
            <a:pPr algn="ctr">
              <a:buClr>
                <a:srgbClr val="000000"/>
              </a:buClr>
              <a:buSzPts val="1300"/>
            </a:pPr>
            <a:r>
              <a:rPr lang="en-US" sz="1600" b="1" dirty="0" err="1">
                <a:solidFill>
                  <a:schemeClr val="tx2"/>
                </a:solidFill>
                <a:ea typeface="Montserrat"/>
                <a:cs typeface="Montserrat"/>
                <a:sym typeface="Montserrat"/>
              </a:rPr>
              <a:t>Aplicação</a:t>
            </a:r>
            <a:r>
              <a:rPr lang="en-US" sz="1600" b="1" dirty="0">
                <a:solidFill>
                  <a:schemeClr val="tx2"/>
                </a:solidFill>
                <a:ea typeface="Montserrat"/>
                <a:cs typeface="Montserrat"/>
                <a:sym typeface="Montserrat"/>
              </a:rPr>
              <a:t> </a:t>
            </a:r>
            <a:r>
              <a:rPr lang="en-US" sz="1600" b="1" dirty="0" err="1">
                <a:solidFill>
                  <a:schemeClr val="tx2"/>
                </a:solidFill>
                <a:ea typeface="Montserrat"/>
                <a:cs typeface="Montserrat"/>
                <a:sym typeface="Montserrat"/>
              </a:rPr>
              <a:t>questionário</a:t>
            </a:r>
            <a:endParaRPr lang="en-US" sz="1600" b="1" dirty="0">
              <a:solidFill>
                <a:schemeClr val="tx2"/>
              </a:solidFill>
              <a:ea typeface="Montserrat"/>
              <a:cs typeface="Montserrat"/>
              <a:sym typeface="Montserrat"/>
            </a:endParaRPr>
          </a:p>
        </p:txBody>
      </p:sp>
      <p:pic>
        <p:nvPicPr>
          <p:cNvPr id="7" name="Picture 5" descr="Icon&#10;&#10;Description automatically generated">
            <a:extLst>
              <a:ext uri="{FF2B5EF4-FFF2-40B4-BE49-F238E27FC236}">
                <a16:creationId xmlns:a16="http://schemas.microsoft.com/office/drawing/2014/main" id="{4285E587-B531-BFA5-F538-08D7FADECB8F}"/>
              </a:ext>
            </a:extLst>
          </p:cNvPr>
          <p:cNvPicPr>
            <a:picLocks noChangeAspect="1"/>
          </p:cNvPicPr>
          <p:nvPr/>
        </p:nvPicPr>
        <p:blipFill>
          <a:blip r:embed="rId5"/>
          <a:stretch>
            <a:fillRect/>
          </a:stretch>
        </p:blipFill>
        <p:spPr>
          <a:xfrm>
            <a:off x="3599511" y="3258951"/>
            <a:ext cx="763560" cy="654480"/>
          </a:xfrm>
          <a:prstGeom prst="rect">
            <a:avLst/>
          </a:prstGeom>
        </p:spPr>
      </p:pic>
      <p:pic>
        <p:nvPicPr>
          <p:cNvPr id="8" name="Picture 5" descr="Icon&#10;&#10;Description automatically generated">
            <a:extLst>
              <a:ext uri="{FF2B5EF4-FFF2-40B4-BE49-F238E27FC236}">
                <a16:creationId xmlns:a16="http://schemas.microsoft.com/office/drawing/2014/main" id="{5A7BB13C-2D2A-EF87-622E-25DF934B6AF8}"/>
              </a:ext>
            </a:extLst>
          </p:cNvPr>
          <p:cNvPicPr>
            <a:picLocks noChangeAspect="1"/>
          </p:cNvPicPr>
          <p:nvPr/>
        </p:nvPicPr>
        <p:blipFill>
          <a:blip r:embed="rId5"/>
          <a:stretch>
            <a:fillRect/>
          </a:stretch>
        </p:blipFill>
        <p:spPr>
          <a:xfrm>
            <a:off x="7784943" y="3258951"/>
            <a:ext cx="763560" cy="654480"/>
          </a:xfrm>
          <a:prstGeom prst="rect">
            <a:avLst/>
          </a:prstGeom>
        </p:spPr>
      </p:pic>
    </p:spTree>
    <p:extLst>
      <p:ext uri="{BB962C8B-B14F-4D97-AF65-F5344CB8AC3E}">
        <p14:creationId xmlns:p14="http://schemas.microsoft.com/office/powerpoint/2010/main" val="3911856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Aplicação do questionário na Amostra Mestra</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21</a:t>
            </a:fld>
            <a:endParaRPr lang="en-US" dirty="0"/>
          </a:p>
        </p:txBody>
      </p:sp>
      <p:sp>
        <p:nvSpPr>
          <p:cNvPr id="3" name="Google Shape;364;p42">
            <a:extLst>
              <a:ext uri="{FF2B5EF4-FFF2-40B4-BE49-F238E27FC236}">
                <a16:creationId xmlns:a16="http://schemas.microsoft.com/office/drawing/2014/main" id="{F0DAB8BB-5CE2-C90C-0956-0ED905E62ADC}"/>
              </a:ext>
            </a:extLst>
          </p:cNvPr>
          <p:cNvSpPr/>
          <p:nvPr/>
        </p:nvSpPr>
        <p:spPr>
          <a:xfrm>
            <a:off x="288558" y="2020556"/>
            <a:ext cx="3692892" cy="69945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pt-BR" sz="1600" b="1" i="0" u="none" strike="noStrike" cap="none" dirty="0">
                <a:solidFill>
                  <a:srgbClr val="FFFFFF"/>
                </a:solidFill>
                <a:latin typeface="+mj-lt"/>
                <a:ea typeface="Montserrat"/>
                <a:cs typeface="Montserrat"/>
                <a:sym typeface="Montserrat"/>
              </a:rPr>
              <a:t>Nome do respondente da entrevista</a:t>
            </a:r>
          </a:p>
        </p:txBody>
      </p:sp>
      <p:sp>
        <p:nvSpPr>
          <p:cNvPr id="4" name="Google Shape;365;p42">
            <a:extLst>
              <a:ext uri="{FF2B5EF4-FFF2-40B4-BE49-F238E27FC236}">
                <a16:creationId xmlns:a16="http://schemas.microsoft.com/office/drawing/2014/main" id="{5D7062BE-C1D0-29ED-095D-2C4943EC49E2}"/>
              </a:ext>
            </a:extLst>
          </p:cNvPr>
          <p:cNvSpPr/>
          <p:nvPr/>
        </p:nvSpPr>
        <p:spPr>
          <a:xfrm>
            <a:off x="288558" y="2890746"/>
            <a:ext cx="3692892" cy="699458"/>
          </a:xfrm>
          <a:prstGeom prst="rect">
            <a:avLst/>
          </a:prstGeom>
          <a:solidFill>
            <a:srgbClr val="060A4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600" b="1" i="0" u="none" strike="noStrike" cap="none" dirty="0">
                <a:solidFill>
                  <a:srgbClr val="FFFFFF"/>
                </a:solidFill>
                <a:latin typeface="+mj-lt"/>
                <a:ea typeface="Montserrat"/>
                <a:cs typeface="Montserrat"/>
                <a:sym typeface="Montserrat"/>
              </a:rPr>
              <a:t>Razão Social</a:t>
            </a:r>
            <a:endParaRPr sz="1600" b="1" i="0" u="none" strike="noStrike" cap="none" dirty="0">
              <a:solidFill>
                <a:srgbClr val="FFFFFF"/>
              </a:solidFill>
              <a:latin typeface="+mj-lt"/>
              <a:ea typeface="Montserrat"/>
              <a:cs typeface="Montserrat"/>
              <a:sym typeface="Montserrat"/>
            </a:endParaRPr>
          </a:p>
        </p:txBody>
      </p:sp>
      <p:sp>
        <p:nvSpPr>
          <p:cNvPr id="5" name="Google Shape;366;p42">
            <a:extLst>
              <a:ext uri="{FF2B5EF4-FFF2-40B4-BE49-F238E27FC236}">
                <a16:creationId xmlns:a16="http://schemas.microsoft.com/office/drawing/2014/main" id="{5D627515-22D8-E63F-386E-772B50EB8049}"/>
              </a:ext>
            </a:extLst>
          </p:cNvPr>
          <p:cNvSpPr/>
          <p:nvPr/>
        </p:nvSpPr>
        <p:spPr>
          <a:xfrm>
            <a:off x="288558" y="3760936"/>
            <a:ext cx="3692892" cy="69945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600" b="1" i="0" u="none" strike="noStrike" cap="none" dirty="0">
                <a:solidFill>
                  <a:srgbClr val="FFFFFF"/>
                </a:solidFill>
                <a:latin typeface="+mj-lt"/>
                <a:ea typeface="Montserrat"/>
                <a:cs typeface="Montserrat"/>
                <a:sym typeface="Montserrat"/>
              </a:rPr>
              <a:t>Rua / Avenida / Praça</a:t>
            </a:r>
            <a:r>
              <a:rPr lang="en" sz="1600" b="1" dirty="0">
                <a:solidFill>
                  <a:srgbClr val="000000"/>
                </a:solidFill>
                <a:latin typeface="+mj-lt"/>
                <a:ea typeface="Montserrat"/>
                <a:cs typeface="Montserrat"/>
                <a:sym typeface="Montserrat"/>
              </a:rPr>
              <a:t> </a:t>
            </a:r>
            <a:r>
              <a:rPr lang="en" sz="1600" b="1" i="0" u="none" strike="noStrike" cap="none" dirty="0">
                <a:solidFill>
                  <a:srgbClr val="FFFFFF"/>
                </a:solidFill>
                <a:latin typeface="+mj-lt"/>
                <a:ea typeface="Montserrat"/>
                <a:cs typeface="Montserrat"/>
                <a:sym typeface="Montserrat"/>
              </a:rPr>
              <a:t>Alameda / Rodovia</a:t>
            </a:r>
            <a:endParaRPr sz="1600" b="1" i="0" u="none" strike="noStrike" cap="none" dirty="0">
              <a:solidFill>
                <a:srgbClr val="FFFFFF"/>
              </a:solidFill>
              <a:latin typeface="+mj-lt"/>
              <a:ea typeface="Montserrat"/>
              <a:cs typeface="Montserrat"/>
              <a:sym typeface="Montserrat"/>
            </a:endParaRPr>
          </a:p>
        </p:txBody>
      </p:sp>
      <p:sp>
        <p:nvSpPr>
          <p:cNvPr id="6" name="Google Shape;367;p42">
            <a:extLst>
              <a:ext uri="{FF2B5EF4-FFF2-40B4-BE49-F238E27FC236}">
                <a16:creationId xmlns:a16="http://schemas.microsoft.com/office/drawing/2014/main" id="{D264786E-32E8-405C-466B-865BC6EF212F}"/>
              </a:ext>
            </a:extLst>
          </p:cNvPr>
          <p:cNvSpPr/>
          <p:nvPr/>
        </p:nvSpPr>
        <p:spPr>
          <a:xfrm>
            <a:off x="288558" y="4631126"/>
            <a:ext cx="3692892" cy="699458"/>
          </a:xfrm>
          <a:prstGeom prst="rect">
            <a:avLst/>
          </a:prstGeom>
          <a:solidFill>
            <a:srgbClr val="060A4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600" b="1" i="0" u="none" strike="noStrike" cap="none" dirty="0">
                <a:solidFill>
                  <a:srgbClr val="FFFFFF"/>
                </a:solidFill>
                <a:latin typeface="+mj-lt"/>
                <a:ea typeface="Montserrat"/>
                <a:cs typeface="Montserrat"/>
                <a:sym typeface="Montserrat"/>
              </a:rPr>
              <a:t>Endereço do</a:t>
            </a:r>
            <a:r>
              <a:rPr lang="en" sz="1600" b="1" dirty="0">
                <a:solidFill>
                  <a:srgbClr val="000000"/>
                </a:solidFill>
                <a:latin typeface="+mj-lt"/>
                <a:ea typeface="Montserrat"/>
                <a:cs typeface="Montserrat"/>
                <a:sym typeface="Montserrat"/>
              </a:rPr>
              <a:t> </a:t>
            </a:r>
            <a:r>
              <a:rPr lang="en" sz="1600" b="1" i="0" u="none" strike="noStrike" cap="none" dirty="0">
                <a:solidFill>
                  <a:srgbClr val="FFFFFF"/>
                </a:solidFill>
                <a:latin typeface="+mj-lt"/>
                <a:ea typeface="Montserrat"/>
                <a:cs typeface="Montserrat"/>
                <a:sym typeface="Montserrat"/>
              </a:rPr>
              <a:t>estabelecimento</a:t>
            </a:r>
            <a:endParaRPr sz="1600" b="1" i="0" u="none" strike="noStrike" cap="none" dirty="0">
              <a:solidFill>
                <a:srgbClr val="FFFFFF"/>
              </a:solidFill>
              <a:latin typeface="+mj-lt"/>
              <a:ea typeface="Montserrat"/>
              <a:cs typeface="Montserrat"/>
              <a:sym typeface="Montserrat"/>
            </a:endParaRPr>
          </a:p>
        </p:txBody>
      </p:sp>
      <p:sp>
        <p:nvSpPr>
          <p:cNvPr id="7" name="Google Shape;368;p42">
            <a:extLst>
              <a:ext uri="{FF2B5EF4-FFF2-40B4-BE49-F238E27FC236}">
                <a16:creationId xmlns:a16="http://schemas.microsoft.com/office/drawing/2014/main" id="{61EB5C50-4988-95FC-54CA-E09BE69F5FF6}"/>
              </a:ext>
            </a:extLst>
          </p:cNvPr>
          <p:cNvSpPr/>
          <p:nvPr/>
        </p:nvSpPr>
        <p:spPr>
          <a:xfrm>
            <a:off x="288558" y="5501316"/>
            <a:ext cx="3692892" cy="69945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600" b="1" i="0" u="none" strike="noStrike" cap="none">
                <a:solidFill>
                  <a:srgbClr val="FFFFFF"/>
                </a:solidFill>
                <a:latin typeface="+mj-lt"/>
                <a:ea typeface="Montserrat"/>
                <a:cs typeface="Montserrat"/>
                <a:sym typeface="Montserrat"/>
              </a:rPr>
              <a:t>DDD - Telefone</a:t>
            </a:r>
            <a:endParaRPr sz="1600" b="1" i="0" u="none" strike="noStrike" cap="none">
              <a:solidFill>
                <a:srgbClr val="FFFFFF"/>
              </a:solidFill>
              <a:latin typeface="+mj-lt"/>
              <a:ea typeface="Montserrat"/>
              <a:cs typeface="Montserrat"/>
              <a:sym typeface="Montserrat"/>
            </a:endParaRPr>
          </a:p>
        </p:txBody>
      </p:sp>
      <p:sp>
        <p:nvSpPr>
          <p:cNvPr id="8" name="Google Shape;381;p42">
            <a:extLst>
              <a:ext uri="{FF2B5EF4-FFF2-40B4-BE49-F238E27FC236}">
                <a16:creationId xmlns:a16="http://schemas.microsoft.com/office/drawing/2014/main" id="{5FD9A905-3521-7E45-E2D3-8D9C4E4A1E1D}"/>
              </a:ext>
            </a:extLst>
          </p:cNvPr>
          <p:cNvSpPr/>
          <p:nvPr/>
        </p:nvSpPr>
        <p:spPr>
          <a:xfrm>
            <a:off x="288558" y="1150366"/>
            <a:ext cx="3692892" cy="699458"/>
          </a:xfrm>
          <a:prstGeom prst="rect">
            <a:avLst/>
          </a:prstGeom>
          <a:solidFill>
            <a:srgbClr val="060A4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dirty="0">
                <a:solidFill>
                  <a:srgbClr val="FFFFFF"/>
                </a:solidFill>
                <a:latin typeface="+mj-lt"/>
                <a:ea typeface="Montserrat"/>
                <a:cs typeface="Montserrat"/>
                <a:sym typeface="Montserrat"/>
              </a:rPr>
              <a:t>Nome / </a:t>
            </a:r>
            <a:r>
              <a:rPr lang="en-US" sz="1600" b="1" i="0" u="none" strike="noStrike" cap="none" dirty="0" err="1">
                <a:solidFill>
                  <a:srgbClr val="FFFFFF"/>
                </a:solidFill>
                <a:latin typeface="+mj-lt"/>
                <a:ea typeface="Montserrat"/>
                <a:cs typeface="Montserrat"/>
                <a:sym typeface="Montserrat"/>
              </a:rPr>
              <a:t>Letreiro</a:t>
            </a:r>
            <a:r>
              <a:rPr lang="en-US" sz="1600" b="1" i="0" u="none" strike="noStrike" cap="none" dirty="0">
                <a:solidFill>
                  <a:srgbClr val="FFFFFF"/>
                </a:solidFill>
                <a:latin typeface="+mj-lt"/>
                <a:ea typeface="Montserrat"/>
                <a:cs typeface="Montserrat"/>
                <a:sym typeface="Montserrat"/>
              </a:rPr>
              <a:t> do </a:t>
            </a:r>
            <a:r>
              <a:rPr lang="en-US" sz="1600" b="1" i="0" u="none" strike="noStrike" cap="none" dirty="0" err="1">
                <a:solidFill>
                  <a:srgbClr val="FFFFFF"/>
                </a:solidFill>
                <a:latin typeface="+mj-lt"/>
                <a:ea typeface="Montserrat"/>
                <a:cs typeface="Montserrat"/>
                <a:sym typeface="Montserrat"/>
              </a:rPr>
              <a:t>estabelecimento</a:t>
            </a:r>
            <a:endParaRPr lang="en-US" sz="1600" b="1" i="0" u="none" strike="noStrike" cap="none" dirty="0">
              <a:solidFill>
                <a:srgbClr val="FFFFFF"/>
              </a:solidFill>
              <a:latin typeface="+mj-lt"/>
              <a:ea typeface="Montserrat"/>
              <a:cs typeface="Montserrat"/>
              <a:sym typeface="Montserrat"/>
            </a:endParaRPr>
          </a:p>
        </p:txBody>
      </p:sp>
      <p:sp>
        <p:nvSpPr>
          <p:cNvPr id="9" name="Google Shape;364;p42">
            <a:extLst>
              <a:ext uri="{FF2B5EF4-FFF2-40B4-BE49-F238E27FC236}">
                <a16:creationId xmlns:a16="http://schemas.microsoft.com/office/drawing/2014/main" id="{BB570A62-8292-F3C3-B992-944489EA45BC}"/>
              </a:ext>
            </a:extLst>
          </p:cNvPr>
          <p:cNvSpPr/>
          <p:nvPr/>
        </p:nvSpPr>
        <p:spPr>
          <a:xfrm>
            <a:off x="4229790" y="2020556"/>
            <a:ext cx="3692892" cy="69945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dirty="0">
                <a:solidFill>
                  <a:srgbClr val="FFFFFF"/>
                </a:solidFill>
                <a:latin typeface="+mj-lt"/>
                <a:ea typeface="Montserrat"/>
                <a:cs typeface="Montserrat"/>
                <a:sym typeface="Montserrat"/>
              </a:rPr>
              <a:t>Esquina com / </a:t>
            </a:r>
            <a:r>
              <a:rPr lang="en-US" sz="1600" b="1" i="0" u="none" strike="noStrike" cap="none" dirty="0" err="1">
                <a:solidFill>
                  <a:srgbClr val="FFFFFF"/>
                </a:solidFill>
                <a:latin typeface="+mj-lt"/>
                <a:ea typeface="Montserrat"/>
                <a:cs typeface="Montserrat"/>
                <a:sym typeface="Montserrat"/>
              </a:rPr>
              <a:t>Referência</a:t>
            </a:r>
            <a:endParaRPr lang="en-US" sz="1600" b="1" i="0" u="none" strike="noStrike" cap="none" dirty="0">
              <a:solidFill>
                <a:srgbClr val="FFFFFF"/>
              </a:solidFill>
              <a:latin typeface="+mj-lt"/>
              <a:ea typeface="Montserrat"/>
              <a:cs typeface="Montserrat"/>
              <a:sym typeface="Montserrat"/>
            </a:endParaRPr>
          </a:p>
        </p:txBody>
      </p:sp>
      <p:sp>
        <p:nvSpPr>
          <p:cNvPr id="10" name="Google Shape;365;p42">
            <a:extLst>
              <a:ext uri="{FF2B5EF4-FFF2-40B4-BE49-F238E27FC236}">
                <a16:creationId xmlns:a16="http://schemas.microsoft.com/office/drawing/2014/main" id="{E9D855AA-8C29-A1E4-A922-FA2BC72175B3}"/>
              </a:ext>
            </a:extLst>
          </p:cNvPr>
          <p:cNvSpPr/>
          <p:nvPr/>
        </p:nvSpPr>
        <p:spPr>
          <a:xfrm>
            <a:off x="4229790" y="2890746"/>
            <a:ext cx="3692892" cy="699458"/>
          </a:xfrm>
          <a:prstGeom prst="rect">
            <a:avLst/>
          </a:prstGeom>
          <a:solidFill>
            <a:srgbClr val="060A4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dirty="0">
                <a:solidFill>
                  <a:srgbClr val="FFFFFF"/>
                </a:solidFill>
                <a:latin typeface="+mj-lt"/>
                <a:ea typeface="Montserrat"/>
                <a:cs typeface="Montserrat"/>
                <a:sym typeface="Montserrat"/>
              </a:rPr>
              <a:t>Bairro / Vila</a:t>
            </a:r>
          </a:p>
        </p:txBody>
      </p:sp>
      <p:sp>
        <p:nvSpPr>
          <p:cNvPr id="11" name="Google Shape;366;p42">
            <a:extLst>
              <a:ext uri="{FF2B5EF4-FFF2-40B4-BE49-F238E27FC236}">
                <a16:creationId xmlns:a16="http://schemas.microsoft.com/office/drawing/2014/main" id="{B6A42948-C515-0CDC-2F40-18849145C17B}"/>
              </a:ext>
            </a:extLst>
          </p:cNvPr>
          <p:cNvSpPr/>
          <p:nvPr/>
        </p:nvSpPr>
        <p:spPr>
          <a:xfrm>
            <a:off x="4229790" y="3760936"/>
            <a:ext cx="3692892" cy="69945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dirty="0">
                <a:solidFill>
                  <a:srgbClr val="FFFFFF"/>
                </a:solidFill>
                <a:latin typeface="+mj-lt"/>
                <a:ea typeface="Montserrat"/>
                <a:cs typeface="Montserrat"/>
                <a:sym typeface="Montserrat"/>
              </a:rPr>
              <a:t>CEP</a:t>
            </a:r>
            <a:endParaRPr sz="1600" b="1" i="0" u="none" strike="noStrike" cap="none" dirty="0">
              <a:solidFill>
                <a:srgbClr val="FFFFFF"/>
              </a:solidFill>
              <a:latin typeface="+mj-lt"/>
              <a:ea typeface="Montserrat"/>
              <a:cs typeface="Montserrat"/>
              <a:sym typeface="Montserrat"/>
            </a:endParaRPr>
          </a:p>
        </p:txBody>
      </p:sp>
      <p:sp>
        <p:nvSpPr>
          <p:cNvPr id="12" name="Google Shape;367;p42">
            <a:extLst>
              <a:ext uri="{FF2B5EF4-FFF2-40B4-BE49-F238E27FC236}">
                <a16:creationId xmlns:a16="http://schemas.microsoft.com/office/drawing/2014/main" id="{F115AA6E-1231-5479-4DFE-33258F146613}"/>
              </a:ext>
            </a:extLst>
          </p:cNvPr>
          <p:cNvSpPr/>
          <p:nvPr/>
        </p:nvSpPr>
        <p:spPr>
          <a:xfrm>
            <a:off x="4229790" y="4631126"/>
            <a:ext cx="3692892" cy="699458"/>
          </a:xfrm>
          <a:prstGeom prst="rect">
            <a:avLst/>
          </a:prstGeom>
          <a:solidFill>
            <a:srgbClr val="060A4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dirty="0">
                <a:solidFill>
                  <a:srgbClr val="FFFFFF"/>
                </a:solidFill>
                <a:latin typeface="+mj-lt"/>
                <a:ea typeface="Montserrat"/>
                <a:cs typeface="Montserrat"/>
                <a:sym typeface="Montserrat"/>
              </a:rPr>
              <a:t>Código do sub </a:t>
            </a:r>
            <a:r>
              <a:rPr lang="en-US" sz="1600" b="1" i="0" u="none" strike="noStrike" cap="none" dirty="0" err="1">
                <a:solidFill>
                  <a:srgbClr val="FFFFFF"/>
                </a:solidFill>
                <a:latin typeface="+mj-lt"/>
                <a:ea typeface="Montserrat"/>
                <a:cs typeface="Montserrat"/>
                <a:sym typeface="Montserrat"/>
              </a:rPr>
              <a:t>distrito</a:t>
            </a:r>
            <a:endParaRPr lang="en-US" sz="1600" b="1" i="0" u="none" strike="noStrike" cap="none" dirty="0">
              <a:solidFill>
                <a:srgbClr val="FFFFFF"/>
              </a:solidFill>
              <a:latin typeface="+mj-lt"/>
              <a:ea typeface="Montserrat"/>
              <a:cs typeface="Montserrat"/>
              <a:sym typeface="Montserrat"/>
            </a:endParaRPr>
          </a:p>
        </p:txBody>
      </p:sp>
      <p:sp>
        <p:nvSpPr>
          <p:cNvPr id="13" name="Google Shape;368;p42">
            <a:extLst>
              <a:ext uri="{FF2B5EF4-FFF2-40B4-BE49-F238E27FC236}">
                <a16:creationId xmlns:a16="http://schemas.microsoft.com/office/drawing/2014/main" id="{ED705453-895B-8F37-CE7D-D201CB8B1E5C}"/>
              </a:ext>
            </a:extLst>
          </p:cNvPr>
          <p:cNvSpPr/>
          <p:nvPr/>
        </p:nvSpPr>
        <p:spPr>
          <a:xfrm>
            <a:off x="4229790" y="5501316"/>
            <a:ext cx="3692892" cy="69945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dirty="0">
                <a:solidFill>
                  <a:srgbClr val="FFFFFF"/>
                </a:solidFill>
                <a:latin typeface="+mj-lt"/>
                <a:ea typeface="Montserrat"/>
                <a:cs typeface="Montserrat"/>
                <a:sym typeface="Montserrat"/>
              </a:rPr>
              <a:t>Número do </a:t>
            </a:r>
            <a:r>
              <a:rPr lang="en-US" sz="1600" b="1" i="0" u="none" strike="noStrike" cap="none" dirty="0" err="1">
                <a:solidFill>
                  <a:srgbClr val="FFFFFF"/>
                </a:solidFill>
                <a:latin typeface="+mj-lt"/>
                <a:ea typeface="Montserrat"/>
                <a:cs typeface="Montserrat"/>
                <a:sym typeface="Montserrat"/>
              </a:rPr>
              <a:t>telefone</a:t>
            </a:r>
            <a:endParaRPr lang="en-US" sz="1600" b="1" i="0" u="none" strike="noStrike" cap="none" dirty="0">
              <a:solidFill>
                <a:srgbClr val="FFFFFF"/>
              </a:solidFill>
              <a:latin typeface="+mj-lt"/>
              <a:ea typeface="Montserrat"/>
              <a:cs typeface="Montserrat"/>
              <a:sym typeface="Montserrat"/>
            </a:endParaRPr>
          </a:p>
        </p:txBody>
      </p:sp>
      <p:sp>
        <p:nvSpPr>
          <p:cNvPr id="14" name="Google Shape;381;p42">
            <a:extLst>
              <a:ext uri="{FF2B5EF4-FFF2-40B4-BE49-F238E27FC236}">
                <a16:creationId xmlns:a16="http://schemas.microsoft.com/office/drawing/2014/main" id="{0A3E9B0F-DA39-7623-E6B0-C460C607F434}"/>
              </a:ext>
            </a:extLst>
          </p:cNvPr>
          <p:cNvSpPr/>
          <p:nvPr/>
        </p:nvSpPr>
        <p:spPr>
          <a:xfrm>
            <a:off x="4229790" y="1150366"/>
            <a:ext cx="3692892" cy="699458"/>
          </a:xfrm>
          <a:prstGeom prst="rect">
            <a:avLst/>
          </a:prstGeom>
          <a:solidFill>
            <a:srgbClr val="060A4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dirty="0" err="1">
                <a:solidFill>
                  <a:srgbClr val="FFFFFF"/>
                </a:solidFill>
                <a:latin typeface="+mj-lt"/>
                <a:ea typeface="Montserrat"/>
                <a:cs typeface="Montserrat"/>
                <a:sym typeface="Montserrat"/>
              </a:rPr>
              <a:t>Número</a:t>
            </a:r>
            <a:r>
              <a:rPr lang="en-US" sz="1600" b="1" i="0" u="none" strike="noStrike" cap="none" dirty="0">
                <a:solidFill>
                  <a:srgbClr val="FFFFFF"/>
                </a:solidFill>
                <a:latin typeface="+mj-lt"/>
                <a:ea typeface="Montserrat"/>
                <a:cs typeface="Montserrat"/>
                <a:sym typeface="Montserrat"/>
              </a:rPr>
              <a:t> do </a:t>
            </a:r>
            <a:r>
              <a:rPr lang="en-US" sz="1600" b="1" i="0" u="none" strike="noStrike" cap="none" dirty="0" err="1">
                <a:solidFill>
                  <a:srgbClr val="FFFFFF"/>
                </a:solidFill>
                <a:latin typeface="+mj-lt"/>
                <a:ea typeface="Montserrat"/>
                <a:cs typeface="Montserrat"/>
                <a:sym typeface="Montserrat"/>
              </a:rPr>
              <a:t>estabelecimento</a:t>
            </a:r>
            <a:endParaRPr lang="en-US" sz="1600" b="1" i="0" u="none" strike="noStrike" cap="none" dirty="0">
              <a:solidFill>
                <a:srgbClr val="FFFFFF"/>
              </a:solidFill>
              <a:latin typeface="+mj-lt"/>
              <a:ea typeface="Montserrat"/>
              <a:cs typeface="Montserrat"/>
              <a:sym typeface="Montserrat"/>
            </a:endParaRPr>
          </a:p>
        </p:txBody>
      </p:sp>
      <p:sp>
        <p:nvSpPr>
          <p:cNvPr id="15" name="Google Shape;364;p42">
            <a:extLst>
              <a:ext uri="{FF2B5EF4-FFF2-40B4-BE49-F238E27FC236}">
                <a16:creationId xmlns:a16="http://schemas.microsoft.com/office/drawing/2014/main" id="{C8322EF3-5B4B-F74F-6737-9FCB70529899}"/>
              </a:ext>
            </a:extLst>
          </p:cNvPr>
          <p:cNvSpPr/>
          <p:nvPr/>
        </p:nvSpPr>
        <p:spPr>
          <a:xfrm>
            <a:off x="8171023" y="2020556"/>
            <a:ext cx="3692892" cy="69945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dirty="0">
                <a:solidFill>
                  <a:srgbClr val="FFFFFF"/>
                </a:solidFill>
                <a:latin typeface="+mj-lt"/>
                <a:ea typeface="Montserrat"/>
                <a:cs typeface="Montserrat"/>
                <a:sym typeface="Montserrat"/>
              </a:rPr>
              <a:t>Distrito</a:t>
            </a:r>
            <a:endParaRPr sz="1600" b="1" i="0" u="none" strike="noStrike" cap="none" dirty="0">
              <a:solidFill>
                <a:srgbClr val="FFFFFF"/>
              </a:solidFill>
              <a:latin typeface="+mj-lt"/>
              <a:ea typeface="Montserrat"/>
              <a:cs typeface="Montserrat"/>
              <a:sym typeface="Montserrat"/>
            </a:endParaRPr>
          </a:p>
        </p:txBody>
      </p:sp>
      <p:sp>
        <p:nvSpPr>
          <p:cNvPr id="16" name="Google Shape;365;p42">
            <a:extLst>
              <a:ext uri="{FF2B5EF4-FFF2-40B4-BE49-F238E27FC236}">
                <a16:creationId xmlns:a16="http://schemas.microsoft.com/office/drawing/2014/main" id="{3EF8AC37-9D5B-3CBF-05D4-1A9836AE7A1E}"/>
              </a:ext>
            </a:extLst>
          </p:cNvPr>
          <p:cNvSpPr/>
          <p:nvPr/>
        </p:nvSpPr>
        <p:spPr>
          <a:xfrm>
            <a:off x="8171023" y="2890746"/>
            <a:ext cx="3692892" cy="699458"/>
          </a:xfrm>
          <a:prstGeom prst="rect">
            <a:avLst/>
          </a:prstGeom>
          <a:solidFill>
            <a:srgbClr val="060A4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dirty="0">
                <a:solidFill>
                  <a:srgbClr val="FFFFFF"/>
                </a:solidFill>
                <a:latin typeface="+mj-lt"/>
                <a:ea typeface="Montserrat"/>
                <a:cs typeface="Montserrat"/>
                <a:sym typeface="Montserrat"/>
              </a:rPr>
              <a:t>Município</a:t>
            </a:r>
            <a:endParaRPr sz="1600" b="1" i="0" u="none" strike="noStrike" cap="none" dirty="0">
              <a:solidFill>
                <a:srgbClr val="FFFFFF"/>
              </a:solidFill>
              <a:latin typeface="+mj-lt"/>
              <a:ea typeface="Montserrat"/>
              <a:cs typeface="Montserrat"/>
              <a:sym typeface="Montserrat"/>
            </a:endParaRPr>
          </a:p>
        </p:txBody>
      </p:sp>
      <p:sp>
        <p:nvSpPr>
          <p:cNvPr id="17" name="Google Shape;366;p42">
            <a:extLst>
              <a:ext uri="{FF2B5EF4-FFF2-40B4-BE49-F238E27FC236}">
                <a16:creationId xmlns:a16="http://schemas.microsoft.com/office/drawing/2014/main" id="{0CC48CFB-DFCA-A800-2DAA-041EAC6134D6}"/>
              </a:ext>
            </a:extLst>
          </p:cNvPr>
          <p:cNvSpPr/>
          <p:nvPr/>
        </p:nvSpPr>
        <p:spPr>
          <a:xfrm>
            <a:off x="8171023" y="3760936"/>
            <a:ext cx="3692892" cy="69945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dirty="0">
                <a:solidFill>
                  <a:srgbClr val="FFFFFF"/>
                </a:solidFill>
                <a:latin typeface="+mj-lt"/>
                <a:ea typeface="Montserrat"/>
                <a:cs typeface="Montserrat"/>
                <a:sym typeface="Montserrat"/>
              </a:rPr>
              <a:t>Número do </a:t>
            </a:r>
            <a:r>
              <a:rPr lang="en-US" sz="1600" b="1" i="0" u="none" strike="noStrike" cap="none" dirty="0" err="1">
                <a:solidFill>
                  <a:srgbClr val="FFFFFF"/>
                </a:solidFill>
                <a:latin typeface="+mj-lt"/>
                <a:ea typeface="Montserrat"/>
                <a:cs typeface="Montserrat"/>
                <a:sym typeface="Montserrat"/>
              </a:rPr>
              <a:t>setor</a:t>
            </a:r>
            <a:r>
              <a:rPr lang="en-US" sz="1600" b="1" i="0" u="none" strike="noStrike" cap="none" dirty="0">
                <a:solidFill>
                  <a:srgbClr val="FFFFFF"/>
                </a:solidFill>
                <a:latin typeface="+mj-lt"/>
                <a:ea typeface="Montserrat"/>
                <a:cs typeface="Montserrat"/>
                <a:sym typeface="Montserrat"/>
              </a:rPr>
              <a:t> IBGE</a:t>
            </a:r>
          </a:p>
        </p:txBody>
      </p:sp>
      <p:sp>
        <p:nvSpPr>
          <p:cNvPr id="18" name="Google Shape;367;p42">
            <a:extLst>
              <a:ext uri="{FF2B5EF4-FFF2-40B4-BE49-F238E27FC236}">
                <a16:creationId xmlns:a16="http://schemas.microsoft.com/office/drawing/2014/main" id="{C0A516BD-468A-57E2-D2DD-2129FEFE17A7}"/>
              </a:ext>
            </a:extLst>
          </p:cNvPr>
          <p:cNvSpPr/>
          <p:nvPr/>
        </p:nvSpPr>
        <p:spPr>
          <a:xfrm>
            <a:off x="8171023" y="4631126"/>
            <a:ext cx="3692892" cy="699458"/>
          </a:xfrm>
          <a:prstGeom prst="rect">
            <a:avLst/>
          </a:prstGeom>
          <a:solidFill>
            <a:srgbClr val="060A4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dirty="0">
                <a:solidFill>
                  <a:srgbClr val="FFFFFF"/>
                </a:solidFill>
                <a:latin typeface="+mj-lt"/>
                <a:ea typeface="Montserrat"/>
                <a:cs typeface="Montserrat"/>
                <a:sym typeface="Montserrat"/>
              </a:rPr>
              <a:t>E-mail da </a:t>
            </a:r>
            <a:r>
              <a:rPr lang="en-US" sz="1600" b="1" i="0" u="none" strike="noStrike" cap="none" dirty="0" err="1">
                <a:solidFill>
                  <a:srgbClr val="FFFFFF"/>
                </a:solidFill>
                <a:latin typeface="+mj-lt"/>
                <a:ea typeface="Montserrat"/>
                <a:cs typeface="Montserrat"/>
                <a:sym typeface="Montserrat"/>
              </a:rPr>
              <a:t>loja</a:t>
            </a:r>
            <a:endParaRPr lang="en-US" sz="1600" b="1" i="0" u="none" strike="noStrike" cap="none" dirty="0">
              <a:solidFill>
                <a:srgbClr val="FFFFFF"/>
              </a:solidFill>
              <a:latin typeface="+mj-lt"/>
              <a:ea typeface="Montserrat"/>
              <a:cs typeface="Montserrat"/>
              <a:sym typeface="Montserrat"/>
            </a:endParaRPr>
          </a:p>
        </p:txBody>
      </p:sp>
      <p:sp>
        <p:nvSpPr>
          <p:cNvPr id="19" name="Google Shape;368;p42">
            <a:extLst>
              <a:ext uri="{FF2B5EF4-FFF2-40B4-BE49-F238E27FC236}">
                <a16:creationId xmlns:a16="http://schemas.microsoft.com/office/drawing/2014/main" id="{6EBEE8D0-3B77-0B06-99C9-AA999492CAD0}"/>
              </a:ext>
            </a:extLst>
          </p:cNvPr>
          <p:cNvSpPr/>
          <p:nvPr/>
        </p:nvSpPr>
        <p:spPr>
          <a:xfrm>
            <a:off x="8171023" y="5501316"/>
            <a:ext cx="3692892" cy="69945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dirty="0">
                <a:solidFill>
                  <a:srgbClr val="FFFFFF"/>
                </a:solidFill>
                <a:latin typeface="+mj-lt"/>
                <a:ea typeface="Montserrat"/>
                <a:cs typeface="Montserrat"/>
                <a:sym typeface="Montserrat"/>
              </a:rPr>
              <a:t>CNPJ</a:t>
            </a:r>
            <a:endParaRPr sz="1600" b="1" i="0" u="none" strike="noStrike" cap="none" dirty="0">
              <a:solidFill>
                <a:srgbClr val="FFFFFF"/>
              </a:solidFill>
              <a:latin typeface="+mj-lt"/>
              <a:ea typeface="Montserrat"/>
              <a:cs typeface="Montserrat"/>
              <a:sym typeface="Montserrat"/>
            </a:endParaRPr>
          </a:p>
        </p:txBody>
      </p:sp>
      <p:sp>
        <p:nvSpPr>
          <p:cNvPr id="20" name="Google Shape;381;p42">
            <a:extLst>
              <a:ext uri="{FF2B5EF4-FFF2-40B4-BE49-F238E27FC236}">
                <a16:creationId xmlns:a16="http://schemas.microsoft.com/office/drawing/2014/main" id="{2DFED9F4-FC94-D8A8-68A3-2D18F0C0379C}"/>
              </a:ext>
            </a:extLst>
          </p:cNvPr>
          <p:cNvSpPr/>
          <p:nvPr/>
        </p:nvSpPr>
        <p:spPr>
          <a:xfrm>
            <a:off x="8171023" y="1150366"/>
            <a:ext cx="3692892" cy="699458"/>
          </a:xfrm>
          <a:prstGeom prst="rect">
            <a:avLst/>
          </a:prstGeom>
          <a:solidFill>
            <a:srgbClr val="060A4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dirty="0">
                <a:solidFill>
                  <a:srgbClr val="FFFFFF"/>
                </a:solidFill>
                <a:latin typeface="+mj-lt"/>
                <a:ea typeface="Montserrat"/>
                <a:cs typeface="Montserrat"/>
                <a:sym typeface="Montserrat"/>
              </a:rPr>
              <a:t>Nome do</a:t>
            </a:r>
            <a:r>
              <a:rPr lang="en-US" sz="1600" b="1" dirty="0">
                <a:solidFill>
                  <a:srgbClr val="000000"/>
                </a:solidFill>
                <a:latin typeface="+mj-lt"/>
                <a:ea typeface="Montserrat"/>
                <a:cs typeface="Montserrat"/>
                <a:sym typeface="Montserrat"/>
              </a:rPr>
              <a:t> </a:t>
            </a:r>
            <a:r>
              <a:rPr lang="en-US" sz="1600" b="1" i="0" u="none" strike="noStrike" cap="none" dirty="0">
                <a:solidFill>
                  <a:srgbClr val="FFFFFF"/>
                </a:solidFill>
                <a:latin typeface="+mj-lt"/>
                <a:ea typeface="Montserrat"/>
                <a:cs typeface="Montserrat"/>
                <a:sym typeface="Montserrat"/>
              </a:rPr>
              <a:t>sub </a:t>
            </a:r>
            <a:r>
              <a:rPr lang="en-US" sz="1600" b="1" i="0" u="none" strike="noStrike" cap="none" dirty="0" err="1">
                <a:solidFill>
                  <a:srgbClr val="FFFFFF"/>
                </a:solidFill>
                <a:latin typeface="+mj-lt"/>
                <a:ea typeface="Montserrat"/>
                <a:cs typeface="Montserrat"/>
                <a:sym typeface="Montserrat"/>
              </a:rPr>
              <a:t>distrito</a:t>
            </a:r>
            <a:endParaRPr lang="en-US" sz="1600" b="1" i="0" u="none" strike="noStrike" cap="none" dirty="0">
              <a:solidFill>
                <a:srgbClr val="FFFFFF"/>
              </a:solidFill>
              <a:latin typeface="+mj-lt"/>
              <a:ea typeface="Montserrat"/>
              <a:cs typeface="Montserrat"/>
              <a:sym typeface="Montserrat"/>
            </a:endParaRPr>
          </a:p>
        </p:txBody>
      </p:sp>
      <p:sp>
        <p:nvSpPr>
          <p:cNvPr id="23" name="Text Placeholder 29">
            <a:extLst>
              <a:ext uri="{FF2B5EF4-FFF2-40B4-BE49-F238E27FC236}">
                <a16:creationId xmlns:a16="http://schemas.microsoft.com/office/drawing/2014/main" id="{A401311D-6938-8E7F-36BD-FE8E3DCB4D5F}"/>
              </a:ext>
            </a:extLst>
          </p:cNvPr>
          <p:cNvSpPr>
            <a:spLocks noGrp="1"/>
          </p:cNvSpPr>
          <p:nvPr>
            <p:ph type="body" sz="quarter" idx="13"/>
          </p:nvPr>
        </p:nvSpPr>
        <p:spPr>
          <a:xfrm>
            <a:off x="288558" y="579495"/>
            <a:ext cx="11582400" cy="436542"/>
          </a:xfrm>
        </p:spPr>
        <p:txBody>
          <a:bodyPr/>
          <a:lstStyle/>
          <a:p>
            <a:r>
              <a:rPr lang="en-PH" dirty="0"/>
              <a:t>Dados </a:t>
            </a:r>
            <a:r>
              <a:rPr lang="en-PH" dirty="0" err="1"/>
              <a:t>cadastrais</a:t>
            </a:r>
            <a:endParaRPr lang="en-PH" dirty="0"/>
          </a:p>
        </p:txBody>
      </p:sp>
    </p:spTree>
    <p:extLst>
      <p:ext uri="{BB962C8B-B14F-4D97-AF65-F5344CB8AC3E}">
        <p14:creationId xmlns:p14="http://schemas.microsoft.com/office/powerpoint/2010/main" val="2210310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Aplicação do questionário na Amostra Mestra</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22</a:t>
            </a:fld>
            <a:endParaRPr lang="en-US" dirty="0"/>
          </a:p>
        </p:txBody>
      </p:sp>
      <p:sp>
        <p:nvSpPr>
          <p:cNvPr id="21" name="Google Shape;364;p42">
            <a:extLst>
              <a:ext uri="{FF2B5EF4-FFF2-40B4-BE49-F238E27FC236}">
                <a16:creationId xmlns:a16="http://schemas.microsoft.com/office/drawing/2014/main" id="{3F90E715-180A-F2D8-7177-07960D168E55}"/>
              </a:ext>
            </a:extLst>
          </p:cNvPr>
          <p:cNvSpPr/>
          <p:nvPr/>
        </p:nvSpPr>
        <p:spPr>
          <a:xfrm>
            <a:off x="288558" y="1758474"/>
            <a:ext cx="3692892" cy="486522"/>
          </a:xfrm>
          <a:prstGeom prst="rect">
            <a:avLst/>
          </a:prstGeom>
          <a:solidFill>
            <a:schemeClr val="bg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pt-BR" sz="1400" b="1" i="0" u="none" strike="noStrike" cap="none" dirty="0">
                <a:solidFill>
                  <a:srgbClr val="FFFFFF"/>
                </a:solidFill>
                <a:latin typeface="+mj-lt"/>
                <a:ea typeface="Montserrat"/>
                <a:cs typeface="Montserrat"/>
                <a:sym typeface="Montserrat"/>
              </a:rPr>
              <a:t>Fabrica pão?</a:t>
            </a:r>
          </a:p>
        </p:txBody>
      </p:sp>
      <p:sp>
        <p:nvSpPr>
          <p:cNvPr id="23" name="Google Shape;365;p42">
            <a:extLst>
              <a:ext uri="{FF2B5EF4-FFF2-40B4-BE49-F238E27FC236}">
                <a16:creationId xmlns:a16="http://schemas.microsoft.com/office/drawing/2014/main" id="{9877D7CE-561A-676F-654B-FA0B3B45943C}"/>
              </a:ext>
            </a:extLst>
          </p:cNvPr>
          <p:cNvSpPr/>
          <p:nvPr/>
        </p:nvSpPr>
        <p:spPr>
          <a:xfrm>
            <a:off x="288558" y="2426335"/>
            <a:ext cx="3692892" cy="486522"/>
          </a:xfrm>
          <a:prstGeom prst="rect">
            <a:avLst/>
          </a:prstGeom>
          <a:solidFill>
            <a:schemeClr val="bg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400" b="1" i="0" u="none" strike="noStrike" cap="none" dirty="0">
                <a:solidFill>
                  <a:srgbClr val="FFFFFF"/>
                </a:solidFill>
                <a:latin typeface="+mj-lt"/>
                <a:ea typeface="Montserrat"/>
                <a:cs typeface="Montserrat"/>
                <a:sym typeface="Montserrat"/>
              </a:rPr>
              <a:t>% de </a:t>
            </a:r>
            <a:r>
              <a:rPr lang="en-US" sz="1400" b="1" i="0" u="none" strike="noStrike" cap="none" dirty="0" err="1">
                <a:solidFill>
                  <a:srgbClr val="FFFFFF"/>
                </a:solidFill>
                <a:latin typeface="+mj-lt"/>
                <a:ea typeface="Montserrat"/>
                <a:cs typeface="Montserrat"/>
                <a:sym typeface="Montserrat"/>
              </a:rPr>
              <a:t>vendas</a:t>
            </a:r>
            <a:r>
              <a:rPr lang="en-US" sz="1400" b="1" i="0" u="none" strike="noStrike" cap="none" dirty="0">
                <a:solidFill>
                  <a:srgbClr val="FFFFFF"/>
                </a:solidFill>
                <a:latin typeface="+mj-lt"/>
                <a:ea typeface="Montserrat"/>
                <a:cs typeface="Montserrat"/>
                <a:sym typeface="Montserrat"/>
              </a:rPr>
              <a:t> no </a:t>
            </a:r>
            <a:r>
              <a:rPr lang="en-US" sz="1400" b="1" i="0" u="none" strike="noStrike" cap="none" dirty="0" err="1">
                <a:solidFill>
                  <a:srgbClr val="FFFFFF"/>
                </a:solidFill>
                <a:latin typeface="+mj-lt"/>
                <a:ea typeface="Montserrat"/>
                <a:cs typeface="Montserrat"/>
                <a:sym typeface="Montserrat"/>
              </a:rPr>
              <a:t>atacado</a:t>
            </a:r>
            <a:endParaRPr lang="en-US" sz="1400" b="1" i="0" u="none" strike="noStrike" cap="none" dirty="0">
              <a:solidFill>
                <a:srgbClr val="FFFFFF"/>
              </a:solidFill>
              <a:latin typeface="+mj-lt"/>
              <a:ea typeface="Montserrat"/>
              <a:cs typeface="Montserrat"/>
              <a:sym typeface="Montserrat"/>
            </a:endParaRPr>
          </a:p>
        </p:txBody>
      </p:sp>
      <p:sp>
        <p:nvSpPr>
          <p:cNvPr id="24" name="Google Shape;366;p42">
            <a:extLst>
              <a:ext uri="{FF2B5EF4-FFF2-40B4-BE49-F238E27FC236}">
                <a16:creationId xmlns:a16="http://schemas.microsoft.com/office/drawing/2014/main" id="{A4F96D44-E159-C8CD-9CB0-C7C02CB3D5F9}"/>
              </a:ext>
            </a:extLst>
          </p:cNvPr>
          <p:cNvSpPr/>
          <p:nvPr/>
        </p:nvSpPr>
        <p:spPr>
          <a:xfrm>
            <a:off x="288558" y="3094196"/>
            <a:ext cx="3692892" cy="486522"/>
          </a:xfrm>
          <a:prstGeom prst="rect">
            <a:avLst/>
          </a:prstGeom>
          <a:solidFill>
            <a:schemeClr val="bg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400" b="1" i="0" u="none" strike="noStrike" cap="none" dirty="0">
                <a:solidFill>
                  <a:srgbClr val="FFFFFF"/>
                </a:solidFill>
                <a:latin typeface="+mj-lt"/>
                <a:ea typeface="Montserrat"/>
                <a:cs typeface="Montserrat"/>
                <a:sym typeface="Montserrat"/>
              </a:rPr>
              <a:t>Há </a:t>
            </a:r>
            <a:r>
              <a:rPr lang="en-US" sz="1400" b="1" i="0" u="none" strike="noStrike" cap="none" dirty="0" err="1">
                <a:solidFill>
                  <a:srgbClr val="FFFFFF"/>
                </a:solidFill>
                <a:latin typeface="+mj-lt"/>
                <a:ea typeface="Montserrat"/>
                <a:cs typeface="Montserrat"/>
                <a:sym typeface="Montserrat"/>
              </a:rPr>
              <a:t>carrinho</a:t>
            </a:r>
            <a:r>
              <a:rPr lang="en-US" sz="1400" b="1" i="0" u="none" strike="noStrike" cap="none" dirty="0">
                <a:solidFill>
                  <a:srgbClr val="FFFFFF"/>
                </a:solidFill>
                <a:latin typeface="+mj-lt"/>
                <a:ea typeface="Montserrat"/>
                <a:cs typeface="Montserrat"/>
                <a:sym typeface="Montserrat"/>
              </a:rPr>
              <a:t>?</a:t>
            </a:r>
          </a:p>
        </p:txBody>
      </p:sp>
      <p:sp>
        <p:nvSpPr>
          <p:cNvPr id="27" name="Google Shape;367;p42">
            <a:extLst>
              <a:ext uri="{FF2B5EF4-FFF2-40B4-BE49-F238E27FC236}">
                <a16:creationId xmlns:a16="http://schemas.microsoft.com/office/drawing/2014/main" id="{48095F53-5CD1-0F4D-B235-5DCE24E20624}"/>
              </a:ext>
            </a:extLst>
          </p:cNvPr>
          <p:cNvSpPr/>
          <p:nvPr/>
        </p:nvSpPr>
        <p:spPr>
          <a:xfrm>
            <a:off x="288558" y="3762057"/>
            <a:ext cx="3692892" cy="486522"/>
          </a:xfrm>
          <a:prstGeom prst="rect">
            <a:avLst/>
          </a:prstGeom>
          <a:solidFill>
            <a:schemeClr val="bg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400" b="1" i="0" u="none" strike="noStrike" cap="none" dirty="0">
                <a:solidFill>
                  <a:srgbClr val="FFFFFF"/>
                </a:solidFill>
                <a:latin typeface="+mj-lt"/>
                <a:ea typeface="Montserrat"/>
                <a:cs typeface="Montserrat"/>
                <a:sym typeface="Montserrat"/>
              </a:rPr>
              <a:t>Número de mesas</a:t>
            </a:r>
          </a:p>
        </p:txBody>
      </p:sp>
      <p:sp>
        <p:nvSpPr>
          <p:cNvPr id="28" name="Google Shape;368;p42">
            <a:extLst>
              <a:ext uri="{FF2B5EF4-FFF2-40B4-BE49-F238E27FC236}">
                <a16:creationId xmlns:a16="http://schemas.microsoft.com/office/drawing/2014/main" id="{6BF67902-E247-66D4-9BE9-2D01599B14EF}"/>
              </a:ext>
            </a:extLst>
          </p:cNvPr>
          <p:cNvSpPr/>
          <p:nvPr/>
        </p:nvSpPr>
        <p:spPr>
          <a:xfrm>
            <a:off x="288558" y="4429918"/>
            <a:ext cx="3692892" cy="486522"/>
          </a:xfrm>
          <a:prstGeom prst="rect">
            <a:avLst/>
          </a:prstGeom>
          <a:solidFill>
            <a:schemeClr val="bg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400" b="1" i="0" u="none" strike="noStrike" cap="none" dirty="0">
                <a:solidFill>
                  <a:srgbClr val="FFFFFF"/>
                </a:solidFill>
                <a:latin typeface="+mj-lt"/>
                <a:ea typeface="Montserrat"/>
                <a:cs typeface="Montserrat"/>
                <a:sym typeface="Montserrat"/>
              </a:rPr>
              <a:t>Check Out</a:t>
            </a:r>
          </a:p>
        </p:txBody>
      </p:sp>
      <p:sp>
        <p:nvSpPr>
          <p:cNvPr id="29" name="Google Shape;381;p42">
            <a:extLst>
              <a:ext uri="{FF2B5EF4-FFF2-40B4-BE49-F238E27FC236}">
                <a16:creationId xmlns:a16="http://schemas.microsoft.com/office/drawing/2014/main" id="{4FD7858A-25B2-30F4-4928-6CBB9185FDE2}"/>
              </a:ext>
            </a:extLst>
          </p:cNvPr>
          <p:cNvSpPr/>
          <p:nvPr/>
        </p:nvSpPr>
        <p:spPr>
          <a:xfrm>
            <a:off x="288558" y="1090613"/>
            <a:ext cx="3692892" cy="486522"/>
          </a:xfrm>
          <a:prstGeom prst="rect">
            <a:avLst/>
          </a:prstGeom>
          <a:solidFill>
            <a:schemeClr val="bg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400" b="1" i="0" u="none" strike="noStrike" cap="none" dirty="0">
                <a:solidFill>
                  <a:srgbClr val="FFFFFF"/>
                </a:solidFill>
                <a:latin typeface="+mj-lt"/>
                <a:ea typeface="Montserrat"/>
                <a:cs typeface="Montserrat"/>
                <a:sym typeface="Montserrat"/>
              </a:rPr>
              <a:t>Área de </a:t>
            </a:r>
            <a:r>
              <a:rPr lang="en-US" sz="1400" b="1" i="0" u="none" strike="noStrike" cap="none" dirty="0" err="1">
                <a:solidFill>
                  <a:srgbClr val="FFFFFF"/>
                </a:solidFill>
                <a:latin typeface="+mj-lt"/>
                <a:ea typeface="Montserrat"/>
                <a:cs typeface="Montserrat"/>
                <a:sym typeface="Montserrat"/>
              </a:rPr>
              <a:t>venda</a:t>
            </a:r>
            <a:endParaRPr lang="en-US" sz="1400" b="1" i="0" u="none" strike="noStrike" cap="none" dirty="0">
              <a:solidFill>
                <a:srgbClr val="FFFFFF"/>
              </a:solidFill>
              <a:latin typeface="+mj-lt"/>
              <a:ea typeface="Montserrat"/>
              <a:cs typeface="Montserrat"/>
              <a:sym typeface="Montserrat"/>
            </a:endParaRPr>
          </a:p>
        </p:txBody>
      </p:sp>
      <p:sp>
        <p:nvSpPr>
          <p:cNvPr id="32" name="Google Shape;364;p42">
            <a:extLst>
              <a:ext uri="{FF2B5EF4-FFF2-40B4-BE49-F238E27FC236}">
                <a16:creationId xmlns:a16="http://schemas.microsoft.com/office/drawing/2014/main" id="{BC12880E-C7EA-B2D9-BEEB-8A180DC842F3}"/>
              </a:ext>
            </a:extLst>
          </p:cNvPr>
          <p:cNvSpPr/>
          <p:nvPr/>
        </p:nvSpPr>
        <p:spPr>
          <a:xfrm>
            <a:off x="4229790" y="1755509"/>
            <a:ext cx="3692892" cy="486522"/>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400" b="1" i="0" u="none" strike="noStrike" cap="none" dirty="0">
                <a:solidFill>
                  <a:srgbClr val="FFFFFF"/>
                </a:solidFill>
                <a:latin typeface="+mj-lt"/>
                <a:ea typeface="Montserrat"/>
                <a:cs typeface="Montserrat"/>
                <a:sym typeface="Montserrat"/>
              </a:rPr>
              <a:t>Venda de </a:t>
            </a:r>
            <a:r>
              <a:rPr lang="en-US" sz="1400" b="1" i="0" u="none" strike="noStrike" cap="none" dirty="0" err="1">
                <a:solidFill>
                  <a:srgbClr val="FFFFFF"/>
                </a:solidFill>
                <a:latin typeface="+mj-lt"/>
                <a:ea typeface="Montserrat"/>
                <a:cs typeface="Montserrat"/>
                <a:sym typeface="Montserrat"/>
              </a:rPr>
              <a:t>celulares</a:t>
            </a:r>
            <a:endParaRPr lang="en-US" sz="1400" b="1" i="0" u="none" strike="noStrike" cap="none" dirty="0">
              <a:solidFill>
                <a:srgbClr val="FFFFFF"/>
              </a:solidFill>
              <a:latin typeface="+mj-lt"/>
              <a:ea typeface="Montserrat"/>
              <a:cs typeface="Montserrat"/>
              <a:sym typeface="Montserrat"/>
            </a:endParaRPr>
          </a:p>
        </p:txBody>
      </p:sp>
      <p:sp>
        <p:nvSpPr>
          <p:cNvPr id="33" name="Google Shape;365;p42">
            <a:extLst>
              <a:ext uri="{FF2B5EF4-FFF2-40B4-BE49-F238E27FC236}">
                <a16:creationId xmlns:a16="http://schemas.microsoft.com/office/drawing/2014/main" id="{10D7A9D9-045E-6D49-C9BD-E48EF3D3E9BC}"/>
              </a:ext>
            </a:extLst>
          </p:cNvPr>
          <p:cNvSpPr/>
          <p:nvPr/>
        </p:nvSpPr>
        <p:spPr>
          <a:xfrm>
            <a:off x="4229790" y="2420405"/>
            <a:ext cx="3692892" cy="486522"/>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400" b="1" i="0" u="none" strike="noStrike" cap="none" dirty="0">
                <a:solidFill>
                  <a:srgbClr val="FFFFFF"/>
                </a:solidFill>
                <a:latin typeface="+mj-lt"/>
                <a:ea typeface="Montserrat"/>
                <a:cs typeface="Montserrat"/>
                <a:sym typeface="Montserrat"/>
              </a:rPr>
              <a:t>Venda de cigarro</a:t>
            </a:r>
          </a:p>
        </p:txBody>
      </p:sp>
      <p:sp>
        <p:nvSpPr>
          <p:cNvPr id="34" name="Google Shape;366;p42">
            <a:extLst>
              <a:ext uri="{FF2B5EF4-FFF2-40B4-BE49-F238E27FC236}">
                <a16:creationId xmlns:a16="http://schemas.microsoft.com/office/drawing/2014/main" id="{BE95A236-550B-B8E2-0290-70288D81B2F9}"/>
              </a:ext>
            </a:extLst>
          </p:cNvPr>
          <p:cNvSpPr/>
          <p:nvPr/>
        </p:nvSpPr>
        <p:spPr>
          <a:xfrm>
            <a:off x="4229790" y="3085301"/>
            <a:ext cx="3692892" cy="486522"/>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400" b="1" i="0" u="none" strike="noStrike" cap="none" dirty="0" err="1">
                <a:solidFill>
                  <a:srgbClr val="FFFFFF"/>
                </a:solidFill>
                <a:latin typeface="+mj-lt"/>
                <a:ea typeface="Montserrat"/>
                <a:cs typeface="Montserrat"/>
                <a:sym typeface="Montserrat"/>
              </a:rPr>
              <a:t>Congelador</a:t>
            </a:r>
            <a:r>
              <a:rPr lang="en-US" sz="1400" b="1" i="0" u="none" strike="noStrike" cap="none" dirty="0">
                <a:solidFill>
                  <a:srgbClr val="FFFFFF"/>
                </a:solidFill>
                <a:latin typeface="+mj-lt"/>
                <a:ea typeface="Montserrat"/>
                <a:cs typeface="Montserrat"/>
                <a:sym typeface="Montserrat"/>
              </a:rPr>
              <a:t> de </a:t>
            </a:r>
            <a:r>
              <a:rPr lang="en-US" sz="1400" b="1" i="0" u="none" strike="noStrike" cap="none" dirty="0" err="1">
                <a:solidFill>
                  <a:srgbClr val="FFFFFF"/>
                </a:solidFill>
                <a:latin typeface="+mj-lt"/>
                <a:ea typeface="Montserrat"/>
                <a:cs typeface="Montserrat"/>
                <a:sym typeface="Montserrat"/>
              </a:rPr>
              <a:t>sorvete</a:t>
            </a:r>
            <a:endParaRPr lang="en-US" sz="1400" b="1" i="0" u="none" strike="noStrike" cap="none" dirty="0">
              <a:solidFill>
                <a:srgbClr val="FFFFFF"/>
              </a:solidFill>
              <a:latin typeface="+mj-lt"/>
              <a:ea typeface="Montserrat"/>
              <a:cs typeface="Montserrat"/>
              <a:sym typeface="Montserrat"/>
            </a:endParaRPr>
          </a:p>
        </p:txBody>
      </p:sp>
      <p:sp>
        <p:nvSpPr>
          <p:cNvPr id="35" name="Google Shape;367;p42">
            <a:extLst>
              <a:ext uri="{FF2B5EF4-FFF2-40B4-BE49-F238E27FC236}">
                <a16:creationId xmlns:a16="http://schemas.microsoft.com/office/drawing/2014/main" id="{77A8D69D-44BB-6125-9D82-6D63F3A49669}"/>
              </a:ext>
            </a:extLst>
          </p:cNvPr>
          <p:cNvSpPr/>
          <p:nvPr/>
        </p:nvSpPr>
        <p:spPr>
          <a:xfrm>
            <a:off x="4229790" y="3750197"/>
            <a:ext cx="3692892" cy="486522"/>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400" b="1" i="0" u="none" strike="noStrike" cap="none" dirty="0" err="1">
                <a:solidFill>
                  <a:srgbClr val="FFFFFF"/>
                </a:solidFill>
                <a:latin typeface="+mj-lt"/>
                <a:ea typeface="Montserrat"/>
                <a:cs typeface="Montserrat"/>
                <a:sym typeface="Montserrat"/>
              </a:rPr>
              <a:t>Possui</a:t>
            </a:r>
            <a:r>
              <a:rPr lang="en-US" sz="1400" b="1" i="0" u="none" strike="noStrike" cap="none" dirty="0">
                <a:solidFill>
                  <a:srgbClr val="FFFFFF"/>
                </a:solidFill>
                <a:latin typeface="+mj-lt"/>
                <a:ea typeface="Montserrat"/>
                <a:cs typeface="Montserrat"/>
                <a:sym typeface="Montserrat"/>
              </a:rPr>
              <a:t> </a:t>
            </a:r>
            <a:r>
              <a:rPr lang="en-US" sz="1400" b="1" i="0" u="none" strike="noStrike" cap="none" dirty="0" err="1">
                <a:solidFill>
                  <a:srgbClr val="FFFFFF"/>
                </a:solidFill>
                <a:latin typeface="+mj-lt"/>
                <a:ea typeface="Montserrat"/>
                <a:cs typeface="Montserrat"/>
                <a:sym typeface="Montserrat"/>
              </a:rPr>
              <a:t>balcão</a:t>
            </a:r>
            <a:r>
              <a:rPr lang="en-US" sz="1400" b="1" dirty="0">
                <a:solidFill>
                  <a:srgbClr val="FFFFFF"/>
                </a:solidFill>
                <a:latin typeface="+mj-lt"/>
                <a:ea typeface="Montserrat"/>
                <a:cs typeface="Montserrat"/>
                <a:sym typeface="Montserrat"/>
              </a:rPr>
              <a:t> </a:t>
            </a:r>
            <a:r>
              <a:rPr lang="en-US" sz="1400" b="1" i="0" u="none" strike="noStrike" cap="none" dirty="0" err="1">
                <a:solidFill>
                  <a:srgbClr val="FFFFFF"/>
                </a:solidFill>
                <a:latin typeface="+mj-lt"/>
                <a:ea typeface="Montserrat"/>
                <a:cs typeface="Montserrat"/>
                <a:sym typeface="Montserrat"/>
              </a:rPr>
              <a:t>refrigerado</a:t>
            </a:r>
            <a:r>
              <a:rPr lang="en-US" sz="1400" b="1" i="0" u="none" strike="noStrike" cap="none" dirty="0">
                <a:solidFill>
                  <a:srgbClr val="FFFFFF"/>
                </a:solidFill>
                <a:latin typeface="+mj-lt"/>
                <a:ea typeface="Montserrat"/>
                <a:cs typeface="Montserrat"/>
                <a:sym typeface="Montserrat"/>
              </a:rPr>
              <a:t>?</a:t>
            </a:r>
          </a:p>
        </p:txBody>
      </p:sp>
      <p:sp>
        <p:nvSpPr>
          <p:cNvPr id="36" name="Google Shape;368;p42">
            <a:extLst>
              <a:ext uri="{FF2B5EF4-FFF2-40B4-BE49-F238E27FC236}">
                <a16:creationId xmlns:a16="http://schemas.microsoft.com/office/drawing/2014/main" id="{54BDFBCF-AAFE-5F1B-B67B-A642B3F84B99}"/>
              </a:ext>
            </a:extLst>
          </p:cNvPr>
          <p:cNvSpPr/>
          <p:nvPr/>
        </p:nvSpPr>
        <p:spPr>
          <a:xfrm>
            <a:off x="4229790" y="4415093"/>
            <a:ext cx="3692892" cy="486522"/>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400" b="1" i="0" u="none" strike="noStrike" cap="none" dirty="0" err="1">
                <a:solidFill>
                  <a:srgbClr val="FFFFFF"/>
                </a:solidFill>
                <a:latin typeface="+mj-lt"/>
                <a:ea typeface="Montserrat"/>
                <a:cs typeface="Montserrat"/>
                <a:sym typeface="Montserrat"/>
              </a:rPr>
              <a:t>Leitor</a:t>
            </a:r>
            <a:r>
              <a:rPr lang="en-US" sz="1400" b="1" i="0" u="none" strike="noStrike" cap="none" dirty="0">
                <a:solidFill>
                  <a:srgbClr val="FFFFFF"/>
                </a:solidFill>
                <a:latin typeface="+mj-lt"/>
                <a:ea typeface="Montserrat"/>
                <a:cs typeface="Montserrat"/>
                <a:sym typeface="Montserrat"/>
              </a:rPr>
              <a:t> </a:t>
            </a:r>
            <a:r>
              <a:rPr lang="en-US" sz="1400" b="1" i="0" u="none" strike="noStrike" cap="none" dirty="0" err="1">
                <a:solidFill>
                  <a:srgbClr val="FFFFFF"/>
                </a:solidFill>
                <a:latin typeface="+mj-lt"/>
                <a:ea typeface="Montserrat"/>
                <a:cs typeface="Montserrat"/>
                <a:sym typeface="Montserrat"/>
              </a:rPr>
              <a:t>código</a:t>
            </a:r>
            <a:r>
              <a:rPr lang="en-US" sz="1400" b="1" i="0" u="none" strike="noStrike" cap="none" dirty="0">
                <a:solidFill>
                  <a:srgbClr val="FFFFFF"/>
                </a:solidFill>
                <a:latin typeface="+mj-lt"/>
                <a:ea typeface="Montserrat"/>
                <a:cs typeface="Montserrat"/>
                <a:sym typeface="Montserrat"/>
              </a:rPr>
              <a:t> de barras</a:t>
            </a:r>
          </a:p>
        </p:txBody>
      </p:sp>
      <p:sp>
        <p:nvSpPr>
          <p:cNvPr id="37" name="Google Shape;381;p42">
            <a:extLst>
              <a:ext uri="{FF2B5EF4-FFF2-40B4-BE49-F238E27FC236}">
                <a16:creationId xmlns:a16="http://schemas.microsoft.com/office/drawing/2014/main" id="{E52451A3-034E-9BF0-7BD2-559495E22183}"/>
              </a:ext>
            </a:extLst>
          </p:cNvPr>
          <p:cNvSpPr/>
          <p:nvPr/>
        </p:nvSpPr>
        <p:spPr>
          <a:xfrm>
            <a:off x="4229790" y="1090613"/>
            <a:ext cx="3692892" cy="486522"/>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400" b="1" i="0" u="none" strike="noStrike" cap="none" dirty="0">
                <a:solidFill>
                  <a:srgbClr val="FFFFFF"/>
                </a:solidFill>
                <a:latin typeface="+mj-lt"/>
                <a:ea typeface="Montserrat"/>
                <a:cs typeface="Montserrat"/>
                <a:sym typeface="Montserrat"/>
              </a:rPr>
              <a:t>Volume total de </a:t>
            </a:r>
            <a:r>
              <a:rPr lang="en-US" sz="1400" b="1" i="0" u="none" strike="noStrike" cap="none" dirty="0" err="1">
                <a:solidFill>
                  <a:srgbClr val="FFFFFF"/>
                </a:solidFill>
                <a:latin typeface="+mj-lt"/>
                <a:ea typeface="Montserrat"/>
                <a:cs typeface="Montserrat"/>
                <a:sym typeface="Montserrat"/>
              </a:rPr>
              <a:t>vendas</a:t>
            </a:r>
            <a:endParaRPr lang="en-US" sz="1400" b="1" i="0" u="none" strike="noStrike" cap="none" dirty="0">
              <a:solidFill>
                <a:srgbClr val="FFFFFF"/>
              </a:solidFill>
              <a:latin typeface="+mj-lt"/>
              <a:ea typeface="Montserrat"/>
              <a:cs typeface="Montserrat"/>
              <a:sym typeface="Montserrat"/>
            </a:endParaRPr>
          </a:p>
        </p:txBody>
      </p:sp>
      <p:sp>
        <p:nvSpPr>
          <p:cNvPr id="38" name="Google Shape;364;p42">
            <a:extLst>
              <a:ext uri="{FF2B5EF4-FFF2-40B4-BE49-F238E27FC236}">
                <a16:creationId xmlns:a16="http://schemas.microsoft.com/office/drawing/2014/main" id="{573CA901-A77F-6043-7A72-40B71296A48F}"/>
              </a:ext>
            </a:extLst>
          </p:cNvPr>
          <p:cNvSpPr/>
          <p:nvPr/>
        </p:nvSpPr>
        <p:spPr>
          <a:xfrm>
            <a:off x="8171023" y="1758474"/>
            <a:ext cx="3692892" cy="4865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400" b="1" i="0" u="none" strike="noStrike" cap="none" dirty="0">
                <a:solidFill>
                  <a:srgbClr val="FFFFFF"/>
                </a:solidFill>
                <a:latin typeface="+mj-lt"/>
                <a:ea typeface="Montserrat"/>
                <a:cs typeface="Montserrat"/>
                <a:sym typeface="Montserrat"/>
              </a:rPr>
              <a:t>Maitre</a:t>
            </a:r>
            <a:endParaRPr sz="1400" b="1" i="0" u="none" strike="noStrike" cap="none" dirty="0">
              <a:solidFill>
                <a:srgbClr val="FFFFFF"/>
              </a:solidFill>
              <a:latin typeface="+mj-lt"/>
              <a:ea typeface="Montserrat"/>
              <a:cs typeface="Montserrat"/>
              <a:sym typeface="Montserrat"/>
            </a:endParaRPr>
          </a:p>
        </p:txBody>
      </p:sp>
      <p:sp>
        <p:nvSpPr>
          <p:cNvPr id="39" name="Google Shape;365;p42">
            <a:extLst>
              <a:ext uri="{FF2B5EF4-FFF2-40B4-BE49-F238E27FC236}">
                <a16:creationId xmlns:a16="http://schemas.microsoft.com/office/drawing/2014/main" id="{D31B44B7-A716-331F-2826-80D812710585}"/>
              </a:ext>
            </a:extLst>
          </p:cNvPr>
          <p:cNvSpPr/>
          <p:nvPr/>
        </p:nvSpPr>
        <p:spPr>
          <a:xfrm>
            <a:off x="8171023" y="2426335"/>
            <a:ext cx="3692892" cy="4865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400" b="1" i="0" u="none" strike="noStrike" cap="none" dirty="0">
                <a:solidFill>
                  <a:srgbClr val="FFFFFF"/>
                </a:solidFill>
                <a:latin typeface="+mj-lt"/>
                <a:ea typeface="Montserrat"/>
                <a:cs typeface="Montserrat"/>
                <a:sym typeface="Montserrat"/>
              </a:rPr>
              <a:t>Estacionamento</a:t>
            </a:r>
          </a:p>
        </p:txBody>
      </p:sp>
      <p:sp>
        <p:nvSpPr>
          <p:cNvPr id="40" name="Google Shape;366;p42">
            <a:extLst>
              <a:ext uri="{FF2B5EF4-FFF2-40B4-BE49-F238E27FC236}">
                <a16:creationId xmlns:a16="http://schemas.microsoft.com/office/drawing/2014/main" id="{1D5144C6-95B6-3E38-B460-AEE510FFB271}"/>
              </a:ext>
            </a:extLst>
          </p:cNvPr>
          <p:cNvSpPr/>
          <p:nvPr/>
        </p:nvSpPr>
        <p:spPr>
          <a:xfrm>
            <a:off x="8171023" y="3094196"/>
            <a:ext cx="3692892" cy="4865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400" b="1" i="0" u="none" strike="noStrike" cap="none" dirty="0">
                <a:solidFill>
                  <a:srgbClr val="FFFFFF"/>
                </a:solidFill>
                <a:latin typeface="+mj-lt"/>
                <a:ea typeface="Montserrat"/>
                <a:cs typeface="Montserrat"/>
                <a:sym typeface="Montserrat"/>
              </a:rPr>
              <a:t>Segurança, </a:t>
            </a:r>
            <a:r>
              <a:rPr lang="en-US" sz="1400" b="1" i="0" u="none" strike="noStrike" cap="none" dirty="0" err="1">
                <a:solidFill>
                  <a:srgbClr val="FFFFFF"/>
                </a:solidFill>
                <a:latin typeface="+mj-lt"/>
                <a:ea typeface="Montserrat"/>
                <a:cs typeface="Montserrat"/>
                <a:sym typeface="Montserrat"/>
              </a:rPr>
              <a:t>manobrista</a:t>
            </a:r>
            <a:r>
              <a:rPr lang="en-US" sz="1400" b="1" i="0" u="none" strike="noStrike" cap="none" dirty="0">
                <a:solidFill>
                  <a:srgbClr val="FFFFFF"/>
                </a:solidFill>
                <a:latin typeface="+mj-lt"/>
                <a:ea typeface="Montserrat"/>
                <a:cs typeface="Montserrat"/>
                <a:sym typeface="Montserrat"/>
              </a:rPr>
              <a:t> </a:t>
            </a:r>
          </a:p>
        </p:txBody>
      </p:sp>
      <p:sp>
        <p:nvSpPr>
          <p:cNvPr id="41" name="Google Shape;367;p42">
            <a:extLst>
              <a:ext uri="{FF2B5EF4-FFF2-40B4-BE49-F238E27FC236}">
                <a16:creationId xmlns:a16="http://schemas.microsoft.com/office/drawing/2014/main" id="{33F62BBB-630A-2398-836E-63051FC700C6}"/>
              </a:ext>
            </a:extLst>
          </p:cNvPr>
          <p:cNvSpPr/>
          <p:nvPr/>
        </p:nvSpPr>
        <p:spPr>
          <a:xfrm>
            <a:off x="8171023" y="3762057"/>
            <a:ext cx="3692892" cy="4865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400" b="1" i="0" u="none" strike="noStrike" cap="none" dirty="0">
                <a:solidFill>
                  <a:srgbClr val="FFFFFF"/>
                </a:solidFill>
                <a:latin typeface="+mj-lt"/>
                <a:ea typeface="Montserrat"/>
                <a:cs typeface="Montserrat"/>
                <a:sym typeface="Montserrat"/>
              </a:rPr>
              <a:t>Carta de Vinho</a:t>
            </a:r>
          </a:p>
        </p:txBody>
      </p:sp>
      <p:sp>
        <p:nvSpPr>
          <p:cNvPr id="42" name="Google Shape;368;p42">
            <a:extLst>
              <a:ext uri="{FF2B5EF4-FFF2-40B4-BE49-F238E27FC236}">
                <a16:creationId xmlns:a16="http://schemas.microsoft.com/office/drawing/2014/main" id="{2923DD20-5B66-0D1C-25BD-1108055DFCC5}"/>
              </a:ext>
            </a:extLst>
          </p:cNvPr>
          <p:cNvSpPr/>
          <p:nvPr/>
        </p:nvSpPr>
        <p:spPr>
          <a:xfrm>
            <a:off x="8171023" y="4429918"/>
            <a:ext cx="3692892" cy="4865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400" b="1" i="0" u="none" strike="noStrike" cap="none" dirty="0">
                <a:solidFill>
                  <a:srgbClr val="FFFFFF"/>
                </a:solidFill>
                <a:latin typeface="+mj-lt"/>
                <a:ea typeface="Montserrat"/>
                <a:cs typeface="Montserrat"/>
                <a:sym typeface="Montserrat"/>
              </a:rPr>
              <a:t>Guardanapo de </a:t>
            </a:r>
            <a:r>
              <a:rPr lang="en-US" sz="1400" b="1" i="0" u="none" strike="noStrike" cap="none" dirty="0" err="1">
                <a:solidFill>
                  <a:srgbClr val="FFFFFF"/>
                </a:solidFill>
                <a:latin typeface="+mj-lt"/>
                <a:ea typeface="Montserrat"/>
                <a:cs typeface="Montserrat"/>
                <a:sym typeface="Montserrat"/>
              </a:rPr>
              <a:t>pano</a:t>
            </a:r>
            <a:endParaRPr lang="en-US" sz="1400" b="1" i="0" u="none" strike="noStrike" cap="none" dirty="0">
              <a:solidFill>
                <a:srgbClr val="FFFFFF"/>
              </a:solidFill>
              <a:latin typeface="+mj-lt"/>
              <a:ea typeface="Montserrat"/>
              <a:cs typeface="Montserrat"/>
              <a:sym typeface="Montserrat"/>
            </a:endParaRPr>
          </a:p>
        </p:txBody>
      </p:sp>
      <p:sp>
        <p:nvSpPr>
          <p:cNvPr id="43" name="Google Shape;381;p42">
            <a:extLst>
              <a:ext uri="{FF2B5EF4-FFF2-40B4-BE49-F238E27FC236}">
                <a16:creationId xmlns:a16="http://schemas.microsoft.com/office/drawing/2014/main" id="{D13E9520-C645-DAD2-88EC-6D9FC0739FEC}"/>
              </a:ext>
            </a:extLst>
          </p:cNvPr>
          <p:cNvSpPr/>
          <p:nvPr/>
        </p:nvSpPr>
        <p:spPr>
          <a:xfrm>
            <a:off x="8171023" y="1090613"/>
            <a:ext cx="3692892" cy="4865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400" b="1" i="0" u="none" strike="noStrike" cap="none" dirty="0">
                <a:solidFill>
                  <a:srgbClr val="FFFFFF"/>
                </a:solidFill>
                <a:latin typeface="+mj-lt"/>
                <a:ea typeface="Montserrat"/>
                <a:cs typeface="Montserrat"/>
                <a:sym typeface="Montserrat"/>
              </a:rPr>
              <a:t>Ar </a:t>
            </a:r>
            <a:r>
              <a:rPr lang="en-US" sz="1400" b="1" i="0" u="none" strike="noStrike" cap="none" dirty="0" err="1">
                <a:solidFill>
                  <a:srgbClr val="FFFFFF"/>
                </a:solidFill>
                <a:latin typeface="+mj-lt"/>
                <a:ea typeface="Montserrat"/>
                <a:cs typeface="Montserrat"/>
                <a:sym typeface="Montserrat"/>
              </a:rPr>
              <a:t>condicionado</a:t>
            </a:r>
            <a:endParaRPr lang="en-US" sz="1400" b="1" i="0" u="none" strike="noStrike" cap="none" dirty="0">
              <a:solidFill>
                <a:srgbClr val="FFFFFF"/>
              </a:solidFill>
              <a:latin typeface="+mj-lt"/>
              <a:ea typeface="Montserrat"/>
              <a:cs typeface="Montserrat"/>
              <a:sym typeface="Montserrat"/>
            </a:endParaRPr>
          </a:p>
        </p:txBody>
      </p:sp>
      <p:sp>
        <p:nvSpPr>
          <p:cNvPr id="44" name="Google Shape;368;p42">
            <a:extLst>
              <a:ext uri="{FF2B5EF4-FFF2-40B4-BE49-F238E27FC236}">
                <a16:creationId xmlns:a16="http://schemas.microsoft.com/office/drawing/2014/main" id="{18EBB426-51B3-41C3-929F-C72CD52AE1D1}"/>
              </a:ext>
            </a:extLst>
          </p:cNvPr>
          <p:cNvSpPr/>
          <p:nvPr/>
        </p:nvSpPr>
        <p:spPr>
          <a:xfrm>
            <a:off x="288558" y="5097779"/>
            <a:ext cx="3692892" cy="486522"/>
          </a:xfrm>
          <a:prstGeom prst="rect">
            <a:avLst/>
          </a:prstGeom>
          <a:solidFill>
            <a:schemeClr val="bg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400" b="1" i="0" u="none" strike="noStrike" cap="none" dirty="0" err="1">
                <a:solidFill>
                  <a:srgbClr val="FFFFFF"/>
                </a:solidFill>
                <a:latin typeface="+mj-lt"/>
                <a:ea typeface="Montserrat"/>
                <a:cs typeface="Montserrat"/>
                <a:sym typeface="Montserrat"/>
              </a:rPr>
              <a:t>Funcionários</a:t>
            </a:r>
            <a:endParaRPr lang="en-US" sz="1400" b="1" i="0" u="none" strike="noStrike" cap="none" dirty="0">
              <a:solidFill>
                <a:srgbClr val="FFFFFF"/>
              </a:solidFill>
              <a:latin typeface="+mj-lt"/>
              <a:ea typeface="Montserrat"/>
              <a:cs typeface="Montserrat"/>
              <a:sym typeface="Montserrat"/>
            </a:endParaRPr>
          </a:p>
        </p:txBody>
      </p:sp>
      <p:sp>
        <p:nvSpPr>
          <p:cNvPr id="45" name="Google Shape;368;p42">
            <a:extLst>
              <a:ext uri="{FF2B5EF4-FFF2-40B4-BE49-F238E27FC236}">
                <a16:creationId xmlns:a16="http://schemas.microsoft.com/office/drawing/2014/main" id="{B095E4BE-BB1D-947F-3739-7CF4AF6852F6}"/>
              </a:ext>
            </a:extLst>
          </p:cNvPr>
          <p:cNvSpPr/>
          <p:nvPr/>
        </p:nvSpPr>
        <p:spPr>
          <a:xfrm>
            <a:off x="4229790" y="5079987"/>
            <a:ext cx="3692892" cy="486522"/>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400" b="1" i="0" u="none" strike="noStrike" cap="none" dirty="0" err="1">
                <a:solidFill>
                  <a:srgbClr val="FFFFFF"/>
                </a:solidFill>
                <a:latin typeface="+mj-lt"/>
                <a:ea typeface="Montserrat"/>
                <a:cs typeface="Montserrat"/>
                <a:sym typeface="Montserrat"/>
              </a:rPr>
              <a:t>Vende</a:t>
            </a:r>
            <a:r>
              <a:rPr lang="en-US" sz="1400" b="1" i="0" u="none" strike="noStrike" cap="none" dirty="0">
                <a:solidFill>
                  <a:srgbClr val="FFFFFF"/>
                </a:solidFill>
                <a:latin typeface="+mj-lt"/>
                <a:ea typeface="Montserrat"/>
                <a:cs typeface="Montserrat"/>
                <a:sym typeface="Montserrat"/>
              </a:rPr>
              <a:t> </a:t>
            </a:r>
            <a:r>
              <a:rPr lang="en-US" sz="1400" b="1" i="0" u="none" strike="noStrike" cap="none" dirty="0" err="1">
                <a:solidFill>
                  <a:srgbClr val="FFFFFF"/>
                </a:solidFill>
                <a:latin typeface="+mj-lt"/>
                <a:ea typeface="Montserrat"/>
                <a:cs typeface="Montserrat"/>
                <a:sym typeface="Montserrat"/>
              </a:rPr>
              <a:t>lanche</a:t>
            </a:r>
            <a:r>
              <a:rPr lang="en-US" sz="1400" b="1" i="0" u="none" strike="noStrike" cap="none" dirty="0">
                <a:solidFill>
                  <a:srgbClr val="FFFFFF"/>
                </a:solidFill>
                <a:latin typeface="+mj-lt"/>
                <a:ea typeface="Montserrat"/>
                <a:cs typeface="Montserrat"/>
                <a:sym typeface="Montserrat"/>
              </a:rPr>
              <a:t>/</a:t>
            </a:r>
            <a:r>
              <a:rPr lang="en-US" sz="1400" b="1" i="0" u="none" strike="noStrike" cap="none" dirty="0" err="1">
                <a:solidFill>
                  <a:srgbClr val="FFFFFF"/>
                </a:solidFill>
                <a:latin typeface="+mj-lt"/>
                <a:ea typeface="Montserrat"/>
                <a:cs typeface="Montserrat"/>
                <a:sym typeface="Montserrat"/>
              </a:rPr>
              <a:t>refeições</a:t>
            </a:r>
            <a:endParaRPr lang="en-US" sz="1400" b="1" i="0" u="none" strike="noStrike" cap="none" dirty="0">
              <a:solidFill>
                <a:srgbClr val="FFFFFF"/>
              </a:solidFill>
              <a:latin typeface="+mj-lt"/>
              <a:ea typeface="Montserrat"/>
              <a:cs typeface="Montserrat"/>
              <a:sym typeface="Montserrat"/>
            </a:endParaRPr>
          </a:p>
        </p:txBody>
      </p:sp>
      <p:sp>
        <p:nvSpPr>
          <p:cNvPr id="46" name="Google Shape;368;p42">
            <a:extLst>
              <a:ext uri="{FF2B5EF4-FFF2-40B4-BE49-F238E27FC236}">
                <a16:creationId xmlns:a16="http://schemas.microsoft.com/office/drawing/2014/main" id="{5BC6A6C8-85C0-5FB0-24F8-B65747881C83}"/>
              </a:ext>
            </a:extLst>
          </p:cNvPr>
          <p:cNvSpPr/>
          <p:nvPr/>
        </p:nvSpPr>
        <p:spPr>
          <a:xfrm>
            <a:off x="8171023" y="5097779"/>
            <a:ext cx="3692892" cy="4865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400" b="1" i="0" u="none" strike="noStrike" cap="none" dirty="0">
                <a:solidFill>
                  <a:srgbClr val="FFFFFF"/>
                </a:solidFill>
                <a:latin typeface="+mj-lt"/>
                <a:ea typeface="Montserrat"/>
                <a:cs typeface="Montserrat"/>
                <a:sym typeface="Montserrat"/>
              </a:rPr>
              <a:t>Número de entradas</a:t>
            </a:r>
          </a:p>
        </p:txBody>
      </p:sp>
      <p:sp>
        <p:nvSpPr>
          <p:cNvPr id="47" name="Google Shape;368;p42">
            <a:extLst>
              <a:ext uri="{FF2B5EF4-FFF2-40B4-BE49-F238E27FC236}">
                <a16:creationId xmlns:a16="http://schemas.microsoft.com/office/drawing/2014/main" id="{EFBD4514-FEB3-1CE3-943C-6F365E3F1C4A}"/>
              </a:ext>
            </a:extLst>
          </p:cNvPr>
          <p:cNvSpPr/>
          <p:nvPr/>
        </p:nvSpPr>
        <p:spPr>
          <a:xfrm>
            <a:off x="288558" y="5765642"/>
            <a:ext cx="3692892" cy="48652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pt-BR" sz="1400" b="1" i="0" u="none" strike="noStrike" cap="none" dirty="0">
                <a:solidFill>
                  <a:srgbClr val="FFFFFF"/>
                </a:solidFill>
                <a:latin typeface="+mj-lt"/>
                <a:ea typeface="Montserrat"/>
                <a:cs typeface="Montserrat"/>
                <a:sym typeface="Montserrat"/>
              </a:rPr>
              <a:t>Veterinário, serviço de clínica veterinária </a:t>
            </a:r>
          </a:p>
        </p:txBody>
      </p:sp>
      <p:sp>
        <p:nvSpPr>
          <p:cNvPr id="48" name="Google Shape;368;p42">
            <a:extLst>
              <a:ext uri="{FF2B5EF4-FFF2-40B4-BE49-F238E27FC236}">
                <a16:creationId xmlns:a16="http://schemas.microsoft.com/office/drawing/2014/main" id="{5A5AF222-B4B7-7799-F1DB-B360BE0D84A3}"/>
              </a:ext>
            </a:extLst>
          </p:cNvPr>
          <p:cNvSpPr/>
          <p:nvPr/>
        </p:nvSpPr>
        <p:spPr>
          <a:xfrm>
            <a:off x="8171023" y="5765642"/>
            <a:ext cx="3692892" cy="4865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400" b="1" i="0" u="none" strike="noStrike" cap="none" dirty="0">
                <a:solidFill>
                  <a:srgbClr val="FFFFFF"/>
                </a:solidFill>
                <a:latin typeface="+mj-lt"/>
                <a:ea typeface="Montserrat"/>
                <a:cs typeface="Montserrat"/>
                <a:sym typeface="Montserrat"/>
              </a:rPr>
              <a:t>Número de </a:t>
            </a:r>
            <a:r>
              <a:rPr lang="en-US" sz="1400" b="1" i="0" u="none" strike="noStrike" cap="none" dirty="0" err="1">
                <a:solidFill>
                  <a:srgbClr val="FFFFFF"/>
                </a:solidFill>
                <a:latin typeface="+mj-lt"/>
                <a:ea typeface="Montserrat"/>
                <a:cs typeface="Montserrat"/>
                <a:sym typeface="Montserrat"/>
              </a:rPr>
              <a:t>turnos</a:t>
            </a:r>
            <a:endParaRPr lang="en-US" sz="1400" b="1" i="0" u="none" strike="noStrike" cap="none" dirty="0">
              <a:solidFill>
                <a:srgbClr val="FFFFFF"/>
              </a:solidFill>
              <a:latin typeface="+mj-lt"/>
              <a:ea typeface="Montserrat"/>
              <a:cs typeface="Montserrat"/>
              <a:sym typeface="Montserrat"/>
            </a:endParaRPr>
          </a:p>
        </p:txBody>
      </p:sp>
      <p:sp>
        <p:nvSpPr>
          <p:cNvPr id="3" name="Text Placeholder 29">
            <a:extLst>
              <a:ext uri="{FF2B5EF4-FFF2-40B4-BE49-F238E27FC236}">
                <a16:creationId xmlns:a16="http://schemas.microsoft.com/office/drawing/2014/main" id="{C1B66404-B709-3884-CDF9-247A31578072}"/>
              </a:ext>
            </a:extLst>
          </p:cNvPr>
          <p:cNvSpPr>
            <a:spLocks noGrp="1"/>
          </p:cNvSpPr>
          <p:nvPr>
            <p:ph type="body" sz="quarter" idx="13"/>
          </p:nvPr>
        </p:nvSpPr>
        <p:spPr>
          <a:xfrm>
            <a:off x="288558" y="579495"/>
            <a:ext cx="11582400" cy="436542"/>
          </a:xfrm>
        </p:spPr>
        <p:txBody>
          <a:bodyPr/>
          <a:lstStyle/>
          <a:p>
            <a:r>
              <a:rPr lang="en-PH" dirty="0"/>
              <a:t>Informações </a:t>
            </a:r>
            <a:r>
              <a:rPr lang="en-PH" dirty="0" err="1"/>
              <a:t>complementares</a:t>
            </a:r>
            <a:endParaRPr lang="en-PH" dirty="0"/>
          </a:p>
        </p:txBody>
      </p:sp>
    </p:spTree>
    <p:extLst>
      <p:ext uri="{BB962C8B-B14F-4D97-AF65-F5344CB8AC3E}">
        <p14:creationId xmlns:p14="http://schemas.microsoft.com/office/powerpoint/2010/main" val="1230559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Validações finais da Amostra Mestra</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23</a:t>
            </a:fld>
            <a:endParaRPr lang="en-US" dirty="0"/>
          </a:p>
        </p:txBody>
      </p:sp>
      <p:graphicFrame>
        <p:nvGraphicFramePr>
          <p:cNvPr id="4" name="Table 24">
            <a:extLst>
              <a:ext uri="{FF2B5EF4-FFF2-40B4-BE49-F238E27FC236}">
                <a16:creationId xmlns:a16="http://schemas.microsoft.com/office/drawing/2014/main" id="{3CF5741C-1AC4-FB29-1D26-213EEC0FC65C}"/>
              </a:ext>
            </a:extLst>
          </p:cNvPr>
          <p:cNvGraphicFramePr>
            <a:graphicFrameLocks noGrp="1"/>
          </p:cNvGraphicFramePr>
          <p:nvPr>
            <p:extLst>
              <p:ext uri="{D42A27DB-BD31-4B8C-83A1-F6EECF244321}">
                <p14:modId xmlns:p14="http://schemas.microsoft.com/office/powerpoint/2010/main" val="514249981"/>
              </p:ext>
            </p:extLst>
          </p:nvPr>
        </p:nvGraphicFramePr>
        <p:xfrm>
          <a:off x="288557" y="1500326"/>
          <a:ext cx="9551313" cy="4412205"/>
        </p:xfrm>
        <a:graphic>
          <a:graphicData uri="http://schemas.openxmlformats.org/drawingml/2006/table">
            <a:tbl>
              <a:tblPr firstRow="1" bandRow="1">
                <a:tableStyleId>{073A0DAA-6AF3-43AB-8588-CEC1D06C72B9}</a:tableStyleId>
              </a:tblPr>
              <a:tblGrid>
                <a:gridCol w="66632">
                  <a:extLst>
                    <a:ext uri="{9D8B030D-6E8A-4147-A177-3AD203B41FA5}">
                      <a16:colId xmlns:a16="http://schemas.microsoft.com/office/drawing/2014/main" val="3338537668"/>
                    </a:ext>
                  </a:extLst>
                </a:gridCol>
                <a:gridCol w="9484681">
                  <a:extLst>
                    <a:ext uri="{9D8B030D-6E8A-4147-A177-3AD203B41FA5}">
                      <a16:colId xmlns:a16="http://schemas.microsoft.com/office/drawing/2014/main" val="1952040229"/>
                    </a:ext>
                  </a:extLst>
                </a:gridCol>
              </a:tblGrid>
              <a:tr h="733666">
                <a:tc>
                  <a:txBody>
                    <a:bodyPr/>
                    <a:lstStyle/>
                    <a:p>
                      <a:endParaRPr lang="en-US" sz="1600" dirty="0"/>
                    </a:p>
                  </a:txBody>
                  <a:tcPr marL="0" marR="0" marT="0" marB="0"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pt-BR" sz="1400" b="1" dirty="0">
                          <a:solidFill>
                            <a:schemeClr val="tx1"/>
                          </a:solidFill>
                        </a:rPr>
                        <a:t>IBGE:</a:t>
                      </a:r>
                      <a:r>
                        <a:rPr lang="pt-BR" sz="1400" b="0" dirty="0">
                          <a:solidFill>
                            <a:schemeClr val="tx1"/>
                          </a:solidFill>
                        </a:rPr>
                        <a:t> Projeções de população para cada ano e indicadores secundários (nº de comércio)</a:t>
                      </a:r>
                    </a:p>
                  </a:txBody>
                  <a:tcPr marT="91440" marB="91440" anchor="ctr">
                    <a:lnL w="12700" cmpd="sng">
                      <a:noFill/>
                    </a:lnL>
                    <a:lnR w="28575"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06392878"/>
                  </a:ext>
                </a:extLst>
              </a:tr>
              <a:tr h="743875">
                <a:tc>
                  <a:txBody>
                    <a:bodyPr/>
                    <a:lstStyle/>
                    <a:p>
                      <a:endParaRPr lang="en-US" sz="1600" dirty="0"/>
                    </a:p>
                  </a:txBody>
                  <a:tcPr marL="0" marR="0" marT="0" marB="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b="1" dirty="0">
                          <a:solidFill>
                            <a:schemeClr val="tx1"/>
                          </a:solidFill>
                        </a:rPr>
                        <a:t>TARGET:</a:t>
                      </a:r>
                      <a:r>
                        <a:rPr lang="pt-BR" sz="1400" b="0" dirty="0">
                          <a:solidFill>
                            <a:schemeClr val="tx1"/>
                          </a:solidFill>
                        </a:rPr>
                        <a:t> Informação do potencial de consumo de cada município</a:t>
                      </a:r>
                    </a:p>
                  </a:txBody>
                  <a:tcPr marT="91440" marB="9144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667443142"/>
                  </a:ext>
                </a:extLst>
              </a:tr>
              <a:tr h="733666">
                <a:tc>
                  <a:txBody>
                    <a:bodyPr/>
                    <a:lstStyle/>
                    <a:p>
                      <a:endParaRPr lang="en-US" sz="1600" dirty="0"/>
                    </a:p>
                  </a:txBody>
                  <a:tcPr marL="0" marR="0" marT="0" marB="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b="1" dirty="0">
                          <a:solidFill>
                            <a:schemeClr val="tx1"/>
                          </a:solidFill>
                        </a:rPr>
                        <a:t>ABRAS:</a:t>
                      </a:r>
                      <a:r>
                        <a:rPr lang="pt-BR" sz="1400" b="0" dirty="0">
                          <a:solidFill>
                            <a:schemeClr val="tx1"/>
                          </a:solidFill>
                        </a:rPr>
                        <a:t> Estudos anuais de nº de lojas e faturamento para o canal autosserviço</a:t>
                      </a:r>
                    </a:p>
                  </a:txBody>
                  <a:tcPr marT="91440" marB="9144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506787203"/>
                  </a:ext>
                </a:extLst>
              </a:tr>
              <a:tr h="733666">
                <a:tc>
                  <a:txBody>
                    <a:bodyPr/>
                    <a:lstStyle/>
                    <a:p>
                      <a:endParaRPr lang="en-US" sz="1600" dirty="0"/>
                    </a:p>
                  </a:txBody>
                  <a:tcPr marL="0" marR="0" marT="0" marB="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b="1" dirty="0">
                          <a:solidFill>
                            <a:schemeClr val="tx1"/>
                          </a:solidFill>
                        </a:rPr>
                        <a:t>ABRAFARMA:</a:t>
                      </a:r>
                      <a:r>
                        <a:rPr lang="pt-BR" sz="1400" b="0" dirty="0">
                          <a:solidFill>
                            <a:schemeClr val="tx1"/>
                          </a:solidFill>
                        </a:rPr>
                        <a:t> Estudos anuais de nº de lojas e faturamento para as farmácias</a:t>
                      </a:r>
                    </a:p>
                  </a:txBody>
                  <a:tcPr marT="91440" marB="9144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728166369"/>
                  </a:ext>
                </a:extLst>
              </a:tr>
              <a:tr h="733666">
                <a:tc>
                  <a:txBody>
                    <a:bodyPr/>
                    <a:lstStyle/>
                    <a:p>
                      <a:endParaRPr lang="en-US" sz="1600" dirty="0"/>
                    </a:p>
                  </a:txBody>
                  <a:tcPr marL="0" marR="0" marT="0" marB="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b="1" dirty="0">
                          <a:solidFill>
                            <a:schemeClr val="tx1"/>
                          </a:solidFill>
                        </a:rPr>
                        <a:t>ABAD: </a:t>
                      </a:r>
                      <a:r>
                        <a:rPr lang="pt-BR" sz="1400" b="0" dirty="0">
                          <a:solidFill>
                            <a:schemeClr val="tx1"/>
                          </a:solidFill>
                        </a:rPr>
                        <a:t>Estudo anual para determinar o tamanho do varejo brasileiro</a:t>
                      </a:r>
                    </a:p>
                  </a:txBody>
                  <a:tcPr marT="91440" marB="9144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889322280"/>
                  </a:ext>
                </a:extLst>
              </a:tr>
              <a:tr h="733666">
                <a:tc>
                  <a:txBody>
                    <a:bodyPr/>
                    <a:lstStyle/>
                    <a:p>
                      <a:endParaRPr lang="en-US" sz="1600" dirty="0"/>
                    </a:p>
                  </a:txBody>
                  <a:tcPr marL="0" marR="0" marT="0" marB="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b="1" dirty="0">
                          <a:solidFill>
                            <a:schemeClr val="tx1"/>
                          </a:solidFill>
                        </a:rPr>
                        <a:t>ABIP: </a:t>
                      </a:r>
                      <a:r>
                        <a:rPr lang="pt-BR" sz="1400" b="0" dirty="0">
                          <a:solidFill>
                            <a:schemeClr val="tx1"/>
                          </a:solidFill>
                        </a:rPr>
                        <a:t>Associação Brasileira da Industria de Panificação</a:t>
                      </a:r>
                    </a:p>
                  </a:txBody>
                  <a:tcPr marT="91440" marB="9144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83538075"/>
                  </a:ext>
                </a:extLst>
              </a:tr>
            </a:tbl>
          </a:graphicData>
        </a:graphic>
      </p:graphicFrame>
      <p:sp>
        <p:nvSpPr>
          <p:cNvPr id="5" name="Content Placeholder 2">
            <a:extLst>
              <a:ext uri="{FF2B5EF4-FFF2-40B4-BE49-F238E27FC236}">
                <a16:creationId xmlns:a16="http://schemas.microsoft.com/office/drawing/2014/main" id="{D8FA0D75-77B3-FC25-C8D2-B4A41505FAF2}"/>
              </a:ext>
            </a:extLst>
          </p:cNvPr>
          <p:cNvSpPr>
            <a:spLocks noGrp="1"/>
          </p:cNvSpPr>
          <p:nvPr>
            <p:ph idx="1"/>
          </p:nvPr>
        </p:nvSpPr>
        <p:spPr>
          <a:xfrm>
            <a:off x="288560" y="870329"/>
            <a:ext cx="8645890" cy="530109"/>
          </a:xfrm>
        </p:spPr>
        <p:txBody>
          <a:bodyPr/>
          <a:lstStyle/>
          <a:p>
            <a:pPr marL="0" indent="0">
              <a:spcAft>
                <a:spcPts val="1200"/>
              </a:spcAft>
              <a:buNone/>
            </a:pPr>
            <a:r>
              <a:rPr lang="pt-BR" sz="1400" dirty="0"/>
              <a:t>Os Universos projetados são validados com informações secundárias proporcionadas por fontes oficiais e reconhecidas no mercado</a:t>
            </a:r>
          </a:p>
        </p:txBody>
      </p:sp>
    </p:spTree>
    <p:extLst>
      <p:ext uri="{BB962C8B-B14F-4D97-AF65-F5344CB8AC3E}">
        <p14:creationId xmlns:p14="http://schemas.microsoft.com/office/powerpoint/2010/main" val="3589843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p:txBody>
          <a:bodyPr/>
          <a:lstStyle/>
          <a:p>
            <a:fld id="{403EF4E2-7A7A-0548-85F1-5479B7C9E1B2}" type="slidenum">
              <a:rPr lang="en-US" smtClean="0"/>
              <a:pPr/>
              <a:t>24</a:t>
            </a:fld>
            <a:endParaRPr lang="en-US" dirty="0"/>
          </a:p>
        </p:txBody>
      </p:sp>
      <p:sp>
        <p:nvSpPr>
          <p:cNvPr id="25" name="Title 24">
            <a:extLst>
              <a:ext uri="{FF2B5EF4-FFF2-40B4-BE49-F238E27FC236}">
                <a16:creationId xmlns:a16="http://schemas.microsoft.com/office/drawing/2014/main" id="{EB7CB661-DFFC-4682-780A-007B537166A8}"/>
              </a:ext>
            </a:extLst>
          </p:cNvPr>
          <p:cNvSpPr>
            <a:spLocks noGrp="1"/>
          </p:cNvSpPr>
          <p:nvPr>
            <p:ph type="ctrTitle"/>
          </p:nvPr>
        </p:nvSpPr>
        <p:spPr/>
        <p:txBody>
          <a:bodyPr/>
          <a:lstStyle/>
          <a:p>
            <a:r>
              <a:rPr lang="pt-BR" dirty="0"/>
              <a:t>Estabelecendo o universo</a:t>
            </a:r>
            <a:endParaRPr lang="en-PH" dirty="0"/>
          </a:p>
        </p:txBody>
      </p:sp>
      <p:sp>
        <p:nvSpPr>
          <p:cNvPr id="4" name="Subtitle 3">
            <a:extLst>
              <a:ext uri="{FF2B5EF4-FFF2-40B4-BE49-F238E27FC236}">
                <a16:creationId xmlns:a16="http://schemas.microsoft.com/office/drawing/2014/main" id="{364D79D7-95ED-C741-D79C-4A75E92D0847}"/>
              </a:ext>
            </a:extLst>
          </p:cNvPr>
          <p:cNvSpPr>
            <a:spLocks noGrp="1"/>
          </p:cNvSpPr>
          <p:nvPr>
            <p:ph type="subTitle" idx="13"/>
          </p:nvPr>
        </p:nvSpPr>
        <p:spPr/>
        <p:txBody>
          <a:bodyPr/>
          <a:lstStyle/>
          <a:p>
            <a:r>
              <a:rPr lang="en-PH" dirty="0" err="1"/>
              <a:t>Áreas</a:t>
            </a:r>
            <a:r>
              <a:rPr lang="en-PH" dirty="0"/>
              <a:t> NIQ</a:t>
            </a:r>
          </a:p>
        </p:txBody>
      </p:sp>
      <p:sp>
        <p:nvSpPr>
          <p:cNvPr id="6" name="Google Shape;364;p42">
            <a:extLst>
              <a:ext uri="{FF2B5EF4-FFF2-40B4-BE49-F238E27FC236}">
                <a16:creationId xmlns:a16="http://schemas.microsoft.com/office/drawing/2014/main" id="{5684AB28-2B38-2A4A-539A-96ECF2660BC6}"/>
              </a:ext>
            </a:extLst>
          </p:cNvPr>
          <p:cNvSpPr/>
          <p:nvPr/>
        </p:nvSpPr>
        <p:spPr>
          <a:xfrm>
            <a:off x="8896349" y="1428597"/>
            <a:ext cx="2967565" cy="410248"/>
          </a:xfrm>
          <a:prstGeom prst="rect">
            <a:avLst/>
          </a:prstGeom>
          <a:solidFill>
            <a:srgbClr val="4697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pt-BR" sz="1200" b="1" i="0" u="none" strike="noStrike" cap="none" dirty="0">
                <a:solidFill>
                  <a:srgbClr val="FFFFFF"/>
                </a:solidFill>
                <a:latin typeface="+mj-lt"/>
                <a:ea typeface="Montserrat"/>
                <a:cs typeface="Montserrat"/>
                <a:sym typeface="Montserrat"/>
              </a:rPr>
              <a:t>Área II: MG, ES e Int do RJ</a:t>
            </a:r>
          </a:p>
        </p:txBody>
      </p:sp>
      <p:sp>
        <p:nvSpPr>
          <p:cNvPr id="7" name="Google Shape;365;p42">
            <a:extLst>
              <a:ext uri="{FF2B5EF4-FFF2-40B4-BE49-F238E27FC236}">
                <a16:creationId xmlns:a16="http://schemas.microsoft.com/office/drawing/2014/main" id="{8504E0F7-4F1E-DC48-1947-15E7693808A0}"/>
              </a:ext>
            </a:extLst>
          </p:cNvPr>
          <p:cNvSpPr/>
          <p:nvPr/>
        </p:nvSpPr>
        <p:spPr>
          <a:xfrm>
            <a:off x="8896349" y="2040389"/>
            <a:ext cx="2967565" cy="410248"/>
          </a:xfrm>
          <a:prstGeom prst="rect">
            <a:avLst/>
          </a:prstGeom>
          <a:solidFill>
            <a:srgbClr val="CB4B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dirty="0">
                <a:solidFill>
                  <a:srgbClr val="FFFFFF"/>
                </a:solidFill>
                <a:latin typeface="+mj-lt"/>
                <a:ea typeface="Montserrat"/>
                <a:cs typeface="Montserrat"/>
                <a:sym typeface="Montserrat"/>
              </a:rPr>
              <a:t>Área III: Grande RJ</a:t>
            </a:r>
          </a:p>
        </p:txBody>
      </p:sp>
      <p:sp>
        <p:nvSpPr>
          <p:cNvPr id="8" name="Google Shape;366;p42">
            <a:extLst>
              <a:ext uri="{FF2B5EF4-FFF2-40B4-BE49-F238E27FC236}">
                <a16:creationId xmlns:a16="http://schemas.microsoft.com/office/drawing/2014/main" id="{3EC54D99-7114-10A5-1477-438E283976E2}"/>
              </a:ext>
            </a:extLst>
          </p:cNvPr>
          <p:cNvSpPr/>
          <p:nvPr/>
        </p:nvSpPr>
        <p:spPr>
          <a:xfrm>
            <a:off x="8896349" y="2652181"/>
            <a:ext cx="2967565" cy="410248"/>
          </a:xfrm>
          <a:prstGeom prst="rect">
            <a:avLst/>
          </a:prstGeom>
          <a:solidFill>
            <a:srgbClr val="2041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dirty="0">
                <a:solidFill>
                  <a:srgbClr val="FFFFFF"/>
                </a:solidFill>
                <a:latin typeface="+mj-lt"/>
                <a:ea typeface="Montserrat"/>
                <a:cs typeface="Montserrat"/>
                <a:sym typeface="Montserrat"/>
              </a:rPr>
              <a:t>Área IV: Grande SP</a:t>
            </a:r>
          </a:p>
        </p:txBody>
      </p:sp>
      <p:sp>
        <p:nvSpPr>
          <p:cNvPr id="9" name="Google Shape;367;p42">
            <a:extLst>
              <a:ext uri="{FF2B5EF4-FFF2-40B4-BE49-F238E27FC236}">
                <a16:creationId xmlns:a16="http://schemas.microsoft.com/office/drawing/2014/main" id="{D5BFC1D9-6298-1935-2229-9AFDA7424708}"/>
              </a:ext>
            </a:extLst>
          </p:cNvPr>
          <p:cNvSpPr/>
          <p:nvPr/>
        </p:nvSpPr>
        <p:spPr>
          <a:xfrm>
            <a:off x="8896349" y="3263973"/>
            <a:ext cx="2967565" cy="410248"/>
          </a:xfrm>
          <a:prstGeom prst="rect">
            <a:avLst/>
          </a:prstGeom>
          <a:solidFill>
            <a:srgbClr val="F06E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dirty="0">
                <a:solidFill>
                  <a:srgbClr val="FFFFFF"/>
                </a:solidFill>
                <a:latin typeface="+mj-lt"/>
                <a:ea typeface="Montserrat"/>
                <a:cs typeface="Montserrat"/>
                <a:sym typeface="Montserrat"/>
              </a:rPr>
              <a:t>Área V: Interior de SP</a:t>
            </a:r>
          </a:p>
        </p:txBody>
      </p:sp>
      <p:sp>
        <p:nvSpPr>
          <p:cNvPr id="10" name="Google Shape;368;p42">
            <a:extLst>
              <a:ext uri="{FF2B5EF4-FFF2-40B4-BE49-F238E27FC236}">
                <a16:creationId xmlns:a16="http://schemas.microsoft.com/office/drawing/2014/main" id="{7EE24B22-30DB-93CB-03AC-F89D7714CFD5}"/>
              </a:ext>
            </a:extLst>
          </p:cNvPr>
          <p:cNvSpPr/>
          <p:nvPr/>
        </p:nvSpPr>
        <p:spPr>
          <a:xfrm>
            <a:off x="8896349" y="3875765"/>
            <a:ext cx="2967565" cy="410248"/>
          </a:xfrm>
          <a:prstGeom prst="rect">
            <a:avLst/>
          </a:prstGeom>
          <a:solidFill>
            <a:srgbClr val="03A57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dirty="0">
                <a:solidFill>
                  <a:srgbClr val="FFFFFF"/>
                </a:solidFill>
                <a:latin typeface="+mj-lt"/>
                <a:ea typeface="Montserrat"/>
                <a:cs typeface="Montserrat"/>
                <a:sym typeface="Montserrat"/>
              </a:rPr>
              <a:t>Área VI: Sul </a:t>
            </a:r>
          </a:p>
        </p:txBody>
      </p:sp>
      <p:sp>
        <p:nvSpPr>
          <p:cNvPr id="11" name="Google Shape;381;p42">
            <a:extLst>
              <a:ext uri="{FF2B5EF4-FFF2-40B4-BE49-F238E27FC236}">
                <a16:creationId xmlns:a16="http://schemas.microsoft.com/office/drawing/2014/main" id="{2AAB1B1C-E6DE-2766-E671-26989CB26480}"/>
              </a:ext>
            </a:extLst>
          </p:cNvPr>
          <p:cNvSpPr/>
          <p:nvPr/>
        </p:nvSpPr>
        <p:spPr>
          <a:xfrm>
            <a:off x="8896349" y="816805"/>
            <a:ext cx="2967565" cy="410248"/>
          </a:xfrm>
          <a:prstGeom prst="rect">
            <a:avLst/>
          </a:prstGeom>
          <a:solidFill>
            <a:srgbClr val="6758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dirty="0">
                <a:solidFill>
                  <a:srgbClr val="FFFFFF"/>
                </a:solidFill>
                <a:latin typeface="+mj-lt"/>
                <a:ea typeface="Montserrat"/>
                <a:cs typeface="Montserrat"/>
                <a:sym typeface="Montserrat"/>
              </a:rPr>
              <a:t>Área I: </a:t>
            </a:r>
            <a:r>
              <a:rPr lang="en-US" sz="1200" b="1" i="0" u="none" strike="noStrike" cap="none" dirty="0" err="1">
                <a:solidFill>
                  <a:srgbClr val="FFFFFF"/>
                </a:solidFill>
                <a:latin typeface="+mj-lt"/>
                <a:ea typeface="Montserrat"/>
                <a:cs typeface="Montserrat"/>
                <a:sym typeface="Montserrat"/>
              </a:rPr>
              <a:t>Nordeste</a:t>
            </a:r>
            <a:endParaRPr lang="en-US" sz="1200" b="1" i="0" u="none" strike="noStrike" cap="none" dirty="0">
              <a:solidFill>
                <a:srgbClr val="FFFFFF"/>
              </a:solidFill>
              <a:latin typeface="+mj-lt"/>
              <a:ea typeface="Montserrat"/>
              <a:cs typeface="Montserrat"/>
              <a:sym typeface="Montserrat"/>
            </a:endParaRPr>
          </a:p>
        </p:txBody>
      </p:sp>
      <p:sp>
        <p:nvSpPr>
          <p:cNvPr id="12" name="Google Shape;368;p42">
            <a:extLst>
              <a:ext uri="{FF2B5EF4-FFF2-40B4-BE49-F238E27FC236}">
                <a16:creationId xmlns:a16="http://schemas.microsoft.com/office/drawing/2014/main" id="{DE3E1DB2-9D2E-FDEE-DD9E-79D525F0FA68}"/>
              </a:ext>
            </a:extLst>
          </p:cNvPr>
          <p:cNvSpPr/>
          <p:nvPr/>
        </p:nvSpPr>
        <p:spPr>
          <a:xfrm>
            <a:off x="8896349" y="4487557"/>
            <a:ext cx="2967565" cy="410248"/>
          </a:xfrm>
          <a:prstGeom prst="rect">
            <a:avLst/>
          </a:prstGeom>
          <a:solidFill>
            <a:srgbClr val="3265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dirty="0">
                <a:solidFill>
                  <a:srgbClr val="FFFFFF"/>
                </a:solidFill>
                <a:latin typeface="+mj-lt"/>
                <a:ea typeface="Montserrat"/>
                <a:cs typeface="Montserrat"/>
                <a:sym typeface="Montserrat"/>
              </a:rPr>
              <a:t>Área VII: Centro Oeste</a:t>
            </a:r>
          </a:p>
        </p:txBody>
      </p:sp>
      <p:sp>
        <p:nvSpPr>
          <p:cNvPr id="13" name="Google Shape;368;p42">
            <a:extLst>
              <a:ext uri="{FF2B5EF4-FFF2-40B4-BE49-F238E27FC236}">
                <a16:creationId xmlns:a16="http://schemas.microsoft.com/office/drawing/2014/main" id="{BC51B5FE-46B6-2B01-1913-4751FAAE57C7}"/>
              </a:ext>
            </a:extLst>
          </p:cNvPr>
          <p:cNvSpPr/>
          <p:nvPr/>
        </p:nvSpPr>
        <p:spPr>
          <a:xfrm>
            <a:off x="8896349" y="5099351"/>
            <a:ext cx="2967565" cy="879005"/>
          </a:xfrm>
          <a:prstGeom prst="rect">
            <a:avLst/>
          </a:prstGeom>
          <a:solidFill>
            <a:srgbClr val="CA511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pt-BR" sz="1200" b="1" i="0" u="none" strike="noStrike" cap="none" dirty="0">
                <a:solidFill>
                  <a:srgbClr val="FFFFFF"/>
                </a:solidFill>
                <a:latin typeface="+mj-lt"/>
                <a:ea typeface="Montserrat"/>
                <a:cs typeface="Montserrat"/>
                <a:sym typeface="Montserrat"/>
              </a:rPr>
              <a:t>Área VIII: Manaus , Belém e Ananindeua* (+Rio Branco, Macapá, Palmas, Boas Vista e Porto Velho apenas para Bebidas)</a:t>
            </a:r>
          </a:p>
        </p:txBody>
      </p:sp>
      <p:grpSp>
        <p:nvGrpSpPr>
          <p:cNvPr id="14" name="Group 13">
            <a:extLst>
              <a:ext uri="{FF2B5EF4-FFF2-40B4-BE49-F238E27FC236}">
                <a16:creationId xmlns:a16="http://schemas.microsoft.com/office/drawing/2014/main" id="{9FA94EFC-C061-79DE-7DD4-6D6246851AA3}"/>
              </a:ext>
            </a:extLst>
          </p:cNvPr>
          <p:cNvGrpSpPr/>
          <p:nvPr/>
        </p:nvGrpSpPr>
        <p:grpSpPr>
          <a:xfrm>
            <a:off x="4196942" y="1190446"/>
            <a:ext cx="4560189" cy="4477109"/>
            <a:chOff x="703398" y="1164850"/>
            <a:chExt cx="4908436" cy="4819012"/>
          </a:xfrm>
        </p:grpSpPr>
        <p:sp>
          <p:nvSpPr>
            <p:cNvPr id="15" name="Google Shape;440;p45">
              <a:extLst>
                <a:ext uri="{FF2B5EF4-FFF2-40B4-BE49-F238E27FC236}">
                  <a16:creationId xmlns:a16="http://schemas.microsoft.com/office/drawing/2014/main" id="{F9B098DC-7D13-41FD-2A11-9542CA8ACFB6}"/>
                </a:ext>
              </a:extLst>
            </p:cNvPr>
            <p:cNvSpPr/>
            <p:nvPr/>
          </p:nvSpPr>
          <p:spPr>
            <a:xfrm>
              <a:off x="4794080" y="2743459"/>
              <a:ext cx="817754" cy="283583"/>
            </a:xfrm>
            <a:custGeom>
              <a:avLst/>
              <a:gdLst/>
              <a:ahLst/>
              <a:cxnLst/>
              <a:rect l="l" t="t" r="r" b="b"/>
              <a:pathLst>
                <a:path w="460" h="171" extrusionOk="0">
                  <a:moveTo>
                    <a:pt x="437" y="142"/>
                  </a:moveTo>
                  <a:lnTo>
                    <a:pt x="445" y="123"/>
                  </a:lnTo>
                  <a:lnTo>
                    <a:pt x="445" y="101"/>
                  </a:lnTo>
                  <a:lnTo>
                    <a:pt x="453" y="82"/>
                  </a:lnTo>
                  <a:lnTo>
                    <a:pt x="453" y="62"/>
                  </a:lnTo>
                  <a:lnTo>
                    <a:pt x="460" y="43"/>
                  </a:lnTo>
                  <a:lnTo>
                    <a:pt x="460" y="22"/>
                  </a:lnTo>
                  <a:lnTo>
                    <a:pt x="460" y="23"/>
                  </a:lnTo>
                  <a:lnTo>
                    <a:pt x="445" y="23"/>
                  </a:lnTo>
                  <a:lnTo>
                    <a:pt x="430" y="23"/>
                  </a:lnTo>
                  <a:lnTo>
                    <a:pt x="415" y="33"/>
                  </a:lnTo>
                  <a:lnTo>
                    <a:pt x="408" y="52"/>
                  </a:lnTo>
                  <a:lnTo>
                    <a:pt x="393" y="62"/>
                  </a:lnTo>
                  <a:lnTo>
                    <a:pt x="379" y="62"/>
                  </a:lnTo>
                  <a:lnTo>
                    <a:pt x="364" y="62"/>
                  </a:lnTo>
                  <a:lnTo>
                    <a:pt x="350" y="62"/>
                  </a:lnTo>
                  <a:lnTo>
                    <a:pt x="335" y="71"/>
                  </a:lnTo>
                  <a:lnTo>
                    <a:pt x="321" y="91"/>
                  </a:lnTo>
                  <a:lnTo>
                    <a:pt x="306" y="91"/>
                  </a:lnTo>
                  <a:lnTo>
                    <a:pt x="291" y="71"/>
                  </a:lnTo>
                  <a:lnTo>
                    <a:pt x="284" y="52"/>
                  </a:lnTo>
                  <a:lnTo>
                    <a:pt x="299" y="42"/>
                  </a:lnTo>
                  <a:lnTo>
                    <a:pt x="306" y="23"/>
                  </a:lnTo>
                  <a:lnTo>
                    <a:pt x="299" y="3"/>
                  </a:lnTo>
                  <a:lnTo>
                    <a:pt x="284" y="3"/>
                  </a:lnTo>
                  <a:lnTo>
                    <a:pt x="270" y="13"/>
                  </a:lnTo>
                  <a:lnTo>
                    <a:pt x="255" y="23"/>
                  </a:lnTo>
                  <a:lnTo>
                    <a:pt x="240" y="42"/>
                  </a:lnTo>
                  <a:lnTo>
                    <a:pt x="226" y="52"/>
                  </a:lnTo>
                  <a:lnTo>
                    <a:pt x="211" y="42"/>
                  </a:lnTo>
                  <a:lnTo>
                    <a:pt x="196" y="23"/>
                  </a:lnTo>
                  <a:lnTo>
                    <a:pt x="195" y="19"/>
                  </a:lnTo>
                  <a:lnTo>
                    <a:pt x="177" y="19"/>
                  </a:lnTo>
                  <a:lnTo>
                    <a:pt x="168" y="41"/>
                  </a:lnTo>
                  <a:lnTo>
                    <a:pt x="161" y="47"/>
                  </a:lnTo>
                  <a:lnTo>
                    <a:pt x="146" y="33"/>
                  </a:lnTo>
                  <a:lnTo>
                    <a:pt x="131" y="14"/>
                  </a:lnTo>
                  <a:lnTo>
                    <a:pt x="116" y="3"/>
                  </a:lnTo>
                  <a:lnTo>
                    <a:pt x="102" y="3"/>
                  </a:lnTo>
                  <a:lnTo>
                    <a:pt x="87" y="14"/>
                  </a:lnTo>
                  <a:lnTo>
                    <a:pt x="73" y="14"/>
                  </a:lnTo>
                  <a:lnTo>
                    <a:pt x="63" y="0"/>
                  </a:lnTo>
                  <a:lnTo>
                    <a:pt x="65" y="0"/>
                  </a:lnTo>
                  <a:lnTo>
                    <a:pt x="51" y="23"/>
                  </a:lnTo>
                  <a:lnTo>
                    <a:pt x="51" y="42"/>
                  </a:lnTo>
                  <a:lnTo>
                    <a:pt x="51" y="62"/>
                  </a:lnTo>
                  <a:lnTo>
                    <a:pt x="36" y="81"/>
                  </a:lnTo>
                  <a:lnTo>
                    <a:pt x="22" y="81"/>
                  </a:lnTo>
                  <a:lnTo>
                    <a:pt x="7" y="101"/>
                  </a:lnTo>
                  <a:lnTo>
                    <a:pt x="0" y="101"/>
                  </a:lnTo>
                  <a:lnTo>
                    <a:pt x="14" y="101"/>
                  </a:lnTo>
                  <a:lnTo>
                    <a:pt x="22" y="123"/>
                  </a:lnTo>
                  <a:lnTo>
                    <a:pt x="36" y="132"/>
                  </a:lnTo>
                  <a:lnTo>
                    <a:pt x="36" y="152"/>
                  </a:lnTo>
                  <a:lnTo>
                    <a:pt x="43" y="171"/>
                  </a:lnTo>
                  <a:lnTo>
                    <a:pt x="66" y="171"/>
                  </a:lnTo>
                  <a:lnTo>
                    <a:pt x="80" y="152"/>
                  </a:lnTo>
                  <a:lnTo>
                    <a:pt x="95" y="142"/>
                  </a:lnTo>
                  <a:lnTo>
                    <a:pt x="109" y="123"/>
                  </a:lnTo>
                  <a:lnTo>
                    <a:pt x="124" y="111"/>
                  </a:lnTo>
                  <a:lnTo>
                    <a:pt x="146" y="101"/>
                  </a:lnTo>
                  <a:lnTo>
                    <a:pt x="161" y="111"/>
                  </a:lnTo>
                  <a:lnTo>
                    <a:pt x="175" y="123"/>
                  </a:lnTo>
                  <a:lnTo>
                    <a:pt x="189" y="123"/>
                  </a:lnTo>
                  <a:lnTo>
                    <a:pt x="204" y="132"/>
                  </a:lnTo>
                  <a:lnTo>
                    <a:pt x="211" y="152"/>
                  </a:lnTo>
                  <a:lnTo>
                    <a:pt x="218" y="162"/>
                  </a:lnTo>
                  <a:lnTo>
                    <a:pt x="218" y="162"/>
                  </a:lnTo>
                  <a:lnTo>
                    <a:pt x="233" y="142"/>
                  </a:lnTo>
                  <a:lnTo>
                    <a:pt x="247" y="142"/>
                  </a:lnTo>
                  <a:lnTo>
                    <a:pt x="262" y="142"/>
                  </a:lnTo>
                  <a:lnTo>
                    <a:pt x="277" y="162"/>
                  </a:lnTo>
                  <a:lnTo>
                    <a:pt x="291" y="171"/>
                  </a:lnTo>
                  <a:lnTo>
                    <a:pt x="306" y="171"/>
                  </a:lnTo>
                  <a:lnTo>
                    <a:pt x="321" y="171"/>
                  </a:lnTo>
                  <a:lnTo>
                    <a:pt x="335" y="171"/>
                  </a:lnTo>
                  <a:lnTo>
                    <a:pt x="350" y="162"/>
                  </a:lnTo>
                  <a:lnTo>
                    <a:pt x="364" y="152"/>
                  </a:lnTo>
                  <a:lnTo>
                    <a:pt x="379" y="132"/>
                  </a:lnTo>
                  <a:lnTo>
                    <a:pt x="393" y="132"/>
                  </a:lnTo>
                  <a:lnTo>
                    <a:pt x="408" y="132"/>
                  </a:lnTo>
                  <a:lnTo>
                    <a:pt x="422" y="132"/>
                  </a:lnTo>
                  <a:lnTo>
                    <a:pt x="437" y="142"/>
                  </a:lnTo>
                  <a:lnTo>
                    <a:pt x="437" y="142"/>
                  </a:lnTo>
                  <a:close/>
                </a:path>
              </a:pathLst>
            </a:custGeom>
            <a:solidFill>
              <a:srgbClr val="67589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16" name="Google Shape;441;p45">
              <a:extLst>
                <a:ext uri="{FF2B5EF4-FFF2-40B4-BE49-F238E27FC236}">
                  <a16:creationId xmlns:a16="http://schemas.microsoft.com/office/drawing/2014/main" id="{870FDF4E-ED46-E80F-E3FE-FDA55311C804}"/>
                </a:ext>
              </a:extLst>
            </p:cNvPr>
            <p:cNvSpPr/>
            <p:nvPr/>
          </p:nvSpPr>
          <p:spPr>
            <a:xfrm>
              <a:off x="5129226" y="2601668"/>
              <a:ext cx="482608" cy="294925"/>
            </a:xfrm>
            <a:custGeom>
              <a:avLst/>
              <a:gdLst/>
              <a:ahLst/>
              <a:cxnLst/>
              <a:rect l="l" t="t" r="r" b="b"/>
              <a:pathLst>
                <a:path w="271" h="177" extrusionOk="0">
                  <a:moveTo>
                    <a:pt x="0" y="98"/>
                  </a:moveTo>
                  <a:lnTo>
                    <a:pt x="7" y="88"/>
                  </a:lnTo>
                  <a:lnTo>
                    <a:pt x="7" y="68"/>
                  </a:lnTo>
                  <a:lnTo>
                    <a:pt x="15" y="49"/>
                  </a:lnTo>
                  <a:lnTo>
                    <a:pt x="15" y="29"/>
                  </a:lnTo>
                  <a:lnTo>
                    <a:pt x="22" y="19"/>
                  </a:lnTo>
                  <a:lnTo>
                    <a:pt x="37" y="29"/>
                  </a:lnTo>
                  <a:lnTo>
                    <a:pt x="51" y="19"/>
                  </a:lnTo>
                  <a:lnTo>
                    <a:pt x="66" y="19"/>
                  </a:lnTo>
                  <a:lnTo>
                    <a:pt x="81" y="10"/>
                  </a:lnTo>
                  <a:lnTo>
                    <a:pt x="95" y="0"/>
                  </a:lnTo>
                  <a:lnTo>
                    <a:pt x="102" y="19"/>
                  </a:lnTo>
                  <a:lnTo>
                    <a:pt x="88" y="29"/>
                  </a:lnTo>
                  <a:lnTo>
                    <a:pt x="88" y="49"/>
                  </a:lnTo>
                  <a:lnTo>
                    <a:pt x="102" y="58"/>
                  </a:lnTo>
                  <a:lnTo>
                    <a:pt x="117" y="49"/>
                  </a:lnTo>
                  <a:lnTo>
                    <a:pt x="132" y="58"/>
                  </a:lnTo>
                  <a:lnTo>
                    <a:pt x="146" y="68"/>
                  </a:lnTo>
                  <a:lnTo>
                    <a:pt x="153" y="58"/>
                  </a:lnTo>
                  <a:lnTo>
                    <a:pt x="153" y="39"/>
                  </a:lnTo>
                  <a:lnTo>
                    <a:pt x="168" y="29"/>
                  </a:lnTo>
                  <a:lnTo>
                    <a:pt x="182" y="39"/>
                  </a:lnTo>
                  <a:lnTo>
                    <a:pt x="197" y="39"/>
                  </a:lnTo>
                  <a:lnTo>
                    <a:pt x="211" y="29"/>
                  </a:lnTo>
                  <a:lnTo>
                    <a:pt x="226" y="49"/>
                  </a:lnTo>
                  <a:lnTo>
                    <a:pt x="241" y="49"/>
                  </a:lnTo>
                  <a:lnTo>
                    <a:pt x="256" y="39"/>
                  </a:lnTo>
                  <a:lnTo>
                    <a:pt x="256" y="49"/>
                  </a:lnTo>
                  <a:lnTo>
                    <a:pt x="256" y="39"/>
                  </a:lnTo>
                  <a:lnTo>
                    <a:pt x="264" y="59"/>
                  </a:lnTo>
                  <a:lnTo>
                    <a:pt x="271" y="79"/>
                  </a:lnTo>
                  <a:lnTo>
                    <a:pt x="271" y="99"/>
                  </a:lnTo>
                  <a:lnTo>
                    <a:pt x="271" y="107"/>
                  </a:lnTo>
                  <a:lnTo>
                    <a:pt x="271" y="108"/>
                  </a:lnTo>
                  <a:lnTo>
                    <a:pt x="256" y="108"/>
                  </a:lnTo>
                  <a:lnTo>
                    <a:pt x="241" y="108"/>
                  </a:lnTo>
                  <a:lnTo>
                    <a:pt x="226" y="118"/>
                  </a:lnTo>
                  <a:lnTo>
                    <a:pt x="219" y="138"/>
                  </a:lnTo>
                  <a:lnTo>
                    <a:pt x="204" y="147"/>
                  </a:lnTo>
                  <a:lnTo>
                    <a:pt x="190" y="147"/>
                  </a:lnTo>
                  <a:lnTo>
                    <a:pt x="175" y="147"/>
                  </a:lnTo>
                  <a:lnTo>
                    <a:pt x="161" y="147"/>
                  </a:lnTo>
                  <a:lnTo>
                    <a:pt x="146" y="157"/>
                  </a:lnTo>
                  <a:lnTo>
                    <a:pt x="132" y="177"/>
                  </a:lnTo>
                  <a:lnTo>
                    <a:pt x="117" y="177"/>
                  </a:lnTo>
                  <a:lnTo>
                    <a:pt x="102" y="157"/>
                  </a:lnTo>
                  <a:lnTo>
                    <a:pt x="95" y="138"/>
                  </a:lnTo>
                  <a:lnTo>
                    <a:pt x="110" y="128"/>
                  </a:lnTo>
                  <a:lnTo>
                    <a:pt x="117" y="108"/>
                  </a:lnTo>
                  <a:lnTo>
                    <a:pt x="110" y="88"/>
                  </a:lnTo>
                  <a:lnTo>
                    <a:pt x="95" y="88"/>
                  </a:lnTo>
                  <a:lnTo>
                    <a:pt x="81" y="99"/>
                  </a:lnTo>
                  <a:lnTo>
                    <a:pt x="66" y="108"/>
                  </a:lnTo>
                  <a:lnTo>
                    <a:pt x="51" y="128"/>
                  </a:lnTo>
                  <a:lnTo>
                    <a:pt x="37" y="138"/>
                  </a:lnTo>
                  <a:lnTo>
                    <a:pt x="22" y="128"/>
                  </a:lnTo>
                  <a:lnTo>
                    <a:pt x="7" y="108"/>
                  </a:lnTo>
                  <a:lnTo>
                    <a:pt x="0" y="98"/>
                  </a:lnTo>
                  <a:close/>
                </a:path>
              </a:pathLst>
            </a:custGeom>
            <a:solidFill>
              <a:srgbClr val="67589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17" name="Google Shape;442;p45">
              <a:extLst>
                <a:ext uri="{FF2B5EF4-FFF2-40B4-BE49-F238E27FC236}">
                  <a16:creationId xmlns:a16="http://schemas.microsoft.com/office/drawing/2014/main" id="{4BFB50D4-7C7B-1E4D-552C-35725AF0C70C}"/>
                </a:ext>
              </a:extLst>
            </p:cNvPr>
            <p:cNvSpPr/>
            <p:nvPr/>
          </p:nvSpPr>
          <p:spPr>
            <a:xfrm>
              <a:off x="1842892" y="1164850"/>
              <a:ext cx="767959" cy="833734"/>
            </a:xfrm>
            <a:custGeom>
              <a:avLst/>
              <a:gdLst/>
              <a:ahLst/>
              <a:cxnLst/>
              <a:rect l="l" t="t" r="r" b="b"/>
              <a:pathLst>
                <a:path w="432" h="501" extrusionOk="0">
                  <a:moveTo>
                    <a:pt x="432" y="364"/>
                  </a:moveTo>
                  <a:lnTo>
                    <a:pt x="432" y="364"/>
                  </a:lnTo>
                  <a:lnTo>
                    <a:pt x="425" y="383"/>
                  </a:lnTo>
                  <a:lnTo>
                    <a:pt x="410" y="383"/>
                  </a:lnTo>
                  <a:lnTo>
                    <a:pt x="395" y="383"/>
                  </a:lnTo>
                  <a:lnTo>
                    <a:pt x="381" y="383"/>
                  </a:lnTo>
                  <a:lnTo>
                    <a:pt x="366" y="383"/>
                  </a:lnTo>
                  <a:lnTo>
                    <a:pt x="352" y="393"/>
                  </a:lnTo>
                  <a:lnTo>
                    <a:pt x="344" y="412"/>
                  </a:lnTo>
                  <a:lnTo>
                    <a:pt x="337" y="433"/>
                  </a:lnTo>
                  <a:lnTo>
                    <a:pt x="322" y="442"/>
                  </a:lnTo>
                  <a:lnTo>
                    <a:pt x="329" y="462"/>
                  </a:lnTo>
                  <a:lnTo>
                    <a:pt x="315" y="472"/>
                  </a:lnTo>
                  <a:lnTo>
                    <a:pt x="301" y="472"/>
                  </a:lnTo>
                  <a:lnTo>
                    <a:pt x="286" y="452"/>
                  </a:lnTo>
                  <a:lnTo>
                    <a:pt x="272" y="452"/>
                  </a:lnTo>
                  <a:lnTo>
                    <a:pt x="257" y="452"/>
                  </a:lnTo>
                  <a:lnTo>
                    <a:pt x="241" y="462"/>
                  </a:lnTo>
                  <a:lnTo>
                    <a:pt x="234" y="481"/>
                  </a:lnTo>
                  <a:lnTo>
                    <a:pt x="227" y="501"/>
                  </a:lnTo>
                  <a:lnTo>
                    <a:pt x="219" y="501"/>
                  </a:lnTo>
                  <a:lnTo>
                    <a:pt x="205" y="491"/>
                  </a:lnTo>
                  <a:lnTo>
                    <a:pt x="191" y="481"/>
                  </a:lnTo>
                  <a:lnTo>
                    <a:pt x="176" y="462"/>
                  </a:lnTo>
                  <a:lnTo>
                    <a:pt x="176" y="442"/>
                  </a:lnTo>
                  <a:lnTo>
                    <a:pt x="183" y="422"/>
                  </a:lnTo>
                  <a:lnTo>
                    <a:pt x="176" y="402"/>
                  </a:lnTo>
                  <a:lnTo>
                    <a:pt x="176" y="383"/>
                  </a:lnTo>
                  <a:lnTo>
                    <a:pt x="176" y="364"/>
                  </a:lnTo>
                  <a:lnTo>
                    <a:pt x="168" y="344"/>
                  </a:lnTo>
                  <a:lnTo>
                    <a:pt x="154" y="334"/>
                  </a:lnTo>
                  <a:lnTo>
                    <a:pt x="139" y="313"/>
                  </a:lnTo>
                  <a:lnTo>
                    <a:pt x="139" y="294"/>
                  </a:lnTo>
                  <a:lnTo>
                    <a:pt x="133" y="274"/>
                  </a:lnTo>
                  <a:lnTo>
                    <a:pt x="125" y="255"/>
                  </a:lnTo>
                  <a:lnTo>
                    <a:pt x="125" y="235"/>
                  </a:lnTo>
                  <a:lnTo>
                    <a:pt x="110" y="235"/>
                  </a:lnTo>
                  <a:lnTo>
                    <a:pt x="110" y="235"/>
                  </a:lnTo>
                  <a:lnTo>
                    <a:pt x="103" y="226"/>
                  </a:lnTo>
                  <a:lnTo>
                    <a:pt x="70" y="226"/>
                  </a:lnTo>
                  <a:lnTo>
                    <a:pt x="56" y="225"/>
                  </a:lnTo>
                  <a:lnTo>
                    <a:pt x="38" y="220"/>
                  </a:lnTo>
                  <a:lnTo>
                    <a:pt x="30" y="206"/>
                  </a:lnTo>
                  <a:lnTo>
                    <a:pt x="30" y="186"/>
                  </a:lnTo>
                  <a:lnTo>
                    <a:pt x="37" y="167"/>
                  </a:lnTo>
                  <a:lnTo>
                    <a:pt x="44" y="147"/>
                  </a:lnTo>
                  <a:lnTo>
                    <a:pt x="37" y="131"/>
                  </a:lnTo>
                  <a:lnTo>
                    <a:pt x="19" y="116"/>
                  </a:lnTo>
                  <a:lnTo>
                    <a:pt x="2" y="111"/>
                  </a:lnTo>
                  <a:lnTo>
                    <a:pt x="0" y="95"/>
                  </a:lnTo>
                  <a:lnTo>
                    <a:pt x="28" y="93"/>
                  </a:lnTo>
                  <a:lnTo>
                    <a:pt x="44" y="98"/>
                  </a:lnTo>
                  <a:lnTo>
                    <a:pt x="59" y="108"/>
                  </a:lnTo>
                  <a:lnTo>
                    <a:pt x="73" y="108"/>
                  </a:lnTo>
                  <a:lnTo>
                    <a:pt x="88" y="118"/>
                  </a:lnTo>
                  <a:lnTo>
                    <a:pt x="103" y="118"/>
                  </a:lnTo>
                  <a:lnTo>
                    <a:pt x="117" y="118"/>
                  </a:lnTo>
                  <a:lnTo>
                    <a:pt x="132" y="128"/>
                  </a:lnTo>
                  <a:lnTo>
                    <a:pt x="146" y="128"/>
                  </a:lnTo>
                  <a:lnTo>
                    <a:pt x="161" y="108"/>
                  </a:lnTo>
                  <a:lnTo>
                    <a:pt x="175" y="98"/>
                  </a:lnTo>
                  <a:lnTo>
                    <a:pt x="182" y="98"/>
                  </a:lnTo>
                  <a:lnTo>
                    <a:pt x="197" y="98"/>
                  </a:lnTo>
                  <a:lnTo>
                    <a:pt x="212" y="88"/>
                  </a:lnTo>
                  <a:lnTo>
                    <a:pt x="227" y="88"/>
                  </a:lnTo>
                  <a:lnTo>
                    <a:pt x="241" y="78"/>
                  </a:lnTo>
                  <a:lnTo>
                    <a:pt x="256" y="69"/>
                  </a:lnTo>
                  <a:lnTo>
                    <a:pt x="271" y="49"/>
                  </a:lnTo>
                  <a:lnTo>
                    <a:pt x="286" y="39"/>
                  </a:lnTo>
                  <a:lnTo>
                    <a:pt x="300" y="30"/>
                  </a:lnTo>
                  <a:lnTo>
                    <a:pt x="308" y="10"/>
                  </a:lnTo>
                  <a:lnTo>
                    <a:pt x="322" y="0"/>
                  </a:lnTo>
                  <a:lnTo>
                    <a:pt x="337" y="10"/>
                  </a:lnTo>
                  <a:lnTo>
                    <a:pt x="337" y="30"/>
                  </a:lnTo>
                  <a:lnTo>
                    <a:pt x="344" y="49"/>
                  </a:lnTo>
                  <a:lnTo>
                    <a:pt x="358" y="49"/>
                  </a:lnTo>
                  <a:lnTo>
                    <a:pt x="373" y="69"/>
                  </a:lnTo>
                  <a:lnTo>
                    <a:pt x="373" y="88"/>
                  </a:lnTo>
                  <a:lnTo>
                    <a:pt x="366" y="108"/>
                  </a:lnTo>
                  <a:lnTo>
                    <a:pt x="366" y="128"/>
                  </a:lnTo>
                  <a:lnTo>
                    <a:pt x="351" y="137"/>
                  </a:lnTo>
                  <a:lnTo>
                    <a:pt x="344" y="157"/>
                  </a:lnTo>
                  <a:lnTo>
                    <a:pt x="351" y="177"/>
                  </a:lnTo>
                  <a:lnTo>
                    <a:pt x="344" y="196"/>
                  </a:lnTo>
                  <a:lnTo>
                    <a:pt x="344" y="215"/>
                  </a:lnTo>
                  <a:lnTo>
                    <a:pt x="358" y="235"/>
                  </a:lnTo>
                  <a:lnTo>
                    <a:pt x="373" y="235"/>
                  </a:lnTo>
                  <a:lnTo>
                    <a:pt x="373" y="255"/>
                  </a:lnTo>
                  <a:lnTo>
                    <a:pt x="373" y="275"/>
                  </a:lnTo>
                  <a:lnTo>
                    <a:pt x="388" y="294"/>
                  </a:lnTo>
                  <a:lnTo>
                    <a:pt x="402" y="294"/>
                  </a:lnTo>
                  <a:lnTo>
                    <a:pt x="417" y="304"/>
                  </a:lnTo>
                  <a:lnTo>
                    <a:pt x="417" y="304"/>
                  </a:lnTo>
                  <a:lnTo>
                    <a:pt x="424" y="314"/>
                  </a:lnTo>
                  <a:lnTo>
                    <a:pt x="432" y="335"/>
                  </a:lnTo>
                  <a:lnTo>
                    <a:pt x="424" y="345"/>
                  </a:lnTo>
                  <a:lnTo>
                    <a:pt x="432" y="364"/>
                  </a:lnTo>
                  <a:close/>
                </a:path>
              </a:pathLst>
            </a:custGeom>
            <a:solidFill>
              <a:srgbClr val="C6C7C8"/>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18" name="Google Shape;443;p45">
              <a:extLst>
                <a:ext uri="{FF2B5EF4-FFF2-40B4-BE49-F238E27FC236}">
                  <a16:creationId xmlns:a16="http://schemas.microsoft.com/office/drawing/2014/main" id="{85488C37-D5C8-FE30-0E85-B1A50164C2AC}"/>
                </a:ext>
              </a:extLst>
            </p:cNvPr>
            <p:cNvSpPr/>
            <p:nvPr/>
          </p:nvSpPr>
          <p:spPr>
            <a:xfrm>
              <a:off x="703398" y="1556195"/>
              <a:ext cx="2257141" cy="1728662"/>
            </a:xfrm>
            <a:custGeom>
              <a:avLst/>
              <a:gdLst/>
              <a:ahLst/>
              <a:cxnLst/>
              <a:rect l="l" t="t" r="r" b="b"/>
              <a:pathLst>
                <a:path w="1254" h="1013" extrusionOk="0">
                  <a:moveTo>
                    <a:pt x="1065" y="149"/>
                  </a:moveTo>
                  <a:lnTo>
                    <a:pt x="1007" y="149"/>
                  </a:lnTo>
                  <a:lnTo>
                    <a:pt x="992" y="158"/>
                  </a:lnTo>
                  <a:lnTo>
                    <a:pt x="985" y="178"/>
                  </a:lnTo>
                  <a:lnTo>
                    <a:pt x="978" y="198"/>
                  </a:lnTo>
                  <a:lnTo>
                    <a:pt x="963" y="208"/>
                  </a:lnTo>
                  <a:lnTo>
                    <a:pt x="970" y="227"/>
                  </a:lnTo>
                  <a:lnTo>
                    <a:pt x="956" y="237"/>
                  </a:lnTo>
                  <a:lnTo>
                    <a:pt x="941" y="237"/>
                  </a:lnTo>
                  <a:lnTo>
                    <a:pt x="927" y="218"/>
                  </a:lnTo>
                  <a:lnTo>
                    <a:pt x="912" y="218"/>
                  </a:lnTo>
                  <a:lnTo>
                    <a:pt x="897" y="218"/>
                  </a:lnTo>
                  <a:lnTo>
                    <a:pt x="882" y="227"/>
                  </a:lnTo>
                  <a:lnTo>
                    <a:pt x="875" y="247"/>
                  </a:lnTo>
                  <a:lnTo>
                    <a:pt x="868" y="266"/>
                  </a:lnTo>
                  <a:lnTo>
                    <a:pt x="860" y="266"/>
                  </a:lnTo>
                  <a:lnTo>
                    <a:pt x="846" y="256"/>
                  </a:lnTo>
                  <a:lnTo>
                    <a:pt x="831" y="247"/>
                  </a:lnTo>
                  <a:lnTo>
                    <a:pt x="816" y="227"/>
                  </a:lnTo>
                  <a:lnTo>
                    <a:pt x="816" y="208"/>
                  </a:lnTo>
                  <a:lnTo>
                    <a:pt x="823" y="188"/>
                  </a:lnTo>
                  <a:lnTo>
                    <a:pt x="816" y="168"/>
                  </a:lnTo>
                  <a:lnTo>
                    <a:pt x="816" y="129"/>
                  </a:lnTo>
                  <a:lnTo>
                    <a:pt x="809" y="110"/>
                  </a:lnTo>
                  <a:lnTo>
                    <a:pt x="795" y="100"/>
                  </a:lnTo>
                  <a:lnTo>
                    <a:pt x="780" y="79"/>
                  </a:lnTo>
                  <a:lnTo>
                    <a:pt x="780" y="59"/>
                  </a:lnTo>
                  <a:lnTo>
                    <a:pt x="773" y="40"/>
                  </a:lnTo>
                  <a:lnTo>
                    <a:pt x="766" y="20"/>
                  </a:lnTo>
                  <a:lnTo>
                    <a:pt x="766" y="0"/>
                  </a:lnTo>
                  <a:lnTo>
                    <a:pt x="751" y="0"/>
                  </a:lnTo>
                  <a:lnTo>
                    <a:pt x="722" y="20"/>
                  </a:lnTo>
                  <a:lnTo>
                    <a:pt x="693" y="20"/>
                  </a:lnTo>
                  <a:lnTo>
                    <a:pt x="678" y="59"/>
                  </a:lnTo>
                  <a:lnTo>
                    <a:pt x="671" y="79"/>
                  </a:lnTo>
                  <a:lnTo>
                    <a:pt x="656" y="79"/>
                  </a:lnTo>
                  <a:lnTo>
                    <a:pt x="641" y="89"/>
                  </a:lnTo>
                  <a:lnTo>
                    <a:pt x="627" y="89"/>
                  </a:lnTo>
                  <a:lnTo>
                    <a:pt x="620" y="110"/>
                  </a:lnTo>
                  <a:lnTo>
                    <a:pt x="591" y="129"/>
                  </a:lnTo>
                  <a:lnTo>
                    <a:pt x="576" y="120"/>
                  </a:lnTo>
                  <a:lnTo>
                    <a:pt x="532" y="120"/>
                  </a:lnTo>
                  <a:lnTo>
                    <a:pt x="518" y="110"/>
                  </a:lnTo>
                  <a:lnTo>
                    <a:pt x="503" y="100"/>
                  </a:lnTo>
                  <a:lnTo>
                    <a:pt x="489" y="100"/>
                  </a:lnTo>
                  <a:lnTo>
                    <a:pt x="474" y="100"/>
                  </a:lnTo>
                  <a:lnTo>
                    <a:pt x="467" y="79"/>
                  </a:lnTo>
                  <a:lnTo>
                    <a:pt x="467" y="59"/>
                  </a:lnTo>
                  <a:lnTo>
                    <a:pt x="467" y="40"/>
                  </a:lnTo>
                  <a:lnTo>
                    <a:pt x="452" y="20"/>
                  </a:lnTo>
                  <a:lnTo>
                    <a:pt x="437" y="40"/>
                  </a:lnTo>
                  <a:lnTo>
                    <a:pt x="423" y="50"/>
                  </a:lnTo>
                  <a:lnTo>
                    <a:pt x="409" y="50"/>
                  </a:lnTo>
                  <a:lnTo>
                    <a:pt x="394" y="40"/>
                  </a:lnTo>
                  <a:lnTo>
                    <a:pt x="380" y="40"/>
                  </a:lnTo>
                  <a:lnTo>
                    <a:pt x="372" y="59"/>
                  </a:lnTo>
                  <a:lnTo>
                    <a:pt x="365" y="59"/>
                  </a:lnTo>
                  <a:lnTo>
                    <a:pt x="350" y="59"/>
                  </a:lnTo>
                  <a:lnTo>
                    <a:pt x="336" y="59"/>
                  </a:lnTo>
                  <a:lnTo>
                    <a:pt x="321" y="50"/>
                  </a:lnTo>
                  <a:lnTo>
                    <a:pt x="307" y="50"/>
                  </a:lnTo>
                  <a:lnTo>
                    <a:pt x="292" y="50"/>
                  </a:lnTo>
                  <a:lnTo>
                    <a:pt x="277" y="69"/>
                  </a:lnTo>
                  <a:lnTo>
                    <a:pt x="269" y="89"/>
                  </a:lnTo>
                  <a:lnTo>
                    <a:pt x="277" y="110"/>
                  </a:lnTo>
                  <a:lnTo>
                    <a:pt x="292" y="110"/>
                  </a:lnTo>
                  <a:lnTo>
                    <a:pt x="307" y="120"/>
                  </a:lnTo>
                  <a:lnTo>
                    <a:pt x="321" y="120"/>
                  </a:lnTo>
                  <a:lnTo>
                    <a:pt x="321" y="139"/>
                  </a:lnTo>
                  <a:lnTo>
                    <a:pt x="307" y="149"/>
                  </a:lnTo>
                  <a:lnTo>
                    <a:pt x="292" y="139"/>
                  </a:lnTo>
                  <a:lnTo>
                    <a:pt x="262" y="168"/>
                  </a:lnTo>
                  <a:lnTo>
                    <a:pt x="269" y="188"/>
                  </a:lnTo>
                  <a:lnTo>
                    <a:pt x="269" y="208"/>
                  </a:lnTo>
                  <a:lnTo>
                    <a:pt x="277" y="227"/>
                  </a:lnTo>
                  <a:lnTo>
                    <a:pt x="299" y="266"/>
                  </a:lnTo>
                  <a:lnTo>
                    <a:pt x="299" y="355"/>
                  </a:lnTo>
                  <a:lnTo>
                    <a:pt x="292" y="384"/>
                  </a:lnTo>
                  <a:lnTo>
                    <a:pt x="292" y="433"/>
                  </a:lnTo>
                  <a:lnTo>
                    <a:pt x="285" y="453"/>
                  </a:lnTo>
                  <a:lnTo>
                    <a:pt x="285" y="472"/>
                  </a:lnTo>
                  <a:lnTo>
                    <a:pt x="277" y="492"/>
                  </a:lnTo>
                  <a:lnTo>
                    <a:pt x="247" y="511"/>
                  </a:lnTo>
                  <a:lnTo>
                    <a:pt x="233" y="511"/>
                  </a:lnTo>
                  <a:lnTo>
                    <a:pt x="211" y="511"/>
                  </a:lnTo>
                  <a:lnTo>
                    <a:pt x="196" y="522"/>
                  </a:lnTo>
                  <a:lnTo>
                    <a:pt x="182" y="532"/>
                  </a:lnTo>
                  <a:lnTo>
                    <a:pt x="138" y="532"/>
                  </a:lnTo>
                  <a:lnTo>
                    <a:pt x="124" y="541"/>
                  </a:lnTo>
                  <a:lnTo>
                    <a:pt x="109" y="561"/>
                  </a:lnTo>
                  <a:lnTo>
                    <a:pt x="94" y="570"/>
                  </a:lnTo>
                  <a:lnTo>
                    <a:pt x="80" y="590"/>
                  </a:lnTo>
                  <a:lnTo>
                    <a:pt x="58" y="630"/>
                  </a:lnTo>
                  <a:lnTo>
                    <a:pt x="51" y="649"/>
                  </a:lnTo>
                  <a:lnTo>
                    <a:pt x="51" y="669"/>
                  </a:lnTo>
                  <a:lnTo>
                    <a:pt x="43" y="698"/>
                  </a:lnTo>
                  <a:lnTo>
                    <a:pt x="29" y="698"/>
                  </a:lnTo>
                  <a:lnTo>
                    <a:pt x="15" y="708"/>
                  </a:lnTo>
                  <a:lnTo>
                    <a:pt x="7" y="727"/>
                  </a:lnTo>
                  <a:lnTo>
                    <a:pt x="0" y="747"/>
                  </a:lnTo>
                  <a:lnTo>
                    <a:pt x="0" y="767"/>
                  </a:lnTo>
                  <a:lnTo>
                    <a:pt x="29" y="806"/>
                  </a:lnTo>
                  <a:lnTo>
                    <a:pt x="36" y="825"/>
                  </a:lnTo>
                  <a:lnTo>
                    <a:pt x="51" y="835"/>
                  </a:lnTo>
                  <a:lnTo>
                    <a:pt x="58" y="856"/>
                  </a:lnTo>
                  <a:lnTo>
                    <a:pt x="73" y="886"/>
                  </a:lnTo>
                  <a:lnTo>
                    <a:pt x="65" y="905"/>
                  </a:lnTo>
                  <a:lnTo>
                    <a:pt x="80" y="915"/>
                  </a:lnTo>
                  <a:lnTo>
                    <a:pt x="94" y="915"/>
                  </a:lnTo>
                  <a:lnTo>
                    <a:pt x="109" y="915"/>
                  </a:lnTo>
                  <a:lnTo>
                    <a:pt x="124" y="925"/>
                  </a:lnTo>
                  <a:lnTo>
                    <a:pt x="138" y="934"/>
                  </a:lnTo>
                  <a:lnTo>
                    <a:pt x="153" y="945"/>
                  </a:lnTo>
                  <a:lnTo>
                    <a:pt x="182" y="945"/>
                  </a:lnTo>
                  <a:lnTo>
                    <a:pt x="196" y="934"/>
                  </a:lnTo>
                  <a:lnTo>
                    <a:pt x="240" y="905"/>
                  </a:lnTo>
                  <a:lnTo>
                    <a:pt x="255" y="915"/>
                  </a:lnTo>
                  <a:lnTo>
                    <a:pt x="247" y="934"/>
                  </a:lnTo>
                  <a:lnTo>
                    <a:pt x="247" y="954"/>
                  </a:lnTo>
                  <a:lnTo>
                    <a:pt x="255" y="974"/>
                  </a:lnTo>
                  <a:lnTo>
                    <a:pt x="255" y="1013"/>
                  </a:lnTo>
                  <a:lnTo>
                    <a:pt x="299" y="1013"/>
                  </a:lnTo>
                  <a:lnTo>
                    <a:pt x="314" y="1003"/>
                  </a:lnTo>
                  <a:lnTo>
                    <a:pt x="358" y="1003"/>
                  </a:lnTo>
                  <a:lnTo>
                    <a:pt x="372" y="1013"/>
                  </a:lnTo>
                  <a:lnTo>
                    <a:pt x="401" y="1013"/>
                  </a:lnTo>
                  <a:lnTo>
                    <a:pt x="416" y="993"/>
                  </a:lnTo>
                  <a:lnTo>
                    <a:pt x="437" y="984"/>
                  </a:lnTo>
                  <a:lnTo>
                    <a:pt x="452" y="984"/>
                  </a:lnTo>
                  <a:lnTo>
                    <a:pt x="467" y="974"/>
                  </a:lnTo>
                  <a:lnTo>
                    <a:pt x="474" y="954"/>
                  </a:lnTo>
                  <a:lnTo>
                    <a:pt x="489" y="964"/>
                  </a:lnTo>
                  <a:lnTo>
                    <a:pt x="518" y="945"/>
                  </a:lnTo>
                  <a:lnTo>
                    <a:pt x="533" y="917"/>
                  </a:lnTo>
                  <a:lnTo>
                    <a:pt x="532" y="905"/>
                  </a:lnTo>
                  <a:lnTo>
                    <a:pt x="547" y="886"/>
                  </a:lnTo>
                  <a:lnTo>
                    <a:pt x="562" y="886"/>
                  </a:lnTo>
                  <a:lnTo>
                    <a:pt x="576" y="886"/>
                  </a:lnTo>
                  <a:lnTo>
                    <a:pt x="591" y="886"/>
                  </a:lnTo>
                  <a:lnTo>
                    <a:pt x="609" y="897"/>
                  </a:lnTo>
                  <a:lnTo>
                    <a:pt x="620" y="886"/>
                  </a:lnTo>
                  <a:lnTo>
                    <a:pt x="634" y="886"/>
                  </a:lnTo>
                  <a:lnTo>
                    <a:pt x="640" y="895"/>
                  </a:lnTo>
                  <a:lnTo>
                    <a:pt x="649" y="876"/>
                  </a:lnTo>
                  <a:lnTo>
                    <a:pt x="656" y="856"/>
                  </a:lnTo>
                  <a:lnTo>
                    <a:pt x="663" y="835"/>
                  </a:lnTo>
                  <a:lnTo>
                    <a:pt x="678" y="847"/>
                  </a:lnTo>
                  <a:lnTo>
                    <a:pt x="693" y="847"/>
                  </a:lnTo>
                  <a:lnTo>
                    <a:pt x="707" y="835"/>
                  </a:lnTo>
                  <a:lnTo>
                    <a:pt x="714" y="816"/>
                  </a:lnTo>
                  <a:lnTo>
                    <a:pt x="722" y="796"/>
                  </a:lnTo>
                  <a:lnTo>
                    <a:pt x="736" y="786"/>
                  </a:lnTo>
                  <a:lnTo>
                    <a:pt x="751" y="796"/>
                  </a:lnTo>
                  <a:lnTo>
                    <a:pt x="766" y="777"/>
                  </a:lnTo>
                  <a:lnTo>
                    <a:pt x="780" y="786"/>
                  </a:lnTo>
                  <a:lnTo>
                    <a:pt x="795" y="786"/>
                  </a:lnTo>
                  <a:lnTo>
                    <a:pt x="809" y="796"/>
                  </a:lnTo>
                  <a:lnTo>
                    <a:pt x="823" y="806"/>
                  </a:lnTo>
                  <a:lnTo>
                    <a:pt x="838" y="816"/>
                  </a:lnTo>
                  <a:lnTo>
                    <a:pt x="853" y="816"/>
                  </a:lnTo>
                  <a:lnTo>
                    <a:pt x="868" y="816"/>
                  </a:lnTo>
                  <a:lnTo>
                    <a:pt x="882" y="825"/>
                  </a:lnTo>
                  <a:lnTo>
                    <a:pt x="970" y="825"/>
                  </a:lnTo>
                  <a:lnTo>
                    <a:pt x="992" y="816"/>
                  </a:lnTo>
                  <a:lnTo>
                    <a:pt x="1014" y="816"/>
                  </a:lnTo>
                  <a:lnTo>
                    <a:pt x="1036" y="825"/>
                  </a:lnTo>
                  <a:lnTo>
                    <a:pt x="1051" y="825"/>
                  </a:lnTo>
                  <a:lnTo>
                    <a:pt x="1073" y="825"/>
                  </a:lnTo>
                  <a:lnTo>
                    <a:pt x="1094" y="816"/>
                  </a:lnTo>
                  <a:lnTo>
                    <a:pt x="1109" y="816"/>
                  </a:lnTo>
                  <a:lnTo>
                    <a:pt x="1116" y="806"/>
                  </a:lnTo>
                  <a:lnTo>
                    <a:pt x="1116" y="786"/>
                  </a:lnTo>
                  <a:lnTo>
                    <a:pt x="1141" y="727"/>
                  </a:lnTo>
                  <a:lnTo>
                    <a:pt x="1145" y="718"/>
                  </a:lnTo>
                  <a:lnTo>
                    <a:pt x="1123" y="678"/>
                  </a:lnTo>
                  <a:lnTo>
                    <a:pt x="1123" y="659"/>
                  </a:lnTo>
                  <a:lnTo>
                    <a:pt x="1254" y="325"/>
                  </a:lnTo>
                  <a:lnTo>
                    <a:pt x="1254" y="306"/>
                  </a:lnTo>
                  <a:lnTo>
                    <a:pt x="1232" y="315"/>
                  </a:lnTo>
                  <a:lnTo>
                    <a:pt x="1211" y="315"/>
                  </a:lnTo>
                  <a:lnTo>
                    <a:pt x="1196" y="306"/>
                  </a:lnTo>
                  <a:lnTo>
                    <a:pt x="1189" y="286"/>
                  </a:lnTo>
                  <a:lnTo>
                    <a:pt x="1181" y="276"/>
                  </a:lnTo>
                  <a:lnTo>
                    <a:pt x="1167" y="276"/>
                  </a:lnTo>
                  <a:lnTo>
                    <a:pt x="1152" y="276"/>
                  </a:lnTo>
                  <a:lnTo>
                    <a:pt x="1138" y="276"/>
                  </a:lnTo>
                  <a:lnTo>
                    <a:pt x="1116" y="266"/>
                  </a:lnTo>
                  <a:lnTo>
                    <a:pt x="1102" y="256"/>
                  </a:lnTo>
                  <a:lnTo>
                    <a:pt x="1102" y="237"/>
                  </a:lnTo>
                  <a:lnTo>
                    <a:pt x="1087" y="218"/>
                  </a:lnTo>
                  <a:lnTo>
                    <a:pt x="1079" y="198"/>
                  </a:lnTo>
                  <a:lnTo>
                    <a:pt x="1073" y="178"/>
                  </a:lnTo>
                  <a:lnTo>
                    <a:pt x="1065" y="158"/>
                  </a:lnTo>
                  <a:lnTo>
                    <a:pt x="1065" y="149"/>
                  </a:lnTo>
                  <a:close/>
                </a:path>
              </a:pathLst>
            </a:custGeom>
            <a:solidFill>
              <a:srgbClr val="C6C7C8"/>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19" name="Google Shape;444;p45">
              <a:extLst>
                <a:ext uri="{FF2B5EF4-FFF2-40B4-BE49-F238E27FC236}">
                  <a16:creationId xmlns:a16="http://schemas.microsoft.com/office/drawing/2014/main" id="{487394D9-04C9-4A55-A7C8-1C14DC387CAE}"/>
                </a:ext>
              </a:extLst>
            </p:cNvPr>
            <p:cNvSpPr/>
            <p:nvPr/>
          </p:nvSpPr>
          <p:spPr>
            <a:xfrm>
              <a:off x="3126018" y="1283955"/>
              <a:ext cx="622411" cy="667363"/>
            </a:xfrm>
            <a:custGeom>
              <a:avLst/>
              <a:gdLst/>
              <a:ahLst/>
              <a:cxnLst/>
              <a:rect l="l" t="t" r="r" b="b"/>
              <a:pathLst>
                <a:path w="351" h="400" extrusionOk="0">
                  <a:moveTo>
                    <a:pt x="0" y="143"/>
                  </a:moveTo>
                  <a:lnTo>
                    <a:pt x="8" y="143"/>
                  </a:lnTo>
                  <a:lnTo>
                    <a:pt x="22" y="143"/>
                  </a:lnTo>
                  <a:lnTo>
                    <a:pt x="36" y="154"/>
                  </a:lnTo>
                  <a:lnTo>
                    <a:pt x="52" y="154"/>
                  </a:lnTo>
                  <a:lnTo>
                    <a:pt x="66" y="154"/>
                  </a:lnTo>
                  <a:lnTo>
                    <a:pt x="81" y="143"/>
                  </a:lnTo>
                  <a:lnTo>
                    <a:pt x="95" y="143"/>
                  </a:lnTo>
                  <a:lnTo>
                    <a:pt x="109" y="143"/>
                  </a:lnTo>
                  <a:lnTo>
                    <a:pt x="124" y="154"/>
                  </a:lnTo>
                  <a:lnTo>
                    <a:pt x="138" y="154"/>
                  </a:lnTo>
                  <a:lnTo>
                    <a:pt x="153" y="143"/>
                  </a:lnTo>
                  <a:lnTo>
                    <a:pt x="169" y="143"/>
                  </a:lnTo>
                  <a:lnTo>
                    <a:pt x="176" y="124"/>
                  </a:lnTo>
                  <a:lnTo>
                    <a:pt x="183" y="105"/>
                  </a:lnTo>
                  <a:lnTo>
                    <a:pt x="191" y="85"/>
                  </a:lnTo>
                  <a:lnTo>
                    <a:pt x="198" y="65"/>
                  </a:lnTo>
                  <a:lnTo>
                    <a:pt x="198" y="46"/>
                  </a:lnTo>
                  <a:lnTo>
                    <a:pt x="212" y="26"/>
                  </a:lnTo>
                  <a:lnTo>
                    <a:pt x="227" y="26"/>
                  </a:lnTo>
                  <a:lnTo>
                    <a:pt x="227" y="6"/>
                  </a:lnTo>
                  <a:lnTo>
                    <a:pt x="238" y="0"/>
                  </a:lnTo>
                  <a:lnTo>
                    <a:pt x="256" y="6"/>
                  </a:lnTo>
                  <a:lnTo>
                    <a:pt x="264" y="26"/>
                  </a:lnTo>
                  <a:lnTo>
                    <a:pt x="271" y="46"/>
                  </a:lnTo>
                  <a:lnTo>
                    <a:pt x="278" y="65"/>
                  </a:lnTo>
                  <a:lnTo>
                    <a:pt x="278" y="85"/>
                  </a:lnTo>
                  <a:lnTo>
                    <a:pt x="278" y="105"/>
                  </a:lnTo>
                  <a:lnTo>
                    <a:pt x="285" y="124"/>
                  </a:lnTo>
                  <a:lnTo>
                    <a:pt x="292" y="143"/>
                  </a:lnTo>
                  <a:lnTo>
                    <a:pt x="299" y="163"/>
                  </a:lnTo>
                  <a:lnTo>
                    <a:pt x="314" y="183"/>
                  </a:lnTo>
                  <a:lnTo>
                    <a:pt x="329" y="183"/>
                  </a:lnTo>
                  <a:lnTo>
                    <a:pt x="343" y="193"/>
                  </a:lnTo>
                  <a:lnTo>
                    <a:pt x="351" y="213"/>
                  </a:lnTo>
                  <a:lnTo>
                    <a:pt x="343" y="232"/>
                  </a:lnTo>
                  <a:lnTo>
                    <a:pt x="343" y="252"/>
                  </a:lnTo>
                  <a:lnTo>
                    <a:pt x="329" y="263"/>
                  </a:lnTo>
                  <a:lnTo>
                    <a:pt x="314" y="273"/>
                  </a:lnTo>
                  <a:lnTo>
                    <a:pt x="299" y="292"/>
                  </a:lnTo>
                  <a:lnTo>
                    <a:pt x="285" y="312"/>
                  </a:lnTo>
                  <a:lnTo>
                    <a:pt x="271" y="321"/>
                  </a:lnTo>
                  <a:lnTo>
                    <a:pt x="264" y="341"/>
                  </a:lnTo>
                  <a:lnTo>
                    <a:pt x="248" y="351"/>
                  </a:lnTo>
                  <a:lnTo>
                    <a:pt x="248" y="351"/>
                  </a:lnTo>
                  <a:lnTo>
                    <a:pt x="248" y="351"/>
                  </a:lnTo>
                  <a:lnTo>
                    <a:pt x="234" y="361"/>
                  </a:lnTo>
                  <a:lnTo>
                    <a:pt x="234" y="381"/>
                  </a:lnTo>
                  <a:lnTo>
                    <a:pt x="220" y="390"/>
                  </a:lnTo>
                  <a:lnTo>
                    <a:pt x="205" y="400"/>
                  </a:lnTo>
                  <a:lnTo>
                    <a:pt x="191" y="400"/>
                  </a:lnTo>
                  <a:lnTo>
                    <a:pt x="176" y="381"/>
                  </a:lnTo>
                  <a:lnTo>
                    <a:pt x="169" y="361"/>
                  </a:lnTo>
                  <a:lnTo>
                    <a:pt x="161" y="341"/>
                  </a:lnTo>
                  <a:lnTo>
                    <a:pt x="146" y="331"/>
                  </a:lnTo>
                  <a:lnTo>
                    <a:pt x="131" y="312"/>
                  </a:lnTo>
                  <a:lnTo>
                    <a:pt x="131" y="292"/>
                  </a:lnTo>
                  <a:lnTo>
                    <a:pt x="131" y="273"/>
                  </a:lnTo>
                  <a:lnTo>
                    <a:pt x="117" y="263"/>
                  </a:lnTo>
                  <a:lnTo>
                    <a:pt x="102" y="242"/>
                  </a:lnTo>
                  <a:lnTo>
                    <a:pt x="95" y="222"/>
                  </a:lnTo>
                  <a:lnTo>
                    <a:pt x="81" y="222"/>
                  </a:lnTo>
                  <a:lnTo>
                    <a:pt x="73" y="203"/>
                  </a:lnTo>
                  <a:lnTo>
                    <a:pt x="59" y="203"/>
                  </a:lnTo>
                  <a:lnTo>
                    <a:pt x="44" y="193"/>
                  </a:lnTo>
                  <a:lnTo>
                    <a:pt x="29" y="183"/>
                  </a:lnTo>
                  <a:lnTo>
                    <a:pt x="15" y="183"/>
                  </a:lnTo>
                  <a:lnTo>
                    <a:pt x="15" y="163"/>
                  </a:lnTo>
                  <a:lnTo>
                    <a:pt x="5" y="144"/>
                  </a:lnTo>
                  <a:lnTo>
                    <a:pt x="0" y="143"/>
                  </a:lnTo>
                  <a:close/>
                </a:path>
              </a:pathLst>
            </a:custGeom>
            <a:solidFill>
              <a:srgbClr val="C6C7C8"/>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20" name="Google Shape;445;p45">
              <a:extLst>
                <a:ext uri="{FF2B5EF4-FFF2-40B4-BE49-F238E27FC236}">
                  <a16:creationId xmlns:a16="http://schemas.microsoft.com/office/drawing/2014/main" id="{37811FCC-A718-78CF-302F-34C47A1D5F1C}"/>
                </a:ext>
              </a:extLst>
            </p:cNvPr>
            <p:cNvSpPr/>
            <p:nvPr/>
          </p:nvSpPr>
          <p:spPr>
            <a:xfrm>
              <a:off x="2584041" y="1490025"/>
              <a:ext cx="1656574" cy="1574828"/>
            </a:xfrm>
            <a:custGeom>
              <a:avLst/>
              <a:gdLst/>
              <a:ahLst/>
              <a:cxnLst/>
              <a:rect l="l" t="t" r="r" b="b"/>
              <a:pathLst>
                <a:path w="932" h="945" extrusionOk="0">
                  <a:moveTo>
                    <a:pt x="542" y="236"/>
                  </a:moveTo>
                  <a:lnTo>
                    <a:pt x="560" y="228"/>
                  </a:lnTo>
                  <a:lnTo>
                    <a:pt x="575" y="218"/>
                  </a:lnTo>
                  <a:lnTo>
                    <a:pt x="589" y="198"/>
                  </a:lnTo>
                  <a:lnTo>
                    <a:pt x="603" y="198"/>
                  </a:lnTo>
                  <a:lnTo>
                    <a:pt x="611" y="218"/>
                  </a:lnTo>
                  <a:lnTo>
                    <a:pt x="625" y="218"/>
                  </a:lnTo>
                  <a:lnTo>
                    <a:pt x="640" y="208"/>
                  </a:lnTo>
                  <a:lnTo>
                    <a:pt x="655" y="208"/>
                  </a:lnTo>
                  <a:lnTo>
                    <a:pt x="669" y="218"/>
                  </a:lnTo>
                  <a:lnTo>
                    <a:pt x="684" y="228"/>
                  </a:lnTo>
                  <a:lnTo>
                    <a:pt x="698" y="218"/>
                  </a:lnTo>
                  <a:lnTo>
                    <a:pt x="713" y="208"/>
                  </a:lnTo>
                  <a:lnTo>
                    <a:pt x="728" y="218"/>
                  </a:lnTo>
                  <a:lnTo>
                    <a:pt x="742" y="218"/>
                  </a:lnTo>
                  <a:lnTo>
                    <a:pt x="756" y="218"/>
                  </a:lnTo>
                  <a:lnTo>
                    <a:pt x="763" y="238"/>
                  </a:lnTo>
                  <a:lnTo>
                    <a:pt x="750" y="258"/>
                  </a:lnTo>
                  <a:lnTo>
                    <a:pt x="742" y="277"/>
                  </a:lnTo>
                  <a:lnTo>
                    <a:pt x="735" y="296"/>
                  </a:lnTo>
                  <a:lnTo>
                    <a:pt x="735" y="316"/>
                  </a:lnTo>
                  <a:lnTo>
                    <a:pt x="750" y="316"/>
                  </a:lnTo>
                  <a:lnTo>
                    <a:pt x="763" y="306"/>
                  </a:lnTo>
                  <a:lnTo>
                    <a:pt x="771" y="287"/>
                  </a:lnTo>
                  <a:lnTo>
                    <a:pt x="778" y="267"/>
                  </a:lnTo>
                  <a:lnTo>
                    <a:pt x="793" y="258"/>
                  </a:lnTo>
                  <a:lnTo>
                    <a:pt x="808" y="248"/>
                  </a:lnTo>
                  <a:lnTo>
                    <a:pt x="829" y="248"/>
                  </a:lnTo>
                  <a:lnTo>
                    <a:pt x="844" y="258"/>
                  </a:lnTo>
                  <a:lnTo>
                    <a:pt x="859" y="267"/>
                  </a:lnTo>
                  <a:lnTo>
                    <a:pt x="873" y="267"/>
                  </a:lnTo>
                  <a:lnTo>
                    <a:pt x="888" y="277"/>
                  </a:lnTo>
                  <a:lnTo>
                    <a:pt x="902" y="277"/>
                  </a:lnTo>
                  <a:lnTo>
                    <a:pt x="917" y="277"/>
                  </a:lnTo>
                  <a:lnTo>
                    <a:pt x="931" y="287"/>
                  </a:lnTo>
                  <a:lnTo>
                    <a:pt x="932" y="285"/>
                  </a:lnTo>
                  <a:lnTo>
                    <a:pt x="931" y="296"/>
                  </a:lnTo>
                  <a:lnTo>
                    <a:pt x="924" y="316"/>
                  </a:lnTo>
                  <a:lnTo>
                    <a:pt x="924" y="346"/>
                  </a:lnTo>
                  <a:lnTo>
                    <a:pt x="917" y="365"/>
                  </a:lnTo>
                  <a:lnTo>
                    <a:pt x="910" y="385"/>
                  </a:lnTo>
                  <a:lnTo>
                    <a:pt x="895" y="395"/>
                  </a:lnTo>
                  <a:lnTo>
                    <a:pt x="888" y="415"/>
                  </a:lnTo>
                  <a:lnTo>
                    <a:pt x="888" y="434"/>
                  </a:lnTo>
                  <a:lnTo>
                    <a:pt x="880" y="453"/>
                  </a:lnTo>
                  <a:lnTo>
                    <a:pt x="873" y="473"/>
                  </a:lnTo>
                  <a:lnTo>
                    <a:pt x="859" y="493"/>
                  </a:lnTo>
                  <a:lnTo>
                    <a:pt x="844" y="503"/>
                  </a:lnTo>
                  <a:lnTo>
                    <a:pt x="836" y="522"/>
                  </a:lnTo>
                  <a:lnTo>
                    <a:pt x="829" y="542"/>
                  </a:lnTo>
                  <a:lnTo>
                    <a:pt x="815" y="542"/>
                  </a:lnTo>
                  <a:lnTo>
                    <a:pt x="800" y="551"/>
                  </a:lnTo>
                  <a:lnTo>
                    <a:pt x="786" y="551"/>
                  </a:lnTo>
                  <a:lnTo>
                    <a:pt x="771" y="572"/>
                  </a:lnTo>
                  <a:lnTo>
                    <a:pt x="763" y="581"/>
                  </a:lnTo>
                  <a:lnTo>
                    <a:pt x="763" y="581"/>
                  </a:lnTo>
                  <a:lnTo>
                    <a:pt x="742" y="581"/>
                  </a:lnTo>
                  <a:lnTo>
                    <a:pt x="742" y="601"/>
                  </a:lnTo>
                  <a:lnTo>
                    <a:pt x="756" y="610"/>
                  </a:lnTo>
                  <a:lnTo>
                    <a:pt x="771" y="610"/>
                  </a:lnTo>
                  <a:lnTo>
                    <a:pt x="786" y="620"/>
                  </a:lnTo>
                  <a:lnTo>
                    <a:pt x="771" y="640"/>
                  </a:lnTo>
                  <a:lnTo>
                    <a:pt x="771" y="660"/>
                  </a:lnTo>
                  <a:lnTo>
                    <a:pt x="756" y="670"/>
                  </a:lnTo>
                  <a:lnTo>
                    <a:pt x="750" y="689"/>
                  </a:lnTo>
                  <a:lnTo>
                    <a:pt x="735" y="709"/>
                  </a:lnTo>
                  <a:lnTo>
                    <a:pt x="720" y="709"/>
                  </a:lnTo>
                  <a:lnTo>
                    <a:pt x="706" y="709"/>
                  </a:lnTo>
                  <a:lnTo>
                    <a:pt x="698" y="728"/>
                  </a:lnTo>
                  <a:lnTo>
                    <a:pt x="706" y="748"/>
                  </a:lnTo>
                  <a:lnTo>
                    <a:pt x="698" y="767"/>
                  </a:lnTo>
                  <a:lnTo>
                    <a:pt x="698" y="787"/>
                  </a:lnTo>
                  <a:lnTo>
                    <a:pt x="698" y="807"/>
                  </a:lnTo>
                  <a:lnTo>
                    <a:pt x="691" y="826"/>
                  </a:lnTo>
                  <a:lnTo>
                    <a:pt x="684" y="846"/>
                  </a:lnTo>
                  <a:lnTo>
                    <a:pt x="677" y="865"/>
                  </a:lnTo>
                  <a:lnTo>
                    <a:pt x="662" y="875"/>
                  </a:lnTo>
                  <a:lnTo>
                    <a:pt x="647" y="896"/>
                  </a:lnTo>
                  <a:lnTo>
                    <a:pt x="640" y="916"/>
                  </a:lnTo>
                  <a:lnTo>
                    <a:pt x="633" y="935"/>
                  </a:lnTo>
                  <a:lnTo>
                    <a:pt x="633" y="935"/>
                  </a:lnTo>
                  <a:lnTo>
                    <a:pt x="633" y="935"/>
                  </a:lnTo>
                  <a:lnTo>
                    <a:pt x="618" y="935"/>
                  </a:lnTo>
                  <a:lnTo>
                    <a:pt x="596" y="935"/>
                  </a:lnTo>
                  <a:lnTo>
                    <a:pt x="575" y="945"/>
                  </a:lnTo>
                  <a:lnTo>
                    <a:pt x="552" y="945"/>
                  </a:lnTo>
                  <a:lnTo>
                    <a:pt x="531" y="945"/>
                  </a:lnTo>
                  <a:lnTo>
                    <a:pt x="509" y="945"/>
                  </a:lnTo>
                  <a:lnTo>
                    <a:pt x="487" y="935"/>
                  </a:lnTo>
                  <a:lnTo>
                    <a:pt x="465" y="935"/>
                  </a:lnTo>
                  <a:lnTo>
                    <a:pt x="435" y="935"/>
                  </a:lnTo>
                  <a:lnTo>
                    <a:pt x="413" y="935"/>
                  </a:lnTo>
                  <a:lnTo>
                    <a:pt x="392" y="935"/>
                  </a:lnTo>
                  <a:lnTo>
                    <a:pt x="377" y="935"/>
                  </a:lnTo>
                  <a:lnTo>
                    <a:pt x="356" y="935"/>
                  </a:lnTo>
                  <a:lnTo>
                    <a:pt x="333" y="935"/>
                  </a:lnTo>
                  <a:lnTo>
                    <a:pt x="304" y="935"/>
                  </a:lnTo>
                  <a:lnTo>
                    <a:pt x="282" y="935"/>
                  </a:lnTo>
                  <a:lnTo>
                    <a:pt x="261" y="935"/>
                  </a:lnTo>
                  <a:lnTo>
                    <a:pt x="239" y="935"/>
                  </a:lnTo>
                  <a:lnTo>
                    <a:pt x="217" y="926"/>
                  </a:lnTo>
                  <a:lnTo>
                    <a:pt x="203" y="926"/>
                  </a:lnTo>
                  <a:lnTo>
                    <a:pt x="188" y="935"/>
                  </a:lnTo>
                  <a:lnTo>
                    <a:pt x="173" y="926"/>
                  </a:lnTo>
                  <a:lnTo>
                    <a:pt x="166" y="906"/>
                  </a:lnTo>
                  <a:lnTo>
                    <a:pt x="152" y="906"/>
                  </a:lnTo>
                  <a:lnTo>
                    <a:pt x="144" y="887"/>
                  </a:lnTo>
                  <a:lnTo>
                    <a:pt x="130" y="865"/>
                  </a:lnTo>
                  <a:lnTo>
                    <a:pt x="115" y="865"/>
                  </a:lnTo>
                  <a:lnTo>
                    <a:pt x="108" y="846"/>
                  </a:lnTo>
                  <a:lnTo>
                    <a:pt x="108" y="826"/>
                  </a:lnTo>
                  <a:lnTo>
                    <a:pt x="101" y="807"/>
                  </a:lnTo>
                  <a:lnTo>
                    <a:pt x="93" y="787"/>
                  </a:lnTo>
                  <a:lnTo>
                    <a:pt x="86" y="778"/>
                  </a:lnTo>
                  <a:lnTo>
                    <a:pt x="86" y="778"/>
                  </a:lnTo>
                  <a:lnTo>
                    <a:pt x="86" y="767"/>
                  </a:lnTo>
                  <a:lnTo>
                    <a:pt x="86" y="758"/>
                  </a:lnTo>
                  <a:lnTo>
                    <a:pt x="79" y="738"/>
                  </a:lnTo>
                  <a:lnTo>
                    <a:pt x="64" y="718"/>
                  </a:lnTo>
                  <a:lnTo>
                    <a:pt x="64" y="699"/>
                  </a:lnTo>
                  <a:lnTo>
                    <a:pt x="71" y="679"/>
                  </a:lnTo>
                  <a:lnTo>
                    <a:pt x="79" y="660"/>
                  </a:lnTo>
                  <a:lnTo>
                    <a:pt x="93" y="620"/>
                  </a:lnTo>
                  <a:lnTo>
                    <a:pt x="101" y="591"/>
                  </a:lnTo>
                  <a:lnTo>
                    <a:pt x="115" y="562"/>
                  </a:lnTo>
                  <a:lnTo>
                    <a:pt x="122" y="542"/>
                  </a:lnTo>
                  <a:lnTo>
                    <a:pt x="137" y="512"/>
                  </a:lnTo>
                  <a:lnTo>
                    <a:pt x="152" y="483"/>
                  </a:lnTo>
                  <a:lnTo>
                    <a:pt x="166" y="444"/>
                  </a:lnTo>
                  <a:lnTo>
                    <a:pt x="173" y="424"/>
                  </a:lnTo>
                  <a:lnTo>
                    <a:pt x="181" y="395"/>
                  </a:lnTo>
                  <a:lnTo>
                    <a:pt x="195" y="365"/>
                  </a:lnTo>
                  <a:lnTo>
                    <a:pt x="195" y="346"/>
                  </a:lnTo>
                  <a:lnTo>
                    <a:pt x="173" y="355"/>
                  </a:lnTo>
                  <a:lnTo>
                    <a:pt x="152" y="355"/>
                  </a:lnTo>
                  <a:lnTo>
                    <a:pt x="137" y="346"/>
                  </a:lnTo>
                  <a:lnTo>
                    <a:pt x="130" y="326"/>
                  </a:lnTo>
                  <a:lnTo>
                    <a:pt x="122" y="316"/>
                  </a:lnTo>
                  <a:lnTo>
                    <a:pt x="108" y="316"/>
                  </a:lnTo>
                  <a:lnTo>
                    <a:pt x="93" y="316"/>
                  </a:lnTo>
                  <a:lnTo>
                    <a:pt x="79" y="316"/>
                  </a:lnTo>
                  <a:lnTo>
                    <a:pt x="57" y="306"/>
                  </a:lnTo>
                  <a:lnTo>
                    <a:pt x="43" y="296"/>
                  </a:lnTo>
                  <a:lnTo>
                    <a:pt x="43" y="277"/>
                  </a:lnTo>
                  <a:lnTo>
                    <a:pt x="28" y="258"/>
                  </a:lnTo>
                  <a:lnTo>
                    <a:pt x="20" y="238"/>
                  </a:lnTo>
                  <a:lnTo>
                    <a:pt x="14" y="218"/>
                  </a:lnTo>
                  <a:lnTo>
                    <a:pt x="6" y="198"/>
                  </a:lnTo>
                  <a:lnTo>
                    <a:pt x="6" y="179"/>
                  </a:lnTo>
                  <a:lnTo>
                    <a:pt x="9" y="177"/>
                  </a:lnTo>
                  <a:lnTo>
                    <a:pt x="14" y="168"/>
                  </a:lnTo>
                  <a:lnTo>
                    <a:pt x="7" y="148"/>
                  </a:lnTo>
                  <a:lnTo>
                    <a:pt x="14" y="137"/>
                  </a:lnTo>
                  <a:lnTo>
                    <a:pt x="7" y="118"/>
                  </a:lnTo>
                  <a:lnTo>
                    <a:pt x="0" y="108"/>
                  </a:lnTo>
                  <a:lnTo>
                    <a:pt x="7" y="108"/>
                  </a:lnTo>
                  <a:lnTo>
                    <a:pt x="21" y="108"/>
                  </a:lnTo>
                  <a:lnTo>
                    <a:pt x="36" y="108"/>
                  </a:lnTo>
                  <a:lnTo>
                    <a:pt x="51" y="98"/>
                  </a:lnTo>
                  <a:lnTo>
                    <a:pt x="65" y="79"/>
                  </a:lnTo>
                  <a:lnTo>
                    <a:pt x="79" y="69"/>
                  </a:lnTo>
                  <a:lnTo>
                    <a:pt x="94" y="69"/>
                  </a:lnTo>
                  <a:lnTo>
                    <a:pt x="109" y="69"/>
                  </a:lnTo>
                  <a:lnTo>
                    <a:pt x="123" y="49"/>
                  </a:lnTo>
                  <a:lnTo>
                    <a:pt x="138" y="49"/>
                  </a:lnTo>
                  <a:lnTo>
                    <a:pt x="153" y="49"/>
                  </a:lnTo>
                  <a:lnTo>
                    <a:pt x="167" y="59"/>
                  </a:lnTo>
                  <a:lnTo>
                    <a:pt x="182" y="59"/>
                  </a:lnTo>
                  <a:lnTo>
                    <a:pt x="196" y="59"/>
                  </a:lnTo>
                  <a:lnTo>
                    <a:pt x="211" y="59"/>
                  </a:lnTo>
                  <a:lnTo>
                    <a:pt x="225" y="49"/>
                  </a:lnTo>
                  <a:lnTo>
                    <a:pt x="218" y="30"/>
                  </a:lnTo>
                  <a:lnTo>
                    <a:pt x="218" y="10"/>
                  </a:lnTo>
                  <a:lnTo>
                    <a:pt x="232" y="10"/>
                  </a:lnTo>
                  <a:lnTo>
                    <a:pt x="247" y="10"/>
                  </a:lnTo>
                  <a:lnTo>
                    <a:pt x="261" y="10"/>
                  </a:lnTo>
                  <a:lnTo>
                    <a:pt x="276" y="0"/>
                  </a:lnTo>
                  <a:lnTo>
                    <a:pt x="290" y="10"/>
                  </a:lnTo>
                  <a:lnTo>
                    <a:pt x="305" y="20"/>
                  </a:lnTo>
                  <a:lnTo>
                    <a:pt x="300" y="17"/>
                  </a:lnTo>
                  <a:lnTo>
                    <a:pt x="319" y="41"/>
                  </a:lnTo>
                  <a:lnTo>
                    <a:pt x="319" y="61"/>
                  </a:lnTo>
                  <a:lnTo>
                    <a:pt x="333" y="61"/>
                  </a:lnTo>
                  <a:lnTo>
                    <a:pt x="348" y="70"/>
                  </a:lnTo>
                  <a:lnTo>
                    <a:pt x="362" y="80"/>
                  </a:lnTo>
                  <a:lnTo>
                    <a:pt x="377" y="80"/>
                  </a:lnTo>
                  <a:lnTo>
                    <a:pt x="384" y="100"/>
                  </a:lnTo>
                  <a:lnTo>
                    <a:pt x="399" y="100"/>
                  </a:lnTo>
                  <a:lnTo>
                    <a:pt x="405" y="119"/>
                  </a:lnTo>
                  <a:lnTo>
                    <a:pt x="420" y="140"/>
                  </a:lnTo>
                  <a:lnTo>
                    <a:pt x="435" y="150"/>
                  </a:lnTo>
                  <a:lnTo>
                    <a:pt x="435" y="169"/>
                  </a:lnTo>
                  <a:lnTo>
                    <a:pt x="435" y="189"/>
                  </a:lnTo>
                  <a:lnTo>
                    <a:pt x="449" y="208"/>
                  </a:lnTo>
                  <a:lnTo>
                    <a:pt x="465" y="219"/>
                  </a:lnTo>
                  <a:lnTo>
                    <a:pt x="472" y="238"/>
                  </a:lnTo>
                  <a:lnTo>
                    <a:pt x="479" y="258"/>
                  </a:lnTo>
                  <a:lnTo>
                    <a:pt x="494" y="277"/>
                  </a:lnTo>
                  <a:lnTo>
                    <a:pt x="508" y="277"/>
                  </a:lnTo>
                  <a:lnTo>
                    <a:pt x="523" y="268"/>
                  </a:lnTo>
                  <a:lnTo>
                    <a:pt x="542" y="236"/>
                  </a:lnTo>
                  <a:close/>
                </a:path>
              </a:pathLst>
            </a:custGeom>
            <a:solidFill>
              <a:srgbClr val="C6C7C8"/>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cxnSp>
          <p:nvCxnSpPr>
            <p:cNvPr id="21" name="Google Shape;446;p45">
              <a:extLst>
                <a:ext uri="{FF2B5EF4-FFF2-40B4-BE49-F238E27FC236}">
                  <a16:creationId xmlns:a16="http://schemas.microsoft.com/office/drawing/2014/main" id="{BD80E455-C839-BA18-323A-90F617795033}"/>
                </a:ext>
              </a:extLst>
            </p:cNvPr>
            <p:cNvCxnSpPr/>
            <p:nvPr/>
          </p:nvCxnSpPr>
          <p:spPr>
            <a:xfrm>
              <a:off x="744560" y="2725772"/>
              <a:ext cx="874670" cy="336406"/>
            </a:xfrm>
            <a:prstGeom prst="straightConnector1">
              <a:avLst/>
            </a:prstGeom>
            <a:noFill/>
            <a:ln w="12700" cap="flat" cmpd="sng">
              <a:solidFill>
                <a:schemeClr val="lt1"/>
              </a:solidFill>
              <a:prstDash val="solid"/>
              <a:round/>
              <a:headEnd type="none" w="sm" len="sm"/>
              <a:tailEnd type="none" w="sm" len="sm"/>
            </a:ln>
          </p:spPr>
        </p:cxnSp>
        <p:sp>
          <p:nvSpPr>
            <p:cNvPr id="23" name="Google Shape;447;p45">
              <a:extLst>
                <a:ext uri="{FF2B5EF4-FFF2-40B4-BE49-F238E27FC236}">
                  <a16:creationId xmlns:a16="http://schemas.microsoft.com/office/drawing/2014/main" id="{D5299272-7AA7-AB23-69A5-0CA537E25DA8}"/>
                </a:ext>
              </a:extLst>
            </p:cNvPr>
            <p:cNvSpPr/>
            <p:nvPr/>
          </p:nvSpPr>
          <p:spPr>
            <a:xfrm>
              <a:off x="1634145" y="2836096"/>
              <a:ext cx="871376" cy="705175"/>
            </a:xfrm>
            <a:custGeom>
              <a:avLst/>
              <a:gdLst/>
              <a:ahLst/>
              <a:cxnLst/>
              <a:rect l="l" t="t" r="r" b="b"/>
              <a:pathLst>
                <a:path w="490" h="423" extrusionOk="0">
                  <a:moveTo>
                    <a:pt x="431" y="423"/>
                  </a:moveTo>
                  <a:lnTo>
                    <a:pt x="446" y="403"/>
                  </a:lnTo>
                  <a:lnTo>
                    <a:pt x="453" y="384"/>
                  </a:lnTo>
                  <a:lnTo>
                    <a:pt x="460" y="373"/>
                  </a:lnTo>
                  <a:lnTo>
                    <a:pt x="467" y="364"/>
                  </a:lnTo>
                  <a:lnTo>
                    <a:pt x="482" y="354"/>
                  </a:lnTo>
                  <a:lnTo>
                    <a:pt x="490" y="334"/>
                  </a:lnTo>
                  <a:lnTo>
                    <a:pt x="490" y="315"/>
                  </a:lnTo>
                  <a:lnTo>
                    <a:pt x="482" y="295"/>
                  </a:lnTo>
                  <a:lnTo>
                    <a:pt x="475" y="275"/>
                  </a:lnTo>
                  <a:lnTo>
                    <a:pt x="475" y="255"/>
                  </a:lnTo>
                  <a:lnTo>
                    <a:pt x="482" y="236"/>
                  </a:lnTo>
                  <a:lnTo>
                    <a:pt x="467" y="236"/>
                  </a:lnTo>
                  <a:lnTo>
                    <a:pt x="453" y="236"/>
                  </a:lnTo>
                  <a:lnTo>
                    <a:pt x="446" y="216"/>
                  </a:lnTo>
                  <a:lnTo>
                    <a:pt x="431" y="226"/>
                  </a:lnTo>
                  <a:lnTo>
                    <a:pt x="417" y="216"/>
                  </a:lnTo>
                  <a:lnTo>
                    <a:pt x="402" y="207"/>
                  </a:lnTo>
                  <a:lnTo>
                    <a:pt x="387" y="197"/>
                  </a:lnTo>
                  <a:lnTo>
                    <a:pt x="373" y="177"/>
                  </a:lnTo>
                  <a:lnTo>
                    <a:pt x="365" y="157"/>
                  </a:lnTo>
                  <a:lnTo>
                    <a:pt x="373" y="138"/>
                  </a:lnTo>
                  <a:lnTo>
                    <a:pt x="380" y="118"/>
                  </a:lnTo>
                  <a:lnTo>
                    <a:pt x="373" y="99"/>
                  </a:lnTo>
                  <a:lnTo>
                    <a:pt x="365" y="79"/>
                  </a:lnTo>
                  <a:lnTo>
                    <a:pt x="365" y="58"/>
                  </a:lnTo>
                  <a:lnTo>
                    <a:pt x="365" y="48"/>
                  </a:lnTo>
                  <a:lnTo>
                    <a:pt x="365" y="48"/>
                  </a:lnTo>
                  <a:lnTo>
                    <a:pt x="350" y="48"/>
                  </a:lnTo>
                  <a:lnTo>
                    <a:pt x="336" y="39"/>
                  </a:lnTo>
                  <a:lnTo>
                    <a:pt x="321" y="39"/>
                  </a:lnTo>
                  <a:lnTo>
                    <a:pt x="306" y="39"/>
                  </a:lnTo>
                  <a:lnTo>
                    <a:pt x="291" y="29"/>
                  </a:lnTo>
                  <a:lnTo>
                    <a:pt x="277" y="19"/>
                  </a:lnTo>
                  <a:lnTo>
                    <a:pt x="263" y="9"/>
                  </a:lnTo>
                  <a:lnTo>
                    <a:pt x="248" y="9"/>
                  </a:lnTo>
                  <a:lnTo>
                    <a:pt x="234" y="0"/>
                  </a:lnTo>
                  <a:lnTo>
                    <a:pt x="219" y="19"/>
                  </a:lnTo>
                  <a:lnTo>
                    <a:pt x="204" y="9"/>
                  </a:lnTo>
                  <a:lnTo>
                    <a:pt x="190" y="19"/>
                  </a:lnTo>
                  <a:lnTo>
                    <a:pt x="182" y="39"/>
                  </a:lnTo>
                  <a:lnTo>
                    <a:pt x="175" y="58"/>
                  </a:lnTo>
                  <a:lnTo>
                    <a:pt x="161" y="70"/>
                  </a:lnTo>
                  <a:lnTo>
                    <a:pt x="146" y="70"/>
                  </a:lnTo>
                  <a:lnTo>
                    <a:pt x="131" y="58"/>
                  </a:lnTo>
                  <a:lnTo>
                    <a:pt x="124" y="79"/>
                  </a:lnTo>
                  <a:lnTo>
                    <a:pt x="117" y="99"/>
                  </a:lnTo>
                  <a:lnTo>
                    <a:pt x="108" y="118"/>
                  </a:lnTo>
                  <a:lnTo>
                    <a:pt x="102" y="109"/>
                  </a:lnTo>
                  <a:lnTo>
                    <a:pt x="88" y="109"/>
                  </a:lnTo>
                  <a:lnTo>
                    <a:pt x="77" y="120"/>
                  </a:lnTo>
                  <a:lnTo>
                    <a:pt x="59" y="109"/>
                  </a:lnTo>
                  <a:lnTo>
                    <a:pt x="44" y="109"/>
                  </a:lnTo>
                  <a:lnTo>
                    <a:pt x="30" y="109"/>
                  </a:lnTo>
                  <a:lnTo>
                    <a:pt x="15" y="109"/>
                  </a:lnTo>
                  <a:lnTo>
                    <a:pt x="0" y="128"/>
                  </a:lnTo>
                  <a:lnTo>
                    <a:pt x="1" y="140"/>
                  </a:lnTo>
                  <a:lnTo>
                    <a:pt x="0" y="140"/>
                  </a:lnTo>
                  <a:lnTo>
                    <a:pt x="31" y="137"/>
                  </a:lnTo>
                  <a:lnTo>
                    <a:pt x="48" y="131"/>
                  </a:lnTo>
                  <a:lnTo>
                    <a:pt x="62" y="133"/>
                  </a:lnTo>
                  <a:lnTo>
                    <a:pt x="79" y="134"/>
                  </a:lnTo>
                  <a:lnTo>
                    <a:pt x="87" y="138"/>
                  </a:lnTo>
                  <a:lnTo>
                    <a:pt x="88" y="148"/>
                  </a:lnTo>
                  <a:lnTo>
                    <a:pt x="88" y="168"/>
                  </a:lnTo>
                  <a:lnTo>
                    <a:pt x="95" y="187"/>
                  </a:lnTo>
                  <a:lnTo>
                    <a:pt x="95" y="207"/>
                  </a:lnTo>
                  <a:lnTo>
                    <a:pt x="95" y="226"/>
                  </a:lnTo>
                  <a:lnTo>
                    <a:pt x="95" y="246"/>
                  </a:lnTo>
                  <a:lnTo>
                    <a:pt x="102" y="266"/>
                  </a:lnTo>
                  <a:lnTo>
                    <a:pt x="117" y="295"/>
                  </a:lnTo>
                  <a:lnTo>
                    <a:pt x="131" y="315"/>
                  </a:lnTo>
                  <a:lnTo>
                    <a:pt x="146" y="324"/>
                  </a:lnTo>
                  <a:lnTo>
                    <a:pt x="161" y="334"/>
                  </a:lnTo>
                  <a:lnTo>
                    <a:pt x="175" y="344"/>
                  </a:lnTo>
                  <a:lnTo>
                    <a:pt x="197" y="344"/>
                  </a:lnTo>
                  <a:lnTo>
                    <a:pt x="212" y="344"/>
                  </a:lnTo>
                  <a:lnTo>
                    <a:pt x="226" y="344"/>
                  </a:lnTo>
                  <a:lnTo>
                    <a:pt x="241" y="344"/>
                  </a:lnTo>
                  <a:lnTo>
                    <a:pt x="255" y="354"/>
                  </a:lnTo>
                  <a:lnTo>
                    <a:pt x="270" y="364"/>
                  </a:lnTo>
                  <a:lnTo>
                    <a:pt x="291" y="373"/>
                  </a:lnTo>
                  <a:lnTo>
                    <a:pt x="306" y="373"/>
                  </a:lnTo>
                  <a:lnTo>
                    <a:pt x="321" y="384"/>
                  </a:lnTo>
                  <a:lnTo>
                    <a:pt x="336" y="403"/>
                  </a:lnTo>
                  <a:lnTo>
                    <a:pt x="350" y="413"/>
                  </a:lnTo>
                  <a:lnTo>
                    <a:pt x="365" y="423"/>
                  </a:lnTo>
                  <a:lnTo>
                    <a:pt x="380" y="423"/>
                  </a:lnTo>
                  <a:lnTo>
                    <a:pt x="395" y="413"/>
                  </a:lnTo>
                  <a:lnTo>
                    <a:pt x="409" y="413"/>
                  </a:lnTo>
                  <a:lnTo>
                    <a:pt x="424" y="423"/>
                  </a:lnTo>
                  <a:lnTo>
                    <a:pt x="431" y="423"/>
                  </a:lnTo>
                  <a:close/>
                </a:path>
              </a:pathLst>
            </a:custGeom>
            <a:solidFill>
              <a:srgbClr val="C6C7C8"/>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24" name="Google Shape;448;p45">
              <a:extLst>
                <a:ext uri="{FF2B5EF4-FFF2-40B4-BE49-F238E27FC236}">
                  <a16:creationId xmlns:a16="http://schemas.microsoft.com/office/drawing/2014/main" id="{8926612E-68F5-5ADA-6203-E67AF079FF3B}"/>
                </a:ext>
              </a:extLst>
            </p:cNvPr>
            <p:cNvSpPr/>
            <p:nvPr/>
          </p:nvSpPr>
          <p:spPr>
            <a:xfrm>
              <a:off x="3332549" y="4259782"/>
              <a:ext cx="1010157" cy="689632"/>
            </a:xfrm>
            <a:custGeom>
              <a:avLst/>
              <a:gdLst/>
              <a:ahLst/>
              <a:cxnLst/>
              <a:rect l="l" t="t" r="r" b="b"/>
              <a:pathLst>
                <a:path w="569" h="413" extrusionOk="0">
                  <a:moveTo>
                    <a:pt x="133" y="40"/>
                  </a:moveTo>
                  <a:lnTo>
                    <a:pt x="147" y="30"/>
                  </a:lnTo>
                  <a:lnTo>
                    <a:pt x="161" y="20"/>
                  </a:lnTo>
                  <a:lnTo>
                    <a:pt x="176" y="0"/>
                  </a:lnTo>
                  <a:lnTo>
                    <a:pt x="190" y="0"/>
                  </a:lnTo>
                  <a:lnTo>
                    <a:pt x="205" y="10"/>
                  </a:lnTo>
                  <a:lnTo>
                    <a:pt x="220" y="10"/>
                  </a:lnTo>
                  <a:lnTo>
                    <a:pt x="234" y="0"/>
                  </a:lnTo>
                  <a:lnTo>
                    <a:pt x="249" y="0"/>
                  </a:lnTo>
                  <a:lnTo>
                    <a:pt x="249" y="20"/>
                  </a:lnTo>
                  <a:lnTo>
                    <a:pt x="256" y="40"/>
                  </a:lnTo>
                  <a:lnTo>
                    <a:pt x="271" y="30"/>
                  </a:lnTo>
                  <a:lnTo>
                    <a:pt x="286" y="40"/>
                  </a:lnTo>
                  <a:lnTo>
                    <a:pt x="300" y="49"/>
                  </a:lnTo>
                  <a:lnTo>
                    <a:pt x="315" y="30"/>
                  </a:lnTo>
                  <a:lnTo>
                    <a:pt x="329" y="30"/>
                  </a:lnTo>
                  <a:lnTo>
                    <a:pt x="344" y="30"/>
                  </a:lnTo>
                  <a:lnTo>
                    <a:pt x="358" y="20"/>
                  </a:lnTo>
                  <a:lnTo>
                    <a:pt x="373" y="20"/>
                  </a:lnTo>
                  <a:lnTo>
                    <a:pt x="380" y="40"/>
                  </a:lnTo>
                  <a:lnTo>
                    <a:pt x="387" y="59"/>
                  </a:lnTo>
                  <a:lnTo>
                    <a:pt x="401" y="69"/>
                  </a:lnTo>
                  <a:lnTo>
                    <a:pt x="401" y="88"/>
                  </a:lnTo>
                  <a:lnTo>
                    <a:pt x="401" y="108"/>
                  </a:lnTo>
                  <a:lnTo>
                    <a:pt x="409" y="127"/>
                  </a:lnTo>
                  <a:lnTo>
                    <a:pt x="424" y="137"/>
                  </a:lnTo>
                  <a:lnTo>
                    <a:pt x="424" y="157"/>
                  </a:lnTo>
                  <a:lnTo>
                    <a:pt x="431" y="177"/>
                  </a:lnTo>
                  <a:lnTo>
                    <a:pt x="424" y="197"/>
                  </a:lnTo>
                  <a:lnTo>
                    <a:pt x="438" y="206"/>
                  </a:lnTo>
                  <a:lnTo>
                    <a:pt x="445" y="226"/>
                  </a:lnTo>
                  <a:lnTo>
                    <a:pt x="460" y="235"/>
                  </a:lnTo>
                  <a:lnTo>
                    <a:pt x="475" y="226"/>
                  </a:lnTo>
                  <a:lnTo>
                    <a:pt x="490" y="235"/>
                  </a:lnTo>
                  <a:lnTo>
                    <a:pt x="503" y="235"/>
                  </a:lnTo>
                  <a:lnTo>
                    <a:pt x="518" y="226"/>
                  </a:lnTo>
                  <a:lnTo>
                    <a:pt x="533" y="216"/>
                  </a:lnTo>
                  <a:lnTo>
                    <a:pt x="547" y="206"/>
                  </a:lnTo>
                  <a:lnTo>
                    <a:pt x="562" y="206"/>
                  </a:lnTo>
                  <a:lnTo>
                    <a:pt x="569" y="206"/>
                  </a:lnTo>
                  <a:lnTo>
                    <a:pt x="569" y="205"/>
                  </a:lnTo>
                  <a:lnTo>
                    <a:pt x="569" y="225"/>
                  </a:lnTo>
                  <a:lnTo>
                    <a:pt x="555" y="235"/>
                  </a:lnTo>
                  <a:lnTo>
                    <a:pt x="555" y="255"/>
                  </a:lnTo>
                  <a:lnTo>
                    <a:pt x="554" y="255"/>
                  </a:lnTo>
                  <a:lnTo>
                    <a:pt x="562" y="265"/>
                  </a:lnTo>
                  <a:lnTo>
                    <a:pt x="554" y="285"/>
                  </a:lnTo>
                  <a:lnTo>
                    <a:pt x="539" y="285"/>
                  </a:lnTo>
                  <a:lnTo>
                    <a:pt x="517" y="285"/>
                  </a:lnTo>
                  <a:lnTo>
                    <a:pt x="503" y="295"/>
                  </a:lnTo>
                  <a:lnTo>
                    <a:pt x="496" y="314"/>
                  </a:lnTo>
                  <a:lnTo>
                    <a:pt x="474" y="314"/>
                  </a:lnTo>
                  <a:lnTo>
                    <a:pt x="452" y="314"/>
                  </a:lnTo>
                  <a:lnTo>
                    <a:pt x="431" y="314"/>
                  </a:lnTo>
                  <a:lnTo>
                    <a:pt x="416" y="334"/>
                  </a:lnTo>
                  <a:lnTo>
                    <a:pt x="401" y="344"/>
                  </a:lnTo>
                  <a:lnTo>
                    <a:pt x="380" y="354"/>
                  </a:lnTo>
                  <a:lnTo>
                    <a:pt x="372" y="374"/>
                  </a:lnTo>
                  <a:lnTo>
                    <a:pt x="358" y="383"/>
                  </a:lnTo>
                  <a:lnTo>
                    <a:pt x="343" y="403"/>
                  </a:lnTo>
                  <a:lnTo>
                    <a:pt x="328" y="412"/>
                  </a:lnTo>
                  <a:lnTo>
                    <a:pt x="328" y="413"/>
                  </a:lnTo>
                  <a:lnTo>
                    <a:pt x="328" y="403"/>
                  </a:lnTo>
                  <a:lnTo>
                    <a:pt x="322" y="397"/>
                  </a:lnTo>
                  <a:lnTo>
                    <a:pt x="314" y="393"/>
                  </a:lnTo>
                  <a:lnTo>
                    <a:pt x="300" y="403"/>
                  </a:lnTo>
                  <a:lnTo>
                    <a:pt x="292" y="383"/>
                  </a:lnTo>
                  <a:lnTo>
                    <a:pt x="278" y="374"/>
                  </a:lnTo>
                  <a:lnTo>
                    <a:pt x="263" y="374"/>
                  </a:lnTo>
                  <a:lnTo>
                    <a:pt x="249" y="374"/>
                  </a:lnTo>
                  <a:lnTo>
                    <a:pt x="241" y="354"/>
                  </a:lnTo>
                  <a:lnTo>
                    <a:pt x="249" y="334"/>
                  </a:lnTo>
                  <a:lnTo>
                    <a:pt x="249" y="314"/>
                  </a:lnTo>
                  <a:lnTo>
                    <a:pt x="234" y="304"/>
                  </a:lnTo>
                  <a:lnTo>
                    <a:pt x="227" y="285"/>
                  </a:lnTo>
                  <a:lnTo>
                    <a:pt x="234" y="265"/>
                  </a:lnTo>
                  <a:lnTo>
                    <a:pt x="219" y="245"/>
                  </a:lnTo>
                  <a:lnTo>
                    <a:pt x="197" y="235"/>
                  </a:lnTo>
                  <a:lnTo>
                    <a:pt x="183" y="235"/>
                  </a:lnTo>
                  <a:lnTo>
                    <a:pt x="168" y="245"/>
                  </a:lnTo>
                  <a:lnTo>
                    <a:pt x="154" y="245"/>
                  </a:lnTo>
                  <a:lnTo>
                    <a:pt x="140" y="226"/>
                  </a:lnTo>
                  <a:lnTo>
                    <a:pt x="124" y="216"/>
                  </a:lnTo>
                  <a:lnTo>
                    <a:pt x="110" y="216"/>
                  </a:lnTo>
                  <a:lnTo>
                    <a:pt x="96" y="216"/>
                  </a:lnTo>
                  <a:lnTo>
                    <a:pt x="81" y="206"/>
                  </a:lnTo>
                  <a:lnTo>
                    <a:pt x="67" y="206"/>
                  </a:lnTo>
                  <a:lnTo>
                    <a:pt x="52" y="216"/>
                  </a:lnTo>
                  <a:lnTo>
                    <a:pt x="37" y="226"/>
                  </a:lnTo>
                  <a:lnTo>
                    <a:pt x="22" y="226"/>
                  </a:lnTo>
                  <a:lnTo>
                    <a:pt x="7" y="216"/>
                  </a:lnTo>
                  <a:lnTo>
                    <a:pt x="0" y="216"/>
                  </a:lnTo>
                  <a:lnTo>
                    <a:pt x="6" y="215"/>
                  </a:lnTo>
                  <a:lnTo>
                    <a:pt x="21" y="196"/>
                  </a:lnTo>
                  <a:lnTo>
                    <a:pt x="37" y="186"/>
                  </a:lnTo>
                  <a:lnTo>
                    <a:pt x="51" y="176"/>
                  </a:lnTo>
                  <a:lnTo>
                    <a:pt x="66" y="166"/>
                  </a:lnTo>
                  <a:lnTo>
                    <a:pt x="66" y="147"/>
                  </a:lnTo>
                  <a:lnTo>
                    <a:pt x="66" y="127"/>
                  </a:lnTo>
                  <a:lnTo>
                    <a:pt x="80" y="117"/>
                  </a:lnTo>
                  <a:lnTo>
                    <a:pt x="88" y="97"/>
                  </a:lnTo>
                  <a:lnTo>
                    <a:pt x="95" y="78"/>
                  </a:lnTo>
                  <a:lnTo>
                    <a:pt x="110" y="58"/>
                  </a:lnTo>
                  <a:lnTo>
                    <a:pt x="124" y="48"/>
                  </a:lnTo>
                  <a:lnTo>
                    <a:pt x="139" y="39"/>
                  </a:lnTo>
                  <a:lnTo>
                    <a:pt x="139" y="36"/>
                  </a:lnTo>
                  <a:lnTo>
                    <a:pt x="133" y="40"/>
                  </a:ln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27" name="Google Shape;449;p45">
              <a:extLst>
                <a:ext uri="{FF2B5EF4-FFF2-40B4-BE49-F238E27FC236}">
                  <a16:creationId xmlns:a16="http://schemas.microsoft.com/office/drawing/2014/main" id="{6C0D98EC-F993-B5A7-C911-5A86120F5210}"/>
                </a:ext>
              </a:extLst>
            </p:cNvPr>
            <p:cNvSpPr txBox="1"/>
            <p:nvPr/>
          </p:nvSpPr>
          <p:spPr>
            <a:xfrm>
              <a:off x="3640359" y="4303516"/>
              <a:ext cx="389395" cy="376556"/>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333333"/>
                  </a:solidFill>
                  <a:latin typeface="Arial"/>
                  <a:ea typeface="Arial"/>
                  <a:cs typeface="Arial"/>
                  <a:sym typeface="Arial"/>
                </a:rPr>
                <a:t>V</a:t>
              </a:r>
              <a:endParaRPr sz="1400" b="0" i="0" u="none" strike="noStrike" cap="none">
                <a:solidFill>
                  <a:srgbClr val="000000"/>
                </a:solidFill>
                <a:latin typeface="Arial"/>
                <a:ea typeface="Arial"/>
                <a:cs typeface="Arial"/>
                <a:sym typeface="Arial"/>
              </a:endParaRPr>
            </a:p>
          </p:txBody>
        </p:sp>
        <p:sp>
          <p:nvSpPr>
            <p:cNvPr id="28" name="Google Shape;450;p45">
              <a:extLst>
                <a:ext uri="{FF2B5EF4-FFF2-40B4-BE49-F238E27FC236}">
                  <a16:creationId xmlns:a16="http://schemas.microsoft.com/office/drawing/2014/main" id="{3037A4B9-428F-E470-6A62-432D32EE6E0F}"/>
                </a:ext>
              </a:extLst>
            </p:cNvPr>
            <p:cNvSpPr/>
            <p:nvPr/>
          </p:nvSpPr>
          <p:spPr>
            <a:xfrm>
              <a:off x="5144546" y="2422066"/>
              <a:ext cx="440476" cy="293035"/>
            </a:xfrm>
            <a:custGeom>
              <a:avLst/>
              <a:gdLst/>
              <a:ahLst/>
              <a:cxnLst/>
              <a:rect l="l" t="t" r="r" b="b"/>
              <a:pathLst>
                <a:path w="249" h="176" extrusionOk="0">
                  <a:moveTo>
                    <a:pt x="249" y="145"/>
                  </a:moveTo>
                  <a:lnTo>
                    <a:pt x="249" y="137"/>
                  </a:lnTo>
                  <a:lnTo>
                    <a:pt x="249" y="117"/>
                  </a:lnTo>
                  <a:lnTo>
                    <a:pt x="249" y="98"/>
                  </a:lnTo>
                  <a:lnTo>
                    <a:pt x="241" y="77"/>
                  </a:lnTo>
                  <a:lnTo>
                    <a:pt x="234" y="58"/>
                  </a:lnTo>
                  <a:lnTo>
                    <a:pt x="219" y="48"/>
                  </a:lnTo>
                  <a:lnTo>
                    <a:pt x="204" y="38"/>
                  </a:lnTo>
                  <a:lnTo>
                    <a:pt x="190" y="38"/>
                  </a:lnTo>
                  <a:lnTo>
                    <a:pt x="175" y="29"/>
                  </a:lnTo>
                  <a:lnTo>
                    <a:pt x="161" y="29"/>
                  </a:lnTo>
                  <a:lnTo>
                    <a:pt x="146" y="29"/>
                  </a:lnTo>
                  <a:lnTo>
                    <a:pt x="132" y="29"/>
                  </a:lnTo>
                  <a:lnTo>
                    <a:pt x="117" y="29"/>
                  </a:lnTo>
                  <a:lnTo>
                    <a:pt x="103" y="9"/>
                  </a:lnTo>
                  <a:lnTo>
                    <a:pt x="95" y="0"/>
                  </a:lnTo>
                  <a:lnTo>
                    <a:pt x="95" y="0"/>
                  </a:lnTo>
                  <a:lnTo>
                    <a:pt x="81" y="9"/>
                  </a:lnTo>
                  <a:lnTo>
                    <a:pt x="66" y="19"/>
                  </a:lnTo>
                  <a:lnTo>
                    <a:pt x="59" y="38"/>
                  </a:lnTo>
                  <a:lnTo>
                    <a:pt x="51" y="58"/>
                  </a:lnTo>
                  <a:lnTo>
                    <a:pt x="44" y="77"/>
                  </a:lnTo>
                  <a:lnTo>
                    <a:pt x="30" y="77"/>
                  </a:lnTo>
                  <a:lnTo>
                    <a:pt x="15" y="88"/>
                  </a:lnTo>
                  <a:lnTo>
                    <a:pt x="0" y="107"/>
                  </a:lnTo>
                  <a:lnTo>
                    <a:pt x="15" y="127"/>
                  </a:lnTo>
                  <a:lnTo>
                    <a:pt x="15" y="127"/>
                  </a:lnTo>
                  <a:lnTo>
                    <a:pt x="30" y="137"/>
                  </a:lnTo>
                  <a:lnTo>
                    <a:pt x="44" y="127"/>
                  </a:lnTo>
                  <a:lnTo>
                    <a:pt x="59" y="127"/>
                  </a:lnTo>
                  <a:lnTo>
                    <a:pt x="74" y="117"/>
                  </a:lnTo>
                  <a:lnTo>
                    <a:pt x="88" y="107"/>
                  </a:lnTo>
                  <a:lnTo>
                    <a:pt x="95" y="127"/>
                  </a:lnTo>
                  <a:lnTo>
                    <a:pt x="81" y="137"/>
                  </a:lnTo>
                  <a:lnTo>
                    <a:pt x="81" y="156"/>
                  </a:lnTo>
                  <a:lnTo>
                    <a:pt x="95" y="166"/>
                  </a:lnTo>
                  <a:lnTo>
                    <a:pt x="110" y="156"/>
                  </a:lnTo>
                  <a:lnTo>
                    <a:pt x="125" y="166"/>
                  </a:lnTo>
                  <a:lnTo>
                    <a:pt x="139" y="176"/>
                  </a:lnTo>
                  <a:lnTo>
                    <a:pt x="146" y="166"/>
                  </a:lnTo>
                  <a:lnTo>
                    <a:pt x="146" y="146"/>
                  </a:lnTo>
                  <a:lnTo>
                    <a:pt x="161" y="137"/>
                  </a:lnTo>
                  <a:lnTo>
                    <a:pt x="175" y="146"/>
                  </a:lnTo>
                  <a:lnTo>
                    <a:pt x="190" y="146"/>
                  </a:lnTo>
                  <a:lnTo>
                    <a:pt x="204" y="137"/>
                  </a:lnTo>
                  <a:lnTo>
                    <a:pt x="219" y="156"/>
                  </a:lnTo>
                  <a:lnTo>
                    <a:pt x="234" y="156"/>
                  </a:lnTo>
                  <a:lnTo>
                    <a:pt x="249" y="146"/>
                  </a:lnTo>
                  <a:lnTo>
                    <a:pt x="249" y="145"/>
                  </a:lnTo>
                  <a:close/>
                </a:path>
              </a:pathLst>
            </a:custGeom>
            <a:solidFill>
              <a:srgbClr val="67589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29" name="Google Shape;451;p45">
              <a:extLst>
                <a:ext uri="{FF2B5EF4-FFF2-40B4-BE49-F238E27FC236}">
                  <a16:creationId xmlns:a16="http://schemas.microsoft.com/office/drawing/2014/main" id="{F6DB4DFF-73AB-9A13-1DF4-795D2974912F}"/>
                </a:ext>
              </a:extLst>
            </p:cNvPr>
            <p:cNvSpPr/>
            <p:nvPr/>
          </p:nvSpPr>
          <p:spPr>
            <a:xfrm>
              <a:off x="4818977" y="2176294"/>
              <a:ext cx="492184" cy="644676"/>
            </a:xfrm>
            <a:custGeom>
              <a:avLst/>
              <a:gdLst/>
              <a:ahLst/>
              <a:cxnLst/>
              <a:rect l="l" t="t" r="r" b="b"/>
              <a:pathLst>
                <a:path w="277" h="387" extrusionOk="0">
                  <a:moveTo>
                    <a:pt x="197" y="275"/>
                  </a:moveTo>
                  <a:lnTo>
                    <a:pt x="182" y="255"/>
                  </a:lnTo>
                  <a:lnTo>
                    <a:pt x="197" y="236"/>
                  </a:lnTo>
                  <a:lnTo>
                    <a:pt x="212" y="225"/>
                  </a:lnTo>
                  <a:lnTo>
                    <a:pt x="226" y="225"/>
                  </a:lnTo>
                  <a:lnTo>
                    <a:pt x="233" y="206"/>
                  </a:lnTo>
                  <a:lnTo>
                    <a:pt x="241" y="186"/>
                  </a:lnTo>
                  <a:lnTo>
                    <a:pt x="248" y="167"/>
                  </a:lnTo>
                  <a:lnTo>
                    <a:pt x="263" y="157"/>
                  </a:lnTo>
                  <a:lnTo>
                    <a:pt x="277" y="148"/>
                  </a:lnTo>
                  <a:lnTo>
                    <a:pt x="277" y="148"/>
                  </a:lnTo>
                  <a:lnTo>
                    <a:pt x="270" y="138"/>
                  </a:lnTo>
                  <a:lnTo>
                    <a:pt x="256" y="138"/>
                  </a:lnTo>
                  <a:lnTo>
                    <a:pt x="241" y="127"/>
                  </a:lnTo>
                  <a:lnTo>
                    <a:pt x="226" y="118"/>
                  </a:lnTo>
                  <a:lnTo>
                    <a:pt x="219" y="98"/>
                  </a:lnTo>
                  <a:lnTo>
                    <a:pt x="204" y="88"/>
                  </a:lnTo>
                  <a:lnTo>
                    <a:pt x="190" y="69"/>
                  </a:lnTo>
                  <a:lnTo>
                    <a:pt x="175" y="59"/>
                  </a:lnTo>
                  <a:lnTo>
                    <a:pt x="161" y="49"/>
                  </a:lnTo>
                  <a:lnTo>
                    <a:pt x="139" y="29"/>
                  </a:lnTo>
                  <a:lnTo>
                    <a:pt x="117" y="20"/>
                  </a:lnTo>
                  <a:lnTo>
                    <a:pt x="102" y="10"/>
                  </a:lnTo>
                  <a:lnTo>
                    <a:pt x="88" y="0"/>
                  </a:lnTo>
                  <a:lnTo>
                    <a:pt x="73" y="0"/>
                  </a:lnTo>
                  <a:lnTo>
                    <a:pt x="59" y="10"/>
                  </a:lnTo>
                  <a:lnTo>
                    <a:pt x="44" y="10"/>
                  </a:lnTo>
                  <a:lnTo>
                    <a:pt x="29" y="10"/>
                  </a:lnTo>
                  <a:lnTo>
                    <a:pt x="15" y="10"/>
                  </a:lnTo>
                  <a:lnTo>
                    <a:pt x="15" y="9"/>
                  </a:lnTo>
                  <a:lnTo>
                    <a:pt x="12" y="9"/>
                  </a:lnTo>
                  <a:lnTo>
                    <a:pt x="8" y="20"/>
                  </a:lnTo>
                  <a:lnTo>
                    <a:pt x="0" y="39"/>
                  </a:lnTo>
                  <a:lnTo>
                    <a:pt x="0" y="59"/>
                  </a:lnTo>
                  <a:lnTo>
                    <a:pt x="8" y="79"/>
                  </a:lnTo>
                  <a:lnTo>
                    <a:pt x="8" y="98"/>
                  </a:lnTo>
                  <a:lnTo>
                    <a:pt x="8" y="118"/>
                  </a:lnTo>
                  <a:lnTo>
                    <a:pt x="8" y="138"/>
                  </a:lnTo>
                  <a:lnTo>
                    <a:pt x="22" y="157"/>
                  </a:lnTo>
                  <a:lnTo>
                    <a:pt x="15" y="177"/>
                  </a:lnTo>
                  <a:lnTo>
                    <a:pt x="15" y="196"/>
                  </a:lnTo>
                  <a:lnTo>
                    <a:pt x="8" y="216"/>
                  </a:lnTo>
                  <a:lnTo>
                    <a:pt x="15" y="236"/>
                  </a:lnTo>
                  <a:lnTo>
                    <a:pt x="22" y="255"/>
                  </a:lnTo>
                  <a:lnTo>
                    <a:pt x="29" y="275"/>
                  </a:lnTo>
                  <a:lnTo>
                    <a:pt x="44" y="285"/>
                  </a:lnTo>
                  <a:lnTo>
                    <a:pt x="44" y="304"/>
                  </a:lnTo>
                  <a:lnTo>
                    <a:pt x="44" y="324"/>
                  </a:lnTo>
                  <a:lnTo>
                    <a:pt x="52" y="343"/>
                  </a:lnTo>
                  <a:lnTo>
                    <a:pt x="44" y="343"/>
                  </a:lnTo>
                  <a:lnTo>
                    <a:pt x="49" y="340"/>
                  </a:lnTo>
                  <a:lnTo>
                    <a:pt x="59" y="354"/>
                  </a:lnTo>
                  <a:lnTo>
                    <a:pt x="73" y="354"/>
                  </a:lnTo>
                  <a:lnTo>
                    <a:pt x="88" y="343"/>
                  </a:lnTo>
                  <a:lnTo>
                    <a:pt x="102" y="343"/>
                  </a:lnTo>
                  <a:lnTo>
                    <a:pt x="117" y="354"/>
                  </a:lnTo>
                  <a:lnTo>
                    <a:pt x="132" y="373"/>
                  </a:lnTo>
                  <a:lnTo>
                    <a:pt x="147" y="387"/>
                  </a:lnTo>
                  <a:lnTo>
                    <a:pt x="154" y="381"/>
                  </a:lnTo>
                  <a:lnTo>
                    <a:pt x="163" y="359"/>
                  </a:lnTo>
                  <a:lnTo>
                    <a:pt x="181" y="359"/>
                  </a:lnTo>
                  <a:lnTo>
                    <a:pt x="181" y="357"/>
                  </a:lnTo>
                  <a:lnTo>
                    <a:pt x="182" y="343"/>
                  </a:lnTo>
                  <a:lnTo>
                    <a:pt x="182" y="324"/>
                  </a:lnTo>
                  <a:lnTo>
                    <a:pt x="190" y="304"/>
                  </a:lnTo>
                  <a:lnTo>
                    <a:pt x="190" y="285"/>
                  </a:lnTo>
                  <a:lnTo>
                    <a:pt x="195" y="275"/>
                  </a:lnTo>
                  <a:lnTo>
                    <a:pt x="197" y="275"/>
                  </a:lnTo>
                  <a:close/>
                </a:path>
              </a:pathLst>
            </a:custGeom>
            <a:solidFill>
              <a:srgbClr val="67589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32" name="Google Shape;452;p45">
              <a:extLst>
                <a:ext uri="{FF2B5EF4-FFF2-40B4-BE49-F238E27FC236}">
                  <a16:creationId xmlns:a16="http://schemas.microsoft.com/office/drawing/2014/main" id="{2D0DE7F4-DC4F-4362-14EA-95783AC02649}"/>
                </a:ext>
              </a:extLst>
            </p:cNvPr>
            <p:cNvSpPr/>
            <p:nvPr/>
          </p:nvSpPr>
          <p:spPr>
            <a:xfrm>
              <a:off x="5179019" y="2960872"/>
              <a:ext cx="392597" cy="330847"/>
            </a:xfrm>
            <a:custGeom>
              <a:avLst/>
              <a:gdLst/>
              <a:ahLst/>
              <a:cxnLst/>
              <a:rect l="l" t="t" r="r" b="b"/>
              <a:pathLst>
                <a:path w="220" h="198" extrusionOk="0">
                  <a:moveTo>
                    <a:pt x="2" y="30"/>
                  </a:moveTo>
                  <a:lnTo>
                    <a:pt x="17" y="10"/>
                  </a:lnTo>
                  <a:lnTo>
                    <a:pt x="31" y="10"/>
                  </a:lnTo>
                  <a:lnTo>
                    <a:pt x="46" y="10"/>
                  </a:lnTo>
                  <a:lnTo>
                    <a:pt x="60" y="30"/>
                  </a:lnTo>
                  <a:lnTo>
                    <a:pt x="75" y="39"/>
                  </a:lnTo>
                  <a:lnTo>
                    <a:pt x="90" y="39"/>
                  </a:lnTo>
                  <a:lnTo>
                    <a:pt x="104" y="39"/>
                  </a:lnTo>
                  <a:lnTo>
                    <a:pt x="119" y="39"/>
                  </a:lnTo>
                  <a:lnTo>
                    <a:pt x="133" y="30"/>
                  </a:lnTo>
                  <a:lnTo>
                    <a:pt x="147" y="20"/>
                  </a:lnTo>
                  <a:lnTo>
                    <a:pt x="162" y="0"/>
                  </a:lnTo>
                  <a:lnTo>
                    <a:pt x="177" y="0"/>
                  </a:lnTo>
                  <a:lnTo>
                    <a:pt x="192" y="0"/>
                  </a:lnTo>
                  <a:lnTo>
                    <a:pt x="206" y="0"/>
                  </a:lnTo>
                  <a:lnTo>
                    <a:pt x="220" y="10"/>
                  </a:lnTo>
                  <a:lnTo>
                    <a:pt x="220" y="10"/>
                  </a:lnTo>
                  <a:lnTo>
                    <a:pt x="218" y="11"/>
                  </a:lnTo>
                  <a:lnTo>
                    <a:pt x="213" y="21"/>
                  </a:lnTo>
                  <a:lnTo>
                    <a:pt x="198" y="40"/>
                  </a:lnTo>
                  <a:lnTo>
                    <a:pt x="183" y="60"/>
                  </a:lnTo>
                  <a:lnTo>
                    <a:pt x="169" y="70"/>
                  </a:lnTo>
                  <a:lnTo>
                    <a:pt x="154" y="90"/>
                  </a:lnTo>
                  <a:lnTo>
                    <a:pt x="140" y="99"/>
                  </a:lnTo>
                  <a:lnTo>
                    <a:pt x="133" y="119"/>
                  </a:lnTo>
                  <a:lnTo>
                    <a:pt x="118" y="129"/>
                  </a:lnTo>
                  <a:lnTo>
                    <a:pt x="121" y="129"/>
                  </a:lnTo>
                  <a:lnTo>
                    <a:pt x="111" y="138"/>
                  </a:lnTo>
                  <a:lnTo>
                    <a:pt x="95" y="142"/>
                  </a:lnTo>
                  <a:lnTo>
                    <a:pt x="82" y="158"/>
                  </a:lnTo>
                  <a:lnTo>
                    <a:pt x="67" y="177"/>
                  </a:lnTo>
                  <a:lnTo>
                    <a:pt x="60" y="197"/>
                  </a:lnTo>
                  <a:lnTo>
                    <a:pt x="60" y="197"/>
                  </a:lnTo>
                  <a:lnTo>
                    <a:pt x="58" y="198"/>
                  </a:lnTo>
                  <a:lnTo>
                    <a:pt x="53" y="197"/>
                  </a:lnTo>
                  <a:lnTo>
                    <a:pt x="38" y="197"/>
                  </a:lnTo>
                  <a:lnTo>
                    <a:pt x="23" y="188"/>
                  </a:lnTo>
                  <a:lnTo>
                    <a:pt x="9" y="177"/>
                  </a:lnTo>
                  <a:lnTo>
                    <a:pt x="1" y="158"/>
                  </a:lnTo>
                  <a:lnTo>
                    <a:pt x="1" y="138"/>
                  </a:lnTo>
                  <a:lnTo>
                    <a:pt x="16" y="138"/>
                  </a:lnTo>
                  <a:lnTo>
                    <a:pt x="23" y="119"/>
                  </a:lnTo>
                  <a:lnTo>
                    <a:pt x="30" y="99"/>
                  </a:lnTo>
                  <a:lnTo>
                    <a:pt x="30" y="79"/>
                  </a:lnTo>
                  <a:lnTo>
                    <a:pt x="16" y="70"/>
                  </a:lnTo>
                  <a:lnTo>
                    <a:pt x="0" y="33"/>
                  </a:lnTo>
                  <a:lnTo>
                    <a:pt x="2" y="30"/>
                  </a:lnTo>
                  <a:close/>
                </a:path>
              </a:pathLst>
            </a:custGeom>
            <a:solidFill>
              <a:srgbClr val="67589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33" name="Google Shape;453;p45">
              <a:extLst>
                <a:ext uri="{FF2B5EF4-FFF2-40B4-BE49-F238E27FC236}">
                  <a16:creationId xmlns:a16="http://schemas.microsoft.com/office/drawing/2014/main" id="{E87F1496-1E2A-16C2-E934-E9E4D1D122F2}"/>
                </a:ext>
              </a:extLst>
            </p:cNvPr>
            <p:cNvSpPr/>
            <p:nvPr/>
          </p:nvSpPr>
          <p:spPr>
            <a:xfrm>
              <a:off x="4146773" y="2911719"/>
              <a:ext cx="1139492" cy="1225077"/>
            </a:xfrm>
            <a:custGeom>
              <a:avLst/>
              <a:gdLst/>
              <a:ahLst/>
              <a:cxnLst/>
              <a:rect l="l" t="t" r="r" b="b"/>
              <a:pathLst>
                <a:path w="641" h="736" extrusionOk="0">
                  <a:moveTo>
                    <a:pt x="407" y="688"/>
                  </a:moveTo>
                  <a:lnTo>
                    <a:pt x="400" y="668"/>
                  </a:lnTo>
                  <a:lnTo>
                    <a:pt x="386" y="649"/>
                  </a:lnTo>
                  <a:lnTo>
                    <a:pt x="386" y="629"/>
                  </a:lnTo>
                  <a:lnTo>
                    <a:pt x="393" y="609"/>
                  </a:lnTo>
                  <a:lnTo>
                    <a:pt x="407" y="609"/>
                  </a:lnTo>
                  <a:lnTo>
                    <a:pt x="422" y="590"/>
                  </a:lnTo>
                  <a:lnTo>
                    <a:pt x="437" y="570"/>
                  </a:lnTo>
                  <a:lnTo>
                    <a:pt x="430" y="550"/>
                  </a:lnTo>
                  <a:lnTo>
                    <a:pt x="415" y="540"/>
                  </a:lnTo>
                  <a:lnTo>
                    <a:pt x="393" y="550"/>
                  </a:lnTo>
                  <a:lnTo>
                    <a:pt x="386" y="531"/>
                  </a:lnTo>
                  <a:lnTo>
                    <a:pt x="364" y="540"/>
                  </a:lnTo>
                  <a:lnTo>
                    <a:pt x="349" y="531"/>
                  </a:lnTo>
                  <a:lnTo>
                    <a:pt x="327" y="521"/>
                  </a:lnTo>
                  <a:lnTo>
                    <a:pt x="320" y="501"/>
                  </a:lnTo>
                  <a:lnTo>
                    <a:pt x="298" y="492"/>
                  </a:lnTo>
                  <a:lnTo>
                    <a:pt x="284" y="481"/>
                  </a:lnTo>
                  <a:lnTo>
                    <a:pt x="270" y="481"/>
                  </a:lnTo>
                  <a:lnTo>
                    <a:pt x="247" y="462"/>
                  </a:lnTo>
                  <a:lnTo>
                    <a:pt x="233" y="442"/>
                  </a:lnTo>
                  <a:lnTo>
                    <a:pt x="218" y="442"/>
                  </a:lnTo>
                  <a:lnTo>
                    <a:pt x="204" y="452"/>
                  </a:lnTo>
                  <a:lnTo>
                    <a:pt x="188" y="452"/>
                  </a:lnTo>
                  <a:lnTo>
                    <a:pt x="159" y="442"/>
                  </a:lnTo>
                  <a:lnTo>
                    <a:pt x="159" y="423"/>
                  </a:lnTo>
                  <a:lnTo>
                    <a:pt x="145" y="413"/>
                  </a:lnTo>
                  <a:lnTo>
                    <a:pt x="122" y="413"/>
                  </a:lnTo>
                  <a:lnTo>
                    <a:pt x="108" y="423"/>
                  </a:lnTo>
                  <a:lnTo>
                    <a:pt x="94" y="433"/>
                  </a:lnTo>
                  <a:lnTo>
                    <a:pt x="79" y="452"/>
                  </a:lnTo>
                  <a:lnTo>
                    <a:pt x="64" y="462"/>
                  </a:lnTo>
                  <a:lnTo>
                    <a:pt x="42" y="481"/>
                  </a:lnTo>
                  <a:lnTo>
                    <a:pt x="35" y="481"/>
                  </a:lnTo>
                  <a:lnTo>
                    <a:pt x="21" y="492"/>
                  </a:lnTo>
                  <a:lnTo>
                    <a:pt x="14" y="472"/>
                  </a:lnTo>
                  <a:lnTo>
                    <a:pt x="14" y="462"/>
                  </a:lnTo>
                  <a:lnTo>
                    <a:pt x="14" y="462"/>
                  </a:lnTo>
                  <a:lnTo>
                    <a:pt x="29" y="452"/>
                  </a:lnTo>
                  <a:lnTo>
                    <a:pt x="36" y="433"/>
                  </a:lnTo>
                  <a:lnTo>
                    <a:pt x="36" y="412"/>
                  </a:lnTo>
                  <a:lnTo>
                    <a:pt x="22" y="403"/>
                  </a:lnTo>
                  <a:lnTo>
                    <a:pt x="7" y="394"/>
                  </a:lnTo>
                  <a:lnTo>
                    <a:pt x="7" y="374"/>
                  </a:lnTo>
                  <a:lnTo>
                    <a:pt x="7" y="354"/>
                  </a:lnTo>
                  <a:lnTo>
                    <a:pt x="22" y="345"/>
                  </a:lnTo>
                  <a:lnTo>
                    <a:pt x="22" y="325"/>
                  </a:lnTo>
                  <a:lnTo>
                    <a:pt x="22" y="305"/>
                  </a:lnTo>
                  <a:lnTo>
                    <a:pt x="14" y="285"/>
                  </a:lnTo>
                  <a:lnTo>
                    <a:pt x="0" y="276"/>
                  </a:lnTo>
                  <a:lnTo>
                    <a:pt x="14" y="256"/>
                  </a:lnTo>
                  <a:lnTo>
                    <a:pt x="7" y="237"/>
                  </a:lnTo>
                  <a:lnTo>
                    <a:pt x="22" y="227"/>
                  </a:lnTo>
                  <a:lnTo>
                    <a:pt x="29" y="207"/>
                  </a:lnTo>
                  <a:lnTo>
                    <a:pt x="14" y="207"/>
                  </a:lnTo>
                  <a:lnTo>
                    <a:pt x="0" y="207"/>
                  </a:lnTo>
                  <a:lnTo>
                    <a:pt x="0" y="188"/>
                  </a:lnTo>
                  <a:lnTo>
                    <a:pt x="7" y="168"/>
                  </a:lnTo>
                  <a:lnTo>
                    <a:pt x="14" y="148"/>
                  </a:lnTo>
                  <a:lnTo>
                    <a:pt x="29" y="139"/>
                  </a:lnTo>
                  <a:lnTo>
                    <a:pt x="36" y="119"/>
                  </a:lnTo>
                  <a:lnTo>
                    <a:pt x="36" y="119"/>
                  </a:lnTo>
                  <a:lnTo>
                    <a:pt x="42" y="120"/>
                  </a:lnTo>
                  <a:lnTo>
                    <a:pt x="42" y="120"/>
                  </a:lnTo>
                  <a:lnTo>
                    <a:pt x="57" y="129"/>
                  </a:lnTo>
                  <a:lnTo>
                    <a:pt x="71" y="139"/>
                  </a:lnTo>
                  <a:lnTo>
                    <a:pt x="86" y="149"/>
                  </a:lnTo>
                  <a:lnTo>
                    <a:pt x="101" y="159"/>
                  </a:lnTo>
                  <a:lnTo>
                    <a:pt x="115" y="159"/>
                  </a:lnTo>
                  <a:lnTo>
                    <a:pt x="130" y="149"/>
                  </a:lnTo>
                  <a:lnTo>
                    <a:pt x="145" y="129"/>
                  </a:lnTo>
                  <a:lnTo>
                    <a:pt x="159" y="129"/>
                  </a:lnTo>
                  <a:lnTo>
                    <a:pt x="181" y="129"/>
                  </a:lnTo>
                  <a:lnTo>
                    <a:pt x="188" y="109"/>
                  </a:lnTo>
                  <a:lnTo>
                    <a:pt x="188" y="90"/>
                  </a:lnTo>
                  <a:lnTo>
                    <a:pt x="181" y="70"/>
                  </a:lnTo>
                  <a:lnTo>
                    <a:pt x="188" y="51"/>
                  </a:lnTo>
                  <a:lnTo>
                    <a:pt x="204" y="51"/>
                  </a:lnTo>
                  <a:lnTo>
                    <a:pt x="218" y="51"/>
                  </a:lnTo>
                  <a:lnTo>
                    <a:pt x="233" y="51"/>
                  </a:lnTo>
                  <a:lnTo>
                    <a:pt x="247" y="51"/>
                  </a:lnTo>
                  <a:lnTo>
                    <a:pt x="262" y="61"/>
                  </a:lnTo>
                  <a:lnTo>
                    <a:pt x="276" y="61"/>
                  </a:lnTo>
                  <a:lnTo>
                    <a:pt x="291" y="51"/>
                  </a:lnTo>
                  <a:lnTo>
                    <a:pt x="306" y="31"/>
                  </a:lnTo>
                  <a:lnTo>
                    <a:pt x="327" y="31"/>
                  </a:lnTo>
                  <a:lnTo>
                    <a:pt x="342" y="22"/>
                  </a:lnTo>
                  <a:lnTo>
                    <a:pt x="354" y="11"/>
                  </a:lnTo>
                  <a:lnTo>
                    <a:pt x="366" y="1"/>
                  </a:lnTo>
                  <a:lnTo>
                    <a:pt x="365" y="0"/>
                  </a:lnTo>
                  <a:lnTo>
                    <a:pt x="379" y="0"/>
                  </a:lnTo>
                  <a:lnTo>
                    <a:pt x="386" y="22"/>
                  </a:lnTo>
                  <a:lnTo>
                    <a:pt x="400" y="31"/>
                  </a:lnTo>
                  <a:lnTo>
                    <a:pt x="400" y="51"/>
                  </a:lnTo>
                  <a:lnTo>
                    <a:pt x="408" y="70"/>
                  </a:lnTo>
                  <a:lnTo>
                    <a:pt x="430" y="70"/>
                  </a:lnTo>
                  <a:lnTo>
                    <a:pt x="444" y="51"/>
                  </a:lnTo>
                  <a:lnTo>
                    <a:pt x="459" y="41"/>
                  </a:lnTo>
                  <a:lnTo>
                    <a:pt x="474" y="22"/>
                  </a:lnTo>
                  <a:lnTo>
                    <a:pt x="489" y="10"/>
                  </a:lnTo>
                  <a:lnTo>
                    <a:pt x="510" y="0"/>
                  </a:lnTo>
                  <a:lnTo>
                    <a:pt x="525" y="10"/>
                  </a:lnTo>
                  <a:lnTo>
                    <a:pt x="539" y="22"/>
                  </a:lnTo>
                  <a:lnTo>
                    <a:pt x="554" y="22"/>
                  </a:lnTo>
                  <a:lnTo>
                    <a:pt x="568" y="31"/>
                  </a:lnTo>
                  <a:lnTo>
                    <a:pt x="575" y="51"/>
                  </a:lnTo>
                  <a:lnTo>
                    <a:pt x="583" y="61"/>
                  </a:lnTo>
                  <a:lnTo>
                    <a:pt x="581" y="63"/>
                  </a:lnTo>
                  <a:lnTo>
                    <a:pt x="597" y="100"/>
                  </a:lnTo>
                  <a:lnTo>
                    <a:pt x="611" y="109"/>
                  </a:lnTo>
                  <a:lnTo>
                    <a:pt x="611" y="129"/>
                  </a:lnTo>
                  <a:lnTo>
                    <a:pt x="604" y="149"/>
                  </a:lnTo>
                  <a:lnTo>
                    <a:pt x="597" y="168"/>
                  </a:lnTo>
                  <a:lnTo>
                    <a:pt x="582" y="168"/>
                  </a:lnTo>
                  <a:lnTo>
                    <a:pt x="582" y="188"/>
                  </a:lnTo>
                  <a:lnTo>
                    <a:pt x="590" y="207"/>
                  </a:lnTo>
                  <a:lnTo>
                    <a:pt x="604" y="218"/>
                  </a:lnTo>
                  <a:lnTo>
                    <a:pt x="619" y="227"/>
                  </a:lnTo>
                  <a:lnTo>
                    <a:pt x="634" y="227"/>
                  </a:lnTo>
                  <a:lnTo>
                    <a:pt x="639" y="228"/>
                  </a:lnTo>
                  <a:lnTo>
                    <a:pt x="641" y="227"/>
                  </a:lnTo>
                  <a:lnTo>
                    <a:pt x="634" y="247"/>
                  </a:lnTo>
                  <a:lnTo>
                    <a:pt x="619" y="257"/>
                  </a:lnTo>
                  <a:lnTo>
                    <a:pt x="604" y="267"/>
                  </a:lnTo>
                  <a:lnTo>
                    <a:pt x="597" y="286"/>
                  </a:lnTo>
                  <a:lnTo>
                    <a:pt x="590" y="306"/>
                  </a:lnTo>
                  <a:lnTo>
                    <a:pt x="582" y="325"/>
                  </a:lnTo>
                  <a:lnTo>
                    <a:pt x="568" y="325"/>
                  </a:lnTo>
                  <a:lnTo>
                    <a:pt x="560" y="306"/>
                  </a:lnTo>
                  <a:lnTo>
                    <a:pt x="546" y="306"/>
                  </a:lnTo>
                  <a:lnTo>
                    <a:pt x="539" y="325"/>
                  </a:lnTo>
                  <a:lnTo>
                    <a:pt x="539" y="336"/>
                  </a:lnTo>
                  <a:lnTo>
                    <a:pt x="532" y="355"/>
                  </a:lnTo>
                  <a:lnTo>
                    <a:pt x="517" y="375"/>
                  </a:lnTo>
                  <a:lnTo>
                    <a:pt x="517" y="394"/>
                  </a:lnTo>
                  <a:lnTo>
                    <a:pt x="517" y="413"/>
                  </a:lnTo>
                  <a:lnTo>
                    <a:pt x="510" y="442"/>
                  </a:lnTo>
                  <a:lnTo>
                    <a:pt x="510" y="462"/>
                  </a:lnTo>
                  <a:lnTo>
                    <a:pt x="503" y="492"/>
                  </a:lnTo>
                  <a:lnTo>
                    <a:pt x="503" y="511"/>
                  </a:lnTo>
                  <a:lnTo>
                    <a:pt x="510" y="531"/>
                  </a:lnTo>
                  <a:lnTo>
                    <a:pt x="510" y="550"/>
                  </a:lnTo>
                  <a:lnTo>
                    <a:pt x="503" y="570"/>
                  </a:lnTo>
                  <a:lnTo>
                    <a:pt x="503" y="590"/>
                  </a:lnTo>
                  <a:lnTo>
                    <a:pt x="495" y="600"/>
                  </a:lnTo>
                  <a:lnTo>
                    <a:pt x="488" y="619"/>
                  </a:lnTo>
                  <a:lnTo>
                    <a:pt x="488" y="638"/>
                  </a:lnTo>
                  <a:lnTo>
                    <a:pt x="488" y="659"/>
                  </a:lnTo>
                  <a:lnTo>
                    <a:pt x="480" y="678"/>
                  </a:lnTo>
                  <a:lnTo>
                    <a:pt x="473" y="697"/>
                  </a:lnTo>
                  <a:lnTo>
                    <a:pt x="466" y="717"/>
                  </a:lnTo>
                  <a:lnTo>
                    <a:pt x="451" y="727"/>
                  </a:lnTo>
                  <a:lnTo>
                    <a:pt x="451" y="736"/>
                  </a:lnTo>
                  <a:lnTo>
                    <a:pt x="444" y="736"/>
                  </a:lnTo>
                  <a:lnTo>
                    <a:pt x="430" y="717"/>
                  </a:lnTo>
                  <a:lnTo>
                    <a:pt x="419" y="699"/>
                  </a:lnTo>
                  <a:lnTo>
                    <a:pt x="414" y="697"/>
                  </a:lnTo>
                  <a:lnTo>
                    <a:pt x="407" y="688"/>
                  </a:lnTo>
                  <a:close/>
                </a:path>
              </a:pathLst>
            </a:custGeom>
            <a:solidFill>
              <a:srgbClr val="67589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34" name="Google Shape;454;p45">
              <a:extLst>
                <a:ext uri="{FF2B5EF4-FFF2-40B4-BE49-F238E27FC236}">
                  <a16:creationId xmlns:a16="http://schemas.microsoft.com/office/drawing/2014/main" id="{B87C5E21-7EDC-AFC7-1BA3-D4923CF238F7}"/>
                </a:ext>
              </a:extLst>
            </p:cNvPr>
            <p:cNvSpPr txBox="1"/>
            <p:nvPr/>
          </p:nvSpPr>
          <p:spPr>
            <a:xfrm>
              <a:off x="4648367" y="3062963"/>
              <a:ext cx="256961" cy="376556"/>
            </a:xfrm>
            <a:prstGeom prst="rect">
              <a:avLst/>
            </a:prstGeom>
            <a:solidFill>
              <a:srgbClr val="675895"/>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333333"/>
                  </a:solidFill>
                  <a:latin typeface="Arial"/>
                  <a:ea typeface="Arial"/>
                  <a:cs typeface="Arial"/>
                  <a:sym typeface="Arial"/>
                </a:rPr>
                <a:t>I</a:t>
              </a:r>
              <a:endParaRPr sz="1400" b="0" i="0" u="none" strike="noStrike" cap="none">
                <a:solidFill>
                  <a:srgbClr val="000000"/>
                </a:solidFill>
                <a:latin typeface="Arial"/>
                <a:ea typeface="Arial"/>
                <a:cs typeface="Arial"/>
                <a:sym typeface="Arial"/>
              </a:endParaRPr>
            </a:p>
          </p:txBody>
        </p:sp>
        <p:cxnSp>
          <p:nvCxnSpPr>
            <p:cNvPr id="35" name="Google Shape;455;p45">
              <a:extLst>
                <a:ext uri="{FF2B5EF4-FFF2-40B4-BE49-F238E27FC236}">
                  <a16:creationId xmlns:a16="http://schemas.microsoft.com/office/drawing/2014/main" id="{3DC597F8-3576-F740-0C4C-A3521EAB7C3F}"/>
                </a:ext>
              </a:extLst>
            </p:cNvPr>
            <p:cNvCxnSpPr/>
            <p:nvPr/>
          </p:nvCxnSpPr>
          <p:spPr>
            <a:xfrm>
              <a:off x="5202957" y="3102172"/>
              <a:ext cx="161912" cy="80738"/>
            </a:xfrm>
            <a:prstGeom prst="straightConnector1">
              <a:avLst/>
            </a:prstGeom>
            <a:noFill/>
            <a:ln w="9525" cap="flat" cmpd="sng">
              <a:solidFill>
                <a:schemeClr val="lt1"/>
              </a:solidFill>
              <a:prstDash val="solid"/>
              <a:round/>
              <a:headEnd type="none" w="sm" len="sm"/>
              <a:tailEnd type="none" w="sm" len="sm"/>
            </a:ln>
          </p:spPr>
        </p:cxnSp>
        <p:sp>
          <p:nvSpPr>
            <p:cNvPr id="36" name="Google Shape;456;p45">
              <a:extLst>
                <a:ext uri="{FF2B5EF4-FFF2-40B4-BE49-F238E27FC236}">
                  <a16:creationId xmlns:a16="http://schemas.microsoft.com/office/drawing/2014/main" id="{CDCB4974-0783-E160-0FDF-661CE2E24F53}"/>
                </a:ext>
              </a:extLst>
            </p:cNvPr>
            <p:cNvSpPr/>
            <p:nvPr/>
          </p:nvSpPr>
          <p:spPr>
            <a:xfrm>
              <a:off x="4671994" y="4061303"/>
              <a:ext cx="270974" cy="408735"/>
            </a:xfrm>
            <a:custGeom>
              <a:avLst/>
              <a:gdLst/>
              <a:ahLst/>
              <a:cxnLst/>
              <a:rect l="l" t="t" r="r" b="b"/>
              <a:pathLst>
                <a:path w="153" h="246" extrusionOk="0">
                  <a:moveTo>
                    <a:pt x="66" y="237"/>
                  </a:moveTo>
                  <a:lnTo>
                    <a:pt x="87" y="227"/>
                  </a:lnTo>
                  <a:lnTo>
                    <a:pt x="102" y="207"/>
                  </a:lnTo>
                  <a:lnTo>
                    <a:pt x="102" y="188"/>
                  </a:lnTo>
                  <a:lnTo>
                    <a:pt x="109" y="168"/>
                  </a:lnTo>
                  <a:lnTo>
                    <a:pt x="124" y="149"/>
                  </a:lnTo>
                  <a:lnTo>
                    <a:pt x="139" y="139"/>
                  </a:lnTo>
                  <a:lnTo>
                    <a:pt x="153" y="119"/>
                  </a:lnTo>
                  <a:lnTo>
                    <a:pt x="146" y="99"/>
                  </a:lnTo>
                  <a:lnTo>
                    <a:pt x="146" y="80"/>
                  </a:lnTo>
                  <a:lnTo>
                    <a:pt x="146" y="60"/>
                  </a:lnTo>
                  <a:lnTo>
                    <a:pt x="153" y="39"/>
                  </a:lnTo>
                  <a:lnTo>
                    <a:pt x="139" y="20"/>
                  </a:lnTo>
                  <a:lnTo>
                    <a:pt x="129" y="2"/>
                  </a:lnTo>
                  <a:lnTo>
                    <a:pt x="123" y="0"/>
                  </a:lnTo>
                  <a:lnTo>
                    <a:pt x="124" y="0"/>
                  </a:lnTo>
                  <a:lnTo>
                    <a:pt x="109" y="0"/>
                  </a:lnTo>
                  <a:lnTo>
                    <a:pt x="95" y="0"/>
                  </a:lnTo>
                  <a:lnTo>
                    <a:pt x="80" y="10"/>
                  </a:lnTo>
                  <a:lnTo>
                    <a:pt x="73" y="30"/>
                  </a:lnTo>
                  <a:lnTo>
                    <a:pt x="73" y="50"/>
                  </a:lnTo>
                  <a:lnTo>
                    <a:pt x="73" y="69"/>
                  </a:lnTo>
                  <a:lnTo>
                    <a:pt x="73" y="90"/>
                  </a:lnTo>
                  <a:lnTo>
                    <a:pt x="73" y="109"/>
                  </a:lnTo>
                  <a:lnTo>
                    <a:pt x="66" y="129"/>
                  </a:lnTo>
                  <a:lnTo>
                    <a:pt x="51" y="139"/>
                  </a:lnTo>
                  <a:lnTo>
                    <a:pt x="44" y="159"/>
                  </a:lnTo>
                  <a:lnTo>
                    <a:pt x="29" y="178"/>
                  </a:lnTo>
                  <a:lnTo>
                    <a:pt x="15" y="168"/>
                  </a:lnTo>
                  <a:lnTo>
                    <a:pt x="0" y="188"/>
                  </a:lnTo>
                  <a:lnTo>
                    <a:pt x="0" y="207"/>
                  </a:lnTo>
                  <a:lnTo>
                    <a:pt x="0" y="218"/>
                  </a:lnTo>
                  <a:lnTo>
                    <a:pt x="7" y="237"/>
                  </a:lnTo>
                  <a:lnTo>
                    <a:pt x="29" y="246"/>
                  </a:lnTo>
                  <a:lnTo>
                    <a:pt x="44" y="246"/>
                  </a:lnTo>
                  <a:lnTo>
                    <a:pt x="51" y="246"/>
                  </a:lnTo>
                  <a:lnTo>
                    <a:pt x="58" y="246"/>
                  </a:lnTo>
                  <a:lnTo>
                    <a:pt x="66" y="237"/>
                  </a:lnTo>
                  <a:close/>
                </a:path>
              </a:pathLst>
            </a:custGeom>
            <a:solidFill>
              <a:srgbClr val="4697E2"/>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37" name="Google Shape;457;p45">
              <a:extLst>
                <a:ext uri="{FF2B5EF4-FFF2-40B4-BE49-F238E27FC236}">
                  <a16:creationId xmlns:a16="http://schemas.microsoft.com/office/drawing/2014/main" id="{3BF6EA32-2484-822C-BD55-8296EB7CB530}"/>
                </a:ext>
              </a:extLst>
            </p:cNvPr>
            <p:cNvSpPr/>
            <p:nvPr/>
          </p:nvSpPr>
          <p:spPr>
            <a:xfrm>
              <a:off x="4316981" y="4427986"/>
              <a:ext cx="466490" cy="262396"/>
            </a:xfrm>
            <a:custGeom>
              <a:avLst/>
              <a:gdLst/>
              <a:ahLst/>
              <a:cxnLst/>
              <a:rect l="l" t="t" r="r" b="b"/>
              <a:pathLst>
                <a:path w="263" h="158" extrusionOk="0">
                  <a:moveTo>
                    <a:pt x="263" y="29"/>
                  </a:moveTo>
                  <a:lnTo>
                    <a:pt x="256" y="29"/>
                  </a:lnTo>
                  <a:lnTo>
                    <a:pt x="249" y="29"/>
                  </a:lnTo>
                  <a:lnTo>
                    <a:pt x="234" y="29"/>
                  </a:lnTo>
                  <a:lnTo>
                    <a:pt x="212" y="19"/>
                  </a:lnTo>
                  <a:lnTo>
                    <a:pt x="205" y="0"/>
                  </a:lnTo>
                  <a:lnTo>
                    <a:pt x="205" y="1"/>
                  </a:lnTo>
                  <a:lnTo>
                    <a:pt x="198" y="10"/>
                  </a:lnTo>
                  <a:lnTo>
                    <a:pt x="190" y="29"/>
                  </a:lnTo>
                  <a:lnTo>
                    <a:pt x="184" y="50"/>
                  </a:lnTo>
                  <a:lnTo>
                    <a:pt x="168" y="69"/>
                  </a:lnTo>
                  <a:lnTo>
                    <a:pt x="147" y="79"/>
                  </a:lnTo>
                  <a:lnTo>
                    <a:pt x="132" y="79"/>
                  </a:lnTo>
                  <a:lnTo>
                    <a:pt x="118" y="89"/>
                  </a:lnTo>
                  <a:lnTo>
                    <a:pt x="102" y="89"/>
                  </a:lnTo>
                  <a:lnTo>
                    <a:pt x="88" y="89"/>
                  </a:lnTo>
                  <a:lnTo>
                    <a:pt x="73" y="89"/>
                  </a:lnTo>
                  <a:lnTo>
                    <a:pt x="59" y="79"/>
                  </a:lnTo>
                  <a:lnTo>
                    <a:pt x="44" y="89"/>
                  </a:lnTo>
                  <a:lnTo>
                    <a:pt x="29" y="89"/>
                  </a:lnTo>
                  <a:lnTo>
                    <a:pt x="15" y="108"/>
                  </a:lnTo>
                  <a:lnTo>
                    <a:pt x="15" y="128"/>
                  </a:lnTo>
                  <a:lnTo>
                    <a:pt x="0" y="137"/>
                  </a:lnTo>
                  <a:lnTo>
                    <a:pt x="0" y="158"/>
                  </a:lnTo>
                  <a:lnTo>
                    <a:pt x="15" y="147"/>
                  </a:lnTo>
                  <a:lnTo>
                    <a:pt x="29" y="137"/>
                  </a:lnTo>
                  <a:lnTo>
                    <a:pt x="44" y="137"/>
                  </a:lnTo>
                  <a:lnTo>
                    <a:pt x="59" y="147"/>
                  </a:lnTo>
                  <a:lnTo>
                    <a:pt x="73" y="158"/>
                  </a:lnTo>
                  <a:lnTo>
                    <a:pt x="88" y="158"/>
                  </a:lnTo>
                  <a:lnTo>
                    <a:pt x="102" y="147"/>
                  </a:lnTo>
                  <a:lnTo>
                    <a:pt x="118" y="137"/>
                  </a:lnTo>
                  <a:lnTo>
                    <a:pt x="132" y="147"/>
                  </a:lnTo>
                  <a:lnTo>
                    <a:pt x="147" y="158"/>
                  </a:lnTo>
                  <a:lnTo>
                    <a:pt x="161" y="158"/>
                  </a:lnTo>
                  <a:lnTo>
                    <a:pt x="176" y="147"/>
                  </a:lnTo>
                  <a:lnTo>
                    <a:pt x="184" y="128"/>
                  </a:lnTo>
                  <a:lnTo>
                    <a:pt x="198" y="108"/>
                  </a:lnTo>
                  <a:lnTo>
                    <a:pt x="212" y="99"/>
                  </a:lnTo>
                  <a:lnTo>
                    <a:pt x="220" y="99"/>
                  </a:lnTo>
                  <a:lnTo>
                    <a:pt x="234" y="99"/>
                  </a:lnTo>
                  <a:lnTo>
                    <a:pt x="249" y="89"/>
                  </a:lnTo>
                  <a:lnTo>
                    <a:pt x="256" y="69"/>
                  </a:lnTo>
                  <a:lnTo>
                    <a:pt x="256" y="50"/>
                  </a:lnTo>
                  <a:lnTo>
                    <a:pt x="263" y="29"/>
                  </a:lnTo>
                  <a:close/>
                </a:path>
              </a:pathLst>
            </a:custGeom>
            <a:solidFill>
              <a:srgbClr val="4697E2"/>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38" name="Google Shape;458;p45">
              <a:extLst>
                <a:ext uri="{FF2B5EF4-FFF2-40B4-BE49-F238E27FC236}">
                  <a16:creationId xmlns:a16="http://schemas.microsoft.com/office/drawing/2014/main" id="{73AA3C19-4F1E-C7BF-3C87-7CC9488A50D0}"/>
                </a:ext>
              </a:extLst>
            </p:cNvPr>
            <p:cNvSpPr/>
            <p:nvPr/>
          </p:nvSpPr>
          <p:spPr>
            <a:xfrm>
              <a:off x="3557220" y="3593699"/>
              <a:ext cx="1373743" cy="1061359"/>
            </a:xfrm>
            <a:custGeom>
              <a:avLst/>
              <a:gdLst/>
              <a:ahLst/>
              <a:cxnLst/>
              <a:rect l="l" t="t" r="r" b="b"/>
              <a:pathLst>
                <a:path w="773" h="638" extrusionOk="0">
                  <a:moveTo>
                    <a:pt x="752" y="285"/>
                  </a:moveTo>
                  <a:lnTo>
                    <a:pt x="736" y="285"/>
                  </a:lnTo>
                  <a:lnTo>
                    <a:pt x="722" y="285"/>
                  </a:lnTo>
                  <a:lnTo>
                    <a:pt x="707" y="295"/>
                  </a:lnTo>
                  <a:lnTo>
                    <a:pt x="701" y="315"/>
                  </a:lnTo>
                  <a:lnTo>
                    <a:pt x="701" y="334"/>
                  </a:lnTo>
                  <a:lnTo>
                    <a:pt x="701" y="353"/>
                  </a:lnTo>
                  <a:lnTo>
                    <a:pt x="701" y="375"/>
                  </a:lnTo>
                  <a:lnTo>
                    <a:pt x="701" y="394"/>
                  </a:lnTo>
                  <a:lnTo>
                    <a:pt x="693" y="413"/>
                  </a:lnTo>
                  <a:lnTo>
                    <a:pt x="679" y="423"/>
                  </a:lnTo>
                  <a:lnTo>
                    <a:pt x="671" y="443"/>
                  </a:lnTo>
                  <a:lnTo>
                    <a:pt x="657" y="463"/>
                  </a:lnTo>
                  <a:lnTo>
                    <a:pt x="642" y="453"/>
                  </a:lnTo>
                  <a:lnTo>
                    <a:pt x="628" y="473"/>
                  </a:lnTo>
                  <a:lnTo>
                    <a:pt x="628" y="492"/>
                  </a:lnTo>
                  <a:lnTo>
                    <a:pt x="628" y="502"/>
                  </a:lnTo>
                  <a:lnTo>
                    <a:pt x="621" y="511"/>
                  </a:lnTo>
                  <a:lnTo>
                    <a:pt x="614" y="530"/>
                  </a:lnTo>
                  <a:lnTo>
                    <a:pt x="606" y="551"/>
                  </a:lnTo>
                  <a:lnTo>
                    <a:pt x="591" y="570"/>
                  </a:lnTo>
                  <a:lnTo>
                    <a:pt x="570" y="580"/>
                  </a:lnTo>
                  <a:lnTo>
                    <a:pt x="555" y="580"/>
                  </a:lnTo>
                  <a:lnTo>
                    <a:pt x="541" y="590"/>
                  </a:lnTo>
                  <a:lnTo>
                    <a:pt x="526" y="590"/>
                  </a:lnTo>
                  <a:lnTo>
                    <a:pt x="511" y="590"/>
                  </a:lnTo>
                  <a:lnTo>
                    <a:pt x="496" y="590"/>
                  </a:lnTo>
                  <a:lnTo>
                    <a:pt x="481" y="580"/>
                  </a:lnTo>
                  <a:lnTo>
                    <a:pt x="467" y="590"/>
                  </a:lnTo>
                  <a:lnTo>
                    <a:pt x="452" y="590"/>
                  </a:lnTo>
                  <a:lnTo>
                    <a:pt x="438" y="609"/>
                  </a:lnTo>
                  <a:lnTo>
                    <a:pt x="437" y="609"/>
                  </a:lnTo>
                  <a:lnTo>
                    <a:pt x="430" y="609"/>
                  </a:lnTo>
                  <a:lnTo>
                    <a:pt x="415" y="609"/>
                  </a:lnTo>
                  <a:lnTo>
                    <a:pt x="400" y="619"/>
                  </a:lnTo>
                  <a:lnTo>
                    <a:pt x="385" y="629"/>
                  </a:lnTo>
                  <a:lnTo>
                    <a:pt x="371" y="638"/>
                  </a:lnTo>
                  <a:lnTo>
                    <a:pt x="357" y="638"/>
                  </a:lnTo>
                  <a:lnTo>
                    <a:pt x="342" y="629"/>
                  </a:lnTo>
                  <a:lnTo>
                    <a:pt x="328" y="638"/>
                  </a:lnTo>
                  <a:lnTo>
                    <a:pt x="313" y="629"/>
                  </a:lnTo>
                  <a:lnTo>
                    <a:pt x="306" y="609"/>
                  </a:lnTo>
                  <a:lnTo>
                    <a:pt x="291" y="600"/>
                  </a:lnTo>
                  <a:lnTo>
                    <a:pt x="299" y="580"/>
                  </a:lnTo>
                  <a:lnTo>
                    <a:pt x="291" y="560"/>
                  </a:lnTo>
                  <a:lnTo>
                    <a:pt x="291" y="540"/>
                  </a:lnTo>
                  <a:lnTo>
                    <a:pt x="276" y="530"/>
                  </a:lnTo>
                  <a:lnTo>
                    <a:pt x="269" y="511"/>
                  </a:lnTo>
                  <a:lnTo>
                    <a:pt x="269" y="491"/>
                  </a:lnTo>
                  <a:lnTo>
                    <a:pt x="269" y="472"/>
                  </a:lnTo>
                  <a:lnTo>
                    <a:pt x="255" y="462"/>
                  </a:lnTo>
                  <a:lnTo>
                    <a:pt x="248" y="443"/>
                  </a:lnTo>
                  <a:lnTo>
                    <a:pt x="240" y="423"/>
                  </a:lnTo>
                  <a:lnTo>
                    <a:pt x="226" y="423"/>
                  </a:lnTo>
                  <a:lnTo>
                    <a:pt x="211" y="433"/>
                  </a:lnTo>
                  <a:lnTo>
                    <a:pt x="196" y="433"/>
                  </a:lnTo>
                  <a:lnTo>
                    <a:pt x="182" y="433"/>
                  </a:lnTo>
                  <a:lnTo>
                    <a:pt x="168" y="452"/>
                  </a:lnTo>
                  <a:lnTo>
                    <a:pt x="153" y="443"/>
                  </a:lnTo>
                  <a:lnTo>
                    <a:pt x="138" y="433"/>
                  </a:lnTo>
                  <a:lnTo>
                    <a:pt x="124" y="443"/>
                  </a:lnTo>
                  <a:lnTo>
                    <a:pt x="117" y="423"/>
                  </a:lnTo>
                  <a:lnTo>
                    <a:pt x="117" y="403"/>
                  </a:lnTo>
                  <a:lnTo>
                    <a:pt x="102" y="403"/>
                  </a:lnTo>
                  <a:lnTo>
                    <a:pt x="87" y="413"/>
                  </a:lnTo>
                  <a:lnTo>
                    <a:pt x="73" y="413"/>
                  </a:lnTo>
                  <a:lnTo>
                    <a:pt x="58" y="403"/>
                  </a:lnTo>
                  <a:lnTo>
                    <a:pt x="43" y="403"/>
                  </a:lnTo>
                  <a:lnTo>
                    <a:pt x="29" y="423"/>
                  </a:lnTo>
                  <a:lnTo>
                    <a:pt x="15" y="433"/>
                  </a:lnTo>
                  <a:lnTo>
                    <a:pt x="0" y="443"/>
                  </a:lnTo>
                  <a:lnTo>
                    <a:pt x="14" y="413"/>
                  </a:lnTo>
                  <a:lnTo>
                    <a:pt x="7" y="393"/>
                  </a:lnTo>
                  <a:lnTo>
                    <a:pt x="14" y="384"/>
                  </a:lnTo>
                  <a:lnTo>
                    <a:pt x="14" y="383"/>
                  </a:lnTo>
                  <a:lnTo>
                    <a:pt x="15" y="383"/>
                  </a:lnTo>
                  <a:lnTo>
                    <a:pt x="29" y="373"/>
                  </a:lnTo>
                  <a:lnTo>
                    <a:pt x="29" y="352"/>
                  </a:lnTo>
                  <a:lnTo>
                    <a:pt x="43" y="333"/>
                  </a:lnTo>
                  <a:lnTo>
                    <a:pt x="58" y="322"/>
                  </a:lnTo>
                  <a:lnTo>
                    <a:pt x="73" y="313"/>
                  </a:lnTo>
                  <a:lnTo>
                    <a:pt x="87" y="303"/>
                  </a:lnTo>
                  <a:lnTo>
                    <a:pt x="102" y="303"/>
                  </a:lnTo>
                  <a:lnTo>
                    <a:pt x="117" y="303"/>
                  </a:lnTo>
                  <a:lnTo>
                    <a:pt x="131" y="313"/>
                  </a:lnTo>
                  <a:lnTo>
                    <a:pt x="146" y="303"/>
                  </a:lnTo>
                  <a:lnTo>
                    <a:pt x="160" y="303"/>
                  </a:lnTo>
                  <a:lnTo>
                    <a:pt x="175" y="293"/>
                  </a:lnTo>
                  <a:lnTo>
                    <a:pt x="190" y="303"/>
                  </a:lnTo>
                  <a:lnTo>
                    <a:pt x="218" y="293"/>
                  </a:lnTo>
                  <a:lnTo>
                    <a:pt x="240" y="293"/>
                  </a:lnTo>
                  <a:lnTo>
                    <a:pt x="255" y="283"/>
                  </a:lnTo>
                  <a:lnTo>
                    <a:pt x="262" y="264"/>
                  </a:lnTo>
                  <a:lnTo>
                    <a:pt x="269" y="244"/>
                  </a:lnTo>
                  <a:lnTo>
                    <a:pt x="255" y="235"/>
                  </a:lnTo>
                  <a:lnTo>
                    <a:pt x="262" y="215"/>
                  </a:lnTo>
                  <a:lnTo>
                    <a:pt x="276" y="195"/>
                  </a:lnTo>
                  <a:lnTo>
                    <a:pt x="262" y="176"/>
                  </a:lnTo>
                  <a:lnTo>
                    <a:pt x="255" y="156"/>
                  </a:lnTo>
                  <a:lnTo>
                    <a:pt x="262" y="136"/>
                  </a:lnTo>
                  <a:lnTo>
                    <a:pt x="276" y="117"/>
                  </a:lnTo>
                  <a:lnTo>
                    <a:pt x="291" y="117"/>
                  </a:lnTo>
                  <a:lnTo>
                    <a:pt x="306" y="97"/>
                  </a:lnTo>
                  <a:lnTo>
                    <a:pt x="306" y="78"/>
                  </a:lnTo>
                  <a:lnTo>
                    <a:pt x="306" y="58"/>
                  </a:lnTo>
                  <a:lnTo>
                    <a:pt x="320" y="58"/>
                  </a:lnTo>
                  <a:lnTo>
                    <a:pt x="320" y="38"/>
                  </a:lnTo>
                  <a:lnTo>
                    <a:pt x="335" y="38"/>
                  </a:lnTo>
                  <a:lnTo>
                    <a:pt x="350" y="48"/>
                  </a:lnTo>
                  <a:lnTo>
                    <a:pt x="350" y="49"/>
                  </a:lnTo>
                  <a:lnTo>
                    <a:pt x="350" y="59"/>
                  </a:lnTo>
                  <a:lnTo>
                    <a:pt x="358" y="79"/>
                  </a:lnTo>
                  <a:lnTo>
                    <a:pt x="371" y="68"/>
                  </a:lnTo>
                  <a:lnTo>
                    <a:pt x="379" y="68"/>
                  </a:lnTo>
                  <a:lnTo>
                    <a:pt x="401" y="49"/>
                  </a:lnTo>
                  <a:lnTo>
                    <a:pt x="415" y="39"/>
                  </a:lnTo>
                  <a:lnTo>
                    <a:pt x="430" y="20"/>
                  </a:lnTo>
                  <a:lnTo>
                    <a:pt x="445" y="10"/>
                  </a:lnTo>
                  <a:lnTo>
                    <a:pt x="459" y="0"/>
                  </a:lnTo>
                  <a:lnTo>
                    <a:pt x="481" y="0"/>
                  </a:lnTo>
                  <a:lnTo>
                    <a:pt x="496" y="10"/>
                  </a:lnTo>
                  <a:lnTo>
                    <a:pt x="496" y="29"/>
                  </a:lnTo>
                  <a:lnTo>
                    <a:pt x="526" y="39"/>
                  </a:lnTo>
                  <a:lnTo>
                    <a:pt x="540" y="39"/>
                  </a:lnTo>
                  <a:lnTo>
                    <a:pt x="554" y="29"/>
                  </a:lnTo>
                  <a:lnTo>
                    <a:pt x="569" y="29"/>
                  </a:lnTo>
                  <a:lnTo>
                    <a:pt x="584" y="49"/>
                  </a:lnTo>
                  <a:lnTo>
                    <a:pt x="606" y="68"/>
                  </a:lnTo>
                  <a:lnTo>
                    <a:pt x="620" y="68"/>
                  </a:lnTo>
                  <a:lnTo>
                    <a:pt x="635" y="79"/>
                  </a:lnTo>
                  <a:lnTo>
                    <a:pt x="657" y="88"/>
                  </a:lnTo>
                  <a:lnTo>
                    <a:pt x="664" y="108"/>
                  </a:lnTo>
                  <a:lnTo>
                    <a:pt x="686" y="118"/>
                  </a:lnTo>
                  <a:lnTo>
                    <a:pt x="701" y="127"/>
                  </a:lnTo>
                  <a:lnTo>
                    <a:pt x="722" y="118"/>
                  </a:lnTo>
                  <a:lnTo>
                    <a:pt x="729" y="137"/>
                  </a:lnTo>
                  <a:lnTo>
                    <a:pt x="752" y="127"/>
                  </a:lnTo>
                  <a:lnTo>
                    <a:pt x="766" y="137"/>
                  </a:lnTo>
                  <a:lnTo>
                    <a:pt x="773" y="157"/>
                  </a:lnTo>
                  <a:lnTo>
                    <a:pt x="759" y="177"/>
                  </a:lnTo>
                  <a:lnTo>
                    <a:pt x="744" y="196"/>
                  </a:lnTo>
                  <a:lnTo>
                    <a:pt x="729" y="196"/>
                  </a:lnTo>
                  <a:lnTo>
                    <a:pt x="722" y="216"/>
                  </a:lnTo>
                  <a:lnTo>
                    <a:pt x="722" y="236"/>
                  </a:lnTo>
                  <a:lnTo>
                    <a:pt x="736" y="255"/>
                  </a:lnTo>
                  <a:lnTo>
                    <a:pt x="744" y="275"/>
                  </a:lnTo>
                  <a:lnTo>
                    <a:pt x="752" y="285"/>
                  </a:lnTo>
                  <a:close/>
                </a:path>
              </a:pathLst>
            </a:custGeom>
            <a:solidFill>
              <a:srgbClr val="4697E2"/>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39" name="Google Shape;459;p45">
              <a:extLst>
                <a:ext uri="{FF2B5EF4-FFF2-40B4-BE49-F238E27FC236}">
                  <a16:creationId xmlns:a16="http://schemas.microsoft.com/office/drawing/2014/main" id="{F92F15F6-ACD4-25F5-A29E-483A6C7FBBBD}"/>
                </a:ext>
              </a:extLst>
            </p:cNvPr>
            <p:cNvSpPr txBox="1"/>
            <p:nvPr/>
          </p:nvSpPr>
          <p:spPr>
            <a:xfrm>
              <a:off x="4205118" y="3973838"/>
              <a:ext cx="323197" cy="376556"/>
            </a:xfrm>
            <a:prstGeom prst="rect">
              <a:avLst/>
            </a:prstGeom>
            <a:solidFill>
              <a:srgbClr val="4697E2"/>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333333"/>
                  </a:solidFill>
                  <a:latin typeface="Arial"/>
                  <a:ea typeface="Arial"/>
                  <a:cs typeface="Arial"/>
                  <a:sym typeface="Arial"/>
                </a:rPr>
                <a:t>II</a:t>
              </a:r>
              <a:endParaRPr sz="1400" b="0" i="0" u="none" strike="noStrike" cap="none">
                <a:solidFill>
                  <a:srgbClr val="000000"/>
                </a:solidFill>
                <a:latin typeface="Arial"/>
                <a:ea typeface="Arial"/>
                <a:cs typeface="Arial"/>
                <a:sym typeface="Arial"/>
              </a:endParaRPr>
            </a:p>
          </p:txBody>
        </p:sp>
        <p:sp>
          <p:nvSpPr>
            <p:cNvPr id="40" name="Google Shape;460;p45">
              <a:extLst>
                <a:ext uri="{FF2B5EF4-FFF2-40B4-BE49-F238E27FC236}">
                  <a16:creationId xmlns:a16="http://schemas.microsoft.com/office/drawing/2014/main" id="{EE66FECC-3B90-3FD1-E72E-D6AB328E8F7E}"/>
                </a:ext>
              </a:extLst>
            </p:cNvPr>
            <p:cNvSpPr/>
            <p:nvPr/>
          </p:nvSpPr>
          <p:spPr>
            <a:xfrm>
              <a:off x="3154744" y="4603761"/>
              <a:ext cx="764130" cy="525573"/>
            </a:xfrm>
            <a:custGeom>
              <a:avLst/>
              <a:gdLst/>
              <a:ahLst/>
              <a:cxnLst/>
              <a:rect l="l" t="t" r="r" b="b"/>
              <a:pathLst>
                <a:path w="430" h="315" extrusionOk="0">
                  <a:moveTo>
                    <a:pt x="109" y="11"/>
                  </a:moveTo>
                  <a:lnTo>
                    <a:pt x="102" y="11"/>
                  </a:lnTo>
                  <a:lnTo>
                    <a:pt x="87" y="21"/>
                  </a:lnTo>
                  <a:lnTo>
                    <a:pt x="73" y="30"/>
                  </a:lnTo>
                  <a:lnTo>
                    <a:pt x="65" y="51"/>
                  </a:lnTo>
                  <a:lnTo>
                    <a:pt x="65" y="70"/>
                  </a:lnTo>
                  <a:lnTo>
                    <a:pt x="51" y="70"/>
                  </a:lnTo>
                  <a:lnTo>
                    <a:pt x="43" y="90"/>
                  </a:lnTo>
                  <a:lnTo>
                    <a:pt x="43" y="109"/>
                  </a:lnTo>
                  <a:lnTo>
                    <a:pt x="29" y="119"/>
                  </a:lnTo>
                  <a:lnTo>
                    <a:pt x="14" y="129"/>
                  </a:lnTo>
                  <a:lnTo>
                    <a:pt x="14" y="129"/>
                  </a:lnTo>
                  <a:lnTo>
                    <a:pt x="8" y="140"/>
                  </a:lnTo>
                  <a:lnTo>
                    <a:pt x="1" y="162"/>
                  </a:lnTo>
                  <a:lnTo>
                    <a:pt x="0" y="178"/>
                  </a:lnTo>
                  <a:lnTo>
                    <a:pt x="0" y="198"/>
                  </a:lnTo>
                  <a:lnTo>
                    <a:pt x="7" y="217"/>
                  </a:lnTo>
                  <a:lnTo>
                    <a:pt x="22" y="217"/>
                  </a:lnTo>
                  <a:lnTo>
                    <a:pt x="37" y="207"/>
                  </a:lnTo>
                  <a:lnTo>
                    <a:pt x="51" y="227"/>
                  </a:lnTo>
                  <a:lnTo>
                    <a:pt x="66" y="237"/>
                  </a:lnTo>
                  <a:lnTo>
                    <a:pt x="66" y="256"/>
                  </a:lnTo>
                  <a:lnTo>
                    <a:pt x="66" y="276"/>
                  </a:lnTo>
                  <a:lnTo>
                    <a:pt x="59" y="286"/>
                  </a:lnTo>
                  <a:lnTo>
                    <a:pt x="59" y="286"/>
                  </a:lnTo>
                  <a:lnTo>
                    <a:pt x="73" y="286"/>
                  </a:lnTo>
                  <a:lnTo>
                    <a:pt x="87" y="286"/>
                  </a:lnTo>
                  <a:lnTo>
                    <a:pt x="102" y="296"/>
                  </a:lnTo>
                  <a:lnTo>
                    <a:pt x="116" y="306"/>
                  </a:lnTo>
                  <a:lnTo>
                    <a:pt x="131" y="306"/>
                  </a:lnTo>
                  <a:lnTo>
                    <a:pt x="147" y="296"/>
                  </a:lnTo>
                  <a:lnTo>
                    <a:pt x="161" y="296"/>
                  </a:lnTo>
                  <a:lnTo>
                    <a:pt x="176" y="296"/>
                  </a:lnTo>
                  <a:lnTo>
                    <a:pt x="190" y="306"/>
                  </a:lnTo>
                  <a:lnTo>
                    <a:pt x="198" y="306"/>
                  </a:lnTo>
                  <a:lnTo>
                    <a:pt x="212" y="315"/>
                  </a:lnTo>
                  <a:lnTo>
                    <a:pt x="226" y="315"/>
                  </a:lnTo>
                  <a:lnTo>
                    <a:pt x="242" y="306"/>
                  </a:lnTo>
                  <a:lnTo>
                    <a:pt x="242" y="286"/>
                  </a:lnTo>
                  <a:lnTo>
                    <a:pt x="256" y="286"/>
                  </a:lnTo>
                  <a:lnTo>
                    <a:pt x="270" y="276"/>
                  </a:lnTo>
                  <a:lnTo>
                    <a:pt x="285" y="266"/>
                  </a:lnTo>
                  <a:lnTo>
                    <a:pt x="299" y="276"/>
                  </a:lnTo>
                  <a:lnTo>
                    <a:pt x="321" y="286"/>
                  </a:lnTo>
                  <a:lnTo>
                    <a:pt x="343" y="286"/>
                  </a:lnTo>
                  <a:lnTo>
                    <a:pt x="351" y="276"/>
                  </a:lnTo>
                  <a:lnTo>
                    <a:pt x="365" y="266"/>
                  </a:lnTo>
                  <a:lnTo>
                    <a:pt x="380" y="276"/>
                  </a:lnTo>
                  <a:lnTo>
                    <a:pt x="380" y="276"/>
                  </a:lnTo>
                  <a:lnTo>
                    <a:pt x="380" y="276"/>
                  </a:lnTo>
                  <a:lnTo>
                    <a:pt x="394" y="265"/>
                  </a:lnTo>
                  <a:lnTo>
                    <a:pt x="402" y="246"/>
                  </a:lnTo>
                  <a:lnTo>
                    <a:pt x="394" y="226"/>
                  </a:lnTo>
                  <a:lnTo>
                    <a:pt x="409" y="216"/>
                  </a:lnTo>
                  <a:lnTo>
                    <a:pt x="424" y="216"/>
                  </a:lnTo>
                  <a:lnTo>
                    <a:pt x="430" y="197"/>
                  </a:lnTo>
                  <a:lnTo>
                    <a:pt x="416" y="187"/>
                  </a:lnTo>
                  <a:lnTo>
                    <a:pt x="402" y="197"/>
                  </a:lnTo>
                  <a:lnTo>
                    <a:pt x="394" y="177"/>
                  </a:lnTo>
                  <a:lnTo>
                    <a:pt x="380" y="167"/>
                  </a:lnTo>
                  <a:lnTo>
                    <a:pt x="365" y="167"/>
                  </a:lnTo>
                  <a:lnTo>
                    <a:pt x="351" y="167"/>
                  </a:lnTo>
                  <a:lnTo>
                    <a:pt x="343" y="148"/>
                  </a:lnTo>
                  <a:lnTo>
                    <a:pt x="351" y="128"/>
                  </a:lnTo>
                  <a:lnTo>
                    <a:pt x="351" y="108"/>
                  </a:lnTo>
                  <a:lnTo>
                    <a:pt x="336" y="99"/>
                  </a:lnTo>
                  <a:lnTo>
                    <a:pt x="329" y="79"/>
                  </a:lnTo>
                  <a:lnTo>
                    <a:pt x="336" y="59"/>
                  </a:lnTo>
                  <a:lnTo>
                    <a:pt x="321" y="39"/>
                  </a:lnTo>
                  <a:lnTo>
                    <a:pt x="299" y="30"/>
                  </a:lnTo>
                  <a:lnTo>
                    <a:pt x="285" y="30"/>
                  </a:lnTo>
                  <a:lnTo>
                    <a:pt x="270" y="39"/>
                  </a:lnTo>
                  <a:lnTo>
                    <a:pt x="256" y="39"/>
                  </a:lnTo>
                  <a:lnTo>
                    <a:pt x="242" y="20"/>
                  </a:lnTo>
                  <a:lnTo>
                    <a:pt x="226" y="10"/>
                  </a:lnTo>
                  <a:lnTo>
                    <a:pt x="212" y="10"/>
                  </a:lnTo>
                  <a:lnTo>
                    <a:pt x="198" y="10"/>
                  </a:lnTo>
                  <a:lnTo>
                    <a:pt x="183" y="0"/>
                  </a:lnTo>
                  <a:lnTo>
                    <a:pt x="169" y="0"/>
                  </a:lnTo>
                  <a:lnTo>
                    <a:pt x="154" y="10"/>
                  </a:lnTo>
                  <a:lnTo>
                    <a:pt x="139" y="20"/>
                  </a:lnTo>
                  <a:lnTo>
                    <a:pt x="124" y="20"/>
                  </a:lnTo>
                  <a:lnTo>
                    <a:pt x="109" y="10"/>
                  </a:lnTo>
                  <a:lnTo>
                    <a:pt x="102" y="10"/>
                  </a:lnTo>
                  <a:lnTo>
                    <a:pt x="109" y="11"/>
                  </a:ln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41" name="Google Shape;461;p45">
              <a:extLst>
                <a:ext uri="{FF2B5EF4-FFF2-40B4-BE49-F238E27FC236}">
                  <a16:creationId xmlns:a16="http://schemas.microsoft.com/office/drawing/2014/main" id="{192637D4-9D63-AEAC-22FB-3DE82B3EC913}"/>
                </a:ext>
              </a:extLst>
            </p:cNvPr>
            <p:cNvSpPr/>
            <p:nvPr/>
          </p:nvSpPr>
          <p:spPr>
            <a:xfrm>
              <a:off x="3244755" y="5048039"/>
              <a:ext cx="609005" cy="410250"/>
            </a:xfrm>
            <a:custGeom>
              <a:avLst/>
              <a:gdLst/>
              <a:ahLst/>
              <a:cxnLst/>
              <a:rect l="l" t="t" r="r" b="b"/>
              <a:pathLst>
                <a:path w="343" h="247" extrusionOk="0">
                  <a:moveTo>
                    <a:pt x="7" y="20"/>
                  </a:moveTo>
                  <a:lnTo>
                    <a:pt x="22" y="20"/>
                  </a:lnTo>
                  <a:lnTo>
                    <a:pt x="36" y="20"/>
                  </a:lnTo>
                  <a:lnTo>
                    <a:pt x="51" y="30"/>
                  </a:lnTo>
                  <a:lnTo>
                    <a:pt x="65" y="40"/>
                  </a:lnTo>
                  <a:lnTo>
                    <a:pt x="80" y="40"/>
                  </a:lnTo>
                  <a:lnTo>
                    <a:pt x="95" y="30"/>
                  </a:lnTo>
                  <a:lnTo>
                    <a:pt x="110" y="30"/>
                  </a:lnTo>
                  <a:lnTo>
                    <a:pt x="124" y="30"/>
                  </a:lnTo>
                  <a:lnTo>
                    <a:pt x="139" y="40"/>
                  </a:lnTo>
                  <a:lnTo>
                    <a:pt x="146" y="40"/>
                  </a:lnTo>
                  <a:lnTo>
                    <a:pt x="161" y="49"/>
                  </a:lnTo>
                  <a:lnTo>
                    <a:pt x="175" y="49"/>
                  </a:lnTo>
                  <a:lnTo>
                    <a:pt x="190" y="40"/>
                  </a:lnTo>
                  <a:lnTo>
                    <a:pt x="190" y="20"/>
                  </a:lnTo>
                  <a:lnTo>
                    <a:pt x="204" y="20"/>
                  </a:lnTo>
                  <a:lnTo>
                    <a:pt x="219" y="11"/>
                  </a:lnTo>
                  <a:lnTo>
                    <a:pt x="233" y="0"/>
                  </a:lnTo>
                  <a:lnTo>
                    <a:pt x="248" y="11"/>
                  </a:lnTo>
                  <a:lnTo>
                    <a:pt x="270" y="20"/>
                  </a:lnTo>
                  <a:lnTo>
                    <a:pt x="292" y="20"/>
                  </a:lnTo>
                  <a:lnTo>
                    <a:pt x="299" y="11"/>
                  </a:lnTo>
                  <a:lnTo>
                    <a:pt x="313" y="0"/>
                  </a:lnTo>
                  <a:lnTo>
                    <a:pt x="328" y="11"/>
                  </a:lnTo>
                  <a:lnTo>
                    <a:pt x="328" y="11"/>
                  </a:lnTo>
                  <a:lnTo>
                    <a:pt x="328" y="12"/>
                  </a:lnTo>
                  <a:lnTo>
                    <a:pt x="336" y="31"/>
                  </a:lnTo>
                  <a:lnTo>
                    <a:pt x="343" y="50"/>
                  </a:lnTo>
                  <a:lnTo>
                    <a:pt x="336" y="70"/>
                  </a:lnTo>
                  <a:lnTo>
                    <a:pt x="343" y="89"/>
                  </a:lnTo>
                  <a:lnTo>
                    <a:pt x="343" y="110"/>
                  </a:lnTo>
                  <a:lnTo>
                    <a:pt x="336" y="129"/>
                  </a:lnTo>
                  <a:lnTo>
                    <a:pt x="329" y="148"/>
                  </a:lnTo>
                  <a:lnTo>
                    <a:pt x="329" y="168"/>
                  </a:lnTo>
                  <a:lnTo>
                    <a:pt x="314" y="197"/>
                  </a:lnTo>
                  <a:lnTo>
                    <a:pt x="300" y="207"/>
                  </a:lnTo>
                  <a:lnTo>
                    <a:pt x="277" y="229"/>
                  </a:lnTo>
                  <a:lnTo>
                    <a:pt x="277" y="232"/>
                  </a:lnTo>
                  <a:lnTo>
                    <a:pt x="256" y="247"/>
                  </a:lnTo>
                  <a:lnTo>
                    <a:pt x="241" y="247"/>
                  </a:lnTo>
                  <a:lnTo>
                    <a:pt x="226" y="238"/>
                  </a:lnTo>
                  <a:lnTo>
                    <a:pt x="241" y="227"/>
                  </a:lnTo>
                  <a:lnTo>
                    <a:pt x="256" y="207"/>
                  </a:lnTo>
                  <a:lnTo>
                    <a:pt x="263" y="188"/>
                  </a:lnTo>
                  <a:lnTo>
                    <a:pt x="248" y="177"/>
                  </a:lnTo>
                  <a:lnTo>
                    <a:pt x="234" y="188"/>
                  </a:lnTo>
                  <a:lnTo>
                    <a:pt x="219" y="177"/>
                  </a:lnTo>
                  <a:lnTo>
                    <a:pt x="205" y="158"/>
                  </a:lnTo>
                  <a:lnTo>
                    <a:pt x="191" y="148"/>
                  </a:lnTo>
                  <a:lnTo>
                    <a:pt x="175" y="139"/>
                  </a:lnTo>
                  <a:lnTo>
                    <a:pt x="161" y="129"/>
                  </a:lnTo>
                  <a:lnTo>
                    <a:pt x="139" y="119"/>
                  </a:lnTo>
                  <a:lnTo>
                    <a:pt x="125" y="119"/>
                  </a:lnTo>
                  <a:lnTo>
                    <a:pt x="110" y="110"/>
                  </a:lnTo>
                  <a:lnTo>
                    <a:pt x="96" y="99"/>
                  </a:lnTo>
                  <a:lnTo>
                    <a:pt x="80" y="89"/>
                  </a:lnTo>
                  <a:lnTo>
                    <a:pt x="58" y="89"/>
                  </a:lnTo>
                  <a:lnTo>
                    <a:pt x="44" y="89"/>
                  </a:lnTo>
                  <a:lnTo>
                    <a:pt x="29" y="89"/>
                  </a:lnTo>
                  <a:lnTo>
                    <a:pt x="15" y="79"/>
                  </a:lnTo>
                  <a:lnTo>
                    <a:pt x="0" y="70"/>
                  </a:lnTo>
                  <a:lnTo>
                    <a:pt x="0" y="70"/>
                  </a:lnTo>
                  <a:lnTo>
                    <a:pt x="8" y="50"/>
                  </a:lnTo>
                  <a:lnTo>
                    <a:pt x="8" y="31"/>
                  </a:lnTo>
                  <a:lnTo>
                    <a:pt x="10" y="21"/>
                  </a:lnTo>
                  <a:lnTo>
                    <a:pt x="7" y="20"/>
                  </a:ln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42" name="Google Shape;462;p45">
              <a:extLst>
                <a:ext uri="{FF2B5EF4-FFF2-40B4-BE49-F238E27FC236}">
                  <a16:creationId xmlns:a16="http://schemas.microsoft.com/office/drawing/2014/main" id="{B68A0B02-58F0-3B19-39A3-9B0778EC8A6E}"/>
                </a:ext>
              </a:extLst>
            </p:cNvPr>
            <p:cNvSpPr/>
            <p:nvPr/>
          </p:nvSpPr>
          <p:spPr>
            <a:xfrm>
              <a:off x="2846412" y="5163364"/>
              <a:ext cx="890527" cy="818607"/>
            </a:xfrm>
            <a:custGeom>
              <a:avLst/>
              <a:gdLst/>
              <a:ahLst/>
              <a:cxnLst/>
              <a:rect l="l" t="t" r="r" b="b"/>
              <a:pathLst>
                <a:path w="502" h="491" extrusionOk="0">
                  <a:moveTo>
                    <a:pt x="502" y="162"/>
                  </a:moveTo>
                  <a:lnTo>
                    <a:pt x="481" y="177"/>
                  </a:lnTo>
                  <a:lnTo>
                    <a:pt x="466" y="177"/>
                  </a:lnTo>
                  <a:lnTo>
                    <a:pt x="451" y="168"/>
                  </a:lnTo>
                  <a:lnTo>
                    <a:pt x="466" y="157"/>
                  </a:lnTo>
                  <a:lnTo>
                    <a:pt x="481" y="137"/>
                  </a:lnTo>
                  <a:lnTo>
                    <a:pt x="488" y="118"/>
                  </a:lnTo>
                  <a:lnTo>
                    <a:pt x="473" y="107"/>
                  </a:lnTo>
                  <a:lnTo>
                    <a:pt x="459" y="118"/>
                  </a:lnTo>
                  <a:lnTo>
                    <a:pt x="444" y="107"/>
                  </a:lnTo>
                  <a:lnTo>
                    <a:pt x="430" y="88"/>
                  </a:lnTo>
                  <a:lnTo>
                    <a:pt x="416" y="78"/>
                  </a:lnTo>
                  <a:lnTo>
                    <a:pt x="400" y="69"/>
                  </a:lnTo>
                  <a:lnTo>
                    <a:pt x="386" y="59"/>
                  </a:lnTo>
                  <a:lnTo>
                    <a:pt x="364" y="49"/>
                  </a:lnTo>
                  <a:lnTo>
                    <a:pt x="350" y="49"/>
                  </a:lnTo>
                  <a:lnTo>
                    <a:pt x="335" y="40"/>
                  </a:lnTo>
                  <a:lnTo>
                    <a:pt x="321" y="29"/>
                  </a:lnTo>
                  <a:lnTo>
                    <a:pt x="305" y="19"/>
                  </a:lnTo>
                  <a:lnTo>
                    <a:pt x="283" y="19"/>
                  </a:lnTo>
                  <a:lnTo>
                    <a:pt x="269" y="19"/>
                  </a:lnTo>
                  <a:lnTo>
                    <a:pt x="254" y="19"/>
                  </a:lnTo>
                  <a:lnTo>
                    <a:pt x="240" y="9"/>
                  </a:lnTo>
                  <a:lnTo>
                    <a:pt x="225" y="0"/>
                  </a:lnTo>
                  <a:lnTo>
                    <a:pt x="225" y="0"/>
                  </a:lnTo>
                  <a:lnTo>
                    <a:pt x="218" y="9"/>
                  </a:lnTo>
                  <a:lnTo>
                    <a:pt x="204" y="19"/>
                  </a:lnTo>
                  <a:lnTo>
                    <a:pt x="188" y="19"/>
                  </a:lnTo>
                  <a:lnTo>
                    <a:pt x="174" y="29"/>
                  </a:lnTo>
                  <a:lnTo>
                    <a:pt x="160" y="49"/>
                  </a:lnTo>
                  <a:lnTo>
                    <a:pt x="145" y="59"/>
                  </a:lnTo>
                  <a:lnTo>
                    <a:pt x="130" y="78"/>
                  </a:lnTo>
                  <a:lnTo>
                    <a:pt x="116" y="88"/>
                  </a:lnTo>
                  <a:lnTo>
                    <a:pt x="101" y="107"/>
                  </a:lnTo>
                  <a:lnTo>
                    <a:pt x="87" y="127"/>
                  </a:lnTo>
                  <a:lnTo>
                    <a:pt x="72" y="147"/>
                  </a:lnTo>
                  <a:lnTo>
                    <a:pt x="58" y="168"/>
                  </a:lnTo>
                  <a:lnTo>
                    <a:pt x="43" y="187"/>
                  </a:lnTo>
                  <a:lnTo>
                    <a:pt x="21" y="217"/>
                  </a:lnTo>
                  <a:lnTo>
                    <a:pt x="7" y="236"/>
                  </a:lnTo>
                  <a:lnTo>
                    <a:pt x="0" y="256"/>
                  </a:lnTo>
                  <a:lnTo>
                    <a:pt x="14" y="256"/>
                  </a:lnTo>
                  <a:lnTo>
                    <a:pt x="29" y="246"/>
                  </a:lnTo>
                  <a:lnTo>
                    <a:pt x="43" y="236"/>
                  </a:lnTo>
                  <a:lnTo>
                    <a:pt x="65" y="246"/>
                  </a:lnTo>
                  <a:lnTo>
                    <a:pt x="79" y="256"/>
                  </a:lnTo>
                  <a:lnTo>
                    <a:pt x="94" y="285"/>
                  </a:lnTo>
                  <a:lnTo>
                    <a:pt x="109" y="295"/>
                  </a:lnTo>
                  <a:lnTo>
                    <a:pt x="123" y="295"/>
                  </a:lnTo>
                  <a:lnTo>
                    <a:pt x="138" y="305"/>
                  </a:lnTo>
                  <a:lnTo>
                    <a:pt x="152" y="315"/>
                  </a:lnTo>
                  <a:lnTo>
                    <a:pt x="167" y="325"/>
                  </a:lnTo>
                  <a:lnTo>
                    <a:pt x="181" y="334"/>
                  </a:lnTo>
                  <a:lnTo>
                    <a:pt x="196" y="345"/>
                  </a:lnTo>
                  <a:lnTo>
                    <a:pt x="211" y="354"/>
                  </a:lnTo>
                  <a:lnTo>
                    <a:pt x="225" y="374"/>
                  </a:lnTo>
                  <a:lnTo>
                    <a:pt x="240" y="393"/>
                  </a:lnTo>
                  <a:lnTo>
                    <a:pt x="254" y="403"/>
                  </a:lnTo>
                  <a:lnTo>
                    <a:pt x="269" y="423"/>
                  </a:lnTo>
                  <a:lnTo>
                    <a:pt x="276" y="442"/>
                  </a:lnTo>
                  <a:lnTo>
                    <a:pt x="261" y="453"/>
                  </a:lnTo>
                  <a:lnTo>
                    <a:pt x="254" y="472"/>
                  </a:lnTo>
                  <a:lnTo>
                    <a:pt x="254" y="491"/>
                  </a:lnTo>
                  <a:lnTo>
                    <a:pt x="269" y="491"/>
                  </a:lnTo>
                  <a:lnTo>
                    <a:pt x="283" y="482"/>
                  </a:lnTo>
                  <a:lnTo>
                    <a:pt x="298" y="472"/>
                  </a:lnTo>
                  <a:lnTo>
                    <a:pt x="313" y="453"/>
                  </a:lnTo>
                  <a:lnTo>
                    <a:pt x="321" y="432"/>
                  </a:lnTo>
                  <a:lnTo>
                    <a:pt x="328" y="413"/>
                  </a:lnTo>
                  <a:lnTo>
                    <a:pt x="335" y="393"/>
                  </a:lnTo>
                  <a:lnTo>
                    <a:pt x="350" y="384"/>
                  </a:lnTo>
                  <a:lnTo>
                    <a:pt x="364" y="364"/>
                  </a:lnTo>
                  <a:lnTo>
                    <a:pt x="379" y="354"/>
                  </a:lnTo>
                  <a:lnTo>
                    <a:pt x="393" y="345"/>
                  </a:lnTo>
                  <a:lnTo>
                    <a:pt x="408" y="325"/>
                  </a:lnTo>
                  <a:lnTo>
                    <a:pt x="423" y="315"/>
                  </a:lnTo>
                  <a:lnTo>
                    <a:pt x="437" y="295"/>
                  </a:lnTo>
                  <a:lnTo>
                    <a:pt x="444" y="276"/>
                  </a:lnTo>
                  <a:lnTo>
                    <a:pt x="451" y="246"/>
                  </a:lnTo>
                  <a:lnTo>
                    <a:pt x="459" y="227"/>
                  </a:lnTo>
                  <a:lnTo>
                    <a:pt x="481" y="197"/>
                  </a:lnTo>
                  <a:lnTo>
                    <a:pt x="495" y="177"/>
                  </a:lnTo>
                  <a:lnTo>
                    <a:pt x="502" y="162"/>
                  </a:ln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43" name="Google Shape;463;p45">
              <a:extLst>
                <a:ext uri="{FF2B5EF4-FFF2-40B4-BE49-F238E27FC236}">
                  <a16:creationId xmlns:a16="http://schemas.microsoft.com/office/drawing/2014/main" id="{41D1E91B-73E3-8CC6-1F54-B59EA219E884}"/>
                </a:ext>
              </a:extLst>
            </p:cNvPr>
            <p:cNvSpPr/>
            <p:nvPr/>
          </p:nvSpPr>
          <p:spPr>
            <a:xfrm>
              <a:off x="3240925" y="2442861"/>
              <a:ext cx="1009263" cy="1856521"/>
            </a:xfrm>
            <a:custGeom>
              <a:avLst/>
              <a:gdLst/>
              <a:ahLst/>
              <a:cxnLst/>
              <a:rect l="l" t="t" r="r" b="b"/>
              <a:pathLst>
                <a:path w="510" h="1080" extrusionOk="0">
                  <a:moveTo>
                    <a:pt x="154" y="1071"/>
                  </a:moveTo>
                  <a:lnTo>
                    <a:pt x="147" y="1050"/>
                  </a:lnTo>
                  <a:lnTo>
                    <a:pt x="131" y="1041"/>
                  </a:lnTo>
                  <a:lnTo>
                    <a:pt x="117" y="1041"/>
                  </a:lnTo>
                  <a:lnTo>
                    <a:pt x="103" y="1041"/>
                  </a:lnTo>
                  <a:lnTo>
                    <a:pt x="88" y="1041"/>
                  </a:lnTo>
                  <a:lnTo>
                    <a:pt x="74" y="1020"/>
                  </a:lnTo>
                  <a:lnTo>
                    <a:pt x="59" y="1011"/>
                  </a:lnTo>
                  <a:lnTo>
                    <a:pt x="44" y="1011"/>
                  </a:lnTo>
                  <a:lnTo>
                    <a:pt x="29" y="1001"/>
                  </a:lnTo>
                  <a:lnTo>
                    <a:pt x="14" y="991"/>
                  </a:lnTo>
                  <a:lnTo>
                    <a:pt x="0" y="972"/>
                  </a:lnTo>
                  <a:lnTo>
                    <a:pt x="0" y="962"/>
                  </a:lnTo>
                  <a:lnTo>
                    <a:pt x="0" y="962"/>
                  </a:lnTo>
                  <a:lnTo>
                    <a:pt x="0" y="962"/>
                  </a:lnTo>
                  <a:lnTo>
                    <a:pt x="8" y="942"/>
                  </a:lnTo>
                  <a:lnTo>
                    <a:pt x="0" y="922"/>
                  </a:lnTo>
                  <a:lnTo>
                    <a:pt x="8" y="902"/>
                  </a:lnTo>
                  <a:lnTo>
                    <a:pt x="22" y="883"/>
                  </a:lnTo>
                  <a:lnTo>
                    <a:pt x="29" y="863"/>
                  </a:lnTo>
                  <a:lnTo>
                    <a:pt x="45" y="844"/>
                  </a:lnTo>
                  <a:lnTo>
                    <a:pt x="52" y="824"/>
                  </a:lnTo>
                  <a:lnTo>
                    <a:pt x="59" y="804"/>
                  </a:lnTo>
                  <a:lnTo>
                    <a:pt x="74" y="804"/>
                  </a:lnTo>
                  <a:lnTo>
                    <a:pt x="88" y="794"/>
                  </a:lnTo>
                  <a:lnTo>
                    <a:pt x="103" y="785"/>
                  </a:lnTo>
                  <a:lnTo>
                    <a:pt x="103" y="765"/>
                  </a:lnTo>
                  <a:lnTo>
                    <a:pt x="117" y="746"/>
                  </a:lnTo>
                  <a:lnTo>
                    <a:pt x="132" y="736"/>
                  </a:lnTo>
                  <a:lnTo>
                    <a:pt x="147" y="736"/>
                  </a:lnTo>
                  <a:lnTo>
                    <a:pt x="154" y="717"/>
                  </a:lnTo>
                  <a:lnTo>
                    <a:pt x="154" y="696"/>
                  </a:lnTo>
                  <a:lnTo>
                    <a:pt x="161" y="678"/>
                  </a:lnTo>
                  <a:lnTo>
                    <a:pt x="176" y="658"/>
                  </a:lnTo>
                  <a:lnTo>
                    <a:pt x="176" y="638"/>
                  </a:lnTo>
                  <a:lnTo>
                    <a:pt x="176" y="619"/>
                  </a:lnTo>
                  <a:lnTo>
                    <a:pt x="183" y="599"/>
                  </a:lnTo>
                  <a:lnTo>
                    <a:pt x="183" y="579"/>
                  </a:lnTo>
                  <a:lnTo>
                    <a:pt x="176" y="560"/>
                  </a:lnTo>
                  <a:lnTo>
                    <a:pt x="176" y="540"/>
                  </a:lnTo>
                  <a:lnTo>
                    <a:pt x="176" y="521"/>
                  </a:lnTo>
                  <a:lnTo>
                    <a:pt x="176" y="501"/>
                  </a:lnTo>
                  <a:lnTo>
                    <a:pt x="183" y="481"/>
                  </a:lnTo>
                  <a:lnTo>
                    <a:pt x="176" y="462"/>
                  </a:lnTo>
                  <a:lnTo>
                    <a:pt x="176" y="442"/>
                  </a:lnTo>
                  <a:lnTo>
                    <a:pt x="176" y="423"/>
                  </a:lnTo>
                  <a:lnTo>
                    <a:pt x="183" y="413"/>
                  </a:lnTo>
                  <a:lnTo>
                    <a:pt x="190" y="393"/>
                  </a:lnTo>
                  <a:lnTo>
                    <a:pt x="197" y="374"/>
                  </a:lnTo>
                  <a:lnTo>
                    <a:pt x="212" y="354"/>
                  </a:lnTo>
                  <a:lnTo>
                    <a:pt x="213" y="354"/>
                  </a:lnTo>
                  <a:lnTo>
                    <a:pt x="220" y="334"/>
                  </a:lnTo>
                  <a:lnTo>
                    <a:pt x="227" y="314"/>
                  </a:lnTo>
                  <a:lnTo>
                    <a:pt x="242" y="294"/>
                  </a:lnTo>
                  <a:lnTo>
                    <a:pt x="256" y="284"/>
                  </a:lnTo>
                  <a:lnTo>
                    <a:pt x="264" y="264"/>
                  </a:lnTo>
                  <a:lnTo>
                    <a:pt x="271" y="245"/>
                  </a:lnTo>
                  <a:lnTo>
                    <a:pt x="278" y="225"/>
                  </a:lnTo>
                  <a:lnTo>
                    <a:pt x="278" y="206"/>
                  </a:lnTo>
                  <a:lnTo>
                    <a:pt x="278" y="186"/>
                  </a:lnTo>
                  <a:lnTo>
                    <a:pt x="286" y="166"/>
                  </a:lnTo>
                  <a:lnTo>
                    <a:pt x="278" y="147"/>
                  </a:lnTo>
                  <a:lnTo>
                    <a:pt x="286" y="127"/>
                  </a:lnTo>
                  <a:lnTo>
                    <a:pt x="300" y="127"/>
                  </a:lnTo>
                  <a:lnTo>
                    <a:pt x="315" y="127"/>
                  </a:lnTo>
                  <a:lnTo>
                    <a:pt x="329" y="108"/>
                  </a:lnTo>
                  <a:lnTo>
                    <a:pt x="336" y="88"/>
                  </a:lnTo>
                  <a:lnTo>
                    <a:pt x="351" y="78"/>
                  </a:lnTo>
                  <a:lnTo>
                    <a:pt x="351" y="59"/>
                  </a:lnTo>
                  <a:lnTo>
                    <a:pt x="365" y="39"/>
                  </a:lnTo>
                  <a:lnTo>
                    <a:pt x="351" y="29"/>
                  </a:lnTo>
                  <a:lnTo>
                    <a:pt x="336" y="29"/>
                  </a:lnTo>
                  <a:lnTo>
                    <a:pt x="322" y="20"/>
                  </a:lnTo>
                  <a:lnTo>
                    <a:pt x="322" y="0"/>
                  </a:lnTo>
                  <a:lnTo>
                    <a:pt x="344" y="0"/>
                  </a:lnTo>
                  <a:lnTo>
                    <a:pt x="342" y="0"/>
                  </a:lnTo>
                  <a:lnTo>
                    <a:pt x="350" y="0"/>
                  </a:lnTo>
                  <a:lnTo>
                    <a:pt x="357" y="0"/>
                  </a:lnTo>
                  <a:lnTo>
                    <a:pt x="372" y="0"/>
                  </a:lnTo>
                  <a:lnTo>
                    <a:pt x="379" y="20"/>
                  </a:lnTo>
                  <a:lnTo>
                    <a:pt x="394" y="20"/>
                  </a:lnTo>
                  <a:lnTo>
                    <a:pt x="408" y="29"/>
                  </a:lnTo>
                  <a:lnTo>
                    <a:pt x="415" y="49"/>
                  </a:lnTo>
                  <a:lnTo>
                    <a:pt x="415" y="68"/>
                  </a:lnTo>
                  <a:lnTo>
                    <a:pt x="415" y="89"/>
                  </a:lnTo>
                  <a:lnTo>
                    <a:pt x="415" y="108"/>
                  </a:lnTo>
                  <a:lnTo>
                    <a:pt x="408" y="128"/>
                  </a:lnTo>
                  <a:lnTo>
                    <a:pt x="401" y="147"/>
                  </a:lnTo>
                  <a:lnTo>
                    <a:pt x="394" y="167"/>
                  </a:lnTo>
                  <a:lnTo>
                    <a:pt x="408" y="177"/>
                  </a:lnTo>
                  <a:lnTo>
                    <a:pt x="423" y="186"/>
                  </a:lnTo>
                  <a:lnTo>
                    <a:pt x="430" y="206"/>
                  </a:lnTo>
                  <a:lnTo>
                    <a:pt x="445" y="216"/>
                  </a:lnTo>
                  <a:lnTo>
                    <a:pt x="459" y="216"/>
                  </a:lnTo>
                  <a:lnTo>
                    <a:pt x="474" y="216"/>
                  </a:lnTo>
                  <a:lnTo>
                    <a:pt x="481" y="236"/>
                  </a:lnTo>
                  <a:lnTo>
                    <a:pt x="467" y="255"/>
                  </a:lnTo>
                  <a:lnTo>
                    <a:pt x="452" y="265"/>
                  </a:lnTo>
                  <a:lnTo>
                    <a:pt x="452" y="284"/>
                  </a:lnTo>
                  <a:lnTo>
                    <a:pt x="445" y="306"/>
                  </a:lnTo>
                  <a:lnTo>
                    <a:pt x="452" y="325"/>
                  </a:lnTo>
                  <a:lnTo>
                    <a:pt x="467" y="335"/>
                  </a:lnTo>
                  <a:lnTo>
                    <a:pt x="474" y="354"/>
                  </a:lnTo>
                  <a:lnTo>
                    <a:pt x="474" y="374"/>
                  </a:lnTo>
                  <a:lnTo>
                    <a:pt x="489" y="384"/>
                  </a:lnTo>
                  <a:lnTo>
                    <a:pt x="496" y="404"/>
                  </a:lnTo>
                  <a:lnTo>
                    <a:pt x="510" y="404"/>
                  </a:lnTo>
                  <a:lnTo>
                    <a:pt x="510" y="404"/>
                  </a:lnTo>
                  <a:lnTo>
                    <a:pt x="510" y="404"/>
                  </a:lnTo>
                  <a:lnTo>
                    <a:pt x="503" y="423"/>
                  </a:lnTo>
                  <a:lnTo>
                    <a:pt x="489" y="433"/>
                  </a:lnTo>
                  <a:lnTo>
                    <a:pt x="481" y="452"/>
                  </a:lnTo>
                  <a:lnTo>
                    <a:pt x="474" y="472"/>
                  </a:lnTo>
                  <a:lnTo>
                    <a:pt x="474" y="491"/>
                  </a:lnTo>
                  <a:lnTo>
                    <a:pt x="489" y="491"/>
                  </a:lnTo>
                  <a:lnTo>
                    <a:pt x="503" y="491"/>
                  </a:lnTo>
                  <a:lnTo>
                    <a:pt x="496" y="511"/>
                  </a:lnTo>
                  <a:lnTo>
                    <a:pt x="481" y="521"/>
                  </a:lnTo>
                  <a:lnTo>
                    <a:pt x="489" y="541"/>
                  </a:lnTo>
                  <a:lnTo>
                    <a:pt x="474" y="560"/>
                  </a:lnTo>
                  <a:lnTo>
                    <a:pt x="489" y="570"/>
                  </a:lnTo>
                  <a:lnTo>
                    <a:pt x="496" y="590"/>
                  </a:lnTo>
                  <a:lnTo>
                    <a:pt x="496" y="609"/>
                  </a:lnTo>
                  <a:lnTo>
                    <a:pt x="496" y="629"/>
                  </a:lnTo>
                  <a:lnTo>
                    <a:pt x="481" y="639"/>
                  </a:lnTo>
                  <a:lnTo>
                    <a:pt x="481" y="659"/>
                  </a:lnTo>
                  <a:lnTo>
                    <a:pt x="481" y="678"/>
                  </a:lnTo>
                  <a:lnTo>
                    <a:pt x="496" y="687"/>
                  </a:lnTo>
                  <a:lnTo>
                    <a:pt x="510" y="697"/>
                  </a:lnTo>
                  <a:lnTo>
                    <a:pt x="510" y="717"/>
                  </a:lnTo>
                  <a:lnTo>
                    <a:pt x="503" y="736"/>
                  </a:lnTo>
                  <a:lnTo>
                    <a:pt x="489" y="746"/>
                  </a:lnTo>
                  <a:lnTo>
                    <a:pt x="489" y="746"/>
                  </a:lnTo>
                  <a:lnTo>
                    <a:pt x="489" y="746"/>
                  </a:lnTo>
                  <a:lnTo>
                    <a:pt x="474" y="736"/>
                  </a:lnTo>
                  <a:lnTo>
                    <a:pt x="459" y="736"/>
                  </a:lnTo>
                  <a:lnTo>
                    <a:pt x="459" y="756"/>
                  </a:lnTo>
                  <a:lnTo>
                    <a:pt x="445" y="756"/>
                  </a:lnTo>
                  <a:lnTo>
                    <a:pt x="445" y="776"/>
                  </a:lnTo>
                  <a:lnTo>
                    <a:pt x="445" y="795"/>
                  </a:lnTo>
                  <a:lnTo>
                    <a:pt x="430" y="815"/>
                  </a:lnTo>
                  <a:lnTo>
                    <a:pt x="415" y="815"/>
                  </a:lnTo>
                  <a:lnTo>
                    <a:pt x="401" y="834"/>
                  </a:lnTo>
                  <a:lnTo>
                    <a:pt x="394" y="854"/>
                  </a:lnTo>
                  <a:lnTo>
                    <a:pt x="401" y="874"/>
                  </a:lnTo>
                  <a:lnTo>
                    <a:pt x="415" y="893"/>
                  </a:lnTo>
                  <a:lnTo>
                    <a:pt x="401" y="913"/>
                  </a:lnTo>
                  <a:lnTo>
                    <a:pt x="394" y="933"/>
                  </a:lnTo>
                  <a:lnTo>
                    <a:pt x="408" y="943"/>
                  </a:lnTo>
                  <a:lnTo>
                    <a:pt x="401" y="962"/>
                  </a:lnTo>
                  <a:lnTo>
                    <a:pt x="394" y="981"/>
                  </a:lnTo>
                  <a:lnTo>
                    <a:pt x="379" y="991"/>
                  </a:lnTo>
                  <a:lnTo>
                    <a:pt x="357" y="991"/>
                  </a:lnTo>
                  <a:lnTo>
                    <a:pt x="329" y="1001"/>
                  </a:lnTo>
                  <a:lnTo>
                    <a:pt x="314" y="991"/>
                  </a:lnTo>
                  <a:lnTo>
                    <a:pt x="299" y="1001"/>
                  </a:lnTo>
                  <a:lnTo>
                    <a:pt x="285" y="1001"/>
                  </a:lnTo>
                  <a:lnTo>
                    <a:pt x="270" y="1011"/>
                  </a:lnTo>
                  <a:lnTo>
                    <a:pt x="256" y="1001"/>
                  </a:lnTo>
                  <a:lnTo>
                    <a:pt x="241" y="1001"/>
                  </a:lnTo>
                  <a:lnTo>
                    <a:pt x="226" y="1001"/>
                  </a:lnTo>
                  <a:lnTo>
                    <a:pt x="212" y="1011"/>
                  </a:lnTo>
                  <a:lnTo>
                    <a:pt x="197" y="1020"/>
                  </a:lnTo>
                  <a:lnTo>
                    <a:pt x="182" y="1031"/>
                  </a:lnTo>
                  <a:lnTo>
                    <a:pt x="168" y="1050"/>
                  </a:lnTo>
                  <a:lnTo>
                    <a:pt x="168" y="1071"/>
                  </a:lnTo>
                  <a:lnTo>
                    <a:pt x="154" y="1080"/>
                  </a:lnTo>
                  <a:lnTo>
                    <a:pt x="154" y="1071"/>
                  </a:lnTo>
                  <a:close/>
                </a:path>
              </a:pathLst>
            </a:custGeom>
            <a:solidFill>
              <a:srgbClr val="D8D8D8"/>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44" name="Google Shape;464;p45">
              <a:extLst>
                <a:ext uri="{FF2B5EF4-FFF2-40B4-BE49-F238E27FC236}">
                  <a16:creationId xmlns:a16="http://schemas.microsoft.com/office/drawing/2014/main" id="{36E372C6-A043-498F-A4BB-EAF6F82A4C1F}"/>
                </a:ext>
              </a:extLst>
            </p:cNvPr>
            <p:cNvSpPr/>
            <p:nvPr/>
          </p:nvSpPr>
          <p:spPr>
            <a:xfrm>
              <a:off x="2725427" y="3948608"/>
              <a:ext cx="869524" cy="883065"/>
            </a:xfrm>
            <a:custGeom>
              <a:avLst/>
              <a:gdLst/>
              <a:ahLst/>
              <a:cxnLst/>
              <a:rect l="l" t="t" r="r" b="b"/>
              <a:pathLst>
                <a:path w="490" h="531" extrusionOk="0">
                  <a:moveTo>
                    <a:pt x="336" y="58"/>
                  </a:moveTo>
                  <a:lnTo>
                    <a:pt x="336" y="68"/>
                  </a:lnTo>
                  <a:lnTo>
                    <a:pt x="350" y="87"/>
                  </a:lnTo>
                  <a:lnTo>
                    <a:pt x="365" y="97"/>
                  </a:lnTo>
                  <a:lnTo>
                    <a:pt x="380" y="107"/>
                  </a:lnTo>
                  <a:lnTo>
                    <a:pt x="395" y="107"/>
                  </a:lnTo>
                  <a:lnTo>
                    <a:pt x="409" y="116"/>
                  </a:lnTo>
                  <a:lnTo>
                    <a:pt x="424" y="137"/>
                  </a:lnTo>
                  <a:lnTo>
                    <a:pt x="439" y="137"/>
                  </a:lnTo>
                  <a:lnTo>
                    <a:pt x="453" y="137"/>
                  </a:lnTo>
                  <a:lnTo>
                    <a:pt x="467" y="137"/>
                  </a:lnTo>
                  <a:lnTo>
                    <a:pt x="483" y="146"/>
                  </a:lnTo>
                  <a:lnTo>
                    <a:pt x="490" y="167"/>
                  </a:lnTo>
                  <a:lnTo>
                    <a:pt x="483" y="187"/>
                  </a:lnTo>
                  <a:lnTo>
                    <a:pt x="490" y="206"/>
                  </a:lnTo>
                  <a:lnTo>
                    <a:pt x="483" y="226"/>
                  </a:lnTo>
                  <a:lnTo>
                    <a:pt x="482" y="227"/>
                  </a:lnTo>
                  <a:lnTo>
                    <a:pt x="482" y="237"/>
                  </a:lnTo>
                  <a:lnTo>
                    <a:pt x="466" y="246"/>
                  </a:lnTo>
                  <a:lnTo>
                    <a:pt x="452" y="256"/>
                  </a:lnTo>
                  <a:lnTo>
                    <a:pt x="438" y="276"/>
                  </a:lnTo>
                  <a:lnTo>
                    <a:pt x="430" y="296"/>
                  </a:lnTo>
                  <a:lnTo>
                    <a:pt x="423" y="315"/>
                  </a:lnTo>
                  <a:lnTo>
                    <a:pt x="409" y="324"/>
                  </a:lnTo>
                  <a:lnTo>
                    <a:pt x="409" y="345"/>
                  </a:lnTo>
                  <a:lnTo>
                    <a:pt x="409" y="364"/>
                  </a:lnTo>
                  <a:lnTo>
                    <a:pt x="394" y="374"/>
                  </a:lnTo>
                  <a:lnTo>
                    <a:pt x="379" y="384"/>
                  </a:lnTo>
                  <a:lnTo>
                    <a:pt x="364" y="394"/>
                  </a:lnTo>
                  <a:lnTo>
                    <a:pt x="349" y="413"/>
                  </a:lnTo>
                  <a:lnTo>
                    <a:pt x="342" y="413"/>
                  </a:lnTo>
                  <a:lnTo>
                    <a:pt x="327" y="423"/>
                  </a:lnTo>
                  <a:lnTo>
                    <a:pt x="313" y="432"/>
                  </a:lnTo>
                  <a:lnTo>
                    <a:pt x="306" y="453"/>
                  </a:lnTo>
                  <a:lnTo>
                    <a:pt x="306" y="472"/>
                  </a:lnTo>
                  <a:lnTo>
                    <a:pt x="291" y="472"/>
                  </a:lnTo>
                  <a:lnTo>
                    <a:pt x="284" y="492"/>
                  </a:lnTo>
                  <a:lnTo>
                    <a:pt x="284" y="511"/>
                  </a:lnTo>
                  <a:lnTo>
                    <a:pt x="270" y="521"/>
                  </a:lnTo>
                  <a:lnTo>
                    <a:pt x="254" y="531"/>
                  </a:lnTo>
                  <a:lnTo>
                    <a:pt x="254" y="511"/>
                  </a:lnTo>
                  <a:lnTo>
                    <a:pt x="240" y="501"/>
                  </a:lnTo>
                  <a:lnTo>
                    <a:pt x="226" y="511"/>
                  </a:lnTo>
                  <a:lnTo>
                    <a:pt x="211" y="511"/>
                  </a:lnTo>
                  <a:lnTo>
                    <a:pt x="196" y="501"/>
                  </a:lnTo>
                  <a:lnTo>
                    <a:pt x="189" y="482"/>
                  </a:lnTo>
                  <a:lnTo>
                    <a:pt x="189" y="462"/>
                  </a:lnTo>
                  <a:lnTo>
                    <a:pt x="189" y="442"/>
                  </a:lnTo>
                  <a:lnTo>
                    <a:pt x="175" y="423"/>
                  </a:lnTo>
                  <a:lnTo>
                    <a:pt x="167" y="403"/>
                  </a:lnTo>
                  <a:lnTo>
                    <a:pt x="160" y="384"/>
                  </a:lnTo>
                  <a:lnTo>
                    <a:pt x="145" y="384"/>
                  </a:lnTo>
                  <a:lnTo>
                    <a:pt x="131" y="374"/>
                  </a:lnTo>
                  <a:lnTo>
                    <a:pt x="117" y="384"/>
                  </a:lnTo>
                  <a:lnTo>
                    <a:pt x="102" y="394"/>
                  </a:lnTo>
                  <a:lnTo>
                    <a:pt x="87" y="384"/>
                  </a:lnTo>
                  <a:lnTo>
                    <a:pt x="73" y="384"/>
                  </a:lnTo>
                  <a:lnTo>
                    <a:pt x="58" y="374"/>
                  </a:lnTo>
                  <a:lnTo>
                    <a:pt x="44" y="384"/>
                  </a:lnTo>
                  <a:lnTo>
                    <a:pt x="29" y="384"/>
                  </a:lnTo>
                  <a:lnTo>
                    <a:pt x="22" y="364"/>
                  </a:lnTo>
                  <a:lnTo>
                    <a:pt x="15" y="345"/>
                  </a:lnTo>
                  <a:lnTo>
                    <a:pt x="15" y="324"/>
                  </a:lnTo>
                  <a:lnTo>
                    <a:pt x="15" y="305"/>
                  </a:lnTo>
                  <a:lnTo>
                    <a:pt x="22" y="285"/>
                  </a:lnTo>
                  <a:lnTo>
                    <a:pt x="15" y="266"/>
                  </a:lnTo>
                  <a:lnTo>
                    <a:pt x="15" y="246"/>
                  </a:lnTo>
                  <a:lnTo>
                    <a:pt x="0" y="227"/>
                  </a:lnTo>
                  <a:lnTo>
                    <a:pt x="0" y="207"/>
                  </a:lnTo>
                  <a:lnTo>
                    <a:pt x="0" y="187"/>
                  </a:lnTo>
                  <a:lnTo>
                    <a:pt x="7" y="168"/>
                  </a:lnTo>
                  <a:lnTo>
                    <a:pt x="22" y="147"/>
                  </a:lnTo>
                  <a:lnTo>
                    <a:pt x="29" y="128"/>
                  </a:lnTo>
                  <a:lnTo>
                    <a:pt x="29" y="108"/>
                  </a:lnTo>
                  <a:lnTo>
                    <a:pt x="29" y="88"/>
                  </a:lnTo>
                  <a:lnTo>
                    <a:pt x="23" y="50"/>
                  </a:lnTo>
                  <a:lnTo>
                    <a:pt x="22" y="49"/>
                  </a:lnTo>
                  <a:lnTo>
                    <a:pt x="29" y="49"/>
                  </a:lnTo>
                  <a:lnTo>
                    <a:pt x="44" y="49"/>
                  </a:lnTo>
                  <a:lnTo>
                    <a:pt x="58" y="40"/>
                  </a:lnTo>
                  <a:lnTo>
                    <a:pt x="73" y="30"/>
                  </a:lnTo>
                  <a:lnTo>
                    <a:pt x="87" y="10"/>
                  </a:lnTo>
                  <a:lnTo>
                    <a:pt x="102" y="0"/>
                  </a:lnTo>
                  <a:lnTo>
                    <a:pt x="117" y="0"/>
                  </a:lnTo>
                  <a:lnTo>
                    <a:pt x="138" y="0"/>
                  </a:lnTo>
                  <a:lnTo>
                    <a:pt x="153" y="0"/>
                  </a:lnTo>
                  <a:lnTo>
                    <a:pt x="167" y="10"/>
                  </a:lnTo>
                  <a:lnTo>
                    <a:pt x="189" y="19"/>
                  </a:lnTo>
                  <a:lnTo>
                    <a:pt x="204" y="19"/>
                  </a:lnTo>
                  <a:lnTo>
                    <a:pt x="226" y="19"/>
                  </a:lnTo>
                  <a:lnTo>
                    <a:pt x="240" y="19"/>
                  </a:lnTo>
                  <a:lnTo>
                    <a:pt x="254" y="19"/>
                  </a:lnTo>
                  <a:lnTo>
                    <a:pt x="277" y="10"/>
                  </a:lnTo>
                  <a:lnTo>
                    <a:pt x="291" y="10"/>
                  </a:lnTo>
                  <a:lnTo>
                    <a:pt x="306" y="0"/>
                  </a:lnTo>
                  <a:lnTo>
                    <a:pt x="306" y="19"/>
                  </a:lnTo>
                  <a:lnTo>
                    <a:pt x="306" y="40"/>
                  </a:lnTo>
                  <a:lnTo>
                    <a:pt x="306" y="59"/>
                  </a:lnTo>
                  <a:lnTo>
                    <a:pt x="320" y="59"/>
                  </a:lnTo>
                  <a:lnTo>
                    <a:pt x="335" y="59"/>
                  </a:lnTo>
                  <a:lnTo>
                    <a:pt x="336" y="58"/>
                  </a:ln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45" name="Google Shape;465;p45">
              <a:extLst>
                <a:ext uri="{FF2B5EF4-FFF2-40B4-BE49-F238E27FC236}">
                  <a16:creationId xmlns:a16="http://schemas.microsoft.com/office/drawing/2014/main" id="{A6F46B21-87DA-6615-46B7-061A486F7941}"/>
                </a:ext>
              </a:extLst>
            </p:cNvPr>
            <p:cNvSpPr/>
            <p:nvPr/>
          </p:nvSpPr>
          <p:spPr>
            <a:xfrm>
              <a:off x="3587559" y="2433410"/>
              <a:ext cx="660715" cy="1164578"/>
            </a:xfrm>
            <a:custGeom>
              <a:avLst/>
              <a:gdLst/>
              <a:ahLst/>
              <a:cxnLst/>
              <a:rect l="l" t="t" r="r" b="b"/>
              <a:pathLst>
                <a:path w="385" h="692" extrusionOk="0">
                  <a:moveTo>
                    <a:pt x="41" y="672"/>
                  </a:moveTo>
                  <a:lnTo>
                    <a:pt x="17" y="692"/>
                  </a:lnTo>
                  <a:lnTo>
                    <a:pt x="0" y="632"/>
                  </a:lnTo>
                  <a:lnTo>
                    <a:pt x="8" y="612"/>
                  </a:lnTo>
                  <a:lnTo>
                    <a:pt x="8" y="591"/>
                  </a:lnTo>
                  <a:lnTo>
                    <a:pt x="0" y="572"/>
                  </a:lnTo>
                  <a:lnTo>
                    <a:pt x="0" y="552"/>
                  </a:lnTo>
                  <a:lnTo>
                    <a:pt x="0" y="532"/>
                  </a:lnTo>
                  <a:lnTo>
                    <a:pt x="0" y="512"/>
                  </a:lnTo>
                  <a:lnTo>
                    <a:pt x="8" y="491"/>
                  </a:lnTo>
                  <a:lnTo>
                    <a:pt x="0" y="472"/>
                  </a:lnTo>
                  <a:lnTo>
                    <a:pt x="0" y="451"/>
                  </a:lnTo>
                  <a:lnTo>
                    <a:pt x="0" y="432"/>
                  </a:lnTo>
                  <a:lnTo>
                    <a:pt x="8" y="422"/>
                  </a:lnTo>
                  <a:lnTo>
                    <a:pt x="16" y="401"/>
                  </a:lnTo>
                  <a:lnTo>
                    <a:pt x="24" y="382"/>
                  </a:lnTo>
                  <a:lnTo>
                    <a:pt x="41" y="362"/>
                  </a:lnTo>
                  <a:lnTo>
                    <a:pt x="43" y="362"/>
                  </a:lnTo>
                  <a:lnTo>
                    <a:pt x="51" y="341"/>
                  </a:lnTo>
                  <a:lnTo>
                    <a:pt x="59" y="321"/>
                  </a:lnTo>
                  <a:lnTo>
                    <a:pt x="76" y="300"/>
                  </a:lnTo>
                  <a:lnTo>
                    <a:pt x="92" y="290"/>
                  </a:lnTo>
                  <a:lnTo>
                    <a:pt x="101" y="270"/>
                  </a:lnTo>
                  <a:lnTo>
                    <a:pt x="109" y="250"/>
                  </a:lnTo>
                  <a:lnTo>
                    <a:pt x="118" y="230"/>
                  </a:lnTo>
                  <a:lnTo>
                    <a:pt x="118" y="210"/>
                  </a:lnTo>
                  <a:lnTo>
                    <a:pt x="118" y="190"/>
                  </a:lnTo>
                  <a:lnTo>
                    <a:pt x="127" y="170"/>
                  </a:lnTo>
                  <a:lnTo>
                    <a:pt x="118" y="150"/>
                  </a:lnTo>
                  <a:lnTo>
                    <a:pt x="127" y="130"/>
                  </a:lnTo>
                  <a:lnTo>
                    <a:pt x="143" y="130"/>
                  </a:lnTo>
                  <a:lnTo>
                    <a:pt x="160" y="130"/>
                  </a:lnTo>
                  <a:lnTo>
                    <a:pt x="176" y="110"/>
                  </a:lnTo>
                  <a:lnTo>
                    <a:pt x="184" y="90"/>
                  </a:lnTo>
                  <a:lnTo>
                    <a:pt x="202" y="80"/>
                  </a:lnTo>
                  <a:lnTo>
                    <a:pt x="202" y="60"/>
                  </a:lnTo>
                  <a:lnTo>
                    <a:pt x="218" y="40"/>
                  </a:lnTo>
                  <a:lnTo>
                    <a:pt x="202" y="30"/>
                  </a:lnTo>
                  <a:lnTo>
                    <a:pt x="184" y="30"/>
                  </a:lnTo>
                  <a:lnTo>
                    <a:pt x="168" y="20"/>
                  </a:lnTo>
                  <a:lnTo>
                    <a:pt x="168" y="0"/>
                  </a:lnTo>
                  <a:lnTo>
                    <a:pt x="194" y="0"/>
                  </a:lnTo>
                  <a:lnTo>
                    <a:pt x="191" y="0"/>
                  </a:lnTo>
                  <a:lnTo>
                    <a:pt x="201" y="0"/>
                  </a:lnTo>
                  <a:lnTo>
                    <a:pt x="209" y="0"/>
                  </a:lnTo>
                  <a:lnTo>
                    <a:pt x="226" y="0"/>
                  </a:lnTo>
                  <a:lnTo>
                    <a:pt x="234" y="20"/>
                  </a:lnTo>
                  <a:lnTo>
                    <a:pt x="251" y="20"/>
                  </a:lnTo>
                  <a:lnTo>
                    <a:pt x="267" y="30"/>
                  </a:lnTo>
                  <a:lnTo>
                    <a:pt x="275" y="50"/>
                  </a:lnTo>
                  <a:lnTo>
                    <a:pt x="275" y="69"/>
                  </a:lnTo>
                  <a:lnTo>
                    <a:pt x="275" y="91"/>
                  </a:lnTo>
                  <a:lnTo>
                    <a:pt x="275" y="110"/>
                  </a:lnTo>
                  <a:lnTo>
                    <a:pt x="267" y="131"/>
                  </a:lnTo>
                  <a:lnTo>
                    <a:pt x="259" y="150"/>
                  </a:lnTo>
                  <a:lnTo>
                    <a:pt x="251" y="171"/>
                  </a:lnTo>
                  <a:lnTo>
                    <a:pt x="267" y="181"/>
                  </a:lnTo>
                  <a:lnTo>
                    <a:pt x="285" y="190"/>
                  </a:lnTo>
                  <a:lnTo>
                    <a:pt x="293" y="210"/>
                  </a:lnTo>
                  <a:lnTo>
                    <a:pt x="310" y="221"/>
                  </a:lnTo>
                  <a:lnTo>
                    <a:pt x="326" y="221"/>
                  </a:lnTo>
                  <a:lnTo>
                    <a:pt x="343" y="221"/>
                  </a:lnTo>
                  <a:lnTo>
                    <a:pt x="352" y="241"/>
                  </a:lnTo>
                  <a:lnTo>
                    <a:pt x="335" y="260"/>
                  </a:lnTo>
                  <a:lnTo>
                    <a:pt x="318" y="271"/>
                  </a:lnTo>
                  <a:lnTo>
                    <a:pt x="318" y="290"/>
                  </a:lnTo>
                  <a:lnTo>
                    <a:pt x="310" y="313"/>
                  </a:lnTo>
                  <a:lnTo>
                    <a:pt x="318" y="332"/>
                  </a:lnTo>
                  <a:lnTo>
                    <a:pt x="335" y="342"/>
                  </a:lnTo>
                  <a:lnTo>
                    <a:pt x="343" y="362"/>
                  </a:lnTo>
                  <a:lnTo>
                    <a:pt x="343" y="382"/>
                  </a:lnTo>
                  <a:lnTo>
                    <a:pt x="361" y="392"/>
                  </a:lnTo>
                  <a:lnTo>
                    <a:pt x="369" y="413"/>
                  </a:lnTo>
                  <a:lnTo>
                    <a:pt x="385" y="413"/>
                  </a:lnTo>
                  <a:lnTo>
                    <a:pt x="385" y="413"/>
                  </a:lnTo>
                  <a:lnTo>
                    <a:pt x="385" y="413"/>
                  </a:lnTo>
                  <a:lnTo>
                    <a:pt x="377" y="432"/>
                  </a:lnTo>
                  <a:lnTo>
                    <a:pt x="361" y="442"/>
                  </a:lnTo>
                  <a:lnTo>
                    <a:pt x="352" y="462"/>
                  </a:lnTo>
                  <a:lnTo>
                    <a:pt x="343" y="482"/>
                  </a:lnTo>
                  <a:lnTo>
                    <a:pt x="343" y="501"/>
                  </a:lnTo>
                  <a:lnTo>
                    <a:pt x="361" y="501"/>
                  </a:lnTo>
                  <a:lnTo>
                    <a:pt x="377" y="501"/>
                  </a:lnTo>
                  <a:lnTo>
                    <a:pt x="369" y="522"/>
                  </a:lnTo>
                  <a:lnTo>
                    <a:pt x="352" y="532"/>
                  </a:lnTo>
                  <a:lnTo>
                    <a:pt x="361" y="553"/>
                  </a:lnTo>
                  <a:lnTo>
                    <a:pt x="343" y="572"/>
                  </a:lnTo>
                  <a:lnTo>
                    <a:pt x="361" y="582"/>
                  </a:lnTo>
                  <a:lnTo>
                    <a:pt x="369" y="603"/>
                  </a:lnTo>
                  <a:lnTo>
                    <a:pt x="369" y="622"/>
                  </a:lnTo>
                  <a:lnTo>
                    <a:pt x="381" y="664"/>
                  </a:lnTo>
                  <a:lnTo>
                    <a:pt x="349" y="668"/>
                  </a:lnTo>
                  <a:lnTo>
                    <a:pt x="321" y="668"/>
                  </a:lnTo>
                  <a:lnTo>
                    <a:pt x="277" y="684"/>
                  </a:lnTo>
                  <a:lnTo>
                    <a:pt x="223" y="680"/>
                  </a:lnTo>
                  <a:lnTo>
                    <a:pt x="157" y="680"/>
                  </a:lnTo>
                  <a:lnTo>
                    <a:pt x="121" y="656"/>
                  </a:lnTo>
                  <a:lnTo>
                    <a:pt x="95" y="676"/>
                  </a:lnTo>
                  <a:lnTo>
                    <a:pt x="51" y="672"/>
                  </a:lnTo>
                  <a:lnTo>
                    <a:pt x="39" y="664"/>
                  </a:lnTo>
                  <a:lnTo>
                    <a:pt x="41" y="672"/>
                  </a:lnTo>
                  <a:close/>
                </a:path>
              </a:pathLst>
            </a:custGeom>
            <a:solidFill>
              <a:srgbClr val="FFC5CA"/>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46" name="Google Shape;466;p45">
              <a:extLst>
                <a:ext uri="{FF2B5EF4-FFF2-40B4-BE49-F238E27FC236}">
                  <a16:creationId xmlns:a16="http://schemas.microsoft.com/office/drawing/2014/main" id="{16697F25-C89B-660E-FE9E-B8C4AA784277}"/>
                </a:ext>
              </a:extLst>
            </p:cNvPr>
            <p:cNvSpPr/>
            <p:nvPr/>
          </p:nvSpPr>
          <p:spPr>
            <a:xfrm>
              <a:off x="2285282" y="2752912"/>
              <a:ext cx="1413353" cy="1293135"/>
            </a:xfrm>
            <a:custGeom>
              <a:avLst/>
              <a:gdLst/>
              <a:ahLst/>
              <a:cxnLst/>
              <a:rect l="l" t="t" r="r" b="b"/>
              <a:pathLst>
                <a:path w="796" h="776" extrusionOk="0">
                  <a:moveTo>
                    <a:pt x="247" y="0"/>
                  </a:moveTo>
                  <a:lnTo>
                    <a:pt x="233" y="20"/>
                  </a:lnTo>
                  <a:lnTo>
                    <a:pt x="226" y="40"/>
                  </a:lnTo>
                  <a:lnTo>
                    <a:pt x="219" y="59"/>
                  </a:lnTo>
                  <a:lnTo>
                    <a:pt x="219" y="79"/>
                  </a:lnTo>
                  <a:lnTo>
                    <a:pt x="211" y="89"/>
                  </a:lnTo>
                  <a:lnTo>
                    <a:pt x="197" y="89"/>
                  </a:lnTo>
                  <a:lnTo>
                    <a:pt x="175" y="98"/>
                  </a:lnTo>
                  <a:lnTo>
                    <a:pt x="153" y="98"/>
                  </a:lnTo>
                  <a:lnTo>
                    <a:pt x="138" y="98"/>
                  </a:lnTo>
                  <a:lnTo>
                    <a:pt x="117" y="89"/>
                  </a:lnTo>
                  <a:lnTo>
                    <a:pt x="95" y="89"/>
                  </a:lnTo>
                  <a:lnTo>
                    <a:pt x="73" y="98"/>
                  </a:lnTo>
                  <a:lnTo>
                    <a:pt x="58" y="98"/>
                  </a:lnTo>
                  <a:lnTo>
                    <a:pt x="36" y="98"/>
                  </a:lnTo>
                  <a:lnTo>
                    <a:pt x="22" y="98"/>
                  </a:lnTo>
                  <a:lnTo>
                    <a:pt x="8" y="98"/>
                  </a:lnTo>
                  <a:lnTo>
                    <a:pt x="0" y="98"/>
                  </a:lnTo>
                  <a:lnTo>
                    <a:pt x="1" y="99"/>
                  </a:lnTo>
                  <a:lnTo>
                    <a:pt x="1" y="109"/>
                  </a:lnTo>
                  <a:lnTo>
                    <a:pt x="1" y="129"/>
                  </a:lnTo>
                  <a:lnTo>
                    <a:pt x="9" y="149"/>
                  </a:lnTo>
                  <a:lnTo>
                    <a:pt x="16" y="168"/>
                  </a:lnTo>
                  <a:lnTo>
                    <a:pt x="9" y="188"/>
                  </a:lnTo>
                  <a:lnTo>
                    <a:pt x="1" y="208"/>
                  </a:lnTo>
                  <a:lnTo>
                    <a:pt x="9" y="228"/>
                  </a:lnTo>
                  <a:lnTo>
                    <a:pt x="24" y="247"/>
                  </a:lnTo>
                  <a:lnTo>
                    <a:pt x="38" y="257"/>
                  </a:lnTo>
                  <a:lnTo>
                    <a:pt x="53" y="267"/>
                  </a:lnTo>
                  <a:lnTo>
                    <a:pt x="67" y="277"/>
                  </a:lnTo>
                  <a:lnTo>
                    <a:pt x="81" y="267"/>
                  </a:lnTo>
                  <a:lnTo>
                    <a:pt x="89" y="287"/>
                  </a:lnTo>
                  <a:lnTo>
                    <a:pt x="103" y="287"/>
                  </a:lnTo>
                  <a:lnTo>
                    <a:pt x="118" y="287"/>
                  </a:lnTo>
                  <a:lnTo>
                    <a:pt x="110" y="306"/>
                  </a:lnTo>
                  <a:lnTo>
                    <a:pt x="110" y="326"/>
                  </a:lnTo>
                  <a:lnTo>
                    <a:pt x="118" y="345"/>
                  </a:lnTo>
                  <a:lnTo>
                    <a:pt x="125" y="365"/>
                  </a:lnTo>
                  <a:lnTo>
                    <a:pt x="125" y="384"/>
                  </a:lnTo>
                  <a:lnTo>
                    <a:pt x="118" y="404"/>
                  </a:lnTo>
                  <a:lnTo>
                    <a:pt x="103" y="414"/>
                  </a:lnTo>
                  <a:lnTo>
                    <a:pt x="96" y="424"/>
                  </a:lnTo>
                  <a:lnTo>
                    <a:pt x="89" y="434"/>
                  </a:lnTo>
                  <a:lnTo>
                    <a:pt x="81" y="453"/>
                  </a:lnTo>
                  <a:lnTo>
                    <a:pt x="67" y="473"/>
                  </a:lnTo>
                  <a:lnTo>
                    <a:pt x="66" y="473"/>
                  </a:lnTo>
                  <a:lnTo>
                    <a:pt x="73" y="482"/>
                  </a:lnTo>
                  <a:lnTo>
                    <a:pt x="88" y="501"/>
                  </a:lnTo>
                  <a:lnTo>
                    <a:pt x="88" y="521"/>
                  </a:lnTo>
                  <a:lnTo>
                    <a:pt x="81" y="540"/>
                  </a:lnTo>
                  <a:lnTo>
                    <a:pt x="81" y="570"/>
                  </a:lnTo>
                  <a:lnTo>
                    <a:pt x="73" y="590"/>
                  </a:lnTo>
                  <a:lnTo>
                    <a:pt x="81" y="609"/>
                  </a:lnTo>
                  <a:lnTo>
                    <a:pt x="88" y="629"/>
                  </a:lnTo>
                  <a:lnTo>
                    <a:pt x="110" y="638"/>
                  </a:lnTo>
                  <a:lnTo>
                    <a:pt x="132" y="638"/>
                  </a:lnTo>
                  <a:lnTo>
                    <a:pt x="146" y="638"/>
                  </a:lnTo>
                  <a:lnTo>
                    <a:pt x="161" y="648"/>
                  </a:lnTo>
                  <a:lnTo>
                    <a:pt x="176" y="648"/>
                  </a:lnTo>
                  <a:lnTo>
                    <a:pt x="190" y="648"/>
                  </a:lnTo>
                  <a:lnTo>
                    <a:pt x="205" y="648"/>
                  </a:lnTo>
                  <a:lnTo>
                    <a:pt x="226" y="658"/>
                  </a:lnTo>
                  <a:lnTo>
                    <a:pt x="226" y="678"/>
                  </a:lnTo>
                  <a:lnTo>
                    <a:pt x="226" y="698"/>
                  </a:lnTo>
                  <a:lnTo>
                    <a:pt x="233" y="717"/>
                  </a:lnTo>
                  <a:lnTo>
                    <a:pt x="248" y="727"/>
                  </a:lnTo>
                  <a:lnTo>
                    <a:pt x="263" y="727"/>
                  </a:lnTo>
                  <a:lnTo>
                    <a:pt x="270" y="747"/>
                  </a:lnTo>
                  <a:lnTo>
                    <a:pt x="270" y="766"/>
                  </a:lnTo>
                  <a:lnTo>
                    <a:pt x="270" y="766"/>
                  </a:lnTo>
                  <a:lnTo>
                    <a:pt x="277" y="766"/>
                  </a:lnTo>
                  <a:lnTo>
                    <a:pt x="292" y="766"/>
                  </a:lnTo>
                  <a:lnTo>
                    <a:pt x="306" y="757"/>
                  </a:lnTo>
                  <a:lnTo>
                    <a:pt x="321" y="747"/>
                  </a:lnTo>
                  <a:lnTo>
                    <a:pt x="335" y="727"/>
                  </a:lnTo>
                  <a:lnTo>
                    <a:pt x="350" y="717"/>
                  </a:lnTo>
                  <a:lnTo>
                    <a:pt x="365" y="717"/>
                  </a:lnTo>
                  <a:lnTo>
                    <a:pt x="386" y="717"/>
                  </a:lnTo>
                  <a:lnTo>
                    <a:pt x="401" y="717"/>
                  </a:lnTo>
                  <a:lnTo>
                    <a:pt x="415" y="727"/>
                  </a:lnTo>
                  <a:lnTo>
                    <a:pt x="437" y="736"/>
                  </a:lnTo>
                  <a:lnTo>
                    <a:pt x="452" y="736"/>
                  </a:lnTo>
                  <a:lnTo>
                    <a:pt x="474" y="736"/>
                  </a:lnTo>
                  <a:lnTo>
                    <a:pt x="488" y="736"/>
                  </a:lnTo>
                  <a:lnTo>
                    <a:pt x="502" y="736"/>
                  </a:lnTo>
                  <a:lnTo>
                    <a:pt x="525" y="727"/>
                  </a:lnTo>
                  <a:lnTo>
                    <a:pt x="539" y="727"/>
                  </a:lnTo>
                  <a:lnTo>
                    <a:pt x="554" y="717"/>
                  </a:lnTo>
                  <a:lnTo>
                    <a:pt x="554" y="736"/>
                  </a:lnTo>
                  <a:lnTo>
                    <a:pt x="554" y="757"/>
                  </a:lnTo>
                  <a:lnTo>
                    <a:pt x="554" y="776"/>
                  </a:lnTo>
                  <a:lnTo>
                    <a:pt x="568" y="776"/>
                  </a:lnTo>
                  <a:lnTo>
                    <a:pt x="583" y="776"/>
                  </a:lnTo>
                  <a:lnTo>
                    <a:pt x="583" y="776"/>
                  </a:lnTo>
                  <a:lnTo>
                    <a:pt x="583" y="776"/>
                  </a:lnTo>
                  <a:lnTo>
                    <a:pt x="590" y="757"/>
                  </a:lnTo>
                  <a:lnTo>
                    <a:pt x="583" y="736"/>
                  </a:lnTo>
                  <a:lnTo>
                    <a:pt x="590" y="717"/>
                  </a:lnTo>
                  <a:lnTo>
                    <a:pt x="604" y="698"/>
                  </a:lnTo>
                  <a:lnTo>
                    <a:pt x="612" y="678"/>
                  </a:lnTo>
                  <a:lnTo>
                    <a:pt x="627" y="658"/>
                  </a:lnTo>
                  <a:lnTo>
                    <a:pt x="635" y="638"/>
                  </a:lnTo>
                  <a:lnTo>
                    <a:pt x="642" y="619"/>
                  </a:lnTo>
                  <a:lnTo>
                    <a:pt x="657" y="619"/>
                  </a:lnTo>
                  <a:lnTo>
                    <a:pt x="671" y="609"/>
                  </a:lnTo>
                  <a:lnTo>
                    <a:pt x="686" y="599"/>
                  </a:lnTo>
                  <a:lnTo>
                    <a:pt x="686" y="579"/>
                  </a:lnTo>
                  <a:lnTo>
                    <a:pt x="700" y="560"/>
                  </a:lnTo>
                  <a:lnTo>
                    <a:pt x="714" y="550"/>
                  </a:lnTo>
                  <a:lnTo>
                    <a:pt x="730" y="550"/>
                  </a:lnTo>
                  <a:lnTo>
                    <a:pt x="737" y="531"/>
                  </a:lnTo>
                  <a:lnTo>
                    <a:pt x="737" y="511"/>
                  </a:lnTo>
                  <a:lnTo>
                    <a:pt x="744" y="492"/>
                  </a:lnTo>
                  <a:lnTo>
                    <a:pt x="758" y="473"/>
                  </a:lnTo>
                  <a:lnTo>
                    <a:pt x="758" y="453"/>
                  </a:lnTo>
                  <a:lnTo>
                    <a:pt x="758" y="434"/>
                  </a:lnTo>
                  <a:lnTo>
                    <a:pt x="765" y="414"/>
                  </a:lnTo>
                  <a:lnTo>
                    <a:pt x="765" y="394"/>
                  </a:lnTo>
                  <a:lnTo>
                    <a:pt x="758" y="374"/>
                  </a:lnTo>
                  <a:lnTo>
                    <a:pt x="758" y="355"/>
                  </a:lnTo>
                  <a:lnTo>
                    <a:pt x="758" y="335"/>
                  </a:lnTo>
                  <a:lnTo>
                    <a:pt x="758" y="316"/>
                  </a:lnTo>
                  <a:lnTo>
                    <a:pt x="765" y="296"/>
                  </a:lnTo>
                  <a:lnTo>
                    <a:pt x="758" y="276"/>
                  </a:lnTo>
                  <a:lnTo>
                    <a:pt x="758" y="257"/>
                  </a:lnTo>
                  <a:lnTo>
                    <a:pt x="758" y="237"/>
                  </a:lnTo>
                  <a:lnTo>
                    <a:pt x="765" y="227"/>
                  </a:lnTo>
                  <a:lnTo>
                    <a:pt x="773" y="207"/>
                  </a:lnTo>
                  <a:lnTo>
                    <a:pt x="780" y="188"/>
                  </a:lnTo>
                  <a:lnTo>
                    <a:pt x="795" y="168"/>
                  </a:lnTo>
                  <a:lnTo>
                    <a:pt x="796" y="168"/>
                  </a:lnTo>
                  <a:lnTo>
                    <a:pt x="781" y="168"/>
                  </a:lnTo>
                  <a:lnTo>
                    <a:pt x="759" y="168"/>
                  </a:lnTo>
                  <a:lnTo>
                    <a:pt x="738" y="178"/>
                  </a:lnTo>
                  <a:lnTo>
                    <a:pt x="715" y="178"/>
                  </a:lnTo>
                  <a:lnTo>
                    <a:pt x="694" y="178"/>
                  </a:lnTo>
                  <a:lnTo>
                    <a:pt x="672" y="178"/>
                  </a:lnTo>
                  <a:lnTo>
                    <a:pt x="650" y="168"/>
                  </a:lnTo>
                  <a:lnTo>
                    <a:pt x="628" y="168"/>
                  </a:lnTo>
                  <a:lnTo>
                    <a:pt x="598" y="168"/>
                  </a:lnTo>
                  <a:lnTo>
                    <a:pt x="577" y="168"/>
                  </a:lnTo>
                  <a:lnTo>
                    <a:pt x="555" y="168"/>
                  </a:lnTo>
                  <a:lnTo>
                    <a:pt x="540" y="168"/>
                  </a:lnTo>
                  <a:lnTo>
                    <a:pt x="518" y="168"/>
                  </a:lnTo>
                  <a:lnTo>
                    <a:pt x="496" y="168"/>
                  </a:lnTo>
                  <a:lnTo>
                    <a:pt x="467" y="168"/>
                  </a:lnTo>
                  <a:lnTo>
                    <a:pt x="445" y="168"/>
                  </a:lnTo>
                  <a:lnTo>
                    <a:pt x="423" y="168"/>
                  </a:lnTo>
                  <a:lnTo>
                    <a:pt x="402" y="168"/>
                  </a:lnTo>
                  <a:lnTo>
                    <a:pt x="380" y="159"/>
                  </a:lnTo>
                  <a:lnTo>
                    <a:pt x="366" y="159"/>
                  </a:lnTo>
                  <a:lnTo>
                    <a:pt x="351" y="168"/>
                  </a:lnTo>
                  <a:lnTo>
                    <a:pt x="336" y="159"/>
                  </a:lnTo>
                  <a:lnTo>
                    <a:pt x="329" y="139"/>
                  </a:lnTo>
                  <a:lnTo>
                    <a:pt x="315" y="139"/>
                  </a:lnTo>
                  <a:lnTo>
                    <a:pt x="307" y="120"/>
                  </a:lnTo>
                  <a:lnTo>
                    <a:pt x="293" y="98"/>
                  </a:lnTo>
                  <a:lnTo>
                    <a:pt x="278" y="98"/>
                  </a:lnTo>
                  <a:lnTo>
                    <a:pt x="271" y="79"/>
                  </a:lnTo>
                  <a:lnTo>
                    <a:pt x="271" y="59"/>
                  </a:lnTo>
                  <a:lnTo>
                    <a:pt x="264" y="40"/>
                  </a:lnTo>
                  <a:lnTo>
                    <a:pt x="256" y="20"/>
                  </a:lnTo>
                  <a:lnTo>
                    <a:pt x="249" y="11"/>
                  </a:lnTo>
                  <a:lnTo>
                    <a:pt x="247" y="0"/>
                  </a:lnTo>
                  <a:close/>
                </a:path>
              </a:pathLst>
            </a:custGeom>
            <a:solidFill>
              <a:srgbClr val="3265D2"/>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47" name="Google Shape;467;p45">
              <a:extLst>
                <a:ext uri="{FF2B5EF4-FFF2-40B4-BE49-F238E27FC236}">
                  <a16:creationId xmlns:a16="http://schemas.microsoft.com/office/drawing/2014/main" id="{765406BA-727B-E1BF-A5A8-A3CF5965A250}"/>
                </a:ext>
              </a:extLst>
            </p:cNvPr>
            <p:cNvSpPr/>
            <p:nvPr/>
          </p:nvSpPr>
          <p:spPr>
            <a:xfrm>
              <a:off x="3587559" y="2440971"/>
              <a:ext cx="660715" cy="1164578"/>
            </a:xfrm>
            <a:custGeom>
              <a:avLst/>
              <a:gdLst/>
              <a:ahLst/>
              <a:cxnLst/>
              <a:rect l="l" t="t" r="r" b="b"/>
              <a:pathLst>
                <a:path w="385" h="692" extrusionOk="0">
                  <a:moveTo>
                    <a:pt x="41" y="672"/>
                  </a:moveTo>
                  <a:lnTo>
                    <a:pt x="17" y="692"/>
                  </a:lnTo>
                  <a:lnTo>
                    <a:pt x="0" y="632"/>
                  </a:lnTo>
                  <a:lnTo>
                    <a:pt x="8" y="612"/>
                  </a:lnTo>
                  <a:lnTo>
                    <a:pt x="8" y="591"/>
                  </a:lnTo>
                  <a:lnTo>
                    <a:pt x="0" y="572"/>
                  </a:lnTo>
                  <a:lnTo>
                    <a:pt x="0" y="552"/>
                  </a:lnTo>
                  <a:lnTo>
                    <a:pt x="0" y="532"/>
                  </a:lnTo>
                  <a:lnTo>
                    <a:pt x="0" y="512"/>
                  </a:lnTo>
                  <a:lnTo>
                    <a:pt x="8" y="491"/>
                  </a:lnTo>
                  <a:lnTo>
                    <a:pt x="0" y="472"/>
                  </a:lnTo>
                  <a:lnTo>
                    <a:pt x="0" y="451"/>
                  </a:lnTo>
                  <a:lnTo>
                    <a:pt x="0" y="432"/>
                  </a:lnTo>
                  <a:lnTo>
                    <a:pt x="8" y="422"/>
                  </a:lnTo>
                  <a:lnTo>
                    <a:pt x="16" y="401"/>
                  </a:lnTo>
                  <a:lnTo>
                    <a:pt x="24" y="382"/>
                  </a:lnTo>
                  <a:lnTo>
                    <a:pt x="41" y="362"/>
                  </a:lnTo>
                  <a:lnTo>
                    <a:pt x="43" y="362"/>
                  </a:lnTo>
                  <a:lnTo>
                    <a:pt x="51" y="341"/>
                  </a:lnTo>
                  <a:lnTo>
                    <a:pt x="59" y="321"/>
                  </a:lnTo>
                  <a:lnTo>
                    <a:pt x="76" y="300"/>
                  </a:lnTo>
                  <a:lnTo>
                    <a:pt x="92" y="290"/>
                  </a:lnTo>
                  <a:lnTo>
                    <a:pt x="101" y="270"/>
                  </a:lnTo>
                  <a:lnTo>
                    <a:pt x="109" y="250"/>
                  </a:lnTo>
                  <a:lnTo>
                    <a:pt x="118" y="230"/>
                  </a:lnTo>
                  <a:lnTo>
                    <a:pt x="118" y="210"/>
                  </a:lnTo>
                  <a:lnTo>
                    <a:pt x="118" y="190"/>
                  </a:lnTo>
                  <a:lnTo>
                    <a:pt x="127" y="170"/>
                  </a:lnTo>
                  <a:lnTo>
                    <a:pt x="118" y="150"/>
                  </a:lnTo>
                  <a:lnTo>
                    <a:pt x="127" y="130"/>
                  </a:lnTo>
                  <a:lnTo>
                    <a:pt x="143" y="130"/>
                  </a:lnTo>
                  <a:lnTo>
                    <a:pt x="160" y="130"/>
                  </a:lnTo>
                  <a:lnTo>
                    <a:pt x="176" y="110"/>
                  </a:lnTo>
                  <a:lnTo>
                    <a:pt x="184" y="90"/>
                  </a:lnTo>
                  <a:lnTo>
                    <a:pt x="202" y="80"/>
                  </a:lnTo>
                  <a:lnTo>
                    <a:pt x="202" y="60"/>
                  </a:lnTo>
                  <a:lnTo>
                    <a:pt x="218" y="40"/>
                  </a:lnTo>
                  <a:lnTo>
                    <a:pt x="202" y="30"/>
                  </a:lnTo>
                  <a:lnTo>
                    <a:pt x="184" y="30"/>
                  </a:lnTo>
                  <a:lnTo>
                    <a:pt x="168" y="20"/>
                  </a:lnTo>
                  <a:lnTo>
                    <a:pt x="168" y="0"/>
                  </a:lnTo>
                  <a:lnTo>
                    <a:pt x="194" y="0"/>
                  </a:lnTo>
                  <a:lnTo>
                    <a:pt x="191" y="0"/>
                  </a:lnTo>
                  <a:lnTo>
                    <a:pt x="201" y="0"/>
                  </a:lnTo>
                  <a:lnTo>
                    <a:pt x="209" y="0"/>
                  </a:lnTo>
                  <a:lnTo>
                    <a:pt x="226" y="0"/>
                  </a:lnTo>
                  <a:lnTo>
                    <a:pt x="234" y="20"/>
                  </a:lnTo>
                  <a:lnTo>
                    <a:pt x="251" y="20"/>
                  </a:lnTo>
                  <a:lnTo>
                    <a:pt x="267" y="30"/>
                  </a:lnTo>
                  <a:lnTo>
                    <a:pt x="275" y="50"/>
                  </a:lnTo>
                  <a:lnTo>
                    <a:pt x="275" y="69"/>
                  </a:lnTo>
                  <a:lnTo>
                    <a:pt x="275" y="91"/>
                  </a:lnTo>
                  <a:lnTo>
                    <a:pt x="275" y="110"/>
                  </a:lnTo>
                  <a:lnTo>
                    <a:pt x="267" y="131"/>
                  </a:lnTo>
                  <a:lnTo>
                    <a:pt x="259" y="150"/>
                  </a:lnTo>
                  <a:lnTo>
                    <a:pt x="251" y="171"/>
                  </a:lnTo>
                  <a:lnTo>
                    <a:pt x="267" y="181"/>
                  </a:lnTo>
                  <a:lnTo>
                    <a:pt x="285" y="190"/>
                  </a:lnTo>
                  <a:lnTo>
                    <a:pt x="293" y="210"/>
                  </a:lnTo>
                  <a:lnTo>
                    <a:pt x="310" y="221"/>
                  </a:lnTo>
                  <a:lnTo>
                    <a:pt x="326" y="221"/>
                  </a:lnTo>
                  <a:lnTo>
                    <a:pt x="343" y="221"/>
                  </a:lnTo>
                  <a:lnTo>
                    <a:pt x="352" y="241"/>
                  </a:lnTo>
                  <a:lnTo>
                    <a:pt x="335" y="260"/>
                  </a:lnTo>
                  <a:lnTo>
                    <a:pt x="318" y="271"/>
                  </a:lnTo>
                  <a:lnTo>
                    <a:pt x="318" y="290"/>
                  </a:lnTo>
                  <a:lnTo>
                    <a:pt x="310" y="313"/>
                  </a:lnTo>
                  <a:lnTo>
                    <a:pt x="318" y="332"/>
                  </a:lnTo>
                  <a:lnTo>
                    <a:pt x="335" y="342"/>
                  </a:lnTo>
                  <a:lnTo>
                    <a:pt x="343" y="362"/>
                  </a:lnTo>
                  <a:lnTo>
                    <a:pt x="343" y="382"/>
                  </a:lnTo>
                  <a:lnTo>
                    <a:pt x="361" y="392"/>
                  </a:lnTo>
                  <a:lnTo>
                    <a:pt x="369" y="413"/>
                  </a:lnTo>
                  <a:lnTo>
                    <a:pt x="385" y="413"/>
                  </a:lnTo>
                  <a:lnTo>
                    <a:pt x="385" y="413"/>
                  </a:lnTo>
                  <a:lnTo>
                    <a:pt x="385" y="413"/>
                  </a:lnTo>
                  <a:lnTo>
                    <a:pt x="377" y="432"/>
                  </a:lnTo>
                  <a:lnTo>
                    <a:pt x="361" y="442"/>
                  </a:lnTo>
                  <a:lnTo>
                    <a:pt x="352" y="462"/>
                  </a:lnTo>
                  <a:lnTo>
                    <a:pt x="343" y="482"/>
                  </a:lnTo>
                  <a:lnTo>
                    <a:pt x="343" y="501"/>
                  </a:lnTo>
                  <a:lnTo>
                    <a:pt x="361" y="501"/>
                  </a:lnTo>
                  <a:lnTo>
                    <a:pt x="377" y="501"/>
                  </a:lnTo>
                  <a:lnTo>
                    <a:pt x="369" y="522"/>
                  </a:lnTo>
                  <a:lnTo>
                    <a:pt x="352" y="532"/>
                  </a:lnTo>
                  <a:lnTo>
                    <a:pt x="361" y="553"/>
                  </a:lnTo>
                  <a:lnTo>
                    <a:pt x="343" y="572"/>
                  </a:lnTo>
                  <a:lnTo>
                    <a:pt x="361" y="582"/>
                  </a:lnTo>
                  <a:lnTo>
                    <a:pt x="369" y="603"/>
                  </a:lnTo>
                  <a:lnTo>
                    <a:pt x="369" y="622"/>
                  </a:lnTo>
                  <a:lnTo>
                    <a:pt x="381" y="664"/>
                  </a:lnTo>
                  <a:lnTo>
                    <a:pt x="349" y="668"/>
                  </a:lnTo>
                  <a:lnTo>
                    <a:pt x="321" y="668"/>
                  </a:lnTo>
                  <a:lnTo>
                    <a:pt x="277" y="684"/>
                  </a:lnTo>
                  <a:lnTo>
                    <a:pt x="223" y="680"/>
                  </a:lnTo>
                  <a:lnTo>
                    <a:pt x="157" y="680"/>
                  </a:lnTo>
                  <a:lnTo>
                    <a:pt x="121" y="656"/>
                  </a:lnTo>
                  <a:lnTo>
                    <a:pt x="95" y="676"/>
                  </a:lnTo>
                  <a:lnTo>
                    <a:pt x="51" y="672"/>
                  </a:lnTo>
                  <a:lnTo>
                    <a:pt x="39" y="664"/>
                  </a:lnTo>
                  <a:lnTo>
                    <a:pt x="41" y="672"/>
                  </a:lnTo>
                  <a:close/>
                </a:path>
              </a:pathLst>
            </a:custGeom>
            <a:solidFill>
              <a:srgbClr val="FFC5CA"/>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48" name="Google Shape;468;p45">
              <a:extLst>
                <a:ext uri="{FF2B5EF4-FFF2-40B4-BE49-F238E27FC236}">
                  <a16:creationId xmlns:a16="http://schemas.microsoft.com/office/drawing/2014/main" id="{0D0D19EC-59A5-ACE2-5B77-A4FE4484E0A5}"/>
                </a:ext>
              </a:extLst>
            </p:cNvPr>
            <p:cNvSpPr/>
            <p:nvPr/>
          </p:nvSpPr>
          <p:spPr>
            <a:xfrm>
              <a:off x="3817906" y="3666134"/>
              <a:ext cx="164644" cy="376556"/>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49" name="Google Shape;469;p45">
              <a:extLst>
                <a:ext uri="{FF2B5EF4-FFF2-40B4-BE49-F238E27FC236}">
                  <a16:creationId xmlns:a16="http://schemas.microsoft.com/office/drawing/2014/main" id="{8090F929-6549-1173-6B88-8D42986759BD}"/>
                </a:ext>
              </a:extLst>
            </p:cNvPr>
            <p:cNvSpPr txBox="1"/>
            <p:nvPr/>
          </p:nvSpPr>
          <p:spPr>
            <a:xfrm>
              <a:off x="2920942" y="3980566"/>
              <a:ext cx="500791" cy="388550"/>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333333"/>
                  </a:solidFill>
                  <a:latin typeface="Arial"/>
                  <a:ea typeface="Arial"/>
                  <a:cs typeface="Arial"/>
                  <a:sym typeface="Arial"/>
                </a:rPr>
                <a:t>VII</a:t>
              </a:r>
              <a:endParaRPr sz="1400" b="0" i="0" u="none" strike="noStrike" cap="none">
                <a:solidFill>
                  <a:srgbClr val="000000"/>
                </a:solidFill>
                <a:latin typeface="Arial"/>
                <a:ea typeface="Arial"/>
                <a:cs typeface="Arial"/>
                <a:sym typeface="Arial"/>
              </a:endParaRPr>
            </a:p>
          </p:txBody>
        </p:sp>
        <p:sp>
          <p:nvSpPr>
            <p:cNvPr id="50" name="Google Shape;470;p45">
              <a:extLst>
                <a:ext uri="{FF2B5EF4-FFF2-40B4-BE49-F238E27FC236}">
                  <a16:creationId xmlns:a16="http://schemas.microsoft.com/office/drawing/2014/main" id="{7AAFEE21-C51D-B9A6-5C78-06CB95C2E656}"/>
                </a:ext>
              </a:extLst>
            </p:cNvPr>
            <p:cNvSpPr/>
            <p:nvPr/>
          </p:nvSpPr>
          <p:spPr>
            <a:xfrm>
              <a:off x="3932279" y="1949429"/>
              <a:ext cx="827328" cy="1166468"/>
            </a:xfrm>
            <a:custGeom>
              <a:avLst/>
              <a:gdLst/>
              <a:ahLst/>
              <a:cxnLst/>
              <a:rect l="l" t="t" r="r" b="b"/>
              <a:pathLst>
                <a:path w="466" h="701" extrusionOk="0">
                  <a:moveTo>
                    <a:pt x="167" y="0"/>
                  </a:moveTo>
                  <a:lnTo>
                    <a:pt x="160" y="32"/>
                  </a:lnTo>
                  <a:lnTo>
                    <a:pt x="160" y="62"/>
                  </a:lnTo>
                  <a:lnTo>
                    <a:pt x="153" y="81"/>
                  </a:lnTo>
                  <a:lnTo>
                    <a:pt x="145" y="101"/>
                  </a:lnTo>
                  <a:lnTo>
                    <a:pt x="131" y="111"/>
                  </a:lnTo>
                  <a:lnTo>
                    <a:pt x="124" y="131"/>
                  </a:lnTo>
                  <a:lnTo>
                    <a:pt x="124" y="150"/>
                  </a:lnTo>
                  <a:lnTo>
                    <a:pt x="117" y="169"/>
                  </a:lnTo>
                  <a:lnTo>
                    <a:pt x="109" y="189"/>
                  </a:lnTo>
                  <a:lnTo>
                    <a:pt x="94" y="209"/>
                  </a:lnTo>
                  <a:lnTo>
                    <a:pt x="80" y="219"/>
                  </a:lnTo>
                  <a:lnTo>
                    <a:pt x="72" y="238"/>
                  </a:lnTo>
                  <a:lnTo>
                    <a:pt x="65" y="258"/>
                  </a:lnTo>
                  <a:lnTo>
                    <a:pt x="51" y="258"/>
                  </a:lnTo>
                  <a:lnTo>
                    <a:pt x="36" y="267"/>
                  </a:lnTo>
                  <a:lnTo>
                    <a:pt x="21" y="267"/>
                  </a:lnTo>
                  <a:lnTo>
                    <a:pt x="7" y="288"/>
                  </a:lnTo>
                  <a:lnTo>
                    <a:pt x="0" y="297"/>
                  </a:lnTo>
                  <a:lnTo>
                    <a:pt x="0" y="297"/>
                  </a:lnTo>
                  <a:lnTo>
                    <a:pt x="7" y="297"/>
                  </a:lnTo>
                  <a:lnTo>
                    <a:pt x="14" y="297"/>
                  </a:lnTo>
                  <a:lnTo>
                    <a:pt x="29" y="297"/>
                  </a:lnTo>
                  <a:lnTo>
                    <a:pt x="36" y="317"/>
                  </a:lnTo>
                  <a:lnTo>
                    <a:pt x="51" y="317"/>
                  </a:lnTo>
                  <a:lnTo>
                    <a:pt x="65" y="326"/>
                  </a:lnTo>
                  <a:lnTo>
                    <a:pt x="72" y="346"/>
                  </a:lnTo>
                  <a:lnTo>
                    <a:pt x="72" y="365"/>
                  </a:lnTo>
                  <a:lnTo>
                    <a:pt x="72" y="386"/>
                  </a:lnTo>
                  <a:lnTo>
                    <a:pt x="72" y="405"/>
                  </a:lnTo>
                  <a:lnTo>
                    <a:pt x="65" y="425"/>
                  </a:lnTo>
                  <a:lnTo>
                    <a:pt x="58" y="444"/>
                  </a:lnTo>
                  <a:lnTo>
                    <a:pt x="51" y="464"/>
                  </a:lnTo>
                  <a:lnTo>
                    <a:pt x="65" y="474"/>
                  </a:lnTo>
                  <a:lnTo>
                    <a:pt x="80" y="483"/>
                  </a:lnTo>
                  <a:lnTo>
                    <a:pt x="87" y="503"/>
                  </a:lnTo>
                  <a:lnTo>
                    <a:pt x="102" y="513"/>
                  </a:lnTo>
                  <a:lnTo>
                    <a:pt x="117" y="513"/>
                  </a:lnTo>
                  <a:lnTo>
                    <a:pt x="131" y="513"/>
                  </a:lnTo>
                  <a:lnTo>
                    <a:pt x="138" y="533"/>
                  </a:lnTo>
                  <a:lnTo>
                    <a:pt x="124" y="552"/>
                  </a:lnTo>
                  <a:lnTo>
                    <a:pt x="109" y="562"/>
                  </a:lnTo>
                  <a:lnTo>
                    <a:pt x="109" y="581"/>
                  </a:lnTo>
                  <a:lnTo>
                    <a:pt x="102" y="603"/>
                  </a:lnTo>
                  <a:lnTo>
                    <a:pt x="109" y="622"/>
                  </a:lnTo>
                  <a:lnTo>
                    <a:pt x="124" y="632"/>
                  </a:lnTo>
                  <a:lnTo>
                    <a:pt x="131" y="651"/>
                  </a:lnTo>
                  <a:lnTo>
                    <a:pt x="131" y="671"/>
                  </a:lnTo>
                  <a:lnTo>
                    <a:pt x="145" y="681"/>
                  </a:lnTo>
                  <a:lnTo>
                    <a:pt x="153" y="701"/>
                  </a:lnTo>
                  <a:lnTo>
                    <a:pt x="167" y="701"/>
                  </a:lnTo>
                  <a:lnTo>
                    <a:pt x="166" y="701"/>
                  </a:lnTo>
                  <a:lnTo>
                    <a:pt x="180" y="681"/>
                  </a:lnTo>
                  <a:lnTo>
                    <a:pt x="188" y="661"/>
                  </a:lnTo>
                  <a:lnTo>
                    <a:pt x="180" y="642"/>
                  </a:lnTo>
                  <a:lnTo>
                    <a:pt x="180" y="622"/>
                  </a:lnTo>
                  <a:lnTo>
                    <a:pt x="173" y="603"/>
                  </a:lnTo>
                  <a:lnTo>
                    <a:pt x="188" y="581"/>
                  </a:lnTo>
                  <a:lnTo>
                    <a:pt x="195" y="562"/>
                  </a:lnTo>
                  <a:lnTo>
                    <a:pt x="202" y="542"/>
                  </a:lnTo>
                  <a:lnTo>
                    <a:pt x="202" y="513"/>
                  </a:lnTo>
                  <a:lnTo>
                    <a:pt x="217" y="494"/>
                  </a:lnTo>
                  <a:lnTo>
                    <a:pt x="232" y="483"/>
                  </a:lnTo>
                  <a:lnTo>
                    <a:pt x="246" y="483"/>
                  </a:lnTo>
                  <a:lnTo>
                    <a:pt x="261" y="474"/>
                  </a:lnTo>
                  <a:lnTo>
                    <a:pt x="276" y="474"/>
                  </a:lnTo>
                  <a:lnTo>
                    <a:pt x="290" y="454"/>
                  </a:lnTo>
                  <a:lnTo>
                    <a:pt x="305" y="444"/>
                  </a:lnTo>
                  <a:lnTo>
                    <a:pt x="319" y="434"/>
                  </a:lnTo>
                  <a:lnTo>
                    <a:pt x="335" y="434"/>
                  </a:lnTo>
                  <a:lnTo>
                    <a:pt x="356" y="444"/>
                  </a:lnTo>
                  <a:lnTo>
                    <a:pt x="371" y="434"/>
                  </a:lnTo>
                  <a:lnTo>
                    <a:pt x="385" y="434"/>
                  </a:lnTo>
                  <a:lnTo>
                    <a:pt x="401" y="425"/>
                  </a:lnTo>
                  <a:lnTo>
                    <a:pt x="401" y="405"/>
                  </a:lnTo>
                  <a:lnTo>
                    <a:pt x="393" y="386"/>
                  </a:lnTo>
                  <a:lnTo>
                    <a:pt x="378" y="376"/>
                  </a:lnTo>
                  <a:lnTo>
                    <a:pt x="385" y="356"/>
                  </a:lnTo>
                  <a:lnTo>
                    <a:pt x="401" y="336"/>
                  </a:lnTo>
                  <a:lnTo>
                    <a:pt x="401" y="317"/>
                  </a:lnTo>
                  <a:lnTo>
                    <a:pt x="401" y="297"/>
                  </a:lnTo>
                  <a:lnTo>
                    <a:pt x="401" y="278"/>
                  </a:lnTo>
                  <a:lnTo>
                    <a:pt x="401" y="258"/>
                  </a:lnTo>
                  <a:lnTo>
                    <a:pt x="385" y="248"/>
                  </a:lnTo>
                  <a:lnTo>
                    <a:pt x="401" y="228"/>
                  </a:lnTo>
                  <a:lnTo>
                    <a:pt x="407" y="209"/>
                  </a:lnTo>
                  <a:lnTo>
                    <a:pt x="422" y="189"/>
                  </a:lnTo>
                  <a:lnTo>
                    <a:pt x="437" y="179"/>
                  </a:lnTo>
                  <a:lnTo>
                    <a:pt x="451" y="179"/>
                  </a:lnTo>
                  <a:lnTo>
                    <a:pt x="466" y="169"/>
                  </a:lnTo>
                  <a:lnTo>
                    <a:pt x="466" y="150"/>
                  </a:lnTo>
                  <a:lnTo>
                    <a:pt x="466" y="140"/>
                  </a:lnTo>
                  <a:lnTo>
                    <a:pt x="466" y="140"/>
                  </a:lnTo>
                  <a:lnTo>
                    <a:pt x="458" y="140"/>
                  </a:lnTo>
                  <a:lnTo>
                    <a:pt x="444" y="140"/>
                  </a:lnTo>
                  <a:lnTo>
                    <a:pt x="429" y="131"/>
                  </a:lnTo>
                  <a:lnTo>
                    <a:pt x="415" y="120"/>
                  </a:lnTo>
                  <a:lnTo>
                    <a:pt x="401" y="120"/>
                  </a:lnTo>
                  <a:lnTo>
                    <a:pt x="385" y="111"/>
                  </a:lnTo>
                  <a:lnTo>
                    <a:pt x="371" y="111"/>
                  </a:lnTo>
                  <a:lnTo>
                    <a:pt x="356" y="111"/>
                  </a:lnTo>
                  <a:lnTo>
                    <a:pt x="342" y="111"/>
                  </a:lnTo>
                  <a:lnTo>
                    <a:pt x="327" y="111"/>
                  </a:lnTo>
                  <a:lnTo>
                    <a:pt x="312" y="131"/>
                  </a:lnTo>
                  <a:lnTo>
                    <a:pt x="298" y="131"/>
                  </a:lnTo>
                  <a:lnTo>
                    <a:pt x="283" y="140"/>
                  </a:lnTo>
                  <a:lnTo>
                    <a:pt x="268" y="131"/>
                  </a:lnTo>
                  <a:lnTo>
                    <a:pt x="268" y="111"/>
                  </a:lnTo>
                  <a:lnTo>
                    <a:pt x="268" y="91"/>
                  </a:lnTo>
                  <a:lnTo>
                    <a:pt x="276" y="71"/>
                  </a:lnTo>
                  <a:lnTo>
                    <a:pt x="268" y="52"/>
                  </a:lnTo>
                  <a:lnTo>
                    <a:pt x="253" y="42"/>
                  </a:lnTo>
                  <a:lnTo>
                    <a:pt x="239" y="32"/>
                  </a:lnTo>
                  <a:lnTo>
                    <a:pt x="225" y="32"/>
                  </a:lnTo>
                  <a:lnTo>
                    <a:pt x="210" y="32"/>
                  </a:lnTo>
                  <a:lnTo>
                    <a:pt x="195" y="12"/>
                  </a:lnTo>
                  <a:lnTo>
                    <a:pt x="180" y="3"/>
                  </a:lnTo>
                  <a:lnTo>
                    <a:pt x="165" y="1"/>
                  </a:lnTo>
                  <a:lnTo>
                    <a:pt x="167" y="0"/>
                  </a:lnTo>
                  <a:close/>
                </a:path>
              </a:pathLst>
            </a:custGeom>
            <a:solidFill>
              <a:srgbClr val="67589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51" name="Google Shape;471;p45">
              <a:extLst>
                <a:ext uri="{FF2B5EF4-FFF2-40B4-BE49-F238E27FC236}">
                  <a16:creationId xmlns:a16="http://schemas.microsoft.com/office/drawing/2014/main" id="{44A8BE99-00BC-8981-44D3-44DE9C063D15}"/>
                </a:ext>
              </a:extLst>
            </p:cNvPr>
            <p:cNvSpPr/>
            <p:nvPr/>
          </p:nvSpPr>
          <p:spPr>
            <a:xfrm>
              <a:off x="4225292" y="2180076"/>
              <a:ext cx="704762" cy="1001992"/>
            </a:xfrm>
            <a:custGeom>
              <a:avLst/>
              <a:gdLst/>
              <a:ahLst/>
              <a:cxnLst/>
              <a:rect l="l" t="t" r="r" b="b"/>
              <a:pathLst>
                <a:path w="395" h="600" extrusionOk="0">
                  <a:moveTo>
                    <a:pt x="336" y="441"/>
                  </a:moveTo>
                  <a:lnTo>
                    <a:pt x="351" y="422"/>
                  </a:lnTo>
                  <a:lnTo>
                    <a:pt x="365" y="422"/>
                  </a:lnTo>
                  <a:lnTo>
                    <a:pt x="380" y="402"/>
                  </a:lnTo>
                  <a:lnTo>
                    <a:pt x="380" y="383"/>
                  </a:lnTo>
                  <a:lnTo>
                    <a:pt x="380" y="363"/>
                  </a:lnTo>
                  <a:lnTo>
                    <a:pt x="392" y="342"/>
                  </a:lnTo>
                  <a:lnTo>
                    <a:pt x="395" y="343"/>
                  </a:lnTo>
                  <a:lnTo>
                    <a:pt x="387" y="324"/>
                  </a:lnTo>
                  <a:lnTo>
                    <a:pt x="387" y="304"/>
                  </a:lnTo>
                  <a:lnTo>
                    <a:pt x="387" y="285"/>
                  </a:lnTo>
                  <a:lnTo>
                    <a:pt x="372" y="275"/>
                  </a:lnTo>
                  <a:lnTo>
                    <a:pt x="365" y="255"/>
                  </a:lnTo>
                  <a:lnTo>
                    <a:pt x="358" y="236"/>
                  </a:lnTo>
                  <a:lnTo>
                    <a:pt x="351" y="216"/>
                  </a:lnTo>
                  <a:lnTo>
                    <a:pt x="358" y="196"/>
                  </a:lnTo>
                  <a:lnTo>
                    <a:pt x="358" y="177"/>
                  </a:lnTo>
                  <a:lnTo>
                    <a:pt x="365" y="157"/>
                  </a:lnTo>
                  <a:lnTo>
                    <a:pt x="351" y="138"/>
                  </a:lnTo>
                  <a:lnTo>
                    <a:pt x="351" y="118"/>
                  </a:lnTo>
                  <a:lnTo>
                    <a:pt x="351" y="98"/>
                  </a:lnTo>
                  <a:lnTo>
                    <a:pt x="351" y="79"/>
                  </a:lnTo>
                  <a:lnTo>
                    <a:pt x="343" y="59"/>
                  </a:lnTo>
                  <a:lnTo>
                    <a:pt x="343" y="39"/>
                  </a:lnTo>
                  <a:lnTo>
                    <a:pt x="351" y="20"/>
                  </a:lnTo>
                  <a:lnTo>
                    <a:pt x="355" y="9"/>
                  </a:lnTo>
                  <a:lnTo>
                    <a:pt x="353" y="9"/>
                  </a:lnTo>
                  <a:lnTo>
                    <a:pt x="343" y="10"/>
                  </a:lnTo>
                  <a:lnTo>
                    <a:pt x="329" y="0"/>
                  </a:lnTo>
                  <a:lnTo>
                    <a:pt x="314" y="0"/>
                  </a:lnTo>
                  <a:lnTo>
                    <a:pt x="300" y="0"/>
                  </a:lnTo>
                  <a:lnTo>
                    <a:pt x="300" y="0"/>
                  </a:lnTo>
                  <a:lnTo>
                    <a:pt x="300" y="10"/>
                  </a:lnTo>
                  <a:lnTo>
                    <a:pt x="300" y="29"/>
                  </a:lnTo>
                  <a:lnTo>
                    <a:pt x="285" y="39"/>
                  </a:lnTo>
                  <a:lnTo>
                    <a:pt x="271" y="39"/>
                  </a:lnTo>
                  <a:lnTo>
                    <a:pt x="256" y="49"/>
                  </a:lnTo>
                  <a:lnTo>
                    <a:pt x="241" y="69"/>
                  </a:lnTo>
                  <a:lnTo>
                    <a:pt x="235" y="88"/>
                  </a:lnTo>
                  <a:lnTo>
                    <a:pt x="219" y="108"/>
                  </a:lnTo>
                  <a:lnTo>
                    <a:pt x="235" y="118"/>
                  </a:lnTo>
                  <a:lnTo>
                    <a:pt x="235" y="138"/>
                  </a:lnTo>
                  <a:lnTo>
                    <a:pt x="235" y="157"/>
                  </a:lnTo>
                  <a:lnTo>
                    <a:pt x="235" y="177"/>
                  </a:lnTo>
                  <a:lnTo>
                    <a:pt x="235" y="196"/>
                  </a:lnTo>
                  <a:lnTo>
                    <a:pt x="219" y="216"/>
                  </a:lnTo>
                  <a:lnTo>
                    <a:pt x="212" y="236"/>
                  </a:lnTo>
                  <a:lnTo>
                    <a:pt x="227" y="246"/>
                  </a:lnTo>
                  <a:lnTo>
                    <a:pt x="235" y="265"/>
                  </a:lnTo>
                  <a:lnTo>
                    <a:pt x="235" y="285"/>
                  </a:lnTo>
                  <a:lnTo>
                    <a:pt x="219" y="294"/>
                  </a:lnTo>
                  <a:lnTo>
                    <a:pt x="205" y="294"/>
                  </a:lnTo>
                  <a:lnTo>
                    <a:pt x="190" y="304"/>
                  </a:lnTo>
                  <a:lnTo>
                    <a:pt x="169" y="294"/>
                  </a:lnTo>
                  <a:lnTo>
                    <a:pt x="153" y="294"/>
                  </a:lnTo>
                  <a:lnTo>
                    <a:pt x="139" y="304"/>
                  </a:lnTo>
                  <a:lnTo>
                    <a:pt x="124" y="314"/>
                  </a:lnTo>
                  <a:lnTo>
                    <a:pt x="110" y="334"/>
                  </a:lnTo>
                  <a:lnTo>
                    <a:pt x="95" y="334"/>
                  </a:lnTo>
                  <a:lnTo>
                    <a:pt x="80" y="343"/>
                  </a:lnTo>
                  <a:lnTo>
                    <a:pt x="66" y="343"/>
                  </a:lnTo>
                  <a:lnTo>
                    <a:pt x="51" y="354"/>
                  </a:lnTo>
                  <a:lnTo>
                    <a:pt x="36" y="373"/>
                  </a:lnTo>
                  <a:lnTo>
                    <a:pt x="36" y="402"/>
                  </a:lnTo>
                  <a:lnTo>
                    <a:pt x="29" y="422"/>
                  </a:lnTo>
                  <a:lnTo>
                    <a:pt x="22" y="441"/>
                  </a:lnTo>
                  <a:lnTo>
                    <a:pt x="7" y="463"/>
                  </a:lnTo>
                  <a:lnTo>
                    <a:pt x="14" y="482"/>
                  </a:lnTo>
                  <a:lnTo>
                    <a:pt x="14" y="502"/>
                  </a:lnTo>
                  <a:lnTo>
                    <a:pt x="22" y="521"/>
                  </a:lnTo>
                  <a:lnTo>
                    <a:pt x="14" y="541"/>
                  </a:lnTo>
                  <a:lnTo>
                    <a:pt x="0" y="561"/>
                  </a:lnTo>
                  <a:lnTo>
                    <a:pt x="1" y="560"/>
                  </a:lnTo>
                  <a:lnTo>
                    <a:pt x="1" y="560"/>
                  </a:lnTo>
                  <a:lnTo>
                    <a:pt x="7" y="561"/>
                  </a:lnTo>
                  <a:lnTo>
                    <a:pt x="7" y="561"/>
                  </a:lnTo>
                  <a:lnTo>
                    <a:pt x="22" y="570"/>
                  </a:lnTo>
                  <a:lnTo>
                    <a:pt x="36" y="580"/>
                  </a:lnTo>
                  <a:lnTo>
                    <a:pt x="51" y="590"/>
                  </a:lnTo>
                  <a:lnTo>
                    <a:pt x="66" y="600"/>
                  </a:lnTo>
                  <a:lnTo>
                    <a:pt x="80" y="600"/>
                  </a:lnTo>
                  <a:lnTo>
                    <a:pt x="95" y="590"/>
                  </a:lnTo>
                  <a:lnTo>
                    <a:pt x="110" y="570"/>
                  </a:lnTo>
                  <a:lnTo>
                    <a:pt x="124" y="570"/>
                  </a:lnTo>
                  <a:lnTo>
                    <a:pt x="146" y="570"/>
                  </a:lnTo>
                  <a:lnTo>
                    <a:pt x="153" y="550"/>
                  </a:lnTo>
                  <a:lnTo>
                    <a:pt x="153" y="531"/>
                  </a:lnTo>
                  <a:lnTo>
                    <a:pt x="146" y="511"/>
                  </a:lnTo>
                  <a:lnTo>
                    <a:pt x="153" y="492"/>
                  </a:lnTo>
                  <a:lnTo>
                    <a:pt x="169" y="492"/>
                  </a:lnTo>
                  <a:lnTo>
                    <a:pt x="183" y="492"/>
                  </a:lnTo>
                  <a:lnTo>
                    <a:pt x="198" y="492"/>
                  </a:lnTo>
                  <a:lnTo>
                    <a:pt x="212" y="492"/>
                  </a:lnTo>
                  <a:lnTo>
                    <a:pt x="227" y="502"/>
                  </a:lnTo>
                  <a:lnTo>
                    <a:pt x="241" y="502"/>
                  </a:lnTo>
                  <a:lnTo>
                    <a:pt x="256" y="492"/>
                  </a:lnTo>
                  <a:lnTo>
                    <a:pt x="271" y="472"/>
                  </a:lnTo>
                  <a:lnTo>
                    <a:pt x="292" y="472"/>
                  </a:lnTo>
                  <a:lnTo>
                    <a:pt x="307" y="463"/>
                  </a:lnTo>
                  <a:lnTo>
                    <a:pt x="319" y="452"/>
                  </a:lnTo>
                  <a:lnTo>
                    <a:pt x="331" y="442"/>
                  </a:lnTo>
                  <a:lnTo>
                    <a:pt x="330" y="441"/>
                  </a:lnTo>
                  <a:lnTo>
                    <a:pt x="336" y="441"/>
                  </a:lnTo>
                  <a:close/>
                </a:path>
              </a:pathLst>
            </a:custGeom>
            <a:solidFill>
              <a:srgbClr val="67589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52" name="Google Shape;472;p45">
              <a:extLst>
                <a:ext uri="{FF2B5EF4-FFF2-40B4-BE49-F238E27FC236}">
                  <a16:creationId xmlns:a16="http://schemas.microsoft.com/office/drawing/2014/main" id="{E2A87176-DC86-C3CE-644F-8234A5490BE6}"/>
                </a:ext>
              </a:extLst>
            </p:cNvPr>
            <p:cNvSpPr/>
            <p:nvPr/>
          </p:nvSpPr>
          <p:spPr>
            <a:xfrm>
              <a:off x="4158263" y="2911719"/>
              <a:ext cx="1139492" cy="1225077"/>
            </a:xfrm>
            <a:custGeom>
              <a:avLst/>
              <a:gdLst/>
              <a:ahLst/>
              <a:cxnLst/>
              <a:rect l="l" t="t" r="r" b="b"/>
              <a:pathLst>
                <a:path w="641" h="736" extrusionOk="0">
                  <a:moveTo>
                    <a:pt x="407" y="688"/>
                  </a:moveTo>
                  <a:lnTo>
                    <a:pt x="400" y="668"/>
                  </a:lnTo>
                  <a:lnTo>
                    <a:pt x="386" y="649"/>
                  </a:lnTo>
                  <a:lnTo>
                    <a:pt x="386" y="629"/>
                  </a:lnTo>
                  <a:lnTo>
                    <a:pt x="393" y="609"/>
                  </a:lnTo>
                  <a:lnTo>
                    <a:pt x="407" y="609"/>
                  </a:lnTo>
                  <a:lnTo>
                    <a:pt x="422" y="590"/>
                  </a:lnTo>
                  <a:lnTo>
                    <a:pt x="437" y="570"/>
                  </a:lnTo>
                  <a:lnTo>
                    <a:pt x="430" y="550"/>
                  </a:lnTo>
                  <a:lnTo>
                    <a:pt x="415" y="540"/>
                  </a:lnTo>
                  <a:lnTo>
                    <a:pt x="393" y="550"/>
                  </a:lnTo>
                  <a:lnTo>
                    <a:pt x="386" y="531"/>
                  </a:lnTo>
                  <a:lnTo>
                    <a:pt x="364" y="540"/>
                  </a:lnTo>
                  <a:lnTo>
                    <a:pt x="349" y="531"/>
                  </a:lnTo>
                  <a:lnTo>
                    <a:pt x="327" y="521"/>
                  </a:lnTo>
                  <a:lnTo>
                    <a:pt x="320" y="501"/>
                  </a:lnTo>
                  <a:lnTo>
                    <a:pt x="298" y="492"/>
                  </a:lnTo>
                  <a:lnTo>
                    <a:pt x="284" y="481"/>
                  </a:lnTo>
                  <a:lnTo>
                    <a:pt x="270" y="481"/>
                  </a:lnTo>
                  <a:lnTo>
                    <a:pt x="247" y="462"/>
                  </a:lnTo>
                  <a:lnTo>
                    <a:pt x="233" y="442"/>
                  </a:lnTo>
                  <a:lnTo>
                    <a:pt x="218" y="442"/>
                  </a:lnTo>
                  <a:lnTo>
                    <a:pt x="204" y="452"/>
                  </a:lnTo>
                  <a:lnTo>
                    <a:pt x="188" y="452"/>
                  </a:lnTo>
                  <a:lnTo>
                    <a:pt x="159" y="442"/>
                  </a:lnTo>
                  <a:lnTo>
                    <a:pt x="159" y="423"/>
                  </a:lnTo>
                  <a:lnTo>
                    <a:pt x="145" y="413"/>
                  </a:lnTo>
                  <a:lnTo>
                    <a:pt x="122" y="413"/>
                  </a:lnTo>
                  <a:lnTo>
                    <a:pt x="108" y="423"/>
                  </a:lnTo>
                  <a:lnTo>
                    <a:pt x="94" y="433"/>
                  </a:lnTo>
                  <a:lnTo>
                    <a:pt x="79" y="452"/>
                  </a:lnTo>
                  <a:lnTo>
                    <a:pt x="64" y="462"/>
                  </a:lnTo>
                  <a:lnTo>
                    <a:pt x="42" y="481"/>
                  </a:lnTo>
                  <a:lnTo>
                    <a:pt x="35" y="481"/>
                  </a:lnTo>
                  <a:lnTo>
                    <a:pt x="21" y="492"/>
                  </a:lnTo>
                  <a:lnTo>
                    <a:pt x="14" y="472"/>
                  </a:lnTo>
                  <a:lnTo>
                    <a:pt x="14" y="462"/>
                  </a:lnTo>
                  <a:lnTo>
                    <a:pt x="14" y="462"/>
                  </a:lnTo>
                  <a:lnTo>
                    <a:pt x="29" y="452"/>
                  </a:lnTo>
                  <a:lnTo>
                    <a:pt x="36" y="433"/>
                  </a:lnTo>
                  <a:lnTo>
                    <a:pt x="36" y="412"/>
                  </a:lnTo>
                  <a:lnTo>
                    <a:pt x="22" y="403"/>
                  </a:lnTo>
                  <a:lnTo>
                    <a:pt x="7" y="394"/>
                  </a:lnTo>
                  <a:lnTo>
                    <a:pt x="7" y="374"/>
                  </a:lnTo>
                  <a:lnTo>
                    <a:pt x="7" y="354"/>
                  </a:lnTo>
                  <a:lnTo>
                    <a:pt x="22" y="345"/>
                  </a:lnTo>
                  <a:lnTo>
                    <a:pt x="22" y="325"/>
                  </a:lnTo>
                  <a:lnTo>
                    <a:pt x="22" y="305"/>
                  </a:lnTo>
                  <a:lnTo>
                    <a:pt x="14" y="285"/>
                  </a:lnTo>
                  <a:lnTo>
                    <a:pt x="0" y="276"/>
                  </a:lnTo>
                  <a:lnTo>
                    <a:pt x="14" y="256"/>
                  </a:lnTo>
                  <a:lnTo>
                    <a:pt x="7" y="237"/>
                  </a:lnTo>
                  <a:lnTo>
                    <a:pt x="22" y="227"/>
                  </a:lnTo>
                  <a:lnTo>
                    <a:pt x="29" y="207"/>
                  </a:lnTo>
                  <a:lnTo>
                    <a:pt x="14" y="207"/>
                  </a:lnTo>
                  <a:lnTo>
                    <a:pt x="0" y="207"/>
                  </a:lnTo>
                  <a:lnTo>
                    <a:pt x="0" y="188"/>
                  </a:lnTo>
                  <a:lnTo>
                    <a:pt x="7" y="168"/>
                  </a:lnTo>
                  <a:lnTo>
                    <a:pt x="14" y="148"/>
                  </a:lnTo>
                  <a:lnTo>
                    <a:pt x="29" y="139"/>
                  </a:lnTo>
                  <a:lnTo>
                    <a:pt x="36" y="119"/>
                  </a:lnTo>
                  <a:lnTo>
                    <a:pt x="36" y="119"/>
                  </a:lnTo>
                  <a:lnTo>
                    <a:pt x="42" y="120"/>
                  </a:lnTo>
                  <a:lnTo>
                    <a:pt x="42" y="120"/>
                  </a:lnTo>
                  <a:lnTo>
                    <a:pt x="57" y="129"/>
                  </a:lnTo>
                  <a:lnTo>
                    <a:pt x="71" y="139"/>
                  </a:lnTo>
                  <a:lnTo>
                    <a:pt x="86" y="149"/>
                  </a:lnTo>
                  <a:lnTo>
                    <a:pt x="101" y="159"/>
                  </a:lnTo>
                  <a:lnTo>
                    <a:pt x="115" y="159"/>
                  </a:lnTo>
                  <a:lnTo>
                    <a:pt x="130" y="149"/>
                  </a:lnTo>
                  <a:lnTo>
                    <a:pt x="145" y="129"/>
                  </a:lnTo>
                  <a:lnTo>
                    <a:pt x="159" y="129"/>
                  </a:lnTo>
                  <a:lnTo>
                    <a:pt x="181" y="129"/>
                  </a:lnTo>
                  <a:lnTo>
                    <a:pt x="188" y="109"/>
                  </a:lnTo>
                  <a:lnTo>
                    <a:pt x="188" y="90"/>
                  </a:lnTo>
                  <a:lnTo>
                    <a:pt x="181" y="70"/>
                  </a:lnTo>
                  <a:lnTo>
                    <a:pt x="188" y="51"/>
                  </a:lnTo>
                  <a:lnTo>
                    <a:pt x="204" y="51"/>
                  </a:lnTo>
                  <a:lnTo>
                    <a:pt x="218" y="51"/>
                  </a:lnTo>
                  <a:lnTo>
                    <a:pt x="233" y="51"/>
                  </a:lnTo>
                  <a:lnTo>
                    <a:pt x="247" y="51"/>
                  </a:lnTo>
                  <a:lnTo>
                    <a:pt x="262" y="61"/>
                  </a:lnTo>
                  <a:lnTo>
                    <a:pt x="276" y="61"/>
                  </a:lnTo>
                  <a:lnTo>
                    <a:pt x="291" y="51"/>
                  </a:lnTo>
                  <a:lnTo>
                    <a:pt x="306" y="31"/>
                  </a:lnTo>
                  <a:lnTo>
                    <a:pt x="327" y="31"/>
                  </a:lnTo>
                  <a:lnTo>
                    <a:pt x="342" y="22"/>
                  </a:lnTo>
                  <a:lnTo>
                    <a:pt x="354" y="11"/>
                  </a:lnTo>
                  <a:lnTo>
                    <a:pt x="366" y="1"/>
                  </a:lnTo>
                  <a:lnTo>
                    <a:pt x="365" y="0"/>
                  </a:lnTo>
                  <a:lnTo>
                    <a:pt x="379" y="0"/>
                  </a:lnTo>
                  <a:lnTo>
                    <a:pt x="386" y="22"/>
                  </a:lnTo>
                  <a:lnTo>
                    <a:pt x="400" y="31"/>
                  </a:lnTo>
                  <a:lnTo>
                    <a:pt x="400" y="51"/>
                  </a:lnTo>
                  <a:lnTo>
                    <a:pt x="408" y="70"/>
                  </a:lnTo>
                  <a:lnTo>
                    <a:pt x="430" y="70"/>
                  </a:lnTo>
                  <a:lnTo>
                    <a:pt x="444" y="51"/>
                  </a:lnTo>
                  <a:lnTo>
                    <a:pt x="459" y="41"/>
                  </a:lnTo>
                  <a:lnTo>
                    <a:pt x="474" y="22"/>
                  </a:lnTo>
                  <a:lnTo>
                    <a:pt x="489" y="10"/>
                  </a:lnTo>
                  <a:lnTo>
                    <a:pt x="510" y="0"/>
                  </a:lnTo>
                  <a:lnTo>
                    <a:pt x="525" y="10"/>
                  </a:lnTo>
                  <a:lnTo>
                    <a:pt x="539" y="22"/>
                  </a:lnTo>
                  <a:lnTo>
                    <a:pt x="554" y="22"/>
                  </a:lnTo>
                  <a:lnTo>
                    <a:pt x="568" y="31"/>
                  </a:lnTo>
                  <a:lnTo>
                    <a:pt x="575" y="51"/>
                  </a:lnTo>
                  <a:lnTo>
                    <a:pt x="583" y="61"/>
                  </a:lnTo>
                  <a:lnTo>
                    <a:pt x="581" y="63"/>
                  </a:lnTo>
                  <a:lnTo>
                    <a:pt x="597" y="100"/>
                  </a:lnTo>
                  <a:lnTo>
                    <a:pt x="611" y="109"/>
                  </a:lnTo>
                  <a:lnTo>
                    <a:pt x="611" y="129"/>
                  </a:lnTo>
                  <a:lnTo>
                    <a:pt x="604" y="149"/>
                  </a:lnTo>
                  <a:lnTo>
                    <a:pt x="597" y="168"/>
                  </a:lnTo>
                  <a:lnTo>
                    <a:pt x="582" y="168"/>
                  </a:lnTo>
                  <a:lnTo>
                    <a:pt x="582" y="188"/>
                  </a:lnTo>
                  <a:lnTo>
                    <a:pt x="590" y="207"/>
                  </a:lnTo>
                  <a:lnTo>
                    <a:pt x="604" y="218"/>
                  </a:lnTo>
                  <a:lnTo>
                    <a:pt x="619" y="227"/>
                  </a:lnTo>
                  <a:lnTo>
                    <a:pt x="634" y="227"/>
                  </a:lnTo>
                  <a:lnTo>
                    <a:pt x="639" y="228"/>
                  </a:lnTo>
                  <a:lnTo>
                    <a:pt x="641" y="227"/>
                  </a:lnTo>
                  <a:lnTo>
                    <a:pt x="634" y="247"/>
                  </a:lnTo>
                  <a:lnTo>
                    <a:pt x="619" y="257"/>
                  </a:lnTo>
                  <a:lnTo>
                    <a:pt x="604" y="267"/>
                  </a:lnTo>
                  <a:lnTo>
                    <a:pt x="597" y="286"/>
                  </a:lnTo>
                  <a:lnTo>
                    <a:pt x="590" y="306"/>
                  </a:lnTo>
                  <a:lnTo>
                    <a:pt x="582" y="325"/>
                  </a:lnTo>
                  <a:lnTo>
                    <a:pt x="568" y="325"/>
                  </a:lnTo>
                  <a:lnTo>
                    <a:pt x="560" y="306"/>
                  </a:lnTo>
                  <a:lnTo>
                    <a:pt x="546" y="306"/>
                  </a:lnTo>
                  <a:lnTo>
                    <a:pt x="539" y="325"/>
                  </a:lnTo>
                  <a:lnTo>
                    <a:pt x="539" y="336"/>
                  </a:lnTo>
                  <a:lnTo>
                    <a:pt x="532" y="355"/>
                  </a:lnTo>
                  <a:lnTo>
                    <a:pt x="517" y="375"/>
                  </a:lnTo>
                  <a:lnTo>
                    <a:pt x="517" y="394"/>
                  </a:lnTo>
                  <a:lnTo>
                    <a:pt x="517" y="413"/>
                  </a:lnTo>
                  <a:lnTo>
                    <a:pt x="510" y="442"/>
                  </a:lnTo>
                  <a:lnTo>
                    <a:pt x="510" y="462"/>
                  </a:lnTo>
                  <a:lnTo>
                    <a:pt x="503" y="492"/>
                  </a:lnTo>
                  <a:lnTo>
                    <a:pt x="503" y="511"/>
                  </a:lnTo>
                  <a:lnTo>
                    <a:pt x="510" y="531"/>
                  </a:lnTo>
                  <a:lnTo>
                    <a:pt x="510" y="550"/>
                  </a:lnTo>
                  <a:lnTo>
                    <a:pt x="503" y="570"/>
                  </a:lnTo>
                  <a:lnTo>
                    <a:pt x="503" y="590"/>
                  </a:lnTo>
                  <a:lnTo>
                    <a:pt x="495" y="600"/>
                  </a:lnTo>
                  <a:lnTo>
                    <a:pt x="488" y="619"/>
                  </a:lnTo>
                  <a:lnTo>
                    <a:pt x="488" y="638"/>
                  </a:lnTo>
                  <a:lnTo>
                    <a:pt x="488" y="659"/>
                  </a:lnTo>
                  <a:lnTo>
                    <a:pt x="480" y="678"/>
                  </a:lnTo>
                  <a:lnTo>
                    <a:pt x="473" y="697"/>
                  </a:lnTo>
                  <a:lnTo>
                    <a:pt x="466" y="717"/>
                  </a:lnTo>
                  <a:lnTo>
                    <a:pt x="451" y="727"/>
                  </a:lnTo>
                  <a:lnTo>
                    <a:pt x="451" y="736"/>
                  </a:lnTo>
                  <a:lnTo>
                    <a:pt x="444" y="736"/>
                  </a:lnTo>
                  <a:lnTo>
                    <a:pt x="430" y="717"/>
                  </a:lnTo>
                  <a:lnTo>
                    <a:pt x="419" y="699"/>
                  </a:lnTo>
                  <a:lnTo>
                    <a:pt x="414" y="697"/>
                  </a:lnTo>
                  <a:lnTo>
                    <a:pt x="407" y="688"/>
                  </a:lnTo>
                  <a:close/>
                </a:path>
              </a:pathLst>
            </a:custGeom>
            <a:solidFill>
              <a:srgbClr val="67589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53" name="Google Shape;473;p45">
              <a:extLst>
                <a:ext uri="{FF2B5EF4-FFF2-40B4-BE49-F238E27FC236}">
                  <a16:creationId xmlns:a16="http://schemas.microsoft.com/office/drawing/2014/main" id="{3D259483-C1B6-CE70-85C1-C90A07B79615}"/>
                </a:ext>
              </a:extLst>
            </p:cNvPr>
            <p:cNvSpPr/>
            <p:nvPr/>
          </p:nvSpPr>
          <p:spPr>
            <a:xfrm>
              <a:off x="4675423" y="4061303"/>
              <a:ext cx="270974" cy="408735"/>
            </a:xfrm>
            <a:custGeom>
              <a:avLst/>
              <a:gdLst/>
              <a:ahLst/>
              <a:cxnLst/>
              <a:rect l="l" t="t" r="r" b="b"/>
              <a:pathLst>
                <a:path w="153" h="246" extrusionOk="0">
                  <a:moveTo>
                    <a:pt x="66" y="237"/>
                  </a:moveTo>
                  <a:lnTo>
                    <a:pt x="87" y="227"/>
                  </a:lnTo>
                  <a:lnTo>
                    <a:pt x="102" y="207"/>
                  </a:lnTo>
                  <a:lnTo>
                    <a:pt x="102" y="188"/>
                  </a:lnTo>
                  <a:lnTo>
                    <a:pt x="109" y="168"/>
                  </a:lnTo>
                  <a:lnTo>
                    <a:pt x="124" y="149"/>
                  </a:lnTo>
                  <a:lnTo>
                    <a:pt x="139" y="139"/>
                  </a:lnTo>
                  <a:lnTo>
                    <a:pt x="153" y="119"/>
                  </a:lnTo>
                  <a:lnTo>
                    <a:pt x="146" y="99"/>
                  </a:lnTo>
                  <a:lnTo>
                    <a:pt x="146" y="80"/>
                  </a:lnTo>
                  <a:lnTo>
                    <a:pt x="146" y="60"/>
                  </a:lnTo>
                  <a:lnTo>
                    <a:pt x="153" y="39"/>
                  </a:lnTo>
                  <a:lnTo>
                    <a:pt x="139" y="20"/>
                  </a:lnTo>
                  <a:lnTo>
                    <a:pt x="129" y="2"/>
                  </a:lnTo>
                  <a:lnTo>
                    <a:pt x="123" y="0"/>
                  </a:lnTo>
                  <a:lnTo>
                    <a:pt x="124" y="0"/>
                  </a:lnTo>
                  <a:lnTo>
                    <a:pt x="109" y="0"/>
                  </a:lnTo>
                  <a:lnTo>
                    <a:pt x="95" y="0"/>
                  </a:lnTo>
                  <a:lnTo>
                    <a:pt x="80" y="10"/>
                  </a:lnTo>
                  <a:lnTo>
                    <a:pt x="73" y="30"/>
                  </a:lnTo>
                  <a:lnTo>
                    <a:pt x="73" y="50"/>
                  </a:lnTo>
                  <a:lnTo>
                    <a:pt x="73" y="69"/>
                  </a:lnTo>
                  <a:lnTo>
                    <a:pt x="73" y="90"/>
                  </a:lnTo>
                  <a:lnTo>
                    <a:pt x="73" y="109"/>
                  </a:lnTo>
                  <a:lnTo>
                    <a:pt x="66" y="129"/>
                  </a:lnTo>
                  <a:lnTo>
                    <a:pt x="51" y="139"/>
                  </a:lnTo>
                  <a:lnTo>
                    <a:pt x="44" y="159"/>
                  </a:lnTo>
                  <a:lnTo>
                    <a:pt x="29" y="178"/>
                  </a:lnTo>
                  <a:lnTo>
                    <a:pt x="15" y="168"/>
                  </a:lnTo>
                  <a:lnTo>
                    <a:pt x="0" y="188"/>
                  </a:lnTo>
                  <a:lnTo>
                    <a:pt x="0" y="207"/>
                  </a:lnTo>
                  <a:lnTo>
                    <a:pt x="0" y="218"/>
                  </a:lnTo>
                  <a:lnTo>
                    <a:pt x="7" y="237"/>
                  </a:lnTo>
                  <a:lnTo>
                    <a:pt x="29" y="246"/>
                  </a:lnTo>
                  <a:lnTo>
                    <a:pt x="44" y="246"/>
                  </a:lnTo>
                  <a:lnTo>
                    <a:pt x="51" y="246"/>
                  </a:lnTo>
                  <a:lnTo>
                    <a:pt x="58" y="246"/>
                  </a:lnTo>
                  <a:lnTo>
                    <a:pt x="66" y="237"/>
                  </a:lnTo>
                  <a:close/>
                </a:path>
              </a:pathLst>
            </a:custGeom>
            <a:solidFill>
              <a:srgbClr val="4697E2"/>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54" name="Google Shape;474;p45">
              <a:extLst>
                <a:ext uri="{FF2B5EF4-FFF2-40B4-BE49-F238E27FC236}">
                  <a16:creationId xmlns:a16="http://schemas.microsoft.com/office/drawing/2014/main" id="{D2870395-7CD8-44F3-907C-66D2061C667E}"/>
                </a:ext>
              </a:extLst>
            </p:cNvPr>
            <p:cNvSpPr/>
            <p:nvPr/>
          </p:nvSpPr>
          <p:spPr>
            <a:xfrm>
              <a:off x="4310121" y="4417893"/>
              <a:ext cx="466490" cy="262396"/>
            </a:xfrm>
            <a:custGeom>
              <a:avLst/>
              <a:gdLst/>
              <a:ahLst/>
              <a:cxnLst/>
              <a:rect l="l" t="t" r="r" b="b"/>
              <a:pathLst>
                <a:path w="263" h="158" extrusionOk="0">
                  <a:moveTo>
                    <a:pt x="263" y="29"/>
                  </a:moveTo>
                  <a:lnTo>
                    <a:pt x="256" y="29"/>
                  </a:lnTo>
                  <a:lnTo>
                    <a:pt x="249" y="29"/>
                  </a:lnTo>
                  <a:lnTo>
                    <a:pt x="234" y="29"/>
                  </a:lnTo>
                  <a:lnTo>
                    <a:pt x="212" y="19"/>
                  </a:lnTo>
                  <a:lnTo>
                    <a:pt x="205" y="0"/>
                  </a:lnTo>
                  <a:lnTo>
                    <a:pt x="205" y="1"/>
                  </a:lnTo>
                  <a:lnTo>
                    <a:pt x="198" y="10"/>
                  </a:lnTo>
                  <a:lnTo>
                    <a:pt x="190" y="29"/>
                  </a:lnTo>
                  <a:lnTo>
                    <a:pt x="184" y="50"/>
                  </a:lnTo>
                  <a:lnTo>
                    <a:pt x="168" y="69"/>
                  </a:lnTo>
                  <a:lnTo>
                    <a:pt x="147" y="79"/>
                  </a:lnTo>
                  <a:lnTo>
                    <a:pt x="132" y="79"/>
                  </a:lnTo>
                  <a:lnTo>
                    <a:pt x="118" y="89"/>
                  </a:lnTo>
                  <a:lnTo>
                    <a:pt x="102" y="89"/>
                  </a:lnTo>
                  <a:lnTo>
                    <a:pt x="88" y="89"/>
                  </a:lnTo>
                  <a:lnTo>
                    <a:pt x="73" y="89"/>
                  </a:lnTo>
                  <a:lnTo>
                    <a:pt x="59" y="79"/>
                  </a:lnTo>
                  <a:lnTo>
                    <a:pt x="44" y="89"/>
                  </a:lnTo>
                  <a:lnTo>
                    <a:pt x="29" y="89"/>
                  </a:lnTo>
                  <a:lnTo>
                    <a:pt x="15" y="108"/>
                  </a:lnTo>
                  <a:lnTo>
                    <a:pt x="15" y="128"/>
                  </a:lnTo>
                  <a:lnTo>
                    <a:pt x="0" y="137"/>
                  </a:lnTo>
                  <a:lnTo>
                    <a:pt x="0" y="158"/>
                  </a:lnTo>
                  <a:lnTo>
                    <a:pt x="15" y="147"/>
                  </a:lnTo>
                  <a:lnTo>
                    <a:pt x="29" y="137"/>
                  </a:lnTo>
                  <a:lnTo>
                    <a:pt x="44" y="137"/>
                  </a:lnTo>
                  <a:lnTo>
                    <a:pt x="59" y="147"/>
                  </a:lnTo>
                  <a:lnTo>
                    <a:pt x="73" y="158"/>
                  </a:lnTo>
                  <a:lnTo>
                    <a:pt x="88" y="158"/>
                  </a:lnTo>
                  <a:lnTo>
                    <a:pt x="102" y="147"/>
                  </a:lnTo>
                  <a:lnTo>
                    <a:pt x="118" y="137"/>
                  </a:lnTo>
                  <a:lnTo>
                    <a:pt x="132" y="147"/>
                  </a:lnTo>
                  <a:lnTo>
                    <a:pt x="147" y="158"/>
                  </a:lnTo>
                  <a:lnTo>
                    <a:pt x="161" y="158"/>
                  </a:lnTo>
                  <a:lnTo>
                    <a:pt x="176" y="147"/>
                  </a:lnTo>
                  <a:lnTo>
                    <a:pt x="184" y="128"/>
                  </a:lnTo>
                  <a:lnTo>
                    <a:pt x="198" y="108"/>
                  </a:lnTo>
                  <a:lnTo>
                    <a:pt x="212" y="99"/>
                  </a:lnTo>
                  <a:lnTo>
                    <a:pt x="220" y="99"/>
                  </a:lnTo>
                  <a:lnTo>
                    <a:pt x="234" y="99"/>
                  </a:lnTo>
                  <a:lnTo>
                    <a:pt x="249" y="89"/>
                  </a:lnTo>
                  <a:lnTo>
                    <a:pt x="256" y="69"/>
                  </a:lnTo>
                  <a:lnTo>
                    <a:pt x="256" y="50"/>
                  </a:lnTo>
                  <a:lnTo>
                    <a:pt x="263" y="29"/>
                  </a:lnTo>
                  <a:close/>
                </a:path>
              </a:pathLst>
            </a:custGeom>
            <a:solidFill>
              <a:srgbClr val="4697E2"/>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55" name="Google Shape;475;p45">
              <a:extLst>
                <a:ext uri="{FF2B5EF4-FFF2-40B4-BE49-F238E27FC236}">
                  <a16:creationId xmlns:a16="http://schemas.microsoft.com/office/drawing/2014/main" id="{FA44AAAE-CA0A-AF23-C44B-9D8F88BF1217}"/>
                </a:ext>
              </a:extLst>
            </p:cNvPr>
            <p:cNvSpPr/>
            <p:nvPr/>
          </p:nvSpPr>
          <p:spPr>
            <a:xfrm>
              <a:off x="3560649" y="3588652"/>
              <a:ext cx="1373743" cy="1061359"/>
            </a:xfrm>
            <a:custGeom>
              <a:avLst/>
              <a:gdLst/>
              <a:ahLst/>
              <a:cxnLst/>
              <a:rect l="l" t="t" r="r" b="b"/>
              <a:pathLst>
                <a:path w="773" h="638" extrusionOk="0">
                  <a:moveTo>
                    <a:pt x="752" y="285"/>
                  </a:moveTo>
                  <a:lnTo>
                    <a:pt x="736" y="285"/>
                  </a:lnTo>
                  <a:lnTo>
                    <a:pt x="722" y="285"/>
                  </a:lnTo>
                  <a:lnTo>
                    <a:pt x="707" y="295"/>
                  </a:lnTo>
                  <a:lnTo>
                    <a:pt x="701" y="315"/>
                  </a:lnTo>
                  <a:lnTo>
                    <a:pt x="701" y="334"/>
                  </a:lnTo>
                  <a:lnTo>
                    <a:pt x="701" y="353"/>
                  </a:lnTo>
                  <a:lnTo>
                    <a:pt x="701" y="375"/>
                  </a:lnTo>
                  <a:lnTo>
                    <a:pt x="701" y="394"/>
                  </a:lnTo>
                  <a:lnTo>
                    <a:pt x="693" y="413"/>
                  </a:lnTo>
                  <a:lnTo>
                    <a:pt x="679" y="423"/>
                  </a:lnTo>
                  <a:lnTo>
                    <a:pt x="671" y="443"/>
                  </a:lnTo>
                  <a:lnTo>
                    <a:pt x="657" y="463"/>
                  </a:lnTo>
                  <a:lnTo>
                    <a:pt x="642" y="453"/>
                  </a:lnTo>
                  <a:lnTo>
                    <a:pt x="628" y="473"/>
                  </a:lnTo>
                  <a:lnTo>
                    <a:pt x="628" y="492"/>
                  </a:lnTo>
                  <a:lnTo>
                    <a:pt x="628" y="502"/>
                  </a:lnTo>
                  <a:lnTo>
                    <a:pt x="621" y="511"/>
                  </a:lnTo>
                  <a:lnTo>
                    <a:pt x="614" y="530"/>
                  </a:lnTo>
                  <a:lnTo>
                    <a:pt x="606" y="551"/>
                  </a:lnTo>
                  <a:lnTo>
                    <a:pt x="591" y="570"/>
                  </a:lnTo>
                  <a:lnTo>
                    <a:pt x="570" y="580"/>
                  </a:lnTo>
                  <a:lnTo>
                    <a:pt x="555" y="580"/>
                  </a:lnTo>
                  <a:lnTo>
                    <a:pt x="541" y="590"/>
                  </a:lnTo>
                  <a:lnTo>
                    <a:pt x="526" y="590"/>
                  </a:lnTo>
                  <a:lnTo>
                    <a:pt x="511" y="590"/>
                  </a:lnTo>
                  <a:lnTo>
                    <a:pt x="496" y="590"/>
                  </a:lnTo>
                  <a:lnTo>
                    <a:pt x="481" y="580"/>
                  </a:lnTo>
                  <a:lnTo>
                    <a:pt x="467" y="590"/>
                  </a:lnTo>
                  <a:lnTo>
                    <a:pt x="452" y="590"/>
                  </a:lnTo>
                  <a:lnTo>
                    <a:pt x="438" y="609"/>
                  </a:lnTo>
                  <a:lnTo>
                    <a:pt x="437" y="609"/>
                  </a:lnTo>
                  <a:lnTo>
                    <a:pt x="430" y="609"/>
                  </a:lnTo>
                  <a:lnTo>
                    <a:pt x="415" y="609"/>
                  </a:lnTo>
                  <a:lnTo>
                    <a:pt x="400" y="619"/>
                  </a:lnTo>
                  <a:lnTo>
                    <a:pt x="385" y="629"/>
                  </a:lnTo>
                  <a:lnTo>
                    <a:pt x="371" y="638"/>
                  </a:lnTo>
                  <a:lnTo>
                    <a:pt x="357" y="638"/>
                  </a:lnTo>
                  <a:lnTo>
                    <a:pt x="342" y="629"/>
                  </a:lnTo>
                  <a:lnTo>
                    <a:pt x="328" y="638"/>
                  </a:lnTo>
                  <a:lnTo>
                    <a:pt x="313" y="629"/>
                  </a:lnTo>
                  <a:lnTo>
                    <a:pt x="306" y="609"/>
                  </a:lnTo>
                  <a:lnTo>
                    <a:pt x="291" y="600"/>
                  </a:lnTo>
                  <a:lnTo>
                    <a:pt x="299" y="580"/>
                  </a:lnTo>
                  <a:lnTo>
                    <a:pt x="291" y="560"/>
                  </a:lnTo>
                  <a:lnTo>
                    <a:pt x="291" y="540"/>
                  </a:lnTo>
                  <a:lnTo>
                    <a:pt x="276" y="530"/>
                  </a:lnTo>
                  <a:lnTo>
                    <a:pt x="269" y="511"/>
                  </a:lnTo>
                  <a:lnTo>
                    <a:pt x="269" y="491"/>
                  </a:lnTo>
                  <a:lnTo>
                    <a:pt x="269" y="472"/>
                  </a:lnTo>
                  <a:lnTo>
                    <a:pt x="255" y="462"/>
                  </a:lnTo>
                  <a:lnTo>
                    <a:pt x="248" y="443"/>
                  </a:lnTo>
                  <a:lnTo>
                    <a:pt x="240" y="423"/>
                  </a:lnTo>
                  <a:lnTo>
                    <a:pt x="226" y="423"/>
                  </a:lnTo>
                  <a:lnTo>
                    <a:pt x="211" y="433"/>
                  </a:lnTo>
                  <a:lnTo>
                    <a:pt x="196" y="433"/>
                  </a:lnTo>
                  <a:lnTo>
                    <a:pt x="182" y="433"/>
                  </a:lnTo>
                  <a:lnTo>
                    <a:pt x="168" y="452"/>
                  </a:lnTo>
                  <a:lnTo>
                    <a:pt x="153" y="443"/>
                  </a:lnTo>
                  <a:lnTo>
                    <a:pt x="138" y="433"/>
                  </a:lnTo>
                  <a:lnTo>
                    <a:pt x="124" y="443"/>
                  </a:lnTo>
                  <a:lnTo>
                    <a:pt x="117" y="423"/>
                  </a:lnTo>
                  <a:lnTo>
                    <a:pt x="117" y="403"/>
                  </a:lnTo>
                  <a:lnTo>
                    <a:pt x="102" y="403"/>
                  </a:lnTo>
                  <a:lnTo>
                    <a:pt x="87" y="413"/>
                  </a:lnTo>
                  <a:lnTo>
                    <a:pt x="73" y="413"/>
                  </a:lnTo>
                  <a:lnTo>
                    <a:pt x="58" y="403"/>
                  </a:lnTo>
                  <a:lnTo>
                    <a:pt x="43" y="403"/>
                  </a:lnTo>
                  <a:lnTo>
                    <a:pt x="29" y="423"/>
                  </a:lnTo>
                  <a:lnTo>
                    <a:pt x="15" y="433"/>
                  </a:lnTo>
                  <a:lnTo>
                    <a:pt x="0" y="443"/>
                  </a:lnTo>
                  <a:lnTo>
                    <a:pt x="14" y="413"/>
                  </a:lnTo>
                  <a:lnTo>
                    <a:pt x="7" y="393"/>
                  </a:lnTo>
                  <a:lnTo>
                    <a:pt x="14" y="384"/>
                  </a:lnTo>
                  <a:lnTo>
                    <a:pt x="14" y="383"/>
                  </a:lnTo>
                  <a:lnTo>
                    <a:pt x="15" y="383"/>
                  </a:lnTo>
                  <a:lnTo>
                    <a:pt x="29" y="373"/>
                  </a:lnTo>
                  <a:lnTo>
                    <a:pt x="29" y="352"/>
                  </a:lnTo>
                  <a:lnTo>
                    <a:pt x="43" y="333"/>
                  </a:lnTo>
                  <a:lnTo>
                    <a:pt x="58" y="322"/>
                  </a:lnTo>
                  <a:lnTo>
                    <a:pt x="73" y="313"/>
                  </a:lnTo>
                  <a:lnTo>
                    <a:pt x="87" y="303"/>
                  </a:lnTo>
                  <a:lnTo>
                    <a:pt x="102" y="303"/>
                  </a:lnTo>
                  <a:lnTo>
                    <a:pt x="117" y="303"/>
                  </a:lnTo>
                  <a:lnTo>
                    <a:pt x="131" y="313"/>
                  </a:lnTo>
                  <a:lnTo>
                    <a:pt x="146" y="303"/>
                  </a:lnTo>
                  <a:lnTo>
                    <a:pt x="160" y="303"/>
                  </a:lnTo>
                  <a:lnTo>
                    <a:pt x="175" y="293"/>
                  </a:lnTo>
                  <a:lnTo>
                    <a:pt x="190" y="303"/>
                  </a:lnTo>
                  <a:lnTo>
                    <a:pt x="218" y="293"/>
                  </a:lnTo>
                  <a:lnTo>
                    <a:pt x="240" y="293"/>
                  </a:lnTo>
                  <a:lnTo>
                    <a:pt x="255" y="283"/>
                  </a:lnTo>
                  <a:lnTo>
                    <a:pt x="262" y="264"/>
                  </a:lnTo>
                  <a:lnTo>
                    <a:pt x="269" y="244"/>
                  </a:lnTo>
                  <a:lnTo>
                    <a:pt x="255" y="235"/>
                  </a:lnTo>
                  <a:lnTo>
                    <a:pt x="262" y="215"/>
                  </a:lnTo>
                  <a:lnTo>
                    <a:pt x="276" y="195"/>
                  </a:lnTo>
                  <a:lnTo>
                    <a:pt x="262" y="176"/>
                  </a:lnTo>
                  <a:lnTo>
                    <a:pt x="255" y="156"/>
                  </a:lnTo>
                  <a:lnTo>
                    <a:pt x="262" y="136"/>
                  </a:lnTo>
                  <a:lnTo>
                    <a:pt x="276" y="117"/>
                  </a:lnTo>
                  <a:lnTo>
                    <a:pt x="291" y="117"/>
                  </a:lnTo>
                  <a:lnTo>
                    <a:pt x="306" y="97"/>
                  </a:lnTo>
                  <a:lnTo>
                    <a:pt x="306" y="78"/>
                  </a:lnTo>
                  <a:lnTo>
                    <a:pt x="306" y="58"/>
                  </a:lnTo>
                  <a:lnTo>
                    <a:pt x="320" y="58"/>
                  </a:lnTo>
                  <a:lnTo>
                    <a:pt x="320" y="38"/>
                  </a:lnTo>
                  <a:lnTo>
                    <a:pt x="335" y="38"/>
                  </a:lnTo>
                  <a:lnTo>
                    <a:pt x="350" y="48"/>
                  </a:lnTo>
                  <a:lnTo>
                    <a:pt x="350" y="49"/>
                  </a:lnTo>
                  <a:lnTo>
                    <a:pt x="350" y="59"/>
                  </a:lnTo>
                  <a:lnTo>
                    <a:pt x="358" y="79"/>
                  </a:lnTo>
                  <a:lnTo>
                    <a:pt x="371" y="68"/>
                  </a:lnTo>
                  <a:lnTo>
                    <a:pt x="379" y="68"/>
                  </a:lnTo>
                  <a:lnTo>
                    <a:pt x="401" y="49"/>
                  </a:lnTo>
                  <a:lnTo>
                    <a:pt x="415" y="39"/>
                  </a:lnTo>
                  <a:lnTo>
                    <a:pt x="430" y="20"/>
                  </a:lnTo>
                  <a:lnTo>
                    <a:pt x="445" y="10"/>
                  </a:lnTo>
                  <a:lnTo>
                    <a:pt x="459" y="0"/>
                  </a:lnTo>
                  <a:lnTo>
                    <a:pt x="481" y="0"/>
                  </a:lnTo>
                  <a:lnTo>
                    <a:pt x="496" y="10"/>
                  </a:lnTo>
                  <a:lnTo>
                    <a:pt x="496" y="29"/>
                  </a:lnTo>
                  <a:lnTo>
                    <a:pt x="526" y="39"/>
                  </a:lnTo>
                  <a:lnTo>
                    <a:pt x="540" y="39"/>
                  </a:lnTo>
                  <a:lnTo>
                    <a:pt x="554" y="29"/>
                  </a:lnTo>
                  <a:lnTo>
                    <a:pt x="569" y="29"/>
                  </a:lnTo>
                  <a:lnTo>
                    <a:pt x="584" y="49"/>
                  </a:lnTo>
                  <a:lnTo>
                    <a:pt x="606" y="68"/>
                  </a:lnTo>
                  <a:lnTo>
                    <a:pt x="620" y="68"/>
                  </a:lnTo>
                  <a:lnTo>
                    <a:pt x="635" y="79"/>
                  </a:lnTo>
                  <a:lnTo>
                    <a:pt x="657" y="88"/>
                  </a:lnTo>
                  <a:lnTo>
                    <a:pt x="664" y="108"/>
                  </a:lnTo>
                  <a:lnTo>
                    <a:pt x="686" y="118"/>
                  </a:lnTo>
                  <a:lnTo>
                    <a:pt x="701" y="127"/>
                  </a:lnTo>
                  <a:lnTo>
                    <a:pt x="722" y="118"/>
                  </a:lnTo>
                  <a:lnTo>
                    <a:pt x="729" y="137"/>
                  </a:lnTo>
                  <a:lnTo>
                    <a:pt x="752" y="127"/>
                  </a:lnTo>
                  <a:lnTo>
                    <a:pt x="766" y="137"/>
                  </a:lnTo>
                  <a:lnTo>
                    <a:pt x="773" y="157"/>
                  </a:lnTo>
                  <a:lnTo>
                    <a:pt x="759" y="177"/>
                  </a:lnTo>
                  <a:lnTo>
                    <a:pt x="744" y="196"/>
                  </a:lnTo>
                  <a:lnTo>
                    <a:pt x="729" y="196"/>
                  </a:lnTo>
                  <a:lnTo>
                    <a:pt x="722" y="216"/>
                  </a:lnTo>
                  <a:lnTo>
                    <a:pt x="722" y="236"/>
                  </a:lnTo>
                  <a:lnTo>
                    <a:pt x="736" y="255"/>
                  </a:lnTo>
                  <a:lnTo>
                    <a:pt x="744" y="275"/>
                  </a:lnTo>
                  <a:lnTo>
                    <a:pt x="752" y="285"/>
                  </a:lnTo>
                  <a:close/>
                </a:path>
              </a:pathLst>
            </a:custGeom>
            <a:solidFill>
              <a:srgbClr val="4697E2"/>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56" name="Google Shape;476;p45">
              <a:extLst>
                <a:ext uri="{FF2B5EF4-FFF2-40B4-BE49-F238E27FC236}">
                  <a16:creationId xmlns:a16="http://schemas.microsoft.com/office/drawing/2014/main" id="{DE80407F-0F9B-717C-03B8-F3D70ACAF21F}"/>
                </a:ext>
              </a:extLst>
            </p:cNvPr>
            <p:cNvSpPr/>
            <p:nvPr/>
          </p:nvSpPr>
          <p:spPr>
            <a:xfrm>
              <a:off x="3317111" y="4263144"/>
              <a:ext cx="1010157" cy="689632"/>
            </a:xfrm>
            <a:custGeom>
              <a:avLst/>
              <a:gdLst/>
              <a:ahLst/>
              <a:cxnLst/>
              <a:rect l="l" t="t" r="r" b="b"/>
              <a:pathLst>
                <a:path w="569" h="413" extrusionOk="0">
                  <a:moveTo>
                    <a:pt x="133" y="40"/>
                  </a:moveTo>
                  <a:lnTo>
                    <a:pt x="147" y="30"/>
                  </a:lnTo>
                  <a:lnTo>
                    <a:pt x="161" y="20"/>
                  </a:lnTo>
                  <a:lnTo>
                    <a:pt x="176" y="0"/>
                  </a:lnTo>
                  <a:lnTo>
                    <a:pt x="190" y="0"/>
                  </a:lnTo>
                  <a:lnTo>
                    <a:pt x="205" y="10"/>
                  </a:lnTo>
                  <a:lnTo>
                    <a:pt x="220" y="10"/>
                  </a:lnTo>
                  <a:lnTo>
                    <a:pt x="234" y="0"/>
                  </a:lnTo>
                  <a:lnTo>
                    <a:pt x="249" y="0"/>
                  </a:lnTo>
                  <a:lnTo>
                    <a:pt x="249" y="20"/>
                  </a:lnTo>
                  <a:lnTo>
                    <a:pt x="256" y="40"/>
                  </a:lnTo>
                  <a:lnTo>
                    <a:pt x="271" y="30"/>
                  </a:lnTo>
                  <a:lnTo>
                    <a:pt x="286" y="40"/>
                  </a:lnTo>
                  <a:lnTo>
                    <a:pt x="300" y="49"/>
                  </a:lnTo>
                  <a:lnTo>
                    <a:pt x="315" y="30"/>
                  </a:lnTo>
                  <a:lnTo>
                    <a:pt x="329" y="30"/>
                  </a:lnTo>
                  <a:lnTo>
                    <a:pt x="344" y="30"/>
                  </a:lnTo>
                  <a:lnTo>
                    <a:pt x="358" y="20"/>
                  </a:lnTo>
                  <a:lnTo>
                    <a:pt x="373" y="20"/>
                  </a:lnTo>
                  <a:lnTo>
                    <a:pt x="380" y="40"/>
                  </a:lnTo>
                  <a:lnTo>
                    <a:pt x="387" y="59"/>
                  </a:lnTo>
                  <a:lnTo>
                    <a:pt x="401" y="69"/>
                  </a:lnTo>
                  <a:lnTo>
                    <a:pt x="401" y="88"/>
                  </a:lnTo>
                  <a:lnTo>
                    <a:pt x="401" y="108"/>
                  </a:lnTo>
                  <a:lnTo>
                    <a:pt x="409" y="127"/>
                  </a:lnTo>
                  <a:lnTo>
                    <a:pt x="424" y="137"/>
                  </a:lnTo>
                  <a:lnTo>
                    <a:pt x="424" y="157"/>
                  </a:lnTo>
                  <a:lnTo>
                    <a:pt x="431" y="177"/>
                  </a:lnTo>
                  <a:lnTo>
                    <a:pt x="424" y="197"/>
                  </a:lnTo>
                  <a:lnTo>
                    <a:pt x="438" y="206"/>
                  </a:lnTo>
                  <a:lnTo>
                    <a:pt x="445" y="226"/>
                  </a:lnTo>
                  <a:lnTo>
                    <a:pt x="460" y="235"/>
                  </a:lnTo>
                  <a:lnTo>
                    <a:pt x="475" y="226"/>
                  </a:lnTo>
                  <a:lnTo>
                    <a:pt x="490" y="235"/>
                  </a:lnTo>
                  <a:lnTo>
                    <a:pt x="503" y="235"/>
                  </a:lnTo>
                  <a:lnTo>
                    <a:pt x="518" y="226"/>
                  </a:lnTo>
                  <a:lnTo>
                    <a:pt x="533" y="216"/>
                  </a:lnTo>
                  <a:lnTo>
                    <a:pt x="547" y="206"/>
                  </a:lnTo>
                  <a:lnTo>
                    <a:pt x="562" y="206"/>
                  </a:lnTo>
                  <a:lnTo>
                    <a:pt x="569" y="206"/>
                  </a:lnTo>
                  <a:lnTo>
                    <a:pt x="569" y="205"/>
                  </a:lnTo>
                  <a:lnTo>
                    <a:pt x="569" y="225"/>
                  </a:lnTo>
                  <a:lnTo>
                    <a:pt x="555" y="235"/>
                  </a:lnTo>
                  <a:lnTo>
                    <a:pt x="555" y="255"/>
                  </a:lnTo>
                  <a:lnTo>
                    <a:pt x="554" y="255"/>
                  </a:lnTo>
                  <a:lnTo>
                    <a:pt x="562" y="265"/>
                  </a:lnTo>
                  <a:lnTo>
                    <a:pt x="554" y="285"/>
                  </a:lnTo>
                  <a:lnTo>
                    <a:pt x="539" y="285"/>
                  </a:lnTo>
                  <a:lnTo>
                    <a:pt x="517" y="285"/>
                  </a:lnTo>
                  <a:lnTo>
                    <a:pt x="503" y="295"/>
                  </a:lnTo>
                  <a:lnTo>
                    <a:pt x="496" y="314"/>
                  </a:lnTo>
                  <a:lnTo>
                    <a:pt x="474" y="314"/>
                  </a:lnTo>
                  <a:lnTo>
                    <a:pt x="452" y="314"/>
                  </a:lnTo>
                  <a:lnTo>
                    <a:pt x="431" y="314"/>
                  </a:lnTo>
                  <a:lnTo>
                    <a:pt x="416" y="334"/>
                  </a:lnTo>
                  <a:lnTo>
                    <a:pt x="401" y="344"/>
                  </a:lnTo>
                  <a:lnTo>
                    <a:pt x="380" y="354"/>
                  </a:lnTo>
                  <a:lnTo>
                    <a:pt x="372" y="374"/>
                  </a:lnTo>
                  <a:lnTo>
                    <a:pt x="358" y="383"/>
                  </a:lnTo>
                  <a:lnTo>
                    <a:pt x="343" y="403"/>
                  </a:lnTo>
                  <a:lnTo>
                    <a:pt x="328" y="412"/>
                  </a:lnTo>
                  <a:lnTo>
                    <a:pt x="328" y="413"/>
                  </a:lnTo>
                  <a:lnTo>
                    <a:pt x="328" y="403"/>
                  </a:lnTo>
                  <a:lnTo>
                    <a:pt x="322" y="397"/>
                  </a:lnTo>
                  <a:lnTo>
                    <a:pt x="314" y="393"/>
                  </a:lnTo>
                  <a:lnTo>
                    <a:pt x="300" y="403"/>
                  </a:lnTo>
                  <a:lnTo>
                    <a:pt x="292" y="383"/>
                  </a:lnTo>
                  <a:lnTo>
                    <a:pt x="278" y="374"/>
                  </a:lnTo>
                  <a:lnTo>
                    <a:pt x="263" y="374"/>
                  </a:lnTo>
                  <a:lnTo>
                    <a:pt x="249" y="374"/>
                  </a:lnTo>
                  <a:lnTo>
                    <a:pt x="241" y="354"/>
                  </a:lnTo>
                  <a:lnTo>
                    <a:pt x="249" y="334"/>
                  </a:lnTo>
                  <a:lnTo>
                    <a:pt x="249" y="314"/>
                  </a:lnTo>
                  <a:lnTo>
                    <a:pt x="234" y="304"/>
                  </a:lnTo>
                  <a:lnTo>
                    <a:pt x="227" y="285"/>
                  </a:lnTo>
                  <a:lnTo>
                    <a:pt x="234" y="265"/>
                  </a:lnTo>
                  <a:lnTo>
                    <a:pt x="219" y="245"/>
                  </a:lnTo>
                  <a:lnTo>
                    <a:pt x="197" y="235"/>
                  </a:lnTo>
                  <a:lnTo>
                    <a:pt x="183" y="235"/>
                  </a:lnTo>
                  <a:lnTo>
                    <a:pt x="168" y="245"/>
                  </a:lnTo>
                  <a:lnTo>
                    <a:pt x="154" y="245"/>
                  </a:lnTo>
                  <a:lnTo>
                    <a:pt x="140" y="226"/>
                  </a:lnTo>
                  <a:lnTo>
                    <a:pt x="124" y="216"/>
                  </a:lnTo>
                  <a:lnTo>
                    <a:pt x="110" y="216"/>
                  </a:lnTo>
                  <a:lnTo>
                    <a:pt x="96" y="216"/>
                  </a:lnTo>
                  <a:lnTo>
                    <a:pt x="81" y="206"/>
                  </a:lnTo>
                  <a:lnTo>
                    <a:pt x="67" y="206"/>
                  </a:lnTo>
                  <a:lnTo>
                    <a:pt x="52" y="216"/>
                  </a:lnTo>
                  <a:lnTo>
                    <a:pt x="37" y="226"/>
                  </a:lnTo>
                  <a:lnTo>
                    <a:pt x="22" y="226"/>
                  </a:lnTo>
                  <a:lnTo>
                    <a:pt x="7" y="216"/>
                  </a:lnTo>
                  <a:lnTo>
                    <a:pt x="0" y="216"/>
                  </a:lnTo>
                  <a:lnTo>
                    <a:pt x="6" y="215"/>
                  </a:lnTo>
                  <a:lnTo>
                    <a:pt x="21" y="196"/>
                  </a:lnTo>
                  <a:lnTo>
                    <a:pt x="37" y="186"/>
                  </a:lnTo>
                  <a:lnTo>
                    <a:pt x="51" y="176"/>
                  </a:lnTo>
                  <a:lnTo>
                    <a:pt x="66" y="166"/>
                  </a:lnTo>
                  <a:lnTo>
                    <a:pt x="66" y="147"/>
                  </a:lnTo>
                  <a:lnTo>
                    <a:pt x="66" y="127"/>
                  </a:lnTo>
                  <a:lnTo>
                    <a:pt x="80" y="117"/>
                  </a:lnTo>
                  <a:lnTo>
                    <a:pt x="88" y="97"/>
                  </a:lnTo>
                  <a:lnTo>
                    <a:pt x="95" y="78"/>
                  </a:lnTo>
                  <a:lnTo>
                    <a:pt x="110" y="58"/>
                  </a:lnTo>
                  <a:lnTo>
                    <a:pt x="124" y="48"/>
                  </a:lnTo>
                  <a:lnTo>
                    <a:pt x="139" y="39"/>
                  </a:lnTo>
                  <a:lnTo>
                    <a:pt x="139" y="36"/>
                  </a:lnTo>
                  <a:lnTo>
                    <a:pt x="133" y="40"/>
                  </a:lnTo>
                  <a:close/>
                </a:path>
              </a:pathLst>
            </a:custGeom>
            <a:solidFill>
              <a:srgbClr val="F06E2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57" name="Google Shape;477;p45">
              <a:extLst>
                <a:ext uri="{FF2B5EF4-FFF2-40B4-BE49-F238E27FC236}">
                  <a16:creationId xmlns:a16="http://schemas.microsoft.com/office/drawing/2014/main" id="{4019220C-BFAA-96B0-4B3B-8C6A5B818376}"/>
                </a:ext>
              </a:extLst>
            </p:cNvPr>
            <p:cNvSpPr/>
            <p:nvPr/>
          </p:nvSpPr>
          <p:spPr>
            <a:xfrm>
              <a:off x="3234793" y="2441510"/>
              <a:ext cx="1008441" cy="1855277"/>
            </a:xfrm>
            <a:custGeom>
              <a:avLst/>
              <a:gdLst/>
              <a:ahLst/>
              <a:cxnLst/>
              <a:rect l="l" t="t" r="r" b="b"/>
              <a:pathLst>
                <a:path w="510" h="1080" extrusionOk="0">
                  <a:moveTo>
                    <a:pt x="154" y="1071"/>
                  </a:moveTo>
                  <a:lnTo>
                    <a:pt x="147" y="1050"/>
                  </a:lnTo>
                  <a:lnTo>
                    <a:pt x="131" y="1041"/>
                  </a:lnTo>
                  <a:lnTo>
                    <a:pt x="117" y="1041"/>
                  </a:lnTo>
                  <a:lnTo>
                    <a:pt x="103" y="1041"/>
                  </a:lnTo>
                  <a:lnTo>
                    <a:pt x="88" y="1041"/>
                  </a:lnTo>
                  <a:lnTo>
                    <a:pt x="74" y="1020"/>
                  </a:lnTo>
                  <a:lnTo>
                    <a:pt x="59" y="1011"/>
                  </a:lnTo>
                  <a:lnTo>
                    <a:pt x="44" y="1011"/>
                  </a:lnTo>
                  <a:lnTo>
                    <a:pt x="29" y="1001"/>
                  </a:lnTo>
                  <a:lnTo>
                    <a:pt x="14" y="991"/>
                  </a:lnTo>
                  <a:lnTo>
                    <a:pt x="0" y="972"/>
                  </a:lnTo>
                  <a:lnTo>
                    <a:pt x="0" y="962"/>
                  </a:lnTo>
                  <a:lnTo>
                    <a:pt x="8" y="942"/>
                  </a:lnTo>
                  <a:lnTo>
                    <a:pt x="0" y="922"/>
                  </a:lnTo>
                  <a:lnTo>
                    <a:pt x="8" y="902"/>
                  </a:lnTo>
                  <a:lnTo>
                    <a:pt x="22" y="883"/>
                  </a:lnTo>
                  <a:lnTo>
                    <a:pt x="29" y="863"/>
                  </a:lnTo>
                  <a:lnTo>
                    <a:pt x="45" y="844"/>
                  </a:lnTo>
                  <a:lnTo>
                    <a:pt x="52" y="824"/>
                  </a:lnTo>
                  <a:lnTo>
                    <a:pt x="59" y="804"/>
                  </a:lnTo>
                  <a:lnTo>
                    <a:pt x="74" y="804"/>
                  </a:lnTo>
                  <a:lnTo>
                    <a:pt x="88" y="794"/>
                  </a:lnTo>
                  <a:lnTo>
                    <a:pt x="103" y="785"/>
                  </a:lnTo>
                  <a:lnTo>
                    <a:pt x="103" y="765"/>
                  </a:lnTo>
                  <a:lnTo>
                    <a:pt x="117" y="746"/>
                  </a:lnTo>
                  <a:lnTo>
                    <a:pt x="132" y="736"/>
                  </a:lnTo>
                  <a:lnTo>
                    <a:pt x="147" y="736"/>
                  </a:lnTo>
                  <a:lnTo>
                    <a:pt x="154" y="717"/>
                  </a:lnTo>
                  <a:lnTo>
                    <a:pt x="154" y="696"/>
                  </a:lnTo>
                  <a:lnTo>
                    <a:pt x="161" y="678"/>
                  </a:lnTo>
                  <a:lnTo>
                    <a:pt x="176" y="658"/>
                  </a:lnTo>
                  <a:lnTo>
                    <a:pt x="176" y="638"/>
                  </a:lnTo>
                  <a:lnTo>
                    <a:pt x="176" y="619"/>
                  </a:lnTo>
                  <a:lnTo>
                    <a:pt x="183" y="599"/>
                  </a:lnTo>
                  <a:lnTo>
                    <a:pt x="183" y="579"/>
                  </a:lnTo>
                  <a:lnTo>
                    <a:pt x="176" y="560"/>
                  </a:lnTo>
                  <a:lnTo>
                    <a:pt x="176" y="540"/>
                  </a:lnTo>
                  <a:lnTo>
                    <a:pt x="176" y="521"/>
                  </a:lnTo>
                  <a:lnTo>
                    <a:pt x="176" y="501"/>
                  </a:lnTo>
                  <a:lnTo>
                    <a:pt x="183" y="481"/>
                  </a:lnTo>
                  <a:lnTo>
                    <a:pt x="176" y="462"/>
                  </a:lnTo>
                  <a:lnTo>
                    <a:pt x="176" y="442"/>
                  </a:lnTo>
                  <a:lnTo>
                    <a:pt x="176" y="423"/>
                  </a:lnTo>
                  <a:lnTo>
                    <a:pt x="183" y="413"/>
                  </a:lnTo>
                  <a:lnTo>
                    <a:pt x="190" y="393"/>
                  </a:lnTo>
                  <a:lnTo>
                    <a:pt x="197" y="374"/>
                  </a:lnTo>
                  <a:lnTo>
                    <a:pt x="212" y="354"/>
                  </a:lnTo>
                  <a:lnTo>
                    <a:pt x="213" y="354"/>
                  </a:lnTo>
                  <a:lnTo>
                    <a:pt x="220" y="334"/>
                  </a:lnTo>
                  <a:lnTo>
                    <a:pt x="227" y="314"/>
                  </a:lnTo>
                  <a:lnTo>
                    <a:pt x="242" y="294"/>
                  </a:lnTo>
                  <a:lnTo>
                    <a:pt x="256" y="284"/>
                  </a:lnTo>
                  <a:lnTo>
                    <a:pt x="264" y="264"/>
                  </a:lnTo>
                  <a:lnTo>
                    <a:pt x="271" y="245"/>
                  </a:lnTo>
                  <a:lnTo>
                    <a:pt x="278" y="225"/>
                  </a:lnTo>
                  <a:lnTo>
                    <a:pt x="278" y="206"/>
                  </a:lnTo>
                  <a:lnTo>
                    <a:pt x="278" y="186"/>
                  </a:lnTo>
                  <a:lnTo>
                    <a:pt x="286" y="166"/>
                  </a:lnTo>
                  <a:lnTo>
                    <a:pt x="278" y="147"/>
                  </a:lnTo>
                  <a:lnTo>
                    <a:pt x="286" y="127"/>
                  </a:lnTo>
                  <a:lnTo>
                    <a:pt x="300" y="127"/>
                  </a:lnTo>
                  <a:lnTo>
                    <a:pt x="315" y="127"/>
                  </a:lnTo>
                  <a:lnTo>
                    <a:pt x="329" y="108"/>
                  </a:lnTo>
                  <a:lnTo>
                    <a:pt x="336" y="88"/>
                  </a:lnTo>
                  <a:lnTo>
                    <a:pt x="351" y="78"/>
                  </a:lnTo>
                  <a:lnTo>
                    <a:pt x="351" y="59"/>
                  </a:lnTo>
                  <a:lnTo>
                    <a:pt x="365" y="39"/>
                  </a:lnTo>
                  <a:lnTo>
                    <a:pt x="351" y="29"/>
                  </a:lnTo>
                  <a:lnTo>
                    <a:pt x="336" y="29"/>
                  </a:lnTo>
                  <a:lnTo>
                    <a:pt x="322" y="20"/>
                  </a:lnTo>
                  <a:lnTo>
                    <a:pt x="322" y="0"/>
                  </a:lnTo>
                  <a:lnTo>
                    <a:pt x="344" y="0"/>
                  </a:lnTo>
                  <a:lnTo>
                    <a:pt x="342" y="0"/>
                  </a:lnTo>
                  <a:lnTo>
                    <a:pt x="350" y="0"/>
                  </a:lnTo>
                  <a:lnTo>
                    <a:pt x="357" y="0"/>
                  </a:lnTo>
                  <a:lnTo>
                    <a:pt x="372" y="0"/>
                  </a:lnTo>
                  <a:lnTo>
                    <a:pt x="379" y="20"/>
                  </a:lnTo>
                  <a:lnTo>
                    <a:pt x="394" y="20"/>
                  </a:lnTo>
                  <a:lnTo>
                    <a:pt x="408" y="29"/>
                  </a:lnTo>
                  <a:lnTo>
                    <a:pt x="415" y="49"/>
                  </a:lnTo>
                  <a:lnTo>
                    <a:pt x="415" y="68"/>
                  </a:lnTo>
                  <a:lnTo>
                    <a:pt x="415" y="89"/>
                  </a:lnTo>
                  <a:lnTo>
                    <a:pt x="415" y="108"/>
                  </a:lnTo>
                  <a:lnTo>
                    <a:pt x="408" y="128"/>
                  </a:lnTo>
                  <a:lnTo>
                    <a:pt x="401" y="147"/>
                  </a:lnTo>
                  <a:lnTo>
                    <a:pt x="394" y="167"/>
                  </a:lnTo>
                  <a:lnTo>
                    <a:pt x="408" y="177"/>
                  </a:lnTo>
                  <a:lnTo>
                    <a:pt x="423" y="186"/>
                  </a:lnTo>
                  <a:lnTo>
                    <a:pt x="430" y="206"/>
                  </a:lnTo>
                  <a:lnTo>
                    <a:pt x="445" y="216"/>
                  </a:lnTo>
                  <a:lnTo>
                    <a:pt x="459" y="216"/>
                  </a:lnTo>
                  <a:lnTo>
                    <a:pt x="474" y="216"/>
                  </a:lnTo>
                  <a:lnTo>
                    <a:pt x="481" y="236"/>
                  </a:lnTo>
                  <a:lnTo>
                    <a:pt x="467" y="255"/>
                  </a:lnTo>
                  <a:lnTo>
                    <a:pt x="452" y="265"/>
                  </a:lnTo>
                  <a:lnTo>
                    <a:pt x="452" y="284"/>
                  </a:lnTo>
                  <a:lnTo>
                    <a:pt x="445" y="306"/>
                  </a:lnTo>
                  <a:lnTo>
                    <a:pt x="452" y="325"/>
                  </a:lnTo>
                  <a:lnTo>
                    <a:pt x="467" y="335"/>
                  </a:lnTo>
                  <a:lnTo>
                    <a:pt x="474" y="354"/>
                  </a:lnTo>
                  <a:lnTo>
                    <a:pt x="474" y="374"/>
                  </a:lnTo>
                  <a:lnTo>
                    <a:pt x="489" y="384"/>
                  </a:lnTo>
                  <a:lnTo>
                    <a:pt x="496" y="404"/>
                  </a:lnTo>
                  <a:lnTo>
                    <a:pt x="510" y="404"/>
                  </a:lnTo>
                  <a:lnTo>
                    <a:pt x="503" y="423"/>
                  </a:lnTo>
                  <a:lnTo>
                    <a:pt x="489" y="433"/>
                  </a:lnTo>
                  <a:lnTo>
                    <a:pt x="481" y="452"/>
                  </a:lnTo>
                  <a:lnTo>
                    <a:pt x="474" y="472"/>
                  </a:lnTo>
                  <a:lnTo>
                    <a:pt x="474" y="491"/>
                  </a:lnTo>
                  <a:lnTo>
                    <a:pt x="489" y="491"/>
                  </a:lnTo>
                  <a:lnTo>
                    <a:pt x="503" y="491"/>
                  </a:lnTo>
                  <a:lnTo>
                    <a:pt x="496" y="511"/>
                  </a:lnTo>
                  <a:lnTo>
                    <a:pt x="481" y="521"/>
                  </a:lnTo>
                  <a:lnTo>
                    <a:pt x="489" y="541"/>
                  </a:lnTo>
                  <a:lnTo>
                    <a:pt x="474" y="560"/>
                  </a:lnTo>
                  <a:lnTo>
                    <a:pt x="489" y="570"/>
                  </a:lnTo>
                  <a:lnTo>
                    <a:pt x="496" y="590"/>
                  </a:lnTo>
                  <a:lnTo>
                    <a:pt x="496" y="609"/>
                  </a:lnTo>
                  <a:lnTo>
                    <a:pt x="496" y="629"/>
                  </a:lnTo>
                  <a:lnTo>
                    <a:pt x="481" y="639"/>
                  </a:lnTo>
                  <a:lnTo>
                    <a:pt x="481" y="659"/>
                  </a:lnTo>
                  <a:lnTo>
                    <a:pt x="481" y="678"/>
                  </a:lnTo>
                  <a:lnTo>
                    <a:pt x="496" y="687"/>
                  </a:lnTo>
                  <a:lnTo>
                    <a:pt x="510" y="697"/>
                  </a:lnTo>
                  <a:lnTo>
                    <a:pt x="510" y="717"/>
                  </a:lnTo>
                  <a:lnTo>
                    <a:pt x="503" y="736"/>
                  </a:lnTo>
                  <a:lnTo>
                    <a:pt x="489" y="746"/>
                  </a:lnTo>
                  <a:lnTo>
                    <a:pt x="474" y="736"/>
                  </a:lnTo>
                  <a:lnTo>
                    <a:pt x="459" y="736"/>
                  </a:lnTo>
                  <a:lnTo>
                    <a:pt x="459" y="756"/>
                  </a:lnTo>
                  <a:lnTo>
                    <a:pt x="445" y="756"/>
                  </a:lnTo>
                  <a:lnTo>
                    <a:pt x="445" y="776"/>
                  </a:lnTo>
                  <a:lnTo>
                    <a:pt x="445" y="795"/>
                  </a:lnTo>
                  <a:lnTo>
                    <a:pt x="430" y="815"/>
                  </a:lnTo>
                  <a:lnTo>
                    <a:pt x="415" y="815"/>
                  </a:lnTo>
                  <a:lnTo>
                    <a:pt x="401" y="834"/>
                  </a:lnTo>
                  <a:lnTo>
                    <a:pt x="394" y="854"/>
                  </a:lnTo>
                  <a:lnTo>
                    <a:pt x="401" y="874"/>
                  </a:lnTo>
                  <a:lnTo>
                    <a:pt x="415" y="893"/>
                  </a:lnTo>
                  <a:lnTo>
                    <a:pt x="401" y="913"/>
                  </a:lnTo>
                  <a:lnTo>
                    <a:pt x="394" y="933"/>
                  </a:lnTo>
                  <a:lnTo>
                    <a:pt x="408" y="943"/>
                  </a:lnTo>
                  <a:lnTo>
                    <a:pt x="401" y="962"/>
                  </a:lnTo>
                  <a:lnTo>
                    <a:pt x="394" y="981"/>
                  </a:lnTo>
                  <a:lnTo>
                    <a:pt x="379" y="991"/>
                  </a:lnTo>
                  <a:lnTo>
                    <a:pt x="357" y="991"/>
                  </a:lnTo>
                  <a:lnTo>
                    <a:pt x="329" y="1001"/>
                  </a:lnTo>
                  <a:lnTo>
                    <a:pt x="314" y="991"/>
                  </a:lnTo>
                  <a:lnTo>
                    <a:pt x="299" y="1001"/>
                  </a:lnTo>
                  <a:lnTo>
                    <a:pt x="285" y="1001"/>
                  </a:lnTo>
                  <a:lnTo>
                    <a:pt x="270" y="1011"/>
                  </a:lnTo>
                  <a:lnTo>
                    <a:pt x="256" y="1001"/>
                  </a:lnTo>
                  <a:lnTo>
                    <a:pt x="241" y="1001"/>
                  </a:lnTo>
                  <a:lnTo>
                    <a:pt x="226" y="1001"/>
                  </a:lnTo>
                  <a:lnTo>
                    <a:pt x="212" y="1011"/>
                  </a:lnTo>
                  <a:lnTo>
                    <a:pt x="197" y="1020"/>
                  </a:lnTo>
                  <a:lnTo>
                    <a:pt x="182" y="1031"/>
                  </a:lnTo>
                  <a:lnTo>
                    <a:pt x="168" y="1050"/>
                  </a:lnTo>
                  <a:lnTo>
                    <a:pt x="168" y="1071"/>
                  </a:lnTo>
                  <a:lnTo>
                    <a:pt x="154" y="1080"/>
                  </a:lnTo>
                  <a:lnTo>
                    <a:pt x="154" y="1071"/>
                  </a:lnTo>
                  <a:close/>
                </a:path>
              </a:pathLst>
            </a:custGeom>
            <a:solidFill>
              <a:srgbClr val="3265D2"/>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58" name="Google Shape;478;p45">
              <a:extLst>
                <a:ext uri="{FF2B5EF4-FFF2-40B4-BE49-F238E27FC236}">
                  <a16:creationId xmlns:a16="http://schemas.microsoft.com/office/drawing/2014/main" id="{691C410E-464E-E927-4C82-B67612845232}"/>
                </a:ext>
              </a:extLst>
            </p:cNvPr>
            <p:cNvSpPr/>
            <p:nvPr/>
          </p:nvSpPr>
          <p:spPr>
            <a:xfrm>
              <a:off x="2718568" y="3946924"/>
              <a:ext cx="869524" cy="883067"/>
            </a:xfrm>
            <a:custGeom>
              <a:avLst/>
              <a:gdLst/>
              <a:ahLst/>
              <a:cxnLst/>
              <a:rect l="l" t="t" r="r" b="b"/>
              <a:pathLst>
                <a:path w="490" h="531" extrusionOk="0">
                  <a:moveTo>
                    <a:pt x="336" y="58"/>
                  </a:moveTo>
                  <a:lnTo>
                    <a:pt x="336" y="68"/>
                  </a:lnTo>
                  <a:lnTo>
                    <a:pt x="350" y="87"/>
                  </a:lnTo>
                  <a:lnTo>
                    <a:pt x="365" y="97"/>
                  </a:lnTo>
                  <a:lnTo>
                    <a:pt x="380" y="107"/>
                  </a:lnTo>
                  <a:lnTo>
                    <a:pt x="395" y="107"/>
                  </a:lnTo>
                  <a:lnTo>
                    <a:pt x="409" y="116"/>
                  </a:lnTo>
                  <a:lnTo>
                    <a:pt x="424" y="137"/>
                  </a:lnTo>
                  <a:lnTo>
                    <a:pt x="439" y="137"/>
                  </a:lnTo>
                  <a:lnTo>
                    <a:pt x="453" y="137"/>
                  </a:lnTo>
                  <a:lnTo>
                    <a:pt x="467" y="137"/>
                  </a:lnTo>
                  <a:lnTo>
                    <a:pt x="483" y="146"/>
                  </a:lnTo>
                  <a:lnTo>
                    <a:pt x="490" y="167"/>
                  </a:lnTo>
                  <a:lnTo>
                    <a:pt x="483" y="187"/>
                  </a:lnTo>
                  <a:lnTo>
                    <a:pt x="490" y="206"/>
                  </a:lnTo>
                  <a:lnTo>
                    <a:pt x="483" y="226"/>
                  </a:lnTo>
                  <a:lnTo>
                    <a:pt x="482" y="227"/>
                  </a:lnTo>
                  <a:lnTo>
                    <a:pt x="482" y="237"/>
                  </a:lnTo>
                  <a:lnTo>
                    <a:pt x="466" y="246"/>
                  </a:lnTo>
                  <a:lnTo>
                    <a:pt x="452" y="256"/>
                  </a:lnTo>
                  <a:lnTo>
                    <a:pt x="438" y="276"/>
                  </a:lnTo>
                  <a:lnTo>
                    <a:pt x="430" y="296"/>
                  </a:lnTo>
                  <a:lnTo>
                    <a:pt x="423" y="315"/>
                  </a:lnTo>
                  <a:lnTo>
                    <a:pt x="409" y="324"/>
                  </a:lnTo>
                  <a:lnTo>
                    <a:pt x="409" y="345"/>
                  </a:lnTo>
                  <a:lnTo>
                    <a:pt x="409" y="364"/>
                  </a:lnTo>
                  <a:lnTo>
                    <a:pt x="394" y="374"/>
                  </a:lnTo>
                  <a:lnTo>
                    <a:pt x="379" y="384"/>
                  </a:lnTo>
                  <a:lnTo>
                    <a:pt x="364" y="394"/>
                  </a:lnTo>
                  <a:lnTo>
                    <a:pt x="349" y="413"/>
                  </a:lnTo>
                  <a:lnTo>
                    <a:pt x="342" y="413"/>
                  </a:lnTo>
                  <a:lnTo>
                    <a:pt x="327" y="423"/>
                  </a:lnTo>
                  <a:lnTo>
                    <a:pt x="313" y="432"/>
                  </a:lnTo>
                  <a:lnTo>
                    <a:pt x="306" y="453"/>
                  </a:lnTo>
                  <a:lnTo>
                    <a:pt x="306" y="472"/>
                  </a:lnTo>
                  <a:lnTo>
                    <a:pt x="291" y="472"/>
                  </a:lnTo>
                  <a:lnTo>
                    <a:pt x="284" y="492"/>
                  </a:lnTo>
                  <a:lnTo>
                    <a:pt x="284" y="511"/>
                  </a:lnTo>
                  <a:lnTo>
                    <a:pt x="270" y="521"/>
                  </a:lnTo>
                  <a:lnTo>
                    <a:pt x="254" y="531"/>
                  </a:lnTo>
                  <a:lnTo>
                    <a:pt x="254" y="511"/>
                  </a:lnTo>
                  <a:lnTo>
                    <a:pt x="240" y="501"/>
                  </a:lnTo>
                  <a:lnTo>
                    <a:pt x="226" y="511"/>
                  </a:lnTo>
                  <a:lnTo>
                    <a:pt x="211" y="511"/>
                  </a:lnTo>
                  <a:lnTo>
                    <a:pt x="196" y="501"/>
                  </a:lnTo>
                  <a:lnTo>
                    <a:pt x="189" y="482"/>
                  </a:lnTo>
                  <a:lnTo>
                    <a:pt x="189" y="462"/>
                  </a:lnTo>
                  <a:lnTo>
                    <a:pt x="189" y="442"/>
                  </a:lnTo>
                  <a:lnTo>
                    <a:pt x="175" y="423"/>
                  </a:lnTo>
                  <a:lnTo>
                    <a:pt x="167" y="403"/>
                  </a:lnTo>
                  <a:lnTo>
                    <a:pt x="160" y="384"/>
                  </a:lnTo>
                  <a:lnTo>
                    <a:pt x="145" y="384"/>
                  </a:lnTo>
                  <a:lnTo>
                    <a:pt x="131" y="374"/>
                  </a:lnTo>
                  <a:lnTo>
                    <a:pt x="117" y="384"/>
                  </a:lnTo>
                  <a:lnTo>
                    <a:pt x="102" y="394"/>
                  </a:lnTo>
                  <a:lnTo>
                    <a:pt x="87" y="384"/>
                  </a:lnTo>
                  <a:lnTo>
                    <a:pt x="73" y="384"/>
                  </a:lnTo>
                  <a:lnTo>
                    <a:pt x="58" y="374"/>
                  </a:lnTo>
                  <a:lnTo>
                    <a:pt x="44" y="384"/>
                  </a:lnTo>
                  <a:lnTo>
                    <a:pt x="29" y="384"/>
                  </a:lnTo>
                  <a:lnTo>
                    <a:pt x="22" y="364"/>
                  </a:lnTo>
                  <a:lnTo>
                    <a:pt x="15" y="345"/>
                  </a:lnTo>
                  <a:lnTo>
                    <a:pt x="15" y="324"/>
                  </a:lnTo>
                  <a:lnTo>
                    <a:pt x="15" y="305"/>
                  </a:lnTo>
                  <a:lnTo>
                    <a:pt x="22" y="285"/>
                  </a:lnTo>
                  <a:lnTo>
                    <a:pt x="15" y="266"/>
                  </a:lnTo>
                  <a:lnTo>
                    <a:pt x="15" y="246"/>
                  </a:lnTo>
                  <a:lnTo>
                    <a:pt x="0" y="227"/>
                  </a:lnTo>
                  <a:lnTo>
                    <a:pt x="0" y="207"/>
                  </a:lnTo>
                  <a:lnTo>
                    <a:pt x="0" y="187"/>
                  </a:lnTo>
                  <a:lnTo>
                    <a:pt x="7" y="168"/>
                  </a:lnTo>
                  <a:lnTo>
                    <a:pt x="22" y="147"/>
                  </a:lnTo>
                  <a:lnTo>
                    <a:pt x="29" y="128"/>
                  </a:lnTo>
                  <a:lnTo>
                    <a:pt x="29" y="108"/>
                  </a:lnTo>
                  <a:lnTo>
                    <a:pt x="29" y="88"/>
                  </a:lnTo>
                  <a:lnTo>
                    <a:pt x="23" y="50"/>
                  </a:lnTo>
                  <a:lnTo>
                    <a:pt x="22" y="49"/>
                  </a:lnTo>
                  <a:lnTo>
                    <a:pt x="29" y="49"/>
                  </a:lnTo>
                  <a:lnTo>
                    <a:pt x="44" y="49"/>
                  </a:lnTo>
                  <a:lnTo>
                    <a:pt x="58" y="40"/>
                  </a:lnTo>
                  <a:lnTo>
                    <a:pt x="73" y="30"/>
                  </a:lnTo>
                  <a:lnTo>
                    <a:pt x="87" y="10"/>
                  </a:lnTo>
                  <a:lnTo>
                    <a:pt x="102" y="0"/>
                  </a:lnTo>
                  <a:lnTo>
                    <a:pt x="117" y="0"/>
                  </a:lnTo>
                  <a:lnTo>
                    <a:pt x="138" y="0"/>
                  </a:lnTo>
                  <a:lnTo>
                    <a:pt x="153" y="0"/>
                  </a:lnTo>
                  <a:lnTo>
                    <a:pt x="167" y="10"/>
                  </a:lnTo>
                  <a:lnTo>
                    <a:pt x="189" y="19"/>
                  </a:lnTo>
                  <a:lnTo>
                    <a:pt x="204" y="19"/>
                  </a:lnTo>
                  <a:lnTo>
                    <a:pt x="226" y="19"/>
                  </a:lnTo>
                  <a:lnTo>
                    <a:pt x="240" y="19"/>
                  </a:lnTo>
                  <a:lnTo>
                    <a:pt x="254" y="19"/>
                  </a:lnTo>
                  <a:lnTo>
                    <a:pt x="277" y="10"/>
                  </a:lnTo>
                  <a:lnTo>
                    <a:pt x="291" y="10"/>
                  </a:lnTo>
                  <a:lnTo>
                    <a:pt x="306" y="0"/>
                  </a:lnTo>
                  <a:lnTo>
                    <a:pt x="306" y="19"/>
                  </a:lnTo>
                  <a:lnTo>
                    <a:pt x="306" y="40"/>
                  </a:lnTo>
                  <a:lnTo>
                    <a:pt x="306" y="59"/>
                  </a:lnTo>
                  <a:lnTo>
                    <a:pt x="320" y="59"/>
                  </a:lnTo>
                  <a:lnTo>
                    <a:pt x="335" y="59"/>
                  </a:lnTo>
                  <a:lnTo>
                    <a:pt x="336" y="58"/>
                  </a:lnTo>
                  <a:close/>
                </a:path>
              </a:pathLst>
            </a:custGeom>
            <a:solidFill>
              <a:srgbClr val="3265D2"/>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59" name="Google Shape;479;p45">
              <a:extLst>
                <a:ext uri="{FF2B5EF4-FFF2-40B4-BE49-F238E27FC236}">
                  <a16:creationId xmlns:a16="http://schemas.microsoft.com/office/drawing/2014/main" id="{CBE1EF5A-DDC5-FD9E-0504-11A293F83382}"/>
                </a:ext>
              </a:extLst>
            </p:cNvPr>
            <p:cNvSpPr/>
            <p:nvPr/>
          </p:nvSpPr>
          <p:spPr>
            <a:xfrm>
              <a:off x="3581814" y="2431519"/>
              <a:ext cx="658799" cy="1164578"/>
            </a:xfrm>
            <a:custGeom>
              <a:avLst/>
              <a:gdLst/>
              <a:ahLst/>
              <a:cxnLst/>
              <a:rect l="l" t="t" r="r" b="b"/>
              <a:pathLst>
                <a:path w="385" h="692" extrusionOk="0">
                  <a:moveTo>
                    <a:pt x="41" y="672"/>
                  </a:moveTo>
                  <a:lnTo>
                    <a:pt x="17" y="692"/>
                  </a:lnTo>
                  <a:lnTo>
                    <a:pt x="0" y="632"/>
                  </a:lnTo>
                  <a:lnTo>
                    <a:pt x="8" y="612"/>
                  </a:lnTo>
                  <a:lnTo>
                    <a:pt x="8" y="591"/>
                  </a:lnTo>
                  <a:lnTo>
                    <a:pt x="0" y="572"/>
                  </a:lnTo>
                  <a:lnTo>
                    <a:pt x="0" y="552"/>
                  </a:lnTo>
                  <a:lnTo>
                    <a:pt x="0" y="532"/>
                  </a:lnTo>
                  <a:lnTo>
                    <a:pt x="0" y="512"/>
                  </a:lnTo>
                  <a:lnTo>
                    <a:pt x="8" y="491"/>
                  </a:lnTo>
                  <a:lnTo>
                    <a:pt x="0" y="472"/>
                  </a:lnTo>
                  <a:lnTo>
                    <a:pt x="0" y="451"/>
                  </a:lnTo>
                  <a:lnTo>
                    <a:pt x="0" y="432"/>
                  </a:lnTo>
                  <a:lnTo>
                    <a:pt x="8" y="422"/>
                  </a:lnTo>
                  <a:lnTo>
                    <a:pt x="16" y="401"/>
                  </a:lnTo>
                  <a:lnTo>
                    <a:pt x="24" y="382"/>
                  </a:lnTo>
                  <a:lnTo>
                    <a:pt x="41" y="362"/>
                  </a:lnTo>
                  <a:lnTo>
                    <a:pt x="43" y="362"/>
                  </a:lnTo>
                  <a:lnTo>
                    <a:pt x="51" y="341"/>
                  </a:lnTo>
                  <a:lnTo>
                    <a:pt x="59" y="321"/>
                  </a:lnTo>
                  <a:lnTo>
                    <a:pt x="76" y="300"/>
                  </a:lnTo>
                  <a:lnTo>
                    <a:pt x="92" y="290"/>
                  </a:lnTo>
                  <a:lnTo>
                    <a:pt x="101" y="270"/>
                  </a:lnTo>
                  <a:lnTo>
                    <a:pt x="109" y="250"/>
                  </a:lnTo>
                  <a:lnTo>
                    <a:pt x="118" y="230"/>
                  </a:lnTo>
                  <a:lnTo>
                    <a:pt x="118" y="210"/>
                  </a:lnTo>
                  <a:lnTo>
                    <a:pt x="118" y="190"/>
                  </a:lnTo>
                  <a:lnTo>
                    <a:pt x="127" y="170"/>
                  </a:lnTo>
                  <a:lnTo>
                    <a:pt x="118" y="150"/>
                  </a:lnTo>
                  <a:lnTo>
                    <a:pt x="127" y="130"/>
                  </a:lnTo>
                  <a:lnTo>
                    <a:pt x="143" y="130"/>
                  </a:lnTo>
                  <a:lnTo>
                    <a:pt x="160" y="130"/>
                  </a:lnTo>
                  <a:lnTo>
                    <a:pt x="176" y="110"/>
                  </a:lnTo>
                  <a:lnTo>
                    <a:pt x="184" y="90"/>
                  </a:lnTo>
                  <a:lnTo>
                    <a:pt x="202" y="80"/>
                  </a:lnTo>
                  <a:lnTo>
                    <a:pt x="202" y="60"/>
                  </a:lnTo>
                  <a:lnTo>
                    <a:pt x="218" y="40"/>
                  </a:lnTo>
                  <a:lnTo>
                    <a:pt x="202" y="30"/>
                  </a:lnTo>
                  <a:lnTo>
                    <a:pt x="184" y="30"/>
                  </a:lnTo>
                  <a:lnTo>
                    <a:pt x="168" y="20"/>
                  </a:lnTo>
                  <a:lnTo>
                    <a:pt x="168" y="0"/>
                  </a:lnTo>
                  <a:lnTo>
                    <a:pt x="194" y="0"/>
                  </a:lnTo>
                  <a:lnTo>
                    <a:pt x="191" y="0"/>
                  </a:lnTo>
                  <a:lnTo>
                    <a:pt x="201" y="0"/>
                  </a:lnTo>
                  <a:lnTo>
                    <a:pt x="209" y="0"/>
                  </a:lnTo>
                  <a:lnTo>
                    <a:pt x="226" y="0"/>
                  </a:lnTo>
                  <a:lnTo>
                    <a:pt x="234" y="20"/>
                  </a:lnTo>
                  <a:lnTo>
                    <a:pt x="251" y="20"/>
                  </a:lnTo>
                  <a:lnTo>
                    <a:pt x="267" y="30"/>
                  </a:lnTo>
                  <a:lnTo>
                    <a:pt x="275" y="50"/>
                  </a:lnTo>
                  <a:lnTo>
                    <a:pt x="275" y="69"/>
                  </a:lnTo>
                  <a:lnTo>
                    <a:pt x="275" y="91"/>
                  </a:lnTo>
                  <a:lnTo>
                    <a:pt x="275" y="110"/>
                  </a:lnTo>
                  <a:lnTo>
                    <a:pt x="267" y="131"/>
                  </a:lnTo>
                  <a:lnTo>
                    <a:pt x="259" y="150"/>
                  </a:lnTo>
                  <a:lnTo>
                    <a:pt x="251" y="171"/>
                  </a:lnTo>
                  <a:lnTo>
                    <a:pt x="267" y="181"/>
                  </a:lnTo>
                  <a:lnTo>
                    <a:pt x="285" y="190"/>
                  </a:lnTo>
                  <a:lnTo>
                    <a:pt x="293" y="210"/>
                  </a:lnTo>
                  <a:lnTo>
                    <a:pt x="310" y="221"/>
                  </a:lnTo>
                  <a:lnTo>
                    <a:pt x="326" y="221"/>
                  </a:lnTo>
                  <a:lnTo>
                    <a:pt x="343" y="221"/>
                  </a:lnTo>
                  <a:lnTo>
                    <a:pt x="352" y="241"/>
                  </a:lnTo>
                  <a:lnTo>
                    <a:pt x="335" y="260"/>
                  </a:lnTo>
                  <a:lnTo>
                    <a:pt x="318" y="271"/>
                  </a:lnTo>
                  <a:lnTo>
                    <a:pt x="318" y="290"/>
                  </a:lnTo>
                  <a:lnTo>
                    <a:pt x="310" y="313"/>
                  </a:lnTo>
                  <a:lnTo>
                    <a:pt x="318" y="332"/>
                  </a:lnTo>
                  <a:lnTo>
                    <a:pt x="335" y="342"/>
                  </a:lnTo>
                  <a:lnTo>
                    <a:pt x="343" y="362"/>
                  </a:lnTo>
                  <a:lnTo>
                    <a:pt x="343" y="382"/>
                  </a:lnTo>
                  <a:lnTo>
                    <a:pt x="361" y="392"/>
                  </a:lnTo>
                  <a:lnTo>
                    <a:pt x="369" y="413"/>
                  </a:lnTo>
                  <a:lnTo>
                    <a:pt x="385" y="413"/>
                  </a:lnTo>
                  <a:lnTo>
                    <a:pt x="385" y="413"/>
                  </a:lnTo>
                  <a:lnTo>
                    <a:pt x="385" y="413"/>
                  </a:lnTo>
                  <a:lnTo>
                    <a:pt x="377" y="432"/>
                  </a:lnTo>
                  <a:lnTo>
                    <a:pt x="361" y="442"/>
                  </a:lnTo>
                  <a:lnTo>
                    <a:pt x="352" y="462"/>
                  </a:lnTo>
                  <a:lnTo>
                    <a:pt x="343" y="482"/>
                  </a:lnTo>
                  <a:lnTo>
                    <a:pt x="343" y="501"/>
                  </a:lnTo>
                  <a:lnTo>
                    <a:pt x="361" y="501"/>
                  </a:lnTo>
                  <a:lnTo>
                    <a:pt x="377" y="501"/>
                  </a:lnTo>
                  <a:lnTo>
                    <a:pt x="369" y="522"/>
                  </a:lnTo>
                  <a:lnTo>
                    <a:pt x="352" y="532"/>
                  </a:lnTo>
                  <a:lnTo>
                    <a:pt x="361" y="553"/>
                  </a:lnTo>
                  <a:lnTo>
                    <a:pt x="343" y="572"/>
                  </a:lnTo>
                  <a:lnTo>
                    <a:pt x="361" y="582"/>
                  </a:lnTo>
                  <a:lnTo>
                    <a:pt x="369" y="603"/>
                  </a:lnTo>
                  <a:lnTo>
                    <a:pt x="369" y="622"/>
                  </a:lnTo>
                  <a:lnTo>
                    <a:pt x="381" y="664"/>
                  </a:lnTo>
                  <a:lnTo>
                    <a:pt x="349" y="668"/>
                  </a:lnTo>
                  <a:lnTo>
                    <a:pt x="321" y="668"/>
                  </a:lnTo>
                  <a:lnTo>
                    <a:pt x="277" y="684"/>
                  </a:lnTo>
                  <a:lnTo>
                    <a:pt x="223" y="680"/>
                  </a:lnTo>
                  <a:lnTo>
                    <a:pt x="157" y="680"/>
                  </a:lnTo>
                  <a:lnTo>
                    <a:pt x="121" y="656"/>
                  </a:lnTo>
                  <a:lnTo>
                    <a:pt x="95" y="676"/>
                  </a:lnTo>
                  <a:lnTo>
                    <a:pt x="51" y="672"/>
                  </a:lnTo>
                  <a:lnTo>
                    <a:pt x="39" y="664"/>
                  </a:lnTo>
                  <a:lnTo>
                    <a:pt x="41" y="672"/>
                  </a:lnTo>
                  <a:close/>
                </a:path>
              </a:pathLst>
            </a:custGeom>
            <a:solidFill>
              <a:srgbClr val="C6C7C8"/>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60" name="Google Shape;480;p45">
              <a:extLst>
                <a:ext uri="{FF2B5EF4-FFF2-40B4-BE49-F238E27FC236}">
                  <a16:creationId xmlns:a16="http://schemas.microsoft.com/office/drawing/2014/main" id="{419BE878-E081-9C2C-BBD4-D18657263B89}"/>
                </a:ext>
              </a:extLst>
            </p:cNvPr>
            <p:cNvSpPr/>
            <p:nvPr/>
          </p:nvSpPr>
          <p:spPr>
            <a:xfrm>
              <a:off x="3145169" y="4605651"/>
              <a:ext cx="766045" cy="525573"/>
            </a:xfrm>
            <a:custGeom>
              <a:avLst/>
              <a:gdLst/>
              <a:ahLst/>
              <a:cxnLst/>
              <a:rect l="l" t="t" r="r" b="b"/>
              <a:pathLst>
                <a:path w="430" h="315" extrusionOk="0">
                  <a:moveTo>
                    <a:pt x="109" y="11"/>
                  </a:moveTo>
                  <a:lnTo>
                    <a:pt x="102" y="11"/>
                  </a:lnTo>
                  <a:lnTo>
                    <a:pt x="87" y="21"/>
                  </a:lnTo>
                  <a:lnTo>
                    <a:pt x="73" y="30"/>
                  </a:lnTo>
                  <a:lnTo>
                    <a:pt x="65" y="51"/>
                  </a:lnTo>
                  <a:lnTo>
                    <a:pt x="65" y="70"/>
                  </a:lnTo>
                  <a:lnTo>
                    <a:pt x="51" y="70"/>
                  </a:lnTo>
                  <a:lnTo>
                    <a:pt x="43" y="90"/>
                  </a:lnTo>
                  <a:lnTo>
                    <a:pt x="43" y="109"/>
                  </a:lnTo>
                  <a:lnTo>
                    <a:pt x="29" y="119"/>
                  </a:lnTo>
                  <a:lnTo>
                    <a:pt x="14" y="129"/>
                  </a:lnTo>
                  <a:lnTo>
                    <a:pt x="14" y="129"/>
                  </a:lnTo>
                  <a:lnTo>
                    <a:pt x="8" y="140"/>
                  </a:lnTo>
                  <a:lnTo>
                    <a:pt x="1" y="162"/>
                  </a:lnTo>
                  <a:lnTo>
                    <a:pt x="0" y="178"/>
                  </a:lnTo>
                  <a:lnTo>
                    <a:pt x="0" y="198"/>
                  </a:lnTo>
                  <a:lnTo>
                    <a:pt x="7" y="217"/>
                  </a:lnTo>
                  <a:lnTo>
                    <a:pt x="22" y="217"/>
                  </a:lnTo>
                  <a:lnTo>
                    <a:pt x="37" y="207"/>
                  </a:lnTo>
                  <a:lnTo>
                    <a:pt x="51" y="227"/>
                  </a:lnTo>
                  <a:lnTo>
                    <a:pt x="66" y="237"/>
                  </a:lnTo>
                  <a:lnTo>
                    <a:pt x="66" y="256"/>
                  </a:lnTo>
                  <a:lnTo>
                    <a:pt x="66" y="276"/>
                  </a:lnTo>
                  <a:lnTo>
                    <a:pt x="59" y="286"/>
                  </a:lnTo>
                  <a:lnTo>
                    <a:pt x="59" y="286"/>
                  </a:lnTo>
                  <a:lnTo>
                    <a:pt x="73" y="286"/>
                  </a:lnTo>
                  <a:lnTo>
                    <a:pt x="87" y="286"/>
                  </a:lnTo>
                  <a:lnTo>
                    <a:pt x="102" y="296"/>
                  </a:lnTo>
                  <a:lnTo>
                    <a:pt x="116" y="306"/>
                  </a:lnTo>
                  <a:lnTo>
                    <a:pt x="131" y="306"/>
                  </a:lnTo>
                  <a:lnTo>
                    <a:pt x="147" y="296"/>
                  </a:lnTo>
                  <a:lnTo>
                    <a:pt x="161" y="296"/>
                  </a:lnTo>
                  <a:lnTo>
                    <a:pt x="176" y="296"/>
                  </a:lnTo>
                  <a:lnTo>
                    <a:pt x="190" y="306"/>
                  </a:lnTo>
                  <a:lnTo>
                    <a:pt x="198" y="306"/>
                  </a:lnTo>
                  <a:lnTo>
                    <a:pt x="212" y="315"/>
                  </a:lnTo>
                  <a:lnTo>
                    <a:pt x="226" y="315"/>
                  </a:lnTo>
                  <a:lnTo>
                    <a:pt x="242" y="306"/>
                  </a:lnTo>
                  <a:lnTo>
                    <a:pt x="242" y="286"/>
                  </a:lnTo>
                  <a:lnTo>
                    <a:pt x="256" y="286"/>
                  </a:lnTo>
                  <a:lnTo>
                    <a:pt x="270" y="276"/>
                  </a:lnTo>
                  <a:lnTo>
                    <a:pt x="285" y="266"/>
                  </a:lnTo>
                  <a:lnTo>
                    <a:pt x="299" y="276"/>
                  </a:lnTo>
                  <a:lnTo>
                    <a:pt x="321" y="286"/>
                  </a:lnTo>
                  <a:lnTo>
                    <a:pt x="343" y="286"/>
                  </a:lnTo>
                  <a:lnTo>
                    <a:pt x="351" y="276"/>
                  </a:lnTo>
                  <a:lnTo>
                    <a:pt x="365" y="266"/>
                  </a:lnTo>
                  <a:lnTo>
                    <a:pt x="380" y="276"/>
                  </a:lnTo>
                  <a:lnTo>
                    <a:pt x="380" y="276"/>
                  </a:lnTo>
                  <a:lnTo>
                    <a:pt x="380" y="276"/>
                  </a:lnTo>
                  <a:lnTo>
                    <a:pt x="394" y="265"/>
                  </a:lnTo>
                  <a:lnTo>
                    <a:pt x="402" y="246"/>
                  </a:lnTo>
                  <a:lnTo>
                    <a:pt x="394" y="226"/>
                  </a:lnTo>
                  <a:lnTo>
                    <a:pt x="409" y="216"/>
                  </a:lnTo>
                  <a:lnTo>
                    <a:pt x="424" y="216"/>
                  </a:lnTo>
                  <a:lnTo>
                    <a:pt x="430" y="197"/>
                  </a:lnTo>
                  <a:lnTo>
                    <a:pt x="416" y="187"/>
                  </a:lnTo>
                  <a:lnTo>
                    <a:pt x="402" y="197"/>
                  </a:lnTo>
                  <a:lnTo>
                    <a:pt x="394" y="177"/>
                  </a:lnTo>
                  <a:lnTo>
                    <a:pt x="380" y="167"/>
                  </a:lnTo>
                  <a:lnTo>
                    <a:pt x="365" y="167"/>
                  </a:lnTo>
                  <a:lnTo>
                    <a:pt x="351" y="167"/>
                  </a:lnTo>
                  <a:lnTo>
                    <a:pt x="343" y="148"/>
                  </a:lnTo>
                  <a:lnTo>
                    <a:pt x="351" y="128"/>
                  </a:lnTo>
                  <a:lnTo>
                    <a:pt x="351" y="108"/>
                  </a:lnTo>
                  <a:lnTo>
                    <a:pt x="336" y="99"/>
                  </a:lnTo>
                  <a:lnTo>
                    <a:pt x="329" y="79"/>
                  </a:lnTo>
                  <a:lnTo>
                    <a:pt x="336" y="59"/>
                  </a:lnTo>
                  <a:lnTo>
                    <a:pt x="321" y="39"/>
                  </a:lnTo>
                  <a:lnTo>
                    <a:pt x="299" y="30"/>
                  </a:lnTo>
                  <a:lnTo>
                    <a:pt x="285" y="30"/>
                  </a:lnTo>
                  <a:lnTo>
                    <a:pt x="270" y="39"/>
                  </a:lnTo>
                  <a:lnTo>
                    <a:pt x="256" y="39"/>
                  </a:lnTo>
                  <a:lnTo>
                    <a:pt x="242" y="20"/>
                  </a:lnTo>
                  <a:lnTo>
                    <a:pt x="226" y="10"/>
                  </a:lnTo>
                  <a:lnTo>
                    <a:pt x="212" y="10"/>
                  </a:lnTo>
                  <a:lnTo>
                    <a:pt x="198" y="10"/>
                  </a:lnTo>
                  <a:lnTo>
                    <a:pt x="183" y="0"/>
                  </a:lnTo>
                  <a:lnTo>
                    <a:pt x="169" y="0"/>
                  </a:lnTo>
                  <a:lnTo>
                    <a:pt x="154" y="10"/>
                  </a:lnTo>
                  <a:lnTo>
                    <a:pt x="139" y="20"/>
                  </a:lnTo>
                  <a:lnTo>
                    <a:pt x="124" y="20"/>
                  </a:lnTo>
                  <a:lnTo>
                    <a:pt x="109" y="10"/>
                  </a:lnTo>
                  <a:lnTo>
                    <a:pt x="102" y="10"/>
                  </a:lnTo>
                  <a:lnTo>
                    <a:pt x="109" y="11"/>
                  </a:lnTo>
                  <a:close/>
                </a:path>
              </a:pathLst>
            </a:custGeom>
            <a:solidFill>
              <a:srgbClr val="03A577"/>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61" name="Google Shape;481;p45">
              <a:extLst>
                <a:ext uri="{FF2B5EF4-FFF2-40B4-BE49-F238E27FC236}">
                  <a16:creationId xmlns:a16="http://schemas.microsoft.com/office/drawing/2014/main" id="{AD6B8C49-FFAD-A44F-2D01-56008DE781BD}"/>
                </a:ext>
              </a:extLst>
            </p:cNvPr>
            <p:cNvSpPr/>
            <p:nvPr/>
          </p:nvSpPr>
          <p:spPr>
            <a:xfrm>
              <a:off x="3237094" y="5049930"/>
              <a:ext cx="609005" cy="410248"/>
            </a:xfrm>
            <a:custGeom>
              <a:avLst/>
              <a:gdLst/>
              <a:ahLst/>
              <a:cxnLst/>
              <a:rect l="l" t="t" r="r" b="b"/>
              <a:pathLst>
                <a:path w="343" h="247" extrusionOk="0">
                  <a:moveTo>
                    <a:pt x="7" y="20"/>
                  </a:moveTo>
                  <a:lnTo>
                    <a:pt x="22" y="20"/>
                  </a:lnTo>
                  <a:lnTo>
                    <a:pt x="36" y="20"/>
                  </a:lnTo>
                  <a:lnTo>
                    <a:pt x="51" y="30"/>
                  </a:lnTo>
                  <a:lnTo>
                    <a:pt x="65" y="40"/>
                  </a:lnTo>
                  <a:lnTo>
                    <a:pt x="80" y="40"/>
                  </a:lnTo>
                  <a:lnTo>
                    <a:pt x="95" y="30"/>
                  </a:lnTo>
                  <a:lnTo>
                    <a:pt x="110" y="30"/>
                  </a:lnTo>
                  <a:lnTo>
                    <a:pt x="124" y="30"/>
                  </a:lnTo>
                  <a:lnTo>
                    <a:pt x="139" y="40"/>
                  </a:lnTo>
                  <a:lnTo>
                    <a:pt x="146" y="40"/>
                  </a:lnTo>
                  <a:lnTo>
                    <a:pt x="161" y="49"/>
                  </a:lnTo>
                  <a:lnTo>
                    <a:pt x="175" y="49"/>
                  </a:lnTo>
                  <a:lnTo>
                    <a:pt x="190" y="40"/>
                  </a:lnTo>
                  <a:lnTo>
                    <a:pt x="190" y="20"/>
                  </a:lnTo>
                  <a:lnTo>
                    <a:pt x="204" y="20"/>
                  </a:lnTo>
                  <a:lnTo>
                    <a:pt x="219" y="11"/>
                  </a:lnTo>
                  <a:lnTo>
                    <a:pt x="233" y="0"/>
                  </a:lnTo>
                  <a:lnTo>
                    <a:pt x="248" y="11"/>
                  </a:lnTo>
                  <a:lnTo>
                    <a:pt x="270" y="20"/>
                  </a:lnTo>
                  <a:lnTo>
                    <a:pt x="292" y="20"/>
                  </a:lnTo>
                  <a:lnTo>
                    <a:pt x="299" y="11"/>
                  </a:lnTo>
                  <a:lnTo>
                    <a:pt x="313" y="0"/>
                  </a:lnTo>
                  <a:lnTo>
                    <a:pt x="328" y="11"/>
                  </a:lnTo>
                  <a:lnTo>
                    <a:pt x="328" y="11"/>
                  </a:lnTo>
                  <a:lnTo>
                    <a:pt x="328" y="12"/>
                  </a:lnTo>
                  <a:lnTo>
                    <a:pt x="336" y="31"/>
                  </a:lnTo>
                  <a:lnTo>
                    <a:pt x="343" y="50"/>
                  </a:lnTo>
                  <a:lnTo>
                    <a:pt x="336" y="70"/>
                  </a:lnTo>
                  <a:lnTo>
                    <a:pt x="343" y="89"/>
                  </a:lnTo>
                  <a:lnTo>
                    <a:pt x="343" y="110"/>
                  </a:lnTo>
                  <a:lnTo>
                    <a:pt x="336" y="129"/>
                  </a:lnTo>
                  <a:lnTo>
                    <a:pt x="329" y="148"/>
                  </a:lnTo>
                  <a:lnTo>
                    <a:pt x="329" y="168"/>
                  </a:lnTo>
                  <a:lnTo>
                    <a:pt x="314" y="197"/>
                  </a:lnTo>
                  <a:lnTo>
                    <a:pt x="300" y="207"/>
                  </a:lnTo>
                  <a:lnTo>
                    <a:pt x="277" y="229"/>
                  </a:lnTo>
                  <a:lnTo>
                    <a:pt x="277" y="232"/>
                  </a:lnTo>
                  <a:lnTo>
                    <a:pt x="256" y="247"/>
                  </a:lnTo>
                  <a:lnTo>
                    <a:pt x="241" y="247"/>
                  </a:lnTo>
                  <a:lnTo>
                    <a:pt x="226" y="238"/>
                  </a:lnTo>
                  <a:lnTo>
                    <a:pt x="241" y="227"/>
                  </a:lnTo>
                  <a:lnTo>
                    <a:pt x="256" y="207"/>
                  </a:lnTo>
                  <a:lnTo>
                    <a:pt x="263" y="188"/>
                  </a:lnTo>
                  <a:lnTo>
                    <a:pt x="248" y="177"/>
                  </a:lnTo>
                  <a:lnTo>
                    <a:pt x="234" y="188"/>
                  </a:lnTo>
                  <a:lnTo>
                    <a:pt x="219" y="177"/>
                  </a:lnTo>
                  <a:lnTo>
                    <a:pt x="205" y="158"/>
                  </a:lnTo>
                  <a:lnTo>
                    <a:pt x="191" y="148"/>
                  </a:lnTo>
                  <a:lnTo>
                    <a:pt x="175" y="139"/>
                  </a:lnTo>
                  <a:lnTo>
                    <a:pt x="161" y="129"/>
                  </a:lnTo>
                  <a:lnTo>
                    <a:pt x="139" y="119"/>
                  </a:lnTo>
                  <a:lnTo>
                    <a:pt x="125" y="119"/>
                  </a:lnTo>
                  <a:lnTo>
                    <a:pt x="110" y="110"/>
                  </a:lnTo>
                  <a:lnTo>
                    <a:pt x="96" y="99"/>
                  </a:lnTo>
                  <a:lnTo>
                    <a:pt x="80" y="89"/>
                  </a:lnTo>
                  <a:lnTo>
                    <a:pt x="58" y="89"/>
                  </a:lnTo>
                  <a:lnTo>
                    <a:pt x="44" y="89"/>
                  </a:lnTo>
                  <a:lnTo>
                    <a:pt x="29" y="89"/>
                  </a:lnTo>
                  <a:lnTo>
                    <a:pt x="15" y="79"/>
                  </a:lnTo>
                  <a:lnTo>
                    <a:pt x="0" y="70"/>
                  </a:lnTo>
                  <a:lnTo>
                    <a:pt x="0" y="70"/>
                  </a:lnTo>
                  <a:lnTo>
                    <a:pt x="8" y="50"/>
                  </a:lnTo>
                  <a:lnTo>
                    <a:pt x="8" y="31"/>
                  </a:lnTo>
                  <a:lnTo>
                    <a:pt x="10" y="21"/>
                  </a:lnTo>
                  <a:lnTo>
                    <a:pt x="7" y="20"/>
                  </a:lnTo>
                  <a:close/>
                </a:path>
              </a:pathLst>
            </a:custGeom>
            <a:solidFill>
              <a:srgbClr val="03A577"/>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62" name="Google Shape;482;p45">
              <a:extLst>
                <a:ext uri="{FF2B5EF4-FFF2-40B4-BE49-F238E27FC236}">
                  <a16:creationId xmlns:a16="http://schemas.microsoft.com/office/drawing/2014/main" id="{D5C6CCD6-3A7F-5668-2CF2-5AC4E890F534}"/>
                </a:ext>
              </a:extLst>
            </p:cNvPr>
            <p:cNvSpPr/>
            <p:nvPr/>
          </p:nvSpPr>
          <p:spPr>
            <a:xfrm>
              <a:off x="2836835" y="5165254"/>
              <a:ext cx="892442" cy="818608"/>
            </a:xfrm>
            <a:custGeom>
              <a:avLst/>
              <a:gdLst/>
              <a:ahLst/>
              <a:cxnLst/>
              <a:rect l="l" t="t" r="r" b="b"/>
              <a:pathLst>
                <a:path w="502" h="491" extrusionOk="0">
                  <a:moveTo>
                    <a:pt x="502" y="162"/>
                  </a:moveTo>
                  <a:lnTo>
                    <a:pt x="481" y="177"/>
                  </a:lnTo>
                  <a:lnTo>
                    <a:pt x="466" y="177"/>
                  </a:lnTo>
                  <a:lnTo>
                    <a:pt x="451" y="168"/>
                  </a:lnTo>
                  <a:lnTo>
                    <a:pt x="466" y="157"/>
                  </a:lnTo>
                  <a:lnTo>
                    <a:pt x="481" y="137"/>
                  </a:lnTo>
                  <a:lnTo>
                    <a:pt x="488" y="118"/>
                  </a:lnTo>
                  <a:lnTo>
                    <a:pt x="473" y="107"/>
                  </a:lnTo>
                  <a:lnTo>
                    <a:pt x="459" y="118"/>
                  </a:lnTo>
                  <a:lnTo>
                    <a:pt x="444" y="107"/>
                  </a:lnTo>
                  <a:lnTo>
                    <a:pt x="430" y="88"/>
                  </a:lnTo>
                  <a:lnTo>
                    <a:pt x="416" y="78"/>
                  </a:lnTo>
                  <a:lnTo>
                    <a:pt x="400" y="69"/>
                  </a:lnTo>
                  <a:lnTo>
                    <a:pt x="386" y="59"/>
                  </a:lnTo>
                  <a:lnTo>
                    <a:pt x="364" y="49"/>
                  </a:lnTo>
                  <a:lnTo>
                    <a:pt x="350" y="49"/>
                  </a:lnTo>
                  <a:lnTo>
                    <a:pt x="335" y="40"/>
                  </a:lnTo>
                  <a:lnTo>
                    <a:pt x="321" y="29"/>
                  </a:lnTo>
                  <a:lnTo>
                    <a:pt x="305" y="19"/>
                  </a:lnTo>
                  <a:lnTo>
                    <a:pt x="283" y="19"/>
                  </a:lnTo>
                  <a:lnTo>
                    <a:pt x="269" y="19"/>
                  </a:lnTo>
                  <a:lnTo>
                    <a:pt x="254" y="19"/>
                  </a:lnTo>
                  <a:lnTo>
                    <a:pt x="240" y="9"/>
                  </a:lnTo>
                  <a:lnTo>
                    <a:pt x="225" y="0"/>
                  </a:lnTo>
                  <a:lnTo>
                    <a:pt x="225" y="0"/>
                  </a:lnTo>
                  <a:lnTo>
                    <a:pt x="218" y="9"/>
                  </a:lnTo>
                  <a:lnTo>
                    <a:pt x="204" y="19"/>
                  </a:lnTo>
                  <a:lnTo>
                    <a:pt x="188" y="19"/>
                  </a:lnTo>
                  <a:lnTo>
                    <a:pt x="174" y="29"/>
                  </a:lnTo>
                  <a:lnTo>
                    <a:pt x="160" y="49"/>
                  </a:lnTo>
                  <a:lnTo>
                    <a:pt x="145" y="59"/>
                  </a:lnTo>
                  <a:lnTo>
                    <a:pt x="130" y="78"/>
                  </a:lnTo>
                  <a:lnTo>
                    <a:pt x="116" y="88"/>
                  </a:lnTo>
                  <a:lnTo>
                    <a:pt x="101" y="107"/>
                  </a:lnTo>
                  <a:lnTo>
                    <a:pt x="87" y="127"/>
                  </a:lnTo>
                  <a:lnTo>
                    <a:pt x="72" y="147"/>
                  </a:lnTo>
                  <a:lnTo>
                    <a:pt x="58" y="168"/>
                  </a:lnTo>
                  <a:lnTo>
                    <a:pt x="43" y="187"/>
                  </a:lnTo>
                  <a:lnTo>
                    <a:pt x="21" y="217"/>
                  </a:lnTo>
                  <a:lnTo>
                    <a:pt x="7" y="236"/>
                  </a:lnTo>
                  <a:lnTo>
                    <a:pt x="0" y="256"/>
                  </a:lnTo>
                  <a:lnTo>
                    <a:pt x="14" y="256"/>
                  </a:lnTo>
                  <a:lnTo>
                    <a:pt x="29" y="246"/>
                  </a:lnTo>
                  <a:lnTo>
                    <a:pt x="43" y="236"/>
                  </a:lnTo>
                  <a:lnTo>
                    <a:pt x="65" y="246"/>
                  </a:lnTo>
                  <a:lnTo>
                    <a:pt x="79" y="256"/>
                  </a:lnTo>
                  <a:lnTo>
                    <a:pt x="94" y="285"/>
                  </a:lnTo>
                  <a:lnTo>
                    <a:pt x="109" y="295"/>
                  </a:lnTo>
                  <a:lnTo>
                    <a:pt x="123" y="295"/>
                  </a:lnTo>
                  <a:lnTo>
                    <a:pt x="138" y="305"/>
                  </a:lnTo>
                  <a:lnTo>
                    <a:pt x="152" y="315"/>
                  </a:lnTo>
                  <a:lnTo>
                    <a:pt x="167" y="325"/>
                  </a:lnTo>
                  <a:lnTo>
                    <a:pt x="181" y="334"/>
                  </a:lnTo>
                  <a:lnTo>
                    <a:pt x="196" y="345"/>
                  </a:lnTo>
                  <a:lnTo>
                    <a:pt x="211" y="354"/>
                  </a:lnTo>
                  <a:lnTo>
                    <a:pt x="225" y="374"/>
                  </a:lnTo>
                  <a:lnTo>
                    <a:pt x="240" y="393"/>
                  </a:lnTo>
                  <a:lnTo>
                    <a:pt x="254" y="403"/>
                  </a:lnTo>
                  <a:lnTo>
                    <a:pt x="269" y="423"/>
                  </a:lnTo>
                  <a:lnTo>
                    <a:pt x="276" y="442"/>
                  </a:lnTo>
                  <a:lnTo>
                    <a:pt x="261" y="453"/>
                  </a:lnTo>
                  <a:lnTo>
                    <a:pt x="254" y="472"/>
                  </a:lnTo>
                  <a:lnTo>
                    <a:pt x="254" y="491"/>
                  </a:lnTo>
                  <a:lnTo>
                    <a:pt x="269" y="491"/>
                  </a:lnTo>
                  <a:lnTo>
                    <a:pt x="283" y="482"/>
                  </a:lnTo>
                  <a:lnTo>
                    <a:pt x="298" y="472"/>
                  </a:lnTo>
                  <a:lnTo>
                    <a:pt x="313" y="453"/>
                  </a:lnTo>
                  <a:lnTo>
                    <a:pt x="321" y="432"/>
                  </a:lnTo>
                  <a:lnTo>
                    <a:pt x="328" y="413"/>
                  </a:lnTo>
                  <a:lnTo>
                    <a:pt x="335" y="393"/>
                  </a:lnTo>
                  <a:lnTo>
                    <a:pt x="350" y="384"/>
                  </a:lnTo>
                  <a:lnTo>
                    <a:pt x="364" y="364"/>
                  </a:lnTo>
                  <a:lnTo>
                    <a:pt x="379" y="354"/>
                  </a:lnTo>
                  <a:lnTo>
                    <a:pt x="393" y="345"/>
                  </a:lnTo>
                  <a:lnTo>
                    <a:pt x="408" y="325"/>
                  </a:lnTo>
                  <a:lnTo>
                    <a:pt x="423" y="315"/>
                  </a:lnTo>
                  <a:lnTo>
                    <a:pt x="437" y="295"/>
                  </a:lnTo>
                  <a:lnTo>
                    <a:pt x="444" y="276"/>
                  </a:lnTo>
                  <a:lnTo>
                    <a:pt x="451" y="246"/>
                  </a:lnTo>
                  <a:lnTo>
                    <a:pt x="459" y="227"/>
                  </a:lnTo>
                  <a:lnTo>
                    <a:pt x="481" y="197"/>
                  </a:lnTo>
                  <a:lnTo>
                    <a:pt x="495" y="177"/>
                  </a:lnTo>
                  <a:lnTo>
                    <a:pt x="502" y="162"/>
                  </a:lnTo>
                  <a:close/>
                </a:path>
              </a:pathLst>
            </a:custGeom>
            <a:solidFill>
              <a:srgbClr val="03A577"/>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63" name="Google Shape;483;p45">
              <a:extLst>
                <a:ext uri="{FF2B5EF4-FFF2-40B4-BE49-F238E27FC236}">
                  <a16:creationId xmlns:a16="http://schemas.microsoft.com/office/drawing/2014/main" id="{B15278CB-F01F-6EF3-B7DD-6DBB1A8CE758}"/>
                </a:ext>
              </a:extLst>
            </p:cNvPr>
            <p:cNvSpPr/>
            <p:nvPr/>
          </p:nvSpPr>
          <p:spPr>
            <a:xfrm>
              <a:off x="3980094" y="4578080"/>
              <a:ext cx="190723" cy="376556"/>
            </a:xfrm>
            <a:prstGeom prst="rect">
              <a:avLst/>
            </a:prstGeom>
            <a:solidFill>
              <a:srgbClr val="204188"/>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64" name="Google Shape;484;p45">
              <a:extLst>
                <a:ext uri="{FF2B5EF4-FFF2-40B4-BE49-F238E27FC236}">
                  <a16:creationId xmlns:a16="http://schemas.microsoft.com/office/drawing/2014/main" id="{5B8ABD67-9555-9A7C-2F49-D8769F45AB66}"/>
                </a:ext>
              </a:extLst>
            </p:cNvPr>
            <p:cNvSpPr/>
            <p:nvPr/>
          </p:nvSpPr>
          <p:spPr>
            <a:xfrm>
              <a:off x="4524501" y="4439877"/>
              <a:ext cx="190723" cy="376556"/>
            </a:xfrm>
            <a:prstGeom prst="rect">
              <a:avLst/>
            </a:prstGeom>
            <a:solidFill>
              <a:srgbClr val="CB4B7A"/>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65" name="Google Shape;485;p45">
              <a:extLst>
                <a:ext uri="{FF2B5EF4-FFF2-40B4-BE49-F238E27FC236}">
                  <a16:creationId xmlns:a16="http://schemas.microsoft.com/office/drawing/2014/main" id="{0675A8F0-A415-9711-292C-270BE0A778A3}"/>
                </a:ext>
              </a:extLst>
            </p:cNvPr>
            <p:cNvSpPr/>
            <p:nvPr/>
          </p:nvSpPr>
          <p:spPr>
            <a:xfrm>
              <a:off x="2440765" y="2051006"/>
              <a:ext cx="190723" cy="376556"/>
            </a:xfrm>
            <a:prstGeom prst="rect">
              <a:avLst/>
            </a:prstGeom>
            <a:solidFill>
              <a:srgbClr val="CA5113"/>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sp>
          <p:nvSpPr>
            <p:cNvPr id="66" name="Google Shape;486;p45">
              <a:extLst>
                <a:ext uri="{FF2B5EF4-FFF2-40B4-BE49-F238E27FC236}">
                  <a16:creationId xmlns:a16="http://schemas.microsoft.com/office/drawing/2014/main" id="{AFB2221A-2816-39A9-050C-174AF3DF921F}"/>
                </a:ext>
              </a:extLst>
            </p:cNvPr>
            <p:cNvSpPr/>
            <p:nvPr/>
          </p:nvSpPr>
          <p:spPr>
            <a:xfrm>
              <a:off x="3839752" y="1874483"/>
              <a:ext cx="190723" cy="376556"/>
            </a:xfrm>
            <a:prstGeom prst="rect">
              <a:avLst/>
            </a:prstGeom>
            <a:solidFill>
              <a:srgbClr val="CA5113"/>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F5F5F"/>
                </a:solidFill>
                <a:latin typeface="Arial"/>
                <a:ea typeface="Arial"/>
                <a:cs typeface="Arial"/>
                <a:sym typeface="Arial"/>
              </a:endParaRPr>
            </a:p>
          </p:txBody>
        </p:sp>
      </p:grpSp>
      <p:sp>
        <p:nvSpPr>
          <p:cNvPr id="69" name="Content Placeholder 15">
            <a:extLst>
              <a:ext uri="{FF2B5EF4-FFF2-40B4-BE49-F238E27FC236}">
                <a16:creationId xmlns:a16="http://schemas.microsoft.com/office/drawing/2014/main" id="{678ECFB3-C0C5-72C9-E880-5DEB845FA8F9}"/>
              </a:ext>
            </a:extLst>
          </p:cNvPr>
          <p:cNvSpPr txBox="1">
            <a:spLocks/>
          </p:cNvSpPr>
          <p:nvPr/>
        </p:nvSpPr>
        <p:spPr>
          <a:xfrm>
            <a:off x="4254316" y="354068"/>
            <a:ext cx="5223017" cy="246221"/>
          </a:xfrm>
          <a:prstGeom prst="rect">
            <a:avLst/>
          </a:prstGeom>
        </p:spPr>
        <p:txBody>
          <a:bodyPr vert="horz" wrap="square" lIns="0" tIns="0" rIns="0" bIns="0" rtlCol="0" anchor="b">
            <a:sp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Arial" panose="020B0604020202020204" pitchFamily="34" charset="0"/>
              <a:buNone/>
            </a:pPr>
            <a:r>
              <a:rPr lang="pt-BR" b="1" dirty="0"/>
              <a:t>Cobertura: 96% IPC e 93% população</a:t>
            </a:r>
          </a:p>
        </p:txBody>
      </p:sp>
      <p:sp>
        <p:nvSpPr>
          <p:cNvPr id="71" name="Text Placeholder 10">
            <a:extLst>
              <a:ext uri="{FF2B5EF4-FFF2-40B4-BE49-F238E27FC236}">
                <a16:creationId xmlns:a16="http://schemas.microsoft.com/office/drawing/2014/main" id="{9CCDABF7-B070-BBD5-1B4C-D068D052DBF8}"/>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pt-BR" dirty="0"/>
              <a:t>*ÁREA VIII compõe o T. Brasil para todos os mercados, verificar disponibilidade de quebras para as categorias </a:t>
            </a:r>
          </a:p>
        </p:txBody>
      </p:sp>
    </p:spTree>
    <p:extLst>
      <p:ext uri="{BB962C8B-B14F-4D97-AF65-F5344CB8AC3E}">
        <p14:creationId xmlns:p14="http://schemas.microsoft.com/office/powerpoint/2010/main" val="903033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en-PH" dirty="0" err="1"/>
              <a:t>Detalhamento</a:t>
            </a:r>
            <a:r>
              <a:rPr lang="en-PH" dirty="0"/>
              <a:t> das </a:t>
            </a:r>
            <a:r>
              <a:rPr lang="en-PH" dirty="0" err="1"/>
              <a:t>áreas</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25</a:t>
            </a:fld>
            <a:endParaRPr lang="en-US" dirty="0"/>
          </a:p>
        </p:txBody>
      </p:sp>
      <p:grpSp>
        <p:nvGrpSpPr>
          <p:cNvPr id="32" name="Group 31">
            <a:extLst>
              <a:ext uri="{FF2B5EF4-FFF2-40B4-BE49-F238E27FC236}">
                <a16:creationId xmlns:a16="http://schemas.microsoft.com/office/drawing/2014/main" id="{186F4104-EFDC-0EDB-11BA-3F07107DBDC9}"/>
              </a:ext>
            </a:extLst>
          </p:cNvPr>
          <p:cNvGrpSpPr/>
          <p:nvPr/>
        </p:nvGrpSpPr>
        <p:grpSpPr>
          <a:xfrm>
            <a:off x="427795" y="708937"/>
            <a:ext cx="752835" cy="1053400"/>
            <a:chOff x="2311146" y="718992"/>
            <a:chExt cx="1197509" cy="1559575"/>
          </a:xfrm>
          <a:solidFill>
            <a:srgbClr val="675895"/>
          </a:solidFill>
        </p:grpSpPr>
        <p:sp>
          <p:nvSpPr>
            <p:cNvPr id="33" name="Google Shape;440;p45">
              <a:extLst>
                <a:ext uri="{FF2B5EF4-FFF2-40B4-BE49-F238E27FC236}">
                  <a16:creationId xmlns:a16="http://schemas.microsoft.com/office/drawing/2014/main" id="{964F9241-1D76-484B-F013-B27BF4D32B4D}"/>
                </a:ext>
              </a:extLst>
            </p:cNvPr>
            <p:cNvSpPr/>
            <p:nvPr/>
          </p:nvSpPr>
          <p:spPr>
            <a:xfrm>
              <a:off x="2925603" y="1285130"/>
              <a:ext cx="583052" cy="202192"/>
            </a:xfrm>
            <a:custGeom>
              <a:avLst/>
              <a:gdLst/>
              <a:ahLst/>
              <a:cxnLst/>
              <a:rect l="l" t="t" r="r" b="b"/>
              <a:pathLst>
                <a:path w="460" h="171" extrusionOk="0">
                  <a:moveTo>
                    <a:pt x="437" y="142"/>
                  </a:moveTo>
                  <a:lnTo>
                    <a:pt x="445" y="123"/>
                  </a:lnTo>
                  <a:lnTo>
                    <a:pt x="445" y="101"/>
                  </a:lnTo>
                  <a:lnTo>
                    <a:pt x="453" y="82"/>
                  </a:lnTo>
                  <a:lnTo>
                    <a:pt x="453" y="62"/>
                  </a:lnTo>
                  <a:lnTo>
                    <a:pt x="460" y="43"/>
                  </a:lnTo>
                  <a:lnTo>
                    <a:pt x="460" y="22"/>
                  </a:lnTo>
                  <a:lnTo>
                    <a:pt x="460" y="23"/>
                  </a:lnTo>
                  <a:lnTo>
                    <a:pt x="445" y="23"/>
                  </a:lnTo>
                  <a:lnTo>
                    <a:pt x="430" y="23"/>
                  </a:lnTo>
                  <a:lnTo>
                    <a:pt x="415" y="33"/>
                  </a:lnTo>
                  <a:lnTo>
                    <a:pt x="408" y="52"/>
                  </a:lnTo>
                  <a:lnTo>
                    <a:pt x="393" y="62"/>
                  </a:lnTo>
                  <a:lnTo>
                    <a:pt x="379" y="62"/>
                  </a:lnTo>
                  <a:lnTo>
                    <a:pt x="364" y="62"/>
                  </a:lnTo>
                  <a:lnTo>
                    <a:pt x="350" y="62"/>
                  </a:lnTo>
                  <a:lnTo>
                    <a:pt x="335" y="71"/>
                  </a:lnTo>
                  <a:lnTo>
                    <a:pt x="321" y="91"/>
                  </a:lnTo>
                  <a:lnTo>
                    <a:pt x="306" y="91"/>
                  </a:lnTo>
                  <a:lnTo>
                    <a:pt x="291" y="71"/>
                  </a:lnTo>
                  <a:lnTo>
                    <a:pt x="284" y="52"/>
                  </a:lnTo>
                  <a:lnTo>
                    <a:pt x="299" y="42"/>
                  </a:lnTo>
                  <a:lnTo>
                    <a:pt x="306" y="23"/>
                  </a:lnTo>
                  <a:lnTo>
                    <a:pt x="299" y="3"/>
                  </a:lnTo>
                  <a:lnTo>
                    <a:pt x="284" y="3"/>
                  </a:lnTo>
                  <a:lnTo>
                    <a:pt x="270" y="13"/>
                  </a:lnTo>
                  <a:lnTo>
                    <a:pt x="255" y="23"/>
                  </a:lnTo>
                  <a:lnTo>
                    <a:pt x="240" y="42"/>
                  </a:lnTo>
                  <a:lnTo>
                    <a:pt x="226" y="52"/>
                  </a:lnTo>
                  <a:lnTo>
                    <a:pt x="211" y="42"/>
                  </a:lnTo>
                  <a:lnTo>
                    <a:pt x="196" y="23"/>
                  </a:lnTo>
                  <a:lnTo>
                    <a:pt x="195" y="19"/>
                  </a:lnTo>
                  <a:lnTo>
                    <a:pt x="177" y="19"/>
                  </a:lnTo>
                  <a:lnTo>
                    <a:pt x="168" y="41"/>
                  </a:lnTo>
                  <a:lnTo>
                    <a:pt x="161" y="47"/>
                  </a:lnTo>
                  <a:lnTo>
                    <a:pt x="146" y="33"/>
                  </a:lnTo>
                  <a:lnTo>
                    <a:pt x="131" y="14"/>
                  </a:lnTo>
                  <a:lnTo>
                    <a:pt x="116" y="3"/>
                  </a:lnTo>
                  <a:lnTo>
                    <a:pt x="102" y="3"/>
                  </a:lnTo>
                  <a:lnTo>
                    <a:pt x="87" y="14"/>
                  </a:lnTo>
                  <a:lnTo>
                    <a:pt x="73" y="14"/>
                  </a:lnTo>
                  <a:lnTo>
                    <a:pt x="63" y="0"/>
                  </a:lnTo>
                  <a:lnTo>
                    <a:pt x="65" y="0"/>
                  </a:lnTo>
                  <a:lnTo>
                    <a:pt x="51" y="23"/>
                  </a:lnTo>
                  <a:lnTo>
                    <a:pt x="51" y="42"/>
                  </a:lnTo>
                  <a:lnTo>
                    <a:pt x="51" y="62"/>
                  </a:lnTo>
                  <a:lnTo>
                    <a:pt x="36" y="81"/>
                  </a:lnTo>
                  <a:lnTo>
                    <a:pt x="22" y="81"/>
                  </a:lnTo>
                  <a:lnTo>
                    <a:pt x="7" y="101"/>
                  </a:lnTo>
                  <a:lnTo>
                    <a:pt x="0" y="101"/>
                  </a:lnTo>
                  <a:lnTo>
                    <a:pt x="14" y="101"/>
                  </a:lnTo>
                  <a:lnTo>
                    <a:pt x="22" y="123"/>
                  </a:lnTo>
                  <a:lnTo>
                    <a:pt x="36" y="132"/>
                  </a:lnTo>
                  <a:lnTo>
                    <a:pt x="36" y="152"/>
                  </a:lnTo>
                  <a:lnTo>
                    <a:pt x="43" y="171"/>
                  </a:lnTo>
                  <a:lnTo>
                    <a:pt x="66" y="171"/>
                  </a:lnTo>
                  <a:lnTo>
                    <a:pt x="80" y="152"/>
                  </a:lnTo>
                  <a:lnTo>
                    <a:pt x="95" y="142"/>
                  </a:lnTo>
                  <a:lnTo>
                    <a:pt x="109" y="123"/>
                  </a:lnTo>
                  <a:lnTo>
                    <a:pt x="124" y="111"/>
                  </a:lnTo>
                  <a:lnTo>
                    <a:pt x="146" y="101"/>
                  </a:lnTo>
                  <a:lnTo>
                    <a:pt x="161" y="111"/>
                  </a:lnTo>
                  <a:lnTo>
                    <a:pt x="175" y="123"/>
                  </a:lnTo>
                  <a:lnTo>
                    <a:pt x="189" y="123"/>
                  </a:lnTo>
                  <a:lnTo>
                    <a:pt x="204" y="132"/>
                  </a:lnTo>
                  <a:lnTo>
                    <a:pt x="211" y="152"/>
                  </a:lnTo>
                  <a:lnTo>
                    <a:pt x="218" y="162"/>
                  </a:lnTo>
                  <a:lnTo>
                    <a:pt x="218" y="162"/>
                  </a:lnTo>
                  <a:lnTo>
                    <a:pt x="233" y="142"/>
                  </a:lnTo>
                  <a:lnTo>
                    <a:pt x="247" y="142"/>
                  </a:lnTo>
                  <a:lnTo>
                    <a:pt x="262" y="142"/>
                  </a:lnTo>
                  <a:lnTo>
                    <a:pt x="277" y="162"/>
                  </a:lnTo>
                  <a:lnTo>
                    <a:pt x="291" y="171"/>
                  </a:lnTo>
                  <a:lnTo>
                    <a:pt x="306" y="171"/>
                  </a:lnTo>
                  <a:lnTo>
                    <a:pt x="321" y="171"/>
                  </a:lnTo>
                  <a:lnTo>
                    <a:pt x="335" y="171"/>
                  </a:lnTo>
                  <a:lnTo>
                    <a:pt x="350" y="162"/>
                  </a:lnTo>
                  <a:lnTo>
                    <a:pt x="364" y="152"/>
                  </a:lnTo>
                  <a:lnTo>
                    <a:pt x="379" y="132"/>
                  </a:lnTo>
                  <a:lnTo>
                    <a:pt x="393" y="132"/>
                  </a:lnTo>
                  <a:lnTo>
                    <a:pt x="408" y="132"/>
                  </a:lnTo>
                  <a:lnTo>
                    <a:pt x="422" y="132"/>
                  </a:lnTo>
                  <a:lnTo>
                    <a:pt x="437" y="142"/>
                  </a:lnTo>
                  <a:lnTo>
                    <a:pt x="437" y="142"/>
                  </a:lnTo>
                  <a:close/>
                </a:path>
              </a:pathLst>
            </a:custGeom>
            <a:grp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a:solidFill>
                  <a:srgbClr val="5F5F5F"/>
                </a:solidFill>
                <a:latin typeface="Arial"/>
                <a:ea typeface="Arial"/>
                <a:cs typeface="Arial"/>
                <a:sym typeface="Arial"/>
              </a:endParaRPr>
            </a:p>
          </p:txBody>
        </p:sp>
        <p:sp>
          <p:nvSpPr>
            <p:cNvPr id="34" name="Google Shape;441;p45">
              <a:extLst>
                <a:ext uri="{FF2B5EF4-FFF2-40B4-BE49-F238E27FC236}">
                  <a16:creationId xmlns:a16="http://schemas.microsoft.com/office/drawing/2014/main" id="{84150E58-FAAE-2A5F-0574-707FDE01A00C}"/>
                </a:ext>
              </a:extLst>
            </p:cNvPr>
            <p:cNvSpPr/>
            <p:nvPr/>
          </p:nvSpPr>
          <p:spPr>
            <a:xfrm>
              <a:off x="3164559" y="1184033"/>
              <a:ext cx="344096" cy="210279"/>
            </a:xfrm>
            <a:custGeom>
              <a:avLst/>
              <a:gdLst/>
              <a:ahLst/>
              <a:cxnLst/>
              <a:rect l="l" t="t" r="r" b="b"/>
              <a:pathLst>
                <a:path w="271" h="177" extrusionOk="0">
                  <a:moveTo>
                    <a:pt x="0" y="98"/>
                  </a:moveTo>
                  <a:lnTo>
                    <a:pt x="7" y="88"/>
                  </a:lnTo>
                  <a:lnTo>
                    <a:pt x="7" y="68"/>
                  </a:lnTo>
                  <a:lnTo>
                    <a:pt x="15" y="49"/>
                  </a:lnTo>
                  <a:lnTo>
                    <a:pt x="15" y="29"/>
                  </a:lnTo>
                  <a:lnTo>
                    <a:pt x="22" y="19"/>
                  </a:lnTo>
                  <a:lnTo>
                    <a:pt x="37" y="29"/>
                  </a:lnTo>
                  <a:lnTo>
                    <a:pt x="51" y="19"/>
                  </a:lnTo>
                  <a:lnTo>
                    <a:pt x="66" y="19"/>
                  </a:lnTo>
                  <a:lnTo>
                    <a:pt x="81" y="10"/>
                  </a:lnTo>
                  <a:lnTo>
                    <a:pt x="95" y="0"/>
                  </a:lnTo>
                  <a:lnTo>
                    <a:pt x="102" y="19"/>
                  </a:lnTo>
                  <a:lnTo>
                    <a:pt x="88" y="29"/>
                  </a:lnTo>
                  <a:lnTo>
                    <a:pt x="88" y="49"/>
                  </a:lnTo>
                  <a:lnTo>
                    <a:pt x="102" y="58"/>
                  </a:lnTo>
                  <a:lnTo>
                    <a:pt x="117" y="49"/>
                  </a:lnTo>
                  <a:lnTo>
                    <a:pt x="132" y="58"/>
                  </a:lnTo>
                  <a:lnTo>
                    <a:pt x="146" y="68"/>
                  </a:lnTo>
                  <a:lnTo>
                    <a:pt x="153" y="58"/>
                  </a:lnTo>
                  <a:lnTo>
                    <a:pt x="153" y="39"/>
                  </a:lnTo>
                  <a:lnTo>
                    <a:pt x="168" y="29"/>
                  </a:lnTo>
                  <a:lnTo>
                    <a:pt x="182" y="39"/>
                  </a:lnTo>
                  <a:lnTo>
                    <a:pt x="197" y="39"/>
                  </a:lnTo>
                  <a:lnTo>
                    <a:pt x="211" y="29"/>
                  </a:lnTo>
                  <a:lnTo>
                    <a:pt x="226" y="49"/>
                  </a:lnTo>
                  <a:lnTo>
                    <a:pt x="241" y="49"/>
                  </a:lnTo>
                  <a:lnTo>
                    <a:pt x="256" y="39"/>
                  </a:lnTo>
                  <a:lnTo>
                    <a:pt x="256" y="49"/>
                  </a:lnTo>
                  <a:lnTo>
                    <a:pt x="256" y="39"/>
                  </a:lnTo>
                  <a:lnTo>
                    <a:pt x="264" y="59"/>
                  </a:lnTo>
                  <a:lnTo>
                    <a:pt x="271" y="79"/>
                  </a:lnTo>
                  <a:lnTo>
                    <a:pt x="271" y="99"/>
                  </a:lnTo>
                  <a:lnTo>
                    <a:pt x="271" y="107"/>
                  </a:lnTo>
                  <a:lnTo>
                    <a:pt x="271" y="108"/>
                  </a:lnTo>
                  <a:lnTo>
                    <a:pt x="256" y="108"/>
                  </a:lnTo>
                  <a:lnTo>
                    <a:pt x="241" y="108"/>
                  </a:lnTo>
                  <a:lnTo>
                    <a:pt x="226" y="118"/>
                  </a:lnTo>
                  <a:lnTo>
                    <a:pt x="219" y="138"/>
                  </a:lnTo>
                  <a:lnTo>
                    <a:pt x="204" y="147"/>
                  </a:lnTo>
                  <a:lnTo>
                    <a:pt x="190" y="147"/>
                  </a:lnTo>
                  <a:lnTo>
                    <a:pt x="175" y="147"/>
                  </a:lnTo>
                  <a:lnTo>
                    <a:pt x="161" y="147"/>
                  </a:lnTo>
                  <a:lnTo>
                    <a:pt x="146" y="157"/>
                  </a:lnTo>
                  <a:lnTo>
                    <a:pt x="132" y="177"/>
                  </a:lnTo>
                  <a:lnTo>
                    <a:pt x="117" y="177"/>
                  </a:lnTo>
                  <a:lnTo>
                    <a:pt x="102" y="157"/>
                  </a:lnTo>
                  <a:lnTo>
                    <a:pt x="95" y="138"/>
                  </a:lnTo>
                  <a:lnTo>
                    <a:pt x="110" y="128"/>
                  </a:lnTo>
                  <a:lnTo>
                    <a:pt x="117" y="108"/>
                  </a:lnTo>
                  <a:lnTo>
                    <a:pt x="110" y="88"/>
                  </a:lnTo>
                  <a:lnTo>
                    <a:pt x="95" y="88"/>
                  </a:lnTo>
                  <a:lnTo>
                    <a:pt x="81" y="99"/>
                  </a:lnTo>
                  <a:lnTo>
                    <a:pt x="66" y="108"/>
                  </a:lnTo>
                  <a:lnTo>
                    <a:pt x="51" y="128"/>
                  </a:lnTo>
                  <a:lnTo>
                    <a:pt x="37" y="138"/>
                  </a:lnTo>
                  <a:lnTo>
                    <a:pt x="22" y="128"/>
                  </a:lnTo>
                  <a:lnTo>
                    <a:pt x="7" y="108"/>
                  </a:lnTo>
                  <a:lnTo>
                    <a:pt x="0" y="98"/>
                  </a:lnTo>
                  <a:close/>
                </a:path>
              </a:pathLst>
            </a:custGeom>
            <a:grp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a:solidFill>
                  <a:srgbClr val="5F5F5F"/>
                </a:solidFill>
                <a:latin typeface="Arial"/>
                <a:ea typeface="Arial"/>
                <a:cs typeface="Arial"/>
                <a:sym typeface="Arial"/>
              </a:endParaRPr>
            </a:p>
          </p:txBody>
        </p:sp>
        <p:sp>
          <p:nvSpPr>
            <p:cNvPr id="35" name="Google Shape;450;p45">
              <a:extLst>
                <a:ext uri="{FF2B5EF4-FFF2-40B4-BE49-F238E27FC236}">
                  <a16:creationId xmlns:a16="http://schemas.microsoft.com/office/drawing/2014/main" id="{EFC7CB90-E67A-C1FE-2E76-EF1F2ACE26AD}"/>
                </a:ext>
              </a:extLst>
            </p:cNvPr>
            <p:cNvSpPr/>
            <p:nvPr/>
          </p:nvSpPr>
          <p:spPr>
            <a:xfrm>
              <a:off x="3175483" y="1055979"/>
              <a:ext cx="314056" cy="208932"/>
            </a:xfrm>
            <a:custGeom>
              <a:avLst/>
              <a:gdLst/>
              <a:ahLst/>
              <a:cxnLst/>
              <a:rect l="l" t="t" r="r" b="b"/>
              <a:pathLst>
                <a:path w="249" h="176" extrusionOk="0">
                  <a:moveTo>
                    <a:pt x="249" y="145"/>
                  </a:moveTo>
                  <a:lnTo>
                    <a:pt x="249" y="137"/>
                  </a:lnTo>
                  <a:lnTo>
                    <a:pt x="249" y="117"/>
                  </a:lnTo>
                  <a:lnTo>
                    <a:pt x="249" y="98"/>
                  </a:lnTo>
                  <a:lnTo>
                    <a:pt x="241" y="77"/>
                  </a:lnTo>
                  <a:lnTo>
                    <a:pt x="234" y="58"/>
                  </a:lnTo>
                  <a:lnTo>
                    <a:pt x="219" y="48"/>
                  </a:lnTo>
                  <a:lnTo>
                    <a:pt x="204" y="38"/>
                  </a:lnTo>
                  <a:lnTo>
                    <a:pt x="190" y="38"/>
                  </a:lnTo>
                  <a:lnTo>
                    <a:pt x="175" y="29"/>
                  </a:lnTo>
                  <a:lnTo>
                    <a:pt x="161" y="29"/>
                  </a:lnTo>
                  <a:lnTo>
                    <a:pt x="146" y="29"/>
                  </a:lnTo>
                  <a:lnTo>
                    <a:pt x="132" y="29"/>
                  </a:lnTo>
                  <a:lnTo>
                    <a:pt x="117" y="29"/>
                  </a:lnTo>
                  <a:lnTo>
                    <a:pt x="103" y="9"/>
                  </a:lnTo>
                  <a:lnTo>
                    <a:pt x="95" y="0"/>
                  </a:lnTo>
                  <a:lnTo>
                    <a:pt x="95" y="0"/>
                  </a:lnTo>
                  <a:lnTo>
                    <a:pt x="81" y="9"/>
                  </a:lnTo>
                  <a:lnTo>
                    <a:pt x="66" y="19"/>
                  </a:lnTo>
                  <a:lnTo>
                    <a:pt x="59" y="38"/>
                  </a:lnTo>
                  <a:lnTo>
                    <a:pt x="51" y="58"/>
                  </a:lnTo>
                  <a:lnTo>
                    <a:pt x="44" y="77"/>
                  </a:lnTo>
                  <a:lnTo>
                    <a:pt x="30" y="77"/>
                  </a:lnTo>
                  <a:lnTo>
                    <a:pt x="15" y="88"/>
                  </a:lnTo>
                  <a:lnTo>
                    <a:pt x="0" y="107"/>
                  </a:lnTo>
                  <a:lnTo>
                    <a:pt x="15" y="127"/>
                  </a:lnTo>
                  <a:lnTo>
                    <a:pt x="15" y="127"/>
                  </a:lnTo>
                  <a:lnTo>
                    <a:pt x="30" y="137"/>
                  </a:lnTo>
                  <a:lnTo>
                    <a:pt x="44" y="127"/>
                  </a:lnTo>
                  <a:lnTo>
                    <a:pt x="59" y="127"/>
                  </a:lnTo>
                  <a:lnTo>
                    <a:pt x="74" y="117"/>
                  </a:lnTo>
                  <a:lnTo>
                    <a:pt x="88" y="107"/>
                  </a:lnTo>
                  <a:lnTo>
                    <a:pt x="95" y="127"/>
                  </a:lnTo>
                  <a:lnTo>
                    <a:pt x="81" y="137"/>
                  </a:lnTo>
                  <a:lnTo>
                    <a:pt x="81" y="156"/>
                  </a:lnTo>
                  <a:lnTo>
                    <a:pt x="95" y="166"/>
                  </a:lnTo>
                  <a:lnTo>
                    <a:pt x="110" y="156"/>
                  </a:lnTo>
                  <a:lnTo>
                    <a:pt x="125" y="166"/>
                  </a:lnTo>
                  <a:lnTo>
                    <a:pt x="139" y="176"/>
                  </a:lnTo>
                  <a:lnTo>
                    <a:pt x="146" y="166"/>
                  </a:lnTo>
                  <a:lnTo>
                    <a:pt x="146" y="146"/>
                  </a:lnTo>
                  <a:lnTo>
                    <a:pt x="161" y="137"/>
                  </a:lnTo>
                  <a:lnTo>
                    <a:pt x="175" y="146"/>
                  </a:lnTo>
                  <a:lnTo>
                    <a:pt x="190" y="146"/>
                  </a:lnTo>
                  <a:lnTo>
                    <a:pt x="204" y="137"/>
                  </a:lnTo>
                  <a:lnTo>
                    <a:pt x="219" y="156"/>
                  </a:lnTo>
                  <a:lnTo>
                    <a:pt x="234" y="156"/>
                  </a:lnTo>
                  <a:lnTo>
                    <a:pt x="249" y="146"/>
                  </a:lnTo>
                  <a:lnTo>
                    <a:pt x="249" y="145"/>
                  </a:lnTo>
                  <a:close/>
                </a:path>
              </a:pathLst>
            </a:custGeom>
            <a:grp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a:solidFill>
                  <a:srgbClr val="5F5F5F"/>
                </a:solidFill>
                <a:latin typeface="Arial"/>
                <a:ea typeface="Arial"/>
                <a:cs typeface="Arial"/>
                <a:sym typeface="Arial"/>
              </a:endParaRPr>
            </a:p>
          </p:txBody>
        </p:sp>
        <p:sp>
          <p:nvSpPr>
            <p:cNvPr id="36" name="Google Shape;451;p45">
              <a:extLst>
                <a:ext uri="{FF2B5EF4-FFF2-40B4-BE49-F238E27FC236}">
                  <a16:creationId xmlns:a16="http://schemas.microsoft.com/office/drawing/2014/main" id="{C7924500-1C3E-1FB8-92D1-D726A278AED9}"/>
                </a:ext>
              </a:extLst>
            </p:cNvPr>
            <p:cNvSpPr/>
            <p:nvPr/>
          </p:nvSpPr>
          <p:spPr>
            <a:xfrm>
              <a:off x="2943355" y="880745"/>
              <a:ext cx="350923" cy="459649"/>
            </a:xfrm>
            <a:custGeom>
              <a:avLst/>
              <a:gdLst/>
              <a:ahLst/>
              <a:cxnLst/>
              <a:rect l="l" t="t" r="r" b="b"/>
              <a:pathLst>
                <a:path w="277" h="387" extrusionOk="0">
                  <a:moveTo>
                    <a:pt x="197" y="275"/>
                  </a:moveTo>
                  <a:lnTo>
                    <a:pt x="182" y="255"/>
                  </a:lnTo>
                  <a:lnTo>
                    <a:pt x="197" y="236"/>
                  </a:lnTo>
                  <a:lnTo>
                    <a:pt x="212" y="225"/>
                  </a:lnTo>
                  <a:lnTo>
                    <a:pt x="226" y="225"/>
                  </a:lnTo>
                  <a:lnTo>
                    <a:pt x="233" y="206"/>
                  </a:lnTo>
                  <a:lnTo>
                    <a:pt x="241" y="186"/>
                  </a:lnTo>
                  <a:lnTo>
                    <a:pt x="248" y="167"/>
                  </a:lnTo>
                  <a:lnTo>
                    <a:pt x="263" y="157"/>
                  </a:lnTo>
                  <a:lnTo>
                    <a:pt x="277" y="148"/>
                  </a:lnTo>
                  <a:lnTo>
                    <a:pt x="277" y="148"/>
                  </a:lnTo>
                  <a:lnTo>
                    <a:pt x="270" y="138"/>
                  </a:lnTo>
                  <a:lnTo>
                    <a:pt x="256" y="138"/>
                  </a:lnTo>
                  <a:lnTo>
                    <a:pt x="241" y="127"/>
                  </a:lnTo>
                  <a:lnTo>
                    <a:pt x="226" y="118"/>
                  </a:lnTo>
                  <a:lnTo>
                    <a:pt x="219" y="98"/>
                  </a:lnTo>
                  <a:lnTo>
                    <a:pt x="204" y="88"/>
                  </a:lnTo>
                  <a:lnTo>
                    <a:pt x="190" y="69"/>
                  </a:lnTo>
                  <a:lnTo>
                    <a:pt x="175" y="59"/>
                  </a:lnTo>
                  <a:lnTo>
                    <a:pt x="161" y="49"/>
                  </a:lnTo>
                  <a:lnTo>
                    <a:pt x="139" y="29"/>
                  </a:lnTo>
                  <a:lnTo>
                    <a:pt x="117" y="20"/>
                  </a:lnTo>
                  <a:lnTo>
                    <a:pt x="102" y="10"/>
                  </a:lnTo>
                  <a:lnTo>
                    <a:pt x="88" y="0"/>
                  </a:lnTo>
                  <a:lnTo>
                    <a:pt x="73" y="0"/>
                  </a:lnTo>
                  <a:lnTo>
                    <a:pt x="59" y="10"/>
                  </a:lnTo>
                  <a:lnTo>
                    <a:pt x="44" y="10"/>
                  </a:lnTo>
                  <a:lnTo>
                    <a:pt x="29" y="10"/>
                  </a:lnTo>
                  <a:lnTo>
                    <a:pt x="15" y="10"/>
                  </a:lnTo>
                  <a:lnTo>
                    <a:pt x="15" y="9"/>
                  </a:lnTo>
                  <a:lnTo>
                    <a:pt x="12" y="9"/>
                  </a:lnTo>
                  <a:lnTo>
                    <a:pt x="8" y="20"/>
                  </a:lnTo>
                  <a:lnTo>
                    <a:pt x="0" y="39"/>
                  </a:lnTo>
                  <a:lnTo>
                    <a:pt x="0" y="59"/>
                  </a:lnTo>
                  <a:lnTo>
                    <a:pt x="8" y="79"/>
                  </a:lnTo>
                  <a:lnTo>
                    <a:pt x="8" y="98"/>
                  </a:lnTo>
                  <a:lnTo>
                    <a:pt x="8" y="118"/>
                  </a:lnTo>
                  <a:lnTo>
                    <a:pt x="8" y="138"/>
                  </a:lnTo>
                  <a:lnTo>
                    <a:pt x="22" y="157"/>
                  </a:lnTo>
                  <a:lnTo>
                    <a:pt x="15" y="177"/>
                  </a:lnTo>
                  <a:lnTo>
                    <a:pt x="15" y="196"/>
                  </a:lnTo>
                  <a:lnTo>
                    <a:pt x="8" y="216"/>
                  </a:lnTo>
                  <a:lnTo>
                    <a:pt x="15" y="236"/>
                  </a:lnTo>
                  <a:lnTo>
                    <a:pt x="22" y="255"/>
                  </a:lnTo>
                  <a:lnTo>
                    <a:pt x="29" y="275"/>
                  </a:lnTo>
                  <a:lnTo>
                    <a:pt x="44" y="285"/>
                  </a:lnTo>
                  <a:lnTo>
                    <a:pt x="44" y="304"/>
                  </a:lnTo>
                  <a:lnTo>
                    <a:pt x="44" y="324"/>
                  </a:lnTo>
                  <a:lnTo>
                    <a:pt x="52" y="343"/>
                  </a:lnTo>
                  <a:lnTo>
                    <a:pt x="44" y="343"/>
                  </a:lnTo>
                  <a:lnTo>
                    <a:pt x="49" y="340"/>
                  </a:lnTo>
                  <a:lnTo>
                    <a:pt x="59" y="354"/>
                  </a:lnTo>
                  <a:lnTo>
                    <a:pt x="73" y="354"/>
                  </a:lnTo>
                  <a:lnTo>
                    <a:pt x="88" y="343"/>
                  </a:lnTo>
                  <a:lnTo>
                    <a:pt x="102" y="343"/>
                  </a:lnTo>
                  <a:lnTo>
                    <a:pt x="117" y="354"/>
                  </a:lnTo>
                  <a:lnTo>
                    <a:pt x="132" y="373"/>
                  </a:lnTo>
                  <a:lnTo>
                    <a:pt x="147" y="387"/>
                  </a:lnTo>
                  <a:lnTo>
                    <a:pt x="154" y="381"/>
                  </a:lnTo>
                  <a:lnTo>
                    <a:pt x="163" y="359"/>
                  </a:lnTo>
                  <a:lnTo>
                    <a:pt x="181" y="359"/>
                  </a:lnTo>
                  <a:lnTo>
                    <a:pt x="181" y="357"/>
                  </a:lnTo>
                  <a:lnTo>
                    <a:pt x="182" y="343"/>
                  </a:lnTo>
                  <a:lnTo>
                    <a:pt x="182" y="324"/>
                  </a:lnTo>
                  <a:lnTo>
                    <a:pt x="190" y="304"/>
                  </a:lnTo>
                  <a:lnTo>
                    <a:pt x="190" y="285"/>
                  </a:lnTo>
                  <a:lnTo>
                    <a:pt x="195" y="275"/>
                  </a:lnTo>
                  <a:lnTo>
                    <a:pt x="197" y="275"/>
                  </a:lnTo>
                  <a:close/>
                </a:path>
              </a:pathLst>
            </a:custGeom>
            <a:grp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a:solidFill>
                  <a:srgbClr val="5F5F5F"/>
                </a:solidFill>
                <a:latin typeface="Arial"/>
                <a:ea typeface="Arial"/>
                <a:cs typeface="Arial"/>
                <a:sym typeface="Arial"/>
              </a:endParaRPr>
            </a:p>
          </p:txBody>
        </p:sp>
        <p:sp>
          <p:nvSpPr>
            <p:cNvPr id="37" name="Google Shape;452;p45">
              <a:extLst>
                <a:ext uri="{FF2B5EF4-FFF2-40B4-BE49-F238E27FC236}">
                  <a16:creationId xmlns:a16="http://schemas.microsoft.com/office/drawing/2014/main" id="{3E39747B-0EFC-B6CD-05D2-52D370C3140B}"/>
                </a:ext>
              </a:extLst>
            </p:cNvPr>
            <p:cNvSpPr/>
            <p:nvPr/>
          </p:nvSpPr>
          <p:spPr>
            <a:xfrm>
              <a:off x="3200061" y="1440143"/>
              <a:ext cx="279919" cy="235891"/>
            </a:xfrm>
            <a:custGeom>
              <a:avLst/>
              <a:gdLst/>
              <a:ahLst/>
              <a:cxnLst/>
              <a:rect l="l" t="t" r="r" b="b"/>
              <a:pathLst>
                <a:path w="220" h="198" extrusionOk="0">
                  <a:moveTo>
                    <a:pt x="2" y="30"/>
                  </a:moveTo>
                  <a:lnTo>
                    <a:pt x="17" y="10"/>
                  </a:lnTo>
                  <a:lnTo>
                    <a:pt x="31" y="10"/>
                  </a:lnTo>
                  <a:lnTo>
                    <a:pt x="46" y="10"/>
                  </a:lnTo>
                  <a:lnTo>
                    <a:pt x="60" y="30"/>
                  </a:lnTo>
                  <a:lnTo>
                    <a:pt x="75" y="39"/>
                  </a:lnTo>
                  <a:lnTo>
                    <a:pt x="90" y="39"/>
                  </a:lnTo>
                  <a:lnTo>
                    <a:pt x="104" y="39"/>
                  </a:lnTo>
                  <a:lnTo>
                    <a:pt x="119" y="39"/>
                  </a:lnTo>
                  <a:lnTo>
                    <a:pt x="133" y="30"/>
                  </a:lnTo>
                  <a:lnTo>
                    <a:pt x="147" y="20"/>
                  </a:lnTo>
                  <a:lnTo>
                    <a:pt x="162" y="0"/>
                  </a:lnTo>
                  <a:lnTo>
                    <a:pt x="177" y="0"/>
                  </a:lnTo>
                  <a:lnTo>
                    <a:pt x="192" y="0"/>
                  </a:lnTo>
                  <a:lnTo>
                    <a:pt x="206" y="0"/>
                  </a:lnTo>
                  <a:lnTo>
                    <a:pt x="220" y="10"/>
                  </a:lnTo>
                  <a:lnTo>
                    <a:pt x="220" y="10"/>
                  </a:lnTo>
                  <a:lnTo>
                    <a:pt x="218" y="11"/>
                  </a:lnTo>
                  <a:lnTo>
                    <a:pt x="213" y="21"/>
                  </a:lnTo>
                  <a:lnTo>
                    <a:pt x="198" y="40"/>
                  </a:lnTo>
                  <a:lnTo>
                    <a:pt x="183" y="60"/>
                  </a:lnTo>
                  <a:lnTo>
                    <a:pt x="169" y="70"/>
                  </a:lnTo>
                  <a:lnTo>
                    <a:pt x="154" y="90"/>
                  </a:lnTo>
                  <a:lnTo>
                    <a:pt x="140" y="99"/>
                  </a:lnTo>
                  <a:lnTo>
                    <a:pt x="133" y="119"/>
                  </a:lnTo>
                  <a:lnTo>
                    <a:pt x="118" y="129"/>
                  </a:lnTo>
                  <a:lnTo>
                    <a:pt x="121" y="129"/>
                  </a:lnTo>
                  <a:lnTo>
                    <a:pt x="111" y="138"/>
                  </a:lnTo>
                  <a:lnTo>
                    <a:pt x="95" y="142"/>
                  </a:lnTo>
                  <a:lnTo>
                    <a:pt x="82" y="158"/>
                  </a:lnTo>
                  <a:lnTo>
                    <a:pt x="67" y="177"/>
                  </a:lnTo>
                  <a:lnTo>
                    <a:pt x="60" y="197"/>
                  </a:lnTo>
                  <a:lnTo>
                    <a:pt x="60" y="197"/>
                  </a:lnTo>
                  <a:lnTo>
                    <a:pt x="58" y="198"/>
                  </a:lnTo>
                  <a:lnTo>
                    <a:pt x="53" y="197"/>
                  </a:lnTo>
                  <a:lnTo>
                    <a:pt x="38" y="197"/>
                  </a:lnTo>
                  <a:lnTo>
                    <a:pt x="23" y="188"/>
                  </a:lnTo>
                  <a:lnTo>
                    <a:pt x="9" y="177"/>
                  </a:lnTo>
                  <a:lnTo>
                    <a:pt x="1" y="158"/>
                  </a:lnTo>
                  <a:lnTo>
                    <a:pt x="1" y="138"/>
                  </a:lnTo>
                  <a:lnTo>
                    <a:pt x="16" y="138"/>
                  </a:lnTo>
                  <a:lnTo>
                    <a:pt x="23" y="119"/>
                  </a:lnTo>
                  <a:lnTo>
                    <a:pt x="30" y="99"/>
                  </a:lnTo>
                  <a:lnTo>
                    <a:pt x="30" y="79"/>
                  </a:lnTo>
                  <a:lnTo>
                    <a:pt x="16" y="70"/>
                  </a:lnTo>
                  <a:lnTo>
                    <a:pt x="0" y="33"/>
                  </a:lnTo>
                  <a:lnTo>
                    <a:pt x="2" y="30"/>
                  </a:lnTo>
                  <a:close/>
                </a:path>
              </a:pathLst>
            </a:custGeom>
            <a:grp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a:solidFill>
                  <a:srgbClr val="5F5F5F"/>
                </a:solidFill>
                <a:latin typeface="Arial"/>
                <a:ea typeface="Arial"/>
                <a:cs typeface="Arial"/>
                <a:sym typeface="Arial"/>
              </a:endParaRPr>
            </a:p>
          </p:txBody>
        </p:sp>
        <p:sp>
          <p:nvSpPr>
            <p:cNvPr id="38" name="Google Shape;453;p45">
              <a:extLst>
                <a:ext uri="{FF2B5EF4-FFF2-40B4-BE49-F238E27FC236}">
                  <a16:creationId xmlns:a16="http://schemas.microsoft.com/office/drawing/2014/main" id="{564645BA-E021-0A78-776B-0F7D1FD776FC}"/>
                </a:ext>
              </a:extLst>
            </p:cNvPr>
            <p:cNvSpPr/>
            <p:nvPr/>
          </p:nvSpPr>
          <p:spPr>
            <a:xfrm>
              <a:off x="2464078" y="1405097"/>
              <a:ext cx="812449" cy="873470"/>
            </a:xfrm>
            <a:custGeom>
              <a:avLst/>
              <a:gdLst/>
              <a:ahLst/>
              <a:cxnLst/>
              <a:rect l="l" t="t" r="r" b="b"/>
              <a:pathLst>
                <a:path w="641" h="736" extrusionOk="0">
                  <a:moveTo>
                    <a:pt x="407" y="688"/>
                  </a:moveTo>
                  <a:lnTo>
                    <a:pt x="400" y="668"/>
                  </a:lnTo>
                  <a:lnTo>
                    <a:pt x="386" y="649"/>
                  </a:lnTo>
                  <a:lnTo>
                    <a:pt x="386" y="629"/>
                  </a:lnTo>
                  <a:lnTo>
                    <a:pt x="393" y="609"/>
                  </a:lnTo>
                  <a:lnTo>
                    <a:pt x="407" y="609"/>
                  </a:lnTo>
                  <a:lnTo>
                    <a:pt x="422" y="590"/>
                  </a:lnTo>
                  <a:lnTo>
                    <a:pt x="437" y="570"/>
                  </a:lnTo>
                  <a:lnTo>
                    <a:pt x="430" y="550"/>
                  </a:lnTo>
                  <a:lnTo>
                    <a:pt x="415" y="540"/>
                  </a:lnTo>
                  <a:lnTo>
                    <a:pt x="393" y="550"/>
                  </a:lnTo>
                  <a:lnTo>
                    <a:pt x="386" y="531"/>
                  </a:lnTo>
                  <a:lnTo>
                    <a:pt x="364" y="540"/>
                  </a:lnTo>
                  <a:lnTo>
                    <a:pt x="349" y="531"/>
                  </a:lnTo>
                  <a:lnTo>
                    <a:pt x="327" y="521"/>
                  </a:lnTo>
                  <a:lnTo>
                    <a:pt x="320" y="501"/>
                  </a:lnTo>
                  <a:lnTo>
                    <a:pt x="298" y="492"/>
                  </a:lnTo>
                  <a:lnTo>
                    <a:pt x="284" y="481"/>
                  </a:lnTo>
                  <a:lnTo>
                    <a:pt x="270" y="481"/>
                  </a:lnTo>
                  <a:lnTo>
                    <a:pt x="247" y="462"/>
                  </a:lnTo>
                  <a:lnTo>
                    <a:pt x="233" y="442"/>
                  </a:lnTo>
                  <a:lnTo>
                    <a:pt x="218" y="442"/>
                  </a:lnTo>
                  <a:lnTo>
                    <a:pt x="204" y="452"/>
                  </a:lnTo>
                  <a:lnTo>
                    <a:pt x="188" y="452"/>
                  </a:lnTo>
                  <a:lnTo>
                    <a:pt x="159" y="442"/>
                  </a:lnTo>
                  <a:lnTo>
                    <a:pt x="159" y="423"/>
                  </a:lnTo>
                  <a:lnTo>
                    <a:pt x="145" y="413"/>
                  </a:lnTo>
                  <a:lnTo>
                    <a:pt x="122" y="413"/>
                  </a:lnTo>
                  <a:lnTo>
                    <a:pt x="108" y="423"/>
                  </a:lnTo>
                  <a:lnTo>
                    <a:pt x="94" y="433"/>
                  </a:lnTo>
                  <a:lnTo>
                    <a:pt x="79" y="452"/>
                  </a:lnTo>
                  <a:lnTo>
                    <a:pt x="64" y="462"/>
                  </a:lnTo>
                  <a:lnTo>
                    <a:pt x="42" y="481"/>
                  </a:lnTo>
                  <a:lnTo>
                    <a:pt x="35" y="481"/>
                  </a:lnTo>
                  <a:lnTo>
                    <a:pt x="21" y="492"/>
                  </a:lnTo>
                  <a:lnTo>
                    <a:pt x="14" y="472"/>
                  </a:lnTo>
                  <a:lnTo>
                    <a:pt x="14" y="462"/>
                  </a:lnTo>
                  <a:lnTo>
                    <a:pt x="14" y="462"/>
                  </a:lnTo>
                  <a:lnTo>
                    <a:pt x="29" y="452"/>
                  </a:lnTo>
                  <a:lnTo>
                    <a:pt x="36" y="433"/>
                  </a:lnTo>
                  <a:lnTo>
                    <a:pt x="36" y="412"/>
                  </a:lnTo>
                  <a:lnTo>
                    <a:pt x="22" y="403"/>
                  </a:lnTo>
                  <a:lnTo>
                    <a:pt x="7" y="394"/>
                  </a:lnTo>
                  <a:lnTo>
                    <a:pt x="7" y="374"/>
                  </a:lnTo>
                  <a:lnTo>
                    <a:pt x="7" y="354"/>
                  </a:lnTo>
                  <a:lnTo>
                    <a:pt x="22" y="345"/>
                  </a:lnTo>
                  <a:lnTo>
                    <a:pt x="22" y="325"/>
                  </a:lnTo>
                  <a:lnTo>
                    <a:pt x="22" y="305"/>
                  </a:lnTo>
                  <a:lnTo>
                    <a:pt x="14" y="285"/>
                  </a:lnTo>
                  <a:lnTo>
                    <a:pt x="0" y="276"/>
                  </a:lnTo>
                  <a:lnTo>
                    <a:pt x="14" y="256"/>
                  </a:lnTo>
                  <a:lnTo>
                    <a:pt x="7" y="237"/>
                  </a:lnTo>
                  <a:lnTo>
                    <a:pt x="22" y="227"/>
                  </a:lnTo>
                  <a:lnTo>
                    <a:pt x="29" y="207"/>
                  </a:lnTo>
                  <a:lnTo>
                    <a:pt x="14" y="207"/>
                  </a:lnTo>
                  <a:lnTo>
                    <a:pt x="0" y="207"/>
                  </a:lnTo>
                  <a:lnTo>
                    <a:pt x="0" y="188"/>
                  </a:lnTo>
                  <a:lnTo>
                    <a:pt x="7" y="168"/>
                  </a:lnTo>
                  <a:lnTo>
                    <a:pt x="14" y="148"/>
                  </a:lnTo>
                  <a:lnTo>
                    <a:pt x="29" y="139"/>
                  </a:lnTo>
                  <a:lnTo>
                    <a:pt x="36" y="119"/>
                  </a:lnTo>
                  <a:lnTo>
                    <a:pt x="36" y="119"/>
                  </a:lnTo>
                  <a:lnTo>
                    <a:pt x="42" y="120"/>
                  </a:lnTo>
                  <a:lnTo>
                    <a:pt x="42" y="120"/>
                  </a:lnTo>
                  <a:lnTo>
                    <a:pt x="57" y="129"/>
                  </a:lnTo>
                  <a:lnTo>
                    <a:pt x="71" y="139"/>
                  </a:lnTo>
                  <a:lnTo>
                    <a:pt x="86" y="149"/>
                  </a:lnTo>
                  <a:lnTo>
                    <a:pt x="101" y="159"/>
                  </a:lnTo>
                  <a:lnTo>
                    <a:pt x="115" y="159"/>
                  </a:lnTo>
                  <a:lnTo>
                    <a:pt x="130" y="149"/>
                  </a:lnTo>
                  <a:lnTo>
                    <a:pt x="145" y="129"/>
                  </a:lnTo>
                  <a:lnTo>
                    <a:pt x="159" y="129"/>
                  </a:lnTo>
                  <a:lnTo>
                    <a:pt x="181" y="129"/>
                  </a:lnTo>
                  <a:lnTo>
                    <a:pt x="188" y="109"/>
                  </a:lnTo>
                  <a:lnTo>
                    <a:pt x="188" y="90"/>
                  </a:lnTo>
                  <a:lnTo>
                    <a:pt x="181" y="70"/>
                  </a:lnTo>
                  <a:lnTo>
                    <a:pt x="188" y="51"/>
                  </a:lnTo>
                  <a:lnTo>
                    <a:pt x="204" y="51"/>
                  </a:lnTo>
                  <a:lnTo>
                    <a:pt x="218" y="51"/>
                  </a:lnTo>
                  <a:lnTo>
                    <a:pt x="233" y="51"/>
                  </a:lnTo>
                  <a:lnTo>
                    <a:pt x="247" y="51"/>
                  </a:lnTo>
                  <a:lnTo>
                    <a:pt x="262" y="61"/>
                  </a:lnTo>
                  <a:lnTo>
                    <a:pt x="276" y="61"/>
                  </a:lnTo>
                  <a:lnTo>
                    <a:pt x="291" y="51"/>
                  </a:lnTo>
                  <a:lnTo>
                    <a:pt x="306" y="31"/>
                  </a:lnTo>
                  <a:lnTo>
                    <a:pt x="327" y="31"/>
                  </a:lnTo>
                  <a:lnTo>
                    <a:pt x="342" y="22"/>
                  </a:lnTo>
                  <a:lnTo>
                    <a:pt x="354" y="11"/>
                  </a:lnTo>
                  <a:lnTo>
                    <a:pt x="366" y="1"/>
                  </a:lnTo>
                  <a:lnTo>
                    <a:pt x="365" y="0"/>
                  </a:lnTo>
                  <a:lnTo>
                    <a:pt x="379" y="0"/>
                  </a:lnTo>
                  <a:lnTo>
                    <a:pt x="386" y="22"/>
                  </a:lnTo>
                  <a:lnTo>
                    <a:pt x="400" y="31"/>
                  </a:lnTo>
                  <a:lnTo>
                    <a:pt x="400" y="51"/>
                  </a:lnTo>
                  <a:lnTo>
                    <a:pt x="408" y="70"/>
                  </a:lnTo>
                  <a:lnTo>
                    <a:pt x="430" y="70"/>
                  </a:lnTo>
                  <a:lnTo>
                    <a:pt x="444" y="51"/>
                  </a:lnTo>
                  <a:lnTo>
                    <a:pt x="459" y="41"/>
                  </a:lnTo>
                  <a:lnTo>
                    <a:pt x="474" y="22"/>
                  </a:lnTo>
                  <a:lnTo>
                    <a:pt x="489" y="10"/>
                  </a:lnTo>
                  <a:lnTo>
                    <a:pt x="510" y="0"/>
                  </a:lnTo>
                  <a:lnTo>
                    <a:pt x="525" y="10"/>
                  </a:lnTo>
                  <a:lnTo>
                    <a:pt x="539" y="22"/>
                  </a:lnTo>
                  <a:lnTo>
                    <a:pt x="554" y="22"/>
                  </a:lnTo>
                  <a:lnTo>
                    <a:pt x="568" y="31"/>
                  </a:lnTo>
                  <a:lnTo>
                    <a:pt x="575" y="51"/>
                  </a:lnTo>
                  <a:lnTo>
                    <a:pt x="583" y="61"/>
                  </a:lnTo>
                  <a:lnTo>
                    <a:pt x="581" y="63"/>
                  </a:lnTo>
                  <a:lnTo>
                    <a:pt x="597" y="100"/>
                  </a:lnTo>
                  <a:lnTo>
                    <a:pt x="611" y="109"/>
                  </a:lnTo>
                  <a:lnTo>
                    <a:pt x="611" y="129"/>
                  </a:lnTo>
                  <a:lnTo>
                    <a:pt x="604" y="149"/>
                  </a:lnTo>
                  <a:lnTo>
                    <a:pt x="597" y="168"/>
                  </a:lnTo>
                  <a:lnTo>
                    <a:pt x="582" y="168"/>
                  </a:lnTo>
                  <a:lnTo>
                    <a:pt x="582" y="188"/>
                  </a:lnTo>
                  <a:lnTo>
                    <a:pt x="590" y="207"/>
                  </a:lnTo>
                  <a:lnTo>
                    <a:pt x="604" y="218"/>
                  </a:lnTo>
                  <a:lnTo>
                    <a:pt x="619" y="227"/>
                  </a:lnTo>
                  <a:lnTo>
                    <a:pt x="634" y="227"/>
                  </a:lnTo>
                  <a:lnTo>
                    <a:pt x="639" y="228"/>
                  </a:lnTo>
                  <a:lnTo>
                    <a:pt x="641" y="227"/>
                  </a:lnTo>
                  <a:lnTo>
                    <a:pt x="634" y="247"/>
                  </a:lnTo>
                  <a:lnTo>
                    <a:pt x="619" y="257"/>
                  </a:lnTo>
                  <a:lnTo>
                    <a:pt x="604" y="267"/>
                  </a:lnTo>
                  <a:lnTo>
                    <a:pt x="597" y="286"/>
                  </a:lnTo>
                  <a:lnTo>
                    <a:pt x="590" y="306"/>
                  </a:lnTo>
                  <a:lnTo>
                    <a:pt x="582" y="325"/>
                  </a:lnTo>
                  <a:lnTo>
                    <a:pt x="568" y="325"/>
                  </a:lnTo>
                  <a:lnTo>
                    <a:pt x="560" y="306"/>
                  </a:lnTo>
                  <a:lnTo>
                    <a:pt x="546" y="306"/>
                  </a:lnTo>
                  <a:lnTo>
                    <a:pt x="539" y="325"/>
                  </a:lnTo>
                  <a:lnTo>
                    <a:pt x="539" y="336"/>
                  </a:lnTo>
                  <a:lnTo>
                    <a:pt x="532" y="355"/>
                  </a:lnTo>
                  <a:lnTo>
                    <a:pt x="517" y="375"/>
                  </a:lnTo>
                  <a:lnTo>
                    <a:pt x="517" y="394"/>
                  </a:lnTo>
                  <a:lnTo>
                    <a:pt x="517" y="413"/>
                  </a:lnTo>
                  <a:lnTo>
                    <a:pt x="510" y="442"/>
                  </a:lnTo>
                  <a:lnTo>
                    <a:pt x="510" y="462"/>
                  </a:lnTo>
                  <a:lnTo>
                    <a:pt x="503" y="492"/>
                  </a:lnTo>
                  <a:lnTo>
                    <a:pt x="503" y="511"/>
                  </a:lnTo>
                  <a:lnTo>
                    <a:pt x="510" y="531"/>
                  </a:lnTo>
                  <a:lnTo>
                    <a:pt x="510" y="550"/>
                  </a:lnTo>
                  <a:lnTo>
                    <a:pt x="503" y="570"/>
                  </a:lnTo>
                  <a:lnTo>
                    <a:pt x="503" y="590"/>
                  </a:lnTo>
                  <a:lnTo>
                    <a:pt x="495" y="600"/>
                  </a:lnTo>
                  <a:lnTo>
                    <a:pt x="488" y="619"/>
                  </a:lnTo>
                  <a:lnTo>
                    <a:pt x="488" y="638"/>
                  </a:lnTo>
                  <a:lnTo>
                    <a:pt x="488" y="659"/>
                  </a:lnTo>
                  <a:lnTo>
                    <a:pt x="480" y="678"/>
                  </a:lnTo>
                  <a:lnTo>
                    <a:pt x="473" y="697"/>
                  </a:lnTo>
                  <a:lnTo>
                    <a:pt x="466" y="717"/>
                  </a:lnTo>
                  <a:lnTo>
                    <a:pt x="451" y="727"/>
                  </a:lnTo>
                  <a:lnTo>
                    <a:pt x="451" y="736"/>
                  </a:lnTo>
                  <a:lnTo>
                    <a:pt x="444" y="736"/>
                  </a:lnTo>
                  <a:lnTo>
                    <a:pt x="430" y="717"/>
                  </a:lnTo>
                  <a:lnTo>
                    <a:pt x="419" y="699"/>
                  </a:lnTo>
                  <a:lnTo>
                    <a:pt x="414" y="697"/>
                  </a:lnTo>
                  <a:lnTo>
                    <a:pt x="407" y="688"/>
                  </a:lnTo>
                  <a:close/>
                </a:path>
              </a:pathLst>
            </a:custGeom>
            <a:grp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a:solidFill>
                  <a:srgbClr val="5F5F5F"/>
                </a:solidFill>
                <a:latin typeface="Arial"/>
                <a:ea typeface="Arial"/>
                <a:cs typeface="Arial"/>
                <a:sym typeface="Arial"/>
              </a:endParaRPr>
            </a:p>
          </p:txBody>
        </p:sp>
        <p:sp>
          <p:nvSpPr>
            <p:cNvPr id="39" name="Google Shape;454;p45">
              <a:extLst>
                <a:ext uri="{FF2B5EF4-FFF2-40B4-BE49-F238E27FC236}">
                  <a16:creationId xmlns:a16="http://schemas.microsoft.com/office/drawing/2014/main" id="{66AA2A6F-6BEA-DBCB-7362-16DCB9599BF6}"/>
                </a:ext>
              </a:extLst>
            </p:cNvPr>
            <p:cNvSpPr txBox="1"/>
            <p:nvPr/>
          </p:nvSpPr>
          <p:spPr>
            <a:xfrm>
              <a:off x="2821711" y="1512933"/>
              <a:ext cx="183211" cy="268481"/>
            </a:xfrm>
            <a:prstGeom prst="rect">
              <a:avLst/>
            </a:prstGeom>
            <a:grpFill/>
            <a:ln w="12700" cap="flat" cmpd="sng">
              <a:solidFill>
                <a:schemeClr val="lt1"/>
              </a:solidFill>
              <a:prstDash val="solid"/>
              <a:miter lim="800000"/>
              <a:headEnd type="none" w="sm" len="sm"/>
              <a:tailEnd type="none" w="sm" len="sm"/>
            </a:ln>
          </p:spPr>
          <p:txBody>
            <a:bodyPr spcFirstLastPara="1" wrap="square" lIns="121900" tIns="60933" rIns="121900" bIns="60933" anchor="t" anchorCtr="0">
              <a:noAutofit/>
            </a:bodyPr>
            <a:lstStyle/>
            <a:p>
              <a:pPr algn="ctr">
                <a:buClr>
                  <a:srgbClr val="000000"/>
                </a:buClr>
                <a:buSzPts val="1800"/>
              </a:pPr>
              <a:r>
                <a:rPr lang="en" sz="2400" b="1">
                  <a:solidFill>
                    <a:srgbClr val="333333"/>
                  </a:solidFill>
                  <a:latin typeface="Arial"/>
                  <a:ea typeface="Arial"/>
                  <a:cs typeface="Arial"/>
                  <a:sym typeface="Arial"/>
                </a:rPr>
                <a:t>I</a:t>
              </a:r>
              <a:endParaRPr sz="1867">
                <a:solidFill>
                  <a:srgbClr val="000000"/>
                </a:solidFill>
                <a:latin typeface="Arial"/>
                <a:ea typeface="Arial"/>
                <a:cs typeface="Arial"/>
                <a:sym typeface="Arial"/>
              </a:endParaRPr>
            </a:p>
          </p:txBody>
        </p:sp>
        <p:cxnSp>
          <p:nvCxnSpPr>
            <p:cNvPr id="40" name="Google Shape;455;p45">
              <a:extLst>
                <a:ext uri="{FF2B5EF4-FFF2-40B4-BE49-F238E27FC236}">
                  <a16:creationId xmlns:a16="http://schemas.microsoft.com/office/drawing/2014/main" id="{67853B98-330B-C59B-1C0B-873581EA2DF0}"/>
                </a:ext>
              </a:extLst>
            </p:cNvPr>
            <p:cNvCxnSpPr/>
            <p:nvPr/>
          </p:nvCxnSpPr>
          <p:spPr>
            <a:xfrm>
              <a:off x="3217129" y="1540889"/>
              <a:ext cx="115442" cy="57566"/>
            </a:xfrm>
            <a:prstGeom prst="straightConnector1">
              <a:avLst/>
            </a:prstGeom>
            <a:grpFill/>
            <a:ln w="9525" cap="flat" cmpd="sng">
              <a:solidFill>
                <a:schemeClr val="lt1"/>
              </a:solidFill>
              <a:prstDash val="solid"/>
              <a:round/>
              <a:headEnd type="none" w="sm" len="sm"/>
              <a:tailEnd type="none" w="sm" len="sm"/>
            </a:ln>
          </p:spPr>
        </p:cxnSp>
        <p:sp>
          <p:nvSpPr>
            <p:cNvPr id="41" name="Google Shape;470;p45">
              <a:extLst>
                <a:ext uri="{FF2B5EF4-FFF2-40B4-BE49-F238E27FC236}">
                  <a16:creationId xmlns:a16="http://schemas.microsoft.com/office/drawing/2014/main" id="{F648103E-4492-3678-60E4-A3484F1C71DC}"/>
                </a:ext>
              </a:extLst>
            </p:cNvPr>
            <p:cNvSpPr/>
            <p:nvPr/>
          </p:nvSpPr>
          <p:spPr>
            <a:xfrm>
              <a:off x="2311146" y="718992"/>
              <a:ext cx="589878" cy="831682"/>
            </a:xfrm>
            <a:custGeom>
              <a:avLst/>
              <a:gdLst/>
              <a:ahLst/>
              <a:cxnLst/>
              <a:rect l="l" t="t" r="r" b="b"/>
              <a:pathLst>
                <a:path w="466" h="701" extrusionOk="0">
                  <a:moveTo>
                    <a:pt x="167" y="0"/>
                  </a:moveTo>
                  <a:lnTo>
                    <a:pt x="160" y="32"/>
                  </a:lnTo>
                  <a:lnTo>
                    <a:pt x="160" y="62"/>
                  </a:lnTo>
                  <a:lnTo>
                    <a:pt x="153" y="81"/>
                  </a:lnTo>
                  <a:lnTo>
                    <a:pt x="145" y="101"/>
                  </a:lnTo>
                  <a:lnTo>
                    <a:pt x="131" y="111"/>
                  </a:lnTo>
                  <a:lnTo>
                    <a:pt x="124" y="131"/>
                  </a:lnTo>
                  <a:lnTo>
                    <a:pt x="124" y="150"/>
                  </a:lnTo>
                  <a:lnTo>
                    <a:pt x="117" y="169"/>
                  </a:lnTo>
                  <a:lnTo>
                    <a:pt x="109" y="189"/>
                  </a:lnTo>
                  <a:lnTo>
                    <a:pt x="94" y="209"/>
                  </a:lnTo>
                  <a:lnTo>
                    <a:pt x="80" y="219"/>
                  </a:lnTo>
                  <a:lnTo>
                    <a:pt x="72" y="238"/>
                  </a:lnTo>
                  <a:lnTo>
                    <a:pt x="65" y="258"/>
                  </a:lnTo>
                  <a:lnTo>
                    <a:pt x="51" y="258"/>
                  </a:lnTo>
                  <a:lnTo>
                    <a:pt x="36" y="267"/>
                  </a:lnTo>
                  <a:lnTo>
                    <a:pt x="21" y="267"/>
                  </a:lnTo>
                  <a:lnTo>
                    <a:pt x="7" y="288"/>
                  </a:lnTo>
                  <a:lnTo>
                    <a:pt x="0" y="297"/>
                  </a:lnTo>
                  <a:lnTo>
                    <a:pt x="0" y="297"/>
                  </a:lnTo>
                  <a:lnTo>
                    <a:pt x="7" y="297"/>
                  </a:lnTo>
                  <a:lnTo>
                    <a:pt x="14" y="297"/>
                  </a:lnTo>
                  <a:lnTo>
                    <a:pt x="29" y="297"/>
                  </a:lnTo>
                  <a:lnTo>
                    <a:pt x="36" y="317"/>
                  </a:lnTo>
                  <a:lnTo>
                    <a:pt x="51" y="317"/>
                  </a:lnTo>
                  <a:lnTo>
                    <a:pt x="65" y="326"/>
                  </a:lnTo>
                  <a:lnTo>
                    <a:pt x="72" y="346"/>
                  </a:lnTo>
                  <a:lnTo>
                    <a:pt x="72" y="365"/>
                  </a:lnTo>
                  <a:lnTo>
                    <a:pt x="72" y="386"/>
                  </a:lnTo>
                  <a:lnTo>
                    <a:pt x="72" y="405"/>
                  </a:lnTo>
                  <a:lnTo>
                    <a:pt x="65" y="425"/>
                  </a:lnTo>
                  <a:lnTo>
                    <a:pt x="58" y="444"/>
                  </a:lnTo>
                  <a:lnTo>
                    <a:pt x="51" y="464"/>
                  </a:lnTo>
                  <a:lnTo>
                    <a:pt x="65" y="474"/>
                  </a:lnTo>
                  <a:lnTo>
                    <a:pt x="80" y="483"/>
                  </a:lnTo>
                  <a:lnTo>
                    <a:pt x="87" y="503"/>
                  </a:lnTo>
                  <a:lnTo>
                    <a:pt x="102" y="513"/>
                  </a:lnTo>
                  <a:lnTo>
                    <a:pt x="117" y="513"/>
                  </a:lnTo>
                  <a:lnTo>
                    <a:pt x="131" y="513"/>
                  </a:lnTo>
                  <a:lnTo>
                    <a:pt x="138" y="533"/>
                  </a:lnTo>
                  <a:lnTo>
                    <a:pt x="124" y="552"/>
                  </a:lnTo>
                  <a:lnTo>
                    <a:pt x="109" y="562"/>
                  </a:lnTo>
                  <a:lnTo>
                    <a:pt x="109" y="581"/>
                  </a:lnTo>
                  <a:lnTo>
                    <a:pt x="102" y="603"/>
                  </a:lnTo>
                  <a:lnTo>
                    <a:pt x="109" y="622"/>
                  </a:lnTo>
                  <a:lnTo>
                    <a:pt x="124" y="632"/>
                  </a:lnTo>
                  <a:lnTo>
                    <a:pt x="131" y="651"/>
                  </a:lnTo>
                  <a:lnTo>
                    <a:pt x="131" y="671"/>
                  </a:lnTo>
                  <a:lnTo>
                    <a:pt x="145" y="681"/>
                  </a:lnTo>
                  <a:lnTo>
                    <a:pt x="153" y="701"/>
                  </a:lnTo>
                  <a:lnTo>
                    <a:pt x="167" y="701"/>
                  </a:lnTo>
                  <a:lnTo>
                    <a:pt x="166" y="701"/>
                  </a:lnTo>
                  <a:lnTo>
                    <a:pt x="180" y="681"/>
                  </a:lnTo>
                  <a:lnTo>
                    <a:pt x="188" y="661"/>
                  </a:lnTo>
                  <a:lnTo>
                    <a:pt x="180" y="642"/>
                  </a:lnTo>
                  <a:lnTo>
                    <a:pt x="180" y="622"/>
                  </a:lnTo>
                  <a:lnTo>
                    <a:pt x="173" y="603"/>
                  </a:lnTo>
                  <a:lnTo>
                    <a:pt x="188" y="581"/>
                  </a:lnTo>
                  <a:lnTo>
                    <a:pt x="195" y="562"/>
                  </a:lnTo>
                  <a:lnTo>
                    <a:pt x="202" y="542"/>
                  </a:lnTo>
                  <a:lnTo>
                    <a:pt x="202" y="513"/>
                  </a:lnTo>
                  <a:lnTo>
                    <a:pt x="217" y="494"/>
                  </a:lnTo>
                  <a:lnTo>
                    <a:pt x="232" y="483"/>
                  </a:lnTo>
                  <a:lnTo>
                    <a:pt x="246" y="483"/>
                  </a:lnTo>
                  <a:lnTo>
                    <a:pt x="261" y="474"/>
                  </a:lnTo>
                  <a:lnTo>
                    <a:pt x="276" y="474"/>
                  </a:lnTo>
                  <a:lnTo>
                    <a:pt x="290" y="454"/>
                  </a:lnTo>
                  <a:lnTo>
                    <a:pt x="305" y="444"/>
                  </a:lnTo>
                  <a:lnTo>
                    <a:pt x="319" y="434"/>
                  </a:lnTo>
                  <a:lnTo>
                    <a:pt x="335" y="434"/>
                  </a:lnTo>
                  <a:lnTo>
                    <a:pt x="356" y="444"/>
                  </a:lnTo>
                  <a:lnTo>
                    <a:pt x="371" y="434"/>
                  </a:lnTo>
                  <a:lnTo>
                    <a:pt x="385" y="434"/>
                  </a:lnTo>
                  <a:lnTo>
                    <a:pt x="401" y="425"/>
                  </a:lnTo>
                  <a:lnTo>
                    <a:pt x="401" y="405"/>
                  </a:lnTo>
                  <a:lnTo>
                    <a:pt x="393" y="386"/>
                  </a:lnTo>
                  <a:lnTo>
                    <a:pt x="378" y="376"/>
                  </a:lnTo>
                  <a:lnTo>
                    <a:pt x="385" y="356"/>
                  </a:lnTo>
                  <a:lnTo>
                    <a:pt x="401" y="336"/>
                  </a:lnTo>
                  <a:lnTo>
                    <a:pt x="401" y="317"/>
                  </a:lnTo>
                  <a:lnTo>
                    <a:pt x="401" y="297"/>
                  </a:lnTo>
                  <a:lnTo>
                    <a:pt x="401" y="278"/>
                  </a:lnTo>
                  <a:lnTo>
                    <a:pt x="401" y="258"/>
                  </a:lnTo>
                  <a:lnTo>
                    <a:pt x="385" y="248"/>
                  </a:lnTo>
                  <a:lnTo>
                    <a:pt x="401" y="228"/>
                  </a:lnTo>
                  <a:lnTo>
                    <a:pt x="407" y="209"/>
                  </a:lnTo>
                  <a:lnTo>
                    <a:pt x="422" y="189"/>
                  </a:lnTo>
                  <a:lnTo>
                    <a:pt x="437" y="179"/>
                  </a:lnTo>
                  <a:lnTo>
                    <a:pt x="451" y="179"/>
                  </a:lnTo>
                  <a:lnTo>
                    <a:pt x="466" y="169"/>
                  </a:lnTo>
                  <a:lnTo>
                    <a:pt x="466" y="150"/>
                  </a:lnTo>
                  <a:lnTo>
                    <a:pt x="466" y="140"/>
                  </a:lnTo>
                  <a:lnTo>
                    <a:pt x="466" y="140"/>
                  </a:lnTo>
                  <a:lnTo>
                    <a:pt x="458" y="140"/>
                  </a:lnTo>
                  <a:lnTo>
                    <a:pt x="444" y="140"/>
                  </a:lnTo>
                  <a:lnTo>
                    <a:pt x="429" y="131"/>
                  </a:lnTo>
                  <a:lnTo>
                    <a:pt x="415" y="120"/>
                  </a:lnTo>
                  <a:lnTo>
                    <a:pt x="401" y="120"/>
                  </a:lnTo>
                  <a:lnTo>
                    <a:pt x="385" y="111"/>
                  </a:lnTo>
                  <a:lnTo>
                    <a:pt x="371" y="111"/>
                  </a:lnTo>
                  <a:lnTo>
                    <a:pt x="356" y="111"/>
                  </a:lnTo>
                  <a:lnTo>
                    <a:pt x="342" y="111"/>
                  </a:lnTo>
                  <a:lnTo>
                    <a:pt x="327" y="111"/>
                  </a:lnTo>
                  <a:lnTo>
                    <a:pt x="312" y="131"/>
                  </a:lnTo>
                  <a:lnTo>
                    <a:pt x="298" y="131"/>
                  </a:lnTo>
                  <a:lnTo>
                    <a:pt x="283" y="140"/>
                  </a:lnTo>
                  <a:lnTo>
                    <a:pt x="268" y="131"/>
                  </a:lnTo>
                  <a:lnTo>
                    <a:pt x="268" y="111"/>
                  </a:lnTo>
                  <a:lnTo>
                    <a:pt x="268" y="91"/>
                  </a:lnTo>
                  <a:lnTo>
                    <a:pt x="276" y="71"/>
                  </a:lnTo>
                  <a:lnTo>
                    <a:pt x="268" y="52"/>
                  </a:lnTo>
                  <a:lnTo>
                    <a:pt x="253" y="42"/>
                  </a:lnTo>
                  <a:lnTo>
                    <a:pt x="239" y="32"/>
                  </a:lnTo>
                  <a:lnTo>
                    <a:pt x="225" y="32"/>
                  </a:lnTo>
                  <a:lnTo>
                    <a:pt x="210" y="32"/>
                  </a:lnTo>
                  <a:lnTo>
                    <a:pt x="195" y="12"/>
                  </a:lnTo>
                  <a:lnTo>
                    <a:pt x="180" y="3"/>
                  </a:lnTo>
                  <a:lnTo>
                    <a:pt x="165" y="1"/>
                  </a:lnTo>
                  <a:lnTo>
                    <a:pt x="167" y="0"/>
                  </a:lnTo>
                  <a:close/>
                </a:path>
              </a:pathLst>
            </a:custGeom>
            <a:grp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a:solidFill>
                  <a:srgbClr val="5F5F5F"/>
                </a:solidFill>
                <a:latin typeface="Arial"/>
                <a:ea typeface="Arial"/>
                <a:cs typeface="Arial"/>
                <a:sym typeface="Arial"/>
              </a:endParaRPr>
            </a:p>
          </p:txBody>
        </p:sp>
        <p:sp>
          <p:nvSpPr>
            <p:cNvPr id="42" name="Google Shape;471;p45">
              <a:extLst>
                <a:ext uri="{FF2B5EF4-FFF2-40B4-BE49-F238E27FC236}">
                  <a16:creationId xmlns:a16="http://schemas.microsoft.com/office/drawing/2014/main" id="{AA192B46-A5DC-B0F4-DA44-E036C8522C6A}"/>
                </a:ext>
              </a:extLst>
            </p:cNvPr>
            <p:cNvSpPr/>
            <p:nvPr/>
          </p:nvSpPr>
          <p:spPr>
            <a:xfrm>
              <a:off x="2520062" y="883442"/>
              <a:ext cx="502489" cy="714412"/>
            </a:xfrm>
            <a:custGeom>
              <a:avLst/>
              <a:gdLst/>
              <a:ahLst/>
              <a:cxnLst/>
              <a:rect l="l" t="t" r="r" b="b"/>
              <a:pathLst>
                <a:path w="395" h="600" extrusionOk="0">
                  <a:moveTo>
                    <a:pt x="336" y="441"/>
                  </a:moveTo>
                  <a:lnTo>
                    <a:pt x="351" y="422"/>
                  </a:lnTo>
                  <a:lnTo>
                    <a:pt x="365" y="422"/>
                  </a:lnTo>
                  <a:lnTo>
                    <a:pt x="380" y="402"/>
                  </a:lnTo>
                  <a:lnTo>
                    <a:pt x="380" y="383"/>
                  </a:lnTo>
                  <a:lnTo>
                    <a:pt x="380" y="363"/>
                  </a:lnTo>
                  <a:lnTo>
                    <a:pt x="392" y="342"/>
                  </a:lnTo>
                  <a:lnTo>
                    <a:pt x="395" y="343"/>
                  </a:lnTo>
                  <a:lnTo>
                    <a:pt x="387" y="324"/>
                  </a:lnTo>
                  <a:lnTo>
                    <a:pt x="387" y="304"/>
                  </a:lnTo>
                  <a:lnTo>
                    <a:pt x="387" y="285"/>
                  </a:lnTo>
                  <a:lnTo>
                    <a:pt x="372" y="275"/>
                  </a:lnTo>
                  <a:lnTo>
                    <a:pt x="365" y="255"/>
                  </a:lnTo>
                  <a:lnTo>
                    <a:pt x="358" y="236"/>
                  </a:lnTo>
                  <a:lnTo>
                    <a:pt x="351" y="216"/>
                  </a:lnTo>
                  <a:lnTo>
                    <a:pt x="358" y="196"/>
                  </a:lnTo>
                  <a:lnTo>
                    <a:pt x="358" y="177"/>
                  </a:lnTo>
                  <a:lnTo>
                    <a:pt x="365" y="157"/>
                  </a:lnTo>
                  <a:lnTo>
                    <a:pt x="351" y="138"/>
                  </a:lnTo>
                  <a:lnTo>
                    <a:pt x="351" y="118"/>
                  </a:lnTo>
                  <a:lnTo>
                    <a:pt x="351" y="98"/>
                  </a:lnTo>
                  <a:lnTo>
                    <a:pt x="351" y="79"/>
                  </a:lnTo>
                  <a:lnTo>
                    <a:pt x="343" y="59"/>
                  </a:lnTo>
                  <a:lnTo>
                    <a:pt x="343" y="39"/>
                  </a:lnTo>
                  <a:lnTo>
                    <a:pt x="351" y="20"/>
                  </a:lnTo>
                  <a:lnTo>
                    <a:pt x="355" y="9"/>
                  </a:lnTo>
                  <a:lnTo>
                    <a:pt x="353" y="9"/>
                  </a:lnTo>
                  <a:lnTo>
                    <a:pt x="343" y="10"/>
                  </a:lnTo>
                  <a:lnTo>
                    <a:pt x="329" y="0"/>
                  </a:lnTo>
                  <a:lnTo>
                    <a:pt x="314" y="0"/>
                  </a:lnTo>
                  <a:lnTo>
                    <a:pt x="300" y="0"/>
                  </a:lnTo>
                  <a:lnTo>
                    <a:pt x="300" y="0"/>
                  </a:lnTo>
                  <a:lnTo>
                    <a:pt x="300" y="10"/>
                  </a:lnTo>
                  <a:lnTo>
                    <a:pt x="300" y="29"/>
                  </a:lnTo>
                  <a:lnTo>
                    <a:pt x="285" y="39"/>
                  </a:lnTo>
                  <a:lnTo>
                    <a:pt x="271" y="39"/>
                  </a:lnTo>
                  <a:lnTo>
                    <a:pt x="256" y="49"/>
                  </a:lnTo>
                  <a:lnTo>
                    <a:pt x="241" y="69"/>
                  </a:lnTo>
                  <a:lnTo>
                    <a:pt x="235" y="88"/>
                  </a:lnTo>
                  <a:lnTo>
                    <a:pt x="219" y="108"/>
                  </a:lnTo>
                  <a:lnTo>
                    <a:pt x="235" y="118"/>
                  </a:lnTo>
                  <a:lnTo>
                    <a:pt x="235" y="138"/>
                  </a:lnTo>
                  <a:lnTo>
                    <a:pt x="235" y="157"/>
                  </a:lnTo>
                  <a:lnTo>
                    <a:pt x="235" y="177"/>
                  </a:lnTo>
                  <a:lnTo>
                    <a:pt x="235" y="196"/>
                  </a:lnTo>
                  <a:lnTo>
                    <a:pt x="219" y="216"/>
                  </a:lnTo>
                  <a:lnTo>
                    <a:pt x="212" y="236"/>
                  </a:lnTo>
                  <a:lnTo>
                    <a:pt x="227" y="246"/>
                  </a:lnTo>
                  <a:lnTo>
                    <a:pt x="235" y="265"/>
                  </a:lnTo>
                  <a:lnTo>
                    <a:pt x="235" y="285"/>
                  </a:lnTo>
                  <a:lnTo>
                    <a:pt x="219" y="294"/>
                  </a:lnTo>
                  <a:lnTo>
                    <a:pt x="205" y="294"/>
                  </a:lnTo>
                  <a:lnTo>
                    <a:pt x="190" y="304"/>
                  </a:lnTo>
                  <a:lnTo>
                    <a:pt x="169" y="294"/>
                  </a:lnTo>
                  <a:lnTo>
                    <a:pt x="153" y="294"/>
                  </a:lnTo>
                  <a:lnTo>
                    <a:pt x="139" y="304"/>
                  </a:lnTo>
                  <a:lnTo>
                    <a:pt x="124" y="314"/>
                  </a:lnTo>
                  <a:lnTo>
                    <a:pt x="110" y="334"/>
                  </a:lnTo>
                  <a:lnTo>
                    <a:pt x="95" y="334"/>
                  </a:lnTo>
                  <a:lnTo>
                    <a:pt x="80" y="343"/>
                  </a:lnTo>
                  <a:lnTo>
                    <a:pt x="66" y="343"/>
                  </a:lnTo>
                  <a:lnTo>
                    <a:pt x="51" y="354"/>
                  </a:lnTo>
                  <a:lnTo>
                    <a:pt x="36" y="373"/>
                  </a:lnTo>
                  <a:lnTo>
                    <a:pt x="36" y="402"/>
                  </a:lnTo>
                  <a:lnTo>
                    <a:pt x="29" y="422"/>
                  </a:lnTo>
                  <a:lnTo>
                    <a:pt x="22" y="441"/>
                  </a:lnTo>
                  <a:lnTo>
                    <a:pt x="7" y="463"/>
                  </a:lnTo>
                  <a:lnTo>
                    <a:pt x="14" y="482"/>
                  </a:lnTo>
                  <a:lnTo>
                    <a:pt x="14" y="502"/>
                  </a:lnTo>
                  <a:lnTo>
                    <a:pt x="22" y="521"/>
                  </a:lnTo>
                  <a:lnTo>
                    <a:pt x="14" y="541"/>
                  </a:lnTo>
                  <a:lnTo>
                    <a:pt x="0" y="561"/>
                  </a:lnTo>
                  <a:lnTo>
                    <a:pt x="1" y="560"/>
                  </a:lnTo>
                  <a:lnTo>
                    <a:pt x="1" y="560"/>
                  </a:lnTo>
                  <a:lnTo>
                    <a:pt x="7" y="561"/>
                  </a:lnTo>
                  <a:lnTo>
                    <a:pt x="7" y="561"/>
                  </a:lnTo>
                  <a:lnTo>
                    <a:pt x="22" y="570"/>
                  </a:lnTo>
                  <a:lnTo>
                    <a:pt x="36" y="580"/>
                  </a:lnTo>
                  <a:lnTo>
                    <a:pt x="51" y="590"/>
                  </a:lnTo>
                  <a:lnTo>
                    <a:pt x="66" y="600"/>
                  </a:lnTo>
                  <a:lnTo>
                    <a:pt x="80" y="600"/>
                  </a:lnTo>
                  <a:lnTo>
                    <a:pt x="95" y="590"/>
                  </a:lnTo>
                  <a:lnTo>
                    <a:pt x="110" y="570"/>
                  </a:lnTo>
                  <a:lnTo>
                    <a:pt x="124" y="570"/>
                  </a:lnTo>
                  <a:lnTo>
                    <a:pt x="146" y="570"/>
                  </a:lnTo>
                  <a:lnTo>
                    <a:pt x="153" y="550"/>
                  </a:lnTo>
                  <a:lnTo>
                    <a:pt x="153" y="531"/>
                  </a:lnTo>
                  <a:lnTo>
                    <a:pt x="146" y="511"/>
                  </a:lnTo>
                  <a:lnTo>
                    <a:pt x="153" y="492"/>
                  </a:lnTo>
                  <a:lnTo>
                    <a:pt x="169" y="492"/>
                  </a:lnTo>
                  <a:lnTo>
                    <a:pt x="183" y="492"/>
                  </a:lnTo>
                  <a:lnTo>
                    <a:pt x="198" y="492"/>
                  </a:lnTo>
                  <a:lnTo>
                    <a:pt x="212" y="492"/>
                  </a:lnTo>
                  <a:lnTo>
                    <a:pt x="227" y="502"/>
                  </a:lnTo>
                  <a:lnTo>
                    <a:pt x="241" y="502"/>
                  </a:lnTo>
                  <a:lnTo>
                    <a:pt x="256" y="492"/>
                  </a:lnTo>
                  <a:lnTo>
                    <a:pt x="271" y="472"/>
                  </a:lnTo>
                  <a:lnTo>
                    <a:pt x="292" y="472"/>
                  </a:lnTo>
                  <a:lnTo>
                    <a:pt x="307" y="463"/>
                  </a:lnTo>
                  <a:lnTo>
                    <a:pt x="319" y="452"/>
                  </a:lnTo>
                  <a:lnTo>
                    <a:pt x="331" y="442"/>
                  </a:lnTo>
                  <a:lnTo>
                    <a:pt x="330" y="441"/>
                  </a:lnTo>
                  <a:lnTo>
                    <a:pt x="336" y="441"/>
                  </a:lnTo>
                  <a:close/>
                </a:path>
              </a:pathLst>
            </a:custGeom>
            <a:grp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a:solidFill>
                  <a:srgbClr val="5F5F5F"/>
                </a:solidFill>
                <a:latin typeface="Arial"/>
                <a:ea typeface="Arial"/>
                <a:cs typeface="Arial"/>
                <a:sym typeface="Arial"/>
              </a:endParaRPr>
            </a:p>
          </p:txBody>
        </p:sp>
        <p:sp>
          <p:nvSpPr>
            <p:cNvPr id="43" name="Google Shape;472;p45">
              <a:extLst>
                <a:ext uri="{FF2B5EF4-FFF2-40B4-BE49-F238E27FC236}">
                  <a16:creationId xmlns:a16="http://schemas.microsoft.com/office/drawing/2014/main" id="{55718A30-FDD8-B162-7350-578AD4B24C91}"/>
                </a:ext>
              </a:extLst>
            </p:cNvPr>
            <p:cNvSpPr/>
            <p:nvPr/>
          </p:nvSpPr>
          <p:spPr>
            <a:xfrm>
              <a:off x="2472270" y="1405097"/>
              <a:ext cx="812449" cy="873470"/>
            </a:xfrm>
            <a:custGeom>
              <a:avLst/>
              <a:gdLst/>
              <a:ahLst/>
              <a:cxnLst/>
              <a:rect l="l" t="t" r="r" b="b"/>
              <a:pathLst>
                <a:path w="641" h="736" extrusionOk="0">
                  <a:moveTo>
                    <a:pt x="407" y="688"/>
                  </a:moveTo>
                  <a:lnTo>
                    <a:pt x="400" y="668"/>
                  </a:lnTo>
                  <a:lnTo>
                    <a:pt x="386" y="649"/>
                  </a:lnTo>
                  <a:lnTo>
                    <a:pt x="386" y="629"/>
                  </a:lnTo>
                  <a:lnTo>
                    <a:pt x="393" y="609"/>
                  </a:lnTo>
                  <a:lnTo>
                    <a:pt x="407" y="609"/>
                  </a:lnTo>
                  <a:lnTo>
                    <a:pt x="422" y="590"/>
                  </a:lnTo>
                  <a:lnTo>
                    <a:pt x="437" y="570"/>
                  </a:lnTo>
                  <a:lnTo>
                    <a:pt x="430" y="550"/>
                  </a:lnTo>
                  <a:lnTo>
                    <a:pt x="415" y="540"/>
                  </a:lnTo>
                  <a:lnTo>
                    <a:pt x="393" y="550"/>
                  </a:lnTo>
                  <a:lnTo>
                    <a:pt x="386" y="531"/>
                  </a:lnTo>
                  <a:lnTo>
                    <a:pt x="364" y="540"/>
                  </a:lnTo>
                  <a:lnTo>
                    <a:pt x="349" y="531"/>
                  </a:lnTo>
                  <a:lnTo>
                    <a:pt x="327" y="521"/>
                  </a:lnTo>
                  <a:lnTo>
                    <a:pt x="320" y="501"/>
                  </a:lnTo>
                  <a:lnTo>
                    <a:pt x="298" y="492"/>
                  </a:lnTo>
                  <a:lnTo>
                    <a:pt x="284" y="481"/>
                  </a:lnTo>
                  <a:lnTo>
                    <a:pt x="270" y="481"/>
                  </a:lnTo>
                  <a:lnTo>
                    <a:pt x="247" y="462"/>
                  </a:lnTo>
                  <a:lnTo>
                    <a:pt x="233" y="442"/>
                  </a:lnTo>
                  <a:lnTo>
                    <a:pt x="218" y="442"/>
                  </a:lnTo>
                  <a:lnTo>
                    <a:pt x="204" y="452"/>
                  </a:lnTo>
                  <a:lnTo>
                    <a:pt x="188" y="452"/>
                  </a:lnTo>
                  <a:lnTo>
                    <a:pt x="159" y="442"/>
                  </a:lnTo>
                  <a:lnTo>
                    <a:pt x="159" y="423"/>
                  </a:lnTo>
                  <a:lnTo>
                    <a:pt x="145" y="413"/>
                  </a:lnTo>
                  <a:lnTo>
                    <a:pt x="122" y="413"/>
                  </a:lnTo>
                  <a:lnTo>
                    <a:pt x="108" y="423"/>
                  </a:lnTo>
                  <a:lnTo>
                    <a:pt x="94" y="433"/>
                  </a:lnTo>
                  <a:lnTo>
                    <a:pt x="79" y="452"/>
                  </a:lnTo>
                  <a:lnTo>
                    <a:pt x="64" y="462"/>
                  </a:lnTo>
                  <a:lnTo>
                    <a:pt x="42" y="481"/>
                  </a:lnTo>
                  <a:lnTo>
                    <a:pt x="35" y="481"/>
                  </a:lnTo>
                  <a:lnTo>
                    <a:pt x="21" y="492"/>
                  </a:lnTo>
                  <a:lnTo>
                    <a:pt x="14" y="472"/>
                  </a:lnTo>
                  <a:lnTo>
                    <a:pt x="14" y="462"/>
                  </a:lnTo>
                  <a:lnTo>
                    <a:pt x="14" y="462"/>
                  </a:lnTo>
                  <a:lnTo>
                    <a:pt x="29" y="452"/>
                  </a:lnTo>
                  <a:lnTo>
                    <a:pt x="36" y="433"/>
                  </a:lnTo>
                  <a:lnTo>
                    <a:pt x="36" y="412"/>
                  </a:lnTo>
                  <a:lnTo>
                    <a:pt x="22" y="403"/>
                  </a:lnTo>
                  <a:lnTo>
                    <a:pt x="7" y="394"/>
                  </a:lnTo>
                  <a:lnTo>
                    <a:pt x="7" y="374"/>
                  </a:lnTo>
                  <a:lnTo>
                    <a:pt x="7" y="354"/>
                  </a:lnTo>
                  <a:lnTo>
                    <a:pt x="22" y="345"/>
                  </a:lnTo>
                  <a:lnTo>
                    <a:pt x="22" y="325"/>
                  </a:lnTo>
                  <a:lnTo>
                    <a:pt x="22" y="305"/>
                  </a:lnTo>
                  <a:lnTo>
                    <a:pt x="14" y="285"/>
                  </a:lnTo>
                  <a:lnTo>
                    <a:pt x="0" y="276"/>
                  </a:lnTo>
                  <a:lnTo>
                    <a:pt x="14" y="256"/>
                  </a:lnTo>
                  <a:lnTo>
                    <a:pt x="7" y="237"/>
                  </a:lnTo>
                  <a:lnTo>
                    <a:pt x="22" y="227"/>
                  </a:lnTo>
                  <a:lnTo>
                    <a:pt x="29" y="207"/>
                  </a:lnTo>
                  <a:lnTo>
                    <a:pt x="14" y="207"/>
                  </a:lnTo>
                  <a:lnTo>
                    <a:pt x="0" y="207"/>
                  </a:lnTo>
                  <a:lnTo>
                    <a:pt x="0" y="188"/>
                  </a:lnTo>
                  <a:lnTo>
                    <a:pt x="7" y="168"/>
                  </a:lnTo>
                  <a:lnTo>
                    <a:pt x="14" y="148"/>
                  </a:lnTo>
                  <a:lnTo>
                    <a:pt x="29" y="139"/>
                  </a:lnTo>
                  <a:lnTo>
                    <a:pt x="36" y="119"/>
                  </a:lnTo>
                  <a:lnTo>
                    <a:pt x="36" y="119"/>
                  </a:lnTo>
                  <a:lnTo>
                    <a:pt x="42" y="120"/>
                  </a:lnTo>
                  <a:lnTo>
                    <a:pt x="42" y="120"/>
                  </a:lnTo>
                  <a:lnTo>
                    <a:pt x="57" y="129"/>
                  </a:lnTo>
                  <a:lnTo>
                    <a:pt x="71" y="139"/>
                  </a:lnTo>
                  <a:lnTo>
                    <a:pt x="86" y="149"/>
                  </a:lnTo>
                  <a:lnTo>
                    <a:pt x="101" y="159"/>
                  </a:lnTo>
                  <a:lnTo>
                    <a:pt x="115" y="159"/>
                  </a:lnTo>
                  <a:lnTo>
                    <a:pt x="130" y="149"/>
                  </a:lnTo>
                  <a:lnTo>
                    <a:pt x="145" y="129"/>
                  </a:lnTo>
                  <a:lnTo>
                    <a:pt x="159" y="129"/>
                  </a:lnTo>
                  <a:lnTo>
                    <a:pt x="181" y="129"/>
                  </a:lnTo>
                  <a:lnTo>
                    <a:pt x="188" y="109"/>
                  </a:lnTo>
                  <a:lnTo>
                    <a:pt x="188" y="90"/>
                  </a:lnTo>
                  <a:lnTo>
                    <a:pt x="181" y="70"/>
                  </a:lnTo>
                  <a:lnTo>
                    <a:pt x="188" y="51"/>
                  </a:lnTo>
                  <a:lnTo>
                    <a:pt x="204" y="51"/>
                  </a:lnTo>
                  <a:lnTo>
                    <a:pt x="218" y="51"/>
                  </a:lnTo>
                  <a:lnTo>
                    <a:pt x="233" y="51"/>
                  </a:lnTo>
                  <a:lnTo>
                    <a:pt x="247" y="51"/>
                  </a:lnTo>
                  <a:lnTo>
                    <a:pt x="262" y="61"/>
                  </a:lnTo>
                  <a:lnTo>
                    <a:pt x="276" y="61"/>
                  </a:lnTo>
                  <a:lnTo>
                    <a:pt x="291" y="51"/>
                  </a:lnTo>
                  <a:lnTo>
                    <a:pt x="306" y="31"/>
                  </a:lnTo>
                  <a:lnTo>
                    <a:pt x="327" y="31"/>
                  </a:lnTo>
                  <a:lnTo>
                    <a:pt x="342" y="22"/>
                  </a:lnTo>
                  <a:lnTo>
                    <a:pt x="354" y="11"/>
                  </a:lnTo>
                  <a:lnTo>
                    <a:pt x="366" y="1"/>
                  </a:lnTo>
                  <a:lnTo>
                    <a:pt x="365" y="0"/>
                  </a:lnTo>
                  <a:lnTo>
                    <a:pt x="379" y="0"/>
                  </a:lnTo>
                  <a:lnTo>
                    <a:pt x="386" y="22"/>
                  </a:lnTo>
                  <a:lnTo>
                    <a:pt x="400" y="31"/>
                  </a:lnTo>
                  <a:lnTo>
                    <a:pt x="400" y="51"/>
                  </a:lnTo>
                  <a:lnTo>
                    <a:pt x="408" y="70"/>
                  </a:lnTo>
                  <a:lnTo>
                    <a:pt x="430" y="70"/>
                  </a:lnTo>
                  <a:lnTo>
                    <a:pt x="444" y="51"/>
                  </a:lnTo>
                  <a:lnTo>
                    <a:pt x="459" y="41"/>
                  </a:lnTo>
                  <a:lnTo>
                    <a:pt x="474" y="22"/>
                  </a:lnTo>
                  <a:lnTo>
                    <a:pt x="489" y="10"/>
                  </a:lnTo>
                  <a:lnTo>
                    <a:pt x="510" y="0"/>
                  </a:lnTo>
                  <a:lnTo>
                    <a:pt x="525" y="10"/>
                  </a:lnTo>
                  <a:lnTo>
                    <a:pt x="539" y="22"/>
                  </a:lnTo>
                  <a:lnTo>
                    <a:pt x="554" y="22"/>
                  </a:lnTo>
                  <a:lnTo>
                    <a:pt x="568" y="31"/>
                  </a:lnTo>
                  <a:lnTo>
                    <a:pt x="575" y="51"/>
                  </a:lnTo>
                  <a:lnTo>
                    <a:pt x="583" y="61"/>
                  </a:lnTo>
                  <a:lnTo>
                    <a:pt x="581" y="63"/>
                  </a:lnTo>
                  <a:lnTo>
                    <a:pt x="597" y="100"/>
                  </a:lnTo>
                  <a:lnTo>
                    <a:pt x="611" y="109"/>
                  </a:lnTo>
                  <a:lnTo>
                    <a:pt x="611" y="129"/>
                  </a:lnTo>
                  <a:lnTo>
                    <a:pt x="604" y="149"/>
                  </a:lnTo>
                  <a:lnTo>
                    <a:pt x="597" y="168"/>
                  </a:lnTo>
                  <a:lnTo>
                    <a:pt x="582" y="168"/>
                  </a:lnTo>
                  <a:lnTo>
                    <a:pt x="582" y="188"/>
                  </a:lnTo>
                  <a:lnTo>
                    <a:pt x="590" y="207"/>
                  </a:lnTo>
                  <a:lnTo>
                    <a:pt x="604" y="218"/>
                  </a:lnTo>
                  <a:lnTo>
                    <a:pt x="619" y="227"/>
                  </a:lnTo>
                  <a:lnTo>
                    <a:pt x="634" y="227"/>
                  </a:lnTo>
                  <a:lnTo>
                    <a:pt x="639" y="228"/>
                  </a:lnTo>
                  <a:lnTo>
                    <a:pt x="641" y="227"/>
                  </a:lnTo>
                  <a:lnTo>
                    <a:pt x="634" y="247"/>
                  </a:lnTo>
                  <a:lnTo>
                    <a:pt x="619" y="257"/>
                  </a:lnTo>
                  <a:lnTo>
                    <a:pt x="604" y="267"/>
                  </a:lnTo>
                  <a:lnTo>
                    <a:pt x="597" y="286"/>
                  </a:lnTo>
                  <a:lnTo>
                    <a:pt x="590" y="306"/>
                  </a:lnTo>
                  <a:lnTo>
                    <a:pt x="582" y="325"/>
                  </a:lnTo>
                  <a:lnTo>
                    <a:pt x="568" y="325"/>
                  </a:lnTo>
                  <a:lnTo>
                    <a:pt x="560" y="306"/>
                  </a:lnTo>
                  <a:lnTo>
                    <a:pt x="546" y="306"/>
                  </a:lnTo>
                  <a:lnTo>
                    <a:pt x="539" y="325"/>
                  </a:lnTo>
                  <a:lnTo>
                    <a:pt x="539" y="336"/>
                  </a:lnTo>
                  <a:lnTo>
                    <a:pt x="532" y="355"/>
                  </a:lnTo>
                  <a:lnTo>
                    <a:pt x="517" y="375"/>
                  </a:lnTo>
                  <a:lnTo>
                    <a:pt x="517" y="394"/>
                  </a:lnTo>
                  <a:lnTo>
                    <a:pt x="517" y="413"/>
                  </a:lnTo>
                  <a:lnTo>
                    <a:pt x="510" y="442"/>
                  </a:lnTo>
                  <a:lnTo>
                    <a:pt x="510" y="462"/>
                  </a:lnTo>
                  <a:lnTo>
                    <a:pt x="503" y="492"/>
                  </a:lnTo>
                  <a:lnTo>
                    <a:pt x="503" y="511"/>
                  </a:lnTo>
                  <a:lnTo>
                    <a:pt x="510" y="531"/>
                  </a:lnTo>
                  <a:lnTo>
                    <a:pt x="510" y="550"/>
                  </a:lnTo>
                  <a:lnTo>
                    <a:pt x="503" y="570"/>
                  </a:lnTo>
                  <a:lnTo>
                    <a:pt x="503" y="590"/>
                  </a:lnTo>
                  <a:lnTo>
                    <a:pt x="495" y="600"/>
                  </a:lnTo>
                  <a:lnTo>
                    <a:pt x="488" y="619"/>
                  </a:lnTo>
                  <a:lnTo>
                    <a:pt x="488" y="638"/>
                  </a:lnTo>
                  <a:lnTo>
                    <a:pt x="488" y="659"/>
                  </a:lnTo>
                  <a:lnTo>
                    <a:pt x="480" y="678"/>
                  </a:lnTo>
                  <a:lnTo>
                    <a:pt x="473" y="697"/>
                  </a:lnTo>
                  <a:lnTo>
                    <a:pt x="466" y="717"/>
                  </a:lnTo>
                  <a:lnTo>
                    <a:pt x="451" y="727"/>
                  </a:lnTo>
                  <a:lnTo>
                    <a:pt x="451" y="736"/>
                  </a:lnTo>
                  <a:lnTo>
                    <a:pt x="444" y="736"/>
                  </a:lnTo>
                  <a:lnTo>
                    <a:pt x="430" y="717"/>
                  </a:lnTo>
                  <a:lnTo>
                    <a:pt x="419" y="699"/>
                  </a:lnTo>
                  <a:lnTo>
                    <a:pt x="414" y="697"/>
                  </a:lnTo>
                  <a:lnTo>
                    <a:pt x="407" y="688"/>
                  </a:lnTo>
                  <a:close/>
                </a:path>
              </a:pathLst>
            </a:custGeom>
            <a:grp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a:solidFill>
                  <a:srgbClr val="5F5F5F"/>
                </a:solidFill>
                <a:latin typeface="Arial"/>
                <a:ea typeface="Arial"/>
                <a:cs typeface="Arial"/>
                <a:sym typeface="Arial"/>
              </a:endParaRPr>
            </a:p>
          </p:txBody>
        </p:sp>
      </p:grpSp>
      <p:sp>
        <p:nvSpPr>
          <p:cNvPr id="57" name="Google Shape;381;p42">
            <a:extLst>
              <a:ext uri="{FF2B5EF4-FFF2-40B4-BE49-F238E27FC236}">
                <a16:creationId xmlns:a16="http://schemas.microsoft.com/office/drawing/2014/main" id="{21E35791-DD49-0E5A-B41E-0BBE495E6EB7}"/>
              </a:ext>
            </a:extLst>
          </p:cNvPr>
          <p:cNvSpPr/>
          <p:nvPr/>
        </p:nvSpPr>
        <p:spPr>
          <a:xfrm>
            <a:off x="1461328" y="843943"/>
            <a:ext cx="4083728" cy="918022"/>
          </a:xfrm>
          <a:prstGeom prst="rect">
            <a:avLst/>
          </a:prstGeom>
          <a:noFill/>
          <a:ln>
            <a:solidFill>
              <a:schemeClr val="tx1"/>
            </a:solid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1100"/>
              <a:buFont typeface="Arial"/>
              <a:buNone/>
            </a:pPr>
            <a:r>
              <a:rPr lang="pt-BR" sz="1100" b="1" i="0" u="none" strike="noStrike" cap="none" dirty="0">
                <a:latin typeface="+mj-lt"/>
                <a:ea typeface="Montserrat"/>
                <a:cs typeface="Montserrat"/>
                <a:sym typeface="Montserrat"/>
              </a:rPr>
              <a:t>ÁREA I - NORDESTE</a:t>
            </a:r>
          </a:p>
          <a:p>
            <a:pPr marL="0" marR="0" lvl="0" indent="0" rtl="0">
              <a:lnSpc>
                <a:spcPct val="100000"/>
              </a:lnSpc>
              <a:spcBef>
                <a:spcPts val="0"/>
              </a:spcBef>
              <a:spcAft>
                <a:spcPts val="0"/>
              </a:spcAft>
              <a:buClr>
                <a:srgbClr val="000000"/>
              </a:buClr>
              <a:buSzPts val="1100"/>
              <a:buFont typeface="Arial"/>
              <a:buNone/>
            </a:pPr>
            <a:r>
              <a:rPr lang="pt-BR" sz="1100" i="0" u="none" strike="noStrike" cap="none" dirty="0">
                <a:latin typeface="+mj-lt"/>
                <a:ea typeface="Montserrat"/>
                <a:cs typeface="Montserrat"/>
                <a:sym typeface="Montserrat"/>
              </a:rPr>
              <a:t>MARANHÃO, PIAUÍ, CEARÁ, RIO GRANDE DO NORTE, PARAÍBA, PERNAMBUCO, ALAGOAS, SERGIPE E BAHIA</a:t>
            </a:r>
          </a:p>
        </p:txBody>
      </p:sp>
      <p:grpSp>
        <p:nvGrpSpPr>
          <p:cNvPr id="44" name="Group 43">
            <a:extLst>
              <a:ext uri="{FF2B5EF4-FFF2-40B4-BE49-F238E27FC236}">
                <a16:creationId xmlns:a16="http://schemas.microsoft.com/office/drawing/2014/main" id="{799B1169-51F5-3B80-D5CD-2279667404E4}"/>
              </a:ext>
            </a:extLst>
          </p:cNvPr>
          <p:cNvGrpSpPr/>
          <p:nvPr/>
        </p:nvGrpSpPr>
        <p:grpSpPr>
          <a:xfrm>
            <a:off x="378914" y="2344277"/>
            <a:ext cx="839519" cy="673711"/>
            <a:chOff x="2255487" y="2463934"/>
            <a:chExt cx="990472" cy="785524"/>
          </a:xfrm>
          <a:solidFill>
            <a:srgbClr val="4697E2"/>
          </a:solidFill>
        </p:grpSpPr>
        <p:sp>
          <p:nvSpPr>
            <p:cNvPr id="45" name="Google Shape;456;p45">
              <a:extLst>
                <a:ext uri="{FF2B5EF4-FFF2-40B4-BE49-F238E27FC236}">
                  <a16:creationId xmlns:a16="http://schemas.microsoft.com/office/drawing/2014/main" id="{B477974F-9EBE-A746-CB8C-B80BFBB5729F}"/>
                </a:ext>
              </a:extLst>
            </p:cNvPr>
            <p:cNvSpPr/>
            <p:nvPr/>
          </p:nvSpPr>
          <p:spPr>
            <a:xfrm>
              <a:off x="3050311" y="2800930"/>
              <a:ext cx="193202" cy="291424"/>
            </a:xfrm>
            <a:custGeom>
              <a:avLst/>
              <a:gdLst/>
              <a:ahLst/>
              <a:cxnLst/>
              <a:rect l="l" t="t" r="r" b="b"/>
              <a:pathLst>
                <a:path w="153" h="246" extrusionOk="0">
                  <a:moveTo>
                    <a:pt x="66" y="237"/>
                  </a:moveTo>
                  <a:lnTo>
                    <a:pt x="87" y="227"/>
                  </a:lnTo>
                  <a:lnTo>
                    <a:pt x="102" y="207"/>
                  </a:lnTo>
                  <a:lnTo>
                    <a:pt x="102" y="188"/>
                  </a:lnTo>
                  <a:lnTo>
                    <a:pt x="109" y="168"/>
                  </a:lnTo>
                  <a:lnTo>
                    <a:pt x="124" y="149"/>
                  </a:lnTo>
                  <a:lnTo>
                    <a:pt x="139" y="139"/>
                  </a:lnTo>
                  <a:lnTo>
                    <a:pt x="153" y="119"/>
                  </a:lnTo>
                  <a:lnTo>
                    <a:pt x="146" y="99"/>
                  </a:lnTo>
                  <a:lnTo>
                    <a:pt x="146" y="80"/>
                  </a:lnTo>
                  <a:lnTo>
                    <a:pt x="146" y="60"/>
                  </a:lnTo>
                  <a:lnTo>
                    <a:pt x="153" y="39"/>
                  </a:lnTo>
                  <a:lnTo>
                    <a:pt x="139" y="20"/>
                  </a:lnTo>
                  <a:lnTo>
                    <a:pt x="129" y="2"/>
                  </a:lnTo>
                  <a:lnTo>
                    <a:pt x="123" y="0"/>
                  </a:lnTo>
                  <a:lnTo>
                    <a:pt x="124" y="0"/>
                  </a:lnTo>
                  <a:lnTo>
                    <a:pt x="109" y="0"/>
                  </a:lnTo>
                  <a:lnTo>
                    <a:pt x="95" y="0"/>
                  </a:lnTo>
                  <a:lnTo>
                    <a:pt x="80" y="10"/>
                  </a:lnTo>
                  <a:lnTo>
                    <a:pt x="73" y="30"/>
                  </a:lnTo>
                  <a:lnTo>
                    <a:pt x="73" y="50"/>
                  </a:lnTo>
                  <a:lnTo>
                    <a:pt x="73" y="69"/>
                  </a:lnTo>
                  <a:lnTo>
                    <a:pt x="73" y="90"/>
                  </a:lnTo>
                  <a:lnTo>
                    <a:pt x="73" y="109"/>
                  </a:lnTo>
                  <a:lnTo>
                    <a:pt x="66" y="129"/>
                  </a:lnTo>
                  <a:lnTo>
                    <a:pt x="51" y="139"/>
                  </a:lnTo>
                  <a:lnTo>
                    <a:pt x="44" y="159"/>
                  </a:lnTo>
                  <a:lnTo>
                    <a:pt x="29" y="178"/>
                  </a:lnTo>
                  <a:lnTo>
                    <a:pt x="15" y="168"/>
                  </a:lnTo>
                  <a:lnTo>
                    <a:pt x="0" y="188"/>
                  </a:lnTo>
                  <a:lnTo>
                    <a:pt x="0" y="207"/>
                  </a:lnTo>
                  <a:lnTo>
                    <a:pt x="0" y="218"/>
                  </a:lnTo>
                  <a:lnTo>
                    <a:pt x="7" y="237"/>
                  </a:lnTo>
                  <a:lnTo>
                    <a:pt x="29" y="246"/>
                  </a:lnTo>
                  <a:lnTo>
                    <a:pt x="44" y="246"/>
                  </a:lnTo>
                  <a:lnTo>
                    <a:pt x="51" y="246"/>
                  </a:lnTo>
                  <a:lnTo>
                    <a:pt x="58" y="246"/>
                  </a:lnTo>
                  <a:lnTo>
                    <a:pt x="66" y="237"/>
                  </a:lnTo>
                  <a:close/>
                </a:path>
              </a:pathLst>
            </a:custGeom>
            <a:grp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a:solidFill>
                  <a:srgbClr val="5F5F5F"/>
                </a:solidFill>
                <a:latin typeface="Arial"/>
                <a:ea typeface="Arial"/>
                <a:cs typeface="Arial"/>
                <a:sym typeface="Arial"/>
              </a:endParaRPr>
            </a:p>
          </p:txBody>
        </p:sp>
        <p:sp>
          <p:nvSpPr>
            <p:cNvPr id="46" name="Google Shape;457;p45">
              <a:extLst>
                <a:ext uri="{FF2B5EF4-FFF2-40B4-BE49-F238E27FC236}">
                  <a16:creationId xmlns:a16="http://schemas.microsoft.com/office/drawing/2014/main" id="{685AB482-4E22-525B-AEE2-72C67A5E9392}"/>
                </a:ext>
              </a:extLst>
            </p:cNvPr>
            <p:cNvSpPr/>
            <p:nvPr/>
          </p:nvSpPr>
          <p:spPr>
            <a:xfrm>
              <a:off x="2797189" y="3062372"/>
              <a:ext cx="332604" cy="187086"/>
            </a:xfrm>
            <a:custGeom>
              <a:avLst/>
              <a:gdLst/>
              <a:ahLst/>
              <a:cxnLst/>
              <a:rect l="l" t="t" r="r" b="b"/>
              <a:pathLst>
                <a:path w="263" h="158" extrusionOk="0">
                  <a:moveTo>
                    <a:pt x="263" y="29"/>
                  </a:moveTo>
                  <a:lnTo>
                    <a:pt x="256" y="29"/>
                  </a:lnTo>
                  <a:lnTo>
                    <a:pt x="249" y="29"/>
                  </a:lnTo>
                  <a:lnTo>
                    <a:pt x="234" y="29"/>
                  </a:lnTo>
                  <a:lnTo>
                    <a:pt x="212" y="19"/>
                  </a:lnTo>
                  <a:lnTo>
                    <a:pt x="205" y="0"/>
                  </a:lnTo>
                  <a:lnTo>
                    <a:pt x="205" y="1"/>
                  </a:lnTo>
                  <a:lnTo>
                    <a:pt x="198" y="10"/>
                  </a:lnTo>
                  <a:lnTo>
                    <a:pt x="190" y="29"/>
                  </a:lnTo>
                  <a:lnTo>
                    <a:pt x="184" y="50"/>
                  </a:lnTo>
                  <a:lnTo>
                    <a:pt x="168" y="69"/>
                  </a:lnTo>
                  <a:lnTo>
                    <a:pt x="147" y="79"/>
                  </a:lnTo>
                  <a:lnTo>
                    <a:pt x="132" y="79"/>
                  </a:lnTo>
                  <a:lnTo>
                    <a:pt x="118" y="89"/>
                  </a:lnTo>
                  <a:lnTo>
                    <a:pt x="102" y="89"/>
                  </a:lnTo>
                  <a:lnTo>
                    <a:pt x="88" y="89"/>
                  </a:lnTo>
                  <a:lnTo>
                    <a:pt x="73" y="89"/>
                  </a:lnTo>
                  <a:lnTo>
                    <a:pt x="59" y="79"/>
                  </a:lnTo>
                  <a:lnTo>
                    <a:pt x="44" y="89"/>
                  </a:lnTo>
                  <a:lnTo>
                    <a:pt x="29" y="89"/>
                  </a:lnTo>
                  <a:lnTo>
                    <a:pt x="15" y="108"/>
                  </a:lnTo>
                  <a:lnTo>
                    <a:pt x="15" y="128"/>
                  </a:lnTo>
                  <a:lnTo>
                    <a:pt x="0" y="137"/>
                  </a:lnTo>
                  <a:lnTo>
                    <a:pt x="0" y="158"/>
                  </a:lnTo>
                  <a:lnTo>
                    <a:pt x="15" y="147"/>
                  </a:lnTo>
                  <a:lnTo>
                    <a:pt x="29" y="137"/>
                  </a:lnTo>
                  <a:lnTo>
                    <a:pt x="44" y="137"/>
                  </a:lnTo>
                  <a:lnTo>
                    <a:pt x="59" y="147"/>
                  </a:lnTo>
                  <a:lnTo>
                    <a:pt x="73" y="158"/>
                  </a:lnTo>
                  <a:lnTo>
                    <a:pt x="88" y="158"/>
                  </a:lnTo>
                  <a:lnTo>
                    <a:pt x="102" y="147"/>
                  </a:lnTo>
                  <a:lnTo>
                    <a:pt x="118" y="137"/>
                  </a:lnTo>
                  <a:lnTo>
                    <a:pt x="132" y="147"/>
                  </a:lnTo>
                  <a:lnTo>
                    <a:pt x="147" y="158"/>
                  </a:lnTo>
                  <a:lnTo>
                    <a:pt x="161" y="158"/>
                  </a:lnTo>
                  <a:lnTo>
                    <a:pt x="176" y="147"/>
                  </a:lnTo>
                  <a:lnTo>
                    <a:pt x="184" y="128"/>
                  </a:lnTo>
                  <a:lnTo>
                    <a:pt x="198" y="108"/>
                  </a:lnTo>
                  <a:lnTo>
                    <a:pt x="212" y="99"/>
                  </a:lnTo>
                  <a:lnTo>
                    <a:pt x="220" y="99"/>
                  </a:lnTo>
                  <a:lnTo>
                    <a:pt x="234" y="99"/>
                  </a:lnTo>
                  <a:lnTo>
                    <a:pt x="249" y="89"/>
                  </a:lnTo>
                  <a:lnTo>
                    <a:pt x="256" y="69"/>
                  </a:lnTo>
                  <a:lnTo>
                    <a:pt x="256" y="50"/>
                  </a:lnTo>
                  <a:lnTo>
                    <a:pt x="263" y="29"/>
                  </a:lnTo>
                  <a:close/>
                </a:path>
              </a:pathLst>
            </a:custGeom>
            <a:grp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a:solidFill>
                  <a:srgbClr val="5F5F5F"/>
                </a:solidFill>
                <a:latin typeface="Arial"/>
                <a:ea typeface="Arial"/>
                <a:cs typeface="Arial"/>
                <a:sym typeface="Arial"/>
              </a:endParaRPr>
            </a:p>
          </p:txBody>
        </p:sp>
        <p:sp>
          <p:nvSpPr>
            <p:cNvPr id="47" name="Google Shape;458;p45">
              <a:extLst>
                <a:ext uri="{FF2B5EF4-FFF2-40B4-BE49-F238E27FC236}">
                  <a16:creationId xmlns:a16="http://schemas.microsoft.com/office/drawing/2014/main" id="{D6821ED8-84B7-DA0C-4925-0E2D3A0ADBF3}"/>
                </a:ext>
              </a:extLst>
            </p:cNvPr>
            <p:cNvSpPr/>
            <p:nvPr/>
          </p:nvSpPr>
          <p:spPr>
            <a:xfrm>
              <a:off x="2255487" y="2467532"/>
              <a:ext cx="979467" cy="756741"/>
            </a:xfrm>
            <a:custGeom>
              <a:avLst/>
              <a:gdLst/>
              <a:ahLst/>
              <a:cxnLst/>
              <a:rect l="l" t="t" r="r" b="b"/>
              <a:pathLst>
                <a:path w="773" h="638" extrusionOk="0">
                  <a:moveTo>
                    <a:pt x="752" y="285"/>
                  </a:moveTo>
                  <a:lnTo>
                    <a:pt x="736" y="285"/>
                  </a:lnTo>
                  <a:lnTo>
                    <a:pt x="722" y="285"/>
                  </a:lnTo>
                  <a:lnTo>
                    <a:pt x="707" y="295"/>
                  </a:lnTo>
                  <a:lnTo>
                    <a:pt x="701" y="315"/>
                  </a:lnTo>
                  <a:lnTo>
                    <a:pt x="701" y="334"/>
                  </a:lnTo>
                  <a:lnTo>
                    <a:pt x="701" y="353"/>
                  </a:lnTo>
                  <a:lnTo>
                    <a:pt x="701" y="375"/>
                  </a:lnTo>
                  <a:lnTo>
                    <a:pt x="701" y="394"/>
                  </a:lnTo>
                  <a:lnTo>
                    <a:pt x="693" y="413"/>
                  </a:lnTo>
                  <a:lnTo>
                    <a:pt x="679" y="423"/>
                  </a:lnTo>
                  <a:lnTo>
                    <a:pt x="671" y="443"/>
                  </a:lnTo>
                  <a:lnTo>
                    <a:pt x="657" y="463"/>
                  </a:lnTo>
                  <a:lnTo>
                    <a:pt x="642" y="453"/>
                  </a:lnTo>
                  <a:lnTo>
                    <a:pt x="628" y="473"/>
                  </a:lnTo>
                  <a:lnTo>
                    <a:pt x="628" y="492"/>
                  </a:lnTo>
                  <a:lnTo>
                    <a:pt x="628" y="502"/>
                  </a:lnTo>
                  <a:lnTo>
                    <a:pt x="621" y="511"/>
                  </a:lnTo>
                  <a:lnTo>
                    <a:pt x="614" y="530"/>
                  </a:lnTo>
                  <a:lnTo>
                    <a:pt x="606" y="551"/>
                  </a:lnTo>
                  <a:lnTo>
                    <a:pt x="591" y="570"/>
                  </a:lnTo>
                  <a:lnTo>
                    <a:pt x="570" y="580"/>
                  </a:lnTo>
                  <a:lnTo>
                    <a:pt x="555" y="580"/>
                  </a:lnTo>
                  <a:lnTo>
                    <a:pt x="541" y="590"/>
                  </a:lnTo>
                  <a:lnTo>
                    <a:pt x="526" y="590"/>
                  </a:lnTo>
                  <a:lnTo>
                    <a:pt x="511" y="590"/>
                  </a:lnTo>
                  <a:lnTo>
                    <a:pt x="496" y="590"/>
                  </a:lnTo>
                  <a:lnTo>
                    <a:pt x="481" y="580"/>
                  </a:lnTo>
                  <a:lnTo>
                    <a:pt x="467" y="590"/>
                  </a:lnTo>
                  <a:lnTo>
                    <a:pt x="452" y="590"/>
                  </a:lnTo>
                  <a:lnTo>
                    <a:pt x="438" y="609"/>
                  </a:lnTo>
                  <a:lnTo>
                    <a:pt x="437" y="609"/>
                  </a:lnTo>
                  <a:lnTo>
                    <a:pt x="430" y="609"/>
                  </a:lnTo>
                  <a:lnTo>
                    <a:pt x="415" y="609"/>
                  </a:lnTo>
                  <a:lnTo>
                    <a:pt x="400" y="619"/>
                  </a:lnTo>
                  <a:lnTo>
                    <a:pt x="385" y="629"/>
                  </a:lnTo>
                  <a:lnTo>
                    <a:pt x="371" y="638"/>
                  </a:lnTo>
                  <a:lnTo>
                    <a:pt x="357" y="638"/>
                  </a:lnTo>
                  <a:lnTo>
                    <a:pt x="342" y="629"/>
                  </a:lnTo>
                  <a:lnTo>
                    <a:pt x="328" y="638"/>
                  </a:lnTo>
                  <a:lnTo>
                    <a:pt x="313" y="629"/>
                  </a:lnTo>
                  <a:lnTo>
                    <a:pt x="306" y="609"/>
                  </a:lnTo>
                  <a:lnTo>
                    <a:pt x="291" y="600"/>
                  </a:lnTo>
                  <a:lnTo>
                    <a:pt x="299" y="580"/>
                  </a:lnTo>
                  <a:lnTo>
                    <a:pt x="291" y="560"/>
                  </a:lnTo>
                  <a:lnTo>
                    <a:pt x="291" y="540"/>
                  </a:lnTo>
                  <a:lnTo>
                    <a:pt x="276" y="530"/>
                  </a:lnTo>
                  <a:lnTo>
                    <a:pt x="269" y="511"/>
                  </a:lnTo>
                  <a:lnTo>
                    <a:pt x="269" y="491"/>
                  </a:lnTo>
                  <a:lnTo>
                    <a:pt x="269" y="472"/>
                  </a:lnTo>
                  <a:lnTo>
                    <a:pt x="255" y="462"/>
                  </a:lnTo>
                  <a:lnTo>
                    <a:pt x="248" y="443"/>
                  </a:lnTo>
                  <a:lnTo>
                    <a:pt x="240" y="423"/>
                  </a:lnTo>
                  <a:lnTo>
                    <a:pt x="226" y="423"/>
                  </a:lnTo>
                  <a:lnTo>
                    <a:pt x="211" y="433"/>
                  </a:lnTo>
                  <a:lnTo>
                    <a:pt x="196" y="433"/>
                  </a:lnTo>
                  <a:lnTo>
                    <a:pt x="182" y="433"/>
                  </a:lnTo>
                  <a:lnTo>
                    <a:pt x="168" y="452"/>
                  </a:lnTo>
                  <a:lnTo>
                    <a:pt x="153" y="443"/>
                  </a:lnTo>
                  <a:lnTo>
                    <a:pt x="138" y="433"/>
                  </a:lnTo>
                  <a:lnTo>
                    <a:pt x="124" y="443"/>
                  </a:lnTo>
                  <a:lnTo>
                    <a:pt x="117" y="423"/>
                  </a:lnTo>
                  <a:lnTo>
                    <a:pt x="117" y="403"/>
                  </a:lnTo>
                  <a:lnTo>
                    <a:pt x="102" y="403"/>
                  </a:lnTo>
                  <a:lnTo>
                    <a:pt x="87" y="413"/>
                  </a:lnTo>
                  <a:lnTo>
                    <a:pt x="73" y="413"/>
                  </a:lnTo>
                  <a:lnTo>
                    <a:pt x="58" y="403"/>
                  </a:lnTo>
                  <a:lnTo>
                    <a:pt x="43" y="403"/>
                  </a:lnTo>
                  <a:lnTo>
                    <a:pt x="29" y="423"/>
                  </a:lnTo>
                  <a:lnTo>
                    <a:pt x="15" y="433"/>
                  </a:lnTo>
                  <a:lnTo>
                    <a:pt x="0" y="443"/>
                  </a:lnTo>
                  <a:lnTo>
                    <a:pt x="14" y="413"/>
                  </a:lnTo>
                  <a:lnTo>
                    <a:pt x="7" y="393"/>
                  </a:lnTo>
                  <a:lnTo>
                    <a:pt x="14" y="384"/>
                  </a:lnTo>
                  <a:lnTo>
                    <a:pt x="14" y="383"/>
                  </a:lnTo>
                  <a:lnTo>
                    <a:pt x="15" y="383"/>
                  </a:lnTo>
                  <a:lnTo>
                    <a:pt x="29" y="373"/>
                  </a:lnTo>
                  <a:lnTo>
                    <a:pt x="29" y="352"/>
                  </a:lnTo>
                  <a:lnTo>
                    <a:pt x="43" y="333"/>
                  </a:lnTo>
                  <a:lnTo>
                    <a:pt x="58" y="322"/>
                  </a:lnTo>
                  <a:lnTo>
                    <a:pt x="73" y="313"/>
                  </a:lnTo>
                  <a:lnTo>
                    <a:pt x="87" y="303"/>
                  </a:lnTo>
                  <a:lnTo>
                    <a:pt x="102" y="303"/>
                  </a:lnTo>
                  <a:lnTo>
                    <a:pt x="117" y="303"/>
                  </a:lnTo>
                  <a:lnTo>
                    <a:pt x="131" y="313"/>
                  </a:lnTo>
                  <a:lnTo>
                    <a:pt x="146" y="303"/>
                  </a:lnTo>
                  <a:lnTo>
                    <a:pt x="160" y="303"/>
                  </a:lnTo>
                  <a:lnTo>
                    <a:pt x="175" y="293"/>
                  </a:lnTo>
                  <a:lnTo>
                    <a:pt x="190" y="303"/>
                  </a:lnTo>
                  <a:lnTo>
                    <a:pt x="218" y="293"/>
                  </a:lnTo>
                  <a:lnTo>
                    <a:pt x="240" y="293"/>
                  </a:lnTo>
                  <a:lnTo>
                    <a:pt x="255" y="283"/>
                  </a:lnTo>
                  <a:lnTo>
                    <a:pt x="262" y="264"/>
                  </a:lnTo>
                  <a:lnTo>
                    <a:pt x="269" y="244"/>
                  </a:lnTo>
                  <a:lnTo>
                    <a:pt x="255" y="235"/>
                  </a:lnTo>
                  <a:lnTo>
                    <a:pt x="262" y="215"/>
                  </a:lnTo>
                  <a:lnTo>
                    <a:pt x="276" y="195"/>
                  </a:lnTo>
                  <a:lnTo>
                    <a:pt x="262" y="176"/>
                  </a:lnTo>
                  <a:lnTo>
                    <a:pt x="255" y="156"/>
                  </a:lnTo>
                  <a:lnTo>
                    <a:pt x="262" y="136"/>
                  </a:lnTo>
                  <a:lnTo>
                    <a:pt x="276" y="117"/>
                  </a:lnTo>
                  <a:lnTo>
                    <a:pt x="291" y="117"/>
                  </a:lnTo>
                  <a:lnTo>
                    <a:pt x="306" y="97"/>
                  </a:lnTo>
                  <a:lnTo>
                    <a:pt x="306" y="78"/>
                  </a:lnTo>
                  <a:lnTo>
                    <a:pt x="306" y="58"/>
                  </a:lnTo>
                  <a:lnTo>
                    <a:pt x="320" y="58"/>
                  </a:lnTo>
                  <a:lnTo>
                    <a:pt x="320" y="38"/>
                  </a:lnTo>
                  <a:lnTo>
                    <a:pt x="335" y="38"/>
                  </a:lnTo>
                  <a:lnTo>
                    <a:pt x="350" y="48"/>
                  </a:lnTo>
                  <a:lnTo>
                    <a:pt x="350" y="49"/>
                  </a:lnTo>
                  <a:lnTo>
                    <a:pt x="350" y="59"/>
                  </a:lnTo>
                  <a:lnTo>
                    <a:pt x="358" y="79"/>
                  </a:lnTo>
                  <a:lnTo>
                    <a:pt x="371" y="68"/>
                  </a:lnTo>
                  <a:lnTo>
                    <a:pt x="379" y="68"/>
                  </a:lnTo>
                  <a:lnTo>
                    <a:pt x="401" y="49"/>
                  </a:lnTo>
                  <a:lnTo>
                    <a:pt x="415" y="39"/>
                  </a:lnTo>
                  <a:lnTo>
                    <a:pt x="430" y="20"/>
                  </a:lnTo>
                  <a:lnTo>
                    <a:pt x="445" y="10"/>
                  </a:lnTo>
                  <a:lnTo>
                    <a:pt x="459" y="0"/>
                  </a:lnTo>
                  <a:lnTo>
                    <a:pt x="481" y="0"/>
                  </a:lnTo>
                  <a:lnTo>
                    <a:pt x="496" y="10"/>
                  </a:lnTo>
                  <a:lnTo>
                    <a:pt x="496" y="29"/>
                  </a:lnTo>
                  <a:lnTo>
                    <a:pt x="526" y="39"/>
                  </a:lnTo>
                  <a:lnTo>
                    <a:pt x="540" y="39"/>
                  </a:lnTo>
                  <a:lnTo>
                    <a:pt x="554" y="29"/>
                  </a:lnTo>
                  <a:lnTo>
                    <a:pt x="569" y="29"/>
                  </a:lnTo>
                  <a:lnTo>
                    <a:pt x="584" y="49"/>
                  </a:lnTo>
                  <a:lnTo>
                    <a:pt x="606" y="68"/>
                  </a:lnTo>
                  <a:lnTo>
                    <a:pt x="620" y="68"/>
                  </a:lnTo>
                  <a:lnTo>
                    <a:pt x="635" y="79"/>
                  </a:lnTo>
                  <a:lnTo>
                    <a:pt x="657" y="88"/>
                  </a:lnTo>
                  <a:lnTo>
                    <a:pt x="664" y="108"/>
                  </a:lnTo>
                  <a:lnTo>
                    <a:pt x="686" y="118"/>
                  </a:lnTo>
                  <a:lnTo>
                    <a:pt x="701" y="127"/>
                  </a:lnTo>
                  <a:lnTo>
                    <a:pt x="722" y="118"/>
                  </a:lnTo>
                  <a:lnTo>
                    <a:pt x="729" y="137"/>
                  </a:lnTo>
                  <a:lnTo>
                    <a:pt x="752" y="127"/>
                  </a:lnTo>
                  <a:lnTo>
                    <a:pt x="766" y="137"/>
                  </a:lnTo>
                  <a:lnTo>
                    <a:pt x="773" y="157"/>
                  </a:lnTo>
                  <a:lnTo>
                    <a:pt x="759" y="177"/>
                  </a:lnTo>
                  <a:lnTo>
                    <a:pt x="744" y="196"/>
                  </a:lnTo>
                  <a:lnTo>
                    <a:pt x="729" y="196"/>
                  </a:lnTo>
                  <a:lnTo>
                    <a:pt x="722" y="216"/>
                  </a:lnTo>
                  <a:lnTo>
                    <a:pt x="722" y="236"/>
                  </a:lnTo>
                  <a:lnTo>
                    <a:pt x="736" y="255"/>
                  </a:lnTo>
                  <a:lnTo>
                    <a:pt x="744" y="275"/>
                  </a:lnTo>
                  <a:lnTo>
                    <a:pt x="752" y="285"/>
                  </a:lnTo>
                  <a:close/>
                </a:path>
              </a:pathLst>
            </a:custGeom>
            <a:grp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a:solidFill>
                  <a:srgbClr val="5F5F5F"/>
                </a:solidFill>
                <a:latin typeface="Arial"/>
                <a:ea typeface="Arial"/>
                <a:cs typeface="Arial"/>
                <a:sym typeface="Arial"/>
              </a:endParaRPr>
            </a:p>
          </p:txBody>
        </p:sp>
        <p:sp>
          <p:nvSpPr>
            <p:cNvPr id="48" name="Google Shape;473;p45">
              <a:extLst>
                <a:ext uri="{FF2B5EF4-FFF2-40B4-BE49-F238E27FC236}">
                  <a16:creationId xmlns:a16="http://schemas.microsoft.com/office/drawing/2014/main" id="{A25F6390-2EEC-DD5B-D7E0-36261C14360C}"/>
                </a:ext>
              </a:extLst>
            </p:cNvPr>
            <p:cNvSpPr/>
            <p:nvPr/>
          </p:nvSpPr>
          <p:spPr>
            <a:xfrm>
              <a:off x="3052757" y="2800930"/>
              <a:ext cx="193202" cy="291424"/>
            </a:xfrm>
            <a:custGeom>
              <a:avLst/>
              <a:gdLst/>
              <a:ahLst/>
              <a:cxnLst/>
              <a:rect l="l" t="t" r="r" b="b"/>
              <a:pathLst>
                <a:path w="153" h="246" extrusionOk="0">
                  <a:moveTo>
                    <a:pt x="66" y="237"/>
                  </a:moveTo>
                  <a:lnTo>
                    <a:pt x="87" y="227"/>
                  </a:lnTo>
                  <a:lnTo>
                    <a:pt x="102" y="207"/>
                  </a:lnTo>
                  <a:lnTo>
                    <a:pt x="102" y="188"/>
                  </a:lnTo>
                  <a:lnTo>
                    <a:pt x="109" y="168"/>
                  </a:lnTo>
                  <a:lnTo>
                    <a:pt x="124" y="149"/>
                  </a:lnTo>
                  <a:lnTo>
                    <a:pt x="139" y="139"/>
                  </a:lnTo>
                  <a:lnTo>
                    <a:pt x="153" y="119"/>
                  </a:lnTo>
                  <a:lnTo>
                    <a:pt x="146" y="99"/>
                  </a:lnTo>
                  <a:lnTo>
                    <a:pt x="146" y="80"/>
                  </a:lnTo>
                  <a:lnTo>
                    <a:pt x="146" y="60"/>
                  </a:lnTo>
                  <a:lnTo>
                    <a:pt x="153" y="39"/>
                  </a:lnTo>
                  <a:lnTo>
                    <a:pt x="139" y="20"/>
                  </a:lnTo>
                  <a:lnTo>
                    <a:pt x="129" y="2"/>
                  </a:lnTo>
                  <a:lnTo>
                    <a:pt x="123" y="0"/>
                  </a:lnTo>
                  <a:lnTo>
                    <a:pt x="124" y="0"/>
                  </a:lnTo>
                  <a:lnTo>
                    <a:pt x="109" y="0"/>
                  </a:lnTo>
                  <a:lnTo>
                    <a:pt x="95" y="0"/>
                  </a:lnTo>
                  <a:lnTo>
                    <a:pt x="80" y="10"/>
                  </a:lnTo>
                  <a:lnTo>
                    <a:pt x="73" y="30"/>
                  </a:lnTo>
                  <a:lnTo>
                    <a:pt x="73" y="50"/>
                  </a:lnTo>
                  <a:lnTo>
                    <a:pt x="73" y="69"/>
                  </a:lnTo>
                  <a:lnTo>
                    <a:pt x="73" y="90"/>
                  </a:lnTo>
                  <a:lnTo>
                    <a:pt x="73" y="109"/>
                  </a:lnTo>
                  <a:lnTo>
                    <a:pt x="66" y="129"/>
                  </a:lnTo>
                  <a:lnTo>
                    <a:pt x="51" y="139"/>
                  </a:lnTo>
                  <a:lnTo>
                    <a:pt x="44" y="159"/>
                  </a:lnTo>
                  <a:lnTo>
                    <a:pt x="29" y="178"/>
                  </a:lnTo>
                  <a:lnTo>
                    <a:pt x="15" y="168"/>
                  </a:lnTo>
                  <a:lnTo>
                    <a:pt x="0" y="188"/>
                  </a:lnTo>
                  <a:lnTo>
                    <a:pt x="0" y="207"/>
                  </a:lnTo>
                  <a:lnTo>
                    <a:pt x="0" y="218"/>
                  </a:lnTo>
                  <a:lnTo>
                    <a:pt x="7" y="237"/>
                  </a:lnTo>
                  <a:lnTo>
                    <a:pt x="29" y="246"/>
                  </a:lnTo>
                  <a:lnTo>
                    <a:pt x="44" y="246"/>
                  </a:lnTo>
                  <a:lnTo>
                    <a:pt x="51" y="246"/>
                  </a:lnTo>
                  <a:lnTo>
                    <a:pt x="58" y="246"/>
                  </a:lnTo>
                  <a:lnTo>
                    <a:pt x="66" y="237"/>
                  </a:lnTo>
                  <a:close/>
                </a:path>
              </a:pathLst>
            </a:custGeom>
            <a:grp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a:solidFill>
                  <a:srgbClr val="5F5F5F"/>
                </a:solidFill>
                <a:latin typeface="Arial"/>
                <a:ea typeface="Arial"/>
                <a:cs typeface="Arial"/>
                <a:sym typeface="Arial"/>
              </a:endParaRPr>
            </a:p>
          </p:txBody>
        </p:sp>
        <p:sp>
          <p:nvSpPr>
            <p:cNvPr id="49" name="Google Shape;474;p45">
              <a:extLst>
                <a:ext uri="{FF2B5EF4-FFF2-40B4-BE49-F238E27FC236}">
                  <a16:creationId xmlns:a16="http://schemas.microsoft.com/office/drawing/2014/main" id="{7B0A303A-FFCE-A5C9-1899-8AF2EF875D7A}"/>
                </a:ext>
              </a:extLst>
            </p:cNvPr>
            <p:cNvSpPr/>
            <p:nvPr/>
          </p:nvSpPr>
          <p:spPr>
            <a:xfrm>
              <a:off x="2792299" y="3055176"/>
              <a:ext cx="332604" cy="187086"/>
            </a:xfrm>
            <a:custGeom>
              <a:avLst/>
              <a:gdLst/>
              <a:ahLst/>
              <a:cxnLst/>
              <a:rect l="l" t="t" r="r" b="b"/>
              <a:pathLst>
                <a:path w="263" h="158" extrusionOk="0">
                  <a:moveTo>
                    <a:pt x="263" y="29"/>
                  </a:moveTo>
                  <a:lnTo>
                    <a:pt x="256" y="29"/>
                  </a:lnTo>
                  <a:lnTo>
                    <a:pt x="249" y="29"/>
                  </a:lnTo>
                  <a:lnTo>
                    <a:pt x="234" y="29"/>
                  </a:lnTo>
                  <a:lnTo>
                    <a:pt x="212" y="19"/>
                  </a:lnTo>
                  <a:lnTo>
                    <a:pt x="205" y="0"/>
                  </a:lnTo>
                  <a:lnTo>
                    <a:pt x="205" y="1"/>
                  </a:lnTo>
                  <a:lnTo>
                    <a:pt x="198" y="10"/>
                  </a:lnTo>
                  <a:lnTo>
                    <a:pt x="190" y="29"/>
                  </a:lnTo>
                  <a:lnTo>
                    <a:pt x="184" y="50"/>
                  </a:lnTo>
                  <a:lnTo>
                    <a:pt x="168" y="69"/>
                  </a:lnTo>
                  <a:lnTo>
                    <a:pt x="147" y="79"/>
                  </a:lnTo>
                  <a:lnTo>
                    <a:pt x="132" y="79"/>
                  </a:lnTo>
                  <a:lnTo>
                    <a:pt x="118" y="89"/>
                  </a:lnTo>
                  <a:lnTo>
                    <a:pt x="102" y="89"/>
                  </a:lnTo>
                  <a:lnTo>
                    <a:pt x="88" y="89"/>
                  </a:lnTo>
                  <a:lnTo>
                    <a:pt x="73" y="89"/>
                  </a:lnTo>
                  <a:lnTo>
                    <a:pt x="59" y="79"/>
                  </a:lnTo>
                  <a:lnTo>
                    <a:pt x="44" y="89"/>
                  </a:lnTo>
                  <a:lnTo>
                    <a:pt x="29" y="89"/>
                  </a:lnTo>
                  <a:lnTo>
                    <a:pt x="15" y="108"/>
                  </a:lnTo>
                  <a:lnTo>
                    <a:pt x="15" y="128"/>
                  </a:lnTo>
                  <a:lnTo>
                    <a:pt x="0" y="137"/>
                  </a:lnTo>
                  <a:lnTo>
                    <a:pt x="0" y="158"/>
                  </a:lnTo>
                  <a:lnTo>
                    <a:pt x="15" y="147"/>
                  </a:lnTo>
                  <a:lnTo>
                    <a:pt x="29" y="137"/>
                  </a:lnTo>
                  <a:lnTo>
                    <a:pt x="44" y="137"/>
                  </a:lnTo>
                  <a:lnTo>
                    <a:pt x="59" y="147"/>
                  </a:lnTo>
                  <a:lnTo>
                    <a:pt x="73" y="158"/>
                  </a:lnTo>
                  <a:lnTo>
                    <a:pt x="88" y="158"/>
                  </a:lnTo>
                  <a:lnTo>
                    <a:pt x="102" y="147"/>
                  </a:lnTo>
                  <a:lnTo>
                    <a:pt x="118" y="137"/>
                  </a:lnTo>
                  <a:lnTo>
                    <a:pt x="132" y="147"/>
                  </a:lnTo>
                  <a:lnTo>
                    <a:pt x="147" y="158"/>
                  </a:lnTo>
                  <a:lnTo>
                    <a:pt x="161" y="158"/>
                  </a:lnTo>
                  <a:lnTo>
                    <a:pt x="176" y="147"/>
                  </a:lnTo>
                  <a:lnTo>
                    <a:pt x="184" y="128"/>
                  </a:lnTo>
                  <a:lnTo>
                    <a:pt x="198" y="108"/>
                  </a:lnTo>
                  <a:lnTo>
                    <a:pt x="212" y="99"/>
                  </a:lnTo>
                  <a:lnTo>
                    <a:pt x="220" y="99"/>
                  </a:lnTo>
                  <a:lnTo>
                    <a:pt x="234" y="99"/>
                  </a:lnTo>
                  <a:lnTo>
                    <a:pt x="249" y="89"/>
                  </a:lnTo>
                  <a:lnTo>
                    <a:pt x="256" y="69"/>
                  </a:lnTo>
                  <a:lnTo>
                    <a:pt x="256" y="50"/>
                  </a:lnTo>
                  <a:lnTo>
                    <a:pt x="263" y="29"/>
                  </a:lnTo>
                  <a:close/>
                </a:path>
              </a:pathLst>
            </a:custGeom>
            <a:grp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a:solidFill>
                  <a:srgbClr val="5F5F5F"/>
                </a:solidFill>
                <a:latin typeface="Arial"/>
                <a:ea typeface="Arial"/>
                <a:cs typeface="Arial"/>
                <a:sym typeface="Arial"/>
              </a:endParaRPr>
            </a:p>
          </p:txBody>
        </p:sp>
        <p:sp>
          <p:nvSpPr>
            <p:cNvPr id="50" name="Google Shape;475;p45">
              <a:extLst>
                <a:ext uri="{FF2B5EF4-FFF2-40B4-BE49-F238E27FC236}">
                  <a16:creationId xmlns:a16="http://schemas.microsoft.com/office/drawing/2014/main" id="{0F00E030-0A10-74B3-C2AC-86C5B9C967F2}"/>
                </a:ext>
              </a:extLst>
            </p:cNvPr>
            <p:cNvSpPr/>
            <p:nvPr/>
          </p:nvSpPr>
          <p:spPr>
            <a:xfrm>
              <a:off x="2257931" y="2463934"/>
              <a:ext cx="979467" cy="756741"/>
            </a:xfrm>
            <a:custGeom>
              <a:avLst/>
              <a:gdLst/>
              <a:ahLst/>
              <a:cxnLst/>
              <a:rect l="l" t="t" r="r" b="b"/>
              <a:pathLst>
                <a:path w="773" h="638" extrusionOk="0">
                  <a:moveTo>
                    <a:pt x="752" y="285"/>
                  </a:moveTo>
                  <a:lnTo>
                    <a:pt x="736" y="285"/>
                  </a:lnTo>
                  <a:lnTo>
                    <a:pt x="722" y="285"/>
                  </a:lnTo>
                  <a:lnTo>
                    <a:pt x="707" y="295"/>
                  </a:lnTo>
                  <a:lnTo>
                    <a:pt x="701" y="315"/>
                  </a:lnTo>
                  <a:lnTo>
                    <a:pt x="701" y="334"/>
                  </a:lnTo>
                  <a:lnTo>
                    <a:pt x="701" y="353"/>
                  </a:lnTo>
                  <a:lnTo>
                    <a:pt x="701" y="375"/>
                  </a:lnTo>
                  <a:lnTo>
                    <a:pt x="701" y="394"/>
                  </a:lnTo>
                  <a:lnTo>
                    <a:pt x="693" y="413"/>
                  </a:lnTo>
                  <a:lnTo>
                    <a:pt x="679" y="423"/>
                  </a:lnTo>
                  <a:lnTo>
                    <a:pt x="671" y="443"/>
                  </a:lnTo>
                  <a:lnTo>
                    <a:pt x="657" y="463"/>
                  </a:lnTo>
                  <a:lnTo>
                    <a:pt x="642" y="453"/>
                  </a:lnTo>
                  <a:lnTo>
                    <a:pt x="628" y="473"/>
                  </a:lnTo>
                  <a:lnTo>
                    <a:pt x="628" y="492"/>
                  </a:lnTo>
                  <a:lnTo>
                    <a:pt x="628" y="502"/>
                  </a:lnTo>
                  <a:lnTo>
                    <a:pt x="621" y="511"/>
                  </a:lnTo>
                  <a:lnTo>
                    <a:pt x="614" y="530"/>
                  </a:lnTo>
                  <a:lnTo>
                    <a:pt x="606" y="551"/>
                  </a:lnTo>
                  <a:lnTo>
                    <a:pt x="591" y="570"/>
                  </a:lnTo>
                  <a:lnTo>
                    <a:pt x="570" y="580"/>
                  </a:lnTo>
                  <a:lnTo>
                    <a:pt x="555" y="580"/>
                  </a:lnTo>
                  <a:lnTo>
                    <a:pt x="541" y="590"/>
                  </a:lnTo>
                  <a:lnTo>
                    <a:pt x="526" y="590"/>
                  </a:lnTo>
                  <a:lnTo>
                    <a:pt x="511" y="590"/>
                  </a:lnTo>
                  <a:lnTo>
                    <a:pt x="496" y="590"/>
                  </a:lnTo>
                  <a:lnTo>
                    <a:pt x="481" y="580"/>
                  </a:lnTo>
                  <a:lnTo>
                    <a:pt x="467" y="590"/>
                  </a:lnTo>
                  <a:lnTo>
                    <a:pt x="452" y="590"/>
                  </a:lnTo>
                  <a:lnTo>
                    <a:pt x="438" y="609"/>
                  </a:lnTo>
                  <a:lnTo>
                    <a:pt x="437" y="609"/>
                  </a:lnTo>
                  <a:lnTo>
                    <a:pt x="430" y="609"/>
                  </a:lnTo>
                  <a:lnTo>
                    <a:pt x="415" y="609"/>
                  </a:lnTo>
                  <a:lnTo>
                    <a:pt x="400" y="619"/>
                  </a:lnTo>
                  <a:lnTo>
                    <a:pt x="385" y="629"/>
                  </a:lnTo>
                  <a:lnTo>
                    <a:pt x="371" y="638"/>
                  </a:lnTo>
                  <a:lnTo>
                    <a:pt x="357" y="638"/>
                  </a:lnTo>
                  <a:lnTo>
                    <a:pt x="342" y="629"/>
                  </a:lnTo>
                  <a:lnTo>
                    <a:pt x="328" y="638"/>
                  </a:lnTo>
                  <a:lnTo>
                    <a:pt x="313" y="629"/>
                  </a:lnTo>
                  <a:lnTo>
                    <a:pt x="306" y="609"/>
                  </a:lnTo>
                  <a:lnTo>
                    <a:pt x="291" y="600"/>
                  </a:lnTo>
                  <a:lnTo>
                    <a:pt x="299" y="580"/>
                  </a:lnTo>
                  <a:lnTo>
                    <a:pt x="291" y="560"/>
                  </a:lnTo>
                  <a:lnTo>
                    <a:pt x="291" y="540"/>
                  </a:lnTo>
                  <a:lnTo>
                    <a:pt x="276" y="530"/>
                  </a:lnTo>
                  <a:lnTo>
                    <a:pt x="269" y="511"/>
                  </a:lnTo>
                  <a:lnTo>
                    <a:pt x="269" y="491"/>
                  </a:lnTo>
                  <a:lnTo>
                    <a:pt x="269" y="472"/>
                  </a:lnTo>
                  <a:lnTo>
                    <a:pt x="255" y="462"/>
                  </a:lnTo>
                  <a:lnTo>
                    <a:pt x="248" y="443"/>
                  </a:lnTo>
                  <a:lnTo>
                    <a:pt x="240" y="423"/>
                  </a:lnTo>
                  <a:lnTo>
                    <a:pt x="226" y="423"/>
                  </a:lnTo>
                  <a:lnTo>
                    <a:pt x="211" y="433"/>
                  </a:lnTo>
                  <a:lnTo>
                    <a:pt x="196" y="433"/>
                  </a:lnTo>
                  <a:lnTo>
                    <a:pt x="182" y="433"/>
                  </a:lnTo>
                  <a:lnTo>
                    <a:pt x="168" y="452"/>
                  </a:lnTo>
                  <a:lnTo>
                    <a:pt x="153" y="443"/>
                  </a:lnTo>
                  <a:lnTo>
                    <a:pt x="138" y="433"/>
                  </a:lnTo>
                  <a:lnTo>
                    <a:pt x="124" y="443"/>
                  </a:lnTo>
                  <a:lnTo>
                    <a:pt x="117" y="423"/>
                  </a:lnTo>
                  <a:lnTo>
                    <a:pt x="117" y="403"/>
                  </a:lnTo>
                  <a:lnTo>
                    <a:pt x="102" y="403"/>
                  </a:lnTo>
                  <a:lnTo>
                    <a:pt x="87" y="413"/>
                  </a:lnTo>
                  <a:lnTo>
                    <a:pt x="73" y="413"/>
                  </a:lnTo>
                  <a:lnTo>
                    <a:pt x="58" y="403"/>
                  </a:lnTo>
                  <a:lnTo>
                    <a:pt x="43" y="403"/>
                  </a:lnTo>
                  <a:lnTo>
                    <a:pt x="29" y="423"/>
                  </a:lnTo>
                  <a:lnTo>
                    <a:pt x="15" y="433"/>
                  </a:lnTo>
                  <a:lnTo>
                    <a:pt x="0" y="443"/>
                  </a:lnTo>
                  <a:lnTo>
                    <a:pt x="14" y="413"/>
                  </a:lnTo>
                  <a:lnTo>
                    <a:pt x="7" y="393"/>
                  </a:lnTo>
                  <a:lnTo>
                    <a:pt x="14" y="384"/>
                  </a:lnTo>
                  <a:lnTo>
                    <a:pt x="14" y="383"/>
                  </a:lnTo>
                  <a:lnTo>
                    <a:pt x="15" y="383"/>
                  </a:lnTo>
                  <a:lnTo>
                    <a:pt x="29" y="373"/>
                  </a:lnTo>
                  <a:lnTo>
                    <a:pt x="29" y="352"/>
                  </a:lnTo>
                  <a:lnTo>
                    <a:pt x="43" y="333"/>
                  </a:lnTo>
                  <a:lnTo>
                    <a:pt x="58" y="322"/>
                  </a:lnTo>
                  <a:lnTo>
                    <a:pt x="73" y="313"/>
                  </a:lnTo>
                  <a:lnTo>
                    <a:pt x="87" y="303"/>
                  </a:lnTo>
                  <a:lnTo>
                    <a:pt x="102" y="303"/>
                  </a:lnTo>
                  <a:lnTo>
                    <a:pt x="117" y="303"/>
                  </a:lnTo>
                  <a:lnTo>
                    <a:pt x="131" y="313"/>
                  </a:lnTo>
                  <a:lnTo>
                    <a:pt x="146" y="303"/>
                  </a:lnTo>
                  <a:lnTo>
                    <a:pt x="160" y="303"/>
                  </a:lnTo>
                  <a:lnTo>
                    <a:pt x="175" y="293"/>
                  </a:lnTo>
                  <a:lnTo>
                    <a:pt x="190" y="303"/>
                  </a:lnTo>
                  <a:lnTo>
                    <a:pt x="218" y="293"/>
                  </a:lnTo>
                  <a:lnTo>
                    <a:pt x="240" y="293"/>
                  </a:lnTo>
                  <a:lnTo>
                    <a:pt x="255" y="283"/>
                  </a:lnTo>
                  <a:lnTo>
                    <a:pt x="262" y="264"/>
                  </a:lnTo>
                  <a:lnTo>
                    <a:pt x="269" y="244"/>
                  </a:lnTo>
                  <a:lnTo>
                    <a:pt x="255" y="235"/>
                  </a:lnTo>
                  <a:lnTo>
                    <a:pt x="262" y="215"/>
                  </a:lnTo>
                  <a:lnTo>
                    <a:pt x="276" y="195"/>
                  </a:lnTo>
                  <a:lnTo>
                    <a:pt x="262" y="176"/>
                  </a:lnTo>
                  <a:lnTo>
                    <a:pt x="255" y="156"/>
                  </a:lnTo>
                  <a:lnTo>
                    <a:pt x="262" y="136"/>
                  </a:lnTo>
                  <a:lnTo>
                    <a:pt x="276" y="117"/>
                  </a:lnTo>
                  <a:lnTo>
                    <a:pt x="291" y="117"/>
                  </a:lnTo>
                  <a:lnTo>
                    <a:pt x="306" y="97"/>
                  </a:lnTo>
                  <a:lnTo>
                    <a:pt x="306" y="78"/>
                  </a:lnTo>
                  <a:lnTo>
                    <a:pt x="306" y="58"/>
                  </a:lnTo>
                  <a:lnTo>
                    <a:pt x="320" y="58"/>
                  </a:lnTo>
                  <a:lnTo>
                    <a:pt x="320" y="38"/>
                  </a:lnTo>
                  <a:lnTo>
                    <a:pt x="335" y="38"/>
                  </a:lnTo>
                  <a:lnTo>
                    <a:pt x="350" y="48"/>
                  </a:lnTo>
                  <a:lnTo>
                    <a:pt x="350" y="49"/>
                  </a:lnTo>
                  <a:lnTo>
                    <a:pt x="350" y="59"/>
                  </a:lnTo>
                  <a:lnTo>
                    <a:pt x="358" y="79"/>
                  </a:lnTo>
                  <a:lnTo>
                    <a:pt x="371" y="68"/>
                  </a:lnTo>
                  <a:lnTo>
                    <a:pt x="379" y="68"/>
                  </a:lnTo>
                  <a:lnTo>
                    <a:pt x="401" y="49"/>
                  </a:lnTo>
                  <a:lnTo>
                    <a:pt x="415" y="39"/>
                  </a:lnTo>
                  <a:lnTo>
                    <a:pt x="430" y="20"/>
                  </a:lnTo>
                  <a:lnTo>
                    <a:pt x="445" y="10"/>
                  </a:lnTo>
                  <a:lnTo>
                    <a:pt x="459" y="0"/>
                  </a:lnTo>
                  <a:lnTo>
                    <a:pt x="481" y="0"/>
                  </a:lnTo>
                  <a:lnTo>
                    <a:pt x="496" y="10"/>
                  </a:lnTo>
                  <a:lnTo>
                    <a:pt x="496" y="29"/>
                  </a:lnTo>
                  <a:lnTo>
                    <a:pt x="526" y="39"/>
                  </a:lnTo>
                  <a:lnTo>
                    <a:pt x="540" y="39"/>
                  </a:lnTo>
                  <a:lnTo>
                    <a:pt x="554" y="29"/>
                  </a:lnTo>
                  <a:lnTo>
                    <a:pt x="569" y="29"/>
                  </a:lnTo>
                  <a:lnTo>
                    <a:pt x="584" y="49"/>
                  </a:lnTo>
                  <a:lnTo>
                    <a:pt x="606" y="68"/>
                  </a:lnTo>
                  <a:lnTo>
                    <a:pt x="620" y="68"/>
                  </a:lnTo>
                  <a:lnTo>
                    <a:pt x="635" y="79"/>
                  </a:lnTo>
                  <a:lnTo>
                    <a:pt x="657" y="88"/>
                  </a:lnTo>
                  <a:lnTo>
                    <a:pt x="664" y="108"/>
                  </a:lnTo>
                  <a:lnTo>
                    <a:pt x="686" y="118"/>
                  </a:lnTo>
                  <a:lnTo>
                    <a:pt x="701" y="127"/>
                  </a:lnTo>
                  <a:lnTo>
                    <a:pt x="722" y="118"/>
                  </a:lnTo>
                  <a:lnTo>
                    <a:pt x="729" y="137"/>
                  </a:lnTo>
                  <a:lnTo>
                    <a:pt x="752" y="127"/>
                  </a:lnTo>
                  <a:lnTo>
                    <a:pt x="766" y="137"/>
                  </a:lnTo>
                  <a:lnTo>
                    <a:pt x="773" y="157"/>
                  </a:lnTo>
                  <a:lnTo>
                    <a:pt x="759" y="177"/>
                  </a:lnTo>
                  <a:lnTo>
                    <a:pt x="744" y="196"/>
                  </a:lnTo>
                  <a:lnTo>
                    <a:pt x="729" y="196"/>
                  </a:lnTo>
                  <a:lnTo>
                    <a:pt x="722" y="216"/>
                  </a:lnTo>
                  <a:lnTo>
                    <a:pt x="722" y="236"/>
                  </a:lnTo>
                  <a:lnTo>
                    <a:pt x="736" y="255"/>
                  </a:lnTo>
                  <a:lnTo>
                    <a:pt x="744" y="275"/>
                  </a:lnTo>
                  <a:lnTo>
                    <a:pt x="752" y="285"/>
                  </a:lnTo>
                  <a:close/>
                </a:path>
              </a:pathLst>
            </a:custGeom>
            <a:grp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a:solidFill>
                  <a:srgbClr val="5F5F5F"/>
                </a:solidFill>
                <a:latin typeface="Arial"/>
                <a:ea typeface="Arial"/>
                <a:cs typeface="Arial"/>
                <a:sym typeface="Arial"/>
              </a:endParaRPr>
            </a:p>
          </p:txBody>
        </p:sp>
      </p:grpSp>
      <p:sp>
        <p:nvSpPr>
          <p:cNvPr id="58" name="Google Shape;381;p42">
            <a:extLst>
              <a:ext uri="{FF2B5EF4-FFF2-40B4-BE49-F238E27FC236}">
                <a16:creationId xmlns:a16="http://schemas.microsoft.com/office/drawing/2014/main" id="{29CE3DBF-F28B-74F3-78A6-61C3BAC19DBE}"/>
              </a:ext>
            </a:extLst>
          </p:cNvPr>
          <p:cNvSpPr/>
          <p:nvPr/>
        </p:nvSpPr>
        <p:spPr>
          <a:xfrm>
            <a:off x="1461328" y="2265175"/>
            <a:ext cx="4083728" cy="918022"/>
          </a:xfrm>
          <a:prstGeom prst="rect">
            <a:avLst/>
          </a:prstGeom>
          <a:noFill/>
          <a:ln>
            <a:solidFill>
              <a:schemeClr val="tx1"/>
            </a:solid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1100"/>
              <a:buFont typeface="Arial"/>
              <a:buNone/>
            </a:pPr>
            <a:r>
              <a:rPr lang="pt-BR" sz="1100" b="1" i="0" u="none" strike="noStrike" cap="none" dirty="0">
                <a:latin typeface="+mj-lt"/>
                <a:ea typeface="Montserrat"/>
                <a:cs typeface="Montserrat"/>
                <a:sym typeface="Montserrat"/>
              </a:rPr>
              <a:t>ÁREA II</a:t>
            </a:r>
          </a:p>
          <a:p>
            <a:pPr marL="0" marR="0" lvl="0" indent="0" rtl="0">
              <a:lnSpc>
                <a:spcPct val="100000"/>
              </a:lnSpc>
              <a:spcBef>
                <a:spcPts val="0"/>
              </a:spcBef>
              <a:spcAft>
                <a:spcPts val="0"/>
              </a:spcAft>
              <a:buClr>
                <a:srgbClr val="000000"/>
              </a:buClr>
              <a:buSzPts val="1100"/>
              <a:buFont typeface="Arial"/>
              <a:buNone/>
            </a:pPr>
            <a:r>
              <a:rPr lang="pt-BR" sz="1100" i="0" u="none" strike="noStrike" cap="none" dirty="0">
                <a:latin typeface="+mj-lt"/>
                <a:ea typeface="Montserrat"/>
                <a:cs typeface="Montserrat"/>
                <a:sym typeface="Montserrat"/>
              </a:rPr>
              <a:t>MINAS GERAIS, ESPÍRITO SANTO, ESTADO DO RIO DE JANEIRO EXCLUINDO OS MUNICÍPIOS DA ÁREA III</a:t>
            </a:r>
          </a:p>
        </p:txBody>
      </p:sp>
      <p:grpSp>
        <p:nvGrpSpPr>
          <p:cNvPr id="52" name="Group 51">
            <a:extLst>
              <a:ext uri="{FF2B5EF4-FFF2-40B4-BE49-F238E27FC236}">
                <a16:creationId xmlns:a16="http://schemas.microsoft.com/office/drawing/2014/main" id="{648746BE-E185-5A67-62E1-41B4FE197368}"/>
              </a:ext>
            </a:extLst>
          </p:cNvPr>
          <p:cNvGrpSpPr/>
          <p:nvPr/>
        </p:nvGrpSpPr>
        <p:grpSpPr>
          <a:xfrm>
            <a:off x="470862" y="3854941"/>
            <a:ext cx="703888" cy="535998"/>
            <a:chOff x="2792299" y="3060157"/>
            <a:chExt cx="337494" cy="189301"/>
          </a:xfrm>
        </p:grpSpPr>
        <p:sp>
          <p:nvSpPr>
            <p:cNvPr id="53" name="Google Shape;457;p45">
              <a:extLst>
                <a:ext uri="{FF2B5EF4-FFF2-40B4-BE49-F238E27FC236}">
                  <a16:creationId xmlns:a16="http://schemas.microsoft.com/office/drawing/2014/main" id="{EDE32610-BEA8-18DC-E871-B4D66CB02425}"/>
                </a:ext>
              </a:extLst>
            </p:cNvPr>
            <p:cNvSpPr/>
            <p:nvPr/>
          </p:nvSpPr>
          <p:spPr>
            <a:xfrm>
              <a:off x="2797189" y="3062372"/>
              <a:ext cx="332604" cy="187086"/>
            </a:xfrm>
            <a:custGeom>
              <a:avLst/>
              <a:gdLst/>
              <a:ahLst/>
              <a:cxnLst/>
              <a:rect l="l" t="t" r="r" b="b"/>
              <a:pathLst>
                <a:path w="263" h="158" extrusionOk="0">
                  <a:moveTo>
                    <a:pt x="263" y="29"/>
                  </a:moveTo>
                  <a:lnTo>
                    <a:pt x="256" y="29"/>
                  </a:lnTo>
                  <a:lnTo>
                    <a:pt x="249" y="29"/>
                  </a:lnTo>
                  <a:lnTo>
                    <a:pt x="234" y="29"/>
                  </a:lnTo>
                  <a:lnTo>
                    <a:pt x="212" y="19"/>
                  </a:lnTo>
                  <a:lnTo>
                    <a:pt x="205" y="0"/>
                  </a:lnTo>
                  <a:lnTo>
                    <a:pt x="205" y="1"/>
                  </a:lnTo>
                  <a:lnTo>
                    <a:pt x="198" y="10"/>
                  </a:lnTo>
                  <a:lnTo>
                    <a:pt x="190" y="29"/>
                  </a:lnTo>
                  <a:lnTo>
                    <a:pt x="184" y="50"/>
                  </a:lnTo>
                  <a:lnTo>
                    <a:pt x="168" y="69"/>
                  </a:lnTo>
                  <a:lnTo>
                    <a:pt x="147" y="79"/>
                  </a:lnTo>
                  <a:lnTo>
                    <a:pt x="132" y="79"/>
                  </a:lnTo>
                  <a:lnTo>
                    <a:pt x="118" y="89"/>
                  </a:lnTo>
                  <a:lnTo>
                    <a:pt x="102" y="89"/>
                  </a:lnTo>
                  <a:lnTo>
                    <a:pt x="88" y="89"/>
                  </a:lnTo>
                  <a:lnTo>
                    <a:pt x="73" y="89"/>
                  </a:lnTo>
                  <a:lnTo>
                    <a:pt x="59" y="79"/>
                  </a:lnTo>
                  <a:lnTo>
                    <a:pt x="44" y="89"/>
                  </a:lnTo>
                  <a:lnTo>
                    <a:pt x="29" y="89"/>
                  </a:lnTo>
                  <a:lnTo>
                    <a:pt x="15" y="108"/>
                  </a:lnTo>
                  <a:lnTo>
                    <a:pt x="15" y="128"/>
                  </a:lnTo>
                  <a:lnTo>
                    <a:pt x="0" y="137"/>
                  </a:lnTo>
                  <a:lnTo>
                    <a:pt x="0" y="158"/>
                  </a:lnTo>
                  <a:lnTo>
                    <a:pt x="15" y="147"/>
                  </a:lnTo>
                  <a:lnTo>
                    <a:pt x="29" y="137"/>
                  </a:lnTo>
                  <a:lnTo>
                    <a:pt x="44" y="137"/>
                  </a:lnTo>
                  <a:lnTo>
                    <a:pt x="59" y="147"/>
                  </a:lnTo>
                  <a:lnTo>
                    <a:pt x="73" y="158"/>
                  </a:lnTo>
                  <a:lnTo>
                    <a:pt x="88" y="158"/>
                  </a:lnTo>
                  <a:lnTo>
                    <a:pt x="102" y="147"/>
                  </a:lnTo>
                  <a:lnTo>
                    <a:pt x="118" y="137"/>
                  </a:lnTo>
                  <a:lnTo>
                    <a:pt x="132" y="147"/>
                  </a:lnTo>
                  <a:lnTo>
                    <a:pt x="147" y="158"/>
                  </a:lnTo>
                  <a:lnTo>
                    <a:pt x="161" y="158"/>
                  </a:lnTo>
                  <a:lnTo>
                    <a:pt x="176" y="147"/>
                  </a:lnTo>
                  <a:lnTo>
                    <a:pt x="184" y="128"/>
                  </a:lnTo>
                  <a:lnTo>
                    <a:pt x="198" y="108"/>
                  </a:lnTo>
                  <a:lnTo>
                    <a:pt x="212" y="99"/>
                  </a:lnTo>
                  <a:lnTo>
                    <a:pt x="220" y="99"/>
                  </a:lnTo>
                  <a:lnTo>
                    <a:pt x="234" y="99"/>
                  </a:lnTo>
                  <a:lnTo>
                    <a:pt x="249" y="89"/>
                  </a:lnTo>
                  <a:lnTo>
                    <a:pt x="256" y="69"/>
                  </a:lnTo>
                  <a:lnTo>
                    <a:pt x="256" y="50"/>
                  </a:lnTo>
                  <a:lnTo>
                    <a:pt x="263" y="29"/>
                  </a:lnTo>
                  <a:close/>
                </a:path>
              </a:pathLst>
            </a:custGeom>
            <a:solidFill>
              <a:srgbClr val="FFCD00"/>
            </a:solid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a:solidFill>
                  <a:srgbClr val="5F5F5F"/>
                </a:solidFill>
                <a:latin typeface="Arial"/>
                <a:ea typeface="Arial"/>
                <a:cs typeface="Arial"/>
                <a:sym typeface="Arial"/>
              </a:endParaRPr>
            </a:p>
          </p:txBody>
        </p:sp>
        <p:sp>
          <p:nvSpPr>
            <p:cNvPr id="54" name="Google Shape;474;p45">
              <a:extLst>
                <a:ext uri="{FF2B5EF4-FFF2-40B4-BE49-F238E27FC236}">
                  <a16:creationId xmlns:a16="http://schemas.microsoft.com/office/drawing/2014/main" id="{6A9237EA-FF44-716C-6E23-FFFC68DF825A}"/>
                </a:ext>
              </a:extLst>
            </p:cNvPr>
            <p:cNvSpPr/>
            <p:nvPr/>
          </p:nvSpPr>
          <p:spPr>
            <a:xfrm>
              <a:off x="2792299" y="3060157"/>
              <a:ext cx="332604" cy="187086"/>
            </a:xfrm>
            <a:custGeom>
              <a:avLst/>
              <a:gdLst/>
              <a:ahLst/>
              <a:cxnLst/>
              <a:rect l="l" t="t" r="r" b="b"/>
              <a:pathLst>
                <a:path w="263" h="158" extrusionOk="0">
                  <a:moveTo>
                    <a:pt x="263" y="29"/>
                  </a:moveTo>
                  <a:lnTo>
                    <a:pt x="256" y="29"/>
                  </a:lnTo>
                  <a:lnTo>
                    <a:pt x="249" y="29"/>
                  </a:lnTo>
                  <a:lnTo>
                    <a:pt x="234" y="29"/>
                  </a:lnTo>
                  <a:lnTo>
                    <a:pt x="212" y="19"/>
                  </a:lnTo>
                  <a:lnTo>
                    <a:pt x="205" y="0"/>
                  </a:lnTo>
                  <a:lnTo>
                    <a:pt x="205" y="1"/>
                  </a:lnTo>
                  <a:lnTo>
                    <a:pt x="198" y="10"/>
                  </a:lnTo>
                  <a:lnTo>
                    <a:pt x="190" y="29"/>
                  </a:lnTo>
                  <a:lnTo>
                    <a:pt x="184" y="50"/>
                  </a:lnTo>
                  <a:lnTo>
                    <a:pt x="168" y="69"/>
                  </a:lnTo>
                  <a:lnTo>
                    <a:pt x="147" y="79"/>
                  </a:lnTo>
                  <a:lnTo>
                    <a:pt x="132" y="79"/>
                  </a:lnTo>
                  <a:lnTo>
                    <a:pt x="118" y="89"/>
                  </a:lnTo>
                  <a:lnTo>
                    <a:pt x="102" y="89"/>
                  </a:lnTo>
                  <a:lnTo>
                    <a:pt x="88" y="89"/>
                  </a:lnTo>
                  <a:lnTo>
                    <a:pt x="73" y="89"/>
                  </a:lnTo>
                  <a:lnTo>
                    <a:pt x="59" y="79"/>
                  </a:lnTo>
                  <a:lnTo>
                    <a:pt x="44" y="89"/>
                  </a:lnTo>
                  <a:lnTo>
                    <a:pt x="29" y="89"/>
                  </a:lnTo>
                  <a:lnTo>
                    <a:pt x="15" y="108"/>
                  </a:lnTo>
                  <a:lnTo>
                    <a:pt x="15" y="128"/>
                  </a:lnTo>
                  <a:lnTo>
                    <a:pt x="0" y="137"/>
                  </a:lnTo>
                  <a:lnTo>
                    <a:pt x="0" y="158"/>
                  </a:lnTo>
                  <a:lnTo>
                    <a:pt x="15" y="147"/>
                  </a:lnTo>
                  <a:lnTo>
                    <a:pt x="29" y="137"/>
                  </a:lnTo>
                  <a:lnTo>
                    <a:pt x="44" y="137"/>
                  </a:lnTo>
                  <a:lnTo>
                    <a:pt x="59" y="147"/>
                  </a:lnTo>
                  <a:lnTo>
                    <a:pt x="73" y="158"/>
                  </a:lnTo>
                  <a:lnTo>
                    <a:pt x="88" y="158"/>
                  </a:lnTo>
                  <a:lnTo>
                    <a:pt x="102" y="147"/>
                  </a:lnTo>
                  <a:lnTo>
                    <a:pt x="118" y="137"/>
                  </a:lnTo>
                  <a:lnTo>
                    <a:pt x="132" y="147"/>
                  </a:lnTo>
                  <a:lnTo>
                    <a:pt x="147" y="158"/>
                  </a:lnTo>
                  <a:lnTo>
                    <a:pt x="161" y="158"/>
                  </a:lnTo>
                  <a:lnTo>
                    <a:pt x="176" y="147"/>
                  </a:lnTo>
                  <a:lnTo>
                    <a:pt x="184" y="128"/>
                  </a:lnTo>
                  <a:lnTo>
                    <a:pt x="198" y="108"/>
                  </a:lnTo>
                  <a:lnTo>
                    <a:pt x="212" y="99"/>
                  </a:lnTo>
                  <a:lnTo>
                    <a:pt x="220" y="99"/>
                  </a:lnTo>
                  <a:lnTo>
                    <a:pt x="234" y="99"/>
                  </a:lnTo>
                  <a:lnTo>
                    <a:pt x="249" y="89"/>
                  </a:lnTo>
                  <a:lnTo>
                    <a:pt x="256" y="69"/>
                  </a:lnTo>
                  <a:lnTo>
                    <a:pt x="256" y="50"/>
                  </a:lnTo>
                  <a:lnTo>
                    <a:pt x="263" y="29"/>
                  </a:lnTo>
                  <a:close/>
                </a:path>
              </a:pathLst>
            </a:custGeom>
            <a:solidFill>
              <a:schemeClr val="bg1">
                <a:lumMod val="85000"/>
              </a:schemeClr>
            </a:solid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a:solidFill>
                  <a:srgbClr val="5F5F5F"/>
                </a:solidFill>
                <a:latin typeface="Arial"/>
                <a:ea typeface="Arial"/>
                <a:cs typeface="Arial"/>
                <a:sym typeface="Arial"/>
              </a:endParaRPr>
            </a:p>
          </p:txBody>
        </p:sp>
      </p:grpSp>
      <p:sp>
        <p:nvSpPr>
          <p:cNvPr id="59" name="Google Shape;381;p42">
            <a:extLst>
              <a:ext uri="{FF2B5EF4-FFF2-40B4-BE49-F238E27FC236}">
                <a16:creationId xmlns:a16="http://schemas.microsoft.com/office/drawing/2014/main" id="{4843A76E-A041-DC3C-5AEF-C0A0AB1DB397}"/>
              </a:ext>
            </a:extLst>
          </p:cNvPr>
          <p:cNvSpPr/>
          <p:nvPr/>
        </p:nvSpPr>
        <p:spPr>
          <a:xfrm>
            <a:off x="1461328" y="3686407"/>
            <a:ext cx="4083728" cy="918022"/>
          </a:xfrm>
          <a:prstGeom prst="rect">
            <a:avLst/>
          </a:prstGeom>
          <a:noFill/>
          <a:ln>
            <a:solidFill>
              <a:schemeClr val="tx1"/>
            </a:solid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1100"/>
              <a:buFont typeface="Arial"/>
              <a:buNone/>
            </a:pPr>
            <a:r>
              <a:rPr lang="pt-BR" sz="1100" b="1" i="0" u="none" strike="noStrike" cap="none" dirty="0">
                <a:latin typeface="+mj-lt"/>
                <a:ea typeface="Montserrat"/>
                <a:cs typeface="Montserrat"/>
                <a:sym typeface="Montserrat"/>
              </a:rPr>
              <a:t>ÁREA III</a:t>
            </a:r>
          </a:p>
          <a:p>
            <a:pPr marL="0" marR="0" lvl="0" indent="0" rtl="0">
              <a:lnSpc>
                <a:spcPct val="100000"/>
              </a:lnSpc>
              <a:spcBef>
                <a:spcPts val="0"/>
              </a:spcBef>
              <a:spcAft>
                <a:spcPts val="0"/>
              </a:spcAft>
              <a:buClr>
                <a:srgbClr val="000000"/>
              </a:buClr>
              <a:buSzPts val="1100"/>
              <a:buFont typeface="Arial"/>
              <a:buNone/>
            </a:pPr>
            <a:r>
              <a:rPr lang="pt-BR" sz="1100" i="0" u="none" strike="noStrike" cap="none" dirty="0">
                <a:latin typeface="+mj-lt"/>
                <a:ea typeface="Montserrat"/>
                <a:cs typeface="Montserrat"/>
                <a:sym typeface="Montserrat"/>
              </a:rPr>
              <a:t>RIO DE JANEIRO, NITERÓI, NOVA IGUAÇÚ, DUQUE DE CAXIAS, NILÓPOLIS, SÃO GONÇALO, SÃO JOÃO DE MERITI, BELFORD ROXO, MESQUITA E NOVA IGUAÇU</a:t>
            </a:r>
          </a:p>
        </p:txBody>
      </p:sp>
      <p:sp>
        <p:nvSpPr>
          <p:cNvPr id="51" name="Google Shape;476;p45">
            <a:extLst>
              <a:ext uri="{FF2B5EF4-FFF2-40B4-BE49-F238E27FC236}">
                <a16:creationId xmlns:a16="http://schemas.microsoft.com/office/drawing/2014/main" id="{8993D7C5-72E0-53D7-B5B9-851F4813449B}"/>
              </a:ext>
            </a:extLst>
          </p:cNvPr>
          <p:cNvSpPr/>
          <p:nvPr/>
        </p:nvSpPr>
        <p:spPr>
          <a:xfrm>
            <a:off x="372167" y="5238849"/>
            <a:ext cx="851482" cy="581305"/>
          </a:xfrm>
          <a:custGeom>
            <a:avLst/>
            <a:gdLst/>
            <a:ahLst/>
            <a:cxnLst/>
            <a:rect l="l" t="t" r="r" b="b"/>
            <a:pathLst>
              <a:path w="569" h="413" extrusionOk="0">
                <a:moveTo>
                  <a:pt x="133" y="40"/>
                </a:moveTo>
                <a:lnTo>
                  <a:pt x="147" y="30"/>
                </a:lnTo>
                <a:lnTo>
                  <a:pt x="161" y="20"/>
                </a:lnTo>
                <a:lnTo>
                  <a:pt x="176" y="0"/>
                </a:lnTo>
                <a:lnTo>
                  <a:pt x="190" y="0"/>
                </a:lnTo>
                <a:lnTo>
                  <a:pt x="205" y="10"/>
                </a:lnTo>
                <a:lnTo>
                  <a:pt x="220" y="10"/>
                </a:lnTo>
                <a:lnTo>
                  <a:pt x="234" y="0"/>
                </a:lnTo>
                <a:lnTo>
                  <a:pt x="249" y="0"/>
                </a:lnTo>
                <a:lnTo>
                  <a:pt x="249" y="20"/>
                </a:lnTo>
                <a:lnTo>
                  <a:pt x="256" y="40"/>
                </a:lnTo>
                <a:lnTo>
                  <a:pt x="271" y="30"/>
                </a:lnTo>
                <a:lnTo>
                  <a:pt x="286" y="40"/>
                </a:lnTo>
                <a:lnTo>
                  <a:pt x="300" y="49"/>
                </a:lnTo>
                <a:lnTo>
                  <a:pt x="315" y="30"/>
                </a:lnTo>
                <a:lnTo>
                  <a:pt x="329" y="30"/>
                </a:lnTo>
                <a:lnTo>
                  <a:pt x="344" y="30"/>
                </a:lnTo>
                <a:lnTo>
                  <a:pt x="358" y="20"/>
                </a:lnTo>
                <a:lnTo>
                  <a:pt x="373" y="20"/>
                </a:lnTo>
                <a:lnTo>
                  <a:pt x="380" y="40"/>
                </a:lnTo>
                <a:lnTo>
                  <a:pt x="387" y="59"/>
                </a:lnTo>
                <a:lnTo>
                  <a:pt x="401" y="69"/>
                </a:lnTo>
                <a:lnTo>
                  <a:pt x="401" y="88"/>
                </a:lnTo>
                <a:lnTo>
                  <a:pt x="401" y="108"/>
                </a:lnTo>
                <a:lnTo>
                  <a:pt x="409" y="127"/>
                </a:lnTo>
                <a:lnTo>
                  <a:pt x="424" y="137"/>
                </a:lnTo>
                <a:lnTo>
                  <a:pt x="424" y="157"/>
                </a:lnTo>
                <a:lnTo>
                  <a:pt x="431" y="177"/>
                </a:lnTo>
                <a:lnTo>
                  <a:pt x="424" y="197"/>
                </a:lnTo>
                <a:lnTo>
                  <a:pt x="438" y="206"/>
                </a:lnTo>
                <a:lnTo>
                  <a:pt x="445" y="226"/>
                </a:lnTo>
                <a:lnTo>
                  <a:pt x="460" y="235"/>
                </a:lnTo>
                <a:lnTo>
                  <a:pt x="475" y="226"/>
                </a:lnTo>
                <a:lnTo>
                  <a:pt x="490" y="235"/>
                </a:lnTo>
                <a:lnTo>
                  <a:pt x="503" y="235"/>
                </a:lnTo>
                <a:lnTo>
                  <a:pt x="518" y="226"/>
                </a:lnTo>
                <a:lnTo>
                  <a:pt x="533" y="216"/>
                </a:lnTo>
                <a:lnTo>
                  <a:pt x="547" y="206"/>
                </a:lnTo>
                <a:lnTo>
                  <a:pt x="562" y="206"/>
                </a:lnTo>
                <a:lnTo>
                  <a:pt x="569" y="206"/>
                </a:lnTo>
                <a:lnTo>
                  <a:pt x="569" y="205"/>
                </a:lnTo>
                <a:lnTo>
                  <a:pt x="569" y="225"/>
                </a:lnTo>
                <a:lnTo>
                  <a:pt x="555" y="235"/>
                </a:lnTo>
                <a:lnTo>
                  <a:pt x="555" y="255"/>
                </a:lnTo>
                <a:lnTo>
                  <a:pt x="554" y="255"/>
                </a:lnTo>
                <a:lnTo>
                  <a:pt x="562" y="265"/>
                </a:lnTo>
                <a:lnTo>
                  <a:pt x="554" y="285"/>
                </a:lnTo>
                <a:lnTo>
                  <a:pt x="539" y="285"/>
                </a:lnTo>
                <a:lnTo>
                  <a:pt x="517" y="285"/>
                </a:lnTo>
                <a:lnTo>
                  <a:pt x="503" y="295"/>
                </a:lnTo>
                <a:lnTo>
                  <a:pt x="496" y="314"/>
                </a:lnTo>
                <a:lnTo>
                  <a:pt x="474" y="314"/>
                </a:lnTo>
                <a:lnTo>
                  <a:pt x="452" y="314"/>
                </a:lnTo>
                <a:lnTo>
                  <a:pt x="431" y="314"/>
                </a:lnTo>
                <a:lnTo>
                  <a:pt x="416" y="334"/>
                </a:lnTo>
                <a:lnTo>
                  <a:pt x="401" y="344"/>
                </a:lnTo>
                <a:lnTo>
                  <a:pt x="380" y="354"/>
                </a:lnTo>
                <a:lnTo>
                  <a:pt x="372" y="374"/>
                </a:lnTo>
                <a:lnTo>
                  <a:pt x="358" y="383"/>
                </a:lnTo>
                <a:lnTo>
                  <a:pt x="343" y="403"/>
                </a:lnTo>
                <a:lnTo>
                  <a:pt x="328" y="412"/>
                </a:lnTo>
                <a:lnTo>
                  <a:pt x="328" y="413"/>
                </a:lnTo>
                <a:lnTo>
                  <a:pt x="328" y="403"/>
                </a:lnTo>
                <a:lnTo>
                  <a:pt x="322" y="397"/>
                </a:lnTo>
                <a:lnTo>
                  <a:pt x="314" y="393"/>
                </a:lnTo>
                <a:lnTo>
                  <a:pt x="300" y="403"/>
                </a:lnTo>
                <a:lnTo>
                  <a:pt x="292" y="383"/>
                </a:lnTo>
                <a:lnTo>
                  <a:pt x="278" y="374"/>
                </a:lnTo>
                <a:lnTo>
                  <a:pt x="263" y="374"/>
                </a:lnTo>
                <a:lnTo>
                  <a:pt x="249" y="374"/>
                </a:lnTo>
                <a:lnTo>
                  <a:pt x="241" y="354"/>
                </a:lnTo>
                <a:lnTo>
                  <a:pt x="249" y="334"/>
                </a:lnTo>
                <a:lnTo>
                  <a:pt x="249" y="314"/>
                </a:lnTo>
                <a:lnTo>
                  <a:pt x="234" y="304"/>
                </a:lnTo>
                <a:lnTo>
                  <a:pt x="227" y="285"/>
                </a:lnTo>
                <a:lnTo>
                  <a:pt x="234" y="265"/>
                </a:lnTo>
                <a:lnTo>
                  <a:pt x="219" y="245"/>
                </a:lnTo>
                <a:lnTo>
                  <a:pt x="197" y="235"/>
                </a:lnTo>
                <a:lnTo>
                  <a:pt x="183" y="235"/>
                </a:lnTo>
                <a:lnTo>
                  <a:pt x="168" y="245"/>
                </a:lnTo>
                <a:lnTo>
                  <a:pt x="154" y="245"/>
                </a:lnTo>
                <a:lnTo>
                  <a:pt x="140" y="226"/>
                </a:lnTo>
                <a:lnTo>
                  <a:pt x="124" y="216"/>
                </a:lnTo>
                <a:lnTo>
                  <a:pt x="110" y="216"/>
                </a:lnTo>
                <a:lnTo>
                  <a:pt x="96" y="216"/>
                </a:lnTo>
                <a:lnTo>
                  <a:pt x="81" y="206"/>
                </a:lnTo>
                <a:lnTo>
                  <a:pt x="67" y="206"/>
                </a:lnTo>
                <a:lnTo>
                  <a:pt x="52" y="216"/>
                </a:lnTo>
                <a:lnTo>
                  <a:pt x="37" y="226"/>
                </a:lnTo>
                <a:lnTo>
                  <a:pt x="22" y="226"/>
                </a:lnTo>
                <a:lnTo>
                  <a:pt x="7" y="216"/>
                </a:lnTo>
                <a:lnTo>
                  <a:pt x="0" y="216"/>
                </a:lnTo>
                <a:lnTo>
                  <a:pt x="6" y="215"/>
                </a:lnTo>
                <a:lnTo>
                  <a:pt x="21" y="196"/>
                </a:lnTo>
                <a:lnTo>
                  <a:pt x="37" y="186"/>
                </a:lnTo>
                <a:lnTo>
                  <a:pt x="51" y="176"/>
                </a:lnTo>
                <a:lnTo>
                  <a:pt x="66" y="166"/>
                </a:lnTo>
                <a:lnTo>
                  <a:pt x="66" y="147"/>
                </a:lnTo>
                <a:lnTo>
                  <a:pt x="66" y="127"/>
                </a:lnTo>
                <a:lnTo>
                  <a:pt x="80" y="117"/>
                </a:lnTo>
                <a:lnTo>
                  <a:pt x="88" y="97"/>
                </a:lnTo>
                <a:lnTo>
                  <a:pt x="95" y="78"/>
                </a:lnTo>
                <a:lnTo>
                  <a:pt x="110" y="58"/>
                </a:lnTo>
                <a:lnTo>
                  <a:pt x="124" y="48"/>
                </a:lnTo>
                <a:lnTo>
                  <a:pt x="139" y="39"/>
                </a:lnTo>
                <a:lnTo>
                  <a:pt x="139" y="36"/>
                </a:lnTo>
                <a:lnTo>
                  <a:pt x="133" y="40"/>
                </a:lnTo>
                <a:close/>
              </a:path>
            </a:pathLst>
          </a:custGeom>
          <a:solidFill>
            <a:schemeClr val="bg1">
              <a:lumMod val="85000"/>
            </a:schemeClr>
          </a:solid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a:solidFill>
                <a:srgbClr val="5F5F5F"/>
              </a:solidFill>
              <a:latin typeface="Arial"/>
              <a:ea typeface="Arial"/>
              <a:cs typeface="Arial"/>
              <a:sym typeface="Arial"/>
            </a:endParaRPr>
          </a:p>
        </p:txBody>
      </p:sp>
      <p:sp>
        <p:nvSpPr>
          <p:cNvPr id="60" name="Google Shape;381;p42">
            <a:extLst>
              <a:ext uri="{FF2B5EF4-FFF2-40B4-BE49-F238E27FC236}">
                <a16:creationId xmlns:a16="http://schemas.microsoft.com/office/drawing/2014/main" id="{B09C5212-F036-E32E-83A5-B28BBD41F729}"/>
              </a:ext>
            </a:extLst>
          </p:cNvPr>
          <p:cNvSpPr/>
          <p:nvPr/>
        </p:nvSpPr>
        <p:spPr>
          <a:xfrm>
            <a:off x="1461328" y="5107639"/>
            <a:ext cx="4083728" cy="918022"/>
          </a:xfrm>
          <a:prstGeom prst="rect">
            <a:avLst/>
          </a:prstGeom>
          <a:noFill/>
          <a:ln>
            <a:solidFill>
              <a:schemeClr val="tx1"/>
            </a:solid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1100"/>
              <a:buFont typeface="Arial"/>
              <a:buNone/>
            </a:pPr>
            <a:r>
              <a:rPr lang="pt-BR" sz="1100" b="1" i="0" u="none" strike="noStrike" cap="none" dirty="0">
                <a:latin typeface="+mj-lt"/>
                <a:ea typeface="Montserrat"/>
                <a:cs typeface="Montserrat"/>
                <a:sym typeface="Montserrat"/>
              </a:rPr>
              <a:t>ÁREA IV</a:t>
            </a:r>
          </a:p>
          <a:p>
            <a:pPr marL="0" marR="0" lvl="0" indent="0" rtl="0">
              <a:lnSpc>
                <a:spcPct val="100000"/>
              </a:lnSpc>
              <a:spcBef>
                <a:spcPts val="0"/>
              </a:spcBef>
              <a:spcAft>
                <a:spcPts val="0"/>
              </a:spcAft>
              <a:buClr>
                <a:srgbClr val="000000"/>
              </a:buClr>
              <a:buSzPts val="1100"/>
              <a:buFont typeface="Arial"/>
              <a:buNone/>
            </a:pPr>
            <a:r>
              <a:rPr lang="pt-BR" sz="1100" i="0" u="none" strike="noStrike" cap="none" dirty="0">
                <a:latin typeface="+mj-lt"/>
                <a:ea typeface="Montserrat"/>
                <a:cs typeface="Montserrat"/>
                <a:sym typeface="Montserrat"/>
              </a:rPr>
              <a:t>SÃO PAULO, SANTO ANDRÉ, SÃO BERNARDO DO CAMPO, SÃO CAETANO DO SUL, DIADEMA, MAUÁ,</a:t>
            </a:r>
          </a:p>
          <a:p>
            <a:pPr marL="0" marR="0" lvl="0" indent="0" rtl="0">
              <a:lnSpc>
                <a:spcPct val="100000"/>
              </a:lnSpc>
              <a:spcBef>
                <a:spcPts val="0"/>
              </a:spcBef>
              <a:spcAft>
                <a:spcPts val="0"/>
              </a:spcAft>
              <a:buClr>
                <a:srgbClr val="000000"/>
              </a:buClr>
              <a:buSzPts val="1100"/>
              <a:buFont typeface="Arial"/>
              <a:buNone/>
            </a:pPr>
            <a:r>
              <a:rPr lang="pt-BR" sz="1100" i="0" u="none" strike="noStrike" cap="none" dirty="0">
                <a:latin typeface="+mj-lt"/>
                <a:ea typeface="Montserrat"/>
                <a:cs typeface="Montserrat"/>
                <a:sym typeface="Montserrat"/>
              </a:rPr>
              <a:t>GUARULHOS, OSASCO, EMBÚ E TABOÃO DA SERRA</a:t>
            </a:r>
          </a:p>
        </p:txBody>
      </p:sp>
      <p:grpSp>
        <p:nvGrpSpPr>
          <p:cNvPr id="64" name="Group 63">
            <a:extLst>
              <a:ext uri="{FF2B5EF4-FFF2-40B4-BE49-F238E27FC236}">
                <a16:creationId xmlns:a16="http://schemas.microsoft.com/office/drawing/2014/main" id="{EE27C909-CE79-4D1B-370F-12737BA24A83}"/>
              </a:ext>
            </a:extLst>
          </p:cNvPr>
          <p:cNvGrpSpPr/>
          <p:nvPr/>
        </p:nvGrpSpPr>
        <p:grpSpPr>
          <a:xfrm>
            <a:off x="6798188" y="2316886"/>
            <a:ext cx="593375" cy="729884"/>
            <a:chOff x="-2441954" y="3198481"/>
            <a:chExt cx="771486" cy="984000"/>
          </a:xfrm>
          <a:solidFill>
            <a:srgbClr val="03A577"/>
          </a:solidFill>
        </p:grpSpPr>
        <p:sp>
          <p:nvSpPr>
            <p:cNvPr id="65" name="Google Shape;460;p45">
              <a:extLst>
                <a:ext uri="{FF2B5EF4-FFF2-40B4-BE49-F238E27FC236}">
                  <a16:creationId xmlns:a16="http://schemas.microsoft.com/office/drawing/2014/main" id="{B629D50F-17FC-EFDD-C074-67CFA68164FB}"/>
                </a:ext>
              </a:extLst>
            </p:cNvPr>
            <p:cNvSpPr/>
            <p:nvPr/>
          </p:nvSpPr>
          <p:spPr>
            <a:xfrm>
              <a:off x="-2215287" y="3198481"/>
              <a:ext cx="544819" cy="374729"/>
            </a:xfrm>
            <a:custGeom>
              <a:avLst/>
              <a:gdLst/>
              <a:ahLst/>
              <a:cxnLst/>
              <a:rect l="l" t="t" r="r" b="b"/>
              <a:pathLst>
                <a:path w="430" h="315" extrusionOk="0">
                  <a:moveTo>
                    <a:pt x="109" y="11"/>
                  </a:moveTo>
                  <a:lnTo>
                    <a:pt x="102" y="11"/>
                  </a:lnTo>
                  <a:lnTo>
                    <a:pt x="87" y="21"/>
                  </a:lnTo>
                  <a:lnTo>
                    <a:pt x="73" y="30"/>
                  </a:lnTo>
                  <a:lnTo>
                    <a:pt x="65" y="51"/>
                  </a:lnTo>
                  <a:lnTo>
                    <a:pt x="65" y="70"/>
                  </a:lnTo>
                  <a:lnTo>
                    <a:pt x="51" y="70"/>
                  </a:lnTo>
                  <a:lnTo>
                    <a:pt x="43" y="90"/>
                  </a:lnTo>
                  <a:lnTo>
                    <a:pt x="43" y="109"/>
                  </a:lnTo>
                  <a:lnTo>
                    <a:pt x="29" y="119"/>
                  </a:lnTo>
                  <a:lnTo>
                    <a:pt x="14" y="129"/>
                  </a:lnTo>
                  <a:lnTo>
                    <a:pt x="14" y="129"/>
                  </a:lnTo>
                  <a:lnTo>
                    <a:pt x="8" y="140"/>
                  </a:lnTo>
                  <a:lnTo>
                    <a:pt x="1" y="162"/>
                  </a:lnTo>
                  <a:lnTo>
                    <a:pt x="0" y="178"/>
                  </a:lnTo>
                  <a:lnTo>
                    <a:pt x="0" y="198"/>
                  </a:lnTo>
                  <a:lnTo>
                    <a:pt x="7" y="217"/>
                  </a:lnTo>
                  <a:lnTo>
                    <a:pt x="22" y="217"/>
                  </a:lnTo>
                  <a:lnTo>
                    <a:pt x="37" y="207"/>
                  </a:lnTo>
                  <a:lnTo>
                    <a:pt x="51" y="227"/>
                  </a:lnTo>
                  <a:lnTo>
                    <a:pt x="66" y="237"/>
                  </a:lnTo>
                  <a:lnTo>
                    <a:pt x="66" y="256"/>
                  </a:lnTo>
                  <a:lnTo>
                    <a:pt x="66" y="276"/>
                  </a:lnTo>
                  <a:lnTo>
                    <a:pt x="59" y="286"/>
                  </a:lnTo>
                  <a:lnTo>
                    <a:pt x="59" y="286"/>
                  </a:lnTo>
                  <a:lnTo>
                    <a:pt x="73" y="286"/>
                  </a:lnTo>
                  <a:lnTo>
                    <a:pt x="87" y="286"/>
                  </a:lnTo>
                  <a:lnTo>
                    <a:pt x="102" y="296"/>
                  </a:lnTo>
                  <a:lnTo>
                    <a:pt x="116" y="306"/>
                  </a:lnTo>
                  <a:lnTo>
                    <a:pt x="131" y="306"/>
                  </a:lnTo>
                  <a:lnTo>
                    <a:pt x="147" y="296"/>
                  </a:lnTo>
                  <a:lnTo>
                    <a:pt x="161" y="296"/>
                  </a:lnTo>
                  <a:lnTo>
                    <a:pt x="176" y="296"/>
                  </a:lnTo>
                  <a:lnTo>
                    <a:pt x="190" y="306"/>
                  </a:lnTo>
                  <a:lnTo>
                    <a:pt x="198" y="306"/>
                  </a:lnTo>
                  <a:lnTo>
                    <a:pt x="212" y="315"/>
                  </a:lnTo>
                  <a:lnTo>
                    <a:pt x="226" y="315"/>
                  </a:lnTo>
                  <a:lnTo>
                    <a:pt x="242" y="306"/>
                  </a:lnTo>
                  <a:lnTo>
                    <a:pt x="242" y="286"/>
                  </a:lnTo>
                  <a:lnTo>
                    <a:pt x="256" y="286"/>
                  </a:lnTo>
                  <a:lnTo>
                    <a:pt x="270" y="276"/>
                  </a:lnTo>
                  <a:lnTo>
                    <a:pt x="285" y="266"/>
                  </a:lnTo>
                  <a:lnTo>
                    <a:pt x="299" y="276"/>
                  </a:lnTo>
                  <a:lnTo>
                    <a:pt x="321" y="286"/>
                  </a:lnTo>
                  <a:lnTo>
                    <a:pt x="343" y="286"/>
                  </a:lnTo>
                  <a:lnTo>
                    <a:pt x="351" y="276"/>
                  </a:lnTo>
                  <a:lnTo>
                    <a:pt x="365" y="266"/>
                  </a:lnTo>
                  <a:lnTo>
                    <a:pt x="380" y="276"/>
                  </a:lnTo>
                  <a:lnTo>
                    <a:pt x="380" y="276"/>
                  </a:lnTo>
                  <a:lnTo>
                    <a:pt x="380" y="276"/>
                  </a:lnTo>
                  <a:lnTo>
                    <a:pt x="394" y="265"/>
                  </a:lnTo>
                  <a:lnTo>
                    <a:pt x="402" y="246"/>
                  </a:lnTo>
                  <a:lnTo>
                    <a:pt x="394" y="226"/>
                  </a:lnTo>
                  <a:lnTo>
                    <a:pt x="409" y="216"/>
                  </a:lnTo>
                  <a:lnTo>
                    <a:pt x="424" y="216"/>
                  </a:lnTo>
                  <a:lnTo>
                    <a:pt x="430" y="197"/>
                  </a:lnTo>
                  <a:lnTo>
                    <a:pt x="416" y="187"/>
                  </a:lnTo>
                  <a:lnTo>
                    <a:pt x="402" y="197"/>
                  </a:lnTo>
                  <a:lnTo>
                    <a:pt x="394" y="177"/>
                  </a:lnTo>
                  <a:lnTo>
                    <a:pt x="380" y="167"/>
                  </a:lnTo>
                  <a:lnTo>
                    <a:pt x="365" y="167"/>
                  </a:lnTo>
                  <a:lnTo>
                    <a:pt x="351" y="167"/>
                  </a:lnTo>
                  <a:lnTo>
                    <a:pt x="343" y="148"/>
                  </a:lnTo>
                  <a:lnTo>
                    <a:pt x="351" y="128"/>
                  </a:lnTo>
                  <a:lnTo>
                    <a:pt x="351" y="108"/>
                  </a:lnTo>
                  <a:lnTo>
                    <a:pt x="336" y="99"/>
                  </a:lnTo>
                  <a:lnTo>
                    <a:pt x="329" y="79"/>
                  </a:lnTo>
                  <a:lnTo>
                    <a:pt x="336" y="59"/>
                  </a:lnTo>
                  <a:lnTo>
                    <a:pt x="321" y="39"/>
                  </a:lnTo>
                  <a:lnTo>
                    <a:pt x="299" y="30"/>
                  </a:lnTo>
                  <a:lnTo>
                    <a:pt x="285" y="30"/>
                  </a:lnTo>
                  <a:lnTo>
                    <a:pt x="270" y="39"/>
                  </a:lnTo>
                  <a:lnTo>
                    <a:pt x="256" y="39"/>
                  </a:lnTo>
                  <a:lnTo>
                    <a:pt x="242" y="20"/>
                  </a:lnTo>
                  <a:lnTo>
                    <a:pt x="226" y="10"/>
                  </a:lnTo>
                  <a:lnTo>
                    <a:pt x="212" y="10"/>
                  </a:lnTo>
                  <a:lnTo>
                    <a:pt x="198" y="10"/>
                  </a:lnTo>
                  <a:lnTo>
                    <a:pt x="183" y="0"/>
                  </a:lnTo>
                  <a:lnTo>
                    <a:pt x="169" y="0"/>
                  </a:lnTo>
                  <a:lnTo>
                    <a:pt x="154" y="10"/>
                  </a:lnTo>
                  <a:lnTo>
                    <a:pt x="139" y="20"/>
                  </a:lnTo>
                  <a:lnTo>
                    <a:pt x="124" y="20"/>
                  </a:lnTo>
                  <a:lnTo>
                    <a:pt x="109" y="10"/>
                  </a:lnTo>
                  <a:lnTo>
                    <a:pt x="102" y="10"/>
                  </a:lnTo>
                  <a:lnTo>
                    <a:pt x="109" y="11"/>
                  </a:lnTo>
                  <a:close/>
                </a:path>
              </a:pathLst>
            </a:custGeom>
            <a:grp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a:solidFill>
                  <a:srgbClr val="5F5F5F"/>
                </a:solidFill>
                <a:latin typeface="Arial"/>
                <a:ea typeface="Arial"/>
                <a:cs typeface="Arial"/>
                <a:sym typeface="Arial"/>
              </a:endParaRPr>
            </a:p>
          </p:txBody>
        </p:sp>
        <p:sp>
          <p:nvSpPr>
            <p:cNvPr id="66" name="Google Shape;461;p45">
              <a:extLst>
                <a:ext uri="{FF2B5EF4-FFF2-40B4-BE49-F238E27FC236}">
                  <a16:creationId xmlns:a16="http://schemas.microsoft.com/office/drawing/2014/main" id="{577EAED2-7248-D976-5A9E-5BE54872ECC9}"/>
                </a:ext>
              </a:extLst>
            </p:cNvPr>
            <p:cNvSpPr/>
            <p:nvPr/>
          </p:nvSpPr>
          <p:spPr>
            <a:xfrm>
              <a:off x="-2151110" y="3515247"/>
              <a:ext cx="434216" cy="292505"/>
            </a:xfrm>
            <a:custGeom>
              <a:avLst/>
              <a:gdLst/>
              <a:ahLst/>
              <a:cxnLst/>
              <a:rect l="l" t="t" r="r" b="b"/>
              <a:pathLst>
                <a:path w="343" h="247" extrusionOk="0">
                  <a:moveTo>
                    <a:pt x="7" y="20"/>
                  </a:moveTo>
                  <a:lnTo>
                    <a:pt x="22" y="20"/>
                  </a:lnTo>
                  <a:lnTo>
                    <a:pt x="36" y="20"/>
                  </a:lnTo>
                  <a:lnTo>
                    <a:pt x="51" y="30"/>
                  </a:lnTo>
                  <a:lnTo>
                    <a:pt x="65" y="40"/>
                  </a:lnTo>
                  <a:lnTo>
                    <a:pt x="80" y="40"/>
                  </a:lnTo>
                  <a:lnTo>
                    <a:pt x="95" y="30"/>
                  </a:lnTo>
                  <a:lnTo>
                    <a:pt x="110" y="30"/>
                  </a:lnTo>
                  <a:lnTo>
                    <a:pt x="124" y="30"/>
                  </a:lnTo>
                  <a:lnTo>
                    <a:pt x="139" y="40"/>
                  </a:lnTo>
                  <a:lnTo>
                    <a:pt x="146" y="40"/>
                  </a:lnTo>
                  <a:lnTo>
                    <a:pt x="161" y="49"/>
                  </a:lnTo>
                  <a:lnTo>
                    <a:pt x="175" y="49"/>
                  </a:lnTo>
                  <a:lnTo>
                    <a:pt x="190" y="40"/>
                  </a:lnTo>
                  <a:lnTo>
                    <a:pt x="190" y="20"/>
                  </a:lnTo>
                  <a:lnTo>
                    <a:pt x="204" y="20"/>
                  </a:lnTo>
                  <a:lnTo>
                    <a:pt x="219" y="11"/>
                  </a:lnTo>
                  <a:lnTo>
                    <a:pt x="233" y="0"/>
                  </a:lnTo>
                  <a:lnTo>
                    <a:pt x="248" y="11"/>
                  </a:lnTo>
                  <a:lnTo>
                    <a:pt x="270" y="20"/>
                  </a:lnTo>
                  <a:lnTo>
                    <a:pt x="292" y="20"/>
                  </a:lnTo>
                  <a:lnTo>
                    <a:pt x="299" y="11"/>
                  </a:lnTo>
                  <a:lnTo>
                    <a:pt x="313" y="0"/>
                  </a:lnTo>
                  <a:lnTo>
                    <a:pt x="328" y="11"/>
                  </a:lnTo>
                  <a:lnTo>
                    <a:pt x="328" y="11"/>
                  </a:lnTo>
                  <a:lnTo>
                    <a:pt x="328" y="12"/>
                  </a:lnTo>
                  <a:lnTo>
                    <a:pt x="336" y="31"/>
                  </a:lnTo>
                  <a:lnTo>
                    <a:pt x="343" y="50"/>
                  </a:lnTo>
                  <a:lnTo>
                    <a:pt x="336" y="70"/>
                  </a:lnTo>
                  <a:lnTo>
                    <a:pt x="343" y="89"/>
                  </a:lnTo>
                  <a:lnTo>
                    <a:pt x="343" y="110"/>
                  </a:lnTo>
                  <a:lnTo>
                    <a:pt x="336" y="129"/>
                  </a:lnTo>
                  <a:lnTo>
                    <a:pt x="329" y="148"/>
                  </a:lnTo>
                  <a:lnTo>
                    <a:pt x="329" y="168"/>
                  </a:lnTo>
                  <a:lnTo>
                    <a:pt x="314" y="197"/>
                  </a:lnTo>
                  <a:lnTo>
                    <a:pt x="300" y="207"/>
                  </a:lnTo>
                  <a:lnTo>
                    <a:pt x="277" y="229"/>
                  </a:lnTo>
                  <a:lnTo>
                    <a:pt x="277" y="232"/>
                  </a:lnTo>
                  <a:lnTo>
                    <a:pt x="256" y="247"/>
                  </a:lnTo>
                  <a:lnTo>
                    <a:pt x="241" y="247"/>
                  </a:lnTo>
                  <a:lnTo>
                    <a:pt x="226" y="238"/>
                  </a:lnTo>
                  <a:lnTo>
                    <a:pt x="241" y="227"/>
                  </a:lnTo>
                  <a:lnTo>
                    <a:pt x="256" y="207"/>
                  </a:lnTo>
                  <a:lnTo>
                    <a:pt x="263" y="188"/>
                  </a:lnTo>
                  <a:lnTo>
                    <a:pt x="248" y="177"/>
                  </a:lnTo>
                  <a:lnTo>
                    <a:pt x="234" y="188"/>
                  </a:lnTo>
                  <a:lnTo>
                    <a:pt x="219" y="177"/>
                  </a:lnTo>
                  <a:lnTo>
                    <a:pt x="205" y="158"/>
                  </a:lnTo>
                  <a:lnTo>
                    <a:pt x="191" y="148"/>
                  </a:lnTo>
                  <a:lnTo>
                    <a:pt x="175" y="139"/>
                  </a:lnTo>
                  <a:lnTo>
                    <a:pt x="161" y="129"/>
                  </a:lnTo>
                  <a:lnTo>
                    <a:pt x="139" y="119"/>
                  </a:lnTo>
                  <a:lnTo>
                    <a:pt x="125" y="119"/>
                  </a:lnTo>
                  <a:lnTo>
                    <a:pt x="110" y="110"/>
                  </a:lnTo>
                  <a:lnTo>
                    <a:pt x="96" y="99"/>
                  </a:lnTo>
                  <a:lnTo>
                    <a:pt x="80" y="89"/>
                  </a:lnTo>
                  <a:lnTo>
                    <a:pt x="58" y="89"/>
                  </a:lnTo>
                  <a:lnTo>
                    <a:pt x="44" y="89"/>
                  </a:lnTo>
                  <a:lnTo>
                    <a:pt x="29" y="89"/>
                  </a:lnTo>
                  <a:lnTo>
                    <a:pt x="15" y="79"/>
                  </a:lnTo>
                  <a:lnTo>
                    <a:pt x="0" y="70"/>
                  </a:lnTo>
                  <a:lnTo>
                    <a:pt x="0" y="70"/>
                  </a:lnTo>
                  <a:lnTo>
                    <a:pt x="8" y="50"/>
                  </a:lnTo>
                  <a:lnTo>
                    <a:pt x="8" y="31"/>
                  </a:lnTo>
                  <a:lnTo>
                    <a:pt x="10" y="21"/>
                  </a:lnTo>
                  <a:lnTo>
                    <a:pt x="7" y="20"/>
                  </a:lnTo>
                  <a:close/>
                </a:path>
              </a:pathLst>
            </a:custGeom>
            <a:grp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a:solidFill>
                  <a:srgbClr val="5F5F5F"/>
                </a:solidFill>
                <a:latin typeface="Arial"/>
                <a:ea typeface="Arial"/>
                <a:cs typeface="Arial"/>
                <a:sym typeface="Arial"/>
              </a:endParaRPr>
            </a:p>
          </p:txBody>
        </p:sp>
        <p:sp>
          <p:nvSpPr>
            <p:cNvPr id="67" name="Google Shape;462;p45">
              <a:extLst>
                <a:ext uri="{FF2B5EF4-FFF2-40B4-BE49-F238E27FC236}">
                  <a16:creationId xmlns:a16="http://schemas.microsoft.com/office/drawing/2014/main" id="{55B673E5-0049-4F78-4290-53BB3C1AADAE}"/>
                </a:ext>
              </a:extLst>
            </p:cNvPr>
            <p:cNvSpPr/>
            <p:nvPr/>
          </p:nvSpPr>
          <p:spPr>
            <a:xfrm>
              <a:off x="-2435126" y="3597472"/>
              <a:ext cx="634939" cy="583660"/>
            </a:xfrm>
            <a:custGeom>
              <a:avLst/>
              <a:gdLst/>
              <a:ahLst/>
              <a:cxnLst/>
              <a:rect l="l" t="t" r="r" b="b"/>
              <a:pathLst>
                <a:path w="502" h="491" extrusionOk="0">
                  <a:moveTo>
                    <a:pt x="502" y="162"/>
                  </a:moveTo>
                  <a:lnTo>
                    <a:pt x="481" y="177"/>
                  </a:lnTo>
                  <a:lnTo>
                    <a:pt x="466" y="177"/>
                  </a:lnTo>
                  <a:lnTo>
                    <a:pt x="451" y="168"/>
                  </a:lnTo>
                  <a:lnTo>
                    <a:pt x="466" y="157"/>
                  </a:lnTo>
                  <a:lnTo>
                    <a:pt x="481" y="137"/>
                  </a:lnTo>
                  <a:lnTo>
                    <a:pt x="488" y="118"/>
                  </a:lnTo>
                  <a:lnTo>
                    <a:pt x="473" y="107"/>
                  </a:lnTo>
                  <a:lnTo>
                    <a:pt x="459" y="118"/>
                  </a:lnTo>
                  <a:lnTo>
                    <a:pt x="444" y="107"/>
                  </a:lnTo>
                  <a:lnTo>
                    <a:pt x="430" y="88"/>
                  </a:lnTo>
                  <a:lnTo>
                    <a:pt x="416" y="78"/>
                  </a:lnTo>
                  <a:lnTo>
                    <a:pt x="400" y="69"/>
                  </a:lnTo>
                  <a:lnTo>
                    <a:pt x="386" y="59"/>
                  </a:lnTo>
                  <a:lnTo>
                    <a:pt x="364" y="49"/>
                  </a:lnTo>
                  <a:lnTo>
                    <a:pt x="350" y="49"/>
                  </a:lnTo>
                  <a:lnTo>
                    <a:pt x="335" y="40"/>
                  </a:lnTo>
                  <a:lnTo>
                    <a:pt x="321" y="29"/>
                  </a:lnTo>
                  <a:lnTo>
                    <a:pt x="305" y="19"/>
                  </a:lnTo>
                  <a:lnTo>
                    <a:pt x="283" y="19"/>
                  </a:lnTo>
                  <a:lnTo>
                    <a:pt x="269" y="19"/>
                  </a:lnTo>
                  <a:lnTo>
                    <a:pt x="254" y="19"/>
                  </a:lnTo>
                  <a:lnTo>
                    <a:pt x="240" y="9"/>
                  </a:lnTo>
                  <a:lnTo>
                    <a:pt x="225" y="0"/>
                  </a:lnTo>
                  <a:lnTo>
                    <a:pt x="225" y="0"/>
                  </a:lnTo>
                  <a:lnTo>
                    <a:pt x="218" y="9"/>
                  </a:lnTo>
                  <a:lnTo>
                    <a:pt x="204" y="19"/>
                  </a:lnTo>
                  <a:lnTo>
                    <a:pt x="188" y="19"/>
                  </a:lnTo>
                  <a:lnTo>
                    <a:pt x="174" y="29"/>
                  </a:lnTo>
                  <a:lnTo>
                    <a:pt x="160" y="49"/>
                  </a:lnTo>
                  <a:lnTo>
                    <a:pt x="145" y="59"/>
                  </a:lnTo>
                  <a:lnTo>
                    <a:pt x="130" y="78"/>
                  </a:lnTo>
                  <a:lnTo>
                    <a:pt x="116" y="88"/>
                  </a:lnTo>
                  <a:lnTo>
                    <a:pt x="101" y="107"/>
                  </a:lnTo>
                  <a:lnTo>
                    <a:pt x="87" y="127"/>
                  </a:lnTo>
                  <a:lnTo>
                    <a:pt x="72" y="147"/>
                  </a:lnTo>
                  <a:lnTo>
                    <a:pt x="58" y="168"/>
                  </a:lnTo>
                  <a:lnTo>
                    <a:pt x="43" y="187"/>
                  </a:lnTo>
                  <a:lnTo>
                    <a:pt x="21" y="217"/>
                  </a:lnTo>
                  <a:lnTo>
                    <a:pt x="7" y="236"/>
                  </a:lnTo>
                  <a:lnTo>
                    <a:pt x="0" y="256"/>
                  </a:lnTo>
                  <a:lnTo>
                    <a:pt x="14" y="256"/>
                  </a:lnTo>
                  <a:lnTo>
                    <a:pt x="29" y="246"/>
                  </a:lnTo>
                  <a:lnTo>
                    <a:pt x="43" y="236"/>
                  </a:lnTo>
                  <a:lnTo>
                    <a:pt x="65" y="246"/>
                  </a:lnTo>
                  <a:lnTo>
                    <a:pt x="79" y="256"/>
                  </a:lnTo>
                  <a:lnTo>
                    <a:pt x="94" y="285"/>
                  </a:lnTo>
                  <a:lnTo>
                    <a:pt x="109" y="295"/>
                  </a:lnTo>
                  <a:lnTo>
                    <a:pt x="123" y="295"/>
                  </a:lnTo>
                  <a:lnTo>
                    <a:pt x="138" y="305"/>
                  </a:lnTo>
                  <a:lnTo>
                    <a:pt x="152" y="315"/>
                  </a:lnTo>
                  <a:lnTo>
                    <a:pt x="167" y="325"/>
                  </a:lnTo>
                  <a:lnTo>
                    <a:pt x="181" y="334"/>
                  </a:lnTo>
                  <a:lnTo>
                    <a:pt x="196" y="345"/>
                  </a:lnTo>
                  <a:lnTo>
                    <a:pt x="211" y="354"/>
                  </a:lnTo>
                  <a:lnTo>
                    <a:pt x="225" y="374"/>
                  </a:lnTo>
                  <a:lnTo>
                    <a:pt x="240" y="393"/>
                  </a:lnTo>
                  <a:lnTo>
                    <a:pt x="254" y="403"/>
                  </a:lnTo>
                  <a:lnTo>
                    <a:pt x="269" y="423"/>
                  </a:lnTo>
                  <a:lnTo>
                    <a:pt x="276" y="442"/>
                  </a:lnTo>
                  <a:lnTo>
                    <a:pt x="261" y="453"/>
                  </a:lnTo>
                  <a:lnTo>
                    <a:pt x="254" y="472"/>
                  </a:lnTo>
                  <a:lnTo>
                    <a:pt x="254" y="491"/>
                  </a:lnTo>
                  <a:lnTo>
                    <a:pt x="269" y="491"/>
                  </a:lnTo>
                  <a:lnTo>
                    <a:pt x="283" y="482"/>
                  </a:lnTo>
                  <a:lnTo>
                    <a:pt x="298" y="472"/>
                  </a:lnTo>
                  <a:lnTo>
                    <a:pt x="313" y="453"/>
                  </a:lnTo>
                  <a:lnTo>
                    <a:pt x="321" y="432"/>
                  </a:lnTo>
                  <a:lnTo>
                    <a:pt x="328" y="413"/>
                  </a:lnTo>
                  <a:lnTo>
                    <a:pt x="335" y="393"/>
                  </a:lnTo>
                  <a:lnTo>
                    <a:pt x="350" y="384"/>
                  </a:lnTo>
                  <a:lnTo>
                    <a:pt x="364" y="364"/>
                  </a:lnTo>
                  <a:lnTo>
                    <a:pt x="379" y="354"/>
                  </a:lnTo>
                  <a:lnTo>
                    <a:pt x="393" y="345"/>
                  </a:lnTo>
                  <a:lnTo>
                    <a:pt x="408" y="325"/>
                  </a:lnTo>
                  <a:lnTo>
                    <a:pt x="423" y="315"/>
                  </a:lnTo>
                  <a:lnTo>
                    <a:pt x="437" y="295"/>
                  </a:lnTo>
                  <a:lnTo>
                    <a:pt x="444" y="276"/>
                  </a:lnTo>
                  <a:lnTo>
                    <a:pt x="451" y="246"/>
                  </a:lnTo>
                  <a:lnTo>
                    <a:pt x="459" y="227"/>
                  </a:lnTo>
                  <a:lnTo>
                    <a:pt x="481" y="197"/>
                  </a:lnTo>
                  <a:lnTo>
                    <a:pt x="495" y="177"/>
                  </a:lnTo>
                  <a:lnTo>
                    <a:pt x="502" y="162"/>
                  </a:lnTo>
                  <a:close/>
                </a:path>
              </a:pathLst>
            </a:custGeom>
            <a:grp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a:solidFill>
                  <a:srgbClr val="5F5F5F"/>
                </a:solidFill>
                <a:latin typeface="Arial"/>
                <a:ea typeface="Arial"/>
                <a:cs typeface="Arial"/>
                <a:sym typeface="Arial"/>
              </a:endParaRPr>
            </a:p>
          </p:txBody>
        </p:sp>
        <p:sp>
          <p:nvSpPr>
            <p:cNvPr id="68" name="Google Shape;480;p45">
              <a:extLst>
                <a:ext uri="{FF2B5EF4-FFF2-40B4-BE49-F238E27FC236}">
                  <a16:creationId xmlns:a16="http://schemas.microsoft.com/office/drawing/2014/main" id="{B0B835F3-5CB4-5640-54FB-A1B2040FC502}"/>
                </a:ext>
              </a:extLst>
            </p:cNvPr>
            <p:cNvSpPr/>
            <p:nvPr/>
          </p:nvSpPr>
          <p:spPr>
            <a:xfrm>
              <a:off x="-2222114" y="3199828"/>
              <a:ext cx="546184" cy="374729"/>
            </a:xfrm>
            <a:custGeom>
              <a:avLst/>
              <a:gdLst/>
              <a:ahLst/>
              <a:cxnLst/>
              <a:rect l="l" t="t" r="r" b="b"/>
              <a:pathLst>
                <a:path w="430" h="315" extrusionOk="0">
                  <a:moveTo>
                    <a:pt x="109" y="11"/>
                  </a:moveTo>
                  <a:lnTo>
                    <a:pt x="102" y="11"/>
                  </a:lnTo>
                  <a:lnTo>
                    <a:pt x="87" y="21"/>
                  </a:lnTo>
                  <a:lnTo>
                    <a:pt x="73" y="30"/>
                  </a:lnTo>
                  <a:lnTo>
                    <a:pt x="65" y="51"/>
                  </a:lnTo>
                  <a:lnTo>
                    <a:pt x="65" y="70"/>
                  </a:lnTo>
                  <a:lnTo>
                    <a:pt x="51" y="70"/>
                  </a:lnTo>
                  <a:lnTo>
                    <a:pt x="43" y="90"/>
                  </a:lnTo>
                  <a:lnTo>
                    <a:pt x="43" y="109"/>
                  </a:lnTo>
                  <a:lnTo>
                    <a:pt x="29" y="119"/>
                  </a:lnTo>
                  <a:lnTo>
                    <a:pt x="14" y="129"/>
                  </a:lnTo>
                  <a:lnTo>
                    <a:pt x="14" y="129"/>
                  </a:lnTo>
                  <a:lnTo>
                    <a:pt x="8" y="140"/>
                  </a:lnTo>
                  <a:lnTo>
                    <a:pt x="1" y="162"/>
                  </a:lnTo>
                  <a:lnTo>
                    <a:pt x="0" y="178"/>
                  </a:lnTo>
                  <a:lnTo>
                    <a:pt x="0" y="198"/>
                  </a:lnTo>
                  <a:lnTo>
                    <a:pt x="7" y="217"/>
                  </a:lnTo>
                  <a:lnTo>
                    <a:pt x="22" y="217"/>
                  </a:lnTo>
                  <a:lnTo>
                    <a:pt x="37" y="207"/>
                  </a:lnTo>
                  <a:lnTo>
                    <a:pt x="51" y="227"/>
                  </a:lnTo>
                  <a:lnTo>
                    <a:pt x="66" y="237"/>
                  </a:lnTo>
                  <a:lnTo>
                    <a:pt x="66" y="256"/>
                  </a:lnTo>
                  <a:lnTo>
                    <a:pt x="66" y="276"/>
                  </a:lnTo>
                  <a:lnTo>
                    <a:pt x="59" y="286"/>
                  </a:lnTo>
                  <a:lnTo>
                    <a:pt x="59" y="286"/>
                  </a:lnTo>
                  <a:lnTo>
                    <a:pt x="73" y="286"/>
                  </a:lnTo>
                  <a:lnTo>
                    <a:pt x="87" y="286"/>
                  </a:lnTo>
                  <a:lnTo>
                    <a:pt x="102" y="296"/>
                  </a:lnTo>
                  <a:lnTo>
                    <a:pt x="116" y="306"/>
                  </a:lnTo>
                  <a:lnTo>
                    <a:pt x="131" y="306"/>
                  </a:lnTo>
                  <a:lnTo>
                    <a:pt x="147" y="296"/>
                  </a:lnTo>
                  <a:lnTo>
                    <a:pt x="161" y="296"/>
                  </a:lnTo>
                  <a:lnTo>
                    <a:pt x="176" y="296"/>
                  </a:lnTo>
                  <a:lnTo>
                    <a:pt x="190" y="306"/>
                  </a:lnTo>
                  <a:lnTo>
                    <a:pt x="198" y="306"/>
                  </a:lnTo>
                  <a:lnTo>
                    <a:pt x="212" y="315"/>
                  </a:lnTo>
                  <a:lnTo>
                    <a:pt x="226" y="315"/>
                  </a:lnTo>
                  <a:lnTo>
                    <a:pt x="242" y="306"/>
                  </a:lnTo>
                  <a:lnTo>
                    <a:pt x="242" y="286"/>
                  </a:lnTo>
                  <a:lnTo>
                    <a:pt x="256" y="286"/>
                  </a:lnTo>
                  <a:lnTo>
                    <a:pt x="270" y="276"/>
                  </a:lnTo>
                  <a:lnTo>
                    <a:pt x="285" y="266"/>
                  </a:lnTo>
                  <a:lnTo>
                    <a:pt x="299" y="276"/>
                  </a:lnTo>
                  <a:lnTo>
                    <a:pt x="321" y="286"/>
                  </a:lnTo>
                  <a:lnTo>
                    <a:pt x="343" y="286"/>
                  </a:lnTo>
                  <a:lnTo>
                    <a:pt x="351" y="276"/>
                  </a:lnTo>
                  <a:lnTo>
                    <a:pt x="365" y="266"/>
                  </a:lnTo>
                  <a:lnTo>
                    <a:pt x="380" y="276"/>
                  </a:lnTo>
                  <a:lnTo>
                    <a:pt x="380" y="276"/>
                  </a:lnTo>
                  <a:lnTo>
                    <a:pt x="380" y="276"/>
                  </a:lnTo>
                  <a:lnTo>
                    <a:pt x="394" y="265"/>
                  </a:lnTo>
                  <a:lnTo>
                    <a:pt x="402" y="246"/>
                  </a:lnTo>
                  <a:lnTo>
                    <a:pt x="394" y="226"/>
                  </a:lnTo>
                  <a:lnTo>
                    <a:pt x="409" y="216"/>
                  </a:lnTo>
                  <a:lnTo>
                    <a:pt x="424" y="216"/>
                  </a:lnTo>
                  <a:lnTo>
                    <a:pt x="430" y="197"/>
                  </a:lnTo>
                  <a:lnTo>
                    <a:pt x="416" y="187"/>
                  </a:lnTo>
                  <a:lnTo>
                    <a:pt x="402" y="197"/>
                  </a:lnTo>
                  <a:lnTo>
                    <a:pt x="394" y="177"/>
                  </a:lnTo>
                  <a:lnTo>
                    <a:pt x="380" y="167"/>
                  </a:lnTo>
                  <a:lnTo>
                    <a:pt x="365" y="167"/>
                  </a:lnTo>
                  <a:lnTo>
                    <a:pt x="351" y="167"/>
                  </a:lnTo>
                  <a:lnTo>
                    <a:pt x="343" y="148"/>
                  </a:lnTo>
                  <a:lnTo>
                    <a:pt x="351" y="128"/>
                  </a:lnTo>
                  <a:lnTo>
                    <a:pt x="351" y="108"/>
                  </a:lnTo>
                  <a:lnTo>
                    <a:pt x="336" y="99"/>
                  </a:lnTo>
                  <a:lnTo>
                    <a:pt x="329" y="79"/>
                  </a:lnTo>
                  <a:lnTo>
                    <a:pt x="336" y="59"/>
                  </a:lnTo>
                  <a:lnTo>
                    <a:pt x="321" y="39"/>
                  </a:lnTo>
                  <a:lnTo>
                    <a:pt x="299" y="30"/>
                  </a:lnTo>
                  <a:lnTo>
                    <a:pt x="285" y="30"/>
                  </a:lnTo>
                  <a:lnTo>
                    <a:pt x="270" y="39"/>
                  </a:lnTo>
                  <a:lnTo>
                    <a:pt x="256" y="39"/>
                  </a:lnTo>
                  <a:lnTo>
                    <a:pt x="242" y="20"/>
                  </a:lnTo>
                  <a:lnTo>
                    <a:pt x="226" y="10"/>
                  </a:lnTo>
                  <a:lnTo>
                    <a:pt x="212" y="10"/>
                  </a:lnTo>
                  <a:lnTo>
                    <a:pt x="198" y="10"/>
                  </a:lnTo>
                  <a:lnTo>
                    <a:pt x="183" y="0"/>
                  </a:lnTo>
                  <a:lnTo>
                    <a:pt x="169" y="0"/>
                  </a:lnTo>
                  <a:lnTo>
                    <a:pt x="154" y="10"/>
                  </a:lnTo>
                  <a:lnTo>
                    <a:pt x="139" y="20"/>
                  </a:lnTo>
                  <a:lnTo>
                    <a:pt x="124" y="20"/>
                  </a:lnTo>
                  <a:lnTo>
                    <a:pt x="109" y="10"/>
                  </a:lnTo>
                  <a:lnTo>
                    <a:pt x="102" y="10"/>
                  </a:lnTo>
                  <a:lnTo>
                    <a:pt x="109" y="11"/>
                  </a:lnTo>
                  <a:close/>
                </a:path>
              </a:pathLst>
            </a:custGeom>
            <a:grp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a:solidFill>
                  <a:srgbClr val="5F5F5F"/>
                </a:solidFill>
                <a:latin typeface="Arial"/>
                <a:ea typeface="Arial"/>
                <a:cs typeface="Arial"/>
                <a:sym typeface="Arial"/>
              </a:endParaRPr>
            </a:p>
          </p:txBody>
        </p:sp>
        <p:sp>
          <p:nvSpPr>
            <p:cNvPr id="69" name="Google Shape;481;p45">
              <a:extLst>
                <a:ext uri="{FF2B5EF4-FFF2-40B4-BE49-F238E27FC236}">
                  <a16:creationId xmlns:a16="http://schemas.microsoft.com/office/drawing/2014/main" id="{9FB4B180-87DA-FBE2-4B9C-E9F18A650B2B}"/>
                </a:ext>
              </a:extLst>
            </p:cNvPr>
            <p:cNvSpPr/>
            <p:nvPr/>
          </p:nvSpPr>
          <p:spPr>
            <a:xfrm>
              <a:off x="-2156572" y="3516595"/>
              <a:ext cx="434216" cy="292504"/>
            </a:xfrm>
            <a:custGeom>
              <a:avLst/>
              <a:gdLst/>
              <a:ahLst/>
              <a:cxnLst/>
              <a:rect l="l" t="t" r="r" b="b"/>
              <a:pathLst>
                <a:path w="343" h="247" extrusionOk="0">
                  <a:moveTo>
                    <a:pt x="7" y="20"/>
                  </a:moveTo>
                  <a:lnTo>
                    <a:pt x="22" y="20"/>
                  </a:lnTo>
                  <a:lnTo>
                    <a:pt x="36" y="20"/>
                  </a:lnTo>
                  <a:lnTo>
                    <a:pt x="51" y="30"/>
                  </a:lnTo>
                  <a:lnTo>
                    <a:pt x="65" y="40"/>
                  </a:lnTo>
                  <a:lnTo>
                    <a:pt x="80" y="40"/>
                  </a:lnTo>
                  <a:lnTo>
                    <a:pt x="95" y="30"/>
                  </a:lnTo>
                  <a:lnTo>
                    <a:pt x="110" y="30"/>
                  </a:lnTo>
                  <a:lnTo>
                    <a:pt x="124" y="30"/>
                  </a:lnTo>
                  <a:lnTo>
                    <a:pt x="139" y="40"/>
                  </a:lnTo>
                  <a:lnTo>
                    <a:pt x="146" y="40"/>
                  </a:lnTo>
                  <a:lnTo>
                    <a:pt x="161" y="49"/>
                  </a:lnTo>
                  <a:lnTo>
                    <a:pt x="175" y="49"/>
                  </a:lnTo>
                  <a:lnTo>
                    <a:pt x="190" y="40"/>
                  </a:lnTo>
                  <a:lnTo>
                    <a:pt x="190" y="20"/>
                  </a:lnTo>
                  <a:lnTo>
                    <a:pt x="204" y="20"/>
                  </a:lnTo>
                  <a:lnTo>
                    <a:pt x="219" y="11"/>
                  </a:lnTo>
                  <a:lnTo>
                    <a:pt x="233" y="0"/>
                  </a:lnTo>
                  <a:lnTo>
                    <a:pt x="248" y="11"/>
                  </a:lnTo>
                  <a:lnTo>
                    <a:pt x="270" y="20"/>
                  </a:lnTo>
                  <a:lnTo>
                    <a:pt x="292" y="20"/>
                  </a:lnTo>
                  <a:lnTo>
                    <a:pt x="299" y="11"/>
                  </a:lnTo>
                  <a:lnTo>
                    <a:pt x="313" y="0"/>
                  </a:lnTo>
                  <a:lnTo>
                    <a:pt x="328" y="11"/>
                  </a:lnTo>
                  <a:lnTo>
                    <a:pt x="328" y="11"/>
                  </a:lnTo>
                  <a:lnTo>
                    <a:pt x="328" y="12"/>
                  </a:lnTo>
                  <a:lnTo>
                    <a:pt x="336" y="31"/>
                  </a:lnTo>
                  <a:lnTo>
                    <a:pt x="343" y="50"/>
                  </a:lnTo>
                  <a:lnTo>
                    <a:pt x="336" y="70"/>
                  </a:lnTo>
                  <a:lnTo>
                    <a:pt x="343" y="89"/>
                  </a:lnTo>
                  <a:lnTo>
                    <a:pt x="343" y="110"/>
                  </a:lnTo>
                  <a:lnTo>
                    <a:pt x="336" y="129"/>
                  </a:lnTo>
                  <a:lnTo>
                    <a:pt x="329" y="148"/>
                  </a:lnTo>
                  <a:lnTo>
                    <a:pt x="329" y="168"/>
                  </a:lnTo>
                  <a:lnTo>
                    <a:pt x="314" y="197"/>
                  </a:lnTo>
                  <a:lnTo>
                    <a:pt x="300" y="207"/>
                  </a:lnTo>
                  <a:lnTo>
                    <a:pt x="277" y="229"/>
                  </a:lnTo>
                  <a:lnTo>
                    <a:pt x="277" y="232"/>
                  </a:lnTo>
                  <a:lnTo>
                    <a:pt x="256" y="247"/>
                  </a:lnTo>
                  <a:lnTo>
                    <a:pt x="241" y="247"/>
                  </a:lnTo>
                  <a:lnTo>
                    <a:pt x="226" y="238"/>
                  </a:lnTo>
                  <a:lnTo>
                    <a:pt x="241" y="227"/>
                  </a:lnTo>
                  <a:lnTo>
                    <a:pt x="256" y="207"/>
                  </a:lnTo>
                  <a:lnTo>
                    <a:pt x="263" y="188"/>
                  </a:lnTo>
                  <a:lnTo>
                    <a:pt x="248" y="177"/>
                  </a:lnTo>
                  <a:lnTo>
                    <a:pt x="234" y="188"/>
                  </a:lnTo>
                  <a:lnTo>
                    <a:pt x="219" y="177"/>
                  </a:lnTo>
                  <a:lnTo>
                    <a:pt x="205" y="158"/>
                  </a:lnTo>
                  <a:lnTo>
                    <a:pt x="191" y="148"/>
                  </a:lnTo>
                  <a:lnTo>
                    <a:pt x="175" y="139"/>
                  </a:lnTo>
                  <a:lnTo>
                    <a:pt x="161" y="129"/>
                  </a:lnTo>
                  <a:lnTo>
                    <a:pt x="139" y="119"/>
                  </a:lnTo>
                  <a:lnTo>
                    <a:pt x="125" y="119"/>
                  </a:lnTo>
                  <a:lnTo>
                    <a:pt x="110" y="110"/>
                  </a:lnTo>
                  <a:lnTo>
                    <a:pt x="96" y="99"/>
                  </a:lnTo>
                  <a:lnTo>
                    <a:pt x="80" y="89"/>
                  </a:lnTo>
                  <a:lnTo>
                    <a:pt x="58" y="89"/>
                  </a:lnTo>
                  <a:lnTo>
                    <a:pt x="44" y="89"/>
                  </a:lnTo>
                  <a:lnTo>
                    <a:pt x="29" y="89"/>
                  </a:lnTo>
                  <a:lnTo>
                    <a:pt x="15" y="79"/>
                  </a:lnTo>
                  <a:lnTo>
                    <a:pt x="0" y="70"/>
                  </a:lnTo>
                  <a:lnTo>
                    <a:pt x="0" y="70"/>
                  </a:lnTo>
                  <a:lnTo>
                    <a:pt x="8" y="50"/>
                  </a:lnTo>
                  <a:lnTo>
                    <a:pt x="8" y="31"/>
                  </a:lnTo>
                  <a:lnTo>
                    <a:pt x="10" y="21"/>
                  </a:lnTo>
                  <a:lnTo>
                    <a:pt x="7" y="20"/>
                  </a:lnTo>
                  <a:close/>
                </a:path>
              </a:pathLst>
            </a:custGeom>
            <a:grp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a:solidFill>
                  <a:srgbClr val="5F5F5F"/>
                </a:solidFill>
                <a:latin typeface="Arial"/>
                <a:ea typeface="Arial"/>
                <a:cs typeface="Arial"/>
                <a:sym typeface="Arial"/>
              </a:endParaRPr>
            </a:p>
          </p:txBody>
        </p:sp>
        <p:sp>
          <p:nvSpPr>
            <p:cNvPr id="70" name="Google Shape;482;p45">
              <a:extLst>
                <a:ext uri="{FF2B5EF4-FFF2-40B4-BE49-F238E27FC236}">
                  <a16:creationId xmlns:a16="http://schemas.microsoft.com/office/drawing/2014/main" id="{BB3B223F-B2FA-8FC0-E026-0B6B8009A771}"/>
                </a:ext>
              </a:extLst>
            </p:cNvPr>
            <p:cNvSpPr/>
            <p:nvPr/>
          </p:nvSpPr>
          <p:spPr>
            <a:xfrm>
              <a:off x="-2441954" y="3598820"/>
              <a:ext cx="636304" cy="583661"/>
            </a:xfrm>
            <a:custGeom>
              <a:avLst/>
              <a:gdLst/>
              <a:ahLst/>
              <a:cxnLst/>
              <a:rect l="l" t="t" r="r" b="b"/>
              <a:pathLst>
                <a:path w="502" h="491" extrusionOk="0">
                  <a:moveTo>
                    <a:pt x="502" y="162"/>
                  </a:moveTo>
                  <a:lnTo>
                    <a:pt x="481" y="177"/>
                  </a:lnTo>
                  <a:lnTo>
                    <a:pt x="466" y="177"/>
                  </a:lnTo>
                  <a:lnTo>
                    <a:pt x="451" y="168"/>
                  </a:lnTo>
                  <a:lnTo>
                    <a:pt x="466" y="157"/>
                  </a:lnTo>
                  <a:lnTo>
                    <a:pt x="481" y="137"/>
                  </a:lnTo>
                  <a:lnTo>
                    <a:pt x="488" y="118"/>
                  </a:lnTo>
                  <a:lnTo>
                    <a:pt x="473" y="107"/>
                  </a:lnTo>
                  <a:lnTo>
                    <a:pt x="459" y="118"/>
                  </a:lnTo>
                  <a:lnTo>
                    <a:pt x="444" y="107"/>
                  </a:lnTo>
                  <a:lnTo>
                    <a:pt x="430" y="88"/>
                  </a:lnTo>
                  <a:lnTo>
                    <a:pt x="416" y="78"/>
                  </a:lnTo>
                  <a:lnTo>
                    <a:pt x="400" y="69"/>
                  </a:lnTo>
                  <a:lnTo>
                    <a:pt x="386" y="59"/>
                  </a:lnTo>
                  <a:lnTo>
                    <a:pt x="364" y="49"/>
                  </a:lnTo>
                  <a:lnTo>
                    <a:pt x="350" y="49"/>
                  </a:lnTo>
                  <a:lnTo>
                    <a:pt x="335" y="40"/>
                  </a:lnTo>
                  <a:lnTo>
                    <a:pt x="321" y="29"/>
                  </a:lnTo>
                  <a:lnTo>
                    <a:pt x="305" y="19"/>
                  </a:lnTo>
                  <a:lnTo>
                    <a:pt x="283" y="19"/>
                  </a:lnTo>
                  <a:lnTo>
                    <a:pt x="269" y="19"/>
                  </a:lnTo>
                  <a:lnTo>
                    <a:pt x="254" y="19"/>
                  </a:lnTo>
                  <a:lnTo>
                    <a:pt x="240" y="9"/>
                  </a:lnTo>
                  <a:lnTo>
                    <a:pt x="225" y="0"/>
                  </a:lnTo>
                  <a:lnTo>
                    <a:pt x="225" y="0"/>
                  </a:lnTo>
                  <a:lnTo>
                    <a:pt x="218" y="9"/>
                  </a:lnTo>
                  <a:lnTo>
                    <a:pt x="204" y="19"/>
                  </a:lnTo>
                  <a:lnTo>
                    <a:pt x="188" y="19"/>
                  </a:lnTo>
                  <a:lnTo>
                    <a:pt x="174" y="29"/>
                  </a:lnTo>
                  <a:lnTo>
                    <a:pt x="160" y="49"/>
                  </a:lnTo>
                  <a:lnTo>
                    <a:pt x="145" y="59"/>
                  </a:lnTo>
                  <a:lnTo>
                    <a:pt x="130" y="78"/>
                  </a:lnTo>
                  <a:lnTo>
                    <a:pt x="116" y="88"/>
                  </a:lnTo>
                  <a:lnTo>
                    <a:pt x="101" y="107"/>
                  </a:lnTo>
                  <a:lnTo>
                    <a:pt x="87" y="127"/>
                  </a:lnTo>
                  <a:lnTo>
                    <a:pt x="72" y="147"/>
                  </a:lnTo>
                  <a:lnTo>
                    <a:pt x="58" y="168"/>
                  </a:lnTo>
                  <a:lnTo>
                    <a:pt x="43" y="187"/>
                  </a:lnTo>
                  <a:lnTo>
                    <a:pt x="21" y="217"/>
                  </a:lnTo>
                  <a:lnTo>
                    <a:pt x="7" y="236"/>
                  </a:lnTo>
                  <a:lnTo>
                    <a:pt x="0" y="256"/>
                  </a:lnTo>
                  <a:lnTo>
                    <a:pt x="14" y="256"/>
                  </a:lnTo>
                  <a:lnTo>
                    <a:pt x="29" y="246"/>
                  </a:lnTo>
                  <a:lnTo>
                    <a:pt x="43" y="236"/>
                  </a:lnTo>
                  <a:lnTo>
                    <a:pt x="65" y="246"/>
                  </a:lnTo>
                  <a:lnTo>
                    <a:pt x="79" y="256"/>
                  </a:lnTo>
                  <a:lnTo>
                    <a:pt x="94" y="285"/>
                  </a:lnTo>
                  <a:lnTo>
                    <a:pt x="109" y="295"/>
                  </a:lnTo>
                  <a:lnTo>
                    <a:pt x="123" y="295"/>
                  </a:lnTo>
                  <a:lnTo>
                    <a:pt x="138" y="305"/>
                  </a:lnTo>
                  <a:lnTo>
                    <a:pt x="152" y="315"/>
                  </a:lnTo>
                  <a:lnTo>
                    <a:pt x="167" y="325"/>
                  </a:lnTo>
                  <a:lnTo>
                    <a:pt x="181" y="334"/>
                  </a:lnTo>
                  <a:lnTo>
                    <a:pt x="196" y="345"/>
                  </a:lnTo>
                  <a:lnTo>
                    <a:pt x="211" y="354"/>
                  </a:lnTo>
                  <a:lnTo>
                    <a:pt x="225" y="374"/>
                  </a:lnTo>
                  <a:lnTo>
                    <a:pt x="240" y="393"/>
                  </a:lnTo>
                  <a:lnTo>
                    <a:pt x="254" y="403"/>
                  </a:lnTo>
                  <a:lnTo>
                    <a:pt x="269" y="423"/>
                  </a:lnTo>
                  <a:lnTo>
                    <a:pt x="276" y="442"/>
                  </a:lnTo>
                  <a:lnTo>
                    <a:pt x="261" y="453"/>
                  </a:lnTo>
                  <a:lnTo>
                    <a:pt x="254" y="472"/>
                  </a:lnTo>
                  <a:lnTo>
                    <a:pt x="254" y="491"/>
                  </a:lnTo>
                  <a:lnTo>
                    <a:pt x="269" y="491"/>
                  </a:lnTo>
                  <a:lnTo>
                    <a:pt x="283" y="482"/>
                  </a:lnTo>
                  <a:lnTo>
                    <a:pt x="298" y="472"/>
                  </a:lnTo>
                  <a:lnTo>
                    <a:pt x="313" y="453"/>
                  </a:lnTo>
                  <a:lnTo>
                    <a:pt x="321" y="432"/>
                  </a:lnTo>
                  <a:lnTo>
                    <a:pt x="328" y="413"/>
                  </a:lnTo>
                  <a:lnTo>
                    <a:pt x="335" y="393"/>
                  </a:lnTo>
                  <a:lnTo>
                    <a:pt x="350" y="384"/>
                  </a:lnTo>
                  <a:lnTo>
                    <a:pt x="364" y="364"/>
                  </a:lnTo>
                  <a:lnTo>
                    <a:pt x="379" y="354"/>
                  </a:lnTo>
                  <a:lnTo>
                    <a:pt x="393" y="345"/>
                  </a:lnTo>
                  <a:lnTo>
                    <a:pt x="408" y="325"/>
                  </a:lnTo>
                  <a:lnTo>
                    <a:pt x="423" y="315"/>
                  </a:lnTo>
                  <a:lnTo>
                    <a:pt x="437" y="295"/>
                  </a:lnTo>
                  <a:lnTo>
                    <a:pt x="444" y="276"/>
                  </a:lnTo>
                  <a:lnTo>
                    <a:pt x="451" y="246"/>
                  </a:lnTo>
                  <a:lnTo>
                    <a:pt x="459" y="227"/>
                  </a:lnTo>
                  <a:lnTo>
                    <a:pt x="481" y="197"/>
                  </a:lnTo>
                  <a:lnTo>
                    <a:pt x="495" y="177"/>
                  </a:lnTo>
                  <a:lnTo>
                    <a:pt x="502" y="162"/>
                  </a:lnTo>
                  <a:close/>
                </a:path>
              </a:pathLst>
            </a:custGeom>
            <a:grp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a:solidFill>
                  <a:srgbClr val="5F5F5F"/>
                </a:solidFill>
                <a:latin typeface="Arial"/>
                <a:ea typeface="Arial"/>
                <a:cs typeface="Arial"/>
                <a:sym typeface="Arial"/>
              </a:endParaRPr>
            </a:p>
          </p:txBody>
        </p:sp>
      </p:grpSp>
      <p:grpSp>
        <p:nvGrpSpPr>
          <p:cNvPr id="71" name="Group 70">
            <a:extLst>
              <a:ext uri="{FF2B5EF4-FFF2-40B4-BE49-F238E27FC236}">
                <a16:creationId xmlns:a16="http://schemas.microsoft.com/office/drawing/2014/main" id="{D0F51A26-2875-7220-087F-43891EF1F8E7}"/>
              </a:ext>
            </a:extLst>
          </p:cNvPr>
          <p:cNvGrpSpPr/>
          <p:nvPr/>
        </p:nvGrpSpPr>
        <p:grpSpPr>
          <a:xfrm>
            <a:off x="6013591" y="4971726"/>
            <a:ext cx="1568431" cy="1055005"/>
            <a:chOff x="-3062929" y="180222"/>
            <a:chExt cx="2522007" cy="1733459"/>
          </a:xfrm>
        </p:grpSpPr>
        <p:sp>
          <p:nvSpPr>
            <p:cNvPr id="72" name="Google Shape;442;p45">
              <a:extLst>
                <a:ext uri="{FF2B5EF4-FFF2-40B4-BE49-F238E27FC236}">
                  <a16:creationId xmlns:a16="http://schemas.microsoft.com/office/drawing/2014/main" id="{A6EFE598-13B5-0ECF-30DE-64415388315D}"/>
                </a:ext>
              </a:extLst>
            </p:cNvPr>
            <p:cNvSpPr/>
            <p:nvPr/>
          </p:nvSpPr>
          <p:spPr>
            <a:xfrm>
              <a:off x="-2250479" y="180222"/>
              <a:ext cx="547549" cy="594445"/>
            </a:xfrm>
            <a:custGeom>
              <a:avLst/>
              <a:gdLst/>
              <a:ahLst/>
              <a:cxnLst/>
              <a:rect l="l" t="t" r="r" b="b"/>
              <a:pathLst>
                <a:path w="432" h="501" extrusionOk="0">
                  <a:moveTo>
                    <a:pt x="432" y="364"/>
                  </a:moveTo>
                  <a:lnTo>
                    <a:pt x="432" y="364"/>
                  </a:lnTo>
                  <a:lnTo>
                    <a:pt x="425" y="383"/>
                  </a:lnTo>
                  <a:lnTo>
                    <a:pt x="410" y="383"/>
                  </a:lnTo>
                  <a:lnTo>
                    <a:pt x="395" y="383"/>
                  </a:lnTo>
                  <a:lnTo>
                    <a:pt x="381" y="383"/>
                  </a:lnTo>
                  <a:lnTo>
                    <a:pt x="366" y="383"/>
                  </a:lnTo>
                  <a:lnTo>
                    <a:pt x="352" y="393"/>
                  </a:lnTo>
                  <a:lnTo>
                    <a:pt x="344" y="412"/>
                  </a:lnTo>
                  <a:lnTo>
                    <a:pt x="337" y="433"/>
                  </a:lnTo>
                  <a:lnTo>
                    <a:pt x="322" y="442"/>
                  </a:lnTo>
                  <a:lnTo>
                    <a:pt x="329" y="462"/>
                  </a:lnTo>
                  <a:lnTo>
                    <a:pt x="315" y="472"/>
                  </a:lnTo>
                  <a:lnTo>
                    <a:pt x="301" y="472"/>
                  </a:lnTo>
                  <a:lnTo>
                    <a:pt x="286" y="452"/>
                  </a:lnTo>
                  <a:lnTo>
                    <a:pt x="272" y="452"/>
                  </a:lnTo>
                  <a:lnTo>
                    <a:pt x="257" y="452"/>
                  </a:lnTo>
                  <a:lnTo>
                    <a:pt x="241" y="462"/>
                  </a:lnTo>
                  <a:lnTo>
                    <a:pt x="234" y="481"/>
                  </a:lnTo>
                  <a:lnTo>
                    <a:pt x="227" y="501"/>
                  </a:lnTo>
                  <a:lnTo>
                    <a:pt x="219" y="501"/>
                  </a:lnTo>
                  <a:lnTo>
                    <a:pt x="205" y="491"/>
                  </a:lnTo>
                  <a:lnTo>
                    <a:pt x="191" y="481"/>
                  </a:lnTo>
                  <a:lnTo>
                    <a:pt x="176" y="462"/>
                  </a:lnTo>
                  <a:lnTo>
                    <a:pt x="176" y="442"/>
                  </a:lnTo>
                  <a:lnTo>
                    <a:pt x="183" y="422"/>
                  </a:lnTo>
                  <a:lnTo>
                    <a:pt x="176" y="402"/>
                  </a:lnTo>
                  <a:lnTo>
                    <a:pt x="176" y="383"/>
                  </a:lnTo>
                  <a:lnTo>
                    <a:pt x="176" y="364"/>
                  </a:lnTo>
                  <a:lnTo>
                    <a:pt x="168" y="344"/>
                  </a:lnTo>
                  <a:lnTo>
                    <a:pt x="154" y="334"/>
                  </a:lnTo>
                  <a:lnTo>
                    <a:pt x="139" y="313"/>
                  </a:lnTo>
                  <a:lnTo>
                    <a:pt x="139" y="294"/>
                  </a:lnTo>
                  <a:lnTo>
                    <a:pt x="133" y="274"/>
                  </a:lnTo>
                  <a:lnTo>
                    <a:pt x="125" y="255"/>
                  </a:lnTo>
                  <a:lnTo>
                    <a:pt x="125" y="235"/>
                  </a:lnTo>
                  <a:lnTo>
                    <a:pt x="110" y="235"/>
                  </a:lnTo>
                  <a:lnTo>
                    <a:pt x="110" y="235"/>
                  </a:lnTo>
                  <a:lnTo>
                    <a:pt x="103" y="226"/>
                  </a:lnTo>
                  <a:lnTo>
                    <a:pt x="70" y="226"/>
                  </a:lnTo>
                  <a:lnTo>
                    <a:pt x="56" y="225"/>
                  </a:lnTo>
                  <a:lnTo>
                    <a:pt x="38" y="220"/>
                  </a:lnTo>
                  <a:lnTo>
                    <a:pt x="30" y="206"/>
                  </a:lnTo>
                  <a:lnTo>
                    <a:pt x="30" y="186"/>
                  </a:lnTo>
                  <a:lnTo>
                    <a:pt x="37" y="167"/>
                  </a:lnTo>
                  <a:lnTo>
                    <a:pt x="44" y="147"/>
                  </a:lnTo>
                  <a:lnTo>
                    <a:pt x="37" y="131"/>
                  </a:lnTo>
                  <a:lnTo>
                    <a:pt x="19" y="116"/>
                  </a:lnTo>
                  <a:lnTo>
                    <a:pt x="2" y="111"/>
                  </a:lnTo>
                  <a:lnTo>
                    <a:pt x="0" y="95"/>
                  </a:lnTo>
                  <a:lnTo>
                    <a:pt x="28" y="93"/>
                  </a:lnTo>
                  <a:lnTo>
                    <a:pt x="44" y="98"/>
                  </a:lnTo>
                  <a:lnTo>
                    <a:pt x="59" y="108"/>
                  </a:lnTo>
                  <a:lnTo>
                    <a:pt x="73" y="108"/>
                  </a:lnTo>
                  <a:lnTo>
                    <a:pt x="88" y="118"/>
                  </a:lnTo>
                  <a:lnTo>
                    <a:pt x="103" y="118"/>
                  </a:lnTo>
                  <a:lnTo>
                    <a:pt x="117" y="118"/>
                  </a:lnTo>
                  <a:lnTo>
                    <a:pt x="132" y="128"/>
                  </a:lnTo>
                  <a:lnTo>
                    <a:pt x="146" y="128"/>
                  </a:lnTo>
                  <a:lnTo>
                    <a:pt x="161" y="108"/>
                  </a:lnTo>
                  <a:lnTo>
                    <a:pt x="175" y="98"/>
                  </a:lnTo>
                  <a:lnTo>
                    <a:pt x="182" y="98"/>
                  </a:lnTo>
                  <a:lnTo>
                    <a:pt x="197" y="98"/>
                  </a:lnTo>
                  <a:lnTo>
                    <a:pt x="212" y="88"/>
                  </a:lnTo>
                  <a:lnTo>
                    <a:pt x="227" y="88"/>
                  </a:lnTo>
                  <a:lnTo>
                    <a:pt x="241" y="78"/>
                  </a:lnTo>
                  <a:lnTo>
                    <a:pt x="256" y="69"/>
                  </a:lnTo>
                  <a:lnTo>
                    <a:pt x="271" y="49"/>
                  </a:lnTo>
                  <a:lnTo>
                    <a:pt x="286" y="39"/>
                  </a:lnTo>
                  <a:lnTo>
                    <a:pt x="300" y="30"/>
                  </a:lnTo>
                  <a:lnTo>
                    <a:pt x="308" y="10"/>
                  </a:lnTo>
                  <a:lnTo>
                    <a:pt x="322" y="0"/>
                  </a:lnTo>
                  <a:lnTo>
                    <a:pt x="337" y="10"/>
                  </a:lnTo>
                  <a:lnTo>
                    <a:pt x="337" y="30"/>
                  </a:lnTo>
                  <a:lnTo>
                    <a:pt x="344" y="49"/>
                  </a:lnTo>
                  <a:lnTo>
                    <a:pt x="358" y="49"/>
                  </a:lnTo>
                  <a:lnTo>
                    <a:pt x="373" y="69"/>
                  </a:lnTo>
                  <a:lnTo>
                    <a:pt x="373" y="88"/>
                  </a:lnTo>
                  <a:lnTo>
                    <a:pt x="366" y="108"/>
                  </a:lnTo>
                  <a:lnTo>
                    <a:pt x="366" y="128"/>
                  </a:lnTo>
                  <a:lnTo>
                    <a:pt x="351" y="137"/>
                  </a:lnTo>
                  <a:lnTo>
                    <a:pt x="344" y="157"/>
                  </a:lnTo>
                  <a:lnTo>
                    <a:pt x="351" y="177"/>
                  </a:lnTo>
                  <a:lnTo>
                    <a:pt x="344" y="196"/>
                  </a:lnTo>
                  <a:lnTo>
                    <a:pt x="344" y="215"/>
                  </a:lnTo>
                  <a:lnTo>
                    <a:pt x="358" y="235"/>
                  </a:lnTo>
                  <a:lnTo>
                    <a:pt x="373" y="235"/>
                  </a:lnTo>
                  <a:lnTo>
                    <a:pt x="373" y="255"/>
                  </a:lnTo>
                  <a:lnTo>
                    <a:pt x="373" y="275"/>
                  </a:lnTo>
                  <a:lnTo>
                    <a:pt x="388" y="294"/>
                  </a:lnTo>
                  <a:lnTo>
                    <a:pt x="402" y="294"/>
                  </a:lnTo>
                  <a:lnTo>
                    <a:pt x="417" y="304"/>
                  </a:lnTo>
                  <a:lnTo>
                    <a:pt x="417" y="304"/>
                  </a:lnTo>
                  <a:lnTo>
                    <a:pt x="424" y="314"/>
                  </a:lnTo>
                  <a:lnTo>
                    <a:pt x="432" y="335"/>
                  </a:lnTo>
                  <a:lnTo>
                    <a:pt x="424" y="345"/>
                  </a:lnTo>
                  <a:lnTo>
                    <a:pt x="432" y="364"/>
                  </a:lnTo>
                  <a:close/>
                </a:path>
              </a:pathLst>
            </a:custGeom>
            <a:solidFill>
              <a:srgbClr val="C6C7C8"/>
            </a:solid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a:solidFill>
                  <a:srgbClr val="5F5F5F"/>
                </a:solidFill>
                <a:latin typeface="Arial"/>
                <a:ea typeface="Arial"/>
                <a:cs typeface="Arial"/>
                <a:sym typeface="Arial"/>
              </a:endParaRPr>
            </a:p>
          </p:txBody>
        </p:sp>
        <p:sp>
          <p:nvSpPr>
            <p:cNvPr id="73" name="Google Shape;443;p45">
              <a:extLst>
                <a:ext uri="{FF2B5EF4-FFF2-40B4-BE49-F238E27FC236}">
                  <a16:creationId xmlns:a16="http://schemas.microsoft.com/office/drawing/2014/main" id="{1B6DE2C1-E687-294A-CA99-E6FCFEA8AECA}"/>
                </a:ext>
              </a:extLst>
            </p:cNvPr>
            <p:cNvSpPr/>
            <p:nvPr/>
          </p:nvSpPr>
          <p:spPr>
            <a:xfrm>
              <a:off x="-3062929" y="459247"/>
              <a:ext cx="1609323" cy="1232522"/>
            </a:xfrm>
            <a:custGeom>
              <a:avLst/>
              <a:gdLst/>
              <a:ahLst/>
              <a:cxnLst/>
              <a:rect l="l" t="t" r="r" b="b"/>
              <a:pathLst>
                <a:path w="1254" h="1013" extrusionOk="0">
                  <a:moveTo>
                    <a:pt x="1065" y="149"/>
                  </a:moveTo>
                  <a:lnTo>
                    <a:pt x="1007" y="149"/>
                  </a:lnTo>
                  <a:lnTo>
                    <a:pt x="992" y="158"/>
                  </a:lnTo>
                  <a:lnTo>
                    <a:pt x="985" y="178"/>
                  </a:lnTo>
                  <a:lnTo>
                    <a:pt x="978" y="198"/>
                  </a:lnTo>
                  <a:lnTo>
                    <a:pt x="963" y="208"/>
                  </a:lnTo>
                  <a:lnTo>
                    <a:pt x="970" y="227"/>
                  </a:lnTo>
                  <a:lnTo>
                    <a:pt x="956" y="237"/>
                  </a:lnTo>
                  <a:lnTo>
                    <a:pt x="941" y="237"/>
                  </a:lnTo>
                  <a:lnTo>
                    <a:pt x="927" y="218"/>
                  </a:lnTo>
                  <a:lnTo>
                    <a:pt x="912" y="218"/>
                  </a:lnTo>
                  <a:lnTo>
                    <a:pt x="897" y="218"/>
                  </a:lnTo>
                  <a:lnTo>
                    <a:pt x="882" y="227"/>
                  </a:lnTo>
                  <a:lnTo>
                    <a:pt x="875" y="247"/>
                  </a:lnTo>
                  <a:lnTo>
                    <a:pt x="868" y="266"/>
                  </a:lnTo>
                  <a:lnTo>
                    <a:pt x="860" y="266"/>
                  </a:lnTo>
                  <a:lnTo>
                    <a:pt x="846" y="256"/>
                  </a:lnTo>
                  <a:lnTo>
                    <a:pt x="831" y="247"/>
                  </a:lnTo>
                  <a:lnTo>
                    <a:pt x="816" y="227"/>
                  </a:lnTo>
                  <a:lnTo>
                    <a:pt x="816" y="208"/>
                  </a:lnTo>
                  <a:lnTo>
                    <a:pt x="823" y="188"/>
                  </a:lnTo>
                  <a:lnTo>
                    <a:pt x="816" y="168"/>
                  </a:lnTo>
                  <a:lnTo>
                    <a:pt x="816" y="129"/>
                  </a:lnTo>
                  <a:lnTo>
                    <a:pt x="809" y="110"/>
                  </a:lnTo>
                  <a:lnTo>
                    <a:pt x="795" y="100"/>
                  </a:lnTo>
                  <a:lnTo>
                    <a:pt x="780" y="79"/>
                  </a:lnTo>
                  <a:lnTo>
                    <a:pt x="780" y="59"/>
                  </a:lnTo>
                  <a:lnTo>
                    <a:pt x="773" y="40"/>
                  </a:lnTo>
                  <a:lnTo>
                    <a:pt x="766" y="20"/>
                  </a:lnTo>
                  <a:lnTo>
                    <a:pt x="766" y="0"/>
                  </a:lnTo>
                  <a:lnTo>
                    <a:pt x="751" y="0"/>
                  </a:lnTo>
                  <a:lnTo>
                    <a:pt x="722" y="20"/>
                  </a:lnTo>
                  <a:lnTo>
                    <a:pt x="693" y="20"/>
                  </a:lnTo>
                  <a:lnTo>
                    <a:pt x="678" y="59"/>
                  </a:lnTo>
                  <a:lnTo>
                    <a:pt x="671" y="79"/>
                  </a:lnTo>
                  <a:lnTo>
                    <a:pt x="656" y="79"/>
                  </a:lnTo>
                  <a:lnTo>
                    <a:pt x="641" y="89"/>
                  </a:lnTo>
                  <a:lnTo>
                    <a:pt x="627" y="89"/>
                  </a:lnTo>
                  <a:lnTo>
                    <a:pt x="620" y="110"/>
                  </a:lnTo>
                  <a:lnTo>
                    <a:pt x="591" y="129"/>
                  </a:lnTo>
                  <a:lnTo>
                    <a:pt x="576" y="120"/>
                  </a:lnTo>
                  <a:lnTo>
                    <a:pt x="532" y="120"/>
                  </a:lnTo>
                  <a:lnTo>
                    <a:pt x="518" y="110"/>
                  </a:lnTo>
                  <a:lnTo>
                    <a:pt x="503" y="100"/>
                  </a:lnTo>
                  <a:lnTo>
                    <a:pt x="489" y="100"/>
                  </a:lnTo>
                  <a:lnTo>
                    <a:pt x="474" y="100"/>
                  </a:lnTo>
                  <a:lnTo>
                    <a:pt x="467" y="79"/>
                  </a:lnTo>
                  <a:lnTo>
                    <a:pt x="467" y="59"/>
                  </a:lnTo>
                  <a:lnTo>
                    <a:pt x="467" y="40"/>
                  </a:lnTo>
                  <a:lnTo>
                    <a:pt x="452" y="20"/>
                  </a:lnTo>
                  <a:lnTo>
                    <a:pt x="437" y="40"/>
                  </a:lnTo>
                  <a:lnTo>
                    <a:pt x="423" y="50"/>
                  </a:lnTo>
                  <a:lnTo>
                    <a:pt x="409" y="50"/>
                  </a:lnTo>
                  <a:lnTo>
                    <a:pt x="394" y="40"/>
                  </a:lnTo>
                  <a:lnTo>
                    <a:pt x="380" y="40"/>
                  </a:lnTo>
                  <a:lnTo>
                    <a:pt x="372" y="59"/>
                  </a:lnTo>
                  <a:lnTo>
                    <a:pt x="365" y="59"/>
                  </a:lnTo>
                  <a:lnTo>
                    <a:pt x="350" y="59"/>
                  </a:lnTo>
                  <a:lnTo>
                    <a:pt x="336" y="59"/>
                  </a:lnTo>
                  <a:lnTo>
                    <a:pt x="321" y="50"/>
                  </a:lnTo>
                  <a:lnTo>
                    <a:pt x="307" y="50"/>
                  </a:lnTo>
                  <a:lnTo>
                    <a:pt x="292" y="50"/>
                  </a:lnTo>
                  <a:lnTo>
                    <a:pt x="277" y="69"/>
                  </a:lnTo>
                  <a:lnTo>
                    <a:pt x="269" y="89"/>
                  </a:lnTo>
                  <a:lnTo>
                    <a:pt x="277" y="110"/>
                  </a:lnTo>
                  <a:lnTo>
                    <a:pt x="292" y="110"/>
                  </a:lnTo>
                  <a:lnTo>
                    <a:pt x="307" y="120"/>
                  </a:lnTo>
                  <a:lnTo>
                    <a:pt x="321" y="120"/>
                  </a:lnTo>
                  <a:lnTo>
                    <a:pt x="321" y="139"/>
                  </a:lnTo>
                  <a:lnTo>
                    <a:pt x="307" y="149"/>
                  </a:lnTo>
                  <a:lnTo>
                    <a:pt x="292" y="139"/>
                  </a:lnTo>
                  <a:lnTo>
                    <a:pt x="262" y="168"/>
                  </a:lnTo>
                  <a:lnTo>
                    <a:pt x="269" y="188"/>
                  </a:lnTo>
                  <a:lnTo>
                    <a:pt x="269" y="208"/>
                  </a:lnTo>
                  <a:lnTo>
                    <a:pt x="277" y="227"/>
                  </a:lnTo>
                  <a:lnTo>
                    <a:pt x="299" y="266"/>
                  </a:lnTo>
                  <a:lnTo>
                    <a:pt x="299" y="355"/>
                  </a:lnTo>
                  <a:lnTo>
                    <a:pt x="292" y="384"/>
                  </a:lnTo>
                  <a:lnTo>
                    <a:pt x="292" y="433"/>
                  </a:lnTo>
                  <a:lnTo>
                    <a:pt x="285" y="453"/>
                  </a:lnTo>
                  <a:lnTo>
                    <a:pt x="285" y="472"/>
                  </a:lnTo>
                  <a:lnTo>
                    <a:pt x="277" y="492"/>
                  </a:lnTo>
                  <a:lnTo>
                    <a:pt x="247" y="511"/>
                  </a:lnTo>
                  <a:lnTo>
                    <a:pt x="233" y="511"/>
                  </a:lnTo>
                  <a:lnTo>
                    <a:pt x="211" y="511"/>
                  </a:lnTo>
                  <a:lnTo>
                    <a:pt x="196" y="522"/>
                  </a:lnTo>
                  <a:lnTo>
                    <a:pt x="182" y="532"/>
                  </a:lnTo>
                  <a:lnTo>
                    <a:pt x="138" y="532"/>
                  </a:lnTo>
                  <a:lnTo>
                    <a:pt x="124" y="541"/>
                  </a:lnTo>
                  <a:lnTo>
                    <a:pt x="109" y="561"/>
                  </a:lnTo>
                  <a:lnTo>
                    <a:pt x="94" y="570"/>
                  </a:lnTo>
                  <a:lnTo>
                    <a:pt x="80" y="590"/>
                  </a:lnTo>
                  <a:lnTo>
                    <a:pt x="58" y="630"/>
                  </a:lnTo>
                  <a:lnTo>
                    <a:pt x="51" y="649"/>
                  </a:lnTo>
                  <a:lnTo>
                    <a:pt x="51" y="669"/>
                  </a:lnTo>
                  <a:lnTo>
                    <a:pt x="43" y="698"/>
                  </a:lnTo>
                  <a:lnTo>
                    <a:pt x="29" y="698"/>
                  </a:lnTo>
                  <a:lnTo>
                    <a:pt x="15" y="708"/>
                  </a:lnTo>
                  <a:lnTo>
                    <a:pt x="7" y="727"/>
                  </a:lnTo>
                  <a:lnTo>
                    <a:pt x="0" y="747"/>
                  </a:lnTo>
                  <a:lnTo>
                    <a:pt x="0" y="767"/>
                  </a:lnTo>
                  <a:lnTo>
                    <a:pt x="29" y="806"/>
                  </a:lnTo>
                  <a:lnTo>
                    <a:pt x="36" y="825"/>
                  </a:lnTo>
                  <a:lnTo>
                    <a:pt x="51" y="835"/>
                  </a:lnTo>
                  <a:lnTo>
                    <a:pt x="58" y="856"/>
                  </a:lnTo>
                  <a:lnTo>
                    <a:pt x="73" y="886"/>
                  </a:lnTo>
                  <a:lnTo>
                    <a:pt x="65" y="905"/>
                  </a:lnTo>
                  <a:lnTo>
                    <a:pt x="80" y="915"/>
                  </a:lnTo>
                  <a:lnTo>
                    <a:pt x="94" y="915"/>
                  </a:lnTo>
                  <a:lnTo>
                    <a:pt x="109" y="915"/>
                  </a:lnTo>
                  <a:lnTo>
                    <a:pt x="124" y="925"/>
                  </a:lnTo>
                  <a:lnTo>
                    <a:pt x="138" y="934"/>
                  </a:lnTo>
                  <a:lnTo>
                    <a:pt x="153" y="945"/>
                  </a:lnTo>
                  <a:lnTo>
                    <a:pt x="182" y="945"/>
                  </a:lnTo>
                  <a:lnTo>
                    <a:pt x="196" y="934"/>
                  </a:lnTo>
                  <a:lnTo>
                    <a:pt x="240" y="905"/>
                  </a:lnTo>
                  <a:lnTo>
                    <a:pt x="255" y="915"/>
                  </a:lnTo>
                  <a:lnTo>
                    <a:pt x="247" y="934"/>
                  </a:lnTo>
                  <a:lnTo>
                    <a:pt x="247" y="954"/>
                  </a:lnTo>
                  <a:lnTo>
                    <a:pt x="255" y="974"/>
                  </a:lnTo>
                  <a:lnTo>
                    <a:pt x="255" y="1013"/>
                  </a:lnTo>
                  <a:lnTo>
                    <a:pt x="299" y="1013"/>
                  </a:lnTo>
                  <a:lnTo>
                    <a:pt x="314" y="1003"/>
                  </a:lnTo>
                  <a:lnTo>
                    <a:pt x="358" y="1003"/>
                  </a:lnTo>
                  <a:lnTo>
                    <a:pt x="372" y="1013"/>
                  </a:lnTo>
                  <a:lnTo>
                    <a:pt x="401" y="1013"/>
                  </a:lnTo>
                  <a:lnTo>
                    <a:pt x="416" y="993"/>
                  </a:lnTo>
                  <a:lnTo>
                    <a:pt x="437" y="984"/>
                  </a:lnTo>
                  <a:lnTo>
                    <a:pt x="452" y="984"/>
                  </a:lnTo>
                  <a:lnTo>
                    <a:pt x="467" y="974"/>
                  </a:lnTo>
                  <a:lnTo>
                    <a:pt x="474" y="954"/>
                  </a:lnTo>
                  <a:lnTo>
                    <a:pt x="489" y="964"/>
                  </a:lnTo>
                  <a:lnTo>
                    <a:pt x="518" y="945"/>
                  </a:lnTo>
                  <a:lnTo>
                    <a:pt x="533" y="917"/>
                  </a:lnTo>
                  <a:lnTo>
                    <a:pt x="532" y="905"/>
                  </a:lnTo>
                  <a:lnTo>
                    <a:pt x="547" y="886"/>
                  </a:lnTo>
                  <a:lnTo>
                    <a:pt x="562" y="886"/>
                  </a:lnTo>
                  <a:lnTo>
                    <a:pt x="576" y="886"/>
                  </a:lnTo>
                  <a:lnTo>
                    <a:pt x="591" y="886"/>
                  </a:lnTo>
                  <a:lnTo>
                    <a:pt x="609" y="897"/>
                  </a:lnTo>
                  <a:lnTo>
                    <a:pt x="620" y="886"/>
                  </a:lnTo>
                  <a:lnTo>
                    <a:pt x="634" y="886"/>
                  </a:lnTo>
                  <a:lnTo>
                    <a:pt x="640" y="895"/>
                  </a:lnTo>
                  <a:lnTo>
                    <a:pt x="649" y="876"/>
                  </a:lnTo>
                  <a:lnTo>
                    <a:pt x="656" y="856"/>
                  </a:lnTo>
                  <a:lnTo>
                    <a:pt x="663" y="835"/>
                  </a:lnTo>
                  <a:lnTo>
                    <a:pt x="678" y="847"/>
                  </a:lnTo>
                  <a:lnTo>
                    <a:pt x="693" y="847"/>
                  </a:lnTo>
                  <a:lnTo>
                    <a:pt x="707" y="835"/>
                  </a:lnTo>
                  <a:lnTo>
                    <a:pt x="714" y="816"/>
                  </a:lnTo>
                  <a:lnTo>
                    <a:pt x="722" y="796"/>
                  </a:lnTo>
                  <a:lnTo>
                    <a:pt x="736" y="786"/>
                  </a:lnTo>
                  <a:lnTo>
                    <a:pt x="751" y="796"/>
                  </a:lnTo>
                  <a:lnTo>
                    <a:pt x="766" y="777"/>
                  </a:lnTo>
                  <a:lnTo>
                    <a:pt x="780" y="786"/>
                  </a:lnTo>
                  <a:lnTo>
                    <a:pt x="795" y="786"/>
                  </a:lnTo>
                  <a:lnTo>
                    <a:pt x="809" y="796"/>
                  </a:lnTo>
                  <a:lnTo>
                    <a:pt x="823" y="806"/>
                  </a:lnTo>
                  <a:lnTo>
                    <a:pt x="838" y="816"/>
                  </a:lnTo>
                  <a:lnTo>
                    <a:pt x="853" y="816"/>
                  </a:lnTo>
                  <a:lnTo>
                    <a:pt x="868" y="816"/>
                  </a:lnTo>
                  <a:lnTo>
                    <a:pt x="882" y="825"/>
                  </a:lnTo>
                  <a:lnTo>
                    <a:pt x="970" y="825"/>
                  </a:lnTo>
                  <a:lnTo>
                    <a:pt x="992" y="816"/>
                  </a:lnTo>
                  <a:lnTo>
                    <a:pt x="1014" y="816"/>
                  </a:lnTo>
                  <a:lnTo>
                    <a:pt x="1036" y="825"/>
                  </a:lnTo>
                  <a:lnTo>
                    <a:pt x="1051" y="825"/>
                  </a:lnTo>
                  <a:lnTo>
                    <a:pt x="1073" y="825"/>
                  </a:lnTo>
                  <a:lnTo>
                    <a:pt x="1094" y="816"/>
                  </a:lnTo>
                  <a:lnTo>
                    <a:pt x="1109" y="816"/>
                  </a:lnTo>
                  <a:lnTo>
                    <a:pt x="1116" y="806"/>
                  </a:lnTo>
                  <a:lnTo>
                    <a:pt x="1116" y="786"/>
                  </a:lnTo>
                  <a:lnTo>
                    <a:pt x="1141" y="727"/>
                  </a:lnTo>
                  <a:lnTo>
                    <a:pt x="1145" y="718"/>
                  </a:lnTo>
                  <a:lnTo>
                    <a:pt x="1123" y="678"/>
                  </a:lnTo>
                  <a:lnTo>
                    <a:pt x="1123" y="659"/>
                  </a:lnTo>
                  <a:lnTo>
                    <a:pt x="1254" y="325"/>
                  </a:lnTo>
                  <a:lnTo>
                    <a:pt x="1254" y="306"/>
                  </a:lnTo>
                  <a:lnTo>
                    <a:pt x="1232" y="315"/>
                  </a:lnTo>
                  <a:lnTo>
                    <a:pt x="1211" y="315"/>
                  </a:lnTo>
                  <a:lnTo>
                    <a:pt x="1196" y="306"/>
                  </a:lnTo>
                  <a:lnTo>
                    <a:pt x="1189" y="286"/>
                  </a:lnTo>
                  <a:lnTo>
                    <a:pt x="1181" y="276"/>
                  </a:lnTo>
                  <a:lnTo>
                    <a:pt x="1167" y="276"/>
                  </a:lnTo>
                  <a:lnTo>
                    <a:pt x="1152" y="276"/>
                  </a:lnTo>
                  <a:lnTo>
                    <a:pt x="1138" y="276"/>
                  </a:lnTo>
                  <a:lnTo>
                    <a:pt x="1116" y="266"/>
                  </a:lnTo>
                  <a:lnTo>
                    <a:pt x="1102" y="256"/>
                  </a:lnTo>
                  <a:lnTo>
                    <a:pt x="1102" y="237"/>
                  </a:lnTo>
                  <a:lnTo>
                    <a:pt x="1087" y="218"/>
                  </a:lnTo>
                  <a:lnTo>
                    <a:pt x="1079" y="198"/>
                  </a:lnTo>
                  <a:lnTo>
                    <a:pt x="1073" y="178"/>
                  </a:lnTo>
                  <a:lnTo>
                    <a:pt x="1065" y="158"/>
                  </a:lnTo>
                  <a:lnTo>
                    <a:pt x="1065" y="149"/>
                  </a:lnTo>
                  <a:close/>
                </a:path>
              </a:pathLst>
            </a:custGeom>
            <a:solidFill>
              <a:srgbClr val="C6C7C8"/>
            </a:solid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a:solidFill>
                  <a:srgbClr val="5F5F5F"/>
                </a:solidFill>
                <a:latin typeface="Arial"/>
                <a:ea typeface="Arial"/>
                <a:cs typeface="Arial"/>
                <a:sym typeface="Arial"/>
              </a:endParaRPr>
            </a:p>
          </p:txBody>
        </p:sp>
        <p:sp>
          <p:nvSpPr>
            <p:cNvPr id="74" name="Google Shape;444;p45">
              <a:extLst>
                <a:ext uri="{FF2B5EF4-FFF2-40B4-BE49-F238E27FC236}">
                  <a16:creationId xmlns:a16="http://schemas.microsoft.com/office/drawing/2014/main" id="{E5D7103E-94A6-C724-0FF1-D776196935C6}"/>
                </a:ext>
              </a:extLst>
            </p:cNvPr>
            <p:cNvSpPr/>
            <p:nvPr/>
          </p:nvSpPr>
          <p:spPr>
            <a:xfrm>
              <a:off x="-1335621" y="265144"/>
              <a:ext cx="443774" cy="475824"/>
            </a:xfrm>
            <a:custGeom>
              <a:avLst/>
              <a:gdLst/>
              <a:ahLst/>
              <a:cxnLst/>
              <a:rect l="l" t="t" r="r" b="b"/>
              <a:pathLst>
                <a:path w="351" h="400" extrusionOk="0">
                  <a:moveTo>
                    <a:pt x="0" y="143"/>
                  </a:moveTo>
                  <a:lnTo>
                    <a:pt x="8" y="143"/>
                  </a:lnTo>
                  <a:lnTo>
                    <a:pt x="22" y="143"/>
                  </a:lnTo>
                  <a:lnTo>
                    <a:pt x="36" y="154"/>
                  </a:lnTo>
                  <a:lnTo>
                    <a:pt x="52" y="154"/>
                  </a:lnTo>
                  <a:lnTo>
                    <a:pt x="66" y="154"/>
                  </a:lnTo>
                  <a:lnTo>
                    <a:pt x="81" y="143"/>
                  </a:lnTo>
                  <a:lnTo>
                    <a:pt x="95" y="143"/>
                  </a:lnTo>
                  <a:lnTo>
                    <a:pt x="109" y="143"/>
                  </a:lnTo>
                  <a:lnTo>
                    <a:pt x="124" y="154"/>
                  </a:lnTo>
                  <a:lnTo>
                    <a:pt x="138" y="154"/>
                  </a:lnTo>
                  <a:lnTo>
                    <a:pt x="153" y="143"/>
                  </a:lnTo>
                  <a:lnTo>
                    <a:pt x="169" y="143"/>
                  </a:lnTo>
                  <a:lnTo>
                    <a:pt x="176" y="124"/>
                  </a:lnTo>
                  <a:lnTo>
                    <a:pt x="183" y="105"/>
                  </a:lnTo>
                  <a:lnTo>
                    <a:pt x="191" y="85"/>
                  </a:lnTo>
                  <a:lnTo>
                    <a:pt x="198" y="65"/>
                  </a:lnTo>
                  <a:lnTo>
                    <a:pt x="198" y="46"/>
                  </a:lnTo>
                  <a:lnTo>
                    <a:pt x="212" y="26"/>
                  </a:lnTo>
                  <a:lnTo>
                    <a:pt x="227" y="26"/>
                  </a:lnTo>
                  <a:lnTo>
                    <a:pt x="227" y="6"/>
                  </a:lnTo>
                  <a:lnTo>
                    <a:pt x="238" y="0"/>
                  </a:lnTo>
                  <a:lnTo>
                    <a:pt x="256" y="6"/>
                  </a:lnTo>
                  <a:lnTo>
                    <a:pt x="264" y="26"/>
                  </a:lnTo>
                  <a:lnTo>
                    <a:pt x="271" y="46"/>
                  </a:lnTo>
                  <a:lnTo>
                    <a:pt x="278" y="65"/>
                  </a:lnTo>
                  <a:lnTo>
                    <a:pt x="278" y="85"/>
                  </a:lnTo>
                  <a:lnTo>
                    <a:pt x="278" y="105"/>
                  </a:lnTo>
                  <a:lnTo>
                    <a:pt x="285" y="124"/>
                  </a:lnTo>
                  <a:lnTo>
                    <a:pt x="292" y="143"/>
                  </a:lnTo>
                  <a:lnTo>
                    <a:pt x="299" y="163"/>
                  </a:lnTo>
                  <a:lnTo>
                    <a:pt x="314" y="183"/>
                  </a:lnTo>
                  <a:lnTo>
                    <a:pt x="329" y="183"/>
                  </a:lnTo>
                  <a:lnTo>
                    <a:pt x="343" y="193"/>
                  </a:lnTo>
                  <a:lnTo>
                    <a:pt x="351" y="213"/>
                  </a:lnTo>
                  <a:lnTo>
                    <a:pt x="343" y="232"/>
                  </a:lnTo>
                  <a:lnTo>
                    <a:pt x="343" y="252"/>
                  </a:lnTo>
                  <a:lnTo>
                    <a:pt x="329" y="263"/>
                  </a:lnTo>
                  <a:lnTo>
                    <a:pt x="314" y="273"/>
                  </a:lnTo>
                  <a:lnTo>
                    <a:pt x="299" y="292"/>
                  </a:lnTo>
                  <a:lnTo>
                    <a:pt x="285" y="312"/>
                  </a:lnTo>
                  <a:lnTo>
                    <a:pt x="271" y="321"/>
                  </a:lnTo>
                  <a:lnTo>
                    <a:pt x="264" y="341"/>
                  </a:lnTo>
                  <a:lnTo>
                    <a:pt x="248" y="351"/>
                  </a:lnTo>
                  <a:lnTo>
                    <a:pt x="248" y="351"/>
                  </a:lnTo>
                  <a:lnTo>
                    <a:pt x="248" y="351"/>
                  </a:lnTo>
                  <a:lnTo>
                    <a:pt x="234" y="361"/>
                  </a:lnTo>
                  <a:lnTo>
                    <a:pt x="234" y="381"/>
                  </a:lnTo>
                  <a:lnTo>
                    <a:pt x="220" y="390"/>
                  </a:lnTo>
                  <a:lnTo>
                    <a:pt x="205" y="400"/>
                  </a:lnTo>
                  <a:lnTo>
                    <a:pt x="191" y="400"/>
                  </a:lnTo>
                  <a:lnTo>
                    <a:pt x="176" y="381"/>
                  </a:lnTo>
                  <a:lnTo>
                    <a:pt x="169" y="361"/>
                  </a:lnTo>
                  <a:lnTo>
                    <a:pt x="161" y="341"/>
                  </a:lnTo>
                  <a:lnTo>
                    <a:pt x="146" y="331"/>
                  </a:lnTo>
                  <a:lnTo>
                    <a:pt x="131" y="312"/>
                  </a:lnTo>
                  <a:lnTo>
                    <a:pt x="131" y="292"/>
                  </a:lnTo>
                  <a:lnTo>
                    <a:pt x="131" y="273"/>
                  </a:lnTo>
                  <a:lnTo>
                    <a:pt x="117" y="263"/>
                  </a:lnTo>
                  <a:lnTo>
                    <a:pt x="102" y="242"/>
                  </a:lnTo>
                  <a:lnTo>
                    <a:pt x="95" y="222"/>
                  </a:lnTo>
                  <a:lnTo>
                    <a:pt x="81" y="222"/>
                  </a:lnTo>
                  <a:lnTo>
                    <a:pt x="73" y="203"/>
                  </a:lnTo>
                  <a:lnTo>
                    <a:pt x="59" y="203"/>
                  </a:lnTo>
                  <a:lnTo>
                    <a:pt x="44" y="193"/>
                  </a:lnTo>
                  <a:lnTo>
                    <a:pt x="29" y="183"/>
                  </a:lnTo>
                  <a:lnTo>
                    <a:pt x="15" y="183"/>
                  </a:lnTo>
                  <a:lnTo>
                    <a:pt x="15" y="163"/>
                  </a:lnTo>
                  <a:lnTo>
                    <a:pt x="5" y="144"/>
                  </a:lnTo>
                  <a:lnTo>
                    <a:pt x="0" y="143"/>
                  </a:lnTo>
                  <a:close/>
                </a:path>
              </a:pathLst>
            </a:custGeom>
            <a:solidFill>
              <a:srgbClr val="C6C7C8"/>
            </a:solid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a:solidFill>
                  <a:srgbClr val="5F5F5F"/>
                </a:solidFill>
                <a:latin typeface="Arial"/>
                <a:ea typeface="Arial"/>
                <a:cs typeface="Arial"/>
                <a:sym typeface="Arial"/>
              </a:endParaRPr>
            </a:p>
          </p:txBody>
        </p:sp>
        <p:sp>
          <p:nvSpPr>
            <p:cNvPr id="75" name="Google Shape;445;p45">
              <a:extLst>
                <a:ext uri="{FF2B5EF4-FFF2-40B4-BE49-F238E27FC236}">
                  <a16:creationId xmlns:a16="http://schemas.microsoft.com/office/drawing/2014/main" id="{D9D5D58F-81C3-5DC0-E019-3B2B9BD643DC}"/>
                </a:ext>
              </a:extLst>
            </p:cNvPr>
            <p:cNvSpPr/>
            <p:nvPr/>
          </p:nvSpPr>
          <p:spPr>
            <a:xfrm>
              <a:off x="-1722046" y="412070"/>
              <a:ext cx="1181124" cy="1122839"/>
            </a:xfrm>
            <a:custGeom>
              <a:avLst/>
              <a:gdLst/>
              <a:ahLst/>
              <a:cxnLst/>
              <a:rect l="l" t="t" r="r" b="b"/>
              <a:pathLst>
                <a:path w="932" h="945" extrusionOk="0">
                  <a:moveTo>
                    <a:pt x="542" y="236"/>
                  </a:moveTo>
                  <a:lnTo>
                    <a:pt x="560" y="228"/>
                  </a:lnTo>
                  <a:lnTo>
                    <a:pt x="575" y="218"/>
                  </a:lnTo>
                  <a:lnTo>
                    <a:pt x="589" y="198"/>
                  </a:lnTo>
                  <a:lnTo>
                    <a:pt x="603" y="198"/>
                  </a:lnTo>
                  <a:lnTo>
                    <a:pt x="611" y="218"/>
                  </a:lnTo>
                  <a:lnTo>
                    <a:pt x="625" y="218"/>
                  </a:lnTo>
                  <a:lnTo>
                    <a:pt x="640" y="208"/>
                  </a:lnTo>
                  <a:lnTo>
                    <a:pt x="655" y="208"/>
                  </a:lnTo>
                  <a:lnTo>
                    <a:pt x="669" y="218"/>
                  </a:lnTo>
                  <a:lnTo>
                    <a:pt x="684" y="228"/>
                  </a:lnTo>
                  <a:lnTo>
                    <a:pt x="698" y="218"/>
                  </a:lnTo>
                  <a:lnTo>
                    <a:pt x="713" y="208"/>
                  </a:lnTo>
                  <a:lnTo>
                    <a:pt x="728" y="218"/>
                  </a:lnTo>
                  <a:lnTo>
                    <a:pt x="742" y="218"/>
                  </a:lnTo>
                  <a:lnTo>
                    <a:pt x="756" y="218"/>
                  </a:lnTo>
                  <a:lnTo>
                    <a:pt x="763" y="238"/>
                  </a:lnTo>
                  <a:lnTo>
                    <a:pt x="750" y="258"/>
                  </a:lnTo>
                  <a:lnTo>
                    <a:pt x="742" y="277"/>
                  </a:lnTo>
                  <a:lnTo>
                    <a:pt x="735" y="296"/>
                  </a:lnTo>
                  <a:lnTo>
                    <a:pt x="735" y="316"/>
                  </a:lnTo>
                  <a:lnTo>
                    <a:pt x="750" y="316"/>
                  </a:lnTo>
                  <a:lnTo>
                    <a:pt x="763" y="306"/>
                  </a:lnTo>
                  <a:lnTo>
                    <a:pt x="771" y="287"/>
                  </a:lnTo>
                  <a:lnTo>
                    <a:pt x="778" y="267"/>
                  </a:lnTo>
                  <a:lnTo>
                    <a:pt x="793" y="258"/>
                  </a:lnTo>
                  <a:lnTo>
                    <a:pt x="808" y="248"/>
                  </a:lnTo>
                  <a:lnTo>
                    <a:pt x="829" y="248"/>
                  </a:lnTo>
                  <a:lnTo>
                    <a:pt x="844" y="258"/>
                  </a:lnTo>
                  <a:lnTo>
                    <a:pt x="859" y="267"/>
                  </a:lnTo>
                  <a:lnTo>
                    <a:pt x="873" y="267"/>
                  </a:lnTo>
                  <a:lnTo>
                    <a:pt x="888" y="277"/>
                  </a:lnTo>
                  <a:lnTo>
                    <a:pt x="902" y="277"/>
                  </a:lnTo>
                  <a:lnTo>
                    <a:pt x="917" y="277"/>
                  </a:lnTo>
                  <a:lnTo>
                    <a:pt x="931" y="287"/>
                  </a:lnTo>
                  <a:lnTo>
                    <a:pt x="932" y="285"/>
                  </a:lnTo>
                  <a:lnTo>
                    <a:pt x="931" y="296"/>
                  </a:lnTo>
                  <a:lnTo>
                    <a:pt x="924" y="316"/>
                  </a:lnTo>
                  <a:lnTo>
                    <a:pt x="924" y="346"/>
                  </a:lnTo>
                  <a:lnTo>
                    <a:pt x="917" y="365"/>
                  </a:lnTo>
                  <a:lnTo>
                    <a:pt x="910" y="385"/>
                  </a:lnTo>
                  <a:lnTo>
                    <a:pt x="895" y="395"/>
                  </a:lnTo>
                  <a:lnTo>
                    <a:pt x="888" y="415"/>
                  </a:lnTo>
                  <a:lnTo>
                    <a:pt x="888" y="434"/>
                  </a:lnTo>
                  <a:lnTo>
                    <a:pt x="880" y="453"/>
                  </a:lnTo>
                  <a:lnTo>
                    <a:pt x="873" y="473"/>
                  </a:lnTo>
                  <a:lnTo>
                    <a:pt x="859" y="493"/>
                  </a:lnTo>
                  <a:lnTo>
                    <a:pt x="844" y="503"/>
                  </a:lnTo>
                  <a:lnTo>
                    <a:pt x="836" y="522"/>
                  </a:lnTo>
                  <a:lnTo>
                    <a:pt x="829" y="542"/>
                  </a:lnTo>
                  <a:lnTo>
                    <a:pt x="815" y="542"/>
                  </a:lnTo>
                  <a:lnTo>
                    <a:pt x="800" y="551"/>
                  </a:lnTo>
                  <a:lnTo>
                    <a:pt x="786" y="551"/>
                  </a:lnTo>
                  <a:lnTo>
                    <a:pt x="771" y="572"/>
                  </a:lnTo>
                  <a:lnTo>
                    <a:pt x="763" y="581"/>
                  </a:lnTo>
                  <a:lnTo>
                    <a:pt x="763" y="581"/>
                  </a:lnTo>
                  <a:lnTo>
                    <a:pt x="742" y="581"/>
                  </a:lnTo>
                  <a:lnTo>
                    <a:pt x="742" y="601"/>
                  </a:lnTo>
                  <a:lnTo>
                    <a:pt x="756" y="610"/>
                  </a:lnTo>
                  <a:lnTo>
                    <a:pt x="771" y="610"/>
                  </a:lnTo>
                  <a:lnTo>
                    <a:pt x="786" y="620"/>
                  </a:lnTo>
                  <a:lnTo>
                    <a:pt x="771" y="640"/>
                  </a:lnTo>
                  <a:lnTo>
                    <a:pt x="771" y="660"/>
                  </a:lnTo>
                  <a:lnTo>
                    <a:pt x="756" y="670"/>
                  </a:lnTo>
                  <a:lnTo>
                    <a:pt x="750" y="689"/>
                  </a:lnTo>
                  <a:lnTo>
                    <a:pt x="735" y="709"/>
                  </a:lnTo>
                  <a:lnTo>
                    <a:pt x="720" y="709"/>
                  </a:lnTo>
                  <a:lnTo>
                    <a:pt x="706" y="709"/>
                  </a:lnTo>
                  <a:lnTo>
                    <a:pt x="698" y="728"/>
                  </a:lnTo>
                  <a:lnTo>
                    <a:pt x="706" y="748"/>
                  </a:lnTo>
                  <a:lnTo>
                    <a:pt x="698" y="767"/>
                  </a:lnTo>
                  <a:lnTo>
                    <a:pt x="698" y="787"/>
                  </a:lnTo>
                  <a:lnTo>
                    <a:pt x="698" y="807"/>
                  </a:lnTo>
                  <a:lnTo>
                    <a:pt x="691" y="826"/>
                  </a:lnTo>
                  <a:lnTo>
                    <a:pt x="684" y="846"/>
                  </a:lnTo>
                  <a:lnTo>
                    <a:pt x="677" y="865"/>
                  </a:lnTo>
                  <a:lnTo>
                    <a:pt x="662" y="875"/>
                  </a:lnTo>
                  <a:lnTo>
                    <a:pt x="647" y="896"/>
                  </a:lnTo>
                  <a:lnTo>
                    <a:pt x="640" y="916"/>
                  </a:lnTo>
                  <a:lnTo>
                    <a:pt x="633" y="935"/>
                  </a:lnTo>
                  <a:lnTo>
                    <a:pt x="633" y="935"/>
                  </a:lnTo>
                  <a:lnTo>
                    <a:pt x="633" y="935"/>
                  </a:lnTo>
                  <a:lnTo>
                    <a:pt x="618" y="935"/>
                  </a:lnTo>
                  <a:lnTo>
                    <a:pt x="596" y="935"/>
                  </a:lnTo>
                  <a:lnTo>
                    <a:pt x="575" y="945"/>
                  </a:lnTo>
                  <a:lnTo>
                    <a:pt x="552" y="945"/>
                  </a:lnTo>
                  <a:lnTo>
                    <a:pt x="531" y="945"/>
                  </a:lnTo>
                  <a:lnTo>
                    <a:pt x="509" y="945"/>
                  </a:lnTo>
                  <a:lnTo>
                    <a:pt x="487" y="935"/>
                  </a:lnTo>
                  <a:lnTo>
                    <a:pt x="465" y="935"/>
                  </a:lnTo>
                  <a:lnTo>
                    <a:pt x="435" y="935"/>
                  </a:lnTo>
                  <a:lnTo>
                    <a:pt x="413" y="935"/>
                  </a:lnTo>
                  <a:lnTo>
                    <a:pt x="392" y="935"/>
                  </a:lnTo>
                  <a:lnTo>
                    <a:pt x="377" y="935"/>
                  </a:lnTo>
                  <a:lnTo>
                    <a:pt x="356" y="935"/>
                  </a:lnTo>
                  <a:lnTo>
                    <a:pt x="333" y="935"/>
                  </a:lnTo>
                  <a:lnTo>
                    <a:pt x="304" y="935"/>
                  </a:lnTo>
                  <a:lnTo>
                    <a:pt x="282" y="935"/>
                  </a:lnTo>
                  <a:lnTo>
                    <a:pt x="261" y="935"/>
                  </a:lnTo>
                  <a:lnTo>
                    <a:pt x="239" y="935"/>
                  </a:lnTo>
                  <a:lnTo>
                    <a:pt x="217" y="926"/>
                  </a:lnTo>
                  <a:lnTo>
                    <a:pt x="203" y="926"/>
                  </a:lnTo>
                  <a:lnTo>
                    <a:pt x="188" y="935"/>
                  </a:lnTo>
                  <a:lnTo>
                    <a:pt x="173" y="926"/>
                  </a:lnTo>
                  <a:lnTo>
                    <a:pt x="166" y="906"/>
                  </a:lnTo>
                  <a:lnTo>
                    <a:pt x="152" y="906"/>
                  </a:lnTo>
                  <a:lnTo>
                    <a:pt x="144" y="887"/>
                  </a:lnTo>
                  <a:lnTo>
                    <a:pt x="130" y="865"/>
                  </a:lnTo>
                  <a:lnTo>
                    <a:pt x="115" y="865"/>
                  </a:lnTo>
                  <a:lnTo>
                    <a:pt x="108" y="846"/>
                  </a:lnTo>
                  <a:lnTo>
                    <a:pt x="108" y="826"/>
                  </a:lnTo>
                  <a:lnTo>
                    <a:pt x="101" y="807"/>
                  </a:lnTo>
                  <a:lnTo>
                    <a:pt x="93" y="787"/>
                  </a:lnTo>
                  <a:lnTo>
                    <a:pt x="86" y="778"/>
                  </a:lnTo>
                  <a:lnTo>
                    <a:pt x="86" y="778"/>
                  </a:lnTo>
                  <a:lnTo>
                    <a:pt x="86" y="767"/>
                  </a:lnTo>
                  <a:lnTo>
                    <a:pt x="86" y="758"/>
                  </a:lnTo>
                  <a:lnTo>
                    <a:pt x="79" y="738"/>
                  </a:lnTo>
                  <a:lnTo>
                    <a:pt x="64" y="718"/>
                  </a:lnTo>
                  <a:lnTo>
                    <a:pt x="64" y="699"/>
                  </a:lnTo>
                  <a:lnTo>
                    <a:pt x="71" y="679"/>
                  </a:lnTo>
                  <a:lnTo>
                    <a:pt x="79" y="660"/>
                  </a:lnTo>
                  <a:lnTo>
                    <a:pt x="93" y="620"/>
                  </a:lnTo>
                  <a:lnTo>
                    <a:pt x="101" y="591"/>
                  </a:lnTo>
                  <a:lnTo>
                    <a:pt x="115" y="562"/>
                  </a:lnTo>
                  <a:lnTo>
                    <a:pt x="122" y="542"/>
                  </a:lnTo>
                  <a:lnTo>
                    <a:pt x="137" y="512"/>
                  </a:lnTo>
                  <a:lnTo>
                    <a:pt x="152" y="483"/>
                  </a:lnTo>
                  <a:lnTo>
                    <a:pt x="166" y="444"/>
                  </a:lnTo>
                  <a:lnTo>
                    <a:pt x="173" y="424"/>
                  </a:lnTo>
                  <a:lnTo>
                    <a:pt x="181" y="395"/>
                  </a:lnTo>
                  <a:lnTo>
                    <a:pt x="195" y="365"/>
                  </a:lnTo>
                  <a:lnTo>
                    <a:pt x="195" y="346"/>
                  </a:lnTo>
                  <a:lnTo>
                    <a:pt x="173" y="355"/>
                  </a:lnTo>
                  <a:lnTo>
                    <a:pt x="152" y="355"/>
                  </a:lnTo>
                  <a:lnTo>
                    <a:pt x="137" y="346"/>
                  </a:lnTo>
                  <a:lnTo>
                    <a:pt x="130" y="326"/>
                  </a:lnTo>
                  <a:lnTo>
                    <a:pt x="122" y="316"/>
                  </a:lnTo>
                  <a:lnTo>
                    <a:pt x="108" y="316"/>
                  </a:lnTo>
                  <a:lnTo>
                    <a:pt x="93" y="316"/>
                  </a:lnTo>
                  <a:lnTo>
                    <a:pt x="79" y="316"/>
                  </a:lnTo>
                  <a:lnTo>
                    <a:pt x="57" y="306"/>
                  </a:lnTo>
                  <a:lnTo>
                    <a:pt x="43" y="296"/>
                  </a:lnTo>
                  <a:lnTo>
                    <a:pt x="43" y="277"/>
                  </a:lnTo>
                  <a:lnTo>
                    <a:pt x="28" y="258"/>
                  </a:lnTo>
                  <a:lnTo>
                    <a:pt x="20" y="238"/>
                  </a:lnTo>
                  <a:lnTo>
                    <a:pt x="14" y="218"/>
                  </a:lnTo>
                  <a:lnTo>
                    <a:pt x="6" y="198"/>
                  </a:lnTo>
                  <a:lnTo>
                    <a:pt x="6" y="179"/>
                  </a:lnTo>
                  <a:lnTo>
                    <a:pt x="9" y="177"/>
                  </a:lnTo>
                  <a:lnTo>
                    <a:pt x="14" y="168"/>
                  </a:lnTo>
                  <a:lnTo>
                    <a:pt x="7" y="148"/>
                  </a:lnTo>
                  <a:lnTo>
                    <a:pt x="14" y="137"/>
                  </a:lnTo>
                  <a:lnTo>
                    <a:pt x="7" y="118"/>
                  </a:lnTo>
                  <a:lnTo>
                    <a:pt x="0" y="108"/>
                  </a:lnTo>
                  <a:lnTo>
                    <a:pt x="7" y="108"/>
                  </a:lnTo>
                  <a:lnTo>
                    <a:pt x="21" y="108"/>
                  </a:lnTo>
                  <a:lnTo>
                    <a:pt x="36" y="108"/>
                  </a:lnTo>
                  <a:lnTo>
                    <a:pt x="51" y="98"/>
                  </a:lnTo>
                  <a:lnTo>
                    <a:pt x="65" y="79"/>
                  </a:lnTo>
                  <a:lnTo>
                    <a:pt x="79" y="69"/>
                  </a:lnTo>
                  <a:lnTo>
                    <a:pt x="94" y="69"/>
                  </a:lnTo>
                  <a:lnTo>
                    <a:pt x="109" y="69"/>
                  </a:lnTo>
                  <a:lnTo>
                    <a:pt x="123" y="49"/>
                  </a:lnTo>
                  <a:lnTo>
                    <a:pt x="138" y="49"/>
                  </a:lnTo>
                  <a:lnTo>
                    <a:pt x="153" y="49"/>
                  </a:lnTo>
                  <a:lnTo>
                    <a:pt x="167" y="59"/>
                  </a:lnTo>
                  <a:lnTo>
                    <a:pt x="182" y="59"/>
                  </a:lnTo>
                  <a:lnTo>
                    <a:pt x="196" y="59"/>
                  </a:lnTo>
                  <a:lnTo>
                    <a:pt x="211" y="59"/>
                  </a:lnTo>
                  <a:lnTo>
                    <a:pt x="225" y="49"/>
                  </a:lnTo>
                  <a:lnTo>
                    <a:pt x="218" y="30"/>
                  </a:lnTo>
                  <a:lnTo>
                    <a:pt x="218" y="10"/>
                  </a:lnTo>
                  <a:lnTo>
                    <a:pt x="232" y="10"/>
                  </a:lnTo>
                  <a:lnTo>
                    <a:pt x="247" y="10"/>
                  </a:lnTo>
                  <a:lnTo>
                    <a:pt x="261" y="10"/>
                  </a:lnTo>
                  <a:lnTo>
                    <a:pt x="276" y="0"/>
                  </a:lnTo>
                  <a:lnTo>
                    <a:pt x="290" y="10"/>
                  </a:lnTo>
                  <a:lnTo>
                    <a:pt x="305" y="20"/>
                  </a:lnTo>
                  <a:lnTo>
                    <a:pt x="300" y="17"/>
                  </a:lnTo>
                  <a:lnTo>
                    <a:pt x="319" y="41"/>
                  </a:lnTo>
                  <a:lnTo>
                    <a:pt x="319" y="61"/>
                  </a:lnTo>
                  <a:lnTo>
                    <a:pt x="333" y="61"/>
                  </a:lnTo>
                  <a:lnTo>
                    <a:pt x="348" y="70"/>
                  </a:lnTo>
                  <a:lnTo>
                    <a:pt x="362" y="80"/>
                  </a:lnTo>
                  <a:lnTo>
                    <a:pt x="377" y="80"/>
                  </a:lnTo>
                  <a:lnTo>
                    <a:pt x="384" y="100"/>
                  </a:lnTo>
                  <a:lnTo>
                    <a:pt x="399" y="100"/>
                  </a:lnTo>
                  <a:lnTo>
                    <a:pt x="405" y="119"/>
                  </a:lnTo>
                  <a:lnTo>
                    <a:pt x="420" y="140"/>
                  </a:lnTo>
                  <a:lnTo>
                    <a:pt x="435" y="150"/>
                  </a:lnTo>
                  <a:lnTo>
                    <a:pt x="435" y="169"/>
                  </a:lnTo>
                  <a:lnTo>
                    <a:pt x="435" y="189"/>
                  </a:lnTo>
                  <a:lnTo>
                    <a:pt x="449" y="208"/>
                  </a:lnTo>
                  <a:lnTo>
                    <a:pt x="465" y="219"/>
                  </a:lnTo>
                  <a:lnTo>
                    <a:pt x="472" y="238"/>
                  </a:lnTo>
                  <a:lnTo>
                    <a:pt x="479" y="258"/>
                  </a:lnTo>
                  <a:lnTo>
                    <a:pt x="494" y="277"/>
                  </a:lnTo>
                  <a:lnTo>
                    <a:pt x="508" y="277"/>
                  </a:lnTo>
                  <a:lnTo>
                    <a:pt x="523" y="268"/>
                  </a:lnTo>
                  <a:lnTo>
                    <a:pt x="542" y="236"/>
                  </a:lnTo>
                  <a:close/>
                </a:path>
              </a:pathLst>
            </a:custGeom>
            <a:solidFill>
              <a:srgbClr val="C6C7C8"/>
            </a:solid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a:solidFill>
                  <a:srgbClr val="5F5F5F"/>
                </a:solidFill>
                <a:latin typeface="Arial"/>
                <a:ea typeface="Arial"/>
                <a:cs typeface="Arial"/>
                <a:sym typeface="Arial"/>
              </a:endParaRPr>
            </a:p>
          </p:txBody>
        </p:sp>
        <p:cxnSp>
          <p:nvCxnSpPr>
            <p:cNvPr id="76" name="Google Shape;446;p45">
              <a:extLst>
                <a:ext uri="{FF2B5EF4-FFF2-40B4-BE49-F238E27FC236}">
                  <a16:creationId xmlns:a16="http://schemas.microsoft.com/office/drawing/2014/main" id="{3CFBB14C-6291-037C-9411-AD088DF54A0B}"/>
                </a:ext>
              </a:extLst>
            </p:cNvPr>
            <p:cNvCxnSpPr/>
            <p:nvPr/>
          </p:nvCxnSpPr>
          <p:spPr>
            <a:xfrm>
              <a:off x="-3033581" y="1293146"/>
              <a:ext cx="623632" cy="239855"/>
            </a:xfrm>
            <a:prstGeom prst="straightConnector1">
              <a:avLst/>
            </a:prstGeom>
            <a:noFill/>
            <a:ln w="12700" cap="flat" cmpd="sng">
              <a:solidFill>
                <a:schemeClr val="lt1"/>
              </a:solidFill>
              <a:prstDash val="solid"/>
              <a:round/>
              <a:headEnd type="none" w="sm" len="sm"/>
              <a:tailEnd type="none" w="sm" len="sm"/>
            </a:ln>
          </p:spPr>
        </p:cxnSp>
        <p:sp>
          <p:nvSpPr>
            <p:cNvPr id="77" name="Google Shape;447;p45">
              <a:extLst>
                <a:ext uri="{FF2B5EF4-FFF2-40B4-BE49-F238E27FC236}">
                  <a16:creationId xmlns:a16="http://schemas.microsoft.com/office/drawing/2014/main" id="{DF8CE8E5-C75A-D333-E748-D27E02D79DD6}"/>
                </a:ext>
              </a:extLst>
            </p:cNvPr>
            <p:cNvSpPr/>
            <p:nvPr/>
          </p:nvSpPr>
          <p:spPr>
            <a:xfrm>
              <a:off x="-2399314" y="1371807"/>
              <a:ext cx="621284" cy="502784"/>
            </a:xfrm>
            <a:custGeom>
              <a:avLst/>
              <a:gdLst/>
              <a:ahLst/>
              <a:cxnLst/>
              <a:rect l="l" t="t" r="r" b="b"/>
              <a:pathLst>
                <a:path w="490" h="423" extrusionOk="0">
                  <a:moveTo>
                    <a:pt x="431" y="423"/>
                  </a:moveTo>
                  <a:lnTo>
                    <a:pt x="446" y="403"/>
                  </a:lnTo>
                  <a:lnTo>
                    <a:pt x="453" y="384"/>
                  </a:lnTo>
                  <a:lnTo>
                    <a:pt x="460" y="373"/>
                  </a:lnTo>
                  <a:lnTo>
                    <a:pt x="467" y="364"/>
                  </a:lnTo>
                  <a:lnTo>
                    <a:pt x="482" y="354"/>
                  </a:lnTo>
                  <a:lnTo>
                    <a:pt x="490" y="334"/>
                  </a:lnTo>
                  <a:lnTo>
                    <a:pt x="490" y="315"/>
                  </a:lnTo>
                  <a:lnTo>
                    <a:pt x="482" y="295"/>
                  </a:lnTo>
                  <a:lnTo>
                    <a:pt x="475" y="275"/>
                  </a:lnTo>
                  <a:lnTo>
                    <a:pt x="475" y="255"/>
                  </a:lnTo>
                  <a:lnTo>
                    <a:pt x="482" y="236"/>
                  </a:lnTo>
                  <a:lnTo>
                    <a:pt x="467" y="236"/>
                  </a:lnTo>
                  <a:lnTo>
                    <a:pt x="453" y="236"/>
                  </a:lnTo>
                  <a:lnTo>
                    <a:pt x="446" y="216"/>
                  </a:lnTo>
                  <a:lnTo>
                    <a:pt x="431" y="226"/>
                  </a:lnTo>
                  <a:lnTo>
                    <a:pt x="417" y="216"/>
                  </a:lnTo>
                  <a:lnTo>
                    <a:pt x="402" y="207"/>
                  </a:lnTo>
                  <a:lnTo>
                    <a:pt x="387" y="197"/>
                  </a:lnTo>
                  <a:lnTo>
                    <a:pt x="373" y="177"/>
                  </a:lnTo>
                  <a:lnTo>
                    <a:pt x="365" y="157"/>
                  </a:lnTo>
                  <a:lnTo>
                    <a:pt x="373" y="138"/>
                  </a:lnTo>
                  <a:lnTo>
                    <a:pt x="380" y="118"/>
                  </a:lnTo>
                  <a:lnTo>
                    <a:pt x="373" y="99"/>
                  </a:lnTo>
                  <a:lnTo>
                    <a:pt x="365" y="79"/>
                  </a:lnTo>
                  <a:lnTo>
                    <a:pt x="365" y="58"/>
                  </a:lnTo>
                  <a:lnTo>
                    <a:pt x="365" y="48"/>
                  </a:lnTo>
                  <a:lnTo>
                    <a:pt x="365" y="48"/>
                  </a:lnTo>
                  <a:lnTo>
                    <a:pt x="350" y="48"/>
                  </a:lnTo>
                  <a:lnTo>
                    <a:pt x="336" y="39"/>
                  </a:lnTo>
                  <a:lnTo>
                    <a:pt x="321" y="39"/>
                  </a:lnTo>
                  <a:lnTo>
                    <a:pt x="306" y="39"/>
                  </a:lnTo>
                  <a:lnTo>
                    <a:pt x="291" y="29"/>
                  </a:lnTo>
                  <a:lnTo>
                    <a:pt x="277" y="19"/>
                  </a:lnTo>
                  <a:lnTo>
                    <a:pt x="263" y="9"/>
                  </a:lnTo>
                  <a:lnTo>
                    <a:pt x="248" y="9"/>
                  </a:lnTo>
                  <a:lnTo>
                    <a:pt x="234" y="0"/>
                  </a:lnTo>
                  <a:lnTo>
                    <a:pt x="219" y="19"/>
                  </a:lnTo>
                  <a:lnTo>
                    <a:pt x="204" y="9"/>
                  </a:lnTo>
                  <a:lnTo>
                    <a:pt x="190" y="19"/>
                  </a:lnTo>
                  <a:lnTo>
                    <a:pt x="182" y="39"/>
                  </a:lnTo>
                  <a:lnTo>
                    <a:pt x="175" y="58"/>
                  </a:lnTo>
                  <a:lnTo>
                    <a:pt x="161" y="70"/>
                  </a:lnTo>
                  <a:lnTo>
                    <a:pt x="146" y="70"/>
                  </a:lnTo>
                  <a:lnTo>
                    <a:pt x="131" y="58"/>
                  </a:lnTo>
                  <a:lnTo>
                    <a:pt x="124" y="79"/>
                  </a:lnTo>
                  <a:lnTo>
                    <a:pt x="117" y="99"/>
                  </a:lnTo>
                  <a:lnTo>
                    <a:pt x="108" y="118"/>
                  </a:lnTo>
                  <a:lnTo>
                    <a:pt x="102" y="109"/>
                  </a:lnTo>
                  <a:lnTo>
                    <a:pt x="88" y="109"/>
                  </a:lnTo>
                  <a:lnTo>
                    <a:pt x="77" y="120"/>
                  </a:lnTo>
                  <a:lnTo>
                    <a:pt x="59" y="109"/>
                  </a:lnTo>
                  <a:lnTo>
                    <a:pt x="44" y="109"/>
                  </a:lnTo>
                  <a:lnTo>
                    <a:pt x="30" y="109"/>
                  </a:lnTo>
                  <a:lnTo>
                    <a:pt x="15" y="109"/>
                  </a:lnTo>
                  <a:lnTo>
                    <a:pt x="0" y="128"/>
                  </a:lnTo>
                  <a:lnTo>
                    <a:pt x="1" y="140"/>
                  </a:lnTo>
                  <a:lnTo>
                    <a:pt x="0" y="140"/>
                  </a:lnTo>
                  <a:lnTo>
                    <a:pt x="31" y="137"/>
                  </a:lnTo>
                  <a:lnTo>
                    <a:pt x="48" y="131"/>
                  </a:lnTo>
                  <a:lnTo>
                    <a:pt x="62" y="133"/>
                  </a:lnTo>
                  <a:lnTo>
                    <a:pt x="79" y="134"/>
                  </a:lnTo>
                  <a:lnTo>
                    <a:pt x="87" y="138"/>
                  </a:lnTo>
                  <a:lnTo>
                    <a:pt x="88" y="148"/>
                  </a:lnTo>
                  <a:lnTo>
                    <a:pt x="88" y="168"/>
                  </a:lnTo>
                  <a:lnTo>
                    <a:pt x="95" y="187"/>
                  </a:lnTo>
                  <a:lnTo>
                    <a:pt x="95" y="207"/>
                  </a:lnTo>
                  <a:lnTo>
                    <a:pt x="95" y="226"/>
                  </a:lnTo>
                  <a:lnTo>
                    <a:pt x="95" y="246"/>
                  </a:lnTo>
                  <a:lnTo>
                    <a:pt x="102" y="266"/>
                  </a:lnTo>
                  <a:lnTo>
                    <a:pt x="117" y="295"/>
                  </a:lnTo>
                  <a:lnTo>
                    <a:pt x="131" y="315"/>
                  </a:lnTo>
                  <a:lnTo>
                    <a:pt x="146" y="324"/>
                  </a:lnTo>
                  <a:lnTo>
                    <a:pt x="161" y="334"/>
                  </a:lnTo>
                  <a:lnTo>
                    <a:pt x="175" y="344"/>
                  </a:lnTo>
                  <a:lnTo>
                    <a:pt x="197" y="344"/>
                  </a:lnTo>
                  <a:lnTo>
                    <a:pt x="212" y="344"/>
                  </a:lnTo>
                  <a:lnTo>
                    <a:pt x="226" y="344"/>
                  </a:lnTo>
                  <a:lnTo>
                    <a:pt x="241" y="344"/>
                  </a:lnTo>
                  <a:lnTo>
                    <a:pt x="255" y="354"/>
                  </a:lnTo>
                  <a:lnTo>
                    <a:pt x="270" y="364"/>
                  </a:lnTo>
                  <a:lnTo>
                    <a:pt x="291" y="373"/>
                  </a:lnTo>
                  <a:lnTo>
                    <a:pt x="306" y="373"/>
                  </a:lnTo>
                  <a:lnTo>
                    <a:pt x="321" y="384"/>
                  </a:lnTo>
                  <a:lnTo>
                    <a:pt x="336" y="403"/>
                  </a:lnTo>
                  <a:lnTo>
                    <a:pt x="350" y="413"/>
                  </a:lnTo>
                  <a:lnTo>
                    <a:pt x="365" y="423"/>
                  </a:lnTo>
                  <a:lnTo>
                    <a:pt x="380" y="423"/>
                  </a:lnTo>
                  <a:lnTo>
                    <a:pt x="395" y="413"/>
                  </a:lnTo>
                  <a:lnTo>
                    <a:pt x="409" y="413"/>
                  </a:lnTo>
                  <a:lnTo>
                    <a:pt x="424" y="423"/>
                  </a:lnTo>
                  <a:lnTo>
                    <a:pt x="431" y="423"/>
                  </a:lnTo>
                  <a:close/>
                </a:path>
              </a:pathLst>
            </a:custGeom>
            <a:solidFill>
              <a:srgbClr val="C6C7C8"/>
            </a:solid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a:solidFill>
                  <a:srgbClr val="5F5F5F"/>
                </a:solidFill>
                <a:latin typeface="Arial"/>
                <a:ea typeface="Arial"/>
                <a:cs typeface="Arial"/>
                <a:sym typeface="Arial"/>
              </a:endParaRPr>
            </a:p>
          </p:txBody>
        </p:sp>
        <p:sp>
          <p:nvSpPr>
            <p:cNvPr id="78" name="Google Shape;479;p45">
              <a:extLst>
                <a:ext uri="{FF2B5EF4-FFF2-40B4-BE49-F238E27FC236}">
                  <a16:creationId xmlns:a16="http://schemas.microsoft.com/office/drawing/2014/main" id="{9106559A-FDA3-3C04-EAF2-AD04E5A486BB}"/>
                </a:ext>
              </a:extLst>
            </p:cNvPr>
            <p:cNvSpPr/>
            <p:nvPr/>
          </p:nvSpPr>
          <p:spPr>
            <a:xfrm>
              <a:off x="-1010643" y="1083346"/>
              <a:ext cx="469718" cy="830335"/>
            </a:xfrm>
            <a:custGeom>
              <a:avLst/>
              <a:gdLst/>
              <a:ahLst/>
              <a:cxnLst/>
              <a:rect l="l" t="t" r="r" b="b"/>
              <a:pathLst>
                <a:path w="385" h="692" extrusionOk="0">
                  <a:moveTo>
                    <a:pt x="41" y="672"/>
                  </a:moveTo>
                  <a:lnTo>
                    <a:pt x="17" y="692"/>
                  </a:lnTo>
                  <a:lnTo>
                    <a:pt x="0" y="632"/>
                  </a:lnTo>
                  <a:lnTo>
                    <a:pt x="8" y="612"/>
                  </a:lnTo>
                  <a:lnTo>
                    <a:pt x="8" y="591"/>
                  </a:lnTo>
                  <a:lnTo>
                    <a:pt x="0" y="572"/>
                  </a:lnTo>
                  <a:lnTo>
                    <a:pt x="0" y="552"/>
                  </a:lnTo>
                  <a:lnTo>
                    <a:pt x="0" y="532"/>
                  </a:lnTo>
                  <a:lnTo>
                    <a:pt x="0" y="512"/>
                  </a:lnTo>
                  <a:lnTo>
                    <a:pt x="8" y="491"/>
                  </a:lnTo>
                  <a:lnTo>
                    <a:pt x="0" y="472"/>
                  </a:lnTo>
                  <a:lnTo>
                    <a:pt x="0" y="451"/>
                  </a:lnTo>
                  <a:lnTo>
                    <a:pt x="0" y="432"/>
                  </a:lnTo>
                  <a:lnTo>
                    <a:pt x="8" y="422"/>
                  </a:lnTo>
                  <a:lnTo>
                    <a:pt x="16" y="401"/>
                  </a:lnTo>
                  <a:lnTo>
                    <a:pt x="24" y="382"/>
                  </a:lnTo>
                  <a:lnTo>
                    <a:pt x="41" y="362"/>
                  </a:lnTo>
                  <a:lnTo>
                    <a:pt x="43" y="362"/>
                  </a:lnTo>
                  <a:lnTo>
                    <a:pt x="51" y="341"/>
                  </a:lnTo>
                  <a:lnTo>
                    <a:pt x="59" y="321"/>
                  </a:lnTo>
                  <a:lnTo>
                    <a:pt x="76" y="300"/>
                  </a:lnTo>
                  <a:lnTo>
                    <a:pt x="92" y="290"/>
                  </a:lnTo>
                  <a:lnTo>
                    <a:pt x="101" y="270"/>
                  </a:lnTo>
                  <a:lnTo>
                    <a:pt x="109" y="250"/>
                  </a:lnTo>
                  <a:lnTo>
                    <a:pt x="118" y="230"/>
                  </a:lnTo>
                  <a:lnTo>
                    <a:pt x="118" y="210"/>
                  </a:lnTo>
                  <a:lnTo>
                    <a:pt x="118" y="190"/>
                  </a:lnTo>
                  <a:lnTo>
                    <a:pt x="127" y="170"/>
                  </a:lnTo>
                  <a:lnTo>
                    <a:pt x="118" y="150"/>
                  </a:lnTo>
                  <a:lnTo>
                    <a:pt x="127" y="130"/>
                  </a:lnTo>
                  <a:lnTo>
                    <a:pt x="143" y="130"/>
                  </a:lnTo>
                  <a:lnTo>
                    <a:pt x="160" y="130"/>
                  </a:lnTo>
                  <a:lnTo>
                    <a:pt x="176" y="110"/>
                  </a:lnTo>
                  <a:lnTo>
                    <a:pt x="184" y="90"/>
                  </a:lnTo>
                  <a:lnTo>
                    <a:pt x="202" y="80"/>
                  </a:lnTo>
                  <a:lnTo>
                    <a:pt x="202" y="60"/>
                  </a:lnTo>
                  <a:lnTo>
                    <a:pt x="218" y="40"/>
                  </a:lnTo>
                  <a:lnTo>
                    <a:pt x="202" y="30"/>
                  </a:lnTo>
                  <a:lnTo>
                    <a:pt x="184" y="30"/>
                  </a:lnTo>
                  <a:lnTo>
                    <a:pt x="168" y="20"/>
                  </a:lnTo>
                  <a:lnTo>
                    <a:pt x="168" y="0"/>
                  </a:lnTo>
                  <a:lnTo>
                    <a:pt x="194" y="0"/>
                  </a:lnTo>
                  <a:lnTo>
                    <a:pt x="191" y="0"/>
                  </a:lnTo>
                  <a:lnTo>
                    <a:pt x="201" y="0"/>
                  </a:lnTo>
                  <a:lnTo>
                    <a:pt x="209" y="0"/>
                  </a:lnTo>
                  <a:lnTo>
                    <a:pt x="226" y="0"/>
                  </a:lnTo>
                  <a:lnTo>
                    <a:pt x="234" y="20"/>
                  </a:lnTo>
                  <a:lnTo>
                    <a:pt x="251" y="20"/>
                  </a:lnTo>
                  <a:lnTo>
                    <a:pt x="267" y="30"/>
                  </a:lnTo>
                  <a:lnTo>
                    <a:pt x="275" y="50"/>
                  </a:lnTo>
                  <a:lnTo>
                    <a:pt x="275" y="69"/>
                  </a:lnTo>
                  <a:lnTo>
                    <a:pt x="275" y="91"/>
                  </a:lnTo>
                  <a:lnTo>
                    <a:pt x="275" y="110"/>
                  </a:lnTo>
                  <a:lnTo>
                    <a:pt x="267" y="131"/>
                  </a:lnTo>
                  <a:lnTo>
                    <a:pt x="259" y="150"/>
                  </a:lnTo>
                  <a:lnTo>
                    <a:pt x="251" y="171"/>
                  </a:lnTo>
                  <a:lnTo>
                    <a:pt x="267" y="181"/>
                  </a:lnTo>
                  <a:lnTo>
                    <a:pt x="285" y="190"/>
                  </a:lnTo>
                  <a:lnTo>
                    <a:pt x="293" y="210"/>
                  </a:lnTo>
                  <a:lnTo>
                    <a:pt x="310" y="221"/>
                  </a:lnTo>
                  <a:lnTo>
                    <a:pt x="326" y="221"/>
                  </a:lnTo>
                  <a:lnTo>
                    <a:pt x="343" y="221"/>
                  </a:lnTo>
                  <a:lnTo>
                    <a:pt x="352" y="241"/>
                  </a:lnTo>
                  <a:lnTo>
                    <a:pt x="335" y="260"/>
                  </a:lnTo>
                  <a:lnTo>
                    <a:pt x="318" y="271"/>
                  </a:lnTo>
                  <a:lnTo>
                    <a:pt x="318" y="290"/>
                  </a:lnTo>
                  <a:lnTo>
                    <a:pt x="310" y="313"/>
                  </a:lnTo>
                  <a:lnTo>
                    <a:pt x="318" y="332"/>
                  </a:lnTo>
                  <a:lnTo>
                    <a:pt x="335" y="342"/>
                  </a:lnTo>
                  <a:lnTo>
                    <a:pt x="343" y="362"/>
                  </a:lnTo>
                  <a:lnTo>
                    <a:pt x="343" y="382"/>
                  </a:lnTo>
                  <a:lnTo>
                    <a:pt x="361" y="392"/>
                  </a:lnTo>
                  <a:lnTo>
                    <a:pt x="369" y="413"/>
                  </a:lnTo>
                  <a:lnTo>
                    <a:pt x="385" y="413"/>
                  </a:lnTo>
                  <a:lnTo>
                    <a:pt x="385" y="413"/>
                  </a:lnTo>
                  <a:lnTo>
                    <a:pt x="385" y="413"/>
                  </a:lnTo>
                  <a:lnTo>
                    <a:pt x="377" y="432"/>
                  </a:lnTo>
                  <a:lnTo>
                    <a:pt x="361" y="442"/>
                  </a:lnTo>
                  <a:lnTo>
                    <a:pt x="352" y="462"/>
                  </a:lnTo>
                  <a:lnTo>
                    <a:pt x="343" y="482"/>
                  </a:lnTo>
                  <a:lnTo>
                    <a:pt x="343" y="501"/>
                  </a:lnTo>
                  <a:lnTo>
                    <a:pt x="361" y="501"/>
                  </a:lnTo>
                  <a:lnTo>
                    <a:pt x="377" y="501"/>
                  </a:lnTo>
                  <a:lnTo>
                    <a:pt x="369" y="522"/>
                  </a:lnTo>
                  <a:lnTo>
                    <a:pt x="352" y="532"/>
                  </a:lnTo>
                  <a:lnTo>
                    <a:pt x="361" y="553"/>
                  </a:lnTo>
                  <a:lnTo>
                    <a:pt x="343" y="572"/>
                  </a:lnTo>
                  <a:lnTo>
                    <a:pt x="361" y="582"/>
                  </a:lnTo>
                  <a:lnTo>
                    <a:pt x="369" y="603"/>
                  </a:lnTo>
                  <a:lnTo>
                    <a:pt x="369" y="622"/>
                  </a:lnTo>
                  <a:lnTo>
                    <a:pt x="381" y="664"/>
                  </a:lnTo>
                  <a:lnTo>
                    <a:pt x="349" y="668"/>
                  </a:lnTo>
                  <a:lnTo>
                    <a:pt x="321" y="668"/>
                  </a:lnTo>
                  <a:lnTo>
                    <a:pt x="277" y="684"/>
                  </a:lnTo>
                  <a:lnTo>
                    <a:pt x="223" y="680"/>
                  </a:lnTo>
                  <a:lnTo>
                    <a:pt x="157" y="680"/>
                  </a:lnTo>
                  <a:lnTo>
                    <a:pt x="121" y="656"/>
                  </a:lnTo>
                  <a:lnTo>
                    <a:pt x="95" y="676"/>
                  </a:lnTo>
                  <a:lnTo>
                    <a:pt x="51" y="672"/>
                  </a:lnTo>
                  <a:lnTo>
                    <a:pt x="39" y="664"/>
                  </a:lnTo>
                  <a:lnTo>
                    <a:pt x="41" y="672"/>
                  </a:lnTo>
                  <a:close/>
                </a:path>
              </a:pathLst>
            </a:custGeom>
            <a:solidFill>
              <a:srgbClr val="C6C7C8"/>
            </a:solid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a:solidFill>
                  <a:srgbClr val="5F5F5F"/>
                </a:solidFill>
                <a:latin typeface="Arial"/>
                <a:ea typeface="Arial"/>
                <a:cs typeface="Arial"/>
                <a:sym typeface="Arial"/>
              </a:endParaRPr>
            </a:p>
          </p:txBody>
        </p:sp>
        <p:sp>
          <p:nvSpPr>
            <p:cNvPr id="79" name="Google Shape;485;p45">
              <a:extLst>
                <a:ext uri="{FF2B5EF4-FFF2-40B4-BE49-F238E27FC236}">
                  <a16:creationId xmlns:a16="http://schemas.microsoft.com/office/drawing/2014/main" id="{6B6DB625-E081-CBD8-B2B2-E19BB3291FC8}"/>
                </a:ext>
              </a:extLst>
            </p:cNvPr>
            <p:cNvSpPr/>
            <p:nvPr/>
          </p:nvSpPr>
          <p:spPr>
            <a:xfrm>
              <a:off x="-1824200" y="812044"/>
              <a:ext cx="135984" cy="268481"/>
            </a:xfrm>
            <a:prstGeom prst="rect">
              <a:avLst/>
            </a:prstGeom>
            <a:solidFill>
              <a:srgbClr val="CA5113"/>
            </a:solidFill>
            <a:ln w="12700" cap="flat" cmpd="sng">
              <a:solidFill>
                <a:schemeClr val="lt1"/>
              </a:solidFill>
              <a:prstDash val="solid"/>
              <a:miter lim="800000"/>
              <a:headEnd type="none" w="sm" len="sm"/>
              <a:tailEnd type="none" w="sm" len="sm"/>
            </a:ln>
          </p:spPr>
          <p:txBody>
            <a:bodyPr spcFirstLastPara="1" wrap="square" lIns="121900" tIns="60933" rIns="121900" bIns="60933" anchor="ctr" anchorCtr="0">
              <a:noAutofit/>
            </a:bodyPr>
            <a:lstStyle/>
            <a:p>
              <a:pPr>
                <a:buClr>
                  <a:srgbClr val="000000"/>
                </a:buClr>
                <a:buSzPts val="1800"/>
              </a:pPr>
              <a:endParaRPr sz="2400">
                <a:solidFill>
                  <a:srgbClr val="5F5F5F"/>
                </a:solidFill>
                <a:latin typeface="Arial"/>
                <a:ea typeface="Arial"/>
                <a:cs typeface="Arial"/>
                <a:sym typeface="Arial"/>
              </a:endParaRPr>
            </a:p>
          </p:txBody>
        </p:sp>
        <p:sp>
          <p:nvSpPr>
            <p:cNvPr id="80" name="Google Shape;486;p45">
              <a:extLst>
                <a:ext uri="{FF2B5EF4-FFF2-40B4-BE49-F238E27FC236}">
                  <a16:creationId xmlns:a16="http://schemas.microsoft.com/office/drawing/2014/main" id="{3A780C96-F7AE-AA09-42EC-73980C51E828}"/>
                </a:ext>
              </a:extLst>
            </p:cNvPr>
            <p:cNvSpPr/>
            <p:nvPr/>
          </p:nvSpPr>
          <p:spPr>
            <a:xfrm>
              <a:off x="-826734" y="686184"/>
              <a:ext cx="135984" cy="268481"/>
            </a:xfrm>
            <a:prstGeom prst="rect">
              <a:avLst/>
            </a:prstGeom>
            <a:solidFill>
              <a:srgbClr val="CA5113"/>
            </a:solidFill>
            <a:ln w="12700" cap="flat" cmpd="sng">
              <a:solidFill>
                <a:schemeClr val="lt1"/>
              </a:solidFill>
              <a:prstDash val="solid"/>
              <a:miter lim="800000"/>
              <a:headEnd type="none" w="sm" len="sm"/>
              <a:tailEnd type="none" w="sm" len="sm"/>
            </a:ln>
          </p:spPr>
          <p:txBody>
            <a:bodyPr spcFirstLastPara="1" wrap="square" lIns="121900" tIns="60933" rIns="121900" bIns="60933" anchor="ctr" anchorCtr="0">
              <a:noAutofit/>
            </a:bodyPr>
            <a:lstStyle/>
            <a:p>
              <a:pPr>
                <a:buClr>
                  <a:srgbClr val="000000"/>
                </a:buClr>
                <a:buSzPts val="1800"/>
              </a:pPr>
              <a:endParaRPr sz="2400">
                <a:solidFill>
                  <a:srgbClr val="5F5F5F"/>
                </a:solidFill>
                <a:latin typeface="Arial"/>
                <a:ea typeface="Arial"/>
                <a:cs typeface="Arial"/>
                <a:sym typeface="Arial"/>
              </a:endParaRPr>
            </a:p>
          </p:txBody>
        </p:sp>
      </p:grpSp>
      <p:grpSp>
        <p:nvGrpSpPr>
          <p:cNvPr id="81" name="Group 80">
            <a:extLst>
              <a:ext uri="{FF2B5EF4-FFF2-40B4-BE49-F238E27FC236}">
                <a16:creationId xmlns:a16="http://schemas.microsoft.com/office/drawing/2014/main" id="{0F063137-E066-260D-455A-257018459E9F}"/>
              </a:ext>
            </a:extLst>
          </p:cNvPr>
          <p:cNvGrpSpPr/>
          <p:nvPr/>
        </p:nvGrpSpPr>
        <p:grpSpPr>
          <a:xfrm>
            <a:off x="6683768" y="3676538"/>
            <a:ext cx="796281" cy="925393"/>
            <a:chOff x="9883682" y="3480265"/>
            <a:chExt cx="1396003" cy="1710091"/>
          </a:xfrm>
        </p:grpSpPr>
        <p:sp>
          <p:nvSpPr>
            <p:cNvPr id="82" name="Google Shape;466;p45">
              <a:extLst>
                <a:ext uri="{FF2B5EF4-FFF2-40B4-BE49-F238E27FC236}">
                  <a16:creationId xmlns:a16="http://schemas.microsoft.com/office/drawing/2014/main" id="{6DFEBEEF-BE7A-E673-E168-579A40C51A81}"/>
                </a:ext>
              </a:extLst>
            </p:cNvPr>
            <p:cNvSpPr/>
            <p:nvPr/>
          </p:nvSpPr>
          <p:spPr>
            <a:xfrm>
              <a:off x="9883682" y="3709416"/>
              <a:ext cx="1007710" cy="921995"/>
            </a:xfrm>
            <a:custGeom>
              <a:avLst/>
              <a:gdLst/>
              <a:ahLst/>
              <a:cxnLst/>
              <a:rect l="l" t="t" r="r" b="b"/>
              <a:pathLst>
                <a:path w="796" h="776" extrusionOk="0">
                  <a:moveTo>
                    <a:pt x="247" y="0"/>
                  </a:moveTo>
                  <a:lnTo>
                    <a:pt x="233" y="20"/>
                  </a:lnTo>
                  <a:lnTo>
                    <a:pt x="226" y="40"/>
                  </a:lnTo>
                  <a:lnTo>
                    <a:pt x="219" y="59"/>
                  </a:lnTo>
                  <a:lnTo>
                    <a:pt x="219" y="79"/>
                  </a:lnTo>
                  <a:lnTo>
                    <a:pt x="211" y="89"/>
                  </a:lnTo>
                  <a:lnTo>
                    <a:pt x="197" y="89"/>
                  </a:lnTo>
                  <a:lnTo>
                    <a:pt x="175" y="98"/>
                  </a:lnTo>
                  <a:lnTo>
                    <a:pt x="153" y="98"/>
                  </a:lnTo>
                  <a:lnTo>
                    <a:pt x="138" y="98"/>
                  </a:lnTo>
                  <a:lnTo>
                    <a:pt x="117" y="89"/>
                  </a:lnTo>
                  <a:lnTo>
                    <a:pt x="95" y="89"/>
                  </a:lnTo>
                  <a:lnTo>
                    <a:pt x="73" y="98"/>
                  </a:lnTo>
                  <a:lnTo>
                    <a:pt x="58" y="98"/>
                  </a:lnTo>
                  <a:lnTo>
                    <a:pt x="36" y="98"/>
                  </a:lnTo>
                  <a:lnTo>
                    <a:pt x="22" y="98"/>
                  </a:lnTo>
                  <a:lnTo>
                    <a:pt x="8" y="98"/>
                  </a:lnTo>
                  <a:lnTo>
                    <a:pt x="0" y="98"/>
                  </a:lnTo>
                  <a:lnTo>
                    <a:pt x="1" y="99"/>
                  </a:lnTo>
                  <a:lnTo>
                    <a:pt x="1" y="109"/>
                  </a:lnTo>
                  <a:lnTo>
                    <a:pt x="1" y="129"/>
                  </a:lnTo>
                  <a:lnTo>
                    <a:pt x="9" y="149"/>
                  </a:lnTo>
                  <a:lnTo>
                    <a:pt x="16" y="168"/>
                  </a:lnTo>
                  <a:lnTo>
                    <a:pt x="9" y="188"/>
                  </a:lnTo>
                  <a:lnTo>
                    <a:pt x="1" y="208"/>
                  </a:lnTo>
                  <a:lnTo>
                    <a:pt x="9" y="228"/>
                  </a:lnTo>
                  <a:lnTo>
                    <a:pt x="24" y="247"/>
                  </a:lnTo>
                  <a:lnTo>
                    <a:pt x="38" y="257"/>
                  </a:lnTo>
                  <a:lnTo>
                    <a:pt x="53" y="267"/>
                  </a:lnTo>
                  <a:lnTo>
                    <a:pt x="67" y="277"/>
                  </a:lnTo>
                  <a:lnTo>
                    <a:pt x="81" y="267"/>
                  </a:lnTo>
                  <a:lnTo>
                    <a:pt x="89" y="287"/>
                  </a:lnTo>
                  <a:lnTo>
                    <a:pt x="103" y="287"/>
                  </a:lnTo>
                  <a:lnTo>
                    <a:pt x="118" y="287"/>
                  </a:lnTo>
                  <a:lnTo>
                    <a:pt x="110" y="306"/>
                  </a:lnTo>
                  <a:lnTo>
                    <a:pt x="110" y="326"/>
                  </a:lnTo>
                  <a:lnTo>
                    <a:pt x="118" y="345"/>
                  </a:lnTo>
                  <a:lnTo>
                    <a:pt x="125" y="365"/>
                  </a:lnTo>
                  <a:lnTo>
                    <a:pt x="125" y="384"/>
                  </a:lnTo>
                  <a:lnTo>
                    <a:pt x="118" y="404"/>
                  </a:lnTo>
                  <a:lnTo>
                    <a:pt x="103" y="414"/>
                  </a:lnTo>
                  <a:lnTo>
                    <a:pt x="96" y="424"/>
                  </a:lnTo>
                  <a:lnTo>
                    <a:pt x="89" y="434"/>
                  </a:lnTo>
                  <a:lnTo>
                    <a:pt x="81" y="453"/>
                  </a:lnTo>
                  <a:lnTo>
                    <a:pt x="67" y="473"/>
                  </a:lnTo>
                  <a:lnTo>
                    <a:pt x="66" y="473"/>
                  </a:lnTo>
                  <a:lnTo>
                    <a:pt x="73" y="482"/>
                  </a:lnTo>
                  <a:lnTo>
                    <a:pt x="88" y="501"/>
                  </a:lnTo>
                  <a:lnTo>
                    <a:pt x="88" y="521"/>
                  </a:lnTo>
                  <a:lnTo>
                    <a:pt x="81" y="540"/>
                  </a:lnTo>
                  <a:lnTo>
                    <a:pt x="81" y="570"/>
                  </a:lnTo>
                  <a:lnTo>
                    <a:pt x="73" y="590"/>
                  </a:lnTo>
                  <a:lnTo>
                    <a:pt x="81" y="609"/>
                  </a:lnTo>
                  <a:lnTo>
                    <a:pt x="88" y="629"/>
                  </a:lnTo>
                  <a:lnTo>
                    <a:pt x="110" y="638"/>
                  </a:lnTo>
                  <a:lnTo>
                    <a:pt x="132" y="638"/>
                  </a:lnTo>
                  <a:lnTo>
                    <a:pt x="146" y="638"/>
                  </a:lnTo>
                  <a:lnTo>
                    <a:pt x="161" y="648"/>
                  </a:lnTo>
                  <a:lnTo>
                    <a:pt x="176" y="648"/>
                  </a:lnTo>
                  <a:lnTo>
                    <a:pt x="190" y="648"/>
                  </a:lnTo>
                  <a:lnTo>
                    <a:pt x="205" y="648"/>
                  </a:lnTo>
                  <a:lnTo>
                    <a:pt x="226" y="658"/>
                  </a:lnTo>
                  <a:lnTo>
                    <a:pt x="226" y="678"/>
                  </a:lnTo>
                  <a:lnTo>
                    <a:pt x="226" y="698"/>
                  </a:lnTo>
                  <a:lnTo>
                    <a:pt x="233" y="717"/>
                  </a:lnTo>
                  <a:lnTo>
                    <a:pt x="248" y="727"/>
                  </a:lnTo>
                  <a:lnTo>
                    <a:pt x="263" y="727"/>
                  </a:lnTo>
                  <a:lnTo>
                    <a:pt x="270" y="747"/>
                  </a:lnTo>
                  <a:lnTo>
                    <a:pt x="270" y="766"/>
                  </a:lnTo>
                  <a:lnTo>
                    <a:pt x="270" y="766"/>
                  </a:lnTo>
                  <a:lnTo>
                    <a:pt x="277" y="766"/>
                  </a:lnTo>
                  <a:lnTo>
                    <a:pt x="292" y="766"/>
                  </a:lnTo>
                  <a:lnTo>
                    <a:pt x="306" y="757"/>
                  </a:lnTo>
                  <a:lnTo>
                    <a:pt x="321" y="747"/>
                  </a:lnTo>
                  <a:lnTo>
                    <a:pt x="335" y="727"/>
                  </a:lnTo>
                  <a:lnTo>
                    <a:pt x="350" y="717"/>
                  </a:lnTo>
                  <a:lnTo>
                    <a:pt x="365" y="717"/>
                  </a:lnTo>
                  <a:lnTo>
                    <a:pt x="386" y="717"/>
                  </a:lnTo>
                  <a:lnTo>
                    <a:pt x="401" y="717"/>
                  </a:lnTo>
                  <a:lnTo>
                    <a:pt x="415" y="727"/>
                  </a:lnTo>
                  <a:lnTo>
                    <a:pt x="437" y="736"/>
                  </a:lnTo>
                  <a:lnTo>
                    <a:pt x="452" y="736"/>
                  </a:lnTo>
                  <a:lnTo>
                    <a:pt x="474" y="736"/>
                  </a:lnTo>
                  <a:lnTo>
                    <a:pt x="488" y="736"/>
                  </a:lnTo>
                  <a:lnTo>
                    <a:pt x="502" y="736"/>
                  </a:lnTo>
                  <a:lnTo>
                    <a:pt x="525" y="727"/>
                  </a:lnTo>
                  <a:lnTo>
                    <a:pt x="539" y="727"/>
                  </a:lnTo>
                  <a:lnTo>
                    <a:pt x="554" y="717"/>
                  </a:lnTo>
                  <a:lnTo>
                    <a:pt x="554" y="736"/>
                  </a:lnTo>
                  <a:lnTo>
                    <a:pt x="554" y="757"/>
                  </a:lnTo>
                  <a:lnTo>
                    <a:pt x="554" y="776"/>
                  </a:lnTo>
                  <a:lnTo>
                    <a:pt x="568" y="776"/>
                  </a:lnTo>
                  <a:lnTo>
                    <a:pt x="583" y="776"/>
                  </a:lnTo>
                  <a:lnTo>
                    <a:pt x="583" y="776"/>
                  </a:lnTo>
                  <a:lnTo>
                    <a:pt x="583" y="776"/>
                  </a:lnTo>
                  <a:lnTo>
                    <a:pt x="590" y="757"/>
                  </a:lnTo>
                  <a:lnTo>
                    <a:pt x="583" y="736"/>
                  </a:lnTo>
                  <a:lnTo>
                    <a:pt x="590" y="717"/>
                  </a:lnTo>
                  <a:lnTo>
                    <a:pt x="604" y="698"/>
                  </a:lnTo>
                  <a:lnTo>
                    <a:pt x="612" y="678"/>
                  </a:lnTo>
                  <a:lnTo>
                    <a:pt x="627" y="658"/>
                  </a:lnTo>
                  <a:lnTo>
                    <a:pt x="635" y="638"/>
                  </a:lnTo>
                  <a:lnTo>
                    <a:pt x="642" y="619"/>
                  </a:lnTo>
                  <a:lnTo>
                    <a:pt x="657" y="619"/>
                  </a:lnTo>
                  <a:lnTo>
                    <a:pt x="671" y="609"/>
                  </a:lnTo>
                  <a:lnTo>
                    <a:pt x="686" y="599"/>
                  </a:lnTo>
                  <a:lnTo>
                    <a:pt x="686" y="579"/>
                  </a:lnTo>
                  <a:lnTo>
                    <a:pt x="700" y="560"/>
                  </a:lnTo>
                  <a:lnTo>
                    <a:pt x="714" y="550"/>
                  </a:lnTo>
                  <a:lnTo>
                    <a:pt x="730" y="550"/>
                  </a:lnTo>
                  <a:lnTo>
                    <a:pt x="737" y="531"/>
                  </a:lnTo>
                  <a:lnTo>
                    <a:pt x="737" y="511"/>
                  </a:lnTo>
                  <a:lnTo>
                    <a:pt x="744" y="492"/>
                  </a:lnTo>
                  <a:lnTo>
                    <a:pt x="758" y="473"/>
                  </a:lnTo>
                  <a:lnTo>
                    <a:pt x="758" y="453"/>
                  </a:lnTo>
                  <a:lnTo>
                    <a:pt x="758" y="434"/>
                  </a:lnTo>
                  <a:lnTo>
                    <a:pt x="765" y="414"/>
                  </a:lnTo>
                  <a:lnTo>
                    <a:pt x="765" y="394"/>
                  </a:lnTo>
                  <a:lnTo>
                    <a:pt x="758" y="374"/>
                  </a:lnTo>
                  <a:lnTo>
                    <a:pt x="758" y="355"/>
                  </a:lnTo>
                  <a:lnTo>
                    <a:pt x="758" y="335"/>
                  </a:lnTo>
                  <a:lnTo>
                    <a:pt x="758" y="316"/>
                  </a:lnTo>
                  <a:lnTo>
                    <a:pt x="765" y="296"/>
                  </a:lnTo>
                  <a:lnTo>
                    <a:pt x="758" y="276"/>
                  </a:lnTo>
                  <a:lnTo>
                    <a:pt x="758" y="257"/>
                  </a:lnTo>
                  <a:lnTo>
                    <a:pt x="758" y="237"/>
                  </a:lnTo>
                  <a:lnTo>
                    <a:pt x="765" y="227"/>
                  </a:lnTo>
                  <a:lnTo>
                    <a:pt x="773" y="207"/>
                  </a:lnTo>
                  <a:lnTo>
                    <a:pt x="780" y="188"/>
                  </a:lnTo>
                  <a:lnTo>
                    <a:pt x="795" y="168"/>
                  </a:lnTo>
                  <a:lnTo>
                    <a:pt x="796" y="168"/>
                  </a:lnTo>
                  <a:lnTo>
                    <a:pt x="781" y="168"/>
                  </a:lnTo>
                  <a:lnTo>
                    <a:pt x="759" y="168"/>
                  </a:lnTo>
                  <a:lnTo>
                    <a:pt x="738" y="178"/>
                  </a:lnTo>
                  <a:lnTo>
                    <a:pt x="715" y="178"/>
                  </a:lnTo>
                  <a:lnTo>
                    <a:pt x="694" y="178"/>
                  </a:lnTo>
                  <a:lnTo>
                    <a:pt x="672" y="178"/>
                  </a:lnTo>
                  <a:lnTo>
                    <a:pt x="650" y="168"/>
                  </a:lnTo>
                  <a:lnTo>
                    <a:pt x="628" y="168"/>
                  </a:lnTo>
                  <a:lnTo>
                    <a:pt x="598" y="168"/>
                  </a:lnTo>
                  <a:lnTo>
                    <a:pt x="577" y="168"/>
                  </a:lnTo>
                  <a:lnTo>
                    <a:pt x="555" y="168"/>
                  </a:lnTo>
                  <a:lnTo>
                    <a:pt x="540" y="168"/>
                  </a:lnTo>
                  <a:lnTo>
                    <a:pt x="518" y="168"/>
                  </a:lnTo>
                  <a:lnTo>
                    <a:pt x="496" y="168"/>
                  </a:lnTo>
                  <a:lnTo>
                    <a:pt x="467" y="168"/>
                  </a:lnTo>
                  <a:lnTo>
                    <a:pt x="445" y="168"/>
                  </a:lnTo>
                  <a:lnTo>
                    <a:pt x="423" y="168"/>
                  </a:lnTo>
                  <a:lnTo>
                    <a:pt x="402" y="168"/>
                  </a:lnTo>
                  <a:lnTo>
                    <a:pt x="380" y="159"/>
                  </a:lnTo>
                  <a:lnTo>
                    <a:pt x="366" y="159"/>
                  </a:lnTo>
                  <a:lnTo>
                    <a:pt x="351" y="168"/>
                  </a:lnTo>
                  <a:lnTo>
                    <a:pt x="336" y="159"/>
                  </a:lnTo>
                  <a:lnTo>
                    <a:pt x="329" y="139"/>
                  </a:lnTo>
                  <a:lnTo>
                    <a:pt x="315" y="139"/>
                  </a:lnTo>
                  <a:lnTo>
                    <a:pt x="307" y="120"/>
                  </a:lnTo>
                  <a:lnTo>
                    <a:pt x="293" y="98"/>
                  </a:lnTo>
                  <a:lnTo>
                    <a:pt x="278" y="98"/>
                  </a:lnTo>
                  <a:lnTo>
                    <a:pt x="271" y="79"/>
                  </a:lnTo>
                  <a:lnTo>
                    <a:pt x="271" y="59"/>
                  </a:lnTo>
                  <a:lnTo>
                    <a:pt x="264" y="40"/>
                  </a:lnTo>
                  <a:lnTo>
                    <a:pt x="256" y="20"/>
                  </a:lnTo>
                  <a:lnTo>
                    <a:pt x="249" y="11"/>
                  </a:lnTo>
                  <a:lnTo>
                    <a:pt x="247" y="0"/>
                  </a:lnTo>
                  <a:close/>
                </a:path>
              </a:pathLst>
            </a:custGeom>
            <a:solidFill>
              <a:srgbClr val="3265D2"/>
            </a:solid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a:solidFill>
                  <a:srgbClr val="5F5F5F"/>
                </a:solidFill>
                <a:latin typeface="Arial"/>
                <a:ea typeface="Arial"/>
                <a:cs typeface="Arial"/>
                <a:sym typeface="Arial"/>
              </a:endParaRPr>
            </a:p>
          </p:txBody>
        </p:sp>
        <p:sp>
          <p:nvSpPr>
            <p:cNvPr id="83" name="Google Shape;477;p45">
              <a:extLst>
                <a:ext uri="{FF2B5EF4-FFF2-40B4-BE49-F238E27FC236}">
                  <a16:creationId xmlns:a16="http://schemas.microsoft.com/office/drawing/2014/main" id="{18F072EF-D853-3745-2D18-CF8C1F183327}"/>
                </a:ext>
              </a:extLst>
            </p:cNvPr>
            <p:cNvSpPr/>
            <p:nvPr/>
          </p:nvSpPr>
          <p:spPr>
            <a:xfrm>
              <a:off x="10560675" y="3487389"/>
              <a:ext cx="719010" cy="1322798"/>
            </a:xfrm>
            <a:custGeom>
              <a:avLst/>
              <a:gdLst/>
              <a:ahLst/>
              <a:cxnLst/>
              <a:rect l="l" t="t" r="r" b="b"/>
              <a:pathLst>
                <a:path w="510" h="1080" extrusionOk="0">
                  <a:moveTo>
                    <a:pt x="154" y="1071"/>
                  </a:moveTo>
                  <a:lnTo>
                    <a:pt x="147" y="1050"/>
                  </a:lnTo>
                  <a:lnTo>
                    <a:pt x="131" y="1041"/>
                  </a:lnTo>
                  <a:lnTo>
                    <a:pt x="117" y="1041"/>
                  </a:lnTo>
                  <a:lnTo>
                    <a:pt x="103" y="1041"/>
                  </a:lnTo>
                  <a:lnTo>
                    <a:pt x="88" y="1041"/>
                  </a:lnTo>
                  <a:lnTo>
                    <a:pt x="74" y="1020"/>
                  </a:lnTo>
                  <a:lnTo>
                    <a:pt x="59" y="1011"/>
                  </a:lnTo>
                  <a:lnTo>
                    <a:pt x="44" y="1011"/>
                  </a:lnTo>
                  <a:lnTo>
                    <a:pt x="29" y="1001"/>
                  </a:lnTo>
                  <a:lnTo>
                    <a:pt x="14" y="991"/>
                  </a:lnTo>
                  <a:lnTo>
                    <a:pt x="0" y="972"/>
                  </a:lnTo>
                  <a:lnTo>
                    <a:pt x="0" y="962"/>
                  </a:lnTo>
                  <a:lnTo>
                    <a:pt x="8" y="942"/>
                  </a:lnTo>
                  <a:lnTo>
                    <a:pt x="0" y="922"/>
                  </a:lnTo>
                  <a:lnTo>
                    <a:pt x="8" y="902"/>
                  </a:lnTo>
                  <a:lnTo>
                    <a:pt x="22" y="883"/>
                  </a:lnTo>
                  <a:lnTo>
                    <a:pt x="29" y="863"/>
                  </a:lnTo>
                  <a:lnTo>
                    <a:pt x="45" y="844"/>
                  </a:lnTo>
                  <a:lnTo>
                    <a:pt x="52" y="824"/>
                  </a:lnTo>
                  <a:lnTo>
                    <a:pt x="59" y="804"/>
                  </a:lnTo>
                  <a:lnTo>
                    <a:pt x="74" y="804"/>
                  </a:lnTo>
                  <a:lnTo>
                    <a:pt x="88" y="794"/>
                  </a:lnTo>
                  <a:lnTo>
                    <a:pt x="103" y="785"/>
                  </a:lnTo>
                  <a:lnTo>
                    <a:pt x="103" y="765"/>
                  </a:lnTo>
                  <a:lnTo>
                    <a:pt x="117" y="746"/>
                  </a:lnTo>
                  <a:lnTo>
                    <a:pt x="132" y="736"/>
                  </a:lnTo>
                  <a:lnTo>
                    <a:pt x="147" y="736"/>
                  </a:lnTo>
                  <a:lnTo>
                    <a:pt x="154" y="717"/>
                  </a:lnTo>
                  <a:lnTo>
                    <a:pt x="154" y="696"/>
                  </a:lnTo>
                  <a:lnTo>
                    <a:pt x="161" y="678"/>
                  </a:lnTo>
                  <a:lnTo>
                    <a:pt x="176" y="658"/>
                  </a:lnTo>
                  <a:lnTo>
                    <a:pt x="176" y="638"/>
                  </a:lnTo>
                  <a:lnTo>
                    <a:pt x="176" y="619"/>
                  </a:lnTo>
                  <a:lnTo>
                    <a:pt x="183" y="599"/>
                  </a:lnTo>
                  <a:lnTo>
                    <a:pt x="183" y="579"/>
                  </a:lnTo>
                  <a:lnTo>
                    <a:pt x="176" y="560"/>
                  </a:lnTo>
                  <a:lnTo>
                    <a:pt x="176" y="540"/>
                  </a:lnTo>
                  <a:lnTo>
                    <a:pt x="176" y="521"/>
                  </a:lnTo>
                  <a:lnTo>
                    <a:pt x="176" y="501"/>
                  </a:lnTo>
                  <a:lnTo>
                    <a:pt x="183" y="481"/>
                  </a:lnTo>
                  <a:lnTo>
                    <a:pt x="176" y="462"/>
                  </a:lnTo>
                  <a:lnTo>
                    <a:pt x="176" y="442"/>
                  </a:lnTo>
                  <a:lnTo>
                    <a:pt x="176" y="423"/>
                  </a:lnTo>
                  <a:lnTo>
                    <a:pt x="183" y="413"/>
                  </a:lnTo>
                  <a:lnTo>
                    <a:pt x="190" y="393"/>
                  </a:lnTo>
                  <a:lnTo>
                    <a:pt x="197" y="374"/>
                  </a:lnTo>
                  <a:lnTo>
                    <a:pt x="212" y="354"/>
                  </a:lnTo>
                  <a:lnTo>
                    <a:pt x="213" y="354"/>
                  </a:lnTo>
                  <a:lnTo>
                    <a:pt x="220" y="334"/>
                  </a:lnTo>
                  <a:lnTo>
                    <a:pt x="227" y="314"/>
                  </a:lnTo>
                  <a:lnTo>
                    <a:pt x="242" y="294"/>
                  </a:lnTo>
                  <a:lnTo>
                    <a:pt x="256" y="284"/>
                  </a:lnTo>
                  <a:lnTo>
                    <a:pt x="264" y="264"/>
                  </a:lnTo>
                  <a:lnTo>
                    <a:pt x="271" y="245"/>
                  </a:lnTo>
                  <a:lnTo>
                    <a:pt x="278" y="225"/>
                  </a:lnTo>
                  <a:lnTo>
                    <a:pt x="278" y="206"/>
                  </a:lnTo>
                  <a:lnTo>
                    <a:pt x="278" y="186"/>
                  </a:lnTo>
                  <a:lnTo>
                    <a:pt x="286" y="166"/>
                  </a:lnTo>
                  <a:lnTo>
                    <a:pt x="278" y="147"/>
                  </a:lnTo>
                  <a:lnTo>
                    <a:pt x="286" y="127"/>
                  </a:lnTo>
                  <a:lnTo>
                    <a:pt x="300" y="127"/>
                  </a:lnTo>
                  <a:lnTo>
                    <a:pt x="315" y="127"/>
                  </a:lnTo>
                  <a:lnTo>
                    <a:pt x="329" y="108"/>
                  </a:lnTo>
                  <a:lnTo>
                    <a:pt x="336" y="88"/>
                  </a:lnTo>
                  <a:lnTo>
                    <a:pt x="351" y="78"/>
                  </a:lnTo>
                  <a:lnTo>
                    <a:pt x="351" y="59"/>
                  </a:lnTo>
                  <a:lnTo>
                    <a:pt x="365" y="39"/>
                  </a:lnTo>
                  <a:lnTo>
                    <a:pt x="351" y="29"/>
                  </a:lnTo>
                  <a:lnTo>
                    <a:pt x="336" y="29"/>
                  </a:lnTo>
                  <a:lnTo>
                    <a:pt x="322" y="20"/>
                  </a:lnTo>
                  <a:lnTo>
                    <a:pt x="322" y="0"/>
                  </a:lnTo>
                  <a:lnTo>
                    <a:pt x="344" y="0"/>
                  </a:lnTo>
                  <a:lnTo>
                    <a:pt x="342" y="0"/>
                  </a:lnTo>
                  <a:lnTo>
                    <a:pt x="350" y="0"/>
                  </a:lnTo>
                  <a:lnTo>
                    <a:pt x="357" y="0"/>
                  </a:lnTo>
                  <a:lnTo>
                    <a:pt x="372" y="0"/>
                  </a:lnTo>
                  <a:lnTo>
                    <a:pt x="379" y="20"/>
                  </a:lnTo>
                  <a:lnTo>
                    <a:pt x="394" y="20"/>
                  </a:lnTo>
                  <a:lnTo>
                    <a:pt x="408" y="29"/>
                  </a:lnTo>
                  <a:lnTo>
                    <a:pt x="415" y="49"/>
                  </a:lnTo>
                  <a:lnTo>
                    <a:pt x="415" y="68"/>
                  </a:lnTo>
                  <a:lnTo>
                    <a:pt x="415" y="89"/>
                  </a:lnTo>
                  <a:lnTo>
                    <a:pt x="415" y="108"/>
                  </a:lnTo>
                  <a:lnTo>
                    <a:pt x="408" y="128"/>
                  </a:lnTo>
                  <a:lnTo>
                    <a:pt x="401" y="147"/>
                  </a:lnTo>
                  <a:lnTo>
                    <a:pt x="394" y="167"/>
                  </a:lnTo>
                  <a:lnTo>
                    <a:pt x="408" y="177"/>
                  </a:lnTo>
                  <a:lnTo>
                    <a:pt x="423" y="186"/>
                  </a:lnTo>
                  <a:lnTo>
                    <a:pt x="430" y="206"/>
                  </a:lnTo>
                  <a:lnTo>
                    <a:pt x="445" y="216"/>
                  </a:lnTo>
                  <a:lnTo>
                    <a:pt x="459" y="216"/>
                  </a:lnTo>
                  <a:lnTo>
                    <a:pt x="474" y="216"/>
                  </a:lnTo>
                  <a:lnTo>
                    <a:pt x="481" y="236"/>
                  </a:lnTo>
                  <a:lnTo>
                    <a:pt x="467" y="255"/>
                  </a:lnTo>
                  <a:lnTo>
                    <a:pt x="452" y="265"/>
                  </a:lnTo>
                  <a:lnTo>
                    <a:pt x="452" y="284"/>
                  </a:lnTo>
                  <a:lnTo>
                    <a:pt x="445" y="306"/>
                  </a:lnTo>
                  <a:lnTo>
                    <a:pt x="452" y="325"/>
                  </a:lnTo>
                  <a:lnTo>
                    <a:pt x="467" y="335"/>
                  </a:lnTo>
                  <a:lnTo>
                    <a:pt x="474" y="354"/>
                  </a:lnTo>
                  <a:lnTo>
                    <a:pt x="474" y="374"/>
                  </a:lnTo>
                  <a:lnTo>
                    <a:pt x="489" y="384"/>
                  </a:lnTo>
                  <a:lnTo>
                    <a:pt x="496" y="404"/>
                  </a:lnTo>
                  <a:lnTo>
                    <a:pt x="510" y="404"/>
                  </a:lnTo>
                  <a:lnTo>
                    <a:pt x="503" y="423"/>
                  </a:lnTo>
                  <a:lnTo>
                    <a:pt x="489" y="433"/>
                  </a:lnTo>
                  <a:lnTo>
                    <a:pt x="481" y="452"/>
                  </a:lnTo>
                  <a:lnTo>
                    <a:pt x="474" y="472"/>
                  </a:lnTo>
                  <a:lnTo>
                    <a:pt x="474" y="491"/>
                  </a:lnTo>
                  <a:lnTo>
                    <a:pt x="489" y="491"/>
                  </a:lnTo>
                  <a:lnTo>
                    <a:pt x="503" y="491"/>
                  </a:lnTo>
                  <a:lnTo>
                    <a:pt x="496" y="511"/>
                  </a:lnTo>
                  <a:lnTo>
                    <a:pt x="481" y="521"/>
                  </a:lnTo>
                  <a:lnTo>
                    <a:pt x="489" y="541"/>
                  </a:lnTo>
                  <a:lnTo>
                    <a:pt x="474" y="560"/>
                  </a:lnTo>
                  <a:lnTo>
                    <a:pt x="489" y="570"/>
                  </a:lnTo>
                  <a:lnTo>
                    <a:pt x="496" y="590"/>
                  </a:lnTo>
                  <a:lnTo>
                    <a:pt x="496" y="609"/>
                  </a:lnTo>
                  <a:lnTo>
                    <a:pt x="496" y="629"/>
                  </a:lnTo>
                  <a:lnTo>
                    <a:pt x="481" y="639"/>
                  </a:lnTo>
                  <a:lnTo>
                    <a:pt x="481" y="659"/>
                  </a:lnTo>
                  <a:lnTo>
                    <a:pt x="481" y="678"/>
                  </a:lnTo>
                  <a:lnTo>
                    <a:pt x="496" y="687"/>
                  </a:lnTo>
                  <a:lnTo>
                    <a:pt x="510" y="697"/>
                  </a:lnTo>
                  <a:lnTo>
                    <a:pt x="510" y="717"/>
                  </a:lnTo>
                  <a:lnTo>
                    <a:pt x="503" y="736"/>
                  </a:lnTo>
                  <a:lnTo>
                    <a:pt x="489" y="746"/>
                  </a:lnTo>
                  <a:lnTo>
                    <a:pt x="474" y="736"/>
                  </a:lnTo>
                  <a:lnTo>
                    <a:pt x="459" y="736"/>
                  </a:lnTo>
                  <a:lnTo>
                    <a:pt x="459" y="756"/>
                  </a:lnTo>
                  <a:lnTo>
                    <a:pt x="445" y="756"/>
                  </a:lnTo>
                  <a:lnTo>
                    <a:pt x="445" y="776"/>
                  </a:lnTo>
                  <a:lnTo>
                    <a:pt x="445" y="795"/>
                  </a:lnTo>
                  <a:lnTo>
                    <a:pt x="430" y="815"/>
                  </a:lnTo>
                  <a:lnTo>
                    <a:pt x="415" y="815"/>
                  </a:lnTo>
                  <a:lnTo>
                    <a:pt x="401" y="834"/>
                  </a:lnTo>
                  <a:lnTo>
                    <a:pt x="394" y="854"/>
                  </a:lnTo>
                  <a:lnTo>
                    <a:pt x="401" y="874"/>
                  </a:lnTo>
                  <a:lnTo>
                    <a:pt x="415" y="893"/>
                  </a:lnTo>
                  <a:lnTo>
                    <a:pt x="401" y="913"/>
                  </a:lnTo>
                  <a:lnTo>
                    <a:pt x="394" y="933"/>
                  </a:lnTo>
                  <a:lnTo>
                    <a:pt x="408" y="943"/>
                  </a:lnTo>
                  <a:lnTo>
                    <a:pt x="401" y="962"/>
                  </a:lnTo>
                  <a:lnTo>
                    <a:pt x="394" y="981"/>
                  </a:lnTo>
                  <a:lnTo>
                    <a:pt x="379" y="991"/>
                  </a:lnTo>
                  <a:lnTo>
                    <a:pt x="357" y="991"/>
                  </a:lnTo>
                  <a:lnTo>
                    <a:pt x="329" y="1001"/>
                  </a:lnTo>
                  <a:lnTo>
                    <a:pt x="314" y="991"/>
                  </a:lnTo>
                  <a:lnTo>
                    <a:pt x="299" y="1001"/>
                  </a:lnTo>
                  <a:lnTo>
                    <a:pt x="285" y="1001"/>
                  </a:lnTo>
                  <a:lnTo>
                    <a:pt x="270" y="1011"/>
                  </a:lnTo>
                  <a:lnTo>
                    <a:pt x="256" y="1001"/>
                  </a:lnTo>
                  <a:lnTo>
                    <a:pt x="241" y="1001"/>
                  </a:lnTo>
                  <a:lnTo>
                    <a:pt x="226" y="1001"/>
                  </a:lnTo>
                  <a:lnTo>
                    <a:pt x="212" y="1011"/>
                  </a:lnTo>
                  <a:lnTo>
                    <a:pt x="197" y="1020"/>
                  </a:lnTo>
                  <a:lnTo>
                    <a:pt x="182" y="1031"/>
                  </a:lnTo>
                  <a:lnTo>
                    <a:pt x="168" y="1050"/>
                  </a:lnTo>
                  <a:lnTo>
                    <a:pt x="168" y="1071"/>
                  </a:lnTo>
                  <a:lnTo>
                    <a:pt x="154" y="1080"/>
                  </a:lnTo>
                  <a:lnTo>
                    <a:pt x="154" y="1071"/>
                  </a:lnTo>
                  <a:close/>
                </a:path>
              </a:pathLst>
            </a:custGeom>
            <a:solidFill>
              <a:srgbClr val="3265D2"/>
            </a:solid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dirty="0">
                <a:solidFill>
                  <a:srgbClr val="5F5F5F"/>
                </a:solidFill>
                <a:latin typeface="Arial"/>
                <a:ea typeface="Arial"/>
                <a:cs typeface="Arial"/>
                <a:sym typeface="Arial"/>
              </a:endParaRPr>
            </a:p>
          </p:txBody>
        </p:sp>
        <p:sp>
          <p:nvSpPr>
            <p:cNvPr id="84" name="Google Shape;478;p45">
              <a:extLst>
                <a:ext uri="{FF2B5EF4-FFF2-40B4-BE49-F238E27FC236}">
                  <a16:creationId xmlns:a16="http://schemas.microsoft.com/office/drawing/2014/main" id="{D06ADF32-2008-26D0-4AF9-A31D6E7EEDE6}"/>
                </a:ext>
              </a:extLst>
            </p:cNvPr>
            <p:cNvSpPr/>
            <p:nvPr/>
          </p:nvSpPr>
          <p:spPr>
            <a:xfrm>
              <a:off x="10192610" y="4560737"/>
              <a:ext cx="619964" cy="629619"/>
            </a:xfrm>
            <a:custGeom>
              <a:avLst/>
              <a:gdLst/>
              <a:ahLst/>
              <a:cxnLst/>
              <a:rect l="l" t="t" r="r" b="b"/>
              <a:pathLst>
                <a:path w="490" h="531" extrusionOk="0">
                  <a:moveTo>
                    <a:pt x="336" y="58"/>
                  </a:moveTo>
                  <a:lnTo>
                    <a:pt x="336" y="68"/>
                  </a:lnTo>
                  <a:lnTo>
                    <a:pt x="350" y="87"/>
                  </a:lnTo>
                  <a:lnTo>
                    <a:pt x="365" y="97"/>
                  </a:lnTo>
                  <a:lnTo>
                    <a:pt x="380" y="107"/>
                  </a:lnTo>
                  <a:lnTo>
                    <a:pt x="395" y="107"/>
                  </a:lnTo>
                  <a:lnTo>
                    <a:pt x="409" y="116"/>
                  </a:lnTo>
                  <a:lnTo>
                    <a:pt x="424" y="137"/>
                  </a:lnTo>
                  <a:lnTo>
                    <a:pt x="439" y="137"/>
                  </a:lnTo>
                  <a:lnTo>
                    <a:pt x="453" y="137"/>
                  </a:lnTo>
                  <a:lnTo>
                    <a:pt x="467" y="137"/>
                  </a:lnTo>
                  <a:lnTo>
                    <a:pt x="483" y="146"/>
                  </a:lnTo>
                  <a:lnTo>
                    <a:pt x="490" y="167"/>
                  </a:lnTo>
                  <a:lnTo>
                    <a:pt x="483" y="187"/>
                  </a:lnTo>
                  <a:lnTo>
                    <a:pt x="490" y="206"/>
                  </a:lnTo>
                  <a:lnTo>
                    <a:pt x="483" y="226"/>
                  </a:lnTo>
                  <a:lnTo>
                    <a:pt x="482" y="227"/>
                  </a:lnTo>
                  <a:lnTo>
                    <a:pt x="482" y="237"/>
                  </a:lnTo>
                  <a:lnTo>
                    <a:pt x="466" y="246"/>
                  </a:lnTo>
                  <a:lnTo>
                    <a:pt x="452" y="256"/>
                  </a:lnTo>
                  <a:lnTo>
                    <a:pt x="438" y="276"/>
                  </a:lnTo>
                  <a:lnTo>
                    <a:pt x="430" y="296"/>
                  </a:lnTo>
                  <a:lnTo>
                    <a:pt x="423" y="315"/>
                  </a:lnTo>
                  <a:lnTo>
                    <a:pt x="409" y="324"/>
                  </a:lnTo>
                  <a:lnTo>
                    <a:pt x="409" y="345"/>
                  </a:lnTo>
                  <a:lnTo>
                    <a:pt x="409" y="364"/>
                  </a:lnTo>
                  <a:lnTo>
                    <a:pt x="394" y="374"/>
                  </a:lnTo>
                  <a:lnTo>
                    <a:pt x="379" y="384"/>
                  </a:lnTo>
                  <a:lnTo>
                    <a:pt x="364" y="394"/>
                  </a:lnTo>
                  <a:lnTo>
                    <a:pt x="349" y="413"/>
                  </a:lnTo>
                  <a:lnTo>
                    <a:pt x="342" y="413"/>
                  </a:lnTo>
                  <a:lnTo>
                    <a:pt x="327" y="423"/>
                  </a:lnTo>
                  <a:lnTo>
                    <a:pt x="313" y="432"/>
                  </a:lnTo>
                  <a:lnTo>
                    <a:pt x="306" y="453"/>
                  </a:lnTo>
                  <a:lnTo>
                    <a:pt x="306" y="472"/>
                  </a:lnTo>
                  <a:lnTo>
                    <a:pt x="291" y="472"/>
                  </a:lnTo>
                  <a:lnTo>
                    <a:pt x="284" y="492"/>
                  </a:lnTo>
                  <a:lnTo>
                    <a:pt x="284" y="511"/>
                  </a:lnTo>
                  <a:lnTo>
                    <a:pt x="270" y="521"/>
                  </a:lnTo>
                  <a:lnTo>
                    <a:pt x="254" y="531"/>
                  </a:lnTo>
                  <a:lnTo>
                    <a:pt x="254" y="511"/>
                  </a:lnTo>
                  <a:lnTo>
                    <a:pt x="240" y="501"/>
                  </a:lnTo>
                  <a:lnTo>
                    <a:pt x="226" y="511"/>
                  </a:lnTo>
                  <a:lnTo>
                    <a:pt x="211" y="511"/>
                  </a:lnTo>
                  <a:lnTo>
                    <a:pt x="196" y="501"/>
                  </a:lnTo>
                  <a:lnTo>
                    <a:pt x="189" y="482"/>
                  </a:lnTo>
                  <a:lnTo>
                    <a:pt x="189" y="462"/>
                  </a:lnTo>
                  <a:lnTo>
                    <a:pt x="189" y="442"/>
                  </a:lnTo>
                  <a:lnTo>
                    <a:pt x="175" y="423"/>
                  </a:lnTo>
                  <a:lnTo>
                    <a:pt x="167" y="403"/>
                  </a:lnTo>
                  <a:lnTo>
                    <a:pt x="160" y="384"/>
                  </a:lnTo>
                  <a:lnTo>
                    <a:pt x="145" y="384"/>
                  </a:lnTo>
                  <a:lnTo>
                    <a:pt x="131" y="374"/>
                  </a:lnTo>
                  <a:lnTo>
                    <a:pt x="117" y="384"/>
                  </a:lnTo>
                  <a:lnTo>
                    <a:pt x="102" y="394"/>
                  </a:lnTo>
                  <a:lnTo>
                    <a:pt x="87" y="384"/>
                  </a:lnTo>
                  <a:lnTo>
                    <a:pt x="73" y="384"/>
                  </a:lnTo>
                  <a:lnTo>
                    <a:pt x="58" y="374"/>
                  </a:lnTo>
                  <a:lnTo>
                    <a:pt x="44" y="384"/>
                  </a:lnTo>
                  <a:lnTo>
                    <a:pt x="29" y="384"/>
                  </a:lnTo>
                  <a:lnTo>
                    <a:pt x="22" y="364"/>
                  </a:lnTo>
                  <a:lnTo>
                    <a:pt x="15" y="345"/>
                  </a:lnTo>
                  <a:lnTo>
                    <a:pt x="15" y="324"/>
                  </a:lnTo>
                  <a:lnTo>
                    <a:pt x="15" y="305"/>
                  </a:lnTo>
                  <a:lnTo>
                    <a:pt x="22" y="285"/>
                  </a:lnTo>
                  <a:lnTo>
                    <a:pt x="15" y="266"/>
                  </a:lnTo>
                  <a:lnTo>
                    <a:pt x="15" y="246"/>
                  </a:lnTo>
                  <a:lnTo>
                    <a:pt x="0" y="227"/>
                  </a:lnTo>
                  <a:lnTo>
                    <a:pt x="0" y="207"/>
                  </a:lnTo>
                  <a:lnTo>
                    <a:pt x="0" y="187"/>
                  </a:lnTo>
                  <a:lnTo>
                    <a:pt x="7" y="168"/>
                  </a:lnTo>
                  <a:lnTo>
                    <a:pt x="22" y="147"/>
                  </a:lnTo>
                  <a:lnTo>
                    <a:pt x="29" y="128"/>
                  </a:lnTo>
                  <a:lnTo>
                    <a:pt x="29" y="108"/>
                  </a:lnTo>
                  <a:lnTo>
                    <a:pt x="29" y="88"/>
                  </a:lnTo>
                  <a:lnTo>
                    <a:pt x="23" y="50"/>
                  </a:lnTo>
                  <a:lnTo>
                    <a:pt x="22" y="49"/>
                  </a:lnTo>
                  <a:lnTo>
                    <a:pt x="29" y="49"/>
                  </a:lnTo>
                  <a:lnTo>
                    <a:pt x="44" y="49"/>
                  </a:lnTo>
                  <a:lnTo>
                    <a:pt x="58" y="40"/>
                  </a:lnTo>
                  <a:lnTo>
                    <a:pt x="73" y="30"/>
                  </a:lnTo>
                  <a:lnTo>
                    <a:pt x="87" y="10"/>
                  </a:lnTo>
                  <a:lnTo>
                    <a:pt x="102" y="0"/>
                  </a:lnTo>
                  <a:lnTo>
                    <a:pt x="117" y="0"/>
                  </a:lnTo>
                  <a:lnTo>
                    <a:pt x="138" y="0"/>
                  </a:lnTo>
                  <a:lnTo>
                    <a:pt x="153" y="0"/>
                  </a:lnTo>
                  <a:lnTo>
                    <a:pt x="167" y="10"/>
                  </a:lnTo>
                  <a:lnTo>
                    <a:pt x="189" y="19"/>
                  </a:lnTo>
                  <a:lnTo>
                    <a:pt x="204" y="19"/>
                  </a:lnTo>
                  <a:lnTo>
                    <a:pt x="226" y="19"/>
                  </a:lnTo>
                  <a:lnTo>
                    <a:pt x="240" y="19"/>
                  </a:lnTo>
                  <a:lnTo>
                    <a:pt x="254" y="19"/>
                  </a:lnTo>
                  <a:lnTo>
                    <a:pt x="277" y="10"/>
                  </a:lnTo>
                  <a:lnTo>
                    <a:pt x="291" y="10"/>
                  </a:lnTo>
                  <a:lnTo>
                    <a:pt x="306" y="0"/>
                  </a:lnTo>
                  <a:lnTo>
                    <a:pt x="306" y="19"/>
                  </a:lnTo>
                  <a:lnTo>
                    <a:pt x="306" y="40"/>
                  </a:lnTo>
                  <a:lnTo>
                    <a:pt x="306" y="59"/>
                  </a:lnTo>
                  <a:lnTo>
                    <a:pt x="320" y="59"/>
                  </a:lnTo>
                  <a:lnTo>
                    <a:pt x="335" y="59"/>
                  </a:lnTo>
                  <a:lnTo>
                    <a:pt x="336" y="58"/>
                  </a:lnTo>
                  <a:close/>
                </a:path>
              </a:pathLst>
            </a:custGeom>
            <a:solidFill>
              <a:srgbClr val="3265D2"/>
            </a:solid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a:solidFill>
                  <a:srgbClr val="5F5F5F"/>
                </a:solidFill>
                <a:latin typeface="Arial"/>
                <a:ea typeface="Arial"/>
                <a:cs typeface="Arial"/>
                <a:sym typeface="Arial"/>
              </a:endParaRPr>
            </a:p>
          </p:txBody>
        </p:sp>
        <p:sp>
          <p:nvSpPr>
            <p:cNvPr id="85" name="Google Shape;479;p45">
              <a:extLst>
                <a:ext uri="{FF2B5EF4-FFF2-40B4-BE49-F238E27FC236}">
                  <a16:creationId xmlns:a16="http://schemas.microsoft.com/office/drawing/2014/main" id="{66906897-9D2C-E2D5-D227-566F5A49047D}"/>
                </a:ext>
              </a:extLst>
            </p:cNvPr>
            <p:cNvSpPr/>
            <p:nvPr/>
          </p:nvSpPr>
          <p:spPr>
            <a:xfrm>
              <a:off x="10808098" y="3480265"/>
              <a:ext cx="469718" cy="830335"/>
            </a:xfrm>
            <a:custGeom>
              <a:avLst/>
              <a:gdLst/>
              <a:ahLst/>
              <a:cxnLst/>
              <a:rect l="l" t="t" r="r" b="b"/>
              <a:pathLst>
                <a:path w="385" h="692" extrusionOk="0">
                  <a:moveTo>
                    <a:pt x="41" y="672"/>
                  </a:moveTo>
                  <a:lnTo>
                    <a:pt x="17" y="692"/>
                  </a:lnTo>
                  <a:lnTo>
                    <a:pt x="0" y="632"/>
                  </a:lnTo>
                  <a:lnTo>
                    <a:pt x="8" y="612"/>
                  </a:lnTo>
                  <a:lnTo>
                    <a:pt x="8" y="591"/>
                  </a:lnTo>
                  <a:lnTo>
                    <a:pt x="0" y="572"/>
                  </a:lnTo>
                  <a:lnTo>
                    <a:pt x="0" y="552"/>
                  </a:lnTo>
                  <a:lnTo>
                    <a:pt x="0" y="532"/>
                  </a:lnTo>
                  <a:lnTo>
                    <a:pt x="0" y="512"/>
                  </a:lnTo>
                  <a:lnTo>
                    <a:pt x="8" y="491"/>
                  </a:lnTo>
                  <a:lnTo>
                    <a:pt x="0" y="472"/>
                  </a:lnTo>
                  <a:lnTo>
                    <a:pt x="0" y="451"/>
                  </a:lnTo>
                  <a:lnTo>
                    <a:pt x="0" y="432"/>
                  </a:lnTo>
                  <a:lnTo>
                    <a:pt x="8" y="422"/>
                  </a:lnTo>
                  <a:lnTo>
                    <a:pt x="16" y="401"/>
                  </a:lnTo>
                  <a:lnTo>
                    <a:pt x="24" y="382"/>
                  </a:lnTo>
                  <a:lnTo>
                    <a:pt x="41" y="362"/>
                  </a:lnTo>
                  <a:lnTo>
                    <a:pt x="43" y="362"/>
                  </a:lnTo>
                  <a:lnTo>
                    <a:pt x="51" y="341"/>
                  </a:lnTo>
                  <a:lnTo>
                    <a:pt x="59" y="321"/>
                  </a:lnTo>
                  <a:lnTo>
                    <a:pt x="76" y="300"/>
                  </a:lnTo>
                  <a:lnTo>
                    <a:pt x="92" y="290"/>
                  </a:lnTo>
                  <a:lnTo>
                    <a:pt x="101" y="270"/>
                  </a:lnTo>
                  <a:lnTo>
                    <a:pt x="109" y="250"/>
                  </a:lnTo>
                  <a:lnTo>
                    <a:pt x="118" y="230"/>
                  </a:lnTo>
                  <a:lnTo>
                    <a:pt x="118" y="210"/>
                  </a:lnTo>
                  <a:lnTo>
                    <a:pt x="118" y="190"/>
                  </a:lnTo>
                  <a:lnTo>
                    <a:pt x="127" y="170"/>
                  </a:lnTo>
                  <a:lnTo>
                    <a:pt x="118" y="150"/>
                  </a:lnTo>
                  <a:lnTo>
                    <a:pt x="127" y="130"/>
                  </a:lnTo>
                  <a:lnTo>
                    <a:pt x="143" y="130"/>
                  </a:lnTo>
                  <a:lnTo>
                    <a:pt x="160" y="130"/>
                  </a:lnTo>
                  <a:lnTo>
                    <a:pt x="176" y="110"/>
                  </a:lnTo>
                  <a:lnTo>
                    <a:pt x="184" y="90"/>
                  </a:lnTo>
                  <a:lnTo>
                    <a:pt x="202" y="80"/>
                  </a:lnTo>
                  <a:lnTo>
                    <a:pt x="202" y="60"/>
                  </a:lnTo>
                  <a:lnTo>
                    <a:pt x="218" y="40"/>
                  </a:lnTo>
                  <a:lnTo>
                    <a:pt x="202" y="30"/>
                  </a:lnTo>
                  <a:lnTo>
                    <a:pt x="184" y="30"/>
                  </a:lnTo>
                  <a:lnTo>
                    <a:pt x="168" y="20"/>
                  </a:lnTo>
                  <a:lnTo>
                    <a:pt x="168" y="0"/>
                  </a:lnTo>
                  <a:lnTo>
                    <a:pt x="194" y="0"/>
                  </a:lnTo>
                  <a:lnTo>
                    <a:pt x="191" y="0"/>
                  </a:lnTo>
                  <a:lnTo>
                    <a:pt x="201" y="0"/>
                  </a:lnTo>
                  <a:lnTo>
                    <a:pt x="209" y="0"/>
                  </a:lnTo>
                  <a:lnTo>
                    <a:pt x="226" y="0"/>
                  </a:lnTo>
                  <a:lnTo>
                    <a:pt x="234" y="20"/>
                  </a:lnTo>
                  <a:lnTo>
                    <a:pt x="251" y="20"/>
                  </a:lnTo>
                  <a:lnTo>
                    <a:pt x="267" y="30"/>
                  </a:lnTo>
                  <a:lnTo>
                    <a:pt x="275" y="50"/>
                  </a:lnTo>
                  <a:lnTo>
                    <a:pt x="275" y="69"/>
                  </a:lnTo>
                  <a:lnTo>
                    <a:pt x="275" y="91"/>
                  </a:lnTo>
                  <a:lnTo>
                    <a:pt x="275" y="110"/>
                  </a:lnTo>
                  <a:lnTo>
                    <a:pt x="267" y="131"/>
                  </a:lnTo>
                  <a:lnTo>
                    <a:pt x="259" y="150"/>
                  </a:lnTo>
                  <a:lnTo>
                    <a:pt x="251" y="171"/>
                  </a:lnTo>
                  <a:lnTo>
                    <a:pt x="267" y="181"/>
                  </a:lnTo>
                  <a:lnTo>
                    <a:pt x="285" y="190"/>
                  </a:lnTo>
                  <a:lnTo>
                    <a:pt x="293" y="210"/>
                  </a:lnTo>
                  <a:lnTo>
                    <a:pt x="310" y="221"/>
                  </a:lnTo>
                  <a:lnTo>
                    <a:pt x="326" y="221"/>
                  </a:lnTo>
                  <a:lnTo>
                    <a:pt x="343" y="221"/>
                  </a:lnTo>
                  <a:lnTo>
                    <a:pt x="352" y="241"/>
                  </a:lnTo>
                  <a:lnTo>
                    <a:pt x="335" y="260"/>
                  </a:lnTo>
                  <a:lnTo>
                    <a:pt x="318" y="271"/>
                  </a:lnTo>
                  <a:lnTo>
                    <a:pt x="318" y="290"/>
                  </a:lnTo>
                  <a:lnTo>
                    <a:pt x="310" y="313"/>
                  </a:lnTo>
                  <a:lnTo>
                    <a:pt x="318" y="332"/>
                  </a:lnTo>
                  <a:lnTo>
                    <a:pt x="335" y="342"/>
                  </a:lnTo>
                  <a:lnTo>
                    <a:pt x="343" y="362"/>
                  </a:lnTo>
                  <a:lnTo>
                    <a:pt x="343" y="382"/>
                  </a:lnTo>
                  <a:lnTo>
                    <a:pt x="361" y="392"/>
                  </a:lnTo>
                  <a:lnTo>
                    <a:pt x="369" y="413"/>
                  </a:lnTo>
                  <a:lnTo>
                    <a:pt x="385" y="413"/>
                  </a:lnTo>
                  <a:lnTo>
                    <a:pt x="385" y="413"/>
                  </a:lnTo>
                  <a:lnTo>
                    <a:pt x="385" y="413"/>
                  </a:lnTo>
                  <a:lnTo>
                    <a:pt x="377" y="432"/>
                  </a:lnTo>
                  <a:lnTo>
                    <a:pt x="361" y="442"/>
                  </a:lnTo>
                  <a:lnTo>
                    <a:pt x="352" y="462"/>
                  </a:lnTo>
                  <a:lnTo>
                    <a:pt x="343" y="482"/>
                  </a:lnTo>
                  <a:lnTo>
                    <a:pt x="343" y="501"/>
                  </a:lnTo>
                  <a:lnTo>
                    <a:pt x="361" y="501"/>
                  </a:lnTo>
                  <a:lnTo>
                    <a:pt x="377" y="501"/>
                  </a:lnTo>
                  <a:lnTo>
                    <a:pt x="369" y="522"/>
                  </a:lnTo>
                  <a:lnTo>
                    <a:pt x="352" y="532"/>
                  </a:lnTo>
                  <a:lnTo>
                    <a:pt x="361" y="553"/>
                  </a:lnTo>
                  <a:lnTo>
                    <a:pt x="343" y="572"/>
                  </a:lnTo>
                  <a:lnTo>
                    <a:pt x="361" y="582"/>
                  </a:lnTo>
                  <a:lnTo>
                    <a:pt x="369" y="603"/>
                  </a:lnTo>
                  <a:lnTo>
                    <a:pt x="369" y="622"/>
                  </a:lnTo>
                  <a:lnTo>
                    <a:pt x="381" y="664"/>
                  </a:lnTo>
                  <a:lnTo>
                    <a:pt x="349" y="668"/>
                  </a:lnTo>
                  <a:lnTo>
                    <a:pt x="321" y="668"/>
                  </a:lnTo>
                  <a:lnTo>
                    <a:pt x="277" y="684"/>
                  </a:lnTo>
                  <a:lnTo>
                    <a:pt x="223" y="680"/>
                  </a:lnTo>
                  <a:lnTo>
                    <a:pt x="157" y="680"/>
                  </a:lnTo>
                  <a:lnTo>
                    <a:pt x="121" y="656"/>
                  </a:lnTo>
                  <a:lnTo>
                    <a:pt x="95" y="676"/>
                  </a:lnTo>
                  <a:lnTo>
                    <a:pt x="51" y="672"/>
                  </a:lnTo>
                  <a:lnTo>
                    <a:pt x="39" y="664"/>
                  </a:lnTo>
                  <a:lnTo>
                    <a:pt x="41" y="672"/>
                  </a:lnTo>
                  <a:close/>
                </a:path>
              </a:pathLst>
            </a:custGeom>
            <a:solidFill>
              <a:schemeClr val="bg1"/>
            </a:solid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a:solidFill>
                  <a:srgbClr val="5F5F5F"/>
                </a:solidFill>
                <a:latin typeface="Arial"/>
                <a:ea typeface="Arial"/>
                <a:cs typeface="Arial"/>
                <a:sym typeface="Arial"/>
              </a:endParaRPr>
            </a:p>
          </p:txBody>
        </p:sp>
        <p:sp>
          <p:nvSpPr>
            <p:cNvPr id="86" name="Google Shape;518;p46">
              <a:extLst>
                <a:ext uri="{FF2B5EF4-FFF2-40B4-BE49-F238E27FC236}">
                  <a16:creationId xmlns:a16="http://schemas.microsoft.com/office/drawing/2014/main" id="{1860791B-1BB8-5486-14AD-A566C7FD851F}"/>
                </a:ext>
              </a:extLst>
            </p:cNvPr>
            <p:cNvSpPr/>
            <p:nvPr/>
          </p:nvSpPr>
          <p:spPr>
            <a:xfrm>
              <a:off x="10959504" y="4361177"/>
              <a:ext cx="152400" cy="276900"/>
            </a:xfrm>
            <a:prstGeom prst="rect">
              <a:avLst/>
            </a:prstGeom>
            <a:solidFill>
              <a:schemeClr val="dk1"/>
            </a:solidFill>
            <a:ln w="12700" cap="flat" cmpd="sng">
              <a:solidFill>
                <a:srgbClr val="FFFFFF"/>
              </a:solidFill>
              <a:prstDash val="solid"/>
              <a:miter lim="800000"/>
              <a:headEnd type="none" w="sm" len="sm"/>
              <a:tailEnd type="none" w="sm" len="sm"/>
            </a:ln>
          </p:spPr>
          <p:txBody>
            <a:bodyPr spcFirstLastPara="1" wrap="square" lIns="121900" tIns="60933" rIns="121900" bIns="60933" anchor="ctr" anchorCtr="0">
              <a:noAutofit/>
            </a:bodyPr>
            <a:lstStyle/>
            <a:p>
              <a:pPr>
                <a:buClr>
                  <a:srgbClr val="000000"/>
                </a:buClr>
                <a:buSzPts val="1800"/>
              </a:pPr>
              <a:endParaRPr sz="2400">
                <a:solidFill>
                  <a:srgbClr val="5F5F5F"/>
                </a:solidFill>
                <a:latin typeface="Montserrat"/>
                <a:ea typeface="Montserrat"/>
                <a:cs typeface="Montserrat"/>
                <a:sym typeface="Montserrat"/>
              </a:endParaRPr>
            </a:p>
          </p:txBody>
        </p:sp>
      </p:grpSp>
      <p:sp>
        <p:nvSpPr>
          <p:cNvPr id="87" name="Google Shape;476;p45">
            <a:extLst>
              <a:ext uri="{FF2B5EF4-FFF2-40B4-BE49-F238E27FC236}">
                <a16:creationId xmlns:a16="http://schemas.microsoft.com/office/drawing/2014/main" id="{E0D53716-562E-DD69-A0A2-3A1579E906FE}"/>
              </a:ext>
            </a:extLst>
          </p:cNvPr>
          <p:cNvSpPr/>
          <p:nvPr/>
        </p:nvSpPr>
        <p:spPr>
          <a:xfrm>
            <a:off x="6652639" y="975153"/>
            <a:ext cx="851482" cy="581305"/>
          </a:xfrm>
          <a:custGeom>
            <a:avLst/>
            <a:gdLst/>
            <a:ahLst/>
            <a:cxnLst/>
            <a:rect l="l" t="t" r="r" b="b"/>
            <a:pathLst>
              <a:path w="569" h="413" extrusionOk="0">
                <a:moveTo>
                  <a:pt x="133" y="40"/>
                </a:moveTo>
                <a:lnTo>
                  <a:pt x="147" y="30"/>
                </a:lnTo>
                <a:lnTo>
                  <a:pt x="161" y="20"/>
                </a:lnTo>
                <a:lnTo>
                  <a:pt x="176" y="0"/>
                </a:lnTo>
                <a:lnTo>
                  <a:pt x="190" y="0"/>
                </a:lnTo>
                <a:lnTo>
                  <a:pt x="205" y="10"/>
                </a:lnTo>
                <a:lnTo>
                  <a:pt x="220" y="10"/>
                </a:lnTo>
                <a:lnTo>
                  <a:pt x="234" y="0"/>
                </a:lnTo>
                <a:lnTo>
                  <a:pt x="249" y="0"/>
                </a:lnTo>
                <a:lnTo>
                  <a:pt x="249" y="20"/>
                </a:lnTo>
                <a:lnTo>
                  <a:pt x="256" y="40"/>
                </a:lnTo>
                <a:lnTo>
                  <a:pt x="271" y="30"/>
                </a:lnTo>
                <a:lnTo>
                  <a:pt x="286" y="40"/>
                </a:lnTo>
                <a:lnTo>
                  <a:pt x="300" y="49"/>
                </a:lnTo>
                <a:lnTo>
                  <a:pt x="315" y="30"/>
                </a:lnTo>
                <a:lnTo>
                  <a:pt x="329" y="30"/>
                </a:lnTo>
                <a:lnTo>
                  <a:pt x="344" y="30"/>
                </a:lnTo>
                <a:lnTo>
                  <a:pt x="358" y="20"/>
                </a:lnTo>
                <a:lnTo>
                  <a:pt x="373" y="20"/>
                </a:lnTo>
                <a:lnTo>
                  <a:pt x="380" y="40"/>
                </a:lnTo>
                <a:lnTo>
                  <a:pt x="387" y="59"/>
                </a:lnTo>
                <a:lnTo>
                  <a:pt x="401" y="69"/>
                </a:lnTo>
                <a:lnTo>
                  <a:pt x="401" y="88"/>
                </a:lnTo>
                <a:lnTo>
                  <a:pt x="401" y="108"/>
                </a:lnTo>
                <a:lnTo>
                  <a:pt x="409" y="127"/>
                </a:lnTo>
                <a:lnTo>
                  <a:pt x="424" y="137"/>
                </a:lnTo>
                <a:lnTo>
                  <a:pt x="424" y="157"/>
                </a:lnTo>
                <a:lnTo>
                  <a:pt x="431" y="177"/>
                </a:lnTo>
                <a:lnTo>
                  <a:pt x="424" y="197"/>
                </a:lnTo>
                <a:lnTo>
                  <a:pt x="438" y="206"/>
                </a:lnTo>
                <a:lnTo>
                  <a:pt x="445" y="226"/>
                </a:lnTo>
                <a:lnTo>
                  <a:pt x="460" y="235"/>
                </a:lnTo>
                <a:lnTo>
                  <a:pt x="475" y="226"/>
                </a:lnTo>
                <a:lnTo>
                  <a:pt x="490" y="235"/>
                </a:lnTo>
                <a:lnTo>
                  <a:pt x="503" y="235"/>
                </a:lnTo>
                <a:lnTo>
                  <a:pt x="518" y="226"/>
                </a:lnTo>
                <a:lnTo>
                  <a:pt x="533" y="216"/>
                </a:lnTo>
                <a:lnTo>
                  <a:pt x="547" y="206"/>
                </a:lnTo>
                <a:lnTo>
                  <a:pt x="562" y="206"/>
                </a:lnTo>
                <a:lnTo>
                  <a:pt x="569" y="206"/>
                </a:lnTo>
                <a:lnTo>
                  <a:pt x="569" y="205"/>
                </a:lnTo>
                <a:lnTo>
                  <a:pt x="569" y="225"/>
                </a:lnTo>
                <a:lnTo>
                  <a:pt x="555" y="235"/>
                </a:lnTo>
                <a:lnTo>
                  <a:pt x="555" y="255"/>
                </a:lnTo>
                <a:lnTo>
                  <a:pt x="554" y="255"/>
                </a:lnTo>
                <a:lnTo>
                  <a:pt x="562" y="265"/>
                </a:lnTo>
                <a:lnTo>
                  <a:pt x="554" y="285"/>
                </a:lnTo>
                <a:lnTo>
                  <a:pt x="539" y="285"/>
                </a:lnTo>
                <a:lnTo>
                  <a:pt x="517" y="285"/>
                </a:lnTo>
                <a:lnTo>
                  <a:pt x="503" y="295"/>
                </a:lnTo>
                <a:lnTo>
                  <a:pt x="496" y="314"/>
                </a:lnTo>
                <a:lnTo>
                  <a:pt x="474" y="314"/>
                </a:lnTo>
                <a:lnTo>
                  <a:pt x="452" y="314"/>
                </a:lnTo>
                <a:lnTo>
                  <a:pt x="431" y="314"/>
                </a:lnTo>
                <a:lnTo>
                  <a:pt x="416" y="334"/>
                </a:lnTo>
                <a:lnTo>
                  <a:pt x="401" y="344"/>
                </a:lnTo>
                <a:lnTo>
                  <a:pt x="380" y="354"/>
                </a:lnTo>
                <a:lnTo>
                  <a:pt x="372" y="374"/>
                </a:lnTo>
                <a:lnTo>
                  <a:pt x="358" y="383"/>
                </a:lnTo>
                <a:lnTo>
                  <a:pt x="343" y="403"/>
                </a:lnTo>
                <a:lnTo>
                  <a:pt x="328" y="412"/>
                </a:lnTo>
                <a:lnTo>
                  <a:pt x="328" y="413"/>
                </a:lnTo>
                <a:lnTo>
                  <a:pt x="328" y="403"/>
                </a:lnTo>
                <a:lnTo>
                  <a:pt x="322" y="397"/>
                </a:lnTo>
                <a:lnTo>
                  <a:pt x="314" y="393"/>
                </a:lnTo>
                <a:lnTo>
                  <a:pt x="300" y="403"/>
                </a:lnTo>
                <a:lnTo>
                  <a:pt x="292" y="383"/>
                </a:lnTo>
                <a:lnTo>
                  <a:pt x="278" y="374"/>
                </a:lnTo>
                <a:lnTo>
                  <a:pt x="263" y="374"/>
                </a:lnTo>
                <a:lnTo>
                  <a:pt x="249" y="374"/>
                </a:lnTo>
                <a:lnTo>
                  <a:pt x="241" y="354"/>
                </a:lnTo>
                <a:lnTo>
                  <a:pt x="249" y="334"/>
                </a:lnTo>
                <a:lnTo>
                  <a:pt x="249" y="314"/>
                </a:lnTo>
                <a:lnTo>
                  <a:pt x="234" y="304"/>
                </a:lnTo>
                <a:lnTo>
                  <a:pt x="227" y="285"/>
                </a:lnTo>
                <a:lnTo>
                  <a:pt x="234" y="265"/>
                </a:lnTo>
                <a:lnTo>
                  <a:pt x="219" y="245"/>
                </a:lnTo>
                <a:lnTo>
                  <a:pt x="197" y="235"/>
                </a:lnTo>
                <a:lnTo>
                  <a:pt x="183" y="235"/>
                </a:lnTo>
                <a:lnTo>
                  <a:pt x="168" y="245"/>
                </a:lnTo>
                <a:lnTo>
                  <a:pt x="154" y="245"/>
                </a:lnTo>
                <a:lnTo>
                  <a:pt x="140" y="226"/>
                </a:lnTo>
                <a:lnTo>
                  <a:pt x="124" y="216"/>
                </a:lnTo>
                <a:lnTo>
                  <a:pt x="110" y="216"/>
                </a:lnTo>
                <a:lnTo>
                  <a:pt x="96" y="216"/>
                </a:lnTo>
                <a:lnTo>
                  <a:pt x="81" y="206"/>
                </a:lnTo>
                <a:lnTo>
                  <a:pt x="67" y="206"/>
                </a:lnTo>
                <a:lnTo>
                  <a:pt x="52" y="216"/>
                </a:lnTo>
                <a:lnTo>
                  <a:pt x="37" y="226"/>
                </a:lnTo>
                <a:lnTo>
                  <a:pt x="22" y="226"/>
                </a:lnTo>
                <a:lnTo>
                  <a:pt x="7" y="216"/>
                </a:lnTo>
                <a:lnTo>
                  <a:pt x="0" y="216"/>
                </a:lnTo>
                <a:lnTo>
                  <a:pt x="6" y="215"/>
                </a:lnTo>
                <a:lnTo>
                  <a:pt x="21" y="196"/>
                </a:lnTo>
                <a:lnTo>
                  <a:pt x="37" y="186"/>
                </a:lnTo>
                <a:lnTo>
                  <a:pt x="51" y="176"/>
                </a:lnTo>
                <a:lnTo>
                  <a:pt x="66" y="166"/>
                </a:lnTo>
                <a:lnTo>
                  <a:pt x="66" y="147"/>
                </a:lnTo>
                <a:lnTo>
                  <a:pt x="66" y="127"/>
                </a:lnTo>
                <a:lnTo>
                  <a:pt x="80" y="117"/>
                </a:lnTo>
                <a:lnTo>
                  <a:pt x="88" y="97"/>
                </a:lnTo>
                <a:lnTo>
                  <a:pt x="95" y="78"/>
                </a:lnTo>
                <a:lnTo>
                  <a:pt x="110" y="58"/>
                </a:lnTo>
                <a:lnTo>
                  <a:pt x="124" y="48"/>
                </a:lnTo>
                <a:lnTo>
                  <a:pt x="139" y="39"/>
                </a:lnTo>
                <a:lnTo>
                  <a:pt x="139" y="36"/>
                </a:lnTo>
                <a:lnTo>
                  <a:pt x="133" y="40"/>
                </a:lnTo>
                <a:close/>
              </a:path>
            </a:pathLst>
          </a:custGeom>
          <a:solidFill>
            <a:srgbClr val="F06E2D"/>
          </a:solidFill>
          <a:ln w="9525" cap="flat" cmpd="sng">
            <a:solidFill>
              <a:schemeClr val="lt1"/>
            </a:solidFill>
            <a:prstDash val="solid"/>
            <a:round/>
            <a:headEnd type="none" w="sm" len="sm"/>
            <a:tailEnd type="none" w="sm" len="sm"/>
          </a:ln>
        </p:spPr>
        <p:txBody>
          <a:bodyPr spcFirstLastPara="1" wrap="square" lIns="121900" tIns="60933" rIns="121900" bIns="60933" anchor="t" anchorCtr="0">
            <a:noAutofit/>
          </a:bodyPr>
          <a:lstStyle/>
          <a:p>
            <a:pPr>
              <a:buClr>
                <a:srgbClr val="000000"/>
              </a:buClr>
              <a:buSzPts val="1800"/>
            </a:pPr>
            <a:endParaRPr sz="2400">
              <a:solidFill>
                <a:srgbClr val="5F5F5F"/>
              </a:solidFill>
              <a:latin typeface="Arial"/>
              <a:ea typeface="Arial"/>
              <a:cs typeface="Arial"/>
              <a:sym typeface="Arial"/>
            </a:endParaRPr>
          </a:p>
        </p:txBody>
      </p:sp>
      <p:sp>
        <p:nvSpPr>
          <p:cNvPr id="88" name="Google Shape;381;p42">
            <a:extLst>
              <a:ext uri="{FF2B5EF4-FFF2-40B4-BE49-F238E27FC236}">
                <a16:creationId xmlns:a16="http://schemas.microsoft.com/office/drawing/2014/main" id="{1C799908-7621-BBDB-EB68-8AA98C5E3614}"/>
              </a:ext>
            </a:extLst>
          </p:cNvPr>
          <p:cNvSpPr/>
          <p:nvPr/>
        </p:nvSpPr>
        <p:spPr>
          <a:xfrm>
            <a:off x="7785901" y="843943"/>
            <a:ext cx="4083728" cy="918022"/>
          </a:xfrm>
          <a:prstGeom prst="rect">
            <a:avLst/>
          </a:prstGeom>
          <a:noFill/>
          <a:ln>
            <a:solidFill>
              <a:schemeClr val="tx1"/>
            </a:solid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1100"/>
              <a:buFont typeface="Arial"/>
              <a:buNone/>
            </a:pPr>
            <a:r>
              <a:rPr lang="pt-BR" sz="1100" b="1" i="0" u="none" strike="noStrike" cap="none" dirty="0">
                <a:latin typeface="+mj-lt"/>
                <a:ea typeface="Montserrat"/>
                <a:cs typeface="Montserrat"/>
                <a:sym typeface="Montserrat"/>
              </a:rPr>
              <a:t>ÁREA V</a:t>
            </a:r>
          </a:p>
          <a:p>
            <a:pPr marL="0" marR="0" lvl="0" indent="0" rtl="0">
              <a:lnSpc>
                <a:spcPct val="100000"/>
              </a:lnSpc>
              <a:spcBef>
                <a:spcPts val="0"/>
              </a:spcBef>
              <a:spcAft>
                <a:spcPts val="0"/>
              </a:spcAft>
              <a:buClr>
                <a:srgbClr val="000000"/>
              </a:buClr>
              <a:buSzPts val="1100"/>
              <a:buFont typeface="Arial"/>
              <a:buNone/>
            </a:pPr>
            <a:r>
              <a:rPr lang="pt-BR" sz="1100" i="0" u="none" strike="noStrike" cap="none" dirty="0">
                <a:latin typeface="+mj-lt"/>
                <a:ea typeface="Montserrat"/>
                <a:cs typeface="Montserrat"/>
                <a:sym typeface="Montserrat"/>
              </a:rPr>
              <a:t>INTERIOR DO ESTADO DE </a:t>
            </a:r>
          </a:p>
          <a:p>
            <a:pPr marL="0" marR="0" lvl="0" indent="0" rtl="0">
              <a:lnSpc>
                <a:spcPct val="100000"/>
              </a:lnSpc>
              <a:spcBef>
                <a:spcPts val="0"/>
              </a:spcBef>
              <a:spcAft>
                <a:spcPts val="0"/>
              </a:spcAft>
              <a:buClr>
                <a:srgbClr val="000000"/>
              </a:buClr>
              <a:buSzPts val="1100"/>
              <a:buFont typeface="Arial"/>
              <a:buNone/>
            </a:pPr>
            <a:r>
              <a:rPr lang="pt-BR" sz="1100" i="0" u="none" strike="noStrike" cap="none" dirty="0">
                <a:latin typeface="+mj-lt"/>
                <a:ea typeface="Montserrat"/>
                <a:cs typeface="Montserrat"/>
                <a:sym typeface="Montserrat"/>
              </a:rPr>
              <a:t>SÃO PAULO EXCLUINDO </a:t>
            </a:r>
          </a:p>
          <a:p>
            <a:pPr marL="0" marR="0" lvl="0" indent="0" rtl="0">
              <a:lnSpc>
                <a:spcPct val="100000"/>
              </a:lnSpc>
              <a:spcBef>
                <a:spcPts val="0"/>
              </a:spcBef>
              <a:spcAft>
                <a:spcPts val="0"/>
              </a:spcAft>
              <a:buClr>
                <a:srgbClr val="000000"/>
              </a:buClr>
              <a:buSzPts val="1100"/>
              <a:buFont typeface="Arial"/>
              <a:buNone/>
            </a:pPr>
            <a:r>
              <a:rPr lang="pt-BR" sz="1100" i="0" u="none" strike="noStrike" cap="none" dirty="0">
                <a:latin typeface="+mj-lt"/>
                <a:ea typeface="Montserrat"/>
                <a:cs typeface="Montserrat"/>
                <a:sym typeface="Montserrat"/>
              </a:rPr>
              <a:t>OS MUNICÍPIOS DA ÁREA IV</a:t>
            </a:r>
          </a:p>
        </p:txBody>
      </p:sp>
      <p:sp>
        <p:nvSpPr>
          <p:cNvPr id="89" name="Google Shape;381;p42">
            <a:extLst>
              <a:ext uri="{FF2B5EF4-FFF2-40B4-BE49-F238E27FC236}">
                <a16:creationId xmlns:a16="http://schemas.microsoft.com/office/drawing/2014/main" id="{02085607-2BD1-9486-786C-78DCD21BD064}"/>
              </a:ext>
            </a:extLst>
          </p:cNvPr>
          <p:cNvSpPr/>
          <p:nvPr/>
        </p:nvSpPr>
        <p:spPr>
          <a:xfrm>
            <a:off x="7785901" y="2265175"/>
            <a:ext cx="4083728" cy="918022"/>
          </a:xfrm>
          <a:prstGeom prst="rect">
            <a:avLst/>
          </a:prstGeom>
          <a:noFill/>
          <a:ln>
            <a:solidFill>
              <a:schemeClr val="tx1"/>
            </a:solid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1100"/>
              <a:buFont typeface="Arial"/>
              <a:buNone/>
            </a:pPr>
            <a:r>
              <a:rPr lang="pt-BR" sz="1100" b="1" i="0" u="none" strike="noStrike" cap="none" dirty="0">
                <a:latin typeface="+mj-lt"/>
                <a:ea typeface="Montserrat"/>
                <a:cs typeface="Montserrat"/>
                <a:sym typeface="Montserrat"/>
              </a:rPr>
              <a:t>ÁREA VI</a:t>
            </a:r>
          </a:p>
          <a:p>
            <a:pPr marL="0" marR="0" lvl="0" indent="0" rtl="0">
              <a:lnSpc>
                <a:spcPct val="100000"/>
              </a:lnSpc>
              <a:spcBef>
                <a:spcPts val="0"/>
              </a:spcBef>
              <a:spcAft>
                <a:spcPts val="0"/>
              </a:spcAft>
              <a:buClr>
                <a:srgbClr val="000000"/>
              </a:buClr>
              <a:buSzPts val="1100"/>
              <a:buFont typeface="Arial"/>
              <a:buNone/>
            </a:pPr>
            <a:r>
              <a:rPr lang="pt-BR" sz="1100" i="0" u="none" strike="noStrike" cap="none" dirty="0">
                <a:latin typeface="+mj-lt"/>
                <a:ea typeface="Montserrat"/>
                <a:cs typeface="Montserrat"/>
                <a:sym typeface="Montserrat"/>
              </a:rPr>
              <a:t>PARANÁ,</a:t>
            </a:r>
          </a:p>
          <a:p>
            <a:pPr marL="0" marR="0" lvl="0" indent="0" rtl="0">
              <a:lnSpc>
                <a:spcPct val="100000"/>
              </a:lnSpc>
              <a:spcBef>
                <a:spcPts val="0"/>
              </a:spcBef>
              <a:spcAft>
                <a:spcPts val="0"/>
              </a:spcAft>
              <a:buClr>
                <a:srgbClr val="000000"/>
              </a:buClr>
              <a:buSzPts val="1100"/>
              <a:buFont typeface="Arial"/>
              <a:buNone/>
            </a:pPr>
            <a:r>
              <a:rPr lang="pt-BR" sz="1100" i="0" u="none" strike="noStrike" cap="none" dirty="0">
                <a:latin typeface="+mj-lt"/>
                <a:ea typeface="Montserrat"/>
                <a:cs typeface="Montserrat"/>
                <a:sym typeface="Montserrat"/>
              </a:rPr>
              <a:t>SANTA CATARINA,</a:t>
            </a:r>
          </a:p>
          <a:p>
            <a:pPr marL="0" marR="0" lvl="0" indent="0" rtl="0">
              <a:lnSpc>
                <a:spcPct val="100000"/>
              </a:lnSpc>
              <a:spcBef>
                <a:spcPts val="0"/>
              </a:spcBef>
              <a:spcAft>
                <a:spcPts val="0"/>
              </a:spcAft>
              <a:buClr>
                <a:srgbClr val="000000"/>
              </a:buClr>
              <a:buSzPts val="1100"/>
              <a:buFont typeface="Arial"/>
              <a:buNone/>
            </a:pPr>
            <a:r>
              <a:rPr lang="pt-BR" sz="1100" i="0" u="none" strike="noStrike" cap="none" dirty="0">
                <a:latin typeface="+mj-lt"/>
                <a:ea typeface="Montserrat"/>
                <a:cs typeface="Montserrat"/>
                <a:sym typeface="Montserrat"/>
              </a:rPr>
              <a:t>RIO GRANDE DO SUL</a:t>
            </a:r>
          </a:p>
        </p:txBody>
      </p:sp>
      <p:sp>
        <p:nvSpPr>
          <p:cNvPr id="90" name="Google Shape;381;p42">
            <a:extLst>
              <a:ext uri="{FF2B5EF4-FFF2-40B4-BE49-F238E27FC236}">
                <a16:creationId xmlns:a16="http://schemas.microsoft.com/office/drawing/2014/main" id="{95B6553B-57CD-3C2A-1370-ACAC0169DB31}"/>
              </a:ext>
            </a:extLst>
          </p:cNvPr>
          <p:cNvSpPr/>
          <p:nvPr/>
        </p:nvSpPr>
        <p:spPr>
          <a:xfrm>
            <a:off x="7785901" y="3686407"/>
            <a:ext cx="4083728" cy="918022"/>
          </a:xfrm>
          <a:prstGeom prst="rect">
            <a:avLst/>
          </a:prstGeom>
          <a:noFill/>
          <a:ln>
            <a:solidFill>
              <a:schemeClr val="tx1"/>
            </a:solid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1100"/>
              <a:buFont typeface="Arial"/>
              <a:buNone/>
            </a:pPr>
            <a:r>
              <a:rPr lang="pt-BR" sz="1100" b="1" i="0" u="none" strike="noStrike" cap="none" dirty="0">
                <a:latin typeface="+mj-lt"/>
                <a:ea typeface="Montserrat"/>
                <a:cs typeface="Montserrat"/>
                <a:sym typeface="Montserrat"/>
              </a:rPr>
              <a:t>ÁREA VII – CENTRO-OESTE</a:t>
            </a:r>
          </a:p>
          <a:p>
            <a:pPr marL="0" marR="0" lvl="0" indent="0" rtl="0">
              <a:lnSpc>
                <a:spcPct val="100000"/>
              </a:lnSpc>
              <a:spcBef>
                <a:spcPts val="0"/>
              </a:spcBef>
              <a:spcAft>
                <a:spcPts val="0"/>
              </a:spcAft>
              <a:buClr>
                <a:srgbClr val="000000"/>
              </a:buClr>
              <a:buSzPts val="1100"/>
              <a:buFont typeface="Arial"/>
              <a:buNone/>
            </a:pPr>
            <a:r>
              <a:rPr lang="pt-BR" sz="1100" i="0" u="none" strike="noStrike" cap="none" dirty="0">
                <a:latin typeface="+mj-lt"/>
                <a:ea typeface="Montserrat"/>
                <a:cs typeface="Montserrat"/>
                <a:sym typeface="Montserrat"/>
              </a:rPr>
              <a:t>MATO GROSSO, MATO GROSSO </a:t>
            </a:r>
          </a:p>
          <a:p>
            <a:pPr marL="0" marR="0" lvl="0" indent="0" rtl="0">
              <a:lnSpc>
                <a:spcPct val="100000"/>
              </a:lnSpc>
              <a:spcBef>
                <a:spcPts val="0"/>
              </a:spcBef>
              <a:spcAft>
                <a:spcPts val="0"/>
              </a:spcAft>
              <a:buClr>
                <a:srgbClr val="000000"/>
              </a:buClr>
              <a:buSzPts val="1100"/>
              <a:buFont typeface="Arial"/>
              <a:buNone/>
            </a:pPr>
            <a:r>
              <a:rPr lang="pt-BR" sz="1100" i="0" u="none" strike="noStrike" cap="none" dirty="0">
                <a:latin typeface="+mj-lt"/>
                <a:ea typeface="Montserrat"/>
                <a:cs typeface="Montserrat"/>
                <a:sym typeface="Montserrat"/>
              </a:rPr>
              <a:t>DO SUL, GOIÁS E DF </a:t>
            </a:r>
          </a:p>
        </p:txBody>
      </p:sp>
      <p:sp>
        <p:nvSpPr>
          <p:cNvPr id="91" name="Google Shape;381;p42">
            <a:extLst>
              <a:ext uri="{FF2B5EF4-FFF2-40B4-BE49-F238E27FC236}">
                <a16:creationId xmlns:a16="http://schemas.microsoft.com/office/drawing/2014/main" id="{43EFC4F9-49EF-7E1D-F018-99F7C935606E}"/>
              </a:ext>
            </a:extLst>
          </p:cNvPr>
          <p:cNvSpPr/>
          <p:nvPr/>
        </p:nvSpPr>
        <p:spPr>
          <a:xfrm>
            <a:off x="7785901" y="5107639"/>
            <a:ext cx="4083728" cy="918022"/>
          </a:xfrm>
          <a:prstGeom prst="rect">
            <a:avLst/>
          </a:prstGeom>
          <a:noFill/>
          <a:ln>
            <a:solidFill>
              <a:schemeClr val="tx1"/>
            </a:solid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1100"/>
              <a:buFont typeface="Arial"/>
              <a:buNone/>
            </a:pPr>
            <a:r>
              <a:rPr lang="pt-BR" sz="1100" b="1" i="0" u="none" strike="noStrike" cap="none" dirty="0">
                <a:latin typeface="+mj-lt"/>
                <a:ea typeface="Montserrat"/>
                <a:cs typeface="Montserrat"/>
                <a:sym typeface="Montserrat"/>
              </a:rPr>
              <a:t>ÁREA VIII – CAPITAIS NORTE</a:t>
            </a:r>
          </a:p>
          <a:p>
            <a:pPr marL="0" marR="0" lvl="0" indent="0" rtl="0">
              <a:lnSpc>
                <a:spcPct val="100000"/>
              </a:lnSpc>
              <a:spcBef>
                <a:spcPts val="0"/>
              </a:spcBef>
              <a:spcAft>
                <a:spcPts val="0"/>
              </a:spcAft>
              <a:buClr>
                <a:srgbClr val="000000"/>
              </a:buClr>
              <a:buSzPts val="1100"/>
              <a:buFont typeface="Arial"/>
              <a:buNone/>
            </a:pPr>
            <a:r>
              <a:rPr lang="pt-BR" sz="1100" b="1" i="0" u="none" strike="noStrike" cap="none" dirty="0">
                <a:latin typeface="+mj-lt"/>
                <a:ea typeface="Montserrat"/>
                <a:cs typeface="Montserrat"/>
                <a:sym typeface="Montserrat"/>
              </a:rPr>
              <a:t>BELÉM, MANAUS, ANANINDEUA</a:t>
            </a:r>
            <a:br>
              <a:rPr lang="pt-BR" sz="1100" i="0" u="none" strike="noStrike" cap="none" dirty="0">
                <a:latin typeface="+mj-lt"/>
                <a:ea typeface="Montserrat"/>
                <a:cs typeface="Montserrat"/>
                <a:sym typeface="Montserrat"/>
              </a:rPr>
            </a:br>
            <a:r>
              <a:rPr lang="pt-BR" sz="1100" i="0" u="none" strike="noStrike" cap="none" dirty="0">
                <a:latin typeface="+mj-lt"/>
                <a:ea typeface="Montserrat"/>
                <a:cs typeface="Montserrat"/>
                <a:sym typeface="Montserrat"/>
              </a:rPr>
              <a:t>Manaus , Belém e Ananindeua* (+Rio Branco, Macapá, Palmas, Boas Vista e Porto Velho apenas para Bebidas)</a:t>
            </a:r>
          </a:p>
        </p:txBody>
      </p:sp>
      <p:sp>
        <p:nvSpPr>
          <p:cNvPr id="56" name="Google Shape;486;p45">
            <a:extLst>
              <a:ext uri="{FF2B5EF4-FFF2-40B4-BE49-F238E27FC236}">
                <a16:creationId xmlns:a16="http://schemas.microsoft.com/office/drawing/2014/main" id="{D4876F00-6D70-3284-73F7-4E3FE1C0B0B8}"/>
              </a:ext>
            </a:extLst>
          </p:cNvPr>
          <p:cNvSpPr/>
          <p:nvPr/>
        </p:nvSpPr>
        <p:spPr>
          <a:xfrm>
            <a:off x="817292" y="4052929"/>
            <a:ext cx="145342" cy="280824"/>
          </a:xfrm>
          <a:prstGeom prst="rect">
            <a:avLst/>
          </a:prstGeom>
          <a:solidFill>
            <a:srgbClr val="CB4B7A"/>
          </a:solidFill>
          <a:ln w="12700" cap="flat" cmpd="sng">
            <a:solidFill>
              <a:schemeClr val="lt1"/>
            </a:solidFill>
            <a:prstDash val="solid"/>
            <a:miter lim="800000"/>
            <a:headEnd type="none" w="sm" len="sm"/>
            <a:tailEnd type="none" w="sm" len="sm"/>
          </a:ln>
        </p:spPr>
        <p:txBody>
          <a:bodyPr spcFirstLastPara="1" wrap="square" lIns="121900" tIns="60933" rIns="121900" bIns="60933" anchor="ctr" anchorCtr="0">
            <a:noAutofit/>
          </a:bodyPr>
          <a:lstStyle/>
          <a:p>
            <a:pPr>
              <a:buClr>
                <a:srgbClr val="000000"/>
              </a:buClr>
              <a:buSzPts val="1800"/>
            </a:pPr>
            <a:endParaRPr sz="2400">
              <a:solidFill>
                <a:srgbClr val="5F5F5F"/>
              </a:solidFill>
              <a:latin typeface="Arial"/>
              <a:ea typeface="Arial"/>
              <a:cs typeface="Arial"/>
              <a:sym typeface="Arial"/>
            </a:endParaRPr>
          </a:p>
        </p:txBody>
      </p:sp>
      <p:sp>
        <p:nvSpPr>
          <p:cNvPr id="55" name="Google Shape;486;p45">
            <a:extLst>
              <a:ext uri="{FF2B5EF4-FFF2-40B4-BE49-F238E27FC236}">
                <a16:creationId xmlns:a16="http://schemas.microsoft.com/office/drawing/2014/main" id="{91D5F4C0-8E3F-A326-AF49-AA3FAD6875D9}"/>
              </a:ext>
            </a:extLst>
          </p:cNvPr>
          <p:cNvSpPr/>
          <p:nvPr/>
        </p:nvSpPr>
        <p:spPr>
          <a:xfrm>
            <a:off x="1134549" y="5426870"/>
            <a:ext cx="95377" cy="184285"/>
          </a:xfrm>
          <a:prstGeom prst="rect">
            <a:avLst/>
          </a:prstGeom>
          <a:solidFill>
            <a:srgbClr val="FFB500"/>
          </a:solidFill>
          <a:ln w="12700" cap="flat" cmpd="sng">
            <a:solidFill>
              <a:schemeClr val="lt1"/>
            </a:solidFill>
            <a:prstDash val="solid"/>
            <a:miter lim="800000"/>
            <a:headEnd type="none" w="sm" len="sm"/>
            <a:tailEnd type="none" w="sm" len="sm"/>
          </a:ln>
        </p:spPr>
        <p:txBody>
          <a:bodyPr spcFirstLastPara="1" wrap="square" lIns="121900" tIns="60933" rIns="121900" bIns="60933" anchor="ctr" anchorCtr="0">
            <a:noAutofit/>
          </a:bodyPr>
          <a:lstStyle/>
          <a:p>
            <a:pPr>
              <a:buClr>
                <a:srgbClr val="000000"/>
              </a:buClr>
              <a:buSzPts val="1800"/>
            </a:pPr>
            <a:endParaRPr sz="2400">
              <a:solidFill>
                <a:srgbClr val="5F5F5F"/>
              </a:solidFill>
              <a:latin typeface="Arial"/>
              <a:ea typeface="Arial"/>
              <a:cs typeface="Arial"/>
              <a:sym typeface="Arial"/>
            </a:endParaRPr>
          </a:p>
        </p:txBody>
      </p:sp>
      <p:sp>
        <p:nvSpPr>
          <p:cNvPr id="3" name="Text Placeholder 30">
            <a:extLst>
              <a:ext uri="{FF2B5EF4-FFF2-40B4-BE49-F238E27FC236}">
                <a16:creationId xmlns:a16="http://schemas.microsoft.com/office/drawing/2014/main" id="{64CE4D88-0BC0-A36C-43BB-F20993013C74}"/>
              </a:ext>
            </a:extLst>
          </p:cNvPr>
          <p:cNvSpPr txBox="1">
            <a:spLocks/>
          </p:cNvSpPr>
          <p:nvPr/>
        </p:nvSpPr>
        <p:spPr>
          <a:xfrm>
            <a:off x="288558" y="5985327"/>
            <a:ext cx="11582399" cy="365125"/>
          </a:xfrm>
          <a:prstGeom prst="rect">
            <a:avLst/>
          </a:prstGeom>
        </p:spPr>
        <p:txBody>
          <a:bodyPr vert="horz" lIns="0" tIns="45720" rIns="0" bIns="45720" rtlCol="0" anchor="b" anchorCtr="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rgbClr val="B3B3B3"/>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*ÁREA VIII compõe o T. Brasil para todos os mercados, verificar disponibilidade de quebras para as categorias </a:t>
            </a:r>
          </a:p>
        </p:txBody>
      </p:sp>
    </p:spTree>
    <p:extLst>
      <p:ext uri="{BB962C8B-B14F-4D97-AF65-F5344CB8AC3E}">
        <p14:creationId xmlns:p14="http://schemas.microsoft.com/office/powerpoint/2010/main" val="1497366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EEAA175F-56CE-279F-61C7-75C8A9524B9D}"/>
              </a:ext>
            </a:extLst>
          </p:cNvPr>
          <p:cNvSpPr>
            <a:spLocks noGrp="1"/>
          </p:cNvSpPr>
          <p:nvPr>
            <p:ph type="body" sz="quarter" idx="17"/>
          </p:nvPr>
        </p:nvSpPr>
        <p:spPr/>
        <p:txBody>
          <a:bodyPr/>
          <a:lstStyle/>
          <a:p>
            <a:r>
              <a:rPr lang="pt-BR" dirty="0"/>
              <a:t>*Quebras disponíveis apenas para os mercados INA e INFC que explicaremos mais a frente</a:t>
            </a:r>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Granularidade das áreas NIQ reportadas pelo Retail Index:</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26</a:t>
            </a:fld>
            <a:endParaRPr lang="en-US" dirty="0"/>
          </a:p>
        </p:txBody>
      </p:sp>
      <p:sp>
        <p:nvSpPr>
          <p:cNvPr id="17" name="Google Shape;542;p47">
            <a:extLst>
              <a:ext uri="{FF2B5EF4-FFF2-40B4-BE49-F238E27FC236}">
                <a16:creationId xmlns:a16="http://schemas.microsoft.com/office/drawing/2014/main" id="{BABF1D8D-2DED-2F6C-B1A5-FB31F4B20045}"/>
              </a:ext>
            </a:extLst>
          </p:cNvPr>
          <p:cNvSpPr/>
          <p:nvPr/>
        </p:nvSpPr>
        <p:spPr>
          <a:xfrm>
            <a:off x="283879" y="755685"/>
            <a:ext cx="3683367" cy="365124"/>
          </a:xfrm>
          <a:prstGeom prst="rect">
            <a:avLst/>
          </a:prstGeom>
          <a:solidFill>
            <a:schemeClr val="tx2"/>
          </a:solidFill>
          <a:ln>
            <a:solidFill>
              <a:schemeClr val="tx2"/>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FFFFFF"/>
                </a:solidFill>
                <a:latin typeface="+mn-lt"/>
                <a:ea typeface="Montserrat"/>
                <a:cs typeface="Montserrat"/>
                <a:sym typeface="Montserrat"/>
              </a:rPr>
              <a:t>Cidades P/M/G</a:t>
            </a:r>
            <a:endParaRPr sz="1600" b="0" i="0" u="none" strike="noStrike" cap="none">
              <a:solidFill>
                <a:srgbClr val="000000"/>
              </a:solidFill>
              <a:latin typeface="+mn-lt"/>
              <a:ea typeface="Montserrat"/>
              <a:cs typeface="Montserrat"/>
              <a:sym typeface="Montserrat"/>
            </a:endParaRPr>
          </a:p>
        </p:txBody>
      </p:sp>
      <p:sp>
        <p:nvSpPr>
          <p:cNvPr id="18" name="Google Shape;539;p47">
            <a:extLst>
              <a:ext uri="{FF2B5EF4-FFF2-40B4-BE49-F238E27FC236}">
                <a16:creationId xmlns:a16="http://schemas.microsoft.com/office/drawing/2014/main" id="{019CE0D5-F89C-69B5-DA8B-8C7936179CF2}"/>
              </a:ext>
            </a:extLst>
          </p:cNvPr>
          <p:cNvSpPr/>
          <p:nvPr/>
        </p:nvSpPr>
        <p:spPr>
          <a:xfrm>
            <a:off x="283879" y="1120808"/>
            <a:ext cx="3683366" cy="4779767"/>
          </a:xfrm>
          <a:prstGeom prst="rect">
            <a:avLst/>
          </a:prstGeom>
          <a:noFill/>
          <a:ln w="12700" cap="flat" cmpd="sng">
            <a:solidFill>
              <a:schemeClr val="tx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p:txBody>
      </p:sp>
      <p:sp>
        <p:nvSpPr>
          <p:cNvPr id="20" name="Google Shape;541;p47">
            <a:extLst>
              <a:ext uri="{FF2B5EF4-FFF2-40B4-BE49-F238E27FC236}">
                <a16:creationId xmlns:a16="http://schemas.microsoft.com/office/drawing/2014/main" id="{C34E6D1F-59B9-B00F-1D6E-736F59A709C6}"/>
              </a:ext>
            </a:extLst>
          </p:cNvPr>
          <p:cNvSpPr txBox="1"/>
          <p:nvPr/>
        </p:nvSpPr>
        <p:spPr>
          <a:xfrm>
            <a:off x="390562" y="2244748"/>
            <a:ext cx="3470000" cy="744429"/>
          </a:xfrm>
          <a:prstGeom prst="rect">
            <a:avLst/>
          </a:prstGeom>
          <a:noFill/>
          <a:ln>
            <a:noFill/>
          </a:ln>
        </p:spPr>
        <p:txBody>
          <a:bodyPr spcFirstLastPara="1" wrap="square" lIns="0" tIns="0" rIns="0" bIns="0" anchor="ctr" anchorCtr="0">
            <a:noAutofit/>
          </a:bodyPr>
          <a:lstStyle/>
          <a:p>
            <a:pPr algn="ctr">
              <a:buClr>
                <a:srgbClr val="000000"/>
              </a:buClr>
              <a:buSzPts val="1200"/>
            </a:pPr>
            <a:r>
              <a:rPr lang="en" sz="1467" b="1" dirty="0">
                <a:solidFill>
                  <a:schemeClr val="bg2"/>
                </a:solidFill>
                <a:ea typeface="Montserrat"/>
                <a:cs typeface="Montserrat"/>
                <a:sym typeface="Montserrat"/>
              </a:rPr>
              <a:t>Cidades Grandes</a:t>
            </a:r>
            <a:endParaRPr sz="1467" dirty="0">
              <a:solidFill>
                <a:schemeClr val="bg2"/>
              </a:solidFill>
              <a:ea typeface="Montserrat"/>
              <a:cs typeface="Montserrat"/>
              <a:sym typeface="Montserrat"/>
            </a:endParaRPr>
          </a:p>
          <a:p>
            <a:pPr algn="ctr">
              <a:buClr>
                <a:srgbClr val="000000"/>
              </a:buClr>
              <a:buSzPts val="1000"/>
            </a:pPr>
            <a:r>
              <a:rPr lang="en" sz="1467" dirty="0">
                <a:solidFill>
                  <a:schemeClr val="dk1"/>
                </a:solidFill>
                <a:ea typeface="Montserrat"/>
                <a:cs typeface="Montserrat"/>
                <a:sym typeface="Montserrat"/>
              </a:rPr>
              <a:t>População &gt; 400 mil habitantes</a:t>
            </a:r>
            <a:endParaRPr sz="1467" dirty="0">
              <a:solidFill>
                <a:schemeClr val="dk1"/>
              </a:solidFill>
              <a:ea typeface="Montserrat"/>
              <a:cs typeface="Montserrat"/>
              <a:sym typeface="Montserrat"/>
            </a:endParaRPr>
          </a:p>
          <a:p>
            <a:pPr algn="ctr">
              <a:buClr>
                <a:srgbClr val="000000"/>
              </a:buClr>
              <a:buSzPts val="1000"/>
            </a:pPr>
            <a:r>
              <a:rPr lang="en" sz="1467" dirty="0">
                <a:solidFill>
                  <a:schemeClr val="dk1"/>
                </a:solidFill>
                <a:ea typeface="Montserrat"/>
                <a:cs typeface="Montserrat"/>
                <a:sym typeface="Montserrat"/>
              </a:rPr>
              <a:t>Disponível para Total Brasil e Áreas</a:t>
            </a:r>
            <a:endParaRPr sz="1467" dirty="0">
              <a:solidFill>
                <a:schemeClr val="dk1"/>
              </a:solidFill>
              <a:ea typeface="Montserrat"/>
              <a:cs typeface="Montserrat"/>
              <a:sym typeface="Montserrat"/>
            </a:endParaRPr>
          </a:p>
        </p:txBody>
      </p:sp>
      <p:sp>
        <p:nvSpPr>
          <p:cNvPr id="21" name="Google Shape;543;p47">
            <a:extLst>
              <a:ext uri="{FF2B5EF4-FFF2-40B4-BE49-F238E27FC236}">
                <a16:creationId xmlns:a16="http://schemas.microsoft.com/office/drawing/2014/main" id="{13AB420E-739A-6124-7160-B150148C44FB}"/>
              </a:ext>
            </a:extLst>
          </p:cNvPr>
          <p:cNvSpPr txBox="1"/>
          <p:nvPr/>
        </p:nvSpPr>
        <p:spPr>
          <a:xfrm>
            <a:off x="327962" y="4410739"/>
            <a:ext cx="3595200" cy="1149715"/>
          </a:xfrm>
          <a:prstGeom prst="rect">
            <a:avLst/>
          </a:prstGeom>
          <a:noFill/>
          <a:ln>
            <a:noFill/>
          </a:ln>
        </p:spPr>
        <p:txBody>
          <a:bodyPr spcFirstLastPara="1" wrap="square" lIns="0" tIns="0" rIns="0" bIns="0" anchor="t" anchorCtr="0">
            <a:noAutofit/>
          </a:bodyPr>
          <a:lstStyle/>
          <a:p>
            <a:pPr algn="ctr">
              <a:buClr>
                <a:srgbClr val="000000"/>
              </a:buClr>
              <a:buSzPts val="1200"/>
            </a:pPr>
            <a:r>
              <a:rPr lang="en" sz="1467" b="1" dirty="0">
                <a:solidFill>
                  <a:schemeClr val="bg2"/>
                </a:solidFill>
                <a:ea typeface="Montserrat"/>
                <a:cs typeface="Montserrat"/>
                <a:sym typeface="Montserrat"/>
              </a:rPr>
              <a:t>Cidades Pequenas + Médias</a:t>
            </a:r>
            <a:endParaRPr sz="1467" dirty="0">
              <a:solidFill>
                <a:schemeClr val="bg2"/>
              </a:solidFill>
              <a:ea typeface="Montserrat"/>
              <a:cs typeface="Montserrat"/>
              <a:sym typeface="Montserrat"/>
            </a:endParaRPr>
          </a:p>
          <a:p>
            <a:pPr algn="ctr">
              <a:buClr>
                <a:srgbClr val="000000"/>
              </a:buClr>
              <a:buSzPts val="1000"/>
            </a:pPr>
            <a:r>
              <a:rPr lang="en" sz="1467" dirty="0">
                <a:solidFill>
                  <a:srgbClr val="000000"/>
                </a:solidFill>
                <a:ea typeface="Montserrat"/>
                <a:cs typeface="Montserrat"/>
                <a:sym typeface="Montserrat"/>
              </a:rPr>
              <a:t>Peq: População &lt; 90 mil habitantes</a:t>
            </a:r>
            <a:endParaRPr sz="1467" dirty="0">
              <a:solidFill>
                <a:srgbClr val="000000"/>
              </a:solidFill>
              <a:ea typeface="Montserrat"/>
              <a:cs typeface="Montserrat"/>
              <a:sym typeface="Montserrat"/>
            </a:endParaRPr>
          </a:p>
          <a:p>
            <a:pPr algn="ctr">
              <a:buClr>
                <a:srgbClr val="000000"/>
              </a:buClr>
              <a:buSzPts val="1000"/>
            </a:pPr>
            <a:r>
              <a:rPr lang="en" sz="1467" dirty="0">
                <a:solidFill>
                  <a:srgbClr val="000000"/>
                </a:solidFill>
                <a:ea typeface="Montserrat"/>
                <a:cs typeface="Montserrat"/>
                <a:sym typeface="Montserrat"/>
              </a:rPr>
              <a:t>Méd: População entre 90 e 400 mil hab.</a:t>
            </a:r>
            <a:endParaRPr sz="1467" dirty="0">
              <a:solidFill>
                <a:srgbClr val="000000"/>
              </a:solidFill>
              <a:ea typeface="Montserrat"/>
              <a:cs typeface="Montserrat"/>
              <a:sym typeface="Montserrat"/>
            </a:endParaRPr>
          </a:p>
          <a:p>
            <a:pPr algn="ctr">
              <a:buClr>
                <a:srgbClr val="000000"/>
              </a:buClr>
              <a:buSzPts val="1000"/>
            </a:pPr>
            <a:r>
              <a:rPr lang="en" sz="1467" dirty="0">
                <a:solidFill>
                  <a:srgbClr val="000000"/>
                </a:solidFill>
                <a:ea typeface="Montserrat"/>
                <a:cs typeface="Montserrat"/>
                <a:sym typeface="Montserrat"/>
              </a:rPr>
              <a:t>Disponível para Total Brasil e Áreas</a:t>
            </a:r>
            <a:endParaRPr sz="1467" dirty="0">
              <a:solidFill>
                <a:srgbClr val="000000"/>
              </a:solidFill>
              <a:ea typeface="Montserrat"/>
              <a:cs typeface="Montserrat"/>
              <a:sym typeface="Montserrat"/>
            </a:endParaRPr>
          </a:p>
          <a:p>
            <a:pPr algn="ctr">
              <a:buClr>
                <a:srgbClr val="000000"/>
              </a:buClr>
              <a:buSzPts val="1000"/>
            </a:pPr>
            <a:r>
              <a:rPr lang="en" sz="1467" dirty="0">
                <a:solidFill>
                  <a:srgbClr val="000000"/>
                </a:solidFill>
                <a:ea typeface="Montserrat"/>
                <a:cs typeface="Montserrat"/>
                <a:sym typeface="Montserrat"/>
              </a:rPr>
              <a:t>Brasil  = reporte separado</a:t>
            </a:r>
            <a:endParaRPr sz="1467" dirty="0">
              <a:solidFill>
                <a:srgbClr val="000000"/>
              </a:solidFill>
              <a:ea typeface="Montserrat"/>
              <a:cs typeface="Montserrat"/>
              <a:sym typeface="Montserrat"/>
            </a:endParaRPr>
          </a:p>
        </p:txBody>
      </p:sp>
      <p:pic>
        <p:nvPicPr>
          <p:cNvPr id="23" name="Picture 4" descr="Icon&#10;&#10;Description automatically generated">
            <a:extLst>
              <a:ext uri="{FF2B5EF4-FFF2-40B4-BE49-F238E27FC236}">
                <a16:creationId xmlns:a16="http://schemas.microsoft.com/office/drawing/2014/main" id="{DA1B598D-7449-6173-7340-0888FE8CAE14}"/>
              </a:ext>
            </a:extLst>
          </p:cNvPr>
          <p:cNvPicPr>
            <a:picLocks noChangeAspect="1"/>
          </p:cNvPicPr>
          <p:nvPr/>
        </p:nvPicPr>
        <p:blipFill>
          <a:blip r:embed="rId2"/>
          <a:stretch>
            <a:fillRect/>
          </a:stretch>
        </p:blipFill>
        <p:spPr>
          <a:xfrm>
            <a:off x="1474233" y="1324977"/>
            <a:ext cx="1104767" cy="946943"/>
          </a:xfrm>
          <a:prstGeom prst="rect">
            <a:avLst/>
          </a:prstGeom>
        </p:spPr>
      </p:pic>
      <p:grpSp>
        <p:nvGrpSpPr>
          <p:cNvPr id="29" name="Group 28">
            <a:extLst>
              <a:ext uri="{FF2B5EF4-FFF2-40B4-BE49-F238E27FC236}">
                <a16:creationId xmlns:a16="http://schemas.microsoft.com/office/drawing/2014/main" id="{29C69E95-880A-1663-3AC5-74B2BD31096B}"/>
              </a:ext>
            </a:extLst>
          </p:cNvPr>
          <p:cNvGrpSpPr/>
          <p:nvPr/>
        </p:nvGrpSpPr>
        <p:grpSpPr>
          <a:xfrm>
            <a:off x="1008266" y="3429000"/>
            <a:ext cx="2262221" cy="946943"/>
            <a:chOff x="1008266" y="3285150"/>
            <a:chExt cx="2262221" cy="946943"/>
          </a:xfrm>
        </p:grpSpPr>
        <p:pic>
          <p:nvPicPr>
            <p:cNvPr id="24" name="Picture 4" descr="Icon&#10;&#10;Description automatically generated">
              <a:extLst>
                <a:ext uri="{FF2B5EF4-FFF2-40B4-BE49-F238E27FC236}">
                  <a16:creationId xmlns:a16="http://schemas.microsoft.com/office/drawing/2014/main" id="{DC484382-C7EB-A77F-9909-B839219E0639}"/>
                </a:ext>
              </a:extLst>
            </p:cNvPr>
            <p:cNvPicPr>
              <a:picLocks noChangeAspect="1"/>
            </p:cNvPicPr>
            <p:nvPr/>
          </p:nvPicPr>
          <p:blipFill rotWithShape="1">
            <a:blip r:embed="rId2"/>
            <a:srcRect l="-1" r="47525"/>
            <a:stretch/>
          </p:blipFill>
          <p:spPr>
            <a:xfrm>
              <a:off x="1008266" y="3285150"/>
              <a:ext cx="579737" cy="946943"/>
            </a:xfrm>
            <a:prstGeom prst="rect">
              <a:avLst/>
            </a:prstGeom>
          </p:spPr>
        </p:pic>
        <p:pic>
          <p:nvPicPr>
            <p:cNvPr id="27" name="Picture 2" descr="Icon&#10;&#10;Description automatically generated">
              <a:extLst>
                <a:ext uri="{FF2B5EF4-FFF2-40B4-BE49-F238E27FC236}">
                  <a16:creationId xmlns:a16="http://schemas.microsoft.com/office/drawing/2014/main" id="{2D80ABC9-3427-4EDB-42C0-A0D1040B488A}"/>
                </a:ext>
              </a:extLst>
            </p:cNvPr>
            <p:cNvPicPr>
              <a:picLocks noChangeAspect="1"/>
            </p:cNvPicPr>
            <p:nvPr/>
          </p:nvPicPr>
          <p:blipFill>
            <a:blip r:embed="rId3"/>
            <a:stretch>
              <a:fillRect/>
            </a:stretch>
          </p:blipFill>
          <p:spPr>
            <a:xfrm>
              <a:off x="2468558" y="3414937"/>
              <a:ext cx="801929" cy="687368"/>
            </a:xfrm>
            <a:prstGeom prst="rect">
              <a:avLst/>
            </a:prstGeom>
          </p:spPr>
        </p:pic>
        <p:sp>
          <p:nvSpPr>
            <p:cNvPr id="28" name="Plus Sign 27">
              <a:extLst>
                <a:ext uri="{FF2B5EF4-FFF2-40B4-BE49-F238E27FC236}">
                  <a16:creationId xmlns:a16="http://schemas.microsoft.com/office/drawing/2014/main" id="{5D43095F-40A7-E552-07EF-5B9B631FB123}"/>
                </a:ext>
              </a:extLst>
            </p:cNvPr>
            <p:cNvSpPr/>
            <p:nvPr/>
          </p:nvSpPr>
          <p:spPr>
            <a:xfrm>
              <a:off x="1830654" y="3562659"/>
              <a:ext cx="391924" cy="391924"/>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grpSp>
      <p:grpSp>
        <p:nvGrpSpPr>
          <p:cNvPr id="34" name="Group 33">
            <a:extLst>
              <a:ext uri="{FF2B5EF4-FFF2-40B4-BE49-F238E27FC236}">
                <a16:creationId xmlns:a16="http://schemas.microsoft.com/office/drawing/2014/main" id="{2D6DBDDD-93F5-19BD-5EE6-3560B3D985D5}"/>
              </a:ext>
            </a:extLst>
          </p:cNvPr>
          <p:cNvGrpSpPr/>
          <p:nvPr/>
        </p:nvGrpSpPr>
        <p:grpSpPr>
          <a:xfrm>
            <a:off x="4232213" y="755685"/>
            <a:ext cx="3683367" cy="5144890"/>
            <a:chOff x="4254316" y="755685"/>
            <a:chExt cx="3683367" cy="5144890"/>
          </a:xfrm>
        </p:grpSpPr>
        <p:sp>
          <p:nvSpPr>
            <p:cNvPr id="32" name="Google Shape;542;p47">
              <a:extLst>
                <a:ext uri="{FF2B5EF4-FFF2-40B4-BE49-F238E27FC236}">
                  <a16:creationId xmlns:a16="http://schemas.microsoft.com/office/drawing/2014/main" id="{48DEAD74-C997-AD13-9F64-021748E67C84}"/>
                </a:ext>
              </a:extLst>
            </p:cNvPr>
            <p:cNvSpPr/>
            <p:nvPr/>
          </p:nvSpPr>
          <p:spPr>
            <a:xfrm>
              <a:off x="4254316" y="755685"/>
              <a:ext cx="3683367" cy="365124"/>
            </a:xfrm>
            <a:prstGeom prst="rect">
              <a:avLst/>
            </a:prstGeom>
            <a:solidFill>
              <a:schemeClr val="tx2"/>
            </a:solidFill>
            <a:ln>
              <a:solidFill>
                <a:schemeClr val="tx2"/>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PH" sz="1600" b="1" i="0" u="none" strike="noStrike" cap="none" dirty="0" err="1">
                  <a:solidFill>
                    <a:srgbClr val="FFFFFF"/>
                  </a:solidFill>
                  <a:latin typeface="+mn-lt"/>
                  <a:ea typeface="Montserrat"/>
                  <a:cs typeface="Montserrat"/>
                  <a:sym typeface="Montserrat"/>
                </a:rPr>
                <a:t>Estados</a:t>
              </a:r>
              <a:endParaRPr sz="1600" b="0" i="0" u="none" strike="noStrike" cap="none" dirty="0">
                <a:solidFill>
                  <a:srgbClr val="000000"/>
                </a:solidFill>
                <a:latin typeface="+mn-lt"/>
                <a:ea typeface="Montserrat"/>
                <a:cs typeface="Montserrat"/>
                <a:sym typeface="Montserrat"/>
              </a:endParaRPr>
            </a:p>
          </p:txBody>
        </p:sp>
        <p:sp>
          <p:nvSpPr>
            <p:cNvPr id="33" name="Google Shape;539;p47">
              <a:extLst>
                <a:ext uri="{FF2B5EF4-FFF2-40B4-BE49-F238E27FC236}">
                  <a16:creationId xmlns:a16="http://schemas.microsoft.com/office/drawing/2014/main" id="{2A776BC1-6845-8018-88E3-F96CAC75AFFB}"/>
                </a:ext>
              </a:extLst>
            </p:cNvPr>
            <p:cNvSpPr/>
            <p:nvPr/>
          </p:nvSpPr>
          <p:spPr>
            <a:xfrm>
              <a:off x="4254316" y="1120808"/>
              <a:ext cx="3683366" cy="4779767"/>
            </a:xfrm>
            <a:prstGeom prst="rect">
              <a:avLst/>
            </a:prstGeom>
            <a:noFill/>
            <a:ln w="12700" cap="flat" cmpd="sng">
              <a:solidFill>
                <a:schemeClr val="tx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p:txBody>
        </p:sp>
      </p:grpSp>
      <p:grpSp>
        <p:nvGrpSpPr>
          <p:cNvPr id="35" name="Group 34">
            <a:extLst>
              <a:ext uri="{FF2B5EF4-FFF2-40B4-BE49-F238E27FC236}">
                <a16:creationId xmlns:a16="http://schemas.microsoft.com/office/drawing/2014/main" id="{F880A8AB-3139-E670-3B22-B72D23AF44E2}"/>
              </a:ext>
            </a:extLst>
          </p:cNvPr>
          <p:cNvGrpSpPr/>
          <p:nvPr/>
        </p:nvGrpSpPr>
        <p:grpSpPr>
          <a:xfrm>
            <a:off x="8180548" y="755685"/>
            <a:ext cx="3683367" cy="5144890"/>
            <a:chOff x="4254316" y="755685"/>
            <a:chExt cx="3683367" cy="5144890"/>
          </a:xfrm>
        </p:grpSpPr>
        <p:sp>
          <p:nvSpPr>
            <p:cNvPr id="36" name="Google Shape;542;p47">
              <a:extLst>
                <a:ext uri="{FF2B5EF4-FFF2-40B4-BE49-F238E27FC236}">
                  <a16:creationId xmlns:a16="http://schemas.microsoft.com/office/drawing/2014/main" id="{CDDA1B18-77E4-F147-54F1-D6A7997B6492}"/>
                </a:ext>
              </a:extLst>
            </p:cNvPr>
            <p:cNvSpPr/>
            <p:nvPr/>
          </p:nvSpPr>
          <p:spPr>
            <a:xfrm>
              <a:off x="4254316" y="755685"/>
              <a:ext cx="3683367" cy="365124"/>
            </a:xfrm>
            <a:prstGeom prst="rect">
              <a:avLst/>
            </a:prstGeom>
            <a:solidFill>
              <a:schemeClr val="tx2"/>
            </a:solidFill>
            <a:ln>
              <a:solidFill>
                <a:schemeClr val="tx2"/>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PH" sz="1600" b="1" i="0" u="none" strike="noStrike" cap="none" dirty="0">
                  <a:solidFill>
                    <a:srgbClr val="FFFFFF"/>
                  </a:solidFill>
                  <a:latin typeface="+mn-lt"/>
                  <a:ea typeface="Montserrat"/>
                  <a:cs typeface="Montserrat"/>
                  <a:sym typeface="Montserrat"/>
                </a:rPr>
                <a:t>Splits</a:t>
              </a:r>
              <a:endParaRPr sz="1600" b="0" i="0" u="none" strike="noStrike" cap="none" dirty="0">
                <a:solidFill>
                  <a:srgbClr val="000000"/>
                </a:solidFill>
                <a:latin typeface="+mn-lt"/>
                <a:ea typeface="Montserrat"/>
                <a:cs typeface="Montserrat"/>
                <a:sym typeface="Montserrat"/>
              </a:endParaRPr>
            </a:p>
          </p:txBody>
        </p:sp>
        <p:sp>
          <p:nvSpPr>
            <p:cNvPr id="37" name="Google Shape;539;p47">
              <a:extLst>
                <a:ext uri="{FF2B5EF4-FFF2-40B4-BE49-F238E27FC236}">
                  <a16:creationId xmlns:a16="http://schemas.microsoft.com/office/drawing/2014/main" id="{E381FBA4-077A-9033-D5DD-0BFC30DB910E}"/>
                </a:ext>
              </a:extLst>
            </p:cNvPr>
            <p:cNvSpPr/>
            <p:nvPr/>
          </p:nvSpPr>
          <p:spPr>
            <a:xfrm>
              <a:off x="4254316" y="1120808"/>
              <a:ext cx="3683366" cy="4779767"/>
            </a:xfrm>
            <a:prstGeom prst="rect">
              <a:avLst/>
            </a:prstGeom>
            <a:noFill/>
            <a:ln w="12700" cap="flat" cmpd="sng">
              <a:solidFill>
                <a:schemeClr val="tx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p:txBody>
        </p:sp>
      </p:grpSp>
      <p:graphicFrame>
        <p:nvGraphicFramePr>
          <p:cNvPr id="38" name="Google Shape;558;p47">
            <a:extLst>
              <a:ext uri="{FF2B5EF4-FFF2-40B4-BE49-F238E27FC236}">
                <a16:creationId xmlns:a16="http://schemas.microsoft.com/office/drawing/2014/main" id="{CBB730E8-AFFB-BC3E-D7E7-9F8E10CAAD4F}"/>
              </a:ext>
            </a:extLst>
          </p:cNvPr>
          <p:cNvGraphicFramePr/>
          <p:nvPr>
            <p:extLst>
              <p:ext uri="{D42A27DB-BD31-4B8C-83A1-F6EECF244321}">
                <p14:modId xmlns:p14="http://schemas.microsoft.com/office/powerpoint/2010/main" val="2658466469"/>
              </p:ext>
            </p:extLst>
          </p:nvPr>
        </p:nvGraphicFramePr>
        <p:xfrm>
          <a:off x="4349263" y="1205561"/>
          <a:ext cx="3449267" cy="4552962"/>
        </p:xfrm>
        <a:graphic>
          <a:graphicData uri="http://schemas.openxmlformats.org/drawingml/2006/table">
            <a:tbl>
              <a:tblPr>
                <a:noFill/>
              </a:tblPr>
              <a:tblGrid>
                <a:gridCol w="3449267">
                  <a:extLst>
                    <a:ext uri="{9D8B030D-6E8A-4147-A177-3AD203B41FA5}">
                      <a16:colId xmlns:a16="http://schemas.microsoft.com/office/drawing/2014/main" val="20000"/>
                    </a:ext>
                  </a:extLst>
                </a:gridCol>
              </a:tblGrid>
              <a:tr h="226582">
                <a:tc>
                  <a:txBody>
                    <a:bodyPr/>
                    <a:lstStyle/>
                    <a:p>
                      <a:pPr marL="127000" marR="0" lvl="0" indent="-127000" algn="l" rtl="0">
                        <a:lnSpc>
                          <a:spcPct val="133750"/>
                        </a:lnSpc>
                        <a:spcBef>
                          <a:spcPts val="0"/>
                        </a:spcBef>
                        <a:spcAft>
                          <a:spcPts val="0"/>
                        </a:spcAft>
                        <a:buClr>
                          <a:srgbClr val="000000"/>
                        </a:buClr>
                        <a:buSzPts val="800"/>
                        <a:buFont typeface="Arial"/>
                        <a:buNone/>
                      </a:pPr>
                      <a:r>
                        <a:rPr lang="en" sz="1100" i="0" u="none" strike="noStrike" cap="none" dirty="0">
                          <a:solidFill>
                            <a:schemeClr val="tx1">
                              <a:lumMod val="50000"/>
                            </a:schemeClr>
                          </a:solidFill>
                          <a:latin typeface="+mn-lt"/>
                          <a:ea typeface="Montserrat"/>
                          <a:cs typeface="Montserrat"/>
                          <a:sym typeface="Montserrat"/>
                        </a:rPr>
                        <a:t>Bahia</a:t>
                      </a:r>
                      <a:endParaRPr sz="1100" i="0" u="none" strike="noStrike" cap="none" dirty="0">
                        <a:solidFill>
                          <a:schemeClr val="tx1">
                            <a:lumMod val="50000"/>
                          </a:schemeClr>
                        </a:solidFill>
                        <a:latin typeface="+mn-lt"/>
                        <a:ea typeface="Montserrat"/>
                        <a:cs typeface="Montserrat"/>
                        <a:sym typeface="Montserrat"/>
                      </a:endParaRPr>
                    </a:p>
                  </a:txBody>
                  <a:tcPr marL="243833" marR="19733" marT="14800" marB="14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00"/>
                  </a:ext>
                </a:extLst>
              </a:tr>
              <a:tr h="226582">
                <a:tc>
                  <a:txBody>
                    <a:bodyPr/>
                    <a:lstStyle/>
                    <a:p>
                      <a:pPr marL="127000" marR="0" lvl="0" indent="-127000" algn="l" rtl="0">
                        <a:lnSpc>
                          <a:spcPct val="140000"/>
                        </a:lnSpc>
                        <a:spcBef>
                          <a:spcPts val="0"/>
                        </a:spcBef>
                        <a:spcAft>
                          <a:spcPts val="0"/>
                        </a:spcAft>
                        <a:buClr>
                          <a:srgbClr val="000000"/>
                        </a:buClr>
                        <a:buSzPts val="800"/>
                        <a:buFont typeface="Arial"/>
                        <a:buNone/>
                      </a:pPr>
                      <a:r>
                        <a:rPr lang="en" sz="1100" i="0" u="none" strike="noStrike" cap="none" dirty="0">
                          <a:solidFill>
                            <a:schemeClr val="tx1">
                              <a:lumMod val="50000"/>
                            </a:schemeClr>
                          </a:solidFill>
                          <a:latin typeface="+mn-lt"/>
                          <a:ea typeface="Montserrat"/>
                          <a:cs typeface="Montserrat"/>
                          <a:sym typeface="Montserrat"/>
                        </a:rPr>
                        <a:t>Alagoas</a:t>
                      </a:r>
                      <a:endParaRPr sz="1100" i="0" u="none" strike="noStrike" cap="none" dirty="0">
                        <a:solidFill>
                          <a:schemeClr val="tx1">
                            <a:lumMod val="50000"/>
                          </a:schemeClr>
                        </a:solidFill>
                        <a:latin typeface="+mn-lt"/>
                        <a:ea typeface="Montserrat"/>
                        <a:cs typeface="Montserrat"/>
                        <a:sym typeface="Montserrat"/>
                      </a:endParaRPr>
                    </a:p>
                  </a:txBody>
                  <a:tcPr marL="243833" marR="19733" marT="14800" marB="14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01"/>
                  </a:ext>
                </a:extLst>
              </a:tr>
              <a:tr h="226582">
                <a:tc>
                  <a:txBody>
                    <a:bodyPr/>
                    <a:lstStyle/>
                    <a:p>
                      <a:pPr marL="127000" marR="0" lvl="0" indent="-127000" algn="l" rtl="0">
                        <a:lnSpc>
                          <a:spcPct val="130000"/>
                        </a:lnSpc>
                        <a:spcBef>
                          <a:spcPts val="0"/>
                        </a:spcBef>
                        <a:spcAft>
                          <a:spcPts val="0"/>
                        </a:spcAft>
                        <a:buClr>
                          <a:srgbClr val="000000"/>
                        </a:buClr>
                        <a:buSzPts val="800"/>
                        <a:buFont typeface="Arial"/>
                        <a:buNone/>
                      </a:pPr>
                      <a:r>
                        <a:rPr lang="en" sz="1100" i="0" u="none" strike="noStrike" cap="none" dirty="0">
                          <a:solidFill>
                            <a:schemeClr val="tx1">
                              <a:lumMod val="50000"/>
                            </a:schemeClr>
                          </a:solidFill>
                          <a:latin typeface="+mn-lt"/>
                          <a:ea typeface="Montserrat"/>
                          <a:cs typeface="Montserrat"/>
                          <a:sym typeface="Montserrat"/>
                        </a:rPr>
                        <a:t>Sergipe</a:t>
                      </a:r>
                      <a:endParaRPr sz="1100" i="0" u="none" strike="noStrike" cap="none" dirty="0">
                        <a:solidFill>
                          <a:schemeClr val="tx1">
                            <a:lumMod val="50000"/>
                          </a:schemeClr>
                        </a:solidFill>
                        <a:latin typeface="+mn-lt"/>
                        <a:ea typeface="Montserrat"/>
                        <a:cs typeface="Montserrat"/>
                        <a:sym typeface="Montserrat"/>
                      </a:endParaRPr>
                    </a:p>
                  </a:txBody>
                  <a:tcPr marL="243833" marR="19733" marT="14800" marB="14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02"/>
                  </a:ext>
                </a:extLst>
              </a:tr>
              <a:tr h="226582">
                <a:tc>
                  <a:txBody>
                    <a:bodyPr/>
                    <a:lstStyle/>
                    <a:p>
                      <a:pPr marL="127000" marR="0" lvl="0" indent="-127000" algn="l" rtl="0">
                        <a:lnSpc>
                          <a:spcPct val="127916"/>
                        </a:lnSpc>
                        <a:spcBef>
                          <a:spcPts val="0"/>
                        </a:spcBef>
                        <a:spcAft>
                          <a:spcPts val="0"/>
                        </a:spcAft>
                        <a:buClr>
                          <a:srgbClr val="000000"/>
                        </a:buClr>
                        <a:buSzPts val="800"/>
                        <a:buFont typeface="Arial"/>
                        <a:buNone/>
                      </a:pPr>
                      <a:r>
                        <a:rPr lang="en" sz="1100" i="0" u="none" strike="noStrike" cap="none" dirty="0">
                          <a:solidFill>
                            <a:schemeClr val="tx1">
                              <a:lumMod val="50000"/>
                            </a:schemeClr>
                          </a:solidFill>
                          <a:latin typeface="+mn-lt"/>
                          <a:ea typeface="Montserrat"/>
                          <a:cs typeface="Montserrat"/>
                          <a:sym typeface="Montserrat"/>
                        </a:rPr>
                        <a:t>Paraíba</a:t>
                      </a:r>
                      <a:endParaRPr sz="1100" i="0" u="none" strike="noStrike" cap="none" dirty="0">
                        <a:solidFill>
                          <a:schemeClr val="tx1">
                            <a:lumMod val="50000"/>
                          </a:schemeClr>
                        </a:solidFill>
                        <a:latin typeface="+mn-lt"/>
                        <a:ea typeface="Montserrat"/>
                        <a:cs typeface="Montserrat"/>
                        <a:sym typeface="Montserrat"/>
                      </a:endParaRPr>
                    </a:p>
                  </a:txBody>
                  <a:tcPr marL="243833" marR="19733" marT="14800" marB="14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03"/>
                  </a:ext>
                </a:extLst>
              </a:tr>
              <a:tr h="226582">
                <a:tc>
                  <a:txBody>
                    <a:bodyPr/>
                    <a:lstStyle/>
                    <a:p>
                      <a:pPr marL="127000" marR="0" lvl="0" indent="-127000" algn="l" rtl="0">
                        <a:lnSpc>
                          <a:spcPct val="126250"/>
                        </a:lnSpc>
                        <a:spcBef>
                          <a:spcPts val="0"/>
                        </a:spcBef>
                        <a:spcAft>
                          <a:spcPts val="0"/>
                        </a:spcAft>
                        <a:buClr>
                          <a:srgbClr val="000000"/>
                        </a:buClr>
                        <a:buSzPts val="800"/>
                        <a:buFont typeface="Arial"/>
                        <a:buNone/>
                      </a:pPr>
                      <a:r>
                        <a:rPr lang="en" sz="1100" i="0" u="none" strike="noStrike" cap="none" dirty="0">
                          <a:solidFill>
                            <a:schemeClr val="tx1">
                              <a:lumMod val="50000"/>
                            </a:schemeClr>
                          </a:solidFill>
                          <a:latin typeface="+mn-lt"/>
                          <a:ea typeface="Montserrat"/>
                          <a:cs typeface="Montserrat"/>
                          <a:sym typeface="Montserrat"/>
                        </a:rPr>
                        <a:t>Pernambuco</a:t>
                      </a:r>
                      <a:endParaRPr sz="1100" i="0" u="none" strike="noStrike" cap="none" dirty="0">
                        <a:solidFill>
                          <a:schemeClr val="tx1">
                            <a:lumMod val="50000"/>
                          </a:schemeClr>
                        </a:solidFill>
                        <a:latin typeface="+mn-lt"/>
                        <a:ea typeface="Montserrat"/>
                        <a:cs typeface="Montserrat"/>
                        <a:sym typeface="Montserrat"/>
                      </a:endParaRPr>
                    </a:p>
                  </a:txBody>
                  <a:tcPr marL="243833" marR="19733" marT="14800" marB="14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04"/>
                  </a:ext>
                </a:extLst>
              </a:tr>
              <a:tr h="226582">
                <a:tc>
                  <a:txBody>
                    <a:bodyPr/>
                    <a:lstStyle/>
                    <a:p>
                      <a:pPr marL="127000" marR="0" lvl="0" indent="-127000" algn="l" rtl="0">
                        <a:lnSpc>
                          <a:spcPct val="124166"/>
                        </a:lnSpc>
                        <a:spcBef>
                          <a:spcPts val="0"/>
                        </a:spcBef>
                        <a:spcAft>
                          <a:spcPts val="0"/>
                        </a:spcAft>
                        <a:buClr>
                          <a:srgbClr val="000000"/>
                        </a:buClr>
                        <a:buSzPts val="800"/>
                        <a:buFont typeface="Arial"/>
                        <a:buNone/>
                      </a:pPr>
                      <a:r>
                        <a:rPr lang="en" sz="1100" i="0" u="none" strike="noStrike" cap="none" dirty="0">
                          <a:solidFill>
                            <a:schemeClr val="tx1">
                              <a:lumMod val="50000"/>
                            </a:schemeClr>
                          </a:solidFill>
                          <a:latin typeface="+mn-lt"/>
                          <a:ea typeface="Montserrat"/>
                          <a:cs typeface="Montserrat"/>
                          <a:sym typeface="Montserrat"/>
                        </a:rPr>
                        <a:t>Rio Grande do Norte</a:t>
                      </a:r>
                      <a:endParaRPr sz="1100" i="0" u="none" strike="noStrike" cap="none" dirty="0">
                        <a:solidFill>
                          <a:schemeClr val="tx1">
                            <a:lumMod val="50000"/>
                          </a:schemeClr>
                        </a:solidFill>
                        <a:latin typeface="+mn-lt"/>
                        <a:ea typeface="Montserrat"/>
                        <a:cs typeface="Montserrat"/>
                        <a:sym typeface="Montserrat"/>
                      </a:endParaRPr>
                    </a:p>
                  </a:txBody>
                  <a:tcPr marL="243833" marR="19733" marT="14800" marB="14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05"/>
                  </a:ext>
                </a:extLst>
              </a:tr>
              <a:tr h="226582">
                <a:tc>
                  <a:txBody>
                    <a:bodyPr/>
                    <a:lstStyle/>
                    <a:p>
                      <a:pPr marL="127000" marR="0" lvl="0" indent="-127000" algn="l" rtl="0">
                        <a:lnSpc>
                          <a:spcPct val="122083"/>
                        </a:lnSpc>
                        <a:spcBef>
                          <a:spcPts val="0"/>
                        </a:spcBef>
                        <a:spcAft>
                          <a:spcPts val="0"/>
                        </a:spcAft>
                        <a:buClr>
                          <a:srgbClr val="000000"/>
                        </a:buClr>
                        <a:buSzPts val="800"/>
                        <a:buFont typeface="Arial"/>
                        <a:buNone/>
                      </a:pPr>
                      <a:r>
                        <a:rPr lang="en" sz="1100" i="0" u="none" strike="noStrike" cap="none" dirty="0">
                          <a:solidFill>
                            <a:schemeClr val="tx1">
                              <a:lumMod val="50000"/>
                            </a:schemeClr>
                          </a:solidFill>
                          <a:latin typeface="+mn-lt"/>
                          <a:ea typeface="Montserrat"/>
                          <a:cs typeface="Montserrat"/>
                          <a:sym typeface="Montserrat"/>
                        </a:rPr>
                        <a:t>Ceará</a:t>
                      </a:r>
                      <a:endParaRPr sz="1100" i="0" u="none" strike="noStrike" cap="none" dirty="0">
                        <a:solidFill>
                          <a:schemeClr val="tx1">
                            <a:lumMod val="50000"/>
                          </a:schemeClr>
                        </a:solidFill>
                        <a:latin typeface="+mn-lt"/>
                        <a:ea typeface="Montserrat"/>
                        <a:cs typeface="Montserrat"/>
                        <a:sym typeface="Montserrat"/>
                      </a:endParaRPr>
                    </a:p>
                  </a:txBody>
                  <a:tcPr marL="243833" marR="19733" marT="14800" marB="14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06"/>
                  </a:ext>
                </a:extLst>
              </a:tr>
              <a:tr h="226582">
                <a:tc>
                  <a:txBody>
                    <a:bodyPr/>
                    <a:lstStyle/>
                    <a:p>
                      <a:pPr marL="127000" marR="0" lvl="0" indent="-127000" algn="l" rtl="0">
                        <a:lnSpc>
                          <a:spcPct val="120416"/>
                        </a:lnSpc>
                        <a:spcBef>
                          <a:spcPts val="0"/>
                        </a:spcBef>
                        <a:spcAft>
                          <a:spcPts val="0"/>
                        </a:spcAft>
                        <a:buClr>
                          <a:srgbClr val="000000"/>
                        </a:buClr>
                        <a:buSzPts val="800"/>
                        <a:buFont typeface="Arial"/>
                        <a:buNone/>
                      </a:pPr>
                      <a:r>
                        <a:rPr lang="en" sz="1100" i="0" u="none" strike="noStrike" cap="none" dirty="0">
                          <a:solidFill>
                            <a:schemeClr val="tx1">
                              <a:lumMod val="50000"/>
                            </a:schemeClr>
                          </a:solidFill>
                          <a:latin typeface="+mn-lt"/>
                          <a:ea typeface="Montserrat"/>
                          <a:cs typeface="Montserrat"/>
                          <a:sym typeface="Montserrat"/>
                        </a:rPr>
                        <a:t>Piauí</a:t>
                      </a:r>
                      <a:endParaRPr sz="1100" i="0" u="none" strike="noStrike" cap="none" dirty="0">
                        <a:solidFill>
                          <a:schemeClr val="tx1">
                            <a:lumMod val="50000"/>
                          </a:schemeClr>
                        </a:solidFill>
                        <a:latin typeface="+mn-lt"/>
                        <a:ea typeface="Montserrat"/>
                        <a:cs typeface="Montserrat"/>
                        <a:sym typeface="Montserrat"/>
                      </a:endParaRPr>
                    </a:p>
                  </a:txBody>
                  <a:tcPr marL="243833" marR="19733" marT="14800" marB="14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07"/>
                  </a:ext>
                </a:extLst>
              </a:tr>
              <a:tr h="226582">
                <a:tc>
                  <a:txBody>
                    <a:bodyPr/>
                    <a:lstStyle/>
                    <a:p>
                      <a:pPr marL="127000" marR="0" lvl="0" indent="-127000" algn="l" rtl="0">
                        <a:lnSpc>
                          <a:spcPct val="118333"/>
                        </a:lnSpc>
                        <a:spcBef>
                          <a:spcPts val="0"/>
                        </a:spcBef>
                        <a:spcAft>
                          <a:spcPts val="0"/>
                        </a:spcAft>
                        <a:buClr>
                          <a:srgbClr val="000000"/>
                        </a:buClr>
                        <a:buSzPts val="800"/>
                        <a:buFont typeface="Arial"/>
                        <a:buNone/>
                      </a:pPr>
                      <a:r>
                        <a:rPr lang="en" sz="1100" i="0" u="none" strike="noStrike" cap="none" dirty="0">
                          <a:solidFill>
                            <a:schemeClr val="tx1">
                              <a:lumMod val="50000"/>
                            </a:schemeClr>
                          </a:solidFill>
                          <a:latin typeface="+mn-lt"/>
                          <a:ea typeface="Montserrat"/>
                          <a:cs typeface="Montserrat"/>
                          <a:sym typeface="Montserrat"/>
                        </a:rPr>
                        <a:t>Maranhão</a:t>
                      </a:r>
                      <a:endParaRPr sz="1100" i="0" u="none" strike="noStrike" cap="none" dirty="0">
                        <a:solidFill>
                          <a:schemeClr val="tx1">
                            <a:lumMod val="50000"/>
                          </a:schemeClr>
                        </a:solidFill>
                        <a:latin typeface="+mn-lt"/>
                        <a:ea typeface="Montserrat"/>
                        <a:cs typeface="Montserrat"/>
                        <a:sym typeface="Montserrat"/>
                      </a:endParaRPr>
                    </a:p>
                  </a:txBody>
                  <a:tcPr marL="243833" marR="19733" marT="14800" marB="14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08"/>
                  </a:ext>
                </a:extLst>
              </a:tr>
              <a:tr h="226582">
                <a:tc>
                  <a:txBody>
                    <a:bodyPr/>
                    <a:lstStyle/>
                    <a:p>
                      <a:pPr marL="127000" marR="0" lvl="0" indent="-127000" algn="l" rtl="0">
                        <a:lnSpc>
                          <a:spcPct val="136666"/>
                        </a:lnSpc>
                        <a:spcBef>
                          <a:spcPts val="0"/>
                        </a:spcBef>
                        <a:spcAft>
                          <a:spcPts val="0"/>
                        </a:spcAft>
                        <a:buClr>
                          <a:srgbClr val="000000"/>
                        </a:buClr>
                        <a:buSzPts val="800"/>
                        <a:buFont typeface="Arial"/>
                        <a:buNone/>
                      </a:pPr>
                      <a:r>
                        <a:rPr lang="en" sz="1100" i="0" u="none" strike="noStrike" cap="none" dirty="0">
                          <a:solidFill>
                            <a:schemeClr val="tx1">
                              <a:lumMod val="50000"/>
                            </a:schemeClr>
                          </a:solidFill>
                          <a:latin typeface="+mn-lt"/>
                          <a:ea typeface="Montserrat"/>
                          <a:cs typeface="Montserrat"/>
                          <a:sym typeface="Montserrat"/>
                        </a:rPr>
                        <a:t>Minas Gerais</a:t>
                      </a:r>
                      <a:endParaRPr sz="1100" i="0" u="none" strike="noStrike" cap="none" dirty="0">
                        <a:solidFill>
                          <a:schemeClr val="tx1">
                            <a:lumMod val="50000"/>
                          </a:schemeClr>
                        </a:solidFill>
                        <a:latin typeface="+mn-lt"/>
                        <a:ea typeface="Montserrat"/>
                        <a:cs typeface="Montserrat"/>
                        <a:sym typeface="Montserrat"/>
                      </a:endParaRPr>
                    </a:p>
                  </a:txBody>
                  <a:tcPr marL="243833" marR="19733" marT="14800" marB="14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09"/>
                  </a:ext>
                </a:extLst>
              </a:tr>
              <a:tr h="226582">
                <a:tc>
                  <a:txBody>
                    <a:bodyPr/>
                    <a:lstStyle/>
                    <a:p>
                      <a:pPr marL="127000" marR="0" lvl="0" indent="-127000" algn="l" rtl="0">
                        <a:lnSpc>
                          <a:spcPct val="114583"/>
                        </a:lnSpc>
                        <a:spcBef>
                          <a:spcPts val="0"/>
                        </a:spcBef>
                        <a:spcAft>
                          <a:spcPts val="0"/>
                        </a:spcAft>
                        <a:buClr>
                          <a:srgbClr val="000000"/>
                        </a:buClr>
                        <a:buSzPts val="800"/>
                        <a:buFont typeface="Arial"/>
                        <a:buNone/>
                      </a:pPr>
                      <a:r>
                        <a:rPr lang="en" sz="1100" i="0" u="none" strike="noStrike" cap="none" dirty="0">
                          <a:solidFill>
                            <a:schemeClr val="tx1">
                              <a:lumMod val="50000"/>
                            </a:schemeClr>
                          </a:solidFill>
                          <a:latin typeface="+mn-lt"/>
                          <a:ea typeface="Montserrat"/>
                          <a:cs typeface="Montserrat"/>
                          <a:sym typeface="Montserrat"/>
                        </a:rPr>
                        <a:t>São Paulo</a:t>
                      </a:r>
                      <a:endParaRPr sz="1100" i="0" u="none" strike="noStrike" cap="none" dirty="0">
                        <a:solidFill>
                          <a:schemeClr val="tx1">
                            <a:lumMod val="50000"/>
                          </a:schemeClr>
                        </a:solidFill>
                        <a:latin typeface="+mn-lt"/>
                        <a:ea typeface="Montserrat"/>
                        <a:cs typeface="Montserrat"/>
                        <a:sym typeface="Montserrat"/>
                      </a:endParaRPr>
                    </a:p>
                  </a:txBody>
                  <a:tcPr marL="243833" marR="19733" marT="14800" marB="14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10"/>
                  </a:ext>
                </a:extLst>
              </a:tr>
              <a:tr h="226582">
                <a:tc>
                  <a:txBody>
                    <a:bodyPr/>
                    <a:lstStyle/>
                    <a:p>
                      <a:pPr marL="127000" marR="0" lvl="0" indent="-127000" algn="l" rtl="0">
                        <a:lnSpc>
                          <a:spcPct val="112916"/>
                        </a:lnSpc>
                        <a:spcBef>
                          <a:spcPts val="0"/>
                        </a:spcBef>
                        <a:spcAft>
                          <a:spcPts val="0"/>
                        </a:spcAft>
                        <a:buClr>
                          <a:srgbClr val="000000"/>
                        </a:buClr>
                        <a:buSzPts val="800"/>
                        <a:buFont typeface="Arial"/>
                        <a:buNone/>
                      </a:pPr>
                      <a:r>
                        <a:rPr lang="en" sz="1100" i="0" u="none" strike="noStrike" cap="none" dirty="0">
                          <a:solidFill>
                            <a:schemeClr val="tx1">
                              <a:lumMod val="50000"/>
                            </a:schemeClr>
                          </a:solidFill>
                          <a:latin typeface="+mn-lt"/>
                          <a:ea typeface="Montserrat"/>
                          <a:cs typeface="Montserrat"/>
                          <a:sym typeface="Montserrat"/>
                        </a:rPr>
                        <a:t>Rio de Janeiro</a:t>
                      </a:r>
                      <a:endParaRPr sz="1100" i="0" u="none" strike="noStrike" cap="none" dirty="0">
                        <a:solidFill>
                          <a:schemeClr val="tx1">
                            <a:lumMod val="50000"/>
                          </a:schemeClr>
                        </a:solidFill>
                        <a:latin typeface="+mn-lt"/>
                        <a:ea typeface="Montserrat"/>
                        <a:cs typeface="Montserrat"/>
                        <a:sym typeface="Montserrat"/>
                      </a:endParaRPr>
                    </a:p>
                  </a:txBody>
                  <a:tcPr marL="243833" marR="19733" marT="14800" marB="14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11"/>
                  </a:ext>
                </a:extLst>
              </a:tr>
              <a:tr h="226582">
                <a:tc>
                  <a:txBody>
                    <a:bodyPr/>
                    <a:lstStyle/>
                    <a:p>
                      <a:pPr marL="127000" marR="0" lvl="0" indent="-127000" algn="l" rtl="0">
                        <a:lnSpc>
                          <a:spcPct val="110833"/>
                        </a:lnSpc>
                        <a:spcBef>
                          <a:spcPts val="0"/>
                        </a:spcBef>
                        <a:spcAft>
                          <a:spcPts val="0"/>
                        </a:spcAft>
                        <a:buClr>
                          <a:srgbClr val="000000"/>
                        </a:buClr>
                        <a:buSzPts val="800"/>
                        <a:buFont typeface="Arial"/>
                        <a:buNone/>
                      </a:pPr>
                      <a:r>
                        <a:rPr lang="en" sz="1100" i="0" u="none" strike="noStrike" cap="none" dirty="0">
                          <a:solidFill>
                            <a:schemeClr val="tx1">
                              <a:lumMod val="50000"/>
                            </a:schemeClr>
                          </a:solidFill>
                          <a:latin typeface="+mn-lt"/>
                          <a:ea typeface="Montserrat"/>
                          <a:cs typeface="Montserrat"/>
                          <a:sym typeface="Montserrat"/>
                        </a:rPr>
                        <a:t>Espírito Santo</a:t>
                      </a:r>
                      <a:endParaRPr sz="1100" i="0" u="none" strike="noStrike" cap="none" dirty="0">
                        <a:solidFill>
                          <a:schemeClr val="tx1">
                            <a:lumMod val="50000"/>
                          </a:schemeClr>
                        </a:solidFill>
                        <a:latin typeface="+mn-lt"/>
                        <a:ea typeface="Montserrat"/>
                        <a:cs typeface="Montserrat"/>
                        <a:sym typeface="Montserrat"/>
                      </a:endParaRPr>
                    </a:p>
                  </a:txBody>
                  <a:tcPr marL="243833" marR="19733" marT="14800" marB="14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12"/>
                  </a:ext>
                </a:extLst>
              </a:tr>
              <a:tr h="226582">
                <a:tc>
                  <a:txBody>
                    <a:bodyPr/>
                    <a:lstStyle/>
                    <a:p>
                      <a:pPr marL="127000" marR="0" lvl="0" indent="-127000" algn="l" rtl="0">
                        <a:lnSpc>
                          <a:spcPct val="110833"/>
                        </a:lnSpc>
                        <a:spcBef>
                          <a:spcPts val="0"/>
                        </a:spcBef>
                        <a:spcAft>
                          <a:spcPts val="0"/>
                        </a:spcAft>
                        <a:buClr>
                          <a:srgbClr val="000000"/>
                        </a:buClr>
                        <a:buSzPts val="800"/>
                        <a:buFont typeface="Arial"/>
                        <a:buNone/>
                      </a:pPr>
                      <a:r>
                        <a:rPr lang="en" sz="1100" i="0" u="none" strike="noStrike" cap="none" dirty="0">
                          <a:solidFill>
                            <a:schemeClr val="tx1">
                              <a:lumMod val="50000"/>
                            </a:schemeClr>
                          </a:solidFill>
                          <a:latin typeface="+mn-lt"/>
                          <a:ea typeface="Montserrat"/>
                          <a:cs typeface="Montserrat"/>
                          <a:sym typeface="Montserrat"/>
                        </a:rPr>
                        <a:t>Paraná</a:t>
                      </a:r>
                      <a:endParaRPr sz="1100" i="0" u="none" strike="noStrike" cap="none" dirty="0">
                        <a:solidFill>
                          <a:schemeClr val="tx1">
                            <a:lumMod val="50000"/>
                          </a:schemeClr>
                        </a:solidFill>
                        <a:latin typeface="+mn-lt"/>
                        <a:ea typeface="Montserrat"/>
                        <a:cs typeface="Montserrat"/>
                        <a:sym typeface="Montserrat"/>
                      </a:endParaRPr>
                    </a:p>
                  </a:txBody>
                  <a:tcPr marL="243833" marR="19733" marT="14800" marB="14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13"/>
                  </a:ext>
                </a:extLst>
              </a:tr>
              <a:tr h="226582">
                <a:tc>
                  <a:txBody>
                    <a:bodyPr/>
                    <a:lstStyle/>
                    <a:p>
                      <a:pPr marL="127000" marR="0" lvl="0" indent="-127000" algn="l" rtl="0">
                        <a:lnSpc>
                          <a:spcPct val="110833"/>
                        </a:lnSpc>
                        <a:spcBef>
                          <a:spcPts val="0"/>
                        </a:spcBef>
                        <a:spcAft>
                          <a:spcPts val="0"/>
                        </a:spcAft>
                        <a:buClr>
                          <a:srgbClr val="000000"/>
                        </a:buClr>
                        <a:buSzPts val="800"/>
                        <a:buFont typeface="Arial"/>
                        <a:buNone/>
                      </a:pPr>
                      <a:r>
                        <a:rPr lang="en" sz="1100" i="0" u="none" strike="noStrike" cap="none" dirty="0">
                          <a:solidFill>
                            <a:schemeClr val="tx1">
                              <a:lumMod val="50000"/>
                            </a:schemeClr>
                          </a:solidFill>
                          <a:latin typeface="+mn-lt"/>
                          <a:ea typeface="Montserrat"/>
                          <a:cs typeface="Montserrat"/>
                          <a:sym typeface="Montserrat"/>
                        </a:rPr>
                        <a:t>Santa Catarina</a:t>
                      </a:r>
                      <a:endParaRPr sz="1100" i="0" u="none" strike="noStrike" cap="none" dirty="0">
                        <a:solidFill>
                          <a:schemeClr val="tx1">
                            <a:lumMod val="50000"/>
                          </a:schemeClr>
                        </a:solidFill>
                        <a:latin typeface="+mn-lt"/>
                        <a:ea typeface="Montserrat"/>
                        <a:cs typeface="Montserrat"/>
                        <a:sym typeface="Montserrat"/>
                      </a:endParaRPr>
                    </a:p>
                  </a:txBody>
                  <a:tcPr marL="243833" marR="19733" marT="14800" marB="14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14"/>
                  </a:ext>
                </a:extLst>
              </a:tr>
              <a:tr h="226582">
                <a:tc>
                  <a:txBody>
                    <a:bodyPr/>
                    <a:lstStyle/>
                    <a:p>
                      <a:pPr marL="0" marR="0" lvl="0" indent="0" algn="l" rtl="0">
                        <a:lnSpc>
                          <a:spcPct val="110833"/>
                        </a:lnSpc>
                        <a:spcBef>
                          <a:spcPts val="0"/>
                        </a:spcBef>
                        <a:spcAft>
                          <a:spcPts val="0"/>
                        </a:spcAft>
                        <a:buClr>
                          <a:srgbClr val="000000"/>
                        </a:buClr>
                        <a:buSzPts val="800"/>
                        <a:buFont typeface="Arial"/>
                        <a:buNone/>
                      </a:pPr>
                      <a:r>
                        <a:rPr lang="en" sz="1100" i="0" u="none" strike="noStrike" cap="none" dirty="0">
                          <a:solidFill>
                            <a:schemeClr val="tx1">
                              <a:lumMod val="50000"/>
                            </a:schemeClr>
                          </a:solidFill>
                          <a:latin typeface="+mn-lt"/>
                          <a:ea typeface="Montserrat"/>
                          <a:cs typeface="Montserrat"/>
                          <a:sym typeface="Montserrat"/>
                        </a:rPr>
                        <a:t>Rio Grande do Sul</a:t>
                      </a:r>
                      <a:endParaRPr sz="1100" i="0" u="none" strike="noStrike" cap="none" dirty="0">
                        <a:solidFill>
                          <a:schemeClr val="tx1">
                            <a:lumMod val="50000"/>
                          </a:schemeClr>
                        </a:solidFill>
                        <a:latin typeface="+mn-lt"/>
                        <a:ea typeface="Montserrat"/>
                        <a:cs typeface="Montserrat"/>
                        <a:sym typeface="Montserrat"/>
                      </a:endParaRPr>
                    </a:p>
                  </a:txBody>
                  <a:tcPr marL="243833" marR="19733" marT="14800" marB="14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15"/>
                  </a:ext>
                </a:extLst>
              </a:tr>
              <a:tr h="226582">
                <a:tc>
                  <a:txBody>
                    <a:bodyPr/>
                    <a:lstStyle/>
                    <a:p>
                      <a:pPr marL="127000" marR="0" lvl="0" indent="-127000" algn="l" rtl="0">
                        <a:lnSpc>
                          <a:spcPct val="110833"/>
                        </a:lnSpc>
                        <a:spcBef>
                          <a:spcPts val="0"/>
                        </a:spcBef>
                        <a:spcAft>
                          <a:spcPts val="0"/>
                        </a:spcAft>
                        <a:buClr>
                          <a:srgbClr val="000000"/>
                        </a:buClr>
                        <a:buSzPts val="800"/>
                        <a:buFont typeface="Arial"/>
                        <a:buNone/>
                      </a:pPr>
                      <a:r>
                        <a:rPr lang="en" sz="1100" i="0" u="none" strike="noStrike" cap="none" dirty="0">
                          <a:solidFill>
                            <a:schemeClr val="tx1">
                              <a:lumMod val="50000"/>
                            </a:schemeClr>
                          </a:solidFill>
                          <a:latin typeface="+mn-lt"/>
                          <a:ea typeface="Montserrat"/>
                          <a:cs typeface="Montserrat"/>
                          <a:sym typeface="Montserrat"/>
                        </a:rPr>
                        <a:t>Distrito Federal</a:t>
                      </a:r>
                      <a:endParaRPr sz="1100" i="0" u="none" strike="noStrike" cap="none" dirty="0">
                        <a:solidFill>
                          <a:schemeClr val="tx1">
                            <a:lumMod val="50000"/>
                          </a:schemeClr>
                        </a:solidFill>
                        <a:latin typeface="+mn-lt"/>
                        <a:ea typeface="Montserrat"/>
                        <a:cs typeface="Montserrat"/>
                        <a:sym typeface="Montserrat"/>
                      </a:endParaRPr>
                    </a:p>
                  </a:txBody>
                  <a:tcPr marL="243833" marR="19733" marT="14800" marB="14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16"/>
                  </a:ext>
                </a:extLst>
              </a:tr>
              <a:tr h="226582">
                <a:tc>
                  <a:txBody>
                    <a:bodyPr/>
                    <a:lstStyle/>
                    <a:p>
                      <a:pPr marL="127000" marR="0" lvl="0" indent="-127000" algn="l" rtl="0">
                        <a:lnSpc>
                          <a:spcPct val="110833"/>
                        </a:lnSpc>
                        <a:spcBef>
                          <a:spcPts val="0"/>
                        </a:spcBef>
                        <a:spcAft>
                          <a:spcPts val="0"/>
                        </a:spcAft>
                        <a:buClr>
                          <a:srgbClr val="000000"/>
                        </a:buClr>
                        <a:buSzPts val="800"/>
                        <a:buFont typeface="Arial"/>
                        <a:buNone/>
                      </a:pPr>
                      <a:r>
                        <a:rPr lang="en" sz="1100" i="0" u="none" strike="noStrike" cap="none" dirty="0">
                          <a:solidFill>
                            <a:schemeClr val="tx1">
                              <a:lumMod val="50000"/>
                            </a:schemeClr>
                          </a:solidFill>
                          <a:latin typeface="+mn-lt"/>
                          <a:ea typeface="Montserrat"/>
                          <a:cs typeface="Montserrat"/>
                          <a:sym typeface="Montserrat"/>
                        </a:rPr>
                        <a:t>Mato Grosso</a:t>
                      </a:r>
                      <a:endParaRPr sz="1100" i="0" u="none" strike="noStrike" cap="none" dirty="0">
                        <a:solidFill>
                          <a:schemeClr val="tx1">
                            <a:lumMod val="50000"/>
                          </a:schemeClr>
                        </a:solidFill>
                        <a:latin typeface="+mn-lt"/>
                        <a:ea typeface="Montserrat"/>
                        <a:cs typeface="Montserrat"/>
                        <a:sym typeface="Montserrat"/>
                      </a:endParaRPr>
                    </a:p>
                  </a:txBody>
                  <a:tcPr marL="243833" marR="19733" marT="14800" marB="14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17"/>
                  </a:ext>
                </a:extLst>
              </a:tr>
              <a:tr h="226582">
                <a:tc>
                  <a:txBody>
                    <a:bodyPr/>
                    <a:lstStyle/>
                    <a:p>
                      <a:pPr marL="127000" marR="0" lvl="0" indent="-127000" algn="l" rtl="0">
                        <a:lnSpc>
                          <a:spcPct val="110833"/>
                        </a:lnSpc>
                        <a:spcBef>
                          <a:spcPts val="0"/>
                        </a:spcBef>
                        <a:spcAft>
                          <a:spcPts val="0"/>
                        </a:spcAft>
                        <a:buClr>
                          <a:srgbClr val="000000"/>
                        </a:buClr>
                        <a:buSzPts val="800"/>
                        <a:buFont typeface="Arial"/>
                        <a:buNone/>
                      </a:pPr>
                      <a:r>
                        <a:rPr lang="en" sz="1100" i="0" u="none" strike="noStrike" cap="none" dirty="0">
                          <a:solidFill>
                            <a:schemeClr val="tx1">
                              <a:lumMod val="50000"/>
                            </a:schemeClr>
                          </a:solidFill>
                          <a:latin typeface="+mn-lt"/>
                          <a:ea typeface="Montserrat"/>
                          <a:cs typeface="Montserrat"/>
                          <a:sym typeface="Montserrat"/>
                        </a:rPr>
                        <a:t>Mato Grosso do Sul</a:t>
                      </a:r>
                      <a:endParaRPr sz="1100" i="0" u="none" strike="noStrike" cap="none" dirty="0">
                        <a:solidFill>
                          <a:schemeClr val="tx1">
                            <a:lumMod val="50000"/>
                          </a:schemeClr>
                        </a:solidFill>
                        <a:latin typeface="+mn-lt"/>
                        <a:ea typeface="Montserrat"/>
                        <a:cs typeface="Montserrat"/>
                        <a:sym typeface="Montserrat"/>
                      </a:endParaRPr>
                    </a:p>
                  </a:txBody>
                  <a:tcPr marL="243833" marR="19733" marT="14800" marB="14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18"/>
                  </a:ext>
                </a:extLst>
              </a:tr>
              <a:tr h="226582">
                <a:tc>
                  <a:txBody>
                    <a:bodyPr/>
                    <a:lstStyle/>
                    <a:p>
                      <a:pPr marL="127000" marR="0" lvl="0" indent="-127000" algn="l" rtl="0">
                        <a:lnSpc>
                          <a:spcPct val="110833"/>
                        </a:lnSpc>
                        <a:spcBef>
                          <a:spcPts val="0"/>
                        </a:spcBef>
                        <a:spcAft>
                          <a:spcPts val="0"/>
                        </a:spcAft>
                        <a:buClr>
                          <a:srgbClr val="000000"/>
                        </a:buClr>
                        <a:buSzPts val="800"/>
                        <a:buFont typeface="Arial"/>
                        <a:buNone/>
                      </a:pPr>
                      <a:r>
                        <a:rPr lang="en" sz="1100" i="0" u="none" strike="noStrike" cap="none" dirty="0">
                          <a:solidFill>
                            <a:schemeClr val="tx1">
                              <a:lumMod val="50000"/>
                            </a:schemeClr>
                          </a:solidFill>
                          <a:latin typeface="+mn-lt"/>
                          <a:ea typeface="Montserrat"/>
                          <a:cs typeface="Montserrat"/>
                          <a:sym typeface="Montserrat"/>
                        </a:rPr>
                        <a:t>Goiás</a:t>
                      </a:r>
                      <a:endParaRPr sz="1100" i="0" u="none" strike="noStrike" cap="none" dirty="0">
                        <a:solidFill>
                          <a:schemeClr val="tx1">
                            <a:lumMod val="50000"/>
                          </a:schemeClr>
                        </a:solidFill>
                        <a:latin typeface="+mn-lt"/>
                        <a:ea typeface="Montserrat"/>
                        <a:cs typeface="Montserrat"/>
                        <a:sym typeface="Montserrat"/>
                      </a:endParaRPr>
                    </a:p>
                  </a:txBody>
                  <a:tcPr marL="243833" marR="19733" marT="14800" marB="14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19"/>
                  </a:ext>
                </a:extLst>
              </a:tr>
            </a:tbl>
          </a:graphicData>
        </a:graphic>
      </p:graphicFrame>
      <p:graphicFrame>
        <p:nvGraphicFramePr>
          <p:cNvPr id="39" name="Google Shape;558;p47">
            <a:extLst>
              <a:ext uri="{FF2B5EF4-FFF2-40B4-BE49-F238E27FC236}">
                <a16:creationId xmlns:a16="http://schemas.microsoft.com/office/drawing/2014/main" id="{329576FE-D380-77BC-4AFA-EF5D270A1679}"/>
              </a:ext>
            </a:extLst>
          </p:cNvPr>
          <p:cNvGraphicFramePr/>
          <p:nvPr>
            <p:extLst>
              <p:ext uri="{D42A27DB-BD31-4B8C-83A1-F6EECF244321}">
                <p14:modId xmlns:p14="http://schemas.microsoft.com/office/powerpoint/2010/main" val="841324657"/>
              </p:ext>
            </p:extLst>
          </p:nvPr>
        </p:nvGraphicFramePr>
        <p:xfrm>
          <a:off x="8297597" y="1205561"/>
          <a:ext cx="3449267" cy="3172148"/>
        </p:xfrm>
        <a:graphic>
          <a:graphicData uri="http://schemas.openxmlformats.org/drawingml/2006/table">
            <a:tbl>
              <a:tblPr>
                <a:noFill/>
              </a:tblPr>
              <a:tblGrid>
                <a:gridCol w="3449267">
                  <a:extLst>
                    <a:ext uri="{9D8B030D-6E8A-4147-A177-3AD203B41FA5}">
                      <a16:colId xmlns:a16="http://schemas.microsoft.com/office/drawing/2014/main" val="20000"/>
                    </a:ext>
                  </a:extLst>
                </a:gridCol>
              </a:tblGrid>
              <a:tr h="226582">
                <a:tc>
                  <a:txBody>
                    <a:bodyPr/>
                    <a:lstStyle/>
                    <a:p>
                      <a:pPr marL="127000" marR="0" lvl="0" indent="-127000" algn="l" rtl="0">
                        <a:lnSpc>
                          <a:spcPct val="110833"/>
                        </a:lnSpc>
                        <a:spcBef>
                          <a:spcPts val="0"/>
                        </a:spcBef>
                        <a:spcAft>
                          <a:spcPts val="0"/>
                        </a:spcAft>
                        <a:buClr>
                          <a:srgbClr val="000000"/>
                        </a:buClr>
                        <a:buSzPts val="800"/>
                        <a:buFont typeface="Arial"/>
                        <a:buNone/>
                      </a:pPr>
                      <a:r>
                        <a:rPr lang="en" sz="1100" i="0" u="none" strike="noStrike" cap="none" dirty="0">
                          <a:solidFill>
                            <a:schemeClr val="tx1">
                              <a:lumMod val="50000"/>
                            </a:schemeClr>
                          </a:solidFill>
                          <a:latin typeface="+mn-lt"/>
                          <a:ea typeface="Montserrat"/>
                          <a:cs typeface="Montserrat"/>
                          <a:sym typeface="Montserrat"/>
                        </a:rPr>
                        <a:t>Reg. Met. Fortaleza</a:t>
                      </a:r>
                      <a:endParaRPr sz="1100" i="0" u="none" strike="noStrike" cap="none" dirty="0">
                        <a:solidFill>
                          <a:schemeClr val="tx1">
                            <a:lumMod val="50000"/>
                          </a:schemeClr>
                        </a:solidFill>
                        <a:latin typeface="+mn-lt"/>
                        <a:ea typeface="Montserrat"/>
                        <a:cs typeface="Montserrat"/>
                        <a:sym typeface="Montserrat"/>
                      </a:endParaRPr>
                    </a:p>
                  </a:txBody>
                  <a:tcPr marL="243833" marR="23633" marT="17733" marB="17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00"/>
                  </a:ext>
                </a:extLst>
              </a:tr>
              <a:tr h="226582">
                <a:tc>
                  <a:txBody>
                    <a:bodyPr/>
                    <a:lstStyle/>
                    <a:p>
                      <a:pPr marL="127000" marR="0" lvl="0" indent="-127000" algn="l" rtl="0">
                        <a:lnSpc>
                          <a:spcPct val="110833"/>
                        </a:lnSpc>
                        <a:spcBef>
                          <a:spcPts val="0"/>
                        </a:spcBef>
                        <a:spcAft>
                          <a:spcPts val="0"/>
                        </a:spcAft>
                        <a:buClr>
                          <a:srgbClr val="000000"/>
                        </a:buClr>
                        <a:buSzPts val="800"/>
                        <a:buFont typeface="Arial"/>
                        <a:buNone/>
                      </a:pPr>
                      <a:r>
                        <a:rPr lang="en" sz="1100" i="0" u="none" strike="noStrike" cap="none">
                          <a:solidFill>
                            <a:schemeClr val="tx1">
                              <a:lumMod val="50000"/>
                            </a:schemeClr>
                          </a:solidFill>
                          <a:latin typeface="+mn-lt"/>
                          <a:ea typeface="Montserrat"/>
                          <a:cs typeface="Montserrat"/>
                          <a:sym typeface="Montserrat"/>
                        </a:rPr>
                        <a:t>Reg. Met. Recife</a:t>
                      </a:r>
                      <a:endParaRPr sz="1100" i="0" u="none" strike="noStrike" cap="none">
                        <a:solidFill>
                          <a:schemeClr val="tx1">
                            <a:lumMod val="50000"/>
                          </a:schemeClr>
                        </a:solidFill>
                        <a:latin typeface="+mn-lt"/>
                        <a:ea typeface="Montserrat"/>
                        <a:cs typeface="Montserrat"/>
                        <a:sym typeface="Montserrat"/>
                      </a:endParaRPr>
                    </a:p>
                  </a:txBody>
                  <a:tcPr marL="243833" marR="23633" marT="17733" marB="17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01"/>
                  </a:ext>
                </a:extLst>
              </a:tr>
              <a:tr h="226582">
                <a:tc>
                  <a:txBody>
                    <a:bodyPr/>
                    <a:lstStyle/>
                    <a:p>
                      <a:pPr marL="127000" marR="0" lvl="0" indent="-127000" algn="l" rtl="0">
                        <a:lnSpc>
                          <a:spcPct val="110833"/>
                        </a:lnSpc>
                        <a:spcBef>
                          <a:spcPts val="0"/>
                        </a:spcBef>
                        <a:spcAft>
                          <a:spcPts val="0"/>
                        </a:spcAft>
                        <a:buClr>
                          <a:srgbClr val="000000"/>
                        </a:buClr>
                        <a:buSzPts val="800"/>
                        <a:buFont typeface="Arial"/>
                        <a:buNone/>
                      </a:pPr>
                      <a:r>
                        <a:rPr lang="en" sz="1100" i="0" u="none" strike="noStrike" cap="none" dirty="0">
                          <a:solidFill>
                            <a:schemeClr val="tx1">
                              <a:lumMod val="50000"/>
                            </a:schemeClr>
                          </a:solidFill>
                          <a:latin typeface="+mn-lt"/>
                          <a:ea typeface="Montserrat"/>
                          <a:cs typeface="Montserrat"/>
                          <a:sym typeface="Montserrat"/>
                        </a:rPr>
                        <a:t>Reg. Met. Salvador</a:t>
                      </a:r>
                      <a:endParaRPr sz="1100" i="0" u="none" strike="noStrike" cap="none" dirty="0">
                        <a:solidFill>
                          <a:schemeClr val="tx1">
                            <a:lumMod val="50000"/>
                          </a:schemeClr>
                        </a:solidFill>
                        <a:latin typeface="+mn-lt"/>
                        <a:ea typeface="Montserrat"/>
                        <a:cs typeface="Montserrat"/>
                        <a:sym typeface="Montserrat"/>
                      </a:endParaRPr>
                    </a:p>
                  </a:txBody>
                  <a:tcPr marL="243833" marR="23633" marT="17733" marB="17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02"/>
                  </a:ext>
                </a:extLst>
              </a:tr>
              <a:tr h="226582">
                <a:tc>
                  <a:txBody>
                    <a:bodyPr/>
                    <a:lstStyle/>
                    <a:p>
                      <a:pPr marL="127000" marR="0" lvl="0" indent="-127000" algn="l" rtl="0">
                        <a:lnSpc>
                          <a:spcPct val="110833"/>
                        </a:lnSpc>
                        <a:spcBef>
                          <a:spcPts val="0"/>
                        </a:spcBef>
                        <a:spcAft>
                          <a:spcPts val="0"/>
                        </a:spcAft>
                        <a:buClr>
                          <a:srgbClr val="000000"/>
                        </a:buClr>
                        <a:buSzPts val="800"/>
                        <a:buFont typeface="Arial"/>
                        <a:buNone/>
                      </a:pPr>
                      <a:r>
                        <a:rPr lang="en" sz="1100" i="0" u="none" strike="noStrike" cap="none" dirty="0">
                          <a:solidFill>
                            <a:schemeClr val="tx1">
                              <a:lumMod val="50000"/>
                            </a:schemeClr>
                          </a:solidFill>
                          <a:latin typeface="+mn-lt"/>
                          <a:ea typeface="Montserrat"/>
                          <a:cs typeface="Montserrat"/>
                          <a:sym typeface="Montserrat"/>
                        </a:rPr>
                        <a:t>Reg. Met. Belo Horizonte</a:t>
                      </a:r>
                      <a:endParaRPr sz="1100" i="0" u="none" strike="noStrike" cap="none" dirty="0">
                        <a:solidFill>
                          <a:schemeClr val="tx1">
                            <a:lumMod val="50000"/>
                          </a:schemeClr>
                        </a:solidFill>
                        <a:latin typeface="+mn-lt"/>
                        <a:ea typeface="Montserrat"/>
                        <a:cs typeface="Montserrat"/>
                        <a:sym typeface="Montserrat"/>
                      </a:endParaRPr>
                    </a:p>
                  </a:txBody>
                  <a:tcPr marL="243833" marR="23633" marT="17733" marB="17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03"/>
                  </a:ext>
                </a:extLst>
              </a:tr>
              <a:tr h="226582">
                <a:tc>
                  <a:txBody>
                    <a:bodyPr/>
                    <a:lstStyle/>
                    <a:p>
                      <a:pPr marL="127000" marR="0" lvl="0" indent="-127000" algn="l" rtl="0">
                        <a:lnSpc>
                          <a:spcPct val="110833"/>
                        </a:lnSpc>
                        <a:spcBef>
                          <a:spcPts val="0"/>
                        </a:spcBef>
                        <a:spcAft>
                          <a:spcPts val="0"/>
                        </a:spcAft>
                        <a:buClr>
                          <a:srgbClr val="000000"/>
                        </a:buClr>
                        <a:buSzPts val="800"/>
                        <a:buFont typeface="Arial"/>
                        <a:buNone/>
                      </a:pPr>
                      <a:r>
                        <a:rPr lang="en" sz="1100" i="0" u="none" strike="noStrike" cap="none">
                          <a:solidFill>
                            <a:schemeClr val="tx1">
                              <a:lumMod val="50000"/>
                            </a:schemeClr>
                          </a:solidFill>
                          <a:latin typeface="+mn-lt"/>
                          <a:ea typeface="Montserrat"/>
                          <a:cs typeface="Montserrat"/>
                          <a:sym typeface="Montserrat"/>
                        </a:rPr>
                        <a:t>Reg. Met. Curitiba</a:t>
                      </a:r>
                      <a:endParaRPr sz="1100" i="0" u="none" strike="noStrike" cap="none">
                        <a:solidFill>
                          <a:schemeClr val="tx1">
                            <a:lumMod val="50000"/>
                          </a:schemeClr>
                        </a:solidFill>
                        <a:latin typeface="+mn-lt"/>
                        <a:ea typeface="Montserrat"/>
                        <a:cs typeface="Montserrat"/>
                        <a:sym typeface="Montserrat"/>
                      </a:endParaRPr>
                    </a:p>
                  </a:txBody>
                  <a:tcPr marL="243833" marR="23633" marT="17733" marB="17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04"/>
                  </a:ext>
                </a:extLst>
              </a:tr>
              <a:tr h="226582">
                <a:tc>
                  <a:txBody>
                    <a:bodyPr/>
                    <a:lstStyle/>
                    <a:p>
                      <a:pPr marL="127000" marR="0" lvl="0" indent="-127000" algn="l" rtl="0">
                        <a:lnSpc>
                          <a:spcPct val="110833"/>
                        </a:lnSpc>
                        <a:spcBef>
                          <a:spcPts val="0"/>
                        </a:spcBef>
                        <a:spcAft>
                          <a:spcPts val="0"/>
                        </a:spcAft>
                        <a:buClr>
                          <a:srgbClr val="000000"/>
                        </a:buClr>
                        <a:buSzPts val="800"/>
                        <a:buFont typeface="Arial"/>
                        <a:buNone/>
                      </a:pPr>
                      <a:r>
                        <a:rPr lang="en" sz="1100" i="0" u="none" strike="noStrike" cap="none" dirty="0">
                          <a:solidFill>
                            <a:schemeClr val="tx1">
                              <a:lumMod val="50000"/>
                            </a:schemeClr>
                          </a:solidFill>
                          <a:latin typeface="+mn-lt"/>
                          <a:ea typeface="Montserrat"/>
                          <a:cs typeface="Montserrat"/>
                          <a:sym typeface="Montserrat"/>
                        </a:rPr>
                        <a:t>Reg. Met. Porto Alegre</a:t>
                      </a:r>
                      <a:endParaRPr sz="1100" i="0" u="none" strike="noStrike" cap="none" dirty="0">
                        <a:solidFill>
                          <a:schemeClr val="tx1">
                            <a:lumMod val="50000"/>
                          </a:schemeClr>
                        </a:solidFill>
                        <a:latin typeface="+mn-lt"/>
                        <a:ea typeface="Montserrat"/>
                        <a:cs typeface="Montserrat"/>
                        <a:sym typeface="Montserrat"/>
                      </a:endParaRPr>
                    </a:p>
                  </a:txBody>
                  <a:tcPr marL="243833" marR="23633" marT="17733" marB="17733"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05"/>
                  </a:ext>
                </a:extLst>
              </a:tr>
              <a:tr h="226582">
                <a:tc>
                  <a:txBody>
                    <a:bodyPr/>
                    <a:lstStyle/>
                    <a:p>
                      <a:pPr marL="127000" marR="0" lvl="0" indent="-127000" algn="l" rtl="0">
                        <a:lnSpc>
                          <a:spcPct val="110833"/>
                        </a:lnSpc>
                        <a:spcBef>
                          <a:spcPts val="0"/>
                        </a:spcBef>
                        <a:spcAft>
                          <a:spcPts val="0"/>
                        </a:spcAft>
                        <a:buClr>
                          <a:srgbClr val="000000"/>
                        </a:buClr>
                        <a:buSzPts val="800"/>
                        <a:buFont typeface="Arial"/>
                        <a:buNone/>
                      </a:pPr>
                      <a:r>
                        <a:rPr lang="en" sz="1100" i="0" u="none" strike="noStrike" cap="none">
                          <a:solidFill>
                            <a:schemeClr val="tx1">
                              <a:lumMod val="50000"/>
                            </a:schemeClr>
                          </a:solidFill>
                          <a:latin typeface="+mn-lt"/>
                          <a:ea typeface="Montserrat"/>
                          <a:cs typeface="Montserrat"/>
                          <a:sym typeface="Montserrat"/>
                        </a:rPr>
                        <a:t>Bauru/Marilia/Presidente Prudente</a:t>
                      </a:r>
                      <a:endParaRPr sz="1100" i="0" u="none" strike="noStrike" cap="none">
                        <a:solidFill>
                          <a:schemeClr val="tx1">
                            <a:lumMod val="50000"/>
                          </a:schemeClr>
                        </a:solidFill>
                        <a:latin typeface="+mn-lt"/>
                        <a:ea typeface="Montserrat"/>
                        <a:cs typeface="Montserrat"/>
                        <a:sym typeface="Montserrat"/>
                      </a:endParaRPr>
                    </a:p>
                  </a:txBody>
                  <a:tcPr marL="243833" marR="12667" marT="95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06"/>
                  </a:ext>
                </a:extLst>
              </a:tr>
              <a:tr h="226582">
                <a:tc>
                  <a:txBody>
                    <a:bodyPr/>
                    <a:lstStyle/>
                    <a:p>
                      <a:pPr marL="127000" marR="0" lvl="0" indent="-127000" algn="l" rtl="0">
                        <a:lnSpc>
                          <a:spcPct val="110833"/>
                        </a:lnSpc>
                        <a:spcBef>
                          <a:spcPts val="0"/>
                        </a:spcBef>
                        <a:spcAft>
                          <a:spcPts val="0"/>
                        </a:spcAft>
                        <a:buClr>
                          <a:srgbClr val="000000"/>
                        </a:buClr>
                        <a:buSzPts val="800"/>
                        <a:buFont typeface="Arial"/>
                        <a:buNone/>
                      </a:pPr>
                      <a:r>
                        <a:rPr lang="en" sz="1100" i="0" u="none" strike="noStrike" cap="none" dirty="0">
                          <a:solidFill>
                            <a:schemeClr val="tx1">
                              <a:lumMod val="50000"/>
                            </a:schemeClr>
                          </a:solidFill>
                          <a:latin typeface="+mn-lt"/>
                          <a:ea typeface="Montserrat"/>
                          <a:cs typeface="Montserrat"/>
                          <a:sym typeface="Montserrat"/>
                        </a:rPr>
                        <a:t>Campinas</a:t>
                      </a:r>
                      <a:endParaRPr sz="1100" u="none" strike="noStrike" cap="none" dirty="0">
                        <a:solidFill>
                          <a:schemeClr val="tx1">
                            <a:lumMod val="50000"/>
                          </a:schemeClr>
                        </a:solidFill>
                        <a:latin typeface="+mn-lt"/>
                        <a:ea typeface="Montserrat"/>
                        <a:cs typeface="Montserrat"/>
                        <a:sym typeface="Montserrat"/>
                      </a:endParaRPr>
                    </a:p>
                  </a:txBody>
                  <a:tcPr marL="243833" marR="12667" marT="95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07"/>
                  </a:ext>
                </a:extLst>
              </a:tr>
              <a:tr h="226582">
                <a:tc>
                  <a:txBody>
                    <a:bodyPr/>
                    <a:lstStyle/>
                    <a:p>
                      <a:pPr marL="127000" marR="0" lvl="0" indent="-127000" algn="l" rtl="0">
                        <a:lnSpc>
                          <a:spcPct val="110833"/>
                        </a:lnSpc>
                        <a:spcBef>
                          <a:spcPts val="0"/>
                        </a:spcBef>
                        <a:spcAft>
                          <a:spcPts val="0"/>
                        </a:spcAft>
                        <a:buClr>
                          <a:srgbClr val="000000"/>
                        </a:buClr>
                        <a:buSzPts val="800"/>
                        <a:buFont typeface="Arial"/>
                        <a:buNone/>
                      </a:pPr>
                      <a:r>
                        <a:rPr lang="en" sz="1100" i="0" u="none" strike="noStrike" cap="none">
                          <a:solidFill>
                            <a:schemeClr val="tx1">
                              <a:lumMod val="50000"/>
                            </a:schemeClr>
                          </a:solidFill>
                          <a:latin typeface="+mn-lt"/>
                          <a:ea typeface="Montserrat"/>
                          <a:cs typeface="Montserrat"/>
                          <a:sym typeface="Montserrat"/>
                        </a:rPr>
                        <a:t>Grande São Paulo</a:t>
                      </a:r>
                      <a:endParaRPr sz="1100" u="none" strike="noStrike" cap="none">
                        <a:solidFill>
                          <a:schemeClr val="tx1">
                            <a:lumMod val="50000"/>
                          </a:schemeClr>
                        </a:solidFill>
                        <a:latin typeface="+mn-lt"/>
                        <a:ea typeface="Montserrat"/>
                        <a:cs typeface="Montserrat"/>
                        <a:sym typeface="Montserrat"/>
                      </a:endParaRPr>
                    </a:p>
                  </a:txBody>
                  <a:tcPr marL="243833" marR="12667" marT="95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08"/>
                  </a:ext>
                </a:extLst>
              </a:tr>
              <a:tr h="226582">
                <a:tc>
                  <a:txBody>
                    <a:bodyPr/>
                    <a:lstStyle/>
                    <a:p>
                      <a:pPr marL="127000" marR="0" lvl="0" indent="-127000" algn="l" rtl="0">
                        <a:lnSpc>
                          <a:spcPct val="110833"/>
                        </a:lnSpc>
                        <a:spcBef>
                          <a:spcPts val="0"/>
                        </a:spcBef>
                        <a:spcAft>
                          <a:spcPts val="0"/>
                        </a:spcAft>
                        <a:buClr>
                          <a:srgbClr val="000000"/>
                        </a:buClr>
                        <a:buSzPts val="800"/>
                        <a:buFont typeface="Arial"/>
                        <a:buNone/>
                      </a:pPr>
                      <a:r>
                        <a:rPr lang="en" sz="1100" i="0" u="none" strike="noStrike" cap="none" dirty="0">
                          <a:solidFill>
                            <a:schemeClr val="tx1">
                              <a:lumMod val="50000"/>
                            </a:schemeClr>
                          </a:solidFill>
                          <a:latin typeface="+mn-lt"/>
                          <a:ea typeface="Montserrat"/>
                          <a:cs typeface="Montserrat"/>
                          <a:sym typeface="Montserrat"/>
                        </a:rPr>
                        <a:t>Litoral Paulista</a:t>
                      </a:r>
                      <a:endParaRPr sz="1100" u="none" strike="noStrike" cap="none" dirty="0">
                        <a:solidFill>
                          <a:schemeClr val="tx1">
                            <a:lumMod val="50000"/>
                          </a:schemeClr>
                        </a:solidFill>
                        <a:latin typeface="+mn-lt"/>
                        <a:ea typeface="Montserrat"/>
                        <a:cs typeface="Montserrat"/>
                        <a:sym typeface="Montserrat"/>
                      </a:endParaRPr>
                    </a:p>
                  </a:txBody>
                  <a:tcPr marL="243833" marR="12667" marT="95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09"/>
                  </a:ext>
                </a:extLst>
              </a:tr>
              <a:tr h="226582">
                <a:tc>
                  <a:txBody>
                    <a:bodyPr/>
                    <a:lstStyle/>
                    <a:p>
                      <a:pPr marL="127000" marR="0" lvl="0" indent="-127000" algn="l" rtl="0">
                        <a:lnSpc>
                          <a:spcPct val="110833"/>
                        </a:lnSpc>
                        <a:spcBef>
                          <a:spcPts val="0"/>
                        </a:spcBef>
                        <a:spcAft>
                          <a:spcPts val="0"/>
                        </a:spcAft>
                        <a:buClr>
                          <a:srgbClr val="000000"/>
                        </a:buClr>
                        <a:buSzPts val="800"/>
                        <a:buFont typeface="Arial"/>
                        <a:buNone/>
                      </a:pPr>
                      <a:r>
                        <a:rPr lang="en" sz="1100" i="0" u="none" strike="noStrike" cap="none">
                          <a:solidFill>
                            <a:schemeClr val="tx1">
                              <a:lumMod val="50000"/>
                            </a:schemeClr>
                          </a:solidFill>
                          <a:latin typeface="+mn-lt"/>
                          <a:ea typeface="Montserrat"/>
                          <a:cs typeface="Montserrat"/>
                          <a:sym typeface="Montserrat"/>
                        </a:rPr>
                        <a:t>Ribeirão Preto</a:t>
                      </a:r>
                      <a:endParaRPr sz="1100" u="none" strike="noStrike" cap="none">
                        <a:solidFill>
                          <a:schemeClr val="tx1">
                            <a:lumMod val="50000"/>
                          </a:schemeClr>
                        </a:solidFill>
                        <a:latin typeface="+mn-lt"/>
                        <a:ea typeface="Montserrat"/>
                        <a:cs typeface="Montserrat"/>
                        <a:sym typeface="Montserrat"/>
                      </a:endParaRPr>
                    </a:p>
                  </a:txBody>
                  <a:tcPr marL="243833" marR="12667" marT="95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10"/>
                  </a:ext>
                </a:extLst>
              </a:tr>
              <a:tr h="226582">
                <a:tc>
                  <a:txBody>
                    <a:bodyPr/>
                    <a:lstStyle/>
                    <a:p>
                      <a:pPr marL="127000" marR="0" lvl="0" indent="-127000" algn="l" rtl="0">
                        <a:lnSpc>
                          <a:spcPct val="110833"/>
                        </a:lnSpc>
                        <a:spcBef>
                          <a:spcPts val="0"/>
                        </a:spcBef>
                        <a:spcAft>
                          <a:spcPts val="0"/>
                        </a:spcAft>
                        <a:buClr>
                          <a:srgbClr val="000000"/>
                        </a:buClr>
                        <a:buSzPts val="800"/>
                        <a:buFont typeface="Arial"/>
                        <a:buNone/>
                      </a:pPr>
                      <a:r>
                        <a:rPr lang="en" sz="1100" i="0" u="none" strike="noStrike" cap="none" dirty="0">
                          <a:solidFill>
                            <a:schemeClr val="tx1">
                              <a:lumMod val="50000"/>
                            </a:schemeClr>
                          </a:solidFill>
                          <a:latin typeface="+mn-lt"/>
                          <a:ea typeface="Montserrat"/>
                          <a:cs typeface="Montserrat"/>
                          <a:sym typeface="Montserrat"/>
                        </a:rPr>
                        <a:t>São José do Rio Preto/Araçatuba</a:t>
                      </a:r>
                      <a:endParaRPr sz="1100" u="none" strike="noStrike" cap="none" dirty="0">
                        <a:solidFill>
                          <a:schemeClr val="tx1">
                            <a:lumMod val="50000"/>
                          </a:schemeClr>
                        </a:solidFill>
                        <a:latin typeface="+mn-lt"/>
                        <a:ea typeface="Montserrat"/>
                        <a:cs typeface="Montserrat"/>
                        <a:sym typeface="Montserrat"/>
                      </a:endParaRPr>
                    </a:p>
                  </a:txBody>
                  <a:tcPr marL="243833" marR="12667" marT="95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11"/>
                  </a:ext>
                </a:extLst>
              </a:tr>
              <a:tr h="226582">
                <a:tc>
                  <a:txBody>
                    <a:bodyPr/>
                    <a:lstStyle/>
                    <a:p>
                      <a:pPr marL="127000" marR="0" lvl="0" indent="-127000" algn="l" rtl="0">
                        <a:lnSpc>
                          <a:spcPct val="110833"/>
                        </a:lnSpc>
                        <a:spcBef>
                          <a:spcPts val="0"/>
                        </a:spcBef>
                        <a:spcAft>
                          <a:spcPts val="0"/>
                        </a:spcAft>
                        <a:buClr>
                          <a:srgbClr val="000000"/>
                        </a:buClr>
                        <a:buSzPts val="800"/>
                        <a:buFont typeface="Arial"/>
                        <a:buNone/>
                      </a:pPr>
                      <a:r>
                        <a:rPr lang="en" sz="1100" i="0" u="none" strike="noStrike" cap="none" dirty="0">
                          <a:solidFill>
                            <a:schemeClr val="tx1">
                              <a:lumMod val="50000"/>
                            </a:schemeClr>
                          </a:solidFill>
                          <a:latin typeface="+mn-lt"/>
                          <a:ea typeface="Montserrat"/>
                          <a:cs typeface="Montserrat"/>
                          <a:sym typeface="Montserrat"/>
                        </a:rPr>
                        <a:t>Sorocaba</a:t>
                      </a:r>
                      <a:endParaRPr sz="1100" u="none" strike="noStrike" cap="none" dirty="0">
                        <a:solidFill>
                          <a:schemeClr val="tx1">
                            <a:lumMod val="50000"/>
                          </a:schemeClr>
                        </a:solidFill>
                        <a:latin typeface="+mn-lt"/>
                        <a:ea typeface="Montserrat"/>
                        <a:cs typeface="Montserrat"/>
                        <a:sym typeface="Montserrat"/>
                      </a:endParaRPr>
                    </a:p>
                  </a:txBody>
                  <a:tcPr marL="243833" marR="12667" marT="95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12"/>
                  </a:ext>
                </a:extLst>
              </a:tr>
              <a:tr h="226582">
                <a:tc>
                  <a:txBody>
                    <a:bodyPr/>
                    <a:lstStyle/>
                    <a:p>
                      <a:pPr marL="127000" marR="0" lvl="0" indent="-127000" algn="l" rtl="0">
                        <a:lnSpc>
                          <a:spcPct val="110833"/>
                        </a:lnSpc>
                        <a:spcBef>
                          <a:spcPts val="0"/>
                        </a:spcBef>
                        <a:spcAft>
                          <a:spcPts val="0"/>
                        </a:spcAft>
                        <a:buClr>
                          <a:srgbClr val="000000"/>
                        </a:buClr>
                        <a:buSzPts val="800"/>
                        <a:buFont typeface="Arial"/>
                        <a:buNone/>
                      </a:pPr>
                      <a:r>
                        <a:rPr lang="en" sz="1100" i="0" u="none" strike="noStrike" cap="none" dirty="0">
                          <a:solidFill>
                            <a:schemeClr val="tx1">
                              <a:lumMod val="50000"/>
                            </a:schemeClr>
                          </a:solidFill>
                          <a:latin typeface="+mn-lt"/>
                          <a:ea typeface="Montserrat"/>
                          <a:cs typeface="Montserrat"/>
                          <a:sym typeface="Montserrat"/>
                        </a:rPr>
                        <a:t>Vale do Paraíba</a:t>
                      </a:r>
                      <a:endParaRPr sz="1100" u="none" strike="noStrike" cap="none" dirty="0">
                        <a:solidFill>
                          <a:schemeClr val="tx1">
                            <a:lumMod val="50000"/>
                          </a:schemeClr>
                        </a:solidFill>
                        <a:latin typeface="+mn-lt"/>
                        <a:ea typeface="Montserrat"/>
                        <a:cs typeface="Montserrat"/>
                        <a:sym typeface="Montserrat"/>
                      </a:endParaRPr>
                    </a:p>
                  </a:txBody>
                  <a:tcPr marL="243833" marR="12667" marT="95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183124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p:txBody>
          <a:bodyPr/>
          <a:lstStyle/>
          <a:p>
            <a:fld id="{403EF4E2-7A7A-0548-85F1-5479B7C9E1B2}" type="slidenum">
              <a:rPr lang="en-US" smtClean="0"/>
              <a:pPr/>
              <a:t>27</a:t>
            </a:fld>
            <a:endParaRPr lang="en-US" dirty="0"/>
          </a:p>
        </p:txBody>
      </p:sp>
      <p:sp>
        <p:nvSpPr>
          <p:cNvPr id="25" name="Title 24">
            <a:extLst>
              <a:ext uri="{FF2B5EF4-FFF2-40B4-BE49-F238E27FC236}">
                <a16:creationId xmlns:a16="http://schemas.microsoft.com/office/drawing/2014/main" id="{EB7CB661-DFFC-4682-780A-007B537166A8}"/>
              </a:ext>
            </a:extLst>
          </p:cNvPr>
          <p:cNvSpPr>
            <a:spLocks noGrp="1"/>
          </p:cNvSpPr>
          <p:nvPr>
            <p:ph type="ctrTitle"/>
          </p:nvPr>
        </p:nvSpPr>
        <p:spPr/>
        <p:txBody>
          <a:bodyPr/>
          <a:lstStyle/>
          <a:p>
            <a:r>
              <a:rPr lang="pt-BR" dirty="0"/>
              <a:t>Classificação dos grupos de canais</a:t>
            </a:r>
            <a:endParaRPr lang="en-PH" dirty="0"/>
          </a:p>
        </p:txBody>
      </p:sp>
      <p:sp>
        <p:nvSpPr>
          <p:cNvPr id="4" name="Subtitle 3">
            <a:extLst>
              <a:ext uri="{FF2B5EF4-FFF2-40B4-BE49-F238E27FC236}">
                <a16:creationId xmlns:a16="http://schemas.microsoft.com/office/drawing/2014/main" id="{934C681B-E59A-C0F0-3CEF-541A9C954D30}"/>
              </a:ext>
            </a:extLst>
          </p:cNvPr>
          <p:cNvSpPr>
            <a:spLocks noGrp="1"/>
          </p:cNvSpPr>
          <p:nvPr>
            <p:ph type="subTitle" idx="13"/>
          </p:nvPr>
        </p:nvSpPr>
        <p:spPr/>
        <p:txBody>
          <a:bodyPr/>
          <a:lstStyle/>
          <a:p>
            <a:r>
              <a:rPr lang="en-PH" dirty="0" err="1"/>
              <a:t>Definições</a:t>
            </a:r>
            <a:r>
              <a:rPr lang="en-PH" dirty="0"/>
              <a:t> NIQ</a:t>
            </a:r>
          </a:p>
        </p:txBody>
      </p:sp>
      <p:sp>
        <p:nvSpPr>
          <p:cNvPr id="6" name="Content Placeholder 15">
            <a:extLst>
              <a:ext uri="{FF2B5EF4-FFF2-40B4-BE49-F238E27FC236}">
                <a16:creationId xmlns:a16="http://schemas.microsoft.com/office/drawing/2014/main" id="{0CEBF450-64AD-568F-3470-1B66B8A9C69E}"/>
              </a:ext>
            </a:extLst>
          </p:cNvPr>
          <p:cNvSpPr txBox="1">
            <a:spLocks/>
          </p:cNvSpPr>
          <p:nvPr/>
        </p:nvSpPr>
        <p:spPr>
          <a:xfrm>
            <a:off x="4254316" y="354068"/>
            <a:ext cx="5223017" cy="246221"/>
          </a:xfrm>
          <a:prstGeom prst="rect">
            <a:avLst/>
          </a:prstGeom>
        </p:spPr>
        <p:txBody>
          <a:bodyPr vert="horz" wrap="square" lIns="0" tIns="0" rIns="0" bIns="0" rtlCol="0" anchor="b">
            <a:sp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Arial" panose="020B0604020202020204" pitchFamily="34" charset="0"/>
              <a:buNone/>
            </a:pPr>
            <a:r>
              <a:rPr lang="pt-BR" b="1" dirty="0"/>
              <a:t>Critérios para alocação de lojas:</a:t>
            </a:r>
          </a:p>
        </p:txBody>
      </p:sp>
      <p:sp>
        <p:nvSpPr>
          <p:cNvPr id="7" name="Google Shape;1596;p40">
            <a:extLst>
              <a:ext uri="{FF2B5EF4-FFF2-40B4-BE49-F238E27FC236}">
                <a16:creationId xmlns:a16="http://schemas.microsoft.com/office/drawing/2014/main" id="{887A9C7F-3F43-9399-79EE-96A9F0C3F050}"/>
              </a:ext>
            </a:extLst>
          </p:cNvPr>
          <p:cNvSpPr txBox="1"/>
          <p:nvPr/>
        </p:nvSpPr>
        <p:spPr>
          <a:xfrm>
            <a:off x="4254316" y="736730"/>
            <a:ext cx="7609599" cy="1444495"/>
          </a:xfrm>
          <a:prstGeom prst="rect">
            <a:avLst/>
          </a:prstGeom>
          <a:noFill/>
          <a:ln>
            <a:noFill/>
          </a:ln>
        </p:spPr>
        <p:txBody>
          <a:bodyPr spcFirstLastPara="1" wrap="square" lIns="0" tIns="45700" rIns="0" bIns="45700" anchor="t" anchorCtr="0">
            <a:noAutofit/>
          </a:bodyPr>
          <a:lstStyle/>
          <a:p>
            <a:pPr marR="0" lvl="0" algn="l" rtl="0">
              <a:lnSpc>
                <a:spcPct val="100000"/>
              </a:lnSpc>
              <a:spcBef>
                <a:spcPts val="0"/>
              </a:spcBef>
              <a:spcAft>
                <a:spcPts val="600"/>
              </a:spcAft>
              <a:buClr>
                <a:schemeClr val="dk1"/>
              </a:buClr>
              <a:buSzPts val="1600"/>
            </a:pPr>
            <a:r>
              <a:rPr lang="pt-BR" sz="1400" dirty="0">
                <a:solidFill>
                  <a:schemeClr val="dk1"/>
                </a:solidFill>
                <a:latin typeface="Arial"/>
                <a:ea typeface="Arial"/>
                <a:cs typeface="Arial"/>
                <a:sym typeface="Arial"/>
              </a:rPr>
              <a:t>Lojas com: </a:t>
            </a:r>
          </a:p>
          <a:p>
            <a:pPr marL="285750" marR="0" lvl="0" indent="-285750" algn="l" rtl="0">
              <a:lnSpc>
                <a:spcPct val="100000"/>
              </a:lnSpc>
              <a:spcBef>
                <a:spcPts val="0"/>
              </a:spcBef>
              <a:spcAft>
                <a:spcPts val="600"/>
              </a:spcAft>
              <a:buClr>
                <a:schemeClr val="dk1"/>
              </a:buClr>
              <a:buSzPts val="1600"/>
              <a:buFont typeface="Arial"/>
              <a:buChar char="•"/>
            </a:pPr>
            <a:r>
              <a:rPr lang="pt-BR" sz="1400" dirty="0">
                <a:solidFill>
                  <a:schemeClr val="dk1"/>
                </a:solidFill>
                <a:latin typeface="Arial"/>
                <a:ea typeface="Arial"/>
                <a:cs typeface="Arial"/>
                <a:sym typeface="Arial"/>
              </a:rPr>
              <a:t>% do faturamento para o consumo local: 50% ou +, a loja é considerada com consumo OU </a:t>
            </a:r>
          </a:p>
          <a:p>
            <a:pPr marL="285750" marR="0" lvl="0" indent="-285750" algn="l" rtl="0">
              <a:lnSpc>
                <a:spcPct val="100000"/>
              </a:lnSpc>
              <a:spcBef>
                <a:spcPts val="0"/>
              </a:spcBef>
              <a:spcAft>
                <a:spcPts val="600"/>
              </a:spcAft>
              <a:buClr>
                <a:schemeClr val="dk1"/>
              </a:buClr>
              <a:buSzPts val="1600"/>
              <a:buFont typeface="Arial"/>
              <a:buChar char="•"/>
            </a:pPr>
            <a:r>
              <a:rPr lang="pt-BR" sz="1400" dirty="0">
                <a:solidFill>
                  <a:schemeClr val="dk1"/>
                </a:solidFill>
                <a:latin typeface="Arial"/>
                <a:ea typeface="Arial"/>
                <a:cs typeface="Arial"/>
                <a:sym typeface="Arial"/>
              </a:rPr>
              <a:t>% de área dedicada ao consumo local: 40% ou + é considerada com consumo OU </a:t>
            </a:r>
          </a:p>
          <a:p>
            <a:pPr marL="285750" marR="0" lvl="0" indent="-285750" algn="l" rtl="0">
              <a:lnSpc>
                <a:spcPct val="100000"/>
              </a:lnSpc>
              <a:spcBef>
                <a:spcPts val="0"/>
              </a:spcBef>
              <a:spcAft>
                <a:spcPts val="600"/>
              </a:spcAft>
              <a:buClr>
                <a:schemeClr val="dk1"/>
              </a:buClr>
              <a:buSzPts val="1600"/>
              <a:buFont typeface="Arial"/>
              <a:buChar char="•"/>
            </a:pPr>
            <a:r>
              <a:rPr lang="pt-BR" sz="1400" dirty="0">
                <a:solidFill>
                  <a:schemeClr val="dk1"/>
                </a:solidFill>
                <a:latin typeface="Arial"/>
                <a:ea typeface="Arial"/>
                <a:cs typeface="Arial"/>
                <a:sym typeface="Arial"/>
              </a:rPr>
              <a:t>Lojas que tenham mais que 50% do seu faturamento proveniente de serviços de preparação de alimentos no local, com ou sem consumo local (ex.: lanches, refeições, etc)</a:t>
            </a:r>
          </a:p>
        </p:txBody>
      </p:sp>
      <p:sp>
        <p:nvSpPr>
          <p:cNvPr id="8" name="Google Shape;542;p47">
            <a:extLst>
              <a:ext uri="{FF2B5EF4-FFF2-40B4-BE49-F238E27FC236}">
                <a16:creationId xmlns:a16="http://schemas.microsoft.com/office/drawing/2014/main" id="{3F1FC435-30E8-B0F4-9290-5448801DC2AB}"/>
              </a:ext>
            </a:extLst>
          </p:cNvPr>
          <p:cNvSpPr/>
          <p:nvPr/>
        </p:nvSpPr>
        <p:spPr>
          <a:xfrm>
            <a:off x="4254316" y="2240333"/>
            <a:ext cx="3683367" cy="365124"/>
          </a:xfrm>
          <a:prstGeom prst="rect">
            <a:avLst/>
          </a:prstGeom>
          <a:solidFill>
            <a:schemeClr val="bg2"/>
          </a:solidFill>
          <a:ln>
            <a:solidFill>
              <a:schemeClr val="bg2"/>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PH" sz="1600" b="1" i="0" u="none" strike="noStrike" cap="none" dirty="0">
                <a:solidFill>
                  <a:srgbClr val="FFFFFF"/>
                </a:solidFill>
                <a:latin typeface="+mn-lt"/>
                <a:ea typeface="Montserrat"/>
                <a:cs typeface="Montserrat"/>
                <a:sym typeface="Montserrat"/>
              </a:rPr>
              <a:t>Sem </a:t>
            </a:r>
            <a:r>
              <a:rPr lang="en-PH" sz="1600" b="1" i="0" u="none" strike="noStrike" cap="none" dirty="0" err="1">
                <a:solidFill>
                  <a:srgbClr val="FFFFFF"/>
                </a:solidFill>
                <a:latin typeface="+mn-lt"/>
                <a:ea typeface="Montserrat"/>
                <a:cs typeface="Montserrat"/>
                <a:sym typeface="Montserrat"/>
              </a:rPr>
              <a:t>consumo</a:t>
            </a:r>
            <a:r>
              <a:rPr lang="en-PH" sz="1600" b="1" i="0" u="none" strike="noStrike" cap="none" dirty="0">
                <a:solidFill>
                  <a:srgbClr val="FFFFFF"/>
                </a:solidFill>
                <a:latin typeface="+mn-lt"/>
                <a:ea typeface="Montserrat"/>
                <a:cs typeface="Montserrat"/>
                <a:sym typeface="Montserrat"/>
              </a:rPr>
              <a:t> local</a:t>
            </a:r>
          </a:p>
        </p:txBody>
      </p:sp>
      <p:sp>
        <p:nvSpPr>
          <p:cNvPr id="9" name="Google Shape;539;p47">
            <a:extLst>
              <a:ext uri="{FF2B5EF4-FFF2-40B4-BE49-F238E27FC236}">
                <a16:creationId xmlns:a16="http://schemas.microsoft.com/office/drawing/2014/main" id="{16035DEB-7FA7-B7A9-C4A5-68BDB66008FA}"/>
              </a:ext>
            </a:extLst>
          </p:cNvPr>
          <p:cNvSpPr/>
          <p:nvPr/>
        </p:nvSpPr>
        <p:spPr>
          <a:xfrm>
            <a:off x="4254316" y="2618048"/>
            <a:ext cx="3683366" cy="1762124"/>
          </a:xfrm>
          <a:prstGeom prst="rect">
            <a:avLst/>
          </a:prstGeom>
          <a:noFill/>
          <a:ln w="12700" cap="flat" cmpd="sng">
            <a:solidFill>
              <a:schemeClr val="bg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p:txBody>
      </p:sp>
      <p:sp>
        <p:nvSpPr>
          <p:cNvPr id="10" name="Google Shape;542;p47">
            <a:extLst>
              <a:ext uri="{FF2B5EF4-FFF2-40B4-BE49-F238E27FC236}">
                <a16:creationId xmlns:a16="http://schemas.microsoft.com/office/drawing/2014/main" id="{C23637B0-BC4B-995D-C51E-CEBB96182DC3}"/>
              </a:ext>
            </a:extLst>
          </p:cNvPr>
          <p:cNvSpPr/>
          <p:nvPr/>
        </p:nvSpPr>
        <p:spPr>
          <a:xfrm>
            <a:off x="8180549" y="2240333"/>
            <a:ext cx="3683367" cy="365124"/>
          </a:xfrm>
          <a:prstGeom prst="rect">
            <a:avLst/>
          </a:prstGeom>
          <a:solidFill>
            <a:schemeClr val="bg2"/>
          </a:solidFill>
          <a:ln>
            <a:solidFill>
              <a:schemeClr val="bg2"/>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PH" sz="1600" b="1" i="0" u="none" strike="noStrike" cap="none" dirty="0">
                <a:solidFill>
                  <a:srgbClr val="FFFFFF"/>
                </a:solidFill>
                <a:latin typeface="+mn-lt"/>
                <a:ea typeface="Montserrat"/>
                <a:cs typeface="Montserrat"/>
                <a:sym typeface="Montserrat"/>
              </a:rPr>
              <a:t>Com </a:t>
            </a:r>
            <a:r>
              <a:rPr lang="en-PH" sz="1600" b="1" i="0" u="none" strike="noStrike" cap="none" dirty="0" err="1">
                <a:solidFill>
                  <a:srgbClr val="FFFFFF"/>
                </a:solidFill>
                <a:latin typeface="+mn-lt"/>
                <a:ea typeface="Montserrat"/>
                <a:cs typeface="Montserrat"/>
                <a:sym typeface="Montserrat"/>
              </a:rPr>
              <a:t>consumo</a:t>
            </a:r>
            <a:r>
              <a:rPr lang="en-PH" sz="1600" b="1" i="0" u="none" strike="noStrike" cap="none" dirty="0">
                <a:solidFill>
                  <a:srgbClr val="FFFFFF"/>
                </a:solidFill>
                <a:latin typeface="+mn-lt"/>
                <a:ea typeface="Montserrat"/>
                <a:cs typeface="Montserrat"/>
                <a:sym typeface="Montserrat"/>
              </a:rPr>
              <a:t> local</a:t>
            </a:r>
          </a:p>
        </p:txBody>
      </p:sp>
      <p:sp>
        <p:nvSpPr>
          <p:cNvPr id="11" name="Google Shape;539;p47">
            <a:extLst>
              <a:ext uri="{FF2B5EF4-FFF2-40B4-BE49-F238E27FC236}">
                <a16:creationId xmlns:a16="http://schemas.microsoft.com/office/drawing/2014/main" id="{AC33A655-1141-901F-5EFC-2D5295686704}"/>
              </a:ext>
            </a:extLst>
          </p:cNvPr>
          <p:cNvSpPr/>
          <p:nvPr/>
        </p:nvSpPr>
        <p:spPr>
          <a:xfrm>
            <a:off x="8180549" y="2605456"/>
            <a:ext cx="3683366" cy="3634198"/>
          </a:xfrm>
          <a:prstGeom prst="rect">
            <a:avLst/>
          </a:prstGeom>
          <a:noFill/>
          <a:ln w="12700" cap="flat" cmpd="sng">
            <a:solidFill>
              <a:schemeClr val="bg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p:txBody>
      </p:sp>
      <p:sp>
        <p:nvSpPr>
          <p:cNvPr id="12" name="Arrow: Down 11">
            <a:extLst>
              <a:ext uri="{FF2B5EF4-FFF2-40B4-BE49-F238E27FC236}">
                <a16:creationId xmlns:a16="http://schemas.microsoft.com/office/drawing/2014/main" id="{464F0DCE-C264-DDD8-E889-50D6965E2173}"/>
              </a:ext>
            </a:extLst>
          </p:cNvPr>
          <p:cNvSpPr/>
          <p:nvPr/>
        </p:nvSpPr>
        <p:spPr>
          <a:xfrm>
            <a:off x="8230730" y="2210259"/>
            <a:ext cx="473805" cy="695124"/>
          </a:xfrm>
          <a:prstGeom prst="downArrow">
            <a:avLst/>
          </a:prstGeom>
          <a:solidFill>
            <a:srgbClr val="008A2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pt-BR" sz="1000"/>
              <a:t>SIM</a:t>
            </a:r>
          </a:p>
        </p:txBody>
      </p:sp>
      <p:sp>
        <p:nvSpPr>
          <p:cNvPr id="13" name="Arrow: Down 12">
            <a:extLst>
              <a:ext uri="{FF2B5EF4-FFF2-40B4-BE49-F238E27FC236}">
                <a16:creationId xmlns:a16="http://schemas.microsoft.com/office/drawing/2014/main" id="{856AB6D0-7ADE-9017-63F4-9AE5E8836A57}"/>
              </a:ext>
            </a:extLst>
          </p:cNvPr>
          <p:cNvSpPr/>
          <p:nvPr/>
        </p:nvSpPr>
        <p:spPr>
          <a:xfrm>
            <a:off x="7514059" y="2217150"/>
            <a:ext cx="473804" cy="705765"/>
          </a:xfrm>
          <a:prstGeom prst="downArrow">
            <a:avLst/>
          </a:prstGeom>
          <a:solidFill>
            <a:srgbClr val="AA213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t-BR" sz="1000" dirty="0"/>
              <a:t>NÃO</a:t>
            </a:r>
          </a:p>
        </p:txBody>
      </p:sp>
      <p:sp>
        <p:nvSpPr>
          <p:cNvPr id="14" name="Retângulo 15">
            <a:extLst>
              <a:ext uri="{FF2B5EF4-FFF2-40B4-BE49-F238E27FC236}">
                <a16:creationId xmlns:a16="http://schemas.microsoft.com/office/drawing/2014/main" id="{45963693-E5B6-6B0B-C8D7-2355F552D66E}"/>
              </a:ext>
            </a:extLst>
          </p:cNvPr>
          <p:cNvSpPr/>
          <p:nvPr/>
        </p:nvSpPr>
        <p:spPr>
          <a:xfrm>
            <a:off x="4963841" y="2722095"/>
            <a:ext cx="2646634"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chemeClr val="bg1"/>
                </a:solidFill>
              </a:rPr>
              <a:t>Autosserviço</a:t>
            </a:r>
          </a:p>
        </p:txBody>
      </p:sp>
      <p:sp>
        <p:nvSpPr>
          <p:cNvPr id="15" name="Retângulo 16">
            <a:extLst>
              <a:ext uri="{FF2B5EF4-FFF2-40B4-BE49-F238E27FC236}">
                <a16:creationId xmlns:a16="http://schemas.microsoft.com/office/drawing/2014/main" id="{A188DDD9-D532-1800-69FC-9DE283BE3E32}"/>
              </a:ext>
            </a:extLst>
          </p:cNvPr>
          <p:cNvSpPr/>
          <p:nvPr/>
        </p:nvSpPr>
        <p:spPr>
          <a:xfrm>
            <a:off x="4963841" y="3151598"/>
            <a:ext cx="2646634"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a:solidFill>
                  <a:schemeClr val="bg1"/>
                </a:solidFill>
              </a:rPr>
              <a:t>Tradicional</a:t>
            </a:r>
          </a:p>
        </p:txBody>
      </p:sp>
      <p:sp>
        <p:nvSpPr>
          <p:cNvPr id="16" name="Retângulo 18">
            <a:extLst>
              <a:ext uri="{FF2B5EF4-FFF2-40B4-BE49-F238E27FC236}">
                <a16:creationId xmlns:a16="http://schemas.microsoft.com/office/drawing/2014/main" id="{07A3387A-D9E0-5A85-8E51-1D1D8D84AD0D}"/>
              </a:ext>
            </a:extLst>
          </p:cNvPr>
          <p:cNvSpPr/>
          <p:nvPr/>
        </p:nvSpPr>
        <p:spPr>
          <a:xfrm>
            <a:off x="4963841" y="3581101"/>
            <a:ext cx="2646634"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a:solidFill>
                  <a:schemeClr val="bg1"/>
                </a:solidFill>
              </a:rPr>
              <a:t>Conveniência</a:t>
            </a:r>
          </a:p>
        </p:txBody>
      </p:sp>
      <p:sp>
        <p:nvSpPr>
          <p:cNvPr id="17" name="Retângulo 19">
            <a:extLst>
              <a:ext uri="{FF2B5EF4-FFF2-40B4-BE49-F238E27FC236}">
                <a16:creationId xmlns:a16="http://schemas.microsoft.com/office/drawing/2014/main" id="{94869ED3-2484-B136-1517-5B137881FEDA}"/>
              </a:ext>
            </a:extLst>
          </p:cNvPr>
          <p:cNvSpPr/>
          <p:nvPr/>
        </p:nvSpPr>
        <p:spPr>
          <a:xfrm>
            <a:off x="4963841" y="4010603"/>
            <a:ext cx="2646634"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a:solidFill>
                  <a:schemeClr val="bg1"/>
                </a:solidFill>
              </a:rPr>
              <a:t>C&amp;C</a:t>
            </a:r>
          </a:p>
        </p:txBody>
      </p:sp>
      <p:sp>
        <p:nvSpPr>
          <p:cNvPr id="18" name="Retângulo 19">
            <a:extLst>
              <a:ext uri="{FF2B5EF4-FFF2-40B4-BE49-F238E27FC236}">
                <a16:creationId xmlns:a16="http://schemas.microsoft.com/office/drawing/2014/main" id="{F84A0482-8654-0574-4302-13DF63F0798C}"/>
              </a:ext>
            </a:extLst>
          </p:cNvPr>
          <p:cNvSpPr/>
          <p:nvPr/>
        </p:nvSpPr>
        <p:spPr>
          <a:xfrm rot="16200000">
            <a:off x="3902126" y="3308836"/>
            <a:ext cx="1349695"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chemeClr val="tx1"/>
                </a:solidFill>
              </a:rPr>
              <a:t>Alimentar</a:t>
            </a:r>
          </a:p>
        </p:txBody>
      </p:sp>
      <p:sp>
        <p:nvSpPr>
          <p:cNvPr id="28" name="Google Shape;539;p47">
            <a:extLst>
              <a:ext uri="{FF2B5EF4-FFF2-40B4-BE49-F238E27FC236}">
                <a16:creationId xmlns:a16="http://schemas.microsoft.com/office/drawing/2014/main" id="{F8BE26AE-3F38-E5B8-FB51-71AC1AE7C3BC}"/>
              </a:ext>
            </a:extLst>
          </p:cNvPr>
          <p:cNvSpPr/>
          <p:nvPr/>
        </p:nvSpPr>
        <p:spPr>
          <a:xfrm>
            <a:off x="4254316" y="4477529"/>
            <a:ext cx="3683366" cy="1762124"/>
          </a:xfrm>
          <a:prstGeom prst="rect">
            <a:avLst/>
          </a:prstGeom>
          <a:noFill/>
          <a:ln w="12700" cap="flat" cmpd="sng">
            <a:solidFill>
              <a:schemeClr val="bg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p:txBody>
      </p:sp>
      <p:sp>
        <p:nvSpPr>
          <p:cNvPr id="29" name="Retângulo 15">
            <a:extLst>
              <a:ext uri="{FF2B5EF4-FFF2-40B4-BE49-F238E27FC236}">
                <a16:creationId xmlns:a16="http://schemas.microsoft.com/office/drawing/2014/main" id="{12DA4919-B255-11CD-F8A4-02A306B78E60}"/>
              </a:ext>
            </a:extLst>
          </p:cNvPr>
          <p:cNvSpPr/>
          <p:nvPr/>
        </p:nvSpPr>
        <p:spPr>
          <a:xfrm>
            <a:off x="4963841" y="4621098"/>
            <a:ext cx="2646634" cy="39843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chemeClr val="bg1"/>
                </a:solidFill>
              </a:rPr>
              <a:t>Farmácia</a:t>
            </a:r>
          </a:p>
        </p:txBody>
      </p:sp>
      <p:sp>
        <p:nvSpPr>
          <p:cNvPr id="32" name="Retângulo 16">
            <a:extLst>
              <a:ext uri="{FF2B5EF4-FFF2-40B4-BE49-F238E27FC236}">
                <a16:creationId xmlns:a16="http://schemas.microsoft.com/office/drawing/2014/main" id="{FF0DA6B3-D7C8-EE84-1140-892C112C2143}"/>
              </a:ext>
            </a:extLst>
          </p:cNvPr>
          <p:cNvSpPr/>
          <p:nvPr/>
        </p:nvSpPr>
        <p:spPr>
          <a:xfrm>
            <a:off x="4963841" y="5155876"/>
            <a:ext cx="2646634" cy="39843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chemeClr val="bg1"/>
                </a:solidFill>
              </a:rPr>
              <a:t>Perfume</a:t>
            </a:r>
          </a:p>
        </p:txBody>
      </p:sp>
      <p:sp>
        <p:nvSpPr>
          <p:cNvPr id="33" name="Retângulo 18">
            <a:extLst>
              <a:ext uri="{FF2B5EF4-FFF2-40B4-BE49-F238E27FC236}">
                <a16:creationId xmlns:a16="http://schemas.microsoft.com/office/drawing/2014/main" id="{06CBAC89-E5A4-4111-9739-F37B3AD3F6F8}"/>
              </a:ext>
            </a:extLst>
          </p:cNvPr>
          <p:cNvSpPr/>
          <p:nvPr/>
        </p:nvSpPr>
        <p:spPr>
          <a:xfrm>
            <a:off x="4963841" y="5690654"/>
            <a:ext cx="2646634" cy="39843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chemeClr val="bg1"/>
                </a:solidFill>
              </a:rPr>
              <a:t>Pet Shop</a:t>
            </a:r>
          </a:p>
        </p:txBody>
      </p:sp>
      <p:sp>
        <p:nvSpPr>
          <p:cNvPr id="35" name="Retângulo 19">
            <a:extLst>
              <a:ext uri="{FF2B5EF4-FFF2-40B4-BE49-F238E27FC236}">
                <a16:creationId xmlns:a16="http://schemas.microsoft.com/office/drawing/2014/main" id="{3972E859-D811-9254-CBDB-B41D9C1CE37C}"/>
              </a:ext>
            </a:extLst>
          </p:cNvPr>
          <p:cNvSpPr/>
          <p:nvPr/>
        </p:nvSpPr>
        <p:spPr>
          <a:xfrm rot="16200000">
            <a:off x="3709665" y="5214591"/>
            <a:ext cx="1734621"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chemeClr val="tx1"/>
                </a:solidFill>
              </a:rPr>
              <a:t>Especializados</a:t>
            </a:r>
          </a:p>
        </p:txBody>
      </p:sp>
      <p:sp>
        <p:nvSpPr>
          <p:cNvPr id="36" name="Retângulo 15">
            <a:extLst>
              <a:ext uri="{FF2B5EF4-FFF2-40B4-BE49-F238E27FC236}">
                <a16:creationId xmlns:a16="http://schemas.microsoft.com/office/drawing/2014/main" id="{F26A9BCC-675A-DD3E-083E-267FAB92AB34}"/>
              </a:ext>
            </a:extLst>
          </p:cNvPr>
          <p:cNvSpPr/>
          <p:nvPr/>
        </p:nvSpPr>
        <p:spPr>
          <a:xfrm>
            <a:off x="8579119" y="2722095"/>
            <a:ext cx="3029930" cy="3651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chemeClr val="bg1"/>
                </a:solidFill>
              </a:rPr>
              <a:t>Bar</a:t>
            </a:r>
          </a:p>
        </p:txBody>
      </p:sp>
      <p:sp>
        <p:nvSpPr>
          <p:cNvPr id="37" name="Retângulo 16">
            <a:extLst>
              <a:ext uri="{FF2B5EF4-FFF2-40B4-BE49-F238E27FC236}">
                <a16:creationId xmlns:a16="http://schemas.microsoft.com/office/drawing/2014/main" id="{1A29602C-0382-76F9-4C5D-2E9C3E14D6EC}"/>
              </a:ext>
            </a:extLst>
          </p:cNvPr>
          <p:cNvSpPr/>
          <p:nvPr/>
        </p:nvSpPr>
        <p:spPr>
          <a:xfrm>
            <a:off x="8579119" y="3215045"/>
            <a:ext cx="3029930" cy="3651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chemeClr val="bg1"/>
                </a:solidFill>
              </a:rPr>
              <a:t>Lanchonetes</a:t>
            </a:r>
          </a:p>
        </p:txBody>
      </p:sp>
      <p:sp>
        <p:nvSpPr>
          <p:cNvPr id="38" name="Retângulo 18">
            <a:extLst>
              <a:ext uri="{FF2B5EF4-FFF2-40B4-BE49-F238E27FC236}">
                <a16:creationId xmlns:a16="http://schemas.microsoft.com/office/drawing/2014/main" id="{88807B8F-3944-2CA5-C673-A40DD4CD2DBA}"/>
              </a:ext>
            </a:extLst>
          </p:cNvPr>
          <p:cNvSpPr/>
          <p:nvPr/>
        </p:nvSpPr>
        <p:spPr>
          <a:xfrm>
            <a:off x="8579119" y="3707994"/>
            <a:ext cx="3029930" cy="3651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chemeClr val="bg1"/>
                </a:solidFill>
              </a:rPr>
              <a:t>Restaurantes/ Hotéis</a:t>
            </a:r>
          </a:p>
        </p:txBody>
      </p:sp>
      <p:sp>
        <p:nvSpPr>
          <p:cNvPr id="39" name="Retângulo 18">
            <a:extLst>
              <a:ext uri="{FF2B5EF4-FFF2-40B4-BE49-F238E27FC236}">
                <a16:creationId xmlns:a16="http://schemas.microsoft.com/office/drawing/2014/main" id="{47C4D22B-DD8C-B36E-5EDF-2D676E8D942E}"/>
              </a:ext>
            </a:extLst>
          </p:cNvPr>
          <p:cNvSpPr/>
          <p:nvPr/>
        </p:nvSpPr>
        <p:spPr>
          <a:xfrm>
            <a:off x="8579119" y="4264390"/>
            <a:ext cx="3029930" cy="17465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chemeClr val="tx1"/>
                </a:solidFill>
              </a:rPr>
              <a:t>Lojas que respeitam os critérios para alocação como “com consumo”</a:t>
            </a:r>
          </a:p>
        </p:txBody>
      </p:sp>
    </p:spTree>
    <p:extLst>
      <p:ext uri="{BB962C8B-B14F-4D97-AF65-F5344CB8AC3E}">
        <p14:creationId xmlns:p14="http://schemas.microsoft.com/office/powerpoint/2010/main" val="993122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Divisão do Universo em índices</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28</a:t>
            </a:fld>
            <a:endParaRPr lang="en-US" dirty="0"/>
          </a:p>
        </p:txBody>
      </p:sp>
      <p:sp>
        <p:nvSpPr>
          <p:cNvPr id="3" name="Google Shape;1596;p40">
            <a:extLst>
              <a:ext uri="{FF2B5EF4-FFF2-40B4-BE49-F238E27FC236}">
                <a16:creationId xmlns:a16="http://schemas.microsoft.com/office/drawing/2014/main" id="{2B644EA2-4F8B-8AE7-BE1C-ACB443D6D472}"/>
              </a:ext>
            </a:extLst>
          </p:cNvPr>
          <p:cNvSpPr txBox="1"/>
          <p:nvPr/>
        </p:nvSpPr>
        <p:spPr>
          <a:xfrm>
            <a:off x="288558" y="650550"/>
            <a:ext cx="8636367" cy="1444495"/>
          </a:xfrm>
          <a:prstGeom prst="rect">
            <a:avLst/>
          </a:prstGeom>
          <a:noFill/>
          <a:ln>
            <a:noFill/>
          </a:ln>
        </p:spPr>
        <p:txBody>
          <a:bodyPr spcFirstLastPara="1" wrap="square" lIns="0" tIns="45700" rIns="0" bIns="45700" anchor="t" anchorCtr="0">
            <a:noAutofit/>
          </a:bodyPr>
          <a:lstStyle/>
          <a:p>
            <a:pPr marR="0" lvl="0" algn="l" rtl="0">
              <a:lnSpc>
                <a:spcPct val="100000"/>
              </a:lnSpc>
              <a:spcBef>
                <a:spcPts val="0"/>
              </a:spcBef>
              <a:spcAft>
                <a:spcPts val="600"/>
              </a:spcAft>
              <a:buClr>
                <a:schemeClr val="dk1"/>
              </a:buClr>
              <a:buSzPts val="1600"/>
            </a:pPr>
            <a:r>
              <a:rPr lang="pt-BR" sz="1400" dirty="0">
                <a:solidFill>
                  <a:schemeClr val="dk1"/>
                </a:solidFill>
                <a:latin typeface="Arial"/>
                <a:ea typeface="Arial"/>
                <a:cs typeface="Arial"/>
                <a:sym typeface="Arial"/>
              </a:rPr>
              <a:t>As categorias são agrupadas de acordo com a correlação existente entre elas (perfil de comercialização), gerando o que denominamos de Índices NielsenIQ</a:t>
            </a:r>
          </a:p>
          <a:p>
            <a:pPr marR="0" lvl="0" algn="l" rtl="0">
              <a:lnSpc>
                <a:spcPct val="100000"/>
              </a:lnSpc>
              <a:spcBef>
                <a:spcPts val="0"/>
              </a:spcBef>
              <a:spcAft>
                <a:spcPts val="600"/>
              </a:spcAft>
              <a:buClr>
                <a:schemeClr val="dk1"/>
              </a:buClr>
              <a:buSzPts val="1600"/>
            </a:pPr>
            <a:r>
              <a:rPr lang="pt-BR" sz="1400" dirty="0">
                <a:solidFill>
                  <a:schemeClr val="dk1"/>
                </a:solidFill>
                <a:latin typeface="Arial"/>
                <a:ea typeface="Arial"/>
                <a:cs typeface="Arial"/>
                <a:sym typeface="Arial"/>
              </a:rPr>
              <a:t>Com os índices definidos conseguimos determinar o universo de lojas que encontraremos a maior parte da comercialização destes produtos no Universo Varejista</a:t>
            </a:r>
          </a:p>
        </p:txBody>
      </p:sp>
      <p:pic>
        <p:nvPicPr>
          <p:cNvPr id="4" name="Picture 5" descr="A picture containing person, outdoor, drinking, people&#10;&#10;Description automatically generated">
            <a:extLst>
              <a:ext uri="{FF2B5EF4-FFF2-40B4-BE49-F238E27FC236}">
                <a16:creationId xmlns:a16="http://schemas.microsoft.com/office/drawing/2014/main" id="{D5949410-97B8-0701-EF97-BE9F30080A25}"/>
              </a:ext>
            </a:extLst>
          </p:cNvPr>
          <p:cNvPicPr>
            <a:picLocks noChangeAspect="1"/>
          </p:cNvPicPr>
          <p:nvPr/>
        </p:nvPicPr>
        <p:blipFill>
          <a:blip r:embed="rId3"/>
          <a:stretch>
            <a:fillRect/>
          </a:stretch>
        </p:blipFill>
        <p:spPr>
          <a:xfrm>
            <a:off x="304216" y="4964582"/>
            <a:ext cx="1693746" cy="1156688"/>
          </a:xfrm>
          <a:prstGeom prst="rect">
            <a:avLst/>
          </a:prstGeom>
          <a:ln>
            <a:solidFill>
              <a:schemeClr val="tx1">
                <a:lumMod val="20000"/>
                <a:lumOff val="80000"/>
              </a:schemeClr>
            </a:solidFill>
          </a:ln>
        </p:spPr>
      </p:pic>
      <p:pic>
        <p:nvPicPr>
          <p:cNvPr id="5" name="Picture 6">
            <a:extLst>
              <a:ext uri="{FF2B5EF4-FFF2-40B4-BE49-F238E27FC236}">
                <a16:creationId xmlns:a16="http://schemas.microsoft.com/office/drawing/2014/main" id="{989D180E-530D-44C4-C93B-CBAFBE6D1E13}"/>
              </a:ext>
            </a:extLst>
          </p:cNvPr>
          <p:cNvPicPr>
            <a:picLocks noChangeAspect="1"/>
          </p:cNvPicPr>
          <p:nvPr/>
        </p:nvPicPr>
        <p:blipFill>
          <a:blip r:embed="rId4"/>
          <a:stretch>
            <a:fillRect/>
          </a:stretch>
        </p:blipFill>
        <p:spPr>
          <a:xfrm>
            <a:off x="288557" y="1905208"/>
            <a:ext cx="1734461" cy="1185915"/>
          </a:xfrm>
          <a:prstGeom prst="rect">
            <a:avLst/>
          </a:prstGeom>
          <a:ln>
            <a:noFill/>
          </a:ln>
        </p:spPr>
      </p:pic>
      <p:pic>
        <p:nvPicPr>
          <p:cNvPr id="6" name="Picture 7">
            <a:extLst>
              <a:ext uri="{FF2B5EF4-FFF2-40B4-BE49-F238E27FC236}">
                <a16:creationId xmlns:a16="http://schemas.microsoft.com/office/drawing/2014/main" id="{AC993632-4CF1-C298-3BC5-E1DF1DA1C992}"/>
              </a:ext>
            </a:extLst>
          </p:cNvPr>
          <p:cNvPicPr>
            <a:picLocks noChangeAspect="1"/>
          </p:cNvPicPr>
          <p:nvPr/>
        </p:nvPicPr>
        <p:blipFill>
          <a:blip r:embed="rId5"/>
          <a:stretch>
            <a:fillRect/>
          </a:stretch>
        </p:blipFill>
        <p:spPr>
          <a:xfrm>
            <a:off x="288558" y="3451934"/>
            <a:ext cx="1734462" cy="1151837"/>
          </a:xfrm>
          <a:prstGeom prst="rect">
            <a:avLst/>
          </a:prstGeom>
          <a:ln>
            <a:noFill/>
          </a:ln>
        </p:spPr>
      </p:pic>
      <p:pic>
        <p:nvPicPr>
          <p:cNvPr id="7" name="Picture 8" descr="A picture containing basket, person, container, indoor&#10;&#10;Description automatically generated">
            <a:extLst>
              <a:ext uri="{FF2B5EF4-FFF2-40B4-BE49-F238E27FC236}">
                <a16:creationId xmlns:a16="http://schemas.microsoft.com/office/drawing/2014/main" id="{C084A7F1-EF26-2773-EFB9-B1F18235B362}"/>
              </a:ext>
            </a:extLst>
          </p:cNvPr>
          <p:cNvPicPr>
            <a:picLocks noChangeAspect="1"/>
          </p:cNvPicPr>
          <p:nvPr/>
        </p:nvPicPr>
        <p:blipFill>
          <a:blip r:embed="rId6"/>
          <a:stretch>
            <a:fillRect/>
          </a:stretch>
        </p:blipFill>
        <p:spPr>
          <a:xfrm>
            <a:off x="6187926" y="1905207"/>
            <a:ext cx="1764998" cy="1185916"/>
          </a:xfrm>
          <a:prstGeom prst="rect">
            <a:avLst/>
          </a:prstGeom>
        </p:spPr>
      </p:pic>
      <p:pic>
        <p:nvPicPr>
          <p:cNvPr id="8" name="Picture 9" descr="A picture containing floor, person, cat, indoor&#10;&#10;Description automatically generated">
            <a:extLst>
              <a:ext uri="{FF2B5EF4-FFF2-40B4-BE49-F238E27FC236}">
                <a16:creationId xmlns:a16="http://schemas.microsoft.com/office/drawing/2014/main" id="{54CBB856-5E24-FA67-F2D6-5EFA801CFA99}"/>
              </a:ext>
            </a:extLst>
          </p:cNvPr>
          <p:cNvPicPr>
            <a:picLocks noChangeAspect="1"/>
          </p:cNvPicPr>
          <p:nvPr/>
        </p:nvPicPr>
        <p:blipFill>
          <a:blip r:embed="rId7"/>
          <a:stretch>
            <a:fillRect/>
          </a:stretch>
        </p:blipFill>
        <p:spPr>
          <a:xfrm>
            <a:off x="6187925" y="4996427"/>
            <a:ext cx="1734461" cy="1124843"/>
          </a:xfrm>
          <a:prstGeom prst="rect">
            <a:avLst/>
          </a:prstGeom>
        </p:spPr>
      </p:pic>
      <p:pic>
        <p:nvPicPr>
          <p:cNvPr id="9" name="Picture 11">
            <a:extLst>
              <a:ext uri="{FF2B5EF4-FFF2-40B4-BE49-F238E27FC236}">
                <a16:creationId xmlns:a16="http://schemas.microsoft.com/office/drawing/2014/main" id="{9FD54781-BF2C-B610-B160-8DA1540222A5}"/>
              </a:ext>
            </a:extLst>
          </p:cNvPr>
          <p:cNvPicPr>
            <a:picLocks noChangeAspect="1"/>
          </p:cNvPicPr>
          <p:nvPr/>
        </p:nvPicPr>
        <p:blipFill rotWithShape="1">
          <a:blip r:embed="rId8"/>
          <a:srcRect t="50531" r="29167" b="15413"/>
          <a:stretch/>
        </p:blipFill>
        <p:spPr>
          <a:xfrm>
            <a:off x="6187926" y="3483829"/>
            <a:ext cx="1726677" cy="1119892"/>
          </a:xfrm>
          <a:prstGeom prst="rect">
            <a:avLst/>
          </a:prstGeom>
        </p:spPr>
      </p:pic>
      <p:sp>
        <p:nvSpPr>
          <p:cNvPr id="10" name="Google Shape;1155;p16">
            <a:extLst>
              <a:ext uri="{FF2B5EF4-FFF2-40B4-BE49-F238E27FC236}">
                <a16:creationId xmlns:a16="http://schemas.microsoft.com/office/drawing/2014/main" id="{DA229D2E-CC20-22E1-E1AB-EF779DFC711A}"/>
              </a:ext>
            </a:extLst>
          </p:cNvPr>
          <p:cNvSpPr txBox="1"/>
          <p:nvPr/>
        </p:nvSpPr>
        <p:spPr>
          <a:xfrm>
            <a:off x="2267410" y="1905208"/>
            <a:ext cx="3666665" cy="62484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pt-BR" sz="1600" b="1" dirty="0">
                <a:solidFill>
                  <a:schemeClr val="dk1"/>
                </a:solidFill>
                <a:latin typeface="Arial"/>
                <a:ea typeface="Arial"/>
                <a:cs typeface="Arial"/>
                <a:sym typeface="Arial"/>
              </a:rPr>
              <a:t>FMCG Monthly*</a:t>
            </a:r>
          </a:p>
          <a:p>
            <a:pPr marL="0" marR="0" lvl="0" indent="0" algn="l" rtl="0">
              <a:spcBef>
                <a:spcPts val="0"/>
              </a:spcBef>
              <a:spcAft>
                <a:spcPts val="0"/>
              </a:spcAft>
              <a:buNone/>
            </a:pPr>
            <a:r>
              <a:rPr lang="pt-BR" sz="1200" dirty="0">
                <a:solidFill>
                  <a:schemeClr val="dk1"/>
                </a:solidFill>
                <a:latin typeface="Arial"/>
                <a:ea typeface="Arial"/>
                <a:cs typeface="Arial"/>
                <a:sym typeface="Arial"/>
              </a:rPr>
              <a:t>Categorias Alimentares, Higiene e beleza</a:t>
            </a:r>
            <a:endParaRPr lang="pt-BR" sz="1400" dirty="0">
              <a:solidFill>
                <a:schemeClr val="dk1"/>
              </a:solidFill>
              <a:latin typeface="Arial"/>
              <a:ea typeface="Arial"/>
              <a:cs typeface="Arial"/>
              <a:sym typeface="Arial"/>
            </a:endParaRPr>
          </a:p>
        </p:txBody>
      </p:sp>
      <p:sp>
        <p:nvSpPr>
          <p:cNvPr id="11" name="Google Shape;588;p49">
            <a:extLst>
              <a:ext uri="{FF2B5EF4-FFF2-40B4-BE49-F238E27FC236}">
                <a16:creationId xmlns:a16="http://schemas.microsoft.com/office/drawing/2014/main" id="{24A572F4-6EF7-8756-A72B-1D6908ADAFF0}"/>
              </a:ext>
            </a:extLst>
          </p:cNvPr>
          <p:cNvSpPr/>
          <p:nvPr/>
        </p:nvSpPr>
        <p:spPr>
          <a:xfrm>
            <a:off x="2267409" y="2460514"/>
            <a:ext cx="3666665" cy="63060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 sz="1200" b="0" i="0" u="none" strike="noStrike" cap="none" dirty="0">
                <a:solidFill>
                  <a:schemeClr val="lt1"/>
                </a:solidFill>
                <a:ea typeface="Montserrat"/>
                <a:cs typeface="Montserrat"/>
                <a:sym typeface="Montserrat"/>
              </a:rPr>
              <a:t>Lojas Alimentares - INA</a:t>
            </a:r>
            <a:endParaRPr lang="en-US" sz="1200" b="0" i="0" u="none" strike="noStrike" cap="none" dirty="0">
              <a:solidFill>
                <a:schemeClr val="lt1"/>
              </a:solidFill>
              <a:ea typeface="Montserrat"/>
              <a:cs typeface="Montserrat"/>
            </a:endParaRPr>
          </a:p>
          <a:p>
            <a:pPr marL="0" marR="0" lvl="0" indent="0" algn="l" rtl="0">
              <a:lnSpc>
                <a:spcPct val="100000"/>
              </a:lnSpc>
              <a:spcBef>
                <a:spcPts val="0"/>
              </a:spcBef>
              <a:spcAft>
                <a:spcPts val="0"/>
              </a:spcAft>
              <a:buClr>
                <a:srgbClr val="000000"/>
              </a:buClr>
              <a:buSzPts val="1100"/>
              <a:buFont typeface="Arial"/>
              <a:buNone/>
            </a:pPr>
            <a:r>
              <a:rPr lang="en" sz="1200" b="0" i="0" u="none" strike="noStrike" cap="none" dirty="0">
                <a:solidFill>
                  <a:schemeClr val="lt1"/>
                </a:solidFill>
                <a:ea typeface="Montserrat"/>
                <a:cs typeface="Montserrat"/>
                <a:sym typeface="Montserrat"/>
              </a:rPr>
              <a:t>Bares – INB</a:t>
            </a:r>
            <a:endParaRPr lang="en" sz="1200" b="0" i="0" u="none" strike="noStrike" cap="none" dirty="0">
              <a:solidFill>
                <a:schemeClr val="lt1"/>
              </a:solidFill>
              <a:ea typeface="Montserrat"/>
              <a:cs typeface="Montserrat"/>
            </a:endParaRPr>
          </a:p>
          <a:p>
            <a:pPr marL="0" marR="0" lvl="0" indent="0" algn="l" rtl="0">
              <a:lnSpc>
                <a:spcPct val="100000"/>
              </a:lnSpc>
              <a:spcBef>
                <a:spcPts val="0"/>
              </a:spcBef>
              <a:spcAft>
                <a:spcPts val="0"/>
              </a:spcAft>
              <a:buClr>
                <a:srgbClr val="000000"/>
              </a:buClr>
              <a:buSzPts val="1100"/>
              <a:buFont typeface="Arial"/>
              <a:buNone/>
            </a:pPr>
            <a:r>
              <a:rPr lang="en" sz="1200" dirty="0">
                <a:solidFill>
                  <a:schemeClr val="lt1"/>
                </a:solidFill>
                <a:ea typeface="Montserrat"/>
                <a:cs typeface="Montserrat"/>
                <a:sym typeface="Montserrat"/>
              </a:rPr>
              <a:t>Farmas e perfumarias -INFC</a:t>
            </a:r>
            <a:endParaRPr sz="1200" b="0" i="0" u="none" strike="noStrike" cap="none" dirty="0">
              <a:solidFill>
                <a:schemeClr val="lt1"/>
              </a:solidFill>
              <a:ea typeface="Montserrat"/>
              <a:cs typeface="Montserrat"/>
            </a:endParaRPr>
          </a:p>
        </p:txBody>
      </p:sp>
      <p:sp>
        <p:nvSpPr>
          <p:cNvPr id="12" name="Google Shape;1155;p16">
            <a:extLst>
              <a:ext uri="{FF2B5EF4-FFF2-40B4-BE49-F238E27FC236}">
                <a16:creationId xmlns:a16="http://schemas.microsoft.com/office/drawing/2014/main" id="{C3A1820C-3021-1CC4-F3B9-3CF8CE95870E}"/>
              </a:ext>
            </a:extLst>
          </p:cNvPr>
          <p:cNvSpPr txBox="1"/>
          <p:nvPr/>
        </p:nvSpPr>
        <p:spPr>
          <a:xfrm>
            <a:off x="2267410" y="3446638"/>
            <a:ext cx="3666665" cy="62484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pt-BR" sz="1600" b="1" dirty="0">
                <a:solidFill>
                  <a:schemeClr val="dk1"/>
                </a:solidFill>
                <a:latin typeface="Arial"/>
                <a:ea typeface="Arial"/>
                <a:cs typeface="Arial"/>
                <a:sym typeface="Arial"/>
              </a:rPr>
              <a:t>Alcoholic Beverages</a:t>
            </a:r>
          </a:p>
          <a:p>
            <a:pPr marL="0" marR="0" lvl="0" indent="0" algn="l" rtl="0">
              <a:spcBef>
                <a:spcPts val="0"/>
              </a:spcBef>
              <a:spcAft>
                <a:spcPts val="0"/>
              </a:spcAft>
              <a:buNone/>
            </a:pPr>
            <a:r>
              <a:rPr lang="pt-BR" sz="1200" dirty="0">
                <a:solidFill>
                  <a:schemeClr val="dk1"/>
                </a:solidFill>
                <a:latin typeface="Arial"/>
                <a:ea typeface="Arial"/>
                <a:cs typeface="Arial"/>
                <a:sym typeface="Arial"/>
              </a:rPr>
              <a:t>Bebidas Alcoólicas exceto Cervejas</a:t>
            </a:r>
            <a:endParaRPr lang="pt-BR" sz="1400" dirty="0">
              <a:solidFill>
                <a:schemeClr val="dk1"/>
              </a:solidFill>
              <a:latin typeface="Arial"/>
              <a:ea typeface="Arial"/>
              <a:cs typeface="Arial"/>
              <a:sym typeface="Arial"/>
            </a:endParaRPr>
          </a:p>
        </p:txBody>
      </p:sp>
      <p:sp>
        <p:nvSpPr>
          <p:cNvPr id="13" name="Google Shape;588;p49">
            <a:extLst>
              <a:ext uri="{FF2B5EF4-FFF2-40B4-BE49-F238E27FC236}">
                <a16:creationId xmlns:a16="http://schemas.microsoft.com/office/drawing/2014/main" id="{3BC0AA26-54A9-8517-7366-66D88109AAC5}"/>
              </a:ext>
            </a:extLst>
          </p:cNvPr>
          <p:cNvSpPr/>
          <p:nvPr/>
        </p:nvSpPr>
        <p:spPr>
          <a:xfrm>
            <a:off x="2267409" y="4001944"/>
            <a:ext cx="3666665" cy="630609"/>
          </a:xfrm>
          <a:prstGeom prst="rect">
            <a:avLst/>
          </a:prstGeom>
          <a:solidFill>
            <a:schemeClr val="accent4"/>
          </a:solidFill>
          <a:ln>
            <a:noFill/>
          </a:ln>
        </p:spPr>
        <p:txBody>
          <a:bodyPr spcFirstLastPara="1" wrap="square" lIns="91425" tIns="45700" rIns="91425" bIns="45700" anchor="ctr" anchorCtr="0">
            <a:noAutofit/>
          </a:bodyPr>
          <a:lstStyle/>
          <a:p>
            <a:pPr lvl="0">
              <a:buClr>
                <a:srgbClr val="000000"/>
              </a:buClr>
              <a:buSzPts val="1100"/>
            </a:pPr>
            <a:r>
              <a:rPr lang="pt-BR" sz="1200" dirty="0">
                <a:solidFill>
                  <a:schemeClr val="lt1"/>
                </a:solidFill>
                <a:ea typeface="Montserrat"/>
                <a:cs typeface="Montserrat"/>
                <a:sym typeface="Montserrat"/>
              </a:rPr>
              <a:t>Lojas Alimentares - INA</a:t>
            </a:r>
          </a:p>
          <a:p>
            <a:pPr lvl="0">
              <a:buClr>
                <a:srgbClr val="000000"/>
              </a:buClr>
              <a:buSzPts val="1100"/>
            </a:pPr>
            <a:r>
              <a:rPr lang="pt-BR" sz="1200" dirty="0">
                <a:solidFill>
                  <a:schemeClr val="lt1"/>
                </a:solidFill>
                <a:ea typeface="Montserrat"/>
                <a:cs typeface="Montserrat"/>
                <a:sym typeface="Montserrat"/>
              </a:rPr>
              <a:t>Bares – INB</a:t>
            </a:r>
          </a:p>
        </p:txBody>
      </p:sp>
      <p:sp>
        <p:nvSpPr>
          <p:cNvPr id="14" name="Google Shape;1155;p16">
            <a:extLst>
              <a:ext uri="{FF2B5EF4-FFF2-40B4-BE49-F238E27FC236}">
                <a16:creationId xmlns:a16="http://schemas.microsoft.com/office/drawing/2014/main" id="{6876ED3C-42E2-2531-0540-29EB35E43E7D}"/>
              </a:ext>
            </a:extLst>
          </p:cNvPr>
          <p:cNvSpPr txBox="1"/>
          <p:nvPr/>
        </p:nvSpPr>
        <p:spPr>
          <a:xfrm>
            <a:off x="2267410" y="4929714"/>
            <a:ext cx="3666665" cy="62484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pt-BR" sz="1600" b="1" dirty="0">
                <a:solidFill>
                  <a:schemeClr val="dk1"/>
                </a:solidFill>
                <a:latin typeface="Arial"/>
                <a:ea typeface="Arial"/>
                <a:cs typeface="Arial"/>
                <a:sym typeface="Arial"/>
              </a:rPr>
              <a:t>Beverages</a:t>
            </a:r>
          </a:p>
          <a:p>
            <a:pPr marL="0" marR="0" lvl="0" indent="0" algn="l" rtl="0">
              <a:spcBef>
                <a:spcPts val="0"/>
              </a:spcBef>
              <a:spcAft>
                <a:spcPts val="0"/>
              </a:spcAft>
              <a:buNone/>
            </a:pPr>
            <a:r>
              <a:rPr lang="pt-BR" sz="1200" dirty="0">
                <a:solidFill>
                  <a:schemeClr val="dk1"/>
                </a:solidFill>
                <a:latin typeface="Arial"/>
                <a:ea typeface="Arial"/>
                <a:cs typeface="Arial"/>
                <a:sym typeface="Arial"/>
              </a:rPr>
              <a:t>Cervejas e bebidas não alcoolicas</a:t>
            </a:r>
          </a:p>
        </p:txBody>
      </p:sp>
      <p:sp>
        <p:nvSpPr>
          <p:cNvPr id="15" name="Google Shape;588;p49">
            <a:extLst>
              <a:ext uri="{FF2B5EF4-FFF2-40B4-BE49-F238E27FC236}">
                <a16:creationId xmlns:a16="http://schemas.microsoft.com/office/drawing/2014/main" id="{1F5F4C14-7CAA-522C-4F6F-9AB50186ADEC}"/>
              </a:ext>
            </a:extLst>
          </p:cNvPr>
          <p:cNvSpPr/>
          <p:nvPr/>
        </p:nvSpPr>
        <p:spPr>
          <a:xfrm>
            <a:off x="2267409" y="5485020"/>
            <a:ext cx="3666665" cy="630609"/>
          </a:xfrm>
          <a:prstGeom prst="rect">
            <a:avLst/>
          </a:prstGeom>
          <a:solidFill>
            <a:schemeClr val="accent4"/>
          </a:solidFill>
          <a:ln>
            <a:noFill/>
          </a:ln>
        </p:spPr>
        <p:txBody>
          <a:bodyPr spcFirstLastPara="1" wrap="square" lIns="91425" tIns="45700" rIns="91425" bIns="45700" anchor="ctr" anchorCtr="0">
            <a:noAutofit/>
          </a:bodyPr>
          <a:lstStyle/>
          <a:p>
            <a:pPr lvl="0">
              <a:buClr>
                <a:srgbClr val="000000"/>
              </a:buClr>
              <a:buSzPts val="1100"/>
            </a:pPr>
            <a:r>
              <a:rPr lang="pt-BR" sz="1200" dirty="0">
                <a:solidFill>
                  <a:schemeClr val="lt1"/>
                </a:solidFill>
                <a:ea typeface="Montserrat"/>
                <a:cs typeface="Montserrat"/>
                <a:sym typeface="Montserrat"/>
              </a:rPr>
              <a:t>Lojas Alimentares - INA</a:t>
            </a:r>
          </a:p>
          <a:p>
            <a:pPr lvl="0">
              <a:buClr>
                <a:srgbClr val="000000"/>
              </a:buClr>
              <a:buSzPts val="1100"/>
            </a:pPr>
            <a:r>
              <a:rPr lang="pt-BR" sz="1200" dirty="0">
                <a:solidFill>
                  <a:schemeClr val="lt1"/>
                </a:solidFill>
                <a:ea typeface="Montserrat"/>
                <a:cs typeface="Montserrat"/>
                <a:sym typeface="Montserrat"/>
              </a:rPr>
              <a:t>Bares – INB</a:t>
            </a:r>
          </a:p>
        </p:txBody>
      </p:sp>
      <p:sp>
        <p:nvSpPr>
          <p:cNvPr id="16" name="Google Shape;1155;p16">
            <a:extLst>
              <a:ext uri="{FF2B5EF4-FFF2-40B4-BE49-F238E27FC236}">
                <a16:creationId xmlns:a16="http://schemas.microsoft.com/office/drawing/2014/main" id="{4BC7F6F8-368E-457A-A881-8995735EFB86}"/>
              </a:ext>
            </a:extLst>
          </p:cNvPr>
          <p:cNvSpPr txBox="1"/>
          <p:nvPr/>
        </p:nvSpPr>
        <p:spPr>
          <a:xfrm>
            <a:off x="8204293" y="1905208"/>
            <a:ext cx="3666665" cy="62484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pt-BR" sz="1600" b="1" dirty="0">
                <a:solidFill>
                  <a:schemeClr val="dk1"/>
                </a:solidFill>
                <a:latin typeface="Arial"/>
                <a:ea typeface="Arial"/>
                <a:cs typeface="Arial"/>
                <a:sym typeface="Arial"/>
              </a:rPr>
              <a:t>FMCG Drug</a:t>
            </a:r>
          </a:p>
          <a:p>
            <a:pPr marL="0" marR="0" lvl="0" indent="0" algn="l" rtl="0">
              <a:spcBef>
                <a:spcPts val="0"/>
              </a:spcBef>
              <a:spcAft>
                <a:spcPts val="0"/>
              </a:spcAft>
              <a:buNone/>
            </a:pPr>
            <a:r>
              <a:rPr lang="pt-BR" sz="1200" dirty="0">
                <a:solidFill>
                  <a:schemeClr val="dk1"/>
                </a:solidFill>
                <a:latin typeface="Arial"/>
                <a:ea typeface="Arial"/>
                <a:cs typeface="Arial"/>
                <a:sym typeface="Arial"/>
              </a:rPr>
              <a:t>Categorias de Higiene e Beleza</a:t>
            </a:r>
            <a:endParaRPr lang="pt-BR" sz="1400" dirty="0">
              <a:solidFill>
                <a:schemeClr val="dk1"/>
              </a:solidFill>
              <a:latin typeface="Arial"/>
              <a:ea typeface="Arial"/>
              <a:cs typeface="Arial"/>
              <a:sym typeface="Arial"/>
            </a:endParaRPr>
          </a:p>
        </p:txBody>
      </p:sp>
      <p:sp>
        <p:nvSpPr>
          <p:cNvPr id="17" name="Google Shape;588;p49">
            <a:extLst>
              <a:ext uri="{FF2B5EF4-FFF2-40B4-BE49-F238E27FC236}">
                <a16:creationId xmlns:a16="http://schemas.microsoft.com/office/drawing/2014/main" id="{FB4F1C8D-8F01-945F-ABEB-DFB1B39AB826}"/>
              </a:ext>
            </a:extLst>
          </p:cNvPr>
          <p:cNvSpPr/>
          <p:nvPr/>
        </p:nvSpPr>
        <p:spPr>
          <a:xfrm>
            <a:off x="8204292" y="2460514"/>
            <a:ext cx="3666665" cy="630609"/>
          </a:xfrm>
          <a:prstGeom prst="rect">
            <a:avLst/>
          </a:prstGeom>
          <a:solidFill>
            <a:schemeClr val="accent4"/>
          </a:solidFill>
          <a:ln>
            <a:noFill/>
          </a:ln>
        </p:spPr>
        <p:txBody>
          <a:bodyPr spcFirstLastPara="1" wrap="square" lIns="91425" tIns="45700" rIns="91425" bIns="45700" anchor="ctr" anchorCtr="0">
            <a:noAutofit/>
          </a:bodyPr>
          <a:lstStyle/>
          <a:p>
            <a:pPr lvl="0">
              <a:buClr>
                <a:srgbClr val="000000"/>
              </a:buClr>
              <a:buSzPts val="1100"/>
            </a:pPr>
            <a:r>
              <a:rPr lang="pt-BR" sz="1200" dirty="0">
                <a:solidFill>
                  <a:schemeClr val="lt1"/>
                </a:solidFill>
                <a:ea typeface="Montserrat"/>
                <a:cs typeface="Montserrat"/>
                <a:sym typeface="Montserrat"/>
              </a:rPr>
              <a:t>Lojas Alimentares - INA</a:t>
            </a:r>
          </a:p>
          <a:p>
            <a:pPr lvl="0">
              <a:buClr>
                <a:srgbClr val="000000"/>
              </a:buClr>
              <a:buSzPts val="1100"/>
            </a:pPr>
            <a:r>
              <a:rPr lang="pt-BR" sz="1200" dirty="0">
                <a:solidFill>
                  <a:schemeClr val="lt1"/>
                </a:solidFill>
                <a:ea typeface="Montserrat"/>
                <a:cs typeface="Montserrat"/>
                <a:sym typeface="Montserrat"/>
              </a:rPr>
              <a:t>Farmas e Perfumarias - INFC</a:t>
            </a:r>
          </a:p>
        </p:txBody>
      </p:sp>
      <p:sp>
        <p:nvSpPr>
          <p:cNvPr id="18" name="Google Shape;1155;p16">
            <a:extLst>
              <a:ext uri="{FF2B5EF4-FFF2-40B4-BE49-F238E27FC236}">
                <a16:creationId xmlns:a16="http://schemas.microsoft.com/office/drawing/2014/main" id="{24D459C9-0EA9-B140-397C-41434B4268F6}"/>
              </a:ext>
            </a:extLst>
          </p:cNvPr>
          <p:cNvSpPr txBox="1"/>
          <p:nvPr/>
        </p:nvSpPr>
        <p:spPr>
          <a:xfrm>
            <a:off x="8204293" y="3446638"/>
            <a:ext cx="3666665" cy="62484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pt-BR" sz="1600" b="1" dirty="0">
                <a:solidFill>
                  <a:schemeClr val="dk1"/>
                </a:solidFill>
                <a:latin typeface="Arial"/>
                <a:ea typeface="Arial"/>
                <a:cs typeface="Arial"/>
                <a:sym typeface="Arial"/>
              </a:rPr>
              <a:t>Tobacco</a:t>
            </a:r>
          </a:p>
          <a:p>
            <a:pPr marL="0" marR="0" lvl="0" indent="0" algn="l" rtl="0">
              <a:spcBef>
                <a:spcPts val="0"/>
              </a:spcBef>
              <a:spcAft>
                <a:spcPts val="0"/>
              </a:spcAft>
              <a:buNone/>
            </a:pPr>
            <a:r>
              <a:rPr lang="pt-BR" sz="1200" dirty="0">
                <a:solidFill>
                  <a:schemeClr val="dk1"/>
                </a:solidFill>
                <a:latin typeface="Arial"/>
                <a:ea typeface="Arial"/>
                <a:cs typeface="Arial"/>
                <a:sym typeface="Arial"/>
              </a:rPr>
              <a:t>Cigarros</a:t>
            </a:r>
            <a:endParaRPr lang="pt-BR" sz="1400" dirty="0">
              <a:solidFill>
                <a:schemeClr val="dk1"/>
              </a:solidFill>
              <a:latin typeface="Arial"/>
              <a:ea typeface="Arial"/>
              <a:cs typeface="Arial"/>
              <a:sym typeface="Arial"/>
            </a:endParaRPr>
          </a:p>
        </p:txBody>
      </p:sp>
      <p:sp>
        <p:nvSpPr>
          <p:cNvPr id="19" name="Google Shape;588;p49">
            <a:extLst>
              <a:ext uri="{FF2B5EF4-FFF2-40B4-BE49-F238E27FC236}">
                <a16:creationId xmlns:a16="http://schemas.microsoft.com/office/drawing/2014/main" id="{CE9DD452-C0FF-0F45-B573-F044BE17086B}"/>
              </a:ext>
            </a:extLst>
          </p:cNvPr>
          <p:cNvSpPr/>
          <p:nvPr/>
        </p:nvSpPr>
        <p:spPr>
          <a:xfrm>
            <a:off x="8204292" y="4001944"/>
            <a:ext cx="3666665" cy="630609"/>
          </a:xfrm>
          <a:prstGeom prst="rect">
            <a:avLst/>
          </a:prstGeom>
          <a:solidFill>
            <a:schemeClr val="accent4"/>
          </a:solidFill>
          <a:ln>
            <a:noFill/>
          </a:ln>
        </p:spPr>
        <p:txBody>
          <a:bodyPr spcFirstLastPara="1" wrap="square" lIns="91425" tIns="45700" rIns="91425" bIns="45700" anchor="ctr" anchorCtr="0">
            <a:noAutofit/>
          </a:bodyPr>
          <a:lstStyle/>
          <a:p>
            <a:pPr lvl="0">
              <a:buClr>
                <a:srgbClr val="000000"/>
              </a:buClr>
              <a:buSzPts val="1100"/>
            </a:pPr>
            <a:r>
              <a:rPr lang="pt-BR" sz="1200" dirty="0">
                <a:solidFill>
                  <a:schemeClr val="lt1"/>
                </a:solidFill>
                <a:ea typeface="Montserrat"/>
                <a:cs typeface="Montserrat"/>
                <a:sym typeface="Montserrat"/>
              </a:rPr>
              <a:t>Lojas Alimentares – INA</a:t>
            </a:r>
          </a:p>
          <a:p>
            <a:pPr lvl="0">
              <a:buClr>
                <a:srgbClr val="000000"/>
              </a:buClr>
              <a:buSzPts val="1100"/>
            </a:pPr>
            <a:r>
              <a:rPr lang="pt-BR" sz="1200" dirty="0">
                <a:solidFill>
                  <a:schemeClr val="lt1"/>
                </a:solidFill>
                <a:ea typeface="Montserrat"/>
                <a:cs typeface="Montserrat"/>
                <a:sym typeface="Montserrat"/>
              </a:rPr>
              <a:t>Bares - INB</a:t>
            </a:r>
          </a:p>
        </p:txBody>
      </p:sp>
      <p:sp>
        <p:nvSpPr>
          <p:cNvPr id="20" name="Google Shape;1155;p16">
            <a:extLst>
              <a:ext uri="{FF2B5EF4-FFF2-40B4-BE49-F238E27FC236}">
                <a16:creationId xmlns:a16="http://schemas.microsoft.com/office/drawing/2014/main" id="{326F1ED1-288E-72F5-CEA4-761AFD2F0579}"/>
              </a:ext>
            </a:extLst>
          </p:cNvPr>
          <p:cNvSpPr txBox="1"/>
          <p:nvPr/>
        </p:nvSpPr>
        <p:spPr>
          <a:xfrm>
            <a:off x="8204293" y="4929714"/>
            <a:ext cx="3666665" cy="62484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pt-BR" sz="1600" b="1" dirty="0">
                <a:solidFill>
                  <a:schemeClr val="dk1"/>
                </a:solidFill>
                <a:latin typeface="Arial"/>
                <a:ea typeface="Arial"/>
                <a:cs typeface="Arial"/>
                <a:sym typeface="Arial"/>
              </a:rPr>
              <a:t>FMCG Food</a:t>
            </a:r>
          </a:p>
          <a:p>
            <a:pPr marL="0" marR="0" lvl="0" indent="0" algn="l" rtl="0">
              <a:spcBef>
                <a:spcPts val="0"/>
              </a:spcBef>
              <a:spcAft>
                <a:spcPts val="0"/>
              </a:spcAft>
              <a:buNone/>
            </a:pPr>
            <a:r>
              <a:rPr lang="pt-BR" sz="1200" dirty="0">
                <a:solidFill>
                  <a:schemeClr val="dk1"/>
                </a:solidFill>
                <a:latin typeface="Arial"/>
                <a:ea typeface="Arial"/>
                <a:cs typeface="Arial"/>
                <a:sym typeface="Arial"/>
              </a:rPr>
              <a:t>Alimento p/Cães e Gatos Ind. Carne / Pães e Bolos</a:t>
            </a:r>
          </a:p>
        </p:txBody>
      </p:sp>
      <p:sp>
        <p:nvSpPr>
          <p:cNvPr id="21" name="Google Shape;588;p49">
            <a:extLst>
              <a:ext uri="{FF2B5EF4-FFF2-40B4-BE49-F238E27FC236}">
                <a16:creationId xmlns:a16="http://schemas.microsoft.com/office/drawing/2014/main" id="{5C298418-AE92-090D-162D-8E5A077ADE15}"/>
              </a:ext>
            </a:extLst>
          </p:cNvPr>
          <p:cNvSpPr/>
          <p:nvPr/>
        </p:nvSpPr>
        <p:spPr>
          <a:xfrm>
            <a:off x="8204292" y="5485020"/>
            <a:ext cx="3666665" cy="630609"/>
          </a:xfrm>
          <a:prstGeom prst="rect">
            <a:avLst/>
          </a:prstGeom>
          <a:solidFill>
            <a:schemeClr val="accent4"/>
          </a:solidFill>
          <a:ln>
            <a:noFill/>
          </a:ln>
        </p:spPr>
        <p:txBody>
          <a:bodyPr spcFirstLastPara="1" wrap="square" lIns="91425" tIns="45700" rIns="91425" bIns="45700" anchor="ctr" anchorCtr="0">
            <a:noAutofit/>
          </a:bodyPr>
          <a:lstStyle/>
          <a:p>
            <a:pPr lvl="0">
              <a:buClr>
                <a:srgbClr val="000000"/>
              </a:buClr>
              <a:buSzPts val="1100"/>
            </a:pPr>
            <a:r>
              <a:rPr lang="pt-BR" sz="1200" dirty="0">
                <a:solidFill>
                  <a:schemeClr val="lt1"/>
                </a:solidFill>
                <a:ea typeface="Montserrat"/>
                <a:cs typeface="Montserrat"/>
                <a:sym typeface="Montserrat"/>
              </a:rPr>
              <a:t>Lojas Alimentares - INA</a:t>
            </a:r>
          </a:p>
          <a:p>
            <a:pPr lvl="0">
              <a:buClr>
                <a:srgbClr val="000000"/>
              </a:buClr>
              <a:buSzPts val="1100"/>
            </a:pPr>
            <a:r>
              <a:rPr lang="pt-BR" sz="1200" dirty="0">
                <a:solidFill>
                  <a:schemeClr val="lt1"/>
                </a:solidFill>
                <a:ea typeface="Montserrat"/>
                <a:cs typeface="Montserrat"/>
                <a:sym typeface="Montserrat"/>
              </a:rPr>
              <a:t>Pet Shop ( Área III e IV)</a:t>
            </a:r>
          </a:p>
        </p:txBody>
      </p:sp>
    </p:spTree>
    <p:extLst>
      <p:ext uri="{BB962C8B-B14F-4D97-AF65-F5344CB8AC3E}">
        <p14:creationId xmlns:p14="http://schemas.microsoft.com/office/powerpoint/2010/main" val="598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ço Reservado para Conteúdo 5" descr="Pessoa posando para foto em frente a prateleira de loja&#10;&#10;Descrição gerada automaticamente">
            <a:extLst>
              <a:ext uri="{FF2B5EF4-FFF2-40B4-BE49-F238E27FC236}">
                <a16:creationId xmlns:a16="http://schemas.microsoft.com/office/drawing/2014/main" id="{9E587CFA-E636-4A2C-F7AC-355EFDE26700}"/>
              </a:ext>
            </a:extLst>
          </p:cNvPr>
          <p:cNvPicPr>
            <a:picLocks noGrp="1" noChangeAspect="1"/>
          </p:cNvPicPr>
          <p:nvPr/>
        </p:nvPicPr>
        <p:blipFill rotWithShape="1">
          <a:blip r:embed="rId2"/>
          <a:srcRect l="7261" t="3449" b="6207"/>
          <a:stretch/>
        </p:blipFill>
        <p:spPr>
          <a:xfrm>
            <a:off x="6199729" y="1150243"/>
            <a:ext cx="3862087" cy="2508234"/>
          </a:xfrm>
          <a:prstGeom prst="rect">
            <a:avLst/>
          </a:prstGeom>
        </p:spPr>
      </p:pic>
      <p:pic>
        <p:nvPicPr>
          <p:cNvPr id="9" name="Espaço Reservado para Conteúdo 7" descr="Pessoa posando para foto em frente a uma loja&#10;&#10;Descrição gerada automaticamente com confiança média">
            <a:extLst>
              <a:ext uri="{FF2B5EF4-FFF2-40B4-BE49-F238E27FC236}">
                <a16:creationId xmlns:a16="http://schemas.microsoft.com/office/drawing/2014/main" id="{466D6D87-B050-AEC1-01B0-95964E04624E}"/>
              </a:ext>
            </a:extLst>
          </p:cNvPr>
          <p:cNvPicPr>
            <a:picLocks noGrp="1" noChangeAspect="1"/>
          </p:cNvPicPr>
          <p:nvPr/>
        </p:nvPicPr>
        <p:blipFill rotWithShape="1">
          <a:blip r:embed="rId3"/>
          <a:srcRect l="1892" t="1571" r="7655" b="7982"/>
          <a:stretch/>
        </p:blipFill>
        <p:spPr>
          <a:xfrm>
            <a:off x="288558" y="1150243"/>
            <a:ext cx="3762350" cy="2508234"/>
          </a:xfrm>
          <a:prstGeom prst="rect">
            <a:avLst/>
          </a:prstGeom>
        </p:spPr>
      </p:pic>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Canais alimentares</a:t>
            </a:r>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29</a:t>
            </a:fld>
            <a:endParaRPr lang="en-US" dirty="0"/>
          </a:p>
        </p:txBody>
      </p:sp>
      <p:sp>
        <p:nvSpPr>
          <p:cNvPr id="7" name="Content Placeholder 2">
            <a:extLst>
              <a:ext uri="{FF2B5EF4-FFF2-40B4-BE49-F238E27FC236}">
                <a16:creationId xmlns:a16="http://schemas.microsoft.com/office/drawing/2014/main" id="{911E5C25-968B-78EB-2E42-27ECB1EC3AE0}"/>
              </a:ext>
            </a:extLst>
          </p:cNvPr>
          <p:cNvSpPr>
            <a:spLocks noGrp="1"/>
          </p:cNvSpPr>
          <p:nvPr>
            <p:ph idx="1"/>
          </p:nvPr>
        </p:nvSpPr>
        <p:spPr>
          <a:xfrm>
            <a:off x="288558" y="3777541"/>
            <a:ext cx="5664186" cy="1231139"/>
          </a:xfrm>
        </p:spPr>
        <p:txBody>
          <a:bodyPr/>
          <a:lstStyle/>
          <a:p>
            <a:pPr marL="0" indent="0">
              <a:spcAft>
                <a:spcPts val="1200"/>
              </a:spcAft>
              <a:buNone/>
            </a:pPr>
            <a:r>
              <a:rPr lang="pt-BR" b="1" dirty="0">
                <a:solidFill>
                  <a:schemeClr val="bg2"/>
                </a:solidFill>
              </a:rPr>
              <a:t>Autosserviços:</a:t>
            </a:r>
            <a:endParaRPr lang="pt-BR" dirty="0">
              <a:solidFill>
                <a:schemeClr val="bg2"/>
              </a:solidFill>
            </a:endParaRPr>
          </a:p>
          <a:p>
            <a:pPr marL="0" indent="0">
              <a:spcAft>
                <a:spcPts val="1200"/>
              </a:spcAft>
              <a:buNone/>
            </a:pPr>
            <a:r>
              <a:rPr lang="pt-BR" dirty="0"/>
              <a:t>São lojas onde o consumidor escolhe os produtos sem a intermediação de um vendedor ou balconista . Tem como características fundamentais a presença de: </a:t>
            </a:r>
            <a:br>
              <a:rPr lang="pt-BR" dirty="0"/>
            </a:br>
            <a:r>
              <a:rPr lang="pt-BR" i="1" dirty="0"/>
              <a:t>Check outs; carrinhos/cestas; corredores; atendimento em autoserviço/mix (atendimento de balcão em sessões exclusivas, ex. Padaria); Leitor de codigo de barras</a:t>
            </a:r>
          </a:p>
        </p:txBody>
      </p:sp>
      <p:sp>
        <p:nvSpPr>
          <p:cNvPr id="8" name="Content Placeholder 2">
            <a:extLst>
              <a:ext uri="{FF2B5EF4-FFF2-40B4-BE49-F238E27FC236}">
                <a16:creationId xmlns:a16="http://schemas.microsoft.com/office/drawing/2014/main" id="{29B5777A-7FF0-1192-5BFC-822C466F8740}"/>
              </a:ext>
            </a:extLst>
          </p:cNvPr>
          <p:cNvSpPr txBox="1">
            <a:spLocks/>
          </p:cNvSpPr>
          <p:nvPr/>
        </p:nvSpPr>
        <p:spPr>
          <a:xfrm>
            <a:off x="6199729" y="3777541"/>
            <a:ext cx="5664186" cy="1231139"/>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t-BR" b="1" dirty="0">
                <a:solidFill>
                  <a:schemeClr val="bg2"/>
                </a:solidFill>
              </a:rPr>
              <a:t>Conveniências:</a:t>
            </a:r>
            <a:endParaRPr lang="pt-BR" dirty="0">
              <a:solidFill>
                <a:schemeClr val="bg2"/>
              </a:solidFill>
            </a:endParaRPr>
          </a:p>
          <a:p>
            <a:pPr marL="0" indent="0">
              <a:spcAft>
                <a:spcPts val="1200"/>
              </a:spcAft>
              <a:buFont typeface="Arial" panose="020B0604020202020204" pitchFamily="34" charset="0"/>
              <a:buNone/>
            </a:pPr>
            <a:r>
              <a:rPr lang="pt-BR" dirty="0"/>
              <a:t>Rede de lojas ou lojas independentes, geralmente abertas mais de 16 horas por dia, localizadas em um posto de gasolina e cujo mix de produtos inclui: </a:t>
            </a:r>
          </a:p>
          <a:p>
            <a:pPr marL="0" indent="0">
              <a:spcAft>
                <a:spcPts val="1200"/>
              </a:spcAft>
              <a:buFont typeface="Arial" panose="020B0604020202020204" pitchFamily="34" charset="0"/>
              <a:buNone/>
            </a:pPr>
            <a:r>
              <a:rPr lang="pt-BR" dirty="0"/>
              <a:t>Bebidas alcoólicas, refrigerantes, cerveja, cigarros e salgadinhos.</a:t>
            </a:r>
          </a:p>
        </p:txBody>
      </p:sp>
    </p:spTree>
    <p:extLst>
      <p:ext uri="{BB962C8B-B14F-4D97-AF65-F5344CB8AC3E}">
        <p14:creationId xmlns:p14="http://schemas.microsoft.com/office/powerpoint/2010/main" val="2341343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p16"/>
          <p:cNvSpPr txBox="1">
            <a:spLocks noGrp="1"/>
          </p:cNvSpPr>
          <p:nvPr>
            <p:ph type="sldNum" idx="12"/>
          </p:nvPr>
        </p:nvSpPr>
        <p:spPr>
          <a:xfrm>
            <a:off x="10985326" y="6435203"/>
            <a:ext cx="901874" cy="365125"/>
          </a:xfrm>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fld id="{00000000-1234-1234-1234-123412341234}" type="slidenum">
              <a:rPr lang="en-US"/>
              <a:t>3</a:t>
            </a:fld>
            <a:endParaRPr/>
          </a:p>
        </p:txBody>
      </p:sp>
      <p:sp>
        <p:nvSpPr>
          <p:cNvPr id="1151" name="Google Shape;1151;p16"/>
          <p:cNvSpPr txBox="1">
            <a:spLocks noGrp="1"/>
          </p:cNvSpPr>
          <p:nvPr>
            <p:ph type="ctrTitle"/>
          </p:nvPr>
        </p:nvSpPr>
        <p:spPr>
          <a:xfrm>
            <a:off x="288559" y="1111525"/>
            <a:ext cx="3503952" cy="2390972"/>
          </a:xfrm>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Clr>
                <a:schemeClr val="lt1"/>
              </a:buClr>
              <a:buSzPts val="3600"/>
              <a:buFont typeface="Arial"/>
              <a:buNone/>
            </a:pPr>
            <a:r>
              <a:rPr lang="en-US"/>
              <a:t>Agenda</a:t>
            </a:r>
            <a:endParaRPr/>
          </a:p>
        </p:txBody>
      </p:sp>
      <p:sp>
        <p:nvSpPr>
          <p:cNvPr id="1152" name="Google Shape;1152;p16"/>
          <p:cNvSpPr txBox="1">
            <a:spLocks noGrp="1"/>
          </p:cNvSpPr>
          <p:nvPr>
            <p:ph type="subTitle" idx="2"/>
          </p:nvPr>
        </p:nvSpPr>
        <p:spPr>
          <a:xfrm>
            <a:off x="288558" y="3515514"/>
            <a:ext cx="3503953" cy="436210"/>
          </a:xfrm>
          <a:prstGeom prst="rect">
            <a:avLst/>
          </a:prstGeom>
          <a:noFill/>
          <a:ln>
            <a:noFill/>
          </a:ln>
        </p:spPr>
        <p:txBody>
          <a:bodyPr spcFirstLastPara="1" wrap="square" lIns="0" tIns="45700" rIns="0" bIns="45700" anchor="t" anchorCtr="0">
            <a:noAutofit/>
          </a:bodyPr>
          <a:lstStyle/>
          <a:p>
            <a:pPr marL="0" lvl="0" indent="0" algn="l" rtl="0">
              <a:lnSpc>
                <a:spcPct val="100000"/>
              </a:lnSpc>
              <a:spcBef>
                <a:spcPts val="0"/>
              </a:spcBef>
              <a:spcAft>
                <a:spcPts val="0"/>
              </a:spcAft>
              <a:buClr>
                <a:schemeClr val="lt1"/>
              </a:buClr>
              <a:buSzPts val="2000"/>
              <a:buNone/>
            </a:pPr>
            <a:endParaRPr/>
          </a:p>
        </p:txBody>
      </p:sp>
      <p:sp>
        <p:nvSpPr>
          <p:cNvPr id="1153" name="Google Shape;1153;p16"/>
          <p:cNvSpPr txBox="1">
            <a:spLocks noGrp="1"/>
          </p:cNvSpPr>
          <p:nvPr>
            <p:ph type="body" idx="3"/>
          </p:nvPr>
        </p:nvSpPr>
        <p:spPr>
          <a:xfrm>
            <a:off x="4290932" y="5985327"/>
            <a:ext cx="7595265" cy="365125"/>
          </a:xfrm>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Clr>
                <a:srgbClr val="B3B3B3"/>
              </a:buClr>
              <a:buSzPts val="800"/>
              <a:buNone/>
            </a:pPr>
            <a:endParaRPr/>
          </a:p>
        </p:txBody>
      </p:sp>
      <p:cxnSp>
        <p:nvCxnSpPr>
          <p:cNvPr id="1154" name="Google Shape;1154;p16"/>
          <p:cNvCxnSpPr>
            <a:cxnSpLocks/>
          </p:cNvCxnSpPr>
          <p:nvPr/>
        </p:nvCxnSpPr>
        <p:spPr>
          <a:xfrm>
            <a:off x="4801811" y="1025912"/>
            <a:ext cx="0" cy="4003105"/>
          </a:xfrm>
          <a:prstGeom prst="straightConnector1">
            <a:avLst/>
          </a:prstGeom>
          <a:noFill/>
          <a:ln w="12700" cap="flat" cmpd="sng">
            <a:solidFill>
              <a:schemeClr val="dk1"/>
            </a:solidFill>
            <a:prstDash val="dot"/>
            <a:miter lim="800000"/>
            <a:headEnd type="none" w="sm" len="sm"/>
            <a:tailEnd type="none" w="sm" len="sm"/>
          </a:ln>
        </p:spPr>
      </p:cxnSp>
      <p:sp>
        <p:nvSpPr>
          <p:cNvPr id="1155" name="Google Shape;1155;p16"/>
          <p:cNvSpPr txBox="1"/>
          <p:nvPr/>
        </p:nvSpPr>
        <p:spPr>
          <a:xfrm>
            <a:off x="5507335" y="1026947"/>
            <a:ext cx="6379864" cy="624840"/>
          </a:xfrm>
          <a:prstGeom prst="rect">
            <a:avLst/>
          </a:prstGeom>
          <a:noFill/>
          <a:ln>
            <a:noFill/>
          </a:ln>
        </p:spPr>
        <p:txBody>
          <a:bodyPr spcFirstLastPara="1" wrap="square" lIns="0" tIns="45700" rIns="0" bIns="45700" anchor="ctr" anchorCtr="0">
            <a:noAutofit/>
          </a:bodyPr>
          <a:lstStyle/>
          <a:p>
            <a:pPr marL="0" marR="0" lvl="0" indent="0" algn="l" rtl="0">
              <a:spcBef>
                <a:spcPts val="0"/>
              </a:spcBef>
              <a:spcAft>
                <a:spcPts val="0"/>
              </a:spcAft>
              <a:buNone/>
            </a:pPr>
            <a:r>
              <a:rPr lang="en-US" sz="2000" dirty="0">
                <a:solidFill>
                  <a:schemeClr val="dk1"/>
                </a:solidFill>
                <a:latin typeface="Arial"/>
                <a:ea typeface="Arial"/>
                <a:cs typeface="Arial"/>
                <a:sym typeface="Arial"/>
              </a:rPr>
              <a:t>Overview Nielsen e Retail Index</a:t>
            </a:r>
          </a:p>
        </p:txBody>
      </p:sp>
      <p:sp>
        <p:nvSpPr>
          <p:cNvPr id="1156" name="Google Shape;1156;p16"/>
          <p:cNvSpPr txBox="1"/>
          <p:nvPr/>
        </p:nvSpPr>
        <p:spPr>
          <a:xfrm>
            <a:off x="5507335" y="2794798"/>
            <a:ext cx="6379864" cy="624840"/>
          </a:xfrm>
          <a:prstGeom prst="rect">
            <a:avLst/>
          </a:prstGeom>
          <a:noFill/>
          <a:ln>
            <a:noFill/>
          </a:ln>
        </p:spPr>
        <p:txBody>
          <a:bodyPr spcFirstLastPara="1" wrap="square" lIns="0" tIns="45700" rIns="0" bIns="45700" anchor="ctr" anchorCtr="0">
            <a:noAutofit/>
          </a:bodyPr>
          <a:lstStyle/>
          <a:p>
            <a:pPr marL="0" marR="0" lvl="0" indent="0" algn="l" rtl="0">
              <a:spcBef>
                <a:spcPts val="0"/>
              </a:spcBef>
              <a:spcAft>
                <a:spcPts val="0"/>
              </a:spcAft>
              <a:buNone/>
            </a:pPr>
            <a:r>
              <a:rPr lang="en-US" sz="2000" dirty="0">
                <a:solidFill>
                  <a:schemeClr val="dk1"/>
                </a:solidFill>
                <a:latin typeface="Arial"/>
                <a:ea typeface="Arial"/>
                <a:cs typeface="Arial"/>
                <a:sym typeface="Arial"/>
              </a:rPr>
              <a:t>Estrutura e </a:t>
            </a:r>
            <a:r>
              <a:rPr lang="en-US" sz="2000" dirty="0" err="1">
                <a:solidFill>
                  <a:schemeClr val="dk1"/>
                </a:solidFill>
                <a:latin typeface="Arial"/>
                <a:ea typeface="Arial"/>
                <a:cs typeface="Arial"/>
                <a:sym typeface="Arial"/>
              </a:rPr>
              <a:t>metodologia</a:t>
            </a:r>
            <a:endParaRPr lang="en-US" sz="2000" dirty="0">
              <a:solidFill>
                <a:schemeClr val="dk1"/>
              </a:solidFill>
              <a:latin typeface="Arial"/>
              <a:ea typeface="Arial"/>
              <a:cs typeface="Arial"/>
              <a:sym typeface="Arial"/>
            </a:endParaRPr>
          </a:p>
        </p:txBody>
      </p:sp>
      <p:sp>
        <p:nvSpPr>
          <p:cNvPr id="1157" name="Google Shape;1157;p16"/>
          <p:cNvSpPr txBox="1"/>
          <p:nvPr/>
        </p:nvSpPr>
        <p:spPr>
          <a:xfrm>
            <a:off x="5507335" y="4529512"/>
            <a:ext cx="6379864" cy="624840"/>
          </a:xfrm>
          <a:prstGeom prst="rect">
            <a:avLst/>
          </a:prstGeom>
          <a:noFill/>
          <a:ln>
            <a:noFill/>
          </a:ln>
        </p:spPr>
        <p:txBody>
          <a:bodyPr spcFirstLastPara="1" wrap="square" lIns="0" tIns="45700" rIns="0" bIns="45700" anchor="ctr" anchorCtr="0">
            <a:noAutofit/>
          </a:bodyPr>
          <a:lstStyle/>
          <a:p>
            <a:pPr marL="0" marR="0" lvl="0" indent="0" algn="l" rtl="0">
              <a:spcBef>
                <a:spcPts val="0"/>
              </a:spcBef>
              <a:spcAft>
                <a:spcPts val="0"/>
              </a:spcAft>
              <a:buNone/>
            </a:pPr>
            <a:r>
              <a:rPr lang="pt-BR" sz="2000" dirty="0">
                <a:solidFill>
                  <a:schemeClr val="dk1"/>
                </a:solidFill>
                <a:latin typeface="Arial"/>
                <a:ea typeface="Arial"/>
                <a:cs typeface="Arial"/>
                <a:sym typeface="Arial"/>
              </a:rPr>
              <a:t>Análise de dados: do &amp; dont’s</a:t>
            </a:r>
          </a:p>
        </p:txBody>
      </p:sp>
      <p:pic>
        <p:nvPicPr>
          <p:cNvPr id="1160" name="Google Shape;1160;p16" descr="Icon&#10;&#10;Description automatically generated"/>
          <p:cNvPicPr preferRelativeResize="0"/>
          <p:nvPr/>
        </p:nvPicPr>
        <p:blipFill rotWithShape="1">
          <a:blip r:embed="rId3">
            <a:alphaModFix/>
          </a:blip>
          <a:srcRect/>
          <a:stretch/>
        </p:blipFill>
        <p:spPr>
          <a:xfrm>
            <a:off x="4359995" y="4400116"/>
            <a:ext cx="883632" cy="883632"/>
          </a:xfrm>
          <a:prstGeom prst="rect">
            <a:avLst/>
          </a:prstGeom>
          <a:noFill/>
          <a:ln>
            <a:noFill/>
          </a:ln>
        </p:spPr>
      </p:pic>
      <p:pic>
        <p:nvPicPr>
          <p:cNvPr id="1163" name="Google Shape;1163;p16" descr="Icon&#10;&#10;Description automatically generated"/>
          <p:cNvPicPr preferRelativeResize="0"/>
          <p:nvPr/>
        </p:nvPicPr>
        <p:blipFill rotWithShape="1">
          <a:blip r:embed="rId4">
            <a:alphaModFix/>
          </a:blip>
          <a:srcRect/>
          <a:stretch/>
        </p:blipFill>
        <p:spPr>
          <a:xfrm>
            <a:off x="4342842" y="2635617"/>
            <a:ext cx="943203" cy="943203"/>
          </a:xfrm>
          <a:prstGeom prst="rect">
            <a:avLst/>
          </a:prstGeom>
          <a:noFill/>
          <a:ln>
            <a:noFill/>
          </a:ln>
        </p:spPr>
      </p:pic>
      <p:pic>
        <p:nvPicPr>
          <p:cNvPr id="1164" name="Google Shape;1164;p16" descr="A picture containing text, light, vector graphics&#10;&#10;Description automatically generated"/>
          <p:cNvPicPr preferRelativeResize="0"/>
          <p:nvPr/>
        </p:nvPicPr>
        <p:blipFill rotWithShape="1">
          <a:blip r:embed="rId5">
            <a:alphaModFix/>
          </a:blip>
          <a:srcRect/>
          <a:stretch/>
        </p:blipFill>
        <p:spPr>
          <a:xfrm>
            <a:off x="4426267" y="864415"/>
            <a:ext cx="751088" cy="94990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0AFC8F48-5796-28E1-D9A1-C250929409CF}"/>
              </a:ext>
            </a:extLst>
          </p:cNvPr>
          <p:cNvCxnSpPr>
            <a:stCxn id="5" idx="2"/>
          </p:cNvCxnSpPr>
          <p:nvPr/>
        </p:nvCxnSpPr>
        <p:spPr>
          <a:xfrm>
            <a:off x="6679377" y="2632267"/>
            <a:ext cx="6350" cy="15492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Espaço Reservado para Conteúdo 7" descr="Pessoa posando para foto em frente a uma loja&#10;&#10;Descrição gerada automaticamente com confiança média">
            <a:extLst>
              <a:ext uri="{FF2B5EF4-FFF2-40B4-BE49-F238E27FC236}">
                <a16:creationId xmlns:a16="http://schemas.microsoft.com/office/drawing/2014/main" id="{466D6D87-B050-AEC1-01B0-95964E04624E}"/>
              </a:ext>
            </a:extLst>
          </p:cNvPr>
          <p:cNvPicPr>
            <a:picLocks noGrp="1" noChangeAspect="1"/>
          </p:cNvPicPr>
          <p:nvPr/>
        </p:nvPicPr>
        <p:blipFill rotWithShape="1">
          <a:blip r:embed="rId2"/>
          <a:srcRect l="1892" t="1571" r="7655" b="7982"/>
          <a:stretch/>
        </p:blipFill>
        <p:spPr>
          <a:xfrm>
            <a:off x="288558" y="1150243"/>
            <a:ext cx="3762350" cy="2508234"/>
          </a:xfrm>
          <a:prstGeom prst="rect">
            <a:avLst/>
          </a:prstGeom>
        </p:spPr>
      </p:pic>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Classificações dos autosserviços</a:t>
            </a:r>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30</a:t>
            </a:fld>
            <a:endParaRPr lang="en-US" dirty="0"/>
          </a:p>
        </p:txBody>
      </p:sp>
      <p:sp>
        <p:nvSpPr>
          <p:cNvPr id="7" name="Content Placeholder 2">
            <a:extLst>
              <a:ext uri="{FF2B5EF4-FFF2-40B4-BE49-F238E27FC236}">
                <a16:creationId xmlns:a16="http://schemas.microsoft.com/office/drawing/2014/main" id="{911E5C25-968B-78EB-2E42-27ECB1EC3AE0}"/>
              </a:ext>
            </a:extLst>
          </p:cNvPr>
          <p:cNvSpPr>
            <a:spLocks noGrp="1"/>
          </p:cNvSpPr>
          <p:nvPr>
            <p:ph idx="1"/>
          </p:nvPr>
        </p:nvSpPr>
        <p:spPr>
          <a:xfrm>
            <a:off x="288558" y="3777541"/>
            <a:ext cx="3762350" cy="1231139"/>
          </a:xfrm>
        </p:spPr>
        <p:txBody>
          <a:bodyPr/>
          <a:lstStyle/>
          <a:p>
            <a:pPr marL="0" indent="0">
              <a:spcAft>
                <a:spcPts val="1200"/>
              </a:spcAft>
              <a:buNone/>
            </a:pPr>
            <a:r>
              <a:rPr lang="pt-BR" b="1" dirty="0">
                <a:solidFill>
                  <a:schemeClr val="bg2"/>
                </a:solidFill>
              </a:rPr>
              <a:t>Autosserviços:</a:t>
            </a:r>
            <a:endParaRPr lang="pt-BR" dirty="0">
              <a:solidFill>
                <a:schemeClr val="bg2"/>
              </a:solidFill>
            </a:endParaRPr>
          </a:p>
          <a:p>
            <a:pPr marL="0" indent="0">
              <a:spcAft>
                <a:spcPts val="1200"/>
              </a:spcAft>
              <a:buNone/>
            </a:pPr>
            <a:r>
              <a:rPr lang="pt-BR" sz="1400" dirty="0"/>
              <a:t>São lojas onde o consumidor escolhe os produtos sem a intermediação de um vendedor ou balconista. Tem como características fundamentais a presença de: </a:t>
            </a:r>
            <a:br>
              <a:rPr lang="pt-BR" sz="1400" dirty="0"/>
            </a:br>
            <a:r>
              <a:rPr lang="pt-BR" sz="1400" i="1" dirty="0"/>
              <a:t>Check outs; carrinhos/cestas; corredores; atendimento em autoserviço/mix (atendimento de balcão em sessões exclusivas, ex. Padaria); Leitor de codigo de barras</a:t>
            </a:r>
          </a:p>
        </p:txBody>
      </p:sp>
      <p:sp>
        <p:nvSpPr>
          <p:cNvPr id="3" name="Text Placeholder 3">
            <a:extLst>
              <a:ext uri="{FF2B5EF4-FFF2-40B4-BE49-F238E27FC236}">
                <a16:creationId xmlns:a16="http://schemas.microsoft.com/office/drawing/2014/main" id="{E4FCD5B1-A0C5-1479-4396-26EDFEB50707}"/>
              </a:ext>
            </a:extLst>
          </p:cNvPr>
          <p:cNvSpPr txBox="1">
            <a:spLocks/>
          </p:cNvSpPr>
          <p:nvPr/>
        </p:nvSpPr>
        <p:spPr>
          <a:xfrm>
            <a:off x="4248233" y="845616"/>
            <a:ext cx="5161042" cy="436542"/>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dirty="0" err="1">
                <a:solidFill>
                  <a:schemeClr val="tx1"/>
                </a:solidFill>
              </a:rPr>
              <a:t>Autosserviço</a:t>
            </a:r>
            <a:r>
              <a:rPr lang="en-US" dirty="0">
                <a:solidFill>
                  <a:schemeClr val="tx1"/>
                </a:solidFill>
              </a:rPr>
              <a:t> </a:t>
            </a:r>
            <a:r>
              <a:rPr lang="en-US" dirty="0" err="1">
                <a:solidFill>
                  <a:schemeClr val="tx1"/>
                </a:solidFill>
              </a:rPr>
              <a:t>independente</a:t>
            </a:r>
            <a:r>
              <a:rPr lang="en-US" dirty="0">
                <a:solidFill>
                  <a:schemeClr val="tx1"/>
                </a:solidFill>
              </a:rPr>
              <a:t> </a:t>
            </a:r>
            <a:r>
              <a:rPr lang="en-US" dirty="0" err="1">
                <a:solidFill>
                  <a:schemeClr val="tx1"/>
                </a:solidFill>
              </a:rPr>
              <a:t>ou</a:t>
            </a:r>
            <a:r>
              <a:rPr lang="en-US" dirty="0">
                <a:solidFill>
                  <a:schemeClr val="tx1"/>
                </a:solidFill>
              </a:rPr>
              <a:t> </a:t>
            </a:r>
            <a:r>
              <a:rPr lang="en-US" dirty="0" err="1">
                <a:solidFill>
                  <a:schemeClr val="tx1"/>
                </a:solidFill>
              </a:rPr>
              <a:t>moderno</a:t>
            </a:r>
            <a:r>
              <a:rPr lang="en-US" dirty="0">
                <a:solidFill>
                  <a:schemeClr val="tx1"/>
                </a:solidFill>
              </a:rPr>
              <a:t>? </a:t>
            </a:r>
          </a:p>
        </p:txBody>
      </p:sp>
      <p:sp>
        <p:nvSpPr>
          <p:cNvPr id="4" name="Google Shape;381;p42">
            <a:extLst>
              <a:ext uri="{FF2B5EF4-FFF2-40B4-BE49-F238E27FC236}">
                <a16:creationId xmlns:a16="http://schemas.microsoft.com/office/drawing/2014/main" id="{022B4CDD-2445-4B1D-984B-5FA61C32EEC2}"/>
              </a:ext>
            </a:extLst>
          </p:cNvPr>
          <p:cNvSpPr/>
          <p:nvPr/>
        </p:nvSpPr>
        <p:spPr>
          <a:xfrm>
            <a:off x="6757693" y="1352775"/>
            <a:ext cx="3692892" cy="397352"/>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400" i="0" u="none" strike="noStrike" cap="none" dirty="0">
                <a:latin typeface="+mj-lt"/>
                <a:ea typeface="Montserrat"/>
                <a:cs typeface="Montserrat"/>
                <a:sym typeface="Montserrat"/>
              </a:rPr>
              <a:t>Área de </a:t>
            </a:r>
            <a:r>
              <a:rPr lang="en-US" sz="1400" i="0" u="none" strike="noStrike" cap="none" dirty="0" err="1">
                <a:latin typeface="+mj-lt"/>
                <a:ea typeface="Montserrat"/>
                <a:cs typeface="Montserrat"/>
                <a:sym typeface="Montserrat"/>
              </a:rPr>
              <a:t>Vendas</a:t>
            </a:r>
            <a:r>
              <a:rPr lang="en-US" sz="1400" dirty="0">
                <a:latin typeface="+mj-lt"/>
                <a:ea typeface="Montserrat"/>
                <a:cs typeface="Montserrat"/>
                <a:sym typeface="Montserrat"/>
              </a:rPr>
              <a:t> </a:t>
            </a:r>
            <a:r>
              <a:rPr lang="en-US" sz="1400" i="0" u="none" strike="noStrike" cap="none" dirty="0">
                <a:latin typeface="+mj-lt"/>
                <a:ea typeface="Montserrat"/>
                <a:cs typeface="Montserrat"/>
                <a:sym typeface="Montserrat"/>
              </a:rPr>
              <a:t>&gt;= 1.000m²?</a:t>
            </a:r>
          </a:p>
        </p:txBody>
      </p:sp>
      <p:sp>
        <p:nvSpPr>
          <p:cNvPr id="5" name="Google Shape;381;p42">
            <a:extLst>
              <a:ext uri="{FF2B5EF4-FFF2-40B4-BE49-F238E27FC236}">
                <a16:creationId xmlns:a16="http://schemas.microsoft.com/office/drawing/2014/main" id="{530F3224-DB67-8084-0636-8398B0CBCC27}"/>
              </a:ext>
            </a:extLst>
          </p:cNvPr>
          <p:cNvSpPr/>
          <p:nvPr/>
        </p:nvSpPr>
        <p:spPr>
          <a:xfrm>
            <a:off x="6016676" y="2234915"/>
            <a:ext cx="1325402" cy="397352"/>
          </a:xfrm>
          <a:prstGeom prst="rect">
            <a:avLst/>
          </a:prstGeom>
          <a:solidFill>
            <a:srgbClr val="AA21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400" b="1" i="0" u="none" strike="noStrike" cap="none" dirty="0">
                <a:solidFill>
                  <a:schemeClr val="bg1"/>
                </a:solidFill>
                <a:latin typeface="+mj-lt"/>
                <a:ea typeface="Montserrat"/>
                <a:cs typeface="Montserrat"/>
                <a:sym typeface="Montserrat"/>
              </a:rPr>
              <a:t>NÃO</a:t>
            </a:r>
          </a:p>
        </p:txBody>
      </p:sp>
      <p:sp>
        <p:nvSpPr>
          <p:cNvPr id="6" name="Google Shape;381;p42">
            <a:extLst>
              <a:ext uri="{FF2B5EF4-FFF2-40B4-BE49-F238E27FC236}">
                <a16:creationId xmlns:a16="http://schemas.microsoft.com/office/drawing/2014/main" id="{674AD18F-37B9-A9A5-A7A6-9015078AF135}"/>
              </a:ext>
            </a:extLst>
          </p:cNvPr>
          <p:cNvSpPr/>
          <p:nvPr/>
        </p:nvSpPr>
        <p:spPr>
          <a:xfrm>
            <a:off x="9866201" y="2234915"/>
            <a:ext cx="1325402" cy="397352"/>
          </a:xfrm>
          <a:prstGeom prst="rect">
            <a:avLst/>
          </a:prstGeom>
          <a:solidFill>
            <a:srgbClr val="008A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400" b="1" i="0" u="none" strike="noStrike" cap="none" dirty="0">
                <a:solidFill>
                  <a:schemeClr val="bg1"/>
                </a:solidFill>
                <a:latin typeface="+mj-lt"/>
                <a:ea typeface="Montserrat"/>
                <a:cs typeface="Montserrat"/>
                <a:sym typeface="Montserrat"/>
              </a:rPr>
              <a:t>SIM</a:t>
            </a:r>
          </a:p>
        </p:txBody>
      </p:sp>
      <p:sp>
        <p:nvSpPr>
          <p:cNvPr id="11" name="Google Shape;381;p42">
            <a:extLst>
              <a:ext uri="{FF2B5EF4-FFF2-40B4-BE49-F238E27FC236}">
                <a16:creationId xmlns:a16="http://schemas.microsoft.com/office/drawing/2014/main" id="{68FDCD5E-5CD4-328E-A893-C6A3BAE8DAA6}"/>
              </a:ext>
            </a:extLst>
          </p:cNvPr>
          <p:cNvSpPr/>
          <p:nvPr/>
        </p:nvSpPr>
        <p:spPr>
          <a:xfrm>
            <a:off x="5344364" y="3117054"/>
            <a:ext cx="2670026" cy="796526"/>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pt-BR" sz="1400" i="0" u="none" strike="noStrike" cap="none" dirty="0">
                <a:latin typeface="+mj-lt"/>
                <a:ea typeface="Montserrat"/>
                <a:cs typeface="Montserrat"/>
                <a:sym typeface="Montserrat"/>
              </a:rPr>
              <a:t>Possui 5 lojas ou mais na mesma bandeira/CNPJ?</a:t>
            </a:r>
          </a:p>
        </p:txBody>
      </p:sp>
      <p:sp>
        <p:nvSpPr>
          <p:cNvPr id="12" name="Google Shape;381;p42">
            <a:extLst>
              <a:ext uri="{FF2B5EF4-FFF2-40B4-BE49-F238E27FC236}">
                <a16:creationId xmlns:a16="http://schemas.microsoft.com/office/drawing/2014/main" id="{407EB773-21AD-3653-C4F4-D2CCE1E9B012}"/>
              </a:ext>
            </a:extLst>
          </p:cNvPr>
          <p:cNvSpPr/>
          <p:nvPr/>
        </p:nvSpPr>
        <p:spPr>
          <a:xfrm>
            <a:off x="9193889" y="3261124"/>
            <a:ext cx="2670026" cy="7965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pt-BR" sz="1400" b="1" i="0" u="none" strike="noStrike" cap="none" dirty="0">
                <a:solidFill>
                  <a:schemeClr val="bg1"/>
                </a:solidFill>
                <a:latin typeface="+mj-lt"/>
                <a:ea typeface="Montserrat"/>
                <a:cs typeface="Montserrat"/>
                <a:sym typeface="Montserrat"/>
              </a:rPr>
              <a:t>AS MODERNO</a:t>
            </a:r>
            <a:r>
              <a:rPr lang="pt-BR" sz="1400" i="0" u="none" strike="noStrike" cap="none" dirty="0">
                <a:solidFill>
                  <a:schemeClr val="bg1"/>
                </a:solidFill>
                <a:latin typeface="+mj-lt"/>
                <a:ea typeface="Montserrat"/>
                <a:cs typeface="Montserrat"/>
                <a:sym typeface="Montserrat"/>
              </a:rPr>
              <a:t> </a:t>
            </a:r>
            <a:br>
              <a:rPr lang="pt-BR" sz="1400" i="0" u="none" strike="noStrike" cap="none" dirty="0">
                <a:solidFill>
                  <a:schemeClr val="bg1"/>
                </a:solidFill>
                <a:latin typeface="+mj-lt"/>
                <a:ea typeface="Montserrat"/>
                <a:cs typeface="Montserrat"/>
                <a:sym typeface="Montserrat"/>
              </a:rPr>
            </a:br>
            <a:r>
              <a:rPr lang="pt-BR" sz="1400" i="0" u="none" strike="noStrike" cap="none" dirty="0">
                <a:solidFill>
                  <a:schemeClr val="bg1"/>
                </a:solidFill>
                <a:latin typeface="+mj-lt"/>
                <a:ea typeface="Montserrat"/>
                <a:cs typeface="Montserrat"/>
                <a:sym typeface="Montserrat"/>
              </a:rPr>
              <a:t>Supermercado Grande e Hipermercado</a:t>
            </a:r>
          </a:p>
        </p:txBody>
      </p:sp>
      <p:sp>
        <p:nvSpPr>
          <p:cNvPr id="13" name="Google Shape;381;p42">
            <a:extLst>
              <a:ext uri="{FF2B5EF4-FFF2-40B4-BE49-F238E27FC236}">
                <a16:creationId xmlns:a16="http://schemas.microsoft.com/office/drawing/2014/main" id="{40C7065E-DFE9-8F5A-BBC5-BBA138EDCEDB}"/>
              </a:ext>
            </a:extLst>
          </p:cNvPr>
          <p:cNvSpPr/>
          <p:nvPr/>
        </p:nvSpPr>
        <p:spPr>
          <a:xfrm>
            <a:off x="4790218" y="4398367"/>
            <a:ext cx="1325402" cy="397352"/>
          </a:xfrm>
          <a:prstGeom prst="rect">
            <a:avLst/>
          </a:prstGeom>
          <a:solidFill>
            <a:srgbClr val="AA21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400" b="1" i="0" u="none" strike="noStrike" cap="none" dirty="0">
                <a:solidFill>
                  <a:schemeClr val="bg1"/>
                </a:solidFill>
                <a:latin typeface="+mj-lt"/>
                <a:ea typeface="Montserrat"/>
                <a:cs typeface="Montserrat"/>
                <a:sym typeface="Montserrat"/>
              </a:rPr>
              <a:t>NÃO</a:t>
            </a:r>
          </a:p>
        </p:txBody>
      </p:sp>
      <p:sp>
        <p:nvSpPr>
          <p:cNvPr id="14" name="Google Shape;381;p42">
            <a:extLst>
              <a:ext uri="{FF2B5EF4-FFF2-40B4-BE49-F238E27FC236}">
                <a16:creationId xmlns:a16="http://schemas.microsoft.com/office/drawing/2014/main" id="{8F0E095C-1C0D-D3F9-FE38-386EF984BE2D}"/>
              </a:ext>
            </a:extLst>
          </p:cNvPr>
          <p:cNvSpPr/>
          <p:nvPr/>
        </p:nvSpPr>
        <p:spPr>
          <a:xfrm>
            <a:off x="7243134" y="4398367"/>
            <a:ext cx="1325402" cy="397352"/>
          </a:xfrm>
          <a:prstGeom prst="rect">
            <a:avLst/>
          </a:prstGeom>
          <a:solidFill>
            <a:srgbClr val="008A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400" b="1" i="0" u="none" strike="noStrike" cap="none" dirty="0">
                <a:solidFill>
                  <a:schemeClr val="bg1"/>
                </a:solidFill>
                <a:latin typeface="+mj-lt"/>
                <a:ea typeface="Montserrat"/>
                <a:cs typeface="Montserrat"/>
                <a:sym typeface="Montserrat"/>
              </a:rPr>
              <a:t>SIM</a:t>
            </a:r>
          </a:p>
        </p:txBody>
      </p:sp>
      <p:sp>
        <p:nvSpPr>
          <p:cNvPr id="15" name="Google Shape;381;p42">
            <a:extLst>
              <a:ext uri="{FF2B5EF4-FFF2-40B4-BE49-F238E27FC236}">
                <a16:creationId xmlns:a16="http://schemas.microsoft.com/office/drawing/2014/main" id="{3E11B53D-6BF7-2DF0-A0AD-966BD2FB0B46}"/>
              </a:ext>
            </a:extLst>
          </p:cNvPr>
          <p:cNvSpPr/>
          <p:nvPr/>
        </p:nvSpPr>
        <p:spPr>
          <a:xfrm>
            <a:off x="4375838" y="5280507"/>
            <a:ext cx="2154163" cy="796526"/>
          </a:xfrm>
          <a:prstGeom prst="rect">
            <a:avLst/>
          </a:prstGeom>
          <a:solidFill>
            <a:schemeClr val="bg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pt-BR" sz="1400" b="1" i="0" u="none" strike="noStrike" cap="none">
                <a:solidFill>
                  <a:schemeClr val="bg1"/>
                </a:solidFill>
                <a:latin typeface="+mj-lt"/>
                <a:ea typeface="Montserrat"/>
                <a:cs typeface="Montserrat"/>
                <a:sym typeface="Montserrat"/>
              </a:rPr>
              <a:t>AS INDEPENDENTE</a:t>
            </a:r>
            <a:endParaRPr lang="pt-BR" sz="1400" b="1" i="0" u="none" strike="noStrike" cap="none" dirty="0">
              <a:solidFill>
                <a:schemeClr val="bg1"/>
              </a:solidFill>
              <a:latin typeface="+mj-lt"/>
              <a:ea typeface="Montserrat"/>
              <a:cs typeface="Montserrat"/>
              <a:sym typeface="Montserrat"/>
            </a:endParaRPr>
          </a:p>
        </p:txBody>
      </p:sp>
      <p:sp>
        <p:nvSpPr>
          <p:cNvPr id="16" name="Google Shape;381;p42">
            <a:extLst>
              <a:ext uri="{FF2B5EF4-FFF2-40B4-BE49-F238E27FC236}">
                <a16:creationId xmlns:a16="http://schemas.microsoft.com/office/drawing/2014/main" id="{C4091A6C-1253-DA22-12DB-0CBB729D8827}"/>
              </a:ext>
            </a:extLst>
          </p:cNvPr>
          <p:cNvSpPr/>
          <p:nvPr/>
        </p:nvSpPr>
        <p:spPr>
          <a:xfrm>
            <a:off x="6828754" y="5280507"/>
            <a:ext cx="2154163" cy="796526"/>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pt-BR" sz="1400" b="1" i="0" u="none" strike="noStrike" cap="none" dirty="0">
                <a:solidFill>
                  <a:schemeClr val="bg1"/>
                </a:solidFill>
                <a:latin typeface="+mj-lt"/>
                <a:ea typeface="Montserrat"/>
                <a:cs typeface="Montserrat"/>
                <a:sym typeface="Montserrat"/>
              </a:rPr>
              <a:t>AS MODERNO</a:t>
            </a:r>
          </a:p>
          <a:p>
            <a:pPr marL="0" marR="0" lvl="0" indent="0" algn="ctr" rtl="0">
              <a:lnSpc>
                <a:spcPct val="100000"/>
              </a:lnSpc>
              <a:spcBef>
                <a:spcPts val="0"/>
              </a:spcBef>
              <a:spcAft>
                <a:spcPts val="0"/>
              </a:spcAft>
              <a:buClr>
                <a:srgbClr val="000000"/>
              </a:buClr>
              <a:buSzPts val="1100"/>
              <a:buFont typeface="Arial"/>
              <a:buNone/>
            </a:pPr>
            <a:r>
              <a:rPr lang="pt-BR" sz="1400" i="0" u="none" strike="noStrike" cap="none" dirty="0">
                <a:solidFill>
                  <a:schemeClr val="bg1"/>
                </a:solidFill>
                <a:latin typeface="+mj-lt"/>
                <a:ea typeface="Montserrat"/>
                <a:cs typeface="Montserrat"/>
                <a:sym typeface="Montserrat"/>
              </a:rPr>
              <a:t>Supermercado Pequeno</a:t>
            </a:r>
          </a:p>
        </p:txBody>
      </p:sp>
      <p:cxnSp>
        <p:nvCxnSpPr>
          <p:cNvPr id="21" name="Connector: Elbow 20">
            <a:extLst>
              <a:ext uri="{FF2B5EF4-FFF2-40B4-BE49-F238E27FC236}">
                <a16:creationId xmlns:a16="http://schemas.microsoft.com/office/drawing/2014/main" id="{F1964DDB-E10D-7FD0-20A2-EFA474546513}"/>
              </a:ext>
            </a:extLst>
          </p:cNvPr>
          <p:cNvCxnSpPr>
            <a:stCxn id="5" idx="0"/>
            <a:endCxn id="6" idx="0"/>
          </p:cNvCxnSpPr>
          <p:nvPr/>
        </p:nvCxnSpPr>
        <p:spPr>
          <a:xfrm rot="5400000" flipH="1" flipV="1">
            <a:off x="8604139" y="310153"/>
            <a:ext cx="12700" cy="3849525"/>
          </a:xfrm>
          <a:prstGeom prst="bentConnector3">
            <a:avLst>
              <a:gd name="adj1" fmla="val 180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81143B-131A-C466-DA5A-C13A82462D96}"/>
              </a:ext>
            </a:extLst>
          </p:cNvPr>
          <p:cNvCxnSpPr>
            <a:stCxn id="4" idx="2"/>
          </p:cNvCxnSpPr>
          <p:nvPr/>
        </p:nvCxnSpPr>
        <p:spPr>
          <a:xfrm>
            <a:off x="8604139" y="1750127"/>
            <a:ext cx="6350" cy="2596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AE6B8DB3-7441-D24C-B5D5-0CDF7C623AE8}"/>
              </a:ext>
            </a:extLst>
          </p:cNvPr>
          <p:cNvCxnSpPr>
            <a:stCxn id="13" idx="0"/>
            <a:endCxn id="14" idx="0"/>
          </p:cNvCxnSpPr>
          <p:nvPr/>
        </p:nvCxnSpPr>
        <p:spPr>
          <a:xfrm rot="5400000" flipH="1" flipV="1">
            <a:off x="6679377" y="3171909"/>
            <a:ext cx="12700" cy="2452916"/>
          </a:xfrm>
          <a:prstGeom prst="bentConnector3">
            <a:avLst>
              <a:gd name="adj1" fmla="val 180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9499D36-0246-383C-EC2C-BEABAD9C1ABE}"/>
              </a:ext>
            </a:extLst>
          </p:cNvPr>
          <p:cNvCxnSpPr>
            <a:endCxn id="12" idx="0"/>
          </p:cNvCxnSpPr>
          <p:nvPr/>
        </p:nvCxnSpPr>
        <p:spPr>
          <a:xfrm>
            <a:off x="10528902" y="2632267"/>
            <a:ext cx="0" cy="6288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17723DD-37D5-DABD-AE2D-DFE9FBF8F55E}"/>
              </a:ext>
            </a:extLst>
          </p:cNvPr>
          <p:cNvCxnSpPr>
            <a:stCxn id="13" idx="2"/>
            <a:endCxn id="15" idx="0"/>
          </p:cNvCxnSpPr>
          <p:nvPr/>
        </p:nvCxnSpPr>
        <p:spPr>
          <a:xfrm>
            <a:off x="5452919" y="4795719"/>
            <a:ext cx="1" cy="4847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B56F6D1-4A17-C8D7-6E23-533FF16E8848}"/>
              </a:ext>
            </a:extLst>
          </p:cNvPr>
          <p:cNvCxnSpPr>
            <a:stCxn id="14" idx="2"/>
            <a:endCxn id="16" idx="0"/>
          </p:cNvCxnSpPr>
          <p:nvPr/>
        </p:nvCxnSpPr>
        <p:spPr>
          <a:xfrm>
            <a:off x="7905835" y="4795719"/>
            <a:ext cx="1" cy="4847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749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05A55DB0-68EA-42AE-BDFD-01084611BCA6}"/>
              </a:ext>
            </a:extLst>
          </p:cNvPr>
          <p:cNvPicPr>
            <a:picLocks noChangeAspect="1"/>
          </p:cNvPicPr>
          <p:nvPr/>
        </p:nvPicPr>
        <p:blipFill>
          <a:blip r:embed="rId2"/>
          <a:stretch>
            <a:fillRect/>
          </a:stretch>
        </p:blipFill>
        <p:spPr>
          <a:xfrm>
            <a:off x="5999281" y="1152477"/>
            <a:ext cx="1136639" cy="974262"/>
          </a:xfrm>
          <a:prstGeom prst="rect">
            <a:avLst/>
          </a:prstGeom>
        </p:spPr>
      </p:pic>
      <p:pic>
        <p:nvPicPr>
          <p:cNvPr id="11" name="Picture 10" descr="Icon&#10;&#10;Description automatically generated">
            <a:extLst>
              <a:ext uri="{FF2B5EF4-FFF2-40B4-BE49-F238E27FC236}">
                <a16:creationId xmlns:a16="http://schemas.microsoft.com/office/drawing/2014/main" id="{36021763-3689-49AF-DA7D-F49AD0394215}"/>
              </a:ext>
            </a:extLst>
          </p:cNvPr>
          <p:cNvPicPr>
            <a:picLocks noChangeAspect="1"/>
          </p:cNvPicPr>
          <p:nvPr/>
        </p:nvPicPr>
        <p:blipFill>
          <a:blip r:embed="rId3"/>
          <a:stretch>
            <a:fillRect/>
          </a:stretch>
        </p:blipFill>
        <p:spPr>
          <a:xfrm>
            <a:off x="5986649" y="4667219"/>
            <a:ext cx="1136640" cy="974263"/>
          </a:xfrm>
          <a:prstGeom prst="rect">
            <a:avLst/>
          </a:prstGeom>
        </p:spPr>
      </p:pic>
      <p:pic>
        <p:nvPicPr>
          <p:cNvPr id="12" name="Picture 11" descr="A picture containing dark&#10;&#10;Description automatically generated">
            <a:extLst>
              <a:ext uri="{FF2B5EF4-FFF2-40B4-BE49-F238E27FC236}">
                <a16:creationId xmlns:a16="http://schemas.microsoft.com/office/drawing/2014/main" id="{4247A3C1-8B0E-03C5-69CD-29D8DAF2093A}"/>
              </a:ext>
            </a:extLst>
          </p:cNvPr>
          <p:cNvPicPr>
            <a:picLocks noChangeAspect="1"/>
          </p:cNvPicPr>
          <p:nvPr/>
        </p:nvPicPr>
        <p:blipFill>
          <a:blip r:embed="rId4"/>
          <a:stretch>
            <a:fillRect/>
          </a:stretch>
        </p:blipFill>
        <p:spPr>
          <a:xfrm>
            <a:off x="5986649" y="2909848"/>
            <a:ext cx="1136639" cy="974262"/>
          </a:xfrm>
          <a:prstGeom prst="rect">
            <a:avLst/>
          </a:prstGeom>
        </p:spPr>
      </p:pic>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Enhancement de Conveniências</a:t>
            </a:r>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31</a:t>
            </a:fld>
            <a:endParaRPr lang="en-US" dirty="0"/>
          </a:p>
        </p:txBody>
      </p:sp>
      <p:sp>
        <p:nvSpPr>
          <p:cNvPr id="3" name="Content Placeholder 2">
            <a:extLst>
              <a:ext uri="{FF2B5EF4-FFF2-40B4-BE49-F238E27FC236}">
                <a16:creationId xmlns:a16="http://schemas.microsoft.com/office/drawing/2014/main" id="{6B3D2E7E-CD53-AB68-1D60-D857407C01CA}"/>
              </a:ext>
            </a:extLst>
          </p:cNvPr>
          <p:cNvSpPr>
            <a:spLocks noGrp="1"/>
          </p:cNvSpPr>
          <p:nvPr>
            <p:ph idx="1"/>
          </p:nvPr>
        </p:nvSpPr>
        <p:spPr>
          <a:xfrm>
            <a:off x="288558" y="1356256"/>
            <a:ext cx="5664186" cy="3700019"/>
          </a:xfrm>
        </p:spPr>
        <p:txBody>
          <a:bodyPr/>
          <a:lstStyle/>
          <a:p>
            <a:pPr marL="0" indent="0">
              <a:spcAft>
                <a:spcPts val="1200"/>
              </a:spcAft>
              <a:buNone/>
            </a:pPr>
            <a:r>
              <a:rPr lang="pt-BR" dirty="0"/>
              <a:t>O Enhancement do Canal de Conveniências é uma expansão propiciada pela entrada de dados eletrônicos recebidos dos varejistas, com os quais passaremos a disponibilizar o canal como um novo produto dentro de Retail Index e Scantrack</a:t>
            </a:r>
          </a:p>
          <a:p>
            <a:pPr marL="0" indent="0">
              <a:spcAft>
                <a:spcPts val="1200"/>
              </a:spcAft>
              <a:buNone/>
            </a:pPr>
            <a:r>
              <a:rPr lang="pt-BR" dirty="0"/>
              <a:t>A partir da expansão do canal você poderá ter uma visão granular do comportamento do consumidor nas principais redes de lojas de conveniência de postos de combustíveis</a:t>
            </a:r>
          </a:p>
          <a:p>
            <a:pPr marL="0" indent="0">
              <a:spcAft>
                <a:spcPts val="1200"/>
              </a:spcAft>
              <a:buNone/>
            </a:pPr>
            <a:r>
              <a:rPr lang="pt-BR" dirty="0"/>
              <a:t>Analise as métricas de consumos das redes de conveniência à níveis de Brasil, estado, município e microrregiões</a:t>
            </a:r>
          </a:p>
        </p:txBody>
      </p:sp>
      <p:sp>
        <p:nvSpPr>
          <p:cNvPr id="4" name="Google Shape;1155;p16">
            <a:extLst>
              <a:ext uri="{FF2B5EF4-FFF2-40B4-BE49-F238E27FC236}">
                <a16:creationId xmlns:a16="http://schemas.microsoft.com/office/drawing/2014/main" id="{C3E398C9-1FC6-151D-D21E-F5B4D6AC5640}"/>
              </a:ext>
            </a:extLst>
          </p:cNvPr>
          <p:cNvSpPr txBox="1"/>
          <p:nvPr/>
        </p:nvSpPr>
        <p:spPr>
          <a:xfrm>
            <a:off x="7260493" y="1327188"/>
            <a:ext cx="4603422" cy="624840"/>
          </a:xfrm>
          <a:prstGeom prst="rect">
            <a:avLst/>
          </a:prstGeom>
          <a:noFill/>
          <a:ln>
            <a:noFill/>
          </a:ln>
        </p:spPr>
        <p:txBody>
          <a:bodyPr spcFirstLastPara="1" wrap="square" lIns="0" tIns="45700" rIns="0" bIns="45700" anchor="ctr" anchorCtr="0">
            <a:noAutofit/>
          </a:bodyPr>
          <a:lstStyle/>
          <a:p>
            <a:pPr marL="0" marR="0" lvl="0" indent="0" algn="l" rtl="0">
              <a:spcBef>
                <a:spcPts val="0"/>
              </a:spcBef>
              <a:spcAft>
                <a:spcPts val="0"/>
              </a:spcAft>
              <a:buNone/>
            </a:pPr>
            <a:r>
              <a:rPr lang="pt-BR" sz="1600" dirty="0">
                <a:solidFill>
                  <a:schemeClr val="dk1"/>
                </a:solidFill>
                <a:latin typeface="Arial"/>
                <a:ea typeface="Arial"/>
                <a:cs typeface="Arial"/>
                <a:sym typeface="Arial"/>
              </a:rPr>
              <a:t>Quebras por Brasil, Áreas Nielsen, Estados e Microrregiões</a:t>
            </a:r>
          </a:p>
        </p:txBody>
      </p:sp>
      <p:sp>
        <p:nvSpPr>
          <p:cNvPr id="5" name="Google Shape;1156;p16">
            <a:extLst>
              <a:ext uri="{FF2B5EF4-FFF2-40B4-BE49-F238E27FC236}">
                <a16:creationId xmlns:a16="http://schemas.microsoft.com/office/drawing/2014/main" id="{1AE4985D-9AFE-4336-C4FA-C5E421E3CF59}"/>
              </a:ext>
            </a:extLst>
          </p:cNvPr>
          <p:cNvSpPr txBox="1"/>
          <p:nvPr/>
        </p:nvSpPr>
        <p:spPr>
          <a:xfrm>
            <a:off x="7260493" y="3084559"/>
            <a:ext cx="4603422" cy="624840"/>
          </a:xfrm>
          <a:prstGeom prst="rect">
            <a:avLst/>
          </a:prstGeom>
          <a:noFill/>
          <a:ln>
            <a:noFill/>
          </a:ln>
        </p:spPr>
        <p:txBody>
          <a:bodyPr spcFirstLastPara="1" wrap="square" lIns="0" tIns="45700" rIns="0" bIns="45700" anchor="ctr" anchorCtr="0">
            <a:noAutofit/>
          </a:bodyPr>
          <a:lstStyle/>
          <a:p>
            <a:pPr marL="0" marR="0" lvl="0" indent="0" algn="l" rtl="0">
              <a:spcBef>
                <a:spcPts val="0"/>
              </a:spcBef>
              <a:spcAft>
                <a:spcPts val="0"/>
              </a:spcAft>
              <a:buNone/>
            </a:pPr>
            <a:r>
              <a:rPr lang="pt-BR" sz="1600" dirty="0">
                <a:solidFill>
                  <a:schemeClr val="dk1"/>
                </a:solidFill>
                <a:latin typeface="Arial"/>
                <a:ea typeface="Arial"/>
                <a:cs typeface="Arial"/>
                <a:sym typeface="Arial"/>
              </a:rPr>
              <a:t>Visão macro dos principais players e cestas do canal conveniências</a:t>
            </a:r>
          </a:p>
        </p:txBody>
      </p:sp>
      <p:sp>
        <p:nvSpPr>
          <p:cNvPr id="6" name="Google Shape;1157;p16">
            <a:extLst>
              <a:ext uri="{FF2B5EF4-FFF2-40B4-BE49-F238E27FC236}">
                <a16:creationId xmlns:a16="http://schemas.microsoft.com/office/drawing/2014/main" id="{FF7F7D1C-0FBC-B455-B8E3-245D074FB183}"/>
              </a:ext>
            </a:extLst>
          </p:cNvPr>
          <p:cNvSpPr txBox="1"/>
          <p:nvPr/>
        </p:nvSpPr>
        <p:spPr>
          <a:xfrm>
            <a:off x="7260493" y="4841930"/>
            <a:ext cx="4603422" cy="624840"/>
          </a:xfrm>
          <a:prstGeom prst="rect">
            <a:avLst/>
          </a:prstGeom>
          <a:noFill/>
          <a:ln>
            <a:noFill/>
          </a:ln>
        </p:spPr>
        <p:txBody>
          <a:bodyPr spcFirstLastPara="1" wrap="square" lIns="0" tIns="45700" rIns="0" bIns="45700" anchor="ctr" anchorCtr="0">
            <a:noAutofit/>
          </a:bodyPr>
          <a:lstStyle/>
          <a:p>
            <a:pPr marL="0" marR="0" lvl="0" indent="0" algn="l" rtl="0">
              <a:spcBef>
                <a:spcPts val="0"/>
              </a:spcBef>
              <a:spcAft>
                <a:spcPts val="0"/>
              </a:spcAft>
              <a:buNone/>
            </a:pPr>
            <a:r>
              <a:rPr lang="pt-BR" sz="1600" dirty="0">
                <a:solidFill>
                  <a:schemeClr val="dk1"/>
                </a:solidFill>
                <a:latin typeface="Arial"/>
                <a:ea typeface="Arial"/>
                <a:cs typeface="Arial"/>
                <a:sym typeface="Arial"/>
              </a:rPr>
              <a:t>Gere insights para sua marca com os relatórios PBI personalizados</a:t>
            </a:r>
          </a:p>
        </p:txBody>
      </p:sp>
    </p:spTree>
    <p:extLst>
      <p:ext uri="{BB962C8B-B14F-4D97-AF65-F5344CB8AC3E}">
        <p14:creationId xmlns:p14="http://schemas.microsoft.com/office/powerpoint/2010/main" val="3585557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Canais NielsenIQ Alimentares: novo formato</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32</a:t>
            </a:fld>
            <a:endParaRPr lang="en-US" dirty="0"/>
          </a:p>
        </p:txBody>
      </p:sp>
      <p:sp>
        <p:nvSpPr>
          <p:cNvPr id="3" name="Google Shape;3761;p97">
            <a:extLst>
              <a:ext uri="{FF2B5EF4-FFF2-40B4-BE49-F238E27FC236}">
                <a16:creationId xmlns:a16="http://schemas.microsoft.com/office/drawing/2014/main" id="{48664923-5819-B656-16BE-7D5C2023AE46}"/>
              </a:ext>
            </a:extLst>
          </p:cNvPr>
          <p:cNvSpPr/>
          <p:nvPr/>
        </p:nvSpPr>
        <p:spPr>
          <a:xfrm>
            <a:off x="279200" y="713425"/>
            <a:ext cx="568733" cy="568733"/>
          </a:xfrm>
          <a:prstGeom prst="ellipse">
            <a:avLst/>
          </a:prstGeom>
          <a:solidFill>
            <a:schemeClr val="bg2"/>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r>
              <a:rPr lang="en-US" sz="3000" b="1" dirty="0">
                <a:solidFill>
                  <a:schemeClr val="bg1"/>
                </a:solidFill>
                <a:latin typeface="Arial"/>
                <a:ea typeface="Arial"/>
                <a:cs typeface="Arial"/>
                <a:sym typeface="Arial"/>
              </a:rPr>
              <a:t>1</a:t>
            </a:r>
            <a:endParaRPr sz="3000" b="1" dirty="0">
              <a:solidFill>
                <a:schemeClr val="bg1"/>
              </a:solidFill>
              <a:latin typeface="Arial"/>
              <a:ea typeface="Arial"/>
              <a:cs typeface="Arial"/>
              <a:sym typeface="Arial"/>
            </a:endParaRPr>
          </a:p>
        </p:txBody>
      </p:sp>
      <p:sp>
        <p:nvSpPr>
          <p:cNvPr id="4" name="Text Placeholder 3">
            <a:extLst>
              <a:ext uri="{FF2B5EF4-FFF2-40B4-BE49-F238E27FC236}">
                <a16:creationId xmlns:a16="http://schemas.microsoft.com/office/drawing/2014/main" id="{A1730D4F-1EB7-1302-F0E2-79E0ACC7CADF}"/>
              </a:ext>
            </a:extLst>
          </p:cNvPr>
          <p:cNvSpPr txBox="1">
            <a:spLocks/>
          </p:cNvSpPr>
          <p:nvPr/>
        </p:nvSpPr>
        <p:spPr>
          <a:xfrm>
            <a:off x="1005840" y="779520"/>
            <a:ext cx="4861560" cy="436542"/>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 Autosserviços (Moderno e </a:t>
            </a:r>
            <a:r>
              <a:rPr lang="en-US" dirty="0" err="1">
                <a:solidFill>
                  <a:schemeClr val="tx1"/>
                </a:solidFill>
              </a:rPr>
              <a:t>independente</a:t>
            </a:r>
            <a:r>
              <a:rPr lang="en-US" dirty="0">
                <a:solidFill>
                  <a:schemeClr val="tx1"/>
                </a:solidFill>
              </a:rPr>
              <a:t>)</a:t>
            </a:r>
          </a:p>
        </p:txBody>
      </p:sp>
      <p:graphicFrame>
        <p:nvGraphicFramePr>
          <p:cNvPr id="5" name="Table 10">
            <a:extLst>
              <a:ext uri="{FF2B5EF4-FFF2-40B4-BE49-F238E27FC236}">
                <a16:creationId xmlns:a16="http://schemas.microsoft.com/office/drawing/2014/main" id="{10070139-7040-001E-8B1A-0E979495D73D}"/>
              </a:ext>
            </a:extLst>
          </p:cNvPr>
          <p:cNvGraphicFramePr>
            <a:graphicFrameLocks noGrp="1"/>
          </p:cNvGraphicFramePr>
          <p:nvPr>
            <p:extLst>
              <p:ext uri="{D42A27DB-BD31-4B8C-83A1-F6EECF244321}">
                <p14:modId xmlns:p14="http://schemas.microsoft.com/office/powerpoint/2010/main" val="2916913609"/>
              </p:ext>
            </p:extLst>
          </p:nvPr>
        </p:nvGraphicFramePr>
        <p:xfrm>
          <a:off x="288558" y="2066925"/>
          <a:ext cx="5683618" cy="3343276"/>
        </p:xfrm>
        <a:graphic>
          <a:graphicData uri="http://schemas.openxmlformats.org/drawingml/2006/table">
            <a:tbl>
              <a:tblPr firstRow="1" bandRow="1">
                <a:tableStyleId>{2D5ABB26-0587-4C30-8999-92F81FD0307C}</a:tableStyleId>
              </a:tblPr>
              <a:tblGrid>
                <a:gridCol w="2502267">
                  <a:extLst>
                    <a:ext uri="{9D8B030D-6E8A-4147-A177-3AD203B41FA5}">
                      <a16:colId xmlns:a16="http://schemas.microsoft.com/office/drawing/2014/main" val="1044502617"/>
                    </a:ext>
                  </a:extLst>
                </a:gridCol>
                <a:gridCol w="3181351">
                  <a:extLst>
                    <a:ext uri="{9D8B030D-6E8A-4147-A177-3AD203B41FA5}">
                      <a16:colId xmlns:a16="http://schemas.microsoft.com/office/drawing/2014/main" val="3492294565"/>
                    </a:ext>
                  </a:extLst>
                </a:gridCol>
              </a:tblGrid>
              <a:tr h="648685">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dirty="0">
                          <a:solidFill>
                            <a:schemeClr val="bg1"/>
                          </a:solidFill>
                          <a:latin typeface="+mj-lt"/>
                          <a:ea typeface="Montserrat"/>
                          <a:cs typeface="Montserrat"/>
                          <a:sym typeface="Montserrat"/>
                        </a:rPr>
                        <a:t>Formato</a:t>
                      </a:r>
                      <a:endParaRPr sz="1400" b="1" u="none" strike="noStrike" cap="none" dirty="0">
                        <a:solidFill>
                          <a:schemeClr val="bg1"/>
                        </a:solidFill>
                        <a:latin typeface="+mj-lt"/>
                        <a:ea typeface="Montserrat"/>
                        <a:cs typeface="Montserrat"/>
                        <a:sym typeface="Montserrat"/>
                      </a:endParaRPr>
                    </a:p>
                  </a:txBody>
                  <a:tcPr marL="91425" marR="91425" marT="91425" marB="914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dirty="0">
                          <a:solidFill>
                            <a:schemeClr val="bg1"/>
                          </a:solidFill>
                          <a:latin typeface="+mj-lt"/>
                          <a:ea typeface="Montserrat"/>
                          <a:cs typeface="Montserrat"/>
                          <a:sym typeface="Montserrat"/>
                        </a:rPr>
                        <a:t>Critério</a:t>
                      </a:r>
                      <a:endParaRPr sz="1100" b="1" u="none" strike="noStrike" cap="none" dirty="0">
                        <a:solidFill>
                          <a:schemeClr val="bg1"/>
                        </a:solidFill>
                        <a:latin typeface="+mj-lt"/>
                        <a:ea typeface="Montserrat"/>
                        <a:cs typeface="Montserrat"/>
                        <a:sym typeface="Montserrat"/>
                      </a:endParaRPr>
                    </a:p>
                  </a:txBody>
                  <a:tcPr marL="91425" marR="91425" marT="91425" marB="9142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17169846"/>
                  </a:ext>
                </a:extLst>
              </a:tr>
              <a:tr h="898197">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dirty="0">
                          <a:solidFill>
                            <a:schemeClr val="tx1"/>
                          </a:solidFill>
                          <a:latin typeface="+mj-lt"/>
                          <a:ea typeface="Montserrat"/>
                          <a:cs typeface="Montserrat"/>
                          <a:sym typeface="Montserrat"/>
                        </a:rPr>
                        <a:t>SUPERMERCADO PEQUENO</a:t>
                      </a:r>
                      <a:endParaRPr sz="1200" b="1"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dirty="0">
                          <a:solidFill>
                            <a:schemeClr val="tx1"/>
                          </a:solidFill>
                          <a:latin typeface="+mj-lt"/>
                          <a:ea typeface="Montserrat"/>
                          <a:cs typeface="Montserrat"/>
                          <a:sym typeface="Montserrat"/>
                        </a:rPr>
                        <a:t>Lojas com áreas de vendas até 1.000m² &amp; n&gt;=5</a:t>
                      </a: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9103183"/>
                  </a:ext>
                </a:extLst>
              </a:tr>
              <a:tr h="898197">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dirty="0">
                          <a:solidFill>
                            <a:schemeClr val="tx1"/>
                          </a:solidFill>
                          <a:latin typeface="+mj-lt"/>
                          <a:ea typeface="Montserrat"/>
                          <a:cs typeface="Montserrat"/>
                          <a:sym typeface="Montserrat"/>
                        </a:rPr>
                        <a:t>SUPERMERCADO GRANDE</a:t>
                      </a:r>
                      <a:endParaRPr sz="1200" b="1"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dirty="0">
                          <a:solidFill>
                            <a:schemeClr val="tx1"/>
                          </a:solidFill>
                          <a:latin typeface="+mj-lt"/>
                          <a:ea typeface="Montserrat"/>
                          <a:cs typeface="Montserrat"/>
                          <a:sym typeface="Montserrat"/>
                        </a:rPr>
                        <a:t>Lojas com área de vendas entre 1.000 a 2.500m²</a:t>
                      </a: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1107254"/>
                  </a:ext>
                </a:extLst>
              </a:tr>
              <a:tr h="898197">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solidFill>
                            <a:schemeClr val="tx1"/>
                          </a:solidFill>
                          <a:latin typeface="+mj-lt"/>
                          <a:ea typeface="Montserrat"/>
                          <a:cs typeface="Montserrat"/>
                          <a:sym typeface="Montserrat"/>
                        </a:rPr>
                        <a:t>HIPERMERCADO</a:t>
                      </a:r>
                      <a:endParaRPr sz="1200" b="1" u="none" strike="noStrike" cap="none">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dirty="0">
                          <a:solidFill>
                            <a:schemeClr val="tx1"/>
                          </a:solidFill>
                          <a:latin typeface="+mj-lt"/>
                          <a:ea typeface="Montserrat"/>
                          <a:cs typeface="Montserrat"/>
                          <a:sym typeface="Montserrat"/>
                        </a:rPr>
                        <a:t>Lojas com área de vendas maior que 2.500m²</a:t>
                      </a: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9451245"/>
                  </a:ext>
                </a:extLst>
              </a:tr>
            </a:tbl>
          </a:graphicData>
        </a:graphic>
      </p:graphicFrame>
      <p:sp>
        <p:nvSpPr>
          <p:cNvPr id="6" name="Rounded Rectangle 15">
            <a:extLst>
              <a:ext uri="{FF2B5EF4-FFF2-40B4-BE49-F238E27FC236}">
                <a16:creationId xmlns:a16="http://schemas.microsoft.com/office/drawing/2014/main" id="{4A633630-7FD1-5145-BB93-0E3B0A97BF83}"/>
              </a:ext>
            </a:extLst>
          </p:cNvPr>
          <p:cNvSpPr/>
          <p:nvPr/>
        </p:nvSpPr>
        <p:spPr>
          <a:xfrm>
            <a:off x="9326434" y="4384308"/>
            <a:ext cx="2322592" cy="482968"/>
          </a:xfrm>
          <a:prstGeom prst="roundRect">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0" rIns="274320" bIns="0" rtlCol="0" anchor="ctr"/>
          <a:lstStyle/>
          <a:p>
            <a:pPr algn="ctr">
              <a:spcAft>
                <a:spcPts val="600"/>
              </a:spcAft>
            </a:pPr>
            <a:r>
              <a:rPr lang="pt-BR" sz="1600" b="1" dirty="0">
                <a:solidFill>
                  <a:schemeClr val="bg1"/>
                </a:solidFill>
                <a:latin typeface="+mj-lt"/>
              </a:rPr>
              <a:t>AS MODERNO</a:t>
            </a:r>
          </a:p>
        </p:txBody>
      </p:sp>
      <p:sp>
        <p:nvSpPr>
          <p:cNvPr id="7" name="Rounded Rectangle 15">
            <a:extLst>
              <a:ext uri="{FF2B5EF4-FFF2-40B4-BE49-F238E27FC236}">
                <a16:creationId xmlns:a16="http://schemas.microsoft.com/office/drawing/2014/main" id="{974533FB-211F-2ACC-354C-A242A16F50C1}"/>
              </a:ext>
            </a:extLst>
          </p:cNvPr>
          <p:cNvSpPr/>
          <p:nvPr/>
        </p:nvSpPr>
        <p:spPr>
          <a:xfrm>
            <a:off x="9326434" y="2068109"/>
            <a:ext cx="2322592" cy="482968"/>
          </a:xfrm>
          <a:prstGeom prst="roundRect">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0" rIns="274320" bIns="0" rtlCol="0" anchor="ctr"/>
          <a:lstStyle/>
          <a:p>
            <a:pPr algn="ctr">
              <a:spcAft>
                <a:spcPts val="600"/>
              </a:spcAft>
            </a:pPr>
            <a:r>
              <a:rPr lang="pt-BR" sz="1600" b="1" dirty="0">
                <a:solidFill>
                  <a:schemeClr val="bg1"/>
                </a:solidFill>
                <a:latin typeface="+mj-lt"/>
              </a:rPr>
              <a:t>AS Independente</a:t>
            </a:r>
          </a:p>
        </p:txBody>
      </p:sp>
      <p:sp>
        <p:nvSpPr>
          <p:cNvPr id="8" name="Text Placeholder 3">
            <a:extLst>
              <a:ext uri="{FF2B5EF4-FFF2-40B4-BE49-F238E27FC236}">
                <a16:creationId xmlns:a16="http://schemas.microsoft.com/office/drawing/2014/main" id="{988B8608-DBD1-CAE9-6BA1-D0582C157C40}"/>
              </a:ext>
            </a:extLst>
          </p:cNvPr>
          <p:cNvSpPr txBox="1">
            <a:spLocks/>
          </p:cNvSpPr>
          <p:nvPr/>
        </p:nvSpPr>
        <p:spPr>
          <a:xfrm>
            <a:off x="6211808" y="2091322"/>
            <a:ext cx="1617742" cy="436542"/>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solidFill>
              </a:rPr>
              <a:t>AS </a:t>
            </a:r>
            <a:r>
              <a:rPr lang="en-US" sz="1400" dirty="0" err="1">
                <a:solidFill>
                  <a:schemeClr val="tx1"/>
                </a:solidFill>
              </a:rPr>
              <a:t>Independente</a:t>
            </a:r>
            <a:endParaRPr lang="en-US" sz="1400" dirty="0">
              <a:solidFill>
                <a:schemeClr val="tx1"/>
              </a:solidFill>
            </a:endParaRPr>
          </a:p>
        </p:txBody>
      </p:sp>
      <p:sp>
        <p:nvSpPr>
          <p:cNvPr id="9" name="Text Placeholder 3">
            <a:extLst>
              <a:ext uri="{FF2B5EF4-FFF2-40B4-BE49-F238E27FC236}">
                <a16:creationId xmlns:a16="http://schemas.microsoft.com/office/drawing/2014/main" id="{189CEDAB-125B-0EE8-92B1-3CFC831E5306}"/>
              </a:ext>
            </a:extLst>
          </p:cNvPr>
          <p:cNvSpPr txBox="1">
            <a:spLocks/>
          </p:cNvSpPr>
          <p:nvPr/>
        </p:nvSpPr>
        <p:spPr>
          <a:xfrm>
            <a:off x="6211808" y="3257294"/>
            <a:ext cx="1617742" cy="436542"/>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err="1">
                <a:solidFill>
                  <a:schemeClr val="tx1"/>
                </a:solidFill>
              </a:rPr>
              <a:t>Dia</a:t>
            </a:r>
            <a:r>
              <a:rPr lang="en-US" sz="1400" dirty="0">
                <a:solidFill>
                  <a:schemeClr val="tx1"/>
                </a:solidFill>
              </a:rPr>
              <a:t>%</a:t>
            </a:r>
          </a:p>
        </p:txBody>
      </p:sp>
      <p:sp>
        <p:nvSpPr>
          <p:cNvPr id="10" name="Text Placeholder 3">
            <a:extLst>
              <a:ext uri="{FF2B5EF4-FFF2-40B4-BE49-F238E27FC236}">
                <a16:creationId xmlns:a16="http://schemas.microsoft.com/office/drawing/2014/main" id="{607EC01E-D7D2-110E-5EE8-5D961ABF030A}"/>
              </a:ext>
            </a:extLst>
          </p:cNvPr>
          <p:cNvSpPr txBox="1">
            <a:spLocks/>
          </p:cNvSpPr>
          <p:nvPr/>
        </p:nvSpPr>
        <p:spPr>
          <a:xfrm>
            <a:off x="6211808" y="4049396"/>
            <a:ext cx="1617742" cy="436542"/>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solidFill>
              </a:rPr>
              <a:t>PDA </a:t>
            </a:r>
            <a:r>
              <a:rPr lang="en-US" sz="1400" dirty="0" err="1">
                <a:solidFill>
                  <a:schemeClr val="tx1"/>
                </a:solidFill>
              </a:rPr>
              <a:t>Minuto</a:t>
            </a:r>
            <a:endParaRPr lang="en-US" sz="1400" dirty="0">
              <a:solidFill>
                <a:schemeClr val="tx1"/>
              </a:solidFill>
            </a:endParaRPr>
          </a:p>
        </p:txBody>
      </p:sp>
      <p:sp>
        <p:nvSpPr>
          <p:cNvPr id="11" name="Text Placeholder 3">
            <a:extLst>
              <a:ext uri="{FF2B5EF4-FFF2-40B4-BE49-F238E27FC236}">
                <a16:creationId xmlns:a16="http://schemas.microsoft.com/office/drawing/2014/main" id="{136FFC82-8EC6-92A2-B87B-72271D5A70E2}"/>
              </a:ext>
            </a:extLst>
          </p:cNvPr>
          <p:cNvSpPr txBox="1">
            <a:spLocks/>
          </p:cNvSpPr>
          <p:nvPr/>
        </p:nvSpPr>
        <p:spPr>
          <a:xfrm>
            <a:off x="6211808" y="4841498"/>
            <a:ext cx="1617742" cy="436542"/>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err="1">
                <a:solidFill>
                  <a:schemeClr val="tx1"/>
                </a:solidFill>
              </a:rPr>
              <a:t>Hipermercados</a:t>
            </a:r>
            <a:endParaRPr lang="en-US" sz="1400" dirty="0">
              <a:solidFill>
                <a:schemeClr val="tx1"/>
              </a:solidFill>
            </a:endParaRPr>
          </a:p>
        </p:txBody>
      </p:sp>
      <p:sp>
        <p:nvSpPr>
          <p:cNvPr id="12" name="Text Placeholder 3">
            <a:extLst>
              <a:ext uri="{FF2B5EF4-FFF2-40B4-BE49-F238E27FC236}">
                <a16:creationId xmlns:a16="http://schemas.microsoft.com/office/drawing/2014/main" id="{DEBCDF56-75AE-93C4-7C3A-B6481FF69F9D}"/>
              </a:ext>
            </a:extLst>
          </p:cNvPr>
          <p:cNvSpPr txBox="1">
            <a:spLocks/>
          </p:cNvSpPr>
          <p:nvPr/>
        </p:nvSpPr>
        <p:spPr>
          <a:xfrm>
            <a:off x="6211808" y="5633601"/>
            <a:ext cx="1617742" cy="436542"/>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solidFill>
              </a:rPr>
              <a:t>Wal Mart</a:t>
            </a:r>
          </a:p>
        </p:txBody>
      </p:sp>
      <p:cxnSp>
        <p:nvCxnSpPr>
          <p:cNvPr id="14" name="Connector: Elbow 13">
            <a:extLst>
              <a:ext uri="{FF2B5EF4-FFF2-40B4-BE49-F238E27FC236}">
                <a16:creationId xmlns:a16="http://schemas.microsoft.com/office/drawing/2014/main" id="{18BC8C3F-FD25-0828-18CE-F34ABFFA228E}"/>
              </a:ext>
            </a:extLst>
          </p:cNvPr>
          <p:cNvCxnSpPr>
            <a:cxnSpLocks/>
            <a:stCxn id="11" idx="3"/>
            <a:endCxn id="6" idx="1"/>
          </p:cNvCxnSpPr>
          <p:nvPr/>
        </p:nvCxnSpPr>
        <p:spPr>
          <a:xfrm flipV="1">
            <a:off x="7829550" y="4625792"/>
            <a:ext cx="1496884" cy="433977"/>
          </a:xfrm>
          <a:prstGeom prst="bentConnector3">
            <a:avLst>
              <a:gd name="adj1" fmla="val 4109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7A470077-3471-17F4-561D-3F0345B7970E}"/>
              </a:ext>
            </a:extLst>
          </p:cNvPr>
          <p:cNvCxnSpPr>
            <a:cxnSpLocks/>
            <a:stCxn id="10" idx="3"/>
            <a:endCxn id="6" idx="1"/>
          </p:cNvCxnSpPr>
          <p:nvPr/>
        </p:nvCxnSpPr>
        <p:spPr>
          <a:xfrm>
            <a:off x="7829550" y="4267667"/>
            <a:ext cx="1496884" cy="358125"/>
          </a:xfrm>
          <a:prstGeom prst="bentConnector3">
            <a:avLst>
              <a:gd name="adj1" fmla="val 4109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8DC3E1BB-9108-19DD-7C7D-156D955926EF}"/>
              </a:ext>
            </a:extLst>
          </p:cNvPr>
          <p:cNvCxnSpPr>
            <a:cxnSpLocks/>
            <a:stCxn id="9" idx="3"/>
            <a:endCxn id="12" idx="3"/>
          </p:cNvCxnSpPr>
          <p:nvPr/>
        </p:nvCxnSpPr>
        <p:spPr>
          <a:xfrm>
            <a:off x="7829550" y="3475565"/>
            <a:ext cx="12700" cy="2376307"/>
          </a:xfrm>
          <a:prstGeom prst="bentConnector3">
            <a:avLst>
              <a:gd name="adj1" fmla="val 4825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FD95AB1-955E-12CB-F5F3-9AEE8ECE6E5B}"/>
              </a:ext>
            </a:extLst>
          </p:cNvPr>
          <p:cNvCxnSpPr>
            <a:stCxn id="8" idx="3"/>
            <a:endCxn id="7" idx="1"/>
          </p:cNvCxnSpPr>
          <p:nvPr/>
        </p:nvCxnSpPr>
        <p:spPr>
          <a:xfrm>
            <a:off x="7829550" y="2309593"/>
            <a:ext cx="1496884"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3543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Classificações do </a:t>
            </a:r>
            <a:r>
              <a:rPr lang="pt-BR" i="1" dirty="0">
                <a:latin typeface="Georgia" panose="02040502050405020303" pitchFamily="18" charset="0"/>
              </a:rPr>
              <a:t>autosserviço moderno</a:t>
            </a:r>
            <a:endParaRPr lang="en-PH" i="1" dirty="0">
              <a:latin typeface="Georgia" panose="02040502050405020303" pitchFamily="18" charset="0"/>
            </a:endParaRPr>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33</a:t>
            </a:fld>
            <a:endParaRPr lang="en-US" dirty="0"/>
          </a:p>
        </p:txBody>
      </p:sp>
      <p:graphicFrame>
        <p:nvGraphicFramePr>
          <p:cNvPr id="3" name="Table 10">
            <a:extLst>
              <a:ext uri="{FF2B5EF4-FFF2-40B4-BE49-F238E27FC236}">
                <a16:creationId xmlns:a16="http://schemas.microsoft.com/office/drawing/2014/main" id="{D965A4A1-61C6-719A-2CB9-3F960CFEAECA}"/>
              </a:ext>
            </a:extLst>
          </p:cNvPr>
          <p:cNvGraphicFramePr>
            <a:graphicFrameLocks noGrp="1"/>
          </p:cNvGraphicFramePr>
          <p:nvPr>
            <p:extLst>
              <p:ext uri="{D42A27DB-BD31-4B8C-83A1-F6EECF244321}">
                <p14:modId xmlns:p14="http://schemas.microsoft.com/office/powerpoint/2010/main" val="3315222110"/>
              </p:ext>
            </p:extLst>
          </p:nvPr>
        </p:nvGraphicFramePr>
        <p:xfrm>
          <a:off x="288558" y="1173335"/>
          <a:ext cx="3697516" cy="2749946"/>
        </p:xfrm>
        <a:graphic>
          <a:graphicData uri="http://schemas.openxmlformats.org/drawingml/2006/table">
            <a:tbl>
              <a:tblPr firstRow="1" bandRow="1">
                <a:tableStyleId>{2D5ABB26-0587-4C30-8999-92F81FD0307C}</a:tableStyleId>
              </a:tblPr>
              <a:tblGrid>
                <a:gridCol w="3697516">
                  <a:extLst>
                    <a:ext uri="{9D8B030D-6E8A-4147-A177-3AD203B41FA5}">
                      <a16:colId xmlns:a16="http://schemas.microsoft.com/office/drawing/2014/main" val="1044502617"/>
                    </a:ext>
                  </a:extLst>
                </a:gridCol>
              </a:tblGrid>
              <a:tr h="359194">
                <a:tc>
                  <a:txBody>
                    <a:bodyPr/>
                    <a:lstStyle/>
                    <a:p>
                      <a:pPr marL="0" marR="0" lvl="0" indent="0" algn="ctr" rtl="0">
                        <a:lnSpc>
                          <a:spcPct val="100000"/>
                        </a:lnSpc>
                        <a:spcBef>
                          <a:spcPts val="0"/>
                        </a:spcBef>
                        <a:spcAft>
                          <a:spcPts val="0"/>
                        </a:spcAft>
                        <a:buClr>
                          <a:srgbClr val="000000"/>
                        </a:buClr>
                        <a:buSzPts val="1400"/>
                        <a:buFont typeface="Arial"/>
                        <a:buNone/>
                      </a:pPr>
                      <a:r>
                        <a:rPr lang="en-US" sz="1600" b="1" u="none" strike="noStrike" cap="none" dirty="0" err="1">
                          <a:solidFill>
                            <a:schemeClr val="bg1"/>
                          </a:solidFill>
                          <a:latin typeface="+mj-lt"/>
                          <a:ea typeface="Montserrat"/>
                          <a:cs typeface="Montserrat"/>
                          <a:sym typeface="Montserrat"/>
                        </a:rPr>
                        <a:t>Supermercado</a:t>
                      </a:r>
                      <a:r>
                        <a:rPr lang="en-US" sz="1600" b="1" u="none" strike="noStrike" cap="none" dirty="0">
                          <a:solidFill>
                            <a:schemeClr val="bg1"/>
                          </a:solidFill>
                          <a:latin typeface="+mj-lt"/>
                          <a:ea typeface="Montserrat"/>
                          <a:cs typeface="Montserrat"/>
                          <a:sym typeface="Montserrat"/>
                        </a:rPr>
                        <a:t> </a:t>
                      </a:r>
                      <a:r>
                        <a:rPr lang="en-US" sz="1600" b="1" u="none" strike="noStrike" cap="none" dirty="0" err="1">
                          <a:solidFill>
                            <a:schemeClr val="bg1"/>
                          </a:solidFill>
                          <a:latin typeface="+mj-lt"/>
                          <a:ea typeface="Montserrat"/>
                          <a:cs typeface="Montserrat"/>
                          <a:sym typeface="Montserrat"/>
                        </a:rPr>
                        <a:t>pequeno</a:t>
                      </a:r>
                      <a:endParaRPr lang="en-US" sz="1600" b="1" u="none" strike="noStrike" cap="none" dirty="0">
                        <a:solidFill>
                          <a:schemeClr val="bg1"/>
                        </a:solidFill>
                        <a:latin typeface="+mj-lt"/>
                        <a:ea typeface="Montserrat"/>
                        <a:cs typeface="Montserrat"/>
                        <a:sym typeface="Montserrat"/>
                      </a:endParaRPr>
                    </a:p>
                  </a:txBody>
                  <a:tcPr marL="91425" marR="91425" marT="91425" marB="9142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17169846"/>
                  </a:ext>
                </a:extLst>
              </a:tr>
              <a:tr h="2323256">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solidFill>
                          <a:schemeClr val="tx1"/>
                        </a:solidFill>
                        <a:latin typeface="+mj-lt"/>
                        <a:sym typeface="Montserrat"/>
                      </a:endParaRPr>
                    </a:p>
                  </a:txBody>
                  <a:tcPr marL="91425" marR="91425" marT="91425" marB="9142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9103183"/>
                  </a:ext>
                </a:extLst>
              </a:tr>
            </a:tbl>
          </a:graphicData>
        </a:graphic>
      </p:graphicFrame>
      <p:pic>
        <p:nvPicPr>
          <p:cNvPr id="6" name="Google Shape;734;p55" descr="265ca088c6baa94975a6633ddd219d59142">
            <a:extLst>
              <a:ext uri="{FF2B5EF4-FFF2-40B4-BE49-F238E27FC236}">
                <a16:creationId xmlns:a16="http://schemas.microsoft.com/office/drawing/2014/main" id="{8F829D82-3435-5C7F-6B77-61934364B07F}"/>
              </a:ext>
            </a:extLst>
          </p:cNvPr>
          <p:cNvPicPr preferRelativeResize="0"/>
          <p:nvPr/>
        </p:nvPicPr>
        <p:blipFill rotWithShape="1">
          <a:blip r:embed="rId2">
            <a:alphaModFix/>
          </a:blip>
          <a:srcRect l="8192" t="31193" r="6110" b="34172"/>
          <a:stretch/>
        </p:blipFill>
        <p:spPr>
          <a:xfrm>
            <a:off x="768159" y="1917895"/>
            <a:ext cx="1009956" cy="387797"/>
          </a:xfrm>
          <a:prstGeom prst="rect">
            <a:avLst/>
          </a:prstGeom>
          <a:noFill/>
          <a:ln>
            <a:noFill/>
          </a:ln>
        </p:spPr>
      </p:pic>
      <p:pic>
        <p:nvPicPr>
          <p:cNvPr id="7" name="Google Shape;735;p55" descr="http://t0.gstatic.com/images?q=tbn:ANd9GcTSGEHn-bfPqvyYr2e-O1zgTqhfkQCiBxu4FTKBXRyPc0X5H1af">
            <a:extLst>
              <a:ext uri="{FF2B5EF4-FFF2-40B4-BE49-F238E27FC236}">
                <a16:creationId xmlns:a16="http://schemas.microsoft.com/office/drawing/2014/main" id="{604CA963-F289-A019-8519-B0C74B52C5AC}"/>
              </a:ext>
            </a:extLst>
          </p:cNvPr>
          <p:cNvPicPr preferRelativeResize="0"/>
          <p:nvPr/>
        </p:nvPicPr>
        <p:blipFill rotWithShape="1">
          <a:blip r:embed="rId3">
            <a:alphaModFix/>
          </a:blip>
          <a:srcRect/>
          <a:stretch/>
        </p:blipFill>
        <p:spPr>
          <a:xfrm>
            <a:off x="2193539" y="1922969"/>
            <a:ext cx="782362" cy="377649"/>
          </a:xfrm>
          <a:prstGeom prst="rect">
            <a:avLst/>
          </a:prstGeom>
          <a:noFill/>
          <a:ln>
            <a:noFill/>
          </a:ln>
        </p:spPr>
      </p:pic>
      <p:pic>
        <p:nvPicPr>
          <p:cNvPr id="8" name="Google Shape;736;p55" descr="http://www.gpabr.com/data/files/FF8080815081258F0151A74620920A68/minutologo.jpg">
            <a:extLst>
              <a:ext uri="{FF2B5EF4-FFF2-40B4-BE49-F238E27FC236}">
                <a16:creationId xmlns:a16="http://schemas.microsoft.com/office/drawing/2014/main" id="{4D901B62-71EA-88B5-A56C-D5461A3BFD80}"/>
              </a:ext>
            </a:extLst>
          </p:cNvPr>
          <p:cNvPicPr preferRelativeResize="0"/>
          <p:nvPr/>
        </p:nvPicPr>
        <p:blipFill rotWithShape="1">
          <a:blip r:embed="rId4">
            <a:alphaModFix/>
          </a:blip>
          <a:srcRect t="24921" b="22667"/>
          <a:stretch/>
        </p:blipFill>
        <p:spPr>
          <a:xfrm>
            <a:off x="1494955" y="3346841"/>
            <a:ext cx="1089765" cy="387796"/>
          </a:xfrm>
          <a:prstGeom prst="rect">
            <a:avLst/>
          </a:prstGeom>
          <a:noFill/>
          <a:ln>
            <a:noFill/>
          </a:ln>
        </p:spPr>
      </p:pic>
      <p:pic>
        <p:nvPicPr>
          <p:cNvPr id="9" name="Google Shape;737;p55">
            <a:extLst>
              <a:ext uri="{FF2B5EF4-FFF2-40B4-BE49-F238E27FC236}">
                <a16:creationId xmlns:a16="http://schemas.microsoft.com/office/drawing/2014/main" id="{C7762E52-49A8-C74B-D9F8-DE658EFD65A9}"/>
              </a:ext>
            </a:extLst>
          </p:cNvPr>
          <p:cNvPicPr preferRelativeResize="0"/>
          <p:nvPr/>
        </p:nvPicPr>
        <p:blipFill rotWithShape="1">
          <a:blip r:embed="rId5">
            <a:alphaModFix/>
          </a:blip>
          <a:srcRect/>
          <a:stretch/>
        </p:blipFill>
        <p:spPr>
          <a:xfrm>
            <a:off x="860979" y="2514941"/>
            <a:ext cx="715886" cy="734490"/>
          </a:xfrm>
          <a:prstGeom prst="rect">
            <a:avLst/>
          </a:prstGeom>
          <a:noFill/>
          <a:ln>
            <a:noFill/>
          </a:ln>
        </p:spPr>
      </p:pic>
      <p:pic>
        <p:nvPicPr>
          <p:cNvPr id="10" name="Google Shape;744;p55">
            <a:extLst>
              <a:ext uri="{FF2B5EF4-FFF2-40B4-BE49-F238E27FC236}">
                <a16:creationId xmlns:a16="http://schemas.microsoft.com/office/drawing/2014/main" id="{009987E0-DA87-18C9-7A15-ABA359E7FA8A}"/>
              </a:ext>
            </a:extLst>
          </p:cNvPr>
          <p:cNvPicPr preferRelativeResize="0"/>
          <p:nvPr/>
        </p:nvPicPr>
        <p:blipFill rotWithShape="1">
          <a:blip r:embed="rId6">
            <a:alphaModFix/>
          </a:blip>
          <a:srcRect/>
          <a:stretch/>
        </p:blipFill>
        <p:spPr>
          <a:xfrm>
            <a:off x="1980655" y="2686165"/>
            <a:ext cx="1208130" cy="392043"/>
          </a:xfrm>
          <a:prstGeom prst="rect">
            <a:avLst/>
          </a:prstGeom>
          <a:noFill/>
          <a:ln>
            <a:noFill/>
          </a:ln>
        </p:spPr>
      </p:pic>
      <p:graphicFrame>
        <p:nvGraphicFramePr>
          <p:cNvPr id="12" name="Table 10">
            <a:extLst>
              <a:ext uri="{FF2B5EF4-FFF2-40B4-BE49-F238E27FC236}">
                <a16:creationId xmlns:a16="http://schemas.microsoft.com/office/drawing/2014/main" id="{36FC2DD6-CFAC-317A-E933-80529718C876}"/>
              </a:ext>
            </a:extLst>
          </p:cNvPr>
          <p:cNvGraphicFramePr>
            <a:graphicFrameLocks noGrp="1"/>
          </p:cNvGraphicFramePr>
          <p:nvPr>
            <p:extLst>
              <p:ext uri="{D42A27DB-BD31-4B8C-83A1-F6EECF244321}">
                <p14:modId xmlns:p14="http://schemas.microsoft.com/office/powerpoint/2010/main" val="1119974497"/>
              </p:ext>
            </p:extLst>
          </p:nvPr>
        </p:nvGraphicFramePr>
        <p:xfrm>
          <a:off x="4231000" y="1173335"/>
          <a:ext cx="3697516" cy="2749946"/>
        </p:xfrm>
        <a:graphic>
          <a:graphicData uri="http://schemas.openxmlformats.org/drawingml/2006/table">
            <a:tbl>
              <a:tblPr firstRow="1" bandRow="1">
                <a:tableStyleId>{2D5ABB26-0587-4C30-8999-92F81FD0307C}</a:tableStyleId>
              </a:tblPr>
              <a:tblGrid>
                <a:gridCol w="3697516">
                  <a:extLst>
                    <a:ext uri="{9D8B030D-6E8A-4147-A177-3AD203B41FA5}">
                      <a16:colId xmlns:a16="http://schemas.microsoft.com/office/drawing/2014/main" val="1044502617"/>
                    </a:ext>
                  </a:extLst>
                </a:gridCol>
              </a:tblGrid>
              <a:tr h="359194">
                <a:tc>
                  <a:txBody>
                    <a:bodyPr/>
                    <a:lstStyle/>
                    <a:p>
                      <a:pPr marL="0" marR="0" lvl="0" indent="0" algn="ctr" rtl="0">
                        <a:lnSpc>
                          <a:spcPct val="100000"/>
                        </a:lnSpc>
                        <a:spcBef>
                          <a:spcPts val="0"/>
                        </a:spcBef>
                        <a:spcAft>
                          <a:spcPts val="0"/>
                        </a:spcAft>
                        <a:buClr>
                          <a:srgbClr val="000000"/>
                        </a:buClr>
                        <a:buSzPts val="1400"/>
                        <a:buFont typeface="Arial"/>
                        <a:buNone/>
                      </a:pPr>
                      <a:r>
                        <a:rPr lang="en-US" sz="1600" b="1" u="none" strike="noStrike" cap="none" dirty="0" err="1">
                          <a:solidFill>
                            <a:schemeClr val="bg1"/>
                          </a:solidFill>
                          <a:latin typeface="+mj-lt"/>
                          <a:ea typeface="Montserrat"/>
                          <a:cs typeface="Montserrat"/>
                          <a:sym typeface="Montserrat"/>
                        </a:rPr>
                        <a:t>Supermercado</a:t>
                      </a:r>
                      <a:r>
                        <a:rPr lang="en-US" sz="1600" b="1" u="none" strike="noStrike" cap="none" dirty="0">
                          <a:solidFill>
                            <a:schemeClr val="bg1"/>
                          </a:solidFill>
                          <a:latin typeface="+mj-lt"/>
                          <a:ea typeface="Montserrat"/>
                          <a:cs typeface="Montserrat"/>
                          <a:sym typeface="Montserrat"/>
                        </a:rPr>
                        <a:t> </a:t>
                      </a:r>
                      <a:r>
                        <a:rPr lang="en-US" sz="1600" b="1" u="none" strike="noStrike" cap="none" dirty="0" err="1">
                          <a:solidFill>
                            <a:schemeClr val="bg1"/>
                          </a:solidFill>
                          <a:latin typeface="+mj-lt"/>
                          <a:ea typeface="Montserrat"/>
                          <a:cs typeface="Montserrat"/>
                          <a:sym typeface="Montserrat"/>
                        </a:rPr>
                        <a:t>grande</a:t>
                      </a:r>
                      <a:endParaRPr lang="en-US" sz="1600" b="1" u="none" strike="noStrike" cap="none" dirty="0">
                        <a:solidFill>
                          <a:schemeClr val="bg1"/>
                        </a:solidFill>
                        <a:latin typeface="+mj-lt"/>
                        <a:ea typeface="Montserrat"/>
                        <a:cs typeface="Montserrat"/>
                        <a:sym typeface="Montserrat"/>
                      </a:endParaRPr>
                    </a:p>
                  </a:txBody>
                  <a:tcPr marL="91425" marR="91425" marT="91425" marB="9142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17169846"/>
                  </a:ext>
                </a:extLst>
              </a:tr>
              <a:tr h="2323256">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solidFill>
                          <a:schemeClr val="tx1"/>
                        </a:solidFill>
                        <a:latin typeface="+mj-lt"/>
                        <a:sym typeface="Montserrat"/>
                      </a:endParaRPr>
                    </a:p>
                  </a:txBody>
                  <a:tcPr marL="91425" marR="91425" marT="91425" marB="9142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9103183"/>
                  </a:ext>
                </a:extLst>
              </a:tr>
            </a:tbl>
          </a:graphicData>
        </a:graphic>
      </p:graphicFrame>
      <p:graphicFrame>
        <p:nvGraphicFramePr>
          <p:cNvPr id="13" name="Table 10">
            <a:extLst>
              <a:ext uri="{FF2B5EF4-FFF2-40B4-BE49-F238E27FC236}">
                <a16:creationId xmlns:a16="http://schemas.microsoft.com/office/drawing/2014/main" id="{FE70F687-FE0F-DE2A-AF53-324062DBBE94}"/>
              </a:ext>
            </a:extLst>
          </p:cNvPr>
          <p:cNvGraphicFramePr>
            <a:graphicFrameLocks noGrp="1"/>
          </p:cNvGraphicFramePr>
          <p:nvPr>
            <p:extLst>
              <p:ext uri="{D42A27DB-BD31-4B8C-83A1-F6EECF244321}">
                <p14:modId xmlns:p14="http://schemas.microsoft.com/office/powerpoint/2010/main" val="2267596322"/>
              </p:ext>
            </p:extLst>
          </p:nvPr>
        </p:nvGraphicFramePr>
        <p:xfrm>
          <a:off x="8166399" y="1173335"/>
          <a:ext cx="3697516" cy="2749946"/>
        </p:xfrm>
        <a:graphic>
          <a:graphicData uri="http://schemas.openxmlformats.org/drawingml/2006/table">
            <a:tbl>
              <a:tblPr firstRow="1" bandRow="1">
                <a:tableStyleId>{2D5ABB26-0587-4C30-8999-92F81FD0307C}</a:tableStyleId>
              </a:tblPr>
              <a:tblGrid>
                <a:gridCol w="3697516">
                  <a:extLst>
                    <a:ext uri="{9D8B030D-6E8A-4147-A177-3AD203B41FA5}">
                      <a16:colId xmlns:a16="http://schemas.microsoft.com/office/drawing/2014/main" val="1044502617"/>
                    </a:ext>
                  </a:extLst>
                </a:gridCol>
              </a:tblGrid>
              <a:tr h="359194">
                <a:tc>
                  <a:txBody>
                    <a:bodyPr/>
                    <a:lstStyle/>
                    <a:p>
                      <a:pPr marL="0" marR="0" lvl="0" indent="0" algn="ctr" rtl="0">
                        <a:lnSpc>
                          <a:spcPct val="100000"/>
                        </a:lnSpc>
                        <a:spcBef>
                          <a:spcPts val="0"/>
                        </a:spcBef>
                        <a:spcAft>
                          <a:spcPts val="0"/>
                        </a:spcAft>
                        <a:buClr>
                          <a:srgbClr val="000000"/>
                        </a:buClr>
                        <a:buSzPts val="1400"/>
                        <a:buFont typeface="Arial"/>
                        <a:buNone/>
                      </a:pPr>
                      <a:r>
                        <a:rPr lang="en-US" sz="1600" b="1" u="none" strike="noStrike" cap="none" dirty="0" err="1">
                          <a:solidFill>
                            <a:schemeClr val="bg1"/>
                          </a:solidFill>
                          <a:latin typeface="+mj-lt"/>
                          <a:ea typeface="Montserrat"/>
                          <a:cs typeface="Montserrat"/>
                          <a:sym typeface="Montserrat"/>
                        </a:rPr>
                        <a:t>Hipermercado</a:t>
                      </a:r>
                      <a:endParaRPr lang="en-US" sz="1600" b="1" u="none" strike="noStrike" cap="none" dirty="0">
                        <a:solidFill>
                          <a:schemeClr val="bg1"/>
                        </a:solidFill>
                        <a:latin typeface="+mj-lt"/>
                        <a:ea typeface="Montserrat"/>
                        <a:cs typeface="Montserrat"/>
                        <a:sym typeface="Montserrat"/>
                      </a:endParaRPr>
                    </a:p>
                  </a:txBody>
                  <a:tcPr marL="91425" marR="91425" marT="91425" marB="9142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17169846"/>
                  </a:ext>
                </a:extLst>
              </a:tr>
              <a:tr h="2323256">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solidFill>
                          <a:schemeClr val="tx1"/>
                        </a:solidFill>
                        <a:latin typeface="+mj-lt"/>
                        <a:sym typeface="Montserrat"/>
                      </a:endParaRPr>
                    </a:p>
                  </a:txBody>
                  <a:tcPr marL="91425" marR="91425" marT="91425" marB="9142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9103183"/>
                  </a:ext>
                </a:extLst>
              </a:tr>
            </a:tbl>
          </a:graphicData>
        </a:graphic>
      </p:graphicFrame>
      <p:pic>
        <p:nvPicPr>
          <p:cNvPr id="14" name="Google Shape;726;p55" descr="nacional_supermercados_108435">
            <a:extLst>
              <a:ext uri="{FF2B5EF4-FFF2-40B4-BE49-F238E27FC236}">
                <a16:creationId xmlns:a16="http://schemas.microsoft.com/office/drawing/2014/main" id="{6BA119C9-A413-EF11-ED20-D852D2CD4E25}"/>
              </a:ext>
            </a:extLst>
          </p:cNvPr>
          <p:cNvPicPr preferRelativeResize="0"/>
          <p:nvPr/>
        </p:nvPicPr>
        <p:blipFill rotWithShape="1">
          <a:blip r:embed="rId7">
            <a:alphaModFix/>
          </a:blip>
          <a:srcRect t="29955" b="35074"/>
          <a:stretch/>
        </p:blipFill>
        <p:spPr>
          <a:xfrm>
            <a:off x="5584809" y="1944377"/>
            <a:ext cx="937585" cy="334832"/>
          </a:xfrm>
          <a:prstGeom prst="rect">
            <a:avLst/>
          </a:prstGeom>
          <a:noFill/>
          <a:ln>
            <a:noFill/>
          </a:ln>
        </p:spPr>
      </p:pic>
      <p:pic>
        <p:nvPicPr>
          <p:cNvPr id="15" name="Google Shape;727;p55" descr="mercadorama_138836">
            <a:extLst>
              <a:ext uri="{FF2B5EF4-FFF2-40B4-BE49-F238E27FC236}">
                <a16:creationId xmlns:a16="http://schemas.microsoft.com/office/drawing/2014/main" id="{A3B8290B-611A-E740-8F78-63B7018F272D}"/>
              </a:ext>
            </a:extLst>
          </p:cNvPr>
          <p:cNvPicPr preferRelativeResize="0"/>
          <p:nvPr/>
        </p:nvPicPr>
        <p:blipFill rotWithShape="1">
          <a:blip r:embed="rId8">
            <a:alphaModFix/>
          </a:blip>
          <a:srcRect t="16953" b="15715"/>
          <a:stretch/>
        </p:blipFill>
        <p:spPr>
          <a:xfrm>
            <a:off x="6832314" y="1911970"/>
            <a:ext cx="576239" cy="399646"/>
          </a:xfrm>
          <a:prstGeom prst="rect">
            <a:avLst/>
          </a:prstGeom>
          <a:noFill/>
          <a:ln>
            <a:noFill/>
          </a:ln>
        </p:spPr>
      </p:pic>
      <p:pic>
        <p:nvPicPr>
          <p:cNvPr id="16" name="Google Shape;728;p55" descr="26">
            <a:extLst>
              <a:ext uri="{FF2B5EF4-FFF2-40B4-BE49-F238E27FC236}">
                <a16:creationId xmlns:a16="http://schemas.microsoft.com/office/drawing/2014/main" id="{5CF6C714-BBBF-F6DF-744D-422065545BF6}"/>
              </a:ext>
            </a:extLst>
          </p:cNvPr>
          <p:cNvPicPr preferRelativeResize="0"/>
          <p:nvPr/>
        </p:nvPicPr>
        <p:blipFill rotWithShape="1">
          <a:blip r:embed="rId9">
            <a:alphaModFix/>
          </a:blip>
          <a:srcRect t="16655" b="20328"/>
          <a:stretch/>
        </p:blipFill>
        <p:spPr>
          <a:xfrm>
            <a:off x="5738051" y="3309304"/>
            <a:ext cx="715898" cy="462870"/>
          </a:xfrm>
          <a:prstGeom prst="rect">
            <a:avLst/>
          </a:prstGeom>
          <a:noFill/>
          <a:ln>
            <a:noFill/>
          </a:ln>
        </p:spPr>
      </p:pic>
      <p:pic>
        <p:nvPicPr>
          <p:cNvPr id="17" name="Google Shape;729;p55" descr="Grupo-P%C3%A3o-de-A%C3%A7%C3%BAcar-1">
            <a:extLst>
              <a:ext uri="{FF2B5EF4-FFF2-40B4-BE49-F238E27FC236}">
                <a16:creationId xmlns:a16="http://schemas.microsoft.com/office/drawing/2014/main" id="{9BC56955-85DF-55EF-FC34-ACDCA645B361}"/>
              </a:ext>
            </a:extLst>
          </p:cNvPr>
          <p:cNvPicPr preferRelativeResize="0"/>
          <p:nvPr/>
        </p:nvPicPr>
        <p:blipFill rotWithShape="1">
          <a:blip r:embed="rId10">
            <a:alphaModFix/>
          </a:blip>
          <a:srcRect/>
          <a:stretch/>
        </p:blipFill>
        <p:spPr>
          <a:xfrm>
            <a:off x="5824027" y="2602760"/>
            <a:ext cx="683329" cy="558853"/>
          </a:xfrm>
          <a:prstGeom prst="rect">
            <a:avLst/>
          </a:prstGeom>
          <a:noFill/>
          <a:ln>
            <a:noFill/>
          </a:ln>
        </p:spPr>
      </p:pic>
      <p:pic>
        <p:nvPicPr>
          <p:cNvPr id="18" name="Google Shape;730;p55" descr="http://neitessari.files.wordpress.com/2011/05/logo-extrasuper1.jpg">
            <a:extLst>
              <a:ext uri="{FF2B5EF4-FFF2-40B4-BE49-F238E27FC236}">
                <a16:creationId xmlns:a16="http://schemas.microsoft.com/office/drawing/2014/main" id="{DD479BFF-CE51-5D0D-180E-394BE13F8335}"/>
              </a:ext>
            </a:extLst>
          </p:cNvPr>
          <p:cNvPicPr preferRelativeResize="0"/>
          <p:nvPr/>
        </p:nvPicPr>
        <p:blipFill rotWithShape="1">
          <a:blip r:embed="rId11">
            <a:alphaModFix/>
          </a:blip>
          <a:srcRect/>
          <a:stretch/>
        </p:blipFill>
        <p:spPr>
          <a:xfrm>
            <a:off x="6895957" y="2651871"/>
            <a:ext cx="448951" cy="460630"/>
          </a:xfrm>
          <a:prstGeom prst="rect">
            <a:avLst/>
          </a:prstGeom>
          <a:noFill/>
          <a:ln>
            <a:noFill/>
          </a:ln>
        </p:spPr>
      </p:pic>
      <p:pic>
        <p:nvPicPr>
          <p:cNvPr id="19" name="Google Shape;731;p55">
            <a:extLst>
              <a:ext uri="{FF2B5EF4-FFF2-40B4-BE49-F238E27FC236}">
                <a16:creationId xmlns:a16="http://schemas.microsoft.com/office/drawing/2014/main" id="{057E3A77-3506-D3ED-6AA7-BEA715629B93}"/>
              </a:ext>
            </a:extLst>
          </p:cNvPr>
          <p:cNvPicPr preferRelativeResize="0"/>
          <p:nvPr/>
        </p:nvPicPr>
        <p:blipFill rotWithShape="1">
          <a:blip r:embed="rId12">
            <a:alphaModFix/>
          </a:blip>
          <a:srcRect l="14647" t="7084" r="14899" b="10638"/>
          <a:stretch/>
        </p:blipFill>
        <p:spPr>
          <a:xfrm>
            <a:off x="4622446" y="1766510"/>
            <a:ext cx="576239" cy="690566"/>
          </a:xfrm>
          <a:prstGeom prst="rect">
            <a:avLst/>
          </a:prstGeom>
          <a:noFill/>
          <a:ln>
            <a:noFill/>
          </a:ln>
        </p:spPr>
      </p:pic>
      <p:pic>
        <p:nvPicPr>
          <p:cNvPr id="20" name="Google Shape;743;p55">
            <a:extLst>
              <a:ext uri="{FF2B5EF4-FFF2-40B4-BE49-F238E27FC236}">
                <a16:creationId xmlns:a16="http://schemas.microsoft.com/office/drawing/2014/main" id="{26EB9FD0-F6B4-2D48-2DE1-46CE3A949D37}"/>
              </a:ext>
            </a:extLst>
          </p:cNvPr>
          <p:cNvPicPr preferRelativeResize="0"/>
          <p:nvPr/>
        </p:nvPicPr>
        <p:blipFill rotWithShape="1">
          <a:blip r:embed="rId13">
            <a:alphaModFix/>
          </a:blip>
          <a:srcRect/>
          <a:stretch/>
        </p:blipFill>
        <p:spPr>
          <a:xfrm>
            <a:off x="4608781" y="2501211"/>
            <a:ext cx="826645" cy="761951"/>
          </a:xfrm>
          <a:prstGeom prst="rect">
            <a:avLst/>
          </a:prstGeom>
          <a:noFill/>
          <a:ln>
            <a:noFill/>
          </a:ln>
        </p:spPr>
      </p:pic>
      <p:pic>
        <p:nvPicPr>
          <p:cNvPr id="21" name="Google Shape;723;p55">
            <a:extLst>
              <a:ext uri="{FF2B5EF4-FFF2-40B4-BE49-F238E27FC236}">
                <a16:creationId xmlns:a16="http://schemas.microsoft.com/office/drawing/2014/main" id="{653B1373-2262-6B52-94D0-CB7DDD78CC03}"/>
              </a:ext>
            </a:extLst>
          </p:cNvPr>
          <p:cNvPicPr preferRelativeResize="0"/>
          <p:nvPr/>
        </p:nvPicPr>
        <p:blipFill rotWithShape="1">
          <a:blip r:embed="rId14">
            <a:alphaModFix/>
          </a:blip>
          <a:srcRect/>
          <a:stretch/>
        </p:blipFill>
        <p:spPr>
          <a:xfrm>
            <a:off x="8928520" y="1797052"/>
            <a:ext cx="653618" cy="629482"/>
          </a:xfrm>
          <a:prstGeom prst="rect">
            <a:avLst/>
          </a:prstGeom>
          <a:noFill/>
          <a:ln>
            <a:noFill/>
          </a:ln>
        </p:spPr>
      </p:pic>
      <p:pic>
        <p:nvPicPr>
          <p:cNvPr id="23" name="Google Shape;724;p55">
            <a:extLst>
              <a:ext uri="{FF2B5EF4-FFF2-40B4-BE49-F238E27FC236}">
                <a16:creationId xmlns:a16="http://schemas.microsoft.com/office/drawing/2014/main" id="{48F4533E-9F29-610F-1D01-DF4287FCE7F1}"/>
              </a:ext>
            </a:extLst>
          </p:cNvPr>
          <p:cNvPicPr preferRelativeResize="0"/>
          <p:nvPr/>
        </p:nvPicPr>
        <p:blipFill rotWithShape="1">
          <a:blip r:embed="rId15">
            <a:alphaModFix/>
          </a:blip>
          <a:srcRect/>
          <a:stretch/>
        </p:blipFill>
        <p:spPr>
          <a:xfrm>
            <a:off x="10138157" y="1880367"/>
            <a:ext cx="794420" cy="462853"/>
          </a:xfrm>
          <a:prstGeom prst="rect">
            <a:avLst/>
          </a:prstGeom>
          <a:noFill/>
          <a:ln>
            <a:noFill/>
          </a:ln>
        </p:spPr>
      </p:pic>
      <p:pic>
        <p:nvPicPr>
          <p:cNvPr id="27" name="Google Shape;738;p55">
            <a:extLst>
              <a:ext uri="{FF2B5EF4-FFF2-40B4-BE49-F238E27FC236}">
                <a16:creationId xmlns:a16="http://schemas.microsoft.com/office/drawing/2014/main" id="{B762E009-5D10-2F33-495F-32DE1B96313C}"/>
              </a:ext>
            </a:extLst>
          </p:cNvPr>
          <p:cNvPicPr preferRelativeResize="0"/>
          <p:nvPr/>
        </p:nvPicPr>
        <p:blipFill rotWithShape="1">
          <a:blip r:embed="rId16">
            <a:alphaModFix/>
          </a:blip>
          <a:srcRect l="51232" t="30142" r="17841" b="56739"/>
          <a:stretch/>
        </p:blipFill>
        <p:spPr>
          <a:xfrm>
            <a:off x="10108181" y="2725297"/>
            <a:ext cx="1089762" cy="313779"/>
          </a:xfrm>
          <a:prstGeom prst="rect">
            <a:avLst/>
          </a:prstGeom>
          <a:noFill/>
          <a:ln>
            <a:noFill/>
          </a:ln>
        </p:spPr>
      </p:pic>
      <p:sp>
        <p:nvSpPr>
          <p:cNvPr id="28" name="Google Shape;1155;p16">
            <a:extLst>
              <a:ext uri="{FF2B5EF4-FFF2-40B4-BE49-F238E27FC236}">
                <a16:creationId xmlns:a16="http://schemas.microsoft.com/office/drawing/2014/main" id="{4C2DA68E-2CF8-1F06-71AC-B20A8EB5E418}"/>
              </a:ext>
            </a:extLst>
          </p:cNvPr>
          <p:cNvSpPr txBox="1"/>
          <p:nvPr/>
        </p:nvSpPr>
        <p:spPr>
          <a:xfrm>
            <a:off x="288559" y="708360"/>
            <a:ext cx="9627798" cy="283879"/>
          </a:xfrm>
          <a:prstGeom prst="rect">
            <a:avLst/>
          </a:prstGeom>
          <a:noFill/>
          <a:ln>
            <a:noFill/>
          </a:ln>
        </p:spPr>
        <p:txBody>
          <a:bodyPr spcFirstLastPara="1" wrap="square" lIns="0" tIns="45700" rIns="0" bIns="45700" anchor="t" anchorCtr="0">
            <a:noAutofit/>
          </a:bodyPr>
          <a:lstStyle/>
          <a:p>
            <a:pPr marL="0" marR="0" lvl="0" indent="0" algn="l" rtl="0">
              <a:spcBef>
                <a:spcPts val="0"/>
              </a:spcBef>
              <a:spcAft>
                <a:spcPts val="0"/>
              </a:spcAft>
              <a:buNone/>
            </a:pPr>
            <a:r>
              <a:rPr lang="pt-BR" sz="1600" dirty="0">
                <a:solidFill>
                  <a:schemeClr val="dk1"/>
                </a:solidFill>
                <a:latin typeface="Arial"/>
                <a:ea typeface="Arial"/>
                <a:cs typeface="Arial"/>
                <a:sym typeface="Arial"/>
              </a:rPr>
              <a:t>Existem bandeiras que serão fixas em um determinado formato de loja como vemos abaixo...</a:t>
            </a:r>
          </a:p>
        </p:txBody>
      </p:sp>
      <p:graphicFrame>
        <p:nvGraphicFramePr>
          <p:cNvPr id="11" name="Table 10">
            <a:extLst>
              <a:ext uri="{FF2B5EF4-FFF2-40B4-BE49-F238E27FC236}">
                <a16:creationId xmlns:a16="http://schemas.microsoft.com/office/drawing/2014/main" id="{27D30AC4-699E-7F2A-53BE-D4E51E8F7111}"/>
              </a:ext>
            </a:extLst>
          </p:cNvPr>
          <p:cNvGraphicFramePr>
            <a:graphicFrameLocks noGrp="1"/>
          </p:cNvGraphicFramePr>
          <p:nvPr>
            <p:extLst>
              <p:ext uri="{D42A27DB-BD31-4B8C-83A1-F6EECF244321}">
                <p14:modId xmlns:p14="http://schemas.microsoft.com/office/powerpoint/2010/main" val="3223805432"/>
              </p:ext>
            </p:extLst>
          </p:nvPr>
        </p:nvGraphicFramePr>
        <p:xfrm>
          <a:off x="288558" y="4576700"/>
          <a:ext cx="3697516" cy="1625092"/>
        </p:xfrm>
        <a:graphic>
          <a:graphicData uri="http://schemas.openxmlformats.org/drawingml/2006/table">
            <a:tbl>
              <a:tblPr firstRow="1" bandRow="1">
                <a:tableStyleId>{2D5ABB26-0587-4C30-8999-92F81FD0307C}</a:tableStyleId>
              </a:tblPr>
              <a:tblGrid>
                <a:gridCol w="3697516">
                  <a:extLst>
                    <a:ext uri="{9D8B030D-6E8A-4147-A177-3AD203B41FA5}">
                      <a16:colId xmlns:a16="http://schemas.microsoft.com/office/drawing/2014/main" val="1044502617"/>
                    </a:ext>
                  </a:extLst>
                </a:gridCol>
              </a:tblGrid>
              <a:tr h="420495">
                <a:tc>
                  <a:txBody>
                    <a:bodyPr/>
                    <a:lstStyle/>
                    <a:p>
                      <a:pPr marL="0" marR="0" lvl="0" indent="0" algn="ctr" rtl="0">
                        <a:lnSpc>
                          <a:spcPct val="100000"/>
                        </a:lnSpc>
                        <a:spcBef>
                          <a:spcPts val="0"/>
                        </a:spcBef>
                        <a:spcAft>
                          <a:spcPts val="0"/>
                        </a:spcAft>
                        <a:buClr>
                          <a:srgbClr val="000000"/>
                        </a:buClr>
                        <a:buSzPts val="1400"/>
                        <a:buFont typeface="Arial"/>
                        <a:buNone/>
                      </a:pPr>
                      <a:r>
                        <a:rPr lang="en-US" sz="1600" b="1" u="none" strike="noStrike" cap="none" dirty="0" err="1">
                          <a:solidFill>
                            <a:schemeClr val="bg1"/>
                          </a:solidFill>
                          <a:latin typeface="+mj-lt"/>
                          <a:ea typeface="Montserrat"/>
                          <a:cs typeface="Montserrat"/>
                          <a:sym typeface="Montserrat"/>
                        </a:rPr>
                        <a:t>Supermercado</a:t>
                      </a:r>
                      <a:r>
                        <a:rPr lang="en-US" sz="1600" b="1" u="none" strike="noStrike" cap="none" dirty="0">
                          <a:solidFill>
                            <a:schemeClr val="bg1"/>
                          </a:solidFill>
                          <a:latin typeface="+mj-lt"/>
                          <a:ea typeface="Montserrat"/>
                          <a:cs typeface="Montserrat"/>
                          <a:sym typeface="Montserrat"/>
                        </a:rPr>
                        <a:t> </a:t>
                      </a:r>
                      <a:r>
                        <a:rPr lang="en-US" sz="1600" b="1" u="none" strike="noStrike" cap="none" dirty="0" err="1">
                          <a:solidFill>
                            <a:schemeClr val="bg1"/>
                          </a:solidFill>
                          <a:latin typeface="+mj-lt"/>
                          <a:ea typeface="Montserrat"/>
                          <a:cs typeface="Montserrat"/>
                          <a:sym typeface="Montserrat"/>
                        </a:rPr>
                        <a:t>pequeno</a:t>
                      </a:r>
                      <a:endParaRPr lang="en-US" sz="1600" b="1" u="none" strike="noStrike" cap="none" dirty="0">
                        <a:solidFill>
                          <a:schemeClr val="bg1"/>
                        </a:solidFill>
                        <a:latin typeface="+mj-lt"/>
                        <a:ea typeface="Montserrat"/>
                        <a:cs typeface="Montserrat"/>
                        <a:sym typeface="Montserrat"/>
                      </a:endParaRPr>
                    </a:p>
                  </a:txBody>
                  <a:tcPr marL="91425" marR="91425" marT="91425" marB="9142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17169846"/>
                  </a:ext>
                </a:extLst>
              </a:tr>
              <a:tr h="1198402">
                <a:tc>
                  <a:txBody>
                    <a:bodyPr/>
                    <a:lstStyle/>
                    <a:p>
                      <a:pPr marL="0" marR="0" lvl="0" indent="0" algn="ctr" rtl="0">
                        <a:lnSpc>
                          <a:spcPct val="100000"/>
                        </a:lnSpc>
                        <a:spcBef>
                          <a:spcPts val="0"/>
                        </a:spcBef>
                        <a:spcAft>
                          <a:spcPts val="0"/>
                        </a:spcAft>
                        <a:buClr>
                          <a:srgbClr val="000000"/>
                        </a:buClr>
                        <a:buSzPts val="1200"/>
                        <a:buFont typeface="Arial"/>
                        <a:buNone/>
                      </a:pPr>
                      <a:r>
                        <a:rPr lang="pt-BR" sz="1600" b="0" u="none" strike="noStrike" cap="none" dirty="0">
                          <a:solidFill>
                            <a:schemeClr val="tx1"/>
                          </a:solidFill>
                          <a:latin typeface="+mj-lt"/>
                          <a:sym typeface="Montserrat"/>
                        </a:rPr>
                        <a:t>Lojas com áreas de vendas </a:t>
                      </a:r>
                    </a:p>
                    <a:p>
                      <a:pPr marL="0" marR="0" lvl="0" indent="0" algn="ctr" rtl="0">
                        <a:lnSpc>
                          <a:spcPct val="100000"/>
                        </a:lnSpc>
                        <a:spcBef>
                          <a:spcPts val="0"/>
                        </a:spcBef>
                        <a:spcAft>
                          <a:spcPts val="0"/>
                        </a:spcAft>
                        <a:buClr>
                          <a:srgbClr val="000000"/>
                        </a:buClr>
                        <a:buSzPts val="1200"/>
                        <a:buFont typeface="Arial"/>
                        <a:buNone/>
                      </a:pPr>
                      <a:r>
                        <a:rPr lang="pt-BR" sz="1600" b="0" u="none" strike="noStrike" cap="none" dirty="0">
                          <a:solidFill>
                            <a:schemeClr val="tx1"/>
                          </a:solidFill>
                          <a:latin typeface="+mj-lt"/>
                          <a:sym typeface="Montserrat"/>
                        </a:rPr>
                        <a:t>até 1.000m² &amp; n&gt;=5</a:t>
                      </a:r>
                      <a:endParaRPr lang="pt-BR" sz="1200" b="0" u="none" strike="noStrike" cap="none" dirty="0">
                        <a:solidFill>
                          <a:schemeClr val="tx1"/>
                        </a:solidFill>
                        <a:latin typeface="+mj-lt"/>
                        <a:sym typeface="Montserrat"/>
                      </a:endParaRPr>
                    </a:p>
                  </a:txBody>
                  <a:tcPr marL="91425" marR="91425" marT="91425" marB="9142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9103183"/>
                  </a:ext>
                </a:extLst>
              </a:tr>
            </a:tbl>
          </a:graphicData>
        </a:graphic>
      </p:graphicFrame>
      <p:graphicFrame>
        <p:nvGraphicFramePr>
          <p:cNvPr id="26" name="Table 10">
            <a:extLst>
              <a:ext uri="{FF2B5EF4-FFF2-40B4-BE49-F238E27FC236}">
                <a16:creationId xmlns:a16="http://schemas.microsoft.com/office/drawing/2014/main" id="{F48D05E7-7C0E-7F95-A12D-DD6064870445}"/>
              </a:ext>
            </a:extLst>
          </p:cNvPr>
          <p:cNvGraphicFramePr>
            <a:graphicFrameLocks noGrp="1"/>
          </p:cNvGraphicFramePr>
          <p:nvPr>
            <p:extLst>
              <p:ext uri="{D42A27DB-BD31-4B8C-83A1-F6EECF244321}">
                <p14:modId xmlns:p14="http://schemas.microsoft.com/office/powerpoint/2010/main" val="584198295"/>
              </p:ext>
            </p:extLst>
          </p:nvPr>
        </p:nvGraphicFramePr>
        <p:xfrm>
          <a:off x="4231000" y="4576700"/>
          <a:ext cx="3697516" cy="1625092"/>
        </p:xfrm>
        <a:graphic>
          <a:graphicData uri="http://schemas.openxmlformats.org/drawingml/2006/table">
            <a:tbl>
              <a:tblPr firstRow="1" bandRow="1">
                <a:tableStyleId>{2D5ABB26-0587-4C30-8999-92F81FD0307C}</a:tableStyleId>
              </a:tblPr>
              <a:tblGrid>
                <a:gridCol w="3697516">
                  <a:extLst>
                    <a:ext uri="{9D8B030D-6E8A-4147-A177-3AD203B41FA5}">
                      <a16:colId xmlns:a16="http://schemas.microsoft.com/office/drawing/2014/main" val="1044502617"/>
                    </a:ext>
                  </a:extLst>
                </a:gridCol>
              </a:tblGrid>
              <a:tr h="420495">
                <a:tc>
                  <a:txBody>
                    <a:bodyPr/>
                    <a:lstStyle/>
                    <a:p>
                      <a:pPr marL="0" marR="0" lvl="0" indent="0" algn="ctr" rtl="0">
                        <a:lnSpc>
                          <a:spcPct val="100000"/>
                        </a:lnSpc>
                        <a:spcBef>
                          <a:spcPts val="0"/>
                        </a:spcBef>
                        <a:spcAft>
                          <a:spcPts val="0"/>
                        </a:spcAft>
                        <a:buClr>
                          <a:srgbClr val="000000"/>
                        </a:buClr>
                        <a:buSzPts val="1400"/>
                        <a:buFont typeface="Arial"/>
                        <a:buNone/>
                      </a:pPr>
                      <a:r>
                        <a:rPr lang="en-US" sz="1600" b="1" u="none" strike="noStrike" cap="none" dirty="0" err="1">
                          <a:solidFill>
                            <a:schemeClr val="bg1"/>
                          </a:solidFill>
                          <a:latin typeface="+mj-lt"/>
                          <a:ea typeface="Montserrat"/>
                          <a:cs typeface="Montserrat"/>
                          <a:sym typeface="Montserrat"/>
                        </a:rPr>
                        <a:t>Supermercado</a:t>
                      </a:r>
                      <a:r>
                        <a:rPr lang="en-US" sz="1600" b="1" u="none" strike="noStrike" cap="none" dirty="0">
                          <a:solidFill>
                            <a:schemeClr val="bg1"/>
                          </a:solidFill>
                          <a:latin typeface="+mj-lt"/>
                          <a:ea typeface="Montserrat"/>
                          <a:cs typeface="Montserrat"/>
                          <a:sym typeface="Montserrat"/>
                        </a:rPr>
                        <a:t> </a:t>
                      </a:r>
                      <a:r>
                        <a:rPr lang="en-US" sz="1600" b="1" u="none" strike="noStrike" cap="none" dirty="0" err="1">
                          <a:solidFill>
                            <a:schemeClr val="bg1"/>
                          </a:solidFill>
                          <a:latin typeface="+mj-lt"/>
                          <a:ea typeface="Montserrat"/>
                          <a:cs typeface="Montserrat"/>
                          <a:sym typeface="Montserrat"/>
                        </a:rPr>
                        <a:t>grande</a:t>
                      </a:r>
                      <a:endParaRPr lang="en-US" sz="1600" b="1" u="none" strike="noStrike" cap="none" dirty="0">
                        <a:solidFill>
                          <a:schemeClr val="bg1"/>
                        </a:solidFill>
                        <a:latin typeface="+mj-lt"/>
                        <a:ea typeface="Montserrat"/>
                        <a:cs typeface="Montserrat"/>
                        <a:sym typeface="Montserrat"/>
                      </a:endParaRPr>
                    </a:p>
                  </a:txBody>
                  <a:tcPr marL="91425" marR="91425" marT="91425" marB="9142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17169846"/>
                  </a:ext>
                </a:extLst>
              </a:tr>
              <a:tr h="1198402">
                <a:tc>
                  <a:txBody>
                    <a:bodyPr/>
                    <a:lstStyle/>
                    <a:p>
                      <a:pPr marL="0" marR="0" lvl="0" indent="0" algn="ctr" rtl="0">
                        <a:lnSpc>
                          <a:spcPct val="100000"/>
                        </a:lnSpc>
                        <a:spcBef>
                          <a:spcPts val="0"/>
                        </a:spcBef>
                        <a:spcAft>
                          <a:spcPts val="0"/>
                        </a:spcAft>
                        <a:buClr>
                          <a:srgbClr val="000000"/>
                        </a:buClr>
                        <a:buSzPts val="1200"/>
                        <a:buFont typeface="Arial"/>
                        <a:buNone/>
                      </a:pPr>
                      <a:r>
                        <a:rPr lang="pt-BR" sz="1600" b="0" u="none" strike="noStrike" kern="1200" cap="none" dirty="0">
                          <a:solidFill>
                            <a:schemeClr val="tx1"/>
                          </a:solidFill>
                          <a:latin typeface="+mn-lt"/>
                          <a:ea typeface="+mn-ea"/>
                          <a:cs typeface="+mn-cs"/>
                          <a:sym typeface="Montserrat"/>
                        </a:rPr>
                        <a:t>Lojas com área de vendas </a:t>
                      </a:r>
                    </a:p>
                    <a:p>
                      <a:pPr marL="0" marR="0" lvl="0" indent="0" algn="ctr" rtl="0">
                        <a:lnSpc>
                          <a:spcPct val="100000"/>
                        </a:lnSpc>
                        <a:spcBef>
                          <a:spcPts val="0"/>
                        </a:spcBef>
                        <a:spcAft>
                          <a:spcPts val="0"/>
                        </a:spcAft>
                        <a:buClr>
                          <a:srgbClr val="000000"/>
                        </a:buClr>
                        <a:buSzPts val="1200"/>
                        <a:buFont typeface="Arial"/>
                        <a:buNone/>
                      </a:pPr>
                      <a:r>
                        <a:rPr lang="pt-BR" sz="1600" b="0" u="none" strike="noStrike" kern="1200" cap="none" dirty="0">
                          <a:solidFill>
                            <a:schemeClr val="tx1"/>
                          </a:solidFill>
                          <a:latin typeface="+mn-lt"/>
                          <a:ea typeface="+mn-ea"/>
                          <a:cs typeface="+mn-cs"/>
                          <a:sym typeface="Montserrat"/>
                        </a:rPr>
                        <a:t>entre 1.000 a 2.500m²</a:t>
                      </a:r>
                    </a:p>
                  </a:txBody>
                  <a:tcPr marL="91425" marR="91425" marT="91425" marB="9142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9103183"/>
                  </a:ext>
                </a:extLst>
              </a:tr>
            </a:tbl>
          </a:graphicData>
        </a:graphic>
      </p:graphicFrame>
      <p:graphicFrame>
        <p:nvGraphicFramePr>
          <p:cNvPr id="30" name="Table 10">
            <a:extLst>
              <a:ext uri="{FF2B5EF4-FFF2-40B4-BE49-F238E27FC236}">
                <a16:creationId xmlns:a16="http://schemas.microsoft.com/office/drawing/2014/main" id="{2D23605F-3A13-D865-2534-E31C313EBF85}"/>
              </a:ext>
            </a:extLst>
          </p:cNvPr>
          <p:cNvGraphicFramePr>
            <a:graphicFrameLocks noGrp="1"/>
          </p:cNvGraphicFramePr>
          <p:nvPr>
            <p:extLst>
              <p:ext uri="{D42A27DB-BD31-4B8C-83A1-F6EECF244321}">
                <p14:modId xmlns:p14="http://schemas.microsoft.com/office/powerpoint/2010/main" val="2516772733"/>
              </p:ext>
            </p:extLst>
          </p:nvPr>
        </p:nvGraphicFramePr>
        <p:xfrm>
          <a:off x="8166399" y="4576700"/>
          <a:ext cx="3697516" cy="1625092"/>
        </p:xfrm>
        <a:graphic>
          <a:graphicData uri="http://schemas.openxmlformats.org/drawingml/2006/table">
            <a:tbl>
              <a:tblPr firstRow="1" bandRow="1">
                <a:tableStyleId>{2D5ABB26-0587-4C30-8999-92F81FD0307C}</a:tableStyleId>
              </a:tblPr>
              <a:tblGrid>
                <a:gridCol w="3697516">
                  <a:extLst>
                    <a:ext uri="{9D8B030D-6E8A-4147-A177-3AD203B41FA5}">
                      <a16:colId xmlns:a16="http://schemas.microsoft.com/office/drawing/2014/main" val="1044502617"/>
                    </a:ext>
                  </a:extLst>
                </a:gridCol>
              </a:tblGrid>
              <a:tr h="420495">
                <a:tc>
                  <a:txBody>
                    <a:bodyPr/>
                    <a:lstStyle/>
                    <a:p>
                      <a:pPr marL="0" marR="0" lvl="0" indent="0" algn="ctr" rtl="0">
                        <a:lnSpc>
                          <a:spcPct val="100000"/>
                        </a:lnSpc>
                        <a:spcBef>
                          <a:spcPts val="0"/>
                        </a:spcBef>
                        <a:spcAft>
                          <a:spcPts val="0"/>
                        </a:spcAft>
                        <a:buClr>
                          <a:srgbClr val="000000"/>
                        </a:buClr>
                        <a:buSzPts val="1400"/>
                        <a:buFont typeface="Arial"/>
                        <a:buNone/>
                      </a:pPr>
                      <a:r>
                        <a:rPr lang="en-US" sz="1600" b="1" u="none" strike="noStrike" cap="none" dirty="0" err="1">
                          <a:solidFill>
                            <a:schemeClr val="bg1"/>
                          </a:solidFill>
                          <a:latin typeface="+mj-lt"/>
                          <a:ea typeface="Montserrat"/>
                          <a:cs typeface="Montserrat"/>
                          <a:sym typeface="Montserrat"/>
                        </a:rPr>
                        <a:t>Hipermercado</a:t>
                      </a:r>
                      <a:endParaRPr lang="en-US" sz="1600" b="1" u="none" strike="noStrike" cap="none" dirty="0">
                        <a:solidFill>
                          <a:schemeClr val="bg1"/>
                        </a:solidFill>
                        <a:latin typeface="+mj-lt"/>
                        <a:ea typeface="Montserrat"/>
                        <a:cs typeface="Montserrat"/>
                        <a:sym typeface="Montserrat"/>
                      </a:endParaRPr>
                    </a:p>
                  </a:txBody>
                  <a:tcPr marL="91425" marR="91425" marT="91425" marB="9142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17169846"/>
                  </a:ext>
                </a:extLst>
              </a:tr>
              <a:tr h="1198402">
                <a:tc>
                  <a:txBody>
                    <a:bodyPr/>
                    <a:lstStyle/>
                    <a:p>
                      <a:pPr marL="0" marR="0" lvl="0" indent="0" algn="ctr" rtl="0">
                        <a:lnSpc>
                          <a:spcPct val="100000"/>
                        </a:lnSpc>
                        <a:spcBef>
                          <a:spcPts val="0"/>
                        </a:spcBef>
                        <a:spcAft>
                          <a:spcPts val="0"/>
                        </a:spcAft>
                        <a:buClr>
                          <a:srgbClr val="000000"/>
                        </a:buClr>
                        <a:buSzPts val="1200"/>
                        <a:buFont typeface="Arial"/>
                        <a:buNone/>
                      </a:pPr>
                      <a:r>
                        <a:rPr lang="pt-BR" sz="1600" b="0" u="none" strike="noStrike" kern="1200" cap="none" dirty="0">
                          <a:solidFill>
                            <a:schemeClr val="tx1"/>
                          </a:solidFill>
                          <a:latin typeface="+mn-lt"/>
                          <a:ea typeface="+mn-ea"/>
                          <a:cs typeface="+mn-cs"/>
                          <a:sym typeface="Montserrat"/>
                        </a:rPr>
                        <a:t>Lojas com área de vendas maior que 2.500m²</a:t>
                      </a:r>
                      <a:endParaRPr lang="pt-BR" sz="1400" b="0" u="none" strike="noStrike" kern="1200" cap="none" dirty="0">
                        <a:solidFill>
                          <a:schemeClr val="tx1"/>
                        </a:solidFill>
                        <a:latin typeface="+mn-lt"/>
                        <a:ea typeface="+mn-ea"/>
                        <a:cs typeface="+mn-cs"/>
                        <a:sym typeface="Montserrat"/>
                      </a:endParaRPr>
                    </a:p>
                  </a:txBody>
                  <a:tcPr marL="91425" marR="91425" marT="91425" marB="9142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9103183"/>
                  </a:ext>
                </a:extLst>
              </a:tr>
            </a:tbl>
          </a:graphicData>
        </a:graphic>
      </p:graphicFrame>
      <p:sp>
        <p:nvSpPr>
          <p:cNvPr id="31" name="Google Shape;1155;p16">
            <a:extLst>
              <a:ext uri="{FF2B5EF4-FFF2-40B4-BE49-F238E27FC236}">
                <a16:creationId xmlns:a16="http://schemas.microsoft.com/office/drawing/2014/main" id="{EE033662-32E3-1B85-07A9-76CE2A30E541}"/>
              </a:ext>
            </a:extLst>
          </p:cNvPr>
          <p:cNvSpPr txBox="1"/>
          <p:nvPr/>
        </p:nvSpPr>
        <p:spPr>
          <a:xfrm>
            <a:off x="288559" y="4108051"/>
            <a:ext cx="9627798" cy="283879"/>
          </a:xfrm>
          <a:prstGeom prst="rect">
            <a:avLst/>
          </a:prstGeom>
          <a:noFill/>
          <a:ln>
            <a:noFill/>
          </a:ln>
        </p:spPr>
        <p:txBody>
          <a:bodyPr spcFirstLastPara="1" wrap="square" lIns="0" tIns="45700" rIns="0" bIns="45700" anchor="t" anchorCtr="0">
            <a:noAutofit/>
          </a:bodyPr>
          <a:lstStyle/>
          <a:p>
            <a:pPr marL="0" marR="0" lvl="0" indent="0" algn="l" rtl="0">
              <a:spcBef>
                <a:spcPts val="0"/>
              </a:spcBef>
              <a:spcAft>
                <a:spcPts val="0"/>
              </a:spcAft>
              <a:buNone/>
            </a:pPr>
            <a:r>
              <a:rPr lang="pt-BR" sz="1600" dirty="0">
                <a:solidFill>
                  <a:schemeClr val="dk1"/>
                </a:solidFill>
                <a:latin typeface="Arial"/>
                <a:ea typeface="Arial"/>
                <a:cs typeface="Arial"/>
                <a:sym typeface="Arial"/>
              </a:rPr>
              <a:t>...todas as outras bandeiras seguem a regra do </a:t>
            </a:r>
            <a:r>
              <a:rPr lang="pt-BR" sz="1600" b="1" dirty="0">
                <a:solidFill>
                  <a:schemeClr val="dk1"/>
                </a:solidFill>
                <a:latin typeface="Arial"/>
                <a:ea typeface="Arial"/>
                <a:cs typeface="Arial"/>
                <a:sym typeface="Arial"/>
              </a:rPr>
              <a:t>tamanho de loja </a:t>
            </a:r>
            <a:r>
              <a:rPr lang="pt-BR" sz="1600" dirty="0">
                <a:solidFill>
                  <a:schemeClr val="dk1"/>
                </a:solidFill>
                <a:latin typeface="Arial"/>
                <a:ea typeface="Arial"/>
                <a:cs typeface="Arial"/>
                <a:sym typeface="Arial"/>
              </a:rPr>
              <a:t>de acordo com os seguintes critérios:</a:t>
            </a:r>
          </a:p>
        </p:txBody>
      </p:sp>
      <p:pic>
        <p:nvPicPr>
          <p:cNvPr id="4" name="Google Shape;732;p55">
            <a:extLst>
              <a:ext uri="{FF2B5EF4-FFF2-40B4-BE49-F238E27FC236}">
                <a16:creationId xmlns:a16="http://schemas.microsoft.com/office/drawing/2014/main" id="{F934A481-4694-6BA3-0C8A-2F0B7F46CA27}"/>
              </a:ext>
            </a:extLst>
          </p:cNvPr>
          <p:cNvPicPr preferRelativeResize="0"/>
          <p:nvPr/>
        </p:nvPicPr>
        <p:blipFill rotWithShape="1">
          <a:blip r:embed="rId17">
            <a:alphaModFix/>
          </a:blip>
          <a:srcRect l="3372" t="9593" b="10457"/>
          <a:stretch/>
        </p:blipFill>
        <p:spPr>
          <a:xfrm>
            <a:off x="9207363" y="3364992"/>
            <a:ext cx="1417988" cy="351496"/>
          </a:xfrm>
          <a:prstGeom prst="rect">
            <a:avLst/>
          </a:prstGeom>
          <a:noFill/>
          <a:ln>
            <a:noFill/>
          </a:ln>
        </p:spPr>
      </p:pic>
      <p:pic>
        <p:nvPicPr>
          <p:cNvPr id="29" name="Google Shape;733;p55">
            <a:extLst>
              <a:ext uri="{FF2B5EF4-FFF2-40B4-BE49-F238E27FC236}">
                <a16:creationId xmlns:a16="http://schemas.microsoft.com/office/drawing/2014/main" id="{79EF33E7-D15E-1CE6-52ED-9F140B64C294}"/>
              </a:ext>
            </a:extLst>
          </p:cNvPr>
          <p:cNvPicPr preferRelativeResize="0"/>
          <p:nvPr/>
        </p:nvPicPr>
        <p:blipFill rotWithShape="1">
          <a:blip r:embed="rId18">
            <a:alphaModFix/>
          </a:blip>
          <a:srcRect l="23865" t="31770" r="23808" b="11037"/>
          <a:stretch/>
        </p:blipFill>
        <p:spPr>
          <a:xfrm>
            <a:off x="8928520" y="2635518"/>
            <a:ext cx="710169" cy="442690"/>
          </a:xfrm>
          <a:prstGeom prst="rect">
            <a:avLst/>
          </a:prstGeom>
          <a:noFill/>
          <a:ln>
            <a:noFill/>
          </a:ln>
        </p:spPr>
      </p:pic>
    </p:spTree>
    <p:extLst>
      <p:ext uri="{BB962C8B-B14F-4D97-AF65-F5344CB8AC3E}">
        <p14:creationId xmlns:p14="http://schemas.microsoft.com/office/powerpoint/2010/main" val="2252728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7560C0C2-2400-11E6-154A-71502484846B}"/>
              </a:ext>
            </a:extLst>
          </p:cNvPr>
          <p:cNvCxnSpPr/>
          <p:nvPr/>
        </p:nvCxnSpPr>
        <p:spPr>
          <a:xfrm>
            <a:off x="6213754" y="2515752"/>
            <a:ext cx="0" cy="30618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A7F8CBD-4427-9789-F281-561EC05CF24F}"/>
              </a:ext>
            </a:extLst>
          </p:cNvPr>
          <p:cNvCxnSpPr/>
          <p:nvPr/>
        </p:nvCxnSpPr>
        <p:spPr>
          <a:xfrm>
            <a:off x="10084714" y="2500284"/>
            <a:ext cx="0" cy="30618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Classificações de </a:t>
            </a:r>
            <a:r>
              <a:rPr lang="pt-BR" i="1" dirty="0">
                <a:latin typeface="Georgia" panose="02040502050405020303" pitchFamily="18" charset="0"/>
              </a:rPr>
              <a:t>lojas tradicionais</a:t>
            </a:r>
            <a:endParaRPr lang="en-PH" i="1" dirty="0">
              <a:latin typeface="Georgia" panose="02040502050405020303" pitchFamily="18" charset="0"/>
            </a:endParaRPr>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34</a:t>
            </a:fld>
            <a:endParaRPr lang="en-US" dirty="0"/>
          </a:p>
        </p:txBody>
      </p:sp>
      <p:pic>
        <p:nvPicPr>
          <p:cNvPr id="5" name="Espaço Reservado para Conteúdo 7">
            <a:extLst>
              <a:ext uri="{FF2B5EF4-FFF2-40B4-BE49-F238E27FC236}">
                <a16:creationId xmlns:a16="http://schemas.microsoft.com/office/drawing/2014/main" id="{30B9D412-B94E-B422-A876-2517ACB73BDE}"/>
              </a:ext>
            </a:extLst>
          </p:cNvPr>
          <p:cNvPicPr>
            <a:picLocks noGrp="1" noChangeAspect="1"/>
          </p:cNvPicPr>
          <p:nvPr/>
        </p:nvPicPr>
        <p:blipFill>
          <a:blip r:embed="rId3"/>
          <a:srcRect/>
          <a:stretch/>
        </p:blipFill>
        <p:spPr>
          <a:xfrm>
            <a:off x="288558" y="1150243"/>
            <a:ext cx="3762350" cy="2508234"/>
          </a:xfrm>
          <a:prstGeom prst="rect">
            <a:avLst/>
          </a:prstGeom>
        </p:spPr>
      </p:pic>
      <p:sp>
        <p:nvSpPr>
          <p:cNvPr id="6" name="Content Placeholder 2">
            <a:extLst>
              <a:ext uri="{FF2B5EF4-FFF2-40B4-BE49-F238E27FC236}">
                <a16:creationId xmlns:a16="http://schemas.microsoft.com/office/drawing/2014/main" id="{97AF421A-9C62-EEEF-3D92-6EEDA61DDD42}"/>
              </a:ext>
            </a:extLst>
          </p:cNvPr>
          <p:cNvSpPr>
            <a:spLocks noGrp="1"/>
          </p:cNvSpPr>
          <p:nvPr>
            <p:ph idx="1"/>
          </p:nvPr>
        </p:nvSpPr>
        <p:spPr>
          <a:xfrm>
            <a:off x="288558" y="3777541"/>
            <a:ext cx="3762350" cy="1231139"/>
          </a:xfrm>
        </p:spPr>
        <p:txBody>
          <a:bodyPr/>
          <a:lstStyle/>
          <a:p>
            <a:pPr marL="0" indent="0">
              <a:spcAft>
                <a:spcPts val="1200"/>
              </a:spcAft>
              <a:buNone/>
            </a:pPr>
            <a:r>
              <a:rPr lang="pt-BR" b="1" dirty="0">
                <a:solidFill>
                  <a:schemeClr val="bg2"/>
                </a:solidFill>
              </a:rPr>
              <a:t>Tradicionais</a:t>
            </a:r>
            <a:endParaRPr lang="pt-BR" dirty="0">
              <a:solidFill>
                <a:schemeClr val="bg2"/>
              </a:solidFill>
            </a:endParaRPr>
          </a:p>
          <a:p>
            <a:pPr marL="0" indent="0">
              <a:spcAft>
                <a:spcPts val="1200"/>
              </a:spcAft>
              <a:buNone/>
            </a:pPr>
            <a:r>
              <a:rPr lang="pt-BR" sz="1400" dirty="0"/>
              <a:t>São lojas alimentares onde o atendimento pode ser feito por um vendedor ou balconista, com presença do categorias de alimentos, produtos impulso, e produtos eticos. </a:t>
            </a:r>
          </a:p>
          <a:p>
            <a:pPr marL="0" indent="0">
              <a:spcAft>
                <a:spcPts val="1200"/>
              </a:spcAft>
              <a:buNone/>
            </a:pPr>
            <a:r>
              <a:rPr lang="pt-BR" sz="1400" i="1" dirty="0"/>
              <a:t>Para bebidas também pode ser chamado de Mercearia.</a:t>
            </a:r>
          </a:p>
          <a:p>
            <a:pPr marL="0" indent="0">
              <a:spcAft>
                <a:spcPts val="1200"/>
              </a:spcAft>
              <a:buNone/>
            </a:pPr>
            <a:endParaRPr lang="pt-BR" sz="1400" dirty="0"/>
          </a:p>
        </p:txBody>
      </p:sp>
      <p:sp>
        <p:nvSpPr>
          <p:cNvPr id="7" name="Text Placeholder 30">
            <a:extLst>
              <a:ext uri="{FF2B5EF4-FFF2-40B4-BE49-F238E27FC236}">
                <a16:creationId xmlns:a16="http://schemas.microsoft.com/office/drawing/2014/main" id="{D36A7482-F554-1A82-612C-B0FB6026173A}"/>
              </a:ext>
            </a:extLst>
          </p:cNvPr>
          <p:cNvSpPr txBox="1">
            <a:spLocks/>
          </p:cNvSpPr>
          <p:nvPr/>
        </p:nvSpPr>
        <p:spPr>
          <a:xfrm>
            <a:off x="288558" y="5985327"/>
            <a:ext cx="11582399" cy="365125"/>
          </a:xfrm>
          <a:prstGeom prst="rect">
            <a:avLst/>
          </a:prstGeom>
        </p:spPr>
        <p:txBody>
          <a:bodyPr vert="horz" lIns="0" tIns="45720" rIns="0" bIns="45720" rtlCol="0" anchor="b" anchorCtr="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rgbClr val="B3B3B3"/>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900" dirty="0"/>
              <a:t>*As quebras acima são referentes apenas as classificação de lojas, nas bases de dados teremos apenas os mercados somando todos e com a nomenclatura “TRADICIONAL”</a:t>
            </a:r>
          </a:p>
        </p:txBody>
      </p:sp>
      <p:sp>
        <p:nvSpPr>
          <p:cNvPr id="11" name="Retângulo 20">
            <a:extLst>
              <a:ext uri="{FF2B5EF4-FFF2-40B4-BE49-F238E27FC236}">
                <a16:creationId xmlns:a16="http://schemas.microsoft.com/office/drawing/2014/main" id="{52B29FA5-C92C-DF34-993B-0ED6F3C844C4}"/>
              </a:ext>
            </a:extLst>
          </p:cNvPr>
          <p:cNvSpPr/>
          <p:nvPr/>
        </p:nvSpPr>
        <p:spPr>
          <a:xfrm>
            <a:off x="4915568" y="3289085"/>
            <a:ext cx="2917407" cy="51233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pt-BR" sz="1600" dirty="0">
                <a:solidFill>
                  <a:schemeClr val="bg1"/>
                </a:solidFill>
                <a:latin typeface="+mj-lt"/>
                <a:cs typeface="Arial"/>
              </a:rPr>
              <a:t>Trad.</a:t>
            </a:r>
            <a:r>
              <a:rPr lang="pt-BR" sz="1600" dirty="0">
                <a:solidFill>
                  <a:schemeClr val="bg1"/>
                </a:solidFill>
                <a:latin typeface="+mj-lt"/>
              </a:rPr>
              <a:t> Misto grande</a:t>
            </a:r>
            <a:endParaRPr lang="pt-BR" sz="1600" dirty="0">
              <a:solidFill>
                <a:schemeClr val="bg1"/>
              </a:solidFill>
              <a:latin typeface="+mj-lt"/>
              <a:cs typeface="Arial"/>
            </a:endParaRPr>
          </a:p>
        </p:txBody>
      </p:sp>
      <p:sp>
        <p:nvSpPr>
          <p:cNvPr id="12" name="Retângulo 21">
            <a:extLst>
              <a:ext uri="{FF2B5EF4-FFF2-40B4-BE49-F238E27FC236}">
                <a16:creationId xmlns:a16="http://schemas.microsoft.com/office/drawing/2014/main" id="{B3BCD5F7-59BD-31DA-888A-DE0ACF5DA838}"/>
              </a:ext>
            </a:extLst>
          </p:cNvPr>
          <p:cNvSpPr/>
          <p:nvPr/>
        </p:nvSpPr>
        <p:spPr>
          <a:xfrm>
            <a:off x="4915568" y="4484896"/>
            <a:ext cx="2917407" cy="52570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pt-BR" sz="1600" dirty="0">
                <a:solidFill>
                  <a:schemeClr val="bg1"/>
                </a:solidFill>
                <a:latin typeface="+mj-lt"/>
                <a:cs typeface="Arial"/>
              </a:rPr>
              <a:t>Trad. Misto pequeno</a:t>
            </a:r>
          </a:p>
        </p:txBody>
      </p:sp>
      <p:sp>
        <p:nvSpPr>
          <p:cNvPr id="13" name="Retângulo 22">
            <a:extLst>
              <a:ext uri="{FF2B5EF4-FFF2-40B4-BE49-F238E27FC236}">
                <a16:creationId xmlns:a16="http://schemas.microsoft.com/office/drawing/2014/main" id="{A990C3FF-76D5-9DCD-A666-EC0E83BEC5B0}"/>
              </a:ext>
            </a:extLst>
          </p:cNvPr>
          <p:cNvSpPr/>
          <p:nvPr/>
        </p:nvSpPr>
        <p:spPr>
          <a:xfrm>
            <a:off x="4911249" y="5006173"/>
            <a:ext cx="2930561" cy="571415"/>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1600" dirty="0" err="1">
                <a:solidFill>
                  <a:srgbClr val="000000"/>
                </a:solidFill>
                <a:latin typeface="+mj-lt"/>
                <a:cs typeface="Arial"/>
              </a:rPr>
              <a:t>Lojas</a:t>
            </a:r>
            <a:r>
              <a:rPr lang="en-US" sz="1600" dirty="0">
                <a:solidFill>
                  <a:srgbClr val="000000"/>
                </a:solidFill>
                <a:latin typeface="+mj-lt"/>
                <a:cs typeface="Arial"/>
              </a:rPr>
              <a:t> com area &lt;40m²</a:t>
            </a:r>
            <a:endParaRPr lang="pt-BR" sz="1600" dirty="0">
              <a:solidFill>
                <a:schemeClr val="tx1"/>
              </a:solidFill>
              <a:latin typeface="+mj-lt"/>
              <a:cs typeface="Arial"/>
            </a:endParaRPr>
          </a:p>
        </p:txBody>
      </p:sp>
      <p:sp>
        <p:nvSpPr>
          <p:cNvPr id="14" name="Retângulo 23">
            <a:extLst>
              <a:ext uri="{FF2B5EF4-FFF2-40B4-BE49-F238E27FC236}">
                <a16:creationId xmlns:a16="http://schemas.microsoft.com/office/drawing/2014/main" id="{7FCD07DB-EF35-EF1F-9DE4-2977AEB4CEC7}"/>
              </a:ext>
            </a:extLst>
          </p:cNvPr>
          <p:cNvSpPr/>
          <p:nvPr/>
        </p:nvSpPr>
        <p:spPr>
          <a:xfrm>
            <a:off x="4913359" y="3808877"/>
            <a:ext cx="2917408" cy="567201"/>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1600" dirty="0" err="1">
                <a:solidFill>
                  <a:srgbClr val="000000"/>
                </a:solidFill>
                <a:latin typeface="+mj-lt"/>
                <a:cs typeface="Arial"/>
              </a:rPr>
              <a:t>Lojas</a:t>
            </a:r>
            <a:r>
              <a:rPr lang="en-US" sz="1600" dirty="0">
                <a:solidFill>
                  <a:srgbClr val="000000"/>
                </a:solidFill>
                <a:latin typeface="+mj-lt"/>
                <a:cs typeface="Arial"/>
              </a:rPr>
              <a:t> com area &gt;=40m²</a:t>
            </a:r>
            <a:endParaRPr lang="pt-BR" sz="1600" dirty="0">
              <a:solidFill>
                <a:schemeClr val="tx1"/>
              </a:solidFill>
              <a:latin typeface="+mj-lt"/>
              <a:cs typeface="Arial"/>
            </a:endParaRPr>
          </a:p>
        </p:txBody>
      </p:sp>
      <p:sp>
        <p:nvSpPr>
          <p:cNvPr id="17" name="Retângulo 26">
            <a:extLst>
              <a:ext uri="{FF2B5EF4-FFF2-40B4-BE49-F238E27FC236}">
                <a16:creationId xmlns:a16="http://schemas.microsoft.com/office/drawing/2014/main" id="{46C57407-FBF0-A10E-A5F4-ECEEBC1A0EBE}"/>
              </a:ext>
            </a:extLst>
          </p:cNvPr>
          <p:cNvSpPr/>
          <p:nvPr/>
        </p:nvSpPr>
        <p:spPr>
          <a:xfrm>
            <a:off x="8574306" y="3268680"/>
            <a:ext cx="2917407" cy="521876"/>
          </a:xfrm>
          <a:prstGeom prst="rect">
            <a:avLst/>
          </a:prstGeom>
          <a:solidFill>
            <a:schemeClr val="accent4">
              <a:lumMod val="60000"/>
              <a:lumOff val="40000"/>
            </a:schemeClr>
          </a:solidFill>
          <a:ln>
            <a:solidFill>
              <a:srgbClr val="787CA9"/>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pt-BR" sz="1600" dirty="0">
                <a:solidFill>
                  <a:schemeClr val="bg1"/>
                </a:solidFill>
                <a:latin typeface="+mj-lt"/>
                <a:cs typeface="Arial"/>
              </a:rPr>
              <a:t>Trad.</a:t>
            </a:r>
            <a:r>
              <a:rPr lang="pt-BR" sz="1600" dirty="0">
                <a:solidFill>
                  <a:schemeClr val="bg1"/>
                </a:solidFill>
                <a:latin typeface="+mj-lt"/>
              </a:rPr>
              <a:t> alimentar grande</a:t>
            </a:r>
            <a:endParaRPr lang="pt-BR" sz="1600" dirty="0">
              <a:solidFill>
                <a:schemeClr val="bg1"/>
              </a:solidFill>
              <a:latin typeface="+mj-lt"/>
              <a:cs typeface="Arial"/>
            </a:endParaRPr>
          </a:p>
        </p:txBody>
      </p:sp>
      <p:sp>
        <p:nvSpPr>
          <p:cNvPr id="18" name="Retângulo 27">
            <a:extLst>
              <a:ext uri="{FF2B5EF4-FFF2-40B4-BE49-F238E27FC236}">
                <a16:creationId xmlns:a16="http://schemas.microsoft.com/office/drawing/2014/main" id="{41A89279-0645-284B-88DA-6DF5259AA20F}"/>
              </a:ext>
            </a:extLst>
          </p:cNvPr>
          <p:cNvSpPr/>
          <p:nvPr/>
        </p:nvSpPr>
        <p:spPr>
          <a:xfrm>
            <a:off x="8578617" y="4476550"/>
            <a:ext cx="2917407" cy="509491"/>
          </a:xfrm>
          <a:prstGeom prst="rect">
            <a:avLst/>
          </a:prstGeom>
          <a:solidFill>
            <a:schemeClr val="accent4">
              <a:lumMod val="60000"/>
              <a:lumOff val="40000"/>
            </a:schemeClr>
          </a:solidFill>
          <a:ln>
            <a:solidFill>
              <a:srgbClr val="787CA9"/>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pt-BR" sz="1600" dirty="0">
                <a:solidFill>
                  <a:schemeClr val="bg1"/>
                </a:solidFill>
                <a:latin typeface="+mj-lt"/>
                <a:cs typeface="Arial"/>
              </a:rPr>
              <a:t>Trad. alimentar pequeno</a:t>
            </a:r>
          </a:p>
        </p:txBody>
      </p:sp>
      <p:sp>
        <p:nvSpPr>
          <p:cNvPr id="19" name="Retângulo 28">
            <a:extLst>
              <a:ext uri="{FF2B5EF4-FFF2-40B4-BE49-F238E27FC236}">
                <a16:creationId xmlns:a16="http://schemas.microsoft.com/office/drawing/2014/main" id="{55BAA700-F1B6-FB67-CCED-2E036C5BD1F6}"/>
              </a:ext>
            </a:extLst>
          </p:cNvPr>
          <p:cNvSpPr/>
          <p:nvPr/>
        </p:nvSpPr>
        <p:spPr>
          <a:xfrm>
            <a:off x="8573000" y="4977484"/>
            <a:ext cx="2917636" cy="584636"/>
          </a:xfrm>
          <a:prstGeom prst="rect">
            <a:avLst/>
          </a:prstGeom>
          <a:solidFill>
            <a:schemeClr val="bg1"/>
          </a:solidFill>
          <a:ln>
            <a:solidFill>
              <a:srgbClr val="787CA9"/>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1600" dirty="0" err="1">
                <a:solidFill>
                  <a:srgbClr val="000000"/>
                </a:solidFill>
                <a:latin typeface="+mj-lt"/>
                <a:cs typeface="Arial"/>
              </a:rPr>
              <a:t>Lojas</a:t>
            </a:r>
            <a:r>
              <a:rPr lang="en-US" sz="1600" dirty="0">
                <a:solidFill>
                  <a:srgbClr val="000000"/>
                </a:solidFill>
                <a:latin typeface="+mj-lt"/>
                <a:cs typeface="Arial"/>
              </a:rPr>
              <a:t> com area &lt;40m²</a:t>
            </a:r>
            <a:endParaRPr lang="pt-BR" sz="1600" dirty="0">
              <a:solidFill>
                <a:schemeClr val="tx1"/>
              </a:solidFill>
              <a:latin typeface="+mj-lt"/>
              <a:cs typeface="Arial"/>
            </a:endParaRPr>
          </a:p>
        </p:txBody>
      </p:sp>
      <p:sp>
        <p:nvSpPr>
          <p:cNvPr id="20" name="Retângulo 29">
            <a:extLst>
              <a:ext uri="{FF2B5EF4-FFF2-40B4-BE49-F238E27FC236}">
                <a16:creationId xmlns:a16="http://schemas.microsoft.com/office/drawing/2014/main" id="{C98433CF-A894-6C92-0AD0-B9B54C16D961}"/>
              </a:ext>
            </a:extLst>
          </p:cNvPr>
          <p:cNvSpPr/>
          <p:nvPr/>
        </p:nvSpPr>
        <p:spPr>
          <a:xfrm>
            <a:off x="8576380" y="3801820"/>
            <a:ext cx="2917636" cy="551807"/>
          </a:xfrm>
          <a:prstGeom prst="rect">
            <a:avLst/>
          </a:prstGeom>
          <a:solidFill>
            <a:schemeClr val="bg1"/>
          </a:solidFill>
          <a:ln>
            <a:solidFill>
              <a:srgbClr val="787CA9"/>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1600">
                <a:solidFill>
                  <a:srgbClr val="000000"/>
                </a:solidFill>
                <a:latin typeface="+mj-lt"/>
                <a:cs typeface="Arial"/>
              </a:rPr>
              <a:t>Lojas com area &gt;=40m²</a:t>
            </a:r>
            <a:endParaRPr lang="pt-BR" sz="1600">
              <a:solidFill>
                <a:schemeClr val="tx1"/>
              </a:solidFill>
              <a:latin typeface="+mj-lt"/>
              <a:cs typeface="Arial"/>
            </a:endParaRPr>
          </a:p>
        </p:txBody>
      </p:sp>
      <p:sp>
        <p:nvSpPr>
          <p:cNvPr id="4" name="Retângulo 3">
            <a:extLst>
              <a:ext uri="{FF2B5EF4-FFF2-40B4-BE49-F238E27FC236}">
                <a16:creationId xmlns:a16="http://schemas.microsoft.com/office/drawing/2014/main" id="{32B1BF00-B380-7753-4B78-76DE42F45D04}"/>
              </a:ext>
            </a:extLst>
          </p:cNvPr>
          <p:cNvSpPr/>
          <p:nvPr/>
        </p:nvSpPr>
        <p:spPr>
          <a:xfrm>
            <a:off x="5749119" y="1340758"/>
            <a:ext cx="4783950" cy="5958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pt-BR" sz="1600" dirty="0">
                <a:latin typeface="+mj-lt"/>
                <a:cs typeface="Arial"/>
              </a:rPr>
              <a:t>Retail Evolution traz maiores quebras amostrais para melhor representatividade deste canal</a:t>
            </a:r>
          </a:p>
        </p:txBody>
      </p:sp>
      <p:sp>
        <p:nvSpPr>
          <p:cNvPr id="22" name="Left Brace 21">
            <a:extLst>
              <a:ext uri="{FF2B5EF4-FFF2-40B4-BE49-F238E27FC236}">
                <a16:creationId xmlns:a16="http://schemas.microsoft.com/office/drawing/2014/main" id="{76D59B9D-87CA-094C-7A0A-F8FD3509C23D}"/>
              </a:ext>
            </a:extLst>
          </p:cNvPr>
          <p:cNvSpPr/>
          <p:nvPr/>
        </p:nvSpPr>
        <p:spPr>
          <a:xfrm rot="5400000">
            <a:off x="7779881" y="351015"/>
            <a:ext cx="747850" cy="3880104"/>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0" name="Retângulo 3">
            <a:extLst>
              <a:ext uri="{FF2B5EF4-FFF2-40B4-BE49-F238E27FC236}">
                <a16:creationId xmlns:a16="http://schemas.microsoft.com/office/drawing/2014/main" id="{6C6DE006-9C2F-B401-E87A-50D4FCD81880}"/>
              </a:ext>
            </a:extLst>
          </p:cNvPr>
          <p:cNvSpPr/>
          <p:nvPr/>
        </p:nvSpPr>
        <p:spPr>
          <a:xfrm>
            <a:off x="5190619" y="2536428"/>
            <a:ext cx="2293439" cy="5958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pt-BR" sz="1600" dirty="0">
                <a:latin typeface="+mj-lt"/>
              </a:rPr>
              <a:t>Tradicional Misto</a:t>
            </a:r>
          </a:p>
          <a:p>
            <a:pPr algn="ctr"/>
            <a:r>
              <a:rPr lang="pt-BR" sz="1100" i="1" dirty="0">
                <a:latin typeface="+mj-lt"/>
                <a:cs typeface="Arial"/>
              </a:rPr>
              <a:t>Foco em categorias de H&amp;B e Limpeza</a:t>
            </a:r>
          </a:p>
        </p:txBody>
      </p:sp>
      <p:sp>
        <p:nvSpPr>
          <p:cNvPr id="16" name="Retângulo 25">
            <a:extLst>
              <a:ext uri="{FF2B5EF4-FFF2-40B4-BE49-F238E27FC236}">
                <a16:creationId xmlns:a16="http://schemas.microsoft.com/office/drawing/2014/main" id="{001C36A2-0AC1-C7DF-636F-76F4EC3399E3}"/>
              </a:ext>
            </a:extLst>
          </p:cNvPr>
          <p:cNvSpPr/>
          <p:nvPr/>
        </p:nvSpPr>
        <p:spPr>
          <a:xfrm>
            <a:off x="8886289" y="2500284"/>
            <a:ext cx="2293439" cy="61135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pt-BR" sz="1600" dirty="0">
                <a:latin typeface="+mj-lt"/>
              </a:rPr>
              <a:t>Tradicional Alimentar</a:t>
            </a:r>
          </a:p>
          <a:p>
            <a:pPr algn="ctr"/>
            <a:r>
              <a:rPr lang="pt-BR" sz="1100" i="1" dirty="0">
                <a:latin typeface="+mj-lt"/>
                <a:cs typeface="Arial"/>
              </a:rPr>
              <a:t>Foco em categorias alimentares</a:t>
            </a:r>
          </a:p>
        </p:txBody>
      </p:sp>
    </p:spTree>
    <p:extLst>
      <p:ext uri="{BB962C8B-B14F-4D97-AF65-F5344CB8AC3E}">
        <p14:creationId xmlns:p14="http://schemas.microsoft.com/office/powerpoint/2010/main" val="12509587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Classificações de </a:t>
            </a:r>
            <a:r>
              <a:rPr lang="pt-BR" i="1" dirty="0">
                <a:latin typeface="Georgia" panose="02040502050405020303" pitchFamily="18" charset="0"/>
              </a:rPr>
              <a:t>lojas tradicionais</a:t>
            </a:r>
            <a:endParaRPr lang="en-PH" i="1" dirty="0">
              <a:latin typeface="Georgia" panose="02040502050405020303" pitchFamily="18" charset="0"/>
            </a:endParaRPr>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35</a:t>
            </a:fld>
            <a:endParaRPr lang="en-US" dirty="0"/>
          </a:p>
        </p:txBody>
      </p:sp>
      <p:pic>
        <p:nvPicPr>
          <p:cNvPr id="5" name="Espaço Reservado para Conteúdo 7">
            <a:extLst>
              <a:ext uri="{FF2B5EF4-FFF2-40B4-BE49-F238E27FC236}">
                <a16:creationId xmlns:a16="http://schemas.microsoft.com/office/drawing/2014/main" id="{30B9D412-B94E-B422-A876-2517ACB73BDE}"/>
              </a:ext>
            </a:extLst>
          </p:cNvPr>
          <p:cNvPicPr>
            <a:picLocks noGrp="1" noChangeAspect="1"/>
          </p:cNvPicPr>
          <p:nvPr/>
        </p:nvPicPr>
        <p:blipFill>
          <a:blip r:embed="rId2"/>
          <a:srcRect/>
          <a:stretch/>
        </p:blipFill>
        <p:spPr>
          <a:xfrm>
            <a:off x="288558" y="1150243"/>
            <a:ext cx="3762350" cy="2508234"/>
          </a:xfrm>
          <a:prstGeom prst="rect">
            <a:avLst/>
          </a:prstGeom>
        </p:spPr>
      </p:pic>
      <p:sp>
        <p:nvSpPr>
          <p:cNvPr id="6" name="Content Placeholder 2">
            <a:extLst>
              <a:ext uri="{FF2B5EF4-FFF2-40B4-BE49-F238E27FC236}">
                <a16:creationId xmlns:a16="http://schemas.microsoft.com/office/drawing/2014/main" id="{97AF421A-9C62-EEEF-3D92-6EEDA61DDD42}"/>
              </a:ext>
            </a:extLst>
          </p:cNvPr>
          <p:cNvSpPr>
            <a:spLocks noGrp="1"/>
          </p:cNvSpPr>
          <p:nvPr>
            <p:ph idx="1"/>
          </p:nvPr>
        </p:nvSpPr>
        <p:spPr>
          <a:xfrm>
            <a:off x="288558" y="3777541"/>
            <a:ext cx="3762350" cy="1231139"/>
          </a:xfrm>
        </p:spPr>
        <p:txBody>
          <a:bodyPr/>
          <a:lstStyle/>
          <a:p>
            <a:pPr marL="0" indent="0">
              <a:spcAft>
                <a:spcPts val="1200"/>
              </a:spcAft>
              <a:buNone/>
            </a:pPr>
            <a:r>
              <a:rPr lang="pt-BR" b="1" dirty="0">
                <a:solidFill>
                  <a:schemeClr val="bg2"/>
                </a:solidFill>
              </a:rPr>
              <a:t>Tradicionais</a:t>
            </a:r>
            <a:endParaRPr lang="pt-BR" dirty="0">
              <a:solidFill>
                <a:schemeClr val="bg2"/>
              </a:solidFill>
            </a:endParaRPr>
          </a:p>
          <a:p>
            <a:pPr marL="0" indent="0">
              <a:spcAft>
                <a:spcPts val="1200"/>
              </a:spcAft>
              <a:buNone/>
            </a:pPr>
            <a:r>
              <a:rPr lang="pt-BR" sz="1400" dirty="0"/>
              <a:t>São lojas alimentares onde o atendimento pode ser feito por um vendedor ou balconista, com presença do categorias de alimentos, produtos impulso, e produtos eticos. </a:t>
            </a:r>
          </a:p>
          <a:p>
            <a:pPr marL="0" indent="0">
              <a:spcAft>
                <a:spcPts val="1200"/>
              </a:spcAft>
              <a:buNone/>
            </a:pPr>
            <a:r>
              <a:rPr lang="pt-BR" sz="1400" i="1" dirty="0"/>
              <a:t>Para bebidas também pode ser chamado de Mercearia.</a:t>
            </a:r>
          </a:p>
          <a:p>
            <a:pPr marL="0" indent="0">
              <a:spcAft>
                <a:spcPts val="1200"/>
              </a:spcAft>
              <a:buNone/>
            </a:pPr>
            <a:endParaRPr lang="pt-BR" sz="1400" dirty="0"/>
          </a:p>
        </p:txBody>
      </p:sp>
      <p:sp>
        <p:nvSpPr>
          <p:cNvPr id="7" name="Text Placeholder 30">
            <a:extLst>
              <a:ext uri="{FF2B5EF4-FFF2-40B4-BE49-F238E27FC236}">
                <a16:creationId xmlns:a16="http://schemas.microsoft.com/office/drawing/2014/main" id="{D36A7482-F554-1A82-612C-B0FB6026173A}"/>
              </a:ext>
            </a:extLst>
          </p:cNvPr>
          <p:cNvSpPr txBox="1">
            <a:spLocks/>
          </p:cNvSpPr>
          <p:nvPr/>
        </p:nvSpPr>
        <p:spPr>
          <a:xfrm>
            <a:off x="288558" y="5985327"/>
            <a:ext cx="11582399" cy="365125"/>
          </a:xfrm>
          <a:prstGeom prst="rect">
            <a:avLst/>
          </a:prstGeom>
        </p:spPr>
        <p:txBody>
          <a:bodyPr vert="horz" lIns="0" tIns="45720" rIns="0" bIns="45720" rtlCol="0" anchor="b" anchorCtr="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rgbClr val="B3B3B3"/>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*As quebras acima são referentes apenas as classificação de lojas, nas bases de dados teremos apenas os mercados somando todos e com a nomenclatura “TRADICIONAL”</a:t>
            </a:r>
          </a:p>
        </p:txBody>
      </p:sp>
      <p:sp>
        <p:nvSpPr>
          <p:cNvPr id="9" name="Google Shape;567;p48">
            <a:extLst>
              <a:ext uri="{FF2B5EF4-FFF2-40B4-BE49-F238E27FC236}">
                <a16:creationId xmlns:a16="http://schemas.microsoft.com/office/drawing/2014/main" id="{C7F90AF2-CB21-4103-6162-9F5E39096950}"/>
              </a:ext>
            </a:extLst>
          </p:cNvPr>
          <p:cNvSpPr/>
          <p:nvPr/>
        </p:nvSpPr>
        <p:spPr>
          <a:xfrm>
            <a:off x="5364430" y="955320"/>
            <a:ext cx="2765365" cy="2307893"/>
          </a:xfrm>
          <a:prstGeom prst="rect">
            <a:avLst/>
          </a:prstGeom>
          <a:solidFill>
            <a:schemeClr val="bg1"/>
          </a:solidFill>
          <a:ln w="9525" cap="flat" cmpd="sng">
            <a:solidFill>
              <a:srgbClr val="C6C7C8"/>
            </a:solidFill>
            <a:prstDash val="solid"/>
            <a:round/>
            <a:headEnd type="none" w="sm" len="sm"/>
            <a:tailEnd type="none" w="sm" len="sm"/>
          </a:ln>
        </p:spPr>
        <p:txBody>
          <a:bodyPr spcFirstLastPara="1" wrap="square" lIns="121900" tIns="121900" rIns="121900" bIns="0" anchor="ctr" anchorCtr="0">
            <a:noAutofit/>
          </a:bodyPr>
          <a:lstStyle/>
          <a:p>
            <a:pPr marL="76198" indent="-76198" fontAlgn="base">
              <a:spcAft>
                <a:spcPts val="1200"/>
              </a:spcAft>
              <a:buClr>
                <a:schemeClr val="tx1"/>
              </a:buClr>
              <a:buFont typeface="Arial" panose="020B0604020202020204" pitchFamily="34" charset="0"/>
              <a:buChar char="•"/>
            </a:pPr>
            <a:r>
              <a:rPr lang="es-MX" sz="1600" dirty="0" err="1">
                <a:latin typeface="+mj-lt"/>
              </a:rPr>
              <a:t>Importância</a:t>
            </a:r>
            <a:r>
              <a:rPr lang="es-MX" sz="1600" dirty="0">
                <a:latin typeface="+mj-lt"/>
              </a:rPr>
              <a:t> de </a:t>
            </a:r>
            <a:r>
              <a:rPr lang="es-MX" sz="1600" dirty="0" err="1">
                <a:latin typeface="+mj-lt"/>
              </a:rPr>
              <a:t>Drug</a:t>
            </a:r>
            <a:r>
              <a:rPr lang="es-MX" sz="1600" dirty="0">
                <a:latin typeface="+mj-lt"/>
              </a:rPr>
              <a:t>  ≥ 50% </a:t>
            </a:r>
            <a:r>
              <a:rPr lang="es-MX" sz="1600" b="1" dirty="0" err="1">
                <a:latin typeface="+mj-lt"/>
              </a:rPr>
              <a:t>ou</a:t>
            </a:r>
            <a:r>
              <a:rPr lang="es-MX" sz="1600" b="1" dirty="0">
                <a:latin typeface="+mj-lt"/>
              </a:rPr>
              <a:t> </a:t>
            </a:r>
            <a:r>
              <a:rPr lang="en-US" sz="1600" dirty="0">
                <a:latin typeface="+mj-lt"/>
              </a:rPr>
              <a:t>​</a:t>
            </a:r>
          </a:p>
          <a:p>
            <a:pPr marL="76198" indent="-76198" fontAlgn="base">
              <a:spcAft>
                <a:spcPts val="1200"/>
              </a:spcAft>
              <a:buClr>
                <a:schemeClr val="tx1"/>
              </a:buClr>
              <a:buFont typeface="Arial" panose="020B0604020202020204" pitchFamily="34" charset="0"/>
              <a:buChar char="•"/>
            </a:pPr>
            <a:r>
              <a:rPr lang="es-MX" sz="1600" dirty="0">
                <a:latin typeface="+mj-lt"/>
              </a:rPr>
              <a:t>Área de vendas </a:t>
            </a:r>
            <a:r>
              <a:rPr lang="es-MX" sz="1600" dirty="0" err="1">
                <a:latin typeface="+mj-lt"/>
              </a:rPr>
              <a:t>Drug</a:t>
            </a:r>
            <a:r>
              <a:rPr lang="es-MX" sz="1600" dirty="0">
                <a:latin typeface="+mj-lt"/>
              </a:rPr>
              <a:t>  ≥ 50% </a:t>
            </a:r>
            <a:r>
              <a:rPr lang="es-MX" sz="1600" b="1" dirty="0" err="1">
                <a:latin typeface="+mj-lt"/>
              </a:rPr>
              <a:t>ou</a:t>
            </a:r>
            <a:r>
              <a:rPr lang="es-MX" sz="1600" dirty="0">
                <a:latin typeface="+mj-lt"/>
              </a:rPr>
              <a:t> Cat </a:t>
            </a:r>
            <a:r>
              <a:rPr lang="es-MX" sz="1600" dirty="0" err="1">
                <a:latin typeface="+mj-lt"/>
              </a:rPr>
              <a:t>Drug</a:t>
            </a:r>
            <a:r>
              <a:rPr lang="es-MX" sz="1600" dirty="0">
                <a:latin typeface="+mj-lt"/>
              </a:rPr>
              <a:t>  ≥ 7 </a:t>
            </a:r>
            <a:r>
              <a:rPr lang="es-MX" sz="1600" b="1" dirty="0" err="1">
                <a:latin typeface="+mj-lt"/>
              </a:rPr>
              <a:t>ou</a:t>
            </a:r>
            <a:r>
              <a:rPr lang="es-MX" sz="1600" dirty="0">
                <a:latin typeface="+mj-lt"/>
              </a:rPr>
              <a:t>​</a:t>
            </a:r>
          </a:p>
          <a:p>
            <a:pPr marL="76198" indent="-76198" fontAlgn="base">
              <a:spcAft>
                <a:spcPts val="1200"/>
              </a:spcAft>
              <a:buClr>
                <a:schemeClr val="tx1"/>
              </a:buClr>
              <a:buFont typeface="Arial" panose="020B0604020202020204" pitchFamily="34" charset="0"/>
              <a:buChar char="•"/>
            </a:pPr>
            <a:r>
              <a:rPr lang="es-MX" sz="1600" dirty="0">
                <a:latin typeface="+mj-lt"/>
              </a:rPr>
              <a:t>Imp </a:t>
            </a:r>
            <a:r>
              <a:rPr lang="es-MX" sz="1600" dirty="0" err="1">
                <a:latin typeface="+mj-lt"/>
              </a:rPr>
              <a:t>Limpeza</a:t>
            </a:r>
            <a:r>
              <a:rPr lang="es-MX" sz="1600" dirty="0">
                <a:latin typeface="+mj-lt"/>
              </a:rPr>
              <a:t> ≥ 50% </a:t>
            </a:r>
            <a:endParaRPr lang="en-US" sz="1600" dirty="0">
              <a:latin typeface="+mj-lt"/>
            </a:endParaRPr>
          </a:p>
        </p:txBody>
      </p:sp>
      <p:sp>
        <p:nvSpPr>
          <p:cNvPr id="10" name="Retângulo 3">
            <a:extLst>
              <a:ext uri="{FF2B5EF4-FFF2-40B4-BE49-F238E27FC236}">
                <a16:creationId xmlns:a16="http://schemas.microsoft.com/office/drawing/2014/main" id="{6C6DE006-9C2F-B401-E87A-50D4FCD81880}"/>
              </a:ext>
            </a:extLst>
          </p:cNvPr>
          <p:cNvSpPr/>
          <p:nvPr/>
        </p:nvSpPr>
        <p:spPr>
          <a:xfrm rot="16200000">
            <a:off x="3786165" y="1804098"/>
            <a:ext cx="2293439" cy="5958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pt-BR" sz="1600" dirty="0">
                <a:latin typeface="+mj-lt"/>
              </a:rPr>
              <a:t>Tradicional Misto</a:t>
            </a:r>
            <a:endParaRPr lang="pt-BR" sz="1600" dirty="0">
              <a:latin typeface="+mj-lt"/>
              <a:cs typeface="Arial"/>
            </a:endParaRPr>
          </a:p>
        </p:txBody>
      </p:sp>
      <p:sp>
        <p:nvSpPr>
          <p:cNvPr id="11" name="Retângulo 20">
            <a:extLst>
              <a:ext uri="{FF2B5EF4-FFF2-40B4-BE49-F238E27FC236}">
                <a16:creationId xmlns:a16="http://schemas.microsoft.com/office/drawing/2014/main" id="{52B29FA5-C92C-DF34-993B-0ED6F3C844C4}"/>
              </a:ext>
            </a:extLst>
          </p:cNvPr>
          <p:cNvSpPr/>
          <p:nvPr/>
        </p:nvSpPr>
        <p:spPr>
          <a:xfrm>
            <a:off x="8267717" y="960257"/>
            <a:ext cx="2917407" cy="51233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pt-BR" sz="1600" dirty="0">
                <a:solidFill>
                  <a:schemeClr val="bg1"/>
                </a:solidFill>
                <a:latin typeface="+mj-lt"/>
                <a:cs typeface="Arial"/>
              </a:rPr>
              <a:t>Trad.</a:t>
            </a:r>
            <a:r>
              <a:rPr lang="pt-BR" sz="1600" dirty="0">
                <a:solidFill>
                  <a:schemeClr val="bg1"/>
                </a:solidFill>
                <a:latin typeface="+mj-lt"/>
              </a:rPr>
              <a:t> Misto grande</a:t>
            </a:r>
            <a:endParaRPr lang="pt-BR" sz="1600" dirty="0">
              <a:solidFill>
                <a:schemeClr val="bg1"/>
              </a:solidFill>
              <a:latin typeface="+mj-lt"/>
              <a:cs typeface="Arial"/>
            </a:endParaRPr>
          </a:p>
        </p:txBody>
      </p:sp>
      <p:sp>
        <p:nvSpPr>
          <p:cNvPr id="12" name="Retângulo 21">
            <a:extLst>
              <a:ext uri="{FF2B5EF4-FFF2-40B4-BE49-F238E27FC236}">
                <a16:creationId xmlns:a16="http://schemas.microsoft.com/office/drawing/2014/main" id="{B3BCD5F7-59BD-31DA-888A-DE0ACF5DA838}"/>
              </a:ext>
            </a:extLst>
          </p:cNvPr>
          <p:cNvSpPr/>
          <p:nvPr/>
        </p:nvSpPr>
        <p:spPr>
          <a:xfrm>
            <a:off x="8267717" y="2156068"/>
            <a:ext cx="2917407" cy="52570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pt-BR" sz="1600" dirty="0">
                <a:solidFill>
                  <a:schemeClr val="bg1"/>
                </a:solidFill>
                <a:latin typeface="+mj-lt"/>
                <a:cs typeface="Arial"/>
              </a:rPr>
              <a:t>Trad. Misto pequeno</a:t>
            </a:r>
          </a:p>
        </p:txBody>
      </p:sp>
      <p:sp>
        <p:nvSpPr>
          <p:cNvPr id="13" name="Retângulo 22">
            <a:extLst>
              <a:ext uri="{FF2B5EF4-FFF2-40B4-BE49-F238E27FC236}">
                <a16:creationId xmlns:a16="http://schemas.microsoft.com/office/drawing/2014/main" id="{A990C3FF-76D5-9DCD-A666-EC0E83BEC5B0}"/>
              </a:ext>
            </a:extLst>
          </p:cNvPr>
          <p:cNvSpPr/>
          <p:nvPr/>
        </p:nvSpPr>
        <p:spPr>
          <a:xfrm>
            <a:off x="8263398" y="2677345"/>
            <a:ext cx="2930561" cy="571415"/>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1600" dirty="0" err="1">
                <a:solidFill>
                  <a:srgbClr val="000000"/>
                </a:solidFill>
                <a:latin typeface="+mj-lt"/>
                <a:cs typeface="Arial"/>
              </a:rPr>
              <a:t>Lojas</a:t>
            </a:r>
            <a:r>
              <a:rPr lang="en-US" sz="1600" dirty="0">
                <a:solidFill>
                  <a:srgbClr val="000000"/>
                </a:solidFill>
                <a:latin typeface="+mj-lt"/>
                <a:cs typeface="Arial"/>
              </a:rPr>
              <a:t> com area &lt;40m²</a:t>
            </a:r>
            <a:endParaRPr lang="pt-BR" sz="1600" dirty="0">
              <a:solidFill>
                <a:schemeClr val="tx1"/>
              </a:solidFill>
              <a:latin typeface="+mj-lt"/>
              <a:cs typeface="Arial"/>
            </a:endParaRPr>
          </a:p>
        </p:txBody>
      </p:sp>
      <p:sp>
        <p:nvSpPr>
          <p:cNvPr id="14" name="Retângulo 23">
            <a:extLst>
              <a:ext uri="{FF2B5EF4-FFF2-40B4-BE49-F238E27FC236}">
                <a16:creationId xmlns:a16="http://schemas.microsoft.com/office/drawing/2014/main" id="{7FCD07DB-EF35-EF1F-9DE4-2977AEB4CEC7}"/>
              </a:ext>
            </a:extLst>
          </p:cNvPr>
          <p:cNvSpPr/>
          <p:nvPr/>
        </p:nvSpPr>
        <p:spPr>
          <a:xfrm>
            <a:off x="8265508" y="1480049"/>
            <a:ext cx="2917408" cy="567201"/>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1600" dirty="0" err="1">
                <a:solidFill>
                  <a:srgbClr val="000000"/>
                </a:solidFill>
                <a:latin typeface="+mj-lt"/>
                <a:cs typeface="Arial"/>
              </a:rPr>
              <a:t>Lojas</a:t>
            </a:r>
            <a:r>
              <a:rPr lang="en-US" sz="1600" dirty="0">
                <a:solidFill>
                  <a:srgbClr val="000000"/>
                </a:solidFill>
                <a:latin typeface="+mj-lt"/>
                <a:cs typeface="Arial"/>
              </a:rPr>
              <a:t> com area &gt;=40m²</a:t>
            </a:r>
            <a:endParaRPr lang="pt-BR" sz="1600" dirty="0">
              <a:solidFill>
                <a:schemeClr val="tx1"/>
              </a:solidFill>
              <a:latin typeface="+mj-lt"/>
              <a:cs typeface="Arial"/>
            </a:endParaRPr>
          </a:p>
        </p:txBody>
      </p:sp>
      <p:sp>
        <p:nvSpPr>
          <p:cNvPr id="15" name="Google Shape;567;p48">
            <a:extLst>
              <a:ext uri="{FF2B5EF4-FFF2-40B4-BE49-F238E27FC236}">
                <a16:creationId xmlns:a16="http://schemas.microsoft.com/office/drawing/2014/main" id="{D27E6C36-FF5D-F775-D870-879912A39D36}"/>
              </a:ext>
            </a:extLst>
          </p:cNvPr>
          <p:cNvSpPr/>
          <p:nvPr/>
        </p:nvSpPr>
        <p:spPr>
          <a:xfrm>
            <a:off x="5364430" y="3339476"/>
            <a:ext cx="2765582" cy="2288784"/>
          </a:xfrm>
          <a:prstGeom prst="rect">
            <a:avLst/>
          </a:prstGeom>
          <a:solidFill>
            <a:schemeClr val="bg1"/>
          </a:solidFill>
          <a:ln w="9525" cap="flat" cmpd="sng">
            <a:solidFill>
              <a:srgbClr val="C6C7C8"/>
            </a:solidFill>
            <a:prstDash val="solid"/>
            <a:round/>
            <a:headEnd type="none" w="sm" len="sm"/>
            <a:tailEnd type="none" w="sm" len="sm"/>
          </a:ln>
        </p:spPr>
        <p:txBody>
          <a:bodyPr spcFirstLastPara="1" wrap="square" lIns="121900" tIns="121900" rIns="121900" bIns="0" anchor="ctr" anchorCtr="0">
            <a:noAutofit/>
          </a:bodyPr>
          <a:lstStyle/>
          <a:p>
            <a:pPr marL="76198" indent="-76198" fontAlgn="base">
              <a:spcAft>
                <a:spcPts val="1200"/>
              </a:spcAft>
              <a:buClr>
                <a:schemeClr val="tx1"/>
              </a:buClr>
              <a:buFont typeface="Arial" panose="020B0604020202020204" pitchFamily="34" charset="0"/>
              <a:buChar char="•"/>
            </a:pPr>
            <a:r>
              <a:rPr lang="es-MX" sz="1600" dirty="0" err="1">
                <a:latin typeface="+mj-lt"/>
              </a:rPr>
              <a:t>Importância</a:t>
            </a:r>
            <a:r>
              <a:rPr lang="es-MX" sz="1600" dirty="0">
                <a:latin typeface="+mj-lt"/>
              </a:rPr>
              <a:t> de </a:t>
            </a:r>
            <a:r>
              <a:rPr lang="es-MX" sz="1600" dirty="0" err="1">
                <a:latin typeface="+mj-lt"/>
              </a:rPr>
              <a:t>Drug</a:t>
            </a:r>
            <a:r>
              <a:rPr lang="es-MX" sz="1600" dirty="0">
                <a:latin typeface="+mj-lt"/>
              </a:rPr>
              <a:t>  &lt; 50% </a:t>
            </a:r>
            <a:r>
              <a:rPr lang="es-MX" sz="1600" b="1" dirty="0" err="1">
                <a:latin typeface="+mj-lt"/>
              </a:rPr>
              <a:t>ou</a:t>
            </a:r>
            <a:r>
              <a:rPr lang="es-MX" sz="1600" b="1" dirty="0">
                <a:latin typeface="+mj-lt"/>
              </a:rPr>
              <a:t> </a:t>
            </a:r>
            <a:r>
              <a:rPr lang="en-US" sz="1600" dirty="0">
                <a:latin typeface="+mj-lt"/>
              </a:rPr>
              <a:t>​</a:t>
            </a:r>
          </a:p>
          <a:p>
            <a:pPr marL="76198" indent="-76198" fontAlgn="base">
              <a:spcAft>
                <a:spcPts val="1200"/>
              </a:spcAft>
              <a:buClr>
                <a:schemeClr val="tx1"/>
              </a:buClr>
              <a:buFont typeface="Arial" panose="020B0604020202020204" pitchFamily="34" charset="0"/>
              <a:buChar char="•"/>
            </a:pPr>
            <a:r>
              <a:rPr lang="es-MX" sz="1600" dirty="0">
                <a:latin typeface="+mj-lt"/>
              </a:rPr>
              <a:t>Área de vendas </a:t>
            </a:r>
            <a:r>
              <a:rPr lang="es-MX" sz="1600" dirty="0" err="1">
                <a:latin typeface="+mj-lt"/>
              </a:rPr>
              <a:t>Drug</a:t>
            </a:r>
            <a:r>
              <a:rPr lang="es-MX" sz="1600" dirty="0">
                <a:latin typeface="+mj-lt"/>
              </a:rPr>
              <a:t>  &lt; 50% </a:t>
            </a:r>
            <a:r>
              <a:rPr lang="es-MX" sz="1600" b="1" dirty="0" err="1">
                <a:latin typeface="+mj-lt"/>
              </a:rPr>
              <a:t>ou</a:t>
            </a:r>
            <a:r>
              <a:rPr lang="es-MX" sz="1600" dirty="0">
                <a:latin typeface="+mj-lt"/>
              </a:rPr>
              <a:t> Cat </a:t>
            </a:r>
            <a:r>
              <a:rPr lang="es-MX" sz="1600" dirty="0" err="1">
                <a:latin typeface="+mj-lt"/>
              </a:rPr>
              <a:t>Drug</a:t>
            </a:r>
            <a:r>
              <a:rPr lang="es-MX" sz="1600" dirty="0">
                <a:latin typeface="+mj-lt"/>
              </a:rPr>
              <a:t>  &lt; 7 </a:t>
            </a:r>
            <a:r>
              <a:rPr lang="es-MX" sz="1600" b="1" dirty="0" err="1">
                <a:latin typeface="+mj-lt"/>
              </a:rPr>
              <a:t>ou</a:t>
            </a:r>
            <a:r>
              <a:rPr lang="es-MX" sz="1600" dirty="0">
                <a:latin typeface="+mj-lt"/>
              </a:rPr>
              <a:t>​</a:t>
            </a:r>
          </a:p>
          <a:p>
            <a:pPr marL="76198" indent="-76198" fontAlgn="base">
              <a:spcAft>
                <a:spcPts val="1200"/>
              </a:spcAft>
              <a:buClr>
                <a:schemeClr val="tx1"/>
              </a:buClr>
              <a:buFont typeface="Arial" panose="020B0604020202020204" pitchFamily="34" charset="0"/>
              <a:buChar char="•"/>
            </a:pPr>
            <a:r>
              <a:rPr lang="es-MX" sz="1600" dirty="0">
                <a:latin typeface="+mj-lt"/>
              </a:rPr>
              <a:t>Imp </a:t>
            </a:r>
            <a:r>
              <a:rPr lang="es-MX" sz="1600" dirty="0" err="1">
                <a:latin typeface="+mj-lt"/>
              </a:rPr>
              <a:t>Limpeza</a:t>
            </a:r>
            <a:r>
              <a:rPr lang="es-MX" sz="1600" dirty="0">
                <a:latin typeface="+mj-lt"/>
              </a:rPr>
              <a:t> &lt; 50% </a:t>
            </a:r>
            <a:endParaRPr lang="en-US" sz="1600" dirty="0">
              <a:latin typeface="+mj-lt"/>
            </a:endParaRPr>
          </a:p>
        </p:txBody>
      </p:sp>
      <p:sp>
        <p:nvSpPr>
          <p:cNvPr id="16" name="Retângulo 25">
            <a:extLst>
              <a:ext uri="{FF2B5EF4-FFF2-40B4-BE49-F238E27FC236}">
                <a16:creationId xmlns:a16="http://schemas.microsoft.com/office/drawing/2014/main" id="{001C36A2-0AC1-C7DF-636F-76F4EC3399E3}"/>
              </a:ext>
            </a:extLst>
          </p:cNvPr>
          <p:cNvSpPr/>
          <p:nvPr/>
        </p:nvSpPr>
        <p:spPr>
          <a:xfrm rot="16200000">
            <a:off x="3786166" y="4188253"/>
            <a:ext cx="2293439" cy="5958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pt-BR" sz="1600" dirty="0">
                <a:latin typeface="+mj-lt"/>
              </a:rPr>
              <a:t>Tradicional Alimentar</a:t>
            </a:r>
            <a:endParaRPr lang="pt-BR" sz="1600" dirty="0">
              <a:latin typeface="+mj-lt"/>
              <a:cs typeface="Arial"/>
            </a:endParaRPr>
          </a:p>
        </p:txBody>
      </p:sp>
      <p:sp>
        <p:nvSpPr>
          <p:cNvPr id="17" name="Retângulo 26">
            <a:extLst>
              <a:ext uri="{FF2B5EF4-FFF2-40B4-BE49-F238E27FC236}">
                <a16:creationId xmlns:a16="http://schemas.microsoft.com/office/drawing/2014/main" id="{46C57407-FBF0-A10E-A5F4-ECEEBC1A0EBE}"/>
              </a:ext>
            </a:extLst>
          </p:cNvPr>
          <p:cNvSpPr/>
          <p:nvPr/>
        </p:nvSpPr>
        <p:spPr>
          <a:xfrm>
            <a:off x="8263398" y="3339476"/>
            <a:ext cx="2917407" cy="521876"/>
          </a:xfrm>
          <a:prstGeom prst="rect">
            <a:avLst/>
          </a:prstGeom>
          <a:solidFill>
            <a:srgbClr val="787CA9"/>
          </a:solidFill>
          <a:ln>
            <a:solidFill>
              <a:srgbClr val="787CA9"/>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pt-BR" sz="1600" dirty="0">
                <a:solidFill>
                  <a:schemeClr val="bg1"/>
                </a:solidFill>
                <a:latin typeface="+mj-lt"/>
                <a:cs typeface="Arial"/>
              </a:rPr>
              <a:t>Trad.</a:t>
            </a:r>
            <a:r>
              <a:rPr lang="pt-BR" sz="1600" dirty="0">
                <a:solidFill>
                  <a:schemeClr val="bg1"/>
                </a:solidFill>
                <a:latin typeface="+mj-lt"/>
              </a:rPr>
              <a:t> alimentar grande</a:t>
            </a:r>
            <a:endParaRPr lang="pt-BR" sz="1600" dirty="0">
              <a:solidFill>
                <a:schemeClr val="bg1"/>
              </a:solidFill>
              <a:latin typeface="+mj-lt"/>
              <a:cs typeface="Arial"/>
            </a:endParaRPr>
          </a:p>
        </p:txBody>
      </p:sp>
      <p:sp>
        <p:nvSpPr>
          <p:cNvPr id="18" name="Retângulo 27">
            <a:extLst>
              <a:ext uri="{FF2B5EF4-FFF2-40B4-BE49-F238E27FC236}">
                <a16:creationId xmlns:a16="http://schemas.microsoft.com/office/drawing/2014/main" id="{41A89279-0645-284B-88DA-6DF5259AA20F}"/>
              </a:ext>
            </a:extLst>
          </p:cNvPr>
          <p:cNvSpPr/>
          <p:nvPr/>
        </p:nvSpPr>
        <p:spPr>
          <a:xfrm>
            <a:off x="8267709" y="4547346"/>
            <a:ext cx="2917407" cy="509491"/>
          </a:xfrm>
          <a:prstGeom prst="rect">
            <a:avLst/>
          </a:prstGeom>
          <a:solidFill>
            <a:srgbClr val="787CA9"/>
          </a:solidFill>
          <a:ln>
            <a:solidFill>
              <a:srgbClr val="787CA9"/>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pt-BR" sz="1600" dirty="0">
                <a:solidFill>
                  <a:schemeClr val="bg1"/>
                </a:solidFill>
                <a:latin typeface="+mj-lt"/>
                <a:cs typeface="Arial"/>
              </a:rPr>
              <a:t>Trad. alimentar pequeno</a:t>
            </a:r>
          </a:p>
        </p:txBody>
      </p:sp>
      <p:sp>
        <p:nvSpPr>
          <p:cNvPr id="19" name="Retângulo 28">
            <a:extLst>
              <a:ext uri="{FF2B5EF4-FFF2-40B4-BE49-F238E27FC236}">
                <a16:creationId xmlns:a16="http://schemas.microsoft.com/office/drawing/2014/main" id="{55BAA700-F1B6-FB67-CCED-2E036C5BD1F6}"/>
              </a:ext>
            </a:extLst>
          </p:cNvPr>
          <p:cNvSpPr/>
          <p:nvPr/>
        </p:nvSpPr>
        <p:spPr>
          <a:xfrm>
            <a:off x="8262092" y="5048280"/>
            <a:ext cx="2917636" cy="584636"/>
          </a:xfrm>
          <a:prstGeom prst="rect">
            <a:avLst/>
          </a:prstGeom>
          <a:solidFill>
            <a:schemeClr val="bg1"/>
          </a:solidFill>
          <a:ln>
            <a:solidFill>
              <a:srgbClr val="787CA9"/>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1600" dirty="0" err="1">
                <a:solidFill>
                  <a:srgbClr val="000000"/>
                </a:solidFill>
                <a:latin typeface="+mj-lt"/>
                <a:cs typeface="Arial"/>
              </a:rPr>
              <a:t>Lojas</a:t>
            </a:r>
            <a:r>
              <a:rPr lang="en-US" sz="1600" dirty="0">
                <a:solidFill>
                  <a:srgbClr val="000000"/>
                </a:solidFill>
                <a:latin typeface="+mj-lt"/>
                <a:cs typeface="Arial"/>
              </a:rPr>
              <a:t> com area &lt;40m²</a:t>
            </a:r>
            <a:endParaRPr lang="pt-BR" sz="1600" dirty="0">
              <a:solidFill>
                <a:schemeClr val="tx1"/>
              </a:solidFill>
              <a:latin typeface="+mj-lt"/>
              <a:cs typeface="Arial"/>
            </a:endParaRPr>
          </a:p>
        </p:txBody>
      </p:sp>
      <p:sp>
        <p:nvSpPr>
          <p:cNvPr id="20" name="Retângulo 29">
            <a:extLst>
              <a:ext uri="{FF2B5EF4-FFF2-40B4-BE49-F238E27FC236}">
                <a16:creationId xmlns:a16="http://schemas.microsoft.com/office/drawing/2014/main" id="{C98433CF-A894-6C92-0AD0-B9B54C16D961}"/>
              </a:ext>
            </a:extLst>
          </p:cNvPr>
          <p:cNvSpPr/>
          <p:nvPr/>
        </p:nvSpPr>
        <p:spPr>
          <a:xfrm>
            <a:off x="8265472" y="3872616"/>
            <a:ext cx="2917636" cy="551807"/>
          </a:xfrm>
          <a:prstGeom prst="rect">
            <a:avLst/>
          </a:prstGeom>
          <a:solidFill>
            <a:schemeClr val="bg1"/>
          </a:solidFill>
          <a:ln>
            <a:solidFill>
              <a:srgbClr val="787CA9"/>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1600">
                <a:solidFill>
                  <a:srgbClr val="000000"/>
                </a:solidFill>
                <a:latin typeface="+mj-lt"/>
                <a:cs typeface="Arial"/>
              </a:rPr>
              <a:t>Lojas com area &gt;=40m²</a:t>
            </a:r>
            <a:endParaRPr lang="pt-BR" sz="1600">
              <a:solidFill>
                <a:schemeClr val="tx1"/>
              </a:solidFill>
              <a:latin typeface="+mj-lt"/>
              <a:cs typeface="Arial"/>
            </a:endParaRPr>
          </a:p>
        </p:txBody>
      </p:sp>
      <p:sp>
        <p:nvSpPr>
          <p:cNvPr id="3" name="Rectangle 2">
            <a:extLst>
              <a:ext uri="{FF2B5EF4-FFF2-40B4-BE49-F238E27FC236}">
                <a16:creationId xmlns:a16="http://schemas.microsoft.com/office/drawing/2014/main" id="{3878B369-FFAE-D47F-DBBE-6488704AAEF1}"/>
              </a:ext>
            </a:extLst>
          </p:cNvPr>
          <p:cNvSpPr/>
          <p:nvPr/>
        </p:nvSpPr>
        <p:spPr>
          <a:xfrm>
            <a:off x="8878823" y="15579"/>
            <a:ext cx="2615185" cy="778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lvl="1">
              <a:spcAft>
                <a:spcPts val="600"/>
              </a:spcAft>
            </a:pPr>
            <a:r>
              <a:rPr lang="pt-BR" sz="1600" dirty="0"/>
              <a:t>Precisamos manter esa quebra exposta? &gt; Deixei em hide</a:t>
            </a:r>
          </a:p>
        </p:txBody>
      </p:sp>
    </p:spTree>
    <p:extLst>
      <p:ext uri="{BB962C8B-B14F-4D97-AF65-F5344CB8AC3E}">
        <p14:creationId xmlns:p14="http://schemas.microsoft.com/office/powerpoint/2010/main" val="16232483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Canal On Premise</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36</a:t>
            </a:fld>
            <a:endParaRPr lang="en-US" dirty="0"/>
          </a:p>
        </p:txBody>
      </p:sp>
      <p:sp>
        <p:nvSpPr>
          <p:cNvPr id="4" name="Google Shape;365;p42">
            <a:extLst>
              <a:ext uri="{FF2B5EF4-FFF2-40B4-BE49-F238E27FC236}">
                <a16:creationId xmlns:a16="http://schemas.microsoft.com/office/drawing/2014/main" id="{1294F397-B310-1D6B-0AC8-89AD9E090C06}"/>
              </a:ext>
            </a:extLst>
          </p:cNvPr>
          <p:cNvSpPr/>
          <p:nvPr/>
        </p:nvSpPr>
        <p:spPr>
          <a:xfrm>
            <a:off x="279200" y="1972683"/>
            <a:ext cx="4691152" cy="5101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dirty="0">
                <a:solidFill>
                  <a:srgbClr val="FFFFFF"/>
                </a:solidFill>
                <a:latin typeface="+mj-lt"/>
                <a:ea typeface="Montserrat"/>
                <a:cs typeface="Montserrat"/>
                <a:sym typeface="Montserrat"/>
              </a:rPr>
              <a:t>Large Food Bars</a:t>
            </a:r>
          </a:p>
        </p:txBody>
      </p:sp>
      <p:grpSp>
        <p:nvGrpSpPr>
          <p:cNvPr id="17" name="Group 16">
            <a:extLst>
              <a:ext uri="{FF2B5EF4-FFF2-40B4-BE49-F238E27FC236}">
                <a16:creationId xmlns:a16="http://schemas.microsoft.com/office/drawing/2014/main" id="{B601E495-A043-5947-5BDE-7CD6B75100CB}"/>
              </a:ext>
            </a:extLst>
          </p:cNvPr>
          <p:cNvGrpSpPr/>
          <p:nvPr/>
        </p:nvGrpSpPr>
        <p:grpSpPr>
          <a:xfrm>
            <a:off x="279200" y="1343054"/>
            <a:ext cx="4691152" cy="1769422"/>
            <a:chOff x="279200" y="1343054"/>
            <a:chExt cx="4691152" cy="1769422"/>
          </a:xfrm>
        </p:grpSpPr>
        <p:sp>
          <p:nvSpPr>
            <p:cNvPr id="3" name="Google Shape;364;p42">
              <a:extLst>
                <a:ext uri="{FF2B5EF4-FFF2-40B4-BE49-F238E27FC236}">
                  <a16:creationId xmlns:a16="http://schemas.microsoft.com/office/drawing/2014/main" id="{B26F550F-DB7D-F5CE-FBA6-301EC597C5AA}"/>
                </a:ext>
              </a:extLst>
            </p:cNvPr>
            <p:cNvSpPr/>
            <p:nvPr/>
          </p:nvSpPr>
          <p:spPr>
            <a:xfrm>
              <a:off x="279200" y="1343054"/>
              <a:ext cx="4691152" cy="5101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pt-BR" sz="1600" b="1" i="0" u="none" strike="noStrike" cap="none" dirty="0">
                  <a:solidFill>
                    <a:srgbClr val="FFFFFF"/>
                  </a:solidFill>
                  <a:latin typeface="+mj-lt"/>
                  <a:ea typeface="Montserrat"/>
                  <a:cs typeface="Montserrat"/>
                  <a:sym typeface="Montserrat"/>
                </a:rPr>
                <a:t>Small Food Bars</a:t>
              </a:r>
            </a:p>
          </p:txBody>
        </p:sp>
        <p:sp>
          <p:nvSpPr>
            <p:cNvPr id="5" name="Google Shape;366;p42">
              <a:extLst>
                <a:ext uri="{FF2B5EF4-FFF2-40B4-BE49-F238E27FC236}">
                  <a16:creationId xmlns:a16="http://schemas.microsoft.com/office/drawing/2014/main" id="{F8E765BB-58E1-C83B-487E-5E9FFA7D2FC1}"/>
                </a:ext>
              </a:extLst>
            </p:cNvPr>
            <p:cNvSpPr/>
            <p:nvPr/>
          </p:nvSpPr>
          <p:spPr>
            <a:xfrm>
              <a:off x="279200" y="2602312"/>
              <a:ext cx="4691152" cy="5101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dirty="0">
                  <a:solidFill>
                    <a:srgbClr val="FFFFFF"/>
                  </a:solidFill>
                  <a:latin typeface="+mj-lt"/>
                  <a:ea typeface="Montserrat"/>
                  <a:cs typeface="Montserrat"/>
                  <a:sym typeface="Montserrat"/>
                </a:rPr>
                <a:t>Small Alcoholic Bars</a:t>
              </a:r>
            </a:p>
          </p:txBody>
        </p:sp>
      </p:grpSp>
      <p:sp>
        <p:nvSpPr>
          <p:cNvPr id="7" name="Google Shape;368;p42">
            <a:extLst>
              <a:ext uri="{FF2B5EF4-FFF2-40B4-BE49-F238E27FC236}">
                <a16:creationId xmlns:a16="http://schemas.microsoft.com/office/drawing/2014/main" id="{7081DC4A-6FE9-86EA-F5DD-363096F51913}"/>
              </a:ext>
            </a:extLst>
          </p:cNvPr>
          <p:cNvSpPr/>
          <p:nvPr/>
        </p:nvSpPr>
        <p:spPr>
          <a:xfrm>
            <a:off x="279200" y="3861570"/>
            <a:ext cx="4691152" cy="5101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dirty="0" err="1">
                <a:solidFill>
                  <a:srgbClr val="FFFFFF"/>
                </a:solidFill>
                <a:latin typeface="+mj-lt"/>
                <a:ea typeface="Montserrat"/>
                <a:cs typeface="Montserrat"/>
                <a:sym typeface="Montserrat"/>
              </a:rPr>
              <a:t>Lanchonetes</a:t>
            </a:r>
            <a:endParaRPr lang="en-US" sz="1600" b="1" i="0" u="none" strike="noStrike" cap="none" dirty="0">
              <a:solidFill>
                <a:srgbClr val="FFFFFF"/>
              </a:solidFill>
              <a:latin typeface="+mj-lt"/>
              <a:ea typeface="Montserrat"/>
              <a:cs typeface="Montserrat"/>
              <a:sym typeface="Montserrat"/>
            </a:endParaRPr>
          </a:p>
        </p:txBody>
      </p:sp>
      <p:sp>
        <p:nvSpPr>
          <p:cNvPr id="8" name="Google Shape;381;p42">
            <a:extLst>
              <a:ext uri="{FF2B5EF4-FFF2-40B4-BE49-F238E27FC236}">
                <a16:creationId xmlns:a16="http://schemas.microsoft.com/office/drawing/2014/main" id="{B47E5675-13A7-A39E-FCA8-6424F04ADF77}"/>
              </a:ext>
            </a:extLst>
          </p:cNvPr>
          <p:cNvSpPr/>
          <p:nvPr/>
        </p:nvSpPr>
        <p:spPr>
          <a:xfrm>
            <a:off x="279200" y="713425"/>
            <a:ext cx="4691152" cy="5101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dirty="0">
                <a:solidFill>
                  <a:srgbClr val="FFFFFF"/>
                </a:solidFill>
                <a:latin typeface="+mj-lt"/>
                <a:ea typeface="Montserrat"/>
                <a:cs typeface="Montserrat"/>
                <a:sym typeface="Montserrat"/>
              </a:rPr>
              <a:t>CLASSIFICAÇÃO INTERNA - ON PREMISE</a:t>
            </a:r>
          </a:p>
        </p:txBody>
      </p:sp>
      <p:sp>
        <p:nvSpPr>
          <p:cNvPr id="9" name="Google Shape;368;p42">
            <a:extLst>
              <a:ext uri="{FF2B5EF4-FFF2-40B4-BE49-F238E27FC236}">
                <a16:creationId xmlns:a16="http://schemas.microsoft.com/office/drawing/2014/main" id="{059BBDAC-AF98-0794-8414-AB39921FB28D}"/>
              </a:ext>
            </a:extLst>
          </p:cNvPr>
          <p:cNvSpPr/>
          <p:nvPr/>
        </p:nvSpPr>
        <p:spPr>
          <a:xfrm>
            <a:off x="279200" y="4491199"/>
            <a:ext cx="4691152" cy="5101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dirty="0">
                <a:solidFill>
                  <a:srgbClr val="FFFFFF"/>
                </a:solidFill>
                <a:latin typeface="+mj-lt"/>
                <a:ea typeface="Montserrat"/>
                <a:cs typeface="Montserrat"/>
                <a:sym typeface="Montserrat"/>
              </a:rPr>
              <a:t>Night Clubs</a:t>
            </a:r>
          </a:p>
        </p:txBody>
      </p:sp>
      <p:sp>
        <p:nvSpPr>
          <p:cNvPr id="10" name="Google Shape;368;p42">
            <a:extLst>
              <a:ext uri="{FF2B5EF4-FFF2-40B4-BE49-F238E27FC236}">
                <a16:creationId xmlns:a16="http://schemas.microsoft.com/office/drawing/2014/main" id="{325F7D64-4EEC-B50D-4338-ECD8951DC2DC}"/>
              </a:ext>
            </a:extLst>
          </p:cNvPr>
          <p:cNvSpPr/>
          <p:nvPr/>
        </p:nvSpPr>
        <p:spPr>
          <a:xfrm>
            <a:off x="279200" y="5120828"/>
            <a:ext cx="4691152" cy="5101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dirty="0">
                <a:solidFill>
                  <a:srgbClr val="FFFFFF"/>
                </a:solidFill>
                <a:latin typeface="+mj-lt"/>
                <a:ea typeface="Montserrat"/>
                <a:cs typeface="Montserrat"/>
                <a:sym typeface="Montserrat"/>
              </a:rPr>
              <a:t>Hotels</a:t>
            </a:r>
          </a:p>
        </p:txBody>
      </p:sp>
      <p:grpSp>
        <p:nvGrpSpPr>
          <p:cNvPr id="18" name="Group 17">
            <a:extLst>
              <a:ext uri="{FF2B5EF4-FFF2-40B4-BE49-F238E27FC236}">
                <a16:creationId xmlns:a16="http://schemas.microsoft.com/office/drawing/2014/main" id="{BFE25DBE-B347-81B4-58F1-A36465458212}"/>
              </a:ext>
            </a:extLst>
          </p:cNvPr>
          <p:cNvGrpSpPr/>
          <p:nvPr/>
        </p:nvGrpSpPr>
        <p:grpSpPr>
          <a:xfrm>
            <a:off x="279200" y="3231941"/>
            <a:ext cx="4691152" cy="3028683"/>
            <a:chOff x="279200" y="3231941"/>
            <a:chExt cx="4691152" cy="3028683"/>
          </a:xfrm>
        </p:grpSpPr>
        <p:sp>
          <p:nvSpPr>
            <p:cNvPr id="6" name="Google Shape;367;p42">
              <a:extLst>
                <a:ext uri="{FF2B5EF4-FFF2-40B4-BE49-F238E27FC236}">
                  <a16:creationId xmlns:a16="http://schemas.microsoft.com/office/drawing/2014/main" id="{0F7EE170-EACA-9F0F-293A-9D904555F52B}"/>
                </a:ext>
              </a:extLst>
            </p:cNvPr>
            <p:cNvSpPr/>
            <p:nvPr/>
          </p:nvSpPr>
          <p:spPr>
            <a:xfrm>
              <a:off x="279200" y="3231941"/>
              <a:ext cx="4691152" cy="5101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dirty="0">
                  <a:solidFill>
                    <a:srgbClr val="FFFFFF"/>
                  </a:solidFill>
                  <a:latin typeface="+mj-lt"/>
                  <a:ea typeface="Montserrat"/>
                  <a:cs typeface="Montserrat"/>
                  <a:sym typeface="Montserrat"/>
                </a:rPr>
                <a:t>Large Alcoholic Bars</a:t>
              </a:r>
            </a:p>
          </p:txBody>
        </p:sp>
        <p:sp>
          <p:nvSpPr>
            <p:cNvPr id="11" name="Google Shape;368;p42">
              <a:extLst>
                <a:ext uri="{FF2B5EF4-FFF2-40B4-BE49-F238E27FC236}">
                  <a16:creationId xmlns:a16="http://schemas.microsoft.com/office/drawing/2014/main" id="{194A3CB5-829F-5325-B784-A637E9B51DD6}"/>
                </a:ext>
              </a:extLst>
            </p:cNvPr>
            <p:cNvSpPr/>
            <p:nvPr/>
          </p:nvSpPr>
          <p:spPr>
            <a:xfrm>
              <a:off x="279200" y="5750460"/>
              <a:ext cx="4691152" cy="5101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dirty="0">
                  <a:solidFill>
                    <a:srgbClr val="FFFFFF"/>
                  </a:solidFill>
                  <a:latin typeface="+mj-lt"/>
                  <a:ea typeface="Montserrat"/>
                  <a:cs typeface="Montserrat"/>
                  <a:sym typeface="Montserrat"/>
                </a:rPr>
                <a:t>Restaurants</a:t>
              </a:r>
            </a:p>
          </p:txBody>
        </p:sp>
      </p:grpSp>
      <p:pic>
        <p:nvPicPr>
          <p:cNvPr id="12" name="Graphic 11" descr="Caret Down with solid fill">
            <a:extLst>
              <a:ext uri="{FF2B5EF4-FFF2-40B4-BE49-F238E27FC236}">
                <a16:creationId xmlns:a16="http://schemas.microsoft.com/office/drawing/2014/main" id="{67BF49C2-9C9D-61E5-2A1F-07303BD1CE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5371355" y="1696991"/>
            <a:ext cx="1061550" cy="1061550"/>
          </a:xfrm>
          <a:prstGeom prst="rect">
            <a:avLst/>
          </a:prstGeom>
        </p:spPr>
      </p:pic>
      <p:pic>
        <p:nvPicPr>
          <p:cNvPr id="13" name="Graphic 12" descr="Caret Down with solid fill">
            <a:extLst>
              <a:ext uri="{FF2B5EF4-FFF2-40B4-BE49-F238E27FC236}">
                <a16:creationId xmlns:a16="http://schemas.microsoft.com/office/drawing/2014/main" id="{16AD1AF4-B2BB-4BFA-D355-32E4AE9906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5371355" y="4215508"/>
            <a:ext cx="1061550" cy="1061550"/>
          </a:xfrm>
          <a:prstGeom prst="rect">
            <a:avLst/>
          </a:prstGeom>
        </p:spPr>
      </p:pic>
      <p:sp>
        <p:nvSpPr>
          <p:cNvPr id="14" name="Google Shape;365;p42">
            <a:extLst>
              <a:ext uri="{FF2B5EF4-FFF2-40B4-BE49-F238E27FC236}">
                <a16:creationId xmlns:a16="http://schemas.microsoft.com/office/drawing/2014/main" id="{74A11660-6727-FB14-2084-399B7F58C795}"/>
              </a:ext>
            </a:extLst>
          </p:cNvPr>
          <p:cNvSpPr/>
          <p:nvPr/>
        </p:nvSpPr>
        <p:spPr>
          <a:xfrm>
            <a:off x="6833908" y="1343054"/>
            <a:ext cx="4691152" cy="1769422"/>
          </a:xfrm>
          <a:prstGeom prst="rect">
            <a:avLst/>
          </a:prstGeom>
          <a:solidFill>
            <a:schemeClr val="tx2">
              <a:lumMod val="10000"/>
              <a:lumOff val="9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dirty="0">
                <a:latin typeface="+mj-lt"/>
                <a:ea typeface="Montserrat"/>
                <a:cs typeface="Montserrat"/>
                <a:sym typeface="Montserrat"/>
              </a:rPr>
              <a:t>Bars</a:t>
            </a:r>
          </a:p>
        </p:txBody>
      </p:sp>
      <p:sp>
        <p:nvSpPr>
          <p:cNvPr id="15" name="Google Shape;381;p42">
            <a:extLst>
              <a:ext uri="{FF2B5EF4-FFF2-40B4-BE49-F238E27FC236}">
                <a16:creationId xmlns:a16="http://schemas.microsoft.com/office/drawing/2014/main" id="{C9676129-375F-AF43-7766-0DCFDBCF079A}"/>
              </a:ext>
            </a:extLst>
          </p:cNvPr>
          <p:cNvSpPr/>
          <p:nvPr/>
        </p:nvSpPr>
        <p:spPr>
          <a:xfrm>
            <a:off x="6833908" y="713425"/>
            <a:ext cx="4691152" cy="510164"/>
          </a:xfrm>
          <a:prstGeom prst="rect">
            <a:avLst/>
          </a:prstGeom>
          <a:solidFill>
            <a:schemeClr val="accent1">
              <a:lumMod val="40000"/>
              <a:lumOff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pt-BR" sz="1600" b="1" i="0" u="none" strike="noStrike" cap="none" dirty="0">
                <a:latin typeface="+mj-lt"/>
                <a:ea typeface="Montserrat"/>
                <a:cs typeface="Montserrat"/>
                <a:sym typeface="Montserrat"/>
              </a:rPr>
              <a:t>COMO É REPORTADO NAS BASES</a:t>
            </a:r>
          </a:p>
        </p:txBody>
      </p:sp>
      <p:sp>
        <p:nvSpPr>
          <p:cNvPr id="16" name="Google Shape;368;p42">
            <a:extLst>
              <a:ext uri="{FF2B5EF4-FFF2-40B4-BE49-F238E27FC236}">
                <a16:creationId xmlns:a16="http://schemas.microsoft.com/office/drawing/2014/main" id="{CA230ACB-17EB-3E3A-8C01-C536E06899A6}"/>
              </a:ext>
            </a:extLst>
          </p:cNvPr>
          <p:cNvSpPr/>
          <p:nvPr/>
        </p:nvSpPr>
        <p:spPr>
          <a:xfrm>
            <a:off x="6833908" y="3231940"/>
            <a:ext cx="4691152" cy="3028683"/>
          </a:xfrm>
          <a:prstGeom prst="rect">
            <a:avLst/>
          </a:prstGeom>
          <a:solidFill>
            <a:schemeClr val="accent4">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dirty="0">
                <a:latin typeface="+mj-lt"/>
                <a:ea typeface="Montserrat"/>
                <a:cs typeface="Montserrat"/>
                <a:sym typeface="Montserrat"/>
              </a:rPr>
              <a:t>HORECA (Premium)</a:t>
            </a:r>
          </a:p>
        </p:txBody>
      </p:sp>
    </p:spTree>
    <p:extLst>
      <p:ext uri="{BB962C8B-B14F-4D97-AF65-F5344CB8AC3E}">
        <p14:creationId xmlns:p14="http://schemas.microsoft.com/office/powerpoint/2010/main" val="4789056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p:txBody>
          <a:bodyPr/>
          <a:lstStyle/>
          <a:p>
            <a:fld id="{403EF4E2-7A7A-0548-85F1-5479B7C9E1B2}" type="slidenum">
              <a:rPr lang="en-US" smtClean="0"/>
              <a:pPr/>
              <a:t>37</a:t>
            </a:fld>
            <a:endParaRPr lang="en-US" dirty="0"/>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Dúvidas Comuns</a:t>
            </a:r>
            <a:endParaRPr lang="en-PH" dirty="0"/>
          </a:p>
        </p:txBody>
      </p:sp>
      <p:sp>
        <p:nvSpPr>
          <p:cNvPr id="24" name="Google Shape;1596;p40">
            <a:extLst>
              <a:ext uri="{FF2B5EF4-FFF2-40B4-BE49-F238E27FC236}">
                <a16:creationId xmlns:a16="http://schemas.microsoft.com/office/drawing/2014/main" id="{58C4EFD1-E601-0359-45BB-9727A584C0C2}"/>
              </a:ext>
            </a:extLst>
          </p:cNvPr>
          <p:cNvSpPr txBox="1"/>
          <p:nvPr/>
        </p:nvSpPr>
        <p:spPr>
          <a:xfrm>
            <a:off x="288559" y="1530349"/>
            <a:ext cx="5807442" cy="3613151"/>
          </a:xfrm>
          <a:prstGeom prst="rect">
            <a:avLst/>
          </a:prstGeom>
          <a:noFill/>
          <a:ln>
            <a:noFill/>
          </a:ln>
        </p:spPr>
        <p:txBody>
          <a:bodyPr spcFirstLastPara="1" wrap="square" lIns="0" tIns="45700" rIns="0" bIns="45700" anchor="t" anchorCtr="0">
            <a:noAutofit/>
          </a:bodyPr>
          <a:lstStyle/>
          <a:p>
            <a:pPr marL="285750" marR="0" lvl="0" indent="-285750" algn="l" rtl="0">
              <a:lnSpc>
                <a:spcPct val="100000"/>
              </a:lnSpc>
              <a:spcBef>
                <a:spcPts val="0"/>
              </a:spcBef>
              <a:spcAft>
                <a:spcPts val="1200"/>
              </a:spcAft>
              <a:buClr>
                <a:schemeClr val="dk1"/>
              </a:buClr>
              <a:buSzPts val="1600"/>
              <a:buFont typeface="Arial"/>
              <a:buChar char="•"/>
            </a:pPr>
            <a:r>
              <a:rPr lang="pt-BR" sz="1600" dirty="0">
                <a:solidFill>
                  <a:schemeClr val="dk1"/>
                </a:solidFill>
                <a:latin typeface="Arial"/>
                <a:ea typeface="Arial"/>
                <a:cs typeface="Arial"/>
                <a:sym typeface="Arial"/>
              </a:rPr>
              <a:t>PADARIAS: O canal Padaria deixa de ser um canal padrão reportado pela NIQ. Apenas algumas categorias terão o mercado por Ratio, ou seja, um mercado com maior variabilidade e limitações. </a:t>
            </a:r>
          </a:p>
          <a:p>
            <a:pPr marL="285750" marR="0" lvl="0" indent="-285750" algn="l" rtl="0">
              <a:lnSpc>
                <a:spcPct val="100000"/>
              </a:lnSpc>
              <a:spcBef>
                <a:spcPts val="0"/>
              </a:spcBef>
              <a:spcAft>
                <a:spcPts val="1200"/>
              </a:spcAft>
              <a:buClr>
                <a:schemeClr val="dk1"/>
              </a:buClr>
              <a:buSzPts val="1600"/>
              <a:buFont typeface="Arial"/>
              <a:buChar char="•"/>
            </a:pPr>
            <a:r>
              <a:rPr lang="pt-BR" sz="1600" dirty="0">
                <a:solidFill>
                  <a:schemeClr val="dk1"/>
                </a:solidFill>
                <a:latin typeface="Arial"/>
                <a:ea typeface="Arial"/>
                <a:cs typeface="Arial"/>
                <a:sym typeface="Arial"/>
              </a:rPr>
              <a:t>OXXO: É classificada como AS MODERNO </a:t>
            </a:r>
          </a:p>
        </p:txBody>
      </p:sp>
      <p:pic>
        <p:nvPicPr>
          <p:cNvPr id="3" name="Picture 12" descr="A picture containing text, person, indoor, book&#10;&#10;Description automatically generated">
            <a:extLst>
              <a:ext uri="{FF2B5EF4-FFF2-40B4-BE49-F238E27FC236}">
                <a16:creationId xmlns:a16="http://schemas.microsoft.com/office/drawing/2014/main" id="{16A6F520-44F6-B87C-6728-A95FCC13110A}"/>
              </a:ext>
            </a:extLst>
          </p:cNvPr>
          <p:cNvPicPr>
            <a:picLocks noChangeAspect="1"/>
          </p:cNvPicPr>
          <p:nvPr/>
        </p:nvPicPr>
        <p:blipFill rotWithShape="1">
          <a:blip r:embed="rId2"/>
          <a:srcRect l="28842" t="5006" r="15757" b="-12"/>
          <a:stretch/>
        </p:blipFill>
        <p:spPr>
          <a:xfrm>
            <a:off x="7465671" y="321957"/>
            <a:ext cx="4924345" cy="4924345"/>
          </a:xfrm>
          <a:prstGeom prst="ellipse">
            <a:avLst/>
          </a:prstGeom>
          <a:solidFill>
            <a:srgbClr val="FFFFFF">
              <a:shade val="85000"/>
            </a:srgbClr>
          </a:solidFill>
          <a:ln w="88900" cap="sq">
            <a:noFill/>
            <a:miter lim="800000"/>
          </a:ln>
          <a:effectLst/>
        </p:spPr>
      </p:pic>
    </p:spTree>
    <p:extLst>
      <p:ext uri="{BB962C8B-B14F-4D97-AF65-F5344CB8AC3E}">
        <p14:creationId xmlns:p14="http://schemas.microsoft.com/office/powerpoint/2010/main" val="21796146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Canais disponíveis em cada índice</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38</a:t>
            </a:fld>
            <a:endParaRPr lang="en-US" dirty="0"/>
          </a:p>
        </p:txBody>
      </p:sp>
      <p:graphicFrame>
        <p:nvGraphicFramePr>
          <p:cNvPr id="3" name="Table 10">
            <a:extLst>
              <a:ext uri="{FF2B5EF4-FFF2-40B4-BE49-F238E27FC236}">
                <a16:creationId xmlns:a16="http://schemas.microsoft.com/office/drawing/2014/main" id="{7BA603B6-6457-EF3B-FAD7-771D59AD5C24}"/>
              </a:ext>
            </a:extLst>
          </p:cNvPr>
          <p:cNvGraphicFramePr>
            <a:graphicFrameLocks noGrp="1"/>
          </p:cNvGraphicFramePr>
          <p:nvPr>
            <p:extLst>
              <p:ext uri="{D42A27DB-BD31-4B8C-83A1-F6EECF244321}">
                <p14:modId xmlns:p14="http://schemas.microsoft.com/office/powerpoint/2010/main" val="3380477614"/>
              </p:ext>
            </p:extLst>
          </p:nvPr>
        </p:nvGraphicFramePr>
        <p:xfrm>
          <a:off x="288557" y="713425"/>
          <a:ext cx="11575357" cy="5522269"/>
        </p:xfrm>
        <a:graphic>
          <a:graphicData uri="http://schemas.openxmlformats.org/drawingml/2006/table">
            <a:tbl>
              <a:tblPr firstRow="1" bandRow="1">
                <a:tableStyleId>{2D5ABB26-0587-4C30-8999-92F81FD0307C}</a:tableStyleId>
              </a:tblPr>
              <a:tblGrid>
                <a:gridCol w="1655653">
                  <a:extLst>
                    <a:ext uri="{9D8B030D-6E8A-4147-A177-3AD203B41FA5}">
                      <a16:colId xmlns:a16="http://schemas.microsoft.com/office/drawing/2014/main" val="1044502617"/>
                    </a:ext>
                  </a:extLst>
                </a:gridCol>
                <a:gridCol w="1653284">
                  <a:extLst>
                    <a:ext uri="{9D8B030D-6E8A-4147-A177-3AD203B41FA5}">
                      <a16:colId xmlns:a16="http://schemas.microsoft.com/office/drawing/2014/main" val="3492294565"/>
                    </a:ext>
                  </a:extLst>
                </a:gridCol>
                <a:gridCol w="1653284">
                  <a:extLst>
                    <a:ext uri="{9D8B030D-6E8A-4147-A177-3AD203B41FA5}">
                      <a16:colId xmlns:a16="http://schemas.microsoft.com/office/drawing/2014/main" val="3040875468"/>
                    </a:ext>
                  </a:extLst>
                </a:gridCol>
                <a:gridCol w="1653284">
                  <a:extLst>
                    <a:ext uri="{9D8B030D-6E8A-4147-A177-3AD203B41FA5}">
                      <a16:colId xmlns:a16="http://schemas.microsoft.com/office/drawing/2014/main" val="2850756115"/>
                    </a:ext>
                  </a:extLst>
                </a:gridCol>
                <a:gridCol w="1653284">
                  <a:extLst>
                    <a:ext uri="{9D8B030D-6E8A-4147-A177-3AD203B41FA5}">
                      <a16:colId xmlns:a16="http://schemas.microsoft.com/office/drawing/2014/main" val="3959004679"/>
                    </a:ext>
                  </a:extLst>
                </a:gridCol>
                <a:gridCol w="1653284">
                  <a:extLst>
                    <a:ext uri="{9D8B030D-6E8A-4147-A177-3AD203B41FA5}">
                      <a16:colId xmlns:a16="http://schemas.microsoft.com/office/drawing/2014/main" val="4213386504"/>
                    </a:ext>
                  </a:extLst>
                </a:gridCol>
                <a:gridCol w="1653284">
                  <a:extLst>
                    <a:ext uri="{9D8B030D-6E8A-4147-A177-3AD203B41FA5}">
                      <a16:colId xmlns:a16="http://schemas.microsoft.com/office/drawing/2014/main" val="974987888"/>
                    </a:ext>
                  </a:extLst>
                </a:gridCol>
              </a:tblGrid>
              <a:tr h="425219">
                <a:tc>
                  <a:txBody>
                    <a:bodyPr/>
                    <a:lstStyle/>
                    <a:p>
                      <a:pPr marL="0" marR="0" lvl="0" indent="0" algn="l" rtl="0">
                        <a:lnSpc>
                          <a:spcPct val="100000"/>
                        </a:lnSpc>
                        <a:spcBef>
                          <a:spcPts val="0"/>
                        </a:spcBef>
                        <a:spcAft>
                          <a:spcPts val="0"/>
                        </a:spcAft>
                        <a:buClr>
                          <a:srgbClr val="000000"/>
                        </a:buClr>
                        <a:buSzPts val="1400"/>
                        <a:buFont typeface="Arial"/>
                        <a:buNone/>
                      </a:pPr>
                      <a:r>
                        <a:rPr lang="en" sz="1200" b="1" u="none" strike="noStrike" cap="none" dirty="0">
                          <a:solidFill>
                            <a:schemeClr val="bg1"/>
                          </a:solidFill>
                          <a:latin typeface="+mj-lt"/>
                          <a:ea typeface="Montserrat"/>
                          <a:cs typeface="Montserrat"/>
                          <a:sym typeface="Montserrat"/>
                        </a:rPr>
                        <a:t>Shoptype</a:t>
                      </a:r>
                      <a:endParaRPr sz="1200" b="1" u="none" strike="noStrike" cap="none" dirty="0">
                        <a:solidFill>
                          <a:schemeClr val="bg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200" b="1" u="none" strike="noStrike" cap="none" dirty="0">
                          <a:solidFill>
                            <a:schemeClr val="bg1"/>
                          </a:solidFill>
                          <a:latin typeface="+mj-lt"/>
                          <a:ea typeface="Montserrat"/>
                          <a:cs typeface="Montserrat"/>
                          <a:sym typeface="Montserrat"/>
                        </a:rPr>
                        <a:t>Tobacco</a:t>
                      </a:r>
                      <a:endParaRPr sz="1200" b="1" u="none" strike="noStrike" cap="none" dirty="0">
                        <a:solidFill>
                          <a:schemeClr val="bg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200" b="1" u="none" strike="noStrike" cap="none" dirty="0">
                          <a:solidFill>
                            <a:schemeClr val="bg1"/>
                          </a:solidFill>
                          <a:latin typeface="+mj-lt"/>
                          <a:ea typeface="Montserrat"/>
                          <a:cs typeface="Montserrat"/>
                          <a:sym typeface="Montserrat"/>
                        </a:rPr>
                        <a:t>Beverage</a:t>
                      </a:r>
                      <a:endParaRPr sz="1200" b="1" u="none" strike="noStrike" cap="none" dirty="0">
                        <a:solidFill>
                          <a:schemeClr val="bg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200" b="1" u="none" strike="noStrike" cap="none" dirty="0">
                          <a:solidFill>
                            <a:schemeClr val="bg1"/>
                          </a:solidFill>
                          <a:latin typeface="+mj-lt"/>
                          <a:ea typeface="Montserrat"/>
                          <a:cs typeface="Montserrat"/>
                          <a:sym typeface="Montserrat"/>
                        </a:rPr>
                        <a:t>Alcoholic Beverage</a:t>
                      </a:r>
                      <a:endParaRPr sz="1200" b="1" u="none" strike="noStrike" cap="none" dirty="0">
                        <a:solidFill>
                          <a:schemeClr val="bg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200" b="1" u="none" strike="noStrike" cap="none" dirty="0">
                          <a:solidFill>
                            <a:schemeClr val="bg1"/>
                          </a:solidFill>
                          <a:latin typeface="+mj-lt"/>
                          <a:ea typeface="Montserrat"/>
                          <a:cs typeface="Montserrat"/>
                          <a:sym typeface="Montserrat"/>
                        </a:rPr>
                        <a:t>FMCG Monthly</a:t>
                      </a:r>
                      <a:endParaRPr sz="1200" b="1" u="none" strike="noStrike" cap="none" dirty="0">
                        <a:solidFill>
                          <a:schemeClr val="bg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200" b="1" u="none" strike="noStrike" cap="none" dirty="0">
                          <a:solidFill>
                            <a:schemeClr val="bg1"/>
                          </a:solidFill>
                          <a:latin typeface="+mj-lt"/>
                          <a:ea typeface="Montserrat"/>
                          <a:cs typeface="Montserrat"/>
                          <a:sym typeface="Montserrat"/>
                        </a:rPr>
                        <a:t>FMCG food</a:t>
                      </a:r>
                      <a:endParaRPr sz="1200" b="1" u="none" strike="noStrike" cap="none" dirty="0">
                        <a:solidFill>
                          <a:schemeClr val="bg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200" b="1" u="none" strike="noStrike" cap="none" dirty="0">
                          <a:solidFill>
                            <a:schemeClr val="bg1"/>
                          </a:solidFill>
                          <a:latin typeface="+mj-lt"/>
                          <a:ea typeface="Montserrat"/>
                          <a:cs typeface="Montserrat"/>
                          <a:sym typeface="Montserrat"/>
                        </a:rPr>
                        <a:t>FMCG Drug</a:t>
                      </a:r>
                      <a:endParaRPr sz="1200" b="1" u="none" strike="noStrike" cap="none" dirty="0">
                        <a:solidFill>
                          <a:schemeClr val="bg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17169846"/>
                  </a:ext>
                </a:extLst>
              </a:tr>
              <a:tr h="509705">
                <a:tc>
                  <a:txBody>
                    <a:bodyPr/>
                    <a:lstStyle/>
                    <a:p>
                      <a:pPr marL="0" marR="0" lvl="0" indent="0" algn="l" rtl="0">
                        <a:lnSpc>
                          <a:spcPct val="100000"/>
                        </a:lnSpc>
                        <a:spcBef>
                          <a:spcPts val="0"/>
                        </a:spcBef>
                        <a:spcAft>
                          <a:spcPts val="0"/>
                        </a:spcAft>
                        <a:buClr>
                          <a:srgbClr val="000000"/>
                        </a:buClr>
                        <a:buSzPts val="1200"/>
                        <a:buFont typeface="Arial"/>
                        <a:buNone/>
                      </a:pPr>
                      <a:r>
                        <a:rPr lang="en" sz="1200" b="0" u="none" strike="noStrike" cap="none" dirty="0">
                          <a:solidFill>
                            <a:schemeClr val="tx1"/>
                          </a:solidFill>
                          <a:latin typeface="+mj-lt"/>
                          <a:ea typeface="Montserrat"/>
                          <a:cs typeface="Montserrat"/>
                          <a:sym typeface="Montserrat"/>
                        </a:rPr>
                        <a:t>Self Service Stores</a:t>
                      </a:r>
                      <a:endParaRPr sz="1200" b="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9103183"/>
                  </a:ext>
                </a:extLst>
              </a:tr>
              <a:tr h="509705">
                <a:tc>
                  <a:txBody>
                    <a:bodyPr/>
                    <a:lstStyle/>
                    <a:p>
                      <a:pPr marL="0" marR="0" lvl="0" indent="0" algn="l" rtl="0">
                        <a:lnSpc>
                          <a:spcPct val="100000"/>
                        </a:lnSpc>
                        <a:spcBef>
                          <a:spcPts val="0"/>
                        </a:spcBef>
                        <a:spcAft>
                          <a:spcPts val="0"/>
                        </a:spcAft>
                        <a:buClr>
                          <a:srgbClr val="000000"/>
                        </a:buClr>
                        <a:buSzPts val="1200"/>
                        <a:buFont typeface="Arial"/>
                        <a:buNone/>
                      </a:pPr>
                      <a:r>
                        <a:rPr lang="en-US" sz="1200" b="0" u="none" strike="noStrike" cap="none" dirty="0" err="1">
                          <a:solidFill>
                            <a:schemeClr val="tx1"/>
                          </a:solidFill>
                          <a:latin typeface="+mj-lt"/>
                          <a:ea typeface="Montserrat"/>
                          <a:cs typeface="Montserrat"/>
                          <a:sym typeface="Montserrat"/>
                        </a:rPr>
                        <a:t>Cash&amp;Carry</a:t>
                      </a:r>
                      <a:endParaRPr sz="1200" b="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1107254"/>
                  </a:ext>
                </a:extLst>
              </a:tr>
              <a:tr h="509705">
                <a:tc>
                  <a:txBody>
                    <a:bodyPr/>
                    <a:lstStyle/>
                    <a:p>
                      <a:pPr marL="0" marR="0" lvl="0" indent="0" algn="l" rtl="0">
                        <a:lnSpc>
                          <a:spcPct val="100000"/>
                        </a:lnSpc>
                        <a:spcBef>
                          <a:spcPts val="0"/>
                        </a:spcBef>
                        <a:spcAft>
                          <a:spcPts val="0"/>
                        </a:spcAft>
                        <a:buClr>
                          <a:srgbClr val="000000"/>
                        </a:buClr>
                        <a:buSzPts val="1200"/>
                        <a:buFont typeface="Arial"/>
                        <a:buNone/>
                      </a:pPr>
                      <a:r>
                        <a:rPr lang="en-US" sz="1200" b="0" u="none" strike="noStrike" cap="none" dirty="0">
                          <a:solidFill>
                            <a:schemeClr val="tx1"/>
                          </a:solidFill>
                          <a:latin typeface="+mj-lt"/>
                          <a:ea typeface="Montserrat"/>
                          <a:cs typeface="Montserrat"/>
                          <a:sym typeface="Montserrat"/>
                        </a:rPr>
                        <a:t>Convenience</a:t>
                      </a:r>
                      <a:endParaRPr sz="1200" b="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9451245"/>
                  </a:ext>
                </a:extLst>
              </a:tr>
              <a:tr h="509705">
                <a:tc>
                  <a:txBody>
                    <a:bodyPr/>
                    <a:lstStyle/>
                    <a:p>
                      <a:pPr marL="0" marR="0" lvl="0" indent="0" algn="l" rtl="0">
                        <a:lnSpc>
                          <a:spcPct val="100000"/>
                        </a:lnSpc>
                        <a:spcBef>
                          <a:spcPts val="0"/>
                        </a:spcBef>
                        <a:spcAft>
                          <a:spcPts val="0"/>
                        </a:spcAft>
                        <a:buClr>
                          <a:srgbClr val="000000"/>
                        </a:buClr>
                        <a:buSzPts val="1200"/>
                        <a:buFont typeface="Arial"/>
                        <a:buNone/>
                      </a:pPr>
                      <a:r>
                        <a:rPr lang="en-US" sz="1200" b="0" u="none" strike="noStrike" cap="none" dirty="0">
                          <a:solidFill>
                            <a:schemeClr val="tx1"/>
                          </a:solidFill>
                          <a:latin typeface="+mj-lt"/>
                          <a:ea typeface="Montserrat"/>
                          <a:cs typeface="Montserrat"/>
                          <a:sym typeface="Montserrat"/>
                        </a:rPr>
                        <a:t>Traditional</a:t>
                      </a:r>
                      <a:endParaRPr sz="1200" b="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63908081"/>
                  </a:ext>
                </a:extLst>
              </a:tr>
              <a:tr h="509705">
                <a:tc>
                  <a:txBody>
                    <a:bodyPr/>
                    <a:lstStyle/>
                    <a:p>
                      <a:pPr marL="0" marR="0" lvl="0" indent="0" algn="l" rtl="0">
                        <a:lnSpc>
                          <a:spcPct val="100000"/>
                        </a:lnSpc>
                        <a:spcBef>
                          <a:spcPts val="0"/>
                        </a:spcBef>
                        <a:spcAft>
                          <a:spcPts val="0"/>
                        </a:spcAft>
                        <a:buClr>
                          <a:srgbClr val="000000"/>
                        </a:buClr>
                        <a:buSzPts val="1200"/>
                        <a:buFont typeface="Arial"/>
                        <a:buNone/>
                      </a:pPr>
                      <a:r>
                        <a:rPr lang="en-US" sz="1200" b="0" u="none" strike="noStrike" cap="none" dirty="0">
                          <a:solidFill>
                            <a:schemeClr val="tx1"/>
                          </a:solidFill>
                          <a:latin typeface="+mj-lt"/>
                          <a:ea typeface="Montserrat"/>
                          <a:cs typeface="Montserrat"/>
                          <a:sym typeface="Montserrat"/>
                        </a:rPr>
                        <a:t>Pharmacies</a:t>
                      </a:r>
                      <a:endParaRPr sz="1200" b="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56313013"/>
                  </a:ext>
                </a:extLst>
              </a:tr>
              <a:tr h="509705">
                <a:tc>
                  <a:txBody>
                    <a:bodyPr/>
                    <a:lstStyle/>
                    <a:p>
                      <a:pPr marL="0" marR="0" lvl="0" indent="0" algn="l" rtl="0">
                        <a:lnSpc>
                          <a:spcPct val="100000"/>
                        </a:lnSpc>
                        <a:spcBef>
                          <a:spcPts val="0"/>
                        </a:spcBef>
                        <a:spcAft>
                          <a:spcPts val="0"/>
                        </a:spcAft>
                        <a:buClr>
                          <a:srgbClr val="000000"/>
                        </a:buClr>
                        <a:buSzPts val="1200"/>
                        <a:buFont typeface="Arial"/>
                        <a:buNone/>
                      </a:pPr>
                      <a:r>
                        <a:rPr lang="en-US" sz="1200" b="0" u="none" strike="noStrike" cap="none" dirty="0">
                          <a:solidFill>
                            <a:schemeClr val="tx1"/>
                          </a:solidFill>
                          <a:latin typeface="+mj-lt"/>
                          <a:ea typeface="Montserrat"/>
                          <a:cs typeface="Montserrat"/>
                          <a:sym typeface="Montserrat"/>
                        </a:rPr>
                        <a:t>Perfumery</a:t>
                      </a:r>
                      <a:endParaRPr sz="1200" b="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28909159"/>
                  </a:ext>
                </a:extLst>
              </a:tr>
              <a:tr h="509705">
                <a:tc>
                  <a:txBody>
                    <a:bodyPr/>
                    <a:lstStyle/>
                    <a:p>
                      <a:pPr marL="0" marR="0" lvl="0" indent="0" algn="l" rtl="0">
                        <a:lnSpc>
                          <a:spcPct val="100000"/>
                        </a:lnSpc>
                        <a:spcBef>
                          <a:spcPts val="0"/>
                        </a:spcBef>
                        <a:spcAft>
                          <a:spcPts val="0"/>
                        </a:spcAft>
                        <a:buClr>
                          <a:srgbClr val="000000"/>
                        </a:buClr>
                        <a:buSzPts val="1200"/>
                        <a:buFont typeface="Arial"/>
                        <a:buNone/>
                      </a:pPr>
                      <a:r>
                        <a:rPr lang="en-US" sz="1200" b="0" u="none" strike="noStrike" cap="none" dirty="0">
                          <a:solidFill>
                            <a:schemeClr val="tx1"/>
                          </a:solidFill>
                          <a:latin typeface="+mj-lt"/>
                          <a:ea typeface="Montserrat"/>
                          <a:cs typeface="Montserrat"/>
                          <a:sym typeface="Montserrat"/>
                        </a:rPr>
                        <a:t>Pet Shops</a:t>
                      </a:r>
                      <a:endParaRPr sz="1200" b="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74498209"/>
                  </a:ext>
                </a:extLst>
              </a:tr>
              <a:tr h="509705">
                <a:tc>
                  <a:txBody>
                    <a:bodyPr/>
                    <a:lstStyle/>
                    <a:p>
                      <a:pPr marL="0" marR="0" lvl="0" indent="0" algn="l" rtl="0">
                        <a:lnSpc>
                          <a:spcPct val="100000"/>
                        </a:lnSpc>
                        <a:spcBef>
                          <a:spcPts val="0"/>
                        </a:spcBef>
                        <a:spcAft>
                          <a:spcPts val="0"/>
                        </a:spcAft>
                        <a:buClr>
                          <a:srgbClr val="000000"/>
                        </a:buClr>
                        <a:buSzPts val="1200"/>
                        <a:buFont typeface="Arial"/>
                        <a:buNone/>
                      </a:pPr>
                      <a:r>
                        <a:rPr lang="en-US" sz="1200" b="0" u="none" strike="noStrike" cap="none" dirty="0">
                          <a:solidFill>
                            <a:schemeClr val="tx1"/>
                          </a:solidFill>
                          <a:latin typeface="+mj-lt"/>
                          <a:ea typeface="Montserrat"/>
                          <a:cs typeface="Montserrat"/>
                          <a:sym typeface="Montserrat"/>
                        </a:rPr>
                        <a:t>Bars</a:t>
                      </a:r>
                      <a:endParaRPr sz="1200" b="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73446654"/>
                  </a:ext>
                </a:extLst>
              </a:tr>
              <a:tr h="509705">
                <a:tc>
                  <a:txBody>
                    <a:bodyPr/>
                    <a:lstStyle/>
                    <a:p>
                      <a:pPr marL="0" marR="0" lvl="0" indent="0" algn="l" rtl="0">
                        <a:lnSpc>
                          <a:spcPct val="100000"/>
                        </a:lnSpc>
                        <a:spcBef>
                          <a:spcPts val="0"/>
                        </a:spcBef>
                        <a:spcAft>
                          <a:spcPts val="0"/>
                        </a:spcAft>
                        <a:buClr>
                          <a:srgbClr val="000000"/>
                        </a:buClr>
                        <a:buSzPts val="1200"/>
                        <a:buFont typeface="Arial"/>
                        <a:buNone/>
                      </a:pPr>
                      <a:r>
                        <a:rPr lang="en-US" sz="1200" b="0" u="none" strike="noStrike" cap="none" dirty="0">
                          <a:solidFill>
                            <a:schemeClr val="tx1"/>
                          </a:solidFill>
                          <a:latin typeface="+mj-lt"/>
                          <a:ea typeface="Montserrat"/>
                          <a:cs typeface="Montserrat"/>
                          <a:sym typeface="Montserrat"/>
                        </a:rPr>
                        <a:t>Snack Bars</a:t>
                      </a:r>
                      <a:endParaRPr sz="1200" b="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66007123"/>
                  </a:ext>
                </a:extLst>
              </a:tr>
              <a:tr h="509705">
                <a:tc>
                  <a:txBody>
                    <a:bodyPr/>
                    <a:lstStyle/>
                    <a:p>
                      <a:pPr marL="0" marR="0" lvl="0" indent="0" algn="l" rtl="0">
                        <a:lnSpc>
                          <a:spcPct val="100000"/>
                        </a:lnSpc>
                        <a:spcBef>
                          <a:spcPts val="0"/>
                        </a:spcBef>
                        <a:spcAft>
                          <a:spcPts val="0"/>
                        </a:spcAft>
                        <a:buClr>
                          <a:srgbClr val="000000"/>
                        </a:buClr>
                        <a:buSzPts val="1200"/>
                        <a:buFont typeface="Arial"/>
                        <a:buNone/>
                      </a:pPr>
                      <a:r>
                        <a:rPr lang="en-US" sz="1200" b="0" u="none" strike="noStrike" cap="none" dirty="0" err="1">
                          <a:solidFill>
                            <a:schemeClr val="tx1"/>
                          </a:solidFill>
                          <a:latin typeface="+mj-lt"/>
                          <a:ea typeface="Montserrat"/>
                          <a:cs typeface="Montserrat"/>
                          <a:sym typeface="Montserrat"/>
                        </a:rPr>
                        <a:t>Horeca</a:t>
                      </a:r>
                      <a:endParaRPr sz="1200" b="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0928462"/>
                  </a:ext>
                </a:extLst>
              </a:tr>
            </a:tbl>
          </a:graphicData>
        </a:graphic>
      </p:graphicFrame>
      <p:pic>
        <p:nvPicPr>
          <p:cNvPr id="4" name="Picture 3" descr="Icon&#10;&#10;Description automatically generated">
            <a:extLst>
              <a:ext uri="{FF2B5EF4-FFF2-40B4-BE49-F238E27FC236}">
                <a16:creationId xmlns:a16="http://schemas.microsoft.com/office/drawing/2014/main" id="{0793F42F-36E4-A91D-F326-D8707419D6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65013" y="1194686"/>
            <a:ext cx="394474" cy="394474"/>
          </a:xfrm>
          <a:prstGeom prst="rect">
            <a:avLst/>
          </a:prstGeom>
        </p:spPr>
      </p:pic>
      <p:pic>
        <p:nvPicPr>
          <p:cNvPr id="6" name="Picture 5" descr="Icon&#10;&#10;Description automatically generated">
            <a:extLst>
              <a:ext uri="{FF2B5EF4-FFF2-40B4-BE49-F238E27FC236}">
                <a16:creationId xmlns:a16="http://schemas.microsoft.com/office/drawing/2014/main" id="{BF8322BA-D2DB-9228-D612-3ADB3D0366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65013" y="1704872"/>
            <a:ext cx="394474" cy="394474"/>
          </a:xfrm>
          <a:prstGeom prst="rect">
            <a:avLst/>
          </a:prstGeom>
        </p:spPr>
      </p:pic>
      <p:pic>
        <p:nvPicPr>
          <p:cNvPr id="7" name="Picture 6" descr="Icon&#10;&#10;Description automatically generated">
            <a:extLst>
              <a:ext uri="{FF2B5EF4-FFF2-40B4-BE49-F238E27FC236}">
                <a16:creationId xmlns:a16="http://schemas.microsoft.com/office/drawing/2014/main" id="{AC961AC7-C8E7-52DC-5C6D-EDC184F352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65013" y="2215134"/>
            <a:ext cx="394474" cy="394474"/>
          </a:xfrm>
          <a:prstGeom prst="rect">
            <a:avLst/>
          </a:prstGeom>
        </p:spPr>
      </p:pic>
      <p:pic>
        <p:nvPicPr>
          <p:cNvPr id="8" name="Picture 7" descr="Icon&#10;&#10;Description automatically generated">
            <a:extLst>
              <a:ext uri="{FF2B5EF4-FFF2-40B4-BE49-F238E27FC236}">
                <a16:creationId xmlns:a16="http://schemas.microsoft.com/office/drawing/2014/main" id="{46CF6302-1BE5-CCF7-3C67-0A05ED44F5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65013" y="2725244"/>
            <a:ext cx="394474" cy="394474"/>
          </a:xfrm>
          <a:prstGeom prst="rect">
            <a:avLst/>
          </a:prstGeom>
        </p:spPr>
      </p:pic>
      <p:pic>
        <p:nvPicPr>
          <p:cNvPr id="9" name="Picture 8" descr="Icon&#10;&#10;Description automatically generated">
            <a:extLst>
              <a:ext uri="{FF2B5EF4-FFF2-40B4-BE49-F238E27FC236}">
                <a16:creationId xmlns:a16="http://schemas.microsoft.com/office/drawing/2014/main" id="{00621905-43D9-88AD-020F-8E97E0B3B0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65013" y="4765988"/>
            <a:ext cx="394474" cy="394474"/>
          </a:xfrm>
          <a:prstGeom prst="rect">
            <a:avLst/>
          </a:prstGeom>
        </p:spPr>
      </p:pic>
      <p:pic>
        <p:nvPicPr>
          <p:cNvPr id="10" name="Picture 9" descr="Icon&#10;&#10;Description automatically generated">
            <a:extLst>
              <a:ext uri="{FF2B5EF4-FFF2-40B4-BE49-F238E27FC236}">
                <a16:creationId xmlns:a16="http://schemas.microsoft.com/office/drawing/2014/main" id="{18CE7F29-C6D2-C1A4-0085-121B0AE002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65013" y="5276174"/>
            <a:ext cx="394474" cy="394474"/>
          </a:xfrm>
          <a:prstGeom prst="rect">
            <a:avLst/>
          </a:prstGeom>
        </p:spPr>
      </p:pic>
      <p:pic>
        <p:nvPicPr>
          <p:cNvPr id="11" name="Picture 10" descr="Icon&#10;&#10;Description automatically generated">
            <a:extLst>
              <a:ext uri="{FF2B5EF4-FFF2-40B4-BE49-F238E27FC236}">
                <a16:creationId xmlns:a16="http://schemas.microsoft.com/office/drawing/2014/main" id="{074AF5BB-3145-39D0-4AC8-B16DB5C86F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65013" y="5786358"/>
            <a:ext cx="394474" cy="394474"/>
          </a:xfrm>
          <a:prstGeom prst="rect">
            <a:avLst/>
          </a:prstGeom>
        </p:spPr>
      </p:pic>
      <p:pic>
        <p:nvPicPr>
          <p:cNvPr id="12" name="Picture 11" descr="Icon&#10;&#10;Description automatically generated">
            <a:extLst>
              <a:ext uri="{FF2B5EF4-FFF2-40B4-BE49-F238E27FC236}">
                <a16:creationId xmlns:a16="http://schemas.microsoft.com/office/drawing/2014/main" id="{235E92AE-6669-B8DF-20B0-167AC78EF1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18976" y="1194686"/>
            <a:ext cx="394474" cy="394474"/>
          </a:xfrm>
          <a:prstGeom prst="rect">
            <a:avLst/>
          </a:prstGeom>
        </p:spPr>
      </p:pic>
      <p:pic>
        <p:nvPicPr>
          <p:cNvPr id="13" name="Picture 12" descr="Icon&#10;&#10;Description automatically generated">
            <a:extLst>
              <a:ext uri="{FF2B5EF4-FFF2-40B4-BE49-F238E27FC236}">
                <a16:creationId xmlns:a16="http://schemas.microsoft.com/office/drawing/2014/main" id="{01C55D9F-8DDB-D361-5CE5-2335388F67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18976" y="1704872"/>
            <a:ext cx="394474" cy="394474"/>
          </a:xfrm>
          <a:prstGeom prst="rect">
            <a:avLst/>
          </a:prstGeom>
        </p:spPr>
      </p:pic>
      <p:pic>
        <p:nvPicPr>
          <p:cNvPr id="14" name="Picture 13" descr="Icon&#10;&#10;Description automatically generated">
            <a:extLst>
              <a:ext uri="{FF2B5EF4-FFF2-40B4-BE49-F238E27FC236}">
                <a16:creationId xmlns:a16="http://schemas.microsoft.com/office/drawing/2014/main" id="{64F49DB3-95DE-94B9-D205-5A230201CB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18976" y="2215134"/>
            <a:ext cx="394474" cy="394474"/>
          </a:xfrm>
          <a:prstGeom prst="rect">
            <a:avLst/>
          </a:prstGeom>
        </p:spPr>
      </p:pic>
      <p:pic>
        <p:nvPicPr>
          <p:cNvPr id="15" name="Picture 14" descr="Icon&#10;&#10;Description automatically generated">
            <a:extLst>
              <a:ext uri="{FF2B5EF4-FFF2-40B4-BE49-F238E27FC236}">
                <a16:creationId xmlns:a16="http://schemas.microsoft.com/office/drawing/2014/main" id="{86C04C09-ABC8-87FC-6B66-38ACBB7C4D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18976" y="2725244"/>
            <a:ext cx="394474" cy="394474"/>
          </a:xfrm>
          <a:prstGeom prst="rect">
            <a:avLst/>
          </a:prstGeom>
        </p:spPr>
      </p:pic>
      <p:pic>
        <p:nvPicPr>
          <p:cNvPr id="16" name="Picture 15" descr="Icon&#10;&#10;Description automatically generated">
            <a:extLst>
              <a:ext uri="{FF2B5EF4-FFF2-40B4-BE49-F238E27FC236}">
                <a16:creationId xmlns:a16="http://schemas.microsoft.com/office/drawing/2014/main" id="{1CBB0849-9E99-4281-AA12-8617BD7628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18976" y="4765988"/>
            <a:ext cx="394474" cy="394474"/>
          </a:xfrm>
          <a:prstGeom prst="rect">
            <a:avLst/>
          </a:prstGeom>
        </p:spPr>
      </p:pic>
      <p:pic>
        <p:nvPicPr>
          <p:cNvPr id="17" name="Picture 16" descr="Icon&#10;&#10;Description automatically generated">
            <a:extLst>
              <a:ext uri="{FF2B5EF4-FFF2-40B4-BE49-F238E27FC236}">
                <a16:creationId xmlns:a16="http://schemas.microsoft.com/office/drawing/2014/main" id="{A12D9D2A-1F8B-D7A0-D526-64A71B0DEE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18976" y="5276174"/>
            <a:ext cx="394474" cy="394474"/>
          </a:xfrm>
          <a:prstGeom prst="rect">
            <a:avLst/>
          </a:prstGeom>
        </p:spPr>
      </p:pic>
      <p:pic>
        <p:nvPicPr>
          <p:cNvPr id="18" name="Picture 17" descr="Icon&#10;&#10;Description automatically generated">
            <a:extLst>
              <a:ext uri="{FF2B5EF4-FFF2-40B4-BE49-F238E27FC236}">
                <a16:creationId xmlns:a16="http://schemas.microsoft.com/office/drawing/2014/main" id="{4680C2D6-09AB-7196-C0FD-740E3FC699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18976" y="5786358"/>
            <a:ext cx="394474" cy="394474"/>
          </a:xfrm>
          <a:prstGeom prst="rect">
            <a:avLst/>
          </a:prstGeom>
        </p:spPr>
      </p:pic>
      <p:pic>
        <p:nvPicPr>
          <p:cNvPr id="19" name="Picture 18" descr="Icon&#10;&#10;Description automatically generated">
            <a:extLst>
              <a:ext uri="{FF2B5EF4-FFF2-40B4-BE49-F238E27FC236}">
                <a16:creationId xmlns:a16="http://schemas.microsoft.com/office/drawing/2014/main" id="{6517D708-765C-31CF-0D25-C1FE2CB01F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2939" y="1194686"/>
            <a:ext cx="394474" cy="394474"/>
          </a:xfrm>
          <a:prstGeom prst="rect">
            <a:avLst/>
          </a:prstGeom>
        </p:spPr>
      </p:pic>
      <p:pic>
        <p:nvPicPr>
          <p:cNvPr id="20" name="Picture 19" descr="Icon&#10;&#10;Description automatically generated">
            <a:extLst>
              <a:ext uri="{FF2B5EF4-FFF2-40B4-BE49-F238E27FC236}">
                <a16:creationId xmlns:a16="http://schemas.microsoft.com/office/drawing/2014/main" id="{15383125-645F-5805-F073-108C1BFACA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2939" y="1704872"/>
            <a:ext cx="394474" cy="394474"/>
          </a:xfrm>
          <a:prstGeom prst="rect">
            <a:avLst/>
          </a:prstGeom>
        </p:spPr>
      </p:pic>
      <p:pic>
        <p:nvPicPr>
          <p:cNvPr id="23" name="Picture 22" descr="Icon&#10;&#10;Description automatically generated">
            <a:extLst>
              <a:ext uri="{FF2B5EF4-FFF2-40B4-BE49-F238E27FC236}">
                <a16:creationId xmlns:a16="http://schemas.microsoft.com/office/drawing/2014/main" id="{CC190A00-7C39-2624-E7CB-A6175206E9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2939" y="2725244"/>
            <a:ext cx="394474" cy="394474"/>
          </a:xfrm>
          <a:prstGeom prst="rect">
            <a:avLst/>
          </a:prstGeom>
        </p:spPr>
      </p:pic>
      <p:pic>
        <p:nvPicPr>
          <p:cNvPr id="24" name="Picture 23" descr="Icon&#10;&#10;Description automatically generated">
            <a:extLst>
              <a:ext uri="{FF2B5EF4-FFF2-40B4-BE49-F238E27FC236}">
                <a16:creationId xmlns:a16="http://schemas.microsoft.com/office/drawing/2014/main" id="{150489EC-0935-DFC8-7C00-9454D3325A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2939" y="4765988"/>
            <a:ext cx="394474" cy="394474"/>
          </a:xfrm>
          <a:prstGeom prst="rect">
            <a:avLst/>
          </a:prstGeom>
        </p:spPr>
      </p:pic>
      <p:pic>
        <p:nvPicPr>
          <p:cNvPr id="27" name="Picture 26" descr="Icon&#10;&#10;Description automatically generated">
            <a:extLst>
              <a:ext uri="{FF2B5EF4-FFF2-40B4-BE49-F238E27FC236}">
                <a16:creationId xmlns:a16="http://schemas.microsoft.com/office/drawing/2014/main" id="{CE010116-1AA5-EAF7-28E2-C3CF54D6F9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2939" y="5786358"/>
            <a:ext cx="394474" cy="394474"/>
          </a:xfrm>
          <a:prstGeom prst="rect">
            <a:avLst/>
          </a:prstGeom>
        </p:spPr>
      </p:pic>
      <p:pic>
        <p:nvPicPr>
          <p:cNvPr id="28" name="Picture 27" descr="Icon&#10;&#10;Description automatically generated">
            <a:extLst>
              <a:ext uri="{FF2B5EF4-FFF2-40B4-BE49-F238E27FC236}">
                <a16:creationId xmlns:a16="http://schemas.microsoft.com/office/drawing/2014/main" id="{BDF8F550-F4DE-3363-15D1-0D4A081C29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6902" y="1194686"/>
            <a:ext cx="394474" cy="394474"/>
          </a:xfrm>
          <a:prstGeom prst="rect">
            <a:avLst/>
          </a:prstGeom>
        </p:spPr>
      </p:pic>
      <p:pic>
        <p:nvPicPr>
          <p:cNvPr id="29" name="Picture 28" descr="Icon&#10;&#10;Description automatically generated">
            <a:extLst>
              <a:ext uri="{FF2B5EF4-FFF2-40B4-BE49-F238E27FC236}">
                <a16:creationId xmlns:a16="http://schemas.microsoft.com/office/drawing/2014/main" id="{4A296209-0848-F970-59CF-CBF54A4E6D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6902" y="1704872"/>
            <a:ext cx="394474" cy="394474"/>
          </a:xfrm>
          <a:prstGeom prst="rect">
            <a:avLst/>
          </a:prstGeom>
        </p:spPr>
      </p:pic>
      <p:pic>
        <p:nvPicPr>
          <p:cNvPr id="30" name="Picture 29" descr="Icon&#10;&#10;Description automatically generated">
            <a:extLst>
              <a:ext uri="{FF2B5EF4-FFF2-40B4-BE49-F238E27FC236}">
                <a16:creationId xmlns:a16="http://schemas.microsoft.com/office/drawing/2014/main" id="{10FA982F-1FBB-7C95-2EB8-8F3EE9B005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6902" y="2215134"/>
            <a:ext cx="394474" cy="394474"/>
          </a:xfrm>
          <a:prstGeom prst="rect">
            <a:avLst/>
          </a:prstGeom>
        </p:spPr>
      </p:pic>
      <p:pic>
        <p:nvPicPr>
          <p:cNvPr id="31" name="Picture 30" descr="Icon&#10;&#10;Description automatically generated">
            <a:extLst>
              <a:ext uri="{FF2B5EF4-FFF2-40B4-BE49-F238E27FC236}">
                <a16:creationId xmlns:a16="http://schemas.microsoft.com/office/drawing/2014/main" id="{285DB89F-1D50-4266-E320-C909563D7D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6902" y="2725244"/>
            <a:ext cx="394474" cy="394474"/>
          </a:xfrm>
          <a:prstGeom prst="rect">
            <a:avLst/>
          </a:prstGeom>
        </p:spPr>
      </p:pic>
      <p:pic>
        <p:nvPicPr>
          <p:cNvPr id="35" name="Picture 34" descr="Icon&#10;&#10;Description automatically generated">
            <a:extLst>
              <a:ext uri="{FF2B5EF4-FFF2-40B4-BE49-F238E27FC236}">
                <a16:creationId xmlns:a16="http://schemas.microsoft.com/office/drawing/2014/main" id="{00C63E27-AC9A-858B-79FA-B6C63255A6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89094" y="1194686"/>
            <a:ext cx="394474" cy="394474"/>
          </a:xfrm>
          <a:prstGeom prst="rect">
            <a:avLst/>
          </a:prstGeom>
        </p:spPr>
      </p:pic>
      <p:pic>
        <p:nvPicPr>
          <p:cNvPr id="36" name="Picture 35" descr="Icon&#10;&#10;Description automatically generated">
            <a:extLst>
              <a:ext uri="{FF2B5EF4-FFF2-40B4-BE49-F238E27FC236}">
                <a16:creationId xmlns:a16="http://schemas.microsoft.com/office/drawing/2014/main" id="{9495B5F3-7011-C147-BA0C-B07DAB022B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89094" y="1704872"/>
            <a:ext cx="394474" cy="394474"/>
          </a:xfrm>
          <a:prstGeom prst="rect">
            <a:avLst/>
          </a:prstGeom>
        </p:spPr>
      </p:pic>
      <p:pic>
        <p:nvPicPr>
          <p:cNvPr id="38" name="Picture 37" descr="Icon&#10;&#10;Description automatically generated">
            <a:extLst>
              <a:ext uri="{FF2B5EF4-FFF2-40B4-BE49-F238E27FC236}">
                <a16:creationId xmlns:a16="http://schemas.microsoft.com/office/drawing/2014/main" id="{8053F5AA-0285-8412-AC7A-28EF304698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89094" y="2725244"/>
            <a:ext cx="394474" cy="394474"/>
          </a:xfrm>
          <a:prstGeom prst="rect">
            <a:avLst/>
          </a:prstGeom>
        </p:spPr>
      </p:pic>
      <p:pic>
        <p:nvPicPr>
          <p:cNvPr id="39" name="Picture 38" descr="Icon&#10;&#10;Description automatically generated">
            <a:extLst>
              <a:ext uri="{FF2B5EF4-FFF2-40B4-BE49-F238E27FC236}">
                <a16:creationId xmlns:a16="http://schemas.microsoft.com/office/drawing/2014/main" id="{0A76AC9C-41DD-573A-0ED6-ED9DD2432A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89094" y="4255802"/>
            <a:ext cx="394474" cy="394474"/>
          </a:xfrm>
          <a:prstGeom prst="rect">
            <a:avLst/>
          </a:prstGeom>
        </p:spPr>
      </p:pic>
      <p:pic>
        <p:nvPicPr>
          <p:cNvPr id="42" name="Picture 41" descr="Icon&#10;&#10;Description automatically generated">
            <a:extLst>
              <a:ext uri="{FF2B5EF4-FFF2-40B4-BE49-F238E27FC236}">
                <a16:creationId xmlns:a16="http://schemas.microsoft.com/office/drawing/2014/main" id="{BFFB6A22-8F94-5589-0E47-28E1D69A56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34828" y="1194686"/>
            <a:ext cx="394474" cy="394474"/>
          </a:xfrm>
          <a:prstGeom prst="rect">
            <a:avLst/>
          </a:prstGeom>
        </p:spPr>
      </p:pic>
      <p:pic>
        <p:nvPicPr>
          <p:cNvPr id="43" name="Picture 42" descr="Icon&#10;&#10;Description automatically generated">
            <a:extLst>
              <a:ext uri="{FF2B5EF4-FFF2-40B4-BE49-F238E27FC236}">
                <a16:creationId xmlns:a16="http://schemas.microsoft.com/office/drawing/2014/main" id="{016873D6-907F-B694-256D-DFFBE19F1D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34828" y="1704872"/>
            <a:ext cx="394474" cy="394474"/>
          </a:xfrm>
          <a:prstGeom prst="rect">
            <a:avLst/>
          </a:prstGeom>
        </p:spPr>
      </p:pic>
      <p:pic>
        <p:nvPicPr>
          <p:cNvPr id="44" name="Picture 43" descr="Icon&#10;&#10;Description automatically generated">
            <a:extLst>
              <a:ext uri="{FF2B5EF4-FFF2-40B4-BE49-F238E27FC236}">
                <a16:creationId xmlns:a16="http://schemas.microsoft.com/office/drawing/2014/main" id="{37D3ADA6-B24C-660F-F70C-F85EB2CC06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34828" y="2215134"/>
            <a:ext cx="394474" cy="394474"/>
          </a:xfrm>
          <a:prstGeom prst="rect">
            <a:avLst/>
          </a:prstGeom>
        </p:spPr>
      </p:pic>
      <p:pic>
        <p:nvPicPr>
          <p:cNvPr id="45" name="Picture 44" descr="Icon&#10;&#10;Description automatically generated">
            <a:extLst>
              <a:ext uri="{FF2B5EF4-FFF2-40B4-BE49-F238E27FC236}">
                <a16:creationId xmlns:a16="http://schemas.microsoft.com/office/drawing/2014/main" id="{70E44157-2F80-3D4A-4E33-6D5A45F0A9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34828" y="2725244"/>
            <a:ext cx="394474" cy="394474"/>
          </a:xfrm>
          <a:prstGeom prst="rect">
            <a:avLst/>
          </a:prstGeom>
        </p:spPr>
      </p:pic>
      <p:pic>
        <p:nvPicPr>
          <p:cNvPr id="49" name="Picture 48" descr="Icon&#10;&#10;Description automatically generated">
            <a:extLst>
              <a:ext uri="{FF2B5EF4-FFF2-40B4-BE49-F238E27FC236}">
                <a16:creationId xmlns:a16="http://schemas.microsoft.com/office/drawing/2014/main" id="{D3B30B3C-995C-91C3-F157-CF91D6585A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6902" y="3235430"/>
            <a:ext cx="394474" cy="394474"/>
          </a:xfrm>
          <a:prstGeom prst="rect">
            <a:avLst/>
          </a:prstGeom>
        </p:spPr>
      </p:pic>
      <p:pic>
        <p:nvPicPr>
          <p:cNvPr id="50" name="Picture 49" descr="Icon&#10;&#10;Description automatically generated">
            <a:extLst>
              <a:ext uri="{FF2B5EF4-FFF2-40B4-BE49-F238E27FC236}">
                <a16:creationId xmlns:a16="http://schemas.microsoft.com/office/drawing/2014/main" id="{C2F8E90E-647B-815A-573B-2AA178512A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6902" y="3745616"/>
            <a:ext cx="394474" cy="394474"/>
          </a:xfrm>
          <a:prstGeom prst="rect">
            <a:avLst/>
          </a:prstGeom>
        </p:spPr>
      </p:pic>
      <p:pic>
        <p:nvPicPr>
          <p:cNvPr id="51" name="Picture 50" descr="Icon&#10;&#10;Description automatically generated">
            <a:extLst>
              <a:ext uri="{FF2B5EF4-FFF2-40B4-BE49-F238E27FC236}">
                <a16:creationId xmlns:a16="http://schemas.microsoft.com/office/drawing/2014/main" id="{EA0C0C4C-BE49-0E51-48AE-39502C67F9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34828" y="3235430"/>
            <a:ext cx="394474" cy="394474"/>
          </a:xfrm>
          <a:prstGeom prst="rect">
            <a:avLst/>
          </a:prstGeom>
        </p:spPr>
      </p:pic>
      <p:pic>
        <p:nvPicPr>
          <p:cNvPr id="52" name="Picture 51" descr="Icon&#10;&#10;Description automatically generated">
            <a:extLst>
              <a:ext uri="{FF2B5EF4-FFF2-40B4-BE49-F238E27FC236}">
                <a16:creationId xmlns:a16="http://schemas.microsoft.com/office/drawing/2014/main" id="{EFB793B0-F81C-C937-1D6A-A2FC500B48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34828" y="3745616"/>
            <a:ext cx="394474" cy="394474"/>
          </a:xfrm>
          <a:prstGeom prst="rect">
            <a:avLst/>
          </a:prstGeom>
        </p:spPr>
      </p:pic>
      <p:grpSp>
        <p:nvGrpSpPr>
          <p:cNvPr id="69" name="Group 68">
            <a:extLst>
              <a:ext uri="{FF2B5EF4-FFF2-40B4-BE49-F238E27FC236}">
                <a16:creationId xmlns:a16="http://schemas.microsoft.com/office/drawing/2014/main" id="{6C51F7B6-59DB-FB21-38B3-17D1298ABA9E}"/>
              </a:ext>
            </a:extLst>
          </p:cNvPr>
          <p:cNvGrpSpPr/>
          <p:nvPr/>
        </p:nvGrpSpPr>
        <p:grpSpPr>
          <a:xfrm>
            <a:off x="7526902" y="4716035"/>
            <a:ext cx="706613" cy="444427"/>
            <a:chOff x="7526902" y="4716035"/>
            <a:chExt cx="706613" cy="444427"/>
          </a:xfrm>
        </p:grpSpPr>
        <p:pic>
          <p:nvPicPr>
            <p:cNvPr id="32" name="Picture 31" descr="Icon&#10;&#10;Description automatically generated">
              <a:extLst>
                <a:ext uri="{FF2B5EF4-FFF2-40B4-BE49-F238E27FC236}">
                  <a16:creationId xmlns:a16="http://schemas.microsoft.com/office/drawing/2014/main" id="{D1048492-D960-D3EB-E1B2-46FB981C0B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6902" y="4765988"/>
              <a:ext cx="394474" cy="394474"/>
            </a:xfrm>
            <a:prstGeom prst="rect">
              <a:avLst/>
            </a:prstGeom>
          </p:spPr>
        </p:pic>
        <p:sp>
          <p:nvSpPr>
            <p:cNvPr id="68" name="Google Shape;1596;p40">
              <a:extLst>
                <a:ext uri="{FF2B5EF4-FFF2-40B4-BE49-F238E27FC236}">
                  <a16:creationId xmlns:a16="http://schemas.microsoft.com/office/drawing/2014/main" id="{229F0583-133C-E46A-1D01-77712D48C387}"/>
                </a:ext>
              </a:extLst>
            </p:cNvPr>
            <p:cNvSpPr txBox="1"/>
            <p:nvPr/>
          </p:nvSpPr>
          <p:spPr>
            <a:xfrm>
              <a:off x="7943233" y="4716035"/>
              <a:ext cx="290282" cy="280317"/>
            </a:xfrm>
            <a:prstGeom prst="rect">
              <a:avLst/>
            </a:prstGeom>
            <a:noFill/>
            <a:ln>
              <a:noFill/>
            </a:ln>
          </p:spPr>
          <p:txBody>
            <a:bodyPr spcFirstLastPara="1" wrap="square" lIns="0" tIns="45700" rIns="0" bIns="45700" anchor="t" anchorCtr="0">
              <a:noAutofit/>
            </a:bodyPr>
            <a:lstStyle/>
            <a:p>
              <a:pPr marR="0" lvl="0" algn="l" rtl="0">
                <a:lnSpc>
                  <a:spcPct val="100000"/>
                </a:lnSpc>
                <a:spcBef>
                  <a:spcPts val="0"/>
                </a:spcBef>
                <a:spcAft>
                  <a:spcPts val="1200"/>
                </a:spcAft>
                <a:buClr>
                  <a:schemeClr val="dk1"/>
                </a:buClr>
                <a:buSzPts val="1600"/>
              </a:pPr>
              <a:r>
                <a:rPr lang="pt-BR" sz="1600" dirty="0">
                  <a:solidFill>
                    <a:schemeClr val="dk1"/>
                  </a:solidFill>
                  <a:latin typeface="Arial"/>
                  <a:ea typeface="Arial"/>
                  <a:cs typeface="Arial"/>
                  <a:sym typeface="Arial"/>
                </a:rPr>
                <a:t>*</a:t>
              </a:r>
            </a:p>
          </p:txBody>
        </p:sp>
      </p:grpSp>
      <p:sp>
        <p:nvSpPr>
          <p:cNvPr id="72" name="Google Shape;1596;p40">
            <a:extLst>
              <a:ext uri="{FF2B5EF4-FFF2-40B4-BE49-F238E27FC236}">
                <a16:creationId xmlns:a16="http://schemas.microsoft.com/office/drawing/2014/main" id="{B78DC44F-4514-CB33-C95B-F0C6F43C2B50}"/>
              </a:ext>
            </a:extLst>
          </p:cNvPr>
          <p:cNvSpPr txBox="1"/>
          <p:nvPr/>
        </p:nvSpPr>
        <p:spPr>
          <a:xfrm>
            <a:off x="9705425" y="4205849"/>
            <a:ext cx="290282" cy="280317"/>
          </a:xfrm>
          <a:prstGeom prst="rect">
            <a:avLst/>
          </a:prstGeom>
          <a:noFill/>
          <a:ln>
            <a:noFill/>
          </a:ln>
        </p:spPr>
        <p:txBody>
          <a:bodyPr spcFirstLastPara="1" wrap="square" lIns="0" tIns="45700" rIns="0" bIns="45700" anchor="t" anchorCtr="0">
            <a:noAutofit/>
          </a:bodyPr>
          <a:lstStyle/>
          <a:p>
            <a:pPr marR="0" lvl="0" algn="l" rtl="0">
              <a:lnSpc>
                <a:spcPct val="100000"/>
              </a:lnSpc>
              <a:spcBef>
                <a:spcPts val="0"/>
              </a:spcBef>
              <a:spcAft>
                <a:spcPts val="1200"/>
              </a:spcAft>
              <a:buClr>
                <a:schemeClr val="dk1"/>
              </a:buClr>
              <a:buSzPts val="1600"/>
            </a:pPr>
            <a:r>
              <a:rPr lang="pt-BR" sz="1600" dirty="0">
                <a:solidFill>
                  <a:schemeClr val="dk1"/>
                </a:solidFill>
                <a:latin typeface="Arial"/>
                <a:ea typeface="Arial"/>
                <a:cs typeface="Arial"/>
                <a:sym typeface="Arial"/>
              </a:rPr>
              <a:t>*</a:t>
            </a:r>
          </a:p>
        </p:txBody>
      </p:sp>
      <p:sp>
        <p:nvSpPr>
          <p:cNvPr id="75" name="Google Shape;1596;p40">
            <a:extLst>
              <a:ext uri="{FF2B5EF4-FFF2-40B4-BE49-F238E27FC236}">
                <a16:creationId xmlns:a16="http://schemas.microsoft.com/office/drawing/2014/main" id="{83B384EA-CFB9-0A1F-AA50-2E93ECC8C071}"/>
              </a:ext>
            </a:extLst>
          </p:cNvPr>
          <p:cNvSpPr txBox="1"/>
          <p:nvPr/>
        </p:nvSpPr>
        <p:spPr>
          <a:xfrm>
            <a:off x="11251159" y="3687861"/>
            <a:ext cx="290282" cy="280317"/>
          </a:xfrm>
          <a:prstGeom prst="rect">
            <a:avLst/>
          </a:prstGeom>
          <a:noFill/>
          <a:ln>
            <a:noFill/>
          </a:ln>
        </p:spPr>
        <p:txBody>
          <a:bodyPr spcFirstLastPara="1" wrap="square" lIns="0" tIns="45700" rIns="0" bIns="45700" anchor="t" anchorCtr="0">
            <a:noAutofit/>
          </a:bodyPr>
          <a:lstStyle/>
          <a:p>
            <a:pPr marR="0" lvl="0" algn="l" rtl="0">
              <a:lnSpc>
                <a:spcPct val="100000"/>
              </a:lnSpc>
              <a:spcBef>
                <a:spcPts val="0"/>
              </a:spcBef>
              <a:spcAft>
                <a:spcPts val="1200"/>
              </a:spcAft>
              <a:buClr>
                <a:schemeClr val="dk1"/>
              </a:buClr>
              <a:buSzPts val="1600"/>
            </a:pPr>
            <a:r>
              <a:rPr lang="pt-BR" sz="1600" dirty="0">
                <a:solidFill>
                  <a:schemeClr val="dk1"/>
                </a:solidFill>
                <a:latin typeface="Arial"/>
                <a:ea typeface="Arial"/>
                <a:cs typeface="Arial"/>
                <a:sym typeface="Arial"/>
              </a:rPr>
              <a:t>*</a:t>
            </a:r>
          </a:p>
        </p:txBody>
      </p:sp>
      <p:sp>
        <p:nvSpPr>
          <p:cNvPr id="78" name="Google Shape;1596;p40">
            <a:extLst>
              <a:ext uri="{FF2B5EF4-FFF2-40B4-BE49-F238E27FC236}">
                <a16:creationId xmlns:a16="http://schemas.microsoft.com/office/drawing/2014/main" id="{87951FD8-7046-4E5C-2ED9-73E20018E3F3}"/>
              </a:ext>
            </a:extLst>
          </p:cNvPr>
          <p:cNvSpPr txBox="1"/>
          <p:nvPr/>
        </p:nvSpPr>
        <p:spPr>
          <a:xfrm>
            <a:off x="11251159" y="3185477"/>
            <a:ext cx="290282" cy="280317"/>
          </a:xfrm>
          <a:prstGeom prst="rect">
            <a:avLst/>
          </a:prstGeom>
          <a:noFill/>
          <a:ln>
            <a:noFill/>
          </a:ln>
        </p:spPr>
        <p:txBody>
          <a:bodyPr spcFirstLastPara="1" wrap="square" lIns="0" tIns="45700" rIns="0" bIns="45700" anchor="t" anchorCtr="0">
            <a:noAutofit/>
          </a:bodyPr>
          <a:lstStyle/>
          <a:p>
            <a:pPr marR="0" lvl="0" algn="l" rtl="0">
              <a:lnSpc>
                <a:spcPct val="100000"/>
              </a:lnSpc>
              <a:spcBef>
                <a:spcPts val="0"/>
              </a:spcBef>
              <a:spcAft>
                <a:spcPts val="1200"/>
              </a:spcAft>
              <a:buClr>
                <a:schemeClr val="dk1"/>
              </a:buClr>
              <a:buSzPts val="1600"/>
            </a:pPr>
            <a:r>
              <a:rPr lang="pt-BR" sz="1600" dirty="0">
                <a:solidFill>
                  <a:schemeClr val="dk1"/>
                </a:solidFill>
                <a:latin typeface="Arial"/>
                <a:ea typeface="Arial"/>
                <a:cs typeface="Arial"/>
                <a:sym typeface="Arial"/>
              </a:rPr>
              <a:t>*</a:t>
            </a:r>
          </a:p>
        </p:txBody>
      </p:sp>
      <p:sp>
        <p:nvSpPr>
          <p:cNvPr id="81" name="Google Shape;1596;p40">
            <a:extLst>
              <a:ext uri="{FF2B5EF4-FFF2-40B4-BE49-F238E27FC236}">
                <a16:creationId xmlns:a16="http://schemas.microsoft.com/office/drawing/2014/main" id="{0DAA0100-0FF6-C961-2FCE-4F1E735A9724}"/>
              </a:ext>
            </a:extLst>
          </p:cNvPr>
          <p:cNvSpPr txBox="1"/>
          <p:nvPr/>
        </p:nvSpPr>
        <p:spPr>
          <a:xfrm>
            <a:off x="11251159" y="2165181"/>
            <a:ext cx="290282" cy="280317"/>
          </a:xfrm>
          <a:prstGeom prst="rect">
            <a:avLst/>
          </a:prstGeom>
          <a:noFill/>
          <a:ln>
            <a:noFill/>
          </a:ln>
        </p:spPr>
        <p:txBody>
          <a:bodyPr spcFirstLastPara="1" wrap="square" lIns="0" tIns="45700" rIns="0" bIns="45700" anchor="t" anchorCtr="0">
            <a:noAutofit/>
          </a:bodyPr>
          <a:lstStyle/>
          <a:p>
            <a:pPr marR="0" lvl="0" algn="l" rtl="0">
              <a:lnSpc>
                <a:spcPct val="100000"/>
              </a:lnSpc>
              <a:spcBef>
                <a:spcPts val="0"/>
              </a:spcBef>
              <a:spcAft>
                <a:spcPts val="1200"/>
              </a:spcAft>
              <a:buClr>
                <a:schemeClr val="dk1"/>
              </a:buClr>
              <a:buSzPts val="1600"/>
            </a:pPr>
            <a:r>
              <a:rPr lang="pt-BR" sz="1600" dirty="0">
                <a:solidFill>
                  <a:schemeClr val="dk1"/>
                </a:solidFill>
                <a:latin typeface="Arial"/>
                <a:ea typeface="Arial"/>
                <a:cs typeface="Arial"/>
                <a:sym typeface="Arial"/>
              </a:rPr>
              <a:t>*</a:t>
            </a:r>
          </a:p>
        </p:txBody>
      </p:sp>
    </p:spTree>
    <p:extLst>
      <p:ext uri="{BB962C8B-B14F-4D97-AF65-F5344CB8AC3E}">
        <p14:creationId xmlns:p14="http://schemas.microsoft.com/office/powerpoint/2010/main" val="3221333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835;p60">
            <a:extLst>
              <a:ext uri="{FF2B5EF4-FFF2-40B4-BE49-F238E27FC236}">
                <a16:creationId xmlns:a16="http://schemas.microsoft.com/office/drawing/2014/main" id="{8D793585-001F-8B36-2450-08162088605E}"/>
              </a:ext>
            </a:extLst>
          </p:cNvPr>
          <p:cNvPicPr preferRelativeResize="0"/>
          <p:nvPr/>
        </p:nvPicPr>
        <p:blipFill rotWithShape="1">
          <a:blip r:embed="rId2">
            <a:alphaModFix/>
          </a:blip>
          <a:srcRect l="14007" t="8213" r="14007" b="12"/>
          <a:stretch/>
        </p:blipFill>
        <p:spPr>
          <a:xfrm>
            <a:off x="288559" y="800100"/>
            <a:ext cx="3465863" cy="2310576"/>
          </a:xfrm>
          <a:prstGeom prst="rect">
            <a:avLst/>
          </a:prstGeom>
          <a:noFill/>
          <a:ln>
            <a:noFill/>
          </a:ln>
        </p:spPr>
      </p:pic>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p:txBody>
          <a:bodyPr/>
          <a:lstStyle/>
          <a:p>
            <a:fld id="{403EF4E2-7A7A-0548-85F1-5479B7C9E1B2}" type="slidenum">
              <a:rPr lang="en-US" smtClean="0"/>
              <a:pPr/>
              <a:t>39</a:t>
            </a:fld>
            <a:endParaRPr lang="en-US" dirty="0"/>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Canal Bar</a:t>
            </a:r>
            <a:endParaRPr lang="en-PH" dirty="0"/>
          </a:p>
        </p:txBody>
      </p:sp>
      <p:sp>
        <p:nvSpPr>
          <p:cNvPr id="11" name="Content Placeholder 2">
            <a:extLst>
              <a:ext uri="{FF2B5EF4-FFF2-40B4-BE49-F238E27FC236}">
                <a16:creationId xmlns:a16="http://schemas.microsoft.com/office/drawing/2014/main" id="{A97B3FB3-36DF-FBE0-2887-AA63DB39E9B6}"/>
              </a:ext>
            </a:extLst>
          </p:cNvPr>
          <p:cNvSpPr>
            <a:spLocks noGrp="1"/>
          </p:cNvSpPr>
          <p:nvPr>
            <p:ph idx="1"/>
          </p:nvPr>
        </p:nvSpPr>
        <p:spPr>
          <a:xfrm>
            <a:off x="288558" y="3229740"/>
            <a:ext cx="5807442" cy="1231139"/>
          </a:xfrm>
        </p:spPr>
        <p:txBody>
          <a:bodyPr/>
          <a:lstStyle/>
          <a:p>
            <a:pPr marL="0" indent="0">
              <a:spcAft>
                <a:spcPts val="1200"/>
              </a:spcAft>
              <a:buNone/>
            </a:pPr>
            <a:r>
              <a:rPr lang="pt-BR" b="1" dirty="0">
                <a:solidFill>
                  <a:schemeClr val="bg2"/>
                </a:solidFill>
              </a:rPr>
              <a:t>Bares alimentares grandes e pequenos</a:t>
            </a:r>
          </a:p>
          <a:p>
            <a:pPr marL="0" indent="0">
              <a:spcAft>
                <a:spcPts val="1200"/>
              </a:spcAft>
              <a:buNone/>
            </a:pPr>
            <a:r>
              <a:rPr lang="pt-BR" sz="1500" dirty="0"/>
              <a:t>A principal linha de negócios é beber no local. Menos de 50% deve vir de bebidas alcoólicas, excluindo Cervejas.</a:t>
            </a:r>
          </a:p>
          <a:p>
            <a:pPr marL="0" indent="0">
              <a:spcAft>
                <a:spcPts val="1200"/>
              </a:spcAft>
              <a:buNone/>
            </a:pPr>
            <a:r>
              <a:rPr lang="pt-BR" sz="1500" dirty="0"/>
              <a:t>Pode também oferecer uma variedade leve e reduzida de alimentos preparados. </a:t>
            </a:r>
          </a:p>
          <a:p>
            <a:pPr marL="0" indent="0">
              <a:spcAft>
                <a:spcPts val="1200"/>
              </a:spcAft>
              <a:buNone/>
            </a:pPr>
            <a:r>
              <a:rPr lang="pt-BR" sz="1500" dirty="0"/>
              <a:t>Pode ser com ou sem mesa e com ou sem serviço de garçom. </a:t>
            </a:r>
          </a:p>
          <a:p>
            <a:pPr marL="0" indent="0">
              <a:spcAft>
                <a:spcPts val="1200"/>
              </a:spcAft>
              <a:buNone/>
            </a:pPr>
            <a:r>
              <a:rPr lang="pt-BR" sz="1500" dirty="0"/>
              <a:t>Subdivide-se em Bares alimentares grandes, com área ≥40m², e Bares alimentares pequenos, com área &lt;40m².</a:t>
            </a:r>
          </a:p>
        </p:txBody>
      </p:sp>
      <p:sp>
        <p:nvSpPr>
          <p:cNvPr id="12" name="Content Placeholder 2">
            <a:extLst>
              <a:ext uri="{FF2B5EF4-FFF2-40B4-BE49-F238E27FC236}">
                <a16:creationId xmlns:a16="http://schemas.microsoft.com/office/drawing/2014/main" id="{F1A3DB64-25A3-A6E0-B50D-13F9B64E8A68}"/>
              </a:ext>
            </a:extLst>
          </p:cNvPr>
          <p:cNvSpPr txBox="1">
            <a:spLocks/>
          </p:cNvSpPr>
          <p:nvPr/>
        </p:nvSpPr>
        <p:spPr>
          <a:xfrm>
            <a:off x="6366190" y="3229740"/>
            <a:ext cx="5537251" cy="1231139"/>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t-BR" b="1" dirty="0">
                <a:solidFill>
                  <a:schemeClr val="bg2"/>
                </a:solidFill>
              </a:rPr>
              <a:t>Bares alcoólicos pequenos</a:t>
            </a:r>
            <a:endParaRPr lang="pt-BR" dirty="0">
              <a:solidFill>
                <a:schemeClr val="bg2"/>
              </a:solidFill>
            </a:endParaRPr>
          </a:p>
          <a:p>
            <a:pPr marL="0" indent="0">
              <a:spcAft>
                <a:spcPts val="1200"/>
              </a:spcAft>
              <a:buFont typeface="Arial" panose="020B0604020202020204" pitchFamily="34" charset="0"/>
              <a:buNone/>
            </a:pPr>
            <a:r>
              <a:rPr lang="pt-BR" sz="1500" dirty="0"/>
              <a:t>A principal linha de negócios é beber no local. Mais de 50% deve vir de bebidas alcoólicas, excluindo Cervejas. </a:t>
            </a:r>
          </a:p>
          <a:p>
            <a:pPr marL="0" indent="0">
              <a:spcAft>
                <a:spcPts val="1200"/>
              </a:spcAft>
              <a:buFont typeface="Arial" panose="020B0604020202020204" pitchFamily="34" charset="0"/>
              <a:buNone/>
            </a:pPr>
            <a:r>
              <a:rPr lang="pt-BR" sz="1500" dirty="0"/>
              <a:t>Pode também oferecer variedade leve e reduzida de alimentos preparados. </a:t>
            </a:r>
          </a:p>
          <a:p>
            <a:pPr marL="0" indent="0">
              <a:spcAft>
                <a:spcPts val="1200"/>
              </a:spcAft>
              <a:buFont typeface="Arial" panose="020B0604020202020204" pitchFamily="34" charset="0"/>
              <a:buNone/>
            </a:pPr>
            <a:r>
              <a:rPr lang="pt-BR" sz="1500" dirty="0"/>
              <a:t>Pode ser com ou sem mesa e com ou sem serviço de garçom. </a:t>
            </a:r>
          </a:p>
          <a:p>
            <a:pPr marL="0" indent="0">
              <a:spcAft>
                <a:spcPts val="1200"/>
              </a:spcAft>
              <a:buFont typeface="Arial" panose="020B0604020202020204" pitchFamily="34" charset="0"/>
              <a:buNone/>
            </a:pPr>
            <a:r>
              <a:rPr lang="pt-BR" sz="1500" dirty="0"/>
              <a:t>Bares alcoolicos são considerados pequenos quando tem área &lt;40m².</a:t>
            </a:r>
          </a:p>
        </p:txBody>
      </p:sp>
      <p:pic>
        <p:nvPicPr>
          <p:cNvPr id="1026" name="Picture 2">
            <a:extLst>
              <a:ext uri="{FF2B5EF4-FFF2-40B4-BE49-F238E27FC236}">
                <a16:creationId xmlns:a16="http://schemas.microsoft.com/office/drawing/2014/main" id="{FC6B3B79-B587-EC17-E8E7-2453FD9E07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8314" y="637178"/>
            <a:ext cx="3579812" cy="2537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025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A202907-E84A-BAD1-3F40-26F1B23F146A}"/>
              </a:ext>
            </a:extLst>
          </p:cNvPr>
          <p:cNvSpPr>
            <a:spLocks noGrp="1"/>
          </p:cNvSpPr>
          <p:nvPr>
            <p:ph type="sldNum" sz="quarter" idx="4"/>
          </p:nvPr>
        </p:nvSpPr>
        <p:spPr>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4</a:t>
            </a:fld>
            <a:endParaRPr lang="en-US" dirty="0"/>
          </a:p>
        </p:txBody>
      </p:sp>
      <p:sp>
        <p:nvSpPr>
          <p:cNvPr id="3" name="Title 2">
            <a:extLst>
              <a:ext uri="{FF2B5EF4-FFF2-40B4-BE49-F238E27FC236}">
                <a16:creationId xmlns:a16="http://schemas.microsoft.com/office/drawing/2014/main" id="{2F4BADE9-6A10-22CA-5317-6EBAAAD8971F}"/>
              </a:ext>
            </a:extLst>
          </p:cNvPr>
          <p:cNvSpPr>
            <a:spLocks noGrp="1"/>
          </p:cNvSpPr>
          <p:nvPr>
            <p:ph type="ctrTitle"/>
          </p:nvPr>
        </p:nvSpPr>
        <p:spPr/>
        <p:txBody>
          <a:bodyPr/>
          <a:lstStyle/>
          <a:p>
            <a:r>
              <a:rPr lang="en-US" dirty="0"/>
              <a:t>Overview NIQ e Retail Index</a:t>
            </a:r>
            <a:endParaRPr lang="en-PH" dirty="0"/>
          </a:p>
        </p:txBody>
      </p:sp>
    </p:spTree>
    <p:extLst>
      <p:ext uri="{BB962C8B-B14F-4D97-AF65-F5344CB8AC3E}">
        <p14:creationId xmlns:p14="http://schemas.microsoft.com/office/powerpoint/2010/main" val="14444966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825;gcdd289fc3e_0_15" descr="Image result for foto bar luxo">
            <a:extLst>
              <a:ext uri="{FF2B5EF4-FFF2-40B4-BE49-F238E27FC236}">
                <a16:creationId xmlns:a16="http://schemas.microsoft.com/office/drawing/2014/main" id="{FC176944-DA44-1E66-B629-3CE1DF5BC78D}"/>
              </a:ext>
            </a:extLst>
          </p:cNvPr>
          <p:cNvPicPr preferRelativeResize="0"/>
          <p:nvPr/>
        </p:nvPicPr>
        <p:blipFill rotWithShape="1">
          <a:blip r:embed="rId2">
            <a:alphaModFix/>
          </a:blip>
          <a:srcRect l="17715" t="-162" r="13604" b="22642"/>
          <a:stretch/>
        </p:blipFill>
        <p:spPr>
          <a:xfrm>
            <a:off x="6366191" y="800100"/>
            <a:ext cx="3551647" cy="2310576"/>
          </a:xfrm>
          <a:prstGeom prst="rect">
            <a:avLst/>
          </a:prstGeom>
          <a:noFill/>
          <a:ln>
            <a:noFill/>
          </a:ln>
        </p:spPr>
      </p:pic>
      <p:pic>
        <p:nvPicPr>
          <p:cNvPr id="4" name="Google Shape;792;p58" descr="Image result for foto boteco">
            <a:extLst>
              <a:ext uri="{FF2B5EF4-FFF2-40B4-BE49-F238E27FC236}">
                <a16:creationId xmlns:a16="http://schemas.microsoft.com/office/drawing/2014/main" id="{CB3D7439-96FD-BC79-1CF9-4AE205C7B295}"/>
              </a:ext>
            </a:extLst>
          </p:cNvPr>
          <p:cNvPicPr preferRelativeResize="0"/>
          <p:nvPr/>
        </p:nvPicPr>
        <p:blipFill rotWithShape="1">
          <a:blip r:embed="rId3">
            <a:alphaModFix/>
          </a:blip>
          <a:srcRect l="6972" t="13734" r="24710" b="429"/>
          <a:stretch/>
        </p:blipFill>
        <p:spPr>
          <a:xfrm>
            <a:off x="279200" y="802504"/>
            <a:ext cx="3474486" cy="2308172"/>
          </a:xfrm>
          <a:prstGeom prst="rect">
            <a:avLst/>
          </a:prstGeom>
          <a:noFill/>
          <a:ln>
            <a:noFill/>
          </a:ln>
        </p:spPr>
      </p:pic>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p:txBody>
          <a:bodyPr/>
          <a:lstStyle/>
          <a:p>
            <a:fld id="{403EF4E2-7A7A-0548-85F1-5479B7C9E1B2}" type="slidenum">
              <a:rPr lang="en-US" smtClean="0"/>
              <a:pPr/>
              <a:t>40</a:t>
            </a:fld>
            <a:endParaRPr lang="en-US" dirty="0"/>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Canal Bar </a:t>
            </a:r>
            <a:endParaRPr lang="en-PH" dirty="0"/>
          </a:p>
        </p:txBody>
      </p:sp>
      <p:sp>
        <p:nvSpPr>
          <p:cNvPr id="17" name="Content Placeholder 2">
            <a:extLst>
              <a:ext uri="{FF2B5EF4-FFF2-40B4-BE49-F238E27FC236}">
                <a16:creationId xmlns:a16="http://schemas.microsoft.com/office/drawing/2014/main" id="{7A4E2946-6809-7437-7413-49D8BB062435}"/>
              </a:ext>
            </a:extLst>
          </p:cNvPr>
          <p:cNvSpPr>
            <a:spLocks noGrp="1"/>
          </p:cNvSpPr>
          <p:nvPr>
            <p:ph idx="1"/>
          </p:nvPr>
        </p:nvSpPr>
        <p:spPr>
          <a:xfrm>
            <a:off x="288558" y="3229741"/>
            <a:ext cx="5537253" cy="1231139"/>
          </a:xfrm>
        </p:spPr>
        <p:txBody>
          <a:bodyPr/>
          <a:lstStyle/>
          <a:p>
            <a:pPr marL="0" indent="0">
              <a:spcAft>
                <a:spcPts val="1200"/>
              </a:spcAft>
              <a:buNone/>
            </a:pPr>
            <a:r>
              <a:rPr lang="pt-BR" b="1" dirty="0">
                <a:solidFill>
                  <a:schemeClr val="bg2"/>
                </a:solidFill>
              </a:rPr>
              <a:t>Bares alcoólicos grandes</a:t>
            </a:r>
          </a:p>
          <a:p>
            <a:pPr marL="0" indent="0">
              <a:spcAft>
                <a:spcPts val="1200"/>
              </a:spcAft>
              <a:buNone/>
            </a:pPr>
            <a:r>
              <a:rPr lang="pt-BR" sz="1500" dirty="0"/>
              <a:t>A principal linha de negócios é beber no local. Mais de 50% deve vir de bebidas alcólicas, excluindo Cervejas.</a:t>
            </a:r>
          </a:p>
          <a:p>
            <a:pPr marL="0" indent="0">
              <a:spcAft>
                <a:spcPts val="1200"/>
              </a:spcAft>
              <a:buNone/>
            </a:pPr>
            <a:r>
              <a:rPr lang="pt-BR" sz="1500" dirty="0"/>
              <a:t>Pode também oferecer variedade leve e reduzida de alimentos preparados. </a:t>
            </a:r>
          </a:p>
          <a:p>
            <a:pPr marL="0" indent="0">
              <a:spcAft>
                <a:spcPts val="1200"/>
              </a:spcAft>
              <a:buNone/>
            </a:pPr>
            <a:r>
              <a:rPr lang="pt-BR" sz="1500" dirty="0"/>
              <a:t>Pode ser com ou sem mesa e com ou sem serviço de garçom.</a:t>
            </a:r>
          </a:p>
        </p:txBody>
      </p:sp>
      <p:sp>
        <p:nvSpPr>
          <p:cNvPr id="18" name="Content Placeholder 2">
            <a:extLst>
              <a:ext uri="{FF2B5EF4-FFF2-40B4-BE49-F238E27FC236}">
                <a16:creationId xmlns:a16="http://schemas.microsoft.com/office/drawing/2014/main" id="{50F912B3-58B3-DE93-50D6-70390D64B980}"/>
              </a:ext>
            </a:extLst>
          </p:cNvPr>
          <p:cNvSpPr txBox="1">
            <a:spLocks/>
          </p:cNvSpPr>
          <p:nvPr/>
        </p:nvSpPr>
        <p:spPr>
          <a:xfrm>
            <a:off x="6366191" y="3229741"/>
            <a:ext cx="5497724" cy="1231139"/>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t-BR" b="1" dirty="0">
                <a:solidFill>
                  <a:schemeClr val="tx2"/>
                </a:solidFill>
              </a:rPr>
              <a:t>Casas Noturnas</a:t>
            </a:r>
            <a:endParaRPr lang="pt-BR" dirty="0">
              <a:solidFill>
                <a:schemeClr val="tx2"/>
              </a:solidFill>
            </a:endParaRPr>
          </a:p>
          <a:p>
            <a:pPr marL="0" indent="0">
              <a:spcAft>
                <a:spcPts val="1200"/>
              </a:spcAft>
              <a:buFont typeface="Arial" panose="020B0604020202020204" pitchFamily="34" charset="0"/>
              <a:buNone/>
            </a:pPr>
            <a:r>
              <a:rPr lang="pt-BR" sz="1500" dirty="0">
                <a:solidFill>
                  <a:schemeClr val="bg1"/>
                </a:solidFill>
              </a:rPr>
              <a:t>Casas Noturnas são estabelecimentos que funcionam, normalmente, a partir das 19:00 e, geralmente, seu fechamento </a:t>
            </a:r>
            <a:br>
              <a:rPr lang="pt-BR" sz="1500" dirty="0">
                <a:solidFill>
                  <a:schemeClr val="bg1"/>
                </a:solidFill>
              </a:rPr>
            </a:br>
            <a:r>
              <a:rPr lang="pt-BR" sz="1500" dirty="0">
                <a:solidFill>
                  <a:schemeClr val="bg1"/>
                </a:solidFill>
              </a:rPr>
              <a:t>ultrapassa 00:00. </a:t>
            </a:r>
          </a:p>
          <a:p>
            <a:pPr marL="0" indent="0">
              <a:spcAft>
                <a:spcPts val="1200"/>
              </a:spcAft>
              <a:buFont typeface="Arial" panose="020B0604020202020204" pitchFamily="34" charset="0"/>
              <a:buNone/>
            </a:pPr>
            <a:r>
              <a:rPr lang="pt-BR" sz="1500" dirty="0">
                <a:solidFill>
                  <a:schemeClr val="bg1"/>
                </a:solidFill>
              </a:rPr>
              <a:t>Têm como atividade principal o entretenimento e os principais  produtos consumidos são bebidas alcoólicas. Normalmente possuem pista de dança, música mecânica ou ao vivo.</a:t>
            </a:r>
          </a:p>
          <a:p>
            <a:pPr marL="0" indent="0">
              <a:spcAft>
                <a:spcPts val="1200"/>
              </a:spcAft>
              <a:buFont typeface="Arial" panose="020B0604020202020204" pitchFamily="34" charset="0"/>
              <a:buNone/>
            </a:pPr>
            <a:r>
              <a:rPr lang="pt-BR" sz="1500" dirty="0">
                <a:solidFill>
                  <a:schemeClr val="bg1"/>
                </a:solidFill>
              </a:rPr>
              <a:t>Podem apresentar alta sofisticação e requinte, podendo ter as </a:t>
            </a:r>
            <a:br>
              <a:rPr lang="pt-BR" sz="1500" dirty="0">
                <a:solidFill>
                  <a:schemeClr val="bg1"/>
                </a:solidFill>
              </a:rPr>
            </a:br>
            <a:r>
              <a:rPr lang="pt-BR" sz="1500" dirty="0">
                <a:solidFill>
                  <a:schemeClr val="bg1"/>
                </a:solidFill>
              </a:rPr>
              <a:t>portas vigiadas por seguranças.</a:t>
            </a:r>
          </a:p>
        </p:txBody>
      </p:sp>
      <p:sp>
        <p:nvSpPr>
          <p:cNvPr id="3" name="Text Placeholder 4">
            <a:extLst>
              <a:ext uri="{FF2B5EF4-FFF2-40B4-BE49-F238E27FC236}">
                <a16:creationId xmlns:a16="http://schemas.microsoft.com/office/drawing/2014/main" id="{C693CAB7-CAB4-EB97-76F8-9437158971F8}"/>
              </a:ext>
            </a:extLst>
          </p:cNvPr>
          <p:cNvSpPr>
            <a:spLocks noGrp="1"/>
          </p:cNvSpPr>
          <p:nvPr>
            <p:ph type="body" sz="quarter" idx="15"/>
          </p:nvPr>
        </p:nvSpPr>
        <p:spPr>
          <a:xfrm>
            <a:off x="6359575" y="178971"/>
            <a:ext cx="5552610" cy="397352"/>
          </a:xfrm>
        </p:spPr>
        <p:txBody>
          <a:bodyPr/>
          <a:lstStyle/>
          <a:p>
            <a:r>
              <a:rPr lang="en-PH" dirty="0"/>
              <a:t>Canal HORECA</a:t>
            </a:r>
          </a:p>
        </p:txBody>
      </p:sp>
    </p:spTree>
    <p:extLst>
      <p:ext uri="{BB962C8B-B14F-4D97-AF65-F5344CB8AC3E}">
        <p14:creationId xmlns:p14="http://schemas.microsoft.com/office/powerpoint/2010/main" val="25848212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9" descr="Escritório com mesa e cadeiras&#10;&#10;Descrição gerada automaticamente">
            <a:extLst>
              <a:ext uri="{FF2B5EF4-FFF2-40B4-BE49-F238E27FC236}">
                <a16:creationId xmlns:a16="http://schemas.microsoft.com/office/drawing/2014/main" id="{2142CCDB-FAF5-AD03-6902-CBC21B66A660}"/>
              </a:ext>
            </a:extLst>
          </p:cNvPr>
          <p:cNvPicPr>
            <a:picLocks noChangeAspect="1"/>
          </p:cNvPicPr>
          <p:nvPr/>
        </p:nvPicPr>
        <p:blipFill rotWithShape="1">
          <a:blip r:embed="rId2"/>
          <a:srcRect l="12933" t="13765" r="20831" b="5263"/>
          <a:stretch/>
        </p:blipFill>
        <p:spPr>
          <a:xfrm>
            <a:off x="6359575" y="800100"/>
            <a:ext cx="3575658" cy="2322212"/>
          </a:xfrm>
          <a:prstGeom prst="rect">
            <a:avLst/>
          </a:prstGeom>
          <a:ln>
            <a:noFill/>
          </a:ln>
        </p:spPr>
      </p:pic>
      <p:pic>
        <p:nvPicPr>
          <p:cNvPr id="5" name="Google Shape;803;p59" descr="Image result for foto restaurante">
            <a:extLst>
              <a:ext uri="{FF2B5EF4-FFF2-40B4-BE49-F238E27FC236}">
                <a16:creationId xmlns:a16="http://schemas.microsoft.com/office/drawing/2014/main" id="{A103B107-6546-1315-D66B-D2453A85CD57}"/>
              </a:ext>
            </a:extLst>
          </p:cNvPr>
          <p:cNvPicPr preferRelativeResize="0"/>
          <p:nvPr/>
        </p:nvPicPr>
        <p:blipFill rotWithShape="1">
          <a:blip r:embed="rId3">
            <a:alphaModFix/>
          </a:blip>
          <a:srcRect l="13666" t="11790" r="18469" b="437"/>
          <a:stretch/>
        </p:blipFill>
        <p:spPr>
          <a:xfrm>
            <a:off x="288558" y="800100"/>
            <a:ext cx="3483317" cy="2322212"/>
          </a:xfrm>
          <a:prstGeom prst="rect">
            <a:avLst/>
          </a:prstGeom>
          <a:noFill/>
          <a:ln>
            <a:noFill/>
          </a:ln>
        </p:spPr>
      </p:pic>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p:txBody>
          <a:bodyPr/>
          <a:lstStyle/>
          <a:p>
            <a:fld id="{403EF4E2-7A7A-0548-85F1-5479B7C9E1B2}" type="slidenum">
              <a:rPr lang="en-US" smtClean="0"/>
              <a:pPr/>
              <a:t>41</a:t>
            </a:fld>
            <a:endParaRPr lang="en-US" dirty="0"/>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Canal HORECA</a:t>
            </a:r>
            <a:endParaRPr lang="en-PH" dirty="0"/>
          </a:p>
        </p:txBody>
      </p:sp>
      <p:sp>
        <p:nvSpPr>
          <p:cNvPr id="18" name="Content Placeholder 2">
            <a:extLst>
              <a:ext uri="{FF2B5EF4-FFF2-40B4-BE49-F238E27FC236}">
                <a16:creationId xmlns:a16="http://schemas.microsoft.com/office/drawing/2014/main" id="{50F912B3-58B3-DE93-50D6-70390D64B980}"/>
              </a:ext>
            </a:extLst>
          </p:cNvPr>
          <p:cNvSpPr txBox="1">
            <a:spLocks/>
          </p:cNvSpPr>
          <p:nvPr/>
        </p:nvSpPr>
        <p:spPr>
          <a:xfrm>
            <a:off x="6366191" y="3241376"/>
            <a:ext cx="5497724" cy="1231139"/>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t-BR" b="1" dirty="0">
                <a:solidFill>
                  <a:schemeClr val="accent1"/>
                </a:solidFill>
              </a:rPr>
              <a:t>Lanchonetes</a:t>
            </a:r>
            <a:endParaRPr lang="pt-BR" dirty="0">
              <a:solidFill>
                <a:schemeClr val="accent1"/>
              </a:solidFill>
            </a:endParaRPr>
          </a:p>
          <a:p>
            <a:pPr marL="0" indent="0">
              <a:spcAft>
                <a:spcPts val="1200"/>
              </a:spcAft>
              <a:buFont typeface="Arial" panose="020B0604020202020204" pitchFamily="34" charset="0"/>
              <a:buNone/>
            </a:pPr>
            <a:r>
              <a:rPr lang="pt-BR" sz="1500" dirty="0">
                <a:solidFill>
                  <a:schemeClr val="bg1"/>
                </a:solidFill>
              </a:rPr>
              <a:t>Estabelecimentos com ênfase em lanches e/ou pratos rápidos </a:t>
            </a:r>
            <a:br>
              <a:rPr lang="pt-BR" sz="1500" dirty="0">
                <a:solidFill>
                  <a:schemeClr val="bg1"/>
                </a:solidFill>
              </a:rPr>
            </a:br>
            <a:r>
              <a:rPr lang="pt-BR" sz="1500" dirty="0">
                <a:solidFill>
                  <a:schemeClr val="bg1"/>
                </a:solidFill>
              </a:rPr>
              <a:t>feitos no local. </a:t>
            </a:r>
          </a:p>
          <a:p>
            <a:pPr marL="0" indent="0">
              <a:spcAft>
                <a:spcPts val="1200"/>
              </a:spcAft>
              <a:buFont typeface="Arial" panose="020B0604020202020204" pitchFamily="34" charset="0"/>
              <a:buNone/>
            </a:pPr>
            <a:r>
              <a:rPr lang="pt-BR" sz="1500" dirty="0">
                <a:solidFill>
                  <a:schemeClr val="bg1"/>
                </a:solidFill>
              </a:rPr>
              <a:t>Geralmente não têm garçons. </a:t>
            </a:r>
          </a:p>
          <a:p>
            <a:pPr marL="0" indent="0">
              <a:spcAft>
                <a:spcPts val="1200"/>
              </a:spcAft>
              <a:buFont typeface="Arial" panose="020B0604020202020204" pitchFamily="34" charset="0"/>
              <a:buNone/>
            </a:pPr>
            <a:r>
              <a:rPr lang="pt-BR" sz="1500" dirty="0">
                <a:solidFill>
                  <a:schemeClr val="bg1"/>
                </a:solidFill>
              </a:rPr>
              <a:t>Os alimentos podem ser para levar para casa e / ou consumir </a:t>
            </a:r>
            <a:br>
              <a:rPr lang="pt-BR" sz="1500" dirty="0">
                <a:solidFill>
                  <a:schemeClr val="bg1"/>
                </a:solidFill>
              </a:rPr>
            </a:br>
            <a:r>
              <a:rPr lang="pt-BR" sz="1500" dirty="0">
                <a:solidFill>
                  <a:schemeClr val="bg1"/>
                </a:solidFill>
              </a:rPr>
              <a:t>no local.​</a:t>
            </a:r>
          </a:p>
        </p:txBody>
      </p:sp>
      <p:sp>
        <p:nvSpPr>
          <p:cNvPr id="12" name="Content Placeholder 2">
            <a:extLst>
              <a:ext uri="{FF2B5EF4-FFF2-40B4-BE49-F238E27FC236}">
                <a16:creationId xmlns:a16="http://schemas.microsoft.com/office/drawing/2014/main" id="{E8154688-CA5A-CEAB-1C9F-32275AC87E66}"/>
              </a:ext>
            </a:extLst>
          </p:cNvPr>
          <p:cNvSpPr>
            <a:spLocks noGrp="1"/>
          </p:cNvSpPr>
          <p:nvPr>
            <p:ph idx="1"/>
          </p:nvPr>
        </p:nvSpPr>
        <p:spPr>
          <a:xfrm>
            <a:off x="288558" y="3241376"/>
            <a:ext cx="5537253" cy="1231139"/>
          </a:xfrm>
        </p:spPr>
        <p:txBody>
          <a:bodyPr/>
          <a:lstStyle/>
          <a:p>
            <a:pPr marL="0" indent="0">
              <a:spcAft>
                <a:spcPts val="1200"/>
              </a:spcAft>
              <a:buNone/>
            </a:pPr>
            <a:r>
              <a:rPr lang="pt-BR" b="1" dirty="0">
                <a:solidFill>
                  <a:schemeClr val="bg2"/>
                </a:solidFill>
              </a:rPr>
              <a:t>Restaurantes + Hotéis</a:t>
            </a:r>
          </a:p>
          <a:p>
            <a:pPr marL="0" indent="0">
              <a:spcAft>
                <a:spcPts val="1200"/>
              </a:spcAft>
              <a:buNone/>
            </a:pPr>
            <a:r>
              <a:rPr lang="pt-BR" sz="1500" dirty="0"/>
              <a:t>A principal linha de negócios é o consumo de refeições </a:t>
            </a:r>
            <a:br>
              <a:rPr lang="pt-BR" sz="1500" dirty="0"/>
            </a:br>
            <a:r>
              <a:rPr lang="pt-BR" sz="1500" dirty="0"/>
              <a:t>completas à mesa, geralmente com extenso menu de comida. </a:t>
            </a:r>
          </a:p>
          <a:p>
            <a:pPr marL="0" indent="0">
              <a:spcAft>
                <a:spcPts val="1200"/>
              </a:spcAft>
              <a:buNone/>
            </a:pPr>
            <a:r>
              <a:rPr lang="pt-BR" sz="1500" dirty="0"/>
              <a:t>Deve ter mesas e serviço de garçom trazendo a comida para os clientes. ​</a:t>
            </a:r>
          </a:p>
          <a:p>
            <a:pPr marL="0" indent="0">
              <a:spcAft>
                <a:spcPts val="1200"/>
              </a:spcAft>
              <a:buNone/>
            </a:pPr>
            <a:r>
              <a:rPr lang="pt-BR" sz="1500" dirty="0"/>
              <a:t>Para hotéis apenas os que têm pelo menos um restaurante e / ou bar e que são abertos ao público são considerados .</a:t>
            </a:r>
          </a:p>
        </p:txBody>
      </p:sp>
    </p:spTree>
    <p:extLst>
      <p:ext uri="{BB962C8B-B14F-4D97-AF65-F5344CB8AC3E}">
        <p14:creationId xmlns:p14="http://schemas.microsoft.com/office/powerpoint/2010/main" val="12717935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4" name="Straight Arrow Connector 13">
            <a:extLst>
              <a:ext uri="{FF2B5EF4-FFF2-40B4-BE49-F238E27FC236}">
                <a16:creationId xmlns:a16="http://schemas.microsoft.com/office/drawing/2014/main" id="{F967497C-3EA9-0271-0681-69A438D5BCDA}"/>
              </a:ext>
            </a:extLst>
          </p:cNvPr>
          <p:cNvCxnSpPr>
            <a:cxnSpLocks/>
          </p:cNvCxnSpPr>
          <p:nvPr/>
        </p:nvCxnSpPr>
        <p:spPr>
          <a:xfrm flipH="1">
            <a:off x="770763" y="3357221"/>
            <a:ext cx="9035035"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12E74E39-47FC-DCC9-42A2-897CF305FB34}"/>
              </a:ext>
            </a:extLst>
          </p:cNvPr>
          <p:cNvGrpSpPr/>
          <p:nvPr/>
        </p:nvGrpSpPr>
        <p:grpSpPr>
          <a:xfrm>
            <a:off x="768388" y="1210133"/>
            <a:ext cx="4519892" cy="1981142"/>
            <a:chOff x="766483" y="1373639"/>
            <a:chExt cx="4519892" cy="1981142"/>
          </a:xfrm>
        </p:grpSpPr>
        <p:sp>
          <p:nvSpPr>
            <p:cNvPr id="5" name="Google Shape;365;p42">
              <a:extLst>
                <a:ext uri="{FF2B5EF4-FFF2-40B4-BE49-F238E27FC236}">
                  <a16:creationId xmlns:a16="http://schemas.microsoft.com/office/drawing/2014/main" id="{DE4A84C1-B4BD-C262-55FC-922A0F1E7B79}"/>
                </a:ext>
              </a:extLst>
            </p:cNvPr>
            <p:cNvSpPr/>
            <p:nvPr/>
          </p:nvSpPr>
          <p:spPr>
            <a:xfrm>
              <a:off x="766483" y="1373639"/>
              <a:ext cx="4519892" cy="990571"/>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500" i="0" u="none" strike="noStrike" cap="none" dirty="0">
                  <a:solidFill>
                    <a:schemeClr val="bg1"/>
                  </a:solidFill>
                  <a:latin typeface="+mj-lt"/>
                  <a:ea typeface="Montserrat"/>
                  <a:cs typeface="Montserrat"/>
                  <a:sym typeface="Montserrat"/>
                </a:rPr>
                <a:t>BAR ALIMENTAR GRANDE</a:t>
              </a:r>
            </a:p>
          </p:txBody>
        </p:sp>
        <p:sp>
          <p:nvSpPr>
            <p:cNvPr id="7" name="Google Shape;365;p42">
              <a:extLst>
                <a:ext uri="{FF2B5EF4-FFF2-40B4-BE49-F238E27FC236}">
                  <a16:creationId xmlns:a16="http://schemas.microsoft.com/office/drawing/2014/main" id="{CD2DF9C9-0FFF-2348-507D-1DF2306B6931}"/>
                </a:ext>
              </a:extLst>
            </p:cNvPr>
            <p:cNvSpPr/>
            <p:nvPr/>
          </p:nvSpPr>
          <p:spPr>
            <a:xfrm>
              <a:off x="766483" y="2364210"/>
              <a:ext cx="4519892" cy="990571"/>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500" i="0" u="none" strike="noStrike" cap="none" dirty="0">
                  <a:solidFill>
                    <a:schemeClr val="bg1"/>
                  </a:solidFill>
                  <a:latin typeface="+mj-lt"/>
                  <a:ea typeface="Montserrat"/>
                  <a:cs typeface="Montserrat"/>
                  <a:sym typeface="Montserrat"/>
                </a:rPr>
                <a:t>BAR ALIMENTAR PEQUENO</a:t>
              </a:r>
            </a:p>
          </p:txBody>
        </p:sp>
      </p:grpSp>
      <p:grpSp>
        <p:nvGrpSpPr>
          <p:cNvPr id="30" name="Group 29">
            <a:extLst>
              <a:ext uri="{FF2B5EF4-FFF2-40B4-BE49-F238E27FC236}">
                <a16:creationId xmlns:a16="http://schemas.microsoft.com/office/drawing/2014/main" id="{B3E4E4FE-5631-110B-D9FA-81931FA98436}"/>
              </a:ext>
            </a:extLst>
          </p:cNvPr>
          <p:cNvGrpSpPr/>
          <p:nvPr/>
        </p:nvGrpSpPr>
        <p:grpSpPr>
          <a:xfrm>
            <a:off x="5288280" y="1210133"/>
            <a:ext cx="4519892" cy="1981142"/>
            <a:chOff x="5286375" y="1373639"/>
            <a:chExt cx="4519892" cy="1981142"/>
          </a:xfrm>
        </p:grpSpPr>
        <p:sp>
          <p:nvSpPr>
            <p:cNvPr id="6" name="Google Shape;365;p42">
              <a:extLst>
                <a:ext uri="{FF2B5EF4-FFF2-40B4-BE49-F238E27FC236}">
                  <a16:creationId xmlns:a16="http://schemas.microsoft.com/office/drawing/2014/main" id="{4B7FB654-4119-05B8-8E3E-2CBACD4A9923}"/>
                </a:ext>
              </a:extLst>
            </p:cNvPr>
            <p:cNvSpPr/>
            <p:nvPr/>
          </p:nvSpPr>
          <p:spPr>
            <a:xfrm>
              <a:off x="5286375" y="1373639"/>
              <a:ext cx="4519892" cy="99057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500" i="0" u="none" strike="noStrike" cap="none" dirty="0">
                  <a:solidFill>
                    <a:schemeClr val="bg1"/>
                  </a:solidFill>
                  <a:latin typeface="+mj-lt"/>
                  <a:ea typeface="Montserrat"/>
                  <a:cs typeface="Montserrat"/>
                  <a:sym typeface="Montserrat"/>
                </a:rPr>
                <a:t>BAR ALCOOLICO GRANDE CASA NOTURNA</a:t>
              </a:r>
            </a:p>
          </p:txBody>
        </p:sp>
        <p:sp>
          <p:nvSpPr>
            <p:cNvPr id="8" name="Google Shape;365;p42">
              <a:extLst>
                <a:ext uri="{FF2B5EF4-FFF2-40B4-BE49-F238E27FC236}">
                  <a16:creationId xmlns:a16="http://schemas.microsoft.com/office/drawing/2014/main" id="{29124E14-F2FC-6FF5-44AB-12B7EE81E7E7}"/>
                </a:ext>
              </a:extLst>
            </p:cNvPr>
            <p:cNvSpPr/>
            <p:nvPr/>
          </p:nvSpPr>
          <p:spPr>
            <a:xfrm>
              <a:off x="5286375" y="2364210"/>
              <a:ext cx="4519892" cy="990571"/>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500" i="0" u="none" strike="noStrike" cap="none" dirty="0">
                  <a:solidFill>
                    <a:schemeClr val="bg1"/>
                  </a:solidFill>
                  <a:latin typeface="+mj-lt"/>
                  <a:ea typeface="Montserrat"/>
                  <a:cs typeface="Montserrat"/>
                  <a:sym typeface="Montserrat"/>
                </a:rPr>
                <a:t>BAR ALCOOLICO PEQUENO</a:t>
              </a:r>
            </a:p>
          </p:txBody>
        </p:sp>
        <p:sp>
          <p:nvSpPr>
            <p:cNvPr id="21" name="TextBox 20">
              <a:extLst>
                <a:ext uri="{FF2B5EF4-FFF2-40B4-BE49-F238E27FC236}">
                  <a16:creationId xmlns:a16="http://schemas.microsoft.com/office/drawing/2014/main" id="{2F2398B7-7713-A422-6C7F-36BF13503F10}"/>
                </a:ext>
              </a:extLst>
            </p:cNvPr>
            <p:cNvSpPr txBox="1"/>
            <p:nvPr/>
          </p:nvSpPr>
          <p:spPr>
            <a:xfrm>
              <a:off x="9210675" y="2087211"/>
              <a:ext cx="595592" cy="276999"/>
            </a:xfrm>
            <a:prstGeom prst="rect">
              <a:avLst/>
            </a:prstGeom>
            <a:noFill/>
          </p:spPr>
          <p:txBody>
            <a:bodyPr wrap="square">
              <a:spAutoFit/>
            </a:bodyPr>
            <a:lstStyle/>
            <a:p>
              <a:pPr algn="ctr"/>
              <a:r>
                <a:rPr lang="pt-BR" sz="1200" dirty="0">
                  <a:solidFill>
                    <a:schemeClr val="bg1"/>
                  </a:solidFill>
                </a:rPr>
                <a:t>40M²</a:t>
              </a:r>
              <a:endParaRPr lang="en-US" sz="1200" dirty="0">
                <a:solidFill>
                  <a:schemeClr val="bg1"/>
                </a:solidFill>
              </a:endParaRPr>
            </a:p>
          </p:txBody>
        </p:sp>
      </p:grpSp>
      <p:sp>
        <p:nvSpPr>
          <p:cNvPr id="31" name="Text Placeholder 30">
            <a:extLst>
              <a:ext uri="{FF2B5EF4-FFF2-40B4-BE49-F238E27FC236}">
                <a16:creationId xmlns:a16="http://schemas.microsoft.com/office/drawing/2014/main" id="{EEAA175F-56CE-279F-61C7-75C8A9524B9D}"/>
              </a:ext>
            </a:extLst>
          </p:cNvPr>
          <p:cNvSpPr>
            <a:spLocks noGrp="1"/>
          </p:cNvSpPr>
          <p:nvPr>
            <p:ph type="body" sz="quarter" idx="17"/>
          </p:nvPr>
        </p:nvSpPr>
        <p:spPr/>
        <p:txBody>
          <a:bodyPr/>
          <a:lstStyle/>
          <a:p>
            <a:endParaRPr lang="en-PH" dirty="0"/>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Report dos Bares e HORECA nas bases de dados</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42</a:t>
            </a:fld>
            <a:endParaRPr lang="en-US" dirty="0"/>
          </a:p>
        </p:txBody>
      </p:sp>
      <p:sp>
        <p:nvSpPr>
          <p:cNvPr id="11" name="TextBox 10">
            <a:extLst>
              <a:ext uri="{FF2B5EF4-FFF2-40B4-BE49-F238E27FC236}">
                <a16:creationId xmlns:a16="http://schemas.microsoft.com/office/drawing/2014/main" id="{5043E8A4-36B9-4A2B-41F9-064AEFC59A5E}"/>
              </a:ext>
            </a:extLst>
          </p:cNvPr>
          <p:cNvSpPr txBox="1"/>
          <p:nvPr/>
        </p:nvSpPr>
        <p:spPr>
          <a:xfrm>
            <a:off x="766483" y="1931292"/>
            <a:ext cx="809625" cy="276999"/>
          </a:xfrm>
          <a:prstGeom prst="rect">
            <a:avLst/>
          </a:prstGeom>
          <a:noFill/>
        </p:spPr>
        <p:txBody>
          <a:bodyPr wrap="square">
            <a:spAutoFit/>
          </a:bodyPr>
          <a:lstStyle/>
          <a:p>
            <a:pPr algn="ctr"/>
            <a:r>
              <a:rPr lang="pt-BR" sz="1200" dirty="0">
                <a:solidFill>
                  <a:schemeClr val="bg1"/>
                </a:solidFill>
              </a:rPr>
              <a:t>40M²</a:t>
            </a:r>
            <a:endParaRPr lang="en-US" sz="1200" dirty="0">
              <a:solidFill>
                <a:schemeClr val="bg1"/>
              </a:solidFill>
            </a:endParaRPr>
          </a:p>
        </p:txBody>
      </p:sp>
      <p:cxnSp>
        <p:nvCxnSpPr>
          <p:cNvPr id="13" name="Straight Arrow Connector 12">
            <a:extLst>
              <a:ext uri="{FF2B5EF4-FFF2-40B4-BE49-F238E27FC236}">
                <a16:creationId xmlns:a16="http://schemas.microsoft.com/office/drawing/2014/main" id="{057E34B4-CC1F-0056-8A0C-A64BF636E869}"/>
              </a:ext>
            </a:extLst>
          </p:cNvPr>
          <p:cNvCxnSpPr>
            <a:cxnSpLocks/>
          </p:cNvCxnSpPr>
          <p:nvPr/>
        </p:nvCxnSpPr>
        <p:spPr>
          <a:xfrm>
            <a:off x="572906" y="1081517"/>
            <a:ext cx="0" cy="2238375"/>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Google Shape;365;p42">
            <a:extLst>
              <a:ext uri="{FF2B5EF4-FFF2-40B4-BE49-F238E27FC236}">
                <a16:creationId xmlns:a16="http://schemas.microsoft.com/office/drawing/2014/main" id="{2A20BD4F-F829-2926-1976-87310FEC2C3B}"/>
              </a:ext>
            </a:extLst>
          </p:cNvPr>
          <p:cNvSpPr/>
          <p:nvPr/>
        </p:nvSpPr>
        <p:spPr>
          <a:xfrm rot="16200000">
            <a:off x="-277339" y="1923944"/>
            <a:ext cx="1700492" cy="568694"/>
          </a:xfrm>
          <a:prstGeom prst="rect">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500" i="0" u="none" strike="noStrike" cap="none" dirty="0">
                <a:latin typeface="+mj-lt"/>
                <a:ea typeface="Montserrat"/>
                <a:cs typeface="Montserrat"/>
                <a:sym typeface="Montserrat"/>
              </a:rPr>
              <a:t>Metragem </a:t>
            </a:r>
            <a:r>
              <a:rPr lang="en-US" sz="1500" i="0" u="none" strike="noStrike" cap="none" dirty="0" err="1">
                <a:latin typeface="+mj-lt"/>
                <a:ea typeface="Montserrat"/>
                <a:cs typeface="Montserrat"/>
                <a:sym typeface="Montserrat"/>
              </a:rPr>
              <a:t>ârea</a:t>
            </a:r>
            <a:r>
              <a:rPr lang="en-US" sz="1500" i="0" u="none" strike="noStrike" cap="none" dirty="0">
                <a:latin typeface="+mj-lt"/>
                <a:ea typeface="Montserrat"/>
                <a:cs typeface="Montserrat"/>
                <a:sym typeface="Montserrat"/>
              </a:rPr>
              <a:t> de </a:t>
            </a:r>
            <a:r>
              <a:rPr lang="en-US" sz="1500" i="0" u="none" strike="noStrike" cap="none" dirty="0" err="1">
                <a:latin typeface="+mj-lt"/>
                <a:ea typeface="Montserrat"/>
                <a:cs typeface="Montserrat"/>
                <a:sym typeface="Montserrat"/>
              </a:rPr>
              <a:t>vendas</a:t>
            </a:r>
            <a:endParaRPr lang="en-US" sz="1500" i="0" u="none" strike="noStrike" cap="none" dirty="0">
              <a:latin typeface="+mj-lt"/>
              <a:ea typeface="Montserrat"/>
              <a:cs typeface="Montserrat"/>
              <a:sym typeface="Montserrat"/>
            </a:endParaRPr>
          </a:p>
        </p:txBody>
      </p:sp>
      <p:sp>
        <p:nvSpPr>
          <p:cNvPr id="15" name="Google Shape;365;p42">
            <a:extLst>
              <a:ext uri="{FF2B5EF4-FFF2-40B4-BE49-F238E27FC236}">
                <a16:creationId xmlns:a16="http://schemas.microsoft.com/office/drawing/2014/main" id="{DF138EFE-B130-3117-10F2-F72A8EFD9933}"/>
              </a:ext>
            </a:extLst>
          </p:cNvPr>
          <p:cNvSpPr/>
          <p:nvPr/>
        </p:nvSpPr>
        <p:spPr>
          <a:xfrm>
            <a:off x="1251924" y="3072874"/>
            <a:ext cx="3552821" cy="568694"/>
          </a:xfrm>
          <a:prstGeom prst="rect">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500" i="0" u="none" strike="noStrike" cap="none" dirty="0" err="1">
                <a:latin typeface="+mj-lt"/>
                <a:ea typeface="Montserrat"/>
                <a:cs typeface="Montserrat"/>
                <a:sym typeface="Montserrat"/>
              </a:rPr>
              <a:t>Importância</a:t>
            </a:r>
            <a:r>
              <a:rPr lang="en-US" sz="1500" i="0" u="none" strike="noStrike" cap="none" dirty="0">
                <a:latin typeface="+mj-lt"/>
                <a:ea typeface="Montserrat"/>
                <a:cs typeface="Montserrat"/>
                <a:sym typeface="Montserrat"/>
              </a:rPr>
              <a:t> </a:t>
            </a:r>
            <a:r>
              <a:rPr lang="en-US" sz="1500" i="0" u="none" strike="noStrike" cap="none" dirty="0" err="1">
                <a:latin typeface="+mj-lt"/>
                <a:ea typeface="Montserrat"/>
                <a:cs typeface="Montserrat"/>
                <a:sym typeface="Montserrat"/>
              </a:rPr>
              <a:t>beb</a:t>
            </a:r>
            <a:r>
              <a:rPr lang="en-US" sz="1500" i="0" u="none" strike="noStrike" cap="none" dirty="0">
                <a:latin typeface="+mj-lt"/>
                <a:ea typeface="Montserrat"/>
                <a:cs typeface="Montserrat"/>
                <a:sym typeface="Montserrat"/>
              </a:rPr>
              <a:t> </a:t>
            </a:r>
            <a:r>
              <a:rPr lang="en-US" sz="1500" i="0" u="none" strike="noStrike" cap="none" dirty="0" err="1">
                <a:latin typeface="+mj-lt"/>
                <a:ea typeface="Montserrat"/>
                <a:cs typeface="Montserrat"/>
                <a:sym typeface="Montserrat"/>
              </a:rPr>
              <a:t>alcoolica</a:t>
            </a:r>
            <a:r>
              <a:rPr lang="en-US" sz="1500" i="0" u="none" strike="noStrike" cap="none" dirty="0">
                <a:latin typeface="+mj-lt"/>
                <a:ea typeface="Montserrat"/>
                <a:cs typeface="Montserrat"/>
                <a:sym typeface="Montserrat"/>
              </a:rPr>
              <a:t> </a:t>
            </a:r>
          </a:p>
          <a:p>
            <a:pPr marL="0" marR="0" lvl="0" indent="0" algn="ctr" rtl="0">
              <a:lnSpc>
                <a:spcPct val="100000"/>
              </a:lnSpc>
              <a:spcBef>
                <a:spcPts val="0"/>
              </a:spcBef>
              <a:spcAft>
                <a:spcPts val="0"/>
              </a:spcAft>
              <a:buClr>
                <a:srgbClr val="000000"/>
              </a:buClr>
              <a:buSzPts val="1100"/>
              <a:buFont typeface="Arial"/>
              <a:buNone/>
            </a:pPr>
            <a:r>
              <a:rPr lang="en-US" sz="1500" i="0" u="none" strike="noStrike" cap="none" dirty="0">
                <a:latin typeface="+mj-lt"/>
                <a:ea typeface="Montserrat"/>
                <a:cs typeface="Montserrat"/>
                <a:sym typeface="Montserrat"/>
              </a:rPr>
              <a:t>(ex. </a:t>
            </a:r>
            <a:r>
              <a:rPr lang="en-US" sz="1500" i="0" u="none" strike="noStrike" cap="none" dirty="0" err="1">
                <a:latin typeface="+mj-lt"/>
                <a:ea typeface="Montserrat"/>
                <a:cs typeface="Montserrat"/>
                <a:sym typeface="Montserrat"/>
              </a:rPr>
              <a:t>Cervejas</a:t>
            </a:r>
            <a:r>
              <a:rPr lang="en-US" sz="1500" i="0" u="none" strike="noStrike" cap="none" dirty="0">
                <a:latin typeface="+mj-lt"/>
                <a:ea typeface="Montserrat"/>
                <a:cs typeface="Montserrat"/>
                <a:sym typeface="Montserrat"/>
              </a:rPr>
              <a:t>) &lt;50%</a:t>
            </a:r>
          </a:p>
        </p:txBody>
      </p:sp>
      <p:sp>
        <p:nvSpPr>
          <p:cNvPr id="19" name="Google Shape;365;p42">
            <a:extLst>
              <a:ext uri="{FF2B5EF4-FFF2-40B4-BE49-F238E27FC236}">
                <a16:creationId xmlns:a16="http://schemas.microsoft.com/office/drawing/2014/main" id="{DE181C18-6A34-1688-2A42-49FCD0D84A6D}"/>
              </a:ext>
            </a:extLst>
          </p:cNvPr>
          <p:cNvSpPr/>
          <p:nvPr/>
        </p:nvSpPr>
        <p:spPr>
          <a:xfrm>
            <a:off x="5771816" y="3072874"/>
            <a:ext cx="3552821" cy="568694"/>
          </a:xfrm>
          <a:prstGeom prst="rect">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500" i="0" u="none" strike="noStrike" cap="none" dirty="0" err="1">
                <a:latin typeface="+mj-lt"/>
                <a:ea typeface="Montserrat"/>
                <a:cs typeface="Montserrat"/>
                <a:sym typeface="Montserrat"/>
              </a:rPr>
              <a:t>Importância</a:t>
            </a:r>
            <a:r>
              <a:rPr lang="en-US" sz="1500" i="0" u="none" strike="noStrike" cap="none" dirty="0">
                <a:latin typeface="+mj-lt"/>
                <a:ea typeface="Montserrat"/>
                <a:cs typeface="Montserrat"/>
                <a:sym typeface="Montserrat"/>
              </a:rPr>
              <a:t> </a:t>
            </a:r>
            <a:r>
              <a:rPr lang="en-US" sz="1500" i="0" u="none" strike="noStrike" cap="none" dirty="0" err="1">
                <a:latin typeface="+mj-lt"/>
                <a:ea typeface="Montserrat"/>
                <a:cs typeface="Montserrat"/>
                <a:sym typeface="Montserrat"/>
              </a:rPr>
              <a:t>beb</a:t>
            </a:r>
            <a:r>
              <a:rPr lang="en-US" sz="1500" i="0" u="none" strike="noStrike" cap="none" dirty="0">
                <a:latin typeface="+mj-lt"/>
                <a:ea typeface="Montserrat"/>
                <a:cs typeface="Montserrat"/>
                <a:sym typeface="Montserrat"/>
              </a:rPr>
              <a:t> </a:t>
            </a:r>
            <a:r>
              <a:rPr lang="en-US" sz="1500" i="0" u="none" strike="noStrike" cap="none" dirty="0" err="1">
                <a:latin typeface="+mj-lt"/>
                <a:ea typeface="Montserrat"/>
                <a:cs typeface="Montserrat"/>
                <a:sym typeface="Montserrat"/>
              </a:rPr>
              <a:t>alcoolica</a:t>
            </a:r>
            <a:r>
              <a:rPr lang="en-US" sz="1500" i="0" u="none" strike="noStrike" cap="none" dirty="0">
                <a:latin typeface="+mj-lt"/>
                <a:ea typeface="Montserrat"/>
                <a:cs typeface="Montserrat"/>
                <a:sym typeface="Montserrat"/>
              </a:rPr>
              <a:t> </a:t>
            </a:r>
          </a:p>
          <a:p>
            <a:pPr marL="0" marR="0" lvl="0" indent="0" algn="ctr" rtl="0">
              <a:lnSpc>
                <a:spcPct val="100000"/>
              </a:lnSpc>
              <a:spcBef>
                <a:spcPts val="0"/>
              </a:spcBef>
              <a:spcAft>
                <a:spcPts val="0"/>
              </a:spcAft>
              <a:buClr>
                <a:srgbClr val="000000"/>
              </a:buClr>
              <a:buSzPts val="1100"/>
              <a:buFont typeface="Arial"/>
              <a:buNone/>
            </a:pPr>
            <a:r>
              <a:rPr lang="en-US" sz="1500" i="0" u="none" strike="noStrike" cap="none" dirty="0">
                <a:latin typeface="+mj-lt"/>
                <a:ea typeface="Montserrat"/>
                <a:cs typeface="Montserrat"/>
                <a:sym typeface="Montserrat"/>
              </a:rPr>
              <a:t>(ex. </a:t>
            </a:r>
            <a:r>
              <a:rPr lang="en-US" sz="1500" i="0" u="none" strike="noStrike" cap="none" dirty="0" err="1">
                <a:latin typeface="+mj-lt"/>
                <a:ea typeface="Montserrat"/>
                <a:cs typeface="Montserrat"/>
                <a:sym typeface="Montserrat"/>
              </a:rPr>
              <a:t>Cervejas</a:t>
            </a:r>
            <a:r>
              <a:rPr lang="en-US" sz="1500" i="0" u="none" strike="noStrike" cap="none" dirty="0">
                <a:latin typeface="+mj-lt"/>
                <a:ea typeface="Montserrat"/>
                <a:cs typeface="Montserrat"/>
                <a:sym typeface="Montserrat"/>
              </a:rPr>
              <a:t>) &gt;50%</a:t>
            </a:r>
          </a:p>
        </p:txBody>
      </p:sp>
      <p:sp>
        <p:nvSpPr>
          <p:cNvPr id="23" name="Text Placeholder 3">
            <a:extLst>
              <a:ext uri="{FF2B5EF4-FFF2-40B4-BE49-F238E27FC236}">
                <a16:creationId xmlns:a16="http://schemas.microsoft.com/office/drawing/2014/main" id="{9CFA6181-29F5-0915-7BB4-161429CB2DC2}"/>
              </a:ext>
            </a:extLst>
          </p:cNvPr>
          <p:cNvSpPr txBox="1">
            <a:spLocks/>
          </p:cNvSpPr>
          <p:nvPr/>
        </p:nvSpPr>
        <p:spPr>
          <a:xfrm>
            <a:off x="3869817" y="3815638"/>
            <a:ext cx="2836926" cy="436542"/>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500" dirty="0">
                <a:solidFill>
                  <a:schemeClr val="tx1"/>
                </a:solidFill>
              </a:rPr>
              <a:t>Report base de dados</a:t>
            </a:r>
          </a:p>
        </p:txBody>
      </p:sp>
      <p:sp>
        <p:nvSpPr>
          <p:cNvPr id="24" name="Google Shape;365;p42">
            <a:extLst>
              <a:ext uri="{FF2B5EF4-FFF2-40B4-BE49-F238E27FC236}">
                <a16:creationId xmlns:a16="http://schemas.microsoft.com/office/drawing/2014/main" id="{75063EBF-F44F-F417-C13D-A7722BB273F6}"/>
              </a:ext>
            </a:extLst>
          </p:cNvPr>
          <p:cNvSpPr/>
          <p:nvPr/>
        </p:nvSpPr>
        <p:spPr>
          <a:xfrm>
            <a:off x="1481658" y="4426250"/>
            <a:ext cx="3377698" cy="1474326"/>
          </a:xfrm>
          <a:prstGeom prst="rect">
            <a:avLst/>
          </a:prstGeom>
          <a:solidFill>
            <a:schemeClr val="bg2"/>
          </a:solidFill>
          <a:ln>
            <a:solidFill>
              <a:schemeClr val="tx1">
                <a:lumMod val="40000"/>
                <a:lumOff val="60000"/>
              </a:schemeClr>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500" i="0" u="none" strike="noStrike" cap="none" dirty="0">
                <a:solidFill>
                  <a:schemeClr val="bg1"/>
                </a:solidFill>
                <a:latin typeface="+mj-lt"/>
                <a:ea typeface="Montserrat"/>
                <a:cs typeface="Montserrat"/>
                <a:sym typeface="Montserrat"/>
              </a:rPr>
              <a:t>BAR ALIMENTAR GRANDE</a:t>
            </a:r>
          </a:p>
          <a:p>
            <a:pPr marL="0" marR="0" lvl="0" indent="0" algn="ctr" rtl="0">
              <a:lnSpc>
                <a:spcPct val="100000"/>
              </a:lnSpc>
              <a:spcBef>
                <a:spcPts val="0"/>
              </a:spcBef>
              <a:spcAft>
                <a:spcPts val="0"/>
              </a:spcAft>
              <a:buClr>
                <a:srgbClr val="000000"/>
              </a:buClr>
              <a:buSzPts val="1100"/>
              <a:buFont typeface="Arial"/>
              <a:buNone/>
            </a:pPr>
            <a:r>
              <a:rPr lang="en-US" sz="1500" dirty="0">
                <a:solidFill>
                  <a:schemeClr val="bg1"/>
                </a:solidFill>
                <a:latin typeface="+mj-lt"/>
                <a:ea typeface="Montserrat"/>
                <a:cs typeface="Montserrat"/>
                <a:sym typeface="Montserrat"/>
              </a:rPr>
              <a:t>+</a:t>
            </a:r>
          </a:p>
          <a:p>
            <a:pPr marL="0" marR="0" lvl="0" indent="0" algn="ctr" rtl="0">
              <a:lnSpc>
                <a:spcPct val="100000"/>
              </a:lnSpc>
              <a:spcBef>
                <a:spcPts val="0"/>
              </a:spcBef>
              <a:spcAft>
                <a:spcPts val="0"/>
              </a:spcAft>
              <a:buClr>
                <a:srgbClr val="000000"/>
              </a:buClr>
              <a:buSzPts val="1100"/>
              <a:buFont typeface="Arial"/>
              <a:buNone/>
            </a:pPr>
            <a:r>
              <a:rPr lang="en-US" sz="1500" i="0" u="none" strike="noStrike" cap="none" dirty="0">
                <a:solidFill>
                  <a:schemeClr val="bg1"/>
                </a:solidFill>
                <a:latin typeface="+mj-lt"/>
                <a:ea typeface="Montserrat"/>
                <a:cs typeface="Montserrat"/>
                <a:sym typeface="Montserrat"/>
              </a:rPr>
              <a:t>BAR ALCOOLICO PEQUENO</a:t>
            </a:r>
          </a:p>
          <a:p>
            <a:pPr marL="0" marR="0" lvl="0" indent="0" algn="ctr" rtl="0">
              <a:lnSpc>
                <a:spcPct val="100000"/>
              </a:lnSpc>
              <a:spcBef>
                <a:spcPts val="0"/>
              </a:spcBef>
              <a:spcAft>
                <a:spcPts val="0"/>
              </a:spcAft>
              <a:buClr>
                <a:srgbClr val="000000"/>
              </a:buClr>
              <a:buSzPts val="1100"/>
              <a:buFont typeface="Arial"/>
              <a:buNone/>
            </a:pPr>
            <a:r>
              <a:rPr lang="en-US" sz="1500" dirty="0">
                <a:solidFill>
                  <a:schemeClr val="bg1"/>
                </a:solidFill>
                <a:latin typeface="+mj-lt"/>
                <a:ea typeface="Montserrat"/>
                <a:cs typeface="Montserrat"/>
                <a:sym typeface="Montserrat"/>
              </a:rPr>
              <a:t>+</a:t>
            </a:r>
          </a:p>
          <a:p>
            <a:pPr marL="0" marR="0" lvl="0" indent="0" algn="ctr" rtl="0">
              <a:lnSpc>
                <a:spcPct val="100000"/>
              </a:lnSpc>
              <a:spcBef>
                <a:spcPts val="0"/>
              </a:spcBef>
              <a:spcAft>
                <a:spcPts val="0"/>
              </a:spcAft>
              <a:buClr>
                <a:srgbClr val="000000"/>
              </a:buClr>
              <a:buSzPts val="1100"/>
              <a:buFont typeface="Arial"/>
              <a:buNone/>
            </a:pPr>
            <a:r>
              <a:rPr lang="en-US" sz="1500" i="0" u="none" strike="noStrike" cap="none" dirty="0">
                <a:solidFill>
                  <a:schemeClr val="bg1"/>
                </a:solidFill>
                <a:latin typeface="+mj-lt"/>
                <a:ea typeface="Montserrat"/>
                <a:cs typeface="Montserrat"/>
                <a:sym typeface="Montserrat"/>
              </a:rPr>
              <a:t>BAR ALIMENTAR PEQUENO</a:t>
            </a:r>
          </a:p>
        </p:txBody>
      </p:sp>
      <p:sp>
        <p:nvSpPr>
          <p:cNvPr id="26" name="Google Shape;365;p42">
            <a:extLst>
              <a:ext uri="{FF2B5EF4-FFF2-40B4-BE49-F238E27FC236}">
                <a16:creationId xmlns:a16="http://schemas.microsoft.com/office/drawing/2014/main" id="{C4D28922-3526-1CAD-B386-944261572F86}"/>
              </a:ext>
            </a:extLst>
          </p:cNvPr>
          <p:cNvSpPr/>
          <p:nvPr/>
        </p:nvSpPr>
        <p:spPr>
          <a:xfrm rot="16200000">
            <a:off x="816966" y="4956402"/>
            <a:ext cx="1174714" cy="414021"/>
          </a:xfrm>
          <a:prstGeom prst="rect">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500" i="0" u="none" strike="noStrike" cap="none" dirty="0">
                <a:latin typeface="+mj-lt"/>
                <a:ea typeface="Montserrat"/>
                <a:cs typeface="Montserrat"/>
                <a:sym typeface="Montserrat"/>
              </a:rPr>
              <a:t>BAR</a:t>
            </a:r>
          </a:p>
        </p:txBody>
      </p:sp>
      <p:sp>
        <p:nvSpPr>
          <p:cNvPr id="27" name="Google Shape;365;p42">
            <a:extLst>
              <a:ext uri="{FF2B5EF4-FFF2-40B4-BE49-F238E27FC236}">
                <a16:creationId xmlns:a16="http://schemas.microsoft.com/office/drawing/2014/main" id="{2AADD01D-1A6E-991D-E463-824FC0AED508}"/>
              </a:ext>
            </a:extLst>
          </p:cNvPr>
          <p:cNvSpPr/>
          <p:nvPr/>
        </p:nvSpPr>
        <p:spPr>
          <a:xfrm>
            <a:off x="6001550" y="4426249"/>
            <a:ext cx="3377698" cy="1474326"/>
          </a:xfrm>
          <a:prstGeom prst="rect">
            <a:avLst/>
          </a:prstGeom>
          <a:solidFill>
            <a:schemeClr val="bg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500" i="0" u="none" strike="noStrike" cap="none" dirty="0">
                <a:solidFill>
                  <a:schemeClr val="bg1"/>
                </a:solidFill>
                <a:latin typeface="+mj-lt"/>
                <a:ea typeface="Montserrat"/>
                <a:cs typeface="Montserrat"/>
                <a:sym typeface="Montserrat"/>
              </a:rPr>
              <a:t>HOTEL</a:t>
            </a:r>
          </a:p>
          <a:p>
            <a:pPr marL="0" marR="0" lvl="0" indent="0" algn="ctr" rtl="0">
              <a:lnSpc>
                <a:spcPct val="100000"/>
              </a:lnSpc>
              <a:spcBef>
                <a:spcPts val="0"/>
              </a:spcBef>
              <a:spcAft>
                <a:spcPts val="0"/>
              </a:spcAft>
              <a:buClr>
                <a:srgbClr val="000000"/>
              </a:buClr>
              <a:buSzPts val="1100"/>
              <a:buFont typeface="Arial"/>
              <a:buNone/>
            </a:pPr>
            <a:r>
              <a:rPr lang="en-US" sz="1500" dirty="0">
                <a:solidFill>
                  <a:schemeClr val="bg1"/>
                </a:solidFill>
                <a:latin typeface="+mj-lt"/>
                <a:ea typeface="Montserrat"/>
                <a:cs typeface="Montserrat"/>
                <a:sym typeface="Montserrat"/>
              </a:rPr>
              <a:t>+</a:t>
            </a:r>
          </a:p>
          <a:p>
            <a:pPr marL="0" marR="0" lvl="0" indent="0" algn="ctr" rtl="0">
              <a:lnSpc>
                <a:spcPct val="100000"/>
              </a:lnSpc>
              <a:spcBef>
                <a:spcPts val="0"/>
              </a:spcBef>
              <a:spcAft>
                <a:spcPts val="0"/>
              </a:spcAft>
              <a:buClr>
                <a:srgbClr val="000000"/>
              </a:buClr>
              <a:buSzPts val="1100"/>
              <a:buFont typeface="Arial"/>
              <a:buNone/>
            </a:pPr>
            <a:r>
              <a:rPr lang="en-US" sz="1500" i="0" u="none" strike="noStrike" cap="none" dirty="0">
                <a:solidFill>
                  <a:schemeClr val="bg1"/>
                </a:solidFill>
                <a:latin typeface="+mj-lt"/>
                <a:ea typeface="Montserrat"/>
                <a:cs typeface="Montserrat"/>
                <a:sym typeface="Montserrat"/>
              </a:rPr>
              <a:t>RESTAURANTE</a:t>
            </a:r>
          </a:p>
          <a:p>
            <a:pPr marL="0" marR="0" lvl="0" indent="0" algn="ctr" rtl="0">
              <a:lnSpc>
                <a:spcPct val="100000"/>
              </a:lnSpc>
              <a:spcBef>
                <a:spcPts val="0"/>
              </a:spcBef>
              <a:spcAft>
                <a:spcPts val="0"/>
              </a:spcAft>
              <a:buClr>
                <a:srgbClr val="000000"/>
              </a:buClr>
              <a:buSzPts val="1100"/>
              <a:buFont typeface="Arial"/>
              <a:buNone/>
            </a:pPr>
            <a:r>
              <a:rPr lang="en-US" sz="1500" dirty="0">
                <a:solidFill>
                  <a:schemeClr val="bg1"/>
                </a:solidFill>
                <a:latin typeface="+mj-lt"/>
                <a:ea typeface="Montserrat"/>
                <a:cs typeface="Montserrat"/>
                <a:sym typeface="Montserrat"/>
              </a:rPr>
              <a:t>+</a:t>
            </a:r>
          </a:p>
          <a:p>
            <a:pPr marL="0" marR="0" lvl="0" indent="0" algn="ctr" rtl="0">
              <a:lnSpc>
                <a:spcPct val="100000"/>
              </a:lnSpc>
              <a:spcBef>
                <a:spcPts val="0"/>
              </a:spcBef>
              <a:spcAft>
                <a:spcPts val="0"/>
              </a:spcAft>
              <a:buClr>
                <a:srgbClr val="000000"/>
              </a:buClr>
              <a:buSzPts val="1100"/>
              <a:buFont typeface="Arial"/>
              <a:buNone/>
            </a:pPr>
            <a:r>
              <a:rPr lang="en-US" sz="1500" i="0" u="none" strike="noStrike" cap="none" dirty="0">
                <a:solidFill>
                  <a:schemeClr val="bg1"/>
                </a:solidFill>
                <a:latin typeface="+mj-lt"/>
                <a:ea typeface="Montserrat"/>
                <a:cs typeface="Montserrat"/>
                <a:sym typeface="Montserrat"/>
              </a:rPr>
              <a:t>CASA NOTURNA</a:t>
            </a:r>
          </a:p>
        </p:txBody>
      </p:sp>
      <p:sp>
        <p:nvSpPr>
          <p:cNvPr id="28" name="Google Shape;365;p42">
            <a:extLst>
              <a:ext uri="{FF2B5EF4-FFF2-40B4-BE49-F238E27FC236}">
                <a16:creationId xmlns:a16="http://schemas.microsoft.com/office/drawing/2014/main" id="{C35B8F7A-A5F9-1332-5E4B-58DF91434727}"/>
              </a:ext>
            </a:extLst>
          </p:cNvPr>
          <p:cNvSpPr/>
          <p:nvPr/>
        </p:nvSpPr>
        <p:spPr>
          <a:xfrm rot="16200000">
            <a:off x="5336858" y="4956402"/>
            <a:ext cx="1174714" cy="414021"/>
          </a:xfrm>
          <a:prstGeom prst="rect">
            <a:avLst/>
          </a:prstGeom>
          <a:solidFill>
            <a:schemeClr val="bg1">
              <a:lumMod val="9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500" i="0" u="none" strike="noStrike" cap="none" dirty="0">
                <a:latin typeface="+mj-lt"/>
                <a:ea typeface="Montserrat"/>
                <a:cs typeface="Montserrat"/>
                <a:sym typeface="Montserrat"/>
              </a:rPr>
              <a:t>PREMIUM</a:t>
            </a:r>
          </a:p>
        </p:txBody>
      </p:sp>
    </p:spTree>
    <p:extLst>
      <p:ext uri="{BB962C8B-B14F-4D97-AF65-F5344CB8AC3E}">
        <p14:creationId xmlns:p14="http://schemas.microsoft.com/office/powerpoint/2010/main" val="9935245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a:extLst>
              <a:ext uri="{FF2B5EF4-FFF2-40B4-BE49-F238E27FC236}">
                <a16:creationId xmlns:a16="http://schemas.microsoft.com/office/drawing/2014/main" id="{4EA6D36A-518F-DAA7-32C7-8BA10688A996}"/>
              </a:ext>
            </a:extLst>
          </p:cNvPr>
          <p:cNvPicPr>
            <a:picLocks noChangeAspect="1"/>
          </p:cNvPicPr>
          <p:nvPr/>
        </p:nvPicPr>
        <p:blipFill rotWithShape="1">
          <a:blip r:embed="rId2"/>
          <a:srcRect l="6103" r="14790" b="23213"/>
          <a:stretch/>
        </p:blipFill>
        <p:spPr>
          <a:xfrm>
            <a:off x="6366191" y="800100"/>
            <a:ext cx="3551647" cy="2310576"/>
          </a:xfrm>
          <a:prstGeom prst="rect">
            <a:avLst/>
          </a:prstGeom>
        </p:spPr>
      </p:pic>
      <p:pic>
        <p:nvPicPr>
          <p:cNvPr id="3" name="Picture 12" descr="A picture containing text, person, indoor&#10;&#10;Description automatically generated">
            <a:extLst>
              <a:ext uri="{FF2B5EF4-FFF2-40B4-BE49-F238E27FC236}">
                <a16:creationId xmlns:a16="http://schemas.microsoft.com/office/drawing/2014/main" id="{B6936654-1274-C5B4-5287-5144AABBF744}"/>
              </a:ext>
            </a:extLst>
          </p:cNvPr>
          <p:cNvPicPr>
            <a:picLocks noChangeAspect="1"/>
          </p:cNvPicPr>
          <p:nvPr/>
        </p:nvPicPr>
        <p:blipFill rotWithShape="1">
          <a:blip r:embed="rId3"/>
          <a:srcRect l="31576" t="15546" r="2248" b="20773"/>
          <a:stretch/>
        </p:blipFill>
        <p:spPr>
          <a:xfrm>
            <a:off x="288558" y="800100"/>
            <a:ext cx="3465864" cy="2310577"/>
          </a:xfrm>
          <a:prstGeom prst="rect">
            <a:avLst/>
          </a:prstGeom>
        </p:spPr>
      </p:pic>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p:txBody>
          <a:bodyPr/>
          <a:lstStyle/>
          <a:p>
            <a:fld id="{403EF4E2-7A7A-0548-85F1-5479B7C9E1B2}" type="slidenum">
              <a:rPr lang="en-US" smtClean="0"/>
              <a:pPr/>
              <a:t>43</a:t>
            </a:fld>
            <a:endParaRPr lang="en-US" dirty="0"/>
          </a:p>
        </p:txBody>
      </p:sp>
      <p:sp>
        <p:nvSpPr>
          <p:cNvPr id="7" name="Text Placeholder 6">
            <a:extLst>
              <a:ext uri="{FF2B5EF4-FFF2-40B4-BE49-F238E27FC236}">
                <a16:creationId xmlns:a16="http://schemas.microsoft.com/office/drawing/2014/main" id="{31378966-E4FD-F666-F803-D836E0559FF3}"/>
              </a:ext>
            </a:extLst>
          </p:cNvPr>
          <p:cNvSpPr>
            <a:spLocks noGrp="1"/>
          </p:cNvSpPr>
          <p:nvPr>
            <p:ph type="body" sz="quarter" idx="18"/>
          </p:nvPr>
        </p:nvSpPr>
        <p:spPr/>
        <p:txBody>
          <a:bodyPr/>
          <a:lstStyle/>
          <a:p>
            <a:r>
              <a:rPr lang="pt-BR" dirty="0"/>
              <a:t>*Macroperfumarias não são reportadas separadamente nas bases de dados</a:t>
            </a:r>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Canais Especializados</a:t>
            </a:r>
            <a:endParaRPr lang="en-PH" dirty="0"/>
          </a:p>
        </p:txBody>
      </p:sp>
      <p:sp>
        <p:nvSpPr>
          <p:cNvPr id="18" name="Content Placeholder 2">
            <a:extLst>
              <a:ext uri="{FF2B5EF4-FFF2-40B4-BE49-F238E27FC236}">
                <a16:creationId xmlns:a16="http://schemas.microsoft.com/office/drawing/2014/main" id="{50F912B3-58B3-DE93-50D6-70390D64B980}"/>
              </a:ext>
            </a:extLst>
          </p:cNvPr>
          <p:cNvSpPr txBox="1">
            <a:spLocks/>
          </p:cNvSpPr>
          <p:nvPr/>
        </p:nvSpPr>
        <p:spPr>
          <a:xfrm>
            <a:off x="6366191" y="3229742"/>
            <a:ext cx="5497724" cy="1231139"/>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t-BR" b="1" dirty="0">
                <a:solidFill>
                  <a:schemeClr val="bg2"/>
                </a:solidFill>
              </a:rPr>
              <a:t>Perfumarias:</a:t>
            </a:r>
          </a:p>
          <a:p>
            <a:pPr marL="0" indent="0">
              <a:spcAft>
                <a:spcPts val="1200"/>
              </a:spcAft>
              <a:buFont typeface="Arial" panose="020B0604020202020204" pitchFamily="34" charset="0"/>
              <a:buNone/>
            </a:pPr>
            <a:r>
              <a:rPr lang="pt-BR" sz="1500" dirty="0"/>
              <a:t>Lojas cuja atividade principal seja a venda de produtos cosméticos, de toalete ou de higiene pessoal. </a:t>
            </a:r>
          </a:p>
          <a:p>
            <a:pPr marL="0" indent="0">
              <a:spcAft>
                <a:spcPts val="1200"/>
              </a:spcAft>
              <a:buFont typeface="Arial" panose="020B0604020202020204" pitchFamily="34" charset="0"/>
              <a:buNone/>
            </a:pPr>
            <a:r>
              <a:rPr lang="pt-BR" sz="1500" dirty="0"/>
              <a:t>São divididas em </a:t>
            </a:r>
            <a:r>
              <a:rPr lang="pt-BR" sz="1500" b="1" dirty="0"/>
              <a:t>Perfumarias  e Macroperfumarias</a:t>
            </a:r>
            <a:r>
              <a:rPr lang="pt-BR" sz="1500" dirty="0"/>
              <a:t> (3+ lojas com o mesmo CNPJ)</a:t>
            </a:r>
          </a:p>
        </p:txBody>
      </p:sp>
      <p:sp>
        <p:nvSpPr>
          <p:cNvPr id="16" name="Content Placeholder 2">
            <a:extLst>
              <a:ext uri="{FF2B5EF4-FFF2-40B4-BE49-F238E27FC236}">
                <a16:creationId xmlns:a16="http://schemas.microsoft.com/office/drawing/2014/main" id="{AFDA2126-6801-F9DF-A09A-A0655D544CAF}"/>
              </a:ext>
            </a:extLst>
          </p:cNvPr>
          <p:cNvSpPr txBox="1">
            <a:spLocks/>
          </p:cNvSpPr>
          <p:nvPr/>
        </p:nvSpPr>
        <p:spPr>
          <a:xfrm>
            <a:off x="288558" y="3229742"/>
            <a:ext cx="5537253" cy="1231139"/>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t-BR" b="1" dirty="0">
                <a:solidFill>
                  <a:schemeClr val="bg2"/>
                </a:solidFill>
              </a:rPr>
              <a:t>Farmácias e Drogarias:</a:t>
            </a:r>
          </a:p>
          <a:p>
            <a:pPr marL="0" indent="0">
              <a:spcAft>
                <a:spcPts val="1200"/>
              </a:spcAft>
              <a:buFont typeface="Arial" panose="020B0604020202020204" pitchFamily="34" charset="0"/>
              <a:buNone/>
            </a:pPr>
            <a:r>
              <a:rPr lang="pt-BR" sz="1500" dirty="0"/>
              <a:t>Lojas que vendem medicamentos, além de vender produtos de higiene e beleza. </a:t>
            </a:r>
          </a:p>
          <a:p>
            <a:pPr marL="0" indent="0">
              <a:spcAft>
                <a:spcPts val="1200"/>
              </a:spcAft>
              <a:buFont typeface="Arial" panose="020B0604020202020204" pitchFamily="34" charset="0"/>
              <a:buNone/>
            </a:pPr>
            <a:r>
              <a:rPr lang="pt-BR" sz="1500" dirty="0"/>
              <a:t>São divididas em </a:t>
            </a:r>
            <a:r>
              <a:rPr lang="pt-BR" sz="1500" b="1" dirty="0"/>
              <a:t>Farmácias Independentes e Farmácias Cadeias</a:t>
            </a:r>
            <a:r>
              <a:rPr lang="pt-BR" sz="1500" dirty="0"/>
              <a:t> (5+ lojas na mesma razão social e CNPJ)</a:t>
            </a:r>
          </a:p>
        </p:txBody>
      </p:sp>
    </p:spTree>
    <p:extLst>
      <p:ext uri="{BB962C8B-B14F-4D97-AF65-F5344CB8AC3E}">
        <p14:creationId xmlns:p14="http://schemas.microsoft.com/office/powerpoint/2010/main" val="6193884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A picture containing person&#10;&#10;Description automatically generated">
            <a:extLst>
              <a:ext uri="{FF2B5EF4-FFF2-40B4-BE49-F238E27FC236}">
                <a16:creationId xmlns:a16="http://schemas.microsoft.com/office/drawing/2014/main" id="{AF4BF377-EF5A-86F2-42EF-8DDB94F2074B}"/>
              </a:ext>
            </a:extLst>
          </p:cNvPr>
          <p:cNvPicPr>
            <a:picLocks noChangeAspect="1"/>
          </p:cNvPicPr>
          <p:nvPr/>
        </p:nvPicPr>
        <p:blipFill rotWithShape="1">
          <a:blip r:embed="rId2"/>
          <a:srcRect l="11005" t="3303" r="21320" b="37838"/>
          <a:stretch/>
        </p:blipFill>
        <p:spPr>
          <a:xfrm>
            <a:off x="6366191" y="800100"/>
            <a:ext cx="3555097" cy="2310576"/>
          </a:xfrm>
          <a:prstGeom prst="rect">
            <a:avLst/>
          </a:prstGeom>
        </p:spPr>
      </p:pic>
      <p:pic>
        <p:nvPicPr>
          <p:cNvPr id="3" name="Picture 12">
            <a:extLst>
              <a:ext uri="{FF2B5EF4-FFF2-40B4-BE49-F238E27FC236}">
                <a16:creationId xmlns:a16="http://schemas.microsoft.com/office/drawing/2014/main" id="{E37F495E-8414-A002-9286-BB064E14B8B9}"/>
              </a:ext>
            </a:extLst>
          </p:cNvPr>
          <p:cNvPicPr>
            <a:picLocks noChangeAspect="1"/>
          </p:cNvPicPr>
          <p:nvPr/>
        </p:nvPicPr>
        <p:blipFill rotWithShape="1">
          <a:blip r:embed="rId3"/>
          <a:srcRect l="5077" t="7249" r="28706" b="26895"/>
          <a:stretch/>
        </p:blipFill>
        <p:spPr>
          <a:xfrm>
            <a:off x="288558" y="800101"/>
            <a:ext cx="3469231" cy="2310576"/>
          </a:xfrm>
          <a:prstGeom prst="rect">
            <a:avLst/>
          </a:prstGeom>
        </p:spPr>
      </p:pic>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p:txBody>
          <a:bodyPr/>
          <a:lstStyle/>
          <a:p>
            <a:fld id="{403EF4E2-7A7A-0548-85F1-5479B7C9E1B2}" type="slidenum">
              <a:rPr lang="en-US" smtClean="0"/>
              <a:pPr/>
              <a:t>44</a:t>
            </a:fld>
            <a:endParaRPr lang="en-US" dirty="0"/>
          </a:p>
        </p:txBody>
      </p:sp>
      <p:sp>
        <p:nvSpPr>
          <p:cNvPr id="6" name="Text Placeholder 5">
            <a:extLst>
              <a:ext uri="{FF2B5EF4-FFF2-40B4-BE49-F238E27FC236}">
                <a16:creationId xmlns:a16="http://schemas.microsoft.com/office/drawing/2014/main" id="{65FA51DB-B209-4A41-A885-649A36961A9A}"/>
              </a:ext>
            </a:extLst>
          </p:cNvPr>
          <p:cNvSpPr>
            <a:spLocks noGrp="1"/>
          </p:cNvSpPr>
          <p:nvPr>
            <p:ph type="body" sz="quarter" idx="18"/>
          </p:nvPr>
        </p:nvSpPr>
        <p:spPr/>
        <p:txBody>
          <a:bodyPr/>
          <a:lstStyle/>
          <a:p>
            <a:r>
              <a:rPr lang="pt-BR" dirty="0"/>
              <a:t>*Disponível para Gde Rio e Gde SP</a:t>
            </a:r>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Canais Especializados</a:t>
            </a:r>
            <a:endParaRPr lang="en-PH" dirty="0"/>
          </a:p>
        </p:txBody>
      </p:sp>
      <p:sp>
        <p:nvSpPr>
          <p:cNvPr id="18" name="Content Placeholder 2">
            <a:extLst>
              <a:ext uri="{FF2B5EF4-FFF2-40B4-BE49-F238E27FC236}">
                <a16:creationId xmlns:a16="http://schemas.microsoft.com/office/drawing/2014/main" id="{50F912B3-58B3-DE93-50D6-70390D64B980}"/>
              </a:ext>
            </a:extLst>
          </p:cNvPr>
          <p:cNvSpPr txBox="1">
            <a:spLocks/>
          </p:cNvSpPr>
          <p:nvPr/>
        </p:nvSpPr>
        <p:spPr>
          <a:xfrm>
            <a:off x="6366191" y="3229742"/>
            <a:ext cx="5497724" cy="1231139"/>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t-BR" b="1" dirty="0">
                <a:solidFill>
                  <a:schemeClr val="accent2"/>
                </a:solidFill>
              </a:rPr>
              <a:t>Cash &amp; Carry:</a:t>
            </a:r>
          </a:p>
          <a:p>
            <a:pPr marL="0" indent="0">
              <a:spcAft>
                <a:spcPts val="1200"/>
              </a:spcAft>
              <a:buFont typeface="Arial" panose="020B0604020202020204" pitchFamily="34" charset="0"/>
              <a:buNone/>
            </a:pPr>
            <a:r>
              <a:rPr lang="pt-BR" sz="1500" dirty="0"/>
              <a:t>Lojas que têm como objetivo atender tanto </a:t>
            </a:r>
            <a:r>
              <a:rPr lang="pt-BR" sz="1500" b="1" dirty="0"/>
              <a:t>pessoas físicas quanto jurídicas</a:t>
            </a:r>
            <a:r>
              <a:rPr lang="pt-BR" sz="1500" dirty="0"/>
              <a:t>. Ou seja, venda direta ao consumidor final ou a transformadores.</a:t>
            </a:r>
          </a:p>
          <a:p>
            <a:pPr marL="0" indent="0">
              <a:spcAft>
                <a:spcPts val="1200"/>
              </a:spcAft>
              <a:buFont typeface="Arial" panose="020B0604020202020204" pitchFamily="34" charset="0"/>
              <a:buNone/>
            </a:pPr>
            <a:r>
              <a:rPr lang="pt-BR" sz="1500" dirty="0"/>
              <a:t>Consideramos em nossa amostra </a:t>
            </a:r>
            <a:r>
              <a:rPr lang="pt-BR" sz="1500" b="1" dirty="0"/>
              <a:t>apenas os varejistas que declaram ter acima de 50% da sua receita total proveniente de pessoas físicas.</a:t>
            </a:r>
          </a:p>
        </p:txBody>
      </p:sp>
      <p:sp>
        <p:nvSpPr>
          <p:cNvPr id="16" name="Content Placeholder 2">
            <a:extLst>
              <a:ext uri="{FF2B5EF4-FFF2-40B4-BE49-F238E27FC236}">
                <a16:creationId xmlns:a16="http://schemas.microsoft.com/office/drawing/2014/main" id="{AFDA2126-6801-F9DF-A09A-A0655D544CAF}"/>
              </a:ext>
            </a:extLst>
          </p:cNvPr>
          <p:cNvSpPr txBox="1">
            <a:spLocks/>
          </p:cNvSpPr>
          <p:nvPr/>
        </p:nvSpPr>
        <p:spPr>
          <a:xfrm>
            <a:off x="288558" y="3229742"/>
            <a:ext cx="5537253" cy="1231139"/>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t-BR" b="1" dirty="0">
                <a:solidFill>
                  <a:schemeClr val="bg2"/>
                </a:solidFill>
              </a:rPr>
              <a:t>Pet Shop*:</a:t>
            </a:r>
          </a:p>
          <a:p>
            <a:pPr marL="0" indent="0">
              <a:spcAft>
                <a:spcPts val="1200"/>
              </a:spcAft>
              <a:buFont typeface="Arial" panose="020B0604020202020204" pitchFamily="34" charset="0"/>
              <a:buNone/>
            </a:pPr>
            <a:r>
              <a:rPr lang="pt-BR" sz="1500" dirty="0"/>
              <a:t>Lojas especializadas em produtos ou serviços para pets. Se consideram apenas lojas que comercializem ao menos um produto de </a:t>
            </a:r>
            <a:r>
              <a:rPr lang="pt-BR" sz="1500" b="1" dirty="0"/>
              <a:t>alimento para cães e gatos</a:t>
            </a:r>
            <a:r>
              <a:rPr lang="pt-BR" sz="1500" dirty="0"/>
              <a:t>.</a:t>
            </a:r>
          </a:p>
        </p:txBody>
      </p:sp>
    </p:spTree>
    <p:extLst>
      <p:ext uri="{BB962C8B-B14F-4D97-AF65-F5344CB8AC3E}">
        <p14:creationId xmlns:p14="http://schemas.microsoft.com/office/powerpoint/2010/main" val="18355850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75" name="Straight Connector 74">
            <a:extLst>
              <a:ext uri="{FF2B5EF4-FFF2-40B4-BE49-F238E27FC236}">
                <a16:creationId xmlns:a16="http://schemas.microsoft.com/office/drawing/2014/main" id="{ADE6F8FD-7BEA-3A1E-0677-DF8336380C2A}"/>
              </a:ext>
            </a:extLst>
          </p:cNvPr>
          <p:cNvCxnSpPr>
            <a:cxnSpLocks/>
            <a:stCxn id="13" idx="2"/>
            <a:endCxn id="53" idx="0"/>
          </p:cNvCxnSpPr>
          <p:nvPr/>
        </p:nvCxnSpPr>
        <p:spPr>
          <a:xfrm flipH="1">
            <a:off x="7014181" y="3968251"/>
            <a:ext cx="2314" cy="18413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FD76B26-107C-F475-D747-40C0A18B537A}"/>
              </a:ext>
            </a:extLst>
          </p:cNvPr>
          <p:cNvCxnSpPr>
            <a:stCxn id="21" idx="2"/>
            <a:endCxn id="47" idx="2"/>
          </p:cNvCxnSpPr>
          <p:nvPr/>
        </p:nvCxnSpPr>
        <p:spPr>
          <a:xfrm>
            <a:off x="3961054" y="3219327"/>
            <a:ext cx="0" cy="24723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2241C4E-AEE0-3CED-F9B7-A232083B794F}"/>
              </a:ext>
            </a:extLst>
          </p:cNvPr>
          <p:cNvCxnSpPr>
            <a:stCxn id="39" idx="0"/>
            <a:endCxn id="42" idx="2"/>
          </p:cNvCxnSpPr>
          <p:nvPr/>
        </p:nvCxnSpPr>
        <p:spPr>
          <a:xfrm>
            <a:off x="2295673" y="3485402"/>
            <a:ext cx="0" cy="22063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DC16D3F-4023-026B-E1B4-2D8A3DC161E4}"/>
              </a:ext>
            </a:extLst>
          </p:cNvPr>
          <p:cNvCxnSpPr>
            <a:stCxn id="28" idx="0"/>
            <a:endCxn id="34" idx="2"/>
          </p:cNvCxnSpPr>
          <p:nvPr/>
        </p:nvCxnSpPr>
        <p:spPr>
          <a:xfrm>
            <a:off x="995226" y="3485402"/>
            <a:ext cx="0" cy="27873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Resumo de classificação dos canais</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45</a:t>
            </a:fld>
            <a:endParaRPr lang="en-US" dirty="0"/>
          </a:p>
        </p:txBody>
      </p:sp>
      <p:sp>
        <p:nvSpPr>
          <p:cNvPr id="3" name="Google Shape;940;p65">
            <a:extLst>
              <a:ext uri="{FF2B5EF4-FFF2-40B4-BE49-F238E27FC236}">
                <a16:creationId xmlns:a16="http://schemas.microsoft.com/office/drawing/2014/main" id="{71222BE0-15D8-E8C3-3BA1-E2A4524B90D7}"/>
              </a:ext>
            </a:extLst>
          </p:cNvPr>
          <p:cNvSpPr/>
          <p:nvPr/>
        </p:nvSpPr>
        <p:spPr>
          <a:xfrm>
            <a:off x="3147701" y="2350696"/>
            <a:ext cx="2052799" cy="322400"/>
          </a:xfrm>
          <a:prstGeom prst="rect">
            <a:avLst/>
          </a:prstGeom>
          <a:solidFill>
            <a:srgbClr val="008A28"/>
          </a:solidFill>
          <a:ln>
            <a:noFill/>
          </a:ln>
        </p:spPr>
        <p:txBody>
          <a:bodyPr spcFirstLastPara="1" wrap="square" lIns="121900" tIns="121900" rIns="121900" bIns="121900" anchor="ctr" anchorCtr="0">
            <a:noAutofit/>
          </a:bodyPr>
          <a:lstStyle/>
          <a:p>
            <a:pPr algn="ctr">
              <a:buClr>
                <a:srgbClr val="000000"/>
              </a:buClr>
              <a:buSzPts val="1000"/>
            </a:pPr>
            <a:r>
              <a:rPr lang="en" sz="1000" dirty="0">
                <a:solidFill>
                  <a:srgbClr val="FFFFFF"/>
                </a:solidFill>
                <a:latin typeface="+mj-lt"/>
                <a:ea typeface="Montserrat"/>
                <a:cs typeface="Montserrat"/>
                <a:sym typeface="Montserrat"/>
              </a:rPr>
              <a:t>ALIMENTAR - INA</a:t>
            </a:r>
            <a:endParaRPr sz="1000" dirty="0">
              <a:solidFill>
                <a:srgbClr val="FFFFFF"/>
              </a:solidFill>
              <a:latin typeface="+mj-lt"/>
              <a:ea typeface="Montserrat"/>
              <a:cs typeface="Montserrat"/>
              <a:sym typeface="Montserrat"/>
            </a:endParaRPr>
          </a:p>
        </p:txBody>
      </p:sp>
      <p:sp>
        <p:nvSpPr>
          <p:cNvPr id="4" name="Google Shape;954;p65">
            <a:extLst>
              <a:ext uri="{FF2B5EF4-FFF2-40B4-BE49-F238E27FC236}">
                <a16:creationId xmlns:a16="http://schemas.microsoft.com/office/drawing/2014/main" id="{4C7CCFD3-ADC8-B65E-A4CF-3B35C7D11D9B}"/>
              </a:ext>
            </a:extLst>
          </p:cNvPr>
          <p:cNvSpPr/>
          <p:nvPr/>
        </p:nvSpPr>
        <p:spPr>
          <a:xfrm>
            <a:off x="8725962" y="2350696"/>
            <a:ext cx="2344436" cy="322400"/>
          </a:xfrm>
          <a:prstGeom prst="rect">
            <a:avLst/>
          </a:prstGeom>
          <a:solidFill>
            <a:srgbClr val="C84C66"/>
          </a:solidFill>
          <a:ln>
            <a:noFill/>
          </a:ln>
        </p:spPr>
        <p:txBody>
          <a:bodyPr spcFirstLastPara="1" wrap="square" lIns="121900" tIns="121900" rIns="121900" bIns="121900" anchor="ctr" anchorCtr="0">
            <a:noAutofit/>
          </a:bodyPr>
          <a:lstStyle/>
          <a:p>
            <a:pPr algn="ctr">
              <a:buClr>
                <a:srgbClr val="000000"/>
              </a:buClr>
              <a:buSzPts val="900"/>
            </a:pPr>
            <a:r>
              <a:rPr lang="en" sz="1000" dirty="0">
                <a:solidFill>
                  <a:srgbClr val="FFFFFF"/>
                </a:solidFill>
                <a:latin typeface="+mj-lt"/>
                <a:ea typeface="Montserrat"/>
                <a:cs typeface="Montserrat"/>
                <a:sym typeface="Montserrat"/>
              </a:rPr>
              <a:t>FARMA-COSMÉTICOS - INFC</a:t>
            </a:r>
            <a:endParaRPr sz="1000" dirty="0">
              <a:solidFill>
                <a:srgbClr val="FFFFFF"/>
              </a:solidFill>
              <a:latin typeface="+mj-lt"/>
              <a:ea typeface="Montserrat"/>
              <a:cs typeface="Montserrat"/>
              <a:sym typeface="Montserrat"/>
            </a:endParaRPr>
          </a:p>
        </p:txBody>
      </p:sp>
      <p:sp>
        <p:nvSpPr>
          <p:cNvPr id="5" name="Google Shape;964;p65">
            <a:extLst>
              <a:ext uri="{FF2B5EF4-FFF2-40B4-BE49-F238E27FC236}">
                <a16:creationId xmlns:a16="http://schemas.microsoft.com/office/drawing/2014/main" id="{58AEFC29-D438-C569-9FE0-8145A4ED2241}"/>
              </a:ext>
            </a:extLst>
          </p:cNvPr>
          <p:cNvSpPr/>
          <p:nvPr/>
        </p:nvSpPr>
        <p:spPr>
          <a:xfrm>
            <a:off x="415755" y="2350696"/>
            <a:ext cx="2052799" cy="322400"/>
          </a:xfrm>
          <a:prstGeom prst="rect">
            <a:avLst/>
          </a:prstGeom>
          <a:solidFill>
            <a:srgbClr val="6291F8"/>
          </a:solidFill>
          <a:ln>
            <a:noFill/>
          </a:ln>
        </p:spPr>
        <p:txBody>
          <a:bodyPr spcFirstLastPara="1" wrap="square" lIns="121900" tIns="121900" rIns="121900" bIns="121900" anchor="ctr" anchorCtr="0">
            <a:noAutofit/>
          </a:bodyPr>
          <a:lstStyle/>
          <a:p>
            <a:pPr algn="ctr">
              <a:buClr>
                <a:srgbClr val="000000"/>
              </a:buClr>
              <a:buSzPts val="1200"/>
            </a:pPr>
            <a:r>
              <a:rPr lang="en" sz="1000" dirty="0">
                <a:solidFill>
                  <a:srgbClr val="FFFFFF"/>
                </a:solidFill>
                <a:latin typeface="+mj-lt"/>
                <a:ea typeface="Montserrat"/>
                <a:cs typeface="Montserrat"/>
                <a:sym typeface="Montserrat"/>
              </a:rPr>
              <a:t>BAR - INB</a:t>
            </a:r>
            <a:endParaRPr sz="1000" dirty="0">
              <a:solidFill>
                <a:srgbClr val="FFFFFF"/>
              </a:solidFill>
              <a:latin typeface="+mj-lt"/>
              <a:ea typeface="Montserrat"/>
              <a:cs typeface="Montserrat"/>
              <a:sym typeface="Montserrat"/>
            </a:endParaRPr>
          </a:p>
        </p:txBody>
      </p:sp>
      <p:sp>
        <p:nvSpPr>
          <p:cNvPr id="6" name="Google Shape;969;p65">
            <a:extLst>
              <a:ext uri="{FF2B5EF4-FFF2-40B4-BE49-F238E27FC236}">
                <a16:creationId xmlns:a16="http://schemas.microsoft.com/office/drawing/2014/main" id="{73FB5D53-EFC6-A9B2-7EE0-01EE5ECFAC0D}"/>
              </a:ext>
            </a:extLst>
          </p:cNvPr>
          <p:cNvSpPr/>
          <p:nvPr/>
        </p:nvSpPr>
        <p:spPr>
          <a:xfrm>
            <a:off x="5879648" y="2350696"/>
            <a:ext cx="2052800" cy="322400"/>
          </a:xfrm>
          <a:prstGeom prst="rect">
            <a:avLst/>
          </a:prstGeom>
          <a:solidFill>
            <a:srgbClr val="F27F45"/>
          </a:solidFill>
          <a:ln>
            <a:noFill/>
          </a:ln>
        </p:spPr>
        <p:txBody>
          <a:bodyPr spcFirstLastPara="1" wrap="square" lIns="121900" tIns="60933" rIns="121900" bIns="60933" anchor="ctr" anchorCtr="0">
            <a:noAutofit/>
          </a:bodyPr>
          <a:lstStyle/>
          <a:p>
            <a:pPr algn="ctr">
              <a:buClr>
                <a:schemeClr val="lt1"/>
              </a:buClr>
              <a:buSzPts val="1400"/>
            </a:pPr>
            <a:r>
              <a:rPr lang="en" sz="1000">
                <a:solidFill>
                  <a:schemeClr val="lt1"/>
                </a:solidFill>
                <a:latin typeface="+mj-lt"/>
                <a:ea typeface="Montserrat"/>
                <a:cs typeface="Montserrat"/>
                <a:sym typeface="Montserrat"/>
              </a:rPr>
              <a:t>CASH &amp; CARRY</a:t>
            </a:r>
            <a:endParaRPr sz="1000">
              <a:solidFill>
                <a:schemeClr val="lt1"/>
              </a:solidFill>
              <a:latin typeface="+mj-lt"/>
              <a:ea typeface="Montserrat"/>
              <a:cs typeface="Montserrat"/>
              <a:sym typeface="Montserrat"/>
            </a:endParaRPr>
          </a:p>
        </p:txBody>
      </p:sp>
      <p:sp>
        <p:nvSpPr>
          <p:cNvPr id="7" name="Google Shape;970;p65">
            <a:extLst>
              <a:ext uri="{FF2B5EF4-FFF2-40B4-BE49-F238E27FC236}">
                <a16:creationId xmlns:a16="http://schemas.microsoft.com/office/drawing/2014/main" id="{7F1916BE-4167-DE3A-D35B-DE8593092CA3}"/>
              </a:ext>
            </a:extLst>
          </p:cNvPr>
          <p:cNvSpPr/>
          <p:nvPr/>
        </p:nvSpPr>
        <p:spPr>
          <a:xfrm>
            <a:off x="415767" y="1929933"/>
            <a:ext cx="7516800" cy="322400"/>
          </a:xfrm>
          <a:prstGeom prst="rect">
            <a:avLst/>
          </a:prstGeom>
          <a:solidFill>
            <a:schemeClr val="accent3"/>
          </a:solidFill>
          <a:ln>
            <a:noFill/>
          </a:ln>
        </p:spPr>
        <p:txBody>
          <a:bodyPr spcFirstLastPara="1" wrap="square" lIns="121900" tIns="60933" rIns="121900" bIns="60933" anchor="ctr" anchorCtr="0">
            <a:noAutofit/>
          </a:bodyPr>
          <a:lstStyle/>
          <a:p>
            <a:pPr algn="ctr">
              <a:buClr>
                <a:schemeClr val="lt1"/>
              </a:buClr>
              <a:buSzPts val="1400"/>
            </a:pPr>
            <a:r>
              <a:rPr lang="en" sz="1000">
                <a:solidFill>
                  <a:schemeClr val="lt1"/>
                </a:solidFill>
                <a:latin typeface="+mj-lt"/>
                <a:ea typeface="Montserrat"/>
                <a:cs typeface="Montserrat"/>
                <a:sym typeface="Montserrat"/>
              </a:rPr>
              <a:t>CANAIS CATEGORIAS  BEBIDAS</a:t>
            </a:r>
            <a:endParaRPr sz="1000">
              <a:solidFill>
                <a:schemeClr val="lt1"/>
              </a:solidFill>
              <a:latin typeface="+mj-lt"/>
              <a:ea typeface="Montserrat"/>
              <a:cs typeface="Montserrat"/>
              <a:sym typeface="Montserrat"/>
            </a:endParaRPr>
          </a:p>
        </p:txBody>
      </p:sp>
      <p:sp>
        <p:nvSpPr>
          <p:cNvPr id="8" name="Google Shape;971;p65">
            <a:extLst>
              <a:ext uri="{FF2B5EF4-FFF2-40B4-BE49-F238E27FC236}">
                <a16:creationId xmlns:a16="http://schemas.microsoft.com/office/drawing/2014/main" id="{55DB8437-72CD-5E53-6454-72765152519B}"/>
              </a:ext>
            </a:extLst>
          </p:cNvPr>
          <p:cNvSpPr/>
          <p:nvPr/>
        </p:nvSpPr>
        <p:spPr>
          <a:xfrm>
            <a:off x="415767" y="1509171"/>
            <a:ext cx="7516800" cy="322400"/>
          </a:xfrm>
          <a:prstGeom prst="rect">
            <a:avLst/>
          </a:prstGeom>
          <a:solidFill>
            <a:schemeClr val="accent1"/>
          </a:solidFill>
          <a:ln>
            <a:noFill/>
          </a:ln>
        </p:spPr>
        <p:txBody>
          <a:bodyPr spcFirstLastPara="1" wrap="square" lIns="121900" tIns="60933" rIns="121900" bIns="60933" anchor="ctr" anchorCtr="0">
            <a:noAutofit/>
          </a:bodyPr>
          <a:lstStyle/>
          <a:p>
            <a:pPr algn="ctr">
              <a:buClr>
                <a:srgbClr val="000000"/>
              </a:buClr>
              <a:buSzPts val="1200"/>
            </a:pPr>
            <a:r>
              <a:rPr lang="en" sz="1000">
                <a:solidFill>
                  <a:srgbClr val="FFFFFF"/>
                </a:solidFill>
                <a:latin typeface="+mj-lt"/>
                <a:ea typeface="Montserrat"/>
                <a:cs typeface="Montserrat"/>
                <a:sym typeface="Montserrat"/>
              </a:rPr>
              <a:t>CANAIS CATEGORIAS ALIMENTARES</a:t>
            </a:r>
            <a:endParaRPr sz="1000">
              <a:solidFill>
                <a:srgbClr val="FFFFFF"/>
              </a:solidFill>
              <a:latin typeface="+mj-lt"/>
              <a:ea typeface="Montserrat"/>
              <a:cs typeface="Montserrat"/>
              <a:sym typeface="Montserrat"/>
            </a:endParaRPr>
          </a:p>
        </p:txBody>
      </p:sp>
      <p:sp>
        <p:nvSpPr>
          <p:cNvPr id="9" name="Google Shape;972;p65">
            <a:extLst>
              <a:ext uri="{FF2B5EF4-FFF2-40B4-BE49-F238E27FC236}">
                <a16:creationId xmlns:a16="http://schemas.microsoft.com/office/drawing/2014/main" id="{5DF3F9A0-29F7-6327-52C2-B12BE5D77977}"/>
              </a:ext>
            </a:extLst>
          </p:cNvPr>
          <p:cNvSpPr/>
          <p:nvPr/>
        </p:nvSpPr>
        <p:spPr>
          <a:xfrm>
            <a:off x="2258133" y="667647"/>
            <a:ext cx="9605782" cy="322400"/>
          </a:xfrm>
          <a:prstGeom prst="rect">
            <a:avLst/>
          </a:prstGeom>
          <a:solidFill>
            <a:schemeClr val="bg2"/>
          </a:solidFill>
          <a:ln>
            <a:noFill/>
          </a:ln>
        </p:spPr>
        <p:txBody>
          <a:bodyPr spcFirstLastPara="1" wrap="square" lIns="121900" tIns="60933" rIns="121900" bIns="60933" anchor="ctr" anchorCtr="0">
            <a:noAutofit/>
          </a:bodyPr>
          <a:lstStyle/>
          <a:p>
            <a:pPr algn="ctr">
              <a:buClr>
                <a:srgbClr val="000000"/>
              </a:buClr>
              <a:buSzPts val="1200"/>
            </a:pPr>
            <a:r>
              <a:rPr lang="en" sz="1000">
                <a:solidFill>
                  <a:srgbClr val="FFFFFF"/>
                </a:solidFill>
                <a:latin typeface="+mj-lt"/>
                <a:ea typeface="Montserrat"/>
                <a:cs typeface="Montserrat"/>
                <a:sym typeface="Montserrat"/>
              </a:rPr>
              <a:t>CANAIS CATEGORIAS HIGIENE E BELEZA</a:t>
            </a:r>
            <a:endParaRPr sz="1000">
              <a:solidFill>
                <a:srgbClr val="FFFFFF"/>
              </a:solidFill>
              <a:latin typeface="+mj-lt"/>
              <a:ea typeface="Montserrat"/>
              <a:cs typeface="Montserrat"/>
              <a:sym typeface="Montserrat"/>
            </a:endParaRPr>
          </a:p>
        </p:txBody>
      </p:sp>
      <p:sp>
        <p:nvSpPr>
          <p:cNvPr id="10" name="Google Shape;973;p65">
            <a:extLst>
              <a:ext uri="{FF2B5EF4-FFF2-40B4-BE49-F238E27FC236}">
                <a16:creationId xmlns:a16="http://schemas.microsoft.com/office/drawing/2014/main" id="{13646B17-615C-2169-6E75-4224FC5AC68B}"/>
              </a:ext>
            </a:extLst>
          </p:cNvPr>
          <p:cNvSpPr/>
          <p:nvPr/>
        </p:nvSpPr>
        <p:spPr>
          <a:xfrm>
            <a:off x="2258133" y="1088409"/>
            <a:ext cx="5674400" cy="322400"/>
          </a:xfrm>
          <a:prstGeom prst="rect">
            <a:avLst/>
          </a:prstGeom>
          <a:solidFill>
            <a:schemeClr val="tx2"/>
          </a:solidFill>
          <a:ln>
            <a:noFill/>
          </a:ln>
        </p:spPr>
        <p:txBody>
          <a:bodyPr spcFirstLastPara="1" wrap="square" lIns="121900" tIns="60933" rIns="121900" bIns="60933" anchor="ctr" anchorCtr="0">
            <a:noAutofit/>
          </a:bodyPr>
          <a:lstStyle/>
          <a:p>
            <a:pPr algn="ctr">
              <a:buClr>
                <a:srgbClr val="000000"/>
              </a:buClr>
              <a:buSzPts val="1200"/>
            </a:pPr>
            <a:r>
              <a:rPr lang="en" sz="1000">
                <a:solidFill>
                  <a:srgbClr val="FFFFFF"/>
                </a:solidFill>
                <a:latin typeface="+mj-lt"/>
                <a:ea typeface="Montserrat"/>
                <a:cs typeface="Montserrat"/>
                <a:sym typeface="Montserrat"/>
              </a:rPr>
              <a:t>CANAIS CATEGORIAS LIMPEZA</a:t>
            </a:r>
            <a:endParaRPr sz="1000">
              <a:solidFill>
                <a:srgbClr val="FFFFFF"/>
              </a:solidFill>
              <a:latin typeface="+mj-lt"/>
              <a:ea typeface="Montserrat"/>
              <a:cs typeface="Montserrat"/>
              <a:sym typeface="Montserrat"/>
            </a:endParaRPr>
          </a:p>
        </p:txBody>
      </p:sp>
      <p:sp>
        <p:nvSpPr>
          <p:cNvPr id="20" name="Google Shape;964;p65">
            <a:extLst>
              <a:ext uri="{FF2B5EF4-FFF2-40B4-BE49-F238E27FC236}">
                <a16:creationId xmlns:a16="http://schemas.microsoft.com/office/drawing/2014/main" id="{902721E9-AD60-70DF-8465-BBF5A91166F6}"/>
              </a:ext>
            </a:extLst>
          </p:cNvPr>
          <p:cNvSpPr/>
          <p:nvPr/>
        </p:nvSpPr>
        <p:spPr>
          <a:xfrm>
            <a:off x="415756" y="2896927"/>
            <a:ext cx="1626704" cy="322400"/>
          </a:xfrm>
          <a:prstGeom prst="rect">
            <a:avLst/>
          </a:prstGeom>
          <a:solidFill>
            <a:srgbClr val="81A7F9"/>
          </a:solidFill>
          <a:ln>
            <a:noFill/>
          </a:ln>
        </p:spPr>
        <p:txBody>
          <a:bodyPr spcFirstLastPara="1" wrap="square" lIns="121900" tIns="121900" rIns="121900" bIns="121900" anchor="ctr" anchorCtr="0">
            <a:noAutofit/>
          </a:bodyPr>
          <a:lstStyle/>
          <a:p>
            <a:pPr algn="ctr">
              <a:buClr>
                <a:srgbClr val="000000"/>
              </a:buClr>
              <a:buSzPts val="1200"/>
            </a:pPr>
            <a:r>
              <a:rPr lang="en-PH" sz="1000" dirty="0">
                <a:solidFill>
                  <a:srgbClr val="FFFFFF"/>
                </a:solidFill>
                <a:latin typeface="+mj-lt"/>
                <a:ea typeface="Montserrat"/>
                <a:cs typeface="Montserrat"/>
                <a:sym typeface="Montserrat"/>
              </a:rPr>
              <a:t>ON PREMISE</a:t>
            </a:r>
          </a:p>
        </p:txBody>
      </p:sp>
      <p:sp>
        <p:nvSpPr>
          <p:cNvPr id="21" name="Google Shape;940;p65">
            <a:extLst>
              <a:ext uri="{FF2B5EF4-FFF2-40B4-BE49-F238E27FC236}">
                <a16:creationId xmlns:a16="http://schemas.microsoft.com/office/drawing/2014/main" id="{995C0B7A-D097-9EC8-930F-0551355CC750}"/>
              </a:ext>
            </a:extLst>
          </p:cNvPr>
          <p:cNvSpPr/>
          <p:nvPr/>
        </p:nvSpPr>
        <p:spPr>
          <a:xfrm>
            <a:off x="3147702" y="2896927"/>
            <a:ext cx="1626704" cy="322400"/>
          </a:xfrm>
          <a:prstGeom prst="rect">
            <a:avLst/>
          </a:prstGeom>
          <a:solidFill>
            <a:srgbClr val="33A153"/>
          </a:solidFill>
          <a:ln>
            <a:noFill/>
          </a:ln>
        </p:spPr>
        <p:txBody>
          <a:bodyPr spcFirstLastPara="1" wrap="square" lIns="121900" tIns="121900" rIns="121900" bIns="121900" anchor="ctr" anchorCtr="0">
            <a:noAutofit/>
          </a:bodyPr>
          <a:lstStyle/>
          <a:p>
            <a:pPr algn="ctr">
              <a:buClr>
                <a:srgbClr val="000000"/>
              </a:buClr>
              <a:buSzPts val="1000"/>
            </a:pPr>
            <a:r>
              <a:rPr lang="en-PH" sz="1000" dirty="0">
                <a:solidFill>
                  <a:srgbClr val="FFFFFF"/>
                </a:solidFill>
                <a:latin typeface="+mj-lt"/>
                <a:ea typeface="Montserrat"/>
                <a:cs typeface="Montserrat"/>
                <a:sym typeface="Montserrat"/>
              </a:rPr>
              <a:t>TRADICIONAL</a:t>
            </a:r>
          </a:p>
        </p:txBody>
      </p:sp>
      <p:sp>
        <p:nvSpPr>
          <p:cNvPr id="23" name="Google Shape;940;p65">
            <a:extLst>
              <a:ext uri="{FF2B5EF4-FFF2-40B4-BE49-F238E27FC236}">
                <a16:creationId xmlns:a16="http://schemas.microsoft.com/office/drawing/2014/main" id="{8404C276-5C7B-4805-6645-0993473A2B36}"/>
              </a:ext>
            </a:extLst>
          </p:cNvPr>
          <p:cNvSpPr/>
          <p:nvPr/>
        </p:nvSpPr>
        <p:spPr>
          <a:xfrm>
            <a:off x="4937059" y="2896927"/>
            <a:ext cx="1626704" cy="322400"/>
          </a:xfrm>
          <a:prstGeom prst="rect">
            <a:avLst/>
          </a:prstGeom>
          <a:solidFill>
            <a:srgbClr val="33A153"/>
          </a:solidFill>
          <a:ln>
            <a:noFill/>
          </a:ln>
        </p:spPr>
        <p:txBody>
          <a:bodyPr spcFirstLastPara="1" wrap="square" lIns="121900" tIns="121900" rIns="121900" bIns="121900" anchor="ctr" anchorCtr="0">
            <a:noAutofit/>
          </a:bodyPr>
          <a:lstStyle/>
          <a:p>
            <a:pPr algn="ctr">
              <a:buClr>
                <a:srgbClr val="000000"/>
              </a:buClr>
              <a:buSzPts val="1000"/>
            </a:pPr>
            <a:r>
              <a:rPr lang="en-PH" sz="1000" dirty="0">
                <a:solidFill>
                  <a:srgbClr val="FFFFFF"/>
                </a:solidFill>
                <a:latin typeface="+mj-lt"/>
                <a:ea typeface="Montserrat"/>
                <a:cs typeface="Montserrat"/>
                <a:sym typeface="Montserrat"/>
              </a:rPr>
              <a:t>AUTOSSERVIÇO</a:t>
            </a:r>
          </a:p>
        </p:txBody>
      </p:sp>
      <p:sp>
        <p:nvSpPr>
          <p:cNvPr id="24" name="Google Shape;940;p65">
            <a:extLst>
              <a:ext uri="{FF2B5EF4-FFF2-40B4-BE49-F238E27FC236}">
                <a16:creationId xmlns:a16="http://schemas.microsoft.com/office/drawing/2014/main" id="{DE935E2F-8AF3-67BB-C9F6-25A8B039B1FC}"/>
              </a:ext>
            </a:extLst>
          </p:cNvPr>
          <p:cNvSpPr/>
          <p:nvPr/>
        </p:nvSpPr>
        <p:spPr>
          <a:xfrm>
            <a:off x="8226696" y="2896927"/>
            <a:ext cx="1626704" cy="322400"/>
          </a:xfrm>
          <a:prstGeom prst="rect">
            <a:avLst/>
          </a:prstGeom>
          <a:solidFill>
            <a:srgbClr val="D37085"/>
          </a:solidFill>
          <a:ln>
            <a:noFill/>
          </a:ln>
        </p:spPr>
        <p:txBody>
          <a:bodyPr spcFirstLastPara="1" wrap="square" lIns="121900" tIns="121900" rIns="121900" bIns="121900" anchor="ctr" anchorCtr="0">
            <a:noAutofit/>
          </a:bodyPr>
          <a:lstStyle/>
          <a:p>
            <a:pPr algn="ctr">
              <a:buClr>
                <a:srgbClr val="000000"/>
              </a:buClr>
              <a:buSzPts val="1000"/>
            </a:pPr>
            <a:r>
              <a:rPr lang="en-PH" sz="1000" dirty="0">
                <a:solidFill>
                  <a:srgbClr val="FFFFFF"/>
                </a:solidFill>
                <a:latin typeface="+mj-lt"/>
                <a:ea typeface="Montserrat"/>
                <a:cs typeface="Montserrat"/>
                <a:sym typeface="Montserrat"/>
              </a:rPr>
              <a:t>PERFUMARIA</a:t>
            </a:r>
          </a:p>
        </p:txBody>
      </p:sp>
      <p:sp>
        <p:nvSpPr>
          <p:cNvPr id="27" name="Google Shape;940;p65">
            <a:extLst>
              <a:ext uri="{FF2B5EF4-FFF2-40B4-BE49-F238E27FC236}">
                <a16:creationId xmlns:a16="http://schemas.microsoft.com/office/drawing/2014/main" id="{5B3D82D4-AD1A-67A0-4BE9-4F476B5AA63A}"/>
              </a:ext>
            </a:extLst>
          </p:cNvPr>
          <p:cNvSpPr/>
          <p:nvPr/>
        </p:nvSpPr>
        <p:spPr>
          <a:xfrm>
            <a:off x="10016053" y="2896927"/>
            <a:ext cx="1626704" cy="322400"/>
          </a:xfrm>
          <a:prstGeom prst="rect">
            <a:avLst/>
          </a:prstGeom>
          <a:solidFill>
            <a:srgbClr val="D37085"/>
          </a:solidFill>
          <a:ln>
            <a:noFill/>
          </a:ln>
        </p:spPr>
        <p:txBody>
          <a:bodyPr spcFirstLastPara="1" wrap="square" lIns="121900" tIns="121900" rIns="121900" bIns="121900" anchor="ctr" anchorCtr="0">
            <a:noAutofit/>
          </a:bodyPr>
          <a:lstStyle/>
          <a:p>
            <a:pPr algn="ctr">
              <a:buClr>
                <a:srgbClr val="000000"/>
              </a:buClr>
              <a:buSzPts val="1000"/>
            </a:pPr>
            <a:r>
              <a:rPr lang="en-PH" sz="1000" dirty="0">
                <a:solidFill>
                  <a:srgbClr val="FFFFFF"/>
                </a:solidFill>
                <a:latin typeface="+mj-lt"/>
                <a:ea typeface="Montserrat"/>
                <a:cs typeface="Montserrat"/>
                <a:sym typeface="Montserrat"/>
              </a:rPr>
              <a:t>FARMÁCIA</a:t>
            </a:r>
          </a:p>
        </p:txBody>
      </p:sp>
      <p:sp>
        <p:nvSpPr>
          <p:cNvPr id="28" name="Google Shape;964;p65">
            <a:extLst>
              <a:ext uri="{FF2B5EF4-FFF2-40B4-BE49-F238E27FC236}">
                <a16:creationId xmlns:a16="http://schemas.microsoft.com/office/drawing/2014/main" id="{0BD94B60-F075-43B0-E42A-F5FFB5186DB9}"/>
              </a:ext>
            </a:extLst>
          </p:cNvPr>
          <p:cNvSpPr/>
          <p:nvPr/>
        </p:nvSpPr>
        <p:spPr>
          <a:xfrm>
            <a:off x="415756" y="3485402"/>
            <a:ext cx="1158940" cy="463146"/>
          </a:xfrm>
          <a:prstGeom prst="rect">
            <a:avLst/>
          </a:prstGeom>
          <a:solidFill>
            <a:srgbClr val="B0C8FB"/>
          </a:solidFill>
          <a:ln>
            <a:noFill/>
          </a:ln>
        </p:spPr>
        <p:txBody>
          <a:bodyPr spcFirstLastPara="1" wrap="square" lIns="72000" tIns="121900" rIns="72000" bIns="121900" anchor="ctr" anchorCtr="0">
            <a:noAutofit/>
          </a:bodyPr>
          <a:lstStyle/>
          <a:p>
            <a:pPr algn="ctr">
              <a:buClr>
                <a:srgbClr val="000000"/>
              </a:buClr>
              <a:buSzPts val="1200"/>
            </a:pPr>
            <a:r>
              <a:rPr lang="en-PH" sz="1000" dirty="0">
                <a:solidFill>
                  <a:schemeClr val="bg1"/>
                </a:solidFill>
                <a:latin typeface="+mj-lt"/>
                <a:ea typeface="Montserrat"/>
                <a:cs typeface="Montserrat"/>
                <a:sym typeface="Montserrat"/>
              </a:rPr>
              <a:t>HORECA</a:t>
            </a:r>
          </a:p>
        </p:txBody>
      </p:sp>
      <p:sp>
        <p:nvSpPr>
          <p:cNvPr id="29" name="Google Shape;964;p65">
            <a:extLst>
              <a:ext uri="{FF2B5EF4-FFF2-40B4-BE49-F238E27FC236}">
                <a16:creationId xmlns:a16="http://schemas.microsoft.com/office/drawing/2014/main" id="{C6CE40D5-5A0D-0325-FE66-03BFB20489CD}"/>
              </a:ext>
            </a:extLst>
          </p:cNvPr>
          <p:cNvSpPr/>
          <p:nvPr/>
        </p:nvSpPr>
        <p:spPr>
          <a:xfrm>
            <a:off x="415756" y="4066461"/>
            <a:ext cx="1158940" cy="463146"/>
          </a:xfrm>
          <a:prstGeom prst="rect">
            <a:avLst/>
          </a:prstGeom>
          <a:solidFill>
            <a:srgbClr val="E0E9FE"/>
          </a:solidFill>
          <a:ln>
            <a:noFill/>
          </a:ln>
        </p:spPr>
        <p:txBody>
          <a:bodyPr spcFirstLastPara="1" wrap="square" lIns="72000" tIns="121900" rIns="72000" bIns="121900" anchor="ctr" anchorCtr="0">
            <a:noAutofit/>
          </a:bodyPr>
          <a:lstStyle/>
          <a:p>
            <a:pPr algn="ctr">
              <a:buClr>
                <a:srgbClr val="000000"/>
              </a:buClr>
              <a:buSzPts val="1200"/>
            </a:pPr>
            <a:r>
              <a:rPr lang="en-PH" sz="1000" dirty="0">
                <a:latin typeface="+mj-lt"/>
                <a:ea typeface="Montserrat"/>
                <a:cs typeface="Montserrat"/>
                <a:sym typeface="Montserrat"/>
              </a:rPr>
              <a:t>BAR ALCOO GR</a:t>
            </a:r>
          </a:p>
        </p:txBody>
      </p:sp>
      <p:sp>
        <p:nvSpPr>
          <p:cNvPr id="32" name="Google Shape;964;p65">
            <a:extLst>
              <a:ext uri="{FF2B5EF4-FFF2-40B4-BE49-F238E27FC236}">
                <a16:creationId xmlns:a16="http://schemas.microsoft.com/office/drawing/2014/main" id="{9C111378-832B-E7F4-B8C2-19B9F22E8208}"/>
              </a:ext>
            </a:extLst>
          </p:cNvPr>
          <p:cNvSpPr/>
          <p:nvPr/>
        </p:nvSpPr>
        <p:spPr>
          <a:xfrm>
            <a:off x="415756" y="4647520"/>
            <a:ext cx="1158940" cy="463146"/>
          </a:xfrm>
          <a:prstGeom prst="rect">
            <a:avLst/>
          </a:prstGeom>
          <a:solidFill>
            <a:srgbClr val="E0E9FE"/>
          </a:solidFill>
          <a:ln>
            <a:noFill/>
          </a:ln>
        </p:spPr>
        <p:txBody>
          <a:bodyPr spcFirstLastPara="1" wrap="square" lIns="72000" tIns="121900" rIns="72000" bIns="121900" anchor="ctr" anchorCtr="0">
            <a:noAutofit/>
          </a:bodyPr>
          <a:lstStyle/>
          <a:p>
            <a:pPr algn="ctr">
              <a:buClr>
                <a:srgbClr val="000000"/>
              </a:buClr>
              <a:buSzPts val="1200"/>
            </a:pPr>
            <a:r>
              <a:rPr lang="en-PH" sz="1000" dirty="0">
                <a:latin typeface="+mj-lt"/>
                <a:ea typeface="Montserrat"/>
                <a:cs typeface="Montserrat"/>
                <a:sym typeface="Montserrat"/>
              </a:rPr>
              <a:t>LANCHONETE</a:t>
            </a:r>
          </a:p>
        </p:txBody>
      </p:sp>
      <p:sp>
        <p:nvSpPr>
          <p:cNvPr id="33" name="Google Shape;964;p65">
            <a:extLst>
              <a:ext uri="{FF2B5EF4-FFF2-40B4-BE49-F238E27FC236}">
                <a16:creationId xmlns:a16="http://schemas.microsoft.com/office/drawing/2014/main" id="{21C1288A-DA4B-15D5-A411-C923D24BC882}"/>
              </a:ext>
            </a:extLst>
          </p:cNvPr>
          <p:cNvSpPr/>
          <p:nvPr/>
        </p:nvSpPr>
        <p:spPr>
          <a:xfrm>
            <a:off x="415756" y="5228579"/>
            <a:ext cx="1158940" cy="463146"/>
          </a:xfrm>
          <a:prstGeom prst="rect">
            <a:avLst/>
          </a:prstGeom>
          <a:solidFill>
            <a:srgbClr val="E0E9FE"/>
          </a:solidFill>
          <a:ln>
            <a:noFill/>
          </a:ln>
        </p:spPr>
        <p:txBody>
          <a:bodyPr spcFirstLastPara="1" wrap="square" lIns="72000" tIns="121900" rIns="72000" bIns="121900" anchor="ctr" anchorCtr="0">
            <a:noAutofit/>
          </a:bodyPr>
          <a:lstStyle/>
          <a:p>
            <a:pPr algn="ctr">
              <a:buClr>
                <a:srgbClr val="000000"/>
              </a:buClr>
              <a:buSzPts val="1200"/>
            </a:pPr>
            <a:r>
              <a:rPr lang="en-PH" sz="1000" dirty="0">
                <a:latin typeface="+mj-lt"/>
                <a:ea typeface="Montserrat"/>
                <a:cs typeface="Montserrat"/>
                <a:sym typeface="Montserrat"/>
              </a:rPr>
              <a:t>CASAS NOTURNAS</a:t>
            </a:r>
          </a:p>
        </p:txBody>
      </p:sp>
      <p:sp>
        <p:nvSpPr>
          <p:cNvPr id="34" name="Google Shape;964;p65">
            <a:extLst>
              <a:ext uri="{FF2B5EF4-FFF2-40B4-BE49-F238E27FC236}">
                <a16:creationId xmlns:a16="http://schemas.microsoft.com/office/drawing/2014/main" id="{AD68AF0C-B041-1FF3-1040-5AF19977659C}"/>
              </a:ext>
            </a:extLst>
          </p:cNvPr>
          <p:cNvSpPr/>
          <p:nvPr/>
        </p:nvSpPr>
        <p:spPr>
          <a:xfrm>
            <a:off x="415756" y="5809638"/>
            <a:ext cx="1158940" cy="463146"/>
          </a:xfrm>
          <a:prstGeom prst="rect">
            <a:avLst/>
          </a:prstGeom>
          <a:solidFill>
            <a:srgbClr val="E0E9FE"/>
          </a:solidFill>
          <a:ln>
            <a:noFill/>
          </a:ln>
        </p:spPr>
        <p:txBody>
          <a:bodyPr spcFirstLastPara="1" wrap="square" lIns="72000" tIns="121900" rIns="72000" bIns="121900" anchor="ctr" anchorCtr="0">
            <a:noAutofit/>
          </a:bodyPr>
          <a:lstStyle/>
          <a:p>
            <a:pPr algn="ctr">
              <a:buClr>
                <a:srgbClr val="000000"/>
              </a:buClr>
              <a:buSzPts val="1200"/>
            </a:pPr>
            <a:r>
              <a:rPr lang="en-PH" sz="1000" dirty="0">
                <a:latin typeface="+mj-lt"/>
                <a:ea typeface="Montserrat"/>
                <a:cs typeface="Montserrat"/>
                <a:sym typeface="Montserrat"/>
              </a:rPr>
              <a:t>HOTEIS / RESTAURA.</a:t>
            </a:r>
          </a:p>
        </p:txBody>
      </p:sp>
      <p:sp>
        <p:nvSpPr>
          <p:cNvPr id="39" name="Google Shape;964;p65">
            <a:extLst>
              <a:ext uri="{FF2B5EF4-FFF2-40B4-BE49-F238E27FC236}">
                <a16:creationId xmlns:a16="http://schemas.microsoft.com/office/drawing/2014/main" id="{D3E14AEE-3AA2-FDDE-586E-AA8AEE988A8C}"/>
              </a:ext>
            </a:extLst>
          </p:cNvPr>
          <p:cNvSpPr/>
          <p:nvPr/>
        </p:nvSpPr>
        <p:spPr>
          <a:xfrm>
            <a:off x="1716203" y="3485402"/>
            <a:ext cx="1158940" cy="463146"/>
          </a:xfrm>
          <a:prstGeom prst="rect">
            <a:avLst/>
          </a:prstGeom>
          <a:solidFill>
            <a:srgbClr val="B0C8FB"/>
          </a:solidFill>
          <a:ln>
            <a:noFill/>
          </a:ln>
        </p:spPr>
        <p:txBody>
          <a:bodyPr spcFirstLastPara="1" wrap="square" lIns="72000" tIns="121900" rIns="72000" bIns="121900" anchor="ctr" anchorCtr="0">
            <a:noAutofit/>
          </a:bodyPr>
          <a:lstStyle/>
          <a:p>
            <a:pPr algn="ctr">
              <a:buClr>
                <a:srgbClr val="000000"/>
              </a:buClr>
              <a:buSzPts val="1200"/>
            </a:pPr>
            <a:r>
              <a:rPr lang="en-PH" sz="1000" dirty="0">
                <a:solidFill>
                  <a:schemeClr val="bg1"/>
                </a:solidFill>
                <a:latin typeface="+mj-lt"/>
                <a:ea typeface="Montserrat"/>
                <a:cs typeface="Montserrat"/>
                <a:sym typeface="Montserrat"/>
              </a:rPr>
              <a:t>BAR</a:t>
            </a:r>
          </a:p>
        </p:txBody>
      </p:sp>
      <p:sp>
        <p:nvSpPr>
          <p:cNvPr id="40" name="Google Shape;964;p65">
            <a:extLst>
              <a:ext uri="{FF2B5EF4-FFF2-40B4-BE49-F238E27FC236}">
                <a16:creationId xmlns:a16="http://schemas.microsoft.com/office/drawing/2014/main" id="{0F929DF8-6449-B20C-AF9B-8259B8D7F545}"/>
              </a:ext>
            </a:extLst>
          </p:cNvPr>
          <p:cNvSpPr/>
          <p:nvPr/>
        </p:nvSpPr>
        <p:spPr>
          <a:xfrm>
            <a:off x="1716203" y="4066461"/>
            <a:ext cx="1158940" cy="463146"/>
          </a:xfrm>
          <a:prstGeom prst="rect">
            <a:avLst/>
          </a:prstGeom>
          <a:solidFill>
            <a:srgbClr val="E0E9FE"/>
          </a:solidFill>
          <a:ln>
            <a:noFill/>
          </a:ln>
        </p:spPr>
        <p:txBody>
          <a:bodyPr spcFirstLastPara="1" wrap="square" lIns="72000" tIns="121900" rIns="72000" bIns="121900" anchor="ctr" anchorCtr="0">
            <a:noAutofit/>
          </a:bodyPr>
          <a:lstStyle/>
          <a:p>
            <a:pPr algn="ctr">
              <a:buClr>
                <a:srgbClr val="000000"/>
              </a:buClr>
              <a:buSzPts val="1200"/>
            </a:pPr>
            <a:r>
              <a:rPr lang="en-PH" sz="1000" dirty="0">
                <a:latin typeface="+mj-lt"/>
                <a:ea typeface="Montserrat"/>
                <a:cs typeface="Montserrat"/>
                <a:sym typeface="Montserrat"/>
              </a:rPr>
              <a:t>BAR ALIMEN GR</a:t>
            </a:r>
          </a:p>
        </p:txBody>
      </p:sp>
      <p:sp>
        <p:nvSpPr>
          <p:cNvPr id="41" name="Google Shape;964;p65">
            <a:extLst>
              <a:ext uri="{FF2B5EF4-FFF2-40B4-BE49-F238E27FC236}">
                <a16:creationId xmlns:a16="http://schemas.microsoft.com/office/drawing/2014/main" id="{52CE8600-8AAC-984E-385E-A03527145E5D}"/>
              </a:ext>
            </a:extLst>
          </p:cNvPr>
          <p:cNvSpPr/>
          <p:nvPr/>
        </p:nvSpPr>
        <p:spPr>
          <a:xfrm>
            <a:off x="1716203" y="4647520"/>
            <a:ext cx="1158940" cy="463146"/>
          </a:xfrm>
          <a:prstGeom prst="rect">
            <a:avLst/>
          </a:prstGeom>
          <a:solidFill>
            <a:srgbClr val="E0E9FE"/>
          </a:solidFill>
          <a:ln>
            <a:noFill/>
          </a:ln>
        </p:spPr>
        <p:txBody>
          <a:bodyPr spcFirstLastPara="1" wrap="square" lIns="72000" tIns="121900" rIns="72000" bIns="121900" anchor="ctr" anchorCtr="0">
            <a:noAutofit/>
          </a:bodyPr>
          <a:lstStyle/>
          <a:p>
            <a:pPr algn="ctr">
              <a:buClr>
                <a:srgbClr val="000000"/>
              </a:buClr>
              <a:buSzPts val="1200"/>
            </a:pPr>
            <a:r>
              <a:rPr lang="en-PH" sz="1000" dirty="0">
                <a:latin typeface="+mj-lt"/>
                <a:ea typeface="Montserrat"/>
                <a:cs typeface="Montserrat"/>
                <a:sym typeface="Montserrat"/>
              </a:rPr>
              <a:t>BAR ALIMEN PQ</a:t>
            </a:r>
          </a:p>
        </p:txBody>
      </p:sp>
      <p:sp>
        <p:nvSpPr>
          <p:cNvPr id="42" name="Google Shape;964;p65">
            <a:extLst>
              <a:ext uri="{FF2B5EF4-FFF2-40B4-BE49-F238E27FC236}">
                <a16:creationId xmlns:a16="http://schemas.microsoft.com/office/drawing/2014/main" id="{96F96699-0DCE-9430-1EB2-E987D89A00DF}"/>
              </a:ext>
            </a:extLst>
          </p:cNvPr>
          <p:cNvSpPr/>
          <p:nvPr/>
        </p:nvSpPr>
        <p:spPr>
          <a:xfrm>
            <a:off x="1716203" y="5228579"/>
            <a:ext cx="1158940" cy="463146"/>
          </a:xfrm>
          <a:prstGeom prst="rect">
            <a:avLst/>
          </a:prstGeom>
          <a:solidFill>
            <a:srgbClr val="E0E9FE"/>
          </a:solidFill>
          <a:ln>
            <a:noFill/>
          </a:ln>
        </p:spPr>
        <p:txBody>
          <a:bodyPr spcFirstLastPara="1" wrap="square" lIns="72000" tIns="121900" rIns="72000" bIns="121900" anchor="ctr" anchorCtr="0">
            <a:noAutofit/>
          </a:bodyPr>
          <a:lstStyle/>
          <a:p>
            <a:pPr algn="ctr">
              <a:buClr>
                <a:srgbClr val="000000"/>
              </a:buClr>
              <a:buSzPts val="1200"/>
            </a:pPr>
            <a:r>
              <a:rPr lang="en-PH" sz="1000" dirty="0">
                <a:latin typeface="+mj-lt"/>
                <a:ea typeface="Montserrat"/>
                <a:cs typeface="Montserrat"/>
                <a:sym typeface="Montserrat"/>
              </a:rPr>
              <a:t>BAR ALCOO PQ</a:t>
            </a:r>
          </a:p>
        </p:txBody>
      </p:sp>
      <p:sp>
        <p:nvSpPr>
          <p:cNvPr id="44" name="Google Shape;964;p65">
            <a:extLst>
              <a:ext uri="{FF2B5EF4-FFF2-40B4-BE49-F238E27FC236}">
                <a16:creationId xmlns:a16="http://schemas.microsoft.com/office/drawing/2014/main" id="{1FD5ECDC-446C-52D3-5E72-F1E39D13B415}"/>
              </a:ext>
            </a:extLst>
          </p:cNvPr>
          <p:cNvSpPr/>
          <p:nvPr/>
        </p:nvSpPr>
        <p:spPr>
          <a:xfrm>
            <a:off x="3381584" y="3485402"/>
            <a:ext cx="1158940" cy="463146"/>
          </a:xfrm>
          <a:prstGeom prst="rect">
            <a:avLst/>
          </a:prstGeom>
          <a:solidFill>
            <a:srgbClr val="CCE8D4"/>
          </a:solidFill>
          <a:ln>
            <a:noFill/>
          </a:ln>
        </p:spPr>
        <p:txBody>
          <a:bodyPr spcFirstLastPara="1" wrap="square" lIns="72000" tIns="121900" rIns="72000" bIns="121900" anchor="ctr" anchorCtr="0">
            <a:noAutofit/>
          </a:bodyPr>
          <a:lstStyle/>
          <a:p>
            <a:pPr algn="ctr">
              <a:buClr>
                <a:srgbClr val="000000"/>
              </a:buClr>
              <a:buSzPts val="1200"/>
            </a:pPr>
            <a:r>
              <a:rPr lang="en-PH" sz="1000" dirty="0">
                <a:latin typeface="+mj-lt"/>
                <a:ea typeface="Montserrat"/>
                <a:cs typeface="Montserrat"/>
                <a:sym typeface="Montserrat"/>
              </a:rPr>
              <a:t>TRAD MISTO GR</a:t>
            </a:r>
          </a:p>
        </p:txBody>
      </p:sp>
      <p:sp>
        <p:nvSpPr>
          <p:cNvPr id="45" name="Google Shape;964;p65">
            <a:extLst>
              <a:ext uri="{FF2B5EF4-FFF2-40B4-BE49-F238E27FC236}">
                <a16:creationId xmlns:a16="http://schemas.microsoft.com/office/drawing/2014/main" id="{E37472E0-5FA5-3FA2-F9C1-E2F08C87CB5E}"/>
              </a:ext>
            </a:extLst>
          </p:cNvPr>
          <p:cNvSpPr/>
          <p:nvPr/>
        </p:nvSpPr>
        <p:spPr>
          <a:xfrm>
            <a:off x="3381584" y="4066461"/>
            <a:ext cx="1158940" cy="463146"/>
          </a:xfrm>
          <a:prstGeom prst="rect">
            <a:avLst/>
          </a:prstGeom>
          <a:solidFill>
            <a:srgbClr val="CCE8D4"/>
          </a:solidFill>
          <a:ln>
            <a:noFill/>
          </a:ln>
        </p:spPr>
        <p:txBody>
          <a:bodyPr spcFirstLastPara="1" wrap="square" lIns="72000" tIns="121900" rIns="72000" bIns="121900" anchor="ctr" anchorCtr="0">
            <a:noAutofit/>
          </a:bodyPr>
          <a:lstStyle/>
          <a:p>
            <a:pPr algn="ctr">
              <a:buClr>
                <a:srgbClr val="000000"/>
              </a:buClr>
              <a:buSzPts val="1200"/>
            </a:pPr>
            <a:r>
              <a:rPr lang="en-PH" sz="1000" dirty="0">
                <a:latin typeface="+mj-lt"/>
                <a:ea typeface="Montserrat"/>
                <a:cs typeface="Montserrat"/>
                <a:sym typeface="Montserrat"/>
              </a:rPr>
              <a:t>TRAD MISTO PQ</a:t>
            </a:r>
          </a:p>
        </p:txBody>
      </p:sp>
      <p:sp>
        <p:nvSpPr>
          <p:cNvPr id="46" name="Google Shape;964;p65">
            <a:extLst>
              <a:ext uri="{FF2B5EF4-FFF2-40B4-BE49-F238E27FC236}">
                <a16:creationId xmlns:a16="http://schemas.microsoft.com/office/drawing/2014/main" id="{54C42DBB-9594-0620-7981-DB691C97A793}"/>
              </a:ext>
            </a:extLst>
          </p:cNvPr>
          <p:cNvSpPr/>
          <p:nvPr/>
        </p:nvSpPr>
        <p:spPr>
          <a:xfrm>
            <a:off x="3381584" y="4647520"/>
            <a:ext cx="1158940" cy="463146"/>
          </a:xfrm>
          <a:prstGeom prst="rect">
            <a:avLst/>
          </a:prstGeom>
          <a:solidFill>
            <a:srgbClr val="CCE8D4"/>
          </a:solidFill>
          <a:ln>
            <a:noFill/>
          </a:ln>
        </p:spPr>
        <p:txBody>
          <a:bodyPr spcFirstLastPara="1" wrap="square" lIns="72000" tIns="121900" rIns="72000" bIns="121900" anchor="ctr" anchorCtr="0">
            <a:noAutofit/>
          </a:bodyPr>
          <a:lstStyle/>
          <a:p>
            <a:pPr algn="ctr">
              <a:buClr>
                <a:srgbClr val="000000"/>
              </a:buClr>
              <a:buSzPts val="1200"/>
            </a:pPr>
            <a:r>
              <a:rPr lang="en-PH" sz="1000" dirty="0">
                <a:latin typeface="+mj-lt"/>
                <a:ea typeface="Montserrat"/>
                <a:cs typeface="Montserrat"/>
                <a:sym typeface="Montserrat"/>
              </a:rPr>
              <a:t>TRAD ALIMEN GR</a:t>
            </a:r>
          </a:p>
        </p:txBody>
      </p:sp>
      <p:sp>
        <p:nvSpPr>
          <p:cNvPr id="47" name="Google Shape;964;p65">
            <a:extLst>
              <a:ext uri="{FF2B5EF4-FFF2-40B4-BE49-F238E27FC236}">
                <a16:creationId xmlns:a16="http://schemas.microsoft.com/office/drawing/2014/main" id="{6E5CF570-7D52-B6F7-0FF2-A33DFFF78B02}"/>
              </a:ext>
            </a:extLst>
          </p:cNvPr>
          <p:cNvSpPr/>
          <p:nvPr/>
        </p:nvSpPr>
        <p:spPr>
          <a:xfrm>
            <a:off x="3381584" y="5228579"/>
            <a:ext cx="1158940" cy="463146"/>
          </a:xfrm>
          <a:prstGeom prst="rect">
            <a:avLst/>
          </a:prstGeom>
          <a:solidFill>
            <a:srgbClr val="CCE8D4"/>
          </a:solidFill>
          <a:ln>
            <a:noFill/>
          </a:ln>
        </p:spPr>
        <p:txBody>
          <a:bodyPr spcFirstLastPara="1" wrap="square" lIns="72000" tIns="121900" rIns="72000" bIns="121900" anchor="ctr" anchorCtr="0">
            <a:noAutofit/>
          </a:bodyPr>
          <a:lstStyle/>
          <a:p>
            <a:pPr algn="ctr">
              <a:buClr>
                <a:srgbClr val="000000"/>
              </a:buClr>
              <a:buSzPts val="1200"/>
            </a:pPr>
            <a:r>
              <a:rPr lang="en-PH" sz="1000" dirty="0">
                <a:latin typeface="+mj-lt"/>
                <a:ea typeface="Montserrat"/>
                <a:cs typeface="Montserrat"/>
                <a:sym typeface="Montserrat"/>
              </a:rPr>
              <a:t>TRAD ALIMEN PQ</a:t>
            </a:r>
          </a:p>
        </p:txBody>
      </p:sp>
      <p:sp>
        <p:nvSpPr>
          <p:cNvPr id="48" name="Google Shape;964;p65">
            <a:extLst>
              <a:ext uri="{FF2B5EF4-FFF2-40B4-BE49-F238E27FC236}">
                <a16:creationId xmlns:a16="http://schemas.microsoft.com/office/drawing/2014/main" id="{8206B87B-3D2D-4471-A5B0-35B743E86FD6}"/>
              </a:ext>
            </a:extLst>
          </p:cNvPr>
          <p:cNvSpPr/>
          <p:nvPr/>
        </p:nvSpPr>
        <p:spPr>
          <a:xfrm>
            <a:off x="4887352" y="3485402"/>
            <a:ext cx="1237488" cy="463146"/>
          </a:xfrm>
          <a:prstGeom prst="rect">
            <a:avLst/>
          </a:prstGeom>
          <a:solidFill>
            <a:srgbClr val="80C493"/>
          </a:solidFill>
          <a:ln>
            <a:noFill/>
          </a:ln>
        </p:spPr>
        <p:txBody>
          <a:bodyPr spcFirstLastPara="1" wrap="square" lIns="72000" tIns="121900" rIns="72000" bIns="121900" anchor="ctr" anchorCtr="0">
            <a:noAutofit/>
          </a:bodyPr>
          <a:lstStyle/>
          <a:p>
            <a:pPr algn="ctr">
              <a:buClr>
                <a:srgbClr val="000000"/>
              </a:buClr>
              <a:buSzPts val="1200"/>
            </a:pPr>
            <a:r>
              <a:rPr lang="en-PH" sz="1000" dirty="0">
                <a:solidFill>
                  <a:schemeClr val="bg1"/>
                </a:solidFill>
                <a:latin typeface="+mj-lt"/>
                <a:ea typeface="Montserrat"/>
                <a:cs typeface="Montserrat"/>
                <a:sym typeface="Montserrat"/>
              </a:rPr>
              <a:t>AS </a:t>
            </a:r>
          </a:p>
          <a:p>
            <a:pPr algn="ctr">
              <a:buClr>
                <a:srgbClr val="000000"/>
              </a:buClr>
              <a:buSzPts val="1200"/>
            </a:pPr>
            <a:r>
              <a:rPr lang="en-PH" sz="1000" dirty="0">
                <a:solidFill>
                  <a:schemeClr val="bg1"/>
                </a:solidFill>
                <a:latin typeface="+mj-lt"/>
                <a:ea typeface="Montserrat"/>
                <a:cs typeface="Montserrat"/>
                <a:sym typeface="Montserrat"/>
              </a:rPr>
              <a:t>INDEPENDENTE</a:t>
            </a:r>
          </a:p>
        </p:txBody>
      </p:sp>
      <p:sp>
        <p:nvSpPr>
          <p:cNvPr id="50" name="Google Shape;964;p65">
            <a:extLst>
              <a:ext uri="{FF2B5EF4-FFF2-40B4-BE49-F238E27FC236}">
                <a16:creationId xmlns:a16="http://schemas.microsoft.com/office/drawing/2014/main" id="{4E02EE0B-D0E6-8962-5919-3AFC3A04D993}"/>
              </a:ext>
            </a:extLst>
          </p:cNvPr>
          <p:cNvSpPr/>
          <p:nvPr/>
        </p:nvSpPr>
        <p:spPr>
          <a:xfrm>
            <a:off x="6393122" y="4066461"/>
            <a:ext cx="1242118" cy="463146"/>
          </a:xfrm>
          <a:prstGeom prst="rect">
            <a:avLst/>
          </a:prstGeom>
          <a:solidFill>
            <a:srgbClr val="CCE8D4"/>
          </a:solidFill>
          <a:ln>
            <a:noFill/>
          </a:ln>
        </p:spPr>
        <p:txBody>
          <a:bodyPr spcFirstLastPara="1" wrap="square" lIns="72000" tIns="121900" rIns="72000" bIns="121900" anchor="ctr" anchorCtr="0">
            <a:noAutofit/>
          </a:bodyPr>
          <a:lstStyle/>
          <a:p>
            <a:pPr algn="ctr">
              <a:buClr>
                <a:srgbClr val="000000"/>
              </a:buClr>
              <a:buSzPts val="1200"/>
            </a:pPr>
            <a:r>
              <a:rPr lang="en-PH" sz="1000" dirty="0">
                <a:latin typeface="+mj-lt"/>
                <a:ea typeface="Montserrat"/>
                <a:cs typeface="Montserrat"/>
                <a:sym typeface="Montserrat"/>
              </a:rPr>
              <a:t>HIPERMERCADO</a:t>
            </a:r>
          </a:p>
        </p:txBody>
      </p:sp>
      <p:sp>
        <p:nvSpPr>
          <p:cNvPr id="51" name="Google Shape;964;p65">
            <a:extLst>
              <a:ext uri="{FF2B5EF4-FFF2-40B4-BE49-F238E27FC236}">
                <a16:creationId xmlns:a16="http://schemas.microsoft.com/office/drawing/2014/main" id="{DC183315-44B7-BD6A-1E6F-0AFA5A1483C8}"/>
              </a:ext>
            </a:extLst>
          </p:cNvPr>
          <p:cNvSpPr/>
          <p:nvPr/>
        </p:nvSpPr>
        <p:spPr>
          <a:xfrm>
            <a:off x="6393122" y="4647520"/>
            <a:ext cx="1242118" cy="463146"/>
          </a:xfrm>
          <a:prstGeom prst="rect">
            <a:avLst/>
          </a:prstGeom>
          <a:solidFill>
            <a:srgbClr val="CCE8D4"/>
          </a:solidFill>
          <a:ln>
            <a:noFill/>
          </a:ln>
        </p:spPr>
        <p:txBody>
          <a:bodyPr spcFirstLastPara="1" wrap="square" lIns="72000" tIns="121900" rIns="72000" bIns="121900" anchor="ctr" anchorCtr="0">
            <a:noAutofit/>
          </a:bodyPr>
          <a:lstStyle/>
          <a:p>
            <a:pPr algn="ctr">
              <a:buClr>
                <a:srgbClr val="000000"/>
              </a:buClr>
              <a:buSzPts val="1200"/>
            </a:pPr>
            <a:r>
              <a:rPr lang="en-PH" sz="1000" dirty="0">
                <a:latin typeface="+mj-lt"/>
                <a:ea typeface="Montserrat"/>
                <a:cs typeface="Montserrat"/>
                <a:sym typeface="Montserrat"/>
              </a:rPr>
              <a:t>SUPER GRANDE</a:t>
            </a:r>
          </a:p>
        </p:txBody>
      </p:sp>
      <p:sp>
        <p:nvSpPr>
          <p:cNvPr id="52" name="Google Shape;964;p65">
            <a:extLst>
              <a:ext uri="{FF2B5EF4-FFF2-40B4-BE49-F238E27FC236}">
                <a16:creationId xmlns:a16="http://schemas.microsoft.com/office/drawing/2014/main" id="{EDB04C59-0A62-374B-F554-E41D8E31392E}"/>
              </a:ext>
            </a:extLst>
          </p:cNvPr>
          <p:cNvSpPr/>
          <p:nvPr/>
        </p:nvSpPr>
        <p:spPr>
          <a:xfrm>
            <a:off x="6393122" y="5228579"/>
            <a:ext cx="1242118" cy="463146"/>
          </a:xfrm>
          <a:prstGeom prst="rect">
            <a:avLst/>
          </a:prstGeom>
          <a:solidFill>
            <a:srgbClr val="CCE8D4"/>
          </a:solidFill>
          <a:ln>
            <a:noFill/>
          </a:ln>
        </p:spPr>
        <p:txBody>
          <a:bodyPr spcFirstLastPara="1" wrap="square" lIns="72000" tIns="121900" rIns="72000" bIns="121900" anchor="ctr" anchorCtr="0">
            <a:noAutofit/>
          </a:bodyPr>
          <a:lstStyle/>
          <a:p>
            <a:pPr algn="ctr">
              <a:buClr>
                <a:srgbClr val="000000"/>
              </a:buClr>
              <a:buSzPts val="1200"/>
            </a:pPr>
            <a:r>
              <a:rPr lang="en-PH" sz="1000" dirty="0">
                <a:latin typeface="+mj-lt"/>
                <a:ea typeface="Montserrat"/>
                <a:cs typeface="Montserrat"/>
                <a:sym typeface="Montserrat"/>
              </a:rPr>
              <a:t>SUPER PEQUENO</a:t>
            </a:r>
          </a:p>
        </p:txBody>
      </p:sp>
      <p:sp>
        <p:nvSpPr>
          <p:cNvPr id="53" name="Google Shape;964;p65">
            <a:extLst>
              <a:ext uri="{FF2B5EF4-FFF2-40B4-BE49-F238E27FC236}">
                <a16:creationId xmlns:a16="http://schemas.microsoft.com/office/drawing/2014/main" id="{C33DDBB4-E079-3525-B6C8-00FF8842D775}"/>
              </a:ext>
            </a:extLst>
          </p:cNvPr>
          <p:cNvSpPr/>
          <p:nvPr/>
        </p:nvSpPr>
        <p:spPr>
          <a:xfrm>
            <a:off x="6393122" y="5809638"/>
            <a:ext cx="1242118" cy="463146"/>
          </a:xfrm>
          <a:prstGeom prst="rect">
            <a:avLst/>
          </a:prstGeom>
          <a:solidFill>
            <a:srgbClr val="CCE8D4"/>
          </a:solidFill>
          <a:ln>
            <a:noFill/>
          </a:ln>
        </p:spPr>
        <p:txBody>
          <a:bodyPr spcFirstLastPara="1" wrap="square" lIns="72000" tIns="121900" rIns="72000" bIns="121900" anchor="ctr" anchorCtr="0">
            <a:noAutofit/>
          </a:bodyPr>
          <a:lstStyle/>
          <a:p>
            <a:pPr algn="ctr">
              <a:buClr>
                <a:srgbClr val="000000"/>
              </a:buClr>
              <a:buSzPts val="1200"/>
            </a:pPr>
            <a:r>
              <a:rPr lang="en-PH" sz="1000" dirty="0">
                <a:latin typeface="+mj-lt"/>
                <a:ea typeface="Montserrat"/>
                <a:cs typeface="Montserrat"/>
                <a:sym typeface="Montserrat"/>
              </a:rPr>
              <a:t>MINI MERCADO</a:t>
            </a:r>
          </a:p>
        </p:txBody>
      </p:sp>
      <p:sp>
        <p:nvSpPr>
          <p:cNvPr id="54" name="Google Shape;964;p65">
            <a:extLst>
              <a:ext uri="{FF2B5EF4-FFF2-40B4-BE49-F238E27FC236}">
                <a16:creationId xmlns:a16="http://schemas.microsoft.com/office/drawing/2014/main" id="{07FC3A99-806F-9B26-85F7-4EAD8B732FE6}"/>
              </a:ext>
            </a:extLst>
          </p:cNvPr>
          <p:cNvSpPr/>
          <p:nvPr/>
        </p:nvSpPr>
        <p:spPr>
          <a:xfrm>
            <a:off x="9416274" y="3485402"/>
            <a:ext cx="1154237" cy="463146"/>
          </a:xfrm>
          <a:prstGeom prst="rect">
            <a:avLst/>
          </a:prstGeom>
          <a:solidFill>
            <a:srgbClr val="E3A5B2"/>
          </a:solidFill>
          <a:ln>
            <a:noFill/>
          </a:ln>
        </p:spPr>
        <p:txBody>
          <a:bodyPr spcFirstLastPara="1" wrap="square" lIns="72000" tIns="121900" rIns="72000" bIns="121900" anchor="ctr" anchorCtr="0">
            <a:noAutofit/>
          </a:bodyPr>
          <a:lstStyle/>
          <a:p>
            <a:pPr algn="ctr">
              <a:buClr>
                <a:srgbClr val="000000"/>
              </a:buClr>
              <a:buSzPts val="1200"/>
            </a:pPr>
            <a:r>
              <a:rPr lang="en-PH" sz="1000" dirty="0">
                <a:solidFill>
                  <a:srgbClr val="FFFFFF"/>
                </a:solidFill>
                <a:latin typeface="+mj-lt"/>
                <a:ea typeface="Montserrat"/>
                <a:cs typeface="Montserrat"/>
                <a:sym typeface="Montserrat"/>
              </a:rPr>
              <a:t>FARMÁCIA</a:t>
            </a:r>
          </a:p>
          <a:p>
            <a:pPr algn="ctr">
              <a:buClr>
                <a:srgbClr val="000000"/>
              </a:buClr>
              <a:buSzPts val="1200"/>
            </a:pPr>
            <a:r>
              <a:rPr lang="en-PH" sz="1000" dirty="0">
                <a:solidFill>
                  <a:srgbClr val="FFFFFF"/>
                </a:solidFill>
                <a:latin typeface="+mj-lt"/>
                <a:ea typeface="Montserrat"/>
                <a:cs typeface="Montserrat"/>
                <a:sym typeface="Montserrat"/>
              </a:rPr>
              <a:t>PEQUENA</a:t>
            </a:r>
          </a:p>
        </p:txBody>
      </p:sp>
      <p:sp>
        <p:nvSpPr>
          <p:cNvPr id="55" name="Google Shape;964;p65">
            <a:extLst>
              <a:ext uri="{FF2B5EF4-FFF2-40B4-BE49-F238E27FC236}">
                <a16:creationId xmlns:a16="http://schemas.microsoft.com/office/drawing/2014/main" id="{B2813027-1FC7-259A-6C99-270C548538CA}"/>
              </a:ext>
            </a:extLst>
          </p:cNvPr>
          <p:cNvSpPr/>
          <p:nvPr/>
        </p:nvSpPr>
        <p:spPr>
          <a:xfrm>
            <a:off x="10716721" y="3485402"/>
            <a:ext cx="1154237" cy="463146"/>
          </a:xfrm>
          <a:prstGeom prst="rect">
            <a:avLst/>
          </a:prstGeom>
          <a:solidFill>
            <a:srgbClr val="E3A5B2"/>
          </a:solidFill>
          <a:ln>
            <a:noFill/>
          </a:ln>
        </p:spPr>
        <p:txBody>
          <a:bodyPr spcFirstLastPara="1" wrap="square" lIns="72000" tIns="121900" rIns="72000" bIns="121900" anchor="ctr" anchorCtr="0">
            <a:noAutofit/>
          </a:bodyPr>
          <a:lstStyle/>
          <a:p>
            <a:pPr algn="ctr">
              <a:buClr>
                <a:srgbClr val="000000"/>
              </a:buClr>
              <a:buSzPts val="1200"/>
            </a:pPr>
            <a:r>
              <a:rPr lang="en-PH" sz="1000" dirty="0">
                <a:solidFill>
                  <a:srgbClr val="FFFFFF"/>
                </a:solidFill>
                <a:latin typeface="+mj-lt"/>
                <a:ea typeface="Montserrat"/>
                <a:cs typeface="Montserrat"/>
                <a:sym typeface="Montserrat"/>
              </a:rPr>
              <a:t>FARMÁCIA GRANDE</a:t>
            </a:r>
          </a:p>
        </p:txBody>
      </p:sp>
      <p:cxnSp>
        <p:nvCxnSpPr>
          <p:cNvPr id="61" name="Connector: Elbow 60">
            <a:extLst>
              <a:ext uri="{FF2B5EF4-FFF2-40B4-BE49-F238E27FC236}">
                <a16:creationId xmlns:a16="http://schemas.microsoft.com/office/drawing/2014/main" id="{595070B7-AE77-E3BF-716F-4A63EA5FC816}"/>
              </a:ext>
            </a:extLst>
          </p:cNvPr>
          <p:cNvCxnSpPr>
            <a:stCxn id="20" idx="2"/>
            <a:endCxn id="28" idx="0"/>
          </p:cNvCxnSpPr>
          <p:nvPr/>
        </p:nvCxnSpPr>
        <p:spPr>
          <a:xfrm rot="5400000">
            <a:off x="979130" y="3235423"/>
            <a:ext cx="266075" cy="233882"/>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2248C8E3-1897-87B3-F910-A87306CD4373}"/>
              </a:ext>
            </a:extLst>
          </p:cNvPr>
          <p:cNvCxnSpPr>
            <a:stCxn id="20" idx="2"/>
            <a:endCxn id="39" idx="0"/>
          </p:cNvCxnSpPr>
          <p:nvPr/>
        </p:nvCxnSpPr>
        <p:spPr>
          <a:xfrm rot="16200000" flipH="1">
            <a:off x="1629353" y="2819081"/>
            <a:ext cx="266075" cy="1066565"/>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Connector: Elbow 83">
            <a:extLst>
              <a:ext uri="{FF2B5EF4-FFF2-40B4-BE49-F238E27FC236}">
                <a16:creationId xmlns:a16="http://schemas.microsoft.com/office/drawing/2014/main" id="{7E24DE8F-5ED9-2635-8C02-BBE86DA055C2}"/>
              </a:ext>
            </a:extLst>
          </p:cNvPr>
          <p:cNvCxnSpPr>
            <a:stCxn id="3" idx="2"/>
            <a:endCxn id="21" idx="0"/>
          </p:cNvCxnSpPr>
          <p:nvPr/>
        </p:nvCxnSpPr>
        <p:spPr>
          <a:xfrm rot="5400000">
            <a:off x="3955663" y="2678488"/>
            <a:ext cx="223831" cy="213047"/>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Connector: Elbow 85">
            <a:extLst>
              <a:ext uri="{FF2B5EF4-FFF2-40B4-BE49-F238E27FC236}">
                <a16:creationId xmlns:a16="http://schemas.microsoft.com/office/drawing/2014/main" id="{17340F3D-1BFD-665D-781D-ECD66DB11366}"/>
              </a:ext>
            </a:extLst>
          </p:cNvPr>
          <p:cNvCxnSpPr>
            <a:stCxn id="3" idx="2"/>
            <a:endCxn id="23" idx="0"/>
          </p:cNvCxnSpPr>
          <p:nvPr/>
        </p:nvCxnSpPr>
        <p:spPr>
          <a:xfrm rot="16200000" flipH="1">
            <a:off x="4850341" y="1996856"/>
            <a:ext cx="223831" cy="1576310"/>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Connector: Elbow 87">
            <a:extLst>
              <a:ext uri="{FF2B5EF4-FFF2-40B4-BE49-F238E27FC236}">
                <a16:creationId xmlns:a16="http://schemas.microsoft.com/office/drawing/2014/main" id="{E4DDFEDD-7F6D-9BCA-33A8-97FCBF6A56C2}"/>
              </a:ext>
            </a:extLst>
          </p:cNvPr>
          <p:cNvCxnSpPr>
            <a:stCxn id="4" idx="2"/>
            <a:endCxn id="24" idx="0"/>
          </p:cNvCxnSpPr>
          <p:nvPr/>
        </p:nvCxnSpPr>
        <p:spPr>
          <a:xfrm rot="5400000">
            <a:off x="9357199" y="2355945"/>
            <a:ext cx="223831" cy="858132"/>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Connector: Elbow 91">
            <a:extLst>
              <a:ext uri="{FF2B5EF4-FFF2-40B4-BE49-F238E27FC236}">
                <a16:creationId xmlns:a16="http://schemas.microsoft.com/office/drawing/2014/main" id="{840C21AB-6332-DE2A-A016-7C32B0EE55DC}"/>
              </a:ext>
            </a:extLst>
          </p:cNvPr>
          <p:cNvCxnSpPr>
            <a:stCxn id="4" idx="2"/>
            <a:endCxn id="27" idx="0"/>
          </p:cNvCxnSpPr>
          <p:nvPr/>
        </p:nvCxnSpPr>
        <p:spPr>
          <a:xfrm rot="16200000" flipH="1">
            <a:off x="10251877" y="2319398"/>
            <a:ext cx="223831" cy="931225"/>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Connector: Elbow 93">
            <a:extLst>
              <a:ext uri="{FF2B5EF4-FFF2-40B4-BE49-F238E27FC236}">
                <a16:creationId xmlns:a16="http://schemas.microsoft.com/office/drawing/2014/main" id="{CE050A84-A846-66FB-02CC-AA6822BB99B3}"/>
              </a:ext>
            </a:extLst>
          </p:cNvPr>
          <p:cNvCxnSpPr>
            <a:stCxn id="27" idx="2"/>
            <a:endCxn id="54" idx="0"/>
          </p:cNvCxnSpPr>
          <p:nvPr/>
        </p:nvCxnSpPr>
        <p:spPr>
          <a:xfrm rot="5400000">
            <a:off x="10278362" y="2934358"/>
            <a:ext cx="266075" cy="836012"/>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Connector: Elbow 95">
            <a:extLst>
              <a:ext uri="{FF2B5EF4-FFF2-40B4-BE49-F238E27FC236}">
                <a16:creationId xmlns:a16="http://schemas.microsoft.com/office/drawing/2014/main" id="{DCFC3185-99E9-26EA-B3B0-F570F0E3860A}"/>
              </a:ext>
            </a:extLst>
          </p:cNvPr>
          <p:cNvCxnSpPr>
            <a:stCxn id="27" idx="2"/>
            <a:endCxn id="55" idx="0"/>
          </p:cNvCxnSpPr>
          <p:nvPr/>
        </p:nvCxnSpPr>
        <p:spPr>
          <a:xfrm rot="16200000" flipH="1">
            <a:off x="10928585" y="3120146"/>
            <a:ext cx="266075" cy="464435"/>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Google Shape;964;p65">
            <a:extLst>
              <a:ext uri="{FF2B5EF4-FFF2-40B4-BE49-F238E27FC236}">
                <a16:creationId xmlns:a16="http://schemas.microsoft.com/office/drawing/2014/main" id="{3E028D7B-61C3-0375-F2D4-945E936DB8AD}"/>
              </a:ext>
            </a:extLst>
          </p:cNvPr>
          <p:cNvSpPr/>
          <p:nvPr/>
        </p:nvSpPr>
        <p:spPr>
          <a:xfrm>
            <a:off x="6397751" y="3505105"/>
            <a:ext cx="1237488" cy="463146"/>
          </a:xfrm>
          <a:prstGeom prst="rect">
            <a:avLst/>
          </a:prstGeom>
          <a:solidFill>
            <a:srgbClr val="80C493"/>
          </a:solidFill>
          <a:ln>
            <a:noFill/>
          </a:ln>
        </p:spPr>
        <p:txBody>
          <a:bodyPr spcFirstLastPara="1" wrap="square" lIns="72000" tIns="121900" rIns="72000" bIns="121900" anchor="ctr" anchorCtr="0">
            <a:noAutofit/>
          </a:bodyPr>
          <a:lstStyle/>
          <a:p>
            <a:pPr algn="ctr">
              <a:buClr>
                <a:srgbClr val="000000"/>
              </a:buClr>
              <a:buSzPts val="1200"/>
            </a:pPr>
            <a:r>
              <a:rPr lang="en-PH" sz="1000" dirty="0">
                <a:solidFill>
                  <a:schemeClr val="bg1"/>
                </a:solidFill>
                <a:latin typeface="+mj-lt"/>
                <a:ea typeface="Montserrat"/>
                <a:cs typeface="Montserrat"/>
                <a:sym typeface="Montserrat"/>
              </a:rPr>
              <a:t>AS CADEIA</a:t>
            </a:r>
          </a:p>
        </p:txBody>
      </p:sp>
      <p:cxnSp>
        <p:nvCxnSpPr>
          <p:cNvPr id="15" name="Connector: Elbow 14">
            <a:extLst>
              <a:ext uri="{FF2B5EF4-FFF2-40B4-BE49-F238E27FC236}">
                <a16:creationId xmlns:a16="http://schemas.microsoft.com/office/drawing/2014/main" id="{26E9420E-9F6B-0B94-0F97-D77F288045D0}"/>
              </a:ext>
            </a:extLst>
          </p:cNvPr>
          <p:cNvCxnSpPr>
            <a:stCxn id="23" idx="2"/>
            <a:endCxn id="48" idx="0"/>
          </p:cNvCxnSpPr>
          <p:nvPr/>
        </p:nvCxnSpPr>
        <p:spPr>
          <a:xfrm rot="5400000">
            <a:off x="5495217" y="3230207"/>
            <a:ext cx="266075" cy="244315"/>
          </a:xfrm>
          <a:prstGeom prst="bentConnector3">
            <a:avLst>
              <a:gd name="adj1" fmla="val 54475"/>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904DFF1B-C8EC-E973-DC97-75F371B9A7B8}"/>
              </a:ext>
            </a:extLst>
          </p:cNvPr>
          <p:cNvCxnSpPr>
            <a:stCxn id="23" idx="2"/>
            <a:endCxn id="13" idx="0"/>
          </p:cNvCxnSpPr>
          <p:nvPr/>
        </p:nvCxnSpPr>
        <p:spPr>
          <a:xfrm rot="16200000" flipH="1">
            <a:off x="6240564" y="2729174"/>
            <a:ext cx="285778" cy="1266084"/>
          </a:xfrm>
          <a:prstGeom prst="bentConnector3">
            <a:avLst>
              <a:gd name="adj1" fmla="val 5083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9857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Definição ACV</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46</a:t>
            </a:fld>
            <a:endParaRPr lang="en-US" dirty="0"/>
          </a:p>
        </p:txBody>
      </p:sp>
      <p:graphicFrame>
        <p:nvGraphicFramePr>
          <p:cNvPr id="3" name="Table 24">
            <a:extLst>
              <a:ext uri="{FF2B5EF4-FFF2-40B4-BE49-F238E27FC236}">
                <a16:creationId xmlns:a16="http://schemas.microsoft.com/office/drawing/2014/main" id="{CD794210-BC02-E68F-DA0A-C2F90DE5BB68}"/>
              </a:ext>
            </a:extLst>
          </p:cNvPr>
          <p:cNvGraphicFramePr>
            <a:graphicFrameLocks noGrp="1"/>
          </p:cNvGraphicFramePr>
          <p:nvPr>
            <p:extLst>
              <p:ext uri="{D42A27DB-BD31-4B8C-83A1-F6EECF244321}">
                <p14:modId xmlns:p14="http://schemas.microsoft.com/office/powerpoint/2010/main" val="2816937133"/>
              </p:ext>
            </p:extLst>
          </p:nvPr>
        </p:nvGraphicFramePr>
        <p:xfrm>
          <a:off x="288559" y="4231302"/>
          <a:ext cx="5664565" cy="1575762"/>
        </p:xfrm>
        <a:graphic>
          <a:graphicData uri="http://schemas.openxmlformats.org/drawingml/2006/table">
            <a:tbl>
              <a:tblPr firstRow="1" bandRow="1">
                <a:tableStyleId>{073A0DAA-6AF3-43AB-8588-CEC1D06C72B9}</a:tableStyleId>
              </a:tblPr>
              <a:tblGrid>
                <a:gridCol w="5664565">
                  <a:extLst>
                    <a:ext uri="{9D8B030D-6E8A-4147-A177-3AD203B41FA5}">
                      <a16:colId xmlns:a16="http://schemas.microsoft.com/office/drawing/2014/main" val="1952040229"/>
                    </a:ext>
                  </a:extLst>
                </a:gridCol>
              </a:tblGrid>
              <a:tr h="1575762">
                <a:tc>
                  <a:txBody>
                    <a:bodyPr/>
                    <a:lstStyle/>
                    <a:p>
                      <a:endParaRPr lang="pt-BR" sz="1600" b="0" dirty="0">
                        <a:solidFill>
                          <a:schemeClr val="tx1"/>
                        </a:solidFill>
                      </a:endParaRPr>
                    </a:p>
                    <a:p>
                      <a:pPr algn="ctr"/>
                      <a:r>
                        <a:rPr lang="pt-BR" sz="1600" b="0" dirty="0">
                          <a:solidFill>
                            <a:schemeClr val="tx1"/>
                          </a:solidFill>
                        </a:rPr>
                        <a:t>O intervalo de faturamento é </a:t>
                      </a:r>
                      <a:r>
                        <a:rPr lang="pt-BR" sz="1600" b="1" dirty="0">
                          <a:solidFill>
                            <a:schemeClr val="tx1"/>
                          </a:solidFill>
                        </a:rPr>
                        <a:t>declarado</a:t>
                      </a:r>
                      <a:r>
                        <a:rPr lang="pt-BR" sz="1600" b="0" dirty="0">
                          <a:solidFill>
                            <a:schemeClr val="tx1"/>
                          </a:solidFill>
                        </a:rPr>
                        <a:t> pelos estabelecimentos entrevistados no momento de realização da Amostra Mestra</a:t>
                      </a:r>
                    </a:p>
                  </a:txBody>
                  <a:tcPr>
                    <a:lnL w="57150" cap="flat" cmpd="sng" algn="ctr">
                      <a:noFill/>
                      <a:prstDash val="solid"/>
                      <a:round/>
                      <a:headEnd type="none" w="med" len="med"/>
                      <a:tailEnd type="none" w="med" len="med"/>
                    </a:lnL>
                    <a:lnR w="12700" cmpd="sng">
                      <a:noFill/>
                    </a:lnR>
                    <a:lnT w="57150" cap="flat" cmpd="sng" algn="ctr">
                      <a:solidFill>
                        <a:schemeClr val="bg2"/>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06392878"/>
                  </a:ext>
                </a:extLst>
              </a:tr>
            </a:tbl>
          </a:graphicData>
        </a:graphic>
      </p:graphicFrame>
      <p:graphicFrame>
        <p:nvGraphicFramePr>
          <p:cNvPr id="5" name="Table 24">
            <a:extLst>
              <a:ext uri="{FF2B5EF4-FFF2-40B4-BE49-F238E27FC236}">
                <a16:creationId xmlns:a16="http://schemas.microsoft.com/office/drawing/2014/main" id="{45286DB3-B1D6-4492-463B-D2E659D9D3B8}"/>
              </a:ext>
            </a:extLst>
          </p:cNvPr>
          <p:cNvGraphicFramePr>
            <a:graphicFrameLocks noGrp="1"/>
          </p:cNvGraphicFramePr>
          <p:nvPr>
            <p:extLst>
              <p:ext uri="{D42A27DB-BD31-4B8C-83A1-F6EECF244321}">
                <p14:modId xmlns:p14="http://schemas.microsoft.com/office/powerpoint/2010/main" val="2554898758"/>
              </p:ext>
            </p:extLst>
          </p:nvPr>
        </p:nvGraphicFramePr>
        <p:xfrm>
          <a:off x="6199350" y="4231302"/>
          <a:ext cx="5664565" cy="1575762"/>
        </p:xfrm>
        <a:graphic>
          <a:graphicData uri="http://schemas.openxmlformats.org/drawingml/2006/table">
            <a:tbl>
              <a:tblPr firstRow="1" bandRow="1">
                <a:tableStyleId>{073A0DAA-6AF3-43AB-8588-CEC1D06C72B9}</a:tableStyleId>
              </a:tblPr>
              <a:tblGrid>
                <a:gridCol w="5664565">
                  <a:extLst>
                    <a:ext uri="{9D8B030D-6E8A-4147-A177-3AD203B41FA5}">
                      <a16:colId xmlns:a16="http://schemas.microsoft.com/office/drawing/2014/main" val="1952040229"/>
                    </a:ext>
                  </a:extLst>
                </a:gridCol>
              </a:tblGrid>
              <a:tr h="1575762">
                <a:tc>
                  <a:txBody>
                    <a:bodyPr/>
                    <a:lstStyle/>
                    <a:p>
                      <a:endParaRPr lang="pt-BR" sz="1600" b="0" dirty="0">
                        <a:solidFill>
                          <a:schemeClr val="tx1"/>
                        </a:solidFill>
                      </a:endParaRPr>
                    </a:p>
                    <a:p>
                      <a:pPr algn="ctr"/>
                      <a:r>
                        <a:rPr lang="pt-BR" sz="1600" b="0" dirty="0">
                          <a:solidFill>
                            <a:schemeClr val="tx1"/>
                          </a:solidFill>
                        </a:rPr>
                        <a:t>No caso do faturamento das cadeias que colaboram com a Nielsen, usamos o </a:t>
                      </a:r>
                      <a:r>
                        <a:rPr lang="pt-BR" sz="1600" b="1" dirty="0">
                          <a:solidFill>
                            <a:schemeClr val="tx1"/>
                          </a:solidFill>
                        </a:rPr>
                        <a:t>faturamento real</a:t>
                      </a:r>
                      <a:r>
                        <a:rPr lang="pt-BR" sz="1600" b="0" dirty="0">
                          <a:solidFill>
                            <a:schemeClr val="tx1"/>
                          </a:solidFill>
                        </a:rPr>
                        <a:t> das lojas da cadeia</a:t>
                      </a:r>
                    </a:p>
                  </a:txBody>
                  <a:tcPr>
                    <a:lnL w="57150" cap="flat" cmpd="sng" algn="ctr">
                      <a:noFill/>
                      <a:prstDash val="solid"/>
                      <a:round/>
                      <a:headEnd type="none" w="med" len="med"/>
                      <a:tailEnd type="none" w="med" len="med"/>
                    </a:lnL>
                    <a:lnR w="12700" cmpd="sng">
                      <a:noFill/>
                    </a:lnR>
                    <a:lnT w="57150" cap="flat" cmpd="sng" algn="ctr">
                      <a:solidFill>
                        <a:schemeClr val="bg2"/>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06392878"/>
                  </a:ext>
                </a:extLst>
              </a:tr>
            </a:tbl>
          </a:graphicData>
        </a:graphic>
      </p:graphicFrame>
      <p:sp>
        <p:nvSpPr>
          <p:cNvPr id="6" name="Text Placeholder 3">
            <a:extLst>
              <a:ext uri="{FF2B5EF4-FFF2-40B4-BE49-F238E27FC236}">
                <a16:creationId xmlns:a16="http://schemas.microsoft.com/office/drawing/2014/main" id="{2B6D1724-3276-50D0-9DF4-17DB32C1E2E7}"/>
              </a:ext>
            </a:extLst>
          </p:cNvPr>
          <p:cNvSpPr txBox="1">
            <a:spLocks/>
          </p:cNvSpPr>
          <p:nvPr/>
        </p:nvSpPr>
        <p:spPr>
          <a:xfrm>
            <a:off x="288560" y="3724034"/>
            <a:ext cx="5664564" cy="436542"/>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US" dirty="0" err="1"/>
              <a:t>Lojas</a:t>
            </a:r>
            <a:r>
              <a:rPr lang="en-US" dirty="0"/>
              <a:t> de Auditoria</a:t>
            </a:r>
          </a:p>
        </p:txBody>
      </p:sp>
      <p:sp>
        <p:nvSpPr>
          <p:cNvPr id="7" name="Text Placeholder 3">
            <a:extLst>
              <a:ext uri="{FF2B5EF4-FFF2-40B4-BE49-F238E27FC236}">
                <a16:creationId xmlns:a16="http://schemas.microsoft.com/office/drawing/2014/main" id="{9BB5C677-857D-BBDE-E3FF-AAD9C595CF2D}"/>
              </a:ext>
            </a:extLst>
          </p:cNvPr>
          <p:cNvSpPr txBox="1">
            <a:spLocks/>
          </p:cNvSpPr>
          <p:nvPr/>
        </p:nvSpPr>
        <p:spPr>
          <a:xfrm>
            <a:off x="6199350" y="3724034"/>
            <a:ext cx="5664564" cy="436542"/>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US" dirty="0" err="1"/>
              <a:t>Lojas</a:t>
            </a:r>
            <a:r>
              <a:rPr lang="en-US" dirty="0"/>
              <a:t> Scanning</a:t>
            </a:r>
          </a:p>
        </p:txBody>
      </p:sp>
      <p:graphicFrame>
        <p:nvGraphicFramePr>
          <p:cNvPr id="8" name="Table 24">
            <a:extLst>
              <a:ext uri="{FF2B5EF4-FFF2-40B4-BE49-F238E27FC236}">
                <a16:creationId xmlns:a16="http://schemas.microsoft.com/office/drawing/2014/main" id="{1DA9F8BB-C885-80CC-F87D-9F7A568BAB23}"/>
              </a:ext>
            </a:extLst>
          </p:cNvPr>
          <p:cNvGraphicFramePr>
            <a:graphicFrameLocks noGrp="1"/>
          </p:cNvGraphicFramePr>
          <p:nvPr>
            <p:extLst>
              <p:ext uri="{D42A27DB-BD31-4B8C-83A1-F6EECF244321}">
                <p14:modId xmlns:p14="http://schemas.microsoft.com/office/powerpoint/2010/main" val="1843202224"/>
              </p:ext>
            </p:extLst>
          </p:nvPr>
        </p:nvGraphicFramePr>
        <p:xfrm>
          <a:off x="288560" y="2300352"/>
          <a:ext cx="11582398" cy="1181572"/>
        </p:xfrm>
        <a:graphic>
          <a:graphicData uri="http://schemas.openxmlformats.org/drawingml/2006/table">
            <a:tbl>
              <a:tblPr firstRow="1" bandRow="1">
                <a:tableStyleId>{073A0DAA-6AF3-43AB-8588-CEC1D06C72B9}</a:tableStyleId>
              </a:tblPr>
              <a:tblGrid>
                <a:gridCol w="11582398">
                  <a:extLst>
                    <a:ext uri="{9D8B030D-6E8A-4147-A177-3AD203B41FA5}">
                      <a16:colId xmlns:a16="http://schemas.microsoft.com/office/drawing/2014/main" val="1952040229"/>
                    </a:ext>
                  </a:extLst>
                </a:gridCol>
              </a:tblGrid>
              <a:tr h="1181572">
                <a:tc>
                  <a:txBody>
                    <a:bodyPr/>
                    <a:lstStyle/>
                    <a:p>
                      <a:endParaRPr lang="pt-BR" sz="1600" b="0" dirty="0">
                        <a:solidFill>
                          <a:schemeClr val="tx1"/>
                        </a:solidFill>
                      </a:endParaRPr>
                    </a:p>
                    <a:p>
                      <a:pPr algn="ctr"/>
                      <a:r>
                        <a:rPr lang="pt-BR" sz="1600" b="0" dirty="0">
                          <a:solidFill>
                            <a:schemeClr val="tx1"/>
                          </a:solidFill>
                        </a:rPr>
                        <a:t>O ACV é o </a:t>
                      </a:r>
                      <a:r>
                        <a:rPr lang="pt-BR" sz="1600" b="1" dirty="0">
                          <a:solidFill>
                            <a:schemeClr val="tx1"/>
                          </a:solidFill>
                        </a:rPr>
                        <a:t>faturamento total das lojas</a:t>
                      </a:r>
                      <a:r>
                        <a:rPr lang="pt-BR" sz="1600" b="0" dirty="0">
                          <a:solidFill>
                            <a:schemeClr val="tx1"/>
                          </a:solidFill>
                        </a:rPr>
                        <a:t>, incluindo todas as categorias comercializadas</a:t>
                      </a:r>
                    </a:p>
                  </a:txBody>
                  <a:tcPr>
                    <a:lnL w="57150" cap="flat" cmpd="sng" algn="ctr">
                      <a:noFill/>
                      <a:prstDash val="solid"/>
                      <a:round/>
                      <a:headEnd type="none" w="med" len="med"/>
                      <a:tailEnd type="none" w="med" len="med"/>
                    </a:lnL>
                    <a:lnR w="12700" cmpd="sng">
                      <a:noFill/>
                    </a:lnR>
                    <a:lnT w="57150" cap="flat" cmpd="sng" algn="ctr">
                      <a:solidFill>
                        <a:schemeClr val="bg2"/>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06392878"/>
                  </a:ext>
                </a:extLst>
              </a:tr>
            </a:tbl>
          </a:graphicData>
        </a:graphic>
      </p:graphicFrame>
      <p:sp>
        <p:nvSpPr>
          <p:cNvPr id="9" name="Text Placeholder 3">
            <a:extLst>
              <a:ext uri="{FF2B5EF4-FFF2-40B4-BE49-F238E27FC236}">
                <a16:creationId xmlns:a16="http://schemas.microsoft.com/office/drawing/2014/main" id="{3CB5A5F7-9F67-373F-5AAC-1559B4BC9A6B}"/>
              </a:ext>
            </a:extLst>
          </p:cNvPr>
          <p:cNvSpPr txBox="1">
            <a:spLocks/>
          </p:cNvSpPr>
          <p:nvPr/>
        </p:nvSpPr>
        <p:spPr>
          <a:xfrm>
            <a:off x="288560" y="1793084"/>
            <a:ext cx="11575354" cy="436542"/>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ALL COMMODITY VOLUME (ACV)</a:t>
            </a:r>
          </a:p>
        </p:txBody>
      </p:sp>
      <p:sp>
        <p:nvSpPr>
          <p:cNvPr id="10" name="Text Placeholder 3">
            <a:extLst>
              <a:ext uri="{FF2B5EF4-FFF2-40B4-BE49-F238E27FC236}">
                <a16:creationId xmlns:a16="http://schemas.microsoft.com/office/drawing/2014/main" id="{096D40B7-383C-F569-ECE8-35CE5BF059D6}"/>
              </a:ext>
            </a:extLst>
          </p:cNvPr>
          <p:cNvSpPr txBox="1">
            <a:spLocks/>
          </p:cNvSpPr>
          <p:nvPr/>
        </p:nvSpPr>
        <p:spPr>
          <a:xfrm>
            <a:off x="288560" y="1070084"/>
            <a:ext cx="11582398" cy="436542"/>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b="0" dirty="0">
                <a:solidFill>
                  <a:schemeClr val="tx1"/>
                </a:solidFill>
              </a:rPr>
              <a:t>Para analisar a importância das lojas que integram o Universo dos Índices Nielsen, a Nielsen utiliza a seguinte variável:</a:t>
            </a:r>
          </a:p>
        </p:txBody>
      </p:sp>
    </p:spTree>
    <p:extLst>
      <p:ext uri="{BB962C8B-B14F-4D97-AF65-F5344CB8AC3E}">
        <p14:creationId xmlns:p14="http://schemas.microsoft.com/office/powerpoint/2010/main" val="6470856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EEAA175F-56CE-279F-61C7-75C8A9524B9D}"/>
              </a:ext>
            </a:extLst>
          </p:cNvPr>
          <p:cNvSpPr>
            <a:spLocks noGrp="1"/>
          </p:cNvSpPr>
          <p:nvPr>
            <p:ph type="body" sz="quarter" idx="17"/>
          </p:nvPr>
        </p:nvSpPr>
        <p:spPr/>
        <p:txBody>
          <a:bodyPr/>
          <a:lstStyle/>
          <a:p>
            <a:r>
              <a:rPr lang="pt-BR" dirty="0"/>
              <a:t>Importância dos canais em número de lojas</a:t>
            </a:r>
          </a:p>
          <a:p>
            <a:r>
              <a:rPr lang="pt-BR" dirty="0"/>
              <a:t>Universo Regular (INA+INB+INFC) sem HORECA| No ano de 2021, dados Retail Index</a:t>
            </a:r>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Evolução do universo de lojas</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47</a:t>
            </a:fld>
            <a:endParaRPr lang="en-US" dirty="0"/>
          </a:p>
        </p:txBody>
      </p:sp>
      <p:pic>
        <p:nvPicPr>
          <p:cNvPr id="3" name="Picture 3">
            <a:extLst>
              <a:ext uri="{FF2B5EF4-FFF2-40B4-BE49-F238E27FC236}">
                <a16:creationId xmlns:a16="http://schemas.microsoft.com/office/drawing/2014/main" id="{F90BD2B6-7DD0-4357-3374-A3DEE0B569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5" t="1958" r="1201" b="2041"/>
          <a:stretch/>
        </p:blipFill>
        <p:spPr bwMode="auto">
          <a:xfrm>
            <a:off x="288560" y="1561932"/>
            <a:ext cx="11114008" cy="447804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F0364849-3524-3B88-4710-69BE5C729153}"/>
              </a:ext>
            </a:extLst>
          </p:cNvPr>
          <p:cNvSpPr txBox="1">
            <a:spLocks/>
          </p:cNvSpPr>
          <p:nvPr/>
        </p:nvSpPr>
        <p:spPr>
          <a:xfrm>
            <a:off x="288560" y="1125391"/>
            <a:ext cx="4658344" cy="436542"/>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 </a:t>
            </a:r>
            <a:r>
              <a:rPr lang="en-US" dirty="0" err="1">
                <a:solidFill>
                  <a:schemeClr val="tx1"/>
                </a:solidFill>
              </a:rPr>
              <a:t>Lojas</a:t>
            </a:r>
            <a:r>
              <a:rPr lang="en-US" dirty="0">
                <a:solidFill>
                  <a:schemeClr val="tx1"/>
                </a:solidFill>
              </a:rPr>
              <a:t> de Auditoria</a:t>
            </a:r>
          </a:p>
        </p:txBody>
      </p:sp>
    </p:spTree>
    <p:extLst>
      <p:ext uri="{BB962C8B-B14F-4D97-AF65-F5344CB8AC3E}">
        <p14:creationId xmlns:p14="http://schemas.microsoft.com/office/powerpoint/2010/main" val="22808983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BB87D478-9DEC-CA66-9565-8BB32EABDF4E}"/>
              </a:ext>
            </a:extLst>
          </p:cNvPr>
          <p:cNvSpPr>
            <a:spLocks noGrp="1"/>
          </p:cNvSpPr>
          <p:nvPr>
            <p:ph type="body" sz="quarter" idx="13"/>
          </p:nvPr>
        </p:nvSpPr>
        <p:spPr/>
        <p:txBody>
          <a:bodyPr/>
          <a:lstStyle/>
          <a:p>
            <a:r>
              <a:rPr lang="pt-BR" dirty="0"/>
              <a:t>A mensuração da captação de volume dos fabricantes pela Nielsen é chamada de Cobertura</a:t>
            </a:r>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Cobertura</a:t>
            </a:r>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48</a:t>
            </a:fld>
            <a:endParaRPr lang="en-US" dirty="0"/>
          </a:p>
        </p:txBody>
      </p:sp>
      <p:sp>
        <p:nvSpPr>
          <p:cNvPr id="3" name="Google Shape;542;p47">
            <a:extLst>
              <a:ext uri="{FF2B5EF4-FFF2-40B4-BE49-F238E27FC236}">
                <a16:creationId xmlns:a16="http://schemas.microsoft.com/office/drawing/2014/main" id="{76141149-BCF1-8BE3-E05B-5DD4172C723D}"/>
              </a:ext>
            </a:extLst>
          </p:cNvPr>
          <p:cNvSpPr/>
          <p:nvPr/>
        </p:nvSpPr>
        <p:spPr>
          <a:xfrm>
            <a:off x="283879" y="1343453"/>
            <a:ext cx="5659721" cy="365124"/>
          </a:xfrm>
          <a:prstGeom prst="rect">
            <a:avLst/>
          </a:prstGeom>
          <a:solidFill>
            <a:schemeClr val="tx2"/>
          </a:solidFill>
          <a:ln>
            <a:solidFill>
              <a:schemeClr val="tx2"/>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FFFFFF"/>
                </a:solidFill>
                <a:latin typeface="+mn-lt"/>
                <a:ea typeface="Montserrat"/>
                <a:cs typeface="Montserrat"/>
                <a:sym typeface="Montserrat"/>
              </a:rPr>
              <a:t>O QUE É?</a:t>
            </a:r>
          </a:p>
        </p:txBody>
      </p:sp>
      <p:sp>
        <p:nvSpPr>
          <p:cNvPr id="4" name="Google Shape;539;p47">
            <a:extLst>
              <a:ext uri="{FF2B5EF4-FFF2-40B4-BE49-F238E27FC236}">
                <a16:creationId xmlns:a16="http://schemas.microsoft.com/office/drawing/2014/main" id="{46690BF8-6B12-9BFD-D424-DF957F7E61BC}"/>
              </a:ext>
            </a:extLst>
          </p:cNvPr>
          <p:cNvSpPr/>
          <p:nvPr/>
        </p:nvSpPr>
        <p:spPr>
          <a:xfrm>
            <a:off x="283878" y="1708577"/>
            <a:ext cx="5659719" cy="3841304"/>
          </a:xfrm>
          <a:prstGeom prst="rect">
            <a:avLst/>
          </a:prstGeom>
          <a:noFill/>
          <a:ln w="12700" cap="flat" cmpd="sng">
            <a:solidFill>
              <a:schemeClr val="tx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p:txBody>
      </p:sp>
      <p:sp>
        <p:nvSpPr>
          <p:cNvPr id="5" name="Content Placeholder 1">
            <a:extLst>
              <a:ext uri="{FF2B5EF4-FFF2-40B4-BE49-F238E27FC236}">
                <a16:creationId xmlns:a16="http://schemas.microsoft.com/office/drawing/2014/main" id="{5F77DBA2-FC12-598C-90B0-589D22803D13}"/>
              </a:ext>
            </a:extLst>
          </p:cNvPr>
          <p:cNvSpPr>
            <a:spLocks noGrp="1"/>
          </p:cNvSpPr>
          <p:nvPr>
            <p:ph idx="1"/>
          </p:nvPr>
        </p:nvSpPr>
        <p:spPr>
          <a:xfrm>
            <a:off x="419052" y="1892652"/>
            <a:ext cx="5389370" cy="1549990"/>
          </a:xfrm>
        </p:spPr>
        <p:txBody>
          <a:bodyPr/>
          <a:lstStyle/>
          <a:p>
            <a:pPr marR="0" lvl="0" algn="l" rtl="0">
              <a:lnSpc>
                <a:spcPct val="100000"/>
              </a:lnSpc>
              <a:spcBef>
                <a:spcPts val="0"/>
              </a:spcBef>
              <a:spcAft>
                <a:spcPts val="0"/>
              </a:spcAft>
              <a:buClr>
                <a:srgbClr val="000000"/>
              </a:buClr>
              <a:buSzPts val="1600"/>
            </a:pPr>
            <a:r>
              <a:rPr lang="pt-BR" sz="1600" b="0" i="0" u="none" strike="noStrike" cap="none" dirty="0">
                <a:solidFill>
                  <a:schemeClr val="tx1"/>
                </a:solidFill>
                <a:latin typeface="+mn-lt"/>
                <a:ea typeface="Montserrat"/>
                <a:cs typeface="Montserrat"/>
                <a:sym typeface="Montserrat"/>
              </a:rPr>
              <a:t>A relação entre o volume medido pela Nielsen nos </a:t>
            </a:r>
            <a:r>
              <a:rPr lang="pt-BR" sz="1600" b="1" i="0" u="none" strike="noStrike" cap="none" dirty="0">
                <a:solidFill>
                  <a:schemeClr val="tx1"/>
                </a:solidFill>
                <a:latin typeface="+mn-lt"/>
                <a:ea typeface="Montserrat"/>
                <a:cs typeface="Montserrat"/>
                <a:sym typeface="Montserrat"/>
              </a:rPr>
              <a:t>canais auditados pelo Retail Index </a:t>
            </a:r>
            <a:r>
              <a:rPr lang="pt-BR" sz="1600" b="0" i="0" u="none" strike="noStrike" cap="none" dirty="0">
                <a:solidFill>
                  <a:schemeClr val="tx1"/>
                </a:solidFill>
                <a:latin typeface="+mn-lt"/>
                <a:ea typeface="Montserrat"/>
                <a:cs typeface="Montserrat"/>
                <a:sym typeface="Montserrat"/>
              </a:rPr>
              <a:t>e o volume total do fabricante (medido em Anos Móveis)</a:t>
            </a:r>
          </a:p>
        </p:txBody>
      </p:sp>
      <p:grpSp>
        <p:nvGrpSpPr>
          <p:cNvPr id="34" name="Group 33">
            <a:extLst>
              <a:ext uri="{FF2B5EF4-FFF2-40B4-BE49-F238E27FC236}">
                <a16:creationId xmlns:a16="http://schemas.microsoft.com/office/drawing/2014/main" id="{AFE647D6-D793-DD90-DD55-6A3856BA21AD}"/>
              </a:ext>
            </a:extLst>
          </p:cNvPr>
          <p:cNvGrpSpPr/>
          <p:nvPr/>
        </p:nvGrpSpPr>
        <p:grpSpPr>
          <a:xfrm>
            <a:off x="534342" y="3699134"/>
            <a:ext cx="5158791" cy="996549"/>
            <a:chOff x="419049" y="3445154"/>
            <a:chExt cx="5158791" cy="996549"/>
          </a:xfrm>
        </p:grpSpPr>
        <p:sp>
          <p:nvSpPr>
            <p:cNvPr id="10" name="Text Placeholder 3">
              <a:extLst>
                <a:ext uri="{FF2B5EF4-FFF2-40B4-BE49-F238E27FC236}">
                  <a16:creationId xmlns:a16="http://schemas.microsoft.com/office/drawing/2014/main" id="{4ED3D1F1-0FC6-3BD1-97B9-D9162AC4FB46}"/>
                </a:ext>
              </a:extLst>
            </p:cNvPr>
            <p:cNvSpPr txBox="1">
              <a:spLocks/>
            </p:cNvSpPr>
            <p:nvPr/>
          </p:nvSpPr>
          <p:spPr>
            <a:xfrm>
              <a:off x="419049" y="3724034"/>
              <a:ext cx="839447" cy="436542"/>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0" i="1" dirty="0" err="1">
                  <a:solidFill>
                    <a:schemeClr val="tx1"/>
                  </a:solidFill>
                  <a:latin typeface="Georgia" panose="02040502050405020303" pitchFamily="18" charset="0"/>
                </a:rPr>
                <a:t>Cobertura</a:t>
              </a:r>
              <a:endParaRPr lang="en-US" sz="1400" b="0" i="1" dirty="0">
                <a:solidFill>
                  <a:schemeClr val="tx1"/>
                </a:solidFill>
                <a:latin typeface="Georgia" panose="02040502050405020303" pitchFamily="18" charset="0"/>
              </a:endParaRPr>
            </a:p>
          </p:txBody>
        </p:sp>
        <p:grpSp>
          <p:nvGrpSpPr>
            <p:cNvPr id="32" name="Group 31">
              <a:extLst>
                <a:ext uri="{FF2B5EF4-FFF2-40B4-BE49-F238E27FC236}">
                  <a16:creationId xmlns:a16="http://schemas.microsoft.com/office/drawing/2014/main" id="{C9BBA833-C62E-5C6E-4837-36CB96F7E38C}"/>
                </a:ext>
              </a:extLst>
            </p:cNvPr>
            <p:cNvGrpSpPr/>
            <p:nvPr/>
          </p:nvGrpSpPr>
          <p:grpSpPr>
            <a:xfrm>
              <a:off x="1809908" y="3445154"/>
              <a:ext cx="2577352" cy="996549"/>
              <a:chOff x="1849868" y="3445154"/>
              <a:chExt cx="2577352" cy="996549"/>
            </a:xfrm>
          </p:grpSpPr>
          <p:sp>
            <p:nvSpPr>
              <p:cNvPr id="11" name="Text Placeholder 3">
                <a:extLst>
                  <a:ext uri="{FF2B5EF4-FFF2-40B4-BE49-F238E27FC236}">
                    <a16:creationId xmlns:a16="http://schemas.microsoft.com/office/drawing/2014/main" id="{42F19D5B-A349-B2EA-59D7-9A0B30C2548D}"/>
                  </a:ext>
                </a:extLst>
              </p:cNvPr>
              <p:cNvSpPr txBox="1">
                <a:spLocks/>
              </p:cNvSpPr>
              <p:nvPr/>
            </p:nvSpPr>
            <p:spPr>
              <a:xfrm>
                <a:off x="2233250" y="3445154"/>
                <a:ext cx="1834509" cy="436542"/>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0" dirty="0" err="1">
                    <a:solidFill>
                      <a:schemeClr val="tx1"/>
                    </a:solidFill>
                    <a:latin typeface="+mj-lt"/>
                  </a:rPr>
                  <a:t>Vendas</a:t>
                </a:r>
                <a:r>
                  <a:rPr lang="en-US" sz="1400" b="0" dirty="0">
                    <a:solidFill>
                      <a:schemeClr val="tx1"/>
                    </a:solidFill>
                    <a:latin typeface="+mj-lt"/>
                  </a:rPr>
                  <a:t> Nielsen</a:t>
                </a:r>
              </a:p>
            </p:txBody>
          </p:sp>
          <p:pic>
            <p:nvPicPr>
              <p:cNvPr id="1028" name="Picture 4">
                <a:extLst>
                  <a:ext uri="{FF2B5EF4-FFF2-40B4-BE49-F238E27FC236}">
                    <a16:creationId xmlns:a16="http://schemas.microsoft.com/office/drawing/2014/main" id="{F41B557A-9049-70B5-AF76-2FCE4E050D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590" b="16844"/>
              <a:stretch/>
            </p:blipFill>
            <p:spPr bwMode="auto">
              <a:xfrm>
                <a:off x="1849868" y="3445154"/>
                <a:ext cx="341562" cy="436542"/>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3">
                <a:extLst>
                  <a:ext uri="{FF2B5EF4-FFF2-40B4-BE49-F238E27FC236}">
                    <a16:creationId xmlns:a16="http://schemas.microsoft.com/office/drawing/2014/main" id="{19C59129-4138-75B9-5396-8F8791490798}"/>
                  </a:ext>
                </a:extLst>
              </p:cNvPr>
              <p:cNvSpPr txBox="1">
                <a:spLocks/>
              </p:cNvSpPr>
              <p:nvPr/>
            </p:nvSpPr>
            <p:spPr>
              <a:xfrm>
                <a:off x="2233251" y="4005161"/>
                <a:ext cx="2193969" cy="436542"/>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0" dirty="0" err="1">
                    <a:solidFill>
                      <a:schemeClr val="tx1"/>
                    </a:solidFill>
                    <a:latin typeface="+mj-lt"/>
                  </a:rPr>
                  <a:t>Vendas</a:t>
                </a:r>
                <a:r>
                  <a:rPr lang="en-US" sz="1400" b="0" dirty="0">
                    <a:solidFill>
                      <a:schemeClr val="tx1"/>
                    </a:solidFill>
                    <a:latin typeface="+mj-lt"/>
                  </a:rPr>
                  <a:t> reais do </a:t>
                </a:r>
                <a:r>
                  <a:rPr lang="en-US" sz="1400" b="0" dirty="0" err="1">
                    <a:solidFill>
                      <a:schemeClr val="tx1"/>
                    </a:solidFill>
                    <a:latin typeface="+mj-lt"/>
                  </a:rPr>
                  <a:t>fabricante</a:t>
                </a:r>
                <a:endParaRPr lang="en-US" sz="1400" b="0" dirty="0">
                  <a:solidFill>
                    <a:schemeClr val="tx1"/>
                  </a:solidFill>
                  <a:latin typeface="+mj-lt"/>
                </a:endParaRPr>
              </a:p>
            </p:txBody>
          </p:sp>
          <p:pic>
            <p:nvPicPr>
              <p:cNvPr id="13" name="Picture 4">
                <a:extLst>
                  <a:ext uri="{FF2B5EF4-FFF2-40B4-BE49-F238E27FC236}">
                    <a16:creationId xmlns:a16="http://schemas.microsoft.com/office/drawing/2014/main" id="{C9A02AE9-95EB-7FB3-95E8-8A7DD4A8A1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590" b="16844"/>
              <a:stretch/>
            </p:blipFill>
            <p:spPr bwMode="auto">
              <a:xfrm>
                <a:off x="1849868" y="4005161"/>
                <a:ext cx="341562" cy="436542"/>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5" name="Straight Connector 14">
              <a:extLst>
                <a:ext uri="{FF2B5EF4-FFF2-40B4-BE49-F238E27FC236}">
                  <a16:creationId xmlns:a16="http://schemas.microsoft.com/office/drawing/2014/main" id="{5DAB6688-8766-E1A9-2316-5843EBDE6561}"/>
                </a:ext>
              </a:extLst>
            </p:cNvPr>
            <p:cNvCxnSpPr>
              <a:cxnSpLocks/>
            </p:cNvCxnSpPr>
            <p:nvPr/>
          </p:nvCxnSpPr>
          <p:spPr>
            <a:xfrm>
              <a:off x="1655648" y="3942305"/>
              <a:ext cx="28858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Equals 18">
              <a:extLst>
                <a:ext uri="{FF2B5EF4-FFF2-40B4-BE49-F238E27FC236}">
                  <a16:creationId xmlns:a16="http://schemas.microsoft.com/office/drawing/2014/main" id="{D6318714-C6B0-02E8-28C8-361A6E5E3677}"/>
                </a:ext>
              </a:extLst>
            </p:cNvPr>
            <p:cNvSpPr/>
            <p:nvPr/>
          </p:nvSpPr>
          <p:spPr>
            <a:xfrm>
              <a:off x="1297508" y="3770893"/>
              <a:ext cx="342900" cy="342900"/>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PH" sz="1600" dirty="0">
                <a:solidFill>
                  <a:schemeClr val="tx1"/>
                </a:solidFill>
              </a:endParaRPr>
            </a:p>
          </p:txBody>
        </p:sp>
        <p:sp>
          <p:nvSpPr>
            <p:cNvPr id="20" name="Multiplication Sign 19">
              <a:extLst>
                <a:ext uri="{FF2B5EF4-FFF2-40B4-BE49-F238E27FC236}">
                  <a16:creationId xmlns:a16="http://schemas.microsoft.com/office/drawing/2014/main" id="{046AC6F4-D6AF-5F64-E34E-E9CAD002D2AA}"/>
                </a:ext>
              </a:extLst>
            </p:cNvPr>
            <p:cNvSpPr/>
            <p:nvPr/>
          </p:nvSpPr>
          <p:spPr>
            <a:xfrm>
              <a:off x="4583340" y="3770893"/>
              <a:ext cx="342900" cy="342900"/>
            </a:xfrm>
            <a:prstGeom prst="mathMultipl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PH" sz="1600" dirty="0"/>
            </a:p>
          </p:txBody>
        </p:sp>
        <p:sp>
          <p:nvSpPr>
            <p:cNvPr id="33" name="Text Placeholder 3">
              <a:extLst>
                <a:ext uri="{FF2B5EF4-FFF2-40B4-BE49-F238E27FC236}">
                  <a16:creationId xmlns:a16="http://schemas.microsoft.com/office/drawing/2014/main" id="{A48A5B4F-03FF-530D-27AE-B085051E478F}"/>
                </a:ext>
              </a:extLst>
            </p:cNvPr>
            <p:cNvSpPr txBox="1">
              <a:spLocks/>
            </p:cNvSpPr>
            <p:nvPr/>
          </p:nvSpPr>
          <p:spPr>
            <a:xfrm>
              <a:off x="4852939" y="3724034"/>
              <a:ext cx="724901" cy="436542"/>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0" dirty="0">
                  <a:solidFill>
                    <a:schemeClr val="tx1"/>
                  </a:solidFill>
                  <a:latin typeface="+mj-lt"/>
                </a:rPr>
                <a:t>100%</a:t>
              </a:r>
            </a:p>
          </p:txBody>
        </p:sp>
      </p:grpSp>
      <p:sp>
        <p:nvSpPr>
          <p:cNvPr id="35" name="Google Shape;542;p47">
            <a:extLst>
              <a:ext uri="{FF2B5EF4-FFF2-40B4-BE49-F238E27FC236}">
                <a16:creationId xmlns:a16="http://schemas.microsoft.com/office/drawing/2014/main" id="{3FD4F3DC-9BBF-30AD-80B9-0EAC2CAB6E65}"/>
              </a:ext>
            </a:extLst>
          </p:cNvPr>
          <p:cNvSpPr/>
          <p:nvPr/>
        </p:nvSpPr>
        <p:spPr>
          <a:xfrm>
            <a:off x="6213197" y="1343453"/>
            <a:ext cx="5659721" cy="365124"/>
          </a:xfrm>
          <a:prstGeom prst="rect">
            <a:avLst/>
          </a:prstGeom>
          <a:solidFill>
            <a:schemeClr val="tx2"/>
          </a:solidFill>
          <a:ln>
            <a:solidFill>
              <a:schemeClr val="tx2"/>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FFFFFF"/>
                </a:solidFill>
                <a:latin typeface="+mn-lt"/>
                <a:ea typeface="Montserrat"/>
                <a:cs typeface="Montserrat"/>
                <a:sym typeface="Montserrat"/>
              </a:rPr>
              <a:t>O QUE RESPONDE?</a:t>
            </a:r>
          </a:p>
        </p:txBody>
      </p:sp>
      <p:sp>
        <p:nvSpPr>
          <p:cNvPr id="36" name="Google Shape;539;p47">
            <a:extLst>
              <a:ext uri="{FF2B5EF4-FFF2-40B4-BE49-F238E27FC236}">
                <a16:creationId xmlns:a16="http://schemas.microsoft.com/office/drawing/2014/main" id="{7577F0EA-3091-2DCF-9715-9A7D33427C98}"/>
              </a:ext>
            </a:extLst>
          </p:cNvPr>
          <p:cNvSpPr/>
          <p:nvPr/>
        </p:nvSpPr>
        <p:spPr>
          <a:xfrm>
            <a:off x="6213196" y="1708577"/>
            <a:ext cx="5659719" cy="3841304"/>
          </a:xfrm>
          <a:prstGeom prst="rect">
            <a:avLst/>
          </a:prstGeom>
          <a:noFill/>
          <a:ln w="12700" cap="flat" cmpd="sng">
            <a:solidFill>
              <a:schemeClr val="tx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p:txBody>
      </p:sp>
      <p:sp>
        <p:nvSpPr>
          <p:cNvPr id="37" name="Content Placeholder 1">
            <a:extLst>
              <a:ext uri="{FF2B5EF4-FFF2-40B4-BE49-F238E27FC236}">
                <a16:creationId xmlns:a16="http://schemas.microsoft.com/office/drawing/2014/main" id="{B1C26AD0-2EDE-1019-F4FE-E1105E194597}"/>
              </a:ext>
            </a:extLst>
          </p:cNvPr>
          <p:cNvSpPr txBox="1">
            <a:spLocks/>
          </p:cNvSpPr>
          <p:nvPr/>
        </p:nvSpPr>
        <p:spPr>
          <a:xfrm>
            <a:off x="6348370" y="1892652"/>
            <a:ext cx="5389370" cy="1549990"/>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b="1" dirty="0"/>
              <a:t>OPORTUNIDADES</a:t>
            </a:r>
            <a:r>
              <a:rPr lang="pt-BR" dirty="0"/>
              <a:t> de novos canais ou regiões geográficas para aumentar abrangência dos dados Nielsen</a:t>
            </a:r>
          </a:p>
          <a:p>
            <a:r>
              <a:rPr lang="pt-BR" b="1" dirty="0"/>
              <a:t>INSIGHTS</a:t>
            </a:r>
            <a:r>
              <a:rPr lang="pt-BR" dirty="0"/>
              <a:t> sobre como a mudança na </a:t>
            </a:r>
            <a:r>
              <a:rPr lang="pt-BR" b="1" dirty="0"/>
              <a:t>ESTRATÉGIA DE DISTRIBUIÇÃO DO FABRICANTE</a:t>
            </a:r>
            <a:r>
              <a:rPr lang="pt-BR" dirty="0"/>
              <a:t> afeta os dados Nielsen</a:t>
            </a:r>
          </a:p>
          <a:p>
            <a:r>
              <a:rPr lang="pt-BR" b="1" dirty="0"/>
              <a:t>IDENTIFICAÇÃO</a:t>
            </a:r>
            <a:r>
              <a:rPr lang="pt-BR" dirty="0"/>
              <a:t> de </a:t>
            </a:r>
            <a:r>
              <a:rPr lang="pt-BR" b="1" dirty="0"/>
              <a:t>PIPELINE</a:t>
            </a:r>
            <a:r>
              <a:rPr lang="pt-BR" dirty="0"/>
              <a:t> e delays</a:t>
            </a:r>
          </a:p>
        </p:txBody>
      </p:sp>
    </p:spTree>
    <p:extLst>
      <p:ext uri="{BB962C8B-B14F-4D97-AF65-F5344CB8AC3E}">
        <p14:creationId xmlns:p14="http://schemas.microsoft.com/office/powerpoint/2010/main" val="19893456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p16"/>
          <p:cNvSpPr txBox="1">
            <a:spLocks noGrp="1"/>
          </p:cNvSpPr>
          <p:nvPr>
            <p:ph type="sldNum" sz="quarter" idx="4"/>
          </p:nvPr>
        </p:nvSpPr>
        <p:spPr>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fld id="{00000000-1234-1234-1234-123412341234}" type="slidenum">
              <a:rPr lang="en-US"/>
              <a:t>49</a:t>
            </a:fld>
            <a:endParaRPr/>
          </a:p>
        </p:txBody>
      </p:sp>
      <p:sp>
        <p:nvSpPr>
          <p:cNvPr id="1151" name="Google Shape;1151;p16"/>
          <p:cNvSpPr txBox="1">
            <a:spLocks noGrp="1"/>
          </p:cNvSpPr>
          <p:nvPr>
            <p:ph type="ctrTitle"/>
          </p:nvPr>
        </p:nvSpPr>
        <p:spPr>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Clr>
                <a:schemeClr val="lt1"/>
              </a:buClr>
              <a:buSzPts val="3600"/>
              <a:buFont typeface="Arial"/>
              <a:buNone/>
            </a:pPr>
            <a:r>
              <a:rPr lang="en-US" dirty="0"/>
              <a:t>Desenho da </a:t>
            </a:r>
            <a:r>
              <a:rPr lang="en-US" dirty="0" err="1"/>
              <a:t>Amostra</a:t>
            </a:r>
            <a:r>
              <a:rPr lang="en-US" dirty="0"/>
              <a:t> </a:t>
            </a:r>
            <a:r>
              <a:rPr lang="en-US" dirty="0" err="1"/>
              <a:t>Operativa</a:t>
            </a:r>
            <a:endParaRPr dirty="0"/>
          </a:p>
        </p:txBody>
      </p:sp>
      <p:sp>
        <p:nvSpPr>
          <p:cNvPr id="2" name="Subtitle 1">
            <a:extLst>
              <a:ext uri="{FF2B5EF4-FFF2-40B4-BE49-F238E27FC236}">
                <a16:creationId xmlns:a16="http://schemas.microsoft.com/office/drawing/2014/main" id="{D90777E6-DEA1-F7C8-D4AA-324E24E5429C}"/>
              </a:ext>
            </a:extLst>
          </p:cNvPr>
          <p:cNvSpPr>
            <a:spLocks noGrp="1"/>
          </p:cNvSpPr>
          <p:nvPr>
            <p:ph type="subTitle" idx="1"/>
          </p:nvPr>
        </p:nvSpPr>
        <p:spPr/>
        <p:txBody>
          <a:bodyPr/>
          <a:lstStyle/>
          <a:p>
            <a:r>
              <a:rPr lang="pt-BR" dirty="0"/>
              <a:t>Painel:</a:t>
            </a:r>
          </a:p>
          <a:p>
            <a:r>
              <a:rPr lang="pt-BR" dirty="0"/>
              <a:t>Conjunto Estável de Lojas que permite avaliar o desempenho dos produtos ao longo do tempo</a:t>
            </a:r>
          </a:p>
          <a:p>
            <a:endParaRPr lang="en-US" dirty="0"/>
          </a:p>
        </p:txBody>
      </p:sp>
    </p:spTree>
    <p:extLst>
      <p:ext uri="{BB962C8B-B14F-4D97-AF65-F5344CB8AC3E}">
        <p14:creationId xmlns:p14="http://schemas.microsoft.com/office/powerpoint/2010/main" val="3912439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A32DA82E-1FA6-A011-B0D0-BFE897A65866}"/>
              </a:ext>
            </a:extLst>
          </p:cNvPr>
          <p:cNvSpPr>
            <a:spLocks noGrp="1"/>
          </p:cNvSpPr>
          <p:nvPr>
            <p:ph type="sldNum" sz="quarter" idx="12"/>
          </p:nvPr>
        </p:nvSpPr>
        <p:spPr/>
        <p:txBody>
          <a:bodyPr/>
          <a:lstStyle/>
          <a:p>
            <a:fld id="{403EF4E2-7A7A-0548-85F1-5479B7C9E1B2}" type="slidenum">
              <a:rPr lang="en-US" smtClean="0"/>
              <a:pPr/>
              <a:t>5</a:t>
            </a:fld>
            <a:endParaRPr lang="en-US" dirty="0"/>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NielsenIQ: Quem somos e o nosso legado</a:t>
            </a:r>
            <a:endParaRPr lang="en-PH" dirty="0"/>
          </a:p>
        </p:txBody>
      </p:sp>
      <p:sp>
        <p:nvSpPr>
          <p:cNvPr id="28" name="Text Placeholder 27">
            <a:extLst>
              <a:ext uri="{FF2B5EF4-FFF2-40B4-BE49-F238E27FC236}">
                <a16:creationId xmlns:a16="http://schemas.microsoft.com/office/drawing/2014/main" id="{13F5AF05-76DE-FB02-D662-2881C55CA5F1}"/>
              </a:ext>
            </a:extLst>
          </p:cNvPr>
          <p:cNvSpPr>
            <a:spLocks noGrp="1"/>
          </p:cNvSpPr>
          <p:nvPr>
            <p:ph type="body" sz="quarter" idx="15"/>
          </p:nvPr>
        </p:nvSpPr>
        <p:spPr/>
        <p:txBody>
          <a:bodyPr/>
          <a:lstStyle/>
          <a:p>
            <a:r>
              <a:rPr lang="en-US" dirty="0" err="1"/>
              <a:t>Missão</a:t>
            </a:r>
            <a:r>
              <a:rPr lang="en-US" dirty="0"/>
              <a:t>:</a:t>
            </a:r>
          </a:p>
        </p:txBody>
      </p:sp>
      <p:sp>
        <p:nvSpPr>
          <p:cNvPr id="5" name="Content Placeholder 3">
            <a:extLst>
              <a:ext uri="{FF2B5EF4-FFF2-40B4-BE49-F238E27FC236}">
                <a16:creationId xmlns:a16="http://schemas.microsoft.com/office/drawing/2014/main" id="{FDC512E6-BF97-6BA2-82C2-31A17648C8A7}"/>
              </a:ext>
            </a:extLst>
          </p:cNvPr>
          <p:cNvSpPr txBox="1">
            <a:spLocks/>
          </p:cNvSpPr>
          <p:nvPr/>
        </p:nvSpPr>
        <p:spPr>
          <a:xfrm>
            <a:off x="1103970" y="1313112"/>
            <a:ext cx="4868299" cy="566855"/>
          </a:xfrm>
          <a:prstGeom prst="rect">
            <a:avLst/>
          </a:prstGeom>
        </p:spPr>
        <p:txBody>
          <a:bodyPr vert="horz" lIns="0" tIns="45720" rIns="0" bIns="45720" rtlCol="0" anchor="ctr">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dirty="0"/>
              <a:t>Maior empresa de pesquisa de mercado do mundo </a:t>
            </a:r>
          </a:p>
        </p:txBody>
      </p:sp>
      <p:sp>
        <p:nvSpPr>
          <p:cNvPr id="19" name="Content Placeholder 3">
            <a:extLst>
              <a:ext uri="{FF2B5EF4-FFF2-40B4-BE49-F238E27FC236}">
                <a16:creationId xmlns:a16="http://schemas.microsoft.com/office/drawing/2014/main" id="{D2D07CF8-1A37-5BDA-C332-FA48D8C94F34}"/>
              </a:ext>
            </a:extLst>
          </p:cNvPr>
          <p:cNvSpPr txBox="1">
            <a:spLocks/>
          </p:cNvSpPr>
          <p:nvPr/>
        </p:nvSpPr>
        <p:spPr>
          <a:xfrm>
            <a:off x="1103970" y="5422532"/>
            <a:ext cx="4868299" cy="566855"/>
          </a:xfrm>
          <a:prstGeom prst="rect">
            <a:avLst/>
          </a:prstGeom>
        </p:spPr>
        <p:txBody>
          <a:bodyPr vert="horz" lIns="0" tIns="45720" rIns="0" bIns="45720" rtlCol="0" anchor="ctr">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dirty="0"/>
              <a:t>Criadora do conceito de </a:t>
            </a:r>
            <a:r>
              <a:rPr lang="pt-BR" i="1" dirty="0"/>
              <a:t>Market Share</a:t>
            </a:r>
          </a:p>
        </p:txBody>
      </p:sp>
      <p:cxnSp>
        <p:nvCxnSpPr>
          <p:cNvPr id="29" name="Straight Connector 28">
            <a:extLst>
              <a:ext uri="{FF2B5EF4-FFF2-40B4-BE49-F238E27FC236}">
                <a16:creationId xmlns:a16="http://schemas.microsoft.com/office/drawing/2014/main" id="{9181202F-36B7-9B5E-7515-977CE1138B90}"/>
              </a:ext>
            </a:extLst>
          </p:cNvPr>
          <p:cNvCxnSpPr>
            <a:cxnSpLocks/>
          </p:cNvCxnSpPr>
          <p:nvPr/>
        </p:nvCxnSpPr>
        <p:spPr>
          <a:xfrm>
            <a:off x="279200" y="2087638"/>
            <a:ext cx="5669165"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5B7EBF-62C0-2859-86FC-3B82E3B2AFE0}"/>
              </a:ext>
            </a:extLst>
          </p:cNvPr>
          <p:cNvCxnSpPr>
            <a:cxnSpLocks/>
          </p:cNvCxnSpPr>
          <p:nvPr/>
        </p:nvCxnSpPr>
        <p:spPr>
          <a:xfrm>
            <a:off x="279200" y="3156059"/>
            <a:ext cx="5669165"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3D4601B-30AC-F1CD-A740-A37E0CFB1030}"/>
              </a:ext>
            </a:extLst>
          </p:cNvPr>
          <p:cNvCxnSpPr>
            <a:cxnSpLocks/>
          </p:cNvCxnSpPr>
          <p:nvPr/>
        </p:nvCxnSpPr>
        <p:spPr>
          <a:xfrm>
            <a:off x="279200" y="4138256"/>
            <a:ext cx="5669165"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A25A8CB-087B-7113-2721-E9CF3DB9E676}"/>
              </a:ext>
            </a:extLst>
          </p:cNvPr>
          <p:cNvCxnSpPr>
            <a:cxnSpLocks/>
          </p:cNvCxnSpPr>
          <p:nvPr/>
        </p:nvCxnSpPr>
        <p:spPr>
          <a:xfrm>
            <a:off x="279200" y="5214863"/>
            <a:ext cx="5669165" cy="0"/>
          </a:xfrm>
          <a:prstGeom prst="line">
            <a:avLst/>
          </a:prstGeom>
          <a:ln w="127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4351F7D3-C209-D5AA-AC29-46B0C6C9C830}"/>
              </a:ext>
            </a:extLst>
          </p:cNvPr>
          <p:cNvGrpSpPr/>
          <p:nvPr/>
        </p:nvGrpSpPr>
        <p:grpSpPr>
          <a:xfrm>
            <a:off x="344629" y="4345927"/>
            <a:ext cx="5627640" cy="661265"/>
            <a:chOff x="344629" y="4383330"/>
            <a:chExt cx="5627640" cy="661265"/>
          </a:xfrm>
        </p:grpSpPr>
        <p:sp>
          <p:nvSpPr>
            <p:cNvPr id="17" name="Content Placeholder 3">
              <a:extLst>
                <a:ext uri="{FF2B5EF4-FFF2-40B4-BE49-F238E27FC236}">
                  <a16:creationId xmlns:a16="http://schemas.microsoft.com/office/drawing/2014/main" id="{D4CE2FFE-7277-2363-5CD5-754D7943193F}"/>
                </a:ext>
              </a:extLst>
            </p:cNvPr>
            <p:cNvSpPr txBox="1">
              <a:spLocks/>
            </p:cNvSpPr>
            <p:nvPr/>
          </p:nvSpPr>
          <p:spPr>
            <a:xfrm>
              <a:off x="1103970" y="4430535"/>
              <a:ext cx="4868299" cy="566855"/>
            </a:xfrm>
            <a:prstGeom prst="rect">
              <a:avLst/>
            </a:prstGeom>
          </p:spPr>
          <p:txBody>
            <a:bodyPr vert="horz" lIns="0" tIns="45720" rIns="0" bIns="45720" rtlCol="0" anchor="ctr">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dirty="0"/>
                <a:t>50+ anos de experiência no Brasil</a:t>
              </a:r>
            </a:p>
          </p:txBody>
        </p:sp>
        <p:sp>
          <p:nvSpPr>
            <p:cNvPr id="7" name="Freeform 15">
              <a:extLst>
                <a:ext uri="{FF2B5EF4-FFF2-40B4-BE49-F238E27FC236}">
                  <a16:creationId xmlns:a16="http://schemas.microsoft.com/office/drawing/2014/main" id="{5C9225AF-ABA8-7299-6870-7C287F0860B2}"/>
                </a:ext>
              </a:extLst>
            </p:cNvPr>
            <p:cNvSpPr/>
            <p:nvPr/>
          </p:nvSpPr>
          <p:spPr>
            <a:xfrm>
              <a:off x="344629" y="4383330"/>
              <a:ext cx="604119" cy="661265"/>
            </a:xfrm>
            <a:custGeom>
              <a:avLst/>
              <a:gdLst>
                <a:gd name="connsiteX0" fmla="*/ 1571847 w 1585271"/>
                <a:gd name="connsiteY0" fmla="*/ 439825 h 1630775"/>
                <a:gd name="connsiteX1" fmla="*/ 1546946 w 1585271"/>
                <a:gd name="connsiteY1" fmla="*/ 418037 h 1630775"/>
                <a:gd name="connsiteX2" fmla="*/ 1539554 w 1585271"/>
                <a:gd name="connsiteY2" fmla="*/ 418815 h 1630775"/>
                <a:gd name="connsiteX3" fmla="*/ 1441118 w 1585271"/>
                <a:gd name="connsiteY3" fmla="*/ 366290 h 1630775"/>
                <a:gd name="connsiteX4" fmla="*/ 1325564 w 1585271"/>
                <a:gd name="connsiteY4" fmla="*/ 330495 h 1630775"/>
                <a:gd name="connsiteX5" fmla="*/ 1265258 w 1585271"/>
                <a:gd name="connsiteY5" fmla="*/ 319212 h 1630775"/>
                <a:gd name="connsiteX6" fmla="*/ 1245026 w 1585271"/>
                <a:gd name="connsiteY6" fmla="*/ 311820 h 1630775"/>
                <a:gd name="connsiteX7" fmla="*/ 1210787 w 1585271"/>
                <a:gd name="connsiteY7" fmla="*/ 326605 h 1630775"/>
                <a:gd name="connsiteX8" fmla="*/ 1193668 w 1585271"/>
                <a:gd name="connsiteY8" fmla="*/ 337499 h 1630775"/>
                <a:gd name="connsiteX9" fmla="*/ 1186665 w 1585271"/>
                <a:gd name="connsiteY9" fmla="*/ 337110 h 1630775"/>
                <a:gd name="connsiteX10" fmla="*/ 1190556 w 1585271"/>
                <a:gd name="connsiteY10" fmla="*/ 319990 h 1630775"/>
                <a:gd name="connsiteX11" fmla="*/ 1198337 w 1585271"/>
                <a:gd name="connsiteY11" fmla="*/ 296646 h 1630775"/>
                <a:gd name="connsiteX12" fmla="*/ 1105349 w 1585271"/>
                <a:gd name="connsiteY12" fmla="*/ 241787 h 1630775"/>
                <a:gd name="connsiteX13" fmla="*/ 1057882 w 1585271"/>
                <a:gd name="connsiteY13" fmla="*/ 237118 h 1630775"/>
                <a:gd name="connsiteX14" fmla="*/ 1049711 w 1585271"/>
                <a:gd name="connsiteY14" fmla="*/ 257350 h 1630775"/>
                <a:gd name="connsiteX15" fmla="*/ 1046210 w 1585271"/>
                <a:gd name="connsiteY15" fmla="*/ 269411 h 1630775"/>
                <a:gd name="connsiteX16" fmla="*/ 1037650 w 1585271"/>
                <a:gd name="connsiteY16" fmla="*/ 269411 h 1630775"/>
                <a:gd name="connsiteX17" fmla="*/ 1020920 w 1585271"/>
                <a:gd name="connsiteY17" fmla="*/ 278360 h 1630775"/>
                <a:gd name="connsiteX18" fmla="*/ 1000299 w 1585271"/>
                <a:gd name="connsiteY18" fmla="*/ 294701 h 1630775"/>
                <a:gd name="connsiteX19" fmla="*/ 990961 w 1585271"/>
                <a:gd name="connsiteY19" fmla="*/ 286919 h 1630775"/>
                <a:gd name="connsiteX20" fmla="*/ 996798 w 1585271"/>
                <a:gd name="connsiteY20" fmla="*/ 276025 h 1630775"/>
                <a:gd name="connsiteX21" fmla="*/ 1030647 w 1585271"/>
                <a:gd name="connsiteY21" fmla="*/ 230893 h 1630775"/>
                <a:gd name="connsiteX22" fmla="*/ 1027923 w 1585271"/>
                <a:gd name="connsiteY22" fmla="*/ 224668 h 1630775"/>
                <a:gd name="connsiteX23" fmla="*/ 952443 w 1585271"/>
                <a:gd name="connsiteY23" fmla="*/ 212606 h 1630775"/>
                <a:gd name="connsiteX24" fmla="*/ 939215 w 1585271"/>
                <a:gd name="connsiteY24" fmla="*/ 233616 h 1630775"/>
                <a:gd name="connsiteX25" fmla="*/ 933768 w 1585271"/>
                <a:gd name="connsiteY25" fmla="*/ 245289 h 1630775"/>
                <a:gd name="connsiteX26" fmla="*/ 924430 w 1585271"/>
                <a:gd name="connsiteY26" fmla="*/ 243732 h 1630775"/>
                <a:gd name="connsiteX27" fmla="*/ 915481 w 1585271"/>
                <a:gd name="connsiteY27" fmla="*/ 222722 h 1630775"/>
                <a:gd name="connsiteX28" fmla="*/ 936491 w 1585271"/>
                <a:gd name="connsiteY28" fmla="*/ 205992 h 1630775"/>
                <a:gd name="connsiteX29" fmla="*/ 936880 w 1585271"/>
                <a:gd name="connsiteY29" fmla="*/ 205992 h 1630775"/>
                <a:gd name="connsiteX30" fmla="*/ 974231 w 1585271"/>
                <a:gd name="connsiteY30" fmla="*/ 157358 h 1630775"/>
                <a:gd name="connsiteX31" fmla="*/ 960225 w 1585271"/>
                <a:gd name="connsiteY31" fmla="*/ 132068 h 1630775"/>
                <a:gd name="connsiteX32" fmla="*/ 941549 w 1585271"/>
                <a:gd name="connsiteY32" fmla="*/ 117284 h 1630775"/>
                <a:gd name="connsiteX33" fmla="*/ 927153 w 1585271"/>
                <a:gd name="connsiteY33" fmla="*/ 76042 h 1630775"/>
                <a:gd name="connsiteX34" fmla="*/ 915092 w 1585271"/>
                <a:gd name="connsiteY34" fmla="*/ 41415 h 1630775"/>
                <a:gd name="connsiteX35" fmla="*/ 912369 w 1585271"/>
                <a:gd name="connsiteY35" fmla="*/ 44138 h 1630775"/>
                <a:gd name="connsiteX36" fmla="*/ 908478 w 1585271"/>
                <a:gd name="connsiteY36" fmla="*/ 48029 h 1630775"/>
                <a:gd name="connsiteX37" fmla="*/ 904976 w 1585271"/>
                <a:gd name="connsiteY37" fmla="*/ 51920 h 1630775"/>
                <a:gd name="connsiteX38" fmla="*/ 901475 w 1585271"/>
                <a:gd name="connsiteY38" fmla="*/ 55810 h 1630775"/>
                <a:gd name="connsiteX39" fmla="*/ 897973 w 1585271"/>
                <a:gd name="connsiteY39" fmla="*/ 60090 h 1630775"/>
                <a:gd name="connsiteX40" fmla="*/ 894471 w 1585271"/>
                <a:gd name="connsiteY40" fmla="*/ 63981 h 1630775"/>
                <a:gd name="connsiteX41" fmla="*/ 890970 w 1585271"/>
                <a:gd name="connsiteY41" fmla="*/ 68261 h 1630775"/>
                <a:gd name="connsiteX42" fmla="*/ 887857 w 1585271"/>
                <a:gd name="connsiteY42" fmla="*/ 72151 h 1630775"/>
                <a:gd name="connsiteX43" fmla="*/ 884356 w 1585271"/>
                <a:gd name="connsiteY43" fmla="*/ 76820 h 1630775"/>
                <a:gd name="connsiteX44" fmla="*/ 881632 w 1585271"/>
                <a:gd name="connsiteY44" fmla="*/ 80322 h 1630775"/>
                <a:gd name="connsiteX45" fmla="*/ 878519 w 1585271"/>
                <a:gd name="connsiteY45" fmla="*/ 85380 h 1630775"/>
                <a:gd name="connsiteX46" fmla="*/ 876574 w 1585271"/>
                <a:gd name="connsiteY46" fmla="*/ 88492 h 1630775"/>
                <a:gd name="connsiteX47" fmla="*/ 873851 w 1585271"/>
                <a:gd name="connsiteY47" fmla="*/ 93939 h 1630775"/>
                <a:gd name="connsiteX48" fmla="*/ 872683 w 1585271"/>
                <a:gd name="connsiteY48" fmla="*/ 96274 h 1630775"/>
                <a:gd name="connsiteX49" fmla="*/ 869571 w 1585271"/>
                <a:gd name="connsiteY49" fmla="*/ 103277 h 1630775"/>
                <a:gd name="connsiteX50" fmla="*/ 845059 w 1585271"/>
                <a:gd name="connsiteY50" fmla="*/ 120785 h 1630775"/>
                <a:gd name="connsiteX51" fmla="*/ 825606 w 1585271"/>
                <a:gd name="connsiteY51" fmla="*/ 122731 h 1630775"/>
                <a:gd name="connsiteX52" fmla="*/ 818213 w 1585271"/>
                <a:gd name="connsiteY52" fmla="*/ 124676 h 1630775"/>
                <a:gd name="connsiteX53" fmla="*/ 815879 w 1585271"/>
                <a:gd name="connsiteY53" fmla="*/ 125065 h 1630775"/>
                <a:gd name="connsiteX54" fmla="*/ 811210 w 1585271"/>
                <a:gd name="connsiteY54" fmla="*/ 125454 h 1630775"/>
                <a:gd name="connsiteX55" fmla="*/ 810432 w 1585271"/>
                <a:gd name="connsiteY55" fmla="*/ 125454 h 1630775"/>
                <a:gd name="connsiteX56" fmla="*/ 808875 w 1585271"/>
                <a:gd name="connsiteY56" fmla="*/ 125454 h 1630775"/>
                <a:gd name="connsiteX57" fmla="*/ 804985 w 1585271"/>
                <a:gd name="connsiteY57" fmla="*/ 125065 h 1630775"/>
                <a:gd name="connsiteX58" fmla="*/ 802650 w 1585271"/>
                <a:gd name="connsiteY58" fmla="*/ 124676 h 1630775"/>
                <a:gd name="connsiteX59" fmla="*/ 799149 w 1585271"/>
                <a:gd name="connsiteY59" fmla="*/ 123509 h 1630775"/>
                <a:gd name="connsiteX60" fmla="*/ 797203 w 1585271"/>
                <a:gd name="connsiteY60" fmla="*/ 122731 h 1630775"/>
                <a:gd name="connsiteX61" fmla="*/ 793702 w 1585271"/>
                <a:gd name="connsiteY61" fmla="*/ 120785 h 1630775"/>
                <a:gd name="connsiteX62" fmla="*/ 792145 w 1585271"/>
                <a:gd name="connsiteY62" fmla="*/ 119618 h 1630775"/>
                <a:gd name="connsiteX63" fmla="*/ 789811 w 1585271"/>
                <a:gd name="connsiteY63" fmla="*/ 117673 h 1630775"/>
                <a:gd name="connsiteX64" fmla="*/ 789811 w 1585271"/>
                <a:gd name="connsiteY64" fmla="*/ 118062 h 1630775"/>
                <a:gd name="connsiteX65" fmla="*/ 787866 w 1585271"/>
                <a:gd name="connsiteY65" fmla="*/ 115727 h 1630775"/>
                <a:gd name="connsiteX66" fmla="*/ 787866 w 1585271"/>
                <a:gd name="connsiteY66" fmla="*/ 115727 h 1630775"/>
                <a:gd name="connsiteX67" fmla="*/ 787866 w 1585271"/>
                <a:gd name="connsiteY67" fmla="*/ 115727 h 1630775"/>
                <a:gd name="connsiteX68" fmla="*/ 787087 w 1585271"/>
                <a:gd name="connsiteY68" fmla="*/ 114949 h 1630775"/>
                <a:gd name="connsiteX69" fmla="*/ 786698 w 1585271"/>
                <a:gd name="connsiteY69" fmla="*/ 114560 h 1630775"/>
                <a:gd name="connsiteX70" fmla="*/ 786698 w 1585271"/>
                <a:gd name="connsiteY70" fmla="*/ 114560 h 1630775"/>
                <a:gd name="connsiteX71" fmla="*/ 783586 w 1585271"/>
                <a:gd name="connsiteY71" fmla="*/ 110669 h 1630775"/>
                <a:gd name="connsiteX72" fmla="*/ 778528 w 1585271"/>
                <a:gd name="connsiteY72" fmla="*/ 107946 h 1630775"/>
                <a:gd name="connsiteX73" fmla="*/ 760241 w 1585271"/>
                <a:gd name="connsiteY73" fmla="*/ 109113 h 1630775"/>
                <a:gd name="connsiteX74" fmla="*/ 740399 w 1585271"/>
                <a:gd name="connsiteY74" fmla="*/ 110669 h 1630775"/>
                <a:gd name="connsiteX75" fmla="*/ 732617 w 1585271"/>
                <a:gd name="connsiteY75" fmla="*/ 120396 h 1630775"/>
                <a:gd name="connsiteX76" fmla="*/ 724836 w 1585271"/>
                <a:gd name="connsiteY76" fmla="*/ 135570 h 1630775"/>
                <a:gd name="connsiteX77" fmla="*/ 720556 w 1585271"/>
                <a:gd name="connsiteY77" fmla="*/ 136737 h 1630775"/>
                <a:gd name="connsiteX78" fmla="*/ 719000 w 1585271"/>
                <a:gd name="connsiteY78" fmla="*/ 136737 h 1630775"/>
                <a:gd name="connsiteX79" fmla="*/ 717833 w 1585271"/>
                <a:gd name="connsiteY79" fmla="*/ 136737 h 1630775"/>
                <a:gd name="connsiteX80" fmla="*/ 716276 w 1585271"/>
                <a:gd name="connsiteY80" fmla="*/ 136737 h 1630775"/>
                <a:gd name="connsiteX81" fmla="*/ 711607 w 1585271"/>
                <a:gd name="connsiteY81" fmla="*/ 136348 h 1630775"/>
                <a:gd name="connsiteX82" fmla="*/ 709662 w 1585271"/>
                <a:gd name="connsiteY82" fmla="*/ 135959 h 1630775"/>
                <a:gd name="connsiteX83" fmla="*/ 708495 w 1585271"/>
                <a:gd name="connsiteY83" fmla="*/ 135570 h 1630775"/>
                <a:gd name="connsiteX84" fmla="*/ 708495 w 1585271"/>
                <a:gd name="connsiteY84" fmla="*/ 135570 h 1630775"/>
                <a:gd name="connsiteX85" fmla="*/ 703826 w 1585271"/>
                <a:gd name="connsiteY85" fmla="*/ 134403 h 1630775"/>
                <a:gd name="connsiteX86" fmla="*/ 701492 w 1585271"/>
                <a:gd name="connsiteY86" fmla="*/ 133625 h 1630775"/>
                <a:gd name="connsiteX87" fmla="*/ 679314 w 1585271"/>
                <a:gd name="connsiteY87" fmla="*/ 131679 h 1630775"/>
                <a:gd name="connsiteX88" fmla="*/ 677369 w 1585271"/>
                <a:gd name="connsiteY88" fmla="*/ 133236 h 1630775"/>
                <a:gd name="connsiteX89" fmla="*/ 664530 w 1585271"/>
                <a:gd name="connsiteY89" fmla="*/ 139461 h 1630775"/>
                <a:gd name="connsiteX90" fmla="*/ 662973 w 1585271"/>
                <a:gd name="connsiteY90" fmla="*/ 139461 h 1630775"/>
                <a:gd name="connsiteX91" fmla="*/ 657137 w 1585271"/>
                <a:gd name="connsiteY91" fmla="*/ 142573 h 1630775"/>
                <a:gd name="connsiteX92" fmla="*/ 639629 w 1585271"/>
                <a:gd name="connsiteY92" fmla="*/ 150355 h 1630775"/>
                <a:gd name="connsiteX93" fmla="*/ 630291 w 1585271"/>
                <a:gd name="connsiteY93" fmla="*/ 152689 h 1630775"/>
                <a:gd name="connsiteX94" fmla="*/ 617841 w 1585271"/>
                <a:gd name="connsiteY94" fmla="*/ 158136 h 1630775"/>
                <a:gd name="connsiteX95" fmla="*/ 617063 w 1585271"/>
                <a:gd name="connsiteY95" fmla="*/ 158136 h 1630775"/>
                <a:gd name="connsiteX96" fmla="*/ 582824 w 1585271"/>
                <a:gd name="connsiteY96" fmla="*/ 138294 h 1630775"/>
                <a:gd name="connsiteX97" fmla="*/ 566483 w 1585271"/>
                <a:gd name="connsiteY97" fmla="*/ 84602 h 1630775"/>
                <a:gd name="connsiteX98" fmla="*/ 574654 w 1585271"/>
                <a:gd name="connsiteY98" fmla="*/ 63592 h 1630775"/>
                <a:gd name="connsiteX99" fmla="*/ 580490 w 1585271"/>
                <a:gd name="connsiteY99" fmla="*/ 47640 h 1630775"/>
                <a:gd name="connsiteX100" fmla="*/ 571541 w 1585271"/>
                <a:gd name="connsiteY100" fmla="*/ 34022 h 1630775"/>
                <a:gd name="connsiteX101" fmla="*/ 562982 w 1585271"/>
                <a:gd name="connsiteY101" fmla="*/ 14958 h 1630775"/>
                <a:gd name="connsiteX102" fmla="*/ 555200 w 1585271"/>
                <a:gd name="connsiteY102" fmla="*/ 173 h 1630775"/>
                <a:gd name="connsiteX103" fmla="*/ 550531 w 1585271"/>
                <a:gd name="connsiteY103" fmla="*/ 173 h 1630775"/>
                <a:gd name="connsiteX104" fmla="*/ 549364 w 1585271"/>
                <a:gd name="connsiteY104" fmla="*/ 562 h 1630775"/>
                <a:gd name="connsiteX105" fmla="*/ 547419 w 1585271"/>
                <a:gd name="connsiteY105" fmla="*/ 1729 h 1630775"/>
                <a:gd name="connsiteX106" fmla="*/ 546252 w 1585271"/>
                <a:gd name="connsiteY106" fmla="*/ 2896 h 1630775"/>
                <a:gd name="connsiteX107" fmla="*/ 545084 w 1585271"/>
                <a:gd name="connsiteY107" fmla="*/ 4453 h 1630775"/>
                <a:gd name="connsiteX108" fmla="*/ 543528 w 1585271"/>
                <a:gd name="connsiteY108" fmla="*/ 6787 h 1630775"/>
                <a:gd name="connsiteX109" fmla="*/ 543528 w 1585271"/>
                <a:gd name="connsiteY109" fmla="*/ 7176 h 1630775"/>
                <a:gd name="connsiteX110" fmla="*/ 541972 w 1585271"/>
                <a:gd name="connsiteY110" fmla="*/ 10678 h 1630775"/>
                <a:gd name="connsiteX111" fmla="*/ 531467 w 1585271"/>
                <a:gd name="connsiteY111" fmla="*/ 22739 h 1630775"/>
                <a:gd name="connsiteX112" fmla="*/ 517071 w 1585271"/>
                <a:gd name="connsiteY112" fmla="*/ 29742 h 1630775"/>
                <a:gd name="connsiteX113" fmla="*/ 480498 w 1585271"/>
                <a:gd name="connsiteY113" fmla="*/ 42193 h 1630775"/>
                <a:gd name="connsiteX114" fmla="*/ 459878 w 1585271"/>
                <a:gd name="connsiteY114" fmla="*/ 46083 h 1630775"/>
                <a:gd name="connsiteX115" fmla="*/ 455598 w 1585271"/>
                <a:gd name="connsiteY115" fmla="*/ 55421 h 1630775"/>
                <a:gd name="connsiteX116" fmla="*/ 448205 w 1585271"/>
                <a:gd name="connsiteY116" fmla="*/ 66315 h 1630775"/>
                <a:gd name="connsiteX117" fmla="*/ 434977 w 1585271"/>
                <a:gd name="connsiteY117" fmla="*/ 54643 h 1630775"/>
                <a:gd name="connsiteX118" fmla="*/ 431475 w 1585271"/>
                <a:gd name="connsiteY118" fmla="*/ 51141 h 1630775"/>
                <a:gd name="connsiteX119" fmla="*/ 418636 w 1585271"/>
                <a:gd name="connsiteY119" fmla="*/ 48807 h 1630775"/>
                <a:gd name="connsiteX120" fmla="*/ 403851 w 1585271"/>
                <a:gd name="connsiteY120" fmla="*/ 46083 h 1630775"/>
                <a:gd name="connsiteX121" fmla="*/ 400349 w 1585271"/>
                <a:gd name="connsiteY121" fmla="*/ 43749 h 1630775"/>
                <a:gd name="connsiteX122" fmla="*/ 382063 w 1585271"/>
                <a:gd name="connsiteY122" fmla="*/ 41026 h 1630775"/>
                <a:gd name="connsiteX123" fmla="*/ 374671 w 1585271"/>
                <a:gd name="connsiteY123" fmla="*/ 43360 h 1630775"/>
                <a:gd name="connsiteX124" fmla="*/ 377005 w 1585271"/>
                <a:gd name="connsiteY124" fmla="*/ 44916 h 1630775"/>
                <a:gd name="connsiteX125" fmla="*/ 394124 w 1585271"/>
                <a:gd name="connsiteY125" fmla="*/ 77209 h 1630775"/>
                <a:gd name="connsiteX126" fmla="*/ 398404 w 1585271"/>
                <a:gd name="connsiteY126" fmla="*/ 86936 h 1630775"/>
                <a:gd name="connsiteX127" fmla="*/ 405018 w 1585271"/>
                <a:gd name="connsiteY127" fmla="*/ 102499 h 1630775"/>
                <a:gd name="connsiteX128" fmla="*/ 406575 w 1585271"/>
                <a:gd name="connsiteY128" fmla="*/ 108335 h 1630775"/>
                <a:gd name="connsiteX129" fmla="*/ 414356 w 1585271"/>
                <a:gd name="connsiteY129" fmla="*/ 107168 h 1630775"/>
                <a:gd name="connsiteX130" fmla="*/ 423305 w 1585271"/>
                <a:gd name="connsiteY130" fmla="*/ 105222 h 1630775"/>
                <a:gd name="connsiteX131" fmla="*/ 431475 w 1585271"/>
                <a:gd name="connsiteY131" fmla="*/ 113004 h 1630775"/>
                <a:gd name="connsiteX132" fmla="*/ 418636 w 1585271"/>
                <a:gd name="connsiteY132" fmla="*/ 127011 h 1630775"/>
                <a:gd name="connsiteX133" fmla="*/ 397626 w 1585271"/>
                <a:gd name="connsiteY133" fmla="*/ 147242 h 1630775"/>
                <a:gd name="connsiteX134" fmla="*/ 383619 w 1585271"/>
                <a:gd name="connsiteY134" fmla="*/ 156580 h 1630775"/>
                <a:gd name="connsiteX135" fmla="*/ 370002 w 1585271"/>
                <a:gd name="connsiteY135" fmla="*/ 161638 h 1630775"/>
                <a:gd name="connsiteX136" fmla="*/ 367667 w 1585271"/>
                <a:gd name="connsiteY136" fmla="*/ 163972 h 1630775"/>
                <a:gd name="connsiteX137" fmla="*/ 339265 w 1585271"/>
                <a:gd name="connsiteY137" fmla="*/ 176423 h 1630775"/>
                <a:gd name="connsiteX138" fmla="*/ 320590 w 1585271"/>
                <a:gd name="connsiteY138" fmla="*/ 179924 h 1630775"/>
                <a:gd name="connsiteX139" fmla="*/ 316699 w 1585271"/>
                <a:gd name="connsiteY139" fmla="*/ 181481 h 1630775"/>
                <a:gd name="connsiteX140" fmla="*/ 315532 w 1585271"/>
                <a:gd name="connsiteY140" fmla="*/ 181870 h 1630775"/>
                <a:gd name="connsiteX141" fmla="*/ 313197 w 1585271"/>
                <a:gd name="connsiteY141" fmla="*/ 182259 h 1630775"/>
                <a:gd name="connsiteX142" fmla="*/ 312419 w 1585271"/>
                <a:gd name="connsiteY142" fmla="*/ 182259 h 1630775"/>
                <a:gd name="connsiteX143" fmla="*/ 312030 w 1585271"/>
                <a:gd name="connsiteY143" fmla="*/ 182259 h 1630775"/>
                <a:gd name="connsiteX144" fmla="*/ 309307 w 1585271"/>
                <a:gd name="connsiteY144" fmla="*/ 181870 h 1630775"/>
                <a:gd name="connsiteX145" fmla="*/ 308528 w 1585271"/>
                <a:gd name="connsiteY145" fmla="*/ 181870 h 1630775"/>
                <a:gd name="connsiteX146" fmla="*/ 305416 w 1585271"/>
                <a:gd name="connsiteY146" fmla="*/ 180313 h 1630775"/>
                <a:gd name="connsiteX147" fmla="*/ 304249 w 1585271"/>
                <a:gd name="connsiteY147" fmla="*/ 179535 h 1630775"/>
                <a:gd name="connsiteX148" fmla="*/ 301914 w 1585271"/>
                <a:gd name="connsiteY148" fmla="*/ 177979 h 1630775"/>
                <a:gd name="connsiteX149" fmla="*/ 300747 w 1585271"/>
                <a:gd name="connsiteY149" fmla="*/ 177201 h 1630775"/>
                <a:gd name="connsiteX150" fmla="*/ 297245 w 1585271"/>
                <a:gd name="connsiteY150" fmla="*/ 174477 h 1630775"/>
                <a:gd name="connsiteX151" fmla="*/ 292965 w 1585271"/>
                <a:gd name="connsiteY151" fmla="*/ 170976 h 1630775"/>
                <a:gd name="connsiteX152" fmla="*/ 280515 w 1585271"/>
                <a:gd name="connsiteY152" fmla="*/ 155024 h 1630775"/>
                <a:gd name="connsiteX153" fmla="*/ 277014 w 1585271"/>
                <a:gd name="connsiteY153" fmla="*/ 149188 h 1630775"/>
                <a:gd name="connsiteX154" fmla="*/ 275846 w 1585271"/>
                <a:gd name="connsiteY154" fmla="*/ 147631 h 1630775"/>
                <a:gd name="connsiteX155" fmla="*/ 272734 w 1585271"/>
                <a:gd name="connsiteY155" fmla="*/ 142963 h 1630775"/>
                <a:gd name="connsiteX156" fmla="*/ 271178 w 1585271"/>
                <a:gd name="connsiteY156" fmla="*/ 140628 h 1630775"/>
                <a:gd name="connsiteX157" fmla="*/ 268065 w 1585271"/>
                <a:gd name="connsiteY157" fmla="*/ 136737 h 1630775"/>
                <a:gd name="connsiteX158" fmla="*/ 265730 w 1585271"/>
                <a:gd name="connsiteY158" fmla="*/ 134403 h 1630775"/>
                <a:gd name="connsiteX159" fmla="*/ 263007 w 1585271"/>
                <a:gd name="connsiteY159" fmla="*/ 131290 h 1630775"/>
                <a:gd name="connsiteX160" fmla="*/ 227212 w 1585271"/>
                <a:gd name="connsiteY160" fmla="*/ 142184 h 1630775"/>
                <a:gd name="connsiteX161" fmla="*/ 224100 w 1585271"/>
                <a:gd name="connsiteY161" fmla="*/ 142573 h 1630775"/>
                <a:gd name="connsiteX162" fmla="*/ 213206 w 1585271"/>
                <a:gd name="connsiteY162" fmla="*/ 142184 h 1630775"/>
                <a:gd name="connsiteX163" fmla="*/ 165739 w 1585271"/>
                <a:gd name="connsiteY163" fmla="*/ 145297 h 1630775"/>
                <a:gd name="connsiteX164" fmla="*/ 168073 w 1585271"/>
                <a:gd name="connsiteY164" fmla="*/ 158525 h 1630775"/>
                <a:gd name="connsiteX165" fmla="*/ 174298 w 1585271"/>
                <a:gd name="connsiteY165" fmla="*/ 163972 h 1630775"/>
                <a:gd name="connsiteX166" fmla="*/ 190250 w 1585271"/>
                <a:gd name="connsiteY166" fmla="*/ 173699 h 1630775"/>
                <a:gd name="connsiteX167" fmla="*/ 183247 w 1585271"/>
                <a:gd name="connsiteY167" fmla="*/ 184982 h 1630775"/>
                <a:gd name="connsiteX168" fmla="*/ 166906 w 1585271"/>
                <a:gd name="connsiteY168" fmla="*/ 190040 h 1630775"/>
                <a:gd name="connsiteX169" fmla="*/ 156790 w 1585271"/>
                <a:gd name="connsiteY169" fmla="*/ 204436 h 1630775"/>
                <a:gd name="connsiteX170" fmla="*/ 170408 w 1585271"/>
                <a:gd name="connsiteY170" fmla="*/ 234395 h 1630775"/>
                <a:gd name="connsiteX171" fmla="*/ 182469 w 1585271"/>
                <a:gd name="connsiteY171" fmla="*/ 270578 h 1630775"/>
                <a:gd name="connsiteX172" fmla="*/ 174298 w 1585271"/>
                <a:gd name="connsiteY172" fmla="*/ 324659 h 1630775"/>
                <a:gd name="connsiteX173" fmla="*/ 158736 w 1585271"/>
                <a:gd name="connsiteY173" fmla="*/ 381075 h 1630775"/>
                <a:gd name="connsiteX174" fmla="*/ 159124 w 1585271"/>
                <a:gd name="connsiteY174" fmla="*/ 381853 h 1630775"/>
                <a:gd name="connsiteX175" fmla="*/ 156012 w 1585271"/>
                <a:gd name="connsiteY175" fmla="*/ 382242 h 1630775"/>
                <a:gd name="connsiteX176" fmla="*/ 143951 w 1585271"/>
                <a:gd name="connsiteY176" fmla="*/ 380686 h 1630775"/>
                <a:gd name="connsiteX177" fmla="*/ 123330 w 1585271"/>
                <a:gd name="connsiteY177" fmla="*/ 383798 h 1630775"/>
                <a:gd name="connsiteX178" fmla="*/ 99207 w 1585271"/>
                <a:gd name="connsiteY178" fmla="*/ 392747 h 1630775"/>
                <a:gd name="connsiteX179" fmla="*/ 74696 w 1585271"/>
                <a:gd name="connsiteY179" fmla="*/ 401696 h 1630775"/>
                <a:gd name="connsiteX180" fmla="*/ 53686 w 1585271"/>
                <a:gd name="connsiteY180" fmla="*/ 411811 h 1630775"/>
                <a:gd name="connsiteX181" fmla="*/ 39679 w 1585271"/>
                <a:gd name="connsiteY181" fmla="*/ 423484 h 1630775"/>
                <a:gd name="connsiteX182" fmla="*/ 31898 w 1585271"/>
                <a:gd name="connsiteY182" fmla="*/ 442548 h 1630775"/>
                <a:gd name="connsiteX183" fmla="*/ 26451 w 1585271"/>
                <a:gd name="connsiteY183" fmla="*/ 460835 h 1630775"/>
                <a:gd name="connsiteX184" fmla="*/ 18280 w 1585271"/>
                <a:gd name="connsiteY184" fmla="*/ 477565 h 1630775"/>
                <a:gd name="connsiteX185" fmla="*/ 7775 w 1585271"/>
                <a:gd name="connsiteY185" fmla="*/ 484568 h 1630775"/>
                <a:gd name="connsiteX186" fmla="*/ 4274 w 1585271"/>
                <a:gd name="connsiteY186" fmla="*/ 497407 h 1630775"/>
                <a:gd name="connsiteX187" fmla="*/ 1939 w 1585271"/>
                <a:gd name="connsiteY187" fmla="*/ 510636 h 1630775"/>
                <a:gd name="connsiteX188" fmla="*/ 10888 w 1585271"/>
                <a:gd name="connsiteY188" fmla="*/ 539038 h 1630775"/>
                <a:gd name="connsiteX189" fmla="*/ 12833 w 1585271"/>
                <a:gd name="connsiteY189" fmla="*/ 542151 h 1630775"/>
                <a:gd name="connsiteX190" fmla="*/ 18669 w 1585271"/>
                <a:gd name="connsiteY190" fmla="*/ 550710 h 1630775"/>
                <a:gd name="connsiteX191" fmla="*/ 29953 w 1585271"/>
                <a:gd name="connsiteY191" fmla="*/ 578335 h 1630775"/>
                <a:gd name="connsiteX192" fmla="*/ 32676 w 1585271"/>
                <a:gd name="connsiteY192" fmla="*/ 587672 h 1630775"/>
                <a:gd name="connsiteX193" fmla="*/ 47461 w 1585271"/>
                <a:gd name="connsiteY193" fmla="*/ 591174 h 1630775"/>
                <a:gd name="connsiteX194" fmla="*/ 57577 w 1585271"/>
                <a:gd name="connsiteY194" fmla="*/ 602068 h 1630775"/>
                <a:gd name="connsiteX195" fmla="*/ 68860 w 1585271"/>
                <a:gd name="connsiteY195" fmla="*/ 613740 h 1630775"/>
                <a:gd name="connsiteX196" fmla="*/ 82866 w 1585271"/>
                <a:gd name="connsiteY196" fmla="*/ 614129 h 1630775"/>
                <a:gd name="connsiteX197" fmla="*/ 109323 w 1585271"/>
                <a:gd name="connsiteY197" fmla="*/ 609071 h 1630775"/>
                <a:gd name="connsiteX198" fmla="*/ 126053 w 1585271"/>
                <a:gd name="connsiteY198" fmla="*/ 595843 h 1630775"/>
                <a:gd name="connsiteX199" fmla="*/ 131889 w 1585271"/>
                <a:gd name="connsiteY199" fmla="*/ 606737 h 1630775"/>
                <a:gd name="connsiteX200" fmla="*/ 131889 w 1585271"/>
                <a:gd name="connsiteY200" fmla="*/ 615686 h 1630775"/>
                <a:gd name="connsiteX201" fmla="*/ 136169 w 1585271"/>
                <a:gd name="connsiteY201" fmla="*/ 656538 h 1630775"/>
                <a:gd name="connsiteX202" fmla="*/ 138115 w 1585271"/>
                <a:gd name="connsiteY202" fmla="*/ 656538 h 1630775"/>
                <a:gd name="connsiteX203" fmla="*/ 143173 w 1585271"/>
                <a:gd name="connsiteY203" fmla="*/ 654982 h 1630775"/>
                <a:gd name="connsiteX204" fmla="*/ 145118 w 1585271"/>
                <a:gd name="connsiteY204" fmla="*/ 654593 h 1630775"/>
                <a:gd name="connsiteX205" fmla="*/ 149009 w 1585271"/>
                <a:gd name="connsiteY205" fmla="*/ 653815 h 1630775"/>
                <a:gd name="connsiteX206" fmla="*/ 151343 w 1585271"/>
                <a:gd name="connsiteY206" fmla="*/ 653425 h 1630775"/>
                <a:gd name="connsiteX207" fmla="*/ 156012 w 1585271"/>
                <a:gd name="connsiteY207" fmla="*/ 653036 h 1630775"/>
                <a:gd name="connsiteX208" fmla="*/ 160292 w 1585271"/>
                <a:gd name="connsiteY208" fmla="*/ 653036 h 1630775"/>
                <a:gd name="connsiteX209" fmla="*/ 163404 w 1585271"/>
                <a:gd name="connsiteY209" fmla="*/ 653036 h 1630775"/>
                <a:gd name="connsiteX210" fmla="*/ 166906 w 1585271"/>
                <a:gd name="connsiteY210" fmla="*/ 653036 h 1630775"/>
                <a:gd name="connsiteX211" fmla="*/ 170019 w 1585271"/>
                <a:gd name="connsiteY211" fmla="*/ 653425 h 1630775"/>
                <a:gd name="connsiteX212" fmla="*/ 173520 w 1585271"/>
                <a:gd name="connsiteY212" fmla="*/ 653815 h 1630775"/>
                <a:gd name="connsiteX213" fmla="*/ 173520 w 1585271"/>
                <a:gd name="connsiteY213" fmla="*/ 653815 h 1630775"/>
                <a:gd name="connsiteX214" fmla="*/ 177800 w 1585271"/>
                <a:gd name="connsiteY214" fmla="*/ 654204 h 1630775"/>
                <a:gd name="connsiteX215" fmla="*/ 178189 w 1585271"/>
                <a:gd name="connsiteY215" fmla="*/ 654204 h 1630775"/>
                <a:gd name="connsiteX216" fmla="*/ 179356 w 1585271"/>
                <a:gd name="connsiteY216" fmla="*/ 654204 h 1630775"/>
                <a:gd name="connsiteX217" fmla="*/ 179356 w 1585271"/>
                <a:gd name="connsiteY217" fmla="*/ 654204 h 1630775"/>
                <a:gd name="connsiteX218" fmla="*/ 184414 w 1585271"/>
                <a:gd name="connsiteY218" fmla="*/ 654982 h 1630775"/>
                <a:gd name="connsiteX219" fmla="*/ 185971 w 1585271"/>
                <a:gd name="connsiteY219" fmla="*/ 655371 h 1630775"/>
                <a:gd name="connsiteX220" fmla="*/ 191807 w 1585271"/>
                <a:gd name="connsiteY220" fmla="*/ 656927 h 1630775"/>
                <a:gd name="connsiteX221" fmla="*/ 194141 w 1585271"/>
                <a:gd name="connsiteY221" fmla="*/ 657705 h 1630775"/>
                <a:gd name="connsiteX222" fmla="*/ 223711 w 1585271"/>
                <a:gd name="connsiteY222" fmla="*/ 649146 h 1630775"/>
                <a:gd name="connsiteX223" fmla="*/ 240830 w 1585271"/>
                <a:gd name="connsiteY223" fmla="*/ 639030 h 1630775"/>
                <a:gd name="connsiteX224" fmla="*/ 258727 w 1585271"/>
                <a:gd name="connsiteY224" fmla="*/ 630859 h 1630775"/>
                <a:gd name="connsiteX225" fmla="*/ 268843 w 1585271"/>
                <a:gd name="connsiteY225" fmla="*/ 624634 h 1630775"/>
                <a:gd name="connsiteX226" fmla="*/ 307361 w 1585271"/>
                <a:gd name="connsiteY226" fmla="*/ 609071 h 1630775"/>
                <a:gd name="connsiteX227" fmla="*/ 323702 w 1585271"/>
                <a:gd name="connsiteY227" fmla="*/ 607126 h 1630775"/>
                <a:gd name="connsiteX228" fmla="*/ 346657 w 1585271"/>
                <a:gd name="connsiteY228" fmla="*/ 607904 h 1630775"/>
                <a:gd name="connsiteX229" fmla="*/ 347436 w 1585271"/>
                <a:gd name="connsiteY229" fmla="*/ 614518 h 1630775"/>
                <a:gd name="connsiteX230" fmla="*/ 359886 w 1585271"/>
                <a:gd name="connsiteY230" fmla="*/ 690776 h 1630775"/>
                <a:gd name="connsiteX231" fmla="*/ 405408 w 1585271"/>
                <a:gd name="connsiteY231" fmla="*/ 718401 h 1630775"/>
                <a:gd name="connsiteX232" fmla="*/ 424083 w 1585271"/>
                <a:gd name="connsiteY232" fmla="*/ 721902 h 1630775"/>
                <a:gd name="connsiteX233" fmla="*/ 434199 w 1585271"/>
                <a:gd name="connsiteY233" fmla="*/ 724626 h 1630775"/>
                <a:gd name="connsiteX234" fmla="*/ 445871 w 1585271"/>
                <a:gd name="connsiteY234" fmla="*/ 733574 h 1630775"/>
                <a:gd name="connsiteX235" fmla="*/ 451318 w 1585271"/>
                <a:gd name="connsiteY235" fmla="*/ 739021 h 1630775"/>
                <a:gd name="connsiteX236" fmla="*/ 487113 w 1585271"/>
                <a:gd name="connsiteY236" fmla="*/ 756919 h 1630775"/>
                <a:gd name="connsiteX237" fmla="*/ 487891 w 1585271"/>
                <a:gd name="connsiteY237" fmla="*/ 758864 h 1630775"/>
                <a:gd name="connsiteX238" fmla="*/ 507733 w 1585271"/>
                <a:gd name="connsiteY238" fmla="*/ 761199 h 1630775"/>
                <a:gd name="connsiteX239" fmla="*/ 530300 w 1585271"/>
                <a:gd name="connsiteY239" fmla="*/ 764311 h 1630775"/>
                <a:gd name="connsiteX240" fmla="*/ 533023 w 1585271"/>
                <a:gd name="connsiteY240" fmla="*/ 766646 h 1630775"/>
                <a:gd name="connsiteX241" fmla="*/ 546641 w 1585271"/>
                <a:gd name="connsiteY241" fmla="*/ 793881 h 1630775"/>
                <a:gd name="connsiteX242" fmla="*/ 552088 w 1585271"/>
                <a:gd name="connsiteY242" fmla="*/ 809444 h 1630775"/>
                <a:gd name="connsiteX243" fmla="*/ 556368 w 1585271"/>
                <a:gd name="connsiteY243" fmla="*/ 821505 h 1630775"/>
                <a:gd name="connsiteX244" fmla="*/ 551310 w 1585271"/>
                <a:gd name="connsiteY244" fmla="*/ 826563 h 1630775"/>
                <a:gd name="connsiteX245" fmla="*/ 551699 w 1585271"/>
                <a:gd name="connsiteY245" fmla="*/ 840180 h 1630775"/>
                <a:gd name="connsiteX246" fmla="*/ 557535 w 1585271"/>
                <a:gd name="connsiteY246" fmla="*/ 857689 h 1630775"/>
                <a:gd name="connsiteX247" fmla="*/ 599166 w 1585271"/>
                <a:gd name="connsiteY247" fmla="*/ 875586 h 1630775"/>
                <a:gd name="connsiteX248" fmla="*/ 610060 w 1585271"/>
                <a:gd name="connsiteY248" fmla="*/ 875197 h 1630775"/>
                <a:gd name="connsiteX249" fmla="*/ 629902 w 1585271"/>
                <a:gd name="connsiteY249" fmla="*/ 880255 h 1630775"/>
                <a:gd name="connsiteX250" fmla="*/ 634960 w 1585271"/>
                <a:gd name="connsiteY250" fmla="*/ 898152 h 1630775"/>
                <a:gd name="connsiteX251" fmla="*/ 645854 w 1585271"/>
                <a:gd name="connsiteY251" fmla="*/ 918384 h 1630775"/>
                <a:gd name="connsiteX252" fmla="*/ 658694 w 1585271"/>
                <a:gd name="connsiteY252" fmla="*/ 936670 h 1630775"/>
                <a:gd name="connsiteX253" fmla="*/ 656748 w 1585271"/>
                <a:gd name="connsiteY253" fmla="*/ 969352 h 1630775"/>
                <a:gd name="connsiteX254" fmla="*/ 654025 w 1585271"/>
                <a:gd name="connsiteY254" fmla="*/ 989584 h 1630775"/>
                <a:gd name="connsiteX255" fmla="*/ 654414 w 1585271"/>
                <a:gd name="connsiteY255" fmla="*/ 993475 h 1630775"/>
                <a:gd name="connsiteX256" fmla="*/ 654414 w 1585271"/>
                <a:gd name="connsiteY256" fmla="*/ 994253 h 1630775"/>
                <a:gd name="connsiteX257" fmla="*/ 654025 w 1585271"/>
                <a:gd name="connsiteY257" fmla="*/ 997365 h 1630775"/>
                <a:gd name="connsiteX258" fmla="*/ 654025 w 1585271"/>
                <a:gd name="connsiteY258" fmla="*/ 998144 h 1630775"/>
                <a:gd name="connsiteX259" fmla="*/ 653246 w 1585271"/>
                <a:gd name="connsiteY259" fmla="*/ 1001256 h 1630775"/>
                <a:gd name="connsiteX260" fmla="*/ 652857 w 1585271"/>
                <a:gd name="connsiteY260" fmla="*/ 1002034 h 1630775"/>
                <a:gd name="connsiteX261" fmla="*/ 651690 w 1585271"/>
                <a:gd name="connsiteY261" fmla="*/ 1005536 h 1630775"/>
                <a:gd name="connsiteX262" fmla="*/ 651690 w 1585271"/>
                <a:gd name="connsiteY262" fmla="*/ 1005536 h 1630775"/>
                <a:gd name="connsiteX263" fmla="*/ 646243 w 1585271"/>
                <a:gd name="connsiteY263" fmla="*/ 1014095 h 1630775"/>
                <a:gd name="connsiteX264" fmla="*/ 645076 w 1585271"/>
                <a:gd name="connsiteY264" fmla="*/ 1015263 h 1630775"/>
                <a:gd name="connsiteX265" fmla="*/ 644687 w 1585271"/>
                <a:gd name="connsiteY265" fmla="*/ 1015652 h 1630775"/>
                <a:gd name="connsiteX266" fmla="*/ 642352 w 1585271"/>
                <a:gd name="connsiteY266" fmla="*/ 1017986 h 1630775"/>
                <a:gd name="connsiteX267" fmla="*/ 643131 w 1585271"/>
                <a:gd name="connsiteY267" fmla="*/ 1019543 h 1630775"/>
                <a:gd name="connsiteX268" fmla="*/ 644687 w 1585271"/>
                <a:gd name="connsiteY268" fmla="*/ 1021488 h 1630775"/>
                <a:gd name="connsiteX269" fmla="*/ 646243 w 1585271"/>
                <a:gd name="connsiteY269" fmla="*/ 1024212 h 1630775"/>
                <a:gd name="connsiteX270" fmla="*/ 647021 w 1585271"/>
                <a:gd name="connsiteY270" fmla="*/ 1025768 h 1630775"/>
                <a:gd name="connsiteX271" fmla="*/ 647800 w 1585271"/>
                <a:gd name="connsiteY271" fmla="*/ 1028491 h 1630775"/>
                <a:gd name="connsiteX272" fmla="*/ 648189 w 1585271"/>
                <a:gd name="connsiteY272" fmla="*/ 1029658 h 1630775"/>
                <a:gd name="connsiteX273" fmla="*/ 648189 w 1585271"/>
                <a:gd name="connsiteY273" fmla="*/ 1033160 h 1630775"/>
                <a:gd name="connsiteX274" fmla="*/ 641574 w 1585271"/>
                <a:gd name="connsiteY274" fmla="*/ 1040942 h 1630775"/>
                <a:gd name="connsiteX275" fmla="*/ 643520 w 1585271"/>
                <a:gd name="connsiteY275" fmla="*/ 1053003 h 1630775"/>
                <a:gd name="connsiteX276" fmla="*/ 650134 w 1585271"/>
                <a:gd name="connsiteY276" fmla="*/ 1089187 h 1630775"/>
                <a:gd name="connsiteX277" fmla="*/ 648189 w 1585271"/>
                <a:gd name="connsiteY277" fmla="*/ 1114087 h 1630775"/>
                <a:gd name="connsiteX278" fmla="*/ 668420 w 1585271"/>
                <a:gd name="connsiteY278" fmla="*/ 1118756 h 1630775"/>
                <a:gd name="connsiteX279" fmla="*/ 693321 w 1585271"/>
                <a:gd name="connsiteY279" fmla="*/ 1123425 h 1630775"/>
                <a:gd name="connsiteX280" fmla="*/ 701880 w 1585271"/>
                <a:gd name="connsiteY280" fmla="*/ 1122647 h 1630775"/>
                <a:gd name="connsiteX281" fmla="*/ 709662 w 1585271"/>
                <a:gd name="connsiteY281" fmla="*/ 1122258 h 1630775"/>
                <a:gd name="connsiteX282" fmla="*/ 733395 w 1585271"/>
                <a:gd name="connsiteY282" fmla="*/ 1158052 h 1630775"/>
                <a:gd name="connsiteX283" fmla="*/ 750904 w 1585271"/>
                <a:gd name="connsiteY283" fmla="*/ 1200850 h 1630775"/>
                <a:gd name="connsiteX284" fmla="*/ 755962 w 1585271"/>
                <a:gd name="connsiteY284" fmla="*/ 1198127 h 1630775"/>
                <a:gd name="connsiteX285" fmla="*/ 785531 w 1585271"/>
                <a:gd name="connsiteY285" fmla="*/ 1193847 h 1630775"/>
                <a:gd name="connsiteX286" fmla="*/ 792145 w 1585271"/>
                <a:gd name="connsiteY286" fmla="*/ 1205908 h 1630775"/>
                <a:gd name="connsiteX287" fmla="*/ 787476 w 1585271"/>
                <a:gd name="connsiteY287" fmla="*/ 1242870 h 1630775"/>
                <a:gd name="connsiteX288" fmla="*/ 785531 w 1585271"/>
                <a:gd name="connsiteY288" fmla="*/ 1253375 h 1630775"/>
                <a:gd name="connsiteX289" fmla="*/ 784753 w 1585271"/>
                <a:gd name="connsiteY289" fmla="*/ 1257266 h 1630775"/>
                <a:gd name="connsiteX290" fmla="*/ 784364 w 1585271"/>
                <a:gd name="connsiteY290" fmla="*/ 1260379 h 1630775"/>
                <a:gd name="connsiteX291" fmla="*/ 783586 w 1585271"/>
                <a:gd name="connsiteY291" fmla="*/ 1265825 h 1630775"/>
                <a:gd name="connsiteX292" fmla="*/ 786698 w 1585271"/>
                <a:gd name="connsiteY292" fmla="*/ 1265825 h 1630775"/>
                <a:gd name="connsiteX293" fmla="*/ 789033 w 1585271"/>
                <a:gd name="connsiteY293" fmla="*/ 1265825 h 1630775"/>
                <a:gd name="connsiteX294" fmla="*/ 792535 w 1585271"/>
                <a:gd name="connsiteY294" fmla="*/ 1265825 h 1630775"/>
                <a:gd name="connsiteX295" fmla="*/ 795258 w 1585271"/>
                <a:gd name="connsiteY295" fmla="*/ 1265825 h 1630775"/>
                <a:gd name="connsiteX296" fmla="*/ 797592 w 1585271"/>
                <a:gd name="connsiteY296" fmla="*/ 1265825 h 1630775"/>
                <a:gd name="connsiteX297" fmla="*/ 799927 w 1585271"/>
                <a:gd name="connsiteY297" fmla="*/ 1265825 h 1630775"/>
                <a:gd name="connsiteX298" fmla="*/ 801483 w 1585271"/>
                <a:gd name="connsiteY298" fmla="*/ 1265825 h 1630775"/>
                <a:gd name="connsiteX299" fmla="*/ 803039 w 1585271"/>
                <a:gd name="connsiteY299" fmla="*/ 1265825 h 1630775"/>
                <a:gd name="connsiteX300" fmla="*/ 804207 w 1585271"/>
                <a:gd name="connsiteY300" fmla="*/ 1266215 h 1630775"/>
                <a:gd name="connsiteX301" fmla="*/ 805374 w 1585271"/>
                <a:gd name="connsiteY301" fmla="*/ 1266604 h 1630775"/>
                <a:gd name="connsiteX302" fmla="*/ 806152 w 1585271"/>
                <a:gd name="connsiteY302" fmla="*/ 1266993 h 1630775"/>
                <a:gd name="connsiteX303" fmla="*/ 806930 w 1585271"/>
                <a:gd name="connsiteY303" fmla="*/ 1266993 h 1630775"/>
                <a:gd name="connsiteX304" fmla="*/ 807708 w 1585271"/>
                <a:gd name="connsiteY304" fmla="*/ 1267382 h 1630775"/>
                <a:gd name="connsiteX305" fmla="*/ 808097 w 1585271"/>
                <a:gd name="connsiteY305" fmla="*/ 1267382 h 1630775"/>
                <a:gd name="connsiteX306" fmla="*/ 808875 w 1585271"/>
                <a:gd name="connsiteY306" fmla="*/ 1267771 h 1630775"/>
                <a:gd name="connsiteX307" fmla="*/ 817824 w 1585271"/>
                <a:gd name="connsiteY307" fmla="*/ 1298508 h 1630775"/>
                <a:gd name="connsiteX308" fmla="*/ 817046 w 1585271"/>
                <a:gd name="connsiteY308" fmla="*/ 1332357 h 1630775"/>
                <a:gd name="connsiteX309" fmla="*/ 789422 w 1585271"/>
                <a:gd name="connsiteY309" fmla="*/ 1349476 h 1630775"/>
                <a:gd name="connsiteX310" fmla="*/ 767245 w 1585271"/>
                <a:gd name="connsiteY310" fmla="*/ 1360370 h 1630775"/>
                <a:gd name="connsiteX311" fmla="*/ 698379 w 1585271"/>
                <a:gd name="connsiteY311" fmla="*/ 1432738 h 1630775"/>
                <a:gd name="connsiteX312" fmla="*/ 688263 w 1585271"/>
                <a:gd name="connsiteY312" fmla="*/ 1446744 h 1630775"/>
                <a:gd name="connsiteX313" fmla="*/ 671922 w 1585271"/>
                <a:gd name="connsiteY313" fmla="*/ 1465031 h 1630775"/>
                <a:gd name="connsiteX314" fmla="*/ 666086 w 1585271"/>
                <a:gd name="connsiteY314" fmla="*/ 1471256 h 1630775"/>
                <a:gd name="connsiteX315" fmla="*/ 666864 w 1585271"/>
                <a:gd name="connsiteY315" fmla="*/ 1471256 h 1630775"/>
                <a:gd name="connsiteX316" fmla="*/ 668031 w 1585271"/>
                <a:gd name="connsiteY316" fmla="*/ 1471256 h 1630775"/>
                <a:gd name="connsiteX317" fmla="*/ 671922 w 1585271"/>
                <a:gd name="connsiteY317" fmla="*/ 1470478 h 1630775"/>
                <a:gd name="connsiteX318" fmla="*/ 709273 w 1585271"/>
                <a:gd name="connsiteY318" fmla="*/ 1483706 h 1630775"/>
                <a:gd name="connsiteX319" fmla="*/ 722112 w 1585271"/>
                <a:gd name="connsiteY319" fmla="*/ 1505494 h 1630775"/>
                <a:gd name="connsiteX320" fmla="*/ 725225 w 1585271"/>
                <a:gd name="connsiteY320" fmla="*/ 1510941 h 1630775"/>
                <a:gd name="connsiteX321" fmla="*/ 729116 w 1585271"/>
                <a:gd name="connsiteY321" fmla="*/ 1507050 h 1630775"/>
                <a:gd name="connsiteX322" fmla="*/ 731450 w 1585271"/>
                <a:gd name="connsiteY322" fmla="*/ 1504327 h 1630775"/>
                <a:gd name="connsiteX323" fmla="*/ 732617 w 1585271"/>
                <a:gd name="connsiteY323" fmla="*/ 1503160 h 1630775"/>
                <a:gd name="connsiteX324" fmla="*/ 734174 w 1585271"/>
                <a:gd name="connsiteY324" fmla="*/ 1501992 h 1630775"/>
                <a:gd name="connsiteX325" fmla="*/ 735730 w 1585271"/>
                <a:gd name="connsiteY325" fmla="*/ 1500825 h 1630775"/>
                <a:gd name="connsiteX326" fmla="*/ 736897 w 1585271"/>
                <a:gd name="connsiteY326" fmla="*/ 1500047 h 1630775"/>
                <a:gd name="connsiteX327" fmla="*/ 738453 w 1585271"/>
                <a:gd name="connsiteY327" fmla="*/ 1499658 h 1630775"/>
                <a:gd name="connsiteX328" fmla="*/ 740010 w 1585271"/>
                <a:gd name="connsiteY328" fmla="*/ 1499269 h 1630775"/>
                <a:gd name="connsiteX329" fmla="*/ 740399 w 1585271"/>
                <a:gd name="connsiteY329" fmla="*/ 1499269 h 1630775"/>
                <a:gd name="connsiteX330" fmla="*/ 750126 w 1585271"/>
                <a:gd name="connsiteY330" fmla="*/ 1505883 h 1630775"/>
                <a:gd name="connsiteX331" fmla="*/ 752849 w 1585271"/>
                <a:gd name="connsiteY331" fmla="*/ 1509385 h 1630775"/>
                <a:gd name="connsiteX332" fmla="*/ 780084 w 1585271"/>
                <a:gd name="connsiteY332" fmla="*/ 1529616 h 1630775"/>
                <a:gd name="connsiteX333" fmla="*/ 795258 w 1585271"/>
                <a:gd name="connsiteY333" fmla="*/ 1540511 h 1630775"/>
                <a:gd name="connsiteX334" fmla="*/ 803039 w 1585271"/>
                <a:gd name="connsiteY334" fmla="*/ 1546347 h 1630775"/>
                <a:gd name="connsiteX335" fmla="*/ 822882 w 1585271"/>
                <a:gd name="connsiteY335" fmla="*/ 1573971 h 1630775"/>
                <a:gd name="connsiteX336" fmla="*/ 822104 w 1585271"/>
                <a:gd name="connsiteY336" fmla="*/ 1586032 h 1630775"/>
                <a:gd name="connsiteX337" fmla="*/ 821715 w 1585271"/>
                <a:gd name="connsiteY337" fmla="*/ 1591090 h 1630775"/>
                <a:gd name="connsiteX338" fmla="*/ 821715 w 1585271"/>
                <a:gd name="connsiteY338" fmla="*/ 1592646 h 1630775"/>
                <a:gd name="connsiteX339" fmla="*/ 821326 w 1585271"/>
                <a:gd name="connsiteY339" fmla="*/ 1596537 h 1630775"/>
                <a:gd name="connsiteX340" fmla="*/ 821326 w 1585271"/>
                <a:gd name="connsiteY340" fmla="*/ 1598871 h 1630775"/>
                <a:gd name="connsiteX341" fmla="*/ 821326 w 1585271"/>
                <a:gd name="connsiteY341" fmla="*/ 1602373 h 1630775"/>
                <a:gd name="connsiteX342" fmla="*/ 821326 w 1585271"/>
                <a:gd name="connsiteY342" fmla="*/ 1604708 h 1630775"/>
                <a:gd name="connsiteX343" fmla="*/ 821326 w 1585271"/>
                <a:gd name="connsiteY343" fmla="*/ 1608209 h 1630775"/>
                <a:gd name="connsiteX344" fmla="*/ 821326 w 1585271"/>
                <a:gd name="connsiteY344" fmla="*/ 1610933 h 1630775"/>
                <a:gd name="connsiteX345" fmla="*/ 821715 w 1585271"/>
                <a:gd name="connsiteY345" fmla="*/ 1614434 h 1630775"/>
                <a:gd name="connsiteX346" fmla="*/ 822104 w 1585271"/>
                <a:gd name="connsiteY346" fmla="*/ 1617158 h 1630775"/>
                <a:gd name="connsiteX347" fmla="*/ 822493 w 1585271"/>
                <a:gd name="connsiteY347" fmla="*/ 1620659 h 1630775"/>
                <a:gd name="connsiteX348" fmla="*/ 823271 w 1585271"/>
                <a:gd name="connsiteY348" fmla="*/ 1623383 h 1630775"/>
                <a:gd name="connsiteX349" fmla="*/ 824049 w 1585271"/>
                <a:gd name="connsiteY349" fmla="*/ 1626885 h 1630775"/>
                <a:gd name="connsiteX350" fmla="*/ 824828 w 1585271"/>
                <a:gd name="connsiteY350" fmla="*/ 1629608 h 1630775"/>
                <a:gd name="connsiteX351" fmla="*/ 825216 w 1585271"/>
                <a:gd name="connsiteY351" fmla="*/ 1630775 h 1630775"/>
                <a:gd name="connsiteX352" fmla="*/ 841947 w 1585271"/>
                <a:gd name="connsiteY352" fmla="*/ 1614823 h 1630775"/>
                <a:gd name="connsiteX353" fmla="*/ 863735 w 1585271"/>
                <a:gd name="connsiteY353" fmla="*/ 1584476 h 1630775"/>
                <a:gd name="connsiteX354" fmla="*/ 871516 w 1585271"/>
                <a:gd name="connsiteY354" fmla="*/ 1565411 h 1630775"/>
                <a:gd name="connsiteX355" fmla="*/ 878130 w 1585271"/>
                <a:gd name="connsiteY355" fmla="*/ 1544401 h 1630775"/>
                <a:gd name="connsiteX356" fmla="*/ 893304 w 1585271"/>
                <a:gd name="connsiteY356" fmla="*/ 1515610 h 1630775"/>
                <a:gd name="connsiteX357" fmla="*/ 901475 w 1585271"/>
                <a:gd name="connsiteY357" fmla="*/ 1494600 h 1630775"/>
                <a:gd name="connsiteX358" fmla="*/ 915481 w 1585271"/>
                <a:gd name="connsiteY358" fmla="*/ 1472423 h 1630775"/>
                <a:gd name="connsiteX359" fmla="*/ 934546 w 1585271"/>
                <a:gd name="connsiteY359" fmla="*/ 1472034 h 1630775"/>
                <a:gd name="connsiteX360" fmla="*/ 919372 w 1585271"/>
                <a:gd name="connsiteY360" fmla="*/ 1512886 h 1630775"/>
                <a:gd name="connsiteX361" fmla="*/ 905366 w 1585271"/>
                <a:gd name="connsiteY361" fmla="*/ 1531951 h 1630775"/>
                <a:gd name="connsiteX362" fmla="*/ 918983 w 1585271"/>
                <a:gd name="connsiteY362" fmla="*/ 1522613 h 1630775"/>
                <a:gd name="connsiteX363" fmla="*/ 963337 w 1585271"/>
                <a:gd name="connsiteY363" fmla="*/ 1458805 h 1630775"/>
                <a:gd name="connsiteX364" fmla="*/ 969951 w 1585271"/>
                <a:gd name="connsiteY364" fmla="*/ 1444799 h 1630775"/>
                <a:gd name="connsiteX365" fmla="*/ 1011971 w 1585271"/>
                <a:gd name="connsiteY365" fmla="*/ 1400445 h 1630775"/>
                <a:gd name="connsiteX366" fmla="*/ 1021309 w 1585271"/>
                <a:gd name="connsiteY366" fmla="*/ 1345196 h 1630775"/>
                <a:gd name="connsiteX367" fmla="*/ 1019364 w 1585271"/>
                <a:gd name="connsiteY367" fmla="*/ 1327688 h 1630775"/>
                <a:gd name="connsiteX368" fmla="*/ 1022865 w 1585271"/>
                <a:gd name="connsiteY368" fmla="*/ 1283723 h 1630775"/>
                <a:gd name="connsiteX369" fmla="*/ 1027534 w 1585271"/>
                <a:gd name="connsiteY369" fmla="*/ 1265825 h 1630775"/>
                <a:gd name="connsiteX370" fmla="*/ 1037261 w 1585271"/>
                <a:gd name="connsiteY370" fmla="*/ 1252986 h 1630775"/>
                <a:gd name="connsiteX371" fmla="*/ 1086284 w 1585271"/>
                <a:gd name="connsiteY371" fmla="*/ 1215246 h 1630775"/>
                <a:gd name="connsiteX372" fmla="*/ 1140365 w 1585271"/>
                <a:gd name="connsiteY372" fmla="*/ 1191123 h 1630775"/>
                <a:gd name="connsiteX373" fmla="*/ 1152816 w 1585271"/>
                <a:gd name="connsiteY373" fmla="*/ 1186066 h 1630775"/>
                <a:gd name="connsiteX374" fmla="*/ 1162542 w 1585271"/>
                <a:gd name="connsiteY374" fmla="*/ 1178673 h 1630775"/>
                <a:gd name="connsiteX375" fmla="*/ 1185887 w 1585271"/>
                <a:gd name="connsiteY375" fmla="*/ 1161943 h 1630775"/>
                <a:gd name="connsiteX376" fmla="*/ 1192501 w 1585271"/>
                <a:gd name="connsiteY376" fmla="*/ 1155329 h 1630775"/>
                <a:gd name="connsiteX377" fmla="*/ 1235688 w 1585271"/>
                <a:gd name="connsiteY377" fmla="*/ 1153384 h 1630775"/>
                <a:gd name="connsiteX378" fmla="*/ 1260978 w 1585271"/>
                <a:gd name="connsiteY378" fmla="*/ 1155329 h 1630775"/>
                <a:gd name="connsiteX379" fmla="*/ 1267981 w 1585271"/>
                <a:gd name="connsiteY379" fmla="*/ 1155329 h 1630775"/>
                <a:gd name="connsiteX380" fmla="*/ 1292493 w 1585271"/>
                <a:gd name="connsiteY380" fmla="*/ 1151827 h 1630775"/>
                <a:gd name="connsiteX381" fmla="*/ 1294438 w 1585271"/>
                <a:gd name="connsiteY381" fmla="*/ 1145991 h 1630775"/>
                <a:gd name="connsiteX382" fmla="*/ 1319338 w 1585271"/>
                <a:gd name="connsiteY382" fmla="*/ 1119534 h 1630775"/>
                <a:gd name="connsiteX383" fmla="*/ 1334901 w 1585271"/>
                <a:gd name="connsiteY383" fmla="*/ 1100470 h 1630775"/>
                <a:gd name="connsiteX384" fmla="*/ 1352021 w 1585271"/>
                <a:gd name="connsiteY384" fmla="*/ 1061952 h 1630775"/>
                <a:gd name="connsiteX385" fmla="*/ 1364860 w 1585271"/>
                <a:gd name="connsiteY385" fmla="*/ 1034327 h 1630775"/>
                <a:gd name="connsiteX386" fmla="*/ 1367194 w 1585271"/>
                <a:gd name="connsiteY386" fmla="*/ 1025379 h 1630775"/>
                <a:gd name="connsiteX387" fmla="*/ 1376143 w 1585271"/>
                <a:gd name="connsiteY387" fmla="*/ 1016041 h 1630775"/>
                <a:gd name="connsiteX388" fmla="*/ 1382368 w 1585271"/>
                <a:gd name="connsiteY388" fmla="*/ 1004758 h 1630775"/>
                <a:gd name="connsiteX389" fmla="*/ 1385870 w 1585271"/>
                <a:gd name="connsiteY389" fmla="*/ 976745 h 1630775"/>
                <a:gd name="connsiteX390" fmla="*/ 1388593 w 1585271"/>
                <a:gd name="connsiteY390" fmla="*/ 955346 h 1630775"/>
                <a:gd name="connsiteX391" fmla="*/ 1400265 w 1585271"/>
                <a:gd name="connsiteY391" fmla="*/ 939783 h 1630775"/>
                <a:gd name="connsiteX392" fmla="*/ 1409603 w 1585271"/>
                <a:gd name="connsiteY392" fmla="*/ 932390 h 1630775"/>
                <a:gd name="connsiteX393" fmla="*/ 1410381 w 1585271"/>
                <a:gd name="connsiteY393" fmla="*/ 918773 h 1630775"/>
                <a:gd name="connsiteX394" fmla="*/ 1413494 w 1585271"/>
                <a:gd name="connsiteY394" fmla="*/ 882589 h 1630775"/>
                <a:gd name="connsiteX395" fmla="*/ 1415439 w 1585271"/>
                <a:gd name="connsiteY395" fmla="*/ 830064 h 1630775"/>
                <a:gd name="connsiteX396" fmla="*/ 1413105 w 1585271"/>
                <a:gd name="connsiteY396" fmla="*/ 804775 h 1630775"/>
                <a:gd name="connsiteX397" fmla="*/ 1422832 w 1585271"/>
                <a:gd name="connsiteY397" fmla="*/ 744079 h 1630775"/>
                <a:gd name="connsiteX398" fmla="*/ 1427112 w 1585271"/>
                <a:gd name="connsiteY398" fmla="*/ 737465 h 1630775"/>
                <a:gd name="connsiteX399" fmla="*/ 1420886 w 1585271"/>
                <a:gd name="connsiteY399" fmla="*/ 732018 h 1630775"/>
                <a:gd name="connsiteX400" fmla="*/ 1417385 w 1585271"/>
                <a:gd name="connsiteY400" fmla="*/ 722680 h 1630775"/>
                <a:gd name="connsiteX401" fmla="*/ 1429835 w 1585271"/>
                <a:gd name="connsiteY401" fmla="*/ 715677 h 1630775"/>
                <a:gd name="connsiteX402" fmla="*/ 1436838 w 1585271"/>
                <a:gd name="connsiteY402" fmla="*/ 720346 h 1630775"/>
                <a:gd name="connsiteX403" fmla="*/ 1452790 w 1585271"/>
                <a:gd name="connsiteY403" fmla="*/ 724237 h 1630775"/>
                <a:gd name="connsiteX404" fmla="*/ 1480803 w 1585271"/>
                <a:gd name="connsiteY404" fmla="*/ 671323 h 1630775"/>
                <a:gd name="connsiteX405" fmla="*/ 1483916 w 1585271"/>
                <a:gd name="connsiteY405" fmla="*/ 663152 h 1630775"/>
                <a:gd name="connsiteX406" fmla="*/ 1515820 w 1585271"/>
                <a:gd name="connsiteY406" fmla="*/ 635139 h 1630775"/>
                <a:gd name="connsiteX407" fmla="*/ 1523601 w 1585271"/>
                <a:gd name="connsiteY407" fmla="*/ 632416 h 1630775"/>
                <a:gd name="connsiteX408" fmla="*/ 1578461 w 1585271"/>
                <a:gd name="connsiteY408" fmla="*/ 554212 h 1630775"/>
                <a:gd name="connsiteX409" fmla="*/ 1574570 w 1585271"/>
                <a:gd name="connsiteY409" fmla="*/ 455388 h 1630775"/>
                <a:gd name="connsiteX410" fmla="*/ 1571847 w 1585271"/>
                <a:gd name="connsiteY410" fmla="*/ 439825 h 163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Lst>
              <a:rect l="l" t="t" r="r" b="b"/>
              <a:pathLst>
                <a:path w="1585271" h="1630775">
                  <a:moveTo>
                    <a:pt x="1571847" y="439825"/>
                  </a:moveTo>
                  <a:cubicBezTo>
                    <a:pt x="1566399" y="416091"/>
                    <a:pt x="1560174" y="416480"/>
                    <a:pt x="1546946" y="418037"/>
                  </a:cubicBezTo>
                  <a:cubicBezTo>
                    <a:pt x="1544611" y="418426"/>
                    <a:pt x="1542277" y="418426"/>
                    <a:pt x="1539554" y="418815"/>
                  </a:cubicBezTo>
                  <a:cubicBezTo>
                    <a:pt x="1508039" y="420371"/>
                    <a:pt x="1474967" y="402863"/>
                    <a:pt x="1441118" y="366290"/>
                  </a:cubicBezTo>
                  <a:cubicBezTo>
                    <a:pt x="1407658" y="330106"/>
                    <a:pt x="1369918" y="318434"/>
                    <a:pt x="1325564" y="330495"/>
                  </a:cubicBezTo>
                  <a:cubicBezTo>
                    <a:pt x="1304165" y="336331"/>
                    <a:pt x="1282766" y="326994"/>
                    <a:pt x="1265258" y="319212"/>
                  </a:cubicBezTo>
                  <a:cubicBezTo>
                    <a:pt x="1257865" y="316100"/>
                    <a:pt x="1250862" y="312987"/>
                    <a:pt x="1245026" y="311820"/>
                  </a:cubicBezTo>
                  <a:cubicBezTo>
                    <a:pt x="1233354" y="309096"/>
                    <a:pt x="1221292" y="318434"/>
                    <a:pt x="1210787" y="326605"/>
                  </a:cubicBezTo>
                  <a:cubicBezTo>
                    <a:pt x="1204562" y="331274"/>
                    <a:pt x="1199115" y="335553"/>
                    <a:pt x="1193668" y="337499"/>
                  </a:cubicBezTo>
                  <a:cubicBezTo>
                    <a:pt x="1192112" y="337888"/>
                    <a:pt x="1188610" y="339444"/>
                    <a:pt x="1186665" y="337110"/>
                  </a:cubicBezTo>
                  <a:cubicBezTo>
                    <a:pt x="1183941" y="334386"/>
                    <a:pt x="1186276" y="328939"/>
                    <a:pt x="1190556" y="319990"/>
                  </a:cubicBezTo>
                  <a:cubicBezTo>
                    <a:pt x="1194057" y="312598"/>
                    <a:pt x="1197948" y="303649"/>
                    <a:pt x="1198337" y="296646"/>
                  </a:cubicBezTo>
                  <a:cubicBezTo>
                    <a:pt x="1198726" y="290032"/>
                    <a:pt x="1187054" y="274080"/>
                    <a:pt x="1105349" y="241787"/>
                  </a:cubicBezTo>
                  <a:cubicBezTo>
                    <a:pt x="1082393" y="232838"/>
                    <a:pt x="1066441" y="231282"/>
                    <a:pt x="1057882" y="237118"/>
                  </a:cubicBezTo>
                  <a:cubicBezTo>
                    <a:pt x="1052435" y="240620"/>
                    <a:pt x="1049711" y="247623"/>
                    <a:pt x="1049711" y="257350"/>
                  </a:cubicBezTo>
                  <a:cubicBezTo>
                    <a:pt x="1049711" y="263964"/>
                    <a:pt x="1048544" y="267466"/>
                    <a:pt x="1046210" y="269411"/>
                  </a:cubicBezTo>
                  <a:cubicBezTo>
                    <a:pt x="1043486" y="271356"/>
                    <a:pt x="1040373" y="270189"/>
                    <a:pt x="1037650" y="269411"/>
                  </a:cubicBezTo>
                  <a:cubicBezTo>
                    <a:pt x="1032203" y="267466"/>
                    <a:pt x="1026367" y="265909"/>
                    <a:pt x="1020920" y="278360"/>
                  </a:cubicBezTo>
                  <a:cubicBezTo>
                    <a:pt x="1013528" y="294701"/>
                    <a:pt x="1003412" y="295090"/>
                    <a:pt x="1000299" y="294701"/>
                  </a:cubicBezTo>
                  <a:cubicBezTo>
                    <a:pt x="995630" y="294312"/>
                    <a:pt x="991739" y="291199"/>
                    <a:pt x="990961" y="286919"/>
                  </a:cubicBezTo>
                  <a:cubicBezTo>
                    <a:pt x="990183" y="283029"/>
                    <a:pt x="992518" y="278749"/>
                    <a:pt x="996798" y="276025"/>
                  </a:cubicBezTo>
                  <a:cubicBezTo>
                    <a:pt x="1010415" y="267855"/>
                    <a:pt x="1024811" y="248790"/>
                    <a:pt x="1030647" y="230893"/>
                  </a:cubicBezTo>
                  <a:cubicBezTo>
                    <a:pt x="1031036" y="230115"/>
                    <a:pt x="1031425" y="227780"/>
                    <a:pt x="1027923" y="224668"/>
                  </a:cubicBezTo>
                  <a:cubicBezTo>
                    <a:pt x="1015084" y="212606"/>
                    <a:pt x="969951" y="205603"/>
                    <a:pt x="952443" y="212606"/>
                  </a:cubicBezTo>
                  <a:cubicBezTo>
                    <a:pt x="942327" y="216497"/>
                    <a:pt x="940771" y="226224"/>
                    <a:pt x="939215" y="233616"/>
                  </a:cubicBezTo>
                  <a:cubicBezTo>
                    <a:pt x="938437" y="239063"/>
                    <a:pt x="937269" y="243343"/>
                    <a:pt x="933768" y="245289"/>
                  </a:cubicBezTo>
                  <a:cubicBezTo>
                    <a:pt x="930655" y="246845"/>
                    <a:pt x="926765" y="245289"/>
                    <a:pt x="924430" y="243732"/>
                  </a:cubicBezTo>
                  <a:cubicBezTo>
                    <a:pt x="916260" y="239452"/>
                    <a:pt x="913147" y="231671"/>
                    <a:pt x="915481" y="222722"/>
                  </a:cubicBezTo>
                  <a:cubicBezTo>
                    <a:pt x="918205" y="212996"/>
                    <a:pt x="927542" y="205603"/>
                    <a:pt x="936491" y="205992"/>
                  </a:cubicBezTo>
                  <a:cubicBezTo>
                    <a:pt x="936491" y="205992"/>
                    <a:pt x="936880" y="205992"/>
                    <a:pt x="936880" y="205992"/>
                  </a:cubicBezTo>
                  <a:cubicBezTo>
                    <a:pt x="946607" y="205992"/>
                    <a:pt x="959836" y="188484"/>
                    <a:pt x="974231" y="157358"/>
                  </a:cubicBezTo>
                  <a:cubicBezTo>
                    <a:pt x="979678" y="145686"/>
                    <a:pt x="973064" y="140628"/>
                    <a:pt x="960225" y="132068"/>
                  </a:cubicBezTo>
                  <a:cubicBezTo>
                    <a:pt x="954000" y="128178"/>
                    <a:pt x="947385" y="123509"/>
                    <a:pt x="941549" y="117284"/>
                  </a:cubicBezTo>
                  <a:cubicBezTo>
                    <a:pt x="933379" y="108335"/>
                    <a:pt x="930266" y="91994"/>
                    <a:pt x="927153" y="76042"/>
                  </a:cubicBezTo>
                  <a:cubicBezTo>
                    <a:pt x="924430" y="61646"/>
                    <a:pt x="921317" y="46473"/>
                    <a:pt x="915092" y="41415"/>
                  </a:cubicBezTo>
                  <a:cubicBezTo>
                    <a:pt x="914314" y="42193"/>
                    <a:pt x="913147" y="43360"/>
                    <a:pt x="912369" y="44138"/>
                  </a:cubicBezTo>
                  <a:cubicBezTo>
                    <a:pt x="911202" y="45305"/>
                    <a:pt x="910034" y="46862"/>
                    <a:pt x="908478" y="48029"/>
                  </a:cubicBezTo>
                  <a:cubicBezTo>
                    <a:pt x="907311" y="49196"/>
                    <a:pt x="906143" y="50363"/>
                    <a:pt x="904976" y="51920"/>
                  </a:cubicBezTo>
                  <a:cubicBezTo>
                    <a:pt x="903809" y="53087"/>
                    <a:pt x="902642" y="54643"/>
                    <a:pt x="901475" y="55810"/>
                  </a:cubicBezTo>
                  <a:cubicBezTo>
                    <a:pt x="900307" y="56978"/>
                    <a:pt x="899140" y="58534"/>
                    <a:pt x="897973" y="60090"/>
                  </a:cubicBezTo>
                  <a:cubicBezTo>
                    <a:pt x="896806" y="61257"/>
                    <a:pt x="895639" y="62814"/>
                    <a:pt x="894471" y="63981"/>
                  </a:cubicBezTo>
                  <a:cubicBezTo>
                    <a:pt x="893304" y="65537"/>
                    <a:pt x="892137" y="67093"/>
                    <a:pt x="890970" y="68261"/>
                  </a:cubicBezTo>
                  <a:cubicBezTo>
                    <a:pt x="889803" y="69428"/>
                    <a:pt x="889024" y="70984"/>
                    <a:pt x="887857" y="72151"/>
                  </a:cubicBezTo>
                  <a:cubicBezTo>
                    <a:pt x="886690" y="73708"/>
                    <a:pt x="885523" y="75264"/>
                    <a:pt x="884356" y="76820"/>
                  </a:cubicBezTo>
                  <a:cubicBezTo>
                    <a:pt x="883577" y="77987"/>
                    <a:pt x="882410" y="79155"/>
                    <a:pt x="881632" y="80322"/>
                  </a:cubicBezTo>
                  <a:cubicBezTo>
                    <a:pt x="880465" y="81878"/>
                    <a:pt x="879298" y="83823"/>
                    <a:pt x="878519" y="85380"/>
                  </a:cubicBezTo>
                  <a:cubicBezTo>
                    <a:pt x="877741" y="86547"/>
                    <a:pt x="876963" y="87325"/>
                    <a:pt x="876574" y="88492"/>
                  </a:cubicBezTo>
                  <a:cubicBezTo>
                    <a:pt x="875407" y="90438"/>
                    <a:pt x="874629" y="91994"/>
                    <a:pt x="873851" y="93939"/>
                  </a:cubicBezTo>
                  <a:cubicBezTo>
                    <a:pt x="873462" y="94717"/>
                    <a:pt x="873072" y="95496"/>
                    <a:pt x="872683" y="96274"/>
                  </a:cubicBezTo>
                  <a:cubicBezTo>
                    <a:pt x="871516" y="98608"/>
                    <a:pt x="870349" y="101332"/>
                    <a:pt x="869571" y="103277"/>
                  </a:cubicBezTo>
                  <a:cubicBezTo>
                    <a:pt x="863346" y="121564"/>
                    <a:pt x="855564" y="121174"/>
                    <a:pt x="845059" y="120785"/>
                  </a:cubicBezTo>
                  <a:cubicBezTo>
                    <a:pt x="839612" y="120785"/>
                    <a:pt x="833387" y="120396"/>
                    <a:pt x="825606" y="122731"/>
                  </a:cubicBezTo>
                  <a:cubicBezTo>
                    <a:pt x="822882" y="123509"/>
                    <a:pt x="820548" y="124287"/>
                    <a:pt x="818213" y="124676"/>
                  </a:cubicBezTo>
                  <a:cubicBezTo>
                    <a:pt x="817435" y="124676"/>
                    <a:pt x="816657" y="124676"/>
                    <a:pt x="815879" y="125065"/>
                  </a:cubicBezTo>
                  <a:cubicBezTo>
                    <a:pt x="814323" y="125454"/>
                    <a:pt x="812766" y="125454"/>
                    <a:pt x="811210" y="125454"/>
                  </a:cubicBezTo>
                  <a:cubicBezTo>
                    <a:pt x="810821" y="125454"/>
                    <a:pt x="810432" y="125454"/>
                    <a:pt x="810432" y="125454"/>
                  </a:cubicBezTo>
                  <a:cubicBezTo>
                    <a:pt x="810043" y="125454"/>
                    <a:pt x="809265" y="125454"/>
                    <a:pt x="808875" y="125454"/>
                  </a:cubicBezTo>
                  <a:cubicBezTo>
                    <a:pt x="807319" y="125454"/>
                    <a:pt x="806152" y="125454"/>
                    <a:pt x="804985" y="125065"/>
                  </a:cubicBezTo>
                  <a:cubicBezTo>
                    <a:pt x="804207" y="125065"/>
                    <a:pt x="803429" y="124676"/>
                    <a:pt x="802650" y="124676"/>
                  </a:cubicBezTo>
                  <a:cubicBezTo>
                    <a:pt x="801483" y="124287"/>
                    <a:pt x="800316" y="123898"/>
                    <a:pt x="799149" y="123509"/>
                  </a:cubicBezTo>
                  <a:cubicBezTo>
                    <a:pt x="798371" y="123120"/>
                    <a:pt x="797592" y="123120"/>
                    <a:pt x="797203" y="122731"/>
                  </a:cubicBezTo>
                  <a:cubicBezTo>
                    <a:pt x="796036" y="122342"/>
                    <a:pt x="794869" y="121564"/>
                    <a:pt x="793702" y="120785"/>
                  </a:cubicBezTo>
                  <a:cubicBezTo>
                    <a:pt x="793312" y="120396"/>
                    <a:pt x="792535" y="120007"/>
                    <a:pt x="792145" y="119618"/>
                  </a:cubicBezTo>
                  <a:cubicBezTo>
                    <a:pt x="791367" y="119229"/>
                    <a:pt x="790589" y="118451"/>
                    <a:pt x="789811" y="117673"/>
                  </a:cubicBezTo>
                  <a:lnTo>
                    <a:pt x="789811" y="118062"/>
                  </a:lnTo>
                  <a:lnTo>
                    <a:pt x="787866" y="115727"/>
                  </a:lnTo>
                  <a:cubicBezTo>
                    <a:pt x="787866" y="115727"/>
                    <a:pt x="787866" y="115727"/>
                    <a:pt x="787866" y="115727"/>
                  </a:cubicBezTo>
                  <a:lnTo>
                    <a:pt x="787866" y="115727"/>
                  </a:lnTo>
                  <a:cubicBezTo>
                    <a:pt x="787476" y="115338"/>
                    <a:pt x="787476" y="115338"/>
                    <a:pt x="787087" y="114949"/>
                  </a:cubicBezTo>
                  <a:lnTo>
                    <a:pt x="786698" y="114560"/>
                  </a:lnTo>
                  <a:lnTo>
                    <a:pt x="786698" y="114560"/>
                  </a:lnTo>
                  <a:cubicBezTo>
                    <a:pt x="785531" y="113393"/>
                    <a:pt x="784753" y="112226"/>
                    <a:pt x="783586" y="110669"/>
                  </a:cubicBezTo>
                  <a:cubicBezTo>
                    <a:pt x="782808" y="109113"/>
                    <a:pt x="780862" y="108335"/>
                    <a:pt x="778528" y="107946"/>
                  </a:cubicBezTo>
                  <a:cubicBezTo>
                    <a:pt x="773859" y="107168"/>
                    <a:pt x="767245" y="107946"/>
                    <a:pt x="760241" y="109113"/>
                  </a:cubicBezTo>
                  <a:cubicBezTo>
                    <a:pt x="753627" y="110280"/>
                    <a:pt x="746624" y="111059"/>
                    <a:pt x="740399" y="110669"/>
                  </a:cubicBezTo>
                  <a:cubicBezTo>
                    <a:pt x="734174" y="110280"/>
                    <a:pt x="733395" y="113393"/>
                    <a:pt x="732617" y="120396"/>
                  </a:cubicBezTo>
                  <a:cubicBezTo>
                    <a:pt x="731839" y="125843"/>
                    <a:pt x="731061" y="132458"/>
                    <a:pt x="724836" y="135570"/>
                  </a:cubicBezTo>
                  <a:cubicBezTo>
                    <a:pt x="723669" y="136348"/>
                    <a:pt x="722112" y="136737"/>
                    <a:pt x="720556" y="136737"/>
                  </a:cubicBezTo>
                  <a:cubicBezTo>
                    <a:pt x="720167" y="136737"/>
                    <a:pt x="719778" y="136737"/>
                    <a:pt x="719000" y="136737"/>
                  </a:cubicBezTo>
                  <a:cubicBezTo>
                    <a:pt x="718611" y="136737"/>
                    <a:pt x="718222" y="136737"/>
                    <a:pt x="717833" y="136737"/>
                  </a:cubicBezTo>
                  <a:cubicBezTo>
                    <a:pt x="717443" y="136737"/>
                    <a:pt x="716665" y="136737"/>
                    <a:pt x="716276" y="136737"/>
                  </a:cubicBezTo>
                  <a:cubicBezTo>
                    <a:pt x="714720" y="136737"/>
                    <a:pt x="713164" y="136348"/>
                    <a:pt x="711607" y="136348"/>
                  </a:cubicBezTo>
                  <a:cubicBezTo>
                    <a:pt x="710829" y="136348"/>
                    <a:pt x="710440" y="135959"/>
                    <a:pt x="709662" y="135959"/>
                  </a:cubicBezTo>
                  <a:cubicBezTo>
                    <a:pt x="709273" y="135959"/>
                    <a:pt x="708884" y="135959"/>
                    <a:pt x="708495" y="135570"/>
                  </a:cubicBezTo>
                  <a:lnTo>
                    <a:pt x="708495" y="135570"/>
                  </a:lnTo>
                  <a:lnTo>
                    <a:pt x="703826" y="134403"/>
                  </a:lnTo>
                  <a:cubicBezTo>
                    <a:pt x="703048" y="134014"/>
                    <a:pt x="702270" y="134014"/>
                    <a:pt x="701492" y="133625"/>
                  </a:cubicBezTo>
                  <a:cubicBezTo>
                    <a:pt x="692932" y="131290"/>
                    <a:pt x="683983" y="128956"/>
                    <a:pt x="679314" y="131679"/>
                  </a:cubicBezTo>
                  <a:cubicBezTo>
                    <a:pt x="678536" y="132068"/>
                    <a:pt x="678147" y="132458"/>
                    <a:pt x="677369" y="133236"/>
                  </a:cubicBezTo>
                  <a:cubicBezTo>
                    <a:pt x="672311" y="139072"/>
                    <a:pt x="668031" y="139461"/>
                    <a:pt x="664530" y="139461"/>
                  </a:cubicBezTo>
                  <a:cubicBezTo>
                    <a:pt x="664141" y="139461"/>
                    <a:pt x="663751" y="139461"/>
                    <a:pt x="662973" y="139461"/>
                  </a:cubicBezTo>
                  <a:cubicBezTo>
                    <a:pt x="659861" y="139461"/>
                    <a:pt x="658694" y="139461"/>
                    <a:pt x="657137" y="142573"/>
                  </a:cubicBezTo>
                  <a:cubicBezTo>
                    <a:pt x="653636" y="149188"/>
                    <a:pt x="645854" y="149966"/>
                    <a:pt x="639629" y="150355"/>
                  </a:cubicBezTo>
                  <a:cubicBezTo>
                    <a:pt x="635738" y="150744"/>
                    <a:pt x="631458" y="151133"/>
                    <a:pt x="630291" y="152689"/>
                  </a:cubicBezTo>
                  <a:cubicBezTo>
                    <a:pt x="627568" y="155802"/>
                    <a:pt x="623288" y="157747"/>
                    <a:pt x="617841" y="158136"/>
                  </a:cubicBezTo>
                  <a:cubicBezTo>
                    <a:pt x="617452" y="158136"/>
                    <a:pt x="617452" y="158136"/>
                    <a:pt x="617063" y="158136"/>
                  </a:cubicBezTo>
                  <a:cubicBezTo>
                    <a:pt x="609281" y="158136"/>
                    <a:pt x="597609" y="154635"/>
                    <a:pt x="582824" y="138294"/>
                  </a:cubicBezTo>
                  <a:cubicBezTo>
                    <a:pt x="568429" y="122342"/>
                    <a:pt x="564927" y="100165"/>
                    <a:pt x="566483" y="84602"/>
                  </a:cubicBezTo>
                  <a:cubicBezTo>
                    <a:pt x="567651" y="74486"/>
                    <a:pt x="570374" y="66704"/>
                    <a:pt x="574654" y="63592"/>
                  </a:cubicBezTo>
                  <a:cubicBezTo>
                    <a:pt x="578934" y="60479"/>
                    <a:pt x="581268" y="53865"/>
                    <a:pt x="580490" y="47640"/>
                  </a:cubicBezTo>
                  <a:cubicBezTo>
                    <a:pt x="579712" y="41415"/>
                    <a:pt x="576599" y="36357"/>
                    <a:pt x="571541" y="34022"/>
                  </a:cubicBezTo>
                  <a:cubicBezTo>
                    <a:pt x="563760" y="30521"/>
                    <a:pt x="563371" y="22350"/>
                    <a:pt x="562982" y="14958"/>
                  </a:cubicBezTo>
                  <a:cubicBezTo>
                    <a:pt x="562593" y="6398"/>
                    <a:pt x="561814" y="1340"/>
                    <a:pt x="555200" y="173"/>
                  </a:cubicBezTo>
                  <a:cubicBezTo>
                    <a:pt x="553255" y="-216"/>
                    <a:pt x="552088" y="173"/>
                    <a:pt x="550531" y="173"/>
                  </a:cubicBezTo>
                  <a:cubicBezTo>
                    <a:pt x="550142" y="173"/>
                    <a:pt x="549753" y="562"/>
                    <a:pt x="549364" y="562"/>
                  </a:cubicBezTo>
                  <a:cubicBezTo>
                    <a:pt x="548586" y="951"/>
                    <a:pt x="547808" y="1340"/>
                    <a:pt x="547419" y="1729"/>
                  </a:cubicBezTo>
                  <a:cubicBezTo>
                    <a:pt x="547030" y="2118"/>
                    <a:pt x="546641" y="2507"/>
                    <a:pt x="546252" y="2896"/>
                  </a:cubicBezTo>
                  <a:cubicBezTo>
                    <a:pt x="545863" y="3285"/>
                    <a:pt x="545474" y="4064"/>
                    <a:pt x="545084" y="4453"/>
                  </a:cubicBezTo>
                  <a:cubicBezTo>
                    <a:pt x="544695" y="5231"/>
                    <a:pt x="543917" y="6009"/>
                    <a:pt x="543528" y="6787"/>
                  </a:cubicBezTo>
                  <a:cubicBezTo>
                    <a:pt x="543528" y="6787"/>
                    <a:pt x="543528" y="6787"/>
                    <a:pt x="543528" y="7176"/>
                  </a:cubicBezTo>
                  <a:cubicBezTo>
                    <a:pt x="542750" y="8343"/>
                    <a:pt x="542361" y="9511"/>
                    <a:pt x="541972" y="10678"/>
                  </a:cubicBezTo>
                  <a:cubicBezTo>
                    <a:pt x="539637" y="15736"/>
                    <a:pt x="536914" y="20794"/>
                    <a:pt x="531467" y="22739"/>
                  </a:cubicBezTo>
                  <a:cubicBezTo>
                    <a:pt x="527965" y="23906"/>
                    <a:pt x="522907" y="26630"/>
                    <a:pt x="517071" y="29742"/>
                  </a:cubicBezTo>
                  <a:cubicBezTo>
                    <a:pt x="504232" y="36357"/>
                    <a:pt x="489447" y="44138"/>
                    <a:pt x="480498" y="42193"/>
                  </a:cubicBezTo>
                  <a:cubicBezTo>
                    <a:pt x="473106" y="40636"/>
                    <a:pt x="464936" y="42193"/>
                    <a:pt x="459878" y="46083"/>
                  </a:cubicBezTo>
                  <a:cubicBezTo>
                    <a:pt x="456765" y="48418"/>
                    <a:pt x="455598" y="51531"/>
                    <a:pt x="455598" y="55421"/>
                  </a:cubicBezTo>
                  <a:cubicBezTo>
                    <a:pt x="455598" y="64759"/>
                    <a:pt x="449762" y="66315"/>
                    <a:pt x="448205" y="66315"/>
                  </a:cubicBezTo>
                  <a:cubicBezTo>
                    <a:pt x="442369" y="66704"/>
                    <a:pt x="436533" y="61646"/>
                    <a:pt x="434977" y="54643"/>
                  </a:cubicBezTo>
                  <a:cubicBezTo>
                    <a:pt x="434588" y="53087"/>
                    <a:pt x="433421" y="51920"/>
                    <a:pt x="431475" y="51141"/>
                  </a:cubicBezTo>
                  <a:cubicBezTo>
                    <a:pt x="428363" y="49974"/>
                    <a:pt x="423694" y="49196"/>
                    <a:pt x="418636" y="48807"/>
                  </a:cubicBezTo>
                  <a:cubicBezTo>
                    <a:pt x="413189" y="48418"/>
                    <a:pt x="407742" y="47640"/>
                    <a:pt x="403851" y="46083"/>
                  </a:cubicBezTo>
                  <a:cubicBezTo>
                    <a:pt x="402684" y="45305"/>
                    <a:pt x="401517" y="44527"/>
                    <a:pt x="400349" y="43749"/>
                  </a:cubicBezTo>
                  <a:cubicBezTo>
                    <a:pt x="398015" y="41415"/>
                    <a:pt x="389845" y="39858"/>
                    <a:pt x="382063" y="41026"/>
                  </a:cubicBezTo>
                  <a:cubicBezTo>
                    <a:pt x="377394" y="41415"/>
                    <a:pt x="375060" y="42582"/>
                    <a:pt x="374671" y="43360"/>
                  </a:cubicBezTo>
                  <a:cubicBezTo>
                    <a:pt x="374671" y="43360"/>
                    <a:pt x="375449" y="44138"/>
                    <a:pt x="377005" y="44916"/>
                  </a:cubicBezTo>
                  <a:cubicBezTo>
                    <a:pt x="392957" y="54254"/>
                    <a:pt x="394124" y="63592"/>
                    <a:pt x="394124" y="77209"/>
                  </a:cubicBezTo>
                  <a:cubicBezTo>
                    <a:pt x="394124" y="82656"/>
                    <a:pt x="396070" y="84602"/>
                    <a:pt x="398404" y="86936"/>
                  </a:cubicBezTo>
                  <a:cubicBezTo>
                    <a:pt x="401128" y="89660"/>
                    <a:pt x="405018" y="93550"/>
                    <a:pt x="405018" y="102499"/>
                  </a:cubicBezTo>
                  <a:cubicBezTo>
                    <a:pt x="405018" y="106779"/>
                    <a:pt x="405796" y="107946"/>
                    <a:pt x="406575" y="108335"/>
                  </a:cubicBezTo>
                  <a:cubicBezTo>
                    <a:pt x="407742" y="109113"/>
                    <a:pt x="411244" y="107946"/>
                    <a:pt x="414356" y="107168"/>
                  </a:cubicBezTo>
                  <a:cubicBezTo>
                    <a:pt x="417469" y="106001"/>
                    <a:pt x="420581" y="105222"/>
                    <a:pt x="423305" y="105222"/>
                  </a:cubicBezTo>
                  <a:cubicBezTo>
                    <a:pt x="427974" y="105222"/>
                    <a:pt x="431086" y="108335"/>
                    <a:pt x="431475" y="113004"/>
                  </a:cubicBezTo>
                  <a:cubicBezTo>
                    <a:pt x="431864" y="118840"/>
                    <a:pt x="427974" y="125454"/>
                    <a:pt x="418636" y="127011"/>
                  </a:cubicBezTo>
                  <a:cubicBezTo>
                    <a:pt x="407353" y="128956"/>
                    <a:pt x="401128" y="134792"/>
                    <a:pt x="397626" y="147242"/>
                  </a:cubicBezTo>
                  <a:cubicBezTo>
                    <a:pt x="395291" y="155413"/>
                    <a:pt x="389066" y="156191"/>
                    <a:pt x="383619" y="156580"/>
                  </a:cubicBezTo>
                  <a:cubicBezTo>
                    <a:pt x="379340" y="156969"/>
                    <a:pt x="374671" y="157747"/>
                    <a:pt x="370002" y="161638"/>
                  </a:cubicBezTo>
                  <a:lnTo>
                    <a:pt x="367667" y="163972"/>
                  </a:lnTo>
                  <a:cubicBezTo>
                    <a:pt x="357551" y="173310"/>
                    <a:pt x="347825" y="181870"/>
                    <a:pt x="339265" y="176423"/>
                  </a:cubicBezTo>
                  <a:cubicBezTo>
                    <a:pt x="333818" y="172921"/>
                    <a:pt x="329149" y="174866"/>
                    <a:pt x="320590" y="179924"/>
                  </a:cubicBezTo>
                  <a:cubicBezTo>
                    <a:pt x="319422" y="180703"/>
                    <a:pt x="317866" y="181092"/>
                    <a:pt x="316699" y="181481"/>
                  </a:cubicBezTo>
                  <a:cubicBezTo>
                    <a:pt x="316310" y="181481"/>
                    <a:pt x="315921" y="181870"/>
                    <a:pt x="315532" y="181870"/>
                  </a:cubicBezTo>
                  <a:cubicBezTo>
                    <a:pt x="314753" y="181870"/>
                    <a:pt x="313976" y="182259"/>
                    <a:pt x="313197" y="182259"/>
                  </a:cubicBezTo>
                  <a:cubicBezTo>
                    <a:pt x="312808" y="182259"/>
                    <a:pt x="312808" y="182259"/>
                    <a:pt x="312419" y="182259"/>
                  </a:cubicBezTo>
                  <a:cubicBezTo>
                    <a:pt x="312419" y="182259"/>
                    <a:pt x="312030" y="182259"/>
                    <a:pt x="312030" y="182259"/>
                  </a:cubicBezTo>
                  <a:cubicBezTo>
                    <a:pt x="311252" y="182259"/>
                    <a:pt x="310085" y="182259"/>
                    <a:pt x="309307" y="181870"/>
                  </a:cubicBezTo>
                  <a:cubicBezTo>
                    <a:pt x="308917" y="181870"/>
                    <a:pt x="308917" y="181870"/>
                    <a:pt x="308528" y="181870"/>
                  </a:cubicBezTo>
                  <a:cubicBezTo>
                    <a:pt x="307361" y="181481"/>
                    <a:pt x="306583" y="181092"/>
                    <a:pt x="305416" y="180313"/>
                  </a:cubicBezTo>
                  <a:cubicBezTo>
                    <a:pt x="305027" y="179924"/>
                    <a:pt x="304638" y="179924"/>
                    <a:pt x="304249" y="179535"/>
                  </a:cubicBezTo>
                  <a:cubicBezTo>
                    <a:pt x="303471" y="179146"/>
                    <a:pt x="302692" y="178368"/>
                    <a:pt x="301914" y="177979"/>
                  </a:cubicBezTo>
                  <a:cubicBezTo>
                    <a:pt x="301525" y="177590"/>
                    <a:pt x="301136" y="177201"/>
                    <a:pt x="300747" y="177201"/>
                  </a:cubicBezTo>
                  <a:cubicBezTo>
                    <a:pt x="299580" y="176423"/>
                    <a:pt x="298413" y="175256"/>
                    <a:pt x="297245" y="174477"/>
                  </a:cubicBezTo>
                  <a:cubicBezTo>
                    <a:pt x="296078" y="173310"/>
                    <a:pt x="294522" y="172143"/>
                    <a:pt x="292965" y="170976"/>
                  </a:cubicBezTo>
                  <a:cubicBezTo>
                    <a:pt x="288297" y="167474"/>
                    <a:pt x="284795" y="161638"/>
                    <a:pt x="280515" y="155024"/>
                  </a:cubicBezTo>
                  <a:cubicBezTo>
                    <a:pt x="279348" y="153078"/>
                    <a:pt x="278181" y="151133"/>
                    <a:pt x="277014" y="149188"/>
                  </a:cubicBezTo>
                  <a:cubicBezTo>
                    <a:pt x="276624" y="148799"/>
                    <a:pt x="276235" y="148020"/>
                    <a:pt x="275846" y="147631"/>
                  </a:cubicBezTo>
                  <a:cubicBezTo>
                    <a:pt x="274679" y="146075"/>
                    <a:pt x="273901" y="144519"/>
                    <a:pt x="272734" y="142963"/>
                  </a:cubicBezTo>
                  <a:cubicBezTo>
                    <a:pt x="272345" y="142184"/>
                    <a:pt x="271567" y="141406"/>
                    <a:pt x="271178" y="140628"/>
                  </a:cubicBezTo>
                  <a:cubicBezTo>
                    <a:pt x="270010" y="139461"/>
                    <a:pt x="269232" y="137905"/>
                    <a:pt x="268065" y="136737"/>
                  </a:cubicBezTo>
                  <a:cubicBezTo>
                    <a:pt x="267287" y="135959"/>
                    <a:pt x="266509" y="135181"/>
                    <a:pt x="265730" y="134403"/>
                  </a:cubicBezTo>
                  <a:cubicBezTo>
                    <a:pt x="264952" y="133236"/>
                    <a:pt x="263785" y="132458"/>
                    <a:pt x="263007" y="131290"/>
                  </a:cubicBezTo>
                  <a:cubicBezTo>
                    <a:pt x="253280" y="135570"/>
                    <a:pt x="237717" y="141017"/>
                    <a:pt x="227212" y="142184"/>
                  </a:cubicBezTo>
                  <a:cubicBezTo>
                    <a:pt x="226045" y="142184"/>
                    <a:pt x="224878" y="142573"/>
                    <a:pt x="224100" y="142573"/>
                  </a:cubicBezTo>
                  <a:cubicBezTo>
                    <a:pt x="221376" y="142573"/>
                    <a:pt x="217485" y="142573"/>
                    <a:pt x="213206" y="142184"/>
                  </a:cubicBezTo>
                  <a:cubicBezTo>
                    <a:pt x="201922" y="141795"/>
                    <a:pt x="168073" y="140628"/>
                    <a:pt x="165739" y="145297"/>
                  </a:cubicBezTo>
                  <a:cubicBezTo>
                    <a:pt x="164572" y="148799"/>
                    <a:pt x="165739" y="154246"/>
                    <a:pt x="168073" y="158525"/>
                  </a:cubicBezTo>
                  <a:cubicBezTo>
                    <a:pt x="170019" y="161638"/>
                    <a:pt x="171964" y="163583"/>
                    <a:pt x="174298" y="163972"/>
                  </a:cubicBezTo>
                  <a:cubicBezTo>
                    <a:pt x="184025" y="166307"/>
                    <a:pt x="189472" y="169419"/>
                    <a:pt x="190250" y="173699"/>
                  </a:cubicBezTo>
                  <a:cubicBezTo>
                    <a:pt x="191028" y="177201"/>
                    <a:pt x="188694" y="181092"/>
                    <a:pt x="183247" y="184982"/>
                  </a:cubicBezTo>
                  <a:cubicBezTo>
                    <a:pt x="177411" y="189262"/>
                    <a:pt x="171575" y="189651"/>
                    <a:pt x="166906" y="190040"/>
                  </a:cubicBezTo>
                  <a:cubicBezTo>
                    <a:pt x="159903" y="190818"/>
                    <a:pt x="156790" y="190818"/>
                    <a:pt x="156790" y="204436"/>
                  </a:cubicBezTo>
                  <a:cubicBezTo>
                    <a:pt x="156790" y="215330"/>
                    <a:pt x="163793" y="225057"/>
                    <a:pt x="170408" y="234395"/>
                  </a:cubicBezTo>
                  <a:cubicBezTo>
                    <a:pt x="178189" y="245289"/>
                    <a:pt x="186360" y="256961"/>
                    <a:pt x="182469" y="270578"/>
                  </a:cubicBezTo>
                  <a:cubicBezTo>
                    <a:pt x="178967" y="282640"/>
                    <a:pt x="174298" y="313765"/>
                    <a:pt x="174298" y="324659"/>
                  </a:cubicBezTo>
                  <a:cubicBezTo>
                    <a:pt x="174298" y="330884"/>
                    <a:pt x="171186" y="374850"/>
                    <a:pt x="158736" y="381075"/>
                  </a:cubicBezTo>
                  <a:lnTo>
                    <a:pt x="159124" y="381853"/>
                  </a:lnTo>
                  <a:lnTo>
                    <a:pt x="156012" y="382242"/>
                  </a:lnTo>
                  <a:cubicBezTo>
                    <a:pt x="151732" y="383020"/>
                    <a:pt x="147842" y="381853"/>
                    <a:pt x="143951" y="380686"/>
                  </a:cubicBezTo>
                  <a:cubicBezTo>
                    <a:pt x="137337" y="378740"/>
                    <a:pt x="131500" y="377184"/>
                    <a:pt x="123330" y="383798"/>
                  </a:cubicBezTo>
                  <a:cubicBezTo>
                    <a:pt x="115938" y="390024"/>
                    <a:pt x="107378" y="391580"/>
                    <a:pt x="99207" y="392747"/>
                  </a:cubicBezTo>
                  <a:cubicBezTo>
                    <a:pt x="91037" y="393914"/>
                    <a:pt x="82477" y="395471"/>
                    <a:pt x="74696" y="401696"/>
                  </a:cubicBezTo>
                  <a:cubicBezTo>
                    <a:pt x="67304" y="407532"/>
                    <a:pt x="59911" y="409866"/>
                    <a:pt x="53686" y="411811"/>
                  </a:cubicBezTo>
                  <a:cubicBezTo>
                    <a:pt x="44737" y="414924"/>
                    <a:pt x="40457" y="416480"/>
                    <a:pt x="39679" y="423484"/>
                  </a:cubicBezTo>
                  <a:cubicBezTo>
                    <a:pt x="39290" y="431265"/>
                    <a:pt x="35400" y="437101"/>
                    <a:pt x="31898" y="442548"/>
                  </a:cubicBezTo>
                  <a:cubicBezTo>
                    <a:pt x="28007" y="448773"/>
                    <a:pt x="24506" y="454220"/>
                    <a:pt x="26451" y="460835"/>
                  </a:cubicBezTo>
                  <a:cubicBezTo>
                    <a:pt x="29174" y="471729"/>
                    <a:pt x="23727" y="474452"/>
                    <a:pt x="18280" y="477565"/>
                  </a:cubicBezTo>
                  <a:cubicBezTo>
                    <a:pt x="15168" y="479121"/>
                    <a:pt x="11666" y="481066"/>
                    <a:pt x="7775" y="484568"/>
                  </a:cubicBezTo>
                  <a:cubicBezTo>
                    <a:pt x="2718" y="489626"/>
                    <a:pt x="3496" y="493128"/>
                    <a:pt x="4274" y="497407"/>
                  </a:cubicBezTo>
                  <a:cubicBezTo>
                    <a:pt x="5052" y="501298"/>
                    <a:pt x="5830" y="505967"/>
                    <a:pt x="1939" y="510636"/>
                  </a:cubicBezTo>
                  <a:cubicBezTo>
                    <a:pt x="-3508" y="516861"/>
                    <a:pt x="3496" y="527755"/>
                    <a:pt x="10888" y="539038"/>
                  </a:cubicBezTo>
                  <a:lnTo>
                    <a:pt x="12833" y="542151"/>
                  </a:lnTo>
                  <a:cubicBezTo>
                    <a:pt x="14779" y="545263"/>
                    <a:pt x="16724" y="547987"/>
                    <a:pt x="18669" y="550710"/>
                  </a:cubicBezTo>
                  <a:cubicBezTo>
                    <a:pt x="25284" y="560048"/>
                    <a:pt x="31120" y="568219"/>
                    <a:pt x="29953" y="578335"/>
                  </a:cubicBezTo>
                  <a:cubicBezTo>
                    <a:pt x="29563" y="582225"/>
                    <a:pt x="30342" y="585338"/>
                    <a:pt x="32676" y="587672"/>
                  </a:cubicBezTo>
                  <a:cubicBezTo>
                    <a:pt x="35789" y="590785"/>
                    <a:pt x="40847" y="591952"/>
                    <a:pt x="47461" y="591174"/>
                  </a:cubicBezTo>
                  <a:cubicBezTo>
                    <a:pt x="54853" y="590396"/>
                    <a:pt x="56410" y="597010"/>
                    <a:pt x="57577" y="602068"/>
                  </a:cubicBezTo>
                  <a:cubicBezTo>
                    <a:pt x="59133" y="608293"/>
                    <a:pt x="60300" y="613740"/>
                    <a:pt x="68860" y="613740"/>
                  </a:cubicBezTo>
                  <a:cubicBezTo>
                    <a:pt x="73529" y="613740"/>
                    <a:pt x="78197" y="614129"/>
                    <a:pt x="82866" y="614129"/>
                  </a:cubicBezTo>
                  <a:cubicBezTo>
                    <a:pt x="95706" y="614907"/>
                    <a:pt x="106600" y="615686"/>
                    <a:pt x="109323" y="609071"/>
                  </a:cubicBezTo>
                  <a:cubicBezTo>
                    <a:pt x="112825" y="601679"/>
                    <a:pt x="120217" y="594287"/>
                    <a:pt x="126053" y="595843"/>
                  </a:cubicBezTo>
                  <a:cubicBezTo>
                    <a:pt x="128777" y="596232"/>
                    <a:pt x="131889" y="598955"/>
                    <a:pt x="131889" y="606737"/>
                  </a:cubicBezTo>
                  <a:cubicBezTo>
                    <a:pt x="131889" y="609071"/>
                    <a:pt x="131889" y="612184"/>
                    <a:pt x="131889" y="615686"/>
                  </a:cubicBezTo>
                  <a:cubicBezTo>
                    <a:pt x="131500" y="628525"/>
                    <a:pt x="130722" y="653036"/>
                    <a:pt x="136169" y="656538"/>
                  </a:cubicBezTo>
                  <a:cubicBezTo>
                    <a:pt x="136558" y="656927"/>
                    <a:pt x="137337" y="656927"/>
                    <a:pt x="138115" y="656538"/>
                  </a:cubicBezTo>
                  <a:cubicBezTo>
                    <a:pt x="139671" y="656149"/>
                    <a:pt x="141616" y="655371"/>
                    <a:pt x="143173" y="654982"/>
                  </a:cubicBezTo>
                  <a:cubicBezTo>
                    <a:pt x="143951" y="654982"/>
                    <a:pt x="144340" y="654593"/>
                    <a:pt x="145118" y="654593"/>
                  </a:cubicBezTo>
                  <a:cubicBezTo>
                    <a:pt x="146285" y="654204"/>
                    <a:pt x="147842" y="654204"/>
                    <a:pt x="149009" y="653815"/>
                  </a:cubicBezTo>
                  <a:cubicBezTo>
                    <a:pt x="149787" y="653815"/>
                    <a:pt x="150565" y="653425"/>
                    <a:pt x="151343" y="653425"/>
                  </a:cubicBezTo>
                  <a:cubicBezTo>
                    <a:pt x="152899" y="653425"/>
                    <a:pt x="154456" y="653036"/>
                    <a:pt x="156012" y="653036"/>
                  </a:cubicBezTo>
                  <a:cubicBezTo>
                    <a:pt x="157568" y="653036"/>
                    <a:pt x="158736" y="653036"/>
                    <a:pt x="160292" y="653036"/>
                  </a:cubicBezTo>
                  <a:cubicBezTo>
                    <a:pt x="161459" y="653036"/>
                    <a:pt x="162237" y="653036"/>
                    <a:pt x="163404" y="653036"/>
                  </a:cubicBezTo>
                  <a:cubicBezTo>
                    <a:pt x="164572" y="653036"/>
                    <a:pt x="165739" y="653036"/>
                    <a:pt x="166906" y="653036"/>
                  </a:cubicBezTo>
                  <a:cubicBezTo>
                    <a:pt x="168073" y="653036"/>
                    <a:pt x="168851" y="653036"/>
                    <a:pt x="170019" y="653425"/>
                  </a:cubicBezTo>
                  <a:cubicBezTo>
                    <a:pt x="171186" y="653425"/>
                    <a:pt x="172353" y="653425"/>
                    <a:pt x="173520" y="653815"/>
                  </a:cubicBezTo>
                  <a:lnTo>
                    <a:pt x="173520" y="653815"/>
                  </a:lnTo>
                  <a:lnTo>
                    <a:pt x="177800" y="654204"/>
                  </a:lnTo>
                  <a:cubicBezTo>
                    <a:pt x="177800" y="654204"/>
                    <a:pt x="177800" y="654204"/>
                    <a:pt x="178189" y="654204"/>
                  </a:cubicBezTo>
                  <a:lnTo>
                    <a:pt x="179356" y="654204"/>
                  </a:lnTo>
                  <a:lnTo>
                    <a:pt x="179356" y="654204"/>
                  </a:lnTo>
                  <a:cubicBezTo>
                    <a:pt x="180913" y="654593"/>
                    <a:pt x="182858" y="654982"/>
                    <a:pt x="184414" y="654982"/>
                  </a:cubicBezTo>
                  <a:cubicBezTo>
                    <a:pt x="184803" y="654982"/>
                    <a:pt x="185582" y="655371"/>
                    <a:pt x="185971" y="655371"/>
                  </a:cubicBezTo>
                  <a:cubicBezTo>
                    <a:pt x="188305" y="655760"/>
                    <a:pt x="190250" y="656538"/>
                    <a:pt x="191807" y="656927"/>
                  </a:cubicBezTo>
                  <a:cubicBezTo>
                    <a:pt x="192585" y="657316"/>
                    <a:pt x="193363" y="657316"/>
                    <a:pt x="194141" y="657705"/>
                  </a:cubicBezTo>
                  <a:cubicBezTo>
                    <a:pt x="206202" y="660818"/>
                    <a:pt x="217096" y="655760"/>
                    <a:pt x="223711" y="649146"/>
                  </a:cubicBezTo>
                  <a:cubicBezTo>
                    <a:pt x="228769" y="644088"/>
                    <a:pt x="234216" y="641753"/>
                    <a:pt x="240830" y="639030"/>
                  </a:cubicBezTo>
                  <a:cubicBezTo>
                    <a:pt x="245888" y="637084"/>
                    <a:pt x="251724" y="634750"/>
                    <a:pt x="258727" y="630859"/>
                  </a:cubicBezTo>
                  <a:cubicBezTo>
                    <a:pt x="262229" y="628914"/>
                    <a:pt x="265730" y="626969"/>
                    <a:pt x="268843" y="624634"/>
                  </a:cubicBezTo>
                  <a:cubicBezTo>
                    <a:pt x="282072" y="616464"/>
                    <a:pt x="294522" y="609071"/>
                    <a:pt x="307361" y="609071"/>
                  </a:cubicBezTo>
                  <a:cubicBezTo>
                    <a:pt x="312030" y="609071"/>
                    <a:pt x="317866" y="608293"/>
                    <a:pt x="323702" y="607126"/>
                  </a:cubicBezTo>
                  <a:cubicBezTo>
                    <a:pt x="334596" y="605181"/>
                    <a:pt x="343156" y="604013"/>
                    <a:pt x="346657" y="607904"/>
                  </a:cubicBezTo>
                  <a:cubicBezTo>
                    <a:pt x="347825" y="609071"/>
                    <a:pt x="348603" y="611017"/>
                    <a:pt x="347436" y="614518"/>
                  </a:cubicBezTo>
                  <a:cubicBezTo>
                    <a:pt x="344323" y="625412"/>
                    <a:pt x="341600" y="668988"/>
                    <a:pt x="359886" y="690776"/>
                  </a:cubicBezTo>
                  <a:cubicBezTo>
                    <a:pt x="377783" y="712175"/>
                    <a:pt x="388288" y="720735"/>
                    <a:pt x="405408" y="718401"/>
                  </a:cubicBezTo>
                  <a:cubicBezTo>
                    <a:pt x="415912" y="716844"/>
                    <a:pt x="420192" y="719568"/>
                    <a:pt x="424083" y="721902"/>
                  </a:cubicBezTo>
                  <a:cubicBezTo>
                    <a:pt x="426806" y="723458"/>
                    <a:pt x="429141" y="725015"/>
                    <a:pt x="434199" y="724626"/>
                  </a:cubicBezTo>
                  <a:cubicBezTo>
                    <a:pt x="443147" y="723848"/>
                    <a:pt x="444704" y="729684"/>
                    <a:pt x="445871" y="733574"/>
                  </a:cubicBezTo>
                  <a:cubicBezTo>
                    <a:pt x="447038" y="737465"/>
                    <a:pt x="447427" y="739021"/>
                    <a:pt x="451318" y="739021"/>
                  </a:cubicBezTo>
                  <a:cubicBezTo>
                    <a:pt x="459878" y="739021"/>
                    <a:pt x="487113" y="740189"/>
                    <a:pt x="487113" y="756919"/>
                  </a:cubicBezTo>
                  <a:cubicBezTo>
                    <a:pt x="487113" y="757697"/>
                    <a:pt x="487502" y="758475"/>
                    <a:pt x="487891" y="758864"/>
                  </a:cubicBezTo>
                  <a:cubicBezTo>
                    <a:pt x="490614" y="761588"/>
                    <a:pt x="499952" y="761199"/>
                    <a:pt x="507733" y="761199"/>
                  </a:cubicBezTo>
                  <a:cubicBezTo>
                    <a:pt x="517071" y="760809"/>
                    <a:pt x="526020" y="760809"/>
                    <a:pt x="530300" y="764311"/>
                  </a:cubicBezTo>
                  <a:lnTo>
                    <a:pt x="533023" y="766646"/>
                  </a:lnTo>
                  <a:cubicBezTo>
                    <a:pt x="540415" y="772871"/>
                    <a:pt x="548975" y="779874"/>
                    <a:pt x="546641" y="793881"/>
                  </a:cubicBezTo>
                  <a:cubicBezTo>
                    <a:pt x="545863" y="799717"/>
                    <a:pt x="548975" y="804775"/>
                    <a:pt x="552088" y="809444"/>
                  </a:cubicBezTo>
                  <a:cubicBezTo>
                    <a:pt x="554811" y="813723"/>
                    <a:pt x="557146" y="817614"/>
                    <a:pt x="556368" y="821505"/>
                  </a:cubicBezTo>
                  <a:cubicBezTo>
                    <a:pt x="555589" y="823839"/>
                    <a:pt x="554033" y="825395"/>
                    <a:pt x="551310" y="826563"/>
                  </a:cubicBezTo>
                  <a:cubicBezTo>
                    <a:pt x="547030" y="828897"/>
                    <a:pt x="547419" y="831231"/>
                    <a:pt x="551699" y="840180"/>
                  </a:cubicBezTo>
                  <a:cubicBezTo>
                    <a:pt x="554033" y="845238"/>
                    <a:pt x="557146" y="851074"/>
                    <a:pt x="557535" y="857689"/>
                  </a:cubicBezTo>
                  <a:cubicBezTo>
                    <a:pt x="558702" y="870917"/>
                    <a:pt x="572319" y="876753"/>
                    <a:pt x="599166" y="875586"/>
                  </a:cubicBezTo>
                  <a:cubicBezTo>
                    <a:pt x="603056" y="875586"/>
                    <a:pt x="606947" y="875197"/>
                    <a:pt x="610060" y="875197"/>
                  </a:cubicBezTo>
                  <a:cubicBezTo>
                    <a:pt x="619786" y="875197"/>
                    <a:pt x="626011" y="876753"/>
                    <a:pt x="629902" y="880255"/>
                  </a:cubicBezTo>
                  <a:cubicBezTo>
                    <a:pt x="633404" y="883756"/>
                    <a:pt x="634960" y="889203"/>
                    <a:pt x="634960" y="898152"/>
                  </a:cubicBezTo>
                  <a:cubicBezTo>
                    <a:pt x="634960" y="907879"/>
                    <a:pt x="640018" y="912548"/>
                    <a:pt x="645854" y="918384"/>
                  </a:cubicBezTo>
                  <a:cubicBezTo>
                    <a:pt x="650523" y="923053"/>
                    <a:pt x="655970" y="928500"/>
                    <a:pt x="658694" y="936670"/>
                  </a:cubicBezTo>
                  <a:cubicBezTo>
                    <a:pt x="662195" y="947564"/>
                    <a:pt x="659472" y="959236"/>
                    <a:pt x="656748" y="969352"/>
                  </a:cubicBezTo>
                  <a:cubicBezTo>
                    <a:pt x="654803" y="976745"/>
                    <a:pt x="653246" y="983748"/>
                    <a:pt x="654025" y="989584"/>
                  </a:cubicBezTo>
                  <a:cubicBezTo>
                    <a:pt x="654414" y="990751"/>
                    <a:pt x="654414" y="992308"/>
                    <a:pt x="654414" y="993475"/>
                  </a:cubicBezTo>
                  <a:cubicBezTo>
                    <a:pt x="654414" y="993864"/>
                    <a:pt x="654414" y="993864"/>
                    <a:pt x="654414" y="994253"/>
                  </a:cubicBezTo>
                  <a:cubicBezTo>
                    <a:pt x="654414" y="995420"/>
                    <a:pt x="654414" y="996198"/>
                    <a:pt x="654025" y="997365"/>
                  </a:cubicBezTo>
                  <a:cubicBezTo>
                    <a:pt x="654025" y="997755"/>
                    <a:pt x="654025" y="997755"/>
                    <a:pt x="654025" y="998144"/>
                  </a:cubicBezTo>
                  <a:cubicBezTo>
                    <a:pt x="654025" y="999311"/>
                    <a:pt x="653636" y="1000089"/>
                    <a:pt x="653246" y="1001256"/>
                  </a:cubicBezTo>
                  <a:cubicBezTo>
                    <a:pt x="653246" y="1001645"/>
                    <a:pt x="653246" y="1001645"/>
                    <a:pt x="652857" y="1002034"/>
                  </a:cubicBezTo>
                  <a:cubicBezTo>
                    <a:pt x="652468" y="1003202"/>
                    <a:pt x="652079" y="1004369"/>
                    <a:pt x="651690" y="1005536"/>
                  </a:cubicBezTo>
                  <a:cubicBezTo>
                    <a:pt x="651690" y="1005536"/>
                    <a:pt x="651690" y="1005536"/>
                    <a:pt x="651690" y="1005536"/>
                  </a:cubicBezTo>
                  <a:cubicBezTo>
                    <a:pt x="650134" y="1009038"/>
                    <a:pt x="648189" y="1011761"/>
                    <a:pt x="646243" y="1014095"/>
                  </a:cubicBezTo>
                  <a:cubicBezTo>
                    <a:pt x="645854" y="1014485"/>
                    <a:pt x="645465" y="1014874"/>
                    <a:pt x="645076" y="1015263"/>
                  </a:cubicBezTo>
                  <a:cubicBezTo>
                    <a:pt x="645076" y="1015263"/>
                    <a:pt x="644687" y="1015652"/>
                    <a:pt x="644687" y="1015652"/>
                  </a:cubicBezTo>
                  <a:cubicBezTo>
                    <a:pt x="643909" y="1016430"/>
                    <a:pt x="643131" y="1017208"/>
                    <a:pt x="642352" y="1017986"/>
                  </a:cubicBezTo>
                  <a:cubicBezTo>
                    <a:pt x="642742" y="1018375"/>
                    <a:pt x="643131" y="1018764"/>
                    <a:pt x="643131" y="1019543"/>
                  </a:cubicBezTo>
                  <a:cubicBezTo>
                    <a:pt x="643520" y="1020321"/>
                    <a:pt x="644298" y="1021099"/>
                    <a:pt x="644687" y="1021488"/>
                  </a:cubicBezTo>
                  <a:cubicBezTo>
                    <a:pt x="645076" y="1022266"/>
                    <a:pt x="645854" y="1023044"/>
                    <a:pt x="646243" y="1024212"/>
                  </a:cubicBezTo>
                  <a:cubicBezTo>
                    <a:pt x="646632" y="1024600"/>
                    <a:pt x="647021" y="1025379"/>
                    <a:pt x="647021" y="1025768"/>
                  </a:cubicBezTo>
                  <a:cubicBezTo>
                    <a:pt x="647410" y="1026546"/>
                    <a:pt x="647800" y="1027713"/>
                    <a:pt x="647800" y="1028491"/>
                  </a:cubicBezTo>
                  <a:cubicBezTo>
                    <a:pt x="647800" y="1028880"/>
                    <a:pt x="648189" y="1029269"/>
                    <a:pt x="648189" y="1029658"/>
                  </a:cubicBezTo>
                  <a:cubicBezTo>
                    <a:pt x="648578" y="1030826"/>
                    <a:pt x="648578" y="1031993"/>
                    <a:pt x="648189" y="1033160"/>
                  </a:cubicBezTo>
                  <a:cubicBezTo>
                    <a:pt x="647410" y="1036273"/>
                    <a:pt x="645465" y="1038607"/>
                    <a:pt x="641574" y="1040942"/>
                  </a:cubicBezTo>
                  <a:cubicBezTo>
                    <a:pt x="638851" y="1042498"/>
                    <a:pt x="639629" y="1044832"/>
                    <a:pt x="643520" y="1053003"/>
                  </a:cubicBezTo>
                  <a:cubicBezTo>
                    <a:pt x="647800" y="1061952"/>
                    <a:pt x="653636" y="1074013"/>
                    <a:pt x="650134" y="1089187"/>
                  </a:cubicBezTo>
                  <a:cubicBezTo>
                    <a:pt x="647021" y="1102804"/>
                    <a:pt x="645465" y="1110586"/>
                    <a:pt x="648189" y="1114087"/>
                  </a:cubicBezTo>
                  <a:cubicBezTo>
                    <a:pt x="650523" y="1116811"/>
                    <a:pt x="655970" y="1118367"/>
                    <a:pt x="668420" y="1118756"/>
                  </a:cubicBezTo>
                  <a:cubicBezTo>
                    <a:pt x="682427" y="1119534"/>
                    <a:pt x="689041" y="1121869"/>
                    <a:pt x="693321" y="1123425"/>
                  </a:cubicBezTo>
                  <a:cubicBezTo>
                    <a:pt x="697212" y="1124981"/>
                    <a:pt x="698379" y="1125370"/>
                    <a:pt x="701880" y="1122647"/>
                  </a:cubicBezTo>
                  <a:cubicBezTo>
                    <a:pt x="704215" y="1121090"/>
                    <a:pt x="706939" y="1121090"/>
                    <a:pt x="709662" y="1122258"/>
                  </a:cubicBezTo>
                  <a:cubicBezTo>
                    <a:pt x="720167" y="1126149"/>
                    <a:pt x="730283" y="1147548"/>
                    <a:pt x="733395" y="1158052"/>
                  </a:cubicBezTo>
                  <a:cubicBezTo>
                    <a:pt x="738064" y="1175172"/>
                    <a:pt x="747402" y="1199294"/>
                    <a:pt x="750904" y="1200850"/>
                  </a:cubicBezTo>
                  <a:cubicBezTo>
                    <a:pt x="751293" y="1200850"/>
                    <a:pt x="754016" y="1199294"/>
                    <a:pt x="755962" y="1198127"/>
                  </a:cubicBezTo>
                  <a:cubicBezTo>
                    <a:pt x="763354" y="1194236"/>
                    <a:pt x="774248" y="1188011"/>
                    <a:pt x="785531" y="1193847"/>
                  </a:cubicBezTo>
                  <a:cubicBezTo>
                    <a:pt x="789422" y="1195792"/>
                    <a:pt x="791367" y="1200072"/>
                    <a:pt x="792145" y="1205908"/>
                  </a:cubicBezTo>
                  <a:cubicBezTo>
                    <a:pt x="792924" y="1215635"/>
                    <a:pt x="790200" y="1229253"/>
                    <a:pt x="787476" y="1242870"/>
                  </a:cubicBezTo>
                  <a:cubicBezTo>
                    <a:pt x="786698" y="1246372"/>
                    <a:pt x="785920" y="1249874"/>
                    <a:pt x="785531" y="1253375"/>
                  </a:cubicBezTo>
                  <a:cubicBezTo>
                    <a:pt x="785142" y="1254542"/>
                    <a:pt x="785142" y="1255710"/>
                    <a:pt x="784753" y="1257266"/>
                  </a:cubicBezTo>
                  <a:cubicBezTo>
                    <a:pt x="784753" y="1258433"/>
                    <a:pt x="784364" y="1259600"/>
                    <a:pt x="784364" y="1260379"/>
                  </a:cubicBezTo>
                  <a:cubicBezTo>
                    <a:pt x="783975" y="1262324"/>
                    <a:pt x="783975" y="1264269"/>
                    <a:pt x="783586" y="1265825"/>
                  </a:cubicBezTo>
                  <a:cubicBezTo>
                    <a:pt x="784753" y="1265825"/>
                    <a:pt x="785531" y="1265825"/>
                    <a:pt x="786698" y="1265825"/>
                  </a:cubicBezTo>
                  <a:cubicBezTo>
                    <a:pt x="787476" y="1265825"/>
                    <a:pt x="788255" y="1265825"/>
                    <a:pt x="789033" y="1265825"/>
                  </a:cubicBezTo>
                  <a:cubicBezTo>
                    <a:pt x="790200" y="1265825"/>
                    <a:pt x="791367" y="1265825"/>
                    <a:pt x="792535" y="1265825"/>
                  </a:cubicBezTo>
                  <a:cubicBezTo>
                    <a:pt x="793312" y="1265825"/>
                    <a:pt x="794480" y="1265825"/>
                    <a:pt x="795258" y="1265825"/>
                  </a:cubicBezTo>
                  <a:cubicBezTo>
                    <a:pt x="796036" y="1265825"/>
                    <a:pt x="796814" y="1265825"/>
                    <a:pt x="797592" y="1265825"/>
                  </a:cubicBezTo>
                  <a:cubicBezTo>
                    <a:pt x="798371" y="1265825"/>
                    <a:pt x="799149" y="1265825"/>
                    <a:pt x="799927" y="1265825"/>
                  </a:cubicBezTo>
                  <a:cubicBezTo>
                    <a:pt x="800705" y="1265825"/>
                    <a:pt x="801094" y="1265825"/>
                    <a:pt x="801483" y="1265825"/>
                  </a:cubicBezTo>
                  <a:cubicBezTo>
                    <a:pt x="801872" y="1265825"/>
                    <a:pt x="802650" y="1265825"/>
                    <a:pt x="803039" y="1265825"/>
                  </a:cubicBezTo>
                  <a:cubicBezTo>
                    <a:pt x="803429" y="1265825"/>
                    <a:pt x="803818" y="1265825"/>
                    <a:pt x="804207" y="1266215"/>
                  </a:cubicBezTo>
                  <a:cubicBezTo>
                    <a:pt x="804596" y="1266215"/>
                    <a:pt x="804985" y="1266215"/>
                    <a:pt x="805374" y="1266604"/>
                  </a:cubicBezTo>
                  <a:cubicBezTo>
                    <a:pt x="805763" y="1266604"/>
                    <a:pt x="806152" y="1266604"/>
                    <a:pt x="806152" y="1266993"/>
                  </a:cubicBezTo>
                  <a:cubicBezTo>
                    <a:pt x="806541" y="1266993"/>
                    <a:pt x="806541" y="1266993"/>
                    <a:pt x="806930" y="1266993"/>
                  </a:cubicBezTo>
                  <a:cubicBezTo>
                    <a:pt x="807319" y="1266993"/>
                    <a:pt x="807319" y="1266993"/>
                    <a:pt x="807708" y="1267382"/>
                  </a:cubicBezTo>
                  <a:cubicBezTo>
                    <a:pt x="807708" y="1267382"/>
                    <a:pt x="808097" y="1267382"/>
                    <a:pt x="808097" y="1267382"/>
                  </a:cubicBezTo>
                  <a:cubicBezTo>
                    <a:pt x="808486" y="1267382"/>
                    <a:pt x="808486" y="1267771"/>
                    <a:pt x="808875" y="1267771"/>
                  </a:cubicBezTo>
                  <a:cubicBezTo>
                    <a:pt x="813544" y="1270105"/>
                    <a:pt x="816657" y="1284112"/>
                    <a:pt x="817824" y="1298508"/>
                  </a:cubicBezTo>
                  <a:cubicBezTo>
                    <a:pt x="819380" y="1312903"/>
                    <a:pt x="818991" y="1328077"/>
                    <a:pt x="817046" y="1332357"/>
                  </a:cubicBezTo>
                  <a:cubicBezTo>
                    <a:pt x="814323" y="1338582"/>
                    <a:pt x="803039" y="1343640"/>
                    <a:pt x="789422" y="1349476"/>
                  </a:cubicBezTo>
                  <a:cubicBezTo>
                    <a:pt x="781251" y="1352978"/>
                    <a:pt x="773081" y="1356479"/>
                    <a:pt x="767245" y="1360370"/>
                  </a:cubicBezTo>
                  <a:cubicBezTo>
                    <a:pt x="752849" y="1369708"/>
                    <a:pt x="715887" y="1404335"/>
                    <a:pt x="698379" y="1432738"/>
                  </a:cubicBezTo>
                  <a:cubicBezTo>
                    <a:pt x="695266" y="1437795"/>
                    <a:pt x="691765" y="1442464"/>
                    <a:pt x="688263" y="1446744"/>
                  </a:cubicBezTo>
                  <a:cubicBezTo>
                    <a:pt x="682816" y="1453358"/>
                    <a:pt x="677369" y="1459583"/>
                    <a:pt x="671922" y="1465031"/>
                  </a:cubicBezTo>
                  <a:cubicBezTo>
                    <a:pt x="669977" y="1467365"/>
                    <a:pt x="668031" y="1469310"/>
                    <a:pt x="666086" y="1471256"/>
                  </a:cubicBezTo>
                  <a:cubicBezTo>
                    <a:pt x="666475" y="1471256"/>
                    <a:pt x="666475" y="1471256"/>
                    <a:pt x="666864" y="1471256"/>
                  </a:cubicBezTo>
                  <a:cubicBezTo>
                    <a:pt x="667253" y="1471256"/>
                    <a:pt x="667642" y="1471256"/>
                    <a:pt x="668031" y="1471256"/>
                  </a:cubicBezTo>
                  <a:cubicBezTo>
                    <a:pt x="669588" y="1471256"/>
                    <a:pt x="671144" y="1470867"/>
                    <a:pt x="671922" y="1470478"/>
                  </a:cubicBezTo>
                  <a:cubicBezTo>
                    <a:pt x="678925" y="1467365"/>
                    <a:pt x="693321" y="1464642"/>
                    <a:pt x="709273" y="1483706"/>
                  </a:cubicBezTo>
                  <a:cubicBezTo>
                    <a:pt x="716665" y="1492266"/>
                    <a:pt x="719778" y="1500047"/>
                    <a:pt x="722112" y="1505494"/>
                  </a:cubicBezTo>
                  <a:cubicBezTo>
                    <a:pt x="722890" y="1507828"/>
                    <a:pt x="724447" y="1510941"/>
                    <a:pt x="725225" y="1510941"/>
                  </a:cubicBezTo>
                  <a:cubicBezTo>
                    <a:pt x="726003" y="1510941"/>
                    <a:pt x="727948" y="1508217"/>
                    <a:pt x="729116" y="1507050"/>
                  </a:cubicBezTo>
                  <a:cubicBezTo>
                    <a:pt x="729894" y="1506272"/>
                    <a:pt x="730672" y="1505105"/>
                    <a:pt x="731450" y="1504327"/>
                  </a:cubicBezTo>
                  <a:cubicBezTo>
                    <a:pt x="731839" y="1503938"/>
                    <a:pt x="732228" y="1503549"/>
                    <a:pt x="732617" y="1503160"/>
                  </a:cubicBezTo>
                  <a:cubicBezTo>
                    <a:pt x="733006" y="1502771"/>
                    <a:pt x="733395" y="1502381"/>
                    <a:pt x="734174" y="1501992"/>
                  </a:cubicBezTo>
                  <a:cubicBezTo>
                    <a:pt x="734563" y="1501603"/>
                    <a:pt x="735341" y="1501214"/>
                    <a:pt x="735730" y="1500825"/>
                  </a:cubicBezTo>
                  <a:cubicBezTo>
                    <a:pt x="736119" y="1500436"/>
                    <a:pt x="736508" y="1500047"/>
                    <a:pt x="736897" y="1500047"/>
                  </a:cubicBezTo>
                  <a:cubicBezTo>
                    <a:pt x="737286" y="1499658"/>
                    <a:pt x="738064" y="1499658"/>
                    <a:pt x="738453" y="1499658"/>
                  </a:cubicBezTo>
                  <a:cubicBezTo>
                    <a:pt x="738842" y="1499658"/>
                    <a:pt x="739621" y="1499269"/>
                    <a:pt x="740010" y="1499269"/>
                  </a:cubicBezTo>
                  <a:cubicBezTo>
                    <a:pt x="740010" y="1499269"/>
                    <a:pt x="740010" y="1499269"/>
                    <a:pt x="740399" y="1499269"/>
                  </a:cubicBezTo>
                  <a:cubicBezTo>
                    <a:pt x="743900" y="1499269"/>
                    <a:pt x="747013" y="1501603"/>
                    <a:pt x="750126" y="1505883"/>
                  </a:cubicBezTo>
                  <a:cubicBezTo>
                    <a:pt x="750904" y="1507050"/>
                    <a:pt x="751682" y="1508217"/>
                    <a:pt x="752849" y="1509385"/>
                  </a:cubicBezTo>
                  <a:cubicBezTo>
                    <a:pt x="759852" y="1517166"/>
                    <a:pt x="770746" y="1523780"/>
                    <a:pt x="780084" y="1529616"/>
                  </a:cubicBezTo>
                  <a:cubicBezTo>
                    <a:pt x="787087" y="1533896"/>
                    <a:pt x="792535" y="1537398"/>
                    <a:pt x="795258" y="1540511"/>
                  </a:cubicBezTo>
                  <a:cubicBezTo>
                    <a:pt x="796814" y="1542456"/>
                    <a:pt x="799927" y="1544401"/>
                    <a:pt x="803039" y="1546347"/>
                  </a:cubicBezTo>
                  <a:cubicBezTo>
                    <a:pt x="811599" y="1551794"/>
                    <a:pt x="822882" y="1559186"/>
                    <a:pt x="822882" y="1573971"/>
                  </a:cubicBezTo>
                  <a:cubicBezTo>
                    <a:pt x="822882" y="1577473"/>
                    <a:pt x="822493" y="1581363"/>
                    <a:pt x="822104" y="1586032"/>
                  </a:cubicBezTo>
                  <a:cubicBezTo>
                    <a:pt x="822104" y="1587588"/>
                    <a:pt x="821715" y="1589145"/>
                    <a:pt x="821715" y="1591090"/>
                  </a:cubicBezTo>
                  <a:cubicBezTo>
                    <a:pt x="821715" y="1591479"/>
                    <a:pt x="821715" y="1592257"/>
                    <a:pt x="821715" y="1592646"/>
                  </a:cubicBezTo>
                  <a:cubicBezTo>
                    <a:pt x="821715" y="1593813"/>
                    <a:pt x="821715" y="1594981"/>
                    <a:pt x="821326" y="1596537"/>
                  </a:cubicBezTo>
                  <a:cubicBezTo>
                    <a:pt x="821326" y="1597315"/>
                    <a:pt x="821326" y="1598093"/>
                    <a:pt x="821326" y="1598871"/>
                  </a:cubicBezTo>
                  <a:cubicBezTo>
                    <a:pt x="821326" y="1600039"/>
                    <a:pt x="821326" y="1601206"/>
                    <a:pt x="821326" y="1602373"/>
                  </a:cubicBezTo>
                  <a:cubicBezTo>
                    <a:pt x="821326" y="1603151"/>
                    <a:pt x="821326" y="1603929"/>
                    <a:pt x="821326" y="1604708"/>
                  </a:cubicBezTo>
                  <a:cubicBezTo>
                    <a:pt x="821326" y="1605875"/>
                    <a:pt x="821326" y="1607042"/>
                    <a:pt x="821326" y="1608209"/>
                  </a:cubicBezTo>
                  <a:cubicBezTo>
                    <a:pt x="821326" y="1608987"/>
                    <a:pt x="821326" y="1609765"/>
                    <a:pt x="821326" y="1610933"/>
                  </a:cubicBezTo>
                  <a:cubicBezTo>
                    <a:pt x="821326" y="1612100"/>
                    <a:pt x="821326" y="1613267"/>
                    <a:pt x="821715" y="1614434"/>
                  </a:cubicBezTo>
                  <a:cubicBezTo>
                    <a:pt x="821715" y="1615212"/>
                    <a:pt x="822104" y="1616380"/>
                    <a:pt x="822104" y="1617158"/>
                  </a:cubicBezTo>
                  <a:cubicBezTo>
                    <a:pt x="822104" y="1618325"/>
                    <a:pt x="822493" y="1619492"/>
                    <a:pt x="822493" y="1620659"/>
                  </a:cubicBezTo>
                  <a:cubicBezTo>
                    <a:pt x="822493" y="1621438"/>
                    <a:pt x="822882" y="1622605"/>
                    <a:pt x="823271" y="1623383"/>
                  </a:cubicBezTo>
                  <a:cubicBezTo>
                    <a:pt x="823660" y="1624550"/>
                    <a:pt x="823660" y="1625717"/>
                    <a:pt x="824049" y="1626885"/>
                  </a:cubicBezTo>
                  <a:cubicBezTo>
                    <a:pt x="824438" y="1627663"/>
                    <a:pt x="824438" y="1628830"/>
                    <a:pt x="824828" y="1629608"/>
                  </a:cubicBezTo>
                  <a:cubicBezTo>
                    <a:pt x="824828" y="1629997"/>
                    <a:pt x="825216" y="1630386"/>
                    <a:pt x="825216" y="1630775"/>
                  </a:cubicBezTo>
                  <a:cubicBezTo>
                    <a:pt x="829107" y="1625717"/>
                    <a:pt x="834554" y="1620270"/>
                    <a:pt x="841947" y="1614823"/>
                  </a:cubicBezTo>
                  <a:cubicBezTo>
                    <a:pt x="857899" y="1603540"/>
                    <a:pt x="860622" y="1594981"/>
                    <a:pt x="863735" y="1584476"/>
                  </a:cubicBezTo>
                  <a:cubicBezTo>
                    <a:pt x="865291" y="1579029"/>
                    <a:pt x="867236" y="1572804"/>
                    <a:pt x="871516" y="1565411"/>
                  </a:cubicBezTo>
                  <a:cubicBezTo>
                    <a:pt x="876185" y="1556851"/>
                    <a:pt x="877352" y="1550626"/>
                    <a:pt x="878130" y="1544401"/>
                  </a:cubicBezTo>
                  <a:cubicBezTo>
                    <a:pt x="879687" y="1535453"/>
                    <a:pt x="881243" y="1527282"/>
                    <a:pt x="893304" y="1515610"/>
                  </a:cubicBezTo>
                  <a:cubicBezTo>
                    <a:pt x="901864" y="1507439"/>
                    <a:pt x="901475" y="1500825"/>
                    <a:pt x="901475" y="1494600"/>
                  </a:cubicBezTo>
                  <a:cubicBezTo>
                    <a:pt x="901086" y="1486818"/>
                    <a:pt x="901086" y="1479037"/>
                    <a:pt x="915481" y="1472423"/>
                  </a:cubicBezTo>
                  <a:cubicBezTo>
                    <a:pt x="924819" y="1468143"/>
                    <a:pt x="931433" y="1467754"/>
                    <a:pt x="934546" y="1472034"/>
                  </a:cubicBezTo>
                  <a:cubicBezTo>
                    <a:pt x="940771" y="1479815"/>
                    <a:pt x="930266" y="1498880"/>
                    <a:pt x="919372" y="1512886"/>
                  </a:cubicBezTo>
                  <a:cubicBezTo>
                    <a:pt x="912369" y="1521835"/>
                    <a:pt x="907700" y="1528060"/>
                    <a:pt x="905366" y="1531951"/>
                  </a:cubicBezTo>
                  <a:cubicBezTo>
                    <a:pt x="907700" y="1530395"/>
                    <a:pt x="911980" y="1527671"/>
                    <a:pt x="918983" y="1522613"/>
                  </a:cubicBezTo>
                  <a:cubicBezTo>
                    <a:pt x="941160" y="1506272"/>
                    <a:pt x="951665" y="1484095"/>
                    <a:pt x="963337" y="1458805"/>
                  </a:cubicBezTo>
                  <a:cubicBezTo>
                    <a:pt x="965283" y="1454137"/>
                    <a:pt x="967617" y="1449468"/>
                    <a:pt x="969951" y="1444799"/>
                  </a:cubicBezTo>
                  <a:cubicBezTo>
                    <a:pt x="984347" y="1415618"/>
                    <a:pt x="996408" y="1402779"/>
                    <a:pt x="1011971" y="1400445"/>
                  </a:cubicBezTo>
                  <a:cubicBezTo>
                    <a:pt x="1020531" y="1399277"/>
                    <a:pt x="1024033" y="1378656"/>
                    <a:pt x="1021309" y="1345196"/>
                  </a:cubicBezTo>
                  <a:cubicBezTo>
                    <a:pt x="1020920" y="1339360"/>
                    <a:pt x="1020142" y="1333524"/>
                    <a:pt x="1019364" y="1327688"/>
                  </a:cubicBezTo>
                  <a:cubicBezTo>
                    <a:pt x="1017029" y="1311347"/>
                    <a:pt x="1015084" y="1295784"/>
                    <a:pt x="1022865" y="1283723"/>
                  </a:cubicBezTo>
                  <a:cubicBezTo>
                    <a:pt x="1027145" y="1277498"/>
                    <a:pt x="1027534" y="1270883"/>
                    <a:pt x="1027534" y="1265825"/>
                  </a:cubicBezTo>
                  <a:cubicBezTo>
                    <a:pt x="1027923" y="1259989"/>
                    <a:pt x="1028312" y="1252986"/>
                    <a:pt x="1037261" y="1252986"/>
                  </a:cubicBezTo>
                  <a:cubicBezTo>
                    <a:pt x="1048933" y="1252986"/>
                    <a:pt x="1067998" y="1233921"/>
                    <a:pt x="1086284" y="1215246"/>
                  </a:cubicBezTo>
                  <a:cubicBezTo>
                    <a:pt x="1106516" y="1195014"/>
                    <a:pt x="1119355" y="1193069"/>
                    <a:pt x="1140365" y="1191123"/>
                  </a:cubicBezTo>
                  <a:cubicBezTo>
                    <a:pt x="1150481" y="1190345"/>
                    <a:pt x="1151648" y="1188400"/>
                    <a:pt x="1152816" y="1186066"/>
                  </a:cubicBezTo>
                  <a:cubicBezTo>
                    <a:pt x="1154372" y="1182953"/>
                    <a:pt x="1155928" y="1180619"/>
                    <a:pt x="1162542" y="1178673"/>
                  </a:cubicBezTo>
                  <a:cubicBezTo>
                    <a:pt x="1171880" y="1176339"/>
                    <a:pt x="1178883" y="1168947"/>
                    <a:pt x="1185887" y="1161943"/>
                  </a:cubicBezTo>
                  <a:cubicBezTo>
                    <a:pt x="1188221" y="1159609"/>
                    <a:pt x="1190556" y="1157274"/>
                    <a:pt x="1192501" y="1155329"/>
                  </a:cubicBezTo>
                  <a:cubicBezTo>
                    <a:pt x="1199115" y="1149104"/>
                    <a:pt x="1217012" y="1151438"/>
                    <a:pt x="1235688" y="1153384"/>
                  </a:cubicBezTo>
                  <a:cubicBezTo>
                    <a:pt x="1244636" y="1154551"/>
                    <a:pt x="1253974" y="1155329"/>
                    <a:pt x="1260978" y="1155329"/>
                  </a:cubicBezTo>
                  <a:cubicBezTo>
                    <a:pt x="1263312" y="1155329"/>
                    <a:pt x="1265646" y="1155329"/>
                    <a:pt x="1267981" y="1155329"/>
                  </a:cubicBezTo>
                  <a:cubicBezTo>
                    <a:pt x="1279653" y="1155329"/>
                    <a:pt x="1288991" y="1155718"/>
                    <a:pt x="1292493" y="1151827"/>
                  </a:cubicBezTo>
                  <a:cubicBezTo>
                    <a:pt x="1293660" y="1150660"/>
                    <a:pt x="1294438" y="1148715"/>
                    <a:pt x="1294438" y="1145991"/>
                  </a:cubicBezTo>
                  <a:cubicBezTo>
                    <a:pt x="1294438" y="1131206"/>
                    <a:pt x="1305332" y="1119534"/>
                    <a:pt x="1319338" y="1119534"/>
                  </a:cubicBezTo>
                  <a:cubicBezTo>
                    <a:pt x="1329843" y="1119534"/>
                    <a:pt x="1334901" y="1117589"/>
                    <a:pt x="1334901" y="1100470"/>
                  </a:cubicBezTo>
                  <a:cubicBezTo>
                    <a:pt x="1334901" y="1082572"/>
                    <a:pt x="1340348" y="1070900"/>
                    <a:pt x="1352021" y="1061952"/>
                  </a:cubicBezTo>
                  <a:cubicBezTo>
                    <a:pt x="1359802" y="1056116"/>
                    <a:pt x="1362526" y="1044832"/>
                    <a:pt x="1364860" y="1034327"/>
                  </a:cubicBezTo>
                  <a:cubicBezTo>
                    <a:pt x="1365638" y="1031215"/>
                    <a:pt x="1366416" y="1028102"/>
                    <a:pt x="1367194" y="1025379"/>
                  </a:cubicBezTo>
                  <a:cubicBezTo>
                    <a:pt x="1369140" y="1019154"/>
                    <a:pt x="1373030" y="1017597"/>
                    <a:pt x="1376143" y="1016041"/>
                  </a:cubicBezTo>
                  <a:cubicBezTo>
                    <a:pt x="1379645" y="1014095"/>
                    <a:pt x="1382368" y="1012928"/>
                    <a:pt x="1382368" y="1004758"/>
                  </a:cubicBezTo>
                  <a:cubicBezTo>
                    <a:pt x="1382368" y="995420"/>
                    <a:pt x="1383925" y="986082"/>
                    <a:pt x="1385870" y="976745"/>
                  </a:cubicBezTo>
                  <a:cubicBezTo>
                    <a:pt x="1387426" y="968963"/>
                    <a:pt x="1388593" y="961571"/>
                    <a:pt x="1388593" y="955346"/>
                  </a:cubicBezTo>
                  <a:cubicBezTo>
                    <a:pt x="1388593" y="946008"/>
                    <a:pt x="1394819" y="942506"/>
                    <a:pt x="1400265" y="939783"/>
                  </a:cubicBezTo>
                  <a:cubicBezTo>
                    <a:pt x="1403767" y="937837"/>
                    <a:pt x="1407269" y="935892"/>
                    <a:pt x="1409603" y="932390"/>
                  </a:cubicBezTo>
                  <a:cubicBezTo>
                    <a:pt x="1411938" y="928889"/>
                    <a:pt x="1411160" y="924609"/>
                    <a:pt x="1410381" y="918773"/>
                  </a:cubicBezTo>
                  <a:cubicBezTo>
                    <a:pt x="1409214" y="910602"/>
                    <a:pt x="1408047" y="898930"/>
                    <a:pt x="1413494" y="882589"/>
                  </a:cubicBezTo>
                  <a:cubicBezTo>
                    <a:pt x="1419719" y="864692"/>
                    <a:pt x="1417774" y="847184"/>
                    <a:pt x="1415439" y="830064"/>
                  </a:cubicBezTo>
                  <a:cubicBezTo>
                    <a:pt x="1414272" y="821894"/>
                    <a:pt x="1413105" y="813334"/>
                    <a:pt x="1413105" y="804775"/>
                  </a:cubicBezTo>
                  <a:cubicBezTo>
                    <a:pt x="1413105" y="777929"/>
                    <a:pt x="1413105" y="752639"/>
                    <a:pt x="1422832" y="744079"/>
                  </a:cubicBezTo>
                  <a:cubicBezTo>
                    <a:pt x="1425555" y="741356"/>
                    <a:pt x="1427112" y="739021"/>
                    <a:pt x="1427112" y="737465"/>
                  </a:cubicBezTo>
                  <a:cubicBezTo>
                    <a:pt x="1426723" y="735909"/>
                    <a:pt x="1424777" y="733963"/>
                    <a:pt x="1420886" y="732018"/>
                  </a:cubicBezTo>
                  <a:cubicBezTo>
                    <a:pt x="1417385" y="730073"/>
                    <a:pt x="1415828" y="726571"/>
                    <a:pt x="1417385" y="722680"/>
                  </a:cubicBezTo>
                  <a:cubicBezTo>
                    <a:pt x="1419330" y="718012"/>
                    <a:pt x="1424777" y="714121"/>
                    <a:pt x="1429835" y="715677"/>
                  </a:cubicBezTo>
                  <a:cubicBezTo>
                    <a:pt x="1432169" y="716455"/>
                    <a:pt x="1434504" y="718401"/>
                    <a:pt x="1436838" y="720346"/>
                  </a:cubicBezTo>
                  <a:cubicBezTo>
                    <a:pt x="1442674" y="725015"/>
                    <a:pt x="1446565" y="727738"/>
                    <a:pt x="1452790" y="724237"/>
                  </a:cubicBezTo>
                  <a:cubicBezTo>
                    <a:pt x="1462517" y="718401"/>
                    <a:pt x="1472244" y="693111"/>
                    <a:pt x="1480803" y="671323"/>
                  </a:cubicBezTo>
                  <a:lnTo>
                    <a:pt x="1483916" y="663152"/>
                  </a:lnTo>
                  <a:cubicBezTo>
                    <a:pt x="1492087" y="642142"/>
                    <a:pt x="1504537" y="638252"/>
                    <a:pt x="1515820" y="635139"/>
                  </a:cubicBezTo>
                  <a:cubicBezTo>
                    <a:pt x="1518544" y="634361"/>
                    <a:pt x="1521267" y="633583"/>
                    <a:pt x="1523601" y="632416"/>
                  </a:cubicBezTo>
                  <a:cubicBezTo>
                    <a:pt x="1535663" y="627358"/>
                    <a:pt x="1562120" y="596621"/>
                    <a:pt x="1578461" y="554212"/>
                  </a:cubicBezTo>
                  <a:cubicBezTo>
                    <a:pt x="1592078" y="518806"/>
                    <a:pt x="1582352" y="483790"/>
                    <a:pt x="1574570" y="455388"/>
                  </a:cubicBezTo>
                  <a:cubicBezTo>
                    <a:pt x="1574570" y="450719"/>
                    <a:pt x="1573014" y="445272"/>
                    <a:pt x="1571847" y="439825"/>
                  </a:cubicBezTo>
                  <a:close/>
                </a:path>
              </a:pathLst>
            </a:custGeom>
            <a:solidFill>
              <a:schemeClr val="tx2"/>
            </a:solidFill>
            <a:ln w="3890" cap="flat">
              <a:solidFill>
                <a:srgbClr val="FFFFF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KR">
                <a:solidFill>
                  <a:srgbClr val="555555"/>
                </a:solidFill>
              </a:endParaRPr>
            </a:p>
          </p:txBody>
        </p:sp>
      </p:grpSp>
      <p:pic>
        <p:nvPicPr>
          <p:cNvPr id="8" name="Picture 8" descr="A picture containing text, light&#10;&#10;Description automatically generated">
            <a:extLst>
              <a:ext uri="{FF2B5EF4-FFF2-40B4-BE49-F238E27FC236}">
                <a16:creationId xmlns:a16="http://schemas.microsoft.com/office/drawing/2014/main" id="{FBE7AC6D-A2B8-C8B8-FD21-AB2E2B893655}"/>
              </a:ext>
            </a:extLst>
          </p:cNvPr>
          <p:cNvPicPr>
            <a:picLocks noChangeAspect="1"/>
          </p:cNvPicPr>
          <p:nvPr/>
        </p:nvPicPr>
        <p:blipFill>
          <a:blip r:embed="rId2"/>
          <a:stretch>
            <a:fillRect/>
          </a:stretch>
        </p:blipFill>
        <p:spPr>
          <a:xfrm>
            <a:off x="318124" y="5422598"/>
            <a:ext cx="657128" cy="566723"/>
          </a:xfrm>
          <a:prstGeom prst="rect">
            <a:avLst/>
          </a:prstGeom>
        </p:spPr>
      </p:pic>
      <p:pic>
        <p:nvPicPr>
          <p:cNvPr id="9" name="Picture 9">
            <a:extLst>
              <a:ext uri="{FF2B5EF4-FFF2-40B4-BE49-F238E27FC236}">
                <a16:creationId xmlns:a16="http://schemas.microsoft.com/office/drawing/2014/main" id="{C7785C2B-A988-5752-B3C9-E8BA13B3E3AF}"/>
              </a:ext>
            </a:extLst>
          </p:cNvPr>
          <p:cNvPicPr>
            <a:picLocks noChangeAspect="1"/>
          </p:cNvPicPr>
          <p:nvPr/>
        </p:nvPicPr>
        <p:blipFill>
          <a:blip r:embed="rId3"/>
          <a:stretch>
            <a:fillRect/>
          </a:stretch>
        </p:blipFill>
        <p:spPr>
          <a:xfrm>
            <a:off x="320747" y="1323041"/>
            <a:ext cx="651882" cy="546996"/>
          </a:xfrm>
          <a:prstGeom prst="rect">
            <a:avLst/>
          </a:prstGeom>
        </p:spPr>
      </p:pic>
      <p:grpSp>
        <p:nvGrpSpPr>
          <p:cNvPr id="21" name="Group 20">
            <a:extLst>
              <a:ext uri="{FF2B5EF4-FFF2-40B4-BE49-F238E27FC236}">
                <a16:creationId xmlns:a16="http://schemas.microsoft.com/office/drawing/2014/main" id="{89E9CA6F-5D94-7D12-48B8-13D225858431}"/>
              </a:ext>
            </a:extLst>
          </p:cNvPr>
          <p:cNvGrpSpPr/>
          <p:nvPr/>
        </p:nvGrpSpPr>
        <p:grpSpPr>
          <a:xfrm>
            <a:off x="345337" y="3363730"/>
            <a:ext cx="5626932" cy="566855"/>
            <a:chOff x="345337" y="3366477"/>
            <a:chExt cx="5626932" cy="566855"/>
          </a:xfrm>
        </p:grpSpPr>
        <p:sp>
          <p:nvSpPr>
            <p:cNvPr id="15" name="Content Placeholder 3">
              <a:extLst>
                <a:ext uri="{FF2B5EF4-FFF2-40B4-BE49-F238E27FC236}">
                  <a16:creationId xmlns:a16="http://schemas.microsoft.com/office/drawing/2014/main" id="{FA2B1F51-5CE1-6C32-FDAE-681E81C7666E}"/>
                </a:ext>
              </a:extLst>
            </p:cNvPr>
            <p:cNvSpPr txBox="1">
              <a:spLocks/>
            </p:cNvSpPr>
            <p:nvPr/>
          </p:nvSpPr>
          <p:spPr>
            <a:xfrm>
              <a:off x="1103970" y="3366477"/>
              <a:ext cx="4868299" cy="566855"/>
            </a:xfrm>
            <a:prstGeom prst="rect">
              <a:avLst/>
            </a:prstGeom>
          </p:spPr>
          <p:txBody>
            <a:bodyPr vert="horz" lIns="0" tIns="45720" rIns="0" bIns="45720" rtlCol="0" anchor="ctr">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dirty="0" err="1"/>
                <a:t>Presença</a:t>
              </a:r>
              <a:r>
                <a:rPr lang="es-ES" dirty="0"/>
                <a:t> em + 100 países</a:t>
              </a:r>
            </a:p>
          </p:txBody>
        </p:sp>
        <p:pic>
          <p:nvPicPr>
            <p:cNvPr id="10" name="Picture 10" descr="A picture containing text&#10;&#10;Description automatically generated">
              <a:extLst>
                <a:ext uri="{FF2B5EF4-FFF2-40B4-BE49-F238E27FC236}">
                  <a16:creationId xmlns:a16="http://schemas.microsoft.com/office/drawing/2014/main" id="{49492F9E-0CB0-F61C-9C5B-00F082C9FC98}"/>
                </a:ext>
              </a:extLst>
            </p:cNvPr>
            <p:cNvPicPr>
              <a:picLocks noChangeAspect="1"/>
            </p:cNvPicPr>
            <p:nvPr/>
          </p:nvPicPr>
          <p:blipFill>
            <a:blip r:embed="rId4"/>
            <a:stretch>
              <a:fillRect/>
            </a:stretch>
          </p:blipFill>
          <p:spPr>
            <a:xfrm>
              <a:off x="345337" y="3373515"/>
              <a:ext cx="602703" cy="552778"/>
            </a:xfrm>
            <a:prstGeom prst="rect">
              <a:avLst/>
            </a:prstGeom>
          </p:spPr>
        </p:pic>
      </p:grpSp>
      <p:grpSp>
        <p:nvGrpSpPr>
          <p:cNvPr id="12" name="Group 11">
            <a:extLst>
              <a:ext uri="{FF2B5EF4-FFF2-40B4-BE49-F238E27FC236}">
                <a16:creationId xmlns:a16="http://schemas.microsoft.com/office/drawing/2014/main" id="{656FEBCA-C9BD-6B24-ED17-BD09696D316E}"/>
              </a:ext>
            </a:extLst>
          </p:cNvPr>
          <p:cNvGrpSpPr/>
          <p:nvPr/>
        </p:nvGrpSpPr>
        <p:grpSpPr>
          <a:xfrm>
            <a:off x="268199" y="2295309"/>
            <a:ext cx="5704070" cy="653079"/>
            <a:chOff x="268199" y="2350361"/>
            <a:chExt cx="5704070" cy="653079"/>
          </a:xfrm>
        </p:grpSpPr>
        <p:sp>
          <p:nvSpPr>
            <p:cNvPr id="13" name="Content Placeholder 3">
              <a:extLst>
                <a:ext uri="{FF2B5EF4-FFF2-40B4-BE49-F238E27FC236}">
                  <a16:creationId xmlns:a16="http://schemas.microsoft.com/office/drawing/2014/main" id="{70D6E834-046C-9AC0-BD4C-3955B42AD24F}"/>
                </a:ext>
              </a:extLst>
            </p:cNvPr>
            <p:cNvSpPr txBox="1">
              <a:spLocks/>
            </p:cNvSpPr>
            <p:nvPr/>
          </p:nvSpPr>
          <p:spPr>
            <a:xfrm>
              <a:off x="1103970" y="2393473"/>
              <a:ext cx="4868299" cy="566855"/>
            </a:xfrm>
            <a:prstGeom prst="rect">
              <a:avLst/>
            </a:prstGeom>
          </p:spPr>
          <p:txBody>
            <a:bodyPr vert="horz" lIns="0" tIns="45720" rIns="0" bIns="45720" rtlCol="0" anchor="ctr">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dirty="0"/>
                <a:t>100 anos de </a:t>
              </a:r>
              <a:r>
                <a:rPr lang="es-ES" dirty="0" err="1"/>
                <a:t>tradição</a:t>
              </a:r>
              <a:endParaRPr lang="es-ES" dirty="0"/>
            </a:p>
          </p:txBody>
        </p:sp>
        <p:pic>
          <p:nvPicPr>
            <p:cNvPr id="11" name="Picture 11">
              <a:extLst>
                <a:ext uri="{FF2B5EF4-FFF2-40B4-BE49-F238E27FC236}">
                  <a16:creationId xmlns:a16="http://schemas.microsoft.com/office/drawing/2014/main" id="{538CD47F-83F7-2FE7-1937-85ED78FCE1CE}"/>
                </a:ext>
              </a:extLst>
            </p:cNvPr>
            <p:cNvPicPr>
              <a:picLocks noChangeAspect="1"/>
            </p:cNvPicPr>
            <p:nvPr/>
          </p:nvPicPr>
          <p:blipFill>
            <a:blip r:embed="rId5"/>
            <a:stretch>
              <a:fillRect/>
            </a:stretch>
          </p:blipFill>
          <p:spPr>
            <a:xfrm>
              <a:off x="268199" y="2350361"/>
              <a:ext cx="756978" cy="653079"/>
            </a:xfrm>
            <a:prstGeom prst="rect">
              <a:avLst/>
            </a:prstGeom>
          </p:spPr>
        </p:pic>
      </p:grpSp>
      <p:sp>
        <p:nvSpPr>
          <p:cNvPr id="36" name="TextBox 35">
            <a:extLst>
              <a:ext uri="{FF2B5EF4-FFF2-40B4-BE49-F238E27FC236}">
                <a16:creationId xmlns:a16="http://schemas.microsoft.com/office/drawing/2014/main" id="{269D1788-C264-D4A1-C1E2-C51CAA805C06}"/>
              </a:ext>
            </a:extLst>
          </p:cNvPr>
          <p:cNvSpPr txBox="1"/>
          <p:nvPr/>
        </p:nvSpPr>
        <p:spPr>
          <a:xfrm>
            <a:off x="6359575" y="1313112"/>
            <a:ext cx="5504340" cy="3262432"/>
          </a:xfrm>
          <a:prstGeom prst="rect">
            <a:avLst/>
          </a:prstGeom>
          <a:noFill/>
        </p:spPr>
        <p:txBody>
          <a:bodyPr wrap="square">
            <a:spAutoFit/>
          </a:bodyPr>
          <a:lstStyle/>
          <a:p>
            <a:pPr marL="0" indent="0">
              <a:spcAft>
                <a:spcPts val="1800"/>
              </a:spcAft>
              <a:buNone/>
            </a:pPr>
            <a:r>
              <a:rPr lang="pt-BR" sz="1600" b="0" dirty="0">
                <a:solidFill>
                  <a:schemeClr val="bg1"/>
                </a:solidFill>
              </a:rPr>
              <a:t>Acreditamos que os dados sempre devem ser seguros, protegidos e representativos. </a:t>
            </a:r>
          </a:p>
          <a:p>
            <a:pPr marL="0" indent="0">
              <a:spcAft>
                <a:spcPts val="1800"/>
              </a:spcAft>
              <a:buNone/>
            </a:pPr>
            <a:r>
              <a:rPr lang="pt-BR" sz="1600" b="0" dirty="0">
                <a:solidFill>
                  <a:schemeClr val="bg1"/>
                </a:solidFill>
              </a:rPr>
              <a:t>Estamos comprometidos com a busca de dados e insights diversificados, alimentados por inteligência real - a capacidade de simplificar a complexidade como só a NielsenIQ consegue fazer. </a:t>
            </a:r>
          </a:p>
          <a:p>
            <a:pPr marL="0" indent="0">
              <a:spcAft>
                <a:spcPts val="1800"/>
              </a:spcAft>
              <a:buNone/>
            </a:pPr>
            <a:r>
              <a:rPr lang="pt-BR" sz="1600" b="0" dirty="0">
                <a:solidFill>
                  <a:schemeClr val="bg1"/>
                </a:solidFill>
              </a:rPr>
              <a:t>Nós entregamos a verdade completa. Nossa incansável busca pelos dados mais diversos e abrangentes, em conjunto com nossa incomparável análise de vanguarda, permite que você tome decisões melhores e mais ousadas com confiança.</a:t>
            </a:r>
          </a:p>
        </p:txBody>
      </p:sp>
    </p:spTree>
    <p:extLst>
      <p:ext uri="{BB962C8B-B14F-4D97-AF65-F5344CB8AC3E}">
        <p14:creationId xmlns:p14="http://schemas.microsoft.com/office/powerpoint/2010/main" val="23029638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en-PH" dirty="0" err="1"/>
              <a:t>Desenho</a:t>
            </a:r>
            <a:r>
              <a:rPr lang="en-PH" dirty="0"/>
              <a:t> da </a:t>
            </a:r>
            <a:r>
              <a:rPr lang="en-PH" dirty="0" err="1"/>
              <a:t>amostra</a:t>
            </a:r>
            <a:r>
              <a:rPr lang="en-PH" dirty="0"/>
              <a:t> </a:t>
            </a:r>
            <a:r>
              <a:rPr lang="en-PH" dirty="0" err="1"/>
              <a:t>operativa</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50</a:t>
            </a:fld>
            <a:endParaRPr lang="en-US" dirty="0"/>
          </a:p>
        </p:txBody>
      </p:sp>
      <p:sp>
        <p:nvSpPr>
          <p:cNvPr id="4" name="Google Shape;269;p39">
            <a:extLst>
              <a:ext uri="{FF2B5EF4-FFF2-40B4-BE49-F238E27FC236}">
                <a16:creationId xmlns:a16="http://schemas.microsoft.com/office/drawing/2014/main" id="{40949373-9A23-48B7-7E71-11FF4C831B76}"/>
              </a:ext>
            </a:extLst>
          </p:cNvPr>
          <p:cNvSpPr/>
          <p:nvPr/>
        </p:nvSpPr>
        <p:spPr>
          <a:xfrm>
            <a:off x="8776449" y="1587342"/>
            <a:ext cx="2563682" cy="278445"/>
          </a:xfrm>
          <a:prstGeom prst="rect">
            <a:avLst/>
          </a:prstGeom>
          <a:noFill/>
          <a:ln>
            <a:noFill/>
          </a:ln>
        </p:spPr>
        <p:txBody>
          <a:bodyPr spcFirstLastPara="1" wrap="square" lIns="121900" tIns="60933" rIns="121900" bIns="60933" anchor="ctr" anchorCtr="0">
            <a:noAutofit/>
          </a:bodyPr>
          <a:lstStyle/>
          <a:p>
            <a:pPr algn="ctr">
              <a:buSzPts val="1400"/>
            </a:pPr>
            <a:r>
              <a:rPr lang="en" sz="1600" b="1" dirty="0">
                <a:solidFill>
                  <a:schemeClr val="bg2"/>
                </a:solidFill>
                <a:latin typeface="+mj-lt"/>
                <a:sym typeface="Montserrat"/>
              </a:rPr>
              <a:t>Universo Varejista</a:t>
            </a:r>
            <a:endParaRPr lang="en-US" sz="1600" b="1" dirty="0">
              <a:solidFill>
                <a:schemeClr val="bg2"/>
              </a:solidFill>
              <a:latin typeface="+mj-lt"/>
            </a:endParaRPr>
          </a:p>
        </p:txBody>
      </p:sp>
      <p:sp>
        <p:nvSpPr>
          <p:cNvPr id="17" name="Trapezoid 16">
            <a:extLst>
              <a:ext uri="{FF2B5EF4-FFF2-40B4-BE49-F238E27FC236}">
                <a16:creationId xmlns:a16="http://schemas.microsoft.com/office/drawing/2014/main" id="{D9AE4827-A145-76E9-E709-1C0FE1E3B369}"/>
              </a:ext>
            </a:extLst>
          </p:cNvPr>
          <p:cNvSpPr/>
          <p:nvPr/>
        </p:nvSpPr>
        <p:spPr>
          <a:xfrm rot="16200000">
            <a:off x="3952594" y="731892"/>
            <a:ext cx="3556222" cy="5594010"/>
          </a:xfrm>
          <a:prstGeom prst="trapezoid">
            <a:avLst/>
          </a:prstGeom>
          <a:noFill/>
          <a:ln w="15875">
            <a:solidFill>
              <a:srgbClr val="D5E2F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60960" rIns="60960" rtlCol="0" anchor="ctr"/>
          <a:lstStyle/>
          <a:p>
            <a:pPr algn="ctr">
              <a:spcAft>
                <a:spcPts val="800"/>
              </a:spcAft>
            </a:pPr>
            <a:endParaRPr lang="en-US" sz="2133">
              <a:latin typeface="+mj-lt"/>
            </a:endParaRPr>
          </a:p>
        </p:txBody>
      </p:sp>
      <p:grpSp>
        <p:nvGrpSpPr>
          <p:cNvPr id="121" name="Group 120">
            <a:extLst>
              <a:ext uri="{FF2B5EF4-FFF2-40B4-BE49-F238E27FC236}">
                <a16:creationId xmlns:a16="http://schemas.microsoft.com/office/drawing/2014/main" id="{8D0C0E7F-0A2A-53C3-A073-2C5BC589EC84}"/>
              </a:ext>
            </a:extLst>
          </p:cNvPr>
          <p:cNvGrpSpPr/>
          <p:nvPr/>
        </p:nvGrpSpPr>
        <p:grpSpPr>
          <a:xfrm>
            <a:off x="405604" y="2881456"/>
            <a:ext cx="1754946" cy="1444141"/>
            <a:chOff x="930015" y="3543411"/>
            <a:chExt cx="1754946" cy="1444141"/>
          </a:xfrm>
        </p:grpSpPr>
        <p:sp>
          <p:nvSpPr>
            <p:cNvPr id="5" name="Google Shape;301;p39">
              <a:extLst>
                <a:ext uri="{FF2B5EF4-FFF2-40B4-BE49-F238E27FC236}">
                  <a16:creationId xmlns:a16="http://schemas.microsoft.com/office/drawing/2014/main" id="{8C51EB15-19EC-C4A8-B71E-ABEAA50BBDB2}"/>
                </a:ext>
              </a:extLst>
            </p:cNvPr>
            <p:cNvSpPr txBox="1"/>
            <p:nvPr/>
          </p:nvSpPr>
          <p:spPr>
            <a:xfrm>
              <a:off x="1842961" y="3939071"/>
              <a:ext cx="8420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dirty="0">
                  <a:latin typeface="+mj-lt"/>
                  <a:ea typeface="Montserrat"/>
                  <a:cs typeface="Montserrat"/>
                </a:rPr>
                <a:t>Store</a:t>
              </a:r>
              <a:endParaRPr lang="en" sz="1333" dirty="0">
                <a:solidFill>
                  <a:srgbClr val="000000"/>
                </a:solidFill>
                <a:latin typeface="+mj-lt"/>
                <a:ea typeface="Montserrat"/>
                <a:cs typeface="Montserrat"/>
              </a:endParaRPr>
            </a:p>
          </p:txBody>
        </p:sp>
        <p:sp>
          <p:nvSpPr>
            <p:cNvPr id="6" name="Google Shape;302;p39">
              <a:extLst>
                <a:ext uri="{FF2B5EF4-FFF2-40B4-BE49-F238E27FC236}">
                  <a16:creationId xmlns:a16="http://schemas.microsoft.com/office/drawing/2014/main" id="{75A17A31-38ED-AE0C-858F-27FE09D8BB9B}"/>
                </a:ext>
              </a:extLst>
            </p:cNvPr>
            <p:cNvSpPr txBox="1"/>
            <p:nvPr/>
          </p:nvSpPr>
          <p:spPr>
            <a:xfrm>
              <a:off x="930015" y="3939071"/>
              <a:ext cx="8828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dirty="0">
                  <a:latin typeface="+mj-lt"/>
                  <a:ea typeface="Montserrat"/>
                  <a:cs typeface="Montserrat"/>
                </a:rPr>
                <a:t>Store</a:t>
              </a:r>
              <a:endParaRPr lang="en" sz="1333" dirty="0">
                <a:solidFill>
                  <a:srgbClr val="000000"/>
                </a:solidFill>
                <a:latin typeface="+mj-lt"/>
                <a:ea typeface="Montserrat"/>
                <a:cs typeface="Montserrat"/>
              </a:endParaRPr>
            </a:p>
          </p:txBody>
        </p:sp>
        <p:pic>
          <p:nvPicPr>
            <p:cNvPr id="11" name="Picture 10">
              <a:extLst>
                <a:ext uri="{FF2B5EF4-FFF2-40B4-BE49-F238E27FC236}">
                  <a16:creationId xmlns:a16="http://schemas.microsoft.com/office/drawing/2014/main" id="{0EF82605-A977-C5DC-EB91-1892F583A5AC}"/>
                </a:ext>
              </a:extLst>
            </p:cNvPr>
            <p:cNvPicPr>
              <a:picLocks noChangeAspect="1"/>
            </p:cNvPicPr>
            <p:nvPr/>
          </p:nvPicPr>
          <p:blipFill>
            <a:blip r:embed="rId2"/>
            <a:stretch>
              <a:fillRect/>
            </a:stretch>
          </p:blipFill>
          <p:spPr>
            <a:xfrm>
              <a:off x="1145675" y="3543411"/>
              <a:ext cx="447040" cy="386080"/>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AE06CD12-446B-5256-88CE-A0FD535A4EE7}"/>
                </a:ext>
              </a:extLst>
            </p:cNvPr>
            <p:cNvPicPr>
              <a:picLocks noChangeAspect="1"/>
            </p:cNvPicPr>
            <p:nvPr/>
          </p:nvPicPr>
          <p:blipFill>
            <a:blip r:embed="rId2"/>
            <a:stretch>
              <a:fillRect/>
            </a:stretch>
          </p:blipFill>
          <p:spPr>
            <a:xfrm>
              <a:off x="2044244" y="3543411"/>
              <a:ext cx="447040" cy="386080"/>
            </a:xfrm>
            <a:prstGeom prst="rect">
              <a:avLst/>
            </a:prstGeom>
          </p:spPr>
        </p:pic>
        <p:grpSp>
          <p:nvGrpSpPr>
            <p:cNvPr id="72" name="Group 71">
              <a:extLst>
                <a:ext uri="{FF2B5EF4-FFF2-40B4-BE49-F238E27FC236}">
                  <a16:creationId xmlns:a16="http://schemas.microsoft.com/office/drawing/2014/main" id="{3720A2A6-3D5B-4FD0-A091-440A36ABD0A5}"/>
                </a:ext>
              </a:extLst>
            </p:cNvPr>
            <p:cNvGrpSpPr/>
            <p:nvPr/>
          </p:nvGrpSpPr>
          <p:grpSpPr>
            <a:xfrm>
              <a:off x="930015" y="4345492"/>
              <a:ext cx="1754946" cy="642060"/>
              <a:chOff x="930015" y="3995084"/>
              <a:chExt cx="1754946" cy="642060"/>
            </a:xfrm>
          </p:grpSpPr>
          <p:sp>
            <p:nvSpPr>
              <p:cNvPr id="63" name="Google Shape;301;p39">
                <a:extLst>
                  <a:ext uri="{FF2B5EF4-FFF2-40B4-BE49-F238E27FC236}">
                    <a16:creationId xmlns:a16="http://schemas.microsoft.com/office/drawing/2014/main" id="{D810305B-E6B7-627A-F04D-B0108E3BF14D}"/>
                  </a:ext>
                </a:extLst>
              </p:cNvPr>
              <p:cNvSpPr txBox="1"/>
              <p:nvPr/>
            </p:nvSpPr>
            <p:spPr>
              <a:xfrm>
                <a:off x="1842961" y="4390744"/>
                <a:ext cx="8420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dirty="0">
                    <a:latin typeface="+mj-lt"/>
                    <a:ea typeface="Montserrat"/>
                    <a:cs typeface="Montserrat"/>
                  </a:rPr>
                  <a:t>Store</a:t>
                </a:r>
                <a:endParaRPr lang="en" sz="1333" dirty="0">
                  <a:solidFill>
                    <a:srgbClr val="000000"/>
                  </a:solidFill>
                  <a:latin typeface="+mj-lt"/>
                  <a:ea typeface="Montserrat"/>
                  <a:cs typeface="Montserrat"/>
                </a:endParaRPr>
              </a:p>
            </p:txBody>
          </p:sp>
          <p:sp>
            <p:nvSpPr>
              <p:cNvPr id="64" name="Google Shape;302;p39">
                <a:extLst>
                  <a:ext uri="{FF2B5EF4-FFF2-40B4-BE49-F238E27FC236}">
                    <a16:creationId xmlns:a16="http://schemas.microsoft.com/office/drawing/2014/main" id="{E406A985-13D3-6DE9-1F28-380B190F2752}"/>
                  </a:ext>
                </a:extLst>
              </p:cNvPr>
              <p:cNvSpPr txBox="1"/>
              <p:nvPr/>
            </p:nvSpPr>
            <p:spPr>
              <a:xfrm>
                <a:off x="930015" y="4390744"/>
                <a:ext cx="8828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dirty="0">
                    <a:latin typeface="+mj-lt"/>
                    <a:ea typeface="Montserrat"/>
                    <a:cs typeface="Montserrat"/>
                  </a:rPr>
                  <a:t>Loja</a:t>
                </a:r>
                <a:endParaRPr lang="en" sz="1333" dirty="0">
                  <a:solidFill>
                    <a:srgbClr val="000000"/>
                  </a:solidFill>
                  <a:latin typeface="+mj-lt"/>
                  <a:ea typeface="Montserrat"/>
                  <a:cs typeface="Montserrat"/>
                </a:endParaRPr>
              </a:p>
            </p:txBody>
          </p:sp>
          <p:pic>
            <p:nvPicPr>
              <p:cNvPr id="65" name="Picture 64">
                <a:extLst>
                  <a:ext uri="{FF2B5EF4-FFF2-40B4-BE49-F238E27FC236}">
                    <a16:creationId xmlns:a16="http://schemas.microsoft.com/office/drawing/2014/main" id="{6AA0EB36-996D-5528-EB0E-9CB6B5E59EB6}"/>
                  </a:ext>
                </a:extLst>
              </p:cNvPr>
              <p:cNvPicPr>
                <a:picLocks noChangeAspect="1"/>
              </p:cNvPicPr>
              <p:nvPr/>
            </p:nvPicPr>
            <p:blipFill>
              <a:blip r:embed="rId2"/>
              <a:stretch>
                <a:fillRect/>
              </a:stretch>
            </p:blipFill>
            <p:spPr>
              <a:xfrm>
                <a:off x="1145675" y="3995084"/>
                <a:ext cx="447040" cy="386080"/>
              </a:xfrm>
              <a:prstGeom prst="rect">
                <a:avLst/>
              </a:prstGeom>
            </p:spPr>
          </p:pic>
          <p:pic>
            <p:nvPicPr>
              <p:cNvPr id="66" name="Picture 65" descr="Graphical user interface, application&#10;&#10;Description automatically generated">
                <a:extLst>
                  <a:ext uri="{FF2B5EF4-FFF2-40B4-BE49-F238E27FC236}">
                    <a16:creationId xmlns:a16="http://schemas.microsoft.com/office/drawing/2014/main" id="{69FD3C2C-9F60-FFB1-8762-8A29C2ECE8AA}"/>
                  </a:ext>
                </a:extLst>
              </p:cNvPr>
              <p:cNvPicPr>
                <a:picLocks noChangeAspect="1"/>
              </p:cNvPicPr>
              <p:nvPr/>
            </p:nvPicPr>
            <p:blipFill>
              <a:blip r:embed="rId2"/>
              <a:stretch>
                <a:fillRect/>
              </a:stretch>
            </p:blipFill>
            <p:spPr>
              <a:xfrm>
                <a:off x="2044244" y="3995084"/>
                <a:ext cx="447040" cy="386080"/>
              </a:xfrm>
              <a:prstGeom prst="rect">
                <a:avLst/>
              </a:prstGeom>
            </p:spPr>
          </p:pic>
        </p:grpSp>
      </p:grpSp>
      <p:grpSp>
        <p:nvGrpSpPr>
          <p:cNvPr id="33" name="Group 32">
            <a:extLst>
              <a:ext uri="{FF2B5EF4-FFF2-40B4-BE49-F238E27FC236}">
                <a16:creationId xmlns:a16="http://schemas.microsoft.com/office/drawing/2014/main" id="{255528E8-691A-295C-1CCA-C51DE20BD9EF}"/>
              </a:ext>
            </a:extLst>
          </p:cNvPr>
          <p:cNvGrpSpPr/>
          <p:nvPr/>
        </p:nvGrpSpPr>
        <p:grpSpPr>
          <a:xfrm>
            <a:off x="8776449" y="2046227"/>
            <a:ext cx="2563682" cy="2965341"/>
            <a:chOff x="8776449" y="2046227"/>
            <a:chExt cx="2563682" cy="2965341"/>
          </a:xfrm>
        </p:grpSpPr>
        <p:sp>
          <p:nvSpPr>
            <p:cNvPr id="35" name="Google Shape;301;p39">
              <a:extLst>
                <a:ext uri="{FF2B5EF4-FFF2-40B4-BE49-F238E27FC236}">
                  <a16:creationId xmlns:a16="http://schemas.microsoft.com/office/drawing/2014/main" id="{DBCD4499-653B-834F-0CED-1D1D12E9255F}"/>
                </a:ext>
              </a:extLst>
            </p:cNvPr>
            <p:cNvSpPr txBox="1"/>
            <p:nvPr/>
          </p:nvSpPr>
          <p:spPr>
            <a:xfrm>
              <a:off x="9657689" y="2441887"/>
              <a:ext cx="8420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dirty="0">
                  <a:latin typeface="+mj-lt"/>
                  <a:ea typeface="Montserrat"/>
                  <a:cs typeface="Montserrat"/>
                </a:rPr>
                <a:t>Store</a:t>
              </a:r>
              <a:endParaRPr lang="en" sz="1333" dirty="0">
                <a:solidFill>
                  <a:srgbClr val="000000"/>
                </a:solidFill>
                <a:latin typeface="+mj-lt"/>
                <a:ea typeface="Montserrat"/>
                <a:cs typeface="Montserrat"/>
              </a:endParaRPr>
            </a:p>
          </p:txBody>
        </p:sp>
        <p:sp>
          <p:nvSpPr>
            <p:cNvPr id="36" name="Google Shape;302;p39">
              <a:extLst>
                <a:ext uri="{FF2B5EF4-FFF2-40B4-BE49-F238E27FC236}">
                  <a16:creationId xmlns:a16="http://schemas.microsoft.com/office/drawing/2014/main" id="{D50F7855-4429-BE54-1D81-DE8F6D39B202}"/>
                </a:ext>
              </a:extLst>
            </p:cNvPr>
            <p:cNvSpPr txBox="1"/>
            <p:nvPr/>
          </p:nvSpPr>
          <p:spPr>
            <a:xfrm>
              <a:off x="8776449" y="2441887"/>
              <a:ext cx="8828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dirty="0">
                  <a:latin typeface="+mj-lt"/>
                  <a:ea typeface="Montserrat"/>
                  <a:cs typeface="Montserrat"/>
                </a:rPr>
                <a:t>Store</a:t>
              </a:r>
              <a:endParaRPr lang="en" sz="1333" dirty="0">
                <a:solidFill>
                  <a:srgbClr val="000000"/>
                </a:solidFill>
                <a:latin typeface="+mj-lt"/>
                <a:ea typeface="Montserrat"/>
                <a:cs typeface="Montserrat"/>
              </a:endParaRPr>
            </a:p>
          </p:txBody>
        </p:sp>
        <p:pic>
          <p:nvPicPr>
            <p:cNvPr id="41" name="Picture 10">
              <a:extLst>
                <a:ext uri="{FF2B5EF4-FFF2-40B4-BE49-F238E27FC236}">
                  <a16:creationId xmlns:a16="http://schemas.microsoft.com/office/drawing/2014/main" id="{74ED25C7-8D1E-5ED4-7584-F9FAECB6E6C8}"/>
                </a:ext>
              </a:extLst>
            </p:cNvPr>
            <p:cNvPicPr>
              <a:picLocks noChangeAspect="1"/>
            </p:cNvPicPr>
            <p:nvPr/>
          </p:nvPicPr>
          <p:blipFill>
            <a:blip r:embed="rId2"/>
            <a:stretch>
              <a:fillRect/>
            </a:stretch>
          </p:blipFill>
          <p:spPr>
            <a:xfrm>
              <a:off x="8984130" y="2046227"/>
              <a:ext cx="447040" cy="386080"/>
            </a:xfrm>
            <a:prstGeom prst="rect">
              <a:avLst/>
            </a:prstGeom>
          </p:spPr>
        </p:pic>
        <p:pic>
          <p:nvPicPr>
            <p:cNvPr id="42" name="Picture 41" descr="Graphical user interface, application&#10;&#10;Description automatically generated">
              <a:extLst>
                <a:ext uri="{FF2B5EF4-FFF2-40B4-BE49-F238E27FC236}">
                  <a16:creationId xmlns:a16="http://schemas.microsoft.com/office/drawing/2014/main" id="{63BE5EFE-B319-19E0-A9F6-6364476926FD}"/>
                </a:ext>
              </a:extLst>
            </p:cNvPr>
            <p:cNvPicPr>
              <a:picLocks noChangeAspect="1"/>
            </p:cNvPicPr>
            <p:nvPr/>
          </p:nvPicPr>
          <p:blipFill>
            <a:blip r:embed="rId2"/>
            <a:stretch>
              <a:fillRect/>
            </a:stretch>
          </p:blipFill>
          <p:spPr>
            <a:xfrm>
              <a:off x="9839870" y="2046227"/>
              <a:ext cx="447040" cy="386080"/>
            </a:xfrm>
            <a:prstGeom prst="rect">
              <a:avLst/>
            </a:prstGeom>
          </p:spPr>
        </p:pic>
        <p:sp>
          <p:nvSpPr>
            <p:cNvPr id="55" name="Google Shape;301;p39">
              <a:extLst>
                <a:ext uri="{FF2B5EF4-FFF2-40B4-BE49-F238E27FC236}">
                  <a16:creationId xmlns:a16="http://schemas.microsoft.com/office/drawing/2014/main" id="{EEE257B4-1637-C925-6E23-0D9B25B5937B}"/>
                </a:ext>
              </a:extLst>
            </p:cNvPr>
            <p:cNvSpPr txBox="1"/>
            <p:nvPr/>
          </p:nvSpPr>
          <p:spPr>
            <a:xfrm>
              <a:off x="10498131" y="2441887"/>
              <a:ext cx="8420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dirty="0">
                  <a:latin typeface="+mj-lt"/>
                  <a:ea typeface="Montserrat"/>
                  <a:cs typeface="Montserrat"/>
                </a:rPr>
                <a:t>Store</a:t>
              </a:r>
              <a:endParaRPr lang="en" sz="1333" dirty="0">
                <a:solidFill>
                  <a:srgbClr val="000000"/>
                </a:solidFill>
                <a:latin typeface="+mj-lt"/>
                <a:ea typeface="Montserrat"/>
                <a:cs typeface="Montserrat"/>
              </a:endParaRPr>
            </a:p>
          </p:txBody>
        </p:sp>
        <p:pic>
          <p:nvPicPr>
            <p:cNvPr id="58" name="Picture 57" descr="Graphical user interface, application&#10;&#10;Description automatically generated">
              <a:extLst>
                <a:ext uri="{FF2B5EF4-FFF2-40B4-BE49-F238E27FC236}">
                  <a16:creationId xmlns:a16="http://schemas.microsoft.com/office/drawing/2014/main" id="{1C928176-F22C-C59E-F337-7F5954659C71}"/>
                </a:ext>
              </a:extLst>
            </p:cNvPr>
            <p:cNvPicPr>
              <a:picLocks noChangeAspect="1"/>
            </p:cNvPicPr>
            <p:nvPr/>
          </p:nvPicPr>
          <p:blipFill>
            <a:blip r:embed="rId2"/>
            <a:stretch>
              <a:fillRect/>
            </a:stretch>
          </p:blipFill>
          <p:spPr>
            <a:xfrm>
              <a:off x="10695611" y="2046227"/>
              <a:ext cx="447040" cy="386080"/>
            </a:xfrm>
            <a:prstGeom prst="rect">
              <a:avLst/>
            </a:prstGeom>
          </p:spPr>
        </p:pic>
        <p:sp>
          <p:nvSpPr>
            <p:cNvPr id="92" name="Google Shape;301;p39">
              <a:extLst>
                <a:ext uri="{FF2B5EF4-FFF2-40B4-BE49-F238E27FC236}">
                  <a16:creationId xmlns:a16="http://schemas.microsoft.com/office/drawing/2014/main" id="{86B8F255-AB3C-4A7E-1EA1-B926D3CFCB0B}"/>
                </a:ext>
              </a:extLst>
            </p:cNvPr>
            <p:cNvSpPr txBox="1"/>
            <p:nvPr/>
          </p:nvSpPr>
          <p:spPr>
            <a:xfrm>
              <a:off x="9657689" y="3216314"/>
              <a:ext cx="8420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dirty="0">
                  <a:latin typeface="+mj-lt"/>
                  <a:ea typeface="Montserrat"/>
                  <a:cs typeface="Montserrat"/>
                </a:rPr>
                <a:t>Store</a:t>
              </a:r>
              <a:endParaRPr lang="en" sz="1333" dirty="0">
                <a:solidFill>
                  <a:srgbClr val="000000"/>
                </a:solidFill>
                <a:latin typeface="+mj-lt"/>
                <a:ea typeface="Montserrat"/>
                <a:cs typeface="Montserrat"/>
              </a:endParaRPr>
            </a:p>
          </p:txBody>
        </p:sp>
        <p:sp>
          <p:nvSpPr>
            <p:cNvPr id="93" name="Google Shape;302;p39">
              <a:extLst>
                <a:ext uri="{FF2B5EF4-FFF2-40B4-BE49-F238E27FC236}">
                  <a16:creationId xmlns:a16="http://schemas.microsoft.com/office/drawing/2014/main" id="{97AD3BF7-87B8-04D0-7B20-A6C48F4611F8}"/>
                </a:ext>
              </a:extLst>
            </p:cNvPr>
            <p:cNvSpPr txBox="1"/>
            <p:nvPr/>
          </p:nvSpPr>
          <p:spPr>
            <a:xfrm>
              <a:off x="8776449" y="3216314"/>
              <a:ext cx="8828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dirty="0">
                  <a:latin typeface="+mj-lt"/>
                  <a:ea typeface="Montserrat"/>
                  <a:cs typeface="Montserrat"/>
                </a:rPr>
                <a:t>Store</a:t>
              </a:r>
              <a:endParaRPr lang="en" sz="1333" dirty="0">
                <a:solidFill>
                  <a:srgbClr val="000000"/>
                </a:solidFill>
                <a:latin typeface="+mj-lt"/>
                <a:ea typeface="Montserrat"/>
                <a:cs typeface="Montserrat"/>
              </a:endParaRPr>
            </a:p>
          </p:txBody>
        </p:sp>
        <p:pic>
          <p:nvPicPr>
            <p:cNvPr id="94" name="Picture 10">
              <a:extLst>
                <a:ext uri="{FF2B5EF4-FFF2-40B4-BE49-F238E27FC236}">
                  <a16:creationId xmlns:a16="http://schemas.microsoft.com/office/drawing/2014/main" id="{C2F0A210-A784-4C1C-D187-5EFEA0855C4E}"/>
                </a:ext>
              </a:extLst>
            </p:cNvPr>
            <p:cNvPicPr>
              <a:picLocks noChangeAspect="1"/>
            </p:cNvPicPr>
            <p:nvPr/>
          </p:nvPicPr>
          <p:blipFill>
            <a:blip r:embed="rId2"/>
            <a:stretch>
              <a:fillRect/>
            </a:stretch>
          </p:blipFill>
          <p:spPr>
            <a:xfrm>
              <a:off x="8984130" y="2820654"/>
              <a:ext cx="447040" cy="386080"/>
            </a:xfrm>
            <a:prstGeom prst="rect">
              <a:avLst/>
            </a:prstGeom>
          </p:spPr>
        </p:pic>
        <p:pic>
          <p:nvPicPr>
            <p:cNvPr id="95" name="Picture 94" descr="Graphical user interface, application&#10;&#10;Description automatically generated">
              <a:extLst>
                <a:ext uri="{FF2B5EF4-FFF2-40B4-BE49-F238E27FC236}">
                  <a16:creationId xmlns:a16="http://schemas.microsoft.com/office/drawing/2014/main" id="{91FB4848-A513-B3A0-BF82-BB2AB8DD841C}"/>
                </a:ext>
              </a:extLst>
            </p:cNvPr>
            <p:cNvPicPr>
              <a:picLocks noChangeAspect="1"/>
            </p:cNvPicPr>
            <p:nvPr/>
          </p:nvPicPr>
          <p:blipFill>
            <a:blip r:embed="rId2"/>
            <a:stretch>
              <a:fillRect/>
            </a:stretch>
          </p:blipFill>
          <p:spPr>
            <a:xfrm>
              <a:off x="9839870" y="2820654"/>
              <a:ext cx="447040" cy="386080"/>
            </a:xfrm>
            <a:prstGeom prst="rect">
              <a:avLst/>
            </a:prstGeom>
          </p:spPr>
        </p:pic>
        <p:sp>
          <p:nvSpPr>
            <p:cNvPr id="96" name="Google Shape;301;p39">
              <a:extLst>
                <a:ext uri="{FF2B5EF4-FFF2-40B4-BE49-F238E27FC236}">
                  <a16:creationId xmlns:a16="http://schemas.microsoft.com/office/drawing/2014/main" id="{1018E223-9549-F05A-4A31-5A4E34D4B57D}"/>
                </a:ext>
              </a:extLst>
            </p:cNvPr>
            <p:cNvSpPr txBox="1"/>
            <p:nvPr/>
          </p:nvSpPr>
          <p:spPr>
            <a:xfrm>
              <a:off x="10498131" y="3216314"/>
              <a:ext cx="8420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dirty="0">
                  <a:latin typeface="+mj-lt"/>
                  <a:ea typeface="Montserrat"/>
                  <a:cs typeface="Montserrat"/>
                </a:rPr>
                <a:t>Store</a:t>
              </a:r>
              <a:endParaRPr lang="en" sz="1333" dirty="0">
                <a:solidFill>
                  <a:srgbClr val="000000"/>
                </a:solidFill>
                <a:latin typeface="+mj-lt"/>
                <a:ea typeface="Montserrat"/>
                <a:cs typeface="Montserrat"/>
              </a:endParaRPr>
            </a:p>
          </p:txBody>
        </p:sp>
        <p:pic>
          <p:nvPicPr>
            <p:cNvPr id="97" name="Picture 96" descr="Graphical user interface, application&#10;&#10;Description automatically generated">
              <a:extLst>
                <a:ext uri="{FF2B5EF4-FFF2-40B4-BE49-F238E27FC236}">
                  <a16:creationId xmlns:a16="http://schemas.microsoft.com/office/drawing/2014/main" id="{A31944E9-5BA6-9CF3-5AF3-2A849A92861C}"/>
                </a:ext>
              </a:extLst>
            </p:cNvPr>
            <p:cNvPicPr>
              <a:picLocks noChangeAspect="1"/>
            </p:cNvPicPr>
            <p:nvPr/>
          </p:nvPicPr>
          <p:blipFill>
            <a:blip r:embed="rId2"/>
            <a:stretch>
              <a:fillRect/>
            </a:stretch>
          </p:blipFill>
          <p:spPr>
            <a:xfrm>
              <a:off x="10695611" y="2820654"/>
              <a:ext cx="447040" cy="386080"/>
            </a:xfrm>
            <a:prstGeom prst="rect">
              <a:avLst/>
            </a:prstGeom>
          </p:spPr>
        </p:pic>
        <p:sp>
          <p:nvSpPr>
            <p:cNvPr id="103" name="Google Shape;301;p39">
              <a:extLst>
                <a:ext uri="{FF2B5EF4-FFF2-40B4-BE49-F238E27FC236}">
                  <a16:creationId xmlns:a16="http://schemas.microsoft.com/office/drawing/2014/main" id="{81EAF309-184C-8D5E-D180-9293F05E4C47}"/>
                </a:ext>
              </a:extLst>
            </p:cNvPr>
            <p:cNvSpPr txBox="1"/>
            <p:nvPr/>
          </p:nvSpPr>
          <p:spPr>
            <a:xfrm>
              <a:off x="9657689" y="3990741"/>
              <a:ext cx="8420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dirty="0">
                  <a:latin typeface="+mj-lt"/>
                  <a:ea typeface="Montserrat"/>
                  <a:cs typeface="Montserrat"/>
                </a:rPr>
                <a:t>Store</a:t>
              </a:r>
              <a:endParaRPr lang="en" sz="1333" dirty="0">
                <a:solidFill>
                  <a:srgbClr val="000000"/>
                </a:solidFill>
                <a:latin typeface="+mj-lt"/>
                <a:ea typeface="Montserrat"/>
                <a:cs typeface="Montserrat"/>
              </a:endParaRPr>
            </a:p>
          </p:txBody>
        </p:sp>
        <p:sp>
          <p:nvSpPr>
            <p:cNvPr id="104" name="Google Shape;302;p39">
              <a:extLst>
                <a:ext uri="{FF2B5EF4-FFF2-40B4-BE49-F238E27FC236}">
                  <a16:creationId xmlns:a16="http://schemas.microsoft.com/office/drawing/2014/main" id="{17FF53A1-0133-7E9F-9344-D8496C0678E8}"/>
                </a:ext>
              </a:extLst>
            </p:cNvPr>
            <p:cNvSpPr txBox="1"/>
            <p:nvPr/>
          </p:nvSpPr>
          <p:spPr>
            <a:xfrm>
              <a:off x="8776449" y="3990741"/>
              <a:ext cx="8828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dirty="0">
                  <a:latin typeface="+mj-lt"/>
                  <a:ea typeface="Montserrat"/>
                  <a:cs typeface="Montserrat"/>
                </a:rPr>
                <a:t>Store</a:t>
              </a:r>
              <a:endParaRPr lang="en" sz="1333" dirty="0">
                <a:solidFill>
                  <a:srgbClr val="000000"/>
                </a:solidFill>
                <a:latin typeface="+mj-lt"/>
                <a:ea typeface="Montserrat"/>
                <a:cs typeface="Montserrat"/>
              </a:endParaRPr>
            </a:p>
          </p:txBody>
        </p:sp>
        <p:pic>
          <p:nvPicPr>
            <p:cNvPr id="105" name="Picture 10">
              <a:extLst>
                <a:ext uri="{FF2B5EF4-FFF2-40B4-BE49-F238E27FC236}">
                  <a16:creationId xmlns:a16="http://schemas.microsoft.com/office/drawing/2014/main" id="{10EAA801-1181-5D69-D122-C9EF6076C9DD}"/>
                </a:ext>
              </a:extLst>
            </p:cNvPr>
            <p:cNvPicPr>
              <a:picLocks noChangeAspect="1"/>
            </p:cNvPicPr>
            <p:nvPr/>
          </p:nvPicPr>
          <p:blipFill>
            <a:blip r:embed="rId2"/>
            <a:stretch>
              <a:fillRect/>
            </a:stretch>
          </p:blipFill>
          <p:spPr>
            <a:xfrm>
              <a:off x="8984130" y="3595081"/>
              <a:ext cx="447040" cy="386080"/>
            </a:xfrm>
            <a:prstGeom prst="rect">
              <a:avLst/>
            </a:prstGeom>
          </p:spPr>
        </p:pic>
        <p:pic>
          <p:nvPicPr>
            <p:cNvPr id="106" name="Picture 105" descr="Graphical user interface, application&#10;&#10;Description automatically generated">
              <a:extLst>
                <a:ext uri="{FF2B5EF4-FFF2-40B4-BE49-F238E27FC236}">
                  <a16:creationId xmlns:a16="http://schemas.microsoft.com/office/drawing/2014/main" id="{3A4BB190-6F52-2CC0-E411-DC9A6F7193DB}"/>
                </a:ext>
              </a:extLst>
            </p:cNvPr>
            <p:cNvPicPr>
              <a:picLocks noChangeAspect="1"/>
            </p:cNvPicPr>
            <p:nvPr/>
          </p:nvPicPr>
          <p:blipFill>
            <a:blip r:embed="rId2"/>
            <a:stretch>
              <a:fillRect/>
            </a:stretch>
          </p:blipFill>
          <p:spPr>
            <a:xfrm>
              <a:off x="9839870" y="3595081"/>
              <a:ext cx="447040" cy="386080"/>
            </a:xfrm>
            <a:prstGeom prst="rect">
              <a:avLst/>
            </a:prstGeom>
          </p:spPr>
        </p:pic>
        <p:sp>
          <p:nvSpPr>
            <p:cNvPr id="107" name="Google Shape;301;p39">
              <a:extLst>
                <a:ext uri="{FF2B5EF4-FFF2-40B4-BE49-F238E27FC236}">
                  <a16:creationId xmlns:a16="http://schemas.microsoft.com/office/drawing/2014/main" id="{35C34898-5839-560E-9CFF-5CDF62448503}"/>
                </a:ext>
              </a:extLst>
            </p:cNvPr>
            <p:cNvSpPr txBox="1"/>
            <p:nvPr/>
          </p:nvSpPr>
          <p:spPr>
            <a:xfrm>
              <a:off x="10498131" y="3990741"/>
              <a:ext cx="8420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dirty="0">
                  <a:latin typeface="+mj-lt"/>
                  <a:ea typeface="Montserrat"/>
                  <a:cs typeface="Montserrat"/>
                </a:rPr>
                <a:t>Store</a:t>
              </a:r>
              <a:endParaRPr lang="en" sz="1333" dirty="0">
                <a:solidFill>
                  <a:srgbClr val="000000"/>
                </a:solidFill>
                <a:latin typeface="+mj-lt"/>
                <a:ea typeface="Montserrat"/>
                <a:cs typeface="Montserrat"/>
              </a:endParaRPr>
            </a:p>
          </p:txBody>
        </p:sp>
        <p:pic>
          <p:nvPicPr>
            <p:cNvPr id="108" name="Picture 107" descr="Graphical user interface, application&#10;&#10;Description automatically generated">
              <a:extLst>
                <a:ext uri="{FF2B5EF4-FFF2-40B4-BE49-F238E27FC236}">
                  <a16:creationId xmlns:a16="http://schemas.microsoft.com/office/drawing/2014/main" id="{BF21BCDE-8327-754A-B8EB-FD227C668341}"/>
                </a:ext>
              </a:extLst>
            </p:cNvPr>
            <p:cNvPicPr>
              <a:picLocks noChangeAspect="1"/>
            </p:cNvPicPr>
            <p:nvPr/>
          </p:nvPicPr>
          <p:blipFill>
            <a:blip r:embed="rId2"/>
            <a:stretch>
              <a:fillRect/>
            </a:stretch>
          </p:blipFill>
          <p:spPr>
            <a:xfrm>
              <a:off x="10695611" y="3595081"/>
              <a:ext cx="447040" cy="386080"/>
            </a:xfrm>
            <a:prstGeom prst="rect">
              <a:avLst/>
            </a:prstGeom>
          </p:spPr>
        </p:pic>
        <p:sp>
          <p:nvSpPr>
            <p:cNvPr id="114" name="Google Shape;301;p39">
              <a:extLst>
                <a:ext uri="{FF2B5EF4-FFF2-40B4-BE49-F238E27FC236}">
                  <a16:creationId xmlns:a16="http://schemas.microsoft.com/office/drawing/2014/main" id="{0F497267-05EA-E965-D4B0-1E699F4A1131}"/>
                </a:ext>
              </a:extLst>
            </p:cNvPr>
            <p:cNvSpPr txBox="1"/>
            <p:nvPr/>
          </p:nvSpPr>
          <p:spPr>
            <a:xfrm>
              <a:off x="9657689" y="4765168"/>
              <a:ext cx="8420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dirty="0">
                  <a:latin typeface="+mj-lt"/>
                  <a:ea typeface="Montserrat"/>
                  <a:cs typeface="Montserrat"/>
                </a:rPr>
                <a:t>Store</a:t>
              </a:r>
              <a:endParaRPr lang="en" sz="1333" dirty="0">
                <a:solidFill>
                  <a:srgbClr val="000000"/>
                </a:solidFill>
                <a:latin typeface="+mj-lt"/>
                <a:ea typeface="Montserrat"/>
                <a:cs typeface="Montserrat"/>
              </a:endParaRPr>
            </a:p>
          </p:txBody>
        </p:sp>
        <p:sp>
          <p:nvSpPr>
            <p:cNvPr id="115" name="Google Shape;302;p39">
              <a:extLst>
                <a:ext uri="{FF2B5EF4-FFF2-40B4-BE49-F238E27FC236}">
                  <a16:creationId xmlns:a16="http://schemas.microsoft.com/office/drawing/2014/main" id="{96EF10A9-E2CA-20BD-2F18-29A1E8B97255}"/>
                </a:ext>
              </a:extLst>
            </p:cNvPr>
            <p:cNvSpPr txBox="1"/>
            <p:nvPr/>
          </p:nvSpPr>
          <p:spPr>
            <a:xfrm>
              <a:off x="8776449" y="4765168"/>
              <a:ext cx="8828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dirty="0">
                  <a:latin typeface="+mj-lt"/>
                  <a:ea typeface="Montserrat"/>
                  <a:cs typeface="Montserrat"/>
                </a:rPr>
                <a:t>Store</a:t>
              </a:r>
              <a:endParaRPr lang="en" sz="1333" dirty="0">
                <a:solidFill>
                  <a:srgbClr val="000000"/>
                </a:solidFill>
                <a:latin typeface="+mj-lt"/>
                <a:ea typeface="Montserrat"/>
                <a:cs typeface="Montserrat"/>
              </a:endParaRPr>
            </a:p>
          </p:txBody>
        </p:sp>
        <p:pic>
          <p:nvPicPr>
            <p:cNvPr id="116" name="Picture 10">
              <a:extLst>
                <a:ext uri="{FF2B5EF4-FFF2-40B4-BE49-F238E27FC236}">
                  <a16:creationId xmlns:a16="http://schemas.microsoft.com/office/drawing/2014/main" id="{EE67F35E-BE5F-7272-2F5D-6B53CCEFF860}"/>
                </a:ext>
              </a:extLst>
            </p:cNvPr>
            <p:cNvPicPr>
              <a:picLocks noChangeAspect="1"/>
            </p:cNvPicPr>
            <p:nvPr/>
          </p:nvPicPr>
          <p:blipFill>
            <a:blip r:embed="rId2"/>
            <a:stretch>
              <a:fillRect/>
            </a:stretch>
          </p:blipFill>
          <p:spPr>
            <a:xfrm>
              <a:off x="8984130" y="4369508"/>
              <a:ext cx="447040" cy="386080"/>
            </a:xfrm>
            <a:prstGeom prst="rect">
              <a:avLst/>
            </a:prstGeom>
          </p:spPr>
        </p:pic>
        <p:pic>
          <p:nvPicPr>
            <p:cNvPr id="117" name="Picture 116" descr="Graphical user interface, application&#10;&#10;Description automatically generated">
              <a:extLst>
                <a:ext uri="{FF2B5EF4-FFF2-40B4-BE49-F238E27FC236}">
                  <a16:creationId xmlns:a16="http://schemas.microsoft.com/office/drawing/2014/main" id="{C8AB2371-F196-616A-6050-2A9D2270A8AF}"/>
                </a:ext>
              </a:extLst>
            </p:cNvPr>
            <p:cNvPicPr>
              <a:picLocks noChangeAspect="1"/>
            </p:cNvPicPr>
            <p:nvPr/>
          </p:nvPicPr>
          <p:blipFill>
            <a:blip r:embed="rId2"/>
            <a:stretch>
              <a:fillRect/>
            </a:stretch>
          </p:blipFill>
          <p:spPr>
            <a:xfrm>
              <a:off x="9839870" y="4369508"/>
              <a:ext cx="447040" cy="386080"/>
            </a:xfrm>
            <a:prstGeom prst="rect">
              <a:avLst/>
            </a:prstGeom>
          </p:spPr>
        </p:pic>
        <p:sp>
          <p:nvSpPr>
            <p:cNvPr id="118" name="Google Shape;301;p39">
              <a:extLst>
                <a:ext uri="{FF2B5EF4-FFF2-40B4-BE49-F238E27FC236}">
                  <a16:creationId xmlns:a16="http://schemas.microsoft.com/office/drawing/2014/main" id="{A41C8657-18AB-494D-2F4B-708931274A06}"/>
                </a:ext>
              </a:extLst>
            </p:cNvPr>
            <p:cNvSpPr txBox="1"/>
            <p:nvPr/>
          </p:nvSpPr>
          <p:spPr>
            <a:xfrm>
              <a:off x="10498131" y="4765168"/>
              <a:ext cx="8420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dirty="0">
                  <a:latin typeface="+mj-lt"/>
                  <a:ea typeface="Montserrat"/>
                  <a:cs typeface="Montserrat"/>
                </a:rPr>
                <a:t>Store</a:t>
              </a:r>
              <a:endParaRPr lang="en" sz="1333" dirty="0">
                <a:solidFill>
                  <a:srgbClr val="000000"/>
                </a:solidFill>
                <a:latin typeface="+mj-lt"/>
                <a:ea typeface="Montserrat"/>
                <a:cs typeface="Montserrat"/>
              </a:endParaRPr>
            </a:p>
          </p:txBody>
        </p:sp>
        <p:pic>
          <p:nvPicPr>
            <p:cNvPr id="119" name="Picture 118" descr="Graphical user interface, application&#10;&#10;Description automatically generated">
              <a:extLst>
                <a:ext uri="{FF2B5EF4-FFF2-40B4-BE49-F238E27FC236}">
                  <a16:creationId xmlns:a16="http://schemas.microsoft.com/office/drawing/2014/main" id="{E83C6EA0-E067-20BA-CEF0-878E3115809A}"/>
                </a:ext>
              </a:extLst>
            </p:cNvPr>
            <p:cNvPicPr>
              <a:picLocks noChangeAspect="1"/>
            </p:cNvPicPr>
            <p:nvPr/>
          </p:nvPicPr>
          <p:blipFill>
            <a:blip r:embed="rId2"/>
            <a:stretch>
              <a:fillRect/>
            </a:stretch>
          </p:blipFill>
          <p:spPr>
            <a:xfrm>
              <a:off x="10695611" y="4369508"/>
              <a:ext cx="447040" cy="386080"/>
            </a:xfrm>
            <a:prstGeom prst="rect">
              <a:avLst/>
            </a:prstGeom>
          </p:spPr>
        </p:pic>
      </p:grpSp>
      <p:sp>
        <p:nvSpPr>
          <p:cNvPr id="123" name="Google Shape;269;p39">
            <a:extLst>
              <a:ext uri="{FF2B5EF4-FFF2-40B4-BE49-F238E27FC236}">
                <a16:creationId xmlns:a16="http://schemas.microsoft.com/office/drawing/2014/main" id="{537C6B08-C0BA-53E5-39DC-74E9F812621A}"/>
              </a:ext>
            </a:extLst>
          </p:cNvPr>
          <p:cNvSpPr/>
          <p:nvPr/>
        </p:nvSpPr>
        <p:spPr>
          <a:xfrm>
            <a:off x="85523" y="1587342"/>
            <a:ext cx="2405761" cy="278445"/>
          </a:xfrm>
          <a:prstGeom prst="rect">
            <a:avLst/>
          </a:prstGeom>
          <a:noFill/>
          <a:ln>
            <a:noFill/>
          </a:ln>
        </p:spPr>
        <p:txBody>
          <a:bodyPr spcFirstLastPara="1" wrap="square" lIns="121900" tIns="60933" rIns="121900" bIns="60933" anchor="ctr" anchorCtr="0">
            <a:noAutofit/>
          </a:bodyPr>
          <a:lstStyle/>
          <a:p>
            <a:pPr algn="ctr">
              <a:buSzPts val="1400"/>
            </a:pPr>
            <a:r>
              <a:rPr lang="en-US" sz="1600" b="1" dirty="0">
                <a:solidFill>
                  <a:schemeClr val="bg2"/>
                </a:solidFill>
                <a:latin typeface="+mj-lt"/>
                <a:sym typeface="Montserrat"/>
              </a:rPr>
              <a:t>Amostra </a:t>
            </a:r>
            <a:r>
              <a:rPr lang="en-US" sz="1600" b="1" dirty="0" err="1">
                <a:solidFill>
                  <a:schemeClr val="bg2"/>
                </a:solidFill>
                <a:latin typeface="+mj-lt"/>
                <a:sym typeface="Montserrat"/>
              </a:rPr>
              <a:t>Operativa</a:t>
            </a:r>
            <a:endParaRPr lang="en-US" sz="1600" b="1" dirty="0">
              <a:solidFill>
                <a:schemeClr val="bg2"/>
              </a:solidFill>
              <a:latin typeface="+mj-lt"/>
              <a:sym typeface="Montserrat"/>
            </a:endParaRPr>
          </a:p>
        </p:txBody>
      </p:sp>
      <p:sp>
        <p:nvSpPr>
          <p:cNvPr id="3" name="Text Placeholder 29">
            <a:extLst>
              <a:ext uri="{FF2B5EF4-FFF2-40B4-BE49-F238E27FC236}">
                <a16:creationId xmlns:a16="http://schemas.microsoft.com/office/drawing/2014/main" id="{B10278C2-AE6B-D19E-E6F3-5FAC6B8358D9}"/>
              </a:ext>
            </a:extLst>
          </p:cNvPr>
          <p:cNvSpPr>
            <a:spLocks noGrp="1"/>
          </p:cNvSpPr>
          <p:nvPr>
            <p:ph type="body" sz="quarter" idx="13"/>
          </p:nvPr>
        </p:nvSpPr>
        <p:spPr>
          <a:xfrm>
            <a:off x="288558" y="579495"/>
            <a:ext cx="11582400" cy="436542"/>
          </a:xfrm>
        </p:spPr>
        <p:txBody>
          <a:bodyPr/>
          <a:lstStyle/>
          <a:p>
            <a:r>
              <a:rPr lang="pt-BR" dirty="0"/>
              <a:t>Com o Universo estimado através da Amostra Mestra, podemos selecionar as lojas que serão visitadas mensalmente ou bimestralmente para representarem o comportamento do UNIVERSO VAREJISTA</a:t>
            </a:r>
          </a:p>
        </p:txBody>
      </p:sp>
      <p:grpSp>
        <p:nvGrpSpPr>
          <p:cNvPr id="7" name="Group 6">
            <a:extLst>
              <a:ext uri="{FF2B5EF4-FFF2-40B4-BE49-F238E27FC236}">
                <a16:creationId xmlns:a16="http://schemas.microsoft.com/office/drawing/2014/main" id="{732E2F22-BBF9-147B-9628-CBDD40663692}"/>
              </a:ext>
            </a:extLst>
          </p:cNvPr>
          <p:cNvGrpSpPr/>
          <p:nvPr/>
        </p:nvGrpSpPr>
        <p:grpSpPr>
          <a:xfrm>
            <a:off x="4853231" y="2405786"/>
            <a:ext cx="1754946" cy="2246223"/>
            <a:chOff x="930015" y="3543411"/>
            <a:chExt cx="1754946" cy="2246223"/>
          </a:xfrm>
        </p:grpSpPr>
        <p:sp>
          <p:nvSpPr>
            <p:cNvPr id="8" name="Google Shape;301;p39">
              <a:extLst>
                <a:ext uri="{FF2B5EF4-FFF2-40B4-BE49-F238E27FC236}">
                  <a16:creationId xmlns:a16="http://schemas.microsoft.com/office/drawing/2014/main" id="{0E508285-69C5-07F9-3F38-F6BCF1B02C0D}"/>
                </a:ext>
              </a:extLst>
            </p:cNvPr>
            <p:cNvSpPr txBox="1"/>
            <p:nvPr/>
          </p:nvSpPr>
          <p:spPr>
            <a:xfrm>
              <a:off x="1842961" y="3939071"/>
              <a:ext cx="8420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dirty="0">
                  <a:latin typeface="+mj-lt"/>
                  <a:ea typeface="Montserrat"/>
                  <a:cs typeface="Montserrat"/>
                </a:rPr>
                <a:t>Store</a:t>
              </a:r>
              <a:endParaRPr lang="en" sz="1333" dirty="0">
                <a:solidFill>
                  <a:srgbClr val="000000"/>
                </a:solidFill>
                <a:latin typeface="+mj-lt"/>
                <a:ea typeface="Montserrat"/>
                <a:cs typeface="Montserrat"/>
              </a:endParaRPr>
            </a:p>
          </p:txBody>
        </p:sp>
        <p:sp>
          <p:nvSpPr>
            <p:cNvPr id="9" name="Google Shape;302;p39">
              <a:extLst>
                <a:ext uri="{FF2B5EF4-FFF2-40B4-BE49-F238E27FC236}">
                  <a16:creationId xmlns:a16="http://schemas.microsoft.com/office/drawing/2014/main" id="{9311E92D-B523-23A5-A0B3-DF3FB18EED14}"/>
                </a:ext>
              </a:extLst>
            </p:cNvPr>
            <p:cNvSpPr txBox="1"/>
            <p:nvPr/>
          </p:nvSpPr>
          <p:spPr>
            <a:xfrm>
              <a:off x="930015" y="3939071"/>
              <a:ext cx="8828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dirty="0">
                  <a:latin typeface="+mj-lt"/>
                  <a:ea typeface="Montserrat"/>
                  <a:cs typeface="Montserrat"/>
                </a:rPr>
                <a:t>Store</a:t>
              </a:r>
              <a:endParaRPr lang="en" sz="1333" dirty="0">
                <a:solidFill>
                  <a:srgbClr val="000000"/>
                </a:solidFill>
                <a:latin typeface="+mj-lt"/>
                <a:ea typeface="Montserrat"/>
                <a:cs typeface="Montserrat"/>
              </a:endParaRPr>
            </a:p>
          </p:txBody>
        </p:sp>
        <p:pic>
          <p:nvPicPr>
            <p:cNvPr id="10" name="Picture 9">
              <a:extLst>
                <a:ext uri="{FF2B5EF4-FFF2-40B4-BE49-F238E27FC236}">
                  <a16:creationId xmlns:a16="http://schemas.microsoft.com/office/drawing/2014/main" id="{47BD1DAE-317D-1256-365F-4D449D672B76}"/>
                </a:ext>
              </a:extLst>
            </p:cNvPr>
            <p:cNvPicPr>
              <a:picLocks noChangeAspect="1"/>
            </p:cNvPicPr>
            <p:nvPr/>
          </p:nvPicPr>
          <p:blipFill>
            <a:blip r:embed="rId2"/>
            <a:stretch>
              <a:fillRect/>
            </a:stretch>
          </p:blipFill>
          <p:spPr>
            <a:xfrm>
              <a:off x="1145675" y="3543411"/>
              <a:ext cx="447040" cy="386080"/>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CA9ADBBD-6BAC-86D0-6FCC-11C95DCC7527}"/>
                </a:ext>
              </a:extLst>
            </p:cNvPr>
            <p:cNvPicPr>
              <a:picLocks noChangeAspect="1"/>
            </p:cNvPicPr>
            <p:nvPr/>
          </p:nvPicPr>
          <p:blipFill>
            <a:blip r:embed="rId2"/>
            <a:stretch>
              <a:fillRect/>
            </a:stretch>
          </p:blipFill>
          <p:spPr>
            <a:xfrm>
              <a:off x="2044244" y="3543411"/>
              <a:ext cx="447040" cy="386080"/>
            </a:xfrm>
            <a:prstGeom prst="rect">
              <a:avLst/>
            </a:prstGeom>
          </p:spPr>
        </p:pic>
        <p:grpSp>
          <p:nvGrpSpPr>
            <p:cNvPr id="14" name="Group 13">
              <a:extLst>
                <a:ext uri="{FF2B5EF4-FFF2-40B4-BE49-F238E27FC236}">
                  <a16:creationId xmlns:a16="http://schemas.microsoft.com/office/drawing/2014/main" id="{60DB7988-F55B-A977-59D9-CB3F3B6F6C76}"/>
                </a:ext>
              </a:extLst>
            </p:cNvPr>
            <p:cNvGrpSpPr/>
            <p:nvPr/>
          </p:nvGrpSpPr>
          <p:grpSpPr>
            <a:xfrm>
              <a:off x="930015" y="4345492"/>
              <a:ext cx="1754946" cy="642060"/>
              <a:chOff x="930015" y="3995084"/>
              <a:chExt cx="1754946" cy="642060"/>
            </a:xfrm>
          </p:grpSpPr>
          <p:sp>
            <p:nvSpPr>
              <p:cNvPr id="26" name="Google Shape;301;p39">
                <a:extLst>
                  <a:ext uri="{FF2B5EF4-FFF2-40B4-BE49-F238E27FC236}">
                    <a16:creationId xmlns:a16="http://schemas.microsoft.com/office/drawing/2014/main" id="{018D4563-56FB-5E60-5C30-C34B13C853B2}"/>
                  </a:ext>
                </a:extLst>
              </p:cNvPr>
              <p:cNvSpPr txBox="1"/>
              <p:nvPr/>
            </p:nvSpPr>
            <p:spPr>
              <a:xfrm>
                <a:off x="1842961" y="4390744"/>
                <a:ext cx="8420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dirty="0">
                    <a:latin typeface="+mj-lt"/>
                    <a:ea typeface="Montserrat"/>
                    <a:cs typeface="Montserrat"/>
                  </a:rPr>
                  <a:t>Store</a:t>
                </a:r>
                <a:endParaRPr lang="en" sz="1333" dirty="0">
                  <a:solidFill>
                    <a:srgbClr val="000000"/>
                  </a:solidFill>
                  <a:latin typeface="+mj-lt"/>
                  <a:ea typeface="Montserrat"/>
                  <a:cs typeface="Montserrat"/>
                </a:endParaRPr>
              </a:p>
            </p:txBody>
          </p:sp>
          <p:sp>
            <p:nvSpPr>
              <p:cNvPr id="27" name="Google Shape;302;p39">
                <a:extLst>
                  <a:ext uri="{FF2B5EF4-FFF2-40B4-BE49-F238E27FC236}">
                    <a16:creationId xmlns:a16="http://schemas.microsoft.com/office/drawing/2014/main" id="{84B971BA-EA53-9BDD-8142-41B2ABC21CD5}"/>
                  </a:ext>
                </a:extLst>
              </p:cNvPr>
              <p:cNvSpPr txBox="1"/>
              <p:nvPr/>
            </p:nvSpPr>
            <p:spPr>
              <a:xfrm>
                <a:off x="930015" y="4390744"/>
                <a:ext cx="8828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dirty="0">
                    <a:latin typeface="+mj-lt"/>
                    <a:ea typeface="Montserrat"/>
                    <a:cs typeface="Montserrat"/>
                  </a:rPr>
                  <a:t>Store</a:t>
                </a:r>
                <a:endParaRPr lang="en" sz="1333" dirty="0">
                  <a:solidFill>
                    <a:srgbClr val="000000"/>
                  </a:solidFill>
                  <a:latin typeface="+mj-lt"/>
                  <a:ea typeface="Montserrat"/>
                  <a:cs typeface="Montserrat"/>
                </a:endParaRPr>
              </a:p>
            </p:txBody>
          </p:sp>
          <p:pic>
            <p:nvPicPr>
              <p:cNvPr id="30" name="Picture 29">
                <a:extLst>
                  <a:ext uri="{FF2B5EF4-FFF2-40B4-BE49-F238E27FC236}">
                    <a16:creationId xmlns:a16="http://schemas.microsoft.com/office/drawing/2014/main" id="{8456E0EA-E277-8AD6-C875-268C2804D5AC}"/>
                  </a:ext>
                </a:extLst>
              </p:cNvPr>
              <p:cNvPicPr>
                <a:picLocks noChangeAspect="1"/>
              </p:cNvPicPr>
              <p:nvPr/>
            </p:nvPicPr>
            <p:blipFill>
              <a:blip r:embed="rId2"/>
              <a:stretch>
                <a:fillRect/>
              </a:stretch>
            </p:blipFill>
            <p:spPr>
              <a:xfrm>
                <a:off x="1145675" y="3995084"/>
                <a:ext cx="447040" cy="386080"/>
              </a:xfrm>
              <a:prstGeom prst="rect">
                <a:avLst/>
              </a:prstGeom>
            </p:spPr>
          </p:pic>
          <p:pic>
            <p:nvPicPr>
              <p:cNvPr id="31" name="Picture 30" descr="Graphical user interface, application&#10;&#10;Description automatically generated">
                <a:extLst>
                  <a:ext uri="{FF2B5EF4-FFF2-40B4-BE49-F238E27FC236}">
                    <a16:creationId xmlns:a16="http://schemas.microsoft.com/office/drawing/2014/main" id="{F05A9B6B-B058-4F39-FC98-046A7B399630}"/>
                  </a:ext>
                </a:extLst>
              </p:cNvPr>
              <p:cNvPicPr>
                <a:picLocks noChangeAspect="1"/>
              </p:cNvPicPr>
              <p:nvPr/>
            </p:nvPicPr>
            <p:blipFill>
              <a:blip r:embed="rId2"/>
              <a:stretch>
                <a:fillRect/>
              </a:stretch>
            </p:blipFill>
            <p:spPr>
              <a:xfrm>
                <a:off x="2044244" y="3995084"/>
                <a:ext cx="447040" cy="386080"/>
              </a:xfrm>
              <a:prstGeom prst="rect">
                <a:avLst/>
              </a:prstGeom>
            </p:spPr>
          </p:pic>
        </p:grpSp>
        <p:grpSp>
          <p:nvGrpSpPr>
            <p:cNvPr id="15" name="Group 14">
              <a:extLst>
                <a:ext uri="{FF2B5EF4-FFF2-40B4-BE49-F238E27FC236}">
                  <a16:creationId xmlns:a16="http://schemas.microsoft.com/office/drawing/2014/main" id="{70E5989E-C34B-2713-AAF7-66556EACD3BF}"/>
                </a:ext>
              </a:extLst>
            </p:cNvPr>
            <p:cNvGrpSpPr/>
            <p:nvPr/>
          </p:nvGrpSpPr>
          <p:grpSpPr>
            <a:xfrm>
              <a:off x="930015" y="5147574"/>
              <a:ext cx="1754946" cy="642060"/>
              <a:chOff x="930015" y="4765834"/>
              <a:chExt cx="1754946" cy="642060"/>
            </a:xfrm>
          </p:grpSpPr>
          <p:sp>
            <p:nvSpPr>
              <p:cNvPr id="16" name="Google Shape;301;p39">
                <a:extLst>
                  <a:ext uri="{FF2B5EF4-FFF2-40B4-BE49-F238E27FC236}">
                    <a16:creationId xmlns:a16="http://schemas.microsoft.com/office/drawing/2014/main" id="{42F842CE-4FCE-62AE-F032-B7D19A7E1F6B}"/>
                  </a:ext>
                </a:extLst>
              </p:cNvPr>
              <p:cNvSpPr txBox="1"/>
              <p:nvPr/>
            </p:nvSpPr>
            <p:spPr>
              <a:xfrm>
                <a:off x="1842961" y="5161494"/>
                <a:ext cx="8420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dirty="0">
                    <a:latin typeface="+mj-lt"/>
                    <a:ea typeface="Montserrat"/>
                    <a:cs typeface="Montserrat"/>
                  </a:rPr>
                  <a:t>Store</a:t>
                </a:r>
                <a:endParaRPr lang="en" sz="1333" dirty="0">
                  <a:solidFill>
                    <a:srgbClr val="000000"/>
                  </a:solidFill>
                  <a:latin typeface="+mj-lt"/>
                  <a:ea typeface="Montserrat"/>
                  <a:cs typeface="Montserrat"/>
                </a:endParaRPr>
              </a:p>
            </p:txBody>
          </p:sp>
          <p:sp>
            <p:nvSpPr>
              <p:cNvPr id="21" name="Google Shape;302;p39">
                <a:extLst>
                  <a:ext uri="{FF2B5EF4-FFF2-40B4-BE49-F238E27FC236}">
                    <a16:creationId xmlns:a16="http://schemas.microsoft.com/office/drawing/2014/main" id="{DB1FD69B-E578-62E1-2D7B-5D4952813F2C}"/>
                  </a:ext>
                </a:extLst>
              </p:cNvPr>
              <p:cNvSpPr txBox="1"/>
              <p:nvPr/>
            </p:nvSpPr>
            <p:spPr>
              <a:xfrm>
                <a:off x="930015" y="5161494"/>
                <a:ext cx="882800" cy="246400"/>
              </a:xfrm>
              <a:prstGeom prst="rect">
                <a:avLst/>
              </a:prstGeom>
              <a:noFill/>
              <a:ln>
                <a:noFill/>
              </a:ln>
            </p:spPr>
            <p:txBody>
              <a:bodyPr spcFirstLastPara="1" wrap="square" lIns="121900" tIns="60933" rIns="121900" bIns="60933" anchor="t" anchorCtr="0">
                <a:noAutofit/>
              </a:bodyPr>
              <a:lstStyle/>
              <a:p>
                <a:pPr algn="ctr">
                  <a:buClr>
                    <a:srgbClr val="000000"/>
                  </a:buClr>
                  <a:buSzPts val="1000"/>
                </a:pPr>
                <a:r>
                  <a:rPr lang="en" sz="1333" dirty="0">
                    <a:latin typeface="+mj-lt"/>
                    <a:ea typeface="Montserrat"/>
                    <a:cs typeface="Montserrat"/>
                  </a:rPr>
                  <a:t>Store</a:t>
                </a:r>
                <a:endParaRPr lang="en" sz="1333" dirty="0">
                  <a:solidFill>
                    <a:srgbClr val="000000"/>
                  </a:solidFill>
                  <a:latin typeface="+mj-lt"/>
                  <a:ea typeface="Montserrat"/>
                  <a:cs typeface="Montserrat"/>
                </a:endParaRPr>
              </a:p>
            </p:txBody>
          </p:sp>
          <p:pic>
            <p:nvPicPr>
              <p:cNvPr id="23" name="Picture 22">
                <a:extLst>
                  <a:ext uri="{FF2B5EF4-FFF2-40B4-BE49-F238E27FC236}">
                    <a16:creationId xmlns:a16="http://schemas.microsoft.com/office/drawing/2014/main" id="{9C7B81D6-BAF1-6CC2-F944-F82461358447}"/>
                  </a:ext>
                </a:extLst>
              </p:cNvPr>
              <p:cNvPicPr>
                <a:picLocks noChangeAspect="1"/>
              </p:cNvPicPr>
              <p:nvPr/>
            </p:nvPicPr>
            <p:blipFill>
              <a:blip r:embed="rId2"/>
              <a:stretch>
                <a:fillRect/>
              </a:stretch>
            </p:blipFill>
            <p:spPr>
              <a:xfrm>
                <a:off x="1145675" y="4765834"/>
                <a:ext cx="447040" cy="386080"/>
              </a:xfrm>
              <a:prstGeom prst="rect">
                <a:avLst/>
              </a:prstGeom>
            </p:spPr>
          </p:pic>
          <p:pic>
            <p:nvPicPr>
              <p:cNvPr id="24" name="Picture 23" descr="Graphical user interface, application&#10;&#10;Description automatically generated">
                <a:extLst>
                  <a:ext uri="{FF2B5EF4-FFF2-40B4-BE49-F238E27FC236}">
                    <a16:creationId xmlns:a16="http://schemas.microsoft.com/office/drawing/2014/main" id="{C9D40893-4FEB-80C4-37DF-43C489D8CCD3}"/>
                  </a:ext>
                </a:extLst>
              </p:cNvPr>
              <p:cNvPicPr>
                <a:picLocks noChangeAspect="1"/>
              </p:cNvPicPr>
              <p:nvPr/>
            </p:nvPicPr>
            <p:blipFill>
              <a:blip r:embed="rId2"/>
              <a:stretch>
                <a:fillRect/>
              </a:stretch>
            </p:blipFill>
            <p:spPr>
              <a:xfrm>
                <a:off x="2044244" y="4765834"/>
                <a:ext cx="447040" cy="386080"/>
              </a:xfrm>
              <a:prstGeom prst="rect">
                <a:avLst/>
              </a:prstGeom>
            </p:spPr>
          </p:pic>
        </p:grpSp>
      </p:grpSp>
      <p:sp>
        <p:nvSpPr>
          <p:cNvPr id="32" name="Google Shape;269;p39">
            <a:extLst>
              <a:ext uri="{FF2B5EF4-FFF2-40B4-BE49-F238E27FC236}">
                <a16:creationId xmlns:a16="http://schemas.microsoft.com/office/drawing/2014/main" id="{329262BD-046E-4DE4-1C37-A685204CC9F1}"/>
              </a:ext>
            </a:extLst>
          </p:cNvPr>
          <p:cNvSpPr/>
          <p:nvPr/>
        </p:nvSpPr>
        <p:spPr>
          <a:xfrm>
            <a:off x="4527824" y="1587342"/>
            <a:ext cx="2405761" cy="278445"/>
          </a:xfrm>
          <a:prstGeom prst="rect">
            <a:avLst/>
          </a:prstGeom>
          <a:noFill/>
          <a:ln>
            <a:noFill/>
          </a:ln>
        </p:spPr>
        <p:txBody>
          <a:bodyPr spcFirstLastPara="1" wrap="square" lIns="121900" tIns="60933" rIns="121900" bIns="60933" anchor="ctr" anchorCtr="0">
            <a:noAutofit/>
          </a:bodyPr>
          <a:lstStyle/>
          <a:p>
            <a:pPr algn="ctr">
              <a:buSzPts val="1400"/>
            </a:pPr>
            <a:r>
              <a:rPr lang="en-US" sz="1600" b="1" dirty="0">
                <a:solidFill>
                  <a:schemeClr val="bg2"/>
                </a:solidFill>
                <a:latin typeface="+mj-lt"/>
                <a:sym typeface="Montserrat"/>
              </a:rPr>
              <a:t>Amostra </a:t>
            </a:r>
            <a:r>
              <a:rPr lang="en-US" sz="1600" b="1" dirty="0" err="1">
                <a:solidFill>
                  <a:schemeClr val="bg2"/>
                </a:solidFill>
                <a:latin typeface="+mj-lt"/>
                <a:sym typeface="Montserrat"/>
              </a:rPr>
              <a:t>mestra</a:t>
            </a:r>
            <a:endParaRPr lang="en-US" sz="1600" b="1" dirty="0">
              <a:solidFill>
                <a:schemeClr val="bg2"/>
              </a:solidFill>
              <a:latin typeface="+mj-lt"/>
              <a:sym typeface="Montserrat"/>
            </a:endParaRPr>
          </a:p>
        </p:txBody>
      </p:sp>
      <p:sp>
        <p:nvSpPr>
          <p:cNvPr id="34" name="Google Shape;976;p6">
            <a:extLst>
              <a:ext uri="{FF2B5EF4-FFF2-40B4-BE49-F238E27FC236}">
                <a16:creationId xmlns:a16="http://schemas.microsoft.com/office/drawing/2014/main" id="{DB438CCE-9F59-97FE-1FD6-E60496B11812}"/>
              </a:ext>
            </a:extLst>
          </p:cNvPr>
          <p:cNvSpPr/>
          <p:nvPr/>
        </p:nvSpPr>
        <p:spPr>
          <a:xfrm>
            <a:off x="288558" y="5327456"/>
            <a:ext cx="3358147" cy="875790"/>
          </a:xfrm>
          <a:prstGeom prst="roundRect">
            <a:avLst>
              <a:gd name="adj" fmla="val 3956"/>
            </a:avLst>
          </a:prstGeom>
          <a:solidFill>
            <a:schemeClr val="bg1"/>
          </a:solidFill>
          <a:ln>
            <a:noFill/>
          </a:ln>
        </p:spPr>
        <p:txBody>
          <a:bodyPr spcFirstLastPara="1" wrap="square" lIns="0" tIns="0" rIns="0" bIns="0" anchor="ctr" anchorCtr="0">
            <a:noAutofit/>
          </a:bodyPr>
          <a:lstStyle/>
          <a:p>
            <a:pPr marR="0" lvl="0" indent="0" algn="l" rtl="0">
              <a:spcBef>
                <a:spcPts val="0"/>
              </a:spcBef>
              <a:spcAft>
                <a:spcPts val="0"/>
              </a:spcAft>
              <a:buNone/>
            </a:pPr>
            <a:r>
              <a:rPr lang="pt-BR" sz="1200" dirty="0"/>
              <a:t>Parte da Amostra Mestra que recebe auditoria</a:t>
            </a:r>
          </a:p>
          <a:p>
            <a:pPr marR="0" lvl="0" indent="0" algn="l" rtl="0">
              <a:spcBef>
                <a:spcPts val="0"/>
              </a:spcBef>
              <a:spcAft>
                <a:spcPts val="0"/>
              </a:spcAft>
              <a:buNone/>
            </a:pPr>
            <a:r>
              <a:rPr lang="pt-BR" sz="1200" b="1" dirty="0"/>
              <a:t>Menor do que a Amostra Mestra</a:t>
            </a:r>
          </a:p>
        </p:txBody>
      </p:sp>
      <p:sp>
        <p:nvSpPr>
          <p:cNvPr id="37" name="Google Shape;976;p6">
            <a:extLst>
              <a:ext uri="{FF2B5EF4-FFF2-40B4-BE49-F238E27FC236}">
                <a16:creationId xmlns:a16="http://schemas.microsoft.com/office/drawing/2014/main" id="{52CAFBC8-640D-7F7F-2EAB-8DCFE50CE413}"/>
              </a:ext>
            </a:extLst>
          </p:cNvPr>
          <p:cNvSpPr/>
          <p:nvPr/>
        </p:nvSpPr>
        <p:spPr>
          <a:xfrm>
            <a:off x="4051630" y="5327456"/>
            <a:ext cx="3358147" cy="875790"/>
          </a:xfrm>
          <a:prstGeom prst="roundRect">
            <a:avLst>
              <a:gd name="adj" fmla="val 3956"/>
            </a:avLst>
          </a:prstGeom>
          <a:solidFill>
            <a:schemeClr val="bg1"/>
          </a:solidFill>
          <a:ln>
            <a:noFill/>
          </a:ln>
        </p:spPr>
        <p:txBody>
          <a:bodyPr spcFirstLastPara="1" wrap="square" lIns="0" tIns="0" rIns="0" bIns="0" anchor="ctr" anchorCtr="0">
            <a:noAutofit/>
          </a:bodyPr>
          <a:lstStyle/>
          <a:p>
            <a:pPr marR="0" lvl="0" indent="0" algn="l" rtl="0">
              <a:spcBef>
                <a:spcPts val="0"/>
              </a:spcBef>
              <a:spcAft>
                <a:spcPts val="0"/>
              </a:spcAft>
              <a:buNone/>
            </a:pPr>
            <a:r>
              <a:rPr lang="pt-BR" sz="1200" dirty="0"/>
              <a:t>Classificação das lojas + Desenho amostral para representar o Universo Varejista</a:t>
            </a:r>
          </a:p>
          <a:p>
            <a:pPr marR="0" lvl="0" indent="0" algn="l" rtl="0">
              <a:spcBef>
                <a:spcPts val="0"/>
              </a:spcBef>
              <a:spcAft>
                <a:spcPts val="0"/>
              </a:spcAft>
              <a:buNone/>
            </a:pPr>
            <a:r>
              <a:rPr lang="pt-BR" sz="1200" b="1" dirty="0"/>
              <a:t>Menor do que o Universo</a:t>
            </a:r>
          </a:p>
        </p:txBody>
      </p:sp>
      <p:sp>
        <p:nvSpPr>
          <p:cNvPr id="38" name="Google Shape;976;p6">
            <a:extLst>
              <a:ext uri="{FF2B5EF4-FFF2-40B4-BE49-F238E27FC236}">
                <a16:creationId xmlns:a16="http://schemas.microsoft.com/office/drawing/2014/main" id="{63DA958A-F72A-3690-E991-87BAD832069C}"/>
              </a:ext>
            </a:extLst>
          </p:cNvPr>
          <p:cNvSpPr/>
          <p:nvPr/>
        </p:nvSpPr>
        <p:spPr>
          <a:xfrm>
            <a:off x="8505768" y="5327456"/>
            <a:ext cx="3358147" cy="875790"/>
          </a:xfrm>
          <a:prstGeom prst="roundRect">
            <a:avLst>
              <a:gd name="adj" fmla="val 3956"/>
            </a:avLst>
          </a:prstGeom>
          <a:solidFill>
            <a:schemeClr val="bg1"/>
          </a:solidFill>
          <a:ln>
            <a:noFill/>
          </a:ln>
        </p:spPr>
        <p:txBody>
          <a:bodyPr spcFirstLastPara="1" wrap="square" lIns="0" tIns="0" rIns="0" bIns="0" anchor="ctr" anchorCtr="0">
            <a:noAutofit/>
          </a:bodyPr>
          <a:lstStyle/>
          <a:p>
            <a:pPr marR="0" lvl="0" indent="0" algn="l" rtl="0">
              <a:spcBef>
                <a:spcPts val="0"/>
              </a:spcBef>
              <a:spcAft>
                <a:spcPts val="0"/>
              </a:spcAft>
              <a:buNone/>
            </a:pPr>
            <a:r>
              <a:rPr lang="pt-BR" sz="1200" dirty="0"/>
              <a:t>Universo total de lojas</a:t>
            </a:r>
          </a:p>
        </p:txBody>
      </p:sp>
      <p:pic>
        <p:nvPicPr>
          <p:cNvPr id="40" name="Graphic 39" descr="Caret Down with solid fill">
            <a:extLst>
              <a:ext uri="{FF2B5EF4-FFF2-40B4-BE49-F238E27FC236}">
                <a16:creationId xmlns:a16="http://schemas.microsoft.com/office/drawing/2014/main" id="{4F6F1E7D-FAEA-268C-A389-C6555AD5D4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3315869" y="2998122"/>
            <a:ext cx="1061550" cy="1061550"/>
          </a:xfrm>
          <a:prstGeom prst="rect">
            <a:avLst/>
          </a:prstGeom>
        </p:spPr>
      </p:pic>
      <p:sp>
        <p:nvSpPr>
          <p:cNvPr id="43" name="Google Shape;976;p6">
            <a:extLst>
              <a:ext uri="{FF2B5EF4-FFF2-40B4-BE49-F238E27FC236}">
                <a16:creationId xmlns:a16="http://schemas.microsoft.com/office/drawing/2014/main" id="{99CAB2F6-5C74-AFBA-8E80-13E1EDB334B0}"/>
              </a:ext>
            </a:extLst>
          </p:cNvPr>
          <p:cNvSpPr/>
          <p:nvPr/>
        </p:nvSpPr>
        <p:spPr>
          <a:xfrm>
            <a:off x="2420976" y="3091001"/>
            <a:ext cx="1221878" cy="875790"/>
          </a:xfrm>
          <a:prstGeom prst="roundRect">
            <a:avLst>
              <a:gd name="adj" fmla="val 3956"/>
            </a:avLst>
          </a:prstGeom>
          <a:solidFill>
            <a:schemeClr val="bg1"/>
          </a:solidFill>
          <a:ln>
            <a:noFill/>
          </a:ln>
        </p:spPr>
        <p:txBody>
          <a:bodyPr spcFirstLastPara="1" wrap="square" lIns="0" tIns="0" rIns="0" bIns="0" anchor="ctr" anchorCtr="0">
            <a:noAutofit/>
          </a:bodyPr>
          <a:lstStyle/>
          <a:p>
            <a:pPr marR="0" lvl="0" indent="0" algn="ctr" rtl="0">
              <a:spcBef>
                <a:spcPts val="0"/>
              </a:spcBef>
              <a:spcAft>
                <a:spcPts val="0"/>
              </a:spcAft>
              <a:buNone/>
            </a:pPr>
            <a:r>
              <a:rPr lang="pt-BR" sz="1200" dirty="0"/>
              <a:t>A amostra operativa representa a </a:t>
            </a:r>
            <a:r>
              <a:rPr lang="pt-BR" sz="1200" b="1" dirty="0"/>
              <a:t>Amostra Mestra</a:t>
            </a:r>
          </a:p>
        </p:txBody>
      </p:sp>
      <p:pic>
        <p:nvPicPr>
          <p:cNvPr id="44" name="Graphic 43" descr="Caret Down with solid fill">
            <a:extLst>
              <a:ext uri="{FF2B5EF4-FFF2-40B4-BE49-F238E27FC236}">
                <a16:creationId xmlns:a16="http://schemas.microsoft.com/office/drawing/2014/main" id="{47996669-CECF-4B7A-4BB6-E47618C3F1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8024323" y="2998121"/>
            <a:ext cx="1061550" cy="1061550"/>
          </a:xfrm>
          <a:prstGeom prst="rect">
            <a:avLst/>
          </a:prstGeom>
        </p:spPr>
      </p:pic>
      <p:sp>
        <p:nvSpPr>
          <p:cNvPr id="45" name="Google Shape;976;p6">
            <a:extLst>
              <a:ext uri="{FF2B5EF4-FFF2-40B4-BE49-F238E27FC236}">
                <a16:creationId xmlns:a16="http://schemas.microsoft.com/office/drawing/2014/main" id="{D3C20B51-E6C4-2203-3845-1EAFEBB55410}"/>
              </a:ext>
            </a:extLst>
          </p:cNvPr>
          <p:cNvSpPr/>
          <p:nvPr/>
        </p:nvSpPr>
        <p:spPr>
          <a:xfrm>
            <a:off x="6986316" y="3091001"/>
            <a:ext cx="1364992" cy="875790"/>
          </a:xfrm>
          <a:prstGeom prst="roundRect">
            <a:avLst>
              <a:gd name="adj" fmla="val 3956"/>
            </a:avLst>
          </a:prstGeom>
          <a:solidFill>
            <a:schemeClr val="bg1"/>
          </a:solidFill>
          <a:ln>
            <a:noFill/>
          </a:ln>
        </p:spPr>
        <p:txBody>
          <a:bodyPr spcFirstLastPara="1" wrap="square" lIns="0" tIns="0" rIns="0" bIns="0" anchor="ctr" anchorCtr="0">
            <a:noAutofit/>
          </a:bodyPr>
          <a:lstStyle/>
          <a:p>
            <a:pPr marR="0" lvl="0" indent="0" algn="ctr" rtl="0">
              <a:spcBef>
                <a:spcPts val="0"/>
              </a:spcBef>
              <a:spcAft>
                <a:spcPts val="0"/>
              </a:spcAft>
              <a:buNone/>
            </a:pPr>
            <a:r>
              <a:rPr lang="pt-BR" sz="1200" dirty="0"/>
              <a:t>Que consequentemente representa o </a:t>
            </a:r>
            <a:r>
              <a:rPr lang="pt-BR" sz="1200" b="1" dirty="0"/>
              <a:t>Universo Varejista</a:t>
            </a:r>
          </a:p>
        </p:txBody>
      </p:sp>
    </p:spTree>
    <p:extLst>
      <p:ext uri="{BB962C8B-B14F-4D97-AF65-F5344CB8AC3E}">
        <p14:creationId xmlns:p14="http://schemas.microsoft.com/office/powerpoint/2010/main" val="303114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23"/>
                                        </p:tgtEl>
                                        <p:attrNameLst>
                                          <p:attrName>style.visibility</p:attrName>
                                        </p:attrNameLst>
                                      </p:cBhvr>
                                      <p:to>
                                        <p:strVal val="visible"/>
                                      </p:to>
                                    </p:set>
                                    <p:animEffect transition="in" filter="fade">
                                      <p:cBhvr>
                                        <p:cTn id="10" dur="1000"/>
                                        <p:tgtEl>
                                          <p:spTgt spid="123"/>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BB87D478-9DEC-CA66-9565-8BB32EABDF4E}"/>
              </a:ext>
            </a:extLst>
          </p:cNvPr>
          <p:cNvSpPr>
            <a:spLocks noGrp="1"/>
          </p:cNvSpPr>
          <p:nvPr>
            <p:ph type="body" sz="quarter" idx="13"/>
          </p:nvPr>
        </p:nvSpPr>
        <p:spPr/>
        <p:txBody>
          <a:bodyPr/>
          <a:lstStyle/>
          <a:p>
            <a:r>
              <a:rPr lang="pt-BR" dirty="0"/>
              <a:t>Amostra Operativa possui três importantes características: </a:t>
            </a:r>
          </a:p>
        </p:txBody>
      </p:sp>
      <p:sp>
        <p:nvSpPr>
          <p:cNvPr id="31" name="Text Placeholder 30">
            <a:extLst>
              <a:ext uri="{FF2B5EF4-FFF2-40B4-BE49-F238E27FC236}">
                <a16:creationId xmlns:a16="http://schemas.microsoft.com/office/drawing/2014/main" id="{EEAA175F-56CE-279F-61C7-75C8A9524B9D}"/>
              </a:ext>
            </a:extLst>
          </p:cNvPr>
          <p:cNvSpPr>
            <a:spLocks noGrp="1"/>
          </p:cNvSpPr>
          <p:nvPr>
            <p:ph type="body" sz="quarter" idx="17"/>
          </p:nvPr>
        </p:nvSpPr>
        <p:spPr/>
        <p:txBody>
          <a:bodyPr/>
          <a:lstStyle/>
          <a:p>
            <a:endParaRPr lang="en-PH"/>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Desenho da amostra operativa</a:t>
            </a:r>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51</a:t>
            </a:fld>
            <a:endParaRPr lang="en-US" dirty="0"/>
          </a:p>
        </p:txBody>
      </p:sp>
      <p:sp>
        <p:nvSpPr>
          <p:cNvPr id="3" name="Rounded Rectangle 6">
            <a:extLst>
              <a:ext uri="{FF2B5EF4-FFF2-40B4-BE49-F238E27FC236}">
                <a16:creationId xmlns:a16="http://schemas.microsoft.com/office/drawing/2014/main" id="{5E1FCEA6-486A-F747-37AA-2CD021C58736}"/>
              </a:ext>
            </a:extLst>
          </p:cNvPr>
          <p:cNvSpPr/>
          <p:nvPr/>
        </p:nvSpPr>
        <p:spPr>
          <a:xfrm>
            <a:off x="288466" y="2379156"/>
            <a:ext cx="3692984" cy="2208590"/>
          </a:xfrm>
          <a:prstGeom prst="roundRect">
            <a:avLst>
              <a:gd name="adj" fmla="val 5564"/>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5720" tIns="457200" rIns="45720" rtlCol="0" anchor="t"/>
          <a:lstStyle/>
          <a:p>
            <a:pPr algn="ctr">
              <a:spcAft>
                <a:spcPts val="600"/>
              </a:spcAft>
            </a:pPr>
            <a:r>
              <a:rPr lang="es-ES" sz="3000" b="1" dirty="0">
                <a:solidFill>
                  <a:schemeClr val="bg2"/>
                </a:solidFill>
              </a:rPr>
              <a:t>1. </a:t>
            </a:r>
          </a:p>
          <a:p>
            <a:pPr algn="ctr">
              <a:spcAft>
                <a:spcPts val="600"/>
              </a:spcAft>
            </a:pPr>
            <a:r>
              <a:rPr lang="es-ES" sz="1600" dirty="0">
                <a:solidFill>
                  <a:schemeClr val="tx1"/>
                </a:solidFill>
              </a:rPr>
              <a:t>ESTRATIFICADA</a:t>
            </a:r>
          </a:p>
        </p:txBody>
      </p:sp>
      <p:sp>
        <p:nvSpPr>
          <p:cNvPr id="4" name="Rounded Rectangle 6">
            <a:extLst>
              <a:ext uri="{FF2B5EF4-FFF2-40B4-BE49-F238E27FC236}">
                <a16:creationId xmlns:a16="http://schemas.microsoft.com/office/drawing/2014/main" id="{C237AB1E-783E-4F92-1159-E10EC8799F84}"/>
              </a:ext>
            </a:extLst>
          </p:cNvPr>
          <p:cNvSpPr/>
          <p:nvPr/>
        </p:nvSpPr>
        <p:spPr>
          <a:xfrm>
            <a:off x="4233220" y="2379156"/>
            <a:ext cx="3692984" cy="2208590"/>
          </a:xfrm>
          <a:prstGeom prst="roundRect">
            <a:avLst>
              <a:gd name="adj" fmla="val 5564"/>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5720" tIns="457200" rIns="45720" rtlCol="0" anchor="t"/>
          <a:lstStyle/>
          <a:p>
            <a:pPr algn="ctr">
              <a:spcAft>
                <a:spcPts val="600"/>
              </a:spcAft>
            </a:pPr>
            <a:r>
              <a:rPr lang="es-ES" sz="3000" b="1" dirty="0">
                <a:solidFill>
                  <a:schemeClr val="bg2"/>
                </a:solidFill>
              </a:rPr>
              <a:t>2.</a:t>
            </a:r>
          </a:p>
          <a:p>
            <a:pPr algn="ctr">
              <a:spcAft>
                <a:spcPts val="600"/>
              </a:spcAft>
            </a:pPr>
            <a:r>
              <a:rPr lang="es-ES" sz="1600" dirty="0">
                <a:solidFill>
                  <a:schemeClr val="tx1"/>
                </a:solidFill>
              </a:rPr>
              <a:t>ALEATÓRIA</a:t>
            </a:r>
          </a:p>
        </p:txBody>
      </p:sp>
      <p:sp>
        <p:nvSpPr>
          <p:cNvPr id="5" name="Rounded Rectangle 6">
            <a:extLst>
              <a:ext uri="{FF2B5EF4-FFF2-40B4-BE49-F238E27FC236}">
                <a16:creationId xmlns:a16="http://schemas.microsoft.com/office/drawing/2014/main" id="{8371AE3C-26D1-0940-2D4B-359085354BAF}"/>
              </a:ext>
            </a:extLst>
          </p:cNvPr>
          <p:cNvSpPr/>
          <p:nvPr/>
        </p:nvSpPr>
        <p:spPr>
          <a:xfrm>
            <a:off x="8177973" y="2379156"/>
            <a:ext cx="3692984" cy="2208590"/>
          </a:xfrm>
          <a:prstGeom prst="roundRect">
            <a:avLst>
              <a:gd name="adj" fmla="val 5564"/>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5720" tIns="457200" rIns="45720" rtlCol="0" anchor="t"/>
          <a:lstStyle/>
          <a:p>
            <a:pPr algn="ctr">
              <a:spcAft>
                <a:spcPts val="600"/>
              </a:spcAft>
            </a:pPr>
            <a:r>
              <a:rPr lang="es-ES" sz="3000" b="1" dirty="0">
                <a:solidFill>
                  <a:schemeClr val="bg2"/>
                </a:solidFill>
              </a:rPr>
              <a:t>3.</a:t>
            </a:r>
          </a:p>
          <a:p>
            <a:pPr algn="ctr">
              <a:spcAft>
                <a:spcPts val="600"/>
              </a:spcAft>
            </a:pPr>
            <a:r>
              <a:rPr lang="es-ES" sz="1600" dirty="0">
                <a:solidFill>
                  <a:schemeClr val="tx1"/>
                </a:solidFill>
              </a:rPr>
              <a:t>DESPROPORCIONAL</a:t>
            </a:r>
          </a:p>
        </p:txBody>
      </p:sp>
    </p:spTree>
    <p:extLst>
      <p:ext uri="{BB962C8B-B14F-4D97-AF65-F5344CB8AC3E}">
        <p14:creationId xmlns:p14="http://schemas.microsoft.com/office/powerpoint/2010/main" val="28220937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BB87D478-9DEC-CA66-9565-8BB32EABDF4E}"/>
              </a:ext>
            </a:extLst>
          </p:cNvPr>
          <p:cNvSpPr>
            <a:spLocks noGrp="1"/>
          </p:cNvSpPr>
          <p:nvPr>
            <p:ph type="body" sz="quarter" idx="13"/>
          </p:nvPr>
        </p:nvSpPr>
        <p:spPr/>
        <p:txBody>
          <a:bodyPr/>
          <a:lstStyle/>
          <a:p>
            <a:r>
              <a:rPr lang="pt-BR" dirty="0"/>
              <a:t>Pela </a:t>
            </a:r>
            <a:r>
              <a:rPr lang="pt-BR" b="1" dirty="0"/>
              <a:t>ESTRATIFICAÇÃO</a:t>
            </a:r>
            <a:r>
              <a:rPr lang="pt-BR" dirty="0"/>
              <a:t>, agrupamos as lojas em grupos que:</a:t>
            </a:r>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Desenho da amostra operativa</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52</a:t>
            </a:fld>
            <a:endParaRPr lang="en-US" dirty="0"/>
          </a:p>
        </p:txBody>
      </p:sp>
      <p:sp>
        <p:nvSpPr>
          <p:cNvPr id="3" name="Content Placeholder 1">
            <a:extLst>
              <a:ext uri="{FF2B5EF4-FFF2-40B4-BE49-F238E27FC236}">
                <a16:creationId xmlns:a16="http://schemas.microsoft.com/office/drawing/2014/main" id="{042F86E3-6BCF-DB6F-01AE-28C4FFB56B06}"/>
              </a:ext>
            </a:extLst>
          </p:cNvPr>
          <p:cNvSpPr>
            <a:spLocks noGrp="1"/>
          </p:cNvSpPr>
          <p:nvPr>
            <p:ph idx="1"/>
          </p:nvPr>
        </p:nvSpPr>
        <p:spPr>
          <a:xfrm>
            <a:off x="288559" y="1993787"/>
            <a:ext cx="3684352" cy="1254583"/>
          </a:xfrm>
        </p:spPr>
        <p:txBody>
          <a:bodyPr/>
          <a:lstStyle/>
          <a:p>
            <a:pPr marL="0" indent="0" algn="ctr">
              <a:buNone/>
            </a:pPr>
            <a:r>
              <a:rPr lang="pt-BR" dirty="0"/>
              <a:t>Lojas do mesmo estrato são da mesma região, têm porte, características e faturamento </a:t>
            </a:r>
            <a:r>
              <a:rPr lang="pt-BR" b="1" dirty="0"/>
              <a:t>semelhantes</a:t>
            </a:r>
          </a:p>
        </p:txBody>
      </p:sp>
      <p:sp>
        <p:nvSpPr>
          <p:cNvPr id="4" name="Text Placeholder 5">
            <a:extLst>
              <a:ext uri="{FF2B5EF4-FFF2-40B4-BE49-F238E27FC236}">
                <a16:creationId xmlns:a16="http://schemas.microsoft.com/office/drawing/2014/main" id="{A44E33FF-E622-AD43-CD95-76BB2DCE1A3A}"/>
              </a:ext>
            </a:extLst>
          </p:cNvPr>
          <p:cNvSpPr txBox="1">
            <a:spLocks/>
          </p:cNvSpPr>
          <p:nvPr/>
        </p:nvSpPr>
        <p:spPr>
          <a:xfrm>
            <a:off x="288558" y="1519393"/>
            <a:ext cx="3684352" cy="436542"/>
          </a:xfrm>
          <a:prstGeom prst="rect">
            <a:avLst/>
          </a:prstGeom>
        </p:spPr>
        <p:txBody>
          <a:bodyPr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2"/>
                </a:solidFill>
              </a:rPr>
              <a:t>São </a:t>
            </a:r>
            <a:r>
              <a:rPr lang="en-US" b="1" dirty="0" err="1">
                <a:solidFill>
                  <a:schemeClr val="bg2"/>
                </a:solidFill>
              </a:rPr>
              <a:t>homogêneos</a:t>
            </a:r>
            <a:r>
              <a:rPr lang="en-US" b="1" dirty="0">
                <a:solidFill>
                  <a:schemeClr val="bg2"/>
                </a:solidFill>
              </a:rPr>
              <a:t> </a:t>
            </a:r>
            <a:r>
              <a:rPr lang="en-US" b="1" dirty="0" err="1">
                <a:solidFill>
                  <a:schemeClr val="bg2"/>
                </a:solidFill>
              </a:rPr>
              <a:t>em</a:t>
            </a:r>
            <a:r>
              <a:rPr lang="en-US" b="1" dirty="0">
                <a:solidFill>
                  <a:schemeClr val="bg2"/>
                </a:solidFill>
              </a:rPr>
              <a:t> </a:t>
            </a:r>
            <a:r>
              <a:rPr lang="en-US" b="1" dirty="0" err="1">
                <a:solidFill>
                  <a:schemeClr val="bg2"/>
                </a:solidFill>
              </a:rPr>
              <a:t>si</a:t>
            </a:r>
            <a:endParaRPr lang="en-US" b="1" dirty="0">
              <a:solidFill>
                <a:schemeClr val="bg2"/>
              </a:solidFill>
            </a:endParaRPr>
          </a:p>
        </p:txBody>
      </p:sp>
      <p:sp>
        <p:nvSpPr>
          <p:cNvPr id="7" name="Content Placeholder 1">
            <a:extLst>
              <a:ext uri="{FF2B5EF4-FFF2-40B4-BE49-F238E27FC236}">
                <a16:creationId xmlns:a16="http://schemas.microsoft.com/office/drawing/2014/main" id="{5706DA13-75A0-23E5-5BD1-5E03EB849D60}"/>
              </a:ext>
            </a:extLst>
          </p:cNvPr>
          <p:cNvSpPr txBox="1">
            <a:spLocks/>
          </p:cNvSpPr>
          <p:nvPr/>
        </p:nvSpPr>
        <p:spPr>
          <a:xfrm>
            <a:off x="4234060" y="1993787"/>
            <a:ext cx="3684352" cy="1254583"/>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t-BR" dirty="0"/>
              <a:t> Um Supermercado peq. não pode representar um Hipermercado, pois têm características </a:t>
            </a:r>
            <a:r>
              <a:rPr lang="pt-BR" b="1" dirty="0"/>
              <a:t>diferentes</a:t>
            </a:r>
          </a:p>
        </p:txBody>
      </p:sp>
      <p:sp>
        <p:nvSpPr>
          <p:cNvPr id="8" name="Text Placeholder 5">
            <a:extLst>
              <a:ext uri="{FF2B5EF4-FFF2-40B4-BE49-F238E27FC236}">
                <a16:creationId xmlns:a16="http://schemas.microsoft.com/office/drawing/2014/main" id="{47FCDBE2-A61A-CCA9-BDF8-DCD947F6D466}"/>
              </a:ext>
            </a:extLst>
          </p:cNvPr>
          <p:cNvSpPr txBox="1">
            <a:spLocks/>
          </p:cNvSpPr>
          <p:nvPr/>
        </p:nvSpPr>
        <p:spPr>
          <a:xfrm>
            <a:off x="4234060" y="1519393"/>
            <a:ext cx="3684352" cy="436542"/>
          </a:xfrm>
          <a:prstGeom prst="rect">
            <a:avLst/>
          </a:prstGeom>
        </p:spPr>
        <p:txBody>
          <a:bodyPr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b="1" dirty="0">
                <a:solidFill>
                  <a:schemeClr val="bg2"/>
                </a:solidFill>
              </a:rPr>
              <a:t>São heterogêneos em relação aos outros</a:t>
            </a:r>
          </a:p>
        </p:txBody>
      </p:sp>
      <p:sp>
        <p:nvSpPr>
          <p:cNvPr id="9" name="Content Placeholder 1">
            <a:extLst>
              <a:ext uri="{FF2B5EF4-FFF2-40B4-BE49-F238E27FC236}">
                <a16:creationId xmlns:a16="http://schemas.microsoft.com/office/drawing/2014/main" id="{5FFD03F8-F8ED-3CDE-B219-FA93F0FFA7DF}"/>
              </a:ext>
            </a:extLst>
          </p:cNvPr>
          <p:cNvSpPr txBox="1">
            <a:spLocks/>
          </p:cNvSpPr>
          <p:nvPr/>
        </p:nvSpPr>
        <p:spPr>
          <a:xfrm>
            <a:off x="8179563" y="1993787"/>
            <a:ext cx="3684352" cy="1254583"/>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t-BR" dirty="0"/>
              <a:t>Um Carrefour </a:t>
            </a:r>
            <a:r>
              <a:rPr lang="pt-BR" b="1" dirty="0"/>
              <a:t>não representará</a:t>
            </a:r>
            <a:r>
              <a:rPr lang="pt-BR" dirty="0"/>
              <a:t> </a:t>
            </a:r>
            <a:br>
              <a:rPr lang="pt-BR" dirty="0"/>
            </a:br>
            <a:r>
              <a:rPr lang="pt-BR" dirty="0"/>
              <a:t>um Big, mesmo que sejam de porte semelhantes</a:t>
            </a:r>
          </a:p>
        </p:txBody>
      </p:sp>
      <p:sp>
        <p:nvSpPr>
          <p:cNvPr id="10" name="Text Placeholder 5">
            <a:extLst>
              <a:ext uri="{FF2B5EF4-FFF2-40B4-BE49-F238E27FC236}">
                <a16:creationId xmlns:a16="http://schemas.microsoft.com/office/drawing/2014/main" id="{2DB8EE6B-20DE-0690-167B-D63C8D3B0039}"/>
              </a:ext>
            </a:extLst>
          </p:cNvPr>
          <p:cNvSpPr txBox="1">
            <a:spLocks/>
          </p:cNvSpPr>
          <p:nvPr/>
        </p:nvSpPr>
        <p:spPr>
          <a:xfrm>
            <a:off x="8179562" y="1519393"/>
            <a:ext cx="3684352" cy="436542"/>
          </a:xfrm>
          <a:prstGeom prst="rect">
            <a:avLst/>
          </a:prstGeom>
        </p:spPr>
        <p:txBody>
          <a:bodyPr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b="1" dirty="0">
                <a:solidFill>
                  <a:schemeClr val="bg2"/>
                </a:solidFill>
              </a:rPr>
              <a:t>Consideram as cadeias auto representativas </a:t>
            </a:r>
          </a:p>
        </p:txBody>
      </p:sp>
      <p:sp>
        <p:nvSpPr>
          <p:cNvPr id="11" name="Google Shape;1160;p74">
            <a:extLst>
              <a:ext uri="{FF2B5EF4-FFF2-40B4-BE49-F238E27FC236}">
                <a16:creationId xmlns:a16="http://schemas.microsoft.com/office/drawing/2014/main" id="{A34C39F2-BE60-24B1-CD80-3FC7209568D0}"/>
              </a:ext>
            </a:extLst>
          </p:cNvPr>
          <p:cNvSpPr/>
          <p:nvPr/>
        </p:nvSpPr>
        <p:spPr>
          <a:xfrm>
            <a:off x="666750" y="3565605"/>
            <a:ext cx="2943225" cy="1956400"/>
          </a:xfrm>
          <a:prstGeom prst="rect">
            <a:avLst/>
          </a:prstGeom>
          <a:noFill/>
          <a:ln w="9525" cap="flat" cmpd="sng">
            <a:solidFill>
              <a:schemeClr val="tx1"/>
            </a:solidFill>
            <a:prstDash val="dash"/>
            <a:round/>
            <a:headEnd type="none" w="sm" len="sm"/>
            <a:tailEnd type="none" w="sm" len="sm"/>
          </a:ln>
        </p:spPr>
        <p:txBody>
          <a:bodyPr spcFirstLastPara="1" wrap="square" lIns="121900" tIns="60933" rIns="121900" bIns="60933" anchor="ctr" anchorCtr="0">
            <a:noAutofit/>
          </a:bodyPr>
          <a:lstStyle/>
          <a:p>
            <a:pPr algn="ctr">
              <a:buClr>
                <a:srgbClr val="000000"/>
              </a:buClr>
              <a:buSzPts val="1900"/>
            </a:pPr>
            <a:endParaRPr sz="2533">
              <a:solidFill>
                <a:schemeClr val="lt1"/>
              </a:solidFill>
              <a:latin typeface="Montserrat"/>
              <a:ea typeface="Montserrat"/>
              <a:cs typeface="Montserrat"/>
              <a:sym typeface="Montserrat"/>
            </a:endParaRPr>
          </a:p>
        </p:txBody>
      </p:sp>
      <p:sp>
        <p:nvSpPr>
          <p:cNvPr id="12" name="Google Shape;1170;p74">
            <a:extLst>
              <a:ext uri="{FF2B5EF4-FFF2-40B4-BE49-F238E27FC236}">
                <a16:creationId xmlns:a16="http://schemas.microsoft.com/office/drawing/2014/main" id="{5124A1C7-6840-CC36-91E0-F59B8ACBE569}"/>
              </a:ext>
            </a:extLst>
          </p:cNvPr>
          <p:cNvSpPr/>
          <p:nvPr/>
        </p:nvSpPr>
        <p:spPr>
          <a:xfrm>
            <a:off x="1268612" y="3186649"/>
            <a:ext cx="751200" cy="752400"/>
          </a:xfrm>
          <a:prstGeom prst="rect">
            <a:avLst/>
          </a:prstGeom>
          <a:solidFill>
            <a:srgbClr val="675895"/>
          </a:solidFill>
          <a:ln>
            <a:noFill/>
          </a:ln>
        </p:spPr>
        <p:txBody>
          <a:bodyPr spcFirstLastPara="1" wrap="square" lIns="121900" tIns="60933" rIns="121900" bIns="60933" anchor="ctr" anchorCtr="0">
            <a:noAutofit/>
          </a:bodyPr>
          <a:lstStyle/>
          <a:p>
            <a:pPr algn="ctr">
              <a:buClr>
                <a:srgbClr val="000000"/>
              </a:buClr>
              <a:buSzPts val="1000"/>
            </a:pPr>
            <a:r>
              <a:rPr lang="en" sz="1333" dirty="0">
                <a:solidFill>
                  <a:schemeClr val="lt1"/>
                </a:solidFill>
                <a:latin typeface="+mj-lt"/>
                <a:ea typeface="Montserrat"/>
                <a:cs typeface="Montserrat"/>
                <a:sym typeface="Montserrat"/>
              </a:rPr>
              <a:t>Super peq.</a:t>
            </a:r>
            <a:endParaRPr sz="1333" dirty="0">
              <a:solidFill>
                <a:schemeClr val="lt1"/>
              </a:solidFill>
              <a:latin typeface="+mj-lt"/>
              <a:ea typeface="Montserrat"/>
              <a:cs typeface="Montserrat"/>
              <a:sym typeface="Montserrat"/>
            </a:endParaRPr>
          </a:p>
        </p:txBody>
      </p:sp>
      <p:sp>
        <p:nvSpPr>
          <p:cNvPr id="13" name="Google Shape;1171;p74">
            <a:extLst>
              <a:ext uri="{FF2B5EF4-FFF2-40B4-BE49-F238E27FC236}">
                <a16:creationId xmlns:a16="http://schemas.microsoft.com/office/drawing/2014/main" id="{410023DE-2767-3BAE-F451-E6C681BE4EFE}"/>
              </a:ext>
            </a:extLst>
          </p:cNvPr>
          <p:cNvSpPr/>
          <p:nvPr/>
        </p:nvSpPr>
        <p:spPr>
          <a:xfrm>
            <a:off x="2248252" y="3186649"/>
            <a:ext cx="751200" cy="752400"/>
          </a:xfrm>
          <a:prstGeom prst="rect">
            <a:avLst/>
          </a:prstGeom>
          <a:solidFill>
            <a:srgbClr val="4697E2"/>
          </a:solidFill>
          <a:ln>
            <a:noFill/>
          </a:ln>
        </p:spPr>
        <p:txBody>
          <a:bodyPr spcFirstLastPara="1" wrap="square" lIns="121900" tIns="60933" rIns="121900" bIns="60933" anchor="ctr" anchorCtr="0">
            <a:noAutofit/>
          </a:bodyPr>
          <a:lstStyle/>
          <a:p>
            <a:pPr algn="ctr">
              <a:buClr>
                <a:schemeClr val="dk1"/>
              </a:buClr>
              <a:buSzPts val="1000"/>
            </a:pPr>
            <a:r>
              <a:rPr lang="en" sz="1333" dirty="0">
                <a:solidFill>
                  <a:schemeClr val="lt1"/>
                </a:solidFill>
                <a:latin typeface="+mj-lt"/>
                <a:ea typeface="Montserrat"/>
                <a:cs typeface="Montserrat"/>
                <a:sym typeface="Montserrat"/>
              </a:rPr>
              <a:t>Super peq.</a:t>
            </a:r>
            <a:endParaRPr sz="1333" dirty="0">
              <a:solidFill>
                <a:schemeClr val="lt1"/>
              </a:solidFill>
              <a:latin typeface="+mj-lt"/>
              <a:ea typeface="Montserrat"/>
              <a:cs typeface="Montserrat"/>
              <a:sym typeface="Montserrat"/>
            </a:endParaRPr>
          </a:p>
        </p:txBody>
      </p:sp>
      <p:sp>
        <p:nvSpPr>
          <p:cNvPr id="14" name="Google Shape;1172;p74">
            <a:extLst>
              <a:ext uri="{FF2B5EF4-FFF2-40B4-BE49-F238E27FC236}">
                <a16:creationId xmlns:a16="http://schemas.microsoft.com/office/drawing/2014/main" id="{0FE178FA-3145-4BEF-F858-F9F136ECC690}"/>
              </a:ext>
            </a:extLst>
          </p:cNvPr>
          <p:cNvSpPr/>
          <p:nvPr/>
        </p:nvSpPr>
        <p:spPr>
          <a:xfrm>
            <a:off x="288972" y="3802359"/>
            <a:ext cx="751200" cy="752400"/>
          </a:xfrm>
          <a:prstGeom prst="rect">
            <a:avLst/>
          </a:prstGeom>
          <a:solidFill>
            <a:srgbClr val="F06E2D"/>
          </a:solidFill>
          <a:ln>
            <a:noFill/>
          </a:ln>
        </p:spPr>
        <p:txBody>
          <a:bodyPr spcFirstLastPara="1" wrap="square" lIns="121900" tIns="60933" rIns="121900" bIns="60933" anchor="ctr" anchorCtr="0">
            <a:noAutofit/>
          </a:bodyPr>
          <a:lstStyle/>
          <a:p>
            <a:pPr algn="ctr">
              <a:buClr>
                <a:schemeClr val="dk1"/>
              </a:buClr>
              <a:buSzPts val="1000"/>
            </a:pPr>
            <a:r>
              <a:rPr lang="en" sz="1333" dirty="0">
                <a:solidFill>
                  <a:schemeClr val="lt1"/>
                </a:solidFill>
                <a:latin typeface="+mj-lt"/>
                <a:ea typeface="Montserrat"/>
                <a:cs typeface="Montserrat"/>
                <a:sym typeface="Montserrat"/>
              </a:rPr>
              <a:t>Super peq.</a:t>
            </a:r>
            <a:endParaRPr sz="1333" dirty="0">
              <a:solidFill>
                <a:srgbClr val="000000"/>
              </a:solidFill>
              <a:latin typeface="+mj-lt"/>
              <a:ea typeface="Montserrat"/>
              <a:cs typeface="Montserrat"/>
              <a:sym typeface="Montserrat"/>
            </a:endParaRPr>
          </a:p>
        </p:txBody>
      </p:sp>
      <p:sp>
        <p:nvSpPr>
          <p:cNvPr id="15" name="Google Shape;1173;p74">
            <a:extLst>
              <a:ext uri="{FF2B5EF4-FFF2-40B4-BE49-F238E27FC236}">
                <a16:creationId xmlns:a16="http://schemas.microsoft.com/office/drawing/2014/main" id="{CBAB0290-14D3-0B39-2532-2145E80AB308}"/>
              </a:ext>
            </a:extLst>
          </p:cNvPr>
          <p:cNvSpPr/>
          <p:nvPr/>
        </p:nvSpPr>
        <p:spPr>
          <a:xfrm>
            <a:off x="1762762" y="4167605"/>
            <a:ext cx="751200" cy="752400"/>
          </a:xfrm>
          <a:prstGeom prst="rect">
            <a:avLst/>
          </a:prstGeom>
          <a:solidFill>
            <a:srgbClr val="A30000"/>
          </a:solidFill>
          <a:ln>
            <a:noFill/>
          </a:ln>
        </p:spPr>
        <p:txBody>
          <a:bodyPr spcFirstLastPara="1" wrap="square" lIns="121900" tIns="60933" rIns="121900" bIns="60933" anchor="ctr" anchorCtr="0">
            <a:noAutofit/>
          </a:bodyPr>
          <a:lstStyle/>
          <a:p>
            <a:pPr algn="ctr">
              <a:buClr>
                <a:schemeClr val="dk1"/>
              </a:buClr>
              <a:buSzPts val="1000"/>
            </a:pPr>
            <a:r>
              <a:rPr lang="en" sz="1333" dirty="0">
                <a:solidFill>
                  <a:schemeClr val="lt1"/>
                </a:solidFill>
                <a:latin typeface="+mj-lt"/>
                <a:ea typeface="Montserrat"/>
                <a:cs typeface="Montserrat"/>
                <a:sym typeface="Montserrat"/>
              </a:rPr>
              <a:t>Super peq.</a:t>
            </a:r>
            <a:endParaRPr sz="1333" dirty="0">
              <a:solidFill>
                <a:schemeClr val="lt1"/>
              </a:solidFill>
              <a:latin typeface="+mj-lt"/>
              <a:ea typeface="Montserrat"/>
              <a:cs typeface="Montserrat"/>
              <a:sym typeface="Montserrat"/>
            </a:endParaRPr>
          </a:p>
        </p:txBody>
      </p:sp>
      <p:sp>
        <p:nvSpPr>
          <p:cNvPr id="16" name="Google Shape;1174;p74">
            <a:extLst>
              <a:ext uri="{FF2B5EF4-FFF2-40B4-BE49-F238E27FC236}">
                <a16:creationId xmlns:a16="http://schemas.microsoft.com/office/drawing/2014/main" id="{931E84FC-094A-F481-CF6F-4D6F75F1C525}"/>
              </a:ext>
            </a:extLst>
          </p:cNvPr>
          <p:cNvSpPr/>
          <p:nvPr/>
        </p:nvSpPr>
        <p:spPr>
          <a:xfrm>
            <a:off x="3227893" y="3761736"/>
            <a:ext cx="751200" cy="752400"/>
          </a:xfrm>
          <a:prstGeom prst="rect">
            <a:avLst/>
          </a:prstGeom>
          <a:solidFill>
            <a:srgbClr val="CB4B7A"/>
          </a:solidFill>
          <a:ln>
            <a:noFill/>
          </a:ln>
        </p:spPr>
        <p:txBody>
          <a:bodyPr spcFirstLastPara="1" wrap="square" lIns="121900" tIns="60933" rIns="121900" bIns="60933" anchor="ctr" anchorCtr="0">
            <a:noAutofit/>
          </a:bodyPr>
          <a:lstStyle/>
          <a:p>
            <a:pPr algn="ctr">
              <a:buClr>
                <a:schemeClr val="dk1"/>
              </a:buClr>
              <a:buSzPts val="1000"/>
            </a:pPr>
            <a:r>
              <a:rPr lang="en" sz="1333" dirty="0">
                <a:solidFill>
                  <a:schemeClr val="lt1"/>
                </a:solidFill>
                <a:latin typeface="+mj-lt"/>
                <a:ea typeface="Montserrat"/>
                <a:cs typeface="Montserrat"/>
                <a:sym typeface="Montserrat"/>
              </a:rPr>
              <a:t>Super peq.</a:t>
            </a:r>
            <a:endParaRPr sz="1333" dirty="0">
              <a:solidFill>
                <a:schemeClr val="lt1"/>
              </a:solidFill>
              <a:latin typeface="+mj-lt"/>
              <a:ea typeface="Montserrat"/>
              <a:cs typeface="Montserrat"/>
              <a:sym typeface="Montserrat"/>
            </a:endParaRPr>
          </a:p>
        </p:txBody>
      </p:sp>
      <p:sp>
        <p:nvSpPr>
          <p:cNvPr id="17" name="Google Shape;1175;p74">
            <a:extLst>
              <a:ext uri="{FF2B5EF4-FFF2-40B4-BE49-F238E27FC236}">
                <a16:creationId xmlns:a16="http://schemas.microsoft.com/office/drawing/2014/main" id="{300B71C1-C521-EF12-E947-38F18D2DA2D4}"/>
              </a:ext>
            </a:extLst>
          </p:cNvPr>
          <p:cNvSpPr/>
          <p:nvPr/>
        </p:nvSpPr>
        <p:spPr>
          <a:xfrm>
            <a:off x="288559" y="5122214"/>
            <a:ext cx="751200" cy="752400"/>
          </a:xfrm>
          <a:prstGeom prst="rect">
            <a:avLst/>
          </a:prstGeom>
          <a:solidFill>
            <a:srgbClr val="FFB500"/>
          </a:solidFill>
          <a:ln>
            <a:noFill/>
          </a:ln>
        </p:spPr>
        <p:txBody>
          <a:bodyPr spcFirstLastPara="1" wrap="square" lIns="121900" tIns="60933" rIns="121900" bIns="60933" anchor="ctr" anchorCtr="0">
            <a:noAutofit/>
          </a:bodyPr>
          <a:lstStyle/>
          <a:p>
            <a:pPr algn="ctr">
              <a:buClr>
                <a:schemeClr val="dk1"/>
              </a:buClr>
              <a:buSzPts val="900"/>
            </a:pPr>
            <a:r>
              <a:rPr lang="en" sz="1200" dirty="0">
                <a:solidFill>
                  <a:schemeClr val="bg1"/>
                </a:solidFill>
                <a:latin typeface="+mj-lt"/>
                <a:ea typeface="Montserrat"/>
                <a:cs typeface="Montserrat"/>
                <a:sym typeface="Montserrat"/>
              </a:rPr>
              <a:t>Super peq.</a:t>
            </a:r>
            <a:endParaRPr sz="1200" dirty="0">
              <a:solidFill>
                <a:schemeClr val="bg1"/>
              </a:solidFill>
              <a:latin typeface="+mj-lt"/>
              <a:ea typeface="Montserrat"/>
              <a:cs typeface="Montserrat"/>
              <a:sym typeface="Montserrat"/>
            </a:endParaRPr>
          </a:p>
        </p:txBody>
      </p:sp>
      <p:sp>
        <p:nvSpPr>
          <p:cNvPr id="18" name="Google Shape;1176;p74">
            <a:extLst>
              <a:ext uri="{FF2B5EF4-FFF2-40B4-BE49-F238E27FC236}">
                <a16:creationId xmlns:a16="http://schemas.microsoft.com/office/drawing/2014/main" id="{FA7D479C-BC18-E140-0090-6E8C1050AC6F}"/>
              </a:ext>
            </a:extLst>
          </p:cNvPr>
          <p:cNvSpPr/>
          <p:nvPr/>
        </p:nvSpPr>
        <p:spPr>
          <a:xfrm>
            <a:off x="1761320" y="5119986"/>
            <a:ext cx="751200" cy="752400"/>
          </a:xfrm>
          <a:prstGeom prst="rect">
            <a:avLst/>
          </a:prstGeom>
          <a:solidFill>
            <a:srgbClr val="204188"/>
          </a:solidFill>
          <a:ln>
            <a:noFill/>
          </a:ln>
        </p:spPr>
        <p:txBody>
          <a:bodyPr spcFirstLastPara="1" wrap="square" lIns="121900" tIns="60933" rIns="121900" bIns="60933" anchor="ctr" anchorCtr="0">
            <a:noAutofit/>
          </a:bodyPr>
          <a:lstStyle/>
          <a:p>
            <a:pPr algn="ctr">
              <a:buClr>
                <a:schemeClr val="dk1"/>
              </a:buClr>
              <a:buSzPts val="900"/>
            </a:pPr>
            <a:r>
              <a:rPr lang="en" sz="1200">
                <a:solidFill>
                  <a:schemeClr val="bg1"/>
                </a:solidFill>
                <a:latin typeface="+mj-lt"/>
                <a:ea typeface="Montserrat"/>
                <a:cs typeface="Montserrat"/>
                <a:sym typeface="Montserrat"/>
              </a:rPr>
              <a:t>Super </a:t>
            </a:r>
            <a:r>
              <a:rPr lang="en" sz="1200" err="1">
                <a:solidFill>
                  <a:schemeClr val="bg1"/>
                </a:solidFill>
                <a:latin typeface="+mj-lt"/>
                <a:ea typeface="Montserrat"/>
                <a:cs typeface="Montserrat"/>
                <a:sym typeface="Montserrat"/>
              </a:rPr>
              <a:t>peq</a:t>
            </a:r>
            <a:r>
              <a:rPr lang="en" sz="1200">
                <a:solidFill>
                  <a:schemeClr val="bg1"/>
                </a:solidFill>
                <a:latin typeface="+mj-lt"/>
                <a:ea typeface="Montserrat"/>
                <a:cs typeface="Montserrat"/>
                <a:sym typeface="Montserrat"/>
              </a:rPr>
              <a:t>.</a:t>
            </a:r>
            <a:endParaRPr sz="1200">
              <a:solidFill>
                <a:schemeClr val="bg1"/>
              </a:solidFill>
              <a:latin typeface="+mj-lt"/>
              <a:ea typeface="Montserrat"/>
              <a:cs typeface="Montserrat"/>
              <a:sym typeface="Montserrat"/>
            </a:endParaRPr>
          </a:p>
        </p:txBody>
      </p:sp>
      <p:sp>
        <p:nvSpPr>
          <p:cNvPr id="19" name="Google Shape;1177;p74">
            <a:extLst>
              <a:ext uri="{FF2B5EF4-FFF2-40B4-BE49-F238E27FC236}">
                <a16:creationId xmlns:a16="http://schemas.microsoft.com/office/drawing/2014/main" id="{F535348E-DFB4-2B11-DA17-4E8D176D2F1B}"/>
              </a:ext>
            </a:extLst>
          </p:cNvPr>
          <p:cNvSpPr/>
          <p:nvPr/>
        </p:nvSpPr>
        <p:spPr>
          <a:xfrm>
            <a:off x="3234081" y="5119986"/>
            <a:ext cx="751200" cy="752400"/>
          </a:xfrm>
          <a:prstGeom prst="rect">
            <a:avLst/>
          </a:prstGeom>
          <a:solidFill>
            <a:srgbClr val="FFB500"/>
          </a:solidFill>
          <a:ln>
            <a:noFill/>
          </a:ln>
        </p:spPr>
        <p:txBody>
          <a:bodyPr spcFirstLastPara="1" wrap="square" lIns="121900" tIns="60933" rIns="121900" bIns="60933" anchor="ctr" anchorCtr="0">
            <a:noAutofit/>
          </a:bodyPr>
          <a:lstStyle/>
          <a:p>
            <a:pPr algn="ctr">
              <a:buClr>
                <a:schemeClr val="dk1"/>
              </a:buClr>
              <a:buSzPts val="1000"/>
            </a:pPr>
            <a:r>
              <a:rPr lang="en" sz="1333" dirty="0">
                <a:solidFill>
                  <a:schemeClr val="lt1"/>
                </a:solidFill>
                <a:latin typeface="+mj-lt"/>
                <a:ea typeface="Montserrat"/>
                <a:cs typeface="Montserrat"/>
                <a:sym typeface="Montserrat"/>
              </a:rPr>
              <a:t>Super peq.</a:t>
            </a:r>
            <a:endParaRPr sz="1333" dirty="0">
              <a:solidFill>
                <a:srgbClr val="000000"/>
              </a:solidFill>
              <a:latin typeface="+mj-lt"/>
              <a:ea typeface="Montserrat"/>
              <a:cs typeface="Montserrat"/>
              <a:sym typeface="Montserrat"/>
            </a:endParaRPr>
          </a:p>
        </p:txBody>
      </p:sp>
      <p:sp>
        <p:nvSpPr>
          <p:cNvPr id="23" name="Google Shape;1160;p74">
            <a:extLst>
              <a:ext uri="{FF2B5EF4-FFF2-40B4-BE49-F238E27FC236}">
                <a16:creationId xmlns:a16="http://schemas.microsoft.com/office/drawing/2014/main" id="{A490A292-F6DE-6632-F501-41EA9DA93C60}"/>
              </a:ext>
            </a:extLst>
          </p:cNvPr>
          <p:cNvSpPr/>
          <p:nvPr/>
        </p:nvSpPr>
        <p:spPr>
          <a:xfrm>
            <a:off x="4599881" y="3565605"/>
            <a:ext cx="2943225" cy="1956400"/>
          </a:xfrm>
          <a:prstGeom prst="rect">
            <a:avLst/>
          </a:prstGeom>
          <a:noFill/>
          <a:ln w="9525" cap="flat" cmpd="sng">
            <a:solidFill>
              <a:schemeClr val="tx1"/>
            </a:solidFill>
            <a:prstDash val="dash"/>
            <a:round/>
            <a:headEnd type="none" w="sm" len="sm"/>
            <a:tailEnd type="none" w="sm" len="sm"/>
          </a:ln>
        </p:spPr>
        <p:txBody>
          <a:bodyPr spcFirstLastPara="1" wrap="square" lIns="121900" tIns="60933" rIns="121900" bIns="60933" anchor="ctr" anchorCtr="0">
            <a:noAutofit/>
          </a:bodyPr>
          <a:lstStyle/>
          <a:p>
            <a:pPr algn="ctr">
              <a:buClr>
                <a:srgbClr val="000000"/>
              </a:buClr>
              <a:buSzPts val="1900"/>
            </a:pPr>
            <a:endParaRPr sz="2533">
              <a:solidFill>
                <a:schemeClr val="lt1"/>
              </a:solidFill>
              <a:latin typeface="Montserrat"/>
              <a:ea typeface="Montserrat"/>
              <a:cs typeface="Montserrat"/>
              <a:sym typeface="Montserrat"/>
            </a:endParaRPr>
          </a:p>
        </p:txBody>
      </p:sp>
      <p:sp>
        <p:nvSpPr>
          <p:cNvPr id="24" name="Google Shape;1170;p74">
            <a:extLst>
              <a:ext uri="{FF2B5EF4-FFF2-40B4-BE49-F238E27FC236}">
                <a16:creationId xmlns:a16="http://schemas.microsoft.com/office/drawing/2014/main" id="{81474738-07F8-AF04-23B1-61737E4824BE}"/>
              </a:ext>
            </a:extLst>
          </p:cNvPr>
          <p:cNvSpPr/>
          <p:nvPr/>
        </p:nvSpPr>
        <p:spPr>
          <a:xfrm>
            <a:off x="5201743" y="3186649"/>
            <a:ext cx="751200" cy="752400"/>
          </a:xfrm>
          <a:prstGeom prst="rect">
            <a:avLst/>
          </a:prstGeom>
          <a:solidFill>
            <a:srgbClr val="03A577"/>
          </a:solidFill>
          <a:ln>
            <a:noFill/>
          </a:ln>
        </p:spPr>
        <p:txBody>
          <a:bodyPr spcFirstLastPara="1" wrap="square" lIns="121900" tIns="60933" rIns="121900" bIns="60933" anchor="ctr" anchorCtr="0">
            <a:noAutofit/>
          </a:bodyPr>
          <a:lstStyle/>
          <a:p>
            <a:pPr algn="ctr">
              <a:buClr>
                <a:srgbClr val="000000"/>
              </a:buClr>
              <a:buSzPts val="1000"/>
            </a:pPr>
            <a:r>
              <a:rPr lang="en-PH" sz="1333" dirty="0" err="1">
                <a:solidFill>
                  <a:schemeClr val="lt1"/>
                </a:solidFill>
                <a:latin typeface="+mj-lt"/>
                <a:ea typeface="Montserrat"/>
                <a:cs typeface="Montserrat"/>
                <a:sym typeface="Montserrat"/>
              </a:rPr>
              <a:t>Hiper</a:t>
            </a:r>
            <a:endParaRPr lang="en-PH" sz="1333" dirty="0">
              <a:solidFill>
                <a:schemeClr val="lt1"/>
              </a:solidFill>
              <a:latin typeface="+mj-lt"/>
              <a:ea typeface="Montserrat"/>
              <a:cs typeface="Montserrat"/>
              <a:sym typeface="Montserrat"/>
            </a:endParaRPr>
          </a:p>
        </p:txBody>
      </p:sp>
      <p:sp>
        <p:nvSpPr>
          <p:cNvPr id="27" name="Google Shape;1171;p74">
            <a:extLst>
              <a:ext uri="{FF2B5EF4-FFF2-40B4-BE49-F238E27FC236}">
                <a16:creationId xmlns:a16="http://schemas.microsoft.com/office/drawing/2014/main" id="{5D5B6CC2-3057-07EA-2B39-164358CA26B8}"/>
              </a:ext>
            </a:extLst>
          </p:cNvPr>
          <p:cNvSpPr/>
          <p:nvPr/>
        </p:nvSpPr>
        <p:spPr>
          <a:xfrm>
            <a:off x="6181383" y="3186649"/>
            <a:ext cx="751200" cy="752400"/>
          </a:xfrm>
          <a:prstGeom prst="rect">
            <a:avLst/>
          </a:prstGeom>
          <a:solidFill>
            <a:srgbClr val="3265D2"/>
          </a:solidFill>
          <a:ln>
            <a:noFill/>
          </a:ln>
        </p:spPr>
        <p:txBody>
          <a:bodyPr spcFirstLastPara="1" wrap="square" lIns="121900" tIns="60933" rIns="121900" bIns="60933" anchor="ctr" anchorCtr="0">
            <a:noAutofit/>
          </a:bodyPr>
          <a:lstStyle/>
          <a:p>
            <a:pPr algn="ctr">
              <a:buClr>
                <a:srgbClr val="000000"/>
              </a:buClr>
              <a:buSzPts val="1000"/>
            </a:pPr>
            <a:r>
              <a:rPr lang="en-PH" sz="1333" dirty="0" err="1">
                <a:solidFill>
                  <a:schemeClr val="lt1"/>
                </a:solidFill>
                <a:latin typeface="+mj-lt"/>
                <a:ea typeface="Montserrat"/>
                <a:cs typeface="Montserrat"/>
                <a:sym typeface="Montserrat"/>
              </a:rPr>
              <a:t>Hiper</a:t>
            </a:r>
            <a:endParaRPr lang="en-PH" sz="1333" dirty="0">
              <a:solidFill>
                <a:schemeClr val="lt1"/>
              </a:solidFill>
              <a:latin typeface="+mj-lt"/>
              <a:ea typeface="Montserrat"/>
              <a:cs typeface="Montserrat"/>
              <a:sym typeface="Montserrat"/>
            </a:endParaRPr>
          </a:p>
        </p:txBody>
      </p:sp>
      <p:sp>
        <p:nvSpPr>
          <p:cNvPr id="28" name="Google Shape;1172;p74">
            <a:extLst>
              <a:ext uri="{FF2B5EF4-FFF2-40B4-BE49-F238E27FC236}">
                <a16:creationId xmlns:a16="http://schemas.microsoft.com/office/drawing/2014/main" id="{7CDB278B-CE36-BE4A-93CC-4859E27B9715}"/>
              </a:ext>
            </a:extLst>
          </p:cNvPr>
          <p:cNvSpPr/>
          <p:nvPr/>
        </p:nvSpPr>
        <p:spPr>
          <a:xfrm>
            <a:off x="4222103" y="3802359"/>
            <a:ext cx="751200" cy="752400"/>
          </a:xfrm>
          <a:prstGeom prst="rect">
            <a:avLst/>
          </a:prstGeom>
          <a:solidFill>
            <a:srgbClr val="B37F01"/>
          </a:solidFill>
          <a:ln>
            <a:noFill/>
          </a:ln>
        </p:spPr>
        <p:txBody>
          <a:bodyPr spcFirstLastPara="1" wrap="square" lIns="121900" tIns="60933" rIns="121900" bIns="60933" anchor="ctr" anchorCtr="0">
            <a:noAutofit/>
          </a:bodyPr>
          <a:lstStyle/>
          <a:p>
            <a:pPr algn="ctr">
              <a:buClr>
                <a:srgbClr val="000000"/>
              </a:buClr>
              <a:buSzPts val="1000"/>
            </a:pPr>
            <a:r>
              <a:rPr lang="en-PH" sz="1333" dirty="0" err="1">
                <a:solidFill>
                  <a:schemeClr val="lt1"/>
                </a:solidFill>
                <a:latin typeface="+mj-lt"/>
                <a:ea typeface="Montserrat"/>
                <a:cs typeface="Montserrat"/>
                <a:sym typeface="Montserrat"/>
              </a:rPr>
              <a:t>Hiper</a:t>
            </a:r>
            <a:endParaRPr lang="en-PH" sz="1333" dirty="0">
              <a:solidFill>
                <a:schemeClr val="lt1"/>
              </a:solidFill>
              <a:latin typeface="+mj-lt"/>
              <a:ea typeface="Montserrat"/>
              <a:cs typeface="Montserrat"/>
              <a:sym typeface="Montserrat"/>
            </a:endParaRPr>
          </a:p>
        </p:txBody>
      </p:sp>
      <p:sp>
        <p:nvSpPr>
          <p:cNvPr id="29" name="Google Shape;1173;p74">
            <a:extLst>
              <a:ext uri="{FF2B5EF4-FFF2-40B4-BE49-F238E27FC236}">
                <a16:creationId xmlns:a16="http://schemas.microsoft.com/office/drawing/2014/main" id="{C8E62292-CBB3-FC7C-99CA-513A2FAC2795}"/>
              </a:ext>
            </a:extLst>
          </p:cNvPr>
          <p:cNvSpPr/>
          <p:nvPr/>
        </p:nvSpPr>
        <p:spPr>
          <a:xfrm>
            <a:off x="5695893" y="4167605"/>
            <a:ext cx="751200" cy="752400"/>
          </a:xfrm>
          <a:prstGeom prst="rect">
            <a:avLst/>
          </a:prstGeom>
          <a:solidFill>
            <a:srgbClr val="03A577"/>
          </a:solidFill>
          <a:ln>
            <a:noFill/>
          </a:ln>
        </p:spPr>
        <p:txBody>
          <a:bodyPr spcFirstLastPara="1" wrap="square" lIns="121900" tIns="60933" rIns="121900" bIns="60933" anchor="ctr" anchorCtr="0">
            <a:noAutofit/>
          </a:bodyPr>
          <a:lstStyle/>
          <a:p>
            <a:pPr algn="ctr">
              <a:buClr>
                <a:srgbClr val="000000"/>
              </a:buClr>
              <a:buSzPts val="1000"/>
            </a:pPr>
            <a:r>
              <a:rPr lang="en-PH" sz="1333" dirty="0" err="1">
                <a:solidFill>
                  <a:schemeClr val="lt1"/>
                </a:solidFill>
                <a:latin typeface="+mj-lt"/>
                <a:ea typeface="Montserrat"/>
                <a:cs typeface="Montserrat"/>
                <a:sym typeface="Montserrat"/>
              </a:rPr>
              <a:t>Hiper</a:t>
            </a:r>
            <a:endParaRPr lang="en-PH" sz="1333" dirty="0">
              <a:solidFill>
                <a:schemeClr val="lt1"/>
              </a:solidFill>
              <a:latin typeface="+mj-lt"/>
              <a:ea typeface="Montserrat"/>
              <a:cs typeface="Montserrat"/>
              <a:sym typeface="Montserrat"/>
            </a:endParaRPr>
          </a:p>
        </p:txBody>
      </p:sp>
      <p:sp>
        <p:nvSpPr>
          <p:cNvPr id="32" name="Google Shape;1174;p74">
            <a:extLst>
              <a:ext uri="{FF2B5EF4-FFF2-40B4-BE49-F238E27FC236}">
                <a16:creationId xmlns:a16="http://schemas.microsoft.com/office/drawing/2014/main" id="{73C0F777-9C0C-6A19-A69C-0FE0036A3D97}"/>
              </a:ext>
            </a:extLst>
          </p:cNvPr>
          <p:cNvSpPr/>
          <p:nvPr/>
        </p:nvSpPr>
        <p:spPr>
          <a:xfrm>
            <a:off x="7161024" y="3761736"/>
            <a:ext cx="751200" cy="752400"/>
          </a:xfrm>
          <a:prstGeom prst="rect">
            <a:avLst/>
          </a:prstGeom>
          <a:solidFill>
            <a:srgbClr val="3265D2"/>
          </a:solidFill>
          <a:ln>
            <a:noFill/>
          </a:ln>
        </p:spPr>
        <p:txBody>
          <a:bodyPr spcFirstLastPara="1" wrap="square" lIns="121900" tIns="60933" rIns="121900" bIns="60933" anchor="ctr" anchorCtr="0">
            <a:noAutofit/>
          </a:bodyPr>
          <a:lstStyle/>
          <a:p>
            <a:pPr algn="ctr">
              <a:buClr>
                <a:srgbClr val="000000"/>
              </a:buClr>
              <a:buSzPts val="1000"/>
            </a:pPr>
            <a:r>
              <a:rPr lang="en-PH" sz="1333" dirty="0" err="1">
                <a:solidFill>
                  <a:schemeClr val="lt1"/>
                </a:solidFill>
                <a:latin typeface="+mj-lt"/>
                <a:ea typeface="Montserrat"/>
                <a:cs typeface="Montserrat"/>
                <a:sym typeface="Montserrat"/>
              </a:rPr>
              <a:t>Hiper</a:t>
            </a:r>
            <a:endParaRPr lang="en-PH" sz="1333" dirty="0">
              <a:solidFill>
                <a:schemeClr val="lt1"/>
              </a:solidFill>
              <a:latin typeface="+mj-lt"/>
              <a:ea typeface="Montserrat"/>
              <a:cs typeface="Montserrat"/>
              <a:sym typeface="Montserrat"/>
            </a:endParaRPr>
          </a:p>
        </p:txBody>
      </p:sp>
      <p:sp>
        <p:nvSpPr>
          <p:cNvPr id="33" name="Google Shape;1175;p74">
            <a:extLst>
              <a:ext uri="{FF2B5EF4-FFF2-40B4-BE49-F238E27FC236}">
                <a16:creationId xmlns:a16="http://schemas.microsoft.com/office/drawing/2014/main" id="{B8D467C8-5EBC-B589-823D-31BA21AE8F6A}"/>
              </a:ext>
            </a:extLst>
          </p:cNvPr>
          <p:cNvSpPr/>
          <p:nvPr/>
        </p:nvSpPr>
        <p:spPr>
          <a:xfrm>
            <a:off x="4221690" y="5122214"/>
            <a:ext cx="751200" cy="752400"/>
          </a:xfrm>
          <a:prstGeom prst="rect">
            <a:avLst/>
          </a:prstGeom>
          <a:solidFill>
            <a:srgbClr val="A082F3"/>
          </a:solidFill>
          <a:ln>
            <a:noFill/>
          </a:ln>
        </p:spPr>
        <p:txBody>
          <a:bodyPr spcFirstLastPara="1" wrap="square" lIns="121900" tIns="60933" rIns="121900" bIns="60933" anchor="ctr" anchorCtr="0">
            <a:noAutofit/>
          </a:bodyPr>
          <a:lstStyle/>
          <a:p>
            <a:pPr algn="ctr">
              <a:buClr>
                <a:srgbClr val="000000"/>
              </a:buClr>
              <a:buSzPts val="1000"/>
            </a:pPr>
            <a:r>
              <a:rPr lang="en-PH" sz="1200" dirty="0" err="1">
                <a:solidFill>
                  <a:schemeClr val="lt1"/>
                </a:solidFill>
                <a:latin typeface="+mj-lt"/>
                <a:ea typeface="Montserrat"/>
                <a:cs typeface="Montserrat"/>
                <a:sym typeface="Montserrat"/>
              </a:rPr>
              <a:t>Hiper</a:t>
            </a:r>
            <a:endParaRPr lang="en-PH" sz="1200" dirty="0">
              <a:solidFill>
                <a:schemeClr val="lt1"/>
              </a:solidFill>
              <a:latin typeface="+mj-lt"/>
              <a:ea typeface="Montserrat"/>
              <a:cs typeface="Montserrat"/>
              <a:sym typeface="Montserrat"/>
            </a:endParaRPr>
          </a:p>
        </p:txBody>
      </p:sp>
      <p:sp>
        <p:nvSpPr>
          <p:cNvPr id="34" name="Google Shape;1176;p74">
            <a:extLst>
              <a:ext uri="{FF2B5EF4-FFF2-40B4-BE49-F238E27FC236}">
                <a16:creationId xmlns:a16="http://schemas.microsoft.com/office/drawing/2014/main" id="{EB882F73-F927-6936-78CC-8A294BEC42F3}"/>
              </a:ext>
            </a:extLst>
          </p:cNvPr>
          <p:cNvSpPr/>
          <p:nvPr/>
        </p:nvSpPr>
        <p:spPr>
          <a:xfrm>
            <a:off x="5694451" y="5119986"/>
            <a:ext cx="751200" cy="752400"/>
          </a:xfrm>
          <a:prstGeom prst="rect">
            <a:avLst/>
          </a:prstGeom>
          <a:solidFill>
            <a:srgbClr val="0C644A"/>
          </a:solidFill>
          <a:ln>
            <a:noFill/>
          </a:ln>
        </p:spPr>
        <p:txBody>
          <a:bodyPr spcFirstLastPara="1" wrap="square" lIns="121900" tIns="60933" rIns="121900" bIns="60933" anchor="ctr" anchorCtr="0">
            <a:noAutofit/>
          </a:bodyPr>
          <a:lstStyle/>
          <a:p>
            <a:pPr algn="ctr">
              <a:buClr>
                <a:srgbClr val="000000"/>
              </a:buClr>
              <a:buSzPts val="1000"/>
            </a:pPr>
            <a:r>
              <a:rPr lang="en-PH" sz="1200" dirty="0" err="1">
                <a:solidFill>
                  <a:schemeClr val="lt1"/>
                </a:solidFill>
                <a:latin typeface="+mj-lt"/>
                <a:ea typeface="Montserrat"/>
                <a:cs typeface="Montserrat"/>
                <a:sym typeface="Montserrat"/>
              </a:rPr>
              <a:t>Hiper</a:t>
            </a:r>
            <a:endParaRPr lang="en-PH" sz="1200" dirty="0">
              <a:solidFill>
                <a:schemeClr val="lt1"/>
              </a:solidFill>
              <a:latin typeface="+mj-lt"/>
              <a:ea typeface="Montserrat"/>
              <a:cs typeface="Montserrat"/>
              <a:sym typeface="Montserrat"/>
            </a:endParaRPr>
          </a:p>
        </p:txBody>
      </p:sp>
      <p:sp>
        <p:nvSpPr>
          <p:cNvPr id="35" name="Google Shape;1177;p74">
            <a:extLst>
              <a:ext uri="{FF2B5EF4-FFF2-40B4-BE49-F238E27FC236}">
                <a16:creationId xmlns:a16="http://schemas.microsoft.com/office/drawing/2014/main" id="{B203ED0B-75BE-5335-FE8F-F34C84CDAA8C}"/>
              </a:ext>
            </a:extLst>
          </p:cNvPr>
          <p:cNvSpPr/>
          <p:nvPr/>
        </p:nvSpPr>
        <p:spPr>
          <a:xfrm>
            <a:off x="7167212" y="5119986"/>
            <a:ext cx="751200" cy="752400"/>
          </a:xfrm>
          <a:prstGeom prst="rect">
            <a:avLst/>
          </a:prstGeom>
          <a:solidFill>
            <a:srgbClr val="CA5113"/>
          </a:solidFill>
          <a:ln>
            <a:noFill/>
          </a:ln>
        </p:spPr>
        <p:txBody>
          <a:bodyPr spcFirstLastPara="1" wrap="square" lIns="121900" tIns="60933" rIns="121900" bIns="60933" anchor="ctr" anchorCtr="0">
            <a:noAutofit/>
          </a:bodyPr>
          <a:lstStyle/>
          <a:p>
            <a:pPr algn="ctr">
              <a:buClr>
                <a:srgbClr val="000000"/>
              </a:buClr>
              <a:buSzPts val="1000"/>
            </a:pPr>
            <a:r>
              <a:rPr lang="en-PH" sz="1333" dirty="0" err="1">
                <a:solidFill>
                  <a:schemeClr val="lt1"/>
                </a:solidFill>
                <a:latin typeface="+mj-lt"/>
                <a:ea typeface="Montserrat"/>
                <a:cs typeface="Montserrat"/>
                <a:sym typeface="Montserrat"/>
              </a:rPr>
              <a:t>Hiper</a:t>
            </a:r>
            <a:endParaRPr lang="en-PH" sz="1333" dirty="0">
              <a:solidFill>
                <a:schemeClr val="lt1"/>
              </a:solidFill>
              <a:latin typeface="+mj-lt"/>
              <a:ea typeface="Montserrat"/>
              <a:cs typeface="Montserrat"/>
              <a:sym typeface="Montserrat"/>
            </a:endParaRPr>
          </a:p>
        </p:txBody>
      </p:sp>
      <p:pic>
        <p:nvPicPr>
          <p:cNvPr id="36" name="Google Shape;1181;p74" descr="Logo of Extra">
            <a:extLst>
              <a:ext uri="{FF2B5EF4-FFF2-40B4-BE49-F238E27FC236}">
                <a16:creationId xmlns:a16="http://schemas.microsoft.com/office/drawing/2014/main" id="{5212461F-14E6-7C05-5F74-C122F24C80E7}"/>
              </a:ext>
            </a:extLst>
          </p:cNvPr>
          <p:cNvPicPr preferRelativeResize="0"/>
          <p:nvPr/>
        </p:nvPicPr>
        <p:blipFill rotWithShape="1">
          <a:blip r:embed="rId3">
            <a:alphaModFix/>
          </a:blip>
          <a:srcRect t="13095" b="21784"/>
          <a:stretch/>
        </p:blipFill>
        <p:spPr>
          <a:xfrm>
            <a:off x="10678348" y="3480725"/>
            <a:ext cx="1142942" cy="559226"/>
          </a:xfrm>
          <a:prstGeom prst="rect">
            <a:avLst/>
          </a:prstGeom>
          <a:noFill/>
          <a:ln>
            <a:noFill/>
          </a:ln>
        </p:spPr>
      </p:pic>
      <p:pic>
        <p:nvPicPr>
          <p:cNvPr id="37" name="Google Shape;1182;p74" descr="Logo of Carrefour New Logo 08">
            <a:extLst>
              <a:ext uri="{FF2B5EF4-FFF2-40B4-BE49-F238E27FC236}">
                <a16:creationId xmlns:a16="http://schemas.microsoft.com/office/drawing/2014/main" id="{E1250470-6730-87AA-3B10-959586DD32E4}"/>
              </a:ext>
            </a:extLst>
          </p:cNvPr>
          <p:cNvPicPr preferRelativeResize="0"/>
          <p:nvPr/>
        </p:nvPicPr>
        <p:blipFill rotWithShape="1">
          <a:blip r:embed="rId4">
            <a:alphaModFix/>
          </a:blip>
          <a:srcRect/>
          <a:stretch/>
        </p:blipFill>
        <p:spPr>
          <a:xfrm>
            <a:off x="8276786" y="3368473"/>
            <a:ext cx="783731" cy="783731"/>
          </a:xfrm>
          <a:prstGeom prst="rect">
            <a:avLst/>
          </a:prstGeom>
          <a:noFill/>
          <a:ln>
            <a:noFill/>
          </a:ln>
        </p:spPr>
      </p:pic>
      <p:pic>
        <p:nvPicPr>
          <p:cNvPr id="38" name="Google Shape;1185;p74" descr="vagas-no-angeloni">
            <a:extLst>
              <a:ext uri="{FF2B5EF4-FFF2-40B4-BE49-F238E27FC236}">
                <a16:creationId xmlns:a16="http://schemas.microsoft.com/office/drawing/2014/main" id="{9A9EB8D4-D02A-FAA9-ABD5-5BB7B3582F9D}"/>
              </a:ext>
            </a:extLst>
          </p:cNvPr>
          <p:cNvPicPr preferRelativeResize="0"/>
          <p:nvPr/>
        </p:nvPicPr>
        <p:blipFill rotWithShape="1">
          <a:blip r:embed="rId5">
            <a:alphaModFix/>
          </a:blip>
          <a:srcRect/>
          <a:stretch/>
        </p:blipFill>
        <p:spPr>
          <a:xfrm>
            <a:off x="9456039" y="3387861"/>
            <a:ext cx="702091" cy="744955"/>
          </a:xfrm>
          <a:prstGeom prst="rect">
            <a:avLst/>
          </a:prstGeom>
          <a:noFill/>
          <a:ln>
            <a:noFill/>
          </a:ln>
        </p:spPr>
      </p:pic>
      <p:pic>
        <p:nvPicPr>
          <p:cNvPr id="39" name="Google Shape;1193;p74">
            <a:extLst>
              <a:ext uri="{FF2B5EF4-FFF2-40B4-BE49-F238E27FC236}">
                <a16:creationId xmlns:a16="http://schemas.microsoft.com/office/drawing/2014/main" id="{E7C7A8D1-50A4-5C89-A51A-C060F667B436}"/>
              </a:ext>
            </a:extLst>
          </p:cNvPr>
          <p:cNvPicPr preferRelativeResize="0"/>
          <p:nvPr/>
        </p:nvPicPr>
        <p:blipFill rotWithShape="1">
          <a:blip r:embed="rId6">
            <a:alphaModFix/>
          </a:blip>
          <a:srcRect/>
          <a:stretch/>
        </p:blipFill>
        <p:spPr>
          <a:xfrm>
            <a:off x="10025668" y="4688233"/>
            <a:ext cx="1224151" cy="537272"/>
          </a:xfrm>
          <a:prstGeom prst="rect">
            <a:avLst/>
          </a:prstGeom>
          <a:noFill/>
          <a:ln>
            <a:noFill/>
          </a:ln>
        </p:spPr>
      </p:pic>
      <p:pic>
        <p:nvPicPr>
          <p:cNvPr id="40" name="Google Shape;1194;p74" descr="Ficheiro:Logomarca do Pão de Açúcar (supermercado).png – Wikipédia, a  enciclopédia livre">
            <a:extLst>
              <a:ext uri="{FF2B5EF4-FFF2-40B4-BE49-F238E27FC236}">
                <a16:creationId xmlns:a16="http://schemas.microsoft.com/office/drawing/2014/main" id="{AE6610AC-936D-5AE5-5A14-21319B1B18F8}"/>
              </a:ext>
            </a:extLst>
          </p:cNvPr>
          <p:cNvPicPr preferRelativeResize="0"/>
          <p:nvPr/>
        </p:nvPicPr>
        <p:blipFill rotWithShape="1">
          <a:blip r:embed="rId7">
            <a:alphaModFix/>
          </a:blip>
          <a:srcRect/>
          <a:stretch/>
        </p:blipFill>
        <p:spPr>
          <a:xfrm>
            <a:off x="8668652" y="4563699"/>
            <a:ext cx="968400" cy="786340"/>
          </a:xfrm>
          <a:prstGeom prst="rect">
            <a:avLst/>
          </a:prstGeom>
          <a:noFill/>
          <a:ln>
            <a:noFill/>
          </a:ln>
        </p:spPr>
      </p:pic>
    </p:spTree>
    <p:extLst>
      <p:ext uri="{BB962C8B-B14F-4D97-AF65-F5344CB8AC3E}">
        <p14:creationId xmlns:p14="http://schemas.microsoft.com/office/powerpoint/2010/main" val="34892901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Desenho da amostra operativa</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53</a:t>
            </a:fld>
            <a:endParaRPr lang="en-US" dirty="0"/>
          </a:p>
        </p:txBody>
      </p:sp>
      <p:sp>
        <p:nvSpPr>
          <p:cNvPr id="3" name="Text Placeholder 3">
            <a:extLst>
              <a:ext uri="{FF2B5EF4-FFF2-40B4-BE49-F238E27FC236}">
                <a16:creationId xmlns:a16="http://schemas.microsoft.com/office/drawing/2014/main" id="{4707375B-BB6C-112C-6B5C-23B57A3666F6}"/>
              </a:ext>
            </a:extLst>
          </p:cNvPr>
          <p:cNvSpPr txBox="1">
            <a:spLocks/>
          </p:cNvSpPr>
          <p:nvPr/>
        </p:nvSpPr>
        <p:spPr>
          <a:xfrm>
            <a:off x="288560" y="1070084"/>
            <a:ext cx="9577816" cy="436542"/>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b="0" dirty="0">
                <a:solidFill>
                  <a:schemeClr val="tx1"/>
                </a:solidFill>
              </a:rPr>
              <a:t>A escolha das lojas que formarão a amostra é </a:t>
            </a:r>
            <a:r>
              <a:rPr lang="pt-BR" dirty="0">
                <a:solidFill>
                  <a:schemeClr val="tx1"/>
                </a:solidFill>
              </a:rPr>
              <a:t>ALEATÓRIA</a:t>
            </a:r>
            <a:r>
              <a:rPr lang="pt-BR" b="0" dirty="0">
                <a:solidFill>
                  <a:schemeClr val="tx1"/>
                </a:solidFill>
              </a:rPr>
              <a:t> dentro de cada estrato</a:t>
            </a:r>
          </a:p>
        </p:txBody>
      </p:sp>
      <p:sp>
        <p:nvSpPr>
          <p:cNvPr id="5" name="Google Shape;1170;p74">
            <a:extLst>
              <a:ext uri="{FF2B5EF4-FFF2-40B4-BE49-F238E27FC236}">
                <a16:creationId xmlns:a16="http://schemas.microsoft.com/office/drawing/2014/main" id="{4EF38A2B-FD2A-9172-7E2E-BA4CCF547CE6}"/>
              </a:ext>
            </a:extLst>
          </p:cNvPr>
          <p:cNvSpPr/>
          <p:nvPr/>
        </p:nvSpPr>
        <p:spPr>
          <a:xfrm>
            <a:off x="1740566" y="1802617"/>
            <a:ext cx="930427" cy="931914"/>
          </a:xfrm>
          <a:prstGeom prst="rect">
            <a:avLst/>
          </a:prstGeom>
          <a:solidFill>
            <a:srgbClr val="675895"/>
          </a:solidFill>
          <a:ln>
            <a:noFill/>
          </a:ln>
        </p:spPr>
        <p:txBody>
          <a:bodyPr spcFirstLastPara="1" wrap="square" lIns="121900" tIns="60933" rIns="121900" bIns="60933" anchor="ctr" anchorCtr="0">
            <a:noAutofit/>
          </a:bodyPr>
          <a:lstStyle/>
          <a:p>
            <a:pPr algn="ctr">
              <a:buClr>
                <a:srgbClr val="000000"/>
              </a:buClr>
              <a:buSzPts val="1000"/>
            </a:pPr>
            <a:r>
              <a:rPr lang="en" sz="1333" dirty="0">
                <a:solidFill>
                  <a:schemeClr val="lt1"/>
                </a:solidFill>
                <a:latin typeface="+mj-lt"/>
                <a:ea typeface="Montserrat"/>
                <a:cs typeface="Montserrat"/>
                <a:sym typeface="Montserrat"/>
              </a:rPr>
              <a:t>Super peq.</a:t>
            </a:r>
            <a:endParaRPr sz="1333" dirty="0">
              <a:solidFill>
                <a:schemeClr val="lt1"/>
              </a:solidFill>
              <a:latin typeface="+mj-lt"/>
              <a:ea typeface="Montserrat"/>
              <a:cs typeface="Montserrat"/>
              <a:sym typeface="Montserrat"/>
            </a:endParaRPr>
          </a:p>
        </p:txBody>
      </p:sp>
      <p:sp>
        <p:nvSpPr>
          <p:cNvPr id="6" name="Google Shape;1171;p74">
            <a:extLst>
              <a:ext uri="{FF2B5EF4-FFF2-40B4-BE49-F238E27FC236}">
                <a16:creationId xmlns:a16="http://schemas.microsoft.com/office/drawing/2014/main" id="{0F6FE273-3147-D6B2-3DEF-CA2E43227A58}"/>
              </a:ext>
            </a:extLst>
          </p:cNvPr>
          <p:cNvSpPr/>
          <p:nvPr/>
        </p:nvSpPr>
        <p:spPr>
          <a:xfrm>
            <a:off x="2953936" y="1802617"/>
            <a:ext cx="930427" cy="931914"/>
          </a:xfrm>
          <a:prstGeom prst="rect">
            <a:avLst/>
          </a:prstGeom>
          <a:solidFill>
            <a:srgbClr val="4697E2"/>
          </a:solidFill>
          <a:ln>
            <a:noFill/>
          </a:ln>
        </p:spPr>
        <p:txBody>
          <a:bodyPr spcFirstLastPara="1" wrap="square" lIns="121900" tIns="60933" rIns="121900" bIns="60933" anchor="ctr" anchorCtr="0">
            <a:noAutofit/>
          </a:bodyPr>
          <a:lstStyle/>
          <a:p>
            <a:pPr algn="ctr">
              <a:buClr>
                <a:schemeClr val="dk1"/>
              </a:buClr>
              <a:buSzPts val="1000"/>
            </a:pPr>
            <a:r>
              <a:rPr lang="en" sz="1333" dirty="0">
                <a:solidFill>
                  <a:schemeClr val="lt1"/>
                </a:solidFill>
                <a:latin typeface="+mj-lt"/>
                <a:ea typeface="Montserrat"/>
                <a:cs typeface="Montserrat"/>
                <a:sym typeface="Montserrat"/>
              </a:rPr>
              <a:t>Super peq.</a:t>
            </a:r>
            <a:endParaRPr sz="1333" dirty="0">
              <a:solidFill>
                <a:schemeClr val="lt1"/>
              </a:solidFill>
              <a:latin typeface="+mj-lt"/>
              <a:ea typeface="Montserrat"/>
              <a:cs typeface="Montserrat"/>
              <a:sym typeface="Montserrat"/>
            </a:endParaRPr>
          </a:p>
        </p:txBody>
      </p:sp>
      <p:sp>
        <p:nvSpPr>
          <p:cNvPr id="7" name="Google Shape;1172;p74">
            <a:extLst>
              <a:ext uri="{FF2B5EF4-FFF2-40B4-BE49-F238E27FC236}">
                <a16:creationId xmlns:a16="http://schemas.microsoft.com/office/drawing/2014/main" id="{270178C6-1DDA-BC28-BDF9-003990AAEE8D}"/>
              </a:ext>
            </a:extLst>
          </p:cNvPr>
          <p:cNvSpPr/>
          <p:nvPr/>
        </p:nvSpPr>
        <p:spPr>
          <a:xfrm>
            <a:off x="527196" y="2784846"/>
            <a:ext cx="930427" cy="931914"/>
          </a:xfrm>
          <a:prstGeom prst="rect">
            <a:avLst/>
          </a:prstGeom>
          <a:solidFill>
            <a:srgbClr val="F06E2D"/>
          </a:solidFill>
          <a:ln>
            <a:noFill/>
          </a:ln>
        </p:spPr>
        <p:txBody>
          <a:bodyPr spcFirstLastPara="1" wrap="square" lIns="121900" tIns="60933" rIns="121900" bIns="60933" anchor="ctr" anchorCtr="0">
            <a:noAutofit/>
          </a:bodyPr>
          <a:lstStyle/>
          <a:p>
            <a:pPr algn="ctr">
              <a:buClr>
                <a:schemeClr val="dk1"/>
              </a:buClr>
              <a:buSzPts val="1000"/>
            </a:pPr>
            <a:r>
              <a:rPr lang="en" sz="1333" dirty="0">
                <a:solidFill>
                  <a:schemeClr val="lt1"/>
                </a:solidFill>
                <a:latin typeface="+mj-lt"/>
                <a:ea typeface="Montserrat"/>
                <a:cs typeface="Montserrat"/>
                <a:sym typeface="Montserrat"/>
              </a:rPr>
              <a:t>Super peq.</a:t>
            </a:r>
            <a:endParaRPr sz="1333" dirty="0">
              <a:solidFill>
                <a:srgbClr val="000000"/>
              </a:solidFill>
              <a:latin typeface="+mj-lt"/>
              <a:ea typeface="Montserrat"/>
              <a:cs typeface="Montserrat"/>
              <a:sym typeface="Montserrat"/>
            </a:endParaRPr>
          </a:p>
        </p:txBody>
      </p:sp>
      <p:sp>
        <p:nvSpPr>
          <p:cNvPr id="8" name="Google Shape;1173;p74">
            <a:extLst>
              <a:ext uri="{FF2B5EF4-FFF2-40B4-BE49-F238E27FC236}">
                <a16:creationId xmlns:a16="http://schemas.microsoft.com/office/drawing/2014/main" id="{3B5D32B8-BAF5-B97B-C061-A6C72E3910C4}"/>
              </a:ext>
            </a:extLst>
          </p:cNvPr>
          <p:cNvSpPr/>
          <p:nvPr/>
        </p:nvSpPr>
        <p:spPr>
          <a:xfrm>
            <a:off x="2352614" y="3273201"/>
            <a:ext cx="930427" cy="931914"/>
          </a:xfrm>
          <a:prstGeom prst="rect">
            <a:avLst/>
          </a:prstGeom>
          <a:solidFill>
            <a:srgbClr val="A30000"/>
          </a:solidFill>
          <a:ln>
            <a:noFill/>
          </a:ln>
        </p:spPr>
        <p:txBody>
          <a:bodyPr spcFirstLastPara="1" wrap="square" lIns="121900" tIns="60933" rIns="121900" bIns="60933" anchor="ctr" anchorCtr="0">
            <a:noAutofit/>
          </a:bodyPr>
          <a:lstStyle/>
          <a:p>
            <a:pPr algn="ctr">
              <a:buClr>
                <a:schemeClr val="dk1"/>
              </a:buClr>
              <a:buSzPts val="1000"/>
            </a:pPr>
            <a:r>
              <a:rPr lang="en" sz="1333" dirty="0">
                <a:solidFill>
                  <a:schemeClr val="lt1"/>
                </a:solidFill>
                <a:latin typeface="+mj-lt"/>
                <a:ea typeface="Montserrat"/>
                <a:cs typeface="Montserrat"/>
                <a:sym typeface="Montserrat"/>
              </a:rPr>
              <a:t>Super peq.</a:t>
            </a:r>
            <a:endParaRPr sz="1333" dirty="0">
              <a:solidFill>
                <a:schemeClr val="lt1"/>
              </a:solidFill>
              <a:latin typeface="+mj-lt"/>
              <a:ea typeface="Montserrat"/>
              <a:cs typeface="Montserrat"/>
              <a:sym typeface="Montserrat"/>
            </a:endParaRPr>
          </a:p>
        </p:txBody>
      </p:sp>
      <p:sp>
        <p:nvSpPr>
          <p:cNvPr id="9" name="Google Shape;1174;p74">
            <a:extLst>
              <a:ext uri="{FF2B5EF4-FFF2-40B4-BE49-F238E27FC236}">
                <a16:creationId xmlns:a16="http://schemas.microsoft.com/office/drawing/2014/main" id="{A1515370-190A-58FC-7FE1-1E2193242E2E}"/>
              </a:ext>
            </a:extLst>
          </p:cNvPr>
          <p:cNvSpPr/>
          <p:nvPr/>
        </p:nvSpPr>
        <p:spPr>
          <a:xfrm>
            <a:off x="4167308" y="2734531"/>
            <a:ext cx="930427" cy="931914"/>
          </a:xfrm>
          <a:prstGeom prst="rect">
            <a:avLst/>
          </a:prstGeom>
          <a:solidFill>
            <a:srgbClr val="CB4B7A"/>
          </a:solidFill>
          <a:ln>
            <a:noFill/>
          </a:ln>
        </p:spPr>
        <p:txBody>
          <a:bodyPr spcFirstLastPara="1" wrap="square" lIns="121900" tIns="60933" rIns="121900" bIns="60933" anchor="ctr" anchorCtr="0">
            <a:noAutofit/>
          </a:bodyPr>
          <a:lstStyle/>
          <a:p>
            <a:pPr algn="ctr">
              <a:buClr>
                <a:schemeClr val="dk1"/>
              </a:buClr>
              <a:buSzPts val="1000"/>
            </a:pPr>
            <a:r>
              <a:rPr lang="en" sz="1333" dirty="0">
                <a:solidFill>
                  <a:schemeClr val="lt1"/>
                </a:solidFill>
                <a:latin typeface="+mj-lt"/>
                <a:ea typeface="Montserrat"/>
                <a:cs typeface="Montserrat"/>
                <a:sym typeface="Montserrat"/>
              </a:rPr>
              <a:t>Super peq.</a:t>
            </a:r>
            <a:endParaRPr sz="1333" dirty="0">
              <a:solidFill>
                <a:schemeClr val="lt1"/>
              </a:solidFill>
              <a:latin typeface="+mj-lt"/>
              <a:ea typeface="Montserrat"/>
              <a:cs typeface="Montserrat"/>
              <a:sym typeface="Montserrat"/>
            </a:endParaRPr>
          </a:p>
        </p:txBody>
      </p:sp>
      <p:sp>
        <p:nvSpPr>
          <p:cNvPr id="10" name="Google Shape;1175;p74">
            <a:extLst>
              <a:ext uri="{FF2B5EF4-FFF2-40B4-BE49-F238E27FC236}">
                <a16:creationId xmlns:a16="http://schemas.microsoft.com/office/drawing/2014/main" id="{590FBE70-CDFE-FF8E-CAAA-21630BFA7A7F}"/>
              </a:ext>
            </a:extLst>
          </p:cNvPr>
          <p:cNvSpPr/>
          <p:nvPr/>
        </p:nvSpPr>
        <p:spPr>
          <a:xfrm>
            <a:off x="526684" y="4002606"/>
            <a:ext cx="930427" cy="931914"/>
          </a:xfrm>
          <a:prstGeom prst="rect">
            <a:avLst/>
          </a:prstGeom>
          <a:solidFill>
            <a:srgbClr val="FFB500"/>
          </a:solidFill>
          <a:ln>
            <a:noFill/>
          </a:ln>
        </p:spPr>
        <p:txBody>
          <a:bodyPr spcFirstLastPara="1" wrap="square" lIns="121900" tIns="60933" rIns="121900" bIns="60933" anchor="ctr" anchorCtr="0">
            <a:noAutofit/>
          </a:bodyPr>
          <a:lstStyle/>
          <a:p>
            <a:pPr algn="ctr">
              <a:buClr>
                <a:schemeClr val="dk1"/>
              </a:buClr>
              <a:buSzPts val="900"/>
            </a:pPr>
            <a:r>
              <a:rPr lang="en" sz="1200" dirty="0">
                <a:solidFill>
                  <a:schemeClr val="bg1"/>
                </a:solidFill>
                <a:latin typeface="+mj-lt"/>
                <a:ea typeface="Montserrat"/>
                <a:cs typeface="Montserrat"/>
                <a:sym typeface="Montserrat"/>
              </a:rPr>
              <a:t>Super peq.</a:t>
            </a:r>
            <a:endParaRPr sz="1200" dirty="0">
              <a:solidFill>
                <a:schemeClr val="bg1"/>
              </a:solidFill>
              <a:latin typeface="+mj-lt"/>
              <a:ea typeface="Montserrat"/>
              <a:cs typeface="Montserrat"/>
              <a:sym typeface="Montserrat"/>
            </a:endParaRPr>
          </a:p>
        </p:txBody>
      </p:sp>
      <p:sp>
        <p:nvSpPr>
          <p:cNvPr id="11" name="Google Shape;1176;p74">
            <a:extLst>
              <a:ext uri="{FF2B5EF4-FFF2-40B4-BE49-F238E27FC236}">
                <a16:creationId xmlns:a16="http://schemas.microsoft.com/office/drawing/2014/main" id="{673613FA-A889-AE02-8F1C-22F68B6209C0}"/>
              </a:ext>
            </a:extLst>
          </p:cNvPr>
          <p:cNvSpPr/>
          <p:nvPr/>
        </p:nvSpPr>
        <p:spPr>
          <a:xfrm>
            <a:off x="2350828" y="4743784"/>
            <a:ext cx="930427" cy="931914"/>
          </a:xfrm>
          <a:prstGeom prst="rect">
            <a:avLst/>
          </a:prstGeom>
          <a:solidFill>
            <a:srgbClr val="204188"/>
          </a:solidFill>
          <a:ln>
            <a:noFill/>
          </a:ln>
        </p:spPr>
        <p:txBody>
          <a:bodyPr spcFirstLastPara="1" wrap="square" lIns="121900" tIns="60933" rIns="121900" bIns="60933" anchor="ctr" anchorCtr="0">
            <a:noAutofit/>
          </a:bodyPr>
          <a:lstStyle/>
          <a:p>
            <a:pPr algn="ctr">
              <a:buClr>
                <a:schemeClr val="dk1"/>
              </a:buClr>
              <a:buSzPts val="900"/>
            </a:pPr>
            <a:r>
              <a:rPr lang="en" sz="1200">
                <a:solidFill>
                  <a:schemeClr val="bg1"/>
                </a:solidFill>
                <a:latin typeface="+mj-lt"/>
                <a:ea typeface="Montserrat"/>
                <a:cs typeface="Montserrat"/>
                <a:sym typeface="Montserrat"/>
              </a:rPr>
              <a:t>Super </a:t>
            </a:r>
            <a:r>
              <a:rPr lang="en" sz="1200" err="1">
                <a:solidFill>
                  <a:schemeClr val="bg1"/>
                </a:solidFill>
                <a:latin typeface="+mj-lt"/>
                <a:ea typeface="Montserrat"/>
                <a:cs typeface="Montserrat"/>
                <a:sym typeface="Montserrat"/>
              </a:rPr>
              <a:t>peq</a:t>
            </a:r>
            <a:r>
              <a:rPr lang="en" sz="1200">
                <a:solidFill>
                  <a:schemeClr val="bg1"/>
                </a:solidFill>
                <a:latin typeface="+mj-lt"/>
                <a:ea typeface="Montserrat"/>
                <a:cs typeface="Montserrat"/>
                <a:sym typeface="Montserrat"/>
              </a:rPr>
              <a:t>.</a:t>
            </a:r>
            <a:endParaRPr sz="1200">
              <a:solidFill>
                <a:schemeClr val="bg1"/>
              </a:solidFill>
              <a:latin typeface="+mj-lt"/>
              <a:ea typeface="Montserrat"/>
              <a:cs typeface="Montserrat"/>
              <a:sym typeface="Montserrat"/>
            </a:endParaRPr>
          </a:p>
        </p:txBody>
      </p:sp>
      <p:sp>
        <p:nvSpPr>
          <p:cNvPr id="12" name="Google Shape;1177;p74">
            <a:extLst>
              <a:ext uri="{FF2B5EF4-FFF2-40B4-BE49-F238E27FC236}">
                <a16:creationId xmlns:a16="http://schemas.microsoft.com/office/drawing/2014/main" id="{4F8E3C92-521D-CCCF-D359-001E979CBD5A}"/>
              </a:ext>
            </a:extLst>
          </p:cNvPr>
          <p:cNvSpPr/>
          <p:nvPr/>
        </p:nvSpPr>
        <p:spPr>
          <a:xfrm>
            <a:off x="4174973" y="3999847"/>
            <a:ext cx="930427" cy="931914"/>
          </a:xfrm>
          <a:prstGeom prst="rect">
            <a:avLst/>
          </a:prstGeom>
          <a:solidFill>
            <a:srgbClr val="FFB500"/>
          </a:solidFill>
          <a:ln>
            <a:noFill/>
          </a:ln>
        </p:spPr>
        <p:txBody>
          <a:bodyPr spcFirstLastPara="1" wrap="square" lIns="121900" tIns="60933" rIns="121900" bIns="60933" anchor="ctr" anchorCtr="0">
            <a:noAutofit/>
          </a:bodyPr>
          <a:lstStyle/>
          <a:p>
            <a:pPr algn="ctr">
              <a:buClr>
                <a:schemeClr val="dk1"/>
              </a:buClr>
              <a:buSzPts val="1000"/>
            </a:pPr>
            <a:r>
              <a:rPr lang="en" sz="1333" dirty="0">
                <a:solidFill>
                  <a:schemeClr val="lt1"/>
                </a:solidFill>
                <a:latin typeface="+mj-lt"/>
                <a:ea typeface="Montserrat"/>
                <a:cs typeface="Montserrat"/>
                <a:sym typeface="Montserrat"/>
              </a:rPr>
              <a:t>Super peq.</a:t>
            </a:r>
            <a:endParaRPr sz="1333" dirty="0">
              <a:solidFill>
                <a:srgbClr val="000000"/>
              </a:solidFill>
              <a:latin typeface="+mj-lt"/>
              <a:ea typeface="Montserrat"/>
              <a:cs typeface="Montserrat"/>
              <a:sym typeface="Montserrat"/>
            </a:endParaRPr>
          </a:p>
        </p:txBody>
      </p:sp>
      <p:pic>
        <p:nvPicPr>
          <p:cNvPr id="14" name="Google Shape;1200;p75" descr="Display-Clear-Box-7--h-x-23--d-x-15--w">
            <a:extLst>
              <a:ext uri="{FF2B5EF4-FFF2-40B4-BE49-F238E27FC236}">
                <a16:creationId xmlns:a16="http://schemas.microsoft.com/office/drawing/2014/main" id="{D62177C1-E600-0194-45A8-8C84612CEF3E}"/>
              </a:ext>
            </a:extLst>
          </p:cNvPr>
          <p:cNvPicPr preferRelativeResize="0"/>
          <p:nvPr/>
        </p:nvPicPr>
        <p:blipFill rotWithShape="1">
          <a:blip r:embed="rId2">
            <a:alphaModFix/>
          </a:blip>
          <a:srcRect/>
          <a:stretch/>
        </p:blipFill>
        <p:spPr>
          <a:xfrm>
            <a:off x="7401209" y="2571237"/>
            <a:ext cx="3053248" cy="2291046"/>
          </a:xfrm>
          <a:prstGeom prst="rect">
            <a:avLst/>
          </a:prstGeom>
          <a:noFill/>
          <a:ln>
            <a:noFill/>
          </a:ln>
        </p:spPr>
      </p:pic>
      <p:sp>
        <p:nvSpPr>
          <p:cNvPr id="15" name="Google Shape;1202;p75">
            <a:extLst>
              <a:ext uri="{FF2B5EF4-FFF2-40B4-BE49-F238E27FC236}">
                <a16:creationId xmlns:a16="http://schemas.microsoft.com/office/drawing/2014/main" id="{988443BA-91FA-CB00-EDE9-C3AEBB89289E}"/>
              </a:ext>
            </a:extLst>
          </p:cNvPr>
          <p:cNvSpPr/>
          <p:nvPr/>
        </p:nvSpPr>
        <p:spPr>
          <a:xfrm>
            <a:off x="5097734" y="2598617"/>
            <a:ext cx="3703365" cy="848916"/>
          </a:xfrm>
          <a:custGeom>
            <a:avLst/>
            <a:gdLst/>
            <a:ahLst/>
            <a:cxnLst/>
            <a:rect l="l" t="t" r="r" b="b"/>
            <a:pathLst>
              <a:path w="1728" h="713" extrusionOk="0">
                <a:moveTo>
                  <a:pt x="0" y="219"/>
                </a:moveTo>
                <a:cubicBezTo>
                  <a:pt x="395" y="109"/>
                  <a:pt x="791" y="0"/>
                  <a:pt x="1079" y="82"/>
                </a:cubicBezTo>
                <a:cubicBezTo>
                  <a:pt x="1367" y="164"/>
                  <a:pt x="1614" y="611"/>
                  <a:pt x="1728" y="713"/>
                </a:cubicBezTo>
              </a:path>
            </a:pathLst>
          </a:custGeom>
          <a:noFill/>
          <a:ln w="38100" cap="flat" cmpd="sng">
            <a:solidFill>
              <a:schemeClr val="tx1"/>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6" name="Google Shape;1177;p74">
            <a:extLst>
              <a:ext uri="{FF2B5EF4-FFF2-40B4-BE49-F238E27FC236}">
                <a16:creationId xmlns:a16="http://schemas.microsoft.com/office/drawing/2014/main" id="{DEF9839D-6C17-5A0A-39F9-BD6D293D4E2A}"/>
              </a:ext>
            </a:extLst>
          </p:cNvPr>
          <p:cNvSpPr/>
          <p:nvPr/>
        </p:nvSpPr>
        <p:spPr>
          <a:xfrm>
            <a:off x="8622246" y="3273201"/>
            <a:ext cx="930427" cy="931914"/>
          </a:xfrm>
          <a:prstGeom prst="rect">
            <a:avLst/>
          </a:prstGeom>
          <a:noFill/>
          <a:ln>
            <a:noFill/>
          </a:ln>
        </p:spPr>
        <p:txBody>
          <a:bodyPr spcFirstLastPara="1" wrap="square" lIns="121900" tIns="60933" rIns="121900" bIns="60933" anchor="ctr" anchorCtr="0">
            <a:noAutofit/>
          </a:bodyPr>
          <a:lstStyle/>
          <a:p>
            <a:pPr algn="ctr">
              <a:buClr>
                <a:schemeClr val="dk1"/>
              </a:buClr>
              <a:buSzPts val="1000"/>
            </a:pPr>
            <a:r>
              <a:rPr lang="en" sz="1333" b="1" dirty="0">
                <a:latin typeface="+mj-lt"/>
                <a:ea typeface="Montserrat"/>
                <a:cs typeface="Montserrat"/>
                <a:sym typeface="Montserrat"/>
              </a:rPr>
              <a:t>Super peq.</a:t>
            </a:r>
            <a:endParaRPr sz="1333" b="1" dirty="0">
              <a:latin typeface="+mj-lt"/>
              <a:ea typeface="Montserrat"/>
              <a:cs typeface="Montserrat"/>
              <a:sym typeface="Montserrat"/>
            </a:endParaRPr>
          </a:p>
        </p:txBody>
      </p:sp>
      <p:sp>
        <p:nvSpPr>
          <p:cNvPr id="17" name="Text Placeholder 5">
            <a:extLst>
              <a:ext uri="{FF2B5EF4-FFF2-40B4-BE49-F238E27FC236}">
                <a16:creationId xmlns:a16="http://schemas.microsoft.com/office/drawing/2014/main" id="{2BC7F598-47DE-A36F-C5DE-6DF4160C9C9B}"/>
              </a:ext>
            </a:extLst>
          </p:cNvPr>
          <p:cNvSpPr txBox="1">
            <a:spLocks/>
          </p:cNvSpPr>
          <p:nvPr/>
        </p:nvSpPr>
        <p:spPr>
          <a:xfrm>
            <a:off x="7085657" y="1907412"/>
            <a:ext cx="3684352" cy="436542"/>
          </a:xfrm>
          <a:prstGeom prst="rect">
            <a:avLst/>
          </a:prstGeom>
        </p:spPr>
        <p:txBody>
          <a:bodyPr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b="1" dirty="0">
                <a:solidFill>
                  <a:schemeClr val="bg2"/>
                </a:solidFill>
              </a:rPr>
              <a:t>AMOSTRA OPERATIVA</a:t>
            </a:r>
          </a:p>
        </p:txBody>
      </p:sp>
      <p:sp>
        <p:nvSpPr>
          <p:cNvPr id="18" name="Text Placeholder 5">
            <a:extLst>
              <a:ext uri="{FF2B5EF4-FFF2-40B4-BE49-F238E27FC236}">
                <a16:creationId xmlns:a16="http://schemas.microsoft.com/office/drawing/2014/main" id="{9E2D7DB2-A213-4A6C-1C6A-3CC24FB5F550}"/>
              </a:ext>
            </a:extLst>
          </p:cNvPr>
          <p:cNvSpPr txBox="1">
            <a:spLocks/>
          </p:cNvSpPr>
          <p:nvPr/>
        </p:nvSpPr>
        <p:spPr>
          <a:xfrm>
            <a:off x="279200" y="5787916"/>
            <a:ext cx="11582400" cy="436542"/>
          </a:xfrm>
          <a:prstGeom prst="rect">
            <a:avLst/>
          </a:prstGeom>
          <a:solidFill>
            <a:schemeClr val="accent3"/>
          </a:solidFill>
        </p:spPr>
        <p:txBody>
          <a:bodyPr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b="1" dirty="0">
                <a:solidFill>
                  <a:schemeClr val="bg1"/>
                </a:solidFill>
              </a:rPr>
              <a:t>Qualquer Supermercado peq.  pode representar outro Supermercado peq.</a:t>
            </a:r>
          </a:p>
        </p:txBody>
      </p:sp>
    </p:spTree>
    <p:extLst>
      <p:ext uri="{BB962C8B-B14F-4D97-AF65-F5344CB8AC3E}">
        <p14:creationId xmlns:p14="http://schemas.microsoft.com/office/powerpoint/2010/main" val="139128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Desenho da amostra operativa</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54</a:t>
            </a:fld>
            <a:endParaRPr lang="en-US" dirty="0"/>
          </a:p>
        </p:txBody>
      </p:sp>
      <p:sp>
        <p:nvSpPr>
          <p:cNvPr id="3" name="Text Placeholder 3">
            <a:extLst>
              <a:ext uri="{FF2B5EF4-FFF2-40B4-BE49-F238E27FC236}">
                <a16:creationId xmlns:a16="http://schemas.microsoft.com/office/drawing/2014/main" id="{9E3D8B28-B2EB-29CC-8BE3-D1000F6ADBDE}"/>
              </a:ext>
            </a:extLst>
          </p:cNvPr>
          <p:cNvSpPr txBox="1">
            <a:spLocks/>
          </p:cNvSpPr>
          <p:nvPr/>
        </p:nvSpPr>
        <p:spPr>
          <a:xfrm>
            <a:off x="288560" y="841817"/>
            <a:ext cx="9577816" cy="436542"/>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b="0" dirty="0">
                <a:solidFill>
                  <a:schemeClr val="tx1"/>
                </a:solidFill>
              </a:rPr>
              <a:t>A Amostra é </a:t>
            </a:r>
            <a:r>
              <a:rPr lang="pt-BR" dirty="0">
                <a:solidFill>
                  <a:schemeClr val="tx1"/>
                </a:solidFill>
              </a:rPr>
              <a:t>DESPROPORCIONAL</a:t>
            </a:r>
            <a:r>
              <a:rPr lang="pt-BR" b="0" dirty="0">
                <a:solidFill>
                  <a:schemeClr val="tx1"/>
                </a:solidFill>
              </a:rPr>
              <a:t> pois, para determinar quantas lojas de cada Estrato farão parte da amostra, leva-se em consideração 2 fatores:</a:t>
            </a:r>
          </a:p>
        </p:txBody>
      </p:sp>
      <p:sp>
        <p:nvSpPr>
          <p:cNvPr id="4" name="Text Placeholder 5">
            <a:extLst>
              <a:ext uri="{FF2B5EF4-FFF2-40B4-BE49-F238E27FC236}">
                <a16:creationId xmlns:a16="http://schemas.microsoft.com/office/drawing/2014/main" id="{E2C25EDA-08A7-6AFF-FF4D-5CFA44144052}"/>
              </a:ext>
            </a:extLst>
          </p:cNvPr>
          <p:cNvSpPr txBox="1">
            <a:spLocks/>
          </p:cNvSpPr>
          <p:nvPr/>
        </p:nvSpPr>
        <p:spPr>
          <a:xfrm>
            <a:off x="288560" y="1470870"/>
            <a:ext cx="3684352" cy="436542"/>
          </a:xfrm>
          <a:prstGeom prst="rect">
            <a:avLst/>
          </a:prstGeom>
        </p:spPr>
        <p:txBody>
          <a:bodyPr lIns="0" rIns="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i="1" dirty="0">
                <a:latin typeface="Georgia" panose="02040502050405020303" pitchFamily="18" charset="0"/>
              </a:rPr>
              <a:t>Exemplo:</a:t>
            </a:r>
          </a:p>
        </p:txBody>
      </p:sp>
      <p:sp>
        <p:nvSpPr>
          <p:cNvPr id="5" name="Text Placeholder 5">
            <a:extLst>
              <a:ext uri="{FF2B5EF4-FFF2-40B4-BE49-F238E27FC236}">
                <a16:creationId xmlns:a16="http://schemas.microsoft.com/office/drawing/2014/main" id="{17CBBAED-BEA4-843B-AB01-62DD7E229179}"/>
              </a:ext>
            </a:extLst>
          </p:cNvPr>
          <p:cNvSpPr txBox="1">
            <a:spLocks/>
          </p:cNvSpPr>
          <p:nvPr/>
        </p:nvSpPr>
        <p:spPr>
          <a:xfrm>
            <a:off x="288560" y="1907412"/>
            <a:ext cx="3684352" cy="436542"/>
          </a:xfrm>
          <a:prstGeom prst="rect">
            <a:avLst/>
          </a:prstGeom>
        </p:spPr>
        <p:txBody>
          <a:bodyPr lIns="0" rIns="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b="1" dirty="0">
                <a:latin typeface="+mj-lt"/>
              </a:rPr>
              <a:t>Número de Lojas e Volume de Vendas</a:t>
            </a:r>
          </a:p>
        </p:txBody>
      </p:sp>
      <p:graphicFrame>
        <p:nvGraphicFramePr>
          <p:cNvPr id="8" name="Chart 7">
            <a:extLst>
              <a:ext uri="{FF2B5EF4-FFF2-40B4-BE49-F238E27FC236}">
                <a16:creationId xmlns:a16="http://schemas.microsoft.com/office/drawing/2014/main" id="{149C17DC-3246-9A25-93A7-BC3464A2A8FA}"/>
              </a:ext>
            </a:extLst>
          </p:cNvPr>
          <p:cNvGraphicFramePr/>
          <p:nvPr>
            <p:extLst>
              <p:ext uri="{D42A27DB-BD31-4B8C-83A1-F6EECF244321}">
                <p14:modId xmlns:p14="http://schemas.microsoft.com/office/powerpoint/2010/main" val="4254775666"/>
              </p:ext>
            </p:extLst>
          </p:nvPr>
        </p:nvGraphicFramePr>
        <p:xfrm>
          <a:off x="288560" y="2219793"/>
          <a:ext cx="10437352" cy="41379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627437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Tamanho da amostra</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55</a:t>
            </a:fld>
            <a:endParaRPr lang="en-US" dirty="0"/>
          </a:p>
        </p:txBody>
      </p:sp>
      <p:sp>
        <p:nvSpPr>
          <p:cNvPr id="4" name="Google Shape;1596;p40">
            <a:extLst>
              <a:ext uri="{FF2B5EF4-FFF2-40B4-BE49-F238E27FC236}">
                <a16:creationId xmlns:a16="http://schemas.microsoft.com/office/drawing/2014/main" id="{DB4A51E0-A0E1-3F1E-E4C5-1E9B461DBB2D}"/>
              </a:ext>
            </a:extLst>
          </p:cNvPr>
          <p:cNvSpPr txBox="1"/>
          <p:nvPr/>
        </p:nvSpPr>
        <p:spPr>
          <a:xfrm>
            <a:off x="288559" y="1727199"/>
            <a:ext cx="5032868" cy="3149599"/>
          </a:xfrm>
          <a:prstGeom prst="rect">
            <a:avLst/>
          </a:prstGeom>
          <a:noFill/>
          <a:ln>
            <a:noFill/>
          </a:ln>
        </p:spPr>
        <p:txBody>
          <a:bodyPr spcFirstLastPara="1" wrap="square" lIns="0" tIns="45700" rIns="0" bIns="45700" anchor="t" anchorCtr="0">
            <a:noAutofit/>
          </a:bodyPr>
          <a:lstStyle/>
          <a:p>
            <a:pPr marR="0" lvl="0" algn="l" rtl="0">
              <a:lnSpc>
                <a:spcPct val="100000"/>
              </a:lnSpc>
              <a:spcBef>
                <a:spcPts val="0"/>
              </a:spcBef>
              <a:spcAft>
                <a:spcPts val="1200"/>
              </a:spcAft>
              <a:buClr>
                <a:schemeClr val="dk1"/>
              </a:buClr>
              <a:buSzPts val="1600"/>
            </a:pPr>
            <a:r>
              <a:rPr lang="pt-BR" sz="1600" dirty="0">
                <a:solidFill>
                  <a:schemeClr val="dk1"/>
                </a:solidFill>
                <a:latin typeface="Arial"/>
                <a:ea typeface="Arial"/>
                <a:cs typeface="Arial"/>
                <a:sym typeface="Arial"/>
              </a:rPr>
              <a:t>Quanto </a:t>
            </a:r>
            <a:r>
              <a:rPr lang="pt-BR" sz="1600" b="1" dirty="0">
                <a:solidFill>
                  <a:schemeClr val="dk1"/>
                </a:solidFill>
                <a:latin typeface="Arial"/>
                <a:ea typeface="Arial"/>
                <a:cs typeface="Arial"/>
                <a:sym typeface="Arial"/>
              </a:rPr>
              <a:t>maior a amostra melhor a precisão</a:t>
            </a:r>
            <a:r>
              <a:rPr lang="pt-BR" sz="1600" dirty="0">
                <a:solidFill>
                  <a:schemeClr val="dk1"/>
                </a:solidFill>
                <a:latin typeface="Arial"/>
                <a:ea typeface="Arial"/>
                <a:cs typeface="Arial"/>
                <a:sym typeface="Arial"/>
              </a:rPr>
              <a:t>, porém a partir de um certo ponto, o </a:t>
            </a:r>
            <a:r>
              <a:rPr lang="pt-BR" sz="1600" b="1" dirty="0">
                <a:solidFill>
                  <a:schemeClr val="dk1"/>
                </a:solidFill>
                <a:latin typeface="Arial"/>
                <a:ea typeface="Arial"/>
                <a:cs typeface="Arial"/>
                <a:sym typeface="Arial"/>
              </a:rPr>
              <a:t>ganho de precisão é mínimo e o custo aumenta muito</a:t>
            </a:r>
            <a:r>
              <a:rPr lang="pt-BR" sz="1600" dirty="0">
                <a:solidFill>
                  <a:schemeClr val="dk1"/>
                </a:solidFill>
                <a:latin typeface="Arial"/>
                <a:ea typeface="Arial"/>
                <a:cs typeface="Arial"/>
                <a:sym typeface="Arial"/>
              </a:rPr>
              <a:t>.</a:t>
            </a:r>
          </a:p>
          <a:p>
            <a:pPr marR="0" lvl="0" algn="l" rtl="0">
              <a:lnSpc>
                <a:spcPct val="100000"/>
              </a:lnSpc>
              <a:spcBef>
                <a:spcPts val="0"/>
              </a:spcBef>
              <a:spcAft>
                <a:spcPts val="1200"/>
              </a:spcAft>
              <a:buClr>
                <a:schemeClr val="dk1"/>
              </a:buClr>
              <a:buSzPts val="1600"/>
            </a:pPr>
            <a:r>
              <a:rPr lang="pt-BR" sz="1600" dirty="0">
                <a:solidFill>
                  <a:schemeClr val="dk1"/>
                </a:solidFill>
                <a:latin typeface="Arial"/>
                <a:ea typeface="Arial"/>
                <a:cs typeface="Arial"/>
                <a:sym typeface="Arial"/>
              </a:rPr>
              <a:t>O cálculo de amostra </a:t>
            </a:r>
            <a:r>
              <a:rPr lang="pt-BR" sz="1600" b="1" dirty="0">
                <a:solidFill>
                  <a:schemeClr val="dk1"/>
                </a:solidFill>
                <a:latin typeface="Arial"/>
                <a:ea typeface="Arial"/>
                <a:cs typeface="Arial"/>
                <a:sym typeface="Arial"/>
              </a:rPr>
              <a:t>Nielsen busca esse ponto ótimo da relação entre custo e precisão</a:t>
            </a:r>
            <a:r>
              <a:rPr lang="pt-BR" sz="1600" dirty="0">
                <a:solidFill>
                  <a:schemeClr val="dk1"/>
                </a:solidFill>
                <a:latin typeface="Arial"/>
                <a:ea typeface="Arial"/>
                <a:cs typeface="Arial"/>
                <a:sym typeface="Arial"/>
              </a:rPr>
              <a:t>.</a:t>
            </a:r>
          </a:p>
        </p:txBody>
      </p:sp>
      <p:sp>
        <p:nvSpPr>
          <p:cNvPr id="5" name="Text Placeholder 3">
            <a:extLst>
              <a:ext uri="{FF2B5EF4-FFF2-40B4-BE49-F238E27FC236}">
                <a16:creationId xmlns:a16="http://schemas.microsoft.com/office/drawing/2014/main" id="{8FA24AF5-9AC3-0D59-2E80-9340219E6062}"/>
              </a:ext>
            </a:extLst>
          </p:cNvPr>
          <p:cNvSpPr txBox="1">
            <a:spLocks/>
          </p:cNvSpPr>
          <p:nvPr/>
        </p:nvSpPr>
        <p:spPr>
          <a:xfrm>
            <a:off x="288560" y="841817"/>
            <a:ext cx="9577816" cy="436542"/>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b="0" dirty="0">
                <a:solidFill>
                  <a:schemeClr val="tx1"/>
                </a:solidFill>
              </a:rPr>
              <a:t>Baseado nos conceitos de estratificação, a Nielsen calcula a amostra para representar adequadamente cada um das características de canais e regiões.</a:t>
            </a:r>
          </a:p>
        </p:txBody>
      </p:sp>
      <p:pic>
        <p:nvPicPr>
          <p:cNvPr id="6" name="Google Shape;1237;p77">
            <a:extLst>
              <a:ext uri="{FF2B5EF4-FFF2-40B4-BE49-F238E27FC236}">
                <a16:creationId xmlns:a16="http://schemas.microsoft.com/office/drawing/2014/main" id="{E8B73606-B793-5E2B-B917-1D016365B427}"/>
              </a:ext>
            </a:extLst>
          </p:cNvPr>
          <p:cNvPicPr preferRelativeResize="0"/>
          <p:nvPr/>
        </p:nvPicPr>
        <p:blipFill rotWithShape="1">
          <a:blip r:embed="rId3">
            <a:alphaModFix/>
            <a:duotone>
              <a:schemeClr val="bg2">
                <a:shade val="45000"/>
                <a:satMod val="135000"/>
              </a:schemeClr>
              <a:prstClr val="white"/>
            </a:duotone>
          </a:blip>
          <a:srcRect/>
          <a:stretch/>
        </p:blipFill>
        <p:spPr>
          <a:xfrm>
            <a:off x="6362700" y="1178441"/>
            <a:ext cx="5501215" cy="4916710"/>
          </a:xfrm>
          <a:prstGeom prst="rect">
            <a:avLst/>
          </a:prstGeom>
          <a:noFill/>
          <a:ln>
            <a:noFill/>
          </a:ln>
        </p:spPr>
      </p:pic>
    </p:spTree>
    <p:extLst>
      <p:ext uri="{BB962C8B-B14F-4D97-AF65-F5344CB8AC3E}">
        <p14:creationId xmlns:p14="http://schemas.microsoft.com/office/powerpoint/2010/main" val="41278252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BB87D478-9DEC-CA66-9565-8BB32EABDF4E}"/>
              </a:ext>
            </a:extLst>
          </p:cNvPr>
          <p:cNvSpPr>
            <a:spLocks noGrp="1"/>
          </p:cNvSpPr>
          <p:nvPr>
            <p:ph type="body" sz="quarter" idx="13"/>
          </p:nvPr>
        </p:nvSpPr>
        <p:spPr/>
        <p:txBody>
          <a:bodyPr/>
          <a:lstStyle/>
          <a:p>
            <a:r>
              <a:rPr lang="pt-BR" dirty="0"/>
              <a:t>Os elementos que influenciam a precisão da amostra são:</a:t>
            </a:r>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Amostra</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56</a:t>
            </a:fld>
            <a:endParaRPr lang="en-US" dirty="0"/>
          </a:p>
        </p:txBody>
      </p:sp>
      <p:sp>
        <p:nvSpPr>
          <p:cNvPr id="3" name="Google Shape;970;p65">
            <a:extLst>
              <a:ext uri="{FF2B5EF4-FFF2-40B4-BE49-F238E27FC236}">
                <a16:creationId xmlns:a16="http://schemas.microsoft.com/office/drawing/2014/main" id="{D743A684-D65D-4D3F-D348-9F9A918215E6}"/>
              </a:ext>
            </a:extLst>
          </p:cNvPr>
          <p:cNvSpPr/>
          <p:nvPr/>
        </p:nvSpPr>
        <p:spPr>
          <a:xfrm>
            <a:off x="279200" y="1592911"/>
            <a:ext cx="3702250" cy="1113758"/>
          </a:xfrm>
          <a:prstGeom prst="rect">
            <a:avLst/>
          </a:prstGeom>
          <a:solidFill>
            <a:schemeClr val="bg2"/>
          </a:solidFill>
          <a:ln>
            <a:noFill/>
          </a:ln>
        </p:spPr>
        <p:txBody>
          <a:bodyPr spcFirstLastPara="1" wrap="square" lIns="121900" tIns="60933" rIns="121900" bIns="60933" anchor="ctr" anchorCtr="0">
            <a:noAutofit/>
          </a:bodyPr>
          <a:lstStyle/>
          <a:p>
            <a:pPr algn="ctr">
              <a:buClr>
                <a:schemeClr val="lt1"/>
              </a:buClr>
              <a:buSzPts val="1400"/>
            </a:pPr>
            <a:r>
              <a:rPr lang="en-PH" sz="1600" dirty="0">
                <a:solidFill>
                  <a:schemeClr val="bg1"/>
                </a:solidFill>
                <a:latin typeface="+mj-lt"/>
                <a:ea typeface="Montserrat"/>
                <a:cs typeface="Montserrat"/>
                <a:sym typeface="Montserrat"/>
              </a:rPr>
              <a:t>TAMANHO DA AMOSTRA</a:t>
            </a:r>
          </a:p>
        </p:txBody>
      </p:sp>
      <p:sp>
        <p:nvSpPr>
          <p:cNvPr id="4" name="Google Shape;970;p65">
            <a:extLst>
              <a:ext uri="{FF2B5EF4-FFF2-40B4-BE49-F238E27FC236}">
                <a16:creationId xmlns:a16="http://schemas.microsoft.com/office/drawing/2014/main" id="{3D82DB49-D6CE-1755-BE98-6D374ACCD33D}"/>
              </a:ext>
            </a:extLst>
          </p:cNvPr>
          <p:cNvSpPr/>
          <p:nvPr/>
        </p:nvSpPr>
        <p:spPr>
          <a:xfrm>
            <a:off x="4244875" y="1592911"/>
            <a:ext cx="3702250" cy="1113758"/>
          </a:xfrm>
          <a:prstGeom prst="rect">
            <a:avLst/>
          </a:prstGeom>
          <a:solidFill>
            <a:schemeClr val="bg2"/>
          </a:solidFill>
          <a:ln>
            <a:noFill/>
          </a:ln>
        </p:spPr>
        <p:txBody>
          <a:bodyPr spcFirstLastPara="1" wrap="square" lIns="121900" tIns="60933" rIns="121900" bIns="60933" anchor="ctr" anchorCtr="0">
            <a:noAutofit/>
          </a:bodyPr>
          <a:lstStyle/>
          <a:p>
            <a:pPr algn="ctr">
              <a:buClr>
                <a:schemeClr val="lt1"/>
              </a:buClr>
              <a:buSzPts val="1400"/>
            </a:pPr>
            <a:r>
              <a:rPr lang="en-PH" sz="1600" dirty="0">
                <a:solidFill>
                  <a:schemeClr val="bg1"/>
                </a:solidFill>
                <a:latin typeface="+mj-lt"/>
                <a:ea typeface="Montserrat"/>
                <a:cs typeface="Montserrat"/>
                <a:sym typeface="Montserrat"/>
              </a:rPr>
              <a:t>DISTRIBUIÇÃO DA MARCA</a:t>
            </a:r>
          </a:p>
        </p:txBody>
      </p:sp>
      <p:sp>
        <p:nvSpPr>
          <p:cNvPr id="5" name="Google Shape;970;p65">
            <a:extLst>
              <a:ext uri="{FF2B5EF4-FFF2-40B4-BE49-F238E27FC236}">
                <a16:creationId xmlns:a16="http://schemas.microsoft.com/office/drawing/2014/main" id="{4CFA72CC-4ED2-0536-F977-BF9FB5579970}"/>
              </a:ext>
            </a:extLst>
          </p:cNvPr>
          <p:cNvSpPr/>
          <p:nvPr/>
        </p:nvSpPr>
        <p:spPr>
          <a:xfrm>
            <a:off x="8161665" y="1592911"/>
            <a:ext cx="3702250" cy="1113758"/>
          </a:xfrm>
          <a:prstGeom prst="rect">
            <a:avLst/>
          </a:prstGeom>
          <a:solidFill>
            <a:schemeClr val="bg2"/>
          </a:solidFill>
          <a:ln>
            <a:noFill/>
          </a:ln>
        </p:spPr>
        <p:txBody>
          <a:bodyPr spcFirstLastPara="1" wrap="square" lIns="121900" tIns="60933" rIns="121900" bIns="60933" anchor="ctr" anchorCtr="0">
            <a:noAutofit/>
          </a:bodyPr>
          <a:lstStyle/>
          <a:p>
            <a:pPr algn="ctr">
              <a:buClr>
                <a:schemeClr val="lt1"/>
              </a:buClr>
              <a:buSzPts val="1400"/>
            </a:pPr>
            <a:r>
              <a:rPr lang="en-PH" sz="1600" dirty="0">
                <a:solidFill>
                  <a:schemeClr val="bg1"/>
                </a:solidFill>
                <a:latin typeface="+mj-lt"/>
                <a:ea typeface="Montserrat"/>
                <a:cs typeface="Montserrat"/>
                <a:sym typeface="Montserrat"/>
              </a:rPr>
              <a:t>VARIABILIDADE DAS LOJAS</a:t>
            </a:r>
          </a:p>
        </p:txBody>
      </p:sp>
      <p:sp>
        <p:nvSpPr>
          <p:cNvPr id="6" name="Google Shape;970;p65">
            <a:extLst>
              <a:ext uri="{FF2B5EF4-FFF2-40B4-BE49-F238E27FC236}">
                <a16:creationId xmlns:a16="http://schemas.microsoft.com/office/drawing/2014/main" id="{B3330EBE-FE02-A2C2-070A-62D5EB8FD992}"/>
              </a:ext>
            </a:extLst>
          </p:cNvPr>
          <p:cNvSpPr/>
          <p:nvPr/>
        </p:nvSpPr>
        <p:spPr>
          <a:xfrm>
            <a:off x="279200" y="2904548"/>
            <a:ext cx="11582400" cy="894880"/>
          </a:xfrm>
          <a:prstGeom prst="rect">
            <a:avLst/>
          </a:prstGeom>
          <a:noFill/>
          <a:ln>
            <a:solidFill>
              <a:schemeClr val="bg2"/>
            </a:solidFill>
          </a:ln>
        </p:spPr>
        <p:txBody>
          <a:bodyPr spcFirstLastPara="1" wrap="square" lIns="121900" tIns="60933" rIns="121900" bIns="60933" anchor="ctr" anchorCtr="0">
            <a:noAutofit/>
          </a:bodyPr>
          <a:lstStyle/>
          <a:p>
            <a:pPr algn="ctr">
              <a:buClr>
                <a:schemeClr val="lt1"/>
              </a:buClr>
              <a:buSzPts val="1400"/>
            </a:pPr>
            <a:r>
              <a:rPr lang="pt-BR" sz="1600" dirty="0">
                <a:latin typeface="+mj-lt"/>
                <a:ea typeface="Montserrat"/>
                <a:cs typeface="Montserrat"/>
                <a:sym typeface="Montserrat"/>
              </a:rPr>
              <a:t>Quanto maior o </a:t>
            </a:r>
            <a:r>
              <a:rPr lang="pt-BR" sz="1600" b="1" dirty="0">
                <a:latin typeface="+mj-lt"/>
                <a:ea typeface="Montserrat"/>
                <a:cs typeface="Montserrat"/>
                <a:sym typeface="Montserrat"/>
              </a:rPr>
              <a:t>tamanho da amostra</a:t>
            </a:r>
            <a:r>
              <a:rPr lang="pt-BR" sz="1600" dirty="0">
                <a:latin typeface="+mj-lt"/>
                <a:ea typeface="Montserrat"/>
                <a:cs typeface="Montserrat"/>
                <a:sym typeface="Montserrat"/>
              </a:rPr>
              <a:t> (até alcançar o ponto ótimo de desenho), menor o erro associado à estimativa</a:t>
            </a:r>
          </a:p>
        </p:txBody>
      </p:sp>
      <p:sp>
        <p:nvSpPr>
          <p:cNvPr id="7" name="Google Shape;970;p65">
            <a:extLst>
              <a:ext uri="{FF2B5EF4-FFF2-40B4-BE49-F238E27FC236}">
                <a16:creationId xmlns:a16="http://schemas.microsoft.com/office/drawing/2014/main" id="{8646C2CA-6E89-FE4C-6968-1138DB152CB3}"/>
              </a:ext>
            </a:extLst>
          </p:cNvPr>
          <p:cNvSpPr/>
          <p:nvPr/>
        </p:nvSpPr>
        <p:spPr>
          <a:xfrm>
            <a:off x="279200" y="3997307"/>
            <a:ext cx="11582400" cy="894880"/>
          </a:xfrm>
          <a:prstGeom prst="rect">
            <a:avLst/>
          </a:prstGeom>
          <a:noFill/>
          <a:ln>
            <a:solidFill>
              <a:schemeClr val="bg2"/>
            </a:solidFill>
          </a:ln>
        </p:spPr>
        <p:txBody>
          <a:bodyPr spcFirstLastPara="1" wrap="square" lIns="121900" tIns="60933" rIns="121900" bIns="60933" anchor="ctr" anchorCtr="0">
            <a:noAutofit/>
          </a:bodyPr>
          <a:lstStyle/>
          <a:p>
            <a:pPr algn="ctr">
              <a:buClr>
                <a:schemeClr val="lt1"/>
              </a:buClr>
              <a:buSzPts val="1400"/>
            </a:pPr>
            <a:r>
              <a:rPr lang="pt-BR" sz="1600" dirty="0">
                <a:latin typeface="+mj-lt"/>
                <a:ea typeface="Montserrat"/>
                <a:cs typeface="Montserrat"/>
                <a:sym typeface="Montserrat"/>
              </a:rPr>
              <a:t>Quanto maior e mais pulverizada a distribuição de uma marca, menor o erro. Ex: marcas com </a:t>
            </a:r>
            <a:r>
              <a:rPr lang="pt-BR" sz="1600" b="1" dirty="0">
                <a:latin typeface="+mj-lt"/>
                <a:ea typeface="Montserrat"/>
                <a:cs typeface="Montserrat"/>
                <a:sym typeface="Montserrat"/>
              </a:rPr>
              <a:t>distribuição</a:t>
            </a:r>
            <a:r>
              <a:rPr lang="pt-BR" sz="1600" dirty="0">
                <a:latin typeface="+mj-lt"/>
                <a:ea typeface="Montserrat"/>
                <a:cs typeface="Montserrat"/>
                <a:sym typeface="Montserrat"/>
              </a:rPr>
              <a:t> muito concentrada geograficamente tem menor probabilidade de captação, aumentando o erro associado</a:t>
            </a:r>
          </a:p>
        </p:txBody>
      </p:sp>
      <p:sp>
        <p:nvSpPr>
          <p:cNvPr id="8" name="Google Shape;970;p65">
            <a:extLst>
              <a:ext uri="{FF2B5EF4-FFF2-40B4-BE49-F238E27FC236}">
                <a16:creationId xmlns:a16="http://schemas.microsoft.com/office/drawing/2014/main" id="{82A7E076-54F5-5704-84CA-87AD62CD31D5}"/>
              </a:ext>
            </a:extLst>
          </p:cNvPr>
          <p:cNvSpPr/>
          <p:nvPr/>
        </p:nvSpPr>
        <p:spPr>
          <a:xfrm>
            <a:off x="279200" y="5090067"/>
            <a:ext cx="11582400" cy="894880"/>
          </a:xfrm>
          <a:prstGeom prst="rect">
            <a:avLst/>
          </a:prstGeom>
          <a:noFill/>
          <a:ln>
            <a:solidFill>
              <a:schemeClr val="bg2"/>
            </a:solidFill>
          </a:ln>
        </p:spPr>
        <p:txBody>
          <a:bodyPr spcFirstLastPara="1" wrap="square" lIns="121900" tIns="60933" rIns="121900" bIns="60933" anchor="ctr" anchorCtr="0">
            <a:noAutofit/>
          </a:bodyPr>
          <a:lstStyle/>
          <a:p>
            <a:pPr algn="ctr">
              <a:buClr>
                <a:schemeClr val="lt1"/>
              </a:buClr>
              <a:buSzPts val="1400"/>
            </a:pPr>
            <a:r>
              <a:rPr lang="pt-BR" sz="1600" dirty="0">
                <a:latin typeface="+mj-lt"/>
                <a:ea typeface="Montserrat"/>
                <a:cs typeface="Montserrat"/>
                <a:sym typeface="Montserrat"/>
              </a:rPr>
              <a:t>Quanto menor a </a:t>
            </a:r>
            <a:r>
              <a:rPr lang="pt-BR" sz="1600" b="1" dirty="0">
                <a:latin typeface="+mj-lt"/>
                <a:ea typeface="Montserrat"/>
                <a:cs typeface="Montserrat"/>
                <a:sym typeface="Montserrat"/>
              </a:rPr>
              <a:t>variabilidade</a:t>
            </a:r>
            <a:r>
              <a:rPr lang="pt-BR" sz="1600" dirty="0">
                <a:latin typeface="+mj-lt"/>
                <a:ea typeface="Montserrat"/>
                <a:cs typeface="Montserrat"/>
                <a:sym typeface="Montserrat"/>
              </a:rPr>
              <a:t> entre as lojas de um mercado, menor será o desvio</a:t>
            </a:r>
          </a:p>
        </p:txBody>
      </p:sp>
    </p:spTree>
    <p:extLst>
      <p:ext uri="{BB962C8B-B14F-4D97-AF65-F5344CB8AC3E}">
        <p14:creationId xmlns:p14="http://schemas.microsoft.com/office/powerpoint/2010/main" val="15469493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Controles estatísticos</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57</a:t>
            </a:fld>
            <a:endParaRPr lang="en-US" dirty="0"/>
          </a:p>
        </p:txBody>
      </p:sp>
      <p:sp>
        <p:nvSpPr>
          <p:cNvPr id="3" name="Text Placeholder 3">
            <a:extLst>
              <a:ext uri="{FF2B5EF4-FFF2-40B4-BE49-F238E27FC236}">
                <a16:creationId xmlns:a16="http://schemas.microsoft.com/office/drawing/2014/main" id="{ECC64B49-0C64-BAA5-4E2B-7FE5909F5D84}"/>
              </a:ext>
            </a:extLst>
          </p:cNvPr>
          <p:cNvSpPr txBox="1">
            <a:spLocks/>
          </p:cNvSpPr>
          <p:nvPr/>
        </p:nvSpPr>
        <p:spPr>
          <a:xfrm>
            <a:off x="288560" y="841817"/>
            <a:ext cx="8890951" cy="436542"/>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b="0" dirty="0">
                <a:solidFill>
                  <a:schemeClr val="tx1"/>
                </a:solidFill>
              </a:rPr>
              <a:t>Nossos rigorosos controles visam identificar nos dados todos os tipos de atipicidades.</a:t>
            </a:r>
          </a:p>
        </p:txBody>
      </p:sp>
      <p:sp>
        <p:nvSpPr>
          <p:cNvPr id="4" name="Google Shape;970;p65">
            <a:extLst>
              <a:ext uri="{FF2B5EF4-FFF2-40B4-BE49-F238E27FC236}">
                <a16:creationId xmlns:a16="http://schemas.microsoft.com/office/drawing/2014/main" id="{59EE90F6-E655-C274-1C7A-728918B143FF}"/>
              </a:ext>
            </a:extLst>
          </p:cNvPr>
          <p:cNvSpPr/>
          <p:nvPr/>
        </p:nvSpPr>
        <p:spPr>
          <a:xfrm>
            <a:off x="279199" y="1442274"/>
            <a:ext cx="8900312" cy="669926"/>
          </a:xfrm>
          <a:prstGeom prst="rect">
            <a:avLst/>
          </a:prstGeom>
          <a:solidFill>
            <a:schemeClr val="bg2"/>
          </a:solidFill>
          <a:ln>
            <a:noFill/>
          </a:ln>
        </p:spPr>
        <p:txBody>
          <a:bodyPr spcFirstLastPara="1" wrap="square" lIns="121900" tIns="60933" rIns="121900" bIns="60933" anchor="ctr" anchorCtr="0">
            <a:noAutofit/>
          </a:bodyPr>
          <a:lstStyle/>
          <a:p>
            <a:pPr algn="ctr">
              <a:buClr>
                <a:schemeClr val="lt1"/>
              </a:buClr>
              <a:buSzPts val="1400"/>
            </a:pPr>
            <a:r>
              <a:rPr lang="pt-BR" sz="1600" dirty="0">
                <a:solidFill>
                  <a:schemeClr val="bg1"/>
                </a:solidFill>
                <a:latin typeface="+mj-lt"/>
                <a:ea typeface="Montserrat"/>
                <a:cs typeface="Montserrat"/>
                <a:sym typeface="Montserrat"/>
              </a:rPr>
              <a:t>Verificação de dados atípicos a nível total loja entre períodos (ASTI)</a:t>
            </a:r>
          </a:p>
        </p:txBody>
      </p:sp>
      <p:sp>
        <p:nvSpPr>
          <p:cNvPr id="5" name="Google Shape;970;p65">
            <a:extLst>
              <a:ext uri="{FF2B5EF4-FFF2-40B4-BE49-F238E27FC236}">
                <a16:creationId xmlns:a16="http://schemas.microsoft.com/office/drawing/2014/main" id="{3D0A80AE-D725-E9A5-5E2D-F6AD3F207149}"/>
              </a:ext>
            </a:extLst>
          </p:cNvPr>
          <p:cNvSpPr/>
          <p:nvPr/>
        </p:nvSpPr>
        <p:spPr>
          <a:xfrm>
            <a:off x="279199" y="2265413"/>
            <a:ext cx="8900312" cy="669926"/>
          </a:xfrm>
          <a:prstGeom prst="rect">
            <a:avLst/>
          </a:prstGeom>
          <a:solidFill>
            <a:schemeClr val="tx2"/>
          </a:solidFill>
          <a:ln>
            <a:noFill/>
          </a:ln>
        </p:spPr>
        <p:txBody>
          <a:bodyPr spcFirstLastPara="1" wrap="square" lIns="121900" tIns="60933" rIns="121900" bIns="60933" anchor="ctr" anchorCtr="0">
            <a:noAutofit/>
          </a:bodyPr>
          <a:lstStyle/>
          <a:p>
            <a:pPr algn="ctr">
              <a:buClr>
                <a:schemeClr val="lt1"/>
              </a:buClr>
              <a:buSzPts val="1400"/>
            </a:pPr>
            <a:r>
              <a:rPr lang="pt-BR" sz="1600" dirty="0">
                <a:solidFill>
                  <a:schemeClr val="bg1"/>
                </a:solidFill>
                <a:latin typeface="+mj-lt"/>
                <a:ea typeface="Montserrat"/>
                <a:cs typeface="Montserrat"/>
                <a:sym typeface="Montserrat"/>
              </a:rPr>
              <a:t>Estimativa das lojas que não vieram ativas desde campo (Data Salvation)</a:t>
            </a:r>
          </a:p>
        </p:txBody>
      </p:sp>
      <p:sp>
        <p:nvSpPr>
          <p:cNvPr id="6" name="Google Shape;970;p65">
            <a:extLst>
              <a:ext uri="{FF2B5EF4-FFF2-40B4-BE49-F238E27FC236}">
                <a16:creationId xmlns:a16="http://schemas.microsoft.com/office/drawing/2014/main" id="{AA199374-F780-5033-C2ED-933E1D277357}"/>
              </a:ext>
            </a:extLst>
          </p:cNvPr>
          <p:cNvSpPr/>
          <p:nvPr/>
        </p:nvSpPr>
        <p:spPr>
          <a:xfrm>
            <a:off x="279199" y="3088552"/>
            <a:ext cx="8900312" cy="669926"/>
          </a:xfrm>
          <a:prstGeom prst="rect">
            <a:avLst/>
          </a:prstGeom>
          <a:solidFill>
            <a:schemeClr val="bg2"/>
          </a:solidFill>
          <a:ln>
            <a:noFill/>
          </a:ln>
        </p:spPr>
        <p:txBody>
          <a:bodyPr spcFirstLastPara="1" wrap="square" lIns="121900" tIns="60933" rIns="121900" bIns="60933" anchor="ctr" anchorCtr="0">
            <a:noAutofit/>
          </a:bodyPr>
          <a:lstStyle/>
          <a:p>
            <a:pPr algn="ctr">
              <a:buClr>
                <a:schemeClr val="lt1"/>
              </a:buClr>
              <a:buSzPts val="1400"/>
            </a:pPr>
            <a:r>
              <a:rPr lang="pt-BR" sz="1600" dirty="0">
                <a:solidFill>
                  <a:schemeClr val="bg1"/>
                </a:solidFill>
                <a:latin typeface="+mj-lt"/>
                <a:ea typeface="Montserrat"/>
                <a:cs typeface="Montserrat"/>
                <a:sym typeface="Montserrat"/>
              </a:rPr>
              <a:t>Validação dos fatores de projeção da amostra para o universo (Sample Inspection)</a:t>
            </a:r>
          </a:p>
        </p:txBody>
      </p:sp>
      <p:sp>
        <p:nvSpPr>
          <p:cNvPr id="7" name="Google Shape;970;p65">
            <a:extLst>
              <a:ext uri="{FF2B5EF4-FFF2-40B4-BE49-F238E27FC236}">
                <a16:creationId xmlns:a16="http://schemas.microsoft.com/office/drawing/2014/main" id="{DE9AA683-AB0C-5048-9374-F19CB164630B}"/>
              </a:ext>
            </a:extLst>
          </p:cNvPr>
          <p:cNvSpPr/>
          <p:nvPr/>
        </p:nvSpPr>
        <p:spPr>
          <a:xfrm>
            <a:off x="279199" y="3911691"/>
            <a:ext cx="8900312" cy="669926"/>
          </a:xfrm>
          <a:prstGeom prst="rect">
            <a:avLst/>
          </a:prstGeom>
          <a:solidFill>
            <a:schemeClr val="tx2"/>
          </a:solidFill>
          <a:ln>
            <a:noFill/>
          </a:ln>
        </p:spPr>
        <p:txBody>
          <a:bodyPr spcFirstLastPara="1" wrap="square" lIns="121900" tIns="60933" rIns="121900" bIns="60933" anchor="ctr" anchorCtr="0">
            <a:noAutofit/>
          </a:bodyPr>
          <a:lstStyle/>
          <a:p>
            <a:pPr algn="ctr">
              <a:buClr>
                <a:schemeClr val="lt1"/>
              </a:buClr>
              <a:buSzPts val="1400"/>
            </a:pPr>
            <a:r>
              <a:rPr lang="pt-BR" sz="1600" dirty="0">
                <a:solidFill>
                  <a:schemeClr val="bg1"/>
                </a:solidFill>
                <a:latin typeface="+mj-lt"/>
                <a:ea typeface="Montserrat"/>
                <a:cs typeface="Montserrat"/>
                <a:sym typeface="Montserrat"/>
              </a:rPr>
              <a:t>Validação de preços atípicos a nível item e loja (PRICE)</a:t>
            </a:r>
          </a:p>
        </p:txBody>
      </p:sp>
      <p:sp>
        <p:nvSpPr>
          <p:cNvPr id="8" name="Google Shape;970;p65">
            <a:extLst>
              <a:ext uri="{FF2B5EF4-FFF2-40B4-BE49-F238E27FC236}">
                <a16:creationId xmlns:a16="http://schemas.microsoft.com/office/drawing/2014/main" id="{7614D635-AB6A-BFB6-312D-BDDB61B48331}"/>
              </a:ext>
            </a:extLst>
          </p:cNvPr>
          <p:cNvSpPr/>
          <p:nvPr/>
        </p:nvSpPr>
        <p:spPr>
          <a:xfrm>
            <a:off x="279199" y="4734830"/>
            <a:ext cx="8900312" cy="669926"/>
          </a:xfrm>
          <a:prstGeom prst="rect">
            <a:avLst/>
          </a:prstGeom>
          <a:solidFill>
            <a:schemeClr val="bg2"/>
          </a:solidFill>
          <a:ln>
            <a:noFill/>
          </a:ln>
        </p:spPr>
        <p:txBody>
          <a:bodyPr spcFirstLastPara="1" wrap="square" lIns="121900" tIns="60933" rIns="121900" bIns="60933" anchor="ctr" anchorCtr="0">
            <a:noAutofit/>
          </a:bodyPr>
          <a:lstStyle/>
          <a:p>
            <a:pPr algn="ctr">
              <a:buClr>
                <a:schemeClr val="lt1"/>
              </a:buClr>
              <a:buSzPts val="1400"/>
            </a:pPr>
            <a:r>
              <a:rPr lang="pt-BR" sz="1600" dirty="0">
                <a:solidFill>
                  <a:schemeClr val="bg1"/>
                </a:solidFill>
                <a:latin typeface="+mj-lt"/>
                <a:ea typeface="Montserrat"/>
                <a:cs typeface="Montserrat"/>
                <a:sym typeface="Montserrat"/>
              </a:rPr>
              <a:t>Validação de dados atípicos a nível item entre lojas semelhantes no mesmo período (DS-ASI)</a:t>
            </a:r>
          </a:p>
        </p:txBody>
      </p:sp>
      <p:sp>
        <p:nvSpPr>
          <p:cNvPr id="9" name="Google Shape;970;p65">
            <a:extLst>
              <a:ext uri="{FF2B5EF4-FFF2-40B4-BE49-F238E27FC236}">
                <a16:creationId xmlns:a16="http://schemas.microsoft.com/office/drawing/2014/main" id="{1FBFB240-A6D9-1466-6DC0-090713CC5FC6}"/>
              </a:ext>
            </a:extLst>
          </p:cNvPr>
          <p:cNvSpPr/>
          <p:nvPr/>
        </p:nvSpPr>
        <p:spPr>
          <a:xfrm>
            <a:off x="279199" y="5557967"/>
            <a:ext cx="8900312" cy="669926"/>
          </a:xfrm>
          <a:prstGeom prst="rect">
            <a:avLst/>
          </a:prstGeom>
          <a:solidFill>
            <a:schemeClr val="tx2"/>
          </a:solidFill>
          <a:ln>
            <a:noFill/>
          </a:ln>
        </p:spPr>
        <p:txBody>
          <a:bodyPr spcFirstLastPara="1" wrap="square" lIns="121900" tIns="60933" rIns="121900" bIns="60933" anchor="ctr" anchorCtr="0">
            <a:noAutofit/>
          </a:bodyPr>
          <a:lstStyle/>
          <a:p>
            <a:pPr algn="ctr">
              <a:buClr>
                <a:schemeClr val="lt1"/>
              </a:buClr>
              <a:buSzPts val="1400"/>
            </a:pPr>
            <a:r>
              <a:rPr lang="pt-BR" sz="1600" dirty="0">
                <a:solidFill>
                  <a:schemeClr val="bg1"/>
                </a:solidFill>
                <a:latin typeface="+mj-lt"/>
                <a:ea typeface="Montserrat"/>
                <a:cs typeface="Montserrat"/>
                <a:sym typeface="Montserrat"/>
              </a:rPr>
              <a:t>Verificação final após a expansão dos dados (AFI)</a:t>
            </a:r>
          </a:p>
        </p:txBody>
      </p:sp>
    </p:spTree>
    <p:extLst>
      <p:ext uri="{BB962C8B-B14F-4D97-AF65-F5344CB8AC3E}">
        <p14:creationId xmlns:p14="http://schemas.microsoft.com/office/powerpoint/2010/main" val="13539971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p16"/>
          <p:cNvSpPr txBox="1">
            <a:spLocks noGrp="1"/>
          </p:cNvSpPr>
          <p:nvPr>
            <p:ph type="sldNum" sz="quarter" idx="4"/>
          </p:nvPr>
        </p:nvSpPr>
        <p:spPr>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fld id="{00000000-1234-1234-1234-123412341234}" type="slidenum">
              <a:rPr lang="en-US"/>
              <a:t>58</a:t>
            </a:fld>
            <a:endParaRPr/>
          </a:p>
        </p:txBody>
      </p:sp>
      <p:sp>
        <p:nvSpPr>
          <p:cNvPr id="1151" name="Google Shape;1151;p16"/>
          <p:cNvSpPr txBox="1">
            <a:spLocks noGrp="1"/>
          </p:cNvSpPr>
          <p:nvPr>
            <p:ph type="ctrTitle"/>
          </p:nvPr>
        </p:nvSpPr>
        <p:spPr>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Clr>
                <a:schemeClr val="lt1"/>
              </a:buClr>
              <a:buSzPts val="3600"/>
              <a:buFont typeface="Arial"/>
              <a:buNone/>
            </a:pPr>
            <a:r>
              <a:rPr lang="en-US" dirty="0"/>
              <a:t>3. Coleta de dados</a:t>
            </a:r>
            <a:endParaRPr dirty="0"/>
          </a:p>
        </p:txBody>
      </p:sp>
    </p:spTree>
    <p:extLst>
      <p:ext uri="{BB962C8B-B14F-4D97-AF65-F5344CB8AC3E}">
        <p14:creationId xmlns:p14="http://schemas.microsoft.com/office/powerpoint/2010/main" val="26345463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Coleta dos dados </a:t>
            </a:r>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59</a:t>
            </a:fld>
            <a:endParaRPr lang="en-US" dirty="0"/>
          </a:p>
        </p:txBody>
      </p:sp>
      <p:sp>
        <p:nvSpPr>
          <p:cNvPr id="3" name="Rounded Rectangle 6">
            <a:extLst>
              <a:ext uri="{FF2B5EF4-FFF2-40B4-BE49-F238E27FC236}">
                <a16:creationId xmlns:a16="http://schemas.microsoft.com/office/drawing/2014/main" id="{38A3F746-3C0E-D85C-AA23-5B6B3FCADEF3}"/>
              </a:ext>
            </a:extLst>
          </p:cNvPr>
          <p:cNvSpPr/>
          <p:nvPr/>
        </p:nvSpPr>
        <p:spPr>
          <a:xfrm>
            <a:off x="262866" y="3220995"/>
            <a:ext cx="3692984" cy="2208590"/>
          </a:xfrm>
          <a:prstGeom prst="roundRect">
            <a:avLst>
              <a:gd name="adj" fmla="val 5564"/>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5720" tIns="457200" rIns="45720" rtlCol="0" anchor="t"/>
          <a:lstStyle/>
          <a:p>
            <a:pPr algn="ctr">
              <a:spcAft>
                <a:spcPts val="600"/>
              </a:spcAft>
            </a:pPr>
            <a:r>
              <a:rPr lang="pt-BR" sz="1600" dirty="0">
                <a:solidFill>
                  <a:schemeClr val="tx1"/>
                </a:solidFill>
              </a:rPr>
              <a:t>Auditoria realizada em loja para mensurar estoque e compras</a:t>
            </a:r>
          </a:p>
        </p:txBody>
      </p:sp>
      <p:sp>
        <p:nvSpPr>
          <p:cNvPr id="4" name="Rounded Rectangle 6">
            <a:extLst>
              <a:ext uri="{FF2B5EF4-FFF2-40B4-BE49-F238E27FC236}">
                <a16:creationId xmlns:a16="http://schemas.microsoft.com/office/drawing/2014/main" id="{80D52B00-599C-2387-BC45-905EBB197E9A}"/>
              </a:ext>
            </a:extLst>
          </p:cNvPr>
          <p:cNvSpPr/>
          <p:nvPr/>
        </p:nvSpPr>
        <p:spPr>
          <a:xfrm>
            <a:off x="4207620" y="3220995"/>
            <a:ext cx="3692984" cy="2208590"/>
          </a:xfrm>
          <a:prstGeom prst="roundRect">
            <a:avLst>
              <a:gd name="adj" fmla="val 5564"/>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5720" tIns="457200" rIns="45720" rtlCol="0" anchor="t"/>
          <a:lstStyle/>
          <a:p>
            <a:pPr algn="ctr">
              <a:spcAft>
                <a:spcPts val="600"/>
              </a:spcAft>
            </a:pPr>
            <a:r>
              <a:rPr lang="pt-BR" sz="1600" dirty="0">
                <a:solidFill>
                  <a:schemeClr val="tx1"/>
                </a:solidFill>
              </a:rPr>
              <a:t>Recebimento eletrônico das informações enviadas por vendors</a:t>
            </a:r>
          </a:p>
        </p:txBody>
      </p:sp>
      <p:sp>
        <p:nvSpPr>
          <p:cNvPr id="5" name="Rounded Rectangle 6">
            <a:extLst>
              <a:ext uri="{FF2B5EF4-FFF2-40B4-BE49-F238E27FC236}">
                <a16:creationId xmlns:a16="http://schemas.microsoft.com/office/drawing/2014/main" id="{BF1F282A-3251-1BA3-BB6A-15128D5EE24B}"/>
              </a:ext>
            </a:extLst>
          </p:cNvPr>
          <p:cNvSpPr/>
          <p:nvPr/>
        </p:nvSpPr>
        <p:spPr>
          <a:xfrm>
            <a:off x="8152373" y="3220995"/>
            <a:ext cx="3692984" cy="2208590"/>
          </a:xfrm>
          <a:prstGeom prst="roundRect">
            <a:avLst>
              <a:gd name="adj" fmla="val 5564"/>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5720" tIns="457200" rIns="45720" rtlCol="0" anchor="t"/>
          <a:lstStyle/>
          <a:p>
            <a:pPr algn="ctr">
              <a:spcAft>
                <a:spcPts val="600"/>
              </a:spcAft>
            </a:pPr>
            <a:r>
              <a:rPr lang="pt-BR" sz="1600" dirty="0">
                <a:solidFill>
                  <a:schemeClr val="tx1"/>
                </a:solidFill>
              </a:rPr>
              <a:t>Recebimento eletrônico das informações enviadas pelas cadeias colaboradoras</a:t>
            </a:r>
          </a:p>
        </p:txBody>
      </p:sp>
      <p:sp>
        <p:nvSpPr>
          <p:cNvPr id="6" name="Text Placeholder 5">
            <a:extLst>
              <a:ext uri="{FF2B5EF4-FFF2-40B4-BE49-F238E27FC236}">
                <a16:creationId xmlns:a16="http://schemas.microsoft.com/office/drawing/2014/main" id="{7473060C-ACCB-E140-449D-5DA984A4F256}"/>
              </a:ext>
            </a:extLst>
          </p:cNvPr>
          <p:cNvSpPr txBox="1">
            <a:spLocks/>
          </p:cNvSpPr>
          <p:nvPr/>
        </p:nvSpPr>
        <p:spPr>
          <a:xfrm>
            <a:off x="253600" y="2784453"/>
            <a:ext cx="3702250" cy="436542"/>
          </a:xfrm>
          <a:prstGeom prst="rect">
            <a:avLst/>
          </a:prstGeom>
        </p:spPr>
        <p:txBody>
          <a:bodyPr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b="1" dirty="0">
                <a:solidFill>
                  <a:schemeClr val="bg2"/>
                </a:solidFill>
              </a:rPr>
              <a:t>INVENTÁRIO</a:t>
            </a:r>
          </a:p>
        </p:txBody>
      </p:sp>
      <p:sp>
        <p:nvSpPr>
          <p:cNvPr id="7" name="Text Placeholder 5">
            <a:extLst>
              <a:ext uri="{FF2B5EF4-FFF2-40B4-BE49-F238E27FC236}">
                <a16:creationId xmlns:a16="http://schemas.microsoft.com/office/drawing/2014/main" id="{D5320F00-7E58-4231-2398-8676FA1532A0}"/>
              </a:ext>
            </a:extLst>
          </p:cNvPr>
          <p:cNvSpPr txBox="1">
            <a:spLocks/>
          </p:cNvSpPr>
          <p:nvPr/>
        </p:nvSpPr>
        <p:spPr>
          <a:xfrm>
            <a:off x="4194832" y="2784453"/>
            <a:ext cx="3702250" cy="436542"/>
          </a:xfrm>
          <a:prstGeom prst="rect">
            <a:avLst/>
          </a:prstGeom>
        </p:spPr>
        <p:txBody>
          <a:bodyPr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b="1" dirty="0">
                <a:solidFill>
                  <a:schemeClr val="bg2"/>
                </a:solidFill>
              </a:rPr>
              <a:t>TTR</a:t>
            </a:r>
          </a:p>
        </p:txBody>
      </p:sp>
      <p:sp>
        <p:nvSpPr>
          <p:cNvPr id="8" name="Text Placeholder 5">
            <a:extLst>
              <a:ext uri="{FF2B5EF4-FFF2-40B4-BE49-F238E27FC236}">
                <a16:creationId xmlns:a16="http://schemas.microsoft.com/office/drawing/2014/main" id="{A1DD5B2D-5615-5F3D-04B3-1DA690A4EEB3}"/>
              </a:ext>
            </a:extLst>
          </p:cNvPr>
          <p:cNvSpPr txBox="1">
            <a:spLocks/>
          </p:cNvSpPr>
          <p:nvPr/>
        </p:nvSpPr>
        <p:spPr>
          <a:xfrm>
            <a:off x="8159350" y="2784453"/>
            <a:ext cx="3702250" cy="436542"/>
          </a:xfrm>
          <a:prstGeom prst="rect">
            <a:avLst/>
          </a:prstGeom>
        </p:spPr>
        <p:txBody>
          <a:bodyPr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b="1" dirty="0">
                <a:solidFill>
                  <a:schemeClr val="bg2"/>
                </a:solidFill>
              </a:rPr>
              <a:t>SCANNING</a:t>
            </a:r>
          </a:p>
        </p:txBody>
      </p:sp>
      <p:pic>
        <p:nvPicPr>
          <p:cNvPr id="9" name="Picture 8" descr="Icon&#10;&#10;Description automatically generated">
            <a:extLst>
              <a:ext uri="{FF2B5EF4-FFF2-40B4-BE49-F238E27FC236}">
                <a16:creationId xmlns:a16="http://schemas.microsoft.com/office/drawing/2014/main" id="{B61F5BE8-02B2-FCEF-109B-7028E3797E58}"/>
              </a:ext>
            </a:extLst>
          </p:cNvPr>
          <p:cNvPicPr>
            <a:picLocks noChangeAspect="1"/>
          </p:cNvPicPr>
          <p:nvPr/>
        </p:nvPicPr>
        <p:blipFill>
          <a:blip r:embed="rId2"/>
          <a:stretch>
            <a:fillRect/>
          </a:stretch>
        </p:blipFill>
        <p:spPr>
          <a:xfrm>
            <a:off x="9526017" y="1966429"/>
            <a:ext cx="945696" cy="810596"/>
          </a:xfrm>
          <a:prstGeom prst="rect">
            <a:avLst/>
          </a:prstGeom>
        </p:spPr>
      </p:pic>
      <p:pic>
        <p:nvPicPr>
          <p:cNvPr id="10" name="Picture 9" descr="A picture containing text, monitor, display&#10;&#10;Description automatically generated">
            <a:extLst>
              <a:ext uri="{FF2B5EF4-FFF2-40B4-BE49-F238E27FC236}">
                <a16:creationId xmlns:a16="http://schemas.microsoft.com/office/drawing/2014/main" id="{186EB4FF-3F9D-4B99-A74B-81821E9F1973}"/>
              </a:ext>
            </a:extLst>
          </p:cNvPr>
          <p:cNvPicPr>
            <a:picLocks noChangeAspect="1"/>
          </p:cNvPicPr>
          <p:nvPr/>
        </p:nvPicPr>
        <p:blipFill>
          <a:blip r:embed="rId3"/>
          <a:stretch>
            <a:fillRect/>
          </a:stretch>
        </p:blipFill>
        <p:spPr>
          <a:xfrm>
            <a:off x="5573110" y="1973859"/>
            <a:ext cx="945694" cy="810594"/>
          </a:xfrm>
          <a:prstGeom prst="rect">
            <a:avLst/>
          </a:prstGeom>
        </p:spPr>
      </p:pic>
      <p:pic>
        <p:nvPicPr>
          <p:cNvPr id="11" name="Picture 10" descr="A close-up of a logo&#10;&#10;Description automatically generated with low confidence">
            <a:extLst>
              <a:ext uri="{FF2B5EF4-FFF2-40B4-BE49-F238E27FC236}">
                <a16:creationId xmlns:a16="http://schemas.microsoft.com/office/drawing/2014/main" id="{F671E5D7-1793-379E-B06D-E15E39715EC0}"/>
              </a:ext>
            </a:extLst>
          </p:cNvPr>
          <p:cNvPicPr>
            <a:picLocks noChangeAspect="1"/>
          </p:cNvPicPr>
          <p:nvPr/>
        </p:nvPicPr>
        <p:blipFill>
          <a:blip r:embed="rId4"/>
          <a:stretch>
            <a:fillRect/>
          </a:stretch>
        </p:blipFill>
        <p:spPr>
          <a:xfrm>
            <a:off x="1669088" y="1966430"/>
            <a:ext cx="945694" cy="810594"/>
          </a:xfrm>
          <a:prstGeom prst="rect">
            <a:avLst/>
          </a:prstGeom>
        </p:spPr>
      </p:pic>
      <p:sp>
        <p:nvSpPr>
          <p:cNvPr id="12" name="Text Placeholder 3">
            <a:extLst>
              <a:ext uri="{FF2B5EF4-FFF2-40B4-BE49-F238E27FC236}">
                <a16:creationId xmlns:a16="http://schemas.microsoft.com/office/drawing/2014/main" id="{55D2271F-FF20-7FEB-BB04-8A52C8D1C568}"/>
              </a:ext>
            </a:extLst>
          </p:cNvPr>
          <p:cNvSpPr txBox="1">
            <a:spLocks/>
          </p:cNvSpPr>
          <p:nvPr/>
        </p:nvSpPr>
        <p:spPr>
          <a:xfrm>
            <a:off x="262960" y="742541"/>
            <a:ext cx="8890951" cy="436542"/>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b="0" dirty="0">
                <a:solidFill>
                  <a:schemeClr val="tx1"/>
                </a:solidFill>
              </a:rPr>
              <a:t>A Nielsen faz 3 tipos de levantamento para quantificação das vendas dos produtos:</a:t>
            </a:r>
          </a:p>
        </p:txBody>
      </p:sp>
    </p:spTree>
    <p:extLst>
      <p:ext uri="{BB962C8B-B14F-4D97-AF65-F5344CB8AC3E}">
        <p14:creationId xmlns:p14="http://schemas.microsoft.com/office/powerpoint/2010/main" val="1637015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35CA74-FA4C-B0EF-7A56-D7E1DAC9CBA7}"/>
              </a:ext>
            </a:extLst>
          </p:cNvPr>
          <p:cNvSpPr>
            <a:spLocks noGrp="1"/>
          </p:cNvSpPr>
          <p:nvPr>
            <p:ph type="sldNum" sz="quarter" idx="4"/>
          </p:nvPr>
        </p:nvSpPr>
        <p:spPr/>
        <p:txBody>
          <a:bodyPr/>
          <a:lstStyle/>
          <a:p>
            <a:fld id="{403EF4E2-7A7A-0548-85F1-5479B7C9E1B2}" type="slidenum">
              <a:rPr lang="en-US" smtClean="0"/>
              <a:pPr/>
              <a:t>6</a:t>
            </a:fld>
            <a:endParaRPr lang="en-US"/>
          </a:p>
        </p:txBody>
      </p:sp>
    </p:spTree>
    <p:extLst>
      <p:ext uri="{BB962C8B-B14F-4D97-AF65-F5344CB8AC3E}">
        <p14:creationId xmlns:p14="http://schemas.microsoft.com/office/powerpoint/2010/main" val="37012358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Google Shape;2200;p140">
            <a:extLst>
              <a:ext uri="{FF2B5EF4-FFF2-40B4-BE49-F238E27FC236}">
                <a16:creationId xmlns:a16="http://schemas.microsoft.com/office/drawing/2014/main" id="{0F35ABC0-011B-CFA7-316C-777B9D6A5352}"/>
              </a:ext>
            </a:extLst>
          </p:cNvPr>
          <p:cNvSpPr/>
          <p:nvPr/>
        </p:nvSpPr>
        <p:spPr>
          <a:xfrm>
            <a:off x="8849111" y="1727421"/>
            <a:ext cx="2770011" cy="2235944"/>
          </a:xfrm>
          <a:prstGeom prst="rect">
            <a:avLst/>
          </a:prstGeom>
          <a:solidFill>
            <a:srgbClr val="BCDE9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6699FF"/>
              </a:solidFill>
              <a:latin typeface="Montserrat"/>
              <a:ea typeface="Montserrat"/>
              <a:cs typeface="Montserrat"/>
              <a:sym typeface="Montserrat"/>
            </a:endParaRPr>
          </a:p>
        </p:txBody>
      </p:sp>
      <p:sp>
        <p:nvSpPr>
          <p:cNvPr id="37" name="Google Shape;2200;p140">
            <a:extLst>
              <a:ext uri="{FF2B5EF4-FFF2-40B4-BE49-F238E27FC236}">
                <a16:creationId xmlns:a16="http://schemas.microsoft.com/office/drawing/2014/main" id="{B046B310-AB31-9963-79B5-5D9E09CBA3F0}"/>
              </a:ext>
            </a:extLst>
          </p:cNvPr>
          <p:cNvSpPr/>
          <p:nvPr/>
        </p:nvSpPr>
        <p:spPr>
          <a:xfrm>
            <a:off x="4675575" y="1727421"/>
            <a:ext cx="4171787" cy="2235944"/>
          </a:xfrm>
          <a:prstGeom prst="rect">
            <a:avLst/>
          </a:prstGeom>
          <a:solidFill>
            <a:srgbClr val="F9BFA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6699FF"/>
              </a:solidFill>
              <a:latin typeface="Montserrat"/>
              <a:ea typeface="Montserrat"/>
              <a:cs typeface="Montserrat"/>
              <a:sym typeface="Montserrat"/>
            </a:endParaRPr>
          </a:p>
        </p:txBody>
      </p:sp>
      <p:sp>
        <p:nvSpPr>
          <p:cNvPr id="64" name="Google Shape;2200;p140">
            <a:extLst>
              <a:ext uri="{FF2B5EF4-FFF2-40B4-BE49-F238E27FC236}">
                <a16:creationId xmlns:a16="http://schemas.microsoft.com/office/drawing/2014/main" id="{337B5727-2115-65D5-24DD-BA4DBC97E8F2}"/>
              </a:ext>
            </a:extLst>
          </p:cNvPr>
          <p:cNvSpPr/>
          <p:nvPr/>
        </p:nvSpPr>
        <p:spPr>
          <a:xfrm>
            <a:off x="572877" y="1727421"/>
            <a:ext cx="4121214" cy="2235944"/>
          </a:xfrm>
          <a:prstGeom prst="rect">
            <a:avLst/>
          </a:prstGeom>
          <a:solidFill>
            <a:srgbClr val="ACED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6699FF"/>
              </a:solidFill>
              <a:latin typeface="Montserrat"/>
              <a:ea typeface="Montserrat"/>
              <a:cs typeface="Montserrat"/>
              <a:sym typeface="Montserrat"/>
            </a:endParaRPr>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p:txBody>
          <a:bodyPr/>
          <a:lstStyle/>
          <a:p>
            <a:fld id="{403EF4E2-7A7A-0548-85F1-5479B7C9E1B2}" type="slidenum">
              <a:rPr lang="en-US" smtClean="0"/>
              <a:pPr/>
              <a:t>60</a:t>
            </a:fld>
            <a:endParaRPr lang="en-US" dirty="0"/>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Canais e metodologia de auditoria</a:t>
            </a:r>
          </a:p>
        </p:txBody>
      </p:sp>
      <p:sp>
        <p:nvSpPr>
          <p:cNvPr id="39" name="Rectangle 38">
            <a:extLst>
              <a:ext uri="{FF2B5EF4-FFF2-40B4-BE49-F238E27FC236}">
                <a16:creationId xmlns:a16="http://schemas.microsoft.com/office/drawing/2014/main" id="{3AD0D4C1-E88D-F55D-DBE2-30BDB56B4C06}"/>
              </a:ext>
            </a:extLst>
          </p:cNvPr>
          <p:cNvSpPr/>
          <p:nvPr/>
        </p:nvSpPr>
        <p:spPr>
          <a:xfrm>
            <a:off x="3745870" y="744175"/>
            <a:ext cx="4700260" cy="4308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dirty="0">
                <a:solidFill>
                  <a:schemeClr val="bg1"/>
                </a:solidFill>
                <a:latin typeface="+mj-lt"/>
              </a:rPr>
              <a:t>CANAIS DISPONÍVEIS NO </a:t>
            </a:r>
            <a:r>
              <a:rPr lang="pt-BR" sz="1600" b="1" dirty="0">
                <a:solidFill>
                  <a:schemeClr val="bg1"/>
                </a:solidFill>
                <a:latin typeface="+mj-lt"/>
              </a:rPr>
              <a:t>RETAIL INDEX</a:t>
            </a:r>
          </a:p>
        </p:txBody>
      </p:sp>
      <p:pic>
        <p:nvPicPr>
          <p:cNvPr id="4" name="Imagem 5" descr="Ícone&#10;&#10;Descrição gerada automaticamente">
            <a:extLst>
              <a:ext uri="{FF2B5EF4-FFF2-40B4-BE49-F238E27FC236}">
                <a16:creationId xmlns:a16="http://schemas.microsoft.com/office/drawing/2014/main" id="{2BE4B7FC-E4F8-8494-2CBA-C48EB14F946E}"/>
              </a:ext>
            </a:extLst>
          </p:cNvPr>
          <p:cNvPicPr>
            <a:picLocks noChangeAspect="1"/>
          </p:cNvPicPr>
          <p:nvPr/>
        </p:nvPicPr>
        <p:blipFill>
          <a:blip r:embed="rId2"/>
          <a:stretch>
            <a:fillRect/>
          </a:stretch>
        </p:blipFill>
        <p:spPr>
          <a:xfrm>
            <a:off x="918502" y="2639940"/>
            <a:ext cx="682364" cy="564830"/>
          </a:xfrm>
          <a:prstGeom prst="rect">
            <a:avLst/>
          </a:prstGeom>
        </p:spPr>
      </p:pic>
      <p:pic>
        <p:nvPicPr>
          <p:cNvPr id="5" name="Imagem 6" descr="Ícone&#10;&#10;Descrição gerada automaticamente">
            <a:extLst>
              <a:ext uri="{FF2B5EF4-FFF2-40B4-BE49-F238E27FC236}">
                <a16:creationId xmlns:a16="http://schemas.microsoft.com/office/drawing/2014/main" id="{8ED87634-475F-8E9A-2758-6BB6CACEDCF4}"/>
              </a:ext>
            </a:extLst>
          </p:cNvPr>
          <p:cNvPicPr>
            <a:picLocks noChangeAspect="1"/>
          </p:cNvPicPr>
          <p:nvPr/>
        </p:nvPicPr>
        <p:blipFill>
          <a:blip r:embed="rId3"/>
          <a:stretch>
            <a:fillRect/>
          </a:stretch>
        </p:blipFill>
        <p:spPr>
          <a:xfrm>
            <a:off x="2407029" y="2719581"/>
            <a:ext cx="489938" cy="405548"/>
          </a:xfrm>
          <a:prstGeom prst="rect">
            <a:avLst/>
          </a:prstGeom>
        </p:spPr>
      </p:pic>
      <p:pic>
        <p:nvPicPr>
          <p:cNvPr id="6" name="Picture 2" descr="Icon&#10;&#10;Description automatically generated">
            <a:extLst>
              <a:ext uri="{FF2B5EF4-FFF2-40B4-BE49-F238E27FC236}">
                <a16:creationId xmlns:a16="http://schemas.microsoft.com/office/drawing/2014/main" id="{7B7DDF5C-1CF4-7BB8-41B0-D3D64B33850A}"/>
              </a:ext>
            </a:extLst>
          </p:cNvPr>
          <p:cNvPicPr>
            <a:picLocks noChangeAspect="1"/>
          </p:cNvPicPr>
          <p:nvPr/>
        </p:nvPicPr>
        <p:blipFill>
          <a:blip r:embed="rId4"/>
          <a:stretch>
            <a:fillRect/>
          </a:stretch>
        </p:blipFill>
        <p:spPr>
          <a:xfrm>
            <a:off x="3730681" y="2668794"/>
            <a:ext cx="612648" cy="507122"/>
          </a:xfrm>
          <a:prstGeom prst="rect">
            <a:avLst/>
          </a:prstGeom>
        </p:spPr>
      </p:pic>
      <p:pic>
        <p:nvPicPr>
          <p:cNvPr id="7" name="Imagem 19" descr="Uma imagem contendo garrafa&#10;&#10;Descrição gerada automaticamente">
            <a:extLst>
              <a:ext uri="{FF2B5EF4-FFF2-40B4-BE49-F238E27FC236}">
                <a16:creationId xmlns:a16="http://schemas.microsoft.com/office/drawing/2014/main" id="{874DB251-1B28-977C-0834-9763F8DA6C2A}"/>
              </a:ext>
            </a:extLst>
          </p:cNvPr>
          <p:cNvPicPr>
            <a:picLocks noChangeAspect="1"/>
          </p:cNvPicPr>
          <p:nvPr/>
        </p:nvPicPr>
        <p:blipFill>
          <a:blip r:embed="rId5"/>
          <a:stretch>
            <a:fillRect/>
          </a:stretch>
        </p:blipFill>
        <p:spPr>
          <a:xfrm>
            <a:off x="10650580" y="2655390"/>
            <a:ext cx="622918" cy="533930"/>
          </a:xfrm>
          <a:prstGeom prst="rect">
            <a:avLst/>
          </a:prstGeom>
        </p:spPr>
      </p:pic>
      <p:pic>
        <p:nvPicPr>
          <p:cNvPr id="8" name="Picture 2" descr="Icon&#10;&#10;Description automatically generated">
            <a:extLst>
              <a:ext uri="{FF2B5EF4-FFF2-40B4-BE49-F238E27FC236}">
                <a16:creationId xmlns:a16="http://schemas.microsoft.com/office/drawing/2014/main" id="{02E66B23-3AFB-C38A-872A-BD1C85A89541}"/>
              </a:ext>
            </a:extLst>
          </p:cNvPr>
          <p:cNvPicPr>
            <a:picLocks noChangeAspect="1"/>
          </p:cNvPicPr>
          <p:nvPr/>
        </p:nvPicPr>
        <p:blipFill>
          <a:blip r:embed="rId6"/>
          <a:stretch>
            <a:fillRect/>
          </a:stretch>
        </p:blipFill>
        <p:spPr>
          <a:xfrm>
            <a:off x="5134898" y="2676257"/>
            <a:ext cx="574228" cy="492196"/>
          </a:xfrm>
          <a:prstGeom prst="rect">
            <a:avLst/>
          </a:prstGeom>
        </p:spPr>
      </p:pic>
      <p:pic>
        <p:nvPicPr>
          <p:cNvPr id="9" name="Imagem 8" descr="Tela de computador com fundo azul e letras brancas&#10;&#10;Descrição gerada automaticamente com confiança média">
            <a:extLst>
              <a:ext uri="{FF2B5EF4-FFF2-40B4-BE49-F238E27FC236}">
                <a16:creationId xmlns:a16="http://schemas.microsoft.com/office/drawing/2014/main" id="{ECDBA0D0-E289-E5F2-72A4-B2667274627A}"/>
              </a:ext>
            </a:extLst>
          </p:cNvPr>
          <p:cNvPicPr>
            <a:picLocks noChangeAspect="1"/>
          </p:cNvPicPr>
          <p:nvPr/>
        </p:nvPicPr>
        <p:blipFill>
          <a:blip r:embed="rId7"/>
          <a:stretch>
            <a:fillRect/>
          </a:stretch>
        </p:blipFill>
        <p:spPr>
          <a:xfrm>
            <a:off x="9245222" y="2645155"/>
            <a:ext cx="646800" cy="554400"/>
          </a:xfrm>
          <a:prstGeom prst="rect">
            <a:avLst/>
          </a:prstGeom>
        </p:spPr>
      </p:pic>
      <p:pic>
        <p:nvPicPr>
          <p:cNvPr id="10" name="Picture 2" descr="Icon&#10;&#10;Description automatically generated">
            <a:extLst>
              <a:ext uri="{FF2B5EF4-FFF2-40B4-BE49-F238E27FC236}">
                <a16:creationId xmlns:a16="http://schemas.microsoft.com/office/drawing/2014/main" id="{AA3631FE-9C0A-9A8E-D4F1-D14CE2C371BD}"/>
              </a:ext>
            </a:extLst>
          </p:cNvPr>
          <p:cNvPicPr>
            <a:picLocks noChangeAspect="1"/>
          </p:cNvPicPr>
          <p:nvPr/>
        </p:nvPicPr>
        <p:blipFill>
          <a:blip r:embed="rId4"/>
          <a:stretch>
            <a:fillRect/>
          </a:stretch>
        </p:blipFill>
        <p:spPr>
          <a:xfrm>
            <a:off x="6460925" y="2625703"/>
            <a:ext cx="692188" cy="593304"/>
          </a:xfrm>
          <a:prstGeom prst="rect">
            <a:avLst/>
          </a:prstGeom>
        </p:spPr>
      </p:pic>
      <p:pic>
        <p:nvPicPr>
          <p:cNvPr id="11" name="Picture 4" descr="Icon&#10;&#10;Description automatically generated">
            <a:extLst>
              <a:ext uri="{FF2B5EF4-FFF2-40B4-BE49-F238E27FC236}">
                <a16:creationId xmlns:a16="http://schemas.microsoft.com/office/drawing/2014/main" id="{FACFA15D-737C-E319-D074-E6A2CB1B24A8}"/>
              </a:ext>
            </a:extLst>
          </p:cNvPr>
          <p:cNvPicPr>
            <a:picLocks noChangeAspect="1"/>
          </p:cNvPicPr>
          <p:nvPr/>
        </p:nvPicPr>
        <p:blipFill>
          <a:blip r:embed="rId8"/>
          <a:stretch>
            <a:fillRect/>
          </a:stretch>
        </p:blipFill>
        <p:spPr>
          <a:xfrm>
            <a:off x="7830029" y="2612072"/>
            <a:ext cx="723994" cy="620566"/>
          </a:xfrm>
          <a:prstGeom prst="rect">
            <a:avLst/>
          </a:prstGeom>
        </p:spPr>
      </p:pic>
      <p:sp>
        <p:nvSpPr>
          <p:cNvPr id="13" name="Rectangle 12">
            <a:extLst>
              <a:ext uri="{FF2B5EF4-FFF2-40B4-BE49-F238E27FC236}">
                <a16:creationId xmlns:a16="http://schemas.microsoft.com/office/drawing/2014/main" id="{31D908E8-F093-D70F-616A-6FFB1D1F9F8D}"/>
              </a:ext>
            </a:extLst>
          </p:cNvPr>
          <p:cNvSpPr/>
          <p:nvPr/>
        </p:nvSpPr>
        <p:spPr>
          <a:xfrm>
            <a:off x="609907" y="3396264"/>
            <a:ext cx="1314169"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AS MODERNO </a:t>
            </a:r>
            <a:endParaRPr lang="pt-BR" sz="1200" dirty="0">
              <a:solidFill>
                <a:schemeClr val="tx1"/>
              </a:solidFill>
              <a:latin typeface="+mj-lt"/>
            </a:endParaRPr>
          </a:p>
        </p:txBody>
      </p:sp>
      <p:sp>
        <p:nvSpPr>
          <p:cNvPr id="14" name="Left Brace 13">
            <a:extLst>
              <a:ext uri="{FF2B5EF4-FFF2-40B4-BE49-F238E27FC236}">
                <a16:creationId xmlns:a16="http://schemas.microsoft.com/office/drawing/2014/main" id="{A0CE7E70-CC05-1591-3848-B49BEE11CD1D}"/>
              </a:ext>
            </a:extLst>
          </p:cNvPr>
          <p:cNvSpPr/>
          <p:nvPr/>
        </p:nvSpPr>
        <p:spPr>
          <a:xfrm rot="5400000">
            <a:off x="5986870" y="-4086966"/>
            <a:ext cx="218260" cy="11064136"/>
          </a:xfrm>
          <a:prstGeom prst="leftBrac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Rectangle 40">
            <a:extLst>
              <a:ext uri="{FF2B5EF4-FFF2-40B4-BE49-F238E27FC236}">
                <a16:creationId xmlns:a16="http://schemas.microsoft.com/office/drawing/2014/main" id="{C19AB6AC-E64C-9DC8-4078-B0144B1BB53A}"/>
              </a:ext>
            </a:extLst>
          </p:cNvPr>
          <p:cNvSpPr/>
          <p:nvPr/>
        </p:nvSpPr>
        <p:spPr>
          <a:xfrm>
            <a:off x="1994914" y="3396264"/>
            <a:ext cx="1314169"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CASH &amp;</a:t>
            </a:r>
          </a:p>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CARRY</a:t>
            </a:r>
          </a:p>
        </p:txBody>
      </p:sp>
      <p:sp>
        <p:nvSpPr>
          <p:cNvPr id="43" name="Rectangle 42">
            <a:extLst>
              <a:ext uri="{FF2B5EF4-FFF2-40B4-BE49-F238E27FC236}">
                <a16:creationId xmlns:a16="http://schemas.microsoft.com/office/drawing/2014/main" id="{C29B3EC1-379B-8C1C-A382-BF6B1BDE7088}"/>
              </a:ext>
            </a:extLst>
          </p:cNvPr>
          <p:cNvSpPr/>
          <p:nvPr/>
        </p:nvSpPr>
        <p:spPr>
          <a:xfrm>
            <a:off x="3379921" y="3396264"/>
            <a:ext cx="1314169"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FARMA</a:t>
            </a:r>
          </a:p>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CADEIA</a:t>
            </a:r>
          </a:p>
        </p:txBody>
      </p:sp>
      <p:sp>
        <p:nvSpPr>
          <p:cNvPr id="45" name="Rectangle 44">
            <a:extLst>
              <a:ext uri="{FF2B5EF4-FFF2-40B4-BE49-F238E27FC236}">
                <a16:creationId xmlns:a16="http://schemas.microsoft.com/office/drawing/2014/main" id="{C515BC10-2AAE-D32D-4314-595A96F328E4}"/>
              </a:ext>
            </a:extLst>
          </p:cNvPr>
          <p:cNvSpPr/>
          <p:nvPr/>
        </p:nvSpPr>
        <p:spPr>
          <a:xfrm>
            <a:off x="4764928" y="3396264"/>
            <a:ext cx="1314169"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PERFUMARIA</a:t>
            </a:r>
          </a:p>
        </p:txBody>
      </p:sp>
      <p:sp>
        <p:nvSpPr>
          <p:cNvPr id="46" name="Rectangle 45">
            <a:extLst>
              <a:ext uri="{FF2B5EF4-FFF2-40B4-BE49-F238E27FC236}">
                <a16:creationId xmlns:a16="http://schemas.microsoft.com/office/drawing/2014/main" id="{206ED383-D4A5-6C22-D489-B99E5A6F6BEB}"/>
              </a:ext>
            </a:extLst>
          </p:cNvPr>
          <p:cNvSpPr/>
          <p:nvPr/>
        </p:nvSpPr>
        <p:spPr>
          <a:xfrm>
            <a:off x="6149935" y="3396264"/>
            <a:ext cx="1314169"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FARMA</a:t>
            </a:r>
          </a:p>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INDEP.</a:t>
            </a:r>
          </a:p>
        </p:txBody>
      </p:sp>
      <p:sp>
        <p:nvSpPr>
          <p:cNvPr id="47" name="Rectangle 46">
            <a:extLst>
              <a:ext uri="{FF2B5EF4-FFF2-40B4-BE49-F238E27FC236}">
                <a16:creationId xmlns:a16="http://schemas.microsoft.com/office/drawing/2014/main" id="{32F812AA-2976-A9C4-12EC-C6B721DDB59D}"/>
              </a:ext>
            </a:extLst>
          </p:cNvPr>
          <p:cNvSpPr/>
          <p:nvPr/>
        </p:nvSpPr>
        <p:spPr>
          <a:xfrm>
            <a:off x="7534942" y="3396264"/>
            <a:ext cx="1314169"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AS INDEP. </a:t>
            </a:r>
            <a:endParaRPr lang="pt-BR" sz="1200" dirty="0">
              <a:solidFill>
                <a:schemeClr val="tx1"/>
              </a:solidFill>
              <a:latin typeface="+mj-lt"/>
            </a:endParaRPr>
          </a:p>
        </p:txBody>
      </p:sp>
      <p:sp>
        <p:nvSpPr>
          <p:cNvPr id="48" name="Rectangle 47">
            <a:extLst>
              <a:ext uri="{FF2B5EF4-FFF2-40B4-BE49-F238E27FC236}">
                <a16:creationId xmlns:a16="http://schemas.microsoft.com/office/drawing/2014/main" id="{13CBCF19-2B14-D345-DF48-5AE365B5937B}"/>
              </a:ext>
            </a:extLst>
          </p:cNvPr>
          <p:cNvSpPr/>
          <p:nvPr/>
        </p:nvSpPr>
        <p:spPr>
          <a:xfrm>
            <a:off x="8919949" y="3396264"/>
            <a:ext cx="1314169"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MERCEARIA/</a:t>
            </a:r>
          </a:p>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TRADICIONAL</a:t>
            </a:r>
          </a:p>
        </p:txBody>
      </p:sp>
      <p:sp>
        <p:nvSpPr>
          <p:cNvPr id="49" name="Rectangle 48">
            <a:extLst>
              <a:ext uri="{FF2B5EF4-FFF2-40B4-BE49-F238E27FC236}">
                <a16:creationId xmlns:a16="http://schemas.microsoft.com/office/drawing/2014/main" id="{0F5717E6-08DD-352C-211C-1D3E13755ABD}"/>
              </a:ext>
            </a:extLst>
          </p:cNvPr>
          <p:cNvSpPr/>
          <p:nvPr/>
        </p:nvSpPr>
        <p:spPr>
          <a:xfrm>
            <a:off x="10304954" y="3396264"/>
            <a:ext cx="1314169"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BAR E BAR PREMIUM</a:t>
            </a:r>
          </a:p>
        </p:txBody>
      </p:sp>
      <p:sp>
        <p:nvSpPr>
          <p:cNvPr id="22" name="Google Shape;2200;p140">
            <a:extLst>
              <a:ext uri="{FF2B5EF4-FFF2-40B4-BE49-F238E27FC236}">
                <a16:creationId xmlns:a16="http://schemas.microsoft.com/office/drawing/2014/main" id="{CB83B079-3F4A-223C-BC8E-6E33DDD21AD1}"/>
              </a:ext>
            </a:extLst>
          </p:cNvPr>
          <p:cNvSpPr/>
          <p:nvPr/>
        </p:nvSpPr>
        <p:spPr>
          <a:xfrm>
            <a:off x="572877" y="3932588"/>
            <a:ext cx="4121214" cy="1226999"/>
          </a:xfrm>
          <a:prstGeom prst="rect">
            <a:avLst/>
          </a:prstGeom>
          <a:solidFill>
            <a:srgbClr val="ACED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400" b="0" u="none" strike="noStrike" cap="none" dirty="0">
                <a:solidFill>
                  <a:schemeClr val="tx1"/>
                </a:solidFill>
                <a:latin typeface="+mj-lt"/>
                <a:ea typeface="Montserrat"/>
                <a:cs typeface="Montserrat"/>
                <a:sym typeface="Montserrat"/>
              </a:rPr>
              <a:t>CANAIS SCANNING</a:t>
            </a:r>
          </a:p>
          <a:p>
            <a:pPr marL="0" marR="0" lvl="0" indent="0" algn="ctr" rtl="0">
              <a:lnSpc>
                <a:spcPct val="100000"/>
              </a:lnSpc>
              <a:spcBef>
                <a:spcPts val="0"/>
              </a:spcBef>
              <a:spcAft>
                <a:spcPts val="0"/>
              </a:spcAft>
              <a:buClr>
                <a:srgbClr val="000000"/>
              </a:buClr>
              <a:buSzPts val="1200"/>
              <a:buFont typeface="Arial"/>
              <a:buNone/>
            </a:pPr>
            <a:r>
              <a:rPr lang="pt-BR" sz="1400" b="0" u="none" strike="noStrike" cap="none" dirty="0">
                <a:solidFill>
                  <a:schemeClr val="tx1"/>
                </a:solidFill>
                <a:latin typeface="+mj-lt"/>
                <a:ea typeface="Montserrat"/>
                <a:cs typeface="Montserrat"/>
                <a:sym typeface="Montserrat"/>
              </a:rPr>
              <a:t>(DISPONÍVEIS TAMBÉM NO </a:t>
            </a:r>
            <a:r>
              <a:rPr lang="pt-BR" sz="1400" b="1" u="none" strike="noStrike" cap="none" dirty="0">
                <a:solidFill>
                  <a:schemeClr val="tx1"/>
                </a:solidFill>
                <a:latin typeface="+mj-lt"/>
                <a:ea typeface="Montserrat"/>
                <a:cs typeface="Montserrat"/>
                <a:sym typeface="Montserrat"/>
              </a:rPr>
              <a:t>SCANTRACK</a:t>
            </a:r>
            <a:r>
              <a:rPr lang="pt-BR" sz="1400" b="0" u="none" strike="noStrike" cap="none" dirty="0">
                <a:solidFill>
                  <a:schemeClr val="tx1"/>
                </a:solidFill>
                <a:latin typeface="+mj-lt"/>
                <a:ea typeface="Montserrat"/>
                <a:cs typeface="Montserrat"/>
                <a:sym typeface="Montserrat"/>
              </a:rPr>
              <a:t>)</a:t>
            </a:r>
          </a:p>
        </p:txBody>
      </p:sp>
      <p:sp>
        <p:nvSpPr>
          <p:cNvPr id="30" name="Google Shape;2200;p140">
            <a:extLst>
              <a:ext uri="{FF2B5EF4-FFF2-40B4-BE49-F238E27FC236}">
                <a16:creationId xmlns:a16="http://schemas.microsoft.com/office/drawing/2014/main" id="{4B424C81-470E-E641-EE2E-3726F1380F5C}"/>
              </a:ext>
            </a:extLst>
          </p:cNvPr>
          <p:cNvSpPr/>
          <p:nvPr/>
        </p:nvSpPr>
        <p:spPr>
          <a:xfrm>
            <a:off x="4692042" y="3932588"/>
            <a:ext cx="4155319" cy="1226999"/>
          </a:xfrm>
          <a:prstGeom prst="rect">
            <a:avLst/>
          </a:prstGeom>
          <a:solidFill>
            <a:srgbClr val="F9BFA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400" u="none" strike="noStrike" cap="none" dirty="0">
                <a:solidFill>
                  <a:schemeClr val="tx1"/>
                </a:solidFill>
                <a:latin typeface="+mj-lt"/>
                <a:ea typeface="Montserrat"/>
                <a:cs typeface="Montserrat"/>
                <a:sym typeface="Montserrat"/>
              </a:rPr>
              <a:t>CANAIS MISTOS</a:t>
            </a:r>
          </a:p>
          <a:p>
            <a:pPr marL="0" marR="0" lvl="0" indent="0" algn="ctr" rtl="0">
              <a:lnSpc>
                <a:spcPct val="100000"/>
              </a:lnSpc>
              <a:spcBef>
                <a:spcPts val="0"/>
              </a:spcBef>
              <a:spcAft>
                <a:spcPts val="0"/>
              </a:spcAft>
              <a:buClr>
                <a:srgbClr val="000000"/>
              </a:buClr>
              <a:buSzPts val="1200"/>
              <a:buFont typeface="Arial"/>
              <a:buNone/>
            </a:pPr>
            <a:r>
              <a:rPr lang="pt-BR" sz="1400" u="none" strike="noStrike" cap="none" dirty="0">
                <a:solidFill>
                  <a:schemeClr val="tx1"/>
                </a:solidFill>
                <a:latin typeface="+mj-lt"/>
                <a:ea typeface="Montserrat"/>
                <a:cs typeface="Montserrat"/>
                <a:sym typeface="Montserrat"/>
              </a:rPr>
              <a:t>(INFORMAÇÕES AUDIT / SCAN/ TTR)</a:t>
            </a:r>
            <a:endParaRPr lang="pt-BR" sz="1400" b="0" u="none" strike="noStrike" cap="none" dirty="0">
              <a:solidFill>
                <a:schemeClr val="tx1"/>
              </a:solidFill>
              <a:latin typeface="+mj-lt"/>
              <a:ea typeface="Montserrat"/>
              <a:cs typeface="Montserrat"/>
              <a:sym typeface="Montserrat"/>
            </a:endParaRPr>
          </a:p>
        </p:txBody>
      </p:sp>
      <p:sp>
        <p:nvSpPr>
          <p:cNvPr id="32" name="Google Shape;2200;p140">
            <a:extLst>
              <a:ext uri="{FF2B5EF4-FFF2-40B4-BE49-F238E27FC236}">
                <a16:creationId xmlns:a16="http://schemas.microsoft.com/office/drawing/2014/main" id="{44EF8844-84CA-2814-3623-4C314F3F9172}"/>
              </a:ext>
            </a:extLst>
          </p:cNvPr>
          <p:cNvSpPr/>
          <p:nvPr/>
        </p:nvSpPr>
        <p:spPr>
          <a:xfrm>
            <a:off x="8847360" y="3932588"/>
            <a:ext cx="2771763" cy="1226999"/>
          </a:xfrm>
          <a:prstGeom prst="rect">
            <a:avLst/>
          </a:prstGeom>
          <a:solidFill>
            <a:srgbClr val="BCDE9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400" u="none" strike="noStrike" cap="none" dirty="0">
                <a:solidFill>
                  <a:schemeClr val="tx1"/>
                </a:solidFill>
                <a:latin typeface="+mj-lt"/>
                <a:ea typeface="Montserrat"/>
                <a:cs typeface="Montserrat"/>
                <a:sym typeface="Montserrat"/>
              </a:rPr>
              <a:t>CANAIS COM AUDITORIA FÍSICA (INVENTÁRIO)</a:t>
            </a:r>
          </a:p>
        </p:txBody>
      </p:sp>
      <p:sp>
        <p:nvSpPr>
          <p:cNvPr id="63" name="Google Shape;970;p65">
            <a:extLst>
              <a:ext uri="{FF2B5EF4-FFF2-40B4-BE49-F238E27FC236}">
                <a16:creationId xmlns:a16="http://schemas.microsoft.com/office/drawing/2014/main" id="{5B660A2A-E6DD-2A05-C3D4-52D1101E7CE1}"/>
              </a:ext>
            </a:extLst>
          </p:cNvPr>
          <p:cNvSpPr/>
          <p:nvPr/>
        </p:nvSpPr>
        <p:spPr>
          <a:xfrm>
            <a:off x="4690292" y="5159586"/>
            <a:ext cx="4157068" cy="1060123"/>
          </a:xfrm>
          <a:prstGeom prst="rect">
            <a:avLst/>
          </a:prstGeom>
          <a:noFill/>
          <a:ln>
            <a:noFill/>
          </a:ln>
        </p:spPr>
        <p:txBody>
          <a:bodyPr spcFirstLastPara="1" wrap="square" lIns="121900" tIns="60933" rIns="121900" bIns="60933" anchor="ctr" anchorCtr="0">
            <a:noAutofit/>
          </a:bodyPr>
          <a:lstStyle/>
          <a:p>
            <a:pPr algn="ctr">
              <a:buClr>
                <a:schemeClr val="lt1"/>
              </a:buClr>
              <a:buSzPts val="1400"/>
            </a:pPr>
            <a:r>
              <a:rPr lang="pt-BR" sz="1400" dirty="0">
                <a:latin typeface="+mj-lt"/>
                <a:ea typeface="Montserrat"/>
                <a:cs typeface="Montserrat"/>
                <a:sym typeface="Montserrat"/>
              </a:rPr>
              <a:t>% DE DADOS ELETRONICOS:</a:t>
            </a:r>
          </a:p>
          <a:p>
            <a:pPr algn="ctr">
              <a:buClr>
                <a:schemeClr val="lt1"/>
              </a:buClr>
              <a:buSzPts val="1400"/>
            </a:pPr>
            <a:r>
              <a:rPr lang="pt-BR" sz="1400" dirty="0">
                <a:latin typeface="+mj-lt"/>
                <a:ea typeface="Montserrat"/>
                <a:cs typeface="Montserrat"/>
                <a:sym typeface="Montserrat"/>
              </a:rPr>
              <a:t>PERFUMARIA 90%</a:t>
            </a:r>
          </a:p>
          <a:p>
            <a:pPr algn="ctr">
              <a:buClr>
                <a:schemeClr val="lt1"/>
              </a:buClr>
              <a:buSzPts val="1400"/>
            </a:pPr>
            <a:r>
              <a:rPr lang="pt-BR" sz="1400" dirty="0">
                <a:latin typeface="+mj-lt"/>
                <a:ea typeface="Montserrat"/>
                <a:cs typeface="Montserrat"/>
                <a:sym typeface="Montserrat"/>
              </a:rPr>
              <a:t>FARMA INDEP. 99%</a:t>
            </a:r>
          </a:p>
          <a:p>
            <a:pPr algn="ctr">
              <a:buClr>
                <a:schemeClr val="lt1"/>
              </a:buClr>
              <a:buSzPts val="1400"/>
            </a:pPr>
            <a:r>
              <a:rPr lang="pt-BR" sz="1400" dirty="0">
                <a:latin typeface="+mj-lt"/>
                <a:ea typeface="Montserrat"/>
                <a:cs typeface="Montserrat"/>
                <a:sym typeface="Montserrat"/>
              </a:rPr>
              <a:t>AS INDEP 70%</a:t>
            </a:r>
          </a:p>
        </p:txBody>
      </p:sp>
    </p:spTree>
    <p:extLst>
      <p:ext uri="{BB962C8B-B14F-4D97-AF65-F5344CB8AC3E}">
        <p14:creationId xmlns:p14="http://schemas.microsoft.com/office/powerpoint/2010/main" val="38046537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Coleta dos dados – inventário de loja</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61</a:t>
            </a:fld>
            <a:endParaRPr lang="en-US" dirty="0"/>
          </a:p>
        </p:txBody>
      </p:sp>
      <p:grpSp>
        <p:nvGrpSpPr>
          <p:cNvPr id="27" name="Group 26">
            <a:extLst>
              <a:ext uri="{FF2B5EF4-FFF2-40B4-BE49-F238E27FC236}">
                <a16:creationId xmlns:a16="http://schemas.microsoft.com/office/drawing/2014/main" id="{0E041E24-7B0F-B5DD-2462-E4AEA116E0DA}"/>
              </a:ext>
            </a:extLst>
          </p:cNvPr>
          <p:cNvGrpSpPr/>
          <p:nvPr/>
        </p:nvGrpSpPr>
        <p:grpSpPr>
          <a:xfrm>
            <a:off x="288558" y="1993917"/>
            <a:ext cx="9617519" cy="974262"/>
            <a:chOff x="288558" y="1804609"/>
            <a:chExt cx="9617519" cy="974262"/>
          </a:xfrm>
        </p:grpSpPr>
        <p:pic>
          <p:nvPicPr>
            <p:cNvPr id="3" name="Picture 2" descr="A picture containing text&#10;&#10;Description automatically generated">
              <a:extLst>
                <a:ext uri="{FF2B5EF4-FFF2-40B4-BE49-F238E27FC236}">
                  <a16:creationId xmlns:a16="http://schemas.microsoft.com/office/drawing/2014/main" id="{38E12416-C69B-B18D-5CEA-56D36167DC6F}"/>
                </a:ext>
              </a:extLst>
            </p:cNvPr>
            <p:cNvPicPr>
              <a:picLocks noChangeAspect="1"/>
            </p:cNvPicPr>
            <p:nvPr/>
          </p:nvPicPr>
          <p:blipFill>
            <a:blip r:embed="rId2"/>
            <a:stretch>
              <a:fillRect/>
            </a:stretch>
          </p:blipFill>
          <p:spPr>
            <a:xfrm>
              <a:off x="288558" y="1804609"/>
              <a:ext cx="1136639" cy="974262"/>
            </a:xfrm>
            <a:prstGeom prst="rect">
              <a:avLst/>
            </a:prstGeom>
          </p:spPr>
        </p:pic>
        <p:pic>
          <p:nvPicPr>
            <p:cNvPr id="6" name="Picture 5" descr="Icon&#10;&#10;Description automatically generated">
              <a:extLst>
                <a:ext uri="{FF2B5EF4-FFF2-40B4-BE49-F238E27FC236}">
                  <a16:creationId xmlns:a16="http://schemas.microsoft.com/office/drawing/2014/main" id="{D98C0D50-9114-536C-C581-D77BF76FFF03}"/>
                </a:ext>
              </a:extLst>
            </p:cNvPr>
            <p:cNvPicPr>
              <a:picLocks noChangeAspect="1"/>
            </p:cNvPicPr>
            <p:nvPr/>
          </p:nvPicPr>
          <p:blipFill>
            <a:blip r:embed="rId3"/>
            <a:stretch>
              <a:fillRect/>
            </a:stretch>
          </p:blipFill>
          <p:spPr>
            <a:xfrm>
              <a:off x="6116882" y="1804609"/>
              <a:ext cx="1136639" cy="974262"/>
            </a:xfrm>
            <a:prstGeom prst="rect">
              <a:avLst/>
            </a:prstGeom>
          </p:spPr>
        </p:pic>
        <p:sp>
          <p:nvSpPr>
            <p:cNvPr id="9" name="Google Shape;970;p65">
              <a:extLst>
                <a:ext uri="{FF2B5EF4-FFF2-40B4-BE49-F238E27FC236}">
                  <a16:creationId xmlns:a16="http://schemas.microsoft.com/office/drawing/2014/main" id="{85135306-785C-C17A-DB63-774A6F91B3A3}"/>
                </a:ext>
              </a:extLst>
            </p:cNvPr>
            <p:cNvSpPr/>
            <p:nvPr/>
          </p:nvSpPr>
          <p:spPr>
            <a:xfrm>
              <a:off x="1675413" y="2073469"/>
              <a:ext cx="2479337" cy="436542"/>
            </a:xfrm>
            <a:prstGeom prst="rect">
              <a:avLst/>
            </a:prstGeom>
            <a:noFill/>
            <a:ln>
              <a:noFill/>
            </a:ln>
          </p:spPr>
          <p:txBody>
            <a:bodyPr spcFirstLastPara="1" wrap="square" lIns="0" tIns="0" rIns="0" bIns="0" anchor="ctr" anchorCtr="0">
              <a:noAutofit/>
            </a:bodyPr>
            <a:lstStyle/>
            <a:p>
              <a:pPr>
                <a:buClr>
                  <a:schemeClr val="lt1"/>
                </a:buClr>
                <a:buSzPts val="1400"/>
              </a:pPr>
              <a:r>
                <a:rPr lang="pt-BR" sz="1600" dirty="0">
                  <a:latin typeface="+mj-lt"/>
                  <a:ea typeface="Montserrat"/>
                  <a:cs typeface="Montserrat"/>
                  <a:sym typeface="Montserrat"/>
                </a:rPr>
                <a:t>ESTOQUES</a:t>
              </a:r>
            </a:p>
          </p:txBody>
        </p:sp>
        <p:sp>
          <p:nvSpPr>
            <p:cNvPr id="15" name="Google Shape;970;p65">
              <a:extLst>
                <a:ext uri="{FF2B5EF4-FFF2-40B4-BE49-F238E27FC236}">
                  <a16:creationId xmlns:a16="http://schemas.microsoft.com/office/drawing/2014/main" id="{380777C6-06A5-287E-C3B6-10261984C85E}"/>
                </a:ext>
              </a:extLst>
            </p:cNvPr>
            <p:cNvSpPr/>
            <p:nvPr/>
          </p:nvSpPr>
          <p:spPr>
            <a:xfrm>
              <a:off x="7426740" y="2073469"/>
              <a:ext cx="2479337" cy="436542"/>
            </a:xfrm>
            <a:prstGeom prst="rect">
              <a:avLst/>
            </a:prstGeom>
            <a:noFill/>
            <a:ln>
              <a:noFill/>
            </a:ln>
          </p:spPr>
          <p:txBody>
            <a:bodyPr spcFirstLastPara="1" wrap="square" lIns="0" tIns="0" rIns="0" bIns="0" anchor="ctr" anchorCtr="0">
              <a:noAutofit/>
            </a:bodyPr>
            <a:lstStyle/>
            <a:p>
              <a:pPr>
                <a:buClr>
                  <a:schemeClr val="lt1"/>
                </a:buClr>
                <a:buSzPts val="1400"/>
              </a:pPr>
              <a:r>
                <a:rPr lang="pt-BR" sz="1600" dirty="0">
                  <a:latin typeface="+mj-lt"/>
                  <a:ea typeface="Montserrat"/>
                  <a:cs typeface="Montserrat"/>
                  <a:sym typeface="Montserrat"/>
                </a:rPr>
                <a:t>COMPRAS</a:t>
              </a:r>
            </a:p>
          </p:txBody>
        </p:sp>
      </p:grpSp>
      <p:grpSp>
        <p:nvGrpSpPr>
          <p:cNvPr id="24" name="Group 23">
            <a:extLst>
              <a:ext uri="{FF2B5EF4-FFF2-40B4-BE49-F238E27FC236}">
                <a16:creationId xmlns:a16="http://schemas.microsoft.com/office/drawing/2014/main" id="{7FD403FD-CC88-160B-3365-03197D7A962F}"/>
              </a:ext>
            </a:extLst>
          </p:cNvPr>
          <p:cNvGrpSpPr/>
          <p:nvPr/>
        </p:nvGrpSpPr>
        <p:grpSpPr>
          <a:xfrm>
            <a:off x="173148" y="4230965"/>
            <a:ext cx="10292222" cy="988400"/>
            <a:chOff x="173148" y="4257744"/>
            <a:chExt cx="10292222" cy="988400"/>
          </a:xfrm>
        </p:grpSpPr>
        <p:pic>
          <p:nvPicPr>
            <p:cNvPr id="4" name="Picture 3" descr="Icon, circle&#10;&#10;Description automatically generated">
              <a:extLst>
                <a:ext uri="{FF2B5EF4-FFF2-40B4-BE49-F238E27FC236}">
                  <a16:creationId xmlns:a16="http://schemas.microsoft.com/office/drawing/2014/main" id="{1E10D3F2-77E3-799A-3EF8-E4D191A30F09}"/>
                </a:ext>
              </a:extLst>
            </p:cNvPr>
            <p:cNvPicPr>
              <a:picLocks noChangeAspect="1"/>
            </p:cNvPicPr>
            <p:nvPr/>
          </p:nvPicPr>
          <p:blipFill>
            <a:blip r:embed="rId4"/>
            <a:stretch>
              <a:fillRect/>
            </a:stretch>
          </p:blipFill>
          <p:spPr>
            <a:xfrm>
              <a:off x="6116882" y="4257744"/>
              <a:ext cx="1153133" cy="988400"/>
            </a:xfrm>
            <a:prstGeom prst="rect">
              <a:avLst/>
            </a:prstGeom>
            <a:ln>
              <a:noFill/>
            </a:ln>
          </p:spPr>
        </p:pic>
        <p:pic>
          <p:nvPicPr>
            <p:cNvPr id="5" name="Picture 4" descr="Icon&#10;&#10;Description automatically generated">
              <a:extLst>
                <a:ext uri="{FF2B5EF4-FFF2-40B4-BE49-F238E27FC236}">
                  <a16:creationId xmlns:a16="http://schemas.microsoft.com/office/drawing/2014/main" id="{8C296A94-2655-4515-B4F5-008B011DB24C}"/>
                </a:ext>
              </a:extLst>
            </p:cNvPr>
            <p:cNvPicPr>
              <a:picLocks noChangeAspect="1"/>
            </p:cNvPicPr>
            <p:nvPr/>
          </p:nvPicPr>
          <p:blipFill>
            <a:blip r:embed="rId5"/>
            <a:stretch>
              <a:fillRect/>
            </a:stretch>
          </p:blipFill>
          <p:spPr>
            <a:xfrm>
              <a:off x="173148" y="4264814"/>
              <a:ext cx="1136638" cy="974261"/>
            </a:xfrm>
            <a:prstGeom prst="rect">
              <a:avLst/>
            </a:prstGeom>
          </p:spPr>
        </p:pic>
        <p:sp>
          <p:nvSpPr>
            <p:cNvPr id="10" name="Google Shape;970;p65">
              <a:extLst>
                <a:ext uri="{FF2B5EF4-FFF2-40B4-BE49-F238E27FC236}">
                  <a16:creationId xmlns:a16="http://schemas.microsoft.com/office/drawing/2014/main" id="{B46ABC27-2D1A-AB08-D5A2-F8C5E6A11268}"/>
                </a:ext>
              </a:extLst>
            </p:cNvPr>
            <p:cNvSpPr/>
            <p:nvPr/>
          </p:nvSpPr>
          <p:spPr>
            <a:xfrm>
              <a:off x="1675413" y="4533673"/>
              <a:ext cx="3038630" cy="436542"/>
            </a:xfrm>
            <a:prstGeom prst="rect">
              <a:avLst/>
            </a:prstGeom>
            <a:noFill/>
            <a:ln>
              <a:noFill/>
            </a:ln>
          </p:spPr>
          <p:txBody>
            <a:bodyPr spcFirstLastPara="1" wrap="square" lIns="0" tIns="0" rIns="0" bIns="0" anchor="ctr" anchorCtr="0">
              <a:noAutofit/>
            </a:bodyPr>
            <a:lstStyle/>
            <a:p>
              <a:pPr>
                <a:buClr>
                  <a:schemeClr val="lt1"/>
                </a:buClr>
                <a:buSzPts val="1400"/>
              </a:pPr>
              <a:r>
                <a:rPr lang="pt-BR" sz="1600" dirty="0">
                  <a:latin typeface="+mj-lt"/>
                  <a:ea typeface="Montserrat"/>
                  <a:cs typeface="Montserrat"/>
                  <a:sym typeface="Montserrat"/>
                </a:rPr>
                <a:t>PREÇO AO CONSUMIDOR </a:t>
              </a:r>
            </a:p>
            <a:p>
              <a:pPr>
                <a:buClr>
                  <a:schemeClr val="lt1"/>
                </a:buClr>
                <a:buSzPts val="1400"/>
              </a:pPr>
              <a:r>
                <a:rPr lang="pt-BR" sz="1200" dirty="0">
                  <a:latin typeface="+mj-lt"/>
                  <a:ea typeface="Montserrat"/>
                  <a:cs typeface="Montserrat"/>
                  <a:sym typeface="Montserrat"/>
                </a:rPr>
                <a:t>(no dia do inventário)</a:t>
              </a:r>
            </a:p>
          </p:txBody>
        </p:sp>
        <p:sp>
          <p:nvSpPr>
            <p:cNvPr id="16" name="Google Shape;970;p65">
              <a:extLst>
                <a:ext uri="{FF2B5EF4-FFF2-40B4-BE49-F238E27FC236}">
                  <a16:creationId xmlns:a16="http://schemas.microsoft.com/office/drawing/2014/main" id="{E5E07C0C-2DF2-C1AC-41F5-8581EAADAFAE}"/>
                </a:ext>
              </a:extLst>
            </p:cNvPr>
            <p:cNvSpPr/>
            <p:nvPr/>
          </p:nvSpPr>
          <p:spPr>
            <a:xfrm>
              <a:off x="7426740" y="4533673"/>
              <a:ext cx="3038630" cy="436542"/>
            </a:xfrm>
            <a:prstGeom prst="rect">
              <a:avLst/>
            </a:prstGeom>
            <a:noFill/>
            <a:ln>
              <a:noFill/>
            </a:ln>
          </p:spPr>
          <p:txBody>
            <a:bodyPr spcFirstLastPara="1" wrap="square" lIns="0" tIns="0" rIns="0" bIns="0" anchor="ctr" anchorCtr="0">
              <a:noAutofit/>
            </a:bodyPr>
            <a:lstStyle/>
            <a:p>
              <a:pPr>
                <a:buClr>
                  <a:schemeClr val="lt1"/>
                </a:buClr>
                <a:buSzPts val="1400"/>
              </a:pPr>
              <a:r>
                <a:rPr lang="pt-BR" sz="1600" dirty="0">
                  <a:latin typeface="+mj-lt"/>
                  <a:ea typeface="Montserrat"/>
                  <a:cs typeface="Montserrat"/>
                  <a:sym typeface="Montserrat"/>
                </a:rPr>
                <a:t>DADOS CAUSAIS</a:t>
              </a:r>
            </a:p>
          </p:txBody>
        </p:sp>
      </p:grpSp>
      <p:sp>
        <p:nvSpPr>
          <p:cNvPr id="18" name="Text Placeholder 3">
            <a:extLst>
              <a:ext uri="{FF2B5EF4-FFF2-40B4-BE49-F238E27FC236}">
                <a16:creationId xmlns:a16="http://schemas.microsoft.com/office/drawing/2014/main" id="{1FCB976F-8F3C-25AF-B435-8399B19B1667}"/>
              </a:ext>
            </a:extLst>
          </p:cNvPr>
          <p:cNvSpPr txBox="1">
            <a:spLocks/>
          </p:cNvSpPr>
          <p:nvPr/>
        </p:nvSpPr>
        <p:spPr>
          <a:xfrm>
            <a:off x="288560" y="1144253"/>
            <a:ext cx="8890951" cy="436542"/>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b="0" dirty="0">
                <a:solidFill>
                  <a:schemeClr val="tx1"/>
                </a:solidFill>
              </a:rPr>
              <a:t>Identificação do volume vendido através do levantamento de:</a:t>
            </a:r>
          </a:p>
        </p:txBody>
      </p:sp>
      <p:sp>
        <p:nvSpPr>
          <p:cNvPr id="21" name="Text Placeholder 3">
            <a:extLst>
              <a:ext uri="{FF2B5EF4-FFF2-40B4-BE49-F238E27FC236}">
                <a16:creationId xmlns:a16="http://schemas.microsoft.com/office/drawing/2014/main" id="{A5527926-D8C5-7CFC-98B7-9BB53C19D856}"/>
              </a:ext>
            </a:extLst>
          </p:cNvPr>
          <p:cNvSpPr txBox="1">
            <a:spLocks/>
          </p:cNvSpPr>
          <p:nvPr/>
        </p:nvSpPr>
        <p:spPr>
          <a:xfrm>
            <a:off x="288560" y="3381301"/>
            <a:ext cx="8890951" cy="436542"/>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b="0" dirty="0">
                <a:solidFill>
                  <a:schemeClr val="tx1"/>
                </a:solidFill>
              </a:rPr>
              <a:t>Além disso, verifica-se:</a:t>
            </a:r>
          </a:p>
        </p:txBody>
      </p:sp>
      <p:sp>
        <p:nvSpPr>
          <p:cNvPr id="23" name="Text Placeholder 3">
            <a:extLst>
              <a:ext uri="{FF2B5EF4-FFF2-40B4-BE49-F238E27FC236}">
                <a16:creationId xmlns:a16="http://schemas.microsoft.com/office/drawing/2014/main" id="{A732ADCC-4B4D-4334-63B8-D214117D8FB9}"/>
              </a:ext>
            </a:extLst>
          </p:cNvPr>
          <p:cNvSpPr txBox="1">
            <a:spLocks/>
          </p:cNvSpPr>
          <p:nvPr/>
        </p:nvSpPr>
        <p:spPr>
          <a:xfrm>
            <a:off x="288560" y="5632486"/>
            <a:ext cx="8890951" cy="436542"/>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b="0" dirty="0">
                <a:solidFill>
                  <a:schemeClr val="tx1"/>
                </a:solidFill>
              </a:rPr>
              <a:t>Este procedimento é realizado para os canais que contam com auditoria de acordo com a regra descrita no slide anterior.</a:t>
            </a:r>
          </a:p>
        </p:txBody>
      </p:sp>
    </p:spTree>
    <p:extLst>
      <p:ext uri="{BB962C8B-B14F-4D97-AF65-F5344CB8AC3E}">
        <p14:creationId xmlns:p14="http://schemas.microsoft.com/office/powerpoint/2010/main" val="826823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Coleta dos dados – inventário de loja</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62</a:t>
            </a:fld>
            <a:endParaRPr lang="en-US" dirty="0"/>
          </a:p>
        </p:txBody>
      </p:sp>
      <p:sp>
        <p:nvSpPr>
          <p:cNvPr id="3" name="Text Placeholder 3">
            <a:extLst>
              <a:ext uri="{FF2B5EF4-FFF2-40B4-BE49-F238E27FC236}">
                <a16:creationId xmlns:a16="http://schemas.microsoft.com/office/drawing/2014/main" id="{D8956474-9DCB-307D-6C18-8F177D661A22}"/>
              </a:ext>
            </a:extLst>
          </p:cNvPr>
          <p:cNvSpPr txBox="1">
            <a:spLocks/>
          </p:cNvSpPr>
          <p:nvPr/>
        </p:nvSpPr>
        <p:spPr>
          <a:xfrm>
            <a:off x="288560" y="616096"/>
            <a:ext cx="8890951" cy="436542"/>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b="0" dirty="0">
                <a:solidFill>
                  <a:schemeClr val="tx1"/>
                </a:solidFill>
              </a:rPr>
              <a:t>A auditoria pode ser:</a:t>
            </a:r>
          </a:p>
        </p:txBody>
      </p:sp>
      <p:grpSp>
        <p:nvGrpSpPr>
          <p:cNvPr id="10" name="Group 9">
            <a:extLst>
              <a:ext uri="{FF2B5EF4-FFF2-40B4-BE49-F238E27FC236}">
                <a16:creationId xmlns:a16="http://schemas.microsoft.com/office/drawing/2014/main" id="{90F17F02-D57B-BC29-FB40-BD2A7D8963D4}"/>
              </a:ext>
            </a:extLst>
          </p:cNvPr>
          <p:cNvGrpSpPr/>
          <p:nvPr/>
        </p:nvGrpSpPr>
        <p:grpSpPr>
          <a:xfrm>
            <a:off x="279200" y="1473102"/>
            <a:ext cx="4372516" cy="620924"/>
            <a:chOff x="279200" y="1631950"/>
            <a:chExt cx="4372516" cy="620924"/>
          </a:xfrm>
        </p:grpSpPr>
        <p:sp>
          <p:nvSpPr>
            <p:cNvPr id="4" name="Google Shape;1350;p84">
              <a:extLst>
                <a:ext uri="{FF2B5EF4-FFF2-40B4-BE49-F238E27FC236}">
                  <a16:creationId xmlns:a16="http://schemas.microsoft.com/office/drawing/2014/main" id="{5F9C8B79-F1FA-E7B2-18EF-7916BF9C6B11}"/>
                </a:ext>
              </a:extLst>
            </p:cNvPr>
            <p:cNvSpPr/>
            <p:nvPr/>
          </p:nvSpPr>
          <p:spPr>
            <a:xfrm>
              <a:off x="279200" y="1631950"/>
              <a:ext cx="1656300" cy="620924"/>
            </a:xfrm>
            <a:prstGeom prst="roundRect">
              <a:avLst>
                <a:gd name="adj" fmla="val 16667"/>
              </a:avLst>
            </a:prstGeom>
            <a:noFill/>
            <a:ln w="9525" cap="flat" cmpd="sng">
              <a:solidFill>
                <a:schemeClr val="tx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rgbClr val="000000"/>
                  </a:solidFill>
                  <a:latin typeface="+mj-lt"/>
                  <a:ea typeface="Montserrat"/>
                  <a:cs typeface="Montserrat"/>
                  <a:sym typeface="Montserrat"/>
                </a:rPr>
                <a:t>Mensal</a:t>
              </a:r>
              <a:endParaRPr sz="1600" b="0" i="0" u="none" strike="noStrike" cap="none" dirty="0">
                <a:solidFill>
                  <a:srgbClr val="000000"/>
                </a:solidFill>
                <a:latin typeface="+mj-lt"/>
                <a:ea typeface="Montserrat"/>
                <a:cs typeface="Montserrat"/>
                <a:sym typeface="Montserrat"/>
              </a:endParaRPr>
            </a:p>
          </p:txBody>
        </p:sp>
        <p:sp>
          <p:nvSpPr>
            <p:cNvPr id="5" name="Google Shape;1351;p84">
              <a:extLst>
                <a:ext uri="{FF2B5EF4-FFF2-40B4-BE49-F238E27FC236}">
                  <a16:creationId xmlns:a16="http://schemas.microsoft.com/office/drawing/2014/main" id="{E84DFB3F-0948-0C28-0A37-89B5740921E8}"/>
                </a:ext>
              </a:extLst>
            </p:cNvPr>
            <p:cNvSpPr/>
            <p:nvPr/>
          </p:nvSpPr>
          <p:spPr>
            <a:xfrm>
              <a:off x="2295424" y="1631950"/>
              <a:ext cx="1656300" cy="620924"/>
            </a:xfrm>
            <a:prstGeom prst="roundRect">
              <a:avLst>
                <a:gd name="adj" fmla="val 16667"/>
              </a:avLst>
            </a:prstGeom>
            <a:noFill/>
            <a:ln w="9525" cap="flat" cmpd="sng">
              <a:solidFill>
                <a:schemeClr val="tx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rgbClr val="000000"/>
                  </a:solidFill>
                  <a:latin typeface="+mj-lt"/>
                  <a:ea typeface="Montserrat"/>
                  <a:cs typeface="Montserrat"/>
                  <a:sym typeface="Montserrat"/>
                </a:rPr>
                <a:t>Bimestral</a:t>
              </a:r>
              <a:endParaRPr sz="1600" b="0" i="0" u="none" strike="noStrike" cap="none" dirty="0">
                <a:solidFill>
                  <a:srgbClr val="000000"/>
                </a:solidFill>
                <a:latin typeface="+mj-lt"/>
                <a:ea typeface="Montserrat"/>
                <a:cs typeface="Montserrat"/>
                <a:sym typeface="Montserrat"/>
              </a:endParaRPr>
            </a:p>
          </p:txBody>
        </p:sp>
        <p:sp>
          <p:nvSpPr>
            <p:cNvPr id="6" name="Google Shape;1360;p84">
              <a:extLst>
                <a:ext uri="{FF2B5EF4-FFF2-40B4-BE49-F238E27FC236}">
                  <a16:creationId xmlns:a16="http://schemas.microsoft.com/office/drawing/2014/main" id="{B8B84142-8E64-81ED-B8BE-7238B729A0B1}"/>
                </a:ext>
              </a:extLst>
            </p:cNvPr>
            <p:cNvSpPr/>
            <p:nvPr/>
          </p:nvSpPr>
          <p:spPr>
            <a:xfrm>
              <a:off x="1751723" y="1723671"/>
              <a:ext cx="631800" cy="437482"/>
            </a:xfrm>
            <a:prstGeom prst="rect">
              <a:avLst/>
            </a:prstGeom>
            <a:solidFill>
              <a:schemeClr val="bg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dirty="0">
                  <a:solidFill>
                    <a:schemeClr val="lt1"/>
                  </a:solidFill>
                  <a:latin typeface="+mj-lt"/>
                  <a:ea typeface="Montserrat"/>
                  <a:cs typeface="Montserrat"/>
                  <a:sym typeface="Montserrat"/>
                </a:rPr>
                <a:t>ou</a:t>
              </a:r>
              <a:endParaRPr sz="1800" b="0" i="0" u="none" strike="noStrike" cap="none" dirty="0">
                <a:solidFill>
                  <a:schemeClr val="lt1"/>
                </a:solidFill>
                <a:latin typeface="+mj-lt"/>
                <a:ea typeface="Montserrat"/>
                <a:cs typeface="Montserrat"/>
                <a:sym typeface="Montserrat"/>
              </a:endParaRPr>
            </a:p>
          </p:txBody>
        </p:sp>
        <p:pic>
          <p:nvPicPr>
            <p:cNvPr id="8" name="Graphic 7" descr="Caret Down with solid fill">
              <a:extLst>
                <a:ext uri="{FF2B5EF4-FFF2-40B4-BE49-F238E27FC236}">
                  <a16:creationId xmlns:a16="http://schemas.microsoft.com/office/drawing/2014/main" id="{869CED17-1594-FFC6-76A2-D2B56AA6A5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4034513" y="1633811"/>
              <a:ext cx="617203" cy="617203"/>
            </a:xfrm>
            <a:prstGeom prst="rect">
              <a:avLst/>
            </a:prstGeom>
          </p:spPr>
        </p:pic>
      </p:grpSp>
      <p:grpSp>
        <p:nvGrpSpPr>
          <p:cNvPr id="11" name="Group 10">
            <a:extLst>
              <a:ext uri="{FF2B5EF4-FFF2-40B4-BE49-F238E27FC236}">
                <a16:creationId xmlns:a16="http://schemas.microsoft.com/office/drawing/2014/main" id="{F14F8A82-80F9-7B3C-A6EA-EF6EE7C46964}"/>
              </a:ext>
            </a:extLst>
          </p:cNvPr>
          <p:cNvGrpSpPr/>
          <p:nvPr/>
        </p:nvGrpSpPr>
        <p:grpSpPr>
          <a:xfrm>
            <a:off x="4886224" y="1145620"/>
            <a:ext cx="2111476" cy="1275888"/>
            <a:chOff x="4886224" y="1254574"/>
            <a:chExt cx="2111476" cy="1275888"/>
          </a:xfrm>
        </p:grpSpPr>
        <p:sp>
          <p:nvSpPr>
            <p:cNvPr id="7" name="Google Shape;1351;p84">
              <a:extLst>
                <a:ext uri="{FF2B5EF4-FFF2-40B4-BE49-F238E27FC236}">
                  <a16:creationId xmlns:a16="http://schemas.microsoft.com/office/drawing/2014/main" id="{0162AD71-D850-4F3A-5AC0-2EA746C376D8}"/>
                </a:ext>
              </a:extLst>
            </p:cNvPr>
            <p:cNvSpPr/>
            <p:nvPr/>
          </p:nvSpPr>
          <p:spPr>
            <a:xfrm>
              <a:off x="4886224" y="1254574"/>
              <a:ext cx="2111476" cy="555176"/>
            </a:xfrm>
            <a:prstGeom prst="roundRect">
              <a:avLst>
                <a:gd name="adj" fmla="val 16667"/>
              </a:avLst>
            </a:prstGeom>
            <a:noFill/>
            <a:ln w="9525" cap="flat" cmpd="sng">
              <a:solidFill>
                <a:schemeClr val="tx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dirty="0">
                  <a:solidFill>
                    <a:srgbClr val="000000"/>
                  </a:solidFill>
                  <a:latin typeface="+mj-lt"/>
                  <a:ea typeface="Montserrat"/>
                  <a:cs typeface="Montserrat"/>
                  <a:sym typeface="Montserrat"/>
                </a:rPr>
                <a:t>Food</a:t>
              </a:r>
              <a:endParaRPr lang="en-US" sz="1800" b="0" i="0" u="none" strike="noStrike" cap="none" dirty="0">
                <a:solidFill>
                  <a:srgbClr val="000000"/>
                </a:solidFill>
                <a:latin typeface="+mj-lt"/>
                <a:ea typeface="Montserrat"/>
                <a:cs typeface="Montserrat"/>
                <a:sym typeface="Montserrat"/>
              </a:endParaRPr>
            </a:p>
            <a:p>
              <a:pPr marL="0" marR="0" lvl="0" indent="0" algn="ctr" rtl="0">
                <a:lnSpc>
                  <a:spcPct val="100000"/>
                </a:lnSpc>
                <a:spcBef>
                  <a:spcPts val="0"/>
                </a:spcBef>
                <a:spcAft>
                  <a:spcPts val="0"/>
                </a:spcAft>
                <a:buClr>
                  <a:srgbClr val="000000"/>
                </a:buClr>
                <a:buSzPts val="1800"/>
                <a:buFont typeface="Arial"/>
                <a:buNone/>
              </a:pPr>
              <a:r>
                <a:rPr lang="en-US" sz="1200" b="0" i="0" u="none" strike="noStrike" cap="none" dirty="0">
                  <a:solidFill>
                    <a:srgbClr val="000000"/>
                  </a:solidFill>
                  <a:latin typeface="+mj-lt"/>
                  <a:ea typeface="Montserrat"/>
                  <a:cs typeface="Montserrat"/>
                  <a:sym typeface="Montserrat"/>
                </a:rPr>
                <a:t>DJ, FM, AM, JJ, AS E ON</a:t>
              </a:r>
            </a:p>
          </p:txBody>
        </p:sp>
        <p:sp>
          <p:nvSpPr>
            <p:cNvPr id="9" name="Google Shape;1351;p84">
              <a:extLst>
                <a:ext uri="{FF2B5EF4-FFF2-40B4-BE49-F238E27FC236}">
                  <a16:creationId xmlns:a16="http://schemas.microsoft.com/office/drawing/2014/main" id="{BABD3741-6654-3009-1C05-298FFEE301FB}"/>
                </a:ext>
              </a:extLst>
            </p:cNvPr>
            <p:cNvSpPr/>
            <p:nvPr/>
          </p:nvSpPr>
          <p:spPr>
            <a:xfrm>
              <a:off x="4886224" y="1975286"/>
              <a:ext cx="2111476" cy="555176"/>
            </a:xfrm>
            <a:prstGeom prst="roundRect">
              <a:avLst>
                <a:gd name="adj" fmla="val 16667"/>
              </a:avLst>
            </a:prstGeom>
            <a:noFill/>
            <a:ln w="9525" cap="flat" cmpd="sng">
              <a:solidFill>
                <a:schemeClr val="tx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600" b="0" i="0" u="none" strike="noStrike" cap="none" dirty="0">
                  <a:solidFill>
                    <a:srgbClr val="000000"/>
                  </a:solidFill>
                  <a:latin typeface="+mj-lt"/>
                  <a:ea typeface="Montserrat"/>
                  <a:cs typeface="Montserrat"/>
                  <a:sym typeface="Montserrat"/>
                </a:rPr>
                <a:t>Drug</a:t>
              </a:r>
              <a:endParaRPr lang="it-IT" sz="1800" b="0" i="0" u="none" strike="noStrike" cap="none" dirty="0">
                <a:solidFill>
                  <a:srgbClr val="000000"/>
                </a:solidFill>
                <a:latin typeface="+mj-lt"/>
                <a:ea typeface="Montserrat"/>
                <a:cs typeface="Montserrat"/>
                <a:sym typeface="Montserrat"/>
              </a:endParaRPr>
            </a:p>
            <a:p>
              <a:pPr marL="0" marR="0" lvl="0" indent="0" algn="ctr" rtl="0">
                <a:lnSpc>
                  <a:spcPct val="100000"/>
                </a:lnSpc>
                <a:spcBef>
                  <a:spcPts val="0"/>
                </a:spcBef>
                <a:spcAft>
                  <a:spcPts val="0"/>
                </a:spcAft>
                <a:buClr>
                  <a:srgbClr val="000000"/>
                </a:buClr>
                <a:buSzPts val="1800"/>
                <a:buFont typeface="Arial"/>
                <a:buNone/>
              </a:pPr>
              <a:r>
                <a:rPr lang="it-IT" sz="1200" b="0" i="0" u="none" strike="noStrike" cap="none" dirty="0">
                  <a:solidFill>
                    <a:srgbClr val="000000"/>
                  </a:solidFill>
                  <a:latin typeface="+mj-lt"/>
                  <a:ea typeface="Montserrat"/>
                  <a:cs typeface="Montserrat"/>
                  <a:sym typeface="Montserrat"/>
                </a:rPr>
                <a:t>JF, MA, MJ, JA, SO E ND</a:t>
              </a:r>
            </a:p>
          </p:txBody>
        </p:sp>
      </p:grpSp>
      <p:sp>
        <p:nvSpPr>
          <p:cNvPr id="12" name="Text Placeholder 3">
            <a:extLst>
              <a:ext uri="{FF2B5EF4-FFF2-40B4-BE49-F238E27FC236}">
                <a16:creationId xmlns:a16="http://schemas.microsoft.com/office/drawing/2014/main" id="{4070E7D0-8CCB-EFB3-77F3-3BE71C68D624}"/>
              </a:ext>
            </a:extLst>
          </p:cNvPr>
          <p:cNvSpPr txBox="1">
            <a:spLocks/>
          </p:cNvSpPr>
          <p:nvPr/>
        </p:nvSpPr>
        <p:spPr>
          <a:xfrm>
            <a:off x="288560" y="2595232"/>
            <a:ext cx="8890951" cy="436542"/>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b="0" dirty="0">
                <a:solidFill>
                  <a:schemeClr val="tx1"/>
                </a:solidFill>
              </a:rPr>
              <a:t>Para as categorias bimestrais, o auditor sempre vai a campo no segundo mês:</a:t>
            </a:r>
          </a:p>
        </p:txBody>
      </p:sp>
      <p:pic>
        <p:nvPicPr>
          <p:cNvPr id="13" name="Google Shape;1359;p84">
            <a:extLst>
              <a:ext uri="{FF2B5EF4-FFF2-40B4-BE49-F238E27FC236}">
                <a16:creationId xmlns:a16="http://schemas.microsoft.com/office/drawing/2014/main" id="{9DBA4506-7651-84C8-3AA8-6C788B064105}"/>
              </a:ext>
            </a:extLst>
          </p:cNvPr>
          <p:cNvPicPr preferRelativeResize="0"/>
          <p:nvPr/>
        </p:nvPicPr>
        <p:blipFill rotWithShape="1">
          <a:blip r:embed="rId5">
            <a:alphaModFix/>
          </a:blip>
          <a:srcRect/>
          <a:stretch/>
        </p:blipFill>
        <p:spPr>
          <a:xfrm>
            <a:off x="279200" y="3861208"/>
            <a:ext cx="6677099" cy="972950"/>
          </a:xfrm>
          <a:prstGeom prst="rect">
            <a:avLst/>
          </a:prstGeom>
          <a:noFill/>
          <a:ln>
            <a:noFill/>
          </a:ln>
        </p:spPr>
      </p:pic>
      <p:sp>
        <p:nvSpPr>
          <p:cNvPr id="14" name="Text Placeholder 3">
            <a:extLst>
              <a:ext uri="{FF2B5EF4-FFF2-40B4-BE49-F238E27FC236}">
                <a16:creationId xmlns:a16="http://schemas.microsoft.com/office/drawing/2014/main" id="{1CB427DE-F192-E057-72A7-AE1587010A20}"/>
              </a:ext>
            </a:extLst>
          </p:cNvPr>
          <p:cNvSpPr txBox="1">
            <a:spLocks/>
          </p:cNvSpPr>
          <p:nvPr/>
        </p:nvSpPr>
        <p:spPr>
          <a:xfrm>
            <a:off x="288560" y="3034140"/>
            <a:ext cx="4521565" cy="436542"/>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solidFill>
                  <a:schemeClr val="tx1"/>
                </a:solidFill>
              </a:rPr>
              <a:t>PERÍODO FOOD FM 2014: </a:t>
            </a:r>
            <a:r>
              <a:rPr lang="pt-BR" b="0" dirty="0">
                <a:solidFill>
                  <a:schemeClr val="tx1"/>
                </a:solidFill>
              </a:rPr>
              <a:t>CAMPO EM MARÇO </a:t>
            </a:r>
          </a:p>
        </p:txBody>
      </p:sp>
      <p:sp>
        <p:nvSpPr>
          <p:cNvPr id="16" name="Right Brace 15">
            <a:extLst>
              <a:ext uri="{FF2B5EF4-FFF2-40B4-BE49-F238E27FC236}">
                <a16:creationId xmlns:a16="http://schemas.microsoft.com/office/drawing/2014/main" id="{09E2ADE2-6243-D874-06CD-3D6C20700486}"/>
              </a:ext>
            </a:extLst>
          </p:cNvPr>
          <p:cNvSpPr/>
          <p:nvPr/>
        </p:nvSpPr>
        <p:spPr>
          <a:xfrm rot="5400000">
            <a:off x="2466264" y="1252255"/>
            <a:ext cx="171450" cy="4516272"/>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row: Right 16">
            <a:extLst>
              <a:ext uri="{FF2B5EF4-FFF2-40B4-BE49-F238E27FC236}">
                <a16:creationId xmlns:a16="http://schemas.microsoft.com/office/drawing/2014/main" id="{0A258376-44DA-507E-5207-1DC6A33F57AD}"/>
              </a:ext>
            </a:extLst>
          </p:cNvPr>
          <p:cNvSpPr/>
          <p:nvPr/>
        </p:nvSpPr>
        <p:spPr>
          <a:xfrm rot="5400000">
            <a:off x="2084251" y="3680615"/>
            <a:ext cx="335280" cy="28211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
        <p:nvSpPr>
          <p:cNvPr id="18" name="Arrow: Right 17">
            <a:extLst>
              <a:ext uri="{FF2B5EF4-FFF2-40B4-BE49-F238E27FC236}">
                <a16:creationId xmlns:a16="http://schemas.microsoft.com/office/drawing/2014/main" id="{E007F286-4818-1DC8-876C-B03FFB43B017}"/>
              </a:ext>
            </a:extLst>
          </p:cNvPr>
          <p:cNvSpPr/>
          <p:nvPr/>
        </p:nvSpPr>
        <p:spPr>
          <a:xfrm rot="5400000">
            <a:off x="4316530" y="4844351"/>
            <a:ext cx="335280" cy="28211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
        <p:nvSpPr>
          <p:cNvPr id="19" name="Text Placeholder 3">
            <a:extLst>
              <a:ext uri="{FF2B5EF4-FFF2-40B4-BE49-F238E27FC236}">
                <a16:creationId xmlns:a16="http://schemas.microsoft.com/office/drawing/2014/main" id="{E3DDFDEF-09B6-2C9E-B855-3FF6E2CD88DD}"/>
              </a:ext>
            </a:extLst>
          </p:cNvPr>
          <p:cNvSpPr txBox="1">
            <a:spLocks/>
          </p:cNvSpPr>
          <p:nvPr/>
        </p:nvSpPr>
        <p:spPr>
          <a:xfrm>
            <a:off x="2223387" y="5141121"/>
            <a:ext cx="4521565" cy="436542"/>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solidFill>
                  <a:schemeClr val="tx1"/>
                </a:solidFill>
              </a:rPr>
              <a:t>PERÍODO DRUG MA 2014: </a:t>
            </a:r>
            <a:r>
              <a:rPr lang="pt-BR" b="0" dirty="0">
                <a:solidFill>
                  <a:schemeClr val="tx1"/>
                </a:solidFill>
              </a:rPr>
              <a:t>CAMPO EM ABRIL</a:t>
            </a:r>
          </a:p>
        </p:txBody>
      </p:sp>
      <p:sp>
        <p:nvSpPr>
          <p:cNvPr id="20" name="Text Placeholder 5">
            <a:extLst>
              <a:ext uri="{FF2B5EF4-FFF2-40B4-BE49-F238E27FC236}">
                <a16:creationId xmlns:a16="http://schemas.microsoft.com/office/drawing/2014/main" id="{A57CA602-F7F5-A64E-C782-79B4B4283672}"/>
              </a:ext>
            </a:extLst>
          </p:cNvPr>
          <p:cNvSpPr txBox="1">
            <a:spLocks/>
          </p:cNvSpPr>
          <p:nvPr/>
        </p:nvSpPr>
        <p:spPr>
          <a:xfrm>
            <a:off x="279200" y="5712380"/>
            <a:ext cx="9623752" cy="548980"/>
          </a:xfrm>
          <a:prstGeom prst="rect">
            <a:avLst/>
          </a:prstGeom>
          <a:solidFill>
            <a:schemeClr val="accent4"/>
          </a:solidFill>
        </p:spPr>
        <p:txBody>
          <a:bodyPr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400" dirty="0">
                <a:solidFill>
                  <a:schemeClr val="bg1"/>
                </a:solidFill>
              </a:rPr>
              <a:t>Idealmente, todas as lojas deveriam ser visitadas no último dia do mês; entretanto, isto não é possível por ser muito caro e ineficiente. Assim, a auditoria é distribuída ao longo dos dias de cada mês.</a:t>
            </a:r>
          </a:p>
        </p:txBody>
      </p:sp>
    </p:spTree>
    <p:extLst>
      <p:ext uri="{BB962C8B-B14F-4D97-AF65-F5344CB8AC3E}">
        <p14:creationId xmlns:p14="http://schemas.microsoft.com/office/powerpoint/2010/main" val="420408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BB87D478-9DEC-CA66-9565-8BB32EABDF4E}"/>
              </a:ext>
            </a:extLst>
          </p:cNvPr>
          <p:cNvSpPr>
            <a:spLocks noGrp="1"/>
          </p:cNvSpPr>
          <p:nvPr>
            <p:ph type="body" sz="quarter" idx="13"/>
          </p:nvPr>
        </p:nvSpPr>
        <p:spPr/>
        <p:txBody>
          <a:bodyPr/>
          <a:lstStyle/>
          <a:p>
            <a:r>
              <a:rPr lang="pt-BR" dirty="0"/>
              <a:t>Veja este </a:t>
            </a:r>
            <a:r>
              <a:rPr lang="pt-BR" b="1" dirty="0"/>
              <a:t>exemplo</a:t>
            </a:r>
            <a:r>
              <a:rPr lang="pt-BR" dirty="0"/>
              <a:t> de como é feita a auditoria em Loja para o Período MA 2014:</a:t>
            </a:r>
          </a:p>
          <a:p>
            <a:endParaRPr lang="en-PH" dirty="0"/>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Coleta dos dados – inventário de loja</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63</a:t>
            </a:fld>
            <a:endParaRPr lang="en-US" dirty="0"/>
          </a:p>
        </p:txBody>
      </p:sp>
      <p:sp>
        <p:nvSpPr>
          <p:cNvPr id="3" name="Text Placeholder 5">
            <a:extLst>
              <a:ext uri="{FF2B5EF4-FFF2-40B4-BE49-F238E27FC236}">
                <a16:creationId xmlns:a16="http://schemas.microsoft.com/office/drawing/2014/main" id="{62E55E48-4FB9-AD96-86D2-9063090F03AC}"/>
              </a:ext>
            </a:extLst>
          </p:cNvPr>
          <p:cNvSpPr txBox="1">
            <a:spLocks/>
          </p:cNvSpPr>
          <p:nvPr/>
        </p:nvSpPr>
        <p:spPr>
          <a:xfrm>
            <a:off x="279200" y="5712380"/>
            <a:ext cx="11582400" cy="548980"/>
          </a:xfrm>
          <a:prstGeom prst="rect">
            <a:avLst/>
          </a:prstGeom>
          <a:solidFill>
            <a:schemeClr val="accent4"/>
          </a:solidFill>
        </p:spPr>
        <p:txBody>
          <a:bodyPr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400" dirty="0">
                <a:solidFill>
                  <a:schemeClr val="bg1"/>
                </a:solidFill>
              </a:rPr>
              <a:t>A NielsenIQ audita as lojas mais representativas no final do período, garantindo que pelo menos 75% do volume reportado pertença àquele período para categorias bimestrais; Para mensais o percentual é de 65%</a:t>
            </a:r>
          </a:p>
        </p:txBody>
      </p:sp>
      <p:sp>
        <p:nvSpPr>
          <p:cNvPr id="6" name="Text Placeholder 3">
            <a:extLst>
              <a:ext uri="{FF2B5EF4-FFF2-40B4-BE49-F238E27FC236}">
                <a16:creationId xmlns:a16="http://schemas.microsoft.com/office/drawing/2014/main" id="{B05C4861-B2B6-2108-8F5A-91054A029725}"/>
              </a:ext>
            </a:extLst>
          </p:cNvPr>
          <p:cNvSpPr txBox="1">
            <a:spLocks/>
          </p:cNvSpPr>
          <p:nvPr/>
        </p:nvSpPr>
        <p:spPr>
          <a:xfrm>
            <a:off x="288560" y="1223628"/>
            <a:ext cx="4521565" cy="436542"/>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solidFill>
                  <a:schemeClr val="tx1"/>
                </a:solidFill>
              </a:rPr>
              <a:t>PERÍODO FOOD FM 2014: </a:t>
            </a:r>
            <a:r>
              <a:rPr lang="pt-BR" b="0" dirty="0">
                <a:solidFill>
                  <a:schemeClr val="tx1"/>
                </a:solidFill>
              </a:rPr>
              <a:t>CAMPO EM ABRIL </a:t>
            </a:r>
          </a:p>
        </p:txBody>
      </p:sp>
      <p:pic>
        <p:nvPicPr>
          <p:cNvPr id="7" name="Google Shape;1375;p85">
            <a:extLst>
              <a:ext uri="{FF2B5EF4-FFF2-40B4-BE49-F238E27FC236}">
                <a16:creationId xmlns:a16="http://schemas.microsoft.com/office/drawing/2014/main" id="{5FE4C64E-5A91-8B40-8380-16942AEC0DA8}"/>
              </a:ext>
            </a:extLst>
          </p:cNvPr>
          <p:cNvPicPr preferRelativeResize="0"/>
          <p:nvPr/>
        </p:nvPicPr>
        <p:blipFill rotWithShape="1">
          <a:blip r:embed="rId2">
            <a:alphaModFix/>
          </a:blip>
          <a:srcRect/>
          <a:stretch/>
        </p:blipFill>
        <p:spPr>
          <a:xfrm>
            <a:off x="279199" y="1772078"/>
            <a:ext cx="9649233" cy="1419178"/>
          </a:xfrm>
          <a:prstGeom prst="rect">
            <a:avLst/>
          </a:prstGeom>
          <a:noFill/>
          <a:ln>
            <a:noFill/>
          </a:ln>
        </p:spPr>
      </p:pic>
      <p:sp>
        <p:nvSpPr>
          <p:cNvPr id="8" name="Oval 7">
            <a:extLst>
              <a:ext uri="{FF2B5EF4-FFF2-40B4-BE49-F238E27FC236}">
                <a16:creationId xmlns:a16="http://schemas.microsoft.com/office/drawing/2014/main" id="{28DADB3F-E82C-0F7C-F660-B9B484CDC00A}"/>
              </a:ext>
            </a:extLst>
          </p:cNvPr>
          <p:cNvSpPr/>
          <p:nvPr/>
        </p:nvSpPr>
        <p:spPr>
          <a:xfrm>
            <a:off x="710755" y="2705049"/>
            <a:ext cx="221031" cy="221031"/>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
        <p:nvSpPr>
          <p:cNvPr id="9" name="Oval 8">
            <a:extLst>
              <a:ext uri="{FF2B5EF4-FFF2-40B4-BE49-F238E27FC236}">
                <a16:creationId xmlns:a16="http://schemas.microsoft.com/office/drawing/2014/main" id="{BAC3AC99-B178-05C4-D601-9A4077293DCA}"/>
              </a:ext>
            </a:extLst>
          </p:cNvPr>
          <p:cNvSpPr/>
          <p:nvPr/>
        </p:nvSpPr>
        <p:spPr>
          <a:xfrm>
            <a:off x="6621343" y="2524070"/>
            <a:ext cx="221031" cy="221031"/>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cxnSp>
        <p:nvCxnSpPr>
          <p:cNvPr id="19" name="Connector: Elbow 18">
            <a:extLst>
              <a:ext uri="{FF2B5EF4-FFF2-40B4-BE49-F238E27FC236}">
                <a16:creationId xmlns:a16="http://schemas.microsoft.com/office/drawing/2014/main" id="{C4A321F7-5DC3-7528-871F-81AA6257CD34}"/>
              </a:ext>
            </a:extLst>
          </p:cNvPr>
          <p:cNvCxnSpPr>
            <a:cxnSpLocks/>
          </p:cNvCxnSpPr>
          <p:nvPr/>
        </p:nvCxnSpPr>
        <p:spPr>
          <a:xfrm rot="5400000">
            <a:off x="3687765" y="-119704"/>
            <a:ext cx="180979" cy="5910588"/>
          </a:xfrm>
          <a:prstGeom prst="bentConnector3">
            <a:avLst>
              <a:gd name="adj1" fmla="val 264207"/>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80EF55B-423C-E44E-67C9-C2A76902132A}"/>
              </a:ext>
            </a:extLst>
          </p:cNvPr>
          <p:cNvCxnSpPr>
            <a:cxnSpLocks/>
          </p:cNvCxnSpPr>
          <p:nvPr/>
        </p:nvCxnSpPr>
        <p:spPr>
          <a:xfrm>
            <a:off x="6733549" y="2745101"/>
            <a:ext cx="0" cy="88963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 Placeholder 3">
            <a:extLst>
              <a:ext uri="{FF2B5EF4-FFF2-40B4-BE49-F238E27FC236}">
                <a16:creationId xmlns:a16="http://schemas.microsoft.com/office/drawing/2014/main" id="{3284199A-8C43-4959-1317-F541A484DA0E}"/>
              </a:ext>
            </a:extLst>
          </p:cNvPr>
          <p:cNvSpPr txBox="1">
            <a:spLocks/>
          </p:cNvSpPr>
          <p:nvPr/>
        </p:nvSpPr>
        <p:spPr>
          <a:xfrm>
            <a:off x="279201" y="3815720"/>
            <a:ext cx="1582800" cy="1187999"/>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300"/>
              </a:spcAft>
            </a:pPr>
            <a:r>
              <a:rPr lang="pt-BR" b="0" dirty="0">
                <a:solidFill>
                  <a:schemeClr val="tx1"/>
                </a:solidFill>
              </a:rPr>
              <a:t>18/02</a:t>
            </a:r>
          </a:p>
          <a:p>
            <a:pPr algn="ctr">
              <a:spcAft>
                <a:spcPts val="300"/>
              </a:spcAft>
            </a:pPr>
            <a:r>
              <a:rPr lang="pt-BR" sz="1200" b="0" dirty="0">
                <a:solidFill>
                  <a:schemeClr val="tx1"/>
                </a:solidFill>
              </a:rPr>
              <a:t>(visita anterior)</a:t>
            </a:r>
          </a:p>
          <a:p>
            <a:pPr algn="ctr">
              <a:spcAft>
                <a:spcPts val="300"/>
              </a:spcAft>
            </a:pPr>
            <a:r>
              <a:rPr lang="pt-BR" dirty="0">
                <a:solidFill>
                  <a:schemeClr val="tx1"/>
                </a:solidFill>
              </a:rPr>
              <a:t>Estoque Inicial</a:t>
            </a:r>
          </a:p>
          <a:p>
            <a:pPr algn="ctr">
              <a:spcAft>
                <a:spcPts val="300"/>
              </a:spcAft>
            </a:pPr>
            <a:r>
              <a:rPr lang="pt-BR" dirty="0">
                <a:solidFill>
                  <a:schemeClr val="tx2"/>
                </a:solidFill>
              </a:rPr>
              <a:t>1.700</a:t>
            </a:r>
          </a:p>
        </p:txBody>
      </p:sp>
      <p:cxnSp>
        <p:nvCxnSpPr>
          <p:cNvPr id="27" name="Connector: Elbow 26">
            <a:extLst>
              <a:ext uri="{FF2B5EF4-FFF2-40B4-BE49-F238E27FC236}">
                <a16:creationId xmlns:a16="http://schemas.microsoft.com/office/drawing/2014/main" id="{007F2352-250A-E716-2489-511FE491817B}"/>
              </a:ext>
            </a:extLst>
          </p:cNvPr>
          <p:cNvCxnSpPr>
            <a:cxnSpLocks/>
            <a:endCxn id="23" idx="0"/>
          </p:cNvCxnSpPr>
          <p:nvPr/>
        </p:nvCxnSpPr>
        <p:spPr>
          <a:xfrm rot="16200000" flipH="1">
            <a:off x="501116" y="3246235"/>
            <a:ext cx="889640" cy="249330"/>
          </a:xfrm>
          <a:prstGeom prst="bentConnector3">
            <a:avLst>
              <a:gd name="adj1" fmla="val 50000"/>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Plus Sign 28">
            <a:extLst>
              <a:ext uri="{FF2B5EF4-FFF2-40B4-BE49-F238E27FC236}">
                <a16:creationId xmlns:a16="http://schemas.microsoft.com/office/drawing/2014/main" id="{52F156B5-4C31-B1A9-BEE0-DEDAFC8F797D}"/>
              </a:ext>
            </a:extLst>
          </p:cNvPr>
          <p:cNvSpPr/>
          <p:nvPr/>
        </p:nvSpPr>
        <p:spPr>
          <a:xfrm>
            <a:off x="2219495" y="4095862"/>
            <a:ext cx="627714" cy="627714"/>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
        <p:nvSpPr>
          <p:cNvPr id="32" name="Text Placeholder 3">
            <a:extLst>
              <a:ext uri="{FF2B5EF4-FFF2-40B4-BE49-F238E27FC236}">
                <a16:creationId xmlns:a16="http://schemas.microsoft.com/office/drawing/2014/main" id="{45591A14-3059-7ECA-75C9-19EABB3BAB57}"/>
              </a:ext>
            </a:extLst>
          </p:cNvPr>
          <p:cNvSpPr txBox="1">
            <a:spLocks/>
          </p:cNvSpPr>
          <p:nvPr/>
        </p:nvSpPr>
        <p:spPr>
          <a:xfrm>
            <a:off x="3204703" y="3815720"/>
            <a:ext cx="1698407" cy="1187999"/>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300"/>
              </a:spcAft>
            </a:pPr>
            <a:r>
              <a:rPr lang="pt-BR" b="0" dirty="0">
                <a:solidFill>
                  <a:schemeClr val="tx1"/>
                </a:solidFill>
              </a:rPr>
              <a:t>18/02 a 17/04</a:t>
            </a:r>
          </a:p>
          <a:p>
            <a:pPr algn="ctr">
              <a:spcAft>
                <a:spcPts val="300"/>
              </a:spcAft>
            </a:pPr>
            <a:r>
              <a:rPr lang="pt-BR" sz="1200" b="0" dirty="0">
                <a:solidFill>
                  <a:schemeClr val="tx1"/>
                </a:solidFill>
              </a:rPr>
              <a:t>(visita anterior até atual)</a:t>
            </a:r>
          </a:p>
          <a:p>
            <a:pPr algn="ctr">
              <a:spcAft>
                <a:spcPts val="300"/>
              </a:spcAft>
            </a:pPr>
            <a:r>
              <a:rPr lang="pt-BR" dirty="0">
                <a:solidFill>
                  <a:schemeClr val="tx1"/>
                </a:solidFill>
              </a:rPr>
              <a:t>Compras </a:t>
            </a:r>
          </a:p>
          <a:p>
            <a:pPr algn="ctr">
              <a:spcAft>
                <a:spcPts val="300"/>
              </a:spcAft>
            </a:pPr>
            <a:r>
              <a:rPr lang="pt-BR" dirty="0"/>
              <a:t>2.100</a:t>
            </a:r>
          </a:p>
        </p:txBody>
      </p:sp>
      <p:sp>
        <p:nvSpPr>
          <p:cNvPr id="33" name="Text Placeholder 3">
            <a:extLst>
              <a:ext uri="{FF2B5EF4-FFF2-40B4-BE49-F238E27FC236}">
                <a16:creationId xmlns:a16="http://schemas.microsoft.com/office/drawing/2014/main" id="{EB041E16-466B-FE18-0B75-8B1E2605E6FD}"/>
              </a:ext>
            </a:extLst>
          </p:cNvPr>
          <p:cNvSpPr txBox="1">
            <a:spLocks/>
          </p:cNvSpPr>
          <p:nvPr/>
        </p:nvSpPr>
        <p:spPr>
          <a:xfrm>
            <a:off x="6245812" y="3815720"/>
            <a:ext cx="1698407" cy="1187999"/>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300"/>
              </a:spcAft>
            </a:pPr>
            <a:r>
              <a:rPr lang="pt-BR" b="0" dirty="0">
                <a:solidFill>
                  <a:schemeClr val="tx1"/>
                </a:solidFill>
              </a:rPr>
              <a:t>18/04</a:t>
            </a:r>
          </a:p>
          <a:p>
            <a:pPr algn="ctr">
              <a:spcAft>
                <a:spcPts val="300"/>
              </a:spcAft>
            </a:pPr>
            <a:r>
              <a:rPr lang="pt-BR" sz="1200" b="0" dirty="0">
                <a:solidFill>
                  <a:schemeClr val="tx1"/>
                </a:solidFill>
              </a:rPr>
              <a:t>(visita atual)</a:t>
            </a:r>
          </a:p>
          <a:p>
            <a:pPr algn="ctr">
              <a:spcAft>
                <a:spcPts val="300"/>
              </a:spcAft>
            </a:pPr>
            <a:r>
              <a:rPr lang="pt-BR" dirty="0">
                <a:solidFill>
                  <a:schemeClr val="tx1"/>
                </a:solidFill>
              </a:rPr>
              <a:t>Estoque Atual</a:t>
            </a:r>
          </a:p>
          <a:p>
            <a:pPr algn="ctr">
              <a:spcAft>
                <a:spcPts val="300"/>
              </a:spcAft>
            </a:pPr>
            <a:r>
              <a:rPr lang="pt-BR" dirty="0"/>
              <a:t>1.200</a:t>
            </a:r>
          </a:p>
        </p:txBody>
      </p:sp>
      <p:sp>
        <p:nvSpPr>
          <p:cNvPr id="34" name="Text Placeholder 3">
            <a:extLst>
              <a:ext uri="{FF2B5EF4-FFF2-40B4-BE49-F238E27FC236}">
                <a16:creationId xmlns:a16="http://schemas.microsoft.com/office/drawing/2014/main" id="{69E5A6FD-534D-6213-3296-F93D2233C67F}"/>
              </a:ext>
            </a:extLst>
          </p:cNvPr>
          <p:cNvSpPr txBox="1">
            <a:spLocks/>
          </p:cNvSpPr>
          <p:nvPr/>
        </p:nvSpPr>
        <p:spPr>
          <a:xfrm>
            <a:off x="9286919" y="3815720"/>
            <a:ext cx="1698407" cy="1187999"/>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300"/>
              </a:spcAft>
            </a:pPr>
            <a:r>
              <a:rPr lang="pt-BR" dirty="0">
                <a:solidFill>
                  <a:schemeClr val="tx1"/>
                </a:solidFill>
              </a:rPr>
              <a:t>Vendas ao consumidor no bimestre</a:t>
            </a:r>
          </a:p>
          <a:p>
            <a:pPr algn="ctr">
              <a:spcAft>
                <a:spcPts val="300"/>
              </a:spcAft>
            </a:pPr>
            <a:r>
              <a:rPr lang="pt-BR" dirty="0"/>
              <a:t>2.600</a:t>
            </a:r>
          </a:p>
        </p:txBody>
      </p:sp>
      <p:sp>
        <p:nvSpPr>
          <p:cNvPr id="35" name="Minus Sign 34">
            <a:extLst>
              <a:ext uri="{FF2B5EF4-FFF2-40B4-BE49-F238E27FC236}">
                <a16:creationId xmlns:a16="http://schemas.microsoft.com/office/drawing/2014/main" id="{304487EE-7416-4979-0250-253332C4AAAD}"/>
              </a:ext>
            </a:extLst>
          </p:cNvPr>
          <p:cNvSpPr/>
          <p:nvPr/>
        </p:nvSpPr>
        <p:spPr>
          <a:xfrm>
            <a:off x="5260604" y="4095862"/>
            <a:ext cx="627714" cy="627714"/>
          </a:xfrm>
          <a:prstGeom prst="mathMinu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
        <p:nvSpPr>
          <p:cNvPr id="36" name="Equals 35">
            <a:extLst>
              <a:ext uri="{FF2B5EF4-FFF2-40B4-BE49-F238E27FC236}">
                <a16:creationId xmlns:a16="http://schemas.microsoft.com/office/drawing/2014/main" id="{C31F16F8-9F6F-EE4E-24A5-0BA11A91D565}"/>
              </a:ext>
            </a:extLst>
          </p:cNvPr>
          <p:cNvSpPr/>
          <p:nvPr/>
        </p:nvSpPr>
        <p:spPr>
          <a:xfrm>
            <a:off x="8301713" y="4095862"/>
            <a:ext cx="627714" cy="627714"/>
          </a:xfrm>
          <a:prstGeom prst="mathEqual">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solidFill>
                <a:schemeClr val="tx1"/>
              </a:solidFill>
            </a:endParaRPr>
          </a:p>
        </p:txBody>
      </p:sp>
      <p:cxnSp>
        <p:nvCxnSpPr>
          <p:cNvPr id="39" name="Straight Arrow Connector 38">
            <a:extLst>
              <a:ext uri="{FF2B5EF4-FFF2-40B4-BE49-F238E27FC236}">
                <a16:creationId xmlns:a16="http://schemas.microsoft.com/office/drawing/2014/main" id="{70A50CEC-4633-2BB7-4680-4326D44F9F18}"/>
              </a:ext>
            </a:extLst>
          </p:cNvPr>
          <p:cNvCxnSpPr>
            <a:cxnSpLocks/>
            <a:endCxn id="32" idx="0"/>
          </p:cNvCxnSpPr>
          <p:nvPr/>
        </p:nvCxnSpPr>
        <p:spPr>
          <a:xfrm>
            <a:off x="4053906" y="3224213"/>
            <a:ext cx="1" cy="59150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49207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TFA = Time Frame Alignment</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64</a:t>
            </a:fld>
            <a:endParaRPr lang="en-US" dirty="0"/>
          </a:p>
        </p:txBody>
      </p:sp>
      <p:sp>
        <p:nvSpPr>
          <p:cNvPr id="4" name="Google Shape;1596;p40">
            <a:extLst>
              <a:ext uri="{FF2B5EF4-FFF2-40B4-BE49-F238E27FC236}">
                <a16:creationId xmlns:a16="http://schemas.microsoft.com/office/drawing/2014/main" id="{0E56AC5D-3171-C08E-52F9-8CAC3BEC91C9}"/>
              </a:ext>
            </a:extLst>
          </p:cNvPr>
          <p:cNvSpPr txBox="1"/>
          <p:nvPr/>
        </p:nvSpPr>
        <p:spPr>
          <a:xfrm>
            <a:off x="288559" y="1530349"/>
            <a:ext cx="4912092" cy="3613151"/>
          </a:xfrm>
          <a:prstGeom prst="rect">
            <a:avLst/>
          </a:prstGeom>
          <a:noFill/>
          <a:ln>
            <a:noFill/>
          </a:ln>
        </p:spPr>
        <p:txBody>
          <a:bodyPr spcFirstLastPara="1" wrap="square" lIns="0" tIns="45700" rIns="0" bIns="45700" anchor="t" anchorCtr="0">
            <a:noAutofit/>
          </a:bodyPr>
          <a:lstStyle/>
          <a:p>
            <a:pPr marL="285750" marR="0" lvl="0" indent="-285750" algn="l" rtl="0">
              <a:lnSpc>
                <a:spcPct val="100000"/>
              </a:lnSpc>
              <a:spcBef>
                <a:spcPts val="0"/>
              </a:spcBef>
              <a:spcAft>
                <a:spcPts val="1200"/>
              </a:spcAft>
              <a:buClr>
                <a:schemeClr val="dk1"/>
              </a:buClr>
              <a:buSzPts val="1600"/>
              <a:buFont typeface="Arial"/>
              <a:buChar char="•"/>
            </a:pPr>
            <a:r>
              <a:rPr lang="pt-BR" sz="1600" dirty="0">
                <a:solidFill>
                  <a:schemeClr val="dk1"/>
                </a:solidFill>
                <a:latin typeface="Arial"/>
                <a:ea typeface="Arial"/>
                <a:cs typeface="Arial"/>
                <a:sym typeface="Arial"/>
              </a:rPr>
              <a:t>Mínimo de:</a:t>
            </a:r>
          </a:p>
          <a:p>
            <a:pPr marL="285750" marR="0" lvl="0" indent="-285750" algn="l" rtl="0">
              <a:lnSpc>
                <a:spcPct val="100000"/>
              </a:lnSpc>
              <a:spcBef>
                <a:spcPts val="0"/>
              </a:spcBef>
              <a:spcAft>
                <a:spcPts val="1200"/>
              </a:spcAft>
              <a:buClr>
                <a:schemeClr val="dk1"/>
              </a:buClr>
              <a:buSzPts val="1600"/>
              <a:buFont typeface="Arial"/>
              <a:buChar char="•"/>
            </a:pPr>
            <a:r>
              <a:rPr lang="pt-BR" sz="1600" b="1" dirty="0">
                <a:solidFill>
                  <a:schemeClr val="dk1"/>
                </a:solidFill>
                <a:latin typeface="Arial"/>
                <a:ea typeface="Arial"/>
                <a:cs typeface="Arial"/>
                <a:sym typeface="Arial"/>
              </a:rPr>
              <a:t>65% </a:t>
            </a:r>
            <a:r>
              <a:rPr lang="pt-BR" sz="1600" dirty="0">
                <a:solidFill>
                  <a:schemeClr val="dk1"/>
                </a:solidFill>
                <a:latin typeface="Arial"/>
                <a:ea typeface="Arial"/>
                <a:cs typeface="Arial"/>
                <a:sym typeface="Arial"/>
              </a:rPr>
              <a:t>da informação dentro do próprio mês (auditoria e produção mensal)</a:t>
            </a:r>
          </a:p>
          <a:p>
            <a:pPr marL="285750" marR="0" lvl="0" indent="-285750" algn="l" rtl="0">
              <a:lnSpc>
                <a:spcPct val="100000"/>
              </a:lnSpc>
              <a:spcBef>
                <a:spcPts val="0"/>
              </a:spcBef>
              <a:spcAft>
                <a:spcPts val="1200"/>
              </a:spcAft>
              <a:buClr>
                <a:schemeClr val="dk1"/>
              </a:buClr>
              <a:buSzPts val="1600"/>
              <a:buFont typeface="Arial"/>
              <a:buChar char="•"/>
            </a:pPr>
            <a:r>
              <a:rPr lang="pt-BR" sz="1600" b="1" dirty="0">
                <a:solidFill>
                  <a:schemeClr val="dk1"/>
                </a:solidFill>
                <a:latin typeface="Arial"/>
                <a:ea typeface="Arial"/>
                <a:cs typeface="Arial"/>
                <a:sym typeface="Arial"/>
              </a:rPr>
              <a:t>75% </a:t>
            </a:r>
            <a:r>
              <a:rPr lang="pt-BR" sz="1600" dirty="0">
                <a:solidFill>
                  <a:schemeClr val="dk1"/>
                </a:solidFill>
                <a:latin typeface="Arial"/>
                <a:ea typeface="Arial"/>
                <a:cs typeface="Arial"/>
                <a:sym typeface="Arial"/>
              </a:rPr>
              <a:t>da informação dentro do próprio bimestre (auditoria e produção bimestral)</a:t>
            </a:r>
          </a:p>
        </p:txBody>
      </p:sp>
      <p:pic>
        <p:nvPicPr>
          <p:cNvPr id="5" name="Graphic 4" descr="Caret Down with solid fill">
            <a:extLst>
              <a:ext uri="{FF2B5EF4-FFF2-40B4-BE49-F238E27FC236}">
                <a16:creationId xmlns:a16="http://schemas.microsoft.com/office/drawing/2014/main" id="{3CE73F91-523E-42DB-AA32-F5F80B25DE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5527573" y="2408435"/>
            <a:ext cx="1097328" cy="1097328"/>
          </a:xfrm>
          <a:prstGeom prst="rect">
            <a:avLst/>
          </a:prstGeom>
        </p:spPr>
      </p:pic>
      <p:sp>
        <p:nvSpPr>
          <p:cNvPr id="6" name="Google Shape;1596;p40">
            <a:extLst>
              <a:ext uri="{FF2B5EF4-FFF2-40B4-BE49-F238E27FC236}">
                <a16:creationId xmlns:a16="http://schemas.microsoft.com/office/drawing/2014/main" id="{027CF772-08D6-713A-5F2D-0688C4D5DC11}"/>
              </a:ext>
            </a:extLst>
          </p:cNvPr>
          <p:cNvSpPr txBox="1"/>
          <p:nvPr/>
        </p:nvSpPr>
        <p:spPr>
          <a:xfrm>
            <a:off x="6951823" y="1530349"/>
            <a:ext cx="4912092" cy="3613151"/>
          </a:xfrm>
          <a:prstGeom prst="rect">
            <a:avLst/>
          </a:prstGeom>
          <a:noFill/>
          <a:ln>
            <a:noFill/>
          </a:ln>
        </p:spPr>
        <p:txBody>
          <a:bodyPr spcFirstLastPara="1" wrap="square" lIns="0" tIns="45700" rIns="0" bIns="45700" anchor="t" anchorCtr="0">
            <a:noAutofit/>
          </a:bodyPr>
          <a:lstStyle/>
          <a:p>
            <a:pPr marR="0" lvl="0" algn="l" rtl="0">
              <a:lnSpc>
                <a:spcPct val="100000"/>
              </a:lnSpc>
              <a:spcBef>
                <a:spcPts val="0"/>
              </a:spcBef>
              <a:spcAft>
                <a:spcPts val="1800"/>
              </a:spcAft>
              <a:buClr>
                <a:schemeClr val="dk1"/>
              </a:buClr>
              <a:buSzPts val="1600"/>
            </a:pPr>
            <a:r>
              <a:rPr lang="pt-BR" sz="1600" dirty="0">
                <a:solidFill>
                  <a:schemeClr val="dk1"/>
                </a:solidFill>
                <a:latin typeface="Arial"/>
                <a:ea typeface="Arial"/>
                <a:cs typeface="Arial"/>
                <a:sym typeface="Arial"/>
              </a:rPr>
              <a:t>Diferentes ações e estratégias:</a:t>
            </a:r>
          </a:p>
          <a:p>
            <a:pPr marR="0" lvl="0" algn="l" rtl="0">
              <a:lnSpc>
                <a:spcPct val="100000"/>
              </a:lnSpc>
              <a:spcBef>
                <a:spcPts val="0"/>
              </a:spcBef>
              <a:spcAft>
                <a:spcPts val="1800"/>
              </a:spcAft>
              <a:buClr>
                <a:schemeClr val="dk1"/>
              </a:buClr>
              <a:buSzPts val="1600"/>
            </a:pPr>
            <a:r>
              <a:rPr lang="pt-BR" sz="1600" b="1" dirty="0">
                <a:solidFill>
                  <a:schemeClr val="dk1"/>
                </a:solidFill>
                <a:latin typeface="Arial"/>
                <a:ea typeface="Arial"/>
                <a:cs typeface="Arial"/>
                <a:sym typeface="Arial"/>
              </a:rPr>
              <a:t>AUDITORIA MANUAL</a:t>
            </a:r>
          </a:p>
          <a:p>
            <a:pPr marR="0" lvl="0" algn="l" rtl="0">
              <a:lnSpc>
                <a:spcPct val="100000"/>
              </a:lnSpc>
              <a:spcBef>
                <a:spcPts val="0"/>
              </a:spcBef>
              <a:spcAft>
                <a:spcPts val="1800"/>
              </a:spcAft>
              <a:buClr>
                <a:schemeClr val="dk1"/>
              </a:buClr>
              <a:buSzPts val="1600"/>
            </a:pPr>
            <a:r>
              <a:rPr lang="pt-BR" sz="1600" b="1" dirty="0">
                <a:solidFill>
                  <a:schemeClr val="dk1"/>
                </a:solidFill>
                <a:latin typeface="Arial"/>
                <a:ea typeface="Arial"/>
                <a:cs typeface="Arial"/>
                <a:sym typeface="Arial"/>
              </a:rPr>
              <a:t>LOJAS SCANNING</a:t>
            </a:r>
          </a:p>
          <a:p>
            <a:pPr marR="0" lvl="0" algn="l" rtl="0">
              <a:lnSpc>
                <a:spcPct val="100000"/>
              </a:lnSpc>
              <a:spcBef>
                <a:spcPts val="0"/>
              </a:spcBef>
              <a:spcAft>
                <a:spcPts val="1800"/>
              </a:spcAft>
              <a:buClr>
                <a:schemeClr val="dk1"/>
              </a:buClr>
              <a:buSzPts val="1600"/>
            </a:pPr>
            <a:r>
              <a:rPr lang="pt-BR" sz="1600" b="1" dirty="0">
                <a:solidFill>
                  <a:schemeClr val="dk1"/>
                </a:solidFill>
                <a:latin typeface="Arial"/>
                <a:ea typeface="Arial"/>
                <a:cs typeface="Arial"/>
                <a:sym typeface="Arial"/>
              </a:rPr>
              <a:t>LOJAS TTR</a:t>
            </a:r>
          </a:p>
        </p:txBody>
      </p:sp>
    </p:spTree>
    <p:extLst>
      <p:ext uri="{BB962C8B-B14F-4D97-AF65-F5344CB8AC3E}">
        <p14:creationId xmlns:p14="http://schemas.microsoft.com/office/powerpoint/2010/main" val="2062115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TFA = Time Frame Alignment</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65</a:t>
            </a:fld>
            <a:endParaRPr lang="en-US" dirty="0"/>
          </a:p>
        </p:txBody>
      </p:sp>
      <p:sp>
        <p:nvSpPr>
          <p:cNvPr id="3" name="Rounded Rectangle 6">
            <a:extLst>
              <a:ext uri="{FF2B5EF4-FFF2-40B4-BE49-F238E27FC236}">
                <a16:creationId xmlns:a16="http://schemas.microsoft.com/office/drawing/2014/main" id="{AAD94939-7975-0443-05BB-7252CEABE5F2}"/>
              </a:ext>
            </a:extLst>
          </p:cNvPr>
          <p:cNvSpPr/>
          <p:nvPr/>
        </p:nvSpPr>
        <p:spPr>
          <a:xfrm>
            <a:off x="288466" y="2379156"/>
            <a:ext cx="3692984" cy="2707194"/>
          </a:xfrm>
          <a:prstGeom prst="roundRect">
            <a:avLst>
              <a:gd name="adj" fmla="val 5564"/>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5720" tIns="457200" rIns="45720" rtlCol="0" anchor="t"/>
          <a:lstStyle/>
          <a:p>
            <a:pPr algn="ctr">
              <a:spcAft>
                <a:spcPts val="600"/>
              </a:spcAft>
            </a:pPr>
            <a:r>
              <a:rPr lang="pt-BR" sz="1600" dirty="0">
                <a:solidFill>
                  <a:schemeClr val="tx1"/>
                </a:solidFill>
              </a:rPr>
              <a:t>Continua com a mesma estratégia de equilibrar rotas para garantir que as lojas mais importantes sejam auditadas mais para o final do período, dentro dos parâmetros de elapsed days</a:t>
            </a:r>
          </a:p>
        </p:txBody>
      </p:sp>
      <p:sp>
        <p:nvSpPr>
          <p:cNvPr id="4" name="Rounded Rectangle 6">
            <a:extLst>
              <a:ext uri="{FF2B5EF4-FFF2-40B4-BE49-F238E27FC236}">
                <a16:creationId xmlns:a16="http://schemas.microsoft.com/office/drawing/2014/main" id="{68DE0A7E-D709-B94F-8A92-BE999CD3FE10}"/>
              </a:ext>
            </a:extLst>
          </p:cNvPr>
          <p:cNvSpPr/>
          <p:nvPr/>
        </p:nvSpPr>
        <p:spPr>
          <a:xfrm>
            <a:off x="4233220" y="2379156"/>
            <a:ext cx="3692984" cy="2707194"/>
          </a:xfrm>
          <a:prstGeom prst="roundRect">
            <a:avLst>
              <a:gd name="adj" fmla="val 5564"/>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5720" tIns="457200" rIns="45720" rtlCol="0" anchor="t"/>
          <a:lstStyle/>
          <a:p>
            <a:pPr algn="ctr">
              <a:spcAft>
                <a:spcPts val="600"/>
              </a:spcAft>
            </a:pPr>
            <a:r>
              <a:rPr lang="pt-BR" sz="1600" dirty="0">
                <a:solidFill>
                  <a:schemeClr val="tx1"/>
                </a:solidFill>
              </a:rPr>
              <a:t>Implementado o shift calendar – melhor captação de dias dentro do próprio mês, metodologia possível dentro de CIP, já implementada no Retail Evolution (G2G), com reprocesso histórico</a:t>
            </a:r>
          </a:p>
        </p:txBody>
      </p:sp>
      <p:sp>
        <p:nvSpPr>
          <p:cNvPr id="5" name="Rounded Rectangle 6">
            <a:extLst>
              <a:ext uri="{FF2B5EF4-FFF2-40B4-BE49-F238E27FC236}">
                <a16:creationId xmlns:a16="http://schemas.microsoft.com/office/drawing/2014/main" id="{6D2243E3-93DB-5B0D-C5D8-C85955BE8156}"/>
              </a:ext>
            </a:extLst>
          </p:cNvPr>
          <p:cNvSpPr/>
          <p:nvPr/>
        </p:nvSpPr>
        <p:spPr>
          <a:xfrm>
            <a:off x="8177973" y="2379156"/>
            <a:ext cx="3692984" cy="2707194"/>
          </a:xfrm>
          <a:prstGeom prst="roundRect">
            <a:avLst>
              <a:gd name="adj" fmla="val 5564"/>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5720" tIns="457200" rIns="45720" rtlCol="0" anchor="t"/>
          <a:lstStyle/>
          <a:p>
            <a:pPr algn="ctr">
              <a:spcAft>
                <a:spcPts val="600"/>
              </a:spcAft>
            </a:pPr>
            <a:r>
              <a:rPr lang="pt-BR" sz="1600" dirty="0">
                <a:solidFill>
                  <a:schemeClr val="tx1"/>
                </a:solidFill>
              </a:rPr>
              <a:t>Adequação de calendário a partir de Janeiro 2023, sem reprocesso histórico - no geral, se antes era o dado em média de dia 15 a dia 15 de um mês a outro, agora será entre dia 22 do mês anterior e 22 do mês corrente</a:t>
            </a:r>
          </a:p>
        </p:txBody>
      </p:sp>
      <p:sp>
        <p:nvSpPr>
          <p:cNvPr id="6" name="Text Placeholder 5">
            <a:extLst>
              <a:ext uri="{FF2B5EF4-FFF2-40B4-BE49-F238E27FC236}">
                <a16:creationId xmlns:a16="http://schemas.microsoft.com/office/drawing/2014/main" id="{34F7546F-1C6F-5C87-241A-FAE3331F588B}"/>
              </a:ext>
            </a:extLst>
          </p:cNvPr>
          <p:cNvSpPr txBox="1">
            <a:spLocks/>
          </p:cNvSpPr>
          <p:nvPr/>
        </p:nvSpPr>
        <p:spPr>
          <a:xfrm>
            <a:off x="279200" y="1942614"/>
            <a:ext cx="3702250" cy="436542"/>
          </a:xfrm>
          <a:prstGeom prst="rect">
            <a:avLst/>
          </a:prstGeom>
        </p:spPr>
        <p:txBody>
          <a:bodyPr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b="1" dirty="0">
                <a:solidFill>
                  <a:schemeClr val="bg2"/>
                </a:solidFill>
              </a:rPr>
              <a:t>AUDITORIA MANUAL</a:t>
            </a:r>
          </a:p>
        </p:txBody>
      </p:sp>
      <p:sp>
        <p:nvSpPr>
          <p:cNvPr id="7" name="Text Placeholder 5">
            <a:extLst>
              <a:ext uri="{FF2B5EF4-FFF2-40B4-BE49-F238E27FC236}">
                <a16:creationId xmlns:a16="http://schemas.microsoft.com/office/drawing/2014/main" id="{B14A4804-BAB8-E259-0F8F-7BC235FF50E1}"/>
              </a:ext>
            </a:extLst>
          </p:cNvPr>
          <p:cNvSpPr txBox="1">
            <a:spLocks/>
          </p:cNvSpPr>
          <p:nvPr/>
        </p:nvSpPr>
        <p:spPr>
          <a:xfrm>
            <a:off x="4220432" y="1942614"/>
            <a:ext cx="3702250" cy="436542"/>
          </a:xfrm>
          <a:prstGeom prst="rect">
            <a:avLst/>
          </a:prstGeom>
        </p:spPr>
        <p:txBody>
          <a:bodyPr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b="1" dirty="0">
                <a:solidFill>
                  <a:schemeClr val="bg2"/>
                </a:solidFill>
              </a:rPr>
              <a:t>LOJAS SCANNING</a:t>
            </a:r>
          </a:p>
        </p:txBody>
      </p:sp>
      <p:sp>
        <p:nvSpPr>
          <p:cNvPr id="8" name="Text Placeholder 5">
            <a:extLst>
              <a:ext uri="{FF2B5EF4-FFF2-40B4-BE49-F238E27FC236}">
                <a16:creationId xmlns:a16="http://schemas.microsoft.com/office/drawing/2014/main" id="{FADACB88-AAAE-DFB0-9F4C-59138734F7BA}"/>
              </a:ext>
            </a:extLst>
          </p:cNvPr>
          <p:cNvSpPr txBox="1">
            <a:spLocks/>
          </p:cNvSpPr>
          <p:nvPr/>
        </p:nvSpPr>
        <p:spPr>
          <a:xfrm>
            <a:off x="8184950" y="1942614"/>
            <a:ext cx="3702250" cy="436542"/>
          </a:xfrm>
          <a:prstGeom prst="rect">
            <a:avLst/>
          </a:prstGeom>
        </p:spPr>
        <p:txBody>
          <a:bodyPr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b="1" dirty="0">
                <a:solidFill>
                  <a:schemeClr val="bg2"/>
                </a:solidFill>
              </a:rPr>
              <a:t>LOJAS TTR</a:t>
            </a:r>
          </a:p>
        </p:txBody>
      </p:sp>
    </p:spTree>
    <p:extLst>
      <p:ext uri="{BB962C8B-B14F-4D97-AF65-F5344CB8AC3E}">
        <p14:creationId xmlns:p14="http://schemas.microsoft.com/office/powerpoint/2010/main" val="16899132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Coleta dos dados – inventário de loja</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66</a:t>
            </a:fld>
            <a:endParaRPr lang="en-US" dirty="0"/>
          </a:p>
        </p:txBody>
      </p:sp>
      <p:sp>
        <p:nvSpPr>
          <p:cNvPr id="3" name="Text Placeholder 3">
            <a:extLst>
              <a:ext uri="{FF2B5EF4-FFF2-40B4-BE49-F238E27FC236}">
                <a16:creationId xmlns:a16="http://schemas.microsoft.com/office/drawing/2014/main" id="{4874DB23-4581-3F02-655E-9325937FA0B2}"/>
              </a:ext>
            </a:extLst>
          </p:cNvPr>
          <p:cNvSpPr txBox="1">
            <a:spLocks/>
          </p:cNvSpPr>
          <p:nvPr/>
        </p:nvSpPr>
        <p:spPr>
          <a:xfrm>
            <a:off x="288560" y="1223628"/>
            <a:ext cx="6026515" cy="436542"/>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b="0" dirty="0">
                <a:solidFill>
                  <a:schemeClr val="tx1"/>
                </a:solidFill>
              </a:rPr>
              <a:t>A documentação é muito importante para a auditoria:</a:t>
            </a:r>
          </a:p>
        </p:txBody>
      </p:sp>
      <p:sp>
        <p:nvSpPr>
          <p:cNvPr id="4" name="Rounded Rectangle 6">
            <a:extLst>
              <a:ext uri="{FF2B5EF4-FFF2-40B4-BE49-F238E27FC236}">
                <a16:creationId xmlns:a16="http://schemas.microsoft.com/office/drawing/2014/main" id="{8F96C9F1-702A-1C8E-2E8B-32830ACA3000}"/>
              </a:ext>
            </a:extLst>
          </p:cNvPr>
          <p:cNvSpPr/>
          <p:nvPr/>
        </p:nvSpPr>
        <p:spPr>
          <a:xfrm>
            <a:off x="288465" y="2737852"/>
            <a:ext cx="5664659" cy="2707194"/>
          </a:xfrm>
          <a:prstGeom prst="roundRect">
            <a:avLst>
              <a:gd name="adj" fmla="val 5564"/>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5720" tIns="457200" rIns="45720" rtlCol="0" anchor="t"/>
          <a:lstStyle/>
          <a:p>
            <a:pPr algn="ctr">
              <a:spcAft>
                <a:spcPts val="1800"/>
              </a:spcAft>
            </a:pPr>
            <a:r>
              <a:rPr lang="pt-BR" sz="1600" b="1" dirty="0">
                <a:solidFill>
                  <a:schemeClr val="bg2"/>
                </a:solidFill>
              </a:rPr>
              <a:t>Principais documentos do varejo:</a:t>
            </a:r>
          </a:p>
          <a:p>
            <a:pPr algn="ctr">
              <a:spcAft>
                <a:spcPts val="1800"/>
              </a:spcAft>
            </a:pPr>
            <a:r>
              <a:rPr lang="pt-BR" sz="1600" dirty="0">
                <a:solidFill>
                  <a:schemeClr val="tx1"/>
                </a:solidFill>
              </a:rPr>
              <a:t>Notas Fiscais do Fabricante; </a:t>
            </a:r>
            <a:br>
              <a:rPr lang="pt-BR" sz="1600" dirty="0">
                <a:solidFill>
                  <a:schemeClr val="tx1"/>
                </a:solidFill>
              </a:rPr>
            </a:br>
            <a:r>
              <a:rPr lang="pt-BR" sz="1600" dirty="0">
                <a:solidFill>
                  <a:schemeClr val="tx1"/>
                </a:solidFill>
              </a:rPr>
              <a:t>Notas Fiscais de Atacadistas e Distribuidores; </a:t>
            </a:r>
            <a:br>
              <a:rPr lang="pt-BR" sz="1600" dirty="0">
                <a:solidFill>
                  <a:schemeClr val="tx1"/>
                </a:solidFill>
              </a:rPr>
            </a:br>
            <a:r>
              <a:rPr lang="pt-BR" sz="1600" dirty="0">
                <a:solidFill>
                  <a:schemeClr val="tx1"/>
                </a:solidFill>
              </a:rPr>
              <a:t>Notas de Transferências entre Lojas</a:t>
            </a:r>
          </a:p>
        </p:txBody>
      </p:sp>
      <p:sp>
        <p:nvSpPr>
          <p:cNvPr id="8" name="Rounded Rectangle 6">
            <a:extLst>
              <a:ext uri="{FF2B5EF4-FFF2-40B4-BE49-F238E27FC236}">
                <a16:creationId xmlns:a16="http://schemas.microsoft.com/office/drawing/2014/main" id="{C145A224-C0B6-E56D-2608-FE4C273DF460}"/>
              </a:ext>
            </a:extLst>
          </p:cNvPr>
          <p:cNvSpPr/>
          <p:nvPr/>
        </p:nvSpPr>
        <p:spPr>
          <a:xfrm>
            <a:off x="6199256" y="2737852"/>
            <a:ext cx="5664659" cy="2707194"/>
          </a:xfrm>
          <a:prstGeom prst="roundRect">
            <a:avLst>
              <a:gd name="adj" fmla="val 5564"/>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5720" tIns="457200" rIns="45720" rtlCol="0" anchor="t"/>
          <a:lstStyle/>
          <a:p>
            <a:pPr algn="ctr">
              <a:spcAft>
                <a:spcPts val="1800"/>
              </a:spcAft>
            </a:pPr>
            <a:r>
              <a:rPr lang="pt-BR" sz="1600" b="1" dirty="0">
                <a:solidFill>
                  <a:schemeClr val="bg2"/>
                </a:solidFill>
              </a:rPr>
              <a:t>Outras Fontes de Compras:</a:t>
            </a:r>
          </a:p>
          <a:p>
            <a:pPr algn="ctr">
              <a:spcAft>
                <a:spcPts val="1800"/>
              </a:spcAft>
            </a:pPr>
            <a:r>
              <a:rPr lang="pt-BR" sz="1600" dirty="0">
                <a:solidFill>
                  <a:schemeClr val="tx1"/>
                </a:solidFill>
              </a:rPr>
              <a:t>Informações do Varejista (Verbais e anotadas);  </a:t>
            </a:r>
            <a:br>
              <a:rPr lang="pt-BR" sz="1600" dirty="0">
                <a:solidFill>
                  <a:schemeClr val="tx1"/>
                </a:solidFill>
              </a:rPr>
            </a:br>
            <a:r>
              <a:rPr lang="pt-BR" sz="1600" dirty="0">
                <a:solidFill>
                  <a:schemeClr val="tx1"/>
                </a:solidFill>
              </a:rPr>
              <a:t>Notas de Entrega; Cópias de Pedidos;</a:t>
            </a:r>
          </a:p>
        </p:txBody>
      </p:sp>
      <p:pic>
        <p:nvPicPr>
          <p:cNvPr id="6" name="Picture 5" descr="Icon&#10;&#10;Description automatically generated">
            <a:extLst>
              <a:ext uri="{FF2B5EF4-FFF2-40B4-BE49-F238E27FC236}">
                <a16:creationId xmlns:a16="http://schemas.microsoft.com/office/drawing/2014/main" id="{F4F2E860-9CB2-3CDA-A823-37B3946206C1}"/>
              </a:ext>
            </a:extLst>
          </p:cNvPr>
          <p:cNvPicPr>
            <a:picLocks noChangeAspect="1"/>
          </p:cNvPicPr>
          <p:nvPr/>
        </p:nvPicPr>
        <p:blipFill>
          <a:blip r:embed="rId2"/>
          <a:stretch>
            <a:fillRect/>
          </a:stretch>
        </p:blipFill>
        <p:spPr>
          <a:xfrm>
            <a:off x="8463266" y="1892025"/>
            <a:ext cx="1136639" cy="974262"/>
          </a:xfrm>
          <a:prstGeom prst="rect">
            <a:avLst/>
          </a:prstGeom>
        </p:spPr>
      </p:pic>
      <p:pic>
        <p:nvPicPr>
          <p:cNvPr id="7" name="Picture 6" descr="A picture containing text, monitor, display&#10;&#10;Description automatically generated">
            <a:extLst>
              <a:ext uri="{FF2B5EF4-FFF2-40B4-BE49-F238E27FC236}">
                <a16:creationId xmlns:a16="http://schemas.microsoft.com/office/drawing/2014/main" id="{02EECE45-A893-EDCC-80D9-BB5D727F97C9}"/>
              </a:ext>
            </a:extLst>
          </p:cNvPr>
          <p:cNvPicPr>
            <a:picLocks noChangeAspect="1"/>
          </p:cNvPicPr>
          <p:nvPr/>
        </p:nvPicPr>
        <p:blipFill>
          <a:blip r:embed="rId3"/>
          <a:stretch>
            <a:fillRect/>
          </a:stretch>
        </p:blipFill>
        <p:spPr>
          <a:xfrm>
            <a:off x="2552475" y="1892025"/>
            <a:ext cx="1136638" cy="974261"/>
          </a:xfrm>
          <a:prstGeom prst="rect">
            <a:avLst/>
          </a:prstGeom>
        </p:spPr>
      </p:pic>
    </p:spTree>
    <p:extLst>
      <p:ext uri="{BB962C8B-B14F-4D97-AF65-F5344CB8AC3E}">
        <p14:creationId xmlns:p14="http://schemas.microsoft.com/office/powerpoint/2010/main" val="15226955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Coleta dos dados – Inventário de loja: dificuldades</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67</a:t>
            </a:fld>
            <a:endParaRPr lang="en-US" dirty="0"/>
          </a:p>
        </p:txBody>
      </p:sp>
      <p:pic>
        <p:nvPicPr>
          <p:cNvPr id="3" name="Google Shape;1411;p87">
            <a:extLst>
              <a:ext uri="{FF2B5EF4-FFF2-40B4-BE49-F238E27FC236}">
                <a16:creationId xmlns:a16="http://schemas.microsoft.com/office/drawing/2014/main" id="{576445DB-C2C9-C5C0-87C1-7F9365CC32A5}"/>
              </a:ext>
            </a:extLst>
          </p:cNvPr>
          <p:cNvPicPr preferRelativeResize="0"/>
          <p:nvPr/>
        </p:nvPicPr>
        <p:blipFill rotWithShape="1">
          <a:blip r:embed="rId2">
            <a:alphaModFix/>
          </a:blip>
          <a:srcRect r="11667"/>
          <a:stretch/>
        </p:blipFill>
        <p:spPr>
          <a:xfrm>
            <a:off x="6446561" y="1551233"/>
            <a:ext cx="2343450" cy="1986532"/>
          </a:xfrm>
          <a:prstGeom prst="rect">
            <a:avLst/>
          </a:prstGeom>
          <a:noFill/>
          <a:ln>
            <a:noFill/>
          </a:ln>
        </p:spPr>
      </p:pic>
      <p:pic>
        <p:nvPicPr>
          <p:cNvPr id="4" name="Google Shape;1412;p87">
            <a:extLst>
              <a:ext uri="{FF2B5EF4-FFF2-40B4-BE49-F238E27FC236}">
                <a16:creationId xmlns:a16="http://schemas.microsoft.com/office/drawing/2014/main" id="{D14A2A97-0133-4FCE-0757-897B2ED16D23}"/>
              </a:ext>
            </a:extLst>
          </p:cNvPr>
          <p:cNvPicPr preferRelativeResize="0"/>
          <p:nvPr/>
        </p:nvPicPr>
        <p:blipFill rotWithShape="1">
          <a:blip r:embed="rId3">
            <a:alphaModFix/>
          </a:blip>
          <a:srcRect t="17282" r="9147" b="17275"/>
          <a:stretch/>
        </p:blipFill>
        <p:spPr>
          <a:xfrm>
            <a:off x="9520465" y="1551233"/>
            <a:ext cx="2343450" cy="1986532"/>
          </a:xfrm>
          <a:prstGeom prst="rect">
            <a:avLst/>
          </a:prstGeom>
          <a:noFill/>
          <a:ln>
            <a:noFill/>
          </a:ln>
        </p:spPr>
      </p:pic>
      <p:pic>
        <p:nvPicPr>
          <p:cNvPr id="5" name="Google Shape;1413;p87">
            <a:extLst>
              <a:ext uri="{FF2B5EF4-FFF2-40B4-BE49-F238E27FC236}">
                <a16:creationId xmlns:a16="http://schemas.microsoft.com/office/drawing/2014/main" id="{F774ECE2-E9BD-433C-214C-497352642B43}"/>
              </a:ext>
            </a:extLst>
          </p:cNvPr>
          <p:cNvPicPr preferRelativeResize="0"/>
          <p:nvPr/>
        </p:nvPicPr>
        <p:blipFill rotWithShape="1">
          <a:blip r:embed="rId4">
            <a:alphaModFix/>
          </a:blip>
          <a:srcRect t="18297" b="18302"/>
          <a:stretch/>
        </p:blipFill>
        <p:spPr>
          <a:xfrm>
            <a:off x="3362462" y="1551232"/>
            <a:ext cx="2353645" cy="1986537"/>
          </a:xfrm>
          <a:prstGeom prst="rect">
            <a:avLst/>
          </a:prstGeom>
          <a:noFill/>
          <a:ln>
            <a:noFill/>
          </a:ln>
        </p:spPr>
      </p:pic>
      <p:pic>
        <p:nvPicPr>
          <p:cNvPr id="6" name="Google Shape;1414;p87">
            <a:extLst>
              <a:ext uri="{FF2B5EF4-FFF2-40B4-BE49-F238E27FC236}">
                <a16:creationId xmlns:a16="http://schemas.microsoft.com/office/drawing/2014/main" id="{0D078AD0-8F10-FBB8-27CC-5E8EF21CD640}"/>
              </a:ext>
            </a:extLst>
          </p:cNvPr>
          <p:cNvPicPr preferRelativeResize="0"/>
          <p:nvPr/>
        </p:nvPicPr>
        <p:blipFill rotWithShape="1">
          <a:blip r:embed="rId5">
            <a:alphaModFix/>
          </a:blip>
          <a:srcRect/>
          <a:stretch/>
        </p:blipFill>
        <p:spPr>
          <a:xfrm>
            <a:off x="288558" y="1551233"/>
            <a:ext cx="2343450" cy="1986532"/>
          </a:xfrm>
          <a:prstGeom prst="rect">
            <a:avLst/>
          </a:prstGeom>
          <a:noFill/>
          <a:ln>
            <a:noFill/>
          </a:ln>
        </p:spPr>
      </p:pic>
      <p:sp>
        <p:nvSpPr>
          <p:cNvPr id="8" name="Text Placeholder 3">
            <a:extLst>
              <a:ext uri="{FF2B5EF4-FFF2-40B4-BE49-F238E27FC236}">
                <a16:creationId xmlns:a16="http://schemas.microsoft.com/office/drawing/2014/main" id="{090AA75F-9698-B5E2-FBF8-28BFD522AA57}"/>
              </a:ext>
            </a:extLst>
          </p:cNvPr>
          <p:cNvSpPr txBox="1">
            <a:spLocks/>
          </p:cNvSpPr>
          <p:nvPr/>
        </p:nvSpPr>
        <p:spPr>
          <a:xfrm>
            <a:off x="288561" y="3657624"/>
            <a:ext cx="2343447" cy="876275"/>
          </a:xfrm>
          <a:prstGeom prst="rect">
            <a:avLst/>
          </a:prstGeom>
        </p:spPr>
        <p:txBody>
          <a:bodyPr vert="horz" lIns="0" tIns="45720" rIns="0" bIns="4572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b="0" dirty="0">
                <a:solidFill>
                  <a:schemeClr val="tx1"/>
                </a:solidFill>
              </a:rPr>
              <a:t>Produtos misturados</a:t>
            </a:r>
          </a:p>
        </p:txBody>
      </p:sp>
      <p:sp>
        <p:nvSpPr>
          <p:cNvPr id="9" name="Text Placeholder 3">
            <a:extLst>
              <a:ext uri="{FF2B5EF4-FFF2-40B4-BE49-F238E27FC236}">
                <a16:creationId xmlns:a16="http://schemas.microsoft.com/office/drawing/2014/main" id="{479C3AC2-ABA2-3977-052C-F887A41263FA}"/>
              </a:ext>
            </a:extLst>
          </p:cNvPr>
          <p:cNvSpPr txBox="1">
            <a:spLocks/>
          </p:cNvSpPr>
          <p:nvPr/>
        </p:nvSpPr>
        <p:spPr>
          <a:xfrm>
            <a:off x="3331014" y="3657624"/>
            <a:ext cx="2343447" cy="876275"/>
          </a:xfrm>
          <a:prstGeom prst="rect">
            <a:avLst/>
          </a:prstGeom>
        </p:spPr>
        <p:txBody>
          <a:bodyPr vert="horz" lIns="0" tIns="45720" rIns="0" bIns="4572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b="0" dirty="0">
                <a:solidFill>
                  <a:schemeClr val="tx1"/>
                </a:solidFill>
              </a:rPr>
              <a:t>Locais de difícil acesso</a:t>
            </a:r>
          </a:p>
        </p:txBody>
      </p:sp>
      <p:sp>
        <p:nvSpPr>
          <p:cNvPr id="10" name="Text Placeholder 3">
            <a:extLst>
              <a:ext uri="{FF2B5EF4-FFF2-40B4-BE49-F238E27FC236}">
                <a16:creationId xmlns:a16="http://schemas.microsoft.com/office/drawing/2014/main" id="{392F418A-6EEF-AACE-EEC2-C7D9ADC725AA}"/>
              </a:ext>
            </a:extLst>
          </p:cNvPr>
          <p:cNvSpPr txBox="1">
            <a:spLocks/>
          </p:cNvSpPr>
          <p:nvPr/>
        </p:nvSpPr>
        <p:spPr>
          <a:xfrm>
            <a:off x="6410016" y="3657624"/>
            <a:ext cx="2343447" cy="876275"/>
          </a:xfrm>
          <a:prstGeom prst="rect">
            <a:avLst/>
          </a:prstGeom>
        </p:spPr>
        <p:txBody>
          <a:bodyPr vert="horz" lIns="0" tIns="45720" rIns="0" bIns="4572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b="0" dirty="0">
                <a:solidFill>
                  <a:schemeClr val="tx1"/>
                </a:solidFill>
              </a:rPr>
              <a:t>Depósitos confusos e desarrumados</a:t>
            </a:r>
          </a:p>
        </p:txBody>
      </p:sp>
      <p:sp>
        <p:nvSpPr>
          <p:cNvPr id="11" name="Text Placeholder 3">
            <a:extLst>
              <a:ext uri="{FF2B5EF4-FFF2-40B4-BE49-F238E27FC236}">
                <a16:creationId xmlns:a16="http://schemas.microsoft.com/office/drawing/2014/main" id="{784405FF-0FB3-A7F6-31E5-A60ECC48156F}"/>
              </a:ext>
            </a:extLst>
          </p:cNvPr>
          <p:cNvSpPr txBox="1">
            <a:spLocks/>
          </p:cNvSpPr>
          <p:nvPr/>
        </p:nvSpPr>
        <p:spPr>
          <a:xfrm>
            <a:off x="9520465" y="3657624"/>
            <a:ext cx="2350493" cy="876275"/>
          </a:xfrm>
          <a:prstGeom prst="rect">
            <a:avLst/>
          </a:prstGeom>
        </p:spPr>
        <p:txBody>
          <a:bodyPr vert="horz" lIns="0" tIns="45720" rIns="0" bIns="4572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b="0" dirty="0">
                <a:solidFill>
                  <a:schemeClr val="tx1"/>
                </a:solidFill>
              </a:rPr>
              <a:t>Caixas de embarque abertas e diversas Marcas</a:t>
            </a:r>
          </a:p>
        </p:txBody>
      </p:sp>
    </p:spTree>
    <p:extLst>
      <p:ext uri="{BB962C8B-B14F-4D97-AF65-F5344CB8AC3E}">
        <p14:creationId xmlns:p14="http://schemas.microsoft.com/office/powerpoint/2010/main" val="398463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2" name="Straight Connector 71">
            <a:extLst>
              <a:ext uri="{FF2B5EF4-FFF2-40B4-BE49-F238E27FC236}">
                <a16:creationId xmlns:a16="http://schemas.microsoft.com/office/drawing/2014/main" id="{41069EC0-A492-8CA0-1874-C66A7E4B353D}"/>
              </a:ext>
            </a:extLst>
          </p:cNvPr>
          <p:cNvCxnSpPr>
            <a:cxnSpLocks/>
            <a:endCxn id="33" idx="1"/>
          </p:cNvCxnSpPr>
          <p:nvPr/>
        </p:nvCxnSpPr>
        <p:spPr>
          <a:xfrm>
            <a:off x="7592570" y="4337379"/>
            <a:ext cx="2140878"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CA1C345-D682-156D-7416-D2E024A388FC}"/>
              </a:ext>
            </a:extLst>
          </p:cNvPr>
          <p:cNvCxnSpPr>
            <a:cxnSpLocks/>
            <a:stCxn id="19" idx="2"/>
          </p:cNvCxnSpPr>
          <p:nvPr/>
        </p:nvCxnSpPr>
        <p:spPr>
          <a:xfrm>
            <a:off x="7384660" y="3113628"/>
            <a:ext cx="0" cy="98688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Connector: Elbow 66">
            <a:extLst>
              <a:ext uri="{FF2B5EF4-FFF2-40B4-BE49-F238E27FC236}">
                <a16:creationId xmlns:a16="http://schemas.microsoft.com/office/drawing/2014/main" id="{BAB3AD65-604B-9F0D-574D-B589081E4DD5}"/>
              </a:ext>
            </a:extLst>
          </p:cNvPr>
          <p:cNvCxnSpPr>
            <a:cxnSpLocks/>
            <a:stCxn id="18" idx="2"/>
          </p:cNvCxnSpPr>
          <p:nvPr/>
        </p:nvCxnSpPr>
        <p:spPr>
          <a:xfrm rot="5400000">
            <a:off x="7798504" y="2718279"/>
            <a:ext cx="1063026" cy="1890714"/>
          </a:xfrm>
          <a:prstGeom prst="bentConnector3">
            <a:avLst>
              <a:gd name="adj1" fmla="val 39696"/>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96466"/>
            <a:ext cx="901874" cy="365125"/>
          </a:xfrm>
        </p:spPr>
        <p:txBody>
          <a:bodyPr/>
          <a:lstStyle/>
          <a:p>
            <a:fld id="{403EF4E2-7A7A-0548-85F1-5479B7C9E1B2}" type="slidenum">
              <a:rPr lang="en-US" smtClean="0"/>
              <a:pPr/>
              <a:t>68</a:t>
            </a:fld>
            <a:endParaRPr lang="en-US" dirty="0"/>
          </a:p>
        </p:txBody>
      </p:sp>
      <p:sp>
        <p:nvSpPr>
          <p:cNvPr id="5" name="Text Placeholder 4">
            <a:extLst>
              <a:ext uri="{FF2B5EF4-FFF2-40B4-BE49-F238E27FC236}">
                <a16:creationId xmlns:a16="http://schemas.microsoft.com/office/drawing/2014/main" id="{1F20425A-A667-DABF-B201-104906DB003E}"/>
              </a:ext>
            </a:extLst>
          </p:cNvPr>
          <p:cNvSpPr>
            <a:spLocks noGrp="1"/>
          </p:cNvSpPr>
          <p:nvPr>
            <p:ph type="body" sz="quarter" idx="15"/>
          </p:nvPr>
        </p:nvSpPr>
        <p:spPr/>
        <p:txBody>
          <a:bodyPr/>
          <a:lstStyle/>
          <a:p>
            <a:r>
              <a:rPr lang="en-US" dirty="0"/>
              <a:t>TTR schema</a:t>
            </a:r>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Coleta dos dados - TTR</a:t>
            </a:r>
            <a:endParaRPr lang="en-PH" dirty="0"/>
          </a:p>
        </p:txBody>
      </p:sp>
      <p:sp>
        <p:nvSpPr>
          <p:cNvPr id="9" name="Google Shape;1596;p40">
            <a:extLst>
              <a:ext uri="{FF2B5EF4-FFF2-40B4-BE49-F238E27FC236}">
                <a16:creationId xmlns:a16="http://schemas.microsoft.com/office/drawing/2014/main" id="{697D0028-C6BE-2D38-7D86-2818DC732702}"/>
              </a:ext>
            </a:extLst>
          </p:cNvPr>
          <p:cNvSpPr txBox="1"/>
          <p:nvPr/>
        </p:nvSpPr>
        <p:spPr>
          <a:xfrm>
            <a:off x="288559" y="936165"/>
            <a:ext cx="4912092" cy="1898651"/>
          </a:xfrm>
          <a:prstGeom prst="rect">
            <a:avLst/>
          </a:prstGeom>
          <a:noFill/>
          <a:ln>
            <a:noFill/>
          </a:ln>
        </p:spPr>
        <p:txBody>
          <a:bodyPr spcFirstLastPara="1" wrap="square" lIns="0" tIns="45700" rIns="0" bIns="45700" anchor="t" anchorCtr="0">
            <a:noAutofit/>
          </a:bodyPr>
          <a:lstStyle/>
          <a:p>
            <a:pPr marR="0" lvl="0" algn="l" rtl="0">
              <a:lnSpc>
                <a:spcPct val="100000"/>
              </a:lnSpc>
              <a:spcBef>
                <a:spcPts val="0"/>
              </a:spcBef>
              <a:spcAft>
                <a:spcPts val="1200"/>
              </a:spcAft>
              <a:buClr>
                <a:schemeClr val="dk1"/>
              </a:buClr>
              <a:buSzPts val="1600"/>
            </a:pPr>
            <a:r>
              <a:rPr lang="pt-BR" sz="1600" b="1" dirty="0">
                <a:solidFill>
                  <a:schemeClr val="dk1"/>
                </a:solidFill>
                <a:latin typeface="Arial"/>
                <a:ea typeface="Arial"/>
                <a:cs typeface="Arial"/>
                <a:sym typeface="Arial"/>
              </a:rPr>
              <a:t>TTR: O que é?</a:t>
            </a:r>
          </a:p>
          <a:p>
            <a:pPr marR="0" lvl="0" algn="l" rtl="0">
              <a:lnSpc>
                <a:spcPct val="100000"/>
              </a:lnSpc>
              <a:spcBef>
                <a:spcPts val="0"/>
              </a:spcBef>
              <a:spcAft>
                <a:spcPts val="1200"/>
              </a:spcAft>
              <a:buClr>
                <a:schemeClr val="dk1"/>
              </a:buClr>
              <a:buSzPts val="1600"/>
            </a:pPr>
            <a:r>
              <a:rPr lang="pt-BR" sz="1600" i="1" dirty="0">
                <a:solidFill>
                  <a:schemeClr val="dk1"/>
                </a:solidFill>
                <a:latin typeface="Georgia" panose="02040502050405020303" pitchFamily="18" charset="0"/>
                <a:ea typeface="Arial"/>
                <a:cs typeface="Arial"/>
                <a:sym typeface="Arial"/>
              </a:rPr>
              <a:t>TTR (Traditional Trade Reinvention), </a:t>
            </a:r>
            <a:r>
              <a:rPr lang="pt-BR" sz="1600" dirty="0">
                <a:solidFill>
                  <a:schemeClr val="dk1"/>
                </a:solidFill>
                <a:latin typeface="Arial"/>
                <a:ea typeface="Arial"/>
                <a:cs typeface="Arial"/>
                <a:sym typeface="Arial"/>
              </a:rPr>
              <a:t>são dados de vendas de nível transacional (nível ticket e hora) coletados diretamente do ponto de vendas do varejista através de parcerias estabelecidas entre NielsenIQ e </a:t>
            </a:r>
            <a:r>
              <a:rPr lang="pt-BR" sz="1600" b="1" dirty="0">
                <a:solidFill>
                  <a:schemeClr val="dk1"/>
                </a:solidFill>
                <a:latin typeface="Arial"/>
                <a:ea typeface="Arial"/>
                <a:cs typeface="Arial"/>
                <a:sym typeface="Arial"/>
              </a:rPr>
              <a:t>Vendors</a:t>
            </a:r>
            <a:r>
              <a:rPr lang="pt-BR" sz="1600" dirty="0">
                <a:solidFill>
                  <a:schemeClr val="dk1"/>
                </a:solidFill>
                <a:latin typeface="Arial"/>
                <a:ea typeface="Arial"/>
                <a:cs typeface="Arial"/>
                <a:sym typeface="Arial"/>
              </a:rPr>
              <a:t> </a:t>
            </a:r>
          </a:p>
        </p:txBody>
      </p:sp>
      <p:sp>
        <p:nvSpPr>
          <p:cNvPr id="10" name="Google Shape;1596;p40">
            <a:extLst>
              <a:ext uri="{FF2B5EF4-FFF2-40B4-BE49-F238E27FC236}">
                <a16:creationId xmlns:a16="http://schemas.microsoft.com/office/drawing/2014/main" id="{2853DBAD-6E08-E230-FA24-F402D53FA597}"/>
              </a:ext>
            </a:extLst>
          </p:cNvPr>
          <p:cNvSpPr txBox="1"/>
          <p:nvPr/>
        </p:nvSpPr>
        <p:spPr>
          <a:xfrm>
            <a:off x="288559" y="2964990"/>
            <a:ext cx="4912092" cy="2956845"/>
          </a:xfrm>
          <a:prstGeom prst="rect">
            <a:avLst/>
          </a:prstGeom>
          <a:noFill/>
          <a:ln>
            <a:noFill/>
          </a:ln>
        </p:spPr>
        <p:txBody>
          <a:bodyPr spcFirstLastPara="1" wrap="square" lIns="0" tIns="45700" rIns="0" bIns="45700" anchor="t" anchorCtr="0">
            <a:noAutofit/>
          </a:bodyPr>
          <a:lstStyle/>
          <a:p>
            <a:pPr marR="0" lvl="0" algn="l" rtl="0">
              <a:lnSpc>
                <a:spcPct val="100000"/>
              </a:lnSpc>
              <a:spcBef>
                <a:spcPts val="0"/>
              </a:spcBef>
              <a:spcAft>
                <a:spcPts val="1200"/>
              </a:spcAft>
              <a:buClr>
                <a:schemeClr val="dk1"/>
              </a:buClr>
              <a:buSzPts val="1600"/>
            </a:pPr>
            <a:r>
              <a:rPr lang="en-US" sz="1600" b="1" dirty="0">
                <a:solidFill>
                  <a:schemeClr val="dk1"/>
                </a:solidFill>
                <a:latin typeface="Arial"/>
                <a:ea typeface="Arial"/>
                <a:cs typeface="Arial"/>
                <a:sym typeface="Arial"/>
              </a:rPr>
              <a:t>Digital Source of Information</a:t>
            </a:r>
            <a:br>
              <a:rPr lang="en-US" sz="1600" b="1" dirty="0">
                <a:solidFill>
                  <a:schemeClr val="dk1"/>
                </a:solidFill>
                <a:latin typeface="Arial"/>
                <a:ea typeface="Arial"/>
                <a:cs typeface="Arial"/>
                <a:sym typeface="Arial"/>
              </a:rPr>
            </a:br>
            <a:r>
              <a:rPr lang="en-US" sz="1600" dirty="0">
                <a:solidFill>
                  <a:schemeClr val="dk1"/>
                </a:solidFill>
                <a:latin typeface="Arial"/>
                <a:ea typeface="Arial"/>
                <a:cs typeface="Arial"/>
                <a:sym typeface="Arial"/>
              </a:rPr>
              <a:t>+Data points, +Robust, +Speed</a:t>
            </a:r>
          </a:p>
          <a:p>
            <a:pPr marR="0" lvl="0" algn="l" rtl="0">
              <a:lnSpc>
                <a:spcPct val="100000"/>
              </a:lnSpc>
              <a:spcBef>
                <a:spcPts val="0"/>
              </a:spcBef>
              <a:spcAft>
                <a:spcPts val="600"/>
              </a:spcAft>
              <a:buClr>
                <a:schemeClr val="dk1"/>
              </a:buClr>
              <a:buSzPts val="1600"/>
            </a:pPr>
            <a:r>
              <a:rPr lang="en-US" sz="1600" dirty="0">
                <a:solidFill>
                  <a:schemeClr val="dk1"/>
                </a:solidFill>
                <a:latin typeface="Arial"/>
                <a:ea typeface="Arial"/>
                <a:cs typeface="Arial"/>
                <a:sym typeface="Arial"/>
              </a:rPr>
              <a:t>100% SS Chains</a:t>
            </a:r>
          </a:p>
          <a:p>
            <a:pPr marR="0" lvl="0" algn="l" rtl="0">
              <a:lnSpc>
                <a:spcPct val="100000"/>
              </a:lnSpc>
              <a:spcBef>
                <a:spcPts val="0"/>
              </a:spcBef>
              <a:spcAft>
                <a:spcPts val="600"/>
              </a:spcAft>
              <a:buClr>
                <a:schemeClr val="dk1"/>
              </a:buClr>
              <a:buSzPts val="1600"/>
            </a:pPr>
            <a:r>
              <a:rPr lang="en-US" sz="1600" dirty="0">
                <a:solidFill>
                  <a:schemeClr val="dk1"/>
                </a:solidFill>
                <a:latin typeface="Arial"/>
                <a:ea typeface="Arial"/>
                <a:cs typeface="Arial"/>
                <a:sym typeface="Arial"/>
              </a:rPr>
              <a:t>100% Cash &amp; Carry</a:t>
            </a:r>
          </a:p>
          <a:p>
            <a:pPr marR="0" lvl="0" algn="l" rtl="0">
              <a:lnSpc>
                <a:spcPct val="100000"/>
              </a:lnSpc>
              <a:spcBef>
                <a:spcPts val="0"/>
              </a:spcBef>
              <a:spcAft>
                <a:spcPts val="600"/>
              </a:spcAft>
              <a:buClr>
                <a:schemeClr val="dk1"/>
              </a:buClr>
              <a:buSzPts val="1600"/>
            </a:pPr>
            <a:r>
              <a:rPr lang="en-US" sz="1600" dirty="0">
                <a:solidFill>
                  <a:schemeClr val="dk1"/>
                </a:solidFill>
                <a:latin typeface="Arial"/>
                <a:ea typeface="Arial"/>
                <a:cs typeface="Arial"/>
                <a:sym typeface="Arial"/>
              </a:rPr>
              <a:t>100% Pharma Chains</a:t>
            </a:r>
          </a:p>
          <a:p>
            <a:pPr marR="0" lvl="0" algn="l" rtl="0">
              <a:lnSpc>
                <a:spcPct val="100000"/>
              </a:lnSpc>
              <a:spcBef>
                <a:spcPts val="0"/>
              </a:spcBef>
              <a:spcAft>
                <a:spcPts val="600"/>
              </a:spcAft>
              <a:buClr>
                <a:schemeClr val="dk1"/>
              </a:buClr>
              <a:buSzPts val="1600"/>
            </a:pPr>
            <a:r>
              <a:rPr lang="en-US" sz="1600" dirty="0">
                <a:solidFill>
                  <a:schemeClr val="dk1"/>
                </a:solidFill>
                <a:latin typeface="Arial"/>
                <a:ea typeface="Arial"/>
                <a:cs typeface="Arial"/>
                <a:sym typeface="Arial"/>
              </a:rPr>
              <a:t>100% Gas Station Stores</a:t>
            </a:r>
          </a:p>
          <a:p>
            <a:pPr marR="0" lvl="0" algn="l" rtl="0">
              <a:lnSpc>
                <a:spcPct val="100000"/>
              </a:lnSpc>
              <a:spcBef>
                <a:spcPts val="0"/>
              </a:spcBef>
              <a:spcAft>
                <a:spcPts val="600"/>
              </a:spcAft>
              <a:buClr>
                <a:schemeClr val="dk1"/>
              </a:buClr>
              <a:buSzPts val="1600"/>
            </a:pPr>
            <a:r>
              <a:rPr lang="en-US" sz="1600" dirty="0">
                <a:solidFill>
                  <a:schemeClr val="dk1"/>
                </a:solidFill>
                <a:latin typeface="Arial"/>
                <a:ea typeface="Arial"/>
                <a:cs typeface="Arial"/>
                <a:sym typeface="Arial"/>
              </a:rPr>
              <a:t>99% Pharma </a:t>
            </a:r>
            <a:r>
              <a:rPr lang="en-US" sz="1600" dirty="0" err="1">
                <a:solidFill>
                  <a:schemeClr val="dk1"/>
                </a:solidFill>
                <a:latin typeface="Arial"/>
                <a:ea typeface="Arial"/>
                <a:cs typeface="Arial"/>
                <a:sym typeface="Arial"/>
              </a:rPr>
              <a:t>Indep</a:t>
            </a:r>
            <a:endParaRPr lang="en-US" sz="1600" dirty="0">
              <a:solidFill>
                <a:schemeClr val="dk1"/>
              </a:solidFill>
              <a:latin typeface="Arial"/>
              <a:ea typeface="Arial"/>
              <a:cs typeface="Arial"/>
              <a:sym typeface="Arial"/>
            </a:endParaRPr>
          </a:p>
          <a:p>
            <a:pPr marR="0" lvl="0" algn="l" rtl="0">
              <a:lnSpc>
                <a:spcPct val="100000"/>
              </a:lnSpc>
              <a:spcBef>
                <a:spcPts val="0"/>
              </a:spcBef>
              <a:spcAft>
                <a:spcPts val="600"/>
              </a:spcAft>
              <a:buClr>
                <a:schemeClr val="dk1"/>
              </a:buClr>
              <a:buSzPts val="1600"/>
            </a:pPr>
            <a:r>
              <a:rPr lang="en-US" sz="1600" dirty="0">
                <a:solidFill>
                  <a:schemeClr val="dk1"/>
                </a:solidFill>
                <a:latin typeface="Arial"/>
                <a:ea typeface="Arial"/>
                <a:cs typeface="Arial"/>
                <a:sym typeface="Arial"/>
              </a:rPr>
              <a:t>70% SS </a:t>
            </a:r>
            <a:r>
              <a:rPr lang="en-US" sz="1600" dirty="0" err="1">
                <a:solidFill>
                  <a:schemeClr val="dk1"/>
                </a:solidFill>
                <a:latin typeface="Arial"/>
                <a:ea typeface="Arial"/>
                <a:cs typeface="Arial"/>
                <a:sym typeface="Arial"/>
              </a:rPr>
              <a:t>Indep</a:t>
            </a:r>
            <a:endParaRPr lang="en-US" sz="1600" dirty="0">
              <a:solidFill>
                <a:schemeClr val="dk1"/>
              </a:solidFill>
              <a:latin typeface="Arial"/>
              <a:ea typeface="Arial"/>
              <a:cs typeface="Arial"/>
              <a:sym typeface="Arial"/>
            </a:endParaRPr>
          </a:p>
        </p:txBody>
      </p:sp>
      <p:pic>
        <p:nvPicPr>
          <p:cNvPr id="17" name="Picture 16" descr="Icon&#10;&#10;Description automatically generated">
            <a:extLst>
              <a:ext uri="{FF2B5EF4-FFF2-40B4-BE49-F238E27FC236}">
                <a16:creationId xmlns:a16="http://schemas.microsoft.com/office/drawing/2014/main" id="{F1014C01-B1A7-1EC4-B50A-31B3C94DA034}"/>
              </a:ext>
            </a:extLst>
          </p:cNvPr>
          <p:cNvPicPr>
            <a:picLocks noChangeAspect="1"/>
          </p:cNvPicPr>
          <p:nvPr/>
        </p:nvPicPr>
        <p:blipFill>
          <a:blip r:embed="rId2"/>
          <a:stretch>
            <a:fillRect/>
          </a:stretch>
        </p:blipFill>
        <p:spPr>
          <a:xfrm>
            <a:off x="6947713" y="3962852"/>
            <a:ext cx="873894" cy="749052"/>
          </a:xfrm>
          <a:prstGeom prst="rect">
            <a:avLst/>
          </a:prstGeom>
        </p:spPr>
      </p:pic>
      <p:pic>
        <p:nvPicPr>
          <p:cNvPr id="18" name="Picture 17" descr="Icon&#10;&#10;Description automatically generated">
            <a:extLst>
              <a:ext uri="{FF2B5EF4-FFF2-40B4-BE49-F238E27FC236}">
                <a16:creationId xmlns:a16="http://schemas.microsoft.com/office/drawing/2014/main" id="{E054EC97-5839-1819-5520-D39F720828D2}"/>
              </a:ext>
            </a:extLst>
          </p:cNvPr>
          <p:cNvPicPr>
            <a:picLocks noChangeAspect="1"/>
          </p:cNvPicPr>
          <p:nvPr/>
        </p:nvPicPr>
        <p:blipFill>
          <a:blip r:embed="rId3"/>
          <a:stretch>
            <a:fillRect/>
          </a:stretch>
        </p:blipFill>
        <p:spPr>
          <a:xfrm>
            <a:off x="8838427" y="2383071"/>
            <a:ext cx="873894" cy="749052"/>
          </a:xfrm>
          <a:prstGeom prst="rect">
            <a:avLst/>
          </a:prstGeom>
        </p:spPr>
      </p:pic>
      <p:pic>
        <p:nvPicPr>
          <p:cNvPr id="19" name="Picture 18" descr="Icon&#10;&#10;Description automatically generated">
            <a:extLst>
              <a:ext uri="{FF2B5EF4-FFF2-40B4-BE49-F238E27FC236}">
                <a16:creationId xmlns:a16="http://schemas.microsoft.com/office/drawing/2014/main" id="{7487A837-F7AE-DC13-DD6C-E0D3D9C62334}"/>
              </a:ext>
            </a:extLst>
          </p:cNvPr>
          <p:cNvPicPr>
            <a:picLocks noChangeAspect="1"/>
          </p:cNvPicPr>
          <p:nvPr/>
        </p:nvPicPr>
        <p:blipFill>
          <a:blip r:embed="rId3"/>
          <a:stretch>
            <a:fillRect/>
          </a:stretch>
        </p:blipFill>
        <p:spPr>
          <a:xfrm>
            <a:off x="6947713" y="2364576"/>
            <a:ext cx="873894" cy="749052"/>
          </a:xfrm>
          <a:prstGeom prst="rect">
            <a:avLst/>
          </a:prstGeom>
        </p:spPr>
      </p:pic>
      <p:pic>
        <p:nvPicPr>
          <p:cNvPr id="20" name="Picture 19" descr="Icon&#10;&#10;Description automatically generated">
            <a:extLst>
              <a:ext uri="{FF2B5EF4-FFF2-40B4-BE49-F238E27FC236}">
                <a16:creationId xmlns:a16="http://schemas.microsoft.com/office/drawing/2014/main" id="{BBC1EF1D-0E87-9634-9DCD-3ECA335B8360}"/>
              </a:ext>
            </a:extLst>
          </p:cNvPr>
          <p:cNvPicPr>
            <a:picLocks noChangeAspect="1"/>
          </p:cNvPicPr>
          <p:nvPr/>
        </p:nvPicPr>
        <p:blipFill>
          <a:blip r:embed="rId3"/>
          <a:stretch>
            <a:fillRect/>
          </a:stretch>
        </p:blipFill>
        <p:spPr>
          <a:xfrm>
            <a:off x="10729141" y="2364576"/>
            <a:ext cx="873894" cy="749052"/>
          </a:xfrm>
          <a:prstGeom prst="rect">
            <a:avLst/>
          </a:prstGeom>
        </p:spPr>
      </p:pic>
      <p:pic>
        <p:nvPicPr>
          <p:cNvPr id="21" name="Picture 20" descr="Icon&#10;&#10;Description automatically generated">
            <a:extLst>
              <a:ext uri="{FF2B5EF4-FFF2-40B4-BE49-F238E27FC236}">
                <a16:creationId xmlns:a16="http://schemas.microsoft.com/office/drawing/2014/main" id="{3500D1FD-9C6A-BF8B-8F22-9CFFCAFEA331}"/>
              </a:ext>
            </a:extLst>
          </p:cNvPr>
          <p:cNvPicPr>
            <a:picLocks noChangeAspect="1"/>
          </p:cNvPicPr>
          <p:nvPr/>
        </p:nvPicPr>
        <p:blipFill>
          <a:blip r:embed="rId4"/>
          <a:stretch>
            <a:fillRect/>
          </a:stretch>
        </p:blipFill>
        <p:spPr>
          <a:xfrm>
            <a:off x="8838427" y="803288"/>
            <a:ext cx="873894" cy="749054"/>
          </a:xfrm>
          <a:prstGeom prst="rect">
            <a:avLst/>
          </a:prstGeom>
        </p:spPr>
      </p:pic>
      <p:pic>
        <p:nvPicPr>
          <p:cNvPr id="24" name="Picture 23" descr="Icon&#10;&#10;Description automatically generated">
            <a:extLst>
              <a:ext uri="{FF2B5EF4-FFF2-40B4-BE49-F238E27FC236}">
                <a16:creationId xmlns:a16="http://schemas.microsoft.com/office/drawing/2014/main" id="{CC8FC038-618D-5FCA-6E9B-F2663330F089}"/>
              </a:ext>
            </a:extLst>
          </p:cNvPr>
          <p:cNvPicPr>
            <a:picLocks noChangeAspect="1"/>
          </p:cNvPicPr>
          <p:nvPr/>
        </p:nvPicPr>
        <p:blipFill>
          <a:blip r:embed="rId5"/>
          <a:stretch>
            <a:fillRect/>
          </a:stretch>
        </p:blipFill>
        <p:spPr>
          <a:xfrm>
            <a:off x="8848645" y="5350272"/>
            <a:ext cx="884802" cy="758402"/>
          </a:xfrm>
          <a:prstGeom prst="rect">
            <a:avLst/>
          </a:prstGeom>
        </p:spPr>
      </p:pic>
      <p:grpSp>
        <p:nvGrpSpPr>
          <p:cNvPr id="34" name="Group 33">
            <a:extLst>
              <a:ext uri="{FF2B5EF4-FFF2-40B4-BE49-F238E27FC236}">
                <a16:creationId xmlns:a16="http://schemas.microsoft.com/office/drawing/2014/main" id="{5B47A198-3534-93B8-82B4-15DA931BB547}"/>
              </a:ext>
            </a:extLst>
          </p:cNvPr>
          <p:cNvGrpSpPr/>
          <p:nvPr/>
        </p:nvGrpSpPr>
        <p:grpSpPr>
          <a:xfrm>
            <a:off x="9733448" y="4045453"/>
            <a:ext cx="1251878" cy="583851"/>
            <a:chOff x="9848850" y="3730974"/>
            <a:chExt cx="1251878" cy="583851"/>
          </a:xfrm>
        </p:grpSpPr>
        <p:sp>
          <p:nvSpPr>
            <p:cNvPr id="33" name="Rectangle 32">
              <a:extLst>
                <a:ext uri="{FF2B5EF4-FFF2-40B4-BE49-F238E27FC236}">
                  <a16:creationId xmlns:a16="http://schemas.microsoft.com/office/drawing/2014/main" id="{B6310CA3-7AC7-EAC0-7138-9DA40ED52FC2}"/>
                </a:ext>
              </a:extLst>
            </p:cNvPr>
            <p:cNvSpPr/>
            <p:nvPr/>
          </p:nvSpPr>
          <p:spPr>
            <a:xfrm>
              <a:off x="9848850" y="3730974"/>
              <a:ext cx="1251878" cy="5838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pic>
          <p:nvPicPr>
            <p:cNvPr id="28" name="Graphic 27">
              <a:extLst>
                <a:ext uri="{FF2B5EF4-FFF2-40B4-BE49-F238E27FC236}">
                  <a16:creationId xmlns:a16="http://schemas.microsoft.com/office/drawing/2014/main" id="{6FFDAFFB-2948-83CC-7763-CB7B111A2E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07316" y="3824223"/>
              <a:ext cx="934946" cy="397352"/>
            </a:xfrm>
            <a:prstGeom prst="rect">
              <a:avLst/>
            </a:prstGeom>
          </p:spPr>
        </p:pic>
      </p:grpSp>
      <p:cxnSp>
        <p:nvCxnSpPr>
          <p:cNvPr id="38" name="Connector: Elbow 37">
            <a:extLst>
              <a:ext uri="{FF2B5EF4-FFF2-40B4-BE49-F238E27FC236}">
                <a16:creationId xmlns:a16="http://schemas.microsoft.com/office/drawing/2014/main" id="{6F823844-B957-8D2A-9A43-42A7ACBA03F9}"/>
              </a:ext>
            </a:extLst>
          </p:cNvPr>
          <p:cNvCxnSpPr>
            <a:stCxn id="19" idx="0"/>
            <a:endCxn id="20" idx="0"/>
          </p:cNvCxnSpPr>
          <p:nvPr/>
        </p:nvCxnSpPr>
        <p:spPr>
          <a:xfrm rot="5400000" flipH="1" flipV="1">
            <a:off x="9275374" y="473862"/>
            <a:ext cx="12700" cy="3781428"/>
          </a:xfrm>
          <a:prstGeom prst="bentConnector3">
            <a:avLst>
              <a:gd name="adj1" fmla="val 1800000"/>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FD60D7B-EAD3-4001-3F88-4EE5E0FBDF1A}"/>
              </a:ext>
            </a:extLst>
          </p:cNvPr>
          <p:cNvCxnSpPr>
            <a:stCxn id="21" idx="2"/>
            <a:endCxn id="18" idx="0"/>
          </p:cNvCxnSpPr>
          <p:nvPr/>
        </p:nvCxnSpPr>
        <p:spPr>
          <a:xfrm>
            <a:off x="9275374" y="1552342"/>
            <a:ext cx="0" cy="83072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2A5FA047-033C-76B2-85EF-247584921E82}"/>
              </a:ext>
            </a:extLst>
          </p:cNvPr>
          <p:cNvCxnSpPr>
            <a:stCxn id="18" idx="2"/>
            <a:endCxn id="20" idx="2"/>
          </p:cNvCxnSpPr>
          <p:nvPr/>
        </p:nvCxnSpPr>
        <p:spPr>
          <a:xfrm rot="5400000" flipH="1" flipV="1">
            <a:off x="10211483" y="2177519"/>
            <a:ext cx="18495" cy="1890714"/>
          </a:xfrm>
          <a:prstGeom prst="bentConnector3">
            <a:avLst>
              <a:gd name="adj1" fmla="val -2266029"/>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6BC4702C-6CD1-5FB0-59EC-342E289170A2}"/>
              </a:ext>
            </a:extLst>
          </p:cNvPr>
          <p:cNvCxnSpPr>
            <a:stCxn id="33" idx="2"/>
            <a:endCxn id="24" idx="3"/>
          </p:cNvCxnSpPr>
          <p:nvPr/>
        </p:nvCxnSpPr>
        <p:spPr>
          <a:xfrm rot="5400000">
            <a:off x="9496333" y="4866418"/>
            <a:ext cx="1100169" cy="625940"/>
          </a:xfrm>
          <a:prstGeom prst="bentConnector2">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 name="Text Placeholder 5">
            <a:extLst>
              <a:ext uri="{FF2B5EF4-FFF2-40B4-BE49-F238E27FC236}">
                <a16:creationId xmlns:a16="http://schemas.microsoft.com/office/drawing/2014/main" id="{1E7979DC-30C1-7A9D-C402-23C942F999EB}"/>
              </a:ext>
            </a:extLst>
          </p:cNvPr>
          <p:cNvSpPr txBox="1">
            <a:spLocks/>
          </p:cNvSpPr>
          <p:nvPr/>
        </p:nvSpPr>
        <p:spPr>
          <a:xfrm>
            <a:off x="6904599" y="3179050"/>
            <a:ext cx="960119" cy="248962"/>
          </a:xfrm>
          <a:prstGeom prst="rect">
            <a:avLst/>
          </a:prstGeom>
          <a:solidFill>
            <a:schemeClr val="bg1">
              <a:lumMod val="95000"/>
            </a:schemeClr>
          </a:solidFill>
        </p:spPr>
        <p:txBody>
          <a:bodyPr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000" b="1" dirty="0">
                <a:solidFill>
                  <a:schemeClr val="bg2"/>
                </a:solidFill>
              </a:rPr>
              <a:t>Store</a:t>
            </a:r>
          </a:p>
        </p:txBody>
      </p:sp>
      <p:sp>
        <p:nvSpPr>
          <p:cNvPr id="4" name="Text Placeholder 5">
            <a:extLst>
              <a:ext uri="{FF2B5EF4-FFF2-40B4-BE49-F238E27FC236}">
                <a16:creationId xmlns:a16="http://schemas.microsoft.com/office/drawing/2014/main" id="{D774A8C5-2DB8-141E-5096-8223BBFEDB12}"/>
              </a:ext>
            </a:extLst>
          </p:cNvPr>
          <p:cNvSpPr txBox="1">
            <a:spLocks/>
          </p:cNvSpPr>
          <p:nvPr/>
        </p:nvSpPr>
        <p:spPr>
          <a:xfrm>
            <a:off x="8801664" y="1632760"/>
            <a:ext cx="960119" cy="248962"/>
          </a:xfrm>
          <a:prstGeom prst="rect">
            <a:avLst/>
          </a:prstGeom>
          <a:solidFill>
            <a:schemeClr val="bg1">
              <a:lumMod val="95000"/>
            </a:schemeClr>
          </a:solidFill>
        </p:spPr>
        <p:txBody>
          <a:bodyPr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000" b="1" dirty="0">
                <a:solidFill>
                  <a:schemeClr val="bg2"/>
                </a:solidFill>
              </a:rPr>
              <a:t>Consumer</a:t>
            </a:r>
          </a:p>
        </p:txBody>
      </p:sp>
      <p:sp>
        <p:nvSpPr>
          <p:cNvPr id="6" name="Text Placeholder 5">
            <a:extLst>
              <a:ext uri="{FF2B5EF4-FFF2-40B4-BE49-F238E27FC236}">
                <a16:creationId xmlns:a16="http://schemas.microsoft.com/office/drawing/2014/main" id="{34F81D6E-CBFF-6D9B-FA6D-8CACBD590BCE}"/>
              </a:ext>
            </a:extLst>
          </p:cNvPr>
          <p:cNvSpPr txBox="1">
            <a:spLocks/>
          </p:cNvSpPr>
          <p:nvPr/>
        </p:nvSpPr>
        <p:spPr>
          <a:xfrm>
            <a:off x="8810986" y="3179050"/>
            <a:ext cx="960119" cy="248962"/>
          </a:xfrm>
          <a:prstGeom prst="rect">
            <a:avLst/>
          </a:prstGeom>
          <a:solidFill>
            <a:schemeClr val="bg1">
              <a:lumMod val="95000"/>
            </a:schemeClr>
          </a:solidFill>
        </p:spPr>
        <p:txBody>
          <a:bodyPr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000" b="1" dirty="0">
                <a:solidFill>
                  <a:schemeClr val="bg2"/>
                </a:solidFill>
              </a:rPr>
              <a:t>Store</a:t>
            </a:r>
          </a:p>
        </p:txBody>
      </p:sp>
      <p:sp>
        <p:nvSpPr>
          <p:cNvPr id="7" name="Text Placeholder 5">
            <a:extLst>
              <a:ext uri="{FF2B5EF4-FFF2-40B4-BE49-F238E27FC236}">
                <a16:creationId xmlns:a16="http://schemas.microsoft.com/office/drawing/2014/main" id="{7F6D8FCB-CA03-1319-5397-619713B44B2F}"/>
              </a:ext>
            </a:extLst>
          </p:cNvPr>
          <p:cNvSpPr txBox="1">
            <a:spLocks/>
          </p:cNvSpPr>
          <p:nvPr/>
        </p:nvSpPr>
        <p:spPr>
          <a:xfrm>
            <a:off x="10686028" y="3179050"/>
            <a:ext cx="960119" cy="248962"/>
          </a:xfrm>
          <a:prstGeom prst="rect">
            <a:avLst/>
          </a:prstGeom>
          <a:solidFill>
            <a:schemeClr val="bg1">
              <a:lumMod val="95000"/>
            </a:schemeClr>
          </a:solidFill>
        </p:spPr>
        <p:txBody>
          <a:bodyPr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000" b="1" dirty="0">
                <a:solidFill>
                  <a:schemeClr val="bg2"/>
                </a:solidFill>
              </a:rPr>
              <a:t>Store</a:t>
            </a:r>
          </a:p>
        </p:txBody>
      </p:sp>
      <p:sp>
        <p:nvSpPr>
          <p:cNvPr id="8" name="Text Placeholder 5">
            <a:extLst>
              <a:ext uri="{FF2B5EF4-FFF2-40B4-BE49-F238E27FC236}">
                <a16:creationId xmlns:a16="http://schemas.microsoft.com/office/drawing/2014/main" id="{EDEAACB4-476A-53F6-CC80-85A3186F8847}"/>
              </a:ext>
            </a:extLst>
          </p:cNvPr>
          <p:cNvSpPr txBox="1">
            <a:spLocks/>
          </p:cNvSpPr>
          <p:nvPr/>
        </p:nvSpPr>
        <p:spPr>
          <a:xfrm>
            <a:off x="6904599" y="4769315"/>
            <a:ext cx="960119" cy="248962"/>
          </a:xfrm>
          <a:prstGeom prst="rect">
            <a:avLst/>
          </a:prstGeom>
          <a:solidFill>
            <a:schemeClr val="bg1">
              <a:lumMod val="95000"/>
            </a:schemeClr>
          </a:solidFill>
        </p:spPr>
        <p:txBody>
          <a:bodyPr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000" b="1" dirty="0">
                <a:solidFill>
                  <a:schemeClr val="bg2"/>
                </a:solidFill>
              </a:rPr>
              <a:t>Vendor</a:t>
            </a:r>
          </a:p>
        </p:txBody>
      </p:sp>
      <p:sp>
        <p:nvSpPr>
          <p:cNvPr id="11" name="Text Placeholder 5">
            <a:extLst>
              <a:ext uri="{FF2B5EF4-FFF2-40B4-BE49-F238E27FC236}">
                <a16:creationId xmlns:a16="http://schemas.microsoft.com/office/drawing/2014/main" id="{1CA3ECFD-5784-EE7A-D039-B789543A6764}"/>
              </a:ext>
            </a:extLst>
          </p:cNvPr>
          <p:cNvSpPr txBox="1">
            <a:spLocks/>
          </p:cNvSpPr>
          <p:nvPr/>
        </p:nvSpPr>
        <p:spPr>
          <a:xfrm>
            <a:off x="8801664" y="6081145"/>
            <a:ext cx="960119" cy="248962"/>
          </a:xfrm>
          <a:prstGeom prst="rect">
            <a:avLst/>
          </a:prstGeom>
          <a:solidFill>
            <a:schemeClr val="bg1">
              <a:lumMod val="95000"/>
            </a:schemeClr>
          </a:solidFill>
        </p:spPr>
        <p:txBody>
          <a:bodyPr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000" b="1" dirty="0">
                <a:solidFill>
                  <a:schemeClr val="bg2"/>
                </a:solidFill>
              </a:rPr>
              <a:t>Manufactur.</a:t>
            </a:r>
          </a:p>
        </p:txBody>
      </p:sp>
    </p:spTree>
    <p:extLst>
      <p:ext uri="{BB962C8B-B14F-4D97-AF65-F5344CB8AC3E}">
        <p14:creationId xmlns:p14="http://schemas.microsoft.com/office/powerpoint/2010/main" val="28135525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BB87D478-9DEC-CA66-9565-8BB32EABDF4E}"/>
              </a:ext>
            </a:extLst>
          </p:cNvPr>
          <p:cNvSpPr>
            <a:spLocks noGrp="1"/>
          </p:cNvSpPr>
          <p:nvPr>
            <p:ph type="body" sz="quarter" idx="13"/>
          </p:nvPr>
        </p:nvSpPr>
        <p:spPr/>
        <p:txBody>
          <a:bodyPr/>
          <a:lstStyle/>
          <a:p>
            <a:r>
              <a:rPr lang="en-PH" dirty="0" err="1"/>
              <a:t>Exemplo</a:t>
            </a:r>
            <a:r>
              <a:rPr lang="en-PH" dirty="0"/>
              <a:t> de </a:t>
            </a:r>
            <a:r>
              <a:rPr lang="en-PH" dirty="0" err="1"/>
              <a:t>Cadeias</a:t>
            </a:r>
            <a:r>
              <a:rPr lang="en-PH" dirty="0"/>
              <a:t> </a:t>
            </a:r>
            <a:r>
              <a:rPr lang="en-PH" dirty="0" err="1"/>
              <a:t>Colaboradoras</a:t>
            </a:r>
            <a:r>
              <a:rPr lang="en-PH" dirty="0"/>
              <a:t>:</a:t>
            </a:r>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Coleta dos dados – Scanning</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69</a:t>
            </a:fld>
            <a:endParaRPr lang="en-US" dirty="0"/>
          </a:p>
        </p:txBody>
      </p:sp>
      <p:pic>
        <p:nvPicPr>
          <p:cNvPr id="3" name="Google Shape;1442;p89" descr="vagas-no-angeloni">
            <a:extLst>
              <a:ext uri="{FF2B5EF4-FFF2-40B4-BE49-F238E27FC236}">
                <a16:creationId xmlns:a16="http://schemas.microsoft.com/office/drawing/2014/main" id="{A7534B54-9757-5767-01E9-445419312615}"/>
              </a:ext>
            </a:extLst>
          </p:cNvPr>
          <p:cNvPicPr preferRelativeResize="0"/>
          <p:nvPr/>
        </p:nvPicPr>
        <p:blipFill rotWithShape="1">
          <a:blip r:embed="rId2">
            <a:alphaModFix/>
          </a:blip>
          <a:srcRect/>
          <a:stretch/>
        </p:blipFill>
        <p:spPr>
          <a:xfrm>
            <a:off x="6552775" y="1572191"/>
            <a:ext cx="714375" cy="757238"/>
          </a:xfrm>
          <a:prstGeom prst="rect">
            <a:avLst/>
          </a:prstGeom>
          <a:noFill/>
          <a:ln>
            <a:noFill/>
          </a:ln>
        </p:spPr>
      </p:pic>
      <p:pic>
        <p:nvPicPr>
          <p:cNvPr id="4" name="Google Shape;1443;p89" descr="Logo of Lojas Americanas S/A">
            <a:extLst>
              <a:ext uri="{FF2B5EF4-FFF2-40B4-BE49-F238E27FC236}">
                <a16:creationId xmlns:a16="http://schemas.microsoft.com/office/drawing/2014/main" id="{26040D99-C3D7-E53D-40F3-3E166A91F935}"/>
              </a:ext>
            </a:extLst>
          </p:cNvPr>
          <p:cNvPicPr preferRelativeResize="0"/>
          <p:nvPr/>
        </p:nvPicPr>
        <p:blipFill rotWithShape="1">
          <a:blip r:embed="rId3">
            <a:alphaModFix/>
          </a:blip>
          <a:srcRect/>
          <a:stretch/>
        </p:blipFill>
        <p:spPr>
          <a:xfrm>
            <a:off x="602543" y="2119618"/>
            <a:ext cx="2160588" cy="2160588"/>
          </a:xfrm>
          <a:prstGeom prst="rect">
            <a:avLst/>
          </a:prstGeom>
          <a:noFill/>
          <a:ln>
            <a:noFill/>
          </a:ln>
        </p:spPr>
      </p:pic>
      <p:pic>
        <p:nvPicPr>
          <p:cNvPr id="5" name="Google Shape;1444;p89" descr="Logo of Carrefour New Logo 08">
            <a:extLst>
              <a:ext uri="{FF2B5EF4-FFF2-40B4-BE49-F238E27FC236}">
                <a16:creationId xmlns:a16="http://schemas.microsoft.com/office/drawing/2014/main" id="{44821410-8F8C-0295-F0E4-553BB2AC69E9}"/>
              </a:ext>
            </a:extLst>
          </p:cNvPr>
          <p:cNvPicPr preferRelativeResize="0"/>
          <p:nvPr/>
        </p:nvPicPr>
        <p:blipFill rotWithShape="1">
          <a:blip r:embed="rId4">
            <a:alphaModFix/>
          </a:blip>
          <a:srcRect/>
          <a:stretch/>
        </p:blipFill>
        <p:spPr>
          <a:xfrm>
            <a:off x="6180443" y="2780812"/>
            <a:ext cx="838200" cy="838200"/>
          </a:xfrm>
          <a:prstGeom prst="rect">
            <a:avLst/>
          </a:prstGeom>
          <a:noFill/>
          <a:ln>
            <a:noFill/>
          </a:ln>
        </p:spPr>
      </p:pic>
      <p:pic>
        <p:nvPicPr>
          <p:cNvPr id="6" name="Google Shape;1445;p89" descr="guanabara">
            <a:extLst>
              <a:ext uri="{FF2B5EF4-FFF2-40B4-BE49-F238E27FC236}">
                <a16:creationId xmlns:a16="http://schemas.microsoft.com/office/drawing/2014/main" id="{70B64864-1484-319C-A877-70E84BC46DF6}"/>
              </a:ext>
            </a:extLst>
          </p:cNvPr>
          <p:cNvPicPr preferRelativeResize="0"/>
          <p:nvPr/>
        </p:nvPicPr>
        <p:blipFill rotWithShape="1">
          <a:blip r:embed="rId5">
            <a:alphaModFix/>
          </a:blip>
          <a:srcRect/>
          <a:stretch/>
        </p:blipFill>
        <p:spPr>
          <a:xfrm>
            <a:off x="6546674" y="4068088"/>
            <a:ext cx="1025128" cy="1025128"/>
          </a:xfrm>
          <a:prstGeom prst="rect">
            <a:avLst/>
          </a:prstGeom>
          <a:noFill/>
          <a:ln>
            <a:noFill/>
          </a:ln>
        </p:spPr>
      </p:pic>
      <p:pic>
        <p:nvPicPr>
          <p:cNvPr id="7" name="Google Shape;1446;p89" descr="vagas-de-emprego-pnes-sonda-supermercados-2011">
            <a:extLst>
              <a:ext uri="{FF2B5EF4-FFF2-40B4-BE49-F238E27FC236}">
                <a16:creationId xmlns:a16="http://schemas.microsoft.com/office/drawing/2014/main" id="{A06120B7-FA46-2BF5-639A-5715BD4A4F77}"/>
              </a:ext>
            </a:extLst>
          </p:cNvPr>
          <p:cNvPicPr preferRelativeResize="0"/>
          <p:nvPr/>
        </p:nvPicPr>
        <p:blipFill rotWithShape="1">
          <a:blip r:embed="rId6">
            <a:alphaModFix/>
          </a:blip>
          <a:srcRect t="27140" b="31191"/>
          <a:stretch/>
        </p:blipFill>
        <p:spPr>
          <a:xfrm>
            <a:off x="539552" y="4278233"/>
            <a:ext cx="2087562" cy="604838"/>
          </a:xfrm>
          <a:prstGeom prst="rect">
            <a:avLst/>
          </a:prstGeom>
          <a:noFill/>
          <a:ln>
            <a:noFill/>
          </a:ln>
        </p:spPr>
      </p:pic>
      <p:pic>
        <p:nvPicPr>
          <p:cNvPr id="8" name="Google Shape;1447;p89" descr="logo_coop">
            <a:extLst>
              <a:ext uri="{FF2B5EF4-FFF2-40B4-BE49-F238E27FC236}">
                <a16:creationId xmlns:a16="http://schemas.microsoft.com/office/drawing/2014/main" id="{28EA68F6-C057-639D-0BC2-6AC5CD1262BA}"/>
              </a:ext>
            </a:extLst>
          </p:cNvPr>
          <p:cNvPicPr preferRelativeResize="0"/>
          <p:nvPr/>
        </p:nvPicPr>
        <p:blipFill rotWithShape="1">
          <a:blip r:embed="rId7">
            <a:alphaModFix/>
          </a:blip>
          <a:srcRect/>
          <a:stretch/>
        </p:blipFill>
        <p:spPr>
          <a:xfrm>
            <a:off x="8595475" y="4169851"/>
            <a:ext cx="810611" cy="821603"/>
          </a:xfrm>
          <a:prstGeom prst="rect">
            <a:avLst/>
          </a:prstGeom>
          <a:noFill/>
          <a:ln>
            <a:noFill/>
          </a:ln>
        </p:spPr>
      </p:pic>
      <p:pic>
        <p:nvPicPr>
          <p:cNvPr id="9" name="Google Shape;1448;p89">
            <a:extLst>
              <a:ext uri="{FF2B5EF4-FFF2-40B4-BE49-F238E27FC236}">
                <a16:creationId xmlns:a16="http://schemas.microsoft.com/office/drawing/2014/main" id="{0CC4C635-9F15-8966-02EA-2C2CB46FE998}"/>
              </a:ext>
            </a:extLst>
          </p:cNvPr>
          <p:cNvPicPr preferRelativeResize="0"/>
          <p:nvPr/>
        </p:nvPicPr>
        <p:blipFill rotWithShape="1">
          <a:blip r:embed="rId8">
            <a:alphaModFix/>
          </a:blip>
          <a:srcRect/>
          <a:stretch/>
        </p:blipFill>
        <p:spPr>
          <a:xfrm>
            <a:off x="602543" y="1660932"/>
            <a:ext cx="1127106" cy="579757"/>
          </a:xfrm>
          <a:prstGeom prst="rect">
            <a:avLst/>
          </a:prstGeom>
          <a:noFill/>
          <a:ln>
            <a:noFill/>
          </a:ln>
        </p:spPr>
      </p:pic>
      <p:pic>
        <p:nvPicPr>
          <p:cNvPr id="10" name="Google Shape;1449;p89">
            <a:extLst>
              <a:ext uri="{FF2B5EF4-FFF2-40B4-BE49-F238E27FC236}">
                <a16:creationId xmlns:a16="http://schemas.microsoft.com/office/drawing/2014/main" id="{686D745C-CB9C-C27E-D689-9B9715DA24AB}"/>
              </a:ext>
            </a:extLst>
          </p:cNvPr>
          <p:cNvPicPr preferRelativeResize="0"/>
          <p:nvPr/>
        </p:nvPicPr>
        <p:blipFill rotWithShape="1">
          <a:blip r:embed="rId9">
            <a:alphaModFix/>
          </a:blip>
          <a:srcRect/>
          <a:stretch/>
        </p:blipFill>
        <p:spPr>
          <a:xfrm>
            <a:off x="3696537" y="2424662"/>
            <a:ext cx="1550500" cy="1550500"/>
          </a:xfrm>
          <a:prstGeom prst="rect">
            <a:avLst/>
          </a:prstGeom>
          <a:noFill/>
          <a:ln>
            <a:noFill/>
          </a:ln>
        </p:spPr>
      </p:pic>
      <p:pic>
        <p:nvPicPr>
          <p:cNvPr id="11" name="Google Shape;1450;p89" descr="Drogasil Logo - PNG e Vetor - Download de Logo">
            <a:extLst>
              <a:ext uri="{FF2B5EF4-FFF2-40B4-BE49-F238E27FC236}">
                <a16:creationId xmlns:a16="http://schemas.microsoft.com/office/drawing/2014/main" id="{6BCD141C-2F48-4C05-768C-2EA9135F99D9}"/>
              </a:ext>
            </a:extLst>
          </p:cNvPr>
          <p:cNvPicPr preferRelativeResize="0"/>
          <p:nvPr/>
        </p:nvPicPr>
        <p:blipFill rotWithShape="1">
          <a:blip r:embed="rId10">
            <a:alphaModFix/>
          </a:blip>
          <a:srcRect/>
          <a:stretch/>
        </p:blipFill>
        <p:spPr>
          <a:xfrm>
            <a:off x="3650787" y="4400652"/>
            <a:ext cx="1872214" cy="360000"/>
          </a:xfrm>
          <a:prstGeom prst="rect">
            <a:avLst/>
          </a:prstGeom>
          <a:noFill/>
          <a:ln>
            <a:noFill/>
          </a:ln>
        </p:spPr>
      </p:pic>
      <p:pic>
        <p:nvPicPr>
          <p:cNvPr id="12" name="Google Shape;1451;p89" descr="Drogaria São Paulo Logo - PNG e Vetor - Download de Logo">
            <a:extLst>
              <a:ext uri="{FF2B5EF4-FFF2-40B4-BE49-F238E27FC236}">
                <a16:creationId xmlns:a16="http://schemas.microsoft.com/office/drawing/2014/main" id="{08286701-00E1-CF86-0935-DBC301B30F69}"/>
              </a:ext>
            </a:extLst>
          </p:cNvPr>
          <p:cNvPicPr preferRelativeResize="0"/>
          <p:nvPr/>
        </p:nvPicPr>
        <p:blipFill rotWithShape="1">
          <a:blip r:embed="rId11">
            <a:alphaModFix/>
          </a:blip>
          <a:srcRect/>
          <a:stretch/>
        </p:blipFill>
        <p:spPr>
          <a:xfrm>
            <a:off x="3142188" y="1770810"/>
            <a:ext cx="1998048" cy="360000"/>
          </a:xfrm>
          <a:prstGeom prst="rect">
            <a:avLst/>
          </a:prstGeom>
          <a:noFill/>
          <a:ln>
            <a:noFill/>
          </a:ln>
        </p:spPr>
      </p:pic>
      <p:pic>
        <p:nvPicPr>
          <p:cNvPr id="13" name="Google Shape;1452;p89" descr="Pague Menos Logo - PNG e Vetor - Download de Logo">
            <a:extLst>
              <a:ext uri="{FF2B5EF4-FFF2-40B4-BE49-F238E27FC236}">
                <a16:creationId xmlns:a16="http://schemas.microsoft.com/office/drawing/2014/main" id="{4B26FAEA-8436-E1FE-872E-01373E1799F4}"/>
              </a:ext>
            </a:extLst>
          </p:cNvPr>
          <p:cNvPicPr preferRelativeResize="0"/>
          <p:nvPr/>
        </p:nvPicPr>
        <p:blipFill rotWithShape="1">
          <a:blip r:embed="rId12">
            <a:alphaModFix/>
          </a:blip>
          <a:srcRect/>
          <a:stretch/>
        </p:blipFill>
        <p:spPr>
          <a:xfrm>
            <a:off x="7952050" y="3078038"/>
            <a:ext cx="2097462" cy="243748"/>
          </a:xfrm>
          <a:prstGeom prst="rect">
            <a:avLst/>
          </a:prstGeom>
          <a:noFill/>
          <a:ln>
            <a:noFill/>
          </a:ln>
        </p:spPr>
      </p:pic>
    </p:spTree>
    <p:extLst>
      <p:ext uri="{BB962C8B-B14F-4D97-AF65-F5344CB8AC3E}">
        <p14:creationId xmlns:p14="http://schemas.microsoft.com/office/powerpoint/2010/main" val="3137245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en-PH" dirty="0"/>
              <a:t>Retail Index</a:t>
            </a:r>
          </a:p>
        </p:txBody>
      </p:sp>
      <p:sp>
        <p:nvSpPr>
          <p:cNvPr id="2" name="Content Placeholder 2">
            <a:extLst>
              <a:ext uri="{FF2B5EF4-FFF2-40B4-BE49-F238E27FC236}">
                <a16:creationId xmlns:a16="http://schemas.microsoft.com/office/drawing/2014/main" id="{E4D9967C-3179-4D12-70A3-6D658FC31FA3}"/>
              </a:ext>
            </a:extLst>
          </p:cNvPr>
          <p:cNvSpPr txBox="1">
            <a:spLocks/>
          </p:cNvSpPr>
          <p:nvPr/>
        </p:nvSpPr>
        <p:spPr>
          <a:xfrm>
            <a:off x="288559" y="1619626"/>
            <a:ext cx="5664186" cy="3764724"/>
          </a:xfrm>
          <a:prstGeom prst="rect">
            <a:avLst/>
          </a:prstGeom>
        </p:spPr>
        <p:txBody>
          <a:bodyPr vert="horz" lIns="0" tIns="45720" rIns="0" bIns="4572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pt-BR" b="1" dirty="0"/>
              <a:t>O que é?</a:t>
            </a:r>
          </a:p>
          <a:p>
            <a:pPr>
              <a:spcAft>
                <a:spcPts val="600"/>
              </a:spcAft>
            </a:pPr>
            <a:r>
              <a:rPr lang="pt-BR" dirty="0"/>
              <a:t>Pesquisa quantitativa contínua amostral que representa um determinado universo de lojas varejistas</a:t>
            </a:r>
          </a:p>
          <a:p>
            <a:pPr marL="285750" indent="-285750">
              <a:spcAft>
                <a:spcPts val="600"/>
              </a:spcAft>
              <a:buFont typeface="Arial" panose="020B0604020202020204" pitchFamily="34" charset="0"/>
              <a:buChar char="•"/>
            </a:pPr>
            <a:endParaRPr lang="pt-BR" dirty="0"/>
          </a:p>
          <a:p>
            <a:pPr>
              <a:spcAft>
                <a:spcPts val="600"/>
              </a:spcAft>
            </a:pPr>
            <a:r>
              <a:rPr lang="pt-BR" b="1" dirty="0"/>
              <a:t>Para que serve?</a:t>
            </a:r>
          </a:p>
          <a:p>
            <a:pPr>
              <a:spcAft>
                <a:spcPts val="600"/>
              </a:spcAft>
            </a:pPr>
            <a:r>
              <a:rPr lang="pt-BR" dirty="0"/>
              <a:t>Acompanhar o fluxo e dinâmica de produtos de bens de consumo rápido no varejo</a:t>
            </a:r>
          </a:p>
          <a:p>
            <a:pPr marL="285750" indent="-285750">
              <a:spcAft>
                <a:spcPts val="600"/>
              </a:spcAft>
              <a:buFont typeface="Arial" panose="020B0604020202020204" pitchFamily="34" charset="0"/>
              <a:buChar char="•"/>
            </a:pPr>
            <a:endParaRPr lang="pt-BR" dirty="0"/>
          </a:p>
          <a:p>
            <a:pPr>
              <a:spcAft>
                <a:spcPts val="600"/>
              </a:spcAft>
            </a:pPr>
            <a:r>
              <a:rPr lang="pt-BR" b="1" dirty="0"/>
              <a:t>Como é feita?</a:t>
            </a:r>
          </a:p>
          <a:p>
            <a:pPr>
              <a:spcAft>
                <a:spcPts val="600"/>
              </a:spcAft>
            </a:pPr>
            <a:r>
              <a:rPr lang="pt-BR" dirty="0"/>
              <a:t>Baseada em 2 modelos: Inventário de Loja (Store Audit) e Census Data (Scanning de Varejistas ou Vendors)</a:t>
            </a:r>
          </a:p>
        </p:txBody>
      </p:sp>
      <p:sp>
        <p:nvSpPr>
          <p:cNvPr id="7" name="Content Placeholder 2">
            <a:extLst>
              <a:ext uri="{FF2B5EF4-FFF2-40B4-BE49-F238E27FC236}">
                <a16:creationId xmlns:a16="http://schemas.microsoft.com/office/drawing/2014/main" id="{EED63ECB-E5C9-DB99-87AD-9865DF873972}"/>
              </a:ext>
            </a:extLst>
          </p:cNvPr>
          <p:cNvSpPr txBox="1">
            <a:spLocks/>
          </p:cNvSpPr>
          <p:nvPr/>
        </p:nvSpPr>
        <p:spPr>
          <a:xfrm>
            <a:off x="6219731" y="1999468"/>
            <a:ext cx="2668237" cy="638348"/>
          </a:xfrm>
          <a:prstGeom prst="rect">
            <a:avLst/>
          </a:prstGeom>
        </p:spPr>
        <p:txBody>
          <a:bodyPr vert="horz" lIns="0" tIns="45720" rIns="0" bIns="45720" rtlCol="0" anchor="ctr">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solidFill>
                  <a:schemeClr val="tx2"/>
                </a:solidFill>
              </a:rPr>
              <a:t>Store Audit</a:t>
            </a:r>
          </a:p>
        </p:txBody>
      </p:sp>
      <p:sp>
        <p:nvSpPr>
          <p:cNvPr id="8" name="Content Placeholder 2">
            <a:extLst>
              <a:ext uri="{FF2B5EF4-FFF2-40B4-BE49-F238E27FC236}">
                <a16:creationId xmlns:a16="http://schemas.microsoft.com/office/drawing/2014/main" id="{2774A418-9789-4481-2270-97ED0596A353}"/>
              </a:ext>
            </a:extLst>
          </p:cNvPr>
          <p:cNvSpPr txBox="1">
            <a:spLocks/>
          </p:cNvSpPr>
          <p:nvPr/>
        </p:nvSpPr>
        <p:spPr>
          <a:xfrm>
            <a:off x="9195678" y="1999468"/>
            <a:ext cx="2668237" cy="638348"/>
          </a:xfrm>
          <a:prstGeom prst="rect">
            <a:avLst/>
          </a:prstGeom>
        </p:spPr>
        <p:txBody>
          <a:bodyPr vert="horz" lIns="0" tIns="45720" rIns="0" bIns="45720" rtlCol="0" anchor="ctr">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err="1">
                <a:solidFill>
                  <a:schemeClr val="tx2"/>
                </a:solidFill>
              </a:rPr>
              <a:t>Scanning</a:t>
            </a:r>
            <a:endParaRPr lang="es-ES" b="1" dirty="0">
              <a:solidFill>
                <a:schemeClr val="tx2"/>
              </a:solidFill>
            </a:endParaRPr>
          </a:p>
          <a:p>
            <a:pPr marL="0" indent="0" algn="ctr">
              <a:buNone/>
            </a:pPr>
            <a:r>
              <a:rPr lang="es-ES" sz="1200" dirty="0">
                <a:solidFill>
                  <a:schemeClr val="tx2"/>
                </a:solidFill>
              </a:rPr>
              <a:t>(</a:t>
            </a:r>
            <a:r>
              <a:rPr lang="es-ES" sz="1200" dirty="0" err="1">
                <a:solidFill>
                  <a:schemeClr val="tx2"/>
                </a:solidFill>
              </a:rPr>
              <a:t>Varejistas</a:t>
            </a:r>
            <a:r>
              <a:rPr lang="es-ES" sz="1200" dirty="0">
                <a:solidFill>
                  <a:schemeClr val="tx2"/>
                </a:solidFill>
              </a:rPr>
              <a:t> e </a:t>
            </a:r>
            <a:r>
              <a:rPr lang="es-ES" sz="1200" dirty="0" err="1">
                <a:solidFill>
                  <a:schemeClr val="tx2"/>
                </a:solidFill>
              </a:rPr>
              <a:t>Vendors</a:t>
            </a:r>
            <a:r>
              <a:rPr lang="es-ES" sz="1200" dirty="0">
                <a:solidFill>
                  <a:schemeClr val="tx2"/>
                </a:solidFill>
              </a:rPr>
              <a:t>)</a:t>
            </a:r>
          </a:p>
        </p:txBody>
      </p:sp>
      <p:cxnSp>
        <p:nvCxnSpPr>
          <p:cNvPr id="12" name="Straight Connector 11">
            <a:extLst>
              <a:ext uri="{FF2B5EF4-FFF2-40B4-BE49-F238E27FC236}">
                <a16:creationId xmlns:a16="http://schemas.microsoft.com/office/drawing/2014/main" id="{06877A2C-A210-C486-DC92-F7EA73E8DE09}"/>
              </a:ext>
            </a:extLst>
          </p:cNvPr>
          <p:cNvCxnSpPr/>
          <p:nvPr/>
        </p:nvCxnSpPr>
        <p:spPr>
          <a:xfrm>
            <a:off x="9041823" y="1886712"/>
            <a:ext cx="0" cy="2796926"/>
          </a:xfrm>
          <a:prstGeom prst="line">
            <a:avLst/>
          </a:prstGeom>
          <a:ln w="12700">
            <a:solidFill>
              <a:schemeClr val="tx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E55521F7-EE5D-F722-C430-E7F76912CD5A}"/>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7</a:t>
            </a:fld>
            <a:endParaRPr lang="en-US" dirty="0"/>
          </a:p>
        </p:txBody>
      </p:sp>
      <p:pic>
        <p:nvPicPr>
          <p:cNvPr id="4" name="Picture 3" descr="A picture containing text, monitor, display&#10;&#10;Description automatically generated">
            <a:extLst>
              <a:ext uri="{FF2B5EF4-FFF2-40B4-BE49-F238E27FC236}">
                <a16:creationId xmlns:a16="http://schemas.microsoft.com/office/drawing/2014/main" id="{AC998C32-6C3A-4266-7E36-CC85E114C92A}"/>
              </a:ext>
            </a:extLst>
          </p:cNvPr>
          <p:cNvPicPr>
            <a:picLocks noChangeAspect="1"/>
          </p:cNvPicPr>
          <p:nvPr/>
        </p:nvPicPr>
        <p:blipFill>
          <a:blip r:embed="rId2"/>
          <a:stretch>
            <a:fillRect/>
          </a:stretch>
        </p:blipFill>
        <p:spPr>
          <a:xfrm>
            <a:off x="9961477" y="2991311"/>
            <a:ext cx="1136638" cy="974261"/>
          </a:xfrm>
          <a:prstGeom prst="rect">
            <a:avLst/>
          </a:prstGeom>
        </p:spPr>
      </p:pic>
      <p:pic>
        <p:nvPicPr>
          <p:cNvPr id="6" name="Picture 5" descr="Icon&#10;&#10;Description automatically generated with medium confidence">
            <a:extLst>
              <a:ext uri="{FF2B5EF4-FFF2-40B4-BE49-F238E27FC236}">
                <a16:creationId xmlns:a16="http://schemas.microsoft.com/office/drawing/2014/main" id="{F6EB1354-0227-DF26-3EC3-E869CA2784A7}"/>
              </a:ext>
            </a:extLst>
          </p:cNvPr>
          <p:cNvPicPr>
            <a:picLocks noChangeAspect="1"/>
          </p:cNvPicPr>
          <p:nvPr/>
        </p:nvPicPr>
        <p:blipFill>
          <a:blip r:embed="rId3"/>
          <a:stretch>
            <a:fillRect/>
          </a:stretch>
        </p:blipFill>
        <p:spPr>
          <a:xfrm>
            <a:off x="6985530" y="2941869"/>
            <a:ext cx="1136639" cy="974262"/>
          </a:xfrm>
          <a:prstGeom prst="rect">
            <a:avLst/>
          </a:prstGeom>
        </p:spPr>
      </p:pic>
    </p:spTree>
    <p:extLst>
      <p:ext uri="{BB962C8B-B14F-4D97-AF65-F5344CB8AC3E}">
        <p14:creationId xmlns:p14="http://schemas.microsoft.com/office/powerpoint/2010/main" val="40627639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Coleta dos dados – Scanning</a:t>
            </a:r>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70</a:t>
            </a:fld>
            <a:endParaRPr lang="en-US" dirty="0"/>
          </a:p>
        </p:txBody>
      </p:sp>
      <p:pic>
        <p:nvPicPr>
          <p:cNvPr id="4" name="Google Shape;2169;p186">
            <a:extLst>
              <a:ext uri="{FF2B5EF4-FFF2-40B4-BE49-F238E27FC236}">
                <a16:creationId xmlns:a16="http://schemas.microsoft.com/office/drawing/2014/main" id="{698EDA61-1C6A-9892-2882-31AD81DF1BAB}"/>
              </a:ext>
            </a:extLst>
          </p:cNvPr>
          <p:cNvPicPr preferRelativeResize="0"/>
          <p:nvPr/>
        </p:nvPicPr>
        <p:blipFill rotWithShape="1">
          <a:blip r:embed="rId2">
            <a:alphaModFix/>
          </a:blip>
          <a:srcRect l="13046" t="1632" r="12711"/>
          <a:stretch/>
        </p:blipFill>
        <p:spPr>
          <a:xfrm>
            <a:off x="279200" y="4941080"/>
            <a:ext cx="1823944" cy="1268701"/>
          </a:xfrm>
          <a:prstGeom prst="rect">
            <a:avLst/>
          </a:prstGeom>
          <a:noFill/>
          <a:ln>
            <a:noFill/>
          </a:ln>
        </p:spPr>
      </p:pic>
      <p:pic>
        <p:nvPicPr>
          <p:cNvPr id="5" name="Google Shape;2176;p186">
            <a:extLst>
              <a:ext uri="{FF2B5EF4-FFF2-40B4-BE49-F238E27FC236}">
                <a16:creationId xmlns:a16="http://schemas.microsoft.com/office/drawing/2014/main" id="{62443867-AB3B-9747-62D0-23A3794CA436}"/>
              </a:ext>
            </a:extLst>
          </p:cNvPr>
          <p:cNvPicPr preferRelativeResize="0"/>
          <p:nvPr/>
        </p:nvPicPr>
        <p:blipFill rotWithShape="1">
          <a:blip r:embed="rId3">
            <a:alphaModFix/>
          </a:blip>
          <a:srcRect l="3498" r="3085"/>
          <a:stretch/>
        </p:blipFill>
        <p:spPr>
          <a:xfrm>
            <a:off x="288558" y="791406"/>
            <a:ext cx="1815932" cy="1301346"/>
          </a:xfrm>
          <a:prstGeom prst="rect">
            <a:avLst/>
          </a:prstGeom>
          <a:noFill/>
          <a:ln>
            <a:noFill/>
          </a:ln>
        </p:spPr>
      </p:pic>
      <p:pic>
        <p:nvPicPr>
          <p:cNvPr id="6" name="Google Shape;2177;p186">
            <a:extLst>
              <a:ext uri="{FF2B5EF4-FFF2-40B4-BE49-F238E27FC236}">
                <a16:creationId xmlns:a16="http://schemas.microsoft.com/office/drawing/2014/main" id="{D2C8F252-687A-BBB1-3E54-D46215812F40}"/>
              </a:ext>
            </a:extLst>
          </p:cNvPr>
          <p:cNvPicPr preferRelativeResize="0"/>
          <p:nvPr/>
        </p:nvPicPr>
        <p:blipFill rotWithShape="1">
          <a:blip r:embed="rId4">
            <a:alphaModFix/>
          </a:blip>
          <a:srcRect l="14252" r="2644" b="14434"/>
          <a:stretch/>
        </p:blipFill>
        <p:spPr>
          <a:xfrm>
            <a:off x="288558" y="2764693"/>
            <a:ext cx="1815932" cy="1301864"/>
          </a:xfrm>
          <a:prstGeom prst="rect">
            <a:avLst/>
          </a:prstGeom>
          <a:noFill/>
          <a:ln>
            <a:noFill/>
          </a:ln>
        </p:spPr>
      </p:pic>
      <p:pic>
        <p:nvPicPr>
          <p:cNvPr id="7" name="Google Shape;2178;p186">
            <a:extLst>
              <a:ext uri="{FF2B5EF4-FFF2-40B4-BE49-F238E27FC236}">
                <a16:creationId xmlns:a16="http://schemas.microsoft.com/office/drawing/2014/main" id="{E3132163-2193-A2C4-334F-A37F2337F385}"/>
              </a:ext>
            </a:extLst>
          </p:cNvPr>
          <p:cNvPicPr preferRelativeResize="0"/>
          <p:nvPr/>
        </p:nvPicPr>
        <p:blipFill rotWithShape="1">
          <a:blip r:embed="rId5">
            <a:alphaModFix/>
          </a:blip>
          <a:srcRect l="3500" r="3500"/>
          <a:stretch/>
        </p:blipFill>
        <p:spPr>
          <a:xfrm>
            <a:off x="7504174" y="791356"/>
            <a:ext cx="1815931" cy="1301432"/>
          </a:xfrm>
          <a:prstGeom prst="rect">
            <a:avLst/>
          </a:prstGeom>
          <a:noFill/>
          <a:ln>
            <a:noFill/>
          </a:ln>
        </p:spPr>
      </p:pic>
      <p:pic>
        <p:nvPicPr>
          <p:cNvPr id="8" name="Google Shape;2179;p186">
            <a:extLst>
              <a:ext uri="{FF2B5EF4-FFF2-40B4-BE49-F238E27FC236}">
                <a16:creationId xmlns:a16="http://schemas.microsoft.com/office/drawing/2014/main" id="{0909240A-E7D8-98DE-F0EC-B6D585BAD381}"/>
              </a:ext>
            </a:extLst>
          </p:cNvPr>
          <p:cNvPicPr preferRelativeResize="0"/>
          <p:nvPr/>
        </p:nvPicPr>
        <p:blipFill rotWithShape="1">
          <a:blip r:embed="rId6">
            <a:alphaModFix/>
          </a:blip>
          <a:srcRect l="10189" t="7328" r="2861"/>
          <a:stretch/>
        </p:blipFill>
        <p:spPr>
          <a:xfrm>
            <a:off x="7504175" y="2764448"/>
            <a:ext cx="1815931" cy="1302285"/>
          </a:xfrm>
          <a:prstGeom prst="rect">
            <a:avLst/>
          </a:prstGeom>
          <a:noFill/>
          <a:ln>
            <a:noFill/>
          </a:ln>
        </p:spPr>
      </p:pic>
      <p:sp>
        <p:nvSpPr>
          <p:cNvPr id="9" name="Google Shape;2158;p186" descr="Advisor">
            <a:extLst>
              <a:ext uri="{FF2B5EF4-FFF2-40B4-BE49-F238E27FC236}">
                <a16:creationId xmlns:a16="http://schemas.microsoft.com/office/drawing/2014/main" id="{41526EE9-D251-C98F-292E-620046987A40}"/>
              </a:ext>
            </a:extLst>
          </p:cNvPr>
          <p:cNvSpPr/>
          <p:nvPr/>
        </p:nvSpPr>
        <p:spPr>
          <a:xfrm>
            <a:off x="7504175" y="4941081"/>
            <a:ext cx="1696975" cy="1268702"/>
          </a:xfrm>
          <a:prstGeom prst="rect">
            <a:avLst/>
          </a:prstGeom>
          <a:blipFill rotWithShape="1">
            <a:blip r:embed="rId7">
              <a:alphaModFix/>
            </a:blip>
            <a:stretch>
              <a:fillRect r="-98696"/>
            </a:stretch>
          </a:blip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FFCC99"/>
              </a:solidFill>
              <a:latin typeface="Montserrat" panose="00000500000000000000" pitchFamily="2" charset="0"/>
              <a:sym typeface="Arial"/>
            </a:endParaRPr>
          </a:p>
        </p:txBody>
      </p:sp>
      <p:sp>
        <p:nvSpPr>
          <p:cNvPr id="3" name="Google Shape;2156;p186" descr="Empresa 1">
            <a:extLst>
              <a:ext uri="{FF2B5EF4-FFF2-40B4-BE49-F238E27FC236}">
                <a16:creationId xmlns:a16="http://schemas.microsoft.com/office/drawing/2014/main" id="{2E7DF44B-7EA4-D6CC-EA8E-3758A6A9F5D1}"/>
              </a:ext>
            </a:extLst>
          </p:cNvPr>
          <p:cNvSpPr/>
          <p:nvPr/>
        </p:nvSpPr>
        <p:spPr>
          <a:xfrm>
            <a:off x="4022632" y="1988110"/>
            <a:ext cx="1563400" cy="1168877"/>
          </a:xfrm>
          <a:prstGeom prst="rect">
            <a:avLst/>
          </a:prstGeom>
          <a:blipFill rotWithShape="1">
            <a:blip r:embed="rId8">
              <a:alphaModFix/>
            </a:blip>
            <a:stretch>
              <a:fillRect r="-24588"/>
            </a:stretch>
          </a:blip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rgbClr val="FFCC99"/>
              </a:solidFill>
              <a:latin typeface="Montserrat" panose="00000500000000000000" pitchFamily="2" charset="0"/>
              <a:sym typeface="Arial"/>
            </a:endParaRPr>
          </a:p>
        </p:txBody>
      </p:sp>
      <p:pic>
        <p:nvPicPr>
          <p:cNvPr id="11" name="Graphic 10">
            <a:extLst>
              <a:ext uri="{FF2B5EF4-FFF2-40B4-BE49-F238E27FC236}">
                <a16:creationId xmlns:a16="http://schemas.microsoft.com/office/drawing/2014/main" id="{BEF0308A-2BD2-78E2-6480-97BF9246924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41371" y="4672889"/>
            <a:ext cx="934946" cy="397352"/>
          </a:xfrm>
          <a:prstGeom prst="rect">
            <a:avLst/>
          </a:prstGeom>
        </p:spPr>
      </p:pic>
      <p:sp>
        <p:nvSpPr>
          <p:cNvPr id="12" name="Text Placeholder 5">
            <a:extLst>
              <a:ext uri="{FF2B5EF4-FFF2-40B4-BE49-F238E27FC236}">
                <a16:creationId xmlns:a16="http://schemas.microsoft.com/office/drawing/2014/main" id="{6B1E9A28-BB61-1186-7E42-C22F04DBBA37}"/>
              </a:ext>
            </a:extLst>
          </p:cNvPr>
          <p:cNvSpPr txBox="1">
            <a:spLocks/>
          </p:cNvSpPr>
          <p:nvPr/>
        </p:nvSpPr>
        <p:spPr>
          <a:xfrm>
            <a:off x="288558" y="2100147"/>
            <a:ext cx="1824956" cy="254931"/>
          </a:xfrm>
          <a:prstGeom prst="rect">
            <a:avLst/>
          </a:prstGeom>
        </p:spPr>
        <p:txBody>
          <a:bodyPr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200" b="1" dirty="0"/>
              <a:t>Loja 1</a:t>
            </a:r>
          </a:p>
        </p:txBody>
      </p:sp>
      <p:sp>
        <p:nvSpPr>
          <p:cNvPr id="13" name="Text Placeholder 5">
            <a:extLst>
              <a:ext uri="{FF2B5EF4-FFF2-40B4-BE49-F238E27FC236}">
                <a16:creationId xmlns:a16="http://schemas.microsoft.com/office/drawing/2014/main" id="{B13BAEF2-A366-41AB-2CAC-31DB4D48965F}"/>
              </a:ext>
            </a:extLst>
          </p:cNvPr>
          <p:cNvSpPr txBox="1">
            <a:spLocks/>
          </p:cNvSpPr>
          <p:nvPr/>
        </p:nvSpPr>
        <p:spPr>
          <a:xfrm>
            <a:off x="288558" y="4066733"/>
            <a:ext cx="1824956" cy="254931"/>
          </a:xfrm>
          <a:prstGeom prst="rect">
            <a:avLst/>
          </a:prstGeom>
        </p:spPr>
        <p:txBody>
          <a:bodyPr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200" b="1" dirty="0"/>
              <a:t>Loja 2</a:t>
            </a:r>
          </a:p>
        </p:txBody>
      </p:sp>
      <p:pic>
        <p:nvPicPr>
          <p:cNvPr id="16" name="Graphic 15" descr="Caret Down with solid fill">
            <a:extLst>
              <a:ext uri="{FF2B5EF4-FFF2-40B4-BE49-F238E27FC236}">
                <a16:creationId xmlns:a16="http://schemas.microsoft.com/office/drawing/2014/main" id="{FC55787C-F69A-C5AA-E7DF-56E10481201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6200000">
            <a:off x="2514897" y="1002820"/>
            <a:ext cx="1097328" cy="1097328"/>
          </a:xfrm>
          <a:prstGeom prst="rect">
            <a:avLst/>
          </a:prstGeom>
        </p:spPr>
      </p:pic>
      <p:pic>
        <p:nvPicPr>
          <p:cNvPr id="17" name="Graphic 16" descr="Caret Down with solid fill">
            <a:extLst>
              <a:ext uri="{FF2B5EF4-FFF2-40B4-BE49-F238E27FC236}">
                <a16:creationId xmlns:a16="http://schemas.microsoft.com/office/drawing/2014/main" id="{9D78D93A-0641-7DFA-DF66-861D41A73FE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6200000">
            <a:off x="2514897" y="2976411"/>
            <a:ext cx="1097328" cy="1097328"/>
          </a:xfrm>
          <a:prstGeom prst="rect">
            <a:avLst/>
          </a:prstGeom>
        </p:spPr>
      </p:pic>
      <p:pic>
        <p:nvPicPr>
          <p:cNvPr id="18" name="Graphic 17" descr="Caret Down with solid fill">
            <a:extLst>
              <a:ext uri="{FF2B5EF4-FFF2-40B4-BE49-F238E27FC236}">
                <a16:creationId xmlns:a16="http://schemas.microsoft.com/office/drawing/2014/main" id="{F786A471-3295-EAFC-003E-FADBD83C785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5400000">
            <a:off x="5996439" y="1002819"/>
            <a:ext cx="1097328" cy="1097328"/>
          </a:xfrm>
          <a:prstGeom prst="rect">
            <a:avLst/>
          </a:prstGeom>
        </p:spPr>
      </p:pic>
      <p:pic>
        <p:nvPicPr>
          <p:cNvPr id="19" name="Graphic 18" descr="Caret Down with solid fill">
            <a:extLst>
              <a:ext uri="{FF2B5EF4-FFF2-40B4-BE49-F238E27FC236}">
                <a16:creationId xmlns:a16="http://schemas.microsoft.com/office/drawing/2014/main" id="{22950F6C-450C-F923-420C-2C1AF4C79B0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5400000">
            <a:off x="5996439" y="2976410"/>
            <a:ext cx="1097328" cy="1097328"/>
          </a:xfrm>
          <a:prstGeom prst="rect">
            <a:avLst/>
          </a:prstGeom>
        </p:spPr>
      </p:pic>
      <p:pic>
        <p:nvPicPr>
          <p:cNvPr id="20" name="Graphic 19" descr="Caret Down with solid fill">
            <a:extLst>
              <a:ext uri="{FF2B5EF4-FFF2-40B4-BE49-F238E27FC236}">
                <a16:creationId xmlns:a16="http://schemas.microsoft.com/office/drawing/2014/main" id="{E75D5DD6-3131-AA03-7FCA-7729785F29C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60180" y="3366274"/>
            <a:ext cx="1097328" cy="1097328"/>
          </a:xfrm>
          <a:prstGeom prst="rect">
            <a:avLst/>
          </a:prstGeom>
        </p:spPr>
      </p:pic>
      <p:sp>
        <p:nvSpPr>
          <p:cNvPr id="23" name="Text Placeholder 5">
            <a:extLst>
              <a:ext uri="{FF2B5EF4-FFF2-40B4-BE49-F238E27FC236}">
                <a16:creationId xmlns:a16="http://schemas.microsoft.com/office/drawing/2014/main" id="{03B6B226-3761-B685-59C0-B33CAD16EAC5}"/>
              </a:ext>
            </a:extLst>
          </p:cNvPr>
          <p:cNvSpPr txBox="1">
            <a:spLocks/>
          </p:cNvSpPr>
          <p:nvPr/>
        </p:nvSpPr>
        <p:spPr>
          <a:xfrm>
            <a:off x="288558" y="4658534"/>
            <a:ext cx="2226042" cy="198638"/>
          </a:xfrm>
          <a:prstGeom prst="rect">
            <a:avLst/>
          </a:prstGeom>
        </p:spPr>
        <p:txBody>
          <a:bodyPr lIns="0" rIns="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sz="1200" b="1" dirty="0"/>
              <a:t>Tratamento de informações</a:t>
            </a:r>
          </a:p>
        </p:txBody>
      </p:sp>
      <p:pic>
        <p:nvPicPr>
          <p:cNvPr id="24" name="Graphic 23" descr="Caret Down with solid fill">
            <a:extLst>
              <a:ext uri="{FF2B5EF4-FFF2-40B4-BE49-F238E27FC236}">
                <a16:creationId xmlns:a16="http://schemas.microsoft.com/office/drawing/2014/main" id="{40F956E9-8C1B-CFCB-3374-90D54F9D3EB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6200000">
            <a:off x="4260180" y="5279528"/>
            <a:ext cx="1097328" cy="1097328"/>
          </a:xfrm>
          <a:prstGeom prst="rect">
            <a:avLst/>
          </a:prstGeom>
        </p:spPr>
      </p:pic>
      <p:sp>
        <p:nvSpPr>
          <p:cNvPr id="27" name="Text Placeholder 5">
            <a:extLst>
              <a:ext uri="{FF2B5EF4-FFF2-40B4-BE49-F238E27FC236}">
                <a16:creationId xmlns:a16="http://schemas.microsoft.com/office/drawing/2014/main" id="{CDE96D5C-F1B3-9ADA-4ED2-0B8C31EDA05E}"/>
              </a:ext>
            </a:extLst>
          </p:cNvPr>
          <p:cNvSpPr txBox="1">
            <a:spLocks/>
          </p:cNvSpPr>
          <p:nvPr/>
        </p:nvSpPr>
        <p:spPr>
          <a:xfrm>
            <a:off x="7504175" y="4658534"/>
            <a:ext cx="2226042" cy="198638"/>
          </a:xfrm>
          <a:prstGeom prst="rect">
            <a:avLst/>
          </a:prstGeom>
        </p:spPr>
        <p:txBody>
          <a:bodyPr lIns="0" rIns="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sz="1200" b="1" dirty="0"/>
              <a:t>Inclusão na base de dados</a:t>
            </a:r>
          </a:p>
        </p:txBody>
      </p:sp>
      <p:pic>
        <p:nvPicPr>
          <p:cNvPr id="34" name="Graphic 33" descr="Caret Down with solid fill">
            <a:extLst>
              <a:ext uri="{FF2B5EF4-FFF2-40B4-BE49-F238E27FC236}">
                <a16:creationId xmlns:a16="http://schemas.microsoft.com/office/drawing/2014/main" id="{0BEF165C-CF3C-2303-8883-0E911C82D53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4198060">
            <a:off x="2879320" y="4576111"/>
            <a:ext cx="1097328" cy="1097328"/>
          </a:xfrm>
          <a:prstGeom prst="rect">
            <a:avLst/>
          </a:prstGeom>
        </p:spPr>
      </p:pic>
      <p:sp>
        <p:nvSpPr>
          <p:cNvPr id="10" name="Google Shape;2161;p186">
            <a:extLst>
              <a:ext uri="{FF2B5EF4-FFF2-40B4-BE49-F238E27FC236}">
                <a16:creationId xmlns:a16="http://schemas.microsoft.com/office/drawing/2014/main" id="{FC925ECD-1CDF-D26B-7938-BD7D0083BD04}"/>
              </a:ext>
            </a:extLst>
          </p:cNvPr>
          <p:cNvSpPr/>
          <p:nvPr/>
        </p:nvSpPr>
        <p:spPr>
          <a:xfrm>
            <a:off x="4030067" y="3193699"/>
            <a:ext cx="1555963" cy="247500"/>
          </a:xfrm>
          <a:prstGeom prst="rect">
            <a:avLst/>
          </a:prstGeom>
          <a:solidFill>
            <a:schemeClr val="tx2"/>
          </a:solidFill>
          <a:ln>
            <a:noFill/>
          </a:ln>
        </p:spPr>
        <p:txBody>
          <a:bodyPr spcFirstLastPara="1" wrap="square" lIns="76200" tIns="38100" rIns="76200" bIns="38100" anchor="t" anchorCtr="0">
            <a:noAutofit/>
          </a:bodyPr>
          <a:lstStyle/>
          <a:p>
            <a:pPr marL="0" marR="0" lvl="0" indent="0" algn="ctr" rtl="0">
              <a:spcBef>
                <a:spcPct val="0"/>
              </a:spcBef>
              <a:spcAft>
                <a:spcPct val="0"/>
              </a:spcAft>
              <a:buNone/>
            </a:pPr>
            <a:r>
              <a:rPr lang="en" sz="1200" b="0" i="0" u="none" strike="noStrike" cap="none" baseline="0" dirty="0">
                <a:solidFill>
                  <a:srgbClr val="FFFFFF"/>
                </a:solidFill>
                <a:effectLst/>
                <a:uFillTx/>
                <a:latin typeface="+mj-lt"/>
              </a:rPr>
              <a:t>Matriz Cadeia</a:t>
            </a:r>
          </a:p>
        </p:txBody>
      </p:sp>
      <p:sp>
        <p:nvSpPr>
          <p:cNvPr id="14" name="Text Placeholder 5">
            <a:extLst>
              <a:ext uri="{FF2B5EF4-FFF2-40B4-BE49-F238E27FC236}">
                <a16:creationId xmlns:a16="http://schemas.microsoft.com/office/drawing/2014/main" id="{5F8FD513-A58C-3E18-159C-600765626302}"/>
              </a:ext>
            </a:extLst>
          </p:cNvPr>
          <p:cNvSpPr txBox="1">
            <a:spLocks/>
          </p:cNvSpPr>
          <p:nvPr/>
        </p:nvSpPr>
        <p:spPr>
          <a:xfrm>
            <a:off x="7504175" y="2100147"/>
            <a:ext cx="1824956" cy="254931"/>
          </a:xfrm>
          <a:prstGeom prst="rect">
            <a:avLst/>
          </a:prstGeom>
        </p:spPr>
        <p:txBody>
          <a:bodyPr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200" b="1" dirty="0"/>
              <a:t>Loja 3</a:t>
            </a:r>
          </a:p>
        </p:txBody>
      </p:sp>
      <p:sp>
        <p:nvSpPr>
          <p:cNvPr id="15" name="Text Placeholder 5">
            <a:extLst>
              <a:ext uri="{FF2B5EF4-FFF2-40B4-BE49-F238E27FC236}">
                <a16:creationId xmlns:a16="http://schemas.microsoft.com/office/drawing/2014/main" id="{472A602C-066F-999B-1413-64C243A973D7}"/>
              </a:ext>
            </a:extLst>
          </p:cNvPr>
          <p:cNvSpPr txBox="1">
            <a:spLocks/>
          </p:cNvSpPr>
          <p:nvPr/>
        </p:nvSpPr>
        <p:spPr>
          <a:xfrm>
            <a:off x="7504175" y="4066733"/>
            <a:ext cx="1824956" cy="254931"/>
          </a:xfrm>
          <a:prstGeom prst="rect">
            <a:avLst/>
          </a:prstGeom>
        </p:spPr>
        <p:txBody>
          <a:bodyPr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200" b="1" dirty="0"/>
              <a:t>Loja 4</a:t>
            </a:r>
          </a:p>
        </p:txBody>
      </p:sp>
    </p:spTree>
    <p:extLst>
      <p:ext uri="{BB962C8B-B14F-4D97-AF65-F5344CB8AC3E}">
        <p14:creationId xmlns:p14="http://schemas.microsoft.com/office/powerpoint/2010/main" val="29772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Coleta dos dados – Scanning</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71</a:t>
            </a:fld>
            <a:endParaRPr lang="en-US" dirty="0"/>
          </a:p>
        </p:txBody>
      </p:sp>
      <p:sp>
        <p:nvSpPr>
          <p:cNvPr id="13" name="Google Shape;1596;p40">
            <a:extLst>
              <a:ext uri="{FF2B5EF4-FFF2-40B4-BE49-F238E27FC236}">
                <a16:creationId xmlns:a16="http://schemas.microsoft.com/office/drawing/2014/main" id="{7865D006-E498-6496-9BCF-B9855AC41EB1}"/>
              </a:ext>
            </a:extLst>
          </p:cNvPr>
          <p:cNvSpPr txBox="1"/>
          <p:nvPr/>
        </p:nvSpPr>
        <p:spPr>
          <a:xfrm>
            <a:off x="288559" y="1530349"/>
            <a:ext cx="8357500" cy="2290213"/>
          </a:xfrm>
          <a:prstGeom prst="rect">
            <a:avLst/>
          </a:prstGeom>
          <a:noFill/>
          <a:ln>
            <a:noFill/>
          </a:ln>
        </p:spPr>
        <p:txBody>
          <a:bodyPr spcFirstLastPara="1" wrap="square" lIns="0" tIns="45700" rIns="0" bIns="45700" anchor="t" anchorCtr="0">
            <a:noAutofit/>
          </a:bodyPr>
          <a:lstStyle/>
          <a:p>
            <a:pPr marL="285750" marR="0" lvl="0" indent="-285750" algn="l" rtl="0">
              <a:lnSpc>
                <a:spcPct val="100000"/>
              </a:lnSpc>
              <a:spcBef>
                <a:spcPts val="0"/>
              </a:spcBef>
              <a:spcAft>
                <a:spcPts val="1200"/>
              </a:spcAft>
              <a:buClr>
                <a:schemeClr val="dk1"/>
              </a:buClr>
              <a:buSzPts val="1600"/>
              <a:buFont typeface="Arial"/>
              <a:buChar char="•"/>
            </a:pPr>
            <a:r>
              <a:rPr lang="pt-BR" sz="1600" dirty="0">
                <a:solidFill>
                  <a:schemeClr val="dk1"/>
                </a:solidFill>
                <a:latin typeface="Arial"/>
                <a:ea typeface="Arial"/>
                <a:cs typeface="Arial"/>
                <a:sym typeface="Arial"/>
              </a:rPr>
              <a:t>Utilizamos informações das lojas que colaboram com envio eletrônico de dados para identificar a </a:t>
            </a:r>
            <a:r>
              <a:rPr lang="pt-BR" sz="1600" b="1" dirty="0">
                <a:solidFill>
                  <a:schemeClr val="dk1"/>
                </a:solidFill>
                <a:latin typeface="Arial"/>
                <a:ea typeface="Arial"/>
                <a:cs typeface="Arial"/>
                <a:sym typeface="Arial"/>
              </a:rPr>
              <a:t>VENDAS e PREÇO</a:t>
            </a:r>
          </a:p>
          <a:p>
            <a:pPr marL="285750" marR="0" lvl="0" indent="-285750" algn="l" rtl="0">
              <a:lnSpc>
                <a:spcPct val="100000"/>
              </a:lnSpc>
              <a:spcBef>
                <a:spcPts val="0"/>
              </a:spcBef>
              <a:spcAft>
                <a:spcPts val="1200"/>
              </a:spcAft>
              <a:buClr>
                <a:schemeClr val="dk1"/>
              </a:buClr>
              <a:buSzPts val="1600"/>
              <a:buFont typeface="Arial"/>
              <a:buChar char="•"/>
            </a:pPr>
            <a:r>
              <a:rPr lang="pt-BR" sz="1600" dirty="0">
                <a:solidFill>
                  <a:schemeClr val="dk1"/>
                </a:solidFill>
                <a:latin typeface="Arial"/>
                <a:ea typeface="Arial"/>
                <a:cs typeface="Arial"/>
                <a:sym typeface="Arial"/>
              </a:rPr>
              <a:t>Informações com </a:t>
            </a:r>
            <a:r>
              <a:rPr lang="pt-BR" sz="1600" b="1" dirty="0">
                <a:solidFill>
                  <a:schemeClr val="dk1"/>
                </a:solidFill>
                <a:latin typeface="Arial"/>
                <a:ea typeface="Arial"/>
                <a:cs typeface="Arial"/>
                <a:sym typeface="Arial"/>
              </a:rPr>
              <a:t>ALTA PRECISÃO</a:t>
            </a:r>
            <a:r>
              <a:rPr lang="pt-BR" sz="1600" dirty="0">
                <a:solidFill>
                  <a:schemeClr val="dk1"/>
                </a:solidFill>
                <a:latin typeface="Arial"/>
                <a:ea typeface="Arial"/>
                <a:cs typeface="Arial"/>
                <a:sym typeface="Arial"/>
              </a:rPr>
              <a:t> e menor periodicidade no recebimento da informação dos varejistas</a:t>
            </a:r>
          </a:p>
          <a:p>
            <a:pPr marL="285750" marR="0" lvl="0" indent="-285750" algn="l" rtl="0">
              <a:lnSpc>
                <a:spcPct val="100000"/>
              </a:lnSpc>
              <a:spcBef>
                <a:spcPts val="0"/>
              </a:spcBef>
              <a:spcAft>
                <a:spcPts val="1200"/>
              </a:spcAft>
              <a:buClr>
                <a:schemeClr val="dk1"/>
              </a:buClr>
              <a:buSzPts val="1600"/>
              <a:buFont typeface="Arial"/>
              <a:buChar char="•"/>
            </a:pPr>
            <a:r>
              <a:rPr lang="pt-BR" sz="1600" dirty="0">
                <a:solidFill>
                  <a:schemeClr val="dk1"/>
                </a:solidFill>
                <a:latin typeface="Arial"/>
                <a:ea typeface="Arial"/>
                <a:cs typeface="Arial"/>
                <a:sym typeface="Arial"/>
              </a:rPr>
              <a:t>Para as informações </a:t>
            </a:r>
            <a:r>
              <a:rPr lang="pt-BR" sz="1600" b="1" dirty="0">
                <a:solidFill>
                  <a:schemeClr val="dk1"/>
                </a:solidFill>
                <a:latin typeface="Arial"/>
                <a:ea typeface="Arial"/>
                <a:cs typeface="Arial"/>
                <a:sym typeface="Arial"/>
              </a:rPr>
              <a:t>CAUSAIS</a:t>
            </a:r>
            <a:r>
              <a:rPr lang="pt-BR" sz="1600" dirty="0">
                <a:solidFill>
                  <a:schemeClr val="dk1"/>
                </a:solidFill>
                <a:latin typeface="Arial"/>
                <a:ea typeface="Arial"/>
                <a:cs typeface="Arial"/>
                <a:sym typeface="Arial"/>
              </a:rPr>
              <a:t> derivadas do ponto de venda, mantemos uma amostra no painel Scannin para coleta de:</a:t>
            </a:r>
          </a:p>
        </p:txBody>
      </p:sp>
      <p:sp>
        <p:nvSpPr>
          <p:cNvPr id="14" name="Google Shape;1485;p91">
            <a:extLst>
              <a:ext uri="{FF2B5EF4-FFF2-40B4-BE49-F238E27FC236}">
                <a16:creationId xmlns:a16="http://schemas.microsoft.com/office/drawing/2014/main" id="{30918665-9571-039C-785F-DC1CD9A85A14}"/>
              </a:ext>
            </a:extLst>
          </p:cNvPr>
          <p:cNvSpPr/>
          <p:nvPr/>
        </p:nvSpPr>
        <p:spPr>
          <a:xfrm>
            <a:off x="288558" y="4097363"/>
            <a:ext cx="2787042" cy="52895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dirty="0">
                <a:solidFill>
                  <a:srgbClr val="FFFFFF"/>
                </a:solidFill>
                <a:latin typeface="Montserrat"/>
                <a:ea typeface="Montserrat"/>
                <a:cs typeface="Montserrat"/>
                <a:sym typeface="Montserrat"/>
              </a:rPr>
              <a:t>PONTO EXTRA</a:t>
            </a:r>
            <a:endParaRPr sz="1600" b="1" i="0" u="none" strike="noStrike" cap="none" dirty="0">
              <a:solidFill>
                <a:srgbClr val="FFFFFF"/>
              </a:solidFill>
              <a:latin typeface="Montserrat"/>
              <a:ea typeface="Montserrat"/>
              <a:cs typeface="Montserrat"/>
              <a:sym typeface="Montserrat"/>
            </a:endParaRPr>
          </a:p>
        </p:txBody>
      </p:sp>
      <p:sp>
        <p:nvSpPr>
          <p:cNvPr id="15" name="Google Shape;1486;p91">
            <a:extLst>
              <a:ext uri="{FF2B5EF4-FFF2-40B4-BE49-F238E27FC236}">
                <a16:creationId xmlns:a16="http://schemas.microsoft.com/office/drawing/2014/main" id="{8F9E3A8C-F96A-DA34-293D-62F64F21A1E5}"/>
              </a:ext>
            </a:extLst>
          </p:cNvPr>
          <p:cNvSpPr/>
          <p:nvPr/>
        </p:nvSpPr>
        <p:spPr>
          <a:xfrm>
            <a:off x="3220344" y="4097363"/>
            <a:ext cx="2787042" cy="52895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FFFFFF"/>
                </a:solidFill>
                <a:latin typeface="Montserrat"/>
                <a:ea typeface="Montserrat"/>
                <a:cs typeface="Montserrat"/>
                <a:sym typeface="Montserrat"/>
              </a:rPr>
              <a:t>OFERTAS</a:t>
            </a:r>
            <a:endParaRPr sz="1700" b="1" i="0" u="none" strike="noStrike" cap="none">
              <a:solidFill>
                <a:srgbClr val="FFFFFF"/>
              </a:solidFill>
              <a:latin typeface="Montserrat"/>
              <a:ea typeface="Montserrat"/>
              <a:cs typeface="Montserrat"/>
              <a:sym typeface="Montserrat"/>
            </a:endParaRPr>
          </a:p>
        </p:txBody>
      </p:sp>
      <p:sp>
        <p:nvSpPr>
          <p:cNvPr id="16" name="Google Shape;1487;p91">
            <a:extLst>
              <a:ext uri="{FF2B5EF4-FFF2-40B4-BE49-F238E27FC236}">
                <a16:creationId xmlns:a16="http://schemas.microsoft.com/office/drawing/2014/main" id="{11AE7235-FE36-08AA-BD78-080AA5A46D6D}"/>
              </a:ext>
            </a:extLst>
          </p:cNvPr>
          <p:cNvSpPr/>
          <p:nvPr/>
        </p:nvSpPr>
        <p:spPr>
          <a:xfrm>
            <a:off x="6152130" y="4097363"/>
            <a:ext cx="2787042" cy="52895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FFFFFF"/>
                </a:solidFill>
                <a:latin typeface="Montserrat"/>
                <a:ea typeface="Montserrat"/>
                <a:cs typeface="Montserrat"/>
                <a:sym typeface="Montserrat"/>
              </a:rPr>
              <a:t>CHECK OUT</a:t>
            </a:r>
            <a:endParaRPr sz="1700" b="1" i="0" u="none" strike="noStrike" cap="none">
              <a:solidFill>
                <a:srgbClr val="FFFFFF"/>
              </a:solidFill>
              <a:latin typeface="Montserrat"/>
              <a:ea typeface="Montserrat"/>
              <a:cs typeface="Montserrat"/>
              <a:sym typeface="Montserrat"/>
            </a:endParaRPr>
          </a:p>
        </p:txBody>
      </p:sp>
      <p:sp>
        <p:nvSpPr>
          <p:cNvPr id="17" name="Google Shape;1488;p91">
            <a:extLst>
              <a:ext uri="{FF2B5EF4-FFF2-40B4-BE49-F238E27FC236}">
                <a16:creationId xmlns:a16="http://schemas.microsoft.com/office/drawing/2014/main" id="{B587C68E-2D4A-A764-3D8C-06138DDC993F}"/>
              </a:ext>
            </a:extLst>
          </p:cNvPr>
          <p:cNvSpPr/>
          <p:nvPr/>
        </p:nvSpPr>
        <p:spPr>
          <a:xfrm>
            <a:off x="9083916" y="4097363"/>
            <a:ext cx="2787042" cy="52895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dirty="0">
                <a:solidFill>
                  <a:srgbClr val="FFFFFF"/>
                </a:solidFill>
                <a:latin typeface="Montserrat"/>
                <a:ea typeface="Montserrat"/>
                <a:cs typeface="Montserrat"/>
                <a:sym typeface="Montserrat"/>
              </a:rPr>
              <a:t>POP</a:t>
            </a:r>
            <a:endParaRPr sz="1700" b="1" i="0" u="none" strike="noStrike" cap="none" dirty="0">
              <a:solidFill>
                <a:srgbClr val="FFFFFF"/>
              </a:solidFill>
              <a:latin typeface="Montserrat"/>
              <a:ea typeface="Montserrat"/>
              <a:cs typeface="Montserrat"/>
              <a:sym typeface="Montserrat"/>
            </a:endParaRPr>
          </a:p>
        </p:txBody>
      </p:sp>
      <p:sp>
        <p:nvSpPr>
          <p:cNvPr id="18" name="Google Shape;1596;p40">
            <a:extLst>
              <a:ext uri="{FF2B5EF4-FFF2-40B4-BE49-F238E27FC236}">
                <a16:creationId xmlns:a16="http://schemas.microsoft.com/office/drawing/2014/main" id="{900B0BE7-DB17-0C6B-C145-4DC04565D897}"/>
              </a:ext>
            </a:extLst>
          </p:cNvPr>
          <p:cNvSpPr txBox="1"/>
          <p:nvPr/>
        </p:nvSpPr>
        <p:spPr>
          <a:xfrm>
            <a:off x="288558" y="5260063"/>
            <a:ext cx="9326221" cy="353086"/>
          </a:xfrm>
          <a:prstGeom prst="rect">
            <a:avLst/>
          </a:prstGeom>
          <a:noFill/>
          <a:ln>
            <a:noFill/>
          </a:ln>
        </p:spPr>
        <p:txBody>
          <a:bodyPr spcFirstLastPara="1" wrap="square" lIns="0" tIns="45700" rIns="0" bIns="45700" anchor="t" anchorCtr="0">
            <a:noAutofit/>
          </a:bodyPr>
          <a:lstStyle/>
          <a:p>
            <a:pPr marR="0" lvl="0" algn="l" rtl="0">
              <a:lnSpc>
                <a:spcPct val="100000"/>
              </a:lnSpc>
              <a:spcBef>
                <a:spcPts val="0"/>
              </a:spcBef>
              <a:spcAft>
                <a:spcPts val="1200"/>
              </a:spcAft>
              <a:buClr>
                <a:schemeClr val="dk1"/>
              </a:buClr>
              <a:buSzPts val="1600"/>
            </a:pPr>
            <a:r>
              <a:rPr lang="pt-BR" sz="1400" i="1" dirty="0">
                <a:latin typeface="Arial"/>
                <a:ea typeface="Arial"/>
                <a:cs typeface="Arial"/>
                <a:sym typeface="Arial"/>
              </a:rPr>
              <a:t>Canais com alta incidência de TTR não tem reporte de Causais :As INDEP, Farma Indep e Perfumaria</a:t>
            </a:r>
          </a:p>
        </p:txBody>
      </p:sp>
    </p:spTree>
    <p:extLst>
      <p:ext uri="{BB962C8B-B14F-4D97-AF65-F5344CB8AC3E}">
        <p14:creationId xmlns:p14="http://schemas.microsoft.com/office/powerpoint/2010/main" val="246540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Coleta dos dados Scanning/TTR – dificuldades</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72</a:t>
            </a:fld>
            <a:endParaRPr lang="en-US" dirty="0"/>
          </a:p>
        </p:txBody>
      </p:sp>
      <p:sp>
        <p:nvSpPr>
          <p:cNvPr id="3" name="Text Placeholder 29">
            <a:extLst>
              <a:ext uri="{FF2B5EF4-FFF2-40B4-BE49-F238E27FC236}">
                <a16:creationId xmlns:a16="http://schemas.microsoft.com/office/drawing/2014/main" id="{3ADC08F2-A7DC-CDB3-C0EF-A8DD4B8CCC5B}"/>
              </a:ext>
            </a:extLst>
          </p:cNvPr>
          <p:cNvSpPr>
            <a:spLocks noGrp="1"/>
          </p:cNvSpPr>
          <p:nvPr>
            <p:ph type="body" sz="quarter" idx="13"/>
          </p:nvPr>
        </p:nvSpPr>
        <p:spPr>
          <a:xfrm>
            <a:off x="288558" y="579495"/>
            <a:ext cx="11582400" cy="436542"/>
          </a:xfrm>
        </p:spPr>
        <p:txBody>
          <a:bodyPr/>
          <a:lstStyle/>
          <a:p>
            <a:r>
              <a:rPr lang="pt-BR" dirty="0"/>
              <a:t>Diversos fatores podem afetar a qualidade da informação:</a:t>
            </a:r>
          </a:p>
          <a:p>
            <a:endParaRPr lang="en-PH" dirty="0"/>
          </a:p>
        </p:txBody>
      </p:sp>
      <p:sp>
        <p:nvSpPr>
          <p:cNvPr id="4" name="Rounded Rectangle 6">
            <a:extLst>
              <a:ext uri="{FF2B5EF4-FFF2-40B4-BE49-F238E27FC236}">
                <a16:creationId xmlns:a16="http://schemas.microsoft.com/office/drawing/2014/main" id="{F878A32D-146E-EB61-86FC-55EFF41C2DA4}"/>
              </a:ext>
            </a:extLst>
          </p:cNvPr>
          <p:cNvSpPr/>
          <p:nvPr/>
        </p:nvSpPr>
        <p:spPr>
          <a:xfrm>
            <a:off x="288466" y="1571625"/>
            <a:ext cx="3692984" cy="3016121"/>
          </a:xfrm>
          <a:prstGeom prst="roundRect">
            <a:avLst>
              <a:gd name="adj" fmla="val 5564"/>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5720" tIns="457200" rIns="45720" rtlCol="0" anchor="t"/>
          <a:lstStyle/>
          <a:p>
            <a:pPr algn="ctr">
              <a:spcAft>
                <a:spcPts val="600"/>
              </a:spcAft>
            </a:pPr>
            <a:r>
              <a:rPr lang="pt-BR" sz="1600" dirty="0">
                <a:solidFill>
                  <a:schemeClr val="tx1"/>
                </a:solidFill>
              </a:rPr>
              <a:t>Reutilização e duplicação de códigos de barras quando há alterações no produto (Exemplo: versão, layout, embalagem, etc)</a:t>
            </a:r>
          </a:p>
        </p:txBody>
      </p:sp>
      <p:sp>
        <p:nvSpPr>
          <p:cNvPr id="5" name="Rounded Rectangle 6">
            <a:extLst>
              <a:ext uri="{FF2B5EF4-FFF2-40B4-BE49-F238E27FC236}">
                <a16:creationId xmlns:a16="http://schemas.microsoft.com/office/drawing/2014/main" id="{7EBE58DF-1934-AA31-3C54-63FA617C9BBA}"/>
              </a:ext>
            </a:extLst>
          </p:cNvPr>
          <p:cNvSpPr/>
          <p:nvPr/>
        </p:nvSpPr>
        <p:spPr>
          <a:xfrm>
            <a:off x="4233220" y="1571625"/>
            <a:ext cx="3692984" cy="3016121"/>
          </a:xfrm>
          <a:prstGeom prst="roundRect">
            <a:avLst>
              <a:gd name="adj" fmla="val 5564"/>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5720" tIns="457200" rIns="45720" rtlCol="0" anchor="t"/>
          <a:lstStyle/>
          <a:p>
            <a:pPr algn="ctr">
              <a:spcAft>
                <a:spcPts val="600"/>
              </a:spcAft>
            </a:pPr>
            <a:r>
              <a:rPr lang="pt-BR" sz="1600" dirty="0">
                <a:solidFill>
                  <a:schemeClr val="tx1"/>
                </a:solidFill>
              </a:rPr>
              <a:t>Mesmo código de barras para um produto unitário e um pack</a:t>
            </a:r>
          </a:p>
        </p:txBody>
      </p:sp>
      <p:sp>
        <p:nvSpPr>
          <p:cNvPr id="6" name="Rounded Rectangle 6">
            <a:extLst>
              <a:ext uri="{FF2B5EF4-FFF2-40B4-BE49-F238E27FC236}">
                <a16:creationId xmlns:a16="http://schemas.microsoft.com/office/drawing/2014/main" id="{00F36676-612F-7C76-2F7F-6C86BF3234FD}"/>
              </a:ext>
            </a:extLst>
          </p:cNvPr>
          <p:cNvSpPr/>
          <p:nvPr/>
        </p:nvSpPr>
        <p:spPr>
          <a:xfrm>
            <a:off x="8177973" y="1571625"/>
            <a:ext cx="3692984" cy="3016121"/>
          </a:xfrm>
          <a:prstGeom prst="roundRect">
            <a:avLst>
              <a:gd name="adj" fmla="val 5564"/>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5720" tIns="457200" rIns="45720" rtlCol="0" anchor="t"/>
          <a:lstStyle/>
          <a:p>
            <a:pPr algn="ctr">
              <a:spcAft>
                <a:spcPts val="600"/>
              </a:spcAft>
            </a:pPr>
            <a:r>
              <a:rPr lang="pt-BR" sz="1600" dirty="0">
                <a:solidFill>
                  <a:schemeClr val="tx1"/>
                </a:solidFill>
              </a:rPr>
              <a:t>LACs – Locally Assigned Code: Códigos próprios dos varejistas</a:t>
            </a:r>
          </a:p>
        </p:txBody>
      </p:sp>
      <p:sp>
        <p:nvSpPr>
          <p:cNvPr id="7" name="Text Placeholder 5">
            <a:extLst>
              <a:ext uri="{FF2B5EF4-FFF2-40B4-BE49-F238E27FC236}">
                <a16:creationId xmlns:a16="http://schemas.microsoft.com/office/drawing/2014/main" id="{03F4F439-EA4A-BE19-1D97-53FCD1D1CCBB}"/>
              </a:ext>
            </a:extLst>
          </p:cNvPr>
          <p:cNvSpPr txBox="1">
            <a:spLocks/>
          </p:cNvSpPr>
          <p:nvPr/>
        </p:nvSpPr>
        <p:spPr>
          <a:xfrm>
            <a:off x="279200" y="3429000"/>
            <a:ext cx="1854400" cy="552450"/>
          </a:xfrm>
          <a:prstGeom prst="rect">
            <a:avLst/>
          </a:prstGeom>
        </p:spPr>
        <p:txBody>
          <a:bodyPr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b="1" dirty="0"/>
              <a:t>Antigo</a:t>
            </a:r>
          </a:p>
          <a:p>
            <a:pPr marL="0" indent="0" algn="ctr">
              <a:buNone/>
            </a:pPr>
            <a:r>
              <a:rPr lang="pt-BR" dirty="0"/>
              <a:t>750 55555 1000 5</a:t>
            </a:r>
          </a:p>
        </p:txBody>
      </p:sp>
      <p:sp>
        <p:nvSpPr>
          <p:cNvPr id="8" name="Text Placeholder 5">
            <a:extLst>
              <a:ext uri="{FF2B5EF4-FFF2-40B4-BE49-F238E27FC236}">
                <a16:creationId xmlns:a16="http://schemas.microsoft.com/office/drawing/2014/main" id="{22DF8990-257F-8DFD-CB16-9E651AEAB9C5}"/>
              </a:ext>
            </a:extLst>
          </p:cNvPr>
          <p:cNvSpPr txBox="1">
            <a:spLocks/>
          </p:cNvSpPr>
          <p:nvPr/>
        </p:nvSpPr>
        <p:spPr>
          <a:xfrm>
            <a:off x="2127050" y="3429000"/>
            <a:ext cx="1854400" cy="552450"/>
          </a:xfrm>
          <a:prstGeom prst="rect">
            <a:avLst/>
          </a:prstGeom>
        </p:spPr>
        <p:txBody>
          <a:bodyPr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b="1" dirty="0"/>
              <a:t>Novo</a:t>
            </a:r>
          </a:p>
          <a:p>
            <a:pPr marL="0" indent="0" algn="ctr">
              <a:buNone/>
            </a:pPr>
            <a:r>
              <a:rPr lang="pt-BR" dirty="0"/>
              <a:t>750 55555 1000 5</a:t>
            </a:r>
          </a:p>
        </p:txBody>
      </p:sp>
      <p:sp>
        <p:nvSpPr>
          <p:cNvPr id="9" name="Text Placeholder 5">
            <a:extLst>
              <a:ext uri="{FF2B5EF4-FFF2-40B4-BE49-F238E27FC236}">
                <a16:creationId xmlns:a16="http://schemas.microsoft.com/office/drawing/2014/main" id="{D47CA346-0546-DA88-18A1-5C514BDA640B}"/>
              </a:ext>
            </a:extLst>
          </p:cNvPr>
          <p:cNvSpPr txBox="1">
            <a:spLocks/>
          </p:cNvSpPr>
          <p:nvPr/>
        </p:nvSpPr>
        <p:spPr>
          <a:xfrm>
            <a:off x="4223954" y="3429000"/>
            <a:ext cx="1854400" cy="552450"/>
          </a:xfrm>
          <a:prstGeom prst="rect">
            <a:avLst/>
          </a:prstGeom>
        </p:spPr>
        <p:txBody>
          <a:bodyPr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b="1" dirty="0"/>
              <a:t>Pack</a:t>
            </a:r>
          </a:p>
          <a:p>
            <a:pPr marL="0" indent="0" algn="ctr">
              <a:buNone/>
            </a:pPr>
            <a:r>
              <a:rPr lang="pt-BR" dirty="0"/>
              <a:t>750 55555 1000 5</a:t>
            </a:r>
          </a:p>
        </p:txBody>
      </p:sp>
      <p:sp>
        <p:nvSpPr>
          <p:cNvPr id="10" name="Text Placeholder 5">
            <a:extLst>
              <a:ext uri="{FF2B5EF4-FFF2-40B4-BE49-F238E27FC236}">
                <a16:creationId xmlns:a16="http://schemas.microsoft.com/office/drawing/2014/main" id="{D9050F0A-3880-DDCF-1ECA-8B5DE2520CCC}"/>
              </a:ext>
            </a:extLst>
          </p:cNvPr>
          <p:cNvSpPr txBox="1">
            <a:spLocks/>
          </p:cNvSpPr>
          <p:nvPr/>
        </p:nvSpPr>
        <p:spPr>
          <a:xfrm>
            <a:off x="6071804" y="3429000"/>
            <a:ext cx="1854400" cy="552450"/>
          </a:xfrm>
          <a:prstGeom prst="rect">
            <a:avLst/>
          </a:prstGeom>
        </p:spPr>
        <p:txBody>
          <a:bodyPr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b="1" dirty="0"/>
              <a:t>Individual</a:t>
            </a:r>
          </a:p>
          <a:p>
            <a:pPr marL="0" indent="0" algn="ctr">
              <a:buNone/>
            </a:pPr>
            <a:r>
              <a:rPr lang="pt-BR" dirty="0"/>
              <a:t>750 55555 1000 5</a:t>
            </a:r>
          </a:p>
        </p:txBody>
      </p:sp>
      <p:sp>
        <p:nvSpPr>
          <p:cNvPr id="11" name="Text Placeholder 5">
            <a:extLst>
              <a:ext uri="{FF2B5EF4-FFF2-40B4-BE49-F238E27FC236}">
                <a16:creationId xmlns:a16="http://schemas.microsoft.com/office/drawing/2014/main" id="{AEB88EC1-E7C6-1F20-6B84-1B9AF0527E20}"/>
              </a:ext>
            </a:extLst>
          </p:cNvPr>
          <p:cNvSpPr txBox="1">
            <a:spLocks/>
          </p:cNvSpPr>
          <p:nvPr/>
        </p:nvSpPr>
        <p:spPr>
          <a:xfrm>
            <a:off x="8485580" y="3429000"/>
            <a:ext cx="3077770" cy="552450"/>
          </a:xfrm>
          <a:prstGeom prst="rect">
            <a:avLst/>
          </a:prstGeom>
        </p:spPr>
        <p:txBody>
          <a:bodyPr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b="1" dirty="0"/>
              <a:t>Pack Feito Pelo Varejo</a:t>
            </a:r>
          </a:p>
          <a:p>
            <a:pPr marL="0" indent="0" algn="ctr">
              <a:buNone/>
            </a:pPr>
            <a:r>
              <a:rPr lang="pt-BR" dirty="0"/>
              <a:t>123 458 568</a:t>
            </a:r>
          </a:p>
        </p:txBody>
      </p:sp>
      <p:sp>
        <p:nvSpPr>
          <p:cNvPr id="12" name="Text Placeholder 5">
            <a:extLst>
              <a:ext uri="{FF2B5EF4-FFF2-40B4-BE49-F238E27FC236}">
                <a16:creationId xmlns:a16="http://schemas.microsoft.com/office/drawing/2014/main" id="{295B3784-CF80-77C4-345D-181256D3E5C9}"/>
              </a:ext>
            </a:extLst>
          </p:cNvPr>
          <p:cNvSpPr txBox="1">
            <a:spLocks/>
          </p:cNvSpPr>
          <p:nvPr/>
        </p:nvSpPr>
        <p:spPr>
          <a:xfrm>
            <a:off x="279199" y="5286375"/>
            <a:ext cx="11591757" cy="700495"/>
          </a:xfrm>
          <a:prstGeom prst="rect">
            <a:avLst/>
          </a:prstGeom>
          <a:solidFill>
            <a:schemeClr val="accent4"/>
          </a:solidFill>
        </p:spPr>
        <p:txBody>
          <a:bodyPr lIns="274320" rIns="27432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dirty="0">
                <a:solidFill>
                  <a:schemeClr val="bg1"/>
                </a:solidFill>
              </a:rPr>
              <a:t>A qualidade da informação reportada pela Nielsen depende da cultura do mercado (fabricantes e varejistas) no uso de códigos de barras</a:t>
            </a:r>
          </a:p>
        </p:txBody>
      </p:sp>
    </p:spTree>
    <p:extLst>
      <p:ext uri="{BB962C8B-B14F-4D97-AF65-F5344CB8AC3E}">
        <p14:creationId xmlns:p14="http://schemas.microsoft.com/office/powerpoint/2010/main" val="25328093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Corresponsabilidade na qualidade do dado</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73</a:t>
            </a:fld>
            <a:endParaRPr lang="en-US" dirty="0"/>
          </a:p>
        </p:txBody>
      </p:sp>
      <p:graphicFrame>
        <p:nvGraphicFramePr>
          <p:cNvPr id="4" name="Table 24">
            <a:extLst>
              <a:ext uri="{FF2B5EF4-FFF2-40B4-BE49-F238E27FC236}">
                <a16:creationId xmlns:a16="http://schemas.microsoft.com/office/drawing/2014/main" id="{286D4A28-181D-DA11-E9DE-D2EF0EC5B0ED}"/>
              </a:ext>
            </a:extLst>
          </p:cNvPr>
          <p:cNvGraphicFramePr>
            <a:graphicFrameLocks noGrp="1"/>
          </p:cNvGraphicFramePr>
          <p:nvPr>
            <p:extLst>
              <p:ext uri="{D42A27DB-BD31-4B8C-83A1-F6EECF244321}">
                <p14:modId xmlns:p14="http://schemas.microsoft.com/office/powerpoint/2010/main" val="2248740561"/>
              </p:ext>
            </p:extLst>
          </p:nvPr>
        </p:nvGraphicFramePr>
        <p:xfrm>
          <a:off x="288560" y="2426012"/>
          <a:ext cx="3692890" cy="3276457"/>
        </p:xfrm>
        <a:graphic>
          <a:graphicData uri="http://schemas.openxmlformats.org/drawingml/2006/table">
            <a:tbl>
              <a:tblPr firstRow="1" bandRow="1">
                <a:tableStyleId>{073A0DAA-6AF3-43AB-8588-CEC1D06C72B9}</a:tableStyleId>
              </a:tblPr>
              <a:tblGrid>
                <a:gridCol w="3692890">
                  <a:extLst>
                    <a:ext uri="{9D8B030D-6E8A-4147-A177-3AD203B41FA5}">
                      <a16:colId xmlns:a16="http://schemas.microsoft.com/office/drawing/2014/main" val="1952040229"/>
                    </a:ext>
                  </a:extLst>
                </a:gridCol>
              </a:tblGrid>
              <a:tr h="3276457">
                <a:tc>
                  <a:txBody>
                    <a:bodyPr/>
                    <a:lstStyle/>
                    <a:p>
                      <a:pPr marL="285750" marR="0" lvl="0" indent="-273050" algn="l" rtl="0">
                        <a:lnSpc>
                          <a:spcPct val="100000"/>
                        </a:lnSpc>
                        <a:spcBef>
                          <a:spcPts val="0"/>
                        </a:spcBef>
                        <a:spcAft>
                          <a:spcPts val="600"/>
                        </a:spcAft>
                        <a:buClr>
                          <a:schemeClr val="dk1"/>
                        </a:buClr>
                        <a:buSzPts val="1200"/>
                        <a:buFont typeface="Arial"/>
                        <a:buChar char="•"/>
                      </a:pPr>
                      <a:r>
                        <a:rPr lang="pt-BR" sz="1600" b="0" i="0" u="none" strike="noStrike" cap="none" dirty="0">
                          <a:solidFill>
                            <a:srgbClr val="000000"/>
                          </a:solidFill>
                          <a:latin typeface="+mj-lt"/>
                          <a:ea typeface="Montserrat"/>
                          <a:cs typeface="Montserrat"/>
                          <a:sym typeface="Montserrat"/>
                        </a:rPr>
                        <a:t>Evitar reutilização e Duplicação de códigos de barras</a:t>
                      </a:r>
                    </a:p>
                    <a:p>
                      <a:pPr marL="285750" marR="0" lvl="0" indent="-273050" algn="l" rtl="0">
                        <a:lnSpc>
                          <a:spcPct val="100000"/>
                        </a:lnSpc>
                        <a:spcBef>
                          <a:spcPts val="840"/>
                        </a:spcBef>
                        <a:spcAft>
                          <a:spcPts val="600"/>
                        </a:spcAft>
                        <a:buClr>
                          <a:schemeClr val="dk1"/>
                        </a:buClr>
                        <a:buSzPts val="1200"/>
                        <a:buFont typeface="Arial"/>
                        <a:buChar char="•"/>
                      </a:pPr>
                      <a:r>
                        <a:rPr lang="pt-BR" sz="1600" b="0" i="0" u="none" strike="noStrike" cap="none" dirty="0">
                          <a:solidFill>
                            <a:srgbClr val="000000"/>
                          </a:solidFill>
                          <a:latin typeface="+mj-lt"/>
                          <a:ea typeface="Montserrat"/>
                          <a:cs typeface="Montserrat"/>
                          <a:sym typeface="Montserrat"/>
                        </a:rPr>
                        <a:t>Não deixar mesmo código de barras para um produto unitário e uma embalagem pack</a:t>
                      </a:r>
                    </a:p>
                    <a:p>
                      <a:pPr marL="285750" marR="0" lvl="0" indent="-273050" algn="l" rtl="0">
                        <a:lnSpc>
                          <a:spcPct val="100000"/>
                        </a:lnSpc>
                        <a:spcBef>
                          <a:spcPts val="840"/>
                        </a:spcBef>
                        <a:spcAft>
                          <a:spcPts val="600"/>
                        </a:spcAft>
                        <a:buClr>
                          <a:schemeClr val="dk1"/>
                        </a:buClr>
                        <a:buSzPts val="1200"/>
                        <a:buFont typeface="Arial"/>
                        <a:buChar char="•"/>
                      </a:pPr>
                      <a:r>
                        <a:rPr lang="pt-BR" sz="1600" b="0" i="0" u="none" strike="noStrike" cap="none" dirty="0">
                          <a:solidFill>
                            <a:srgbClr val="000000"/>
                          </a:solidFill>
                          <a:latin typeface="+mj-lt"/>
                          <a:ea typeface="Montserrat"/>
                          <a:cs typeface="Montserrat"/>
                          <a:sym typeface="Montserrat"/>
                        </a:rPr>
                        <a:t>Informar a Nielsen sobre os lançamentos para cadastrar corretamente</a:t>
                      </a:r>
                    </a:p>
                  </a:txBody>
                  <a:tcPr marT="182880">
                    <a:lnL w="57150" cap="flat" cmpd="sng" algn="ctr">
                      <a:noFill/>
                      <a:prstDash val="solid"/>
                      <a:round/>
                      <a:headEnd type="none" w="med" len="med"/>
                      <a:tailEnd type="none" w="med" len="med"/>
                    </a:lnL>
                    <a:lnR w="12700" cmpd="sng">
                      <a:noFill/>
                    </a:lnR>
                    <a:lnT w="57150" cap="flat" cmpd="sng" algn="ctr">
                      <a:solidFill>
                        <a:schemeClr val="bg2"/>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06392878"/>
                  </a:ext>
                </a:extLst>
              </a:tr>
            </a:tbl>
          </a:graphicData>
        </a:graphic>
      </p:graphicFrame>
      <p:sp>
        <p:nvSpPr>
          <p:cNvPr id="7" name="Text Placeholder 5">
            <a:extLst>
              <a:ext uri="{FF2B5EF4-FFF2-40B4-BE49-F238E27FC236}">
                <a16:creationId xmlns:a16="http://schemas.microsoft.com/office/drawing/2014/main" id="{B3430F3E-5BEB-E704-8345-2490A7A2A67A}"/>
              </a:ext>
            </a:extLst>
          </p:cNvPr>
          <p:cNvSpPr txBox="1">
            <a:spLocks/>
          </p:cNvSpPr>
          <p:nvPr/>
        </p:nvSpPr>
        <p:spPr>
          <a:xfrm>
            <a:off x="279200" y="1989470"/>
            <a:ext cx="3692890" cy="436542"/>
          </a:xfrm>
          <a:prstGeom prst="rect">
            <a:avLst/>
          </a:prstGeom>
        </p:spPr>
        <p:txBody>
          <a:bodyPr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b="1" dirty="0">
                <a:solidFill>
                  <a:schemeClr val="bg2"/>
                </a:solidFill>
              </a:rPr>
              <a:t>INDÚSTRIA</a:t>
            </a:r>
          </a:p>
        </p:txBody>
      </p:sp>
      <p:sp>
        <p:nvSpPr>
          <p:cNvPr id="8" name="Text Placeholder 5">
            <a:extLst>
              <a:ext uri="{FF2B5EF4-FFF2-40B4-BE49-F238E27FC236}">
                <a16:creationId xmlns:a16="http://schemas.microsoft.com/office/drawing/2014/main" id="{5ADDC984-AECD-FC70-4750-5A9694E2BC9C}"/>
              </a:ext>
            </a:extLst>
          </p:cNvPr>
          <p:cNvSpPr txBox="1">
            <a:spLocks/>
          </p:cNvSpPr>
          <p:nvPr/>
        </p:nvSpPr>
        <p:spPr>
          <a:xfrm>
            <a:off x="4249555" y="1989470"/>
            <a:ext cx="3692890" cy="436542"/>
          </a:xfrm>
          <a:prstGeom prst="rect">
            <a:avLst/>
          </a:prstGeom>
        </p:spPr>
        <p:txBody>
          <a:bodyPr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b="1" dirty="0">
                <a:solidFill>
                  <a:schemeClr val="bg2"/>
                </a:solidFill>
              </a:rPr>
              <a:t>NIELSEN</a:t>
            </a:r>
          </a:p>
        </p:txBody>
      </p:sp>
      <p:sp>
        <p:nvSpPr>
          <p:cNvPr id="9" name="Text Placeholder 5">
            <a:extLst>
              <a:ext uri="{FF2B5EF4-FFF2-40B4-BE49-F238E27FC236}">
                <a16:creationId xmlns:a16="http://schemas.microsoft.com/office/drawing/2014/main" id="{E501ECF6-6D79-2AA8-251A-D1F634BB6CCC}"/>
              </a:ext>
            </a:extLst>
          </p:cNvPr>
          <p:cNvSpPr txBox="1">
            <a:spLocks/>
          </p:cNvSpPr>
          <p:nvPr/>
        </p:nvSpPr>
        <p:spPr>
          <a:xfrm>
            <a:off x="8166345" y="1989470"/>
            <a:ext cx="3702250" cy="436542"/>
          </a:xfrm>
          <a:prstGeom prst="rect">
            <a:avLst/>
          </a:prstGeom>
        </p:spPr>
        <p:txBody>
          <a:bodyPr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b="1" dirty="0">
                <a:solidFill>
                  <a:schemeClr val="bg2"/>
                </a:solidFill>
              </a:rPr>
              <a:t>VAREJISTAS</a:t>
            </a:r>
          </a:p>
        </p:txBody>
      </p:sp>
      <p:graphicFrame>
        <p:nvGraphicFramePr>
          <p:cNvPr id="10" name="Table 24">
            <a:extLst>
              <a:ext uri="{FF2B5EF4-FFF2-40B4-BE49-F238E27FC236}">
                <a16:creationId xmlns:a16="http://schemas.microsoft.com/office/drawing/2014/main" id="{CF612F88-0B8E-0E1F-7904-AF11E19DFCBF}"/>
              </a:ext>
            </a:extLst>
          </p:cNvPr>
          <p:cNvGraphicFramePr>
            <a:graphicFrameLocks noGrp="1"/>
          </p:cNvGraphicFramePr>
          <p:nvPr>
            <p:extLst>
              <p:ext uri="{D42A27DB-BD31-4B8C-83A1-F6EECF244321}">
                <p14:modId xmlns:p14="http://schemas.microsoft.com/office/powerpoint/2010/main" val="524499622"/>
              </p:ext>
            </p:extLst>
          </p:nvPr>
        </p:nvGraphicFramePr>
        <p:xfrm>
          <a:off x="4255160" y="2426012"/>
          <a:ext cx="3692890" cy="3276457"/>
        </p:xfrm>
        <a:graphic>
          <a:graphicData uri="http://schemas.openxmlformats.org/drawingml/2006/table">
            <a:tbl>
              <a:tblPr firstRow="1" bandRow="1">
                <a:tableStyleId>{073A0DAA-6AF3-43AB-8588-CEC1D06C72B9}</a:tableStyleId>
              </a:tblPr>
              <a:tblGrid>
                <a:gridCol w="3692890">
                  <a:extLst>
                    <a:ext uri="{9D8B030D-6E8A-4147-A177-3AD203B41FA5}">
                      <a16:colId xmlns:a16="http://schemas.microsoft.com/office/drawing/2014/main" val="1952040229"/>
                    </a:ext>
                  </a:extLst>
                </a:gridCol>
              </a:tblGrid>
              <a:tr h="3276457">
                <a:tc>
                  <a:txBody>
                    <a:bodyPr/>
                    <a:lstStyle/>
                    <a:p>
                      <a:pPr marL="285750" marR="0" lvl="0" indent="-273050" algn="l" rtl="0">
                        <a:lnSpc>
                          <a:spcPct val="100000"/>
                        </a:lnSpc>
                        <a:spcBef>
                          <a:spcPts val="0"/>
                        </a:spcBef>
                        <a:spcAft>
                          <a:spcPts val="600"/>
                        </a:spcAft>
                        <a:buClr>
                          <a:schemeClr val="dk1"/>
                        </a:buClr>
                        <a:buSzPts val="1200"/>
                        <a:buFont typeface="Arial"/>
                        <a:buChar char="•"/>
                      </a:pPr>
                      <a:r>
                        <a:rPr lang="pt-BR" sz="1600" b="0" i="0" u="none" strike="noStrike" cap="none" dirty="0">
                          <a:solidFill>
                            <a:srgbClr val="000000"/>
                          </a:solidFill>
                          <a:latin typeface="+mj-lt"/>
                          <a:ea typeface="Montserrat"/>
                          <a:cs typeface="Montserrat"/>
                          <a:sym typeface="Montserrat"/>
                        </a:rPr>
                        <a:t>Alto nível de detalhe para construção da Amostra </a:t>
                      </a:r>
                    </a:p>
                    <a:p>
                      <a:pPr marL="285750" marR="0" lvl="0" indent="-273050" algn="l" rtl="0">
                        <a:lnSpc>
                          <a:spcPct val="100000"/>
                        </a:lnSpc>
                        <a:spcBef>
                          <a:spcPts val="0"/>
                        </a:spcBef>
                        <a:spcAft>
                          <a:spcPts val="600"/>
                        </a:spcAft>
                        <a:buClr>
                          <a:schemeClr val="dk1"/>
                        </a:buClr>
                        <a:buSzPts val="1200"/>
                        <a:buFont typeface="Arial"/>
                        <a:buChar char="•"/>
                      </a:pPr>
                      <a:r>
                        <a:rPr lang="pt-BR" sz="1600" b="0" i="0" u="none" strike="noStrike" cap="none" dirty="0">
                          <a:solidFill>
                            <a:srgbClr val="000000"/>
                          </a:solidFill>
                          <a:latin typeface="+mj-lt"/>
                          <a:ea typeface="Montserrat"/>
                          <a:cs typeface="Montserrat"/>
                          <a:sym typeface="Montserrat"/>
                        </a:rPr>
                        <a:t>Novas tecnologias para mitigar os erros humanos na auditoria em campo e processamento da informação</a:t>
                      </a:r>
                    </a:p>
                    <a:p>
                      <a:pPr marL="285750" marR="0" lvl="0" indent="-273050" algn="l" rtl="0">
                        <a:lnSpc>
                          <a:spcPct val="100000"/>
                        </a:lnSpc>
                        <a:spcBef>
                          <a:spcPts val="0"/>
                        </a:spcBef>
                        <a:spcAft>
                          <a:spcPts val="600"/>
                        </a:spcAft>
                        <a:buClr>
                          <a:schemeClr val="dk1"/>
                        </a:buClr>
                        <a:buSzPts val="1200"/>
                        <a:buFont typeface="Arial"/>
                        <a:buChar char="•"/>
                      </a:pPr>
                      <a:r>
                        <a:rPr lang="pt-BR" sz="1600" b="0" i="0" u="none" strike="noStrike" cap="none" dirty="0">
                          <a:solidFill>
                            <a:srgbClr val="000000"/>
                          </a:solidFill>
                          <a:latin typeface="+mj-lt"/>
                          <a:ea typeface="Montserrat"/>
                          <a:cs typeface="Montserrat"/>
                          <a:sym typeface="Montserrat"/>
                        </a:rPr>
                        <a:t>Reportar universo de produtos de acordo com definição de categoria</a:t>
                      </a:r>
                    </a:p>
                  </a:txBody>
                  <a:tcPr marT="182880">
                    <a:lnL w="57150" cap="flat" cmpd="sng" algn="ctr">
                      <a:noFill/>
                      <a:prstDash val="solid"/>
                      <a:round/>
                      <a:headEnd type="none" w="med" len="med"/>
                      <a:tailEnd type="none" w="med" len="med"/>
                    </a:lnL>
                    <a:lnR w="12700" cmpd="sng">
                      <a:noFill/>
                    </a:lnR>
                    <a:lnT w="57150" cap="flat" cmpd="sng" algn="ctr">
                      <a:solidFill>
                        <a:schemeClr val="bg2"/>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06392878"/>
                  </a:ext>
                </a:extLst>
              </a:tr>
            </a:tbl>
          </a:graphicData>
        </a:graphic>
      </p:graphicFrame>
      <p:graphicFrame>
        <p:nvGraphicFramePr>
          <p:cNvPr id="11" name="Table 24">
            <a:extLst>
              <a:ext uri="{FF2B5EF4-FFF2-40B4-BE49-F238E27FC236}">
                <a16:creationId xmlns:a16="http://schemas.microsoft.com/office/drawing/2014/main" id="{CA81FFB2-D467-6FC7-CC7E-82BA9A2A7F12}"/>
              </a:ext>
            </a:extLst>
          </p:cNvPr>
          <p:cNvGraphicFramePr>
            <a:graphicFrameLocks noGrp="1"/>
          </p:cNvGraphicFramePr>
          <p:nvPr>
            <p:extLst>
              <p:ext uri="{D42A27DB-BD31-4B8C-83A1-F6EECF244321}">
                <p14:modId xmlns:p14="http://schemas.microsoft.com/office/powerpoint/2010/main" val="112575076"/>
              </p:ext>
            </p:extLst>
          </p:nvPr>
        </p:nvGraphicFramePr>
        <p:xfrm>
          <a:off x="8175705" y="2426012"/>
          <a:ext cx="3692890" cy="3276457"/>
        </p:xfrm>
        <a:graphic>
          <a:graphicData uri="http://schemas.openxmlformats.org/drawingml/2006/table">
            <a:tbl>
              <a:tblPr firstRow="1" bandRow="1">
                <a:tableStyleId>{073A0DAA-6AF3-43AB-8588-CEC1D06C72B9}</a:tableStyleId>
              </a:tblPr>
              <a:tblGrid>
                <a:gridCol w="3692890">
                  <a:extLst>
                    <a:ext uri="{9D8B030D-6E8A-4147-A177-3AD203B41FA5}">
                      <a16:colId xmlns:a16="http://schemas.microsoft.com/office/drawing/2014/main" val="1952040229"/>
                    </a:ext>
                  </a:extLst>
                </a:gridCol>
              </a:tblGrid>
              <a:tr h="3276457">
                <a:tc>
                  <a:txBody>
                    <a:bodyPr/>
                    <a:lstStyle/>
                    <a:p>
                      <a:pPr marL="285750" marR="0" lvl="0" indent="-273050" algn="l" rtl="0">
                        <a:lnSpc>
                          <a:spcPct val="100000"/>
                        </a:lnSpc>
                        <a:spcBef>
                          <a:spcPts val="0"/>
                        </a:spcBef>
                        <a:spcAft>
                          <a:spcPts val="600"/>
                        </a:spcAft>
                        <a:buClr>
                          <a:schemeClr val="dk1"/>
                        </a:buClr>
                        <a:buSzPts val="1200"/>
                        <a:buFont typeface="Arial"/>
                        <a:buChar char="•"/>
                      </a:pPr>
                      <a:r>
                        <a:rPr lang="pt-BR" sz="1600" b="0" i="0" u="none" strike="noStrike" cap="none" dirty="0">
                          <a:solidFill>
                            <a:srgbClr val="000000"/>
                          </a:solidFill>
                          <a:latin typeface="+mj-lt"/>
                          <a:ea typeface="Montserrat"/>
                          <a:cs typeface="Montserrat"/>
                          <a:sym typeface="Montserrat"/>
                        </a:rPr>
                        <a:t>Classificação clara da descrição dos itens </a:t>
                      </a:r>
                    </a:p>
                    <a:p>
                      <a:pPr marL="285750" marR="0" lvl="0" indent="-273050" algn="l" rtl="0">
                        <a:lnSpc>
                          <a:spcPct val="100000"/>
                        </a:lnSpc>
                        <a:spcBef>
                          <a:spcPts val="0"/>
                        </a:spcBef>
                        <a:spcAft>
                          <a:spcPts val="600"/>
                        </a:spcAft>
                        <a:buClr>
                          <a:schemeClr val="dk1"/>
                        </a:buClr>
                        <a:buSzPts val="1200"/>
                        <a:buFont typeface="Arial"/>
                        <a:buChar char="•"/>
                      </a:pPr>
                      <a:r>
                        <a:rPr lang="pt-BR" sz="1600" b="0" i="0" u="none" strike="noStrike" cap="none" dirty="0">
                          <a:solidFill>
                            <a:srgbClr val="000000"/>
                          </a:solidFill>
                          <a:latin typeface="+mj-lt"/>
                          <a:ea typeface="Montserrat"/>
                          <a:cs typeface="Montserrat"/>
                          <a:sym typeface="Montserrat"/>
                        </a:rPr>
                        <a:t>Cadastrar corretamente os códigos de barras informados pela indústria</a:t>
                      </a:r>
                    </a:p>
                    <a:p>
                      <a:pPr marL="285750" marR="0" lvl="0" indent="-273050" algn="l" rtl="0">
                        <a:lnSpc>
                          <a:spcPct val="100000"/>
                        </a:lnSpc>
                        <a:spcBef>
                          <a:spcPts val="0"/>
                        </a:spcBef>
                        <a:spcAft>
                          <a:spcPts val="600"/>
                        </a:spcAft>
                        <a:buClr>
                          <a:schemeClr val="dk1"/>
                        </a:buClr>
                        <a:buSzPts val="1200"/>
                        <a:buFont typeface="Arial"/>
                        <a:buChar char="•"/>
                      </a:pPr>
                      <a:r>
                        <a:rPr lang="pt-BR" sz="1600" b="0" i="0" u="none" strike="noStrike" cap="none" dirty="0">
                          <a:solidFill>
                            <a:srgbClr val="000000"/>
                          </a:solidFill>
                          <a:latin typeface="+mj-lt"/>
                          <a:ea typeface="Montserrat"/>
                          <a:cs typeface="Montserrat"/>
                          <a:sym typeface="Montserrat"/>
                        </a:rPr>
                        <a:t>Não fazer associação de códigos de barras antigos com novos</a:t>
                      </a:r>
                    </a:p>
                    <a:p>
                      <a:pPr marL="285750" marR="0" lvl="0" indent="-273050" algn="l" rtl="0">
                        <a:lnSpc>
                          <a:spcPct val="100000"/>
                        </a:lnSpc>
                        <a:spcBef>
                          <a:spcPts val="0"/>
                        </a:spcBef>
                        <a:spcAft>
                          <a:spcPts val="600"/>
                        </a:spcAft>
                        <a:buClr>
                          <a:schemeClr val="dk1"/>
                        </a:buClr>
                        <a:buSzPts val="1200"/>
                        <a:buFont typeface="Arial"/>
                        <a:buChar char="•"/>
                      </a:pPr>
                      <a:r>
                        <a:rPr lang="pt-BR" sz="1600" b="0" i="0" u="none" strike="noStrike" cap="none" dirty="0">
                          <a:solidFill>
                            <a:srgbClr val="000000"/>
                          </a:solidFill>
                          <a:latin typeface="+mj-lt"/>
                          <a:ea typeface="Montserrat"/>
                          <a:cs typeface="Montserrat"/>
                          <a:sym typeface="Montserrat"/>
                        </a:rPr>
                        <a:t>Entregar a informação no período coreto</a:t>
                      </a:r>
                    </a:p>
                  </a:txBody>
                  <a:tcPr marT="182880">
                    <a:lnL w="57150" cap="flat" cmpd="sng" algn="ctr">
                      <a:noFill/>
                      <a:prstDash val="solid"/>
                      <a:round/>
                      <a:headEnd type="none" w="med" len="med"/>
                      <a:tailEnd type="none" w="med" len="med"/>
                    </a:lnL>
                    <a:lnR w="12700" cmpd="sng">
                      <a:noFill/>
                    </a:lnR>
                    <a:lnT w="57150" cap="flat" cmpd="sng" algn="ctr">
                      <a:solidFill>
                        <a:schemeClr val="bg2"/>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06392878"/>
                  </a:ext>
                </a:extLst>
              </a:tr>
            </a:tbl>
          </a:graphicData>
        </a:graphic>
      </p:graphicFrame>
      <p:pic>
        <p:nvPicPr>
          <p:cNvPr id="12" name="Picture 11" descr="Icon&#10;&#10;Description automatically generated">
            <a:extLst>
              <a:ext uri="{FF2B5EF4-FFF2-40B4-BE49-F238E27FC236}">
                <a16:creationId xmlns:a16="http://schemas.microsoft.com/office/drawing/2014/main" id="{E80818CA-B5A2-4A94-0199-F6C0433BE01E}"/>
              </a:ext>
            </a:extLst>
          </p:cNvPr>
          <p:cNvPicPr>
            <a:picLocks noChangeAspect="1"/>
          </p:cNvPicPr>
          <p:nvPr/>
        </p:nvPicPr>
        <p:blipFill>
          <a:blip r:embed="rId2"/>
          <a:stretch>
            <a:fillRect/>
          </a:stretch>
        </p:blipFill>
        <p:spPr>
          <a:xfrm>
            <a:off x="279200" y="1424927"/>
            <a:ext cx="1136638" cy="974261"/>
          </a:xfrm>
          <a:prstGeom prst="rect">
            <a:avLst/>
          </a:prstGeom>
        </p:spPr>
      </p:pic>
      <p:pic>
        <p:nvPicPr>
          <p:cNvPr id="16" name="Picture 15" descr="A picture containing text, monitor, display&#10;&#10;Description automatically generated">
            <a:extLst>
              <a:ext uri="{FF2B5EF4-FFF2-40B4-BE49-F238E27FC236}">
                <a16:creationId xmlns:a16="http://schemas.microsoft.com/office/drawing/2014/main" id="{5A4F88CC-2009-426C-09DF-E5015841B7AB}"/>
              </a:ext>
            </a:extLst>
          </p:cNvPr>
          <p:cNvPicPr>
            <a:picLocks noChangeAspect="1"/>
          </p:cNvPicPr>
          <p:nvPr/>
        </p:nvPicPr>
        <p:blipFill>
          <a:blip r:embed="rId3"/>
          <a:stretch>
            <a:fillRect/>
          </a:stretch>
        </p:blipFill>
        <p:spPr>
          <a:xfrm>
            <a:off x="4258915" y="1343558"/>
            <a:ext cx="1136638" cy="974261"/>
          </a:xfrm>
          <a:prstGeom prst="rect">
            <a:avLst/>
          </a:prstGeom>
        </p:spPr>
      </p:pic>
      <p:pic>
        <p:nvPicPr>
          <p:cNvPr id="17" name="Picture 16" descr="Icon&#10;&#10;Description automatically generated with medium confidence">
            <a:extLst>
              <a:ext uri="{FF2B5EF4-FFF2-40B4-BE49-F238E27FC236}">
                <a16:creationId xmlns:a16="http://schemas.microsoft.com/office/drawing/2014/main" id="{8867DB66-4F6D-7EC3-DAA5-46AB13228819}"/>
              </a:ext>
            </a:extLst>
          </p:cNvPr>
          <p:cNvPicPr>
            <a:picLocks noChangeAspect="1"/>
          </p:cNvPicPr>
          <p:nvPr/>
        </p:nvPicPr>
        <p:blipFill>
          <a:blip r:embed="rId4"/>
          <a:stretch>
            <a:fillRect/>
          </a:stretch>
        </p:blipFill>
        <p:spPr>
          <a:xfrm>
            <a:off x="8133023" y="1309056"/>
            <a:ext cx="1136639" cy="974262"/>
          </a:xfrm>
          <a:prstGeom prst="rect">
            <a:avLst/>
          </a:prstGeom>
        </p:spPr>
      </p:pic>
    </p:spTree>
    <p:extLst>
      <p:ext uri="{BB962C8B-B14F-4D97-AF65-F5344CB8AC3E}">
        <p14:creationId xmlns:p14="http://schemas.microsoft.com/office/powerpoint/2010/main" val="17894656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p16"/>
          <p:cNvSpPr txBox="1">
            <a:spLocks noGrp="1"/>
          </p:cNvSpPr>
          <p:nvPr>
            <p:ph type="sldNum" sz="quarter" idx="4"/>
          </p:nvPr>
        </p:nvSpPr>
        <p:spPr>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fld id="{00000000-1234-1234-1234-123412341234}" type="slidenum">
              <a:rPr lang="en-US"/>
              <a:t>74</a:t>
            </a:fld>
            <a:endParaRPr/>
          </a:p>
        </p:txBody>
      </p:sp>
      <p:sp>
        <p:nvSpPr>
          <p:cNvPr id="1151" name="Google Shape;1151;p16"/>
          <p:cNvSpPr txBox="1">
            <a:spLocks noGrp="1"/>
          </p:cNvSpPr>
          <p:nvPr>
            <p:ph type="ctrTitle"/>
          </p:nvPr>
        </p:nvSpPr>
        <p:spPr>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Clr>
                <a:schemeClr val="lt1"/>
              </a:buClr>
              <a:buSzPts val="3600"/>
              <a:buFont typeface="Arial"/>
              <a:buNone/>
            </a:pPr>
            <a:r>
              <a:rPr lang="en-US" dirty="0"/>
              <a:t>4. </a:t>
            </a:r>
            <a:r>
              <a:rPr lang="en-US" dirty="0" err="1"/>
              <a:t>Expansão</a:t>
            </a:r>
            <a:r>
              <a:rPr lang="en-US" dirty="0"/>
              <a:t> dos dados</a:t>
            </a:r>
            <a:endParaRPr dirty="0"/>
          </a:p>
        </p:txBody>
      </p:sp>
    </p:spTree>
    <p:extLst>
      <p:ext uri="{BB962C8B-B14F-4D97-AF65-F5344CB8AC3E}">
        <p14:creationId xmlns:p14="http://schemas.microsoft.com/office/powerpoint/2010/main" val="10362357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6258A343-E5ED-882C-6D89-21FC1DE9FAA2}"/>
              </a:ext>
            </a:extLst>
          </p:cNvPr>
          <p:cNvPicPr>
            <a:picLocks noChangeAspect="1"/>
          </p:cNvPicPr>
          <p:nvPr/>
        </p:nvPicPr>
        <p:blipFill>
          <a:blip r:embed="rId2"/>
          <a:stretch>
            <a:fillRect/>
          </a:stretch>
        </p:blipFill>
        <p:spPr>
          <a:xfrm>
            <a:off x="6138571" y="3174090"/>
            <a:ext cx="991600" cy="849943"/>
          </a:xfrm>
          <a:prstGeom prst="rect">
            <a:avLst/>
          </a:prstGeom>
        </p:spPr>
      </p:pic>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Expansão dos dados</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75</a:t>
            </a:fld>
            <a:endParaRPr lang="en-US" dirty="0"/>
          </a:p>
        </p:txBody>
      </p:sp>
      <p:sp>
        <p:nvSpPr>
          <p:cNvPr id="3" name="Text Placeholder 29">
            <a:extLst>
              <a:ext uri="{FF2B5EF4-FFF2-40B4-BE49-F238E27FC236}">
                <a16:creationId xmlns:a16="http://schemas.microsoft.com/office/drawing/2014/main" id="{EDFA439F-ABA3-45CE-6749-284E1A2319E8}"/>
              </a:ext>
            </a:extLst>
          </p:cNvPr>
          <p:cNvSpPr>
            <a:spLocks noGrp="1"/>
          </p:cNvSpPr>
          <p:nvPr>
            <p:ph type="body" sz="quarter" idx="13"/>
          </p:nvPr>
        </p:nvSpPr>
        <p:spPr>
          <a:xfrm>
            <a:off x="288558" y="579495"/>
            <a:ext cx="11582400" cy="436542"/>
          </a:xfrm>
        </p:spPr>
        <p:txBody>
          <a:bodyPr/>
          <a:lstStyle/>
          <a:p>
            <a:r>
              <a:rPr lang="pt-BR" dirty="0"/>
              <a:t>Os dados coletados na amostra operativa são expandidos para representar o Universo, gerando as seguintes variáveis mercadológicas:</a:t>
            </a:r>
          </a:p>
        </p:txBody>
      </p:sp>
      <p:pic>
        <p:nvPicPr>
          <p:cNvPr id="5" name="Picture 4" descr="Icon&#10;&#10;Description automatically generated">
            <a:extLst>
              <a:ext uri="{FF2B5EF4-FFF2-40B4-BE49-F238E27FC236}">
                <a16:creationId xmlns:a16="http://schemas.microsoft.com/office/drawing/2014/main" id="{C793689B-C4C7-94EF-ADC7-40C36F6D8DAC}"/>
              </a:ext>
            </a:extLst>
          </p:cNvPr>
          <p:cNvPicPr>
            <a:picLocks noChangeAspect="1"/>
          </p:cNvPicPr>
          <p:nvPr/>
        </p:nvPicPr>
        <p:blipFill>
          <a:blip r:embed="rId3"/>
          <a:stretch>
            <a:fillRect/>
          </a:stretch>
        </p:blipFill>
        <p:spPr>
          <a:xfrm>
            <a:off x="6096001" y="1562946"/>
            <a:ext cx="991600" cy="849943"/>
          </a:xfrm>
          <a:prstGeom prst="rect">
            <a:avLst/>
          </a:prstGeom>
        </p:spPr>
      </p:pic>
      <p:pic>
        <p:nvPicPr>
          <p:cNvPr id="9" name="Picture 8" descr="A picture containing silhouette&#10;&#10;Description automatically generated">
            <a:extLst>
              <a:ext uri="{FF2B5EF4-FFF2-40B4-BE49-F238E27FC236}">
                <a16:creationId xmlns:a16="http://schemas.microsoft.com/office/drawing/2014/main" id="{3315D8AE-FC54-ED6D-9D22-FF2DC1B52F59}"/>
              </a:ext>
            </a:extLst>
          </p:cNvPr>
          <p:cNvPicPr>
            <a:picLocks noChangeAspect="1"/>
          </p:cNvPicPr>
          <p:nvPr/>
        </p:nvPicPr>
        <p:blipFill>
          <a:blip r:embed="rId4"/>
          <a:stretch>
            <a:fillRect/>
          </a:stretch>
        </p:blipFill>
        <p:spPr>
          <a:xfrm>
            <a:off x="247651" y="1562946"/>
            <a:ext cx="991599" cy="849942"/>
          </a:xfrm>
          <a:prstGeom prst="rect">
            <a:avLst/>
          </a:prstGeom>
        </p:spPr>
      </p:pic>
      <p:sp>
        <p:nvSpPr>
          <p:cNvPr id="12" name="Rectangle 11">
            <a:extLst>
              <a:ext uri="{FF2B5EF4-FFF2-40B4-BE49-F238E27FC236}">
                <a16:creationId xmlns:a16="http://schemas.microsoft.com/office/drawing/2014/main" id="{C26C3177-F034-EC2E-44F6-FF46AD80999A}"/>
              </a:ext>
            </a:extLst>
          </p:cNvPr>
          <p:cNvSpPr/>
          <p:nvPr/>
        </p:nvSpPr>
        <p:spPr>
          <a:xfrm>
            <a:off x="1488875" y="1392883"/>
            <a:ext cx="4086323" cy="11900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es-ES" sz="1600" b="1" dirty="0">
                <a:solidFill>
                  <a:schemeClr val="bg2"/>
                </a:solidFill>
                <a:latin typeface="+mj-lt"/>
              </a:rPr>
              <a:t>VENDAS</a:t>
            </a:r>
            <a:endParaRPr lang="es-ES" sz="1400" b="1" dirty="0">
              <a:solidFill>
                <a:schemeClr val="bg2"/>
              </a:solidFill>
              <a:latin typeface="+mj-lt"/>
            </a:endParaRPr>
          </a:p>
          <a:p>
            <a:pPr marR="0" lvl="0" defTabSz="914400" rtl="0" eaLnBrk="1" fontAlgn="auto" latinLnBrk="0" hangingPunct="1">
              <a:lnSpc>
                <a:spcPct val="100000"/>
              </a:lnSpc>
              <a:spcBef>
                <a:spcPts val="0"/>
              </a:spcBef>
              <a:spcAft>
                <a:spcPts val="400"/>
              </a:spcAft>
              <a:buClr>
                <a:srgbClr val="000000"/>
              </a:buClr>
              <a:buSzPct val="100000"/>
              <a:tabLst/>
              <a:defRPr/>
            </a:pPr>
            <a:r>
              <a:rPr lang="pt-BR" sz="1200" dirty="0">
                <a:solidFill>
                  <a:schemeClr val="tx1"/>
                </a:solidFill>
                <a:latin typeface="+mj-lt"/>
              </a:rPr>
              <a:t>Evolução do mercado  </a:t>
            </a:r>
          </a:p>
          <a:p>
            <a:pPr marR="0" lvl="0" defTabSz="914400" rtl="0" eaLnBrk="1" fontAlgn="auto" latinLnBrk="0" hangingPunct="1">
              <a:lnSpc>
                <a:spcPct val="100000"/>
              </a:lnSpc>
              <a:spcBef>
                <a:spcPts val="0"/>
              </a:spcBef>
              <a:spcAft>
                <a:spcPts val="400"/>
              </a:spcAft>
              <a:buClr>
                <a:srgbClr val="000000"/>
              </a:buClr>
              <a:buSzPct val="100000"/>
              <a:tabLst/>
              <a:defRPr/>
            </a:pPr>
            <a:r>
              <a:rPr lang="pt-BR" sz="1200" dirty="0">
                <a:solidFill>
                  <a:schemeClr val="tx1"/>
                </a:solidFill>
                <a:latin typeface="+mj-lt"/>
              </a:rPr>
              <a:t>Performance do produto (Market Share)</a:t>
            </a:r>
          </a:p>
          <a:p>
            <a:pPr marR="0" lvl="0" defTabSz="914400" rtl="0" eaLnBrk="1" fontAlgn="auto" latinLnBrk="0" hangingPunct="1">
              <a:lnSpc>
                <a:spcPct val="100000"/>
              </a:lnSpc>
              <a:spcBef>
                <a:spcPts val="0"/>
              </a:spcBef>
              <a:spcAft>
                <a:spcPts val="400"/>
              </a:spcAft>
              <a:buClr>
                <a:srgbClr val="000000"/>
              </a:buClr>
              <a:buSzPct val="100000"/>
              <a:tabLst/>
              <a:defRPr/>
            </a:pPr>
            <a:r>
              <a:rPr lang="pt-BR" sz="1200" dirty="0">
                <a:solidFill>
                  <a:schemeClr val="tx1"/>
                </a:solidFill>
                <a:latin typeface="+mj-lt"/>
              </a:rPr>
              <a:t>Planejamento de produção</a:t>
            </a:r>
          </a:p>
          <a:p>
            <a:pPr marR="0" lvl="0" defTabSz="914400" rtl="0" eaLnBrk="1" fontAlgn="auto" latinLnBrk="0" hangingPunct="1">
              <a:lnSpc>
                <a:spcPct val="100000"/>
              </a:lnSpc>
              <a:spcBef>
                <a:spcPts val="0"/>
              </a:spcBef>
              <a:spcAft>
                <a:spcPts val="400"/>
              </a:spcAft>
              <a:buClr>
                <a:srgbClr val="000000"/>
              </a:buClr>
              <a:buSzPct val="100000"/>
              <a:tabLst/>
              <a:defRPr/>
            </a:pPr>
            <a:r>
              <a:rPr lang="pt-BR" sz="1200" dirty="0">
                <a:solidFill>
                  <a:schemeClr val="tx1"/>
                </a:solidFill>
                <a:latin typeface="+mj-lt"/>
              </a:rPr>
              <a:t>Identifica estratégias dos concorrentes</a:t>
            </a:r>
          </a:p>
        </p:txBody>
      </p:sp>
      <p:sp>
        <p:nvSpPr>
          <p:cNvPr id="16" name="Rectangle 15">
            <a:extLst>
              <a:ext uri="{FF2B5EF4-FFF2-40B4-BE49-F238E27FC236}">
                <a16:creationId xmlns:a16="http://schemas.microsoft.com/office/drawing/2014/main" id="{14A318CA-048C-B332-9ECD-524590A79133}"/>
              </a:ext>
            </a:extLst>
          </p:cNvPr>
          <p:cNvSpPr/>
          <p:nvPr/>
        </p:nvSpPr>
        <p:spPr>
          <a:xfrm>
            <a:off x="7362855" y="1628845"/>
            <a:ext cx="4508103" cy="718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es-ES" sz="1600" b="1" dirty="0">
                <a:solidFill>
                  <a:schemeClr val="bg2"/>
                </a:solidFill>
                <a:latin typeface="+mj-lt"/>
              </a:rPr>
              <a:t>PREÇO MÉDIO</a:t>
            </a:r>
            <a:endParaRPr lang="es-ES" sz="1400" b="1" dirty="0">
              <a:solidFill>
                <a:schemeClr val="bg2"/>
              </a:solidFill>
              <a:latin typeface="+mj-lt"/>
            </a:endParaRPr>
          </a:p>
          <a:p>
            <a:pPr marR="0" lvl="0" defTabSz="914400" rtl="0" eaLnBrk="1" fontAlgn="auto" latinLnBrk="0" hangingPunct="1">
              <a:lnSpc>
                <a:spcPct val="100000"/>
              </a:lnSpc>
              <a:spcBef>
                <a:spcPts val="0"/>
              </a:spcBef>
              <a:spcAft>
                <a:spcPts val="400"/>
              </a:spcAft>
              <a:buClr>
                <a:srgbClr val="000000"/>
              </a:buClr>
              <a:buSzPct val="100000"/>
              <a:tabLst/>
              <a:defRPr/>
            </a:pPr>
            <a:r>
              <a:rPr lang="pt-BR" sz="1200" dirty="0">
                <a:solidFill>
                  <a:schemeClr val="tx1"/>
                </a:solidFill>
                <a:latin typeface="+mj-lt"/>
              </a:rPr>
              <a:t>Evolução de preço e concorrentes</a:t>
            </a:r>
          </a:p>
          <a:p>
            <a:pPr marR="0" lvl="0" defTabSz="914400" rtl="0" eaLnBrk="1" fontAlgn="auto" latinLnBrk="0" hangingPunct="1">
              <a:lnSpc>
                <a:spcPct val="100000"/>
              </a:lnSpc>
              <a:spcBef>
                <a:spcPts val="0"/>
              </a:spcBef>
              <a:spcAft>
                <a:spcPts val="400"/>
              </a:spcAft>
              <a:buClr>
                <a:srgbClr val="000000"/>
              </a:buClr>
              <a:buSzPct val="100000"/>
              <a:tabLst/>
              <a:defRPr/>
            </a:pPr>
            <a:r>
              <a:rPr lang="pt-BR" sz="1200" dirty="0">
                <a:solidFill>
                  <a:schemeClr val="tx1"/>
                </a:solidFill>
                <a:latin typeface="+mj-lt"/>
              </a:rPr>
              <a:t>Posicionamento de preço</a:t>
            </a:r>
          </a:p>
        </p:txBody>
      </p:sp>
      <p:grpSp>
        <p:nvGrpSpPr>
          <p:cNvPr id="23" name="Group 22">
            <a:extLst>
              <a:ext uri="{FF2B5EF4-FFF2-40B4-BE49-F238E27FC236}">
                <a16:creationId xmlns:a16="http://schemas.microsoft.com/office/drawing/2014/main" id="{87F28F1C-D593-98E0-BEAE-BAE50AD3A189}"/>
              </a:ext>
            </a:extLst>
          </p:cNvPr>
          <p:cNvGrpSpPr/>
          <p:nvPr/>
        </p:nvGrpSpPr>
        <p:grpSpPr>
          <a:xfrm>
            <a:off x="200026" y="3174091"/>
            <a:ext cx="11670932" cy="849942"/>
            <a:chOff x="200026" y="3333014"/>
            <a:chExt cx="11670932" cy="849942"/>
          </a:xfrm>
        </p:grpSpPr>
        <p:pic>
          <p:nvPicPr>
            <p:cNvPr id="8" name="Picture 7" descr="Icon&#10;&#10;Description automatically generated">
              <a:extLst>
                <a:ext uri="{FF2B5EF4-FFF2-40B4-BE49-F238E27FC236}">
                  <a16:creationId xmlns:a16="http://schemas.microsoft.com/office/drawing/2014/main" id="{7FD5678F-F091-3DB2-549A-0C55F0AF8E0F}"/>
                </a:ext>
              </a:extLst>
            </p:cNvPr>
            <p:cNvPicPr>
              <a:picLocks noChangeAspect="1"/>
            </p:cNvPicPr>
            <p:nvPr/>
          </p:nvPicPr>
          <p:blipFill>
            <a:blip r:embed="rId5"/>
            <a:stretch>
              <a:fillRect/>
            </a:stretch>
          </p:blipFill>
          <p:spPr>
            <a:xfrm>
              <a:off x="200026" y="3333014"/>
              <a:ext cx="991599" cy="849942"/>
            </a:xfrm>
            <a:prstGeom prst="rect">
              <a:avLst/>
            </a:prstGeom>
          </p:spPr>
        </p:pic>
        <p:sp>
          <p:nvSpPr>
            <p:cNvPr id="13" name="Rectangle 12">
              <a:extLst>
                <a:ext uri="{FF2B5EF4-FFF2-40B4-BE49-F238E27FC236}">
                  <a16:creationId xmlns:a16="http://schemas.microsoft.com/office/drawing/2014/main" id="{DFA4297A-A221-05C2-F029-EB221944DA65}"/>
                </a:ext>
              </a:extLst>
            </p:cNvPr>
            <p:cNvSpPr/>
            <p:nvPr/>
          </p:nvSpPr>
          <p:spPr>
            <a:xfrm>
              <a:off x="1488875" y="3398913"/>
              <a:ext cx="4086323" cy="718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es-ES" sz="1600" b="1" dirty="0">
                  <a:solidFill>
                    <a:schemeClr val="bg2"/>
                  </a:solidFill>
                  <a:latin typeface="+mj-lt"/>
                </a:rPr>
                <a:t>COMPRAS DO VAREJO</a:t>
              </a:r>
              <a:endParaRPr lang="es-ES" sz="1400" b="1" dirty="0">
                <a:solidFill>
                  <a:schemeClr val="bg2"/>
                </a:solidFill>
                <a:latin typeface="+mj-lt"/>
              </a:endParaRPr>
            </a:p>
            <a:p>
              <a:pPr marR="0" lvl="0" defTabSz="914400" rtl="0" eaLnBrk="1" fontAlgn="auto" latinLnBrk="0" hangingPunct="1">
                <a:lnSpc>
                  <a:spcPct val="100000"/>
                </a:lnSpc>
                <a:spcBef>
                  <a:spcPts val="0"/>
                </a:spcBef>
                <a:spcAft>
                  <a:spcPts val="400"/>
                </a:spcAft>
                <a:buClr>
                  <a:srgbClr val="000000"/>
                </a:buClr>
                <a:buSzPct val="100000"/>
                <a:tabLst/>
                <a:defRPr/>
              </a:pPr>
              <a:r>
                <a:rPr lang="pt-BR" sz="1200" dirty="0">
                  <a:solidFill>
                    <a:schemeClr val="tx1"/>
                  </a:solidFill>
                  <a:latin typeface="+mj-lt"/>
                </a:rPr>
                <a:t>Avalia esforços de abastecimento</a:t>
              </a:r>
            </a:p>
            <a:p>
              <a:pPr marR="0" lvl="0" defTabSz="914400" rtl="0" eaLnBrk="1" fontAlgn="auto" latinLnBrk="0" hangingPunct="1">
                <a:lnSpc>
                  <a:spcPct val="100000"/>
                </a:lnSpc>
                <a:spcBef>
                  <a:spcPts val="0"/>
                </a:spcBef>
                <a:spcAft>
                  <a:spcPts val="400"/>
                </a:spcAft>
                <a:buClr>
                  <a:srgbClr val="000000"/>
                </a:buClr>
                <a:buSzPct val="100000"/>
                <a:tabLst/>
                <a:defRPr/>
              </a:pPr>
              <a:r>
                <a:rPr lang="pt-BR" sz="1200" dirty="0">
                  <a:solidFill>
                    <a:schemeClr val="tx1"/>
                  </a:solidFill>
                  <a:latin typeface="+mj-lt"/>
                </a:rPr>
                <a:t>Adequação de sortimento focando o consumidor</a:t>
              </a:r>
            </a:p>
          </p:txBody>
        </p:sp>
        <p:sp>
          <p:nvSpPr>
            <p:cNvPr id="17" name="Rectangle 16">
              <a:extLst>
                <a:ext uri="{FF2B5EF4-FFF2-40B4-BE49-F238E27FC236}">
                  <a16:creationId xmlns:a16="http://schemas.microsoft.com/office/drawing/2014/main" id="{00FBED6E-F347-4B5B-0FA2-E1257971C34A}"/>
                </a:ext>
              </a:extLst>
            </p:cNvPr>
            <p:cNvSpPr/>
            <p:nvPr/>
          </p:nvSpPr>
          <p:spPr>
            <a:xfrm>
              <a:off x="7362855" y="3398913"/>
              <a:ext cx="4508103" cy="718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es-ES" sz="1600" b="1" dirty="0">
                  <a:solidFill>
                    <a:schemeClr val="bg2"/>
                  </a:solidFill>
                  <a:latin typeface="+mj-lt"/>
                </a:rPr>
                <a:t>DISTRIBUIÇÃO NUMÉRICA E PONDERADA</a:t>
              </a:r>
              <a:endParaRPr lang="es-ES" sz="1400" b="1" dirty="0">
                <a:solidFill>
                  <a:schemeClr val="bg2"/>
                </a:solidFill>
                <a:latin typeface="+mj-lt"/>
              </a:endParaRPr>
            </a:p>
            <a:p>
              <a:pPr marR="0" lvl="0" defTabSz="914400" rtl="0" eaLnBrk="1" fontAlgn="auto" latinLnBrk="0" hangingPunct="1">
                <a:lnSpc>
                  <a:spcPct val="100000"/>
                </a:lnSpc>
                <a:spcBef>
                  <a:spcPts val="0"/>
                </a:spcBef>
                <a:spcAft>
                  <a:spcPts val="400"/>
                </a:spcAft>
                <a:buClr>
                  <a:srgbClr val="000000"/>
                </a:buClr>
                <a:buSzPct val="100000"/>
                <a:tabLst/>
                <a:defRPr/>
              </a:pPr>
              <a:r>
                <a:rPr lang="pt-BR" sz="1200" dirty="0">
                  <a:solidFill>
                    <a:schemeClr val="tx1"/>
                  </a:solidFill>
                  <a:latin typeface="+mj-lt"/>
                </a:rPr>
                <a:t>Evolução comparativa da distribuição</a:t>
              </a:r>
            </a:p>
            <a:p>
              <a:pPr marR="0" lvl="0" defTabSz="914400" rtl="0" eaLnBrk="1" fontAlgn="auto" latinLnBrk="0" hangingPunct="1">
                <a:lnSpc>
                  <a:spcPct val="100000"/>
                </a:lnSpc>
                <a:spcBef>
                  <a:spcPts val="0"/>
                </a:spcBef>
                <a:spcAft>
                  <a:spcPts val="400"/>
                </a:spcAft>
                <a:buClr>
                  <a:srgbClr val="000000"/>
                </a:buClr>
                <a:buSzPct val="100000"/>
                <a:tabLst/>
                <a:defRPr/>
              </a:pPr>
              <a:r>
                <a:rPr lang="pt-BR" sz="1200" dirty="0">
                  <a:solidFill>
                    <a:schemeClr val="tx1"/>
                  </a:solidFill>
                  <a:latin typeface="+mj-lt"/>
                </a:rPr>
                <a:t>Permite identificar áreas/canais de melhoria</a:t>
              </a:r>
            </a:p>
          </p:txBody>
        </p:sp>
      </p:grpSp>
      <p:grpSp>
        <p:nvGrpSpPr>
          <p:cNvPr id="24" name="Group 23">
            <a:extLst>
              <a:ext uri="{FF2B5EF4-FFF2-40B4-BE49-F238E27FC236}">
                <a16:creationId xmlns:a16="http://schemas.microsoft.com/office/drawing/2014/main" id="{5736DE07-1BA2-0210-401B-7FB6D9A19508}"/>
              </a:ext>
            </a:extLst>
          </p:cNvPr>
          <p:cNvGrpSpPr/>
          <p:nvPr/>
        </p:nvGrpSpPr>
        <p:grpSpPr>
          <a:xfrm>
            <a:off x="298251" y="4615174"/>
            <a:ext cx="11572707" cy="849943"/>
            <a:chOff x="298251" y="5165240"/>
            <a:chExt cx="11572707" cy="849943"/>
          </a:xfrm>
        </p:grpSpPr>
        <p:pic>
          <p:nvPicPr>
            <p:cNvPr id="6" name="Picture 5" descr="A picture containing dark&#10;&#10;Description automatically generated">
              <a:extLst>
                <a:ext uri="{FF2B5EF4-FFF2-40B4-BE49-F238E27FC236}">
                  <a16:creationId xmlns:a16="http://schemas.microsoft.com/office/drawing/2014/main" id="{09F41592-A3FC-260A-AA29-3DAAD3AFC5BE}"/>
                </a:ext>
              </a:extLst>
            </p:cNvPr>
            <p:cNvPicPr>
              <a:picLocks noChangeAspect="1"/>
            </p:cNvPicPr>
            <p:nvPr/>
          </p:nvPicPr>
          <p:blipFill>
            <a:blip r:embed="rId6"/>
            <a:stretch>
              <a:fillRect/>
            </a:stretch>
          </p:blipFill>
          <p:spPr>
            <a:xfrm>
              <a:off x="6096001" y="5165240"/>
              <a:ext cx="991600" cy="849943"/>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8E454B55-B017-C56A-6709-22C9AA4DDCBD}"/>
                </a:ext>
              </a:extLst>
            </p:cNvPr>
            <p:cNvPicPr>
              <a:picLocks noChangeAspect="1"/>
            </p:cNvPicPr>
            <p:nvPr/>
          </p:nvPicPr>
          <p:blipFill>
            <a:blip r:embed="rId7"/>
            <a:stretch>
              <a:fillRect/>
            </a:stretch>
          </p:blipFill>
          <p:spPr>
            <a:xfrm>
              <a:off x="298251" y="5165240"/>
              <a:ext cx="991600" cy="849943"/>
            </a:xfrm>
            <a:prstGeom prst="rect">
              <a:avLst/>
            </a:prstGeom>
          </p:spPr>
        </p:pic>
        <p:sp>
          <p:nvSpPr>
            <p:cNvPr id="14" name="Rectangle 13">
              <a:extLst>
                <a:ext uri="{FF2B5EF4-FFF2-40B4-BE49-F238E27FC236}">
                  <a16:creationId xmlns:a16="http://schemas.microsoft.com/office/drawing/2014/main" id="{3A36DD1B-5377-07A9-D5E6-C19163C3F8E3}"/>
                </a:ext>
              </a:extLst>
            </p:cNvPr>
            <p:cNvSpPr/>
            <p:nvPr/>
          </p:nvSpPr>
          <p:spPr>
            <a:xfrm>
              <a:off x="1488875" y="5231139"/>
              <a:ext cx="4086323" cy="718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es-ES" sz="1600" b="1" dirty="0">
                  <a:solidFill>
                    <a:schemeClr val="bg2"/>
                  </a:solidFill>
                  <a:latin typeface="+mj-lt"/>
                </a:rPr>
                <a:t>ESTOQUES</a:t>
              </a:r>
              <a:endParaRPr lang="es-ES" sz="1400" b="1" dirty="0">
                <a:solidFill>
                  <a:schemeClr val="bg2"/>
                </a:solidFill>
                <a:latin typeface="+mj-lt"/>
              </a:endParaRPr>
            </a:p>
            <a:p>
              <a:pPr marR="0" lvl="0" defTabSz="914400" rtl="0" eaLnBrk="1" fontAlgn="auto" latinLnBrk="0" hangingPunct="1">
                <a:lnSpc>
                  <a:spcPct val="100000"/>
                </a:lnSpc>
                <a:spcBef>
                  <a:spcPts val="0"/>
                </a:spcBef>
                <a:spcAft>
                  <a:spcPts val="400"/>
                </a:spcAft>
                <a:buClr>
                  <a:srgbClr val="000000"/>
                </a:buClr>
                <a:buSzPct val="100000"/>
                <a:tabLst/>
                <a:defRPr/>
              </a:pPr>
              <a:r>
                <a:rPr lang="pt-BR" sz="1200" dirty="0">
                  <a:solidFill>
                    <a:schemeClr val="tx1"/>
                  </a:solidFill>
                  <a:latin typeface="+mj-lt"/>
                </a:rPr>
                <a:t>Adequação do nível de estoque</a:t>
              </a:r>
            </a:p>
            <a:p>
              <a:pPr marR="0" lvl="0" defTabSz="914400" rtl="0" eaLnBrk="1" fontAlgn="auto" latinLnBrk="0" hangingPunct="1">
                <a:lnSpc>
                  <a:spcPct val="100000"/>
                </a:lnSpc>
                <a:spcBef>
                  <a:spcPts val="0"/>
                </a:spcBef>
                <a:spcAft>
                  <a:spcPts val="400"/>
                </a:spcAft>
                <a:buClr>
                  <a:srgbClr val="000000"/>
                </a:buClr>
                <a:buSzPct val="100000"/>
                <a:tabLst/>
                <a:defRPr/>
              </a:pPr>
              <a:r>
                <a:rPr lang="pt-BR" sz="1200" dirty="0">
                  <a:solidFill>
                    <a:schemeClr val="tx1"/>
                  </a:solidFill>
                  <a:latin typeface="+mj-lt"/>
                </a:rPr>
                <a:t>% Estoque Ativo</a:t>
              </a:r>
            </a:p>
          </p:txBody>
        </p:sp>
        <p:sp>
          <p:nvSpPr>
            <p:cNvPr id="18" name="Rectangle 17">
              <a:extLst>
                <a:ext uri="{FF2B5EF4-FFF2-40B4-BE49-F238E27FC236}">
                  <a16:creationId xmlns:a16="http://schemas.microsoft.com/office/drawing/2014/main" id="{B1D20CF9-E41F-7E14-8C15-7BDE421E5046}"/>
                </a:ext>
              </a:extLst>
            </p:cNvPr>
            <p:cNvSpPr/>
            <p:nvPr/>
          </p:nvSpPr>
          <p:spPr>
            <a:xfrm>
              <a:off x="7362855" y="5231139"/>
              <a:ext cx="4508103" cy="718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es-ES" sz="1600" b="1" dirty="0">
                  <a:solidFill>
                    <a:schemeClr val="bg2"/>
                  </a:solidFill>
                  <a:latin typeface="+mj-lt"/>
                </a:rPr>
                <a:t>ESTOQUES</a:t>
              </a:r>
              <a:endParaRPr lang="es-ES" sz="1400" b="1" dirty="0">
                <a:solidFill>
                  <a:schemeClr val="bg2"/>
                </a:solidFill>
                <a:latin typeface="+mj-lt"/>
              </a:endParaRPr>
            </a:p>
            <a:p>
              <a:pPr marR="0" lvl="0" defTabSz="914400" rtl="0" eaLnBrk="1" fontAlgn="auto" latinLnBrk="0" hangingPunct="1">
                <a:lnSpc>
                  <a:spcPct val="100000"/>
                </a:lnSpc>
                <a:spcBef>
                  <a:spcPts val="0"/>
                </a:spcBef>
                <a:spcAft>
                  <a:spcPts val="400"/>
                </a:spcAft>
                <a:buClr>
                  <a:srgbClr val="000000"/>
                </a:buClr>
                <a:buSzPct val="100000"/>
                <a:tabLst/>
                <a:defRPr/>
              </a:pPr>
              <a:r>
                <a:rPr lang="pt-BR" sz="1200" dirty="0">
                  <a:solidFill>
                    <a:schemeClr val="tx1"/>
                  </a:solidFill>
                  <a:latin typeface="+mj-lt"/>
                </a:rPr>
                <a:t>Alerta a falta de reposição de estoques</a:t>
              </a:r>
            </a:p>
            <a:p>
              <a:pPr marR="0" lvl="0" defTabSz="914400" rtl="0" eaLnBrk="1" fontAlgn="auto" latinLnBrk="0" hangingPunct="1">
                <a:lnSpc>
                  <a:spcPct val="100000"/>
                </a:lnSpc>
                <a:spcBef>
                  <a:spcPts val="0"/>
                </a:spcBef>
                <a:spcAft>
                  <a:spcPts val="400"/>
                </a:spcAft>
                <a:buClr>
                  <a:srgbClr val="000000"/>
                </a:buClr>
                <a:buSzPct val="100000"/>
                <a:tabLst/>
                <a:defRPr/>
              </a:pPr>
              <a:r>
                <a:rPr lang="pt-BR" sz="1200" dirty="0">
                  <a:solidFill>
                    <a:schemeClr val="tx1"/>
                  </a:solidFill>
                  <a:latin typeface="+mj-lt"/>
                </a:rPr>
                <a:t>Identifica oportunidades de correção </a:t>
              </a:r>
            </a:p>
          </p:txBody>
        </p:sp>
      </p:grpSp>
      <p:sp>
        <p:nvSpPr>
          <p:cNvPr id="27" name="Text Placeholder 5">
            <a:extLst>
              <a:ext uri="{FF2B5EF4-FFF2-40B4-BE49-F238E27FC236}">
                <a16:creationId xmlns:a16="http://schemas.microsoft.com/office/drawing/2014/main" id="{CA02AF3C-AAFC-E45A-416F-9CBCD9CC9BB2}"/>
              </a:ext>
            </a:extLst>
          </p:cNvPr>
          <p:cNvSpPr txBox="1">
            <a:spLocks/>
          </p:cNvSpPr>
          <p:nvPr/>
        </p:nvSpPr>
        <p:spPr>
          <a:xfrm>
            <a:off x="279199" y="5595879"/>
            <a:ext cx="11591757" cy="700495"/>
          </a:xfrm>
          <a:prstGeom prst="rect">
            <a:avLst/>
          </a:prstGeom>
          <a:noFill/>
        </p:spPr>
        <p:txBody>
          <a:bodyPr lIns="0" rIns="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dirty="0"/>
              <a:t>... Que dão origem a outras variáveis como veremos a seguir</a:t>
            </a:r>
          </a:p>
        </p:txBody>
      </p:sp>
    </p:spTree>
    <p:extLst>
      <p:ext uri="{BB962C8B-B14F-4D97-AF65-F5344CB8AC3E}">
        <p14:creationId xmlns:p14="http://schemas.microsoft.com/office/powerpoint/2010/main" val="11453867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BB87D478-9DEC-CA66-9565-8BB32EABDF4E}"/>
              </a:ext>
            </a:extLst>
          </p:cNvPr>
          <p:cNvSpPr>
            <a:spLocks noGrp="1"/>
          </p:cNvSpPr>
          <p:nvPr>
            <p:ph type="body" sz="quarter" idx="13"/>
          </p:nvPr>
        </p:nvSpPr>
        <p:spPr/>
        <p:txBody>
          <a:bodyPr/>
          <a:lstStyle/>
          <a:p>
            <a:r>
              <a:rPr lang="pt-BR" dirty="0"/>
              <a:t>Alcances das variáveis conforme a metodologia de coleta do mercado</a:t>
            </a:r>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Novas metodologias e novos usos dos Facts</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76</a:t>
            </a:fld>
            <a:endParaRPr lang="en-US" dirty="0"/>
          </a:p>
        </p:txBody>
      </p:sp>
      <p:sp>
        <p:nvSpPr>
          <p:cNvPr id="3" name="Google Shape;970;p65">
            <a:extLst>
              <a:ext uri="{FF2B5EF4-FFF2-40B4-BE49-F238E27FC236}">
                <a16:creationId xmlns:a16="http://schemas.microsoft.com/office/drawing/2014/main" id="{449DC605-36E9-5FD6-E7EB-C884330377C4}"/>
              </a:ext>
            </a:extLst>
          </p:cNvPr>
          <p:cNvSpPr/>
          <p:nvPr/>
        </p:nvSpPr>
        <p:spPr>
          <a:xfrm>
            <a:off x="6200775" y="1118286"/>
            <a:ext cx="5663140" cy="921743"/>
          </a:xfrm>
          <a:prstGeom prst="rect">
            <a:avLst/>
          </a:prstGeom>
          <a:solidFill>
            <a:schemeClr val="bg2"/>
          </a:solidFill>
          <a:ln>
            <a:noFill/>
          </a:ln>
        </p:spPr>
        <p:txBody>
          <a:bodyPr spcFirstLastPara="1" wrap="square" lIns="121900" tIns="60933" rIns="121900" bIns="60933" anchor="ctr" anchorCtr="0">
            <a:noAutofit/>
          </a:bodyPr>
          <a:lstStyle/>
          <a:p>
            <a:pPr algn="ctr">
              <a:buClr>
                <a:schemeClr val="lt1"/>
              </a:buClr>
              <a:buSzPts val="1400"/>
            </a:pPr>
            <a:r>
              <a:rPr lang="pt-BR" sz="1600" dirty="0">
                <a:solidFill>
                  <a:schemeClr val="bg1"/>
                </a:solidFill>
                <a:latin typeface="+mj-lt"/>
                <a:ea typeface="Montserrat"/>
                <a:cs typeface="Montserrat"/>
                <a:sym typeface="Montserrat"/>
              </a:rPr>
              <a:t>Facts relacionados a inventários (estoques): Estoques, Compras, Estoque Ativo, Distribuição S/ Estoque</a:t>
            </a:r>
          </a:p>
        </p:txBody>
      </p:sp>
      <p:sp>
        <p:nvSpPr>
          <p:cNvPr id="4" name="Google Shape;970;p65">
            <a:extLst>
              <a:ext uri="{FF2B5EF4-FFF2-40B4-BE49-F238E27FC236}">
                <a16:creationId xmlns:a16="http://schemas.microsoft.com/office/drawing/2014/main" id="{94DF8991-FB20-A2B4-E03A-0E6B532BF590}"/>
              </a:ext>
            </a:extLst>
          </p:cNvPr>
          <p:cNvSpPr/>
          <p:nvPr/>
        </p:nvSpPr>
        <p:spPr>
          <a:xfrm>
            <a:off x="6200775" y="2609999"/>
            <a:ext cx="5663140" cy="921743"/>
          </a:xfrm>
          <a:prstGeom prst="rect">
            <a:avLst/>
          </a:prstGeom>
          <a:solidFill>
            <a:schemeClr val="bg2"/>
          </a:solidFill>
          <a:ln>
            <a:noFill/>
          </a:ln>
        </p:spPr>
        <p:txBody>
          <a:bodyPr spcFirstLastPara="1" wrap="square" lIns="121900" tIns="60933" rIns="121900" bIns="60933" anchor="ctr" anchorCtr="0">
            <a:noAutofit/>
          </a:bodyPr>
          <a:lstStyle/>
          <a:p>
            <a:pPr algn="ctr">
              <a:buClr>
                <a:schemeClr val="lt1"/>
              </a:buClr>
              <a:buSzPts val="1400"/>
            </a:pPr>
            <a:r>
              <a:rPr lang="pt-BR" sz="1600" dirty="0">
                <a:solidFill>
                  <a:schemeClr val="bg1"/>
                </a:solidFill>
                <a:latin typeface="+mj-lt"/>
                <a:ea typeface="Montserrat"/>
                <a:cs typeface="Montserrat"/>
                <a:sym typeface="Montserrat"/>
              </a:rPr>
              <a:t>Facts relacionados a Causais: Distribuição de POP, OFERTAS, CHECK-OUT, PONTO EXTRA</a:t>
            </a:r>
          </a:p>
        </p:txBody>
      </p:sp>
      <p:sp>
        <p:nvSpPr>
          <p:cNvPr id="5" name="Google Shape;970;p65">
            <a:extLst>
              <a:ext uri="{FF2B5EF4-FFF2-40B4-BE49-F238E27FC236}">
                <a16:creationId xmlns:a16="http://schemas.microsoft.com/office/drawing/2014/main" id="{AC569B0A-9B47-7D5F-5C07-F8CA28287192}"/>
              </a:ext>
            </a:extLst>
          </p:cNvPr>
          <p:cNvSpPr/>
          <p:nvPr/>
        </p:nvSpPr>
        <p:spPr>
          <a:xfrm>
            <a:off x="6200775" y="4101712"/>
            <a:ext cx="5663140" cy="921743"/>
          </a:xfrm>
          <a:prstGeom prst="rect">
            <a:avLst/>
          </a:prstGeom>
          <a:solidFill>
            <a:schemeClr val="bg2"/>
          </a:solidFill>
          <a:ln>
            <a:noFill/>
          </a:ln>
        </p:spPr>
        <p:txBody>
          <a:bodyPr spcFirstLastPara="1" wrap="square" lIns="121900" tIns="60933" rIns="121900" bIns="60933" anchor="ctr" anchorCtr="0">
            <a:noAutofit/>
          </a:bodyPr>
          <a:lstStyle/>
          <a:p>
            <a:pPr algn="ctr">
              <a:buClr>
                <a:schemeClr val="lt1"/>
              </a:buClr>
              <a:buSzPts val="1400"/>
            </a:pPr>
            <a:r>
              <a:rPr lang="pt-BR" sz="1600" dirty="0">
                <a:solidFill>
                  <a:schemeClr val="bg1"/>
                </a:solidFill>
                <a:latin typeface="+mj-lt"/>
                <a:ea typeface="Montserrat"/>
                <a:cs typeface="Montserrat"/>
                <a:sym typeface="Montserrat"/>
              </a:rPr>
              <a:t>Distribuição sem Vendas: fact exclusivo de mercados Scanning, não se aplica a mercados TTR</a:t>
            </a:r>
          </a:p>
        </p:txBody>
      </p:sp>
      <p:graphicFrame>
        <p:nvGraphicFramePr>
          <p:cNvPr id="6" name="Table 10">
            <a:extLst>
              <a:ext uri="{FF2B5EF4-FFF2-40B4-BE49-F238E27FC236}">
                <a16:creationId xmlns:a16="http://schemas.microsoft.com/office/drawing/2014/main" id="{61F03B1E-C16C-B334-F27A-451E6A77A3D3}"/>
              </a:ext>
            </a:extLst>
          </p:cNvPr>
          <p:cNvGraphicFramePr>
            <a:graphicFrameLocks noGrp="1"/>
          </p:cNvGraphicFramePr>
          <p:nvPr>
            <p:extLst>
              <p:ext uri="{D42A27DB-BD31-4B8C-83A1-F6EECF244321}">
                <p14:modId xmlns:p14="http://schemas.microsoft.com/office/powerpoint/2010/main" val="1030229912"/>
              </p:ext>
            </p:extLst>
          </p:nvPr>
        </p:nvGraphicFramePr>
        <p:xfrm>
          <a:off x="288557" y="1103276"/>
          <a:ext cx="5663141" cy="4030695"/>
        </p:xfrm>
        <a:graphic>
          <a:graphicData uri="http://schemas.openxmlformats.org/drawingml/2006/table">
            <a:tbl>
              <a:tblPr firstRow="1" bandRow="1">
                <a:tableStyleId>{2D5ABB26-0587-4C30-8999-92F81FD0307C}</a:tableStyleId>
              </a:tblPr>
              <a:tblGrid>
                <a:gridCol w="2397493">
                  <a:extLst>
                    <a:ext uri="{9D8B030D-6E8A-4147-A177-3AD203B41FA5}">
                      <a16:colId xmlns:a16="http://schemas.microsoft.com/office/drawing/2014/main" val="1044502617"/>
                    </a:ext>
                  </a:extLst>
                </a:gridCol>
                <a:gridCol w="1632824">
                  <a:extLst>
                    <a:ext uri="{9D8B030D-6E8A-4147-A177-3AD203B41FA5}">
                      <a16:colId xmlns:a16="http://schemas.microsoft.com/office/drawing/2014/main" val="3492294565"/>
                    </a:ext>
                  </a:extLst>
                </a:gridCol>
                <a:gridCol w="1632824">
                  <a:extLst>
                    <a:ext uri="{9D8B030D-6E8A-4147-A177-3AD203B41FA5}">
                      <a16:colId xmlns:a16="http://schemas.microsoft.com/office/drawing/2014/main" val="3040875468"/>
                    </a:ext>
                  </a:extLst>
                </a:gridCol>
              </a:tblGrid>
              <a:tr h="447855">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dirty="0">
                        <a:solidFill>
                          <a:schemeClr val="bg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dirty="0">
                          <a:solidFill>
                            <a:schemeClr val="bg1"/>
                          </a:solidFill>
                          <a:latin typeface="+mj-lt"/>
                          <a:ea typeface="Montserrat"/>
                          <a:cs typeface="Montserrat"/>
                          <a:sym typeface="Montserrat"/>
                        </a:rPr>
                        <a:t>Invent</a:t>
                      </a:r>
                      <a:r>
                        <a:rPr lang="pt-BR" sz="1400" dirty="0">
                          <a:solidFill>
                            <a:schemeClr val="bg1"/>
                          </a:solidFill>
                        </a:rPr>
                        <a:t>á</a:t>
                      </a:r>
                      <a:r>
                        <a:rPr lang="en" sz="1400" b="1" u="none" strike="noStrike" cap="none" dirty="0">
                          <a:solidFill>
                            <a:schemeClr val="bg1"/>
                          </a:solidFill>
                          <a:latin typeface="+mj-lt"/>
                          <a:ea typeface="Montserrat"/>
                          <a:cs typeface="Montserrat"/>
                          <a:sym typeface="Montserrat"/>
                        </a:rPr>
                        <a:t>rios</a:t>
                      </a:r>
                      <a:endParaRPr sz="1100" b="1" u="none" strike="noStrike" cap="none" dirty="0">
                        <a:solidFill>
                          <a:schemeClr val="bg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100" b="1" u="none" strike="noStrike" cap="none" dirty="0" err="1">
                          <a:solidFill>
                            <a:schemeClr val="bg1"/>
                          </a:solidFill>
                          <a:latin typeface="+mj-lt"/>
                          <a:ea typeface="Montserrat"/>
                          <a:cs typeface="Montserrat"/>
                          <a:sym typeface="Montserrat"/>
                        </a:rPr>
                        <a:t>Causais</a:t>
                      </a:r>
                      <a:endParaRPr sz="1100" b="1" u="none" strike="noStrike" cap="none" dirty="0">
                        <a:solidFill>
                          <a:schemeClr val="bg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17169846"/>
                  </a:ext>
                </a:extLst>
              </a:tr>
              <a:tr h="447855">
                <a:tc>
                  <a:txBody>
                    <a:bodyPr/>
                    <a:lstStyle/>
                    <a:p>
                      <a:pPr marL="0" marR="0" lvl="0" indent="0" algn="ctr" rtl="0">
                        <a:lnSpc>
                          <a:spcPct val="100000"/>
                        </a:lnSpc>
                        <a:spcBef>
                          <a:spcPts val="0"/>
                        </a:spcBef>
                        <a:spcAft>
                          <a:spcPts val="0"/>
                        </a:spcAft>
                        <a:buClr>
                          <a:srgbClr val="000000"/>
                        </a:buClr>
                        <a:buSzPts val="1200"/>
                        <a:buFont typeface="Arial"/>
                        <a:buNone/>
                      </a:pPr>
                      <a:r>
                        <a:rPr lang="en" sz="1200" b="0" u="none" strike="noStrike" cap="none" dirty="0">
                          <a:solidFill>
                            <a:schemeClr val="tx1"/>
                          </a:solidFill>
                          <a:latin typeface="+mj-lt"/>
                          <a:ea typeface="Montserrat"/>
                          <a:cs typeface="Montserrat"/>
                          <a:sym typeface="Montserrat"/>
                        </a:rPr>
                        <a:t>Autosservi</a:t>
                      </a:r>
                      <a:r>
                        <a:rPr lang="pt-BR" sz="1200" b="0" dirty="0"/>
                        <a:t>ço Moderno</a:t>
                      </a:r>
                      <a:endParaRPr sz="1200" b="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9103183"/>
                  </a:ext>
                </a:extLst>
              </a:tr>
              <a:tr h="447855">
                <a:tc>
                  <a:txBody>
                    <a:bodyPr/>
                    <a:lstStyle/>
                    <a:p>
                      <a:pPr marL="0" marR="0" lvl="0" indent="0" algn="ctr" rtl="0">
                        <a:lnSpc>
                          <a:spcPct val="100000"/>
                        </a:lnSpc>
                        <a:spcBef>
                          <a:spcPts val="0"/>
                        </a:spcBef>
                        <a:spcAft>
                          <a:spcPts val="0"/>
                        </a:spcAft>
                        <a:buClr>
                          <a:srgbClr val="000000"/>
                        </a:buClr>
                        <a:buSzPts val="1200"/>
                        <a:buFont typeface="Arial"/>
                        <a:buNone/>
                      </a:pPr>
                      <a:r>
                        <a:rPr lang="en" sz="1200" b="0" u="none" strike="noStrike" cap="none" dirty="0">
                          <a:solidFill>
                            <a:schemeClr val="tx1"/>
                          </a:solidFill>
                          <a:latin typeface="+mj-lt"/>
                          <a:ea typeface="Montserrat"/>
                          <a:cs typeface="Montserrat"/>
                          <a:sym typeface="Montserrat"/>
                        </a:rPr>
                        <a:t>Farmacia de Cadeia</a:t>
                      </a:r>
                      <a:endParaRPr sz="1200" b="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1107254"/>
                  </a:ext>
                </a:extLst>
              </a:tr>
              <a:tr h="447855">
                <a:tc>
                  <a:txBody>
                    <a:bodyPr/>
                    <a:lstStyle/>
                    <a:p>
                      <a:pPr marL="0" marR="0" lvl="0" indent="0" algn="ctr" rtl="0">
                        <a:lnSpc>
                          <a:spcPct val="100000"/>
                        </a:lnSpc>
                        <a:spcBef>
                          <a:spcPts val="0"/>
                        </a:spcBef>
                        <a:spcAft>
                          <a:spcPts val="0"/>
                        </a:spcAft>
                        <a:buClr>
                          <a:srgbClr val="000000"/>
                        </a:buClr>
                        <a:buSzPts val="1200"/>
                        <a:buFont typeface="Arial"/>
                        <a:buNone/>
                      </a:pPr>
                      <a:r>
                        <a:rPr lang="en" sz="1200" b="0" u="none" strike="noStrike" cap="none" dirty="0">
                          <a:solidFill>
                            <a:schemeClr val="tx1"/>
                          </a:solidFill>
                          <a:latin typeface="+mj-lt"/>
                          <a:ea typeface="Montserrat"/>
                          <a:cs typeface="Montserrat"/>
                          <a:sym typeface="Montserrat"/>
                        </a:rPr>
                        <a:t>Cash &amp; Carry</a:t>
                      </a:r>
                      <a:endParaRPr sz="1200" b="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9451245"/>
                  </a:ext>
                </a:extLst>
              </a:tr>
              <a:tr h="447855">
                <a:tc>
                  <a:txBody>
                    <a:bodyPr/>
                    <a:lstStyle/>
                    <a:p>
                      <a:pPr marL="0" marR="0" lvl="0" indent="0" algn="ctr" rtl="0">
                        <a:lnSpc>
                          <a:spcPct val="100000"/>
                        </a:lnSpc>
                        <a:spcBef>
                          <a:spcPts val="0"/>
                        </a:spcBef>
                        <a:spcAft>
                          <a:spcPts val="0"/>
                        </a:spcAft>
                        <a:buClr>
                          <a:srgbClr val="000000"/>
                        </a:buClr>
                        <a:buSzPts val="1200"/>
                        <a:buFont typeface="Arial"/>
                        <a:buNone/>
                      </a:pPr>
                      <a:r>
                        <a:rPr lang="en" sz="1200" b="0" u="none" strike="noStrike" kern="1200" cap="none" dirty="0">
                          <a:solidFill>
                            <a:schemeClr val="tx1"/>
                          </a:solidFill>
                          <a:latin typeface="+mn-lt"/>
                          <a:ea typeface="Montserrat"/>
                          <a:cs typeface="Montserrat"/>
                          <a:sym typeface="Montserrat"/>
                        </a:rPr>
                        <a:t>Autosservi</a:t>
                      </a:r>
                      <a:r>
                        <a:rPr lang="pt-BR" sz="1200" b="0" dirty="0"/>
                        <a:t>ço Independente</a:t>
                      </a:r>
                      <a:endParaRPr sz="1200" b="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63908081"/>
                  </a:ext>
                </a:extLst>
              </a:tr>
              <a:tr h="447855">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kern="1200" cap="none" dirty="0" err="1">
                          <a:solidFill>
                            <a:schemeClr val="tx1"/>
                          </a:solidFill>
                          <a:latin typeface="+mn-lt"/>
                          <a:ea typeface="Montserrat"/>
                          <a:cs typeface="Montserrat"/>
                          <a:sym typeface="Montserrat"/>
                        </a:rPr>
                        <a:t>Conveni</a:t>
                      </a:r>
                      <a:r>
                        <a:rPr lang="en-US" sz="1200" b="0" i="0" kern="1200" dirty="0" err="1">
                          <a:solidFill>
                            <a:schemeClr val="tx1"/>
                          </a:solidFill>
                          <a:effectLst/>
                          <a:latin typeface="+mn-lt"/>
                          <a:ea typeface="+mn-ea"/>
                          <a:cs typeface="+mn-cs"/>
                        </a:rPr>
                        <a:t>ê</a:t>
                      </a:r>
                      <a:r>
                        <a:rPr lang="en-US" sz="1200" b="0" u="none" strike="noStrike" kern="1200" cap="none" dirty="0" err="1">
                          <a:solidFill>
                            <a:schemeClr val="tx1"/>
                          </a:solidFill>
                          <a:latin typeface="+mn-lt"/>
                          <a:ea typeface="Montserrat"/>
                          <a:cs typeface="Montserrat"/>
                          <a:sym typeface="Montserrat"/>
                        </a:rPr>
                        <a:t>ncia</a:t>
                      </a:r>
                      <a:endParaRPr sz="1200" b="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56313013"/>
                  </a:ext>
                </a:extLst>
              </a:tr>
              <a:tr h="447855">
                <a:tc>
                  <a:txBody>
                    <a:bodyPr/>
                    <a:lstStyle/>
                    <a:p>
                      <a:pPr marL="0" marR="0" lvl="0" indent="0" algn="ctr" rtl="0">
                        <a:lnSpc>
                          <a:spcPct val="100000"/>
                        </a:lnSpc>
                        <a:spcBef>
                          <a:spcPts val="0"/>
                        </a:spcBef>
                        <a:spcAft>
                          <a:spcPts val="0"/>
                        </a:spcAft>
                        <a:buClr>
                          <a:srgbClr val="000000"/>
                        </a:buClr>
                        <a:buSzPts val="1200"/>
                        <a:buFont typeface="Arial"/>
                        <a:buNone/>
                      </a:pPr>
                      <a:r>
                        <a:rPr lang="en" sz="1200" b="0" u="none" strike="noStrike" kern="1200" cap="none" dirty="0">
                          <a:solidFill>
                            <a:schemeClr val="tx1"/>
                          </a:solidFill>
                          <a:latin typeface="+mn-lt"/>
                          <a:ea typeface="Montserrat"/>
                          <a:cs typeface="Montserrat"/>
                          <a:sym typeface="Montserrat"/>
                        </a:rPr>
                        <a:t>Farmacia </a:t>
                      </a:r>
                      <a:r>
                        <a:rPr lang="pt-BR" sz="1200" b="0" dirty="0"/>
                        <a:t>Independente</a:t>
                      </a:r>
                      <a:endParaRPr sz="1200" b="1"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28909159"/>
                  </a:ext>
                </a:extLst>
              </a:tr>
              <a:tr h="447855">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err="1">
                          <a:solidFill>
                            <a:schemeClr val="tx1"/>
                          </a:solidFill>
                          <a:latin typeface="+mj-lt"/>
                          <a:ea typeface="Montserrat"/>
                          <a:cs typeface="Montserrat"/>
                          <a:sym typeface="Montserrat"/>
                        </a:rPr>
                        <a:t>Tradicionais</a:t>
                      </a:r>
                      <a:endParaRPr sz="1200" b="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74498209"/>
                  </a:ext>
                </a:extLst>
              </a:tr>
              <a:tr h="447855">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tx1"/>
                          </a:solidFill>
                          <a:latin typeface="+mj-lt"/>
                          <a:ea typeface="Montserrat"/>
                          <a:cs typeface="Montserrat"/>
                          <a:sym typeface="Montserrat"/>
                        </a:rPr>
                        <a:t>On premise</a:t>
                      </a:r>
                      <a:endParaRPr sz="1200" b="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73446654"/>
                  </a:ext>
                </a:extLst>
              </a:tr>
            </a:tbl>
          </a:graphicData>
        </a:graphic>
      </p:graphicFrame>
      <p:pic>
        <p:nvPicPr>
          <p:cNvPr id="9" name="Picture 8" descr="Icon&#10;&#10;Description automatically generated">
            <a:extLst>
              <a:ext uri="{FF2B5EF4-FFF2-40B4-BE49-F238E27FC236}">
                <a16:creationId xmlns:a16="http://schemas.microsoft.com/office/drawing/2014/main" id="{DEF16489-7262-2B57-7281-620CE16ED0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80214" y="1563450"/>
            <a:ext cx="394474" cy="394474"/>
          </a:xfrm>
          <a:prstGeom prst="rect">
            <a:avLst/>
          </a:prstGeom>
        </p:spPr>
      </p:pic>
      <p:pic>
        <p:nvPicPr>
          <p:cNvPr id="10" name="Picture 9" descr="Icon&#10;&#10;Description automatically generated">
            <a:extLst>
              <a:ext uri="{FF2B5EF4-FFF2-40B4-BE49-F238E27FC236}">
                <a16:creationId xmlns:a16="http://schemas.microsoft.com/office/drawing/2014/main" id="{8CA110DC-E5C5-5C57-241D-CB8D60191A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80214" y="2012344"/>
            <a:ext cx="394474" cy="394474"/>
          </a:xfrm>
          <a:prstGeom prst="rect">
            <a:avLst/>
          </a:prstGeom>
        </p:spPr>
      </p:pic>
      <p:pic>
        <p:nvPicPr>
          <p:cNvPr id="11" name="Picture 10" descr="Icon&#10;&#10;Description automatically generated">
            <a:extLst>
              <a:ext uri="{FF2B5EF4-FFF2-40B4-BE49-F238E27FC236}">
                <a16:creationId xmlns:a16="http://schemas.microsoft.com/office/drawing/2014/main" id="{9B449138-E64C-4380-DF8D-EDA5E75343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80214" y="2461238"/>
            <a:ext cx="394474" cy="394474"/>
          </a:xfrm>
          <a:prstGeom prst="rect">
            <a:avLst/>
          </a:prstGeom>
        </p:spPr>
      </p:pic>
      <p:pic>
        <p:nvPicPr>
          <p:cNvPr id="12" name="Picture 11" descr="Icon&#10;&#10;Description automatically generated">
            <a:extLst>
              <a:ext uri="{FF2B5EF4-FFF2-40B4-BE49-F238E27FC236}">
                <a16:creationId xmlns:a16="http://schemas.microsoft.com/office/drawing/2014/main" id="{7A1E1798-F7B8-5FED-53A9-DEA26F1772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80214" y="2910132"/>
            <a:ext cx="394474" cy="394474"/>
          </a:xfrm>
          <a:prstGeom prst="rect">
            <a:avLst/>
          </a:prstGeom>
        </p:spPr>
      </p:pic>
      <p:pic>
        <p:nvPicPr>
          <p:cNvPr id="13" name="Picture 12" descr="Icon&#10;&#10;Description automatically generated">
            <a:extLst>
              <a:ext uri="{FF2B5EF4-FFF2-40B4-BE49-F238E27FC236}">
                <a16:creationId xmlns:a16="http://schemas.microsoft.com/office/drawing/2014/main" id="{605F1618-D16D-5ABD-CE95-EF9CBDC4EA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80214" y="3359026"/>
            <a:ext cx="394474" cy="394474"/>
          </a:xfrm>
          <a:prstGeom prst="rect">
            <a:avLst/>
          </a:prstGeom>
        </p:spPr>
      </p:pic>
      <p:pic>
        <p:nvPicPr>
          <p:cNvPr id="14" name="Picture 13" descr="Icon&#10;&#10;Description automatically generated">
            <a:extLst>
              <a:ext uri="{FF2B5EF4-FFF2-40B4-BE49-F238E27FC236}">
                <a16:creationId xmlns:a16="http://schemas.microsoft.com/office/drawing/2014/main" id="{8F0A416E-974A-42BA-6085-635A24BC87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80214" y="3807920"/>
            <a:ext cx="394474" cy="394474"/>
          </a:xfrm>
          <a:prstGeom prst="rect">
            <a:avLst/>
          </a:prstGeom>
        </p:spPr>
      </p:pic>
      <p:pic>
        <p:nvPicPr>
          <p:cNvPr id="16" name="Picture 15" descr="Icon&#10;&#10;Description automatically generated">
            <a:extLst>
              <a:ext uri="{FF2B5EF4-FFF2-40B4-BE49-F238E27FC236}">
                <a16:creationId xmlns:a16="http://schemas.microsoft.com/office/drawing/2014/main" id="{F5C73AD4-6984-2435-8D45-518E24B281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0214" y="4256814"/>
            <a:ext cx="394474" cy="394474"/>
          </a:xfrm>
          <a:prstGeom prst="rect">
            <a:avLst/>
          </a:prstGeom>
        </p:spPr>
      </p:pic>
      <p:pic>
        <p:nvPicPr>
          <p:cNvPr id="17" name="Picture 16" descr="Icon&#10;&#10;Description automatically generated">
            <a:extLst>
              <a:ext uri="{FF2B5EF4-FFF2-40B4-BE49-F238E27FC236}">
                <a16:creationId xmlns:a16="http://schemas.microsoft.com/office/drawing/2014/main" id="{8E9443F2-A301-6E15-8BC5-531EE736F2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0214" y="4705709"/>
            <a:ext cx="394474" cy="394474"/>
          </a:xfrm>
          <a:prstGeom prst="rect">
            <a:avLst/>
          </a:prstGeom>
        </p:spPr>
      </p:pic>
      <p:pic>
        <p:nvPicPr>
          <p:cNvPr id="23" name="Picture 22" descr="Icon&#10;&#10;Description automatically generated">
            <a:extLst>
              <a:ext uri="{FF2B5EF4-FFF2-40B4-BE49-F238E27FC236}">
                <a16:creationId xmlns:a16="http://schemas.microsoft.com/office/drawing/2014/main" id="{F4F58426-BC7E-39EA-FE0C-F4E60C6193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5762" y="2461238"/>
            <a:ext cx="394474" cy="394474"/>
          </a:xfrm>
          <a:prstGeom prst="rect">
            <a:avLst/>
          </a:prstGeom>
        </p:spPr>
      </p:pic>
      <p:pic>
        <p:nvPicPr>
          <p:cNvPr id="24" name="Picture 23" descr="Icon&#10;&#10;Description automatically generated">
            <a:extLst>
              <a:ext uri="{FF2B5EF4-FFF2-40B4-BE49-F238E27FC236}">
                <a16:creationId xmlns:a16="http://schemas.microsoft.com/office/drawing/2014/main" id="{8BE502C0-D06C-275A-5934-9DFCAD2E99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5762" y="2910132"/>
            <a:ext cx="394474" cy="394474"/>
          </a:xfrm>
          <a:prstGeom prst="rect">
            <a:avLst/>
          </a:prstGeom>
        </p:spPr>
      </p:pic>
      <p:pic>
        <p:nvPicPr>
          <p:cNvPr id="27" name="Picture 26" descr="Icon&#10;&#10;Description automatically generated">
            <a:extLst>
              <a:ext uri="{FF2B5EF4-FFF2-40B4-BE49-F238E27FC236}">
                <a16:creationId xmlns:a16="http://schemas.microsoft.com/office/drawing/2014/main" id="{4700B2E8-83B8-1B16-7339-5210656F83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5762" y="3359026"/>
            <a:ext cx="394474" cy="394474"/>
          </a:xfrm>
          <a:prstGeom prst="rect">
            <a:avLst/>
          </a:prstGeom>
        </p:spPr>
      </p:pic>
      <p:pic>
        <p:nvPicPr>
          <p:cNvPr id="28" name="Picture 27" descr="Icon&#10;&#10;Description automatically generated">
            <a:extLst>
              <a:ext uri="{FF2B5EF4-FFF2-40B4-BE49-F238E27FC236}">
                <a16:creationId xmlns:a16="http://schemas.microsoft.com/office/drawing/2014/main" id="{851274B1-14DA-450E-598B-FA451AFF2A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5762" y="3807920"/>
            <a:ext cx="394474" cy="394474"/>
          </a:xfrm>
          <a:prstGeom prst="rect">
            <a:avLst/>
          </a:prstGeom>
        </p:spPr>
      </p:pic>
      <p:pic>
        <p:nvPicPr>
          <p:cNvPr id="29" name="Picture 28" descr="Icon&#10;&#10;Description automatically generated">
            <a:extLst>
              <a:ext uri="{FF2B5EF4-FFF2-40B4-BE49-F238E27FC236}">
                <a16:creationId xmlns:a16="http://schemas.microsoft.com/office/drawing/2014/main" id="{573500E7-A799-7954-B8EB-EEDB01D264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25762" y="4256814"/>
            <a:ext cx="394474" cy="394474"/>
          </a:xfrm>
          <a:prstGeom prst="rect">
            <a:avLst/>
          </a:prstGeom>
        </p:spPr>
      </p:pic>
      <p:pic>
        <p:nvPicPr>
          <p:cNvPr id="32" name="Picture 31" descr="Icon&#10;&#10;Description automatically generated">
            <a:extLst>
              <a:ext uri="{FF2B5EF4-FFF2-40B4-BE49-F238E27FC236}">
                <a16:creationId xmlns:a16="http://schemas.microsoft.com/office/drawing/2014/main" id="{1559356F-E62B-743D-99F4-BF41A833D2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25762" y="4705709"/>
            <a:ext cx="394474" cy="394474"/>
          </a:xfrm>
          <a:prstGeom prst="rect">
            <a:avLst/>
          </a:prstGeom>
        </p:spPr>
      </p:pic>
      <p:pic>
        <p:nvPicPr>
          <p:cNvPr id="33" name="Picture 32" descr="Icon&#10;&#10;Description automatically generated">
            <a:extLst>
              <a:ext uri="{FF2B5EF4-FFF2-40B4-BE49-F238E27FC236}">
                <a16:creationId xmlns:a16="http://schemas.microsoft.com/office/drawing/2014/main" id="{180EC560-3546-EBE5-F473-90A92E98C8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25762" y="1563450"/>
            <a:ext cx="394474" cy="394474"/>
          </a:xfrm>
          <a:prstGeom prst="rect">
            <a:avLst/>
          </a:prstGeom>
        </p:spPr>
      </p:pic>
      <p:pic>
        <p:nvPicPr>
          <p:cNvPr id="34" name="Picture 33" descr="Icon&#10;&#10;Description automatically generated">
            <a:extLst>
              <a:ext uri="{FF2B5EF4-FFF2-40B4-BE49-F238E27FC236}">
                <a16:creationId xmlns:a16="http://schemas.microsoft.com/office/drawing/2014/main" id="{2612760E-502E-97C2-DF00-A3D71EBCB3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25762" y="2012344"/>
            <a:ext cx="394474" cy="394474"/>
          </a:xfrm>
          <a:prstGeom prst="rect">
            <a:avLst/>
          </a:prstGeom>
        </p:spPr>
      </p:pic>
      <p:pic>
        <p:nvPicPr>
          <p:cNvPr id="8" name="Picture 7" descr="Icon&#10;&#10;Description automatically generated">
            <a:extLst>
              <a:ext uri="{FF2B5EF4-FFF2-40B4-BE49-F238E27FC236}">
                <a16:creationId xmlns:a16="http://schemas.microsoft.com/office/drawing/2014/main" id="{14A79031-0710-FCBB-EB81-BFBBB11E1A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61528" y="4872200"/>
            <a:ext cx="222671" cy="222671"/>
          </a:xfrm>
          <a:prstGeom prst="rect">
            <a:avLst/>
          </a:prstGeom>
        </p:spPr>
      </p:pic>
    </p:spTree>
    <p:extLst>
      <p:ext uri="{BB962C8B-B14F-4D97-AF65-F5344CB8AC3E}">
        <p14:creationId xmlns:p14="http://schemas.microsoft.com/office/powerpoint/2010/main" val="31574454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p16"/>
          <p:cNvSpPr txBox="1">
            <a:spLocks noGrp="1"/>
          </p:cNvSpPr>
          <p:nvPr>
            <p:ph type="sldNum" sz="quarter" idx="4"/>
          </p:nvPr>
        </p:nvSpPr>
        <p:spPr>
          <a:prstGeom prst="rect">
            <a:avLst/>
          </a:prstGeom>
          <a:noFill/>
          <a:ln>
            <a:noFill/>
          </a:ln>
        </p:spPr>
        <p:txBody>
          <a:bodyPr spcFirstLastPara="1" wrap="square" lIns="0" tIns="45700" rIns="0" bIns="45700" anchor="ctr" anchorCtr="0">
            <a:noAutofit/>
          </a:bodyPr>
          <a:lstStyle/>
          <a:p>
            <a:pPr marL="0" lvl="0" indent="0" algn="r" rtl="0">
              <a:spcBef>
                <a:spcPts val="0"/>
              </a:spcBef>
              <a:spcAft>
                <a:spcPts val="0"/>
              </a:spcAft>
              <a:buNone/>
            </a:pPr>
            <a:fld id="{00000000-1234-1234-1234-123412341234}" type="slidenum">
              <a:rPr lang="en-US"/>
              <a:t>77</a:t>
            </a:fld>
            <a:endParaRPr/>
          </a:p>
        </p:txBody>
      </p:sp>
      <p:sp>
        <p:nvSpPr>
          <p:cNvPr id="1151" name="Google Shape;1151;p16"/>
          <p:cNvSpPr txBox="1">
            <a:spLocks noGrp="1"/>
          </p:cNvSpPr>
          <p:nvPr>
            <p:ph type="ctrTitle"/>
          </p:nvPr>
        </p:nvSpPr>
        <p:spPr>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Clr>
                <a:schemeClr val="lt1"/>
              </a:buClr>
              <a:buSzPts val="3600"/>
              <a:buFont typeface="Arial"/>
              <a:buNone/>
            </a:pPr>
            <a:r>
              <a:rPr lang="en-US" dirty="0"/>
              <a:t>5. </a:t>
            </a:r>
            <a:r>
              <a:rPr lang="en-US" dirty="0" err="1"/>
              <a:t>Análise</a:t>
            </a:r>
            <a:r>
              <a:rPr lang="en-US" dirty="0"/>
              <a:t> de dados</a:t>
            </a:r>
            <a:endParaRPr dirty="0"/>
          </a:p>
        </p:txBody>
      </p:sp>
    </p:spTree>
    <p:extLst>
      <p:ext uri="{BB962C8B-B14F-4D97-AF65-F5344CB8AC3E}">
        <p14:creationId xmlns:p14="http://schemas.microsoft.com/office/powerpoint/2010/main" val="10950124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BB87D478-9DEC-CA66-9565-8BB32EABDF4E}"/>
              </a:ext>
            </a:extLst>
          </p:cNvPr>
          <p:cNvSpPr>
            <a:spLocks noGrp="1"/>
          </p:cNvSpPr>
          <p:nvPr>
            <p:ph type="body" sz="quarter" idx="13"/>
          </p:nvPr>
        </p:nvSpPr>
        <p:spPr>
          <a:xfrm>
            <a:off x="288558" y="579495"/>
            <a:ext cx="10448852" cy="436542"/>
          </a:xfrm>
        </p:spPr>
        <p:txBody>
          <a:bodyPr/>
          <a:lstStyle/>
          <a:p>
            <a:r>
              <a:rPr lang="pt-BR" dirty="0"/>
              <a:t>O processo analítico requer organização das ideias e sugerimos que a análise seja montada de forma a responder às perguntas:</a:t>
            </a:r>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Análise dos dados</a:t>
            </a:r>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78</a:t>
            </a:fld>
            <a:endParaRPr lang="en-US" dirty="0"/>
          </a:p>
        </p:txBody>
      </p:sp>
      <p:graphicFrame>
        <p:nvGraphicFramePr>
          <p:cNvPr id="3" name="Table 24">
            <a:extLst>
              <a:ext uri="{FF2B5EF4-FFF2-40B4-BE49-F238E27FC236}">
                <a16:creationId xmlns:a16="http://schemas.microsoft.com/office/drawing/2014/main" id="{64E50B6D-93C1-F5BD-63B5-34645986E7B7}"/>
              </a:ext>
            </a:extLst>
          </p:cNvPr>
          <p:cNvGraphicFramePr>
            <a:graphicFrameLocks noGrp="1"/>
          </p:cNvGraphicFramePr>
          <p:nvPr>
            <p:extLst>
              <p:ext uri="{D42A27DB-BD31-4B8C-83A1-F6EECF244321}">
                <p14:modId xmlns:p14="http://schemas.microsoft.com/office/powerpoint/2010/main" val="3590528162"/>
              </p:ext>
            </p:extLst>
          </p:nvPr>
        </p:nvGraphicFramePr>
        <p:xfrm>
          <a:off x="1475304" y="1809386"/>
          <a:ext cx="3449781" cy="892688"/>
        </p:xfrm>
        <a:graphic>
          <a:graphicData uri="http://schemas.openxmlformats.org/drawingml/2006/table">
            <a:tbl>
              <a:tblPr firstRow="1" bandRow="1">
                <a:tableStyleId>{073A0DAA-6AF3-43AB-8588-CEC1D06C72B9}</a:tableStyleId>
              </a:tblPr>
              <a:tblGrid>
                <a:gridCol w="31334">
                  <a:extLst>
                    <a:ext uri="{9D8B030D-6E8A-4147-A177-3AD203B41FA5}">
                      <a16:colId xmlns:a16="http://schemas.microsoft.com/office/drawing/2014/main" val="3338537668"/>
                    </a:ext>
                  </a:extLst>
                </a:gridCol>
                <a:gridCol w="3418447">
                  <a:extLst>
                    <a:ext uri="{9D8B030D-6E8A-4147-A177-3AD203B41FA5}">
                      <a16:colId xmlns:a16="http://schemas.microsoft.com/office/drawing/2014/main" val="1952040229"/>
                    </a:ext>
                  </a:extLst>
                </a:gridCol>
              </a:tblGrid>
              <a:tr h="892688">
                <a:tc>
                  <a:txBody>
                    <a:bodyPr/>
                    <a:lstStyle/>
                    <a:p>
                      <a:endParaRPr lang="en-US" sz="1600" b="0" dirty="0"/>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r>
                        <a:rPr lang="en-US" sz="1600" b="0" dirty="0">
                          <a:solidFill>
                            <a:schemeClr val="tx1"/>
                          </a:solidFill>
                        </a:rPr>
                        <a:t>O que </a:t>
                      </a:r>
                      <a:r>
                        <a:rPr lang="en-US" sz="1600" b="0" dirty="0" err="1">
                          <a:solidFill>
                            <a:schemeClr val="tx1"/>
                          </a:solidFill>
                        </a:rPr>
                        <a:t>aconteceu</a:t>
                      </a:r>
                      <a:r>
                        <a:rPr lang="en-US" sz="1600" b="0" dirty="0">
                          <a:solidFill>
                            <a:schemeClr val="tx1"/>
                          </a:solidFill>
                        </a:rPr>
                        <a: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06392878"/>
                  </a:ext>
                </a:extLst>
              </a:tr>
            </a:tbl>
          </a:graphicData>
        </a:graphic>
      </p:graphicFrame>
      <p:graphicFrame>
        <p:nvGraphicFramePr>
          <p:cNvPr id="4" name="Table 24">
            <a:extLst>
              <a:ext uri="{FF2B5EF4-FFF2-40B4-BE49-F238E27FC236}">
                <a16:creationId xmlns:a16="http://schemas.microsoft.com/office/drawing/2014/main" id="{F683D082-6C1E-BE18-45D7-9DF78C32FD5D}"/>
              </a:ext>
            </a:extLst>
          </p:cNvPr>
          <p:cNvGraphicFramePr>
            <a:graphicFrameLocks noGrp="1"/>
          </p:cNvGraphicFramePr>
          <p:nvPr>
            <p:extLst>
              <p:ext uri="{D42A27DB-BD31-4B8C-83A1-F6EECF244321}">
                <p14:modId xmlns:p14="http://schemas.microsoft.com/office/powerpoint/2010/main" val="3772777822"/>
              </p:ext>
            </p:extLst>
          </p:nvPr>
        </p:nvGraphicFramePr>
        <p:xfrm>
          <a:off x="1475304" y="3434742"/>
          <a:ext cx="3449781" cy="892688"/>
        </p:xfrm>
        <a:graphic>
          <a:graphicData uri="http://schemas.openxmlformats.org/drawingml/2006/table">
            <a:tbl>
              <a:tblPr firstRow="1" bandRow="1">
                <a:tableStyleId>{073A0DAA-6AF3-43AB-8588-CEC1D06C72B9}</a:tableStyleId>
              </a:tblPr>
              <a:tblGrid>
                <a:gridCol w="31334">
                  <a:extLst>
                    <a:ext uri="{9D8B030D-6E8A-4147-A177-3AD203B41FA5}">
                      <a16:colId xmlns:a16="http://schemas.microsoft.com/office/drawing/2014/main" val="3338537668"/>
                    </a:ext>
                  </a:extLst>
                </a:gridCol>
                <a:gridCol w="3418447">
                  <a:extLst>
                    <a:ext uri="{9D8B030D-6E8A-4147-A177-3AD203B41FA5}">
                      <a16:colId xmlns:a16="http://schemas.microsoft.com/office/drawing/2014/main" val="1952040229"/>
                    </a:ext>
                  </a:extLst>
                </a:gridCol>
              </a:tblGrid>
              <a:tr h="892688">
                <a:tc>
                  <a:txBody>
                    <a:bodyPr/>
                    <a:lstStyle/>
                    <a:p>
                      <a:endParaRPr lang="en-US" sz="1600" dirty="0"/>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r>
                        <a:rPr lang="en-US" sz="1600" b="0" dirty="0" err="1">
                          <a:solidFill>
                            <a:schemeClr val="tx1"/>
                          </a:solidFill>
                        </a:rPr>
                        <a:t>Onde</a:t>
                      </a:r>
                      <a:r>
                        <a:rPr lang="en-US" sz="1600" b="0" dirty="0">
                          <a:solidFill>
                            <a:schemeClr val="tx1"/>
                          </a:solidFill>
                        </a:rPr>
                        <a:t> e </a:t>
                      </a:r>
                      <a:r>
                        <a:rPr lang="en-US" sz="1600" b="0" dirty="0" err="1">
                          <a:solidFill>
                            <a:schemeClr val="tx1"/>
                          </a:solidFill>
                        </a:rPr>
                        <a:t>quando</a:t>
                      </a:r>
                      <a:r>
                        <a:rPr lang="en-US" sz="1600" b="0" dirty="0">
                          <a:solidFill>
                            <a:schemeClr val="tx1"/>
                          </a:solidFill>
                        </a:rPr>
                        <a: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06392878"/>
                  </a:ext>
                </a:extLst>
              </a:tr>
            </a:tbl>
          </a:graphicData>
        </a:graphic>
      </p:graphicFrame>
      <p:graphicFrame>
        <p:nvGraphicFramePr>
          <p:cNvPr id="5" name="Table 24">
            <a:extLst>
              <a:ext uri="{FF2B5EF4-FFF2-40B4-BE49-F238E27FC236}">
                <a16:creationId xmlns:a16="http://schemas.microsoft.com/office/drawing/2014/main" id="{C0D8F9E8-40A7-1CD8-A8F2-3373682DC8C8}"/>
              </a:ext>
            </a:extLst>
          </p:cNvPr>
          <p:cNvGraphicFramePr>
            <a:graphicFrameLocks noGrp="1"/>
          </p:cNvGraphicFramePr>
          <p:nvPr>
            <p:extLst>
              <p:ext uri="{D42A27DB-BD31-4B8C-83A1-F6EECF244321}">
                <p14:modId xmlns:p14="http://schemas.microsoft.com/office/powerpoint/2010/main" val="3930631691"/>
              </p:ext>
            </p:extLst>
          </p:nvPr>
        </p:nvGraphicFramePr>
        <p:xfrm>
          <a:off x="1475304" y="4912802"/>
          <a:ext cx="3449781" cy="892688"/>
        </p:xfrm>
        <a:graphic>
          <a:graphicData uri="http://schemas.openxmlformats.org/drawingml/2006/table">
            <a:tbl>
              <a:tblPr firstRow="1" bandRow="1">
                <a:tableStyleId>{073A0DAA-6AF3-43AB-8588-CEC1D06C72B9}</a:tableStyleId>
              </a:tblPr>
              <a:tblGrid>
                <a:gridCol w="31334">
                  <a:extLst>
                    <a:ext uri="{9D8B030D-6E8A-4147-A177-3AD203B41FA5}">
                      <a16:colId xmlns:a16="http://schemas.microsoft.com/office/drawing/2014/main" val="3338537668"/>
                    </a:ext>
                  </a:extLst>
                </a:gridCol>
                <a:gridCol w="3418447">
                  <a:extLst>
                    <a:ext uri="{9D8B030D-6E8A-4147-A177-3AD203B41FA5}">
                      <a16:colId xmlns:a16="http://schemas.microsoft.com/office/drawing/2014/main" val="1952040229"/>
                    </a:ext>
                  </a:extLst>
                </a:gridCol>
              </a:tblGrid>
              <a:tr h="892688">
                <a:tc>
                  <a:txBody>
                    <a:bodyPr/>
                    <a:lstStyle/>
                    <a:p>
                      <a:endParaRPr lang="en-US" sz="1600" dirty="0"/>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r>
                        <a:rPr lang="en-US" sz="1600" b="0" dirty="0">
                          <a:solidFill>
                            <a:schemeClr val="tx1"/>
                          </a:solidFill>
                        </a:rPr>
                        <a:t> Por </a:t>
                      </a:r>
                      <a:r>
                        <a:rPr lang="en-US" sz="1600" b="0" dirty="0" err="1">
                          <a:solidFill>
                            <a:schemeClr val="tx1"/>
                          </a:solidFill>
                        </a:rPr>
                        <a:t>quê</a:t>
                      </a:r>
                      <a:r>
                        <a:rPr lang="en-US" sz="1600" b="0" dirty="0">
                          <a:solidFill>
                            <a:schemeClr val="tx1"/>
                          </a:solidFill>
                        </a:rPr>
                        <a:t> </a:t>
                      </a:r>
                      <a:r>
                        <a:rPr lang="en-US" sz="1600" b="0" dirty="0" err="1">
                          <a:solidFill>
                            <a:schemeClr val="tx1"/>
                          </a:solidFill>
                        </a:rPr>
                        <a:t>aconteceu</a:t>
                      </a:r>
                      <a:r>
                        <a:rPr lang="en-US" sz="1600" b="0" dirty="0">
                          <a:solidFill>
                            <a:schemeClr val="tx1"/>
                          </a:solidFill>
                        </a:rPr>
                        <a: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06392878"/>
                  </a:ext>
                </a:extLst>
              </a:tr>
            </a:tbl>
          </a:graphicData>
        </a:graphic>
      </p:graphicFrame>
      <p:pic>
        <p:nvPicPr>
          <p:cNvPr id="6" name="Picture 5" descr="A picture containing text, light&#10;&#10;Description automatically generated">
            <a:extLst>
              <a:ext uri="{FF2B5EF4-FFF2-40B4-BE49-F238E27FC236}">
                <a16:creationId xmlns:a16="http://schemas.microsoft.com/office/drawing/2014/main" id="{EBBDC1B7-262D-81BB-FCA5-E96DEDF5D595}"/>
              </a:ext>
            </a:extLst>
          </p:cNvPr>
          <p:cNvPicPr>
            <a:picLocks noChangeAspect="1"/>
          </p:cNvPicPr>
          <p:nvPr/>
        </p:nvPicPr>
        <p:blipFill>
          <a:blip r:embed="rId2"/>
          <a:stretch>
            <a:fillRect/>
          </a:stretch>
        </p:blipFill>
        <p:spPr>
          <a:xfrm>
            <a:off x="126866" y="1839727"/>
            <a:ext cx="970675" cy="832007"/>
          </a:xfrm>
          <a:prstGeom prst="rect">
            <a:avLst/>
          </a:prstGeom>
        </p:spPr>
      </p:pic>
      <p:pic>
        <p:nvPicPr>
          <p:cNvPr id="9" name="Picture 8" descr="Chart, pie chart&#10;&#10;Description automatically generated">
            <a:extLst>
              <a:ext uri="{FF2B5EF4-FFF2-40B4-BE49-F238E27FC236}">
                <a16:creationId xmlns:a16="http://schemas.microsoft.com/office/drawing/2014/main" id="{B7A72C3D-C4DF-C353-51D4-E8D128B71CF9}"/>
              </a:ext>
            </a:extLst>
          </p:cNvPr>
          <p:cNvPicPr>
            <a:picLocks noChangeAspect="1"/>
          </p:cNvPicPr>
          <p:nvPr/>
        </p:nvPicPr>
        <p:blipFill>
          <a:blip r:embed="rId3"/>
          <a:stretch>
            <a:fillRect/>
          </a:stretch>
        </p:blipFill>
        <p:spPr>
          <a:xfrm>
            <a:off x="216251" y="3465083"/>
            <a:ext cx="970675" cy="832007"/>
          </a:xfrm>
          <a:prstGeom prst="rect">
            <a:avLst/>
          </a:prstGeom>
        </p:spPr>
      </p:pic>
      <p:pic>
        <p:nvPicPr>
          <p:cNvPr id="10" name="Picture 9" descr="Icon&#10;&#10;Description automatically generated">
            <a:extLst>
              <a:ext uri="{FF2B5EF4-FFF2-40B4-BE49-F238E27FC236}">
                <a16:creationId xmlns:a16="http://schemas.microsoft.com/office/drawing/2014/main" id="{23F57C24-D32E-C570-CFC9-B6E785F4644F}"/>
              </a:ext>
            </a:extLst>
          </p:cNvPr>
          <p:cNvPicPr>
            <a:picLocks noChangeAspect="1"/>
          </p:cNvPicPr>
          <p:nvPr/>
        </p:nvPicPr>
        <p:blipFill>
          <a:blip r:embed="rId4"/>
          <a:stretch>
            <a:fillRect/>
          </a:stretch>
        </p:blipFill>
        <p:spPr>
          <a:xfrm>
            <a:off x="216249" y="4943142"/>
            <a:ext cx="970677" cy="832009"/>
          </a:xfrm>
          <a:prstGeom prst="rect">
            <a:avLst/>
          </a:prstGeom>
        </p:spPr>
      </p:pic>
      <p:sp>
        <p:nvSpPr>
          <p:cNvPr id="12" name="Right Brace 11">
            <a:extLst>
              <a:ext uri="{FF2B5EF4-FFF2-40B4-BE49-F238E27FC236}">
                <a16:creationId xmlns:a16="http://schemas.microsoft.com/office/drawing/2014/main" id="{854F18AA-DA7A-1503-E64B-A633150C7A0E}"/>
              </a:ext>
            </a:extLst>
          </p:cNvPr>
          <p:cNvSpPr/>
          <p:nvPr/>
        </p:nvSpPr>
        <p:spPr>
          <a:xfrm>
            <a:off x="4998049" y="1809386"/>
            <a:ext cx="323849" cy="3996104"/>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6" name="Graphic 15">
            <a:extLst>
              <a:ext uri="{FF2B5EF4-FFF2-40B4-BE49-F238E27FC236}">
                <a16:creationId xmlns:a16="http://schemas.microsoft.com/office/drawing/2014/main" id="{0F971620-67BF-6D9C-8A82-42DD83ACAF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65191" y="3348991"/>
            <a:ext cx="1204913" cy="1139191"/>
          </a:xfrm>
          <a:prstGeom prst="rect">
            <a:avLst/>
          </a:prstGeom>
        </p:spPr>
      </p:pic>
      <p:sp>
        <p:nvSpPr>
          <p:cNvPr id="17" name="Rectangle 16">
            <a:extLst>
              <a:ext uri="{FF2B5EF4-FFF2-40B4-BE49-F238E27FC236}">
                <a16:creationId xmlns:a16="http://schemas.microsoft.com/office/drawing/2014/main" id="{95E5B793-9E6B-8AD2-94FE-2167444E7606}"/>
              </a:ext>
            </a:extLst>
          </p:cNvPr>
          <p:cNvSpPr/>
          <p:nvPr/>
        </p:nvSpPr>
        <p:spPr>
          <a:xfrm>
            <a:off x="7355812" y="3646717"/>
            <a:ext cx="3629514" cy="543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Vamos acompanhar o exemplo da</a:t>
            </a:r>
          </a:p>
          <a:p>
            <a:pPr marR="0" lvl="0" defTabSz="914400" rtl="0" eaLnBrk="1" fontAlgn="auto" latinLnBrk="0" hangingPunct="1">
              <a:lnSpc>
                <a:spcPct val="100000"/>
              </a:lnSpc>
              <a:spcBef>
                <a:spcPts val="0"/>
              </a:spcBef>
              <a:spcAft>
                <a:spcPts val="400"/>
              </a:spcAft>
              <a:buClr>
                <a:srgbClr val="000000"/>
              </a:buClr>
              <a:buSzPct val="100000"/>
              <a:tabLst/>
              <a:defRPr/>
            </a:pPr>
            <a:r>
              <a:rPr lang="pt-BR" sz="1600" dirty="0">
                <a:solidFill>
                  <a:schemeClr val="tx1"/>
                </a:solidFill>
                <a:latin typeface="+mj-lt"/>
              </a:rPr>
              <a:t>MARCA A</a:t>
            </a:r>
          </a:p>
        </p:txBody>
      </p:sp>
    </p:spTree>
    <p:extLst>
      <p:ext uri="{BB962C8B-B14F-4D97-AF65-F5344CB8AC3E}">
        <p14:creationId xmlns:p14="http://schemas.microsoft.com/office/powerpoint/2010/main" val="23374756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BB87D478-9DEC-CA66-9565-8BB32EABDF4E}"/>
              </a:ext>
            </a:extLst>
          </p:cNvPr>
          <p:cNvSpPr>
            <a:spLocks noGrp="1"/>
          </p:cNvSpPr>
          <p:nvPr>
            <p:ph type="body" sz="quarter" idx="13"/>
          </p:nvPr>
        </p:nvSpPr>
        <p:spPr/>
        <p:txBody>
          <a:bodyPr/>
          <a:lstStyle/>
          <a:p>
            <a:r>
              <a:rPr lang="pt-BR" dirty="0"/>
              <a:t>O processo analítico requer organização das ideias e sugerimos que a análise seja montada de forma a responder às perguntas:</a:t>
            </a:r>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Análise dos dados – o que aconteceu?</a:t>
            </a:r>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79</a:t>
            </a:fld>
            <a:endParaRPr lang="en-US" dirty="0"/>
          </a:p>
        </p:txBody>
      </p:sp>
      <p:pic>
        <p:nvPicPr>
          <p:cNvPr id="3" name="Graphic 2">
            <a:extLst>
              <a:ext uri="{FF2B5EF4-FFF2-40B4-BE49-F238E27FC236}">
                <a16:creationId xmlns:a16="http://schemas.microsoft.com/office/drawing/2014/main" id="{499C0A8D-3146-4A0B-0733-D899778482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201" y="1358267"/>
            <a:ext cx="940000" cy="888728"/>
          </a:xfrm>
          <a:prstGeom prst="rect">
            <a:avLst/>
          </a:prstGeom>
        </p:spPr>
      </p:pic>
      <p:sp>
        <p:nvSpPr>
          <p:cNvPr id="4" name="Rectangle 3">
            <a:extLst>
              <a:ext uri="{FF2B5EF4-FFF2-40B4-BE49-F238E27FC236}">
                <a16:creationId xmlns:a16="http://schemas.microsoft.com/office/drawing/2014/main" id="{3B74F05C-E114-8E9A-4B6D-16F5C318E253}"/>
              </a:ext>
            </a:extLst>
          </p:cNvPr>
          <p:cNvSpPr/>
          <p:nvPr/>
        </p:nvSpPr>
        <p:spPr>
          <a:xfrm>
            <a:off x="1436421" y="1614538"/>
            <a:ext cx="1421079" cy="3761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bg1"/>
                </a:solidFill>
                <a:latin typeface="+mj-lt"/>
              </a:rPr>
              <a:t>MARCA A</a:t>
            </a:r>
          </a:p>
        </p:txBody>
      </p:sp>
      <p:pic>
        <p:nvPicPr>
          <p:cNvPr id="5" name="Picture 4" descr="A picture containing text, light&#10;&#10;Description automatically generated">
            <a:extLst>
              <a:ext uri="{FF2B5EF4-FFF2-40B4-BE49-F238E27FC236}">
                <a16:creationId xmlns:a16="http://schemas.microsoft.com/office/drawing/2014/main" id="{52BBE093-C53B-8538-8A6B-A6D478279502}"/>
              </a:ext>
            </a:extLst>
          </p:cNvPr>
          <p:cNvPicPr>
            <a:picLocks noChangeAspect="1"/>
          </p:cNvPicPr>
          <p:nvPr/>
        </p:nvPicPr>
        <p:blipFill>
          <a:blip r:embed="rId4"/>
          <a:stretch>
            <a:fillRect/>
          </a:stretch>
        </p:blipFill>
        <p:spPr>
          <a:xfrm>
            <a:off x="126866" y="2846719"/>
            <a:ext cx="970675" cy="832007"/>
          </a:xfrm>
          <a:prstGeom prst="rect">
            <a:avLst/>
          </a:prstGeom>
        </p:spPr>
      </p:pic>
      <p:sp>
        <p:nvSpPr>
          <p:cNvPr id="6" name="Text Placeholder 5">
            <a:extLst>
              <a:ext uri="{FF2B5EF4-FFF2-40B4-BE49-F238E27FC236}">
                <a16:creationId xmlns:a16="http://schemas.microsoft.com/office/drawing/2014/main" id="{ED5908A3-4010-F641-5DAB-D733961A0AE6}"/>
              </a:ext>
            </a:extLst>
          </p:cNvPr>
          <p:cNvSpPr txBox="1">
            <a:spLocks/>
          </p:cNvSpPr>
          <p:nvPr/>
        </p:nvSpPr>
        <p:spPr>
          <a:xfrm>
            <a:off x="279199" y="5595879"/>
            <a:ext cx="11591757" cy="700495"/>
          </a:xfrm>
          <a:prstGeom prst="rect">
            <a:avLst/>
          </a:prstGeom>
          <a:noFill/>
        </p:spPr>
        <p:txBody>
          <a:bodyPr lIns="0" rIns="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dirty="0"/>
              <a:t>Vamos ver o que são estas variáveis...</a:t>
            </a:r>
          </a:p>
        </p:txBody>
      </p:sp>
      <p:sp>
        <p:nvSpPr>
          <p:cNvPr id="7" name="Rectangle 6">
            <a:extLst>
              <a:ext uri="{FF2B5EF4-FFF2-40B4-BE49-F238E27FC236}">
                <a16:creationId xmlns:a16="http://schemas.microsoft.com/office/drawing/2014/main" id="{68A9EE3D-CEEA-7140-FF3B-25F61E3BFA5B}"/>
              </a:ext>
            </a:extLst>
          </p:cNvPr>
          <p:cNvSpPr/>
          <p:nvPr/>
        </p:nvSpPr>
        <p:spPr>
          <a:xfrm>
            <a:off x="1360220" y="2931562"/>
            <a:ext cx="3002229" cy="70049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O que aconteceu com a </a:t>
            </a:r>
            <a:br>
              <a:rPr lang="pt-BR" sz="1600" b="1" dirty="0">
                <a:solidFill>
                  <a:schemeClr val="tx1"/>
                </a:solidFill>
                <a:latin typeface="+mj-lt"/>
              </a:rPr>
            </a:br>
            <a:r>
              <a:rPr lang="pt-BR" sz="1600" b="1" dirty="0">
                <a:solidFill>
                  <a:schemeClr val="tx1"/>
                </a:solidFill>
                <a:latin typeface="+mj-lt"/>
              </a:rPr>
              <a:t>Marca A?</a:t>
            </a:r>
          </a:p>
        </p:txBody>
      </p:sp>
      <p:sp>
        <p:nvSpPr>
          <p:cNvPr id="8" name="Rectangle 7">
            <a:extLst>
              <a:ext uri="{FF2B5EF4-FFF2-40B4-BE49-F238E27FC236}">
                <a16:creationId xmlns:a16="http://schemas.microsoft.com/office/drawing/2014/main" id="{524764C9-B021-1F49-FB7E-388161DA3CCA}"/>
              </a:ext>
            </a:extLst>
          </p:cNvPr>
          <p:cNvSpPr/>
          <p:nvPr/>
        </p:nvSpPr>
        <p:spPr>
          <a:xfrm>
            <a:off x="1360220" y="4066987"/>
            <a:ext cx="3002229" cy="95002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AUMENTA O </a:t>
            </a:r>
            <a:r>
              <a:rPr lang="pt-BR" sz="1600" b="1" dirty="0">
                <a:solidFill>
                  <a:schemeClr val="bg2"/>
                </a:solidFill>
                <a:latin typeface="+mj-lt"/>
              </a:rPr>
              <a:t>VOLUME</a:t>
            </a:r>
            <a:r>
              <a:rPr lang="pt-BR" sz="1600" b="1" dirty="0">
                <a:solidFill>
                  <a:schemeClr val="tx1"/>
                </a:solidFill>
                <a:latin typeface="+mj-lt"/>
              </a:rPr>
              <a:t> E </a:t>
            </a:r>
            <a:r>
              <a:rPr lang="pt-BR" sz="1600" b="1" dirty="0">
                <a:solidFill>
                  <a:schemeClr val="bg2"/>
                </a:solidFill>
                <a:latin typeface="+mj-lt"/>
              </a:rPr>
              <a:t>FATURAMENTO</a:t>
            </a:r>
          </a:p>
        </p:txBody>
      </p:sp>
      <p:sp>
        <p:nvSpPr>
          <p:cNvPr id="9" name="Rectangle 8">
            <a:extLst>
              <a:ext uri="{FF2B5EF4-FFF2-40B4-BE49-F238E27FC236}">
                <a16:creationId xmlns:a16="http://schemas.microsoft.com/office/drawing/2014/main" id="{D7F7E98D-7E10-6748-4B30-C2F711462C48}"/>
              </a:ext>
            </a:extLst>
          </p:cNvPr>
          <p:cNvSpPr/>
          <p:nvPr/>
        </p:nvSpPr>
        <p:spPr>
          <a:xfrm>
            <a:off x="5417870" y="4066987"/>
            <a:ext cx="4440505" cy="95002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TEM DESEMPENHO SUPERIOR A CATEGORIA E GANHA </a:t>
            </a:r>
            <a:r>
              <a:rPr lang="pt-BR" sz="1600" b="1" dirty="0">
                <a:solidFill>
                  <a:schemeClr val="bg2"/>
                </a:solidFill>
                <a:latin typeface="+mj-lt"/>
              </a:rPr>
              <a:t>MARKET SHARE</a:t>
            </a:r>
          </a:p>
        </p:txBody>
      </p:sp>
      <p:sp>
        <p:nvSpPr>
          <p:cNvPr id="10" name="Rectangle 9">
            <a:extLst>
              <a:ext uri="{FF2B5EF4-FFF2-40B4-BE49-F238E27FC236}">
                <a16:creationId xmlns:a16="http://schemas.microsoft.com/office/drawing/2014/main" id="{02F903D4-006F-9B99-0BCB-0C097734E907}"/>
              </a:ext>
            </a:extLst>
          </p:cNvPr>
          <p:cNvSpPr/>
          <p:nvPr/>
        </p:nvSpPr>
        <p:spPr>
          <a:xfrm>
            <a:off x="4274868" y="4321693"/>
            <a:ext cx="1230582" cy="440618"/>
          </a:xfrm>
          <a:prstGeom prst="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bg1"/>
                </a:solidFill>
                <a:latin typeface="+mj-lt"/>
              </a:rPr>
              <a:t>e</a:t>
            </a:r>
          </a:p>
        </p:txBody>
      </p:sp>
    </p:spTree>
    <p:extLst>
      <p:ext uri="{BB962C8B-B14F-4D97-AF65-F5344CB8AC3E}">
        <p14:creationId xmlns:p14="http://schemas.microsoft.com/office/powerpoint/2010/main" val="2237786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BB87D478-9DEC-CA66-9565-8BB32EABDF4E}"/>
              </a:ext>
            </a:extLst>
          </p:cNvPr>
          <p:cNvSpPr>
            <a:spLocks noGrp="1"/>
          </p:cNvSpPr>
          <p:nvPr>
            <p:ph type="body" sz="quarter" idx="13"/>
          </p:nvPr>
        </p:nvSpPr>
        <p:spPr/>
        <p:txBody>
          <a:bodyPr/>
          <a:lstStyle/>
          <a:p>
            <a:r>
              <a:rPr lang="en-PH" b="1" dirty="0" err="1"/>
              <a:t>Integração</a:t>
            </a:r>
            <a:r>
              <a:rPr lang="en-PH" b="1" dirty="0"/>
              <a:t>, </a:t>
            </a:r>
            <a:r>
              <a:rPr lang="en-PH" b="1" dirty="0" err="1"/>
              <a:t>velocidade</a:t>
            </a:r>
            <a:r>
              <a:rPr lang="en-PH" b="1" dirty="0"/>
              <a:t> e </a:t>
            </a:r>
            <a:r>
              <a:rPr lang="en-PH" b="1" dirty="0" err="1"/>
              <a:t>escala</a:t>
            </a:r>
            <a:endParaRPr lang="en-PH" b="1" dirty="0"/>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Benefícios do novo Retail Index</a:t>
            </a:r>
            <a:endParaRPr lang="en-PH" dirty="0"/>
          </a:p>
        </p:txBody>
      </p:sp>
      <p:graphicFrame>
        <p:nvGraphicFramePr>
          <p:cNvPr id="2" name="Table 24">
            <a:extLst>
              <a:ext uri="{FF2B5EF4-FFF2-40B4-BE49-F238E27FC236}">
                <a16:creationId xmlns:a16="http://schemas.microsoft.com/office/drawing/2014/main" id="{EEC41973-7E12-4E24-8C99-E43CD185B123}"/>
              </a:ext>
            </a:extLst>
          </p:cNvPr>
          <p:cNvGraphicFramePr>
            <a:graphicFrameLocks noGrp="1"/>
          </p:cNvGraphicFramePr>
          <p:nvPr>
            <p:extLst>
              <p:ext uri="{D42A27DB-BD31-4B8C-83A1-F6EECF244321}">
                <p14:modId xmlns:p14="http://schemas.microsoft.com/office/powerpoint/2010/main" val="549347912"/>
              </p:ext>
            </p:extLst>
          </p:nvPr>
        </p:nvGraphicFramePr>
        <p:xfrm>
          <a:off x="288559" y="2694116"/>
          <a:ext cx="2230865" cy="3220720"/>
        </p:xfrm>
        <a:graphic>
          <a:graphicData uri="http://schemas.openxmlformats.org/drawingml/2006/table">
            <a:tbl>
              <a:tblPr firstRow="1" bandRow="1">
                <a:tableStyleId>{073A0DAA-6AF3-43AB-8588-CEC1D06C72B9}</a:tableStyleId>
              </a:tblPr>
              <a:tblGrid>
                <a:gridCol w="2230865">
                  <a:extLst>
                    <a:ext uri="{9D8B030D-6E8A-4147-A177-3AD203B41FA5}">
                      <a16:colId xmlns:a16="http://schemas.microsoft.com/office/drawing/2014/main" val="1952040229"/>
                    </a:ext>
                  </a:extLst>
                </a:gridCol>
              </a:tblGrid>
              <a:tr h="3220720">
                <a:tc>
                  <a:txBody>
                    <a:bodyPr/>
                    <a:lstStyle/>
                    <a:p>
                      <a:pPr marL="182880" indent="-182880">
                        <a:spcAft>
                          <a:spcPts val="800"/>
                        </a:spcAft>
                        <a:buClr>
                          <a:schemeClr val="tx1"/>
                        </a:buClr>
                        <a:buFont typeface="Arial" panose="020B0604020202020204" pitchFamily="34" charset="0"/>
                        <a:buChar char="•"/>
                      </a:pPr>
                      <a:r>
                        <a:rPr lang="es-ES" sz="1400" b="1" dirty="0">
                          <a:solidFill>
                            <a:schemeClr val="bg2"/>
                          </a:solidFill>
                        </a:rPr>
                        <a:t>Connect Express</a:t>
                      </a:r>
                    </a:p>
                    <a:p>
                      <a:pPr marL="182880" indent="-182880">
                        <a:spcAft>
                          <a:spcPts val="800"/>
                        </a:spcAft>
                        <a:buClr>
                          <a:schemeClr val="tx1"/>
                        </a:buClr>
                        <a:buFont typeface="Arial" panose="020B0604020202020204" pitchFamily="34" charset="0"/>
                        <a:buChar char="•"/>
                      </a:pPr>
                      <a:r>
                        <a:rPr lang="es-ES" sz="1400" b="0" dirty="0" err="1">
                          <a:solidFill>
                            <a:schemeClr val="tx1"/>
                          </a:solidFill>
                        </a:rPr>
                        <a:t>Dashboards</a:t>
                      </a:r>
                      <a:r>
                        <a:rPr lang="es-ES" sz="1400" b="0" dirty="0">
                          <a:solidFill>
                            <a:schemeClr val="tx1"/>
                          </a:solidFill>
                        </a:rPr>
                        <a:t> + </a:t>
                      </a:r>
                      <a:r>
                        <a:rPr lang="es-ES" sz="1400" b="0" dirty="0" err="1">
                          <a:solidFill>
                            <a:schemeClr val="tx1"/>
                          </a:solidFill>
                        </a:rPr>
                        <a:t>Geração</a:t>
                      </a:r>
                      <a:r>
                        <a:rPr lang="es-ES" sz="1400" b="0" dirty="0">
                          <a:solidFill>
                            <a:schemeClr val="tx1"/>
                          </a:solidFill>
                        </a:rPr>
                        <a:t> de </a:t>
                      </a:r>
                      <a:r>
                        <a:rPr lang="es-ES" sz="1400" b="0" dirty="0" err="1">
                          <a:solidFill>
                            <a:schemeClr val="tx1"/>
                          </a:solidFill>
                        </a:rPr>
                        <a:t>Apresentações</a:t>
                      </a:r>
                      <a:r>
                        <a:rPr lang="es-ES" sz="1400" b="0" dirty="0">
                          <a:solidFill>
                            <a:schemeClr val="tx1"/>
                          </a:solidFill>
                        </a:rPr>
                        <a:t> </a:t>
                      </a:r>
                    </a:p>
                    <a:p>
                      <a:pPr marL="182880" indent="-182880">
                        <a:spcAft>
                          <a:spcPts val="800"/>
                        </a:spcAft>
                        <a:buClr>
                          <a:schemeClr val="tx1"/>
                        </a:buClr>
                        <a:buFont typeface="Arial" panose="020B0604020202020204" pitchFamily="34" charset="0"/>
                        <a:buChar char="•"/>
                      </a:pPr>
                      <a:r>
                        <a:rPr lang="es-ES" sz="1400" b="0" dirty="0" err="1">
                          <a:solidFill>
                            <a:schemeClr val="tx1"/>
                          </a:solidFill>
                        </a:rPr>
                        <a:t>Tablets</a:t>
                      </a:r>
                      <a:r>
                        <a:rPr lang="es-ES" sz="1400" b="0" dirty="0">
                          <a:solidFill>
                            <a:schemeClr val="tx1"/>
                          </a:solidFill>
                        </a:rPr>
                        <a:t>, Smartphones</a:t>
                      </a:r>
                    </a:p>
                    <a:p>
                      <a:pPr marL="182880" indent="-182880">
                        <a:spcAft>
                          <a:spcPts val="800"/>
                        </a:spcAft>
                        <a:buClr>
                          <a:schemeClr val="tx1"/>
                        </a:buClr>
                        <a:buFont typeface="Arial" panose="020B0604020202020204" pitchFamily="34" charset="0"/>
                        <a:buChar char="•"/>
                      </a:pPr>
                      <a:r>
                        <a:rPr lang="es-ES" sz="1400" b="0" dirty="0">
                          <a:solidFill>
                            <a:schemeClr val="tx1"/>
                          </a:solidFill>
                        </a:rPr>
                        <a:t>Alertas automáticos </a:t>
                      </a:r>
                      <a:r>
                        <a:rPr lang="es-ES" sz="1400" b="0" dirty="0" err="1">
                          <a:solidFill>
                            <a:schemeClr val="tx1"/>
                          </a:solidFill>
                        </a:rPr>
                        <a:t>ou</a:t>
                      </a:r>
                      <a:r>
                        <a:rPr lang="es-ES" sz="1400" b="0" dirty="0">
                          <a:solidFill>
                            <a:schemeClr val="tx1"/>
                          </a:solidFill>
                        </a:rPr>
                        <a:t> programados</a:t>
                      </a:r>
                    </a:p>
                    <a:p>
                      <a:pPr marL="182880" indent="-182880">
                        <a:spcAft>
                          <a:spcPts val="800"/>
                        </a:spcAft>
                        <a:buClr>
                          <a:schemeClr val="tx1"/>
                        </a:buClr>
                        <a:buFont typeface="Arial" panose="020B0604020202020204" pitchFamily="34" charset="0"/>
                        <a:buChar char="•"/>
                      </a:pPr>
                      <a:r>
                        <a:rPr lang="es-ES" sz="1400" b="1" dirty="0" err="1">
                          <a:solidFill>
                            <a:schemeClr val="bg2"/>
                          </a:solidFill>
                        </a:rPr>
                        <a:t>Database</a:t>
                      </a:r>
                      <a:r>
                        <a:rPr lang="es-ES" sz="1400" b="1" dirty="0">
                          <a:solidFill>
                            <a:schemeClr val="bg2"/>
                          </a:solidFill>
                        </a:rPr>
                        <a:t> </a:t>
                      </a:r>
                      <a:r>
                        <a:rPr lang="es-ES" sz="1400" b="1" dirty="0" err="1">
                          <a:solidFill>
                            <a:schemeClr val="bg2"/>
                          </a:solidFill>
                        </a:rPr>
                        <a:t>Delivery</a:t>
                      </a:r>
                      <a:endParaRPr lang="es-ES" sz="1400" b="1" dirty="0">
                        <a:solidFill>
                          <a:schemeClr val="bg2"/>
                        </a:solidFill>
                      </a:endParaRPr>
                    </a:p>
                  </a:txBody>
                  <a:tcPr marT="182880" marB="182880">
                    <a:lnL w="57150" cap="flat" cmpd="sng" algn="ctr">
                      <a:noFill/>
                      <a:prstDash val="solid"/>
                      <a:round/>
                      <a:headEnd type="none" w="med" len="med"/>
                      <a:tailEnd type="none" w="med" len="med"/>
                    </a:lnL>
                    <a:lnR w="12700" cmpd="sng">
                      <a:noFill/>
                    </a:lnR>
                    <a:lnT w="57150" cap="flat" cmpd="sng" algn="ctr">
                      <a:solidFill>
                        <a:schemeClr val="bg2"/>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06392878"/>
                  </a:ext>
                </a:extLst>
              </a:tr>
            </a:tbl>
          </a:graphicData>
        </a:graphic>
      </p:graphicFrame>
      <p:graphicFrame>
        <p:nvGraphicFramePr>
          <p:cNvPr id="3" name="Table 24">
            <a:extLst>
              <a:ext uri="{FF2B5EF4-FFF2-40B4-BE49-F238E27FC236}">
                <a16:creationId xmlns:a16="http://schemas.microsoft.com/office/drawing/2014/main" id="{D0B32382-055D-5895-A8D9-AF5A467DAB7D}"/>
              </a:ext>
            </a:extLst>
          </p:cNvPr>
          <p:cNvGraphicFramePr>
            <a:graphicFrameLocks noGrp="1"/>
          </p:cNvGraphicFramePr>
          <p:nvPr>
            <p:extLst>
              <p:ext uri="{D42A27DB-BD31-4B8C-83A1-F6EECF244321}">
                <p14:modId xmlns:p14="http://schemas.microsoft.com/office/powerpoint/2010/main" val="437513649"/>
              </p:ext>
            </p:extLst>
          </p:nvPr>
        </p:nvGraphicFramePr>
        <p:xfrm>
          <a:off x="2626442" y="2694116"/>
          <a:ext cx="2230865" cy="3220720"/>
        </p:xfrm>
        <a:graphic>
          <a:graphicData uri="http://schemas.openxmlformats.org/drawingml/2006/table">
            <a:tbl>
              <a:tblPr firstRow="1" bandRow="1">
                <a:tableStyleId>{073A0DAA-6AF3-43AB-8588-CEC1D06C72B9}</a:tableStyleId>
              </a:tblPr>
              <a:tblGrid>
                <a:gridCol w="2230865">
                  <a:extLst>
                    <a:ext uri="{9D8B030D-6E8A-4147-A177-3AD203B41FA5}">
                      <a16:colId xmlns:a16="http://schemas.microsoft.com/office/drawing/2014/main" val="1952040229"/>
                    </a:ext>
                  </a:extLst>
                </a:gridCol>
              </a:tblGrid>
              <a:tr h="3220720">
                <a:tc>
                  <a:txBody>
                    <a:bodyPr/>
                    <a:lstStyle/>
                    <a:p>
                      <a:pPr marL="182880" indent="-182880">
                        <a:spcAft>
                          <a:spcPts val="800"/>
                        </a:spcAft>
                        <a:buClr>
                          <a:schemeClr val="tx1"/>
                        </a:buClr>
                        <a:buFont typeface="Arial" panose="020B0604020202020204" pitchFamily="34" charset="0"/>
                        <a:buChar char="•"/>
                      </a:pPr>
                      <a:r>
                        <a:rPr lang="pt-BR" sz="1400" b="1" dirty="0">
                          <a:solidFill>
                            <a:schemeClr val="bg2"/>
                          </a:solidFill>
                        </a:rPr>
                        <a:t>Relatório Web</a:t>
                      </a:r>
                      <a:r>
                        <a:rPr lang="pt-BR" sz="1400" b="0" dirty="0">
                          <a:solidFill>
                            <a:schemeClr val="bg2"/>
                          </a:solidFill>
                        </a:rPr>
                        <a:t> </a:t>
                      </a:r>
                      <a:r>
                        <a:rPr lang="pt-BR" sz="1400" b="0" dirty="0">
                          <a:solidFill>
                            <a:schemeClr val="tx1"/>
                          </a:solidFill>
                        </a:rPr>
                        <a:t>- atualização automática da Base de Dados</a:t>
                      </a:r>
                    </a:p>
                    <a:p>
                      <a:pPr marL="182880" indent="-182880">
                        <a:spcAft>
                          <a:spcPts val="800"/>
                        </a:spcAft>
                        <a:buClr>
                          <a:schemeClr val="tx1"/>
                        </a:buClr>
                        <a:buFont typeface="Arial" panose="020B0604020202020204" pitchFamily="34" charset="0"/>
                        <a:buChar char="•"/>
                      </a:pPr>
                      <a:r>
                        <a:rPr lang="pt-BR" sz="1400" b="1" dirty="0">
                          <a:solidFill>
                            <a:schemeClr val="bg2"/>
                          </a:solidFill>
                        </a:rPr>
                        <a:t>e-Commerce</a:t>
                      </a:r>
                      <a:r>
                        <a:rPr lang="pt-BR" sz="1400" b="0" dirty="0">
                          <a:solidFill>
                            <a:schemeClr val="tx1"/>
                          </a:solidFill>
                        </a:rPr>
                        <a:t> </a:t>
                      </a:r>
                    </a:p>
                  </a:txBody>
                  <a:tcPr marT="182880" marB="182880">
                    <a:lnL w="57150" cap="flat" cmpd="sng" algn="ctr">
                      <a:noFill/>
                      <a:prstDash val="solid"/>
                      <a:round/>
                      <a:headEnd type="none" w="med" len="med"/>
                      <a:tailEnd type="none" w="med" len="med"/>
                    </a:lnL>
                    <a:lnR w="12700" cmpd="sng">
                      <a:noFill/>
                    </a:lnR>
                    <a:lnT w="57150" cap="flat" cmpd="sng" algn="ctr">
                      <a:solidFill>
                        <a:schemeClr val="bg2"/>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06392878"/>
                  </a:ext>
                </a:extLst>
              </a:tr>
            </a:tbl>
          </a:graphicData>
        </a:graphic>
      </p:graphicFrame>
      <p:graphicFrame>
        <p:nvGraphicFramePr>
          <p:cNvPr id="4" name="Table 24">
            <a:extLst>
              <a:ext uri="{FF2B5EF4-FFF2-40B4-BE49-F238E27FC236}">
                <a16:creationId xmlns:a16="http://schemas.microsoft.com/office/drawing/2014/main" id="{93A4690C-B1A4-4114-0BF5-2EB559F07DFD}"/>
              </a:ext>
            </a:extLst>
          </p:cNvPr>
          <p:cNvGraphicFramePr>
            <a:graphicFrameLocks noGrp="1"/>
          </p:cNvGraphicFramePr>
          <p:nvPr>
            <p:extLst>
              <p:ext uri="{D42A27DB-BD31-4B8C-83A1-F6EECF244321}">
                <p14:modId xmlns:p14="http://schemas.microsoft.com/office/powerpoint/2010/main" val="2033836279"/>
              </p:ext>
            </p:extLst>
          </p:nvPr>
        </p:nvGraphicFramePr>
        <p:xfrm>
          <a:off x="4964325" y="2694116"/>
          <a:ext cx="2230865" cy="3220720"/>
        </p:xfrm>
        <a:graphic>
          <a:graphicData uri="http://schemas.openxmlformats.org/drawingml/2006/table">
            <a:tbl>
              <a:tblPr firstRow="1" bandRow="1">
                <a:tableStyleId>{073A0DAA-6AF3-43AB-8588-CEC1D06C72B9}</a:tableStyleId>
              </a:tblPr>
              <a:tblGrid>
                <a:gridCol w="2230865">
                  <a:extLst>
                    <a:ext uri="{9D8B030D-6E8A-4147-A177-3AD203B41FA5}">
                      <a16:colId xmlns:a16="http://schemas.microsoft.com/office/drawing/2014/main" val="1952040229"/>
                    </a:ext>
                  </a:extLst>
                </a:gridCol>
              </a:tblGrid>
              <a:tr h="3220720">
                <a:tc>
                  <a:txBody>
                    <a:bodyPr/>
                    <a:lstStyle/>
                    <a:p>
                      <a:pPr marL="182880" indent="-182880">
                        <a:spcAft>
                          <a:spcPts val="800"/>
                        </a:spcAft>
                        <a:buFont typeface="Arial" panose="020B0604020202020204" pitchFamily="34" charset="0"/>
                        <a:buChar char="•"/>
                      </a:pPr>
                      <a:r>
                        <a:rPr lang="es-ES" sz="1400" b="0" dirty="0" err="1">
                          <a:solidFill>
                            <a:schemeClr val="tx1"/>
                          </a:solidFill>
                        </a:rPr>
                        <a:t>Strategic</a:t>
                      </a:r>
                      <a:r>
                        <a:rPr lang="es-ES" sz="1400" b="0" dirty="0">
                          <a:solidFill>
                            <a:schemeClr val="tx1"/>
                          </a:solidFill>
                        </a:rPr>
                        <a:t> </a:t>
                      </a:r>
                      <a:r>
                        <a:rPr lang="es-ES" sz="1400" b="0" dirty="0" err="1">
                          <a:solidFill>
                            <a:schemeClr val="tx1"/>
                          </a:solidFill>
                        </a:rPr>
                        <a:t>Planner</a:t>
                      </a:r>
                      <a:endParaRPr lang="es-ES" sz="1400" b="0" dirty="0">
                        <a:solidFill>
                          <a:schemeClr val="tx1"/>
                        </a:solidFill>
                      </a:endParaRPr>
                    </a:p>
                    <a:p>
                      <a:pPr marL="182880" indent="-182880">
                        <a:spcAft>
                          <a:spcPts val="800"/>
                        </a:spcAft>
                        <a:buFont typeface="Arial" panose="020B0604020202020204" pitchFamily="34" charset="0"/>
                        <a:buChar char="•"/>
                      </a:pPr>
                      <a:r>
                        <a:rPr lang="es-ES" sz="1400" b="0" dirty="0" err="1">
                          <a:solidFill>
                            <a:schemeClr val="tx1"/>
                          </a:solidFill>
                        </a:rPr>
                        <a:t>Innovation</a:t>
                      </a:r>
                      <a:r>
                        <a:rPr lang="es-ES" sz="1400" b="0" dirty="0">
                          <a:solidFill>
                            <a:schemeClr val="tx1"/>
                          </a:solidFill>
                        </a:rPr>
                        <a:t> </a:t>
                      </a:r>
                      <a:r>
                        <a:rPr lang="es-ES" sz="1400" b="0" dirty="0" err="1">
                          <a:solidFill>
                            <a:schemeClr val="tx1"/>
                          </a:solidFill>
                        </a:rPr>
                        <a:t>Tracker</a:t>
                      </a:r>
                      <a:endParaRPr lang="es-ES" sz="1400" b="0" dirty="0">
                        <a:solidFill>
                          <a:schemeClr val="tx1"/>
                        </a:solidFill>
                      </a:endParaRPr>
                    </a:p>
                  </a:txBody>
                  <a:tcPr marT="182880" marB="182880">
                    <a:lnL w="57150" cap="flat" cmpd="sng" algn="ctr">
                      <a:noFill/>
                      <a:prstDash val="solid"/>
                      <a:round/>
                      <a:headEnd type="none" w="med" len="med"/>
                      <a:tailEnd type="none" w="med" len="med"/>
                    </a:lnL>
                    <a:lnR w="12700" cmpd="sng">
                      <a:noFill/>
                    </a:lnR>
                    <a:lnT w="57150" cap="flat" cmpd="sng" algn="ctr">
                      <a:solidFill>
                        <a:schemeClr val="bg2"/>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06392878"/>
                  </a:ext>
                </a:extLst>
              </a:tr>
            </a:tbl>
          </a:graphicData>
        </a:graphic>
      </p:graphicFrame>
      <p:graphicFrame>
        <p:nvGraphicFramePr>
          <p:cNvPr id="5" name="Table 24">
            <a:extLst>
              <a:ext uri="{FF2B5EF4-FFF2-40B4-BE49-F238E27FC236}">
                <a16:creationId xmlns:a16="http://schemas.microsoft.com/office/drawing/2014/main" id="{46B5C7A7-4D7F-595F-1B6D-51E01AAA56B8}"/>
              </a:ext>
            </a:extLst>
          </p:cNvPr>
          <p:cNvGraphicFramePr>
            <a:graphicFrameLocks noGrp="1"/>
          </p:cNvGraphicFramePr>
          <p:nvPr>
            <p:extLst>
              <p:ext uri="{D42A27DB-BD31-4B8C-83A1-F6EECF244321}">
                <p14:modId xmlns:p14="http://schemas.microsoft.com/office/powerpoint/2010/main" val="3851735435"/>
              </p:ext>
            </p:extLst>
          </p:nvPr>
        </p:nvGraphicFramePr>
        <p:xfrm>
          <a:off x="7302208" y="2694116"/>
          <a:ext cx="2230865" cy="3220720"/>
        </p:xfrm>
        <a:graphic>
          <a:graphicData uri="http://schemas.openxmlformats.org/drawingml/2006/table">
            <a:tbl>
              <a:tblPr firstRow="1" bandRow="1">
                <a:tableStyleId>{073A0DAA-6AF3-43AB-8588-CEC1D06C72B9}</a:tableStyleId>
              </a:tblPr>
              <a:tblGrid>
                <a:gridCol w="2230865">
                  <a:extLst>
                    <a:ext uri="{9D8B030D-6E8A-4147-A177-3AD203B41FA5}">
                      <a16:colId xmlns:a16="http://schemas.microsoft.com/office/drawing/2014/main" val="1952040229"/>
                    </a:ext>
                  </a:extLst>
                </a:gridCol>
              </a:tblGrid>
              <a:tr h="3220720">
                <a:tc>
                  <a:txBody>
                    <a:bodyPr/>
                    <a:lstStyle/>
                    <a:p>
                      <a:pPr marL="182880" indent="-182880">
                        <a:spcAft>
                          <a:spcPts val="800"/>
                        </a:spcAft>
                        <a:buFont typeface="Arial" panose="020B0604020202020204" pitchFamily="34" charset="0"/>
                        <a:buChar char="•"/>
                      </a:pPr>
                      <a:r>
                        <a:rPr lang="pt-BR" sz="1400" b="0" dirty="0">
                          <a:solidFill>
                            <a:schemeClr val="tx1"/>
                          </a:solidFill>
                        </a:rPr>
                        <a:t>Reports </a:t>
                      </a:r>
                      <a:r>
                        <a:rPr lang="pt-BR" sz="1400" b="1" dirty="0">
                          <a:solidFill>
                            <a:schemeClr val="bg2"/>
                          </a:solidFill>
                        </a:rPr>
                        <a:t>globais</a:t>
                      </a:r>
                    </a:p>
                    <a:p>
                      <a:pPr marL="182880" indent="-182880">
                        <a:spcAft>
                          <a:spcPts val="800"/>
                        </a:spcAft>
                        <a:buFont typeface="Arial" panose="020B0604020202020204" pitchFamily="34" charset="0"/>
                        <a:buChar char="•"/>
                      </a:pPr>
                      <a:r>
                        <a:rPr lang="pt-BR" sz="1400" b="0" dirty="0">
                          <a:solidFill>
                            <a:schemeClr val="tx1"/>
                          </a:solidFill>
                        </a:rPr>
                        <a:t>Mercados organizados por hierarquias</a:t>
                      </a:r>
                    </a:p>
                    <a:p>
                      <a:pPr marL="182880" indent="-182880">
                        <a:spcAft>
                          <a:spcPts val="800"/>
                        </a:spcAft>
                        <a:buClr>
                          <a:schemeClr val="tx1"/>
                        </a:buClr>
                        <a:buFont typeface="Arial" panose="020B0604020202020204" pitchFamily="34" charset="0"/>
                        <a:buChar char="•"/>
                      </a:pPr>
                      <a:r>
                        <a:rPr lang="pt-BR" sz="1400" b="1" dirty="0">
                          <a:solidFill>
                            <a:schemeClr val="bg2"/>
                          </a:solidFill>
                        </a:rPr>
                        <a:t>Múltiplias hierarquias</a:t>
                      </a:r>
                      <a:r>
                        <a:rPr lang="pt-BR" sz="1400" b="0" dirty="0">
                          <a:solidFill>
                            <a:schemeClr val="tx1"/>
                          </a:solidFill>
                        </a:rPr>
                        <a:t> de produtos</a:t>
                      </a:r>
                      <a:endParaRPr lang="es-ES" sz="1400" b="0" dirty="0">
                        <a:solidFill>
                          <a:schemeClr val="tx1"/>
                        </a:solidFill>
                      </a:endParaRPr>
                    </a:p>
                  </a:txBody>
                  <a:tcPr marT="182880" marB="182880">
                    <a:lnL w="57150" cap="flat" cmpd="sng" algn="ctr">
                      <a:noFill/>
                      <a:prstDash val="solid"/>
                      <a:round/>
                      <a:headEnd type="none" w="med" len="med"/>
                      <a:tailEnd type="none" w="med" len="med"/>
                    </a:lnL>
                    <a:lnR w="12700" cmpd="sng">
                      <a:noFill/>
                    </a:lnR>
                    <a:lnT w="57150" cap="flat" cmpd="sng" algn="ctr">
                      <a:solidFill>
                        <a:schemeClr val="bg2"/>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06392878"/>
                  </a:ext>
                </a:extLst>
              </a:tr>
            </a:tbl>
          </a:graphicData>
        </a:graphic>
      </p:graphicFrame>
      <p:graphicFrame>
        <p:nvGraphicFramePr>
          <p:cNvPr id="6" name="Table 24">
            <a:extLst>
              <a:ext uri="{FF2B5EF4-FFF2-40B4-BE49-F238E27FC236}">
                <a16:creationId xmlns:a16="http://schemas.microsoft.com/office/drawing/2014/main" id="{8DD11881-5C99-6E35-B723-5BDD9420AFFE}"/>
              </a:ext>
            </a:extLst>
          </p:cNvPr>
          <p:cNvGraphicFramePr>
            <a:graphicFrameLocks noGrp="1"/>
          </p:cNvGraphicFramePr>
          <p:nvPr>
            <p:extLst>
              <p:ext uri="{D42A27DB-BD31-4B8C-83A1-F6EECF244321}">
                <p14:modId xmlns:p14="http://schemas.microsoft.com/office/powerpoint/2010/main" val="2465468285"/>
              </p:ext>
            </p:extLst>
          </p:nvPr>
        </p:nvGraphicFramePr>
        <p:xfrm>
          <a:off x="9640092" y="2694116"/>
          <a:ext cx="2230865" cy="3220720"/>
        </p:xfrm>
        <a:graphic>
          <a:graphicData uri="http://schemas.openxmlformats.org/drawingml/2006/table">
            <a:tbl>
              <a:tblPr firstRow="1" bandRow="1">
                <a:tableStyleId>{073A0DAA-6AF3-43AB-8588-CEC1D06C72B9}</a:tableStyleId>
              </a:tblPr>
              <a:tblGrid>
                <a:gridCol w="2230865">
                  <a:extLst>
                    <a:ext uri="{9D8B030D-6E8A-4147-A177-3AD203B41FA5}">
                      <a16:colId xmlns:a16="http://schemas.microsoft.com/office/drawing/2014/main" val="1952040229"/>
                    </a:ext>
                  </a:extLst>
                </a:gridCol>
              </a:tblGrid>
              <a:tr h="2847645">
                <a:tc>
                  <a:txBody>
                    <a:bodyPr/>
                    <a:lstStyle/>
                    <a:p>
                      <a:pPr marL="182880" indent="-182880">
                        <a:spcAft>
                          <a:spcPts val="800"/>
                        </a:spcAft>
                        <a:buFont typeface="Arial" panose="020B0604020202020204" pitchFamily="34" charset="0"/>
                        <a:buChar char="•"/>
                      </a:pPr>
                      <a:r>
                        <a:rPr lang="pt-BR" sz="1400" b="0" dirty="0">
                          <a:solidFill>
                            <a:schemeClr val="tx1"/>
                          </a:solidFill>
                        </a:rPr>
                        <a:t>Entrega rápida e eficiente</a:t>
                      </a:r>
                    </a:p>
                    <a:p>
                      <a:pPr marL="182880" indent="-182880">
                        <a:spcAft>
                          <a:spcPts val="800"/>
                        </a:spcAft>
                        <a:buClr>
                          <a:schemeClr val="tx1"/>
                        </a:buClr>
                        <a:buFont typeface="Arial" panose="020B0604020202020204" pitchFamily="34" charset="0"/>
                        <a:buChar char="•"/>
                      </a:pPr>
                      <a:r>
                        <a:rPr lang="pt-BR" sz="1400" b="1" dirty="0">
                          <a:solidFill>
                            <a:schemeClr val="bg2"/>
                          </a:solidFill>
                        </a:rPr>
                        <a:t>Qualquer hora, Qualquer lugar </a:t>
                      </a:r>
                    </a:p>
                    <a:p>
                      <a:pPr marL="182880" indent="-182880">
                        <a:spcAft>
                          <a:spcPts val="800"/>
                        </a:spcAft>
                        <a:buFont typeface="Arial" panose="020B0604020202020204" pitchFamily="34" charset="0"/>
                        <a:buChar char="•"/>
                      </a:pPr>
                      <a:r>
                        <a:rPr lang="pt-BR" sz="1400" b="0" dirty="0">
                          <a:solidFill>
                            <a:schemeClr val="tx1"/>
                          </a:solidFill>
                        </a:rPr>
                        <a:t>Velocidade no Go-to-Markets</a:t>
                      </a:r>
                    </a:p>
                    <a:p>
                      <a:pPr marL="182880" indent="-182880">
                        <a:spcAft>
                          <a:spcPts val="800"/>
                        </a:spcAft>
                        <a:buClr>
                          <a:schemeClr val="tx1"/>
                        </a:buClr>
                        <a:buFont typeface="Arial" panose="020B0604020202020204" pitchFamily="34" charset="0"/>
                        <a:buChar char="•"/>
                      </a:pPr>
                      <a:r>
                        <a:rPr lang="pt-BR" sz="1400" b="1" dirty="0">
                          <a:solidFill>
                            <a:schemeClr val="bg2"/>
                          </a:solidFill>
                        </a:rPr>
                        <a:t>Back Data Extendida</a:t>
                      </a:r>
                    </a:p>
                    <a:p>
                      <a:pPr marL="182880" indent="-182880">
                        <a:spcAft>
                          <a:spcPts val="800"/>
                        </a:spcAft>
                        <a:buFont typeface="Arial" panose="020B0604020202020204" pitchFamily="34" charset="0"/>
                        <a:buChar char="•"/>
                      </a:pPr>
                      <a:r>
                        <a:rPr lang="pt-BR" sz="1400" b="0" dirty="0">
                          <a:solidFill>
                            <a:schemeClr val="tx1"/>
                          </a:solidFill>
                        </a:rPr>
                        <a:t>Harmonização Standards Globais</a:t>
                      </a:r>
                    </a:p>
                    <a:p>
                      <a:pPr marL="182880" indent="-182880">
                        <a:spcAft>
                          <a:spcPts val="800"/>
                        </a:spcAft>
                        <a:buFont typeface="Arial" panose="020B0604020202020204" pitchFamily="34" charset="0"/>
                        <a:buChar char="•"/>
                      </a:pPr>
                      <a:r>
                        <a:rPr lang="pt-BR" sz="1400" b="0" dirty="0">
                          <a:solidFill>
                            <a:schemeClr val="tx1"/>
                          </a:solidFill>
                        </a:rPr>
                        <a:t>Mais acessos dentro do cliente</a:t>
                      </a:r>
                    </a:p>
                  </a:txBody>
                  <a:tcPr marT="182880" marB="182880">
                    <a:lnL w="57150" cap="flat" cmpd="sng" algn="ctr">
                      <a:noFill/>
                      <a:prstDash val="solid"/>
                      <a:round/>
                      <a:headEnd type="none" w="med" len="med"/>
                      <a:tailEnd type="none" w="med" len="med"/>
                    </a:lnL>
                    <a:lnR w="12700" cmpd="sng">
                      <a:noFill/>
                    </a:lnR>
                    <a:lnT w="57150" cap="flat" cmpd="sng" algn="ctr">
                      <a:solidFill>
                        <a:schemeClr val="bg2"/>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06392878"/>
                  </a:ext>
                </a:extLst>
              </a:tr>
            </a:tbl>
          </a:graphicData>
        </a:graphic>
      </p:graphicFrame>
      <p:sp>
        <p:nvSpPr>
          <p:cNvPr id="7" name="Content Placeholder 2">
            <a:extLst>
              <a:ext uri="{FF2B5EF4-FFF2-40B4-BE49-F238E27FC236}">
                <a16:creationId xmlns:a16="http://schemas.microsoft.com/office/drawing/2014/main" id="{642DFC12-E635-AFBC-CD9B-AD379240D128}"/>
              </a:ext>
            </a:extLst>
          </p:cNvPr>
          <p:cNvSpPr txBox="1">
            <a:spLocks/>
          </p:cNvSpPr>
          <p:nvPr/>
        </p:nvSpPr>
        <p:spPr>
          <a:xfrm>
            <a:off x="279200" y="2256908"/>
            <a:ext cx="2230865" cy="368300"/>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t>ACESSO</a:t>
            </a:r>
          </a:p>
        </p:txBody>
      </p:sp>
      <p:sp>
        <p:nvSpPr>
          <p:cNvPr id="8" name="Content Placeholder 2">
            <a:extLst>
              <a:ext uri="{FF2B5EF4-FFF2-40B4-BE49-F238E27FC236}">
                <a16:creationId xmlns:a16="http://schemas.microsoft.com/office/drawing/2014/main" id="{4B695416-F267-E3F4-C6BD-6B59ECEC3D1F}"/>
              </a:ext>
            </a:extLst>
          </p:cNvPr>
          <p:cNvSpPr txBox="1">
            <a:spLocks/>
          </p:cNvSpPr>
          <p:nvPr/>
        </p:nvSpPr>
        <p:spPr>
          <a:xfrm>
            <a:off x="2626442" y="2256908"/>
            <a:ext cx="2230865" cy="368300"/>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t>FACILITADOR</a:t>
            </a:r>
          </a:p>
        </p:txBody>
      </p:sp>
      <p:sp>
        <p:nvSpPr>
          <p:cNvPr id="9" name="Content Placeholder 2">
            <a:extLst>
              <a:ext uri="{FF2B5EF4-FFF2-40B4-BE49-F238E27FC236}">
                <a16:creationId xmlns:a16="http://schemas.microsoft.com/office/drawing/2014/main" id="{8ECACA63-E6E1-1F90-543D-8BF9F4820C76}"/>
              </a:ext>
            </a:extLst>
          </p:cNvPr>
          <p:cNvSpPr txBox="1">
            <a:spLocks/>
          </p:cNvSpPr>
          <p:nvPr/>
        </p:nvSpPr>
        <p:spPr>
          <a:xfrm>
            <a:off x="4973684" y="2256908"/>
            <a:ext cx="2230865" cy="368300"/>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t>ANALYTICS</a:t>
            </a:r>
          </a:p>
        </p:txBody>
      </p:sp>
      <p:sp>
        <p:nvSpPr>
          <p:cNvPr id="10" name="Content Placeholder 2">
            <a:extLst>
              <a:ext uri="{FF2B5EF4-FFF2-40B4-BE49-F238E27FC236}">
                <a16:creationId xmlns:a16="http://schemas.microsoft.com/office/drawing/2014/main" id="{B16A9C29-9F23-44E2-C8C7-1C2593316C5B}"/>
              </a:ext>
            </a:extLst>
          </p:cNvPr>
          <p:cNvSpPr txBox="1">
            <a:spLocks/>
          </p:cNvSpPr>
          <p:nvPr/>
        </p:nvSpPr>
        <p:spPr>
          <a:xfrm>
            <a:off x="7292849" y="2256908"/>
            <a:ext cx="2230865" cy="368300"/>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t>CONTEÚDO</a:t>
            </a:r>
          </a:p>
        </p:txBody>
      </p:sp>
      <p:sp>
        <p:nvSpPr>
          <p:cNvPr id="11" name="Content Placeholder 2">
            <a:extLst>
              <a:ext uri="{FF2B5EF4-FFF2-40B4-BE49-F238E27FC236}">
                <a16:creationId xmlns:a16="http://schemas.microsoft.com/office/drawing/2014/main" id="{E601EE4E-0839-35F2-F165-F432FDD06B9E}"/>
              </a:ext>
            </a:extLst>
          </p:cNvPr>
          <p:cNvSpPr txBox="1">
            <a:spLocks/>
          </p:cNvSpPr>
          <p:nvPr/>
        </p:nvSpPr>
        <p:spPr>
          <a:xfrm>
            <a:off x="9640093" y="2256908"/>
            <a:ext cx="2230865" cy="368300"/>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b="1" dirty="0"/>
              <a:t>EFICIÊNCIA</a:t>
            </a:r>
          </a:p>
        </p:txBody>
      </p:sp>
      <p:pic>
        <p:nvPicPr>
          <p:cNvPr id="12" name="Picture 11" descr="A picture containing text, window&#10;&#10;Description automatically generated">
            <a:extLst>
              <a:ext uri="{FF2B5EF4-FFF2-40B4-BE49-F238E27FC236}">
                <a16:creationId xmlns:a16="http://schemas.microsoft.com/office/drawing/2014/main" id="{8D0A7011-8FF6-B118-778B-35DF85495A21}"/>
              </a:ext>
            </a:extLst>
          </p:cNvPr>
          <p:cNvPicPr>
            <a:picLocks noChangeAspect="1"/>
          </p:cNvPicPr>
          <p:nvPr/>
        </p:nvPicPr>
        <p:blipFill>
          <a:blip r:embed="rId2"/>
          <a:stretch>
            <a:fillRect/>
          </a:stretch>
        </p:blipFill>
        <p:spPr>
          <a:xfrm>
            <a:off x="971719" y="1407138"/>
            <a:ext cx="864544" cy="741038"/>
          </a:xfrm>
          <a:prstGeom prst="rect">
            <a:avLst/>
          </a:prstGeom>
        </p:spPr>
      </p:pic>
      <p:pic>
        <p:nvPicPr>
          <p:cNvPr id="13" name="Picture 12" descr="A picture containing text, monitor, display&#10;&#10;Description automatically generated">
            <a:extLst>
              <a:ext uri="{FF2B5EF4-FFF2-40B4-BE49-F238E27FC236}">
                <a16:creationId xmlns:a16="http://schemas.microsoft.com/office/drawing/2014/main" id="{8B51D864-5485-40A2-8510-4B3CB165F581}"/>
              </a:ext>
            </a:extLst>
          </p:cNvPr>
          <p:cNvPicPr>
            <a:picLocks noChangeAspect="1"/>
          </p:cNvPicPr>
          <p:nvPr/>
        </p:nvPicPr>
        <p:blipFill>
          <a:blip r:embed="rId3"/>
          <a:stretch>
            <a:fillRect/>
          </a:stretch>
        </p:blipFill>
        <p:spPr>
          <a:xfrm>
            <a:off x="3309602" y="1407138"/>
            <a:ext cx="864544" cy="741038"/>
          </a:xfrm>
          <a:prstGeom prst="rect">
            <a:avLst/>
          </a:prstGeom>
        </p:spPr>
      </p:pic>
      <p:pic>
        <p:nvPicPr>
          <p:cNvPr id="14" name="Picture 13" descr="Icon&#10;&#10;Description automatically generated">
            <a:extLst>
              <a:ext uri="{FF2B5EF4-FFF2-40B4-BE49-F238E27FC236}">
                <a16:creationId xmlns:a16="http://schemas.microsoft.com/office/drawing/2014/main" id="{3ACD15E4-2366-CDB5-E767-E93C2FA5FA09}"/>
              </a:ext>
            </a:extLst>
          </p:cNvPr>
          <p:cNvPicPr>
            <a:picLocks noChangeAspect="1"/>
          </p:cNvPicPr>
          <p:nvPr/>
        </p:nvPicPr>
        <p:blipFill>
          <a:blip r:embed="rId4"/>
          <a:stretch>
            <a:fillRect/>
          </a:stretch>
        </p:blipFill>
        <p:spPr>
          <a:xfrm>
            <a:off x="5647483" y="1407135"/>
            <a:ext cx="864548" cy="741041"/>
          </a:xfrm>
          <a:prstGeom prst="rect">
            <a:avLst/>
          </a:prstGeom>
        </p:spPr>
      </p:pic>
      <p:pic>
        <p:nvPicPr>
          <p:cNvPr id="16" name="Picture 15" descr="A picture containing text, light&#10;&#10;Description automatically generated">
            <a:extLst>
              <a:ext uri="{FF2B5EF4-FFF2-40B4-BE49-F238E27FC236}">
                <a16:creationId xmlns:a16="http://schemas.microsoft.com/office/drawing/2014/main" id="{55385B01-F482-3CB8-4524-94B8DE255979}"/>
              </a:ext>
            </a:extLst>
          </p:cNvPr>
          <p:cNvPicPr>
            <a:picLocks noChangeAspect="1"/>
          </p:cNvPicPr>
          <p:nvPr/>
        </p:nvPicPr>
        <p:blipFill>
          <a:blip r:embed="rId5"/>
          <a:stretch>
            <a:fillRect/>
          </a:stretch>
        </p:blipFill>
        <p:spPr>
          <a:xfrm>
            <a:off x="7985367" y="1407136"/>
            <a:ext cx="864546" cy="741039"/>
          </a:xfrm>
          <a:prstGeom prst="rect">
            <a:avLst/>
          </a:prstGeom>
        </p:spPr>
      </p:pic>
      <p:pic>
        <p:nvPicPr>
          <p:cNvPr id="17" name="Picture 16" descr="Icon&#10;&#10;Description automatically generated">
            <a:extLst>
              <a:ext uri="{FF2B5EF4-FFF2-40B4-BE49-F238E27FC236}">
                <a16:creationId xmlns:a16="http://schemas.microsoft.com/office/drawing/2014/main" id="{9BCD7F29-4A9B-AB37-71D7-C4B016AAB246}"/>
              </a:ext>
            </a:extLst>
          </p:cNvPr>
          <p:cNvPicPr>
            <a:picLocks noChangeAspect="1"/>
          </p:cNvPicPr>
          <p:nvPr/>
        </p:nvPicPr>
        <p:blipFill>
          <a:blip r:embed="rId6"/>
          <a:stretch>
            <a:fillRect/>
          </a:stretch>
        </p:blipFill>
        <p:spPr>
          <a:xfrm>
            <a:off x="10323251" y="1407136"/>
            <a:ext cx="864546" cy="741039"/>
          </a:xfrm>
          <a:prstGeom prst="rect">
            <a:avLst/>
          </a:prstGeom>
        </p:spPr>
      </p:pic>
      <p:sp>
        <p:nvSpPr>
          <p:cNvPr id="18" name="Rectangle 17">
            <a:extLst>
              <a:ext uri="{FF2B5EF4-FFF2-40B4-BE49-F238E27FC236}">
                <a16:creationId xmlns:a16="http://schemas.microsoft.com/office/drawing/2014/main" id="{118D0392-6134-1ABE-A394-4141EAE18EEB}"/>
              </a:ext>
            </a:extLst>
          </p:cNvPr>
          <p:cNvSpPr/>
          <p:nvPr/>
        </p:nvSpPr>
        <p:spPr>
          <a:xfrm>
            <a:off x="9039225" y="33554"/>
            <a:ext cx="3085719" cy="65224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pt-BR" sz="1200" dirty="0">
                <a:solidFill>
                  <a:schemeClr val="tx1"/>
                </a:solidFill>
              </a:rPr>
              <a:t>Atualizar,Discover?</a:t>
            </a:r>
          </a:p>
          <a:p>
            <a:pPr algn="ctr">
              <a:spcAft>
                <a:spcPts val="600"/>
              </a:spcAft>
            </a:pPr>
            <a:r>
              <a:rPr lang="pt-BR" sz="1200" dirty="0">
                <a:solidFill>
                  <a:schemeClr val="tx1"/>
                </a:solidFill>
              </a:rPr>
              <a:t>Temos mais benefícios de analyitcs?</a:t>
            </a:r>
          </a:p>
        </p:txBody>
      </p:sp>
      <p:sp>
        <p:nvSpPr>
          <p:cNvPr id="19" name="Slide Number Placeholder 2">
            <a:extLst>
              <a:ext uri="{FF2B5EF4-FFF2-40B4-BE49-F238E27FC236}">
                <a16:creationId xmlns:a16="http://schemas.microsoft.com/office/drawing/2014/main" id="{06522A84-609A-63FF-B52D-14DEABDD41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8</a:t>
            </a:fld>
            <a:endParaRPr lang="en-US" dirty="0"/>
          </a:p>
        </p:txBody>
      </p:sp>
    </p:spTree>
    <p:extLst>
      <p:ext uri="{BB962C8B-B14F-4D97-AF65-F5344CB8AC3E}">
        <p14:creationId xmlns:p14="http://schemas.microsoft.com/office/powerpoint/2010/main" val="23481730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Análise dos dados – vendas em volume</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80</a:t>
            </a:fld>
            <a:endParaRPr lang="en-US" dirty="0"/>
          </a:p>
        </p:txBody>
      </p:sp>
      <p:sp>
        <p:nvSpPr>
          <p:cNvPr id="3" name="Google Shape;1596;p40">
            <a:extLst>
              <a:ext uri="{FF2B5EF4-FFF2-40B4-BE49-F238E27FC236}">
                <a16:creationId xmlns:a16="http://schemas.microsoft.com/office/drawing/2014/main" id="{210E317D-688E-BD6A-0E3E-F00E47BF04C5}"/>
              </a:ext>
            </a:extLst>
          </p:cNvPr>
          <p:cNvSpPr txBox="1"/>
          <p:nvPr/>
        </p:nvSpPr>
        <p:spPr>
          <a:xfrm>
            <a:off x="288558" y="2283893"/>
            <a:ext cx="8570215" cy="2290213"/>
          </a:xfrm>
          <a:prstGeom prst="rect">
            <a:avLst/>
          </a:prstGeom>
          <a:noFill/>
          <a:ln>
            <a:noFill/>
          </a:ln>
        </p:spPr>
        <p:txBody>
          <a:bodyPr spcFirstLastPara="1" wrap="square" lIns="0" tIns="45700" rIns="0" bIns="45700" anchor="t" anchorCtr="0">
            <a:noAutofit/>
          </a:bodyPr>
          <a:lstStyle/>
          <a:p>
            <a:pPr marL="285750" marR="0" lvl="0" indent="-285750" algn="l" rtl="0">
              <a:lnSpc>
                <a:spcPct val="100000"/>
              </a:lnSpc>
              <a:spcBef>
                <a:spcPts val="0"/>
              </a:spcBef>
              <a:spcAft>
                <a:spcPts val="1200"/>
              </a:spcAft>
              <a:buClr>
                <a:schemeClr val="dk1"/>
              </a:buClr>
              <a:buSzPts val="1600"/>
              <a:buFont typeface="Arial"/>
              <a:buChar char="•"/>
            </a:pPr>
            <a:r>
              <a:rPr lang="pt-BR" sz="1600" dirty="0">
                <a:solidFill>
                  <a:schemeClr val="dk1"/>
                </a:solidFill>
                <a:latin typeface="Arial"/>
                <a:ea typeface="Arial"/>
                <a:cs typeface="Arial"/>
                <a:sym typeface="Arial"/>
              </a:rPr>
              <a:t>A informação de Vendas em Volume é obtida através da relação de Compras e Estoques na metodologia do Store Audit, como podemos ver na equação abaixo</a:t>
            </a:r>
            <a:r>
              <a:rPr lang="pt-BR" sz="1600" dirty="0">
                <a:solidFill>
                  <a:schemeClr val="dk1"/>
                </a:solidFill>
                <a:highlight>
                  <a:srgbClr val="FFFF00"/>
                </a:highlight>
                <a:latin typeface="Arial"/>
                <a:ea typeface="Arial"/>
                <a:cs typeface="Arial"/>
                <a:sym typeface="Arial"/>
              </a:rPr>
              <a:t>: </a:t>
            </a:r>
            <a:r>
              <a:rPr lang="pt-BR" sz="1600" b="1" dirty="0">
                <a:solidFill>
                  <a:schemeClr val="dk1"/>
                </a:solidFill>
                <a:highlight>
                  <a:srgbClr val="FFFF00"/>
                </a:highlight>
                <a:latin typeface="Arial"/>
                <a:ea typeface="Arial"/>
                <a:cs typeface="Arial"/>
                <a:sym typeface="Arial"/>
              </a:rPr>
              <a:t>Estoque Anterior + Compras do Período – Estoque Atual = Vendas do Período</a:t>
            </a:r>
          </a:p>
          <a:p>
            <a:pPr marL="285750" marR="0" lvl="0" indent="-285750" algn="l" rtl="0">
              <a:lnSpc>
                <a:spcPct val="100000"/>
              </a:lnSpc>
              <a:spcBef>
                <a:spcPts val="0"/>
              </a:spcBef>
              <a:spcAft>
                <a:spcPts val="1200"/>
              </a:spcAft>
              <a:buClr>
                <a:schemeClr val="dk1"/>
              </a:buClr>
              <a:buSzPts val="1600"/>
              <a:buFont typeface="Arial"/>
              <a:buChar char="•"/>
            </a:pPr>
            <a:r>
              <a:rPr lang="pt-BR" sz="1600" dirty="0">
                <a:solidFill>
                  <a:schemeClr val="dk1"/>
                </a:solidFill>
                <a:latin typeface="Arial"/>
                <a:ea typeface="Arial"/>
                <a:cs typeface="Arial"/>
                <a:sym typeface="Arial"/>
              </a:rPr>
              <a:t>Para o AS e Farma Cadeia colaboradores Nielsen a informação de vendas é obtida </a:t>
            </a:r>
            <a:r>
              <a:rPr lang="pt-BR" sz="1600" b="1" dirty="0">
                <a:solidFill>
                  <a:schemeClr val="dk1"/>
                </a:solidFill>
                <a:latin typeface="Arial"/>
                <a:ea typeface="Arial"/>
                <a:cs typeface="Arial"/>
                <a:sym typeface="Arial"/>
              </a:rPr>
              <a:t>diretamente dos varejistas</a:t>
            </a:r>
            <a:r>
              <a:rPr lang="pt-BR" sz="1600" dirty="0">
                <a:solidFill>
                  <a:schemeClr val="dk1"/>
                </a:solidFill>
                <a:latin typeface="Arial"/>
                <a:ea typeface="Arial"/>
                <a:cs typeface="Arial"/>
                <a:sym typeface="Arial"/>
              </a:rPr>
              <a:t>.  </a:t>
            </a:r>
          </a:p>
          <a:p>
            <a:pPr marL="285750" marR="0" lvl="0" indent="-285750" algn="l" rtl="0">
              <a:lnSpc>
                <a:spcPct val="100000"/>
              </a:lnSpc>
              <a:spcBef>
                <a:spcPts val="0"/>
              </a:spcBef>
              <a:spcAft>
                <a:spcPts val="1200"/>
              </a:spcAft>
              <a:buClr>
                <a:schemeClr val="dk1"/>
              </a:buClr>
              <a:buSzPts val="1600"/>
              <a:buFont typeface="Arial"/>
              <a:buChar char="•"/>
            </a:pPr>
            <a:r>
              <a:rPr lang="pt-BR" sz="1600" dirty="0">
                <a:solidFill>
                  <a:schemeClr val="dk1"/>
                </a:solidFill>
                <a:latin typeface="Arial"/>
                <a:ea typeface="Arial"/>
                <a:cs typeface="Arial"/>
                <a:sym typeface="Arial"/>
              </a:rPr>
              <a:t>Para canais mistos, o recebimento de uma parte também é eletrônico, porém </a:t>
            </a:r>
            <a:r>
              <a:rPr lang="pt-BR" sz="1600" b="1" dirty="0">
                <a:solidFill>
                  <a:schemeClr val="dk1"/>
                </a:solidFill>
                <a:latin typeface="Arial"/>
                <a:ea typeface="Arial"/>
                <a:cs typeface="Arial"/>
                <a:sym typeface="Arial"/>
              </a:rPr>
              <a:t>via vendors</a:t>
            </a:r>
            <a:r>
              <a:rPr lang="pt-BR" sz="1600" dirty="0">
                <a:solidFill>
                  <a:schemeClr val="dk1"/>
                </a:solidFill>
                <a:latin typeface="Arial"/>
                <a:ea typeface="Arial"/>
                <a:cs typeface="Arial"/>
                <a:sym typeface="Arial"/>
              </a:rPr>
              <a:t>.</a:t>
            </a:r>
          </a:p>
        </p:txBody>
      </p:sp>
      <p:sp>
        <p:nvSpPr>
          <p:cNvPr id="4" name="Rectangle 3">
            <a:extLst>
              <a:ext uri="{FF2B5EF4-FFF2-40B4-BE49-F238E27FC236}">
                <a16:creationId xmlns:a16="http://schemas.microsoft.com/office/drawing/2014/main" id="{F553BFC0-F3BB-8879-320A-9FD24A836E59}"/>
              </a:ext>
            </a:extLst>
          </p:cNvPr>
          <p:cNvSpPr/>
          <p:nvPr/>
        </p:nvSpPr>
        <p:spPr>
          <a:xfrm>
            <a:off x="279200" y="1584271"/>
            <a:ext cx="8357500" cy="543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Vendas em Volume: é a quantidade de produtos que as lojas venderam no período.</a:t>
            </a:r>
          </a:p>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Expressa em mil quilos, mil litros, mil unidades etc, dependendo da categoria</a:t>
            </a:r>
          </a:p>
        </p:txBody>
      </p:sp>
    </p:spTree>
    <p:extLst>
      <p:ext uri="{BB962C8B-B14F-4D97-AF65-F5344CB8AC3E}">
        <p14:creationId xmlns:p14="http://schemas.microsoft.com/office/powerpoint/2010/main" val="14549633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Análise dos dados – market share</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81</a:t>
            </a:fld>
            <a:endParaRPr lang="en-US" dirty="0"/>
          </a:p>
        </p:txBody>
      </p:sp>
      <p:sp>
        <p:nvSpPr>
          <p:cNvPr id="3" name="Google Shape;1654;p101">
            <a:extLst>
              <a:ext uri="{FF2B5EF4-FFF2-40B4-BE49-F238E27FC236}">
                <a16:creationId xmlns:a16="http://schemas.microsoft.com/office/drawing/2014/main" id="{D8BAF507-17A8-4A62-BF91-52682167CD4B}"/>
              </a:ext>
            </a:extLst>
          </p:cNvPr>
          <p:cNvSpPr txBox="1"/>
          <p:nvPr/>
        </p:nvSpPr>
        <p:spPr>
          <a:xfrm>
            <a:off x="288558" y="977713"/>
            <a:ext cx="9607917" cy="888729"/>
          </a:xfrm>
          <a:prstGeom prst="rect">
            <a:avLst/>
          </a:prstGeom>
          <a:solidFill>
            <a:schemeClr val="bg2"/>
          </a:solidFill>
          <a:ln>
            <a:solidFill>
              <a:schemeClr val="bg2"/>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600" i="0" u="none" strike="noStrike" cap="none" dirty="0">
                <a:solidFill>
                  <a:srgbClr val="FFFFFF"/>
                </a:solidFill>
                <a:latin typeface="Montserrat"/>
                <a:ea typeface="Montserrat"/>
                <a:cs typeface="Montserrat"/>
                <a:sym typeface="Montserrat"/>
              </a:rPr>
              <a:t>Market Share: Indica a participação de um fabricante ou produto nas vendas da categoria.</a:t>
            </a:r>
          </a:p>
          <a:p>
            <a:pPr marL="0" marR="0" lvl="0" indent="0" algn="ctr" rtl="0">
              <a:lnSpc>
                <a:spcPct val="100000"/>
              </a:lnSpc>
              <a:spcBef>
                <a:spcPts val="0"/>
              </a:spcBef>
              <a:spcAft>
                <a:spcPts val="0"/>
              </a:spcAft>
              <a:buClr>
                <a:srgbClr val="000000"/>
              </a:buClr>
              <a:buSzPts val="1400"/>
              <a:buFont typeface="Arial"/>
              <a:buNone/>
            </a:pPr>
            <a:r>
              <a:rPr lang="pt-BR" sz="1600" i="0" u="none" strike="noStrike" cap="none" dirty="0">
                <a:solidFill>
                  <a:srgbClr val="FFFFFF"/>
                </a:solidFill>
                <a:latin typeface="Montserrat"/>
                <a:ea typeface="Montserrat"/>
                <a:cs typeface="Montserrat"/>
                <a:sym typeface="Montserrat"/>
              </a:rPr>
              <a:t>Expressa o % de Vendas em Volume de um fabricante ou produto em relação ao total</a:t>
            </a:r>
          </a:p>
        </p:txBody>
      </p:sp>
      <p:grpSp>
        <p:nvGrpSpPr>
          <p:cNvPr id="24" name="Group 23">
            <a:extLst>
              <a:ext uri="{FF2B5EF4-FFF2-40B4-BE49-F238E27FC236}">
                <a16:creationId xmlns:a16="http://schemas.microsoft.com/office/drawing/2014/main" id="{8F786864-E0A2-54A2-7D19-D5958B08AEDF}"/>
              </a:ext>
            </a:extLst>
          </p:cNvPr>
          <p:cNvGrpSpPr/>
          <p:nvPr/>
        </p:nvGrpSpPr>
        <p:grpSpPr>
          <a:xfrm>
            <a:off x="448588" y="2013868"/>
            <a:ext cx="7674920" cy="725550"/>
            <a:chOff x="448588" y="2013868"/>
            <a:chExt cx="7674920" cy="725550"/>
          </a:xfrm>
        </p:grpSpPr>
        <p:sp>
          <p:nvSpPr>
            <p:cNvPr id="4" name="Rectangle 3">
              <a:extLst>
                <a:ext uri="{FF2B5EF4-FFF2-40B4-BE49-F238E27FC236}">
                  <a16:creationId xmlns:a16="http://schemas.microsoft.com/office/drawing/2014/main" id="{708A52F2-9E37-1813-20EE-F23CDAE6B376}"/>
                </a:ext>
              </a:extLst>
            </p:cNvPr>
            <p:cNvSpPr/>
            <p:nvPr/>
          </p:nvSpPr>
          <p:spPr>
            <a:xfrm>
              <a:off x="448588" y="2260089"/>
              <a:ext cx="230460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Market Share Volume =</a:t>
              </a:r>
              <a:endParaRPr lang="pt-BR" sz="1600" b="1" i="1" dirty="0">
                <a:solidFill>
                  <a:schemeClr val="tx1"/>
                </a:solidFill>
                <a:latin typeface="+mj-lt"/>
              </a:endParaRPr>
            </a:p>
          </p:txBody>
        </p:sp>
        <p:sp>
          <p:nvSpPr>
            <p:cNvPr id="5" name="Rectangle 4">
              <a:extLst>
                <a:ext uri="{FF2B5EF4-FFF2-40B4-BE49-F238E27FC236}">
                  <a16:creationId xmlns:a16="http://schemas.microsoft.com/office/drawing/2014/main" id="{C470C74C-0B62-9719-0D4E-07B4FF38F03C}"/>
                </a:ext>
              </a:extLst>
            </p:cNvPr>
            <p:cNvSpPr/>
            <p:nvPr/>
          </p:nvSpPr>
          <p:spPr>
            <a:xfrm>
              <a:off x="2847317" y="2013868"/>
              <a:ext cx="4444324"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Vendas em Volume do Fabricante ou Marca</a:t>
              </a:r>
            </a:p>
          </p:txBody>
        </p:sp>
        <p:sp>
          <p:nvSpPr>
            <p:cNvPr id="6" name="Rectangle 5">
              <a:extLst>
                <a:ext uri="{FF2B5EF4-FFF2-40B4-BE49-F238E27FC236}">
                  <a16:creationId xmlns:a16="http://schemas.microsoft.com/office/drawing/2014/main" id="{EC6E02B2-0A89-1F4D-535C-05DC7B74018E}"/>
                </a:ext>
              </a:extLst>
            </p:cNvPr>
            <p:cNvSpPr/>
            <p:nvPr/>
          </p:nvSpPr>
          <p:spPr>
            <a:xfrm>
              <a:off x="7401095" y="2260089"/>
              <a:ext cx="72241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 100</a:t>
              </a:r>
              <a:endParaRPr lang="pt-BR" sz="1600" b="1" i="1" dirty="0">
                <a:solidFill>
                  <a:schemeClr val="tx1"/>
                </a:solidFill>
                <a:latin typeface="+mj-lt"/>
              </a:endParaRPr>
            </a:p>
          </p:txBody>
        </p:sp>
        <p:cxnSp>
          <p:nvCxnSpPr>
            <p:cNvPr id="7" name="Straight Connector 6">
              <a:extLst>
                <a:ext uri="{FF2B5EF4-FFF2-40B4-BE49-F238E27FC236}">
                  <a16:creationId xmlns:a16="http://schemas.microsoft.com/office/drawing/2014/main" id="{93E863D0-8442-0DCF-452B-246CDE4FE4B1}"/>
                </a:ext>
              </a:extLst>
            </p:cNvPr>
            <p:cNvCxnSpPr>
              <a:cxnSpLocks/>
            </p:cNvCxnSpPr>
            <p:nvPr/>
          </p:nvCxnSpPr>
          <p:spPr>
            <a:xfrm>
              <a:off x="2847317" y="2383199"/>
              <a:ext cx="44443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F5689E5-D92E-D074-F9B5-446C65F279EA}"/>
                </a:ext>
              </a:extLst>
            </p:cNvPr>
            <p:cNvSpPr/>
            <p:nvPr/>
          </p:nvSpPr>
          <p:spPr>
            <a:xfrm>
              <a:off x="2899704" y="2493197"/>
              <a:ext cx="404344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Vendas em Volume da Categoria</a:t>
              </a:r>
            </a:p>
          </p:txBody>
        </p:sp>
      </p:grpSp>
      <p:sp>
        <p:nvSpPr>
          <p:cNvPr id="10" name="Rectangle 9">
            <a:extLst>
              <a:ext uri="{FF2B5EF4-FFF2-40B4-BE49-F238E27FC236}">
                <a16:creationId xmlns:a16="http://schemas.microsoft.com/office/drawing/2014/main" id="{5E0939C9-B968-2F4E-93B4-4F4CCCFE7A60}"/>
              </a:ext>
            </a:extLst>
          </p:cNvPr>
          <p:cNvSpPr/>
          <p:nvPr/>
        </p:nvSpPr>
        <p:spPr>
          <a:xfrm>
            <a:off x="279200" y="3284460"/>
            <a:ext cx="381462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Share Volume – Marca A – T. Brasil INA</a:t>
            </a:r>
          </a:p>
        </p:txBody>
      </p:sp>
      <p:pic>
        <p:nvPicPr>
          <p:cNvPr id="14" name="Graphic 13">
            <a:extLst>
              <a:ext uri="{FF2B5EF4-FFF2-40B4-BE49-F238E27FC236}">
                <a16:creationId xmlns:a16="http://schemas.microsoft.com/office/drawing/2014/main" id="{22CBA374-851D-6B87-7A29-E77C99BC35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43875" y="4043373"/>
            <a:ext cx="940000" cy="888728"/>
          </a:xfrm>
          <a:prstGeom prst="rect">
            <a:avLst/>
          </a:prstGeom>
        </p:spPr>
      </p:pic>
      <p:sp>
        <p:nvSpPr>
          <p:cNvPr id="15" name="Rectangle 14">
            <a:extLst>
              <a:ext uri="{FF2B5EF4-FFF2-40B4-BE49-F238E27FC236}">
                <a16:creationId xmlns:a16="http://schemas.microsoft.com/office/drawing/2014/main" id="{F6B1883C-0C09-2563-7248-2EF5FE9646CD}"/>
              </a:ext>
            </a:extLst>
          </p:cNvPr>
          <p:cNvSpPr/>
          <p:nvPr/>
        </p:nvSpPr>
        <p:spPr>
          <a:xfrm>
            <a:off x="7401095" y="4299644"/>
            <a:ext cx="1421079" cy="3761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bg1"/>
                </a:solidFill>
                <a:latin typeface="+mj-lt"/>
              </a:rPr>
              <a:t>MARCA A</a:t>
            </a:r>
          </a:p>
        </p:txBody>
      </p:sp>
      <p:sp>
        <p:nvSpPr>
          <p:cNvPr id="16" name="Google Shape;542;p47">
            <a:extLst>
              <a:ext uri="{FF2B5EF4-FFF2-40B4-BE49-F238E27FC236}">
                <a16:creationId xmlns:a16="http://schemas.microsoft.com/office/drawing/2014/main" id="{63382155-316A-1ADE-C314-9E12E70455F1}"/>
              </a:ext>
            </a:extLst>
          </p:cNvPr>
          <p:cNvSpPr/>
          <p:nvPr/>
        </p:nvSpPr>
        <p:spPr>
          <a:xfrm>
            <a:off x="6243875" y="5000082"/>
            <a:ext cx="5620040" cy="1041687"/>
          </a:xfrm>
          <a:prstGeom prst="rect">
            <a:avLst/>
          </a:prstGeom>
          <a:noFill/>
          <a:ln>
            <a:noFill/>
          </a:ln>
        </p:spPr>
        <p:txBody>
          <a:bodyPr spcFirstLastPara="1" wrap="square" lIns="91425" tIns="91440" rIns="91425" bIns="45700" anchor="t" anchorCtr="0">
            <a:noAutofit/>
          </a:bodyPr>
          <a:lstStyle/>
          <a:p>
            <a:pPr marL="0" marR="0" lvl="0" indent="0" rtl="0">
              <a:lnSpc>
                <a:spcPct val="100000"/>
              </a:lnSpc>
              <a:spcBef>
                <a:spcPts val="0"/>
              </a:spcBef>
              <a:spcAft>
                <a:spcPts val="1200"/>
              </a:spcAft>
              <a:buClr>
                <a:srgbClr val="000000"/>
              </a:buClr>
              <a:buSzPts val="1600"/>
              <a:buFont typeface="Arial"/>
              <a:buNone/>
            </a:pPr>
            <a:r>
              <a:rPr lang="pt-BR" sz="1600" i="0" u="none" strike="noStrike" cap="none" dirty="0">
                <a:latin typeface="+mn-lt"/>
                <a:ea typeface="Montserrat"/>
                <a:cs typeface="Montserrat"/>
                <a:sym typeface="Montserrat"/>
              </a:rPr>
              <a:t>Market Share Volume da Marca A = 16,2%</a:t>
            </a:r>
          </a:p>
          <a:p>
            <a:pPr marL="0" marR="0" lvl="0" indent="0" rtl="0">
              <a:lnSpc>
                <a:spcPct val="100000"/>
              </a:lnSpc>
              <a:spcBef>
                <a:spcPts val="0"/>
              </a:spcBef>
              <a:spcAft>
                <a:spcPts val="1200"/>
              </a:spcAft>
              <a:buClr>
                <a:srgbClr val="000000"/>
              </a:buClr>
              <a:buSzPts val="1600"/>
              <a:buFont typeface="Arial"/>
              <a:buNone/>
            </a:pPr>
            <a:r>
              <a:rPr lang="pt-BR" sz="1600" i="0" u="none" strike="noStrike" cap="none" dirty="0">
                <a:latin typeface="+mn-lt"/>
                <a:ea typeface="Montserrat"/>
                <a:cs typeface="Montserrat"/>
                <a:sym typeface="Montserrat"/>
              </a:rPr>
              <a:t>De cada 100 unidades vendidas ao consumidor neste ano móvel, cerca de 16 eram da Marca A</a:t>
            </a:r>
          </a:p>
        </p:txBody>
      </p:sp>
      <p:sp>
        <p:nvSpPr>
          <p:cNvPr id="17" name="Rectangle 16">
            <a:extLst>
              <a:ext uri="{FF2B5EF4-FFF2-40B4-BE49-F238E27FC236}">
                <a16:creationId xmlns:a16="http://schemas.microsoft.com/office/drawing/2014/main" id="{E5585944-5D77-AB8E-8718-AEC3128C0F30}"/>
              </a:ext>
            </a:extLst>
          </p:cNvPr>
          <p:cNvSpPr/>
          <p:nvPr/>
        </p:nvSpPr>
        <p:spPr>
          <a:xfrm>
            <a:off x="1213164" y="3820744"/>
            <a:ext cx="3739082" cy="3847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2500" b="1" dirty="0">
                <a:solidFill>
                  <a:schemeClr val="bg2"/>
                </a:solidFill>
                <a:latin typeface="+mj-lt"/>
              </a:rPr>
              <a:t>+0,8pp</a:t>
            </a:r>
          </a:p>
        </p:txBody>
      </p:sp>
      <p:grpSp>
        <p:nvGrpSpPr>
          <p:cNvPr id="26" name="Group 25">
            <a:extLst>
              <a:ext uri="{FF2B5EF4-FFF2-40B4-BE49-F238E27FC236}">
                <a16:creationId xmlns:a16="http://schemas.microsoft.com/office/drawing/2014/main" id="{A960EB1E-89EB-7DBD-7532-C03905CDF276}"/>
              </a:ext>
            </a:extLst>
          </p:cNvPr>
          <p:cNvGrpSpPr/>
          <p:nvPr/>
        </p:nvGrpSpPr>
        <p:grpSpPr>
          <a:xfrm>
            <a:off x="279200" y="4299643"/>
            <a:ext cx="5668927" cy="2001087"/>
            <a:chOff x="279200" y="4299643"/>
            <a:chExt cx="5668927" cy="2001087"/>
          </a:xfrm>
        </p:grpSpPr>
        <p:graphicFrame>
          <p:nvGraphicFramePr>
            <p:cNvPr id="13" name="Chart 12">
              <a:extLst>
                <a:ext uri="{FF2B5EF4-FFF2-40B4-BE49-F238E27FC236}">
                  <a16:creationId xmlns:a16="http://schemas.microsoft.com/office/drawing/2014/main" id="{2826666C-4477-29CA-E0D7-2F45516E9878}"/>
                </a:ext>
              </a:extLst>
            </p:cNvPr>
            <p:cNvGraphicFramePr/>
            <p:nvPr>
              <p:extLst>
                <p:ext uri="{D42A27DB-BD31-4B8C-83A1-F6EECF244321}">
                  <p14:modId xmlns:p14="http://schemas.microsoft.com/office/powerpoint/2010/main" val="1660334076"/>
                </p:ext>
              </p:extLst>
            </p:nvPr>
          </p:nvGraphicFramePr>
          <p:xfrm>
            <a:off x="279200" y="4299643"/>
            <a:ext cx="5668927" cy="2001087"/>
          </p:xfrm>
          <a:graphic>
            <a:graphicData uri="http://schemas.openxmlformats.org/drawingml/2006/chart">
              <c:chart xmlns:c="http://schemas.openxmlformats.org/drawingml/2006/chart" xmlns:r="http://schemas.openxmlformats.org/officeDocument/2006/relationships" r:id="rId4"/>
            </a:graphicData>
          </a:graphic>
        </p:graphicFrame>
        <p:sp>
          <p:nvSpPr>
            <p:cNvPr id="18" name="Rectangle 17">
              <a:extLst>
                <a:ext uri="{FF2B5EF4-FFF2-40B4-BE49-F238E27FC236}">
                  <a16:creationId xmlns:a16="http://schemas.microsoft.com/office/drawing/2014/main" id="{B72F1C84-AB7C-E3AC-EA4D-5CF2D6EBF4C9}"/>
                </a:ext>
              </a:extLst>
            </p:cNvPr>
            <p:cNvSpPr/>
            <p:nvPr/>
          </p:nvSpPr>
          <p:spPr>
            <a:xfrm>
              <a:off x="1257300" y="5166815"/>
              <a:ext cx="870264" cy="318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15,4</a:t>
              </a:r>
            </a:p>
          </p:txBody>
        </p:sp>
        <p:sp>
          <p:nvSpPr>
            <p:cNvPr id="21" name="Rectangle 20">
              <a:extLst>
                <a:ext uri="{FF2B5EF4-FFF2-40B4-BE49-F238E27FC236}">
                  <a16:creationId xmlns:a16="http://schemas.microsoft.com/office/drawing/2014/main" id="{70DFA812-98C3-1EE5-6ECD-33332B869417}"/>
                </a:ext>
              </a:extLst>
            </p:cNvPr>
            <p:cNvSpPr/>
            <p:nvPr/>
          </p:nvSpPr>
          <p:spPr>
            <a:xfrm>
              <a:off x="4093828" y="4299645"/>
              <a:ext cx="870264" cy="318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16,2</a:t>
              </a:r>
            </a:p>
          </p:txBody>
        </p:sp>
      </p:grpSp>
      <p:sp>
        <p:nvSpPr>
          <p:cNvPr id="23" name="Rectangle 22">
            <a:extLst>
              <a:ext uri="{FF2B5EF4-FFF2-40B4-BE49-F238E27FC236}">
                <a16:creationId xmlns:a16="http://schemas.microsoft.com/office/drawing/2014/main" id="{78542F3D-7267-A71E-5AA7-554E9BDAE81F}"/>
              </a:ext>
            </a:extLst>
          </p:cNvPr>
          <p:cNvSpPr/>
          <p:nvPr/>
        </p:nvSpPr>
        <p:spPr>
          <a:xfrm>
            <a:off x="288557" y="1866441"/>
            <a:ext cx="9607917" cy="1081327"/>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endParaRPr lang="pt-BR" sz="1600" b="1" dirty="0">
              <a:solidFill>
                <a:schemeClr val="tx1"/>
              </a:solidFill>
              <a:latin typeface="+mj-lt"/>
            </a:endParaRPr>
          </a:p>
        </p:txBody>
      </p:sp>
      <p:sp>
        <p:nvSpPr>
          <p:cNvPr id="27" name="Rectangle 26">
            <a:extLst>
              <a:ext uri="{FF2B5EF4-FFF2-40B4-BE49-F238E27FC236}">
                <a16:creationId xmlns:a16="http://schemas.microsoft.com/office/drawing/2014/main" id="{DC8EFC22-54FC-98F9-F89F-D0384A3AC1FD}"/>
              </a:ext>
            </a:extLst>
          </p:cNvPr>
          <p:cNvSpPr/>
          <p:nvPr/>
        </p:nvSpPr>
        <p:spPr>
          <a:xfrm>
            <a:off x="2127564" y="3609962"/>
            <a:ext cx="1966264"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INA</a:t>
            </a:r>
          </a:p>
        </p:txBody>
      </p:sp>
    </p:spTree>
    <p:extLst>
      <p:ext uri="{BB962C8B-B14F-4D97-AF65-F5344CB8AC3E}">
        <p14:creationId xmlns:p14="http://schemas.microsoft.com/office/powerpoint/2010/main" val="35439971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Análise dos dados – vendas em valor</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82</a:t>
            </a:fld>
            <a:endParaRPr lang="en-US" dirty="0"/>
          </a:p>
        </p:txBody>
      </p:sp>
      <p:sp>
        <p:nvSpPr>
          <p:cNvPr id="3" name="Google Shape;1654;p101">
            <a:extLst>
              <a:ext uri="{FF2B5EF4-FFF2-40B4-BE49-F238E27FC236}">
                <a16:creationId xmlns:a16="http://schemas.microsoft.com/office/drawing/2014/main" id="{F91338CC-8911-1B45-CECC-41CA1BAFD6DD}"/>
              </a:ext>
            </a:extLst>
          </p:cNvPr>
          <p:cNvSpPr txBox="1"/>
          <p:nvPr/>
        </p:nvSpPr>
        <p:spPr>
          <a:xfrm>
            <a:off x="288558" y="1215947"/>
            <a:ext cx="9607917" cy="877992"/>
          </a:xfrm>
          <a:prstGeom prst="rect">
            <a:avLst/>
          </a:prstGeom>
          <a:solidFill>
            <a:schemeClr val="bg2"/>
          </a:solidFill>
          <a:ln>
            <a:solidFill>
              <a:schemeClr val="bg2"/>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600" b="1" i="0" u="none" strike="noStrike" cap="none" dirty="0">
                <a:solidFill>
                  <a:srgbClr val="FFFFFF"/>
                </a:solidFill>
                <a:latin typeface="Montserrat"/>
                <a:ea typeface="Montserrat"/>
                <a:cs typeface="Montserrat"/>
                <a:sym typeface="Montserrat"/>
              </a:rPr>
              <a:t>Vendas em Valor:</a:t>
            </a:r>
            <a:r>
              <a:rPr lang="en" sz="1600" b="1" i="0" u="none" strike="noStrike" cap="none" dirty="0">
                <a:solidFill>
                  <a:schemeClr val="accent1"/>
                </a:solidFill>
                <a:latin typeface="Montserrat"/>
                <a:ea typeface="Montserrat"/>
                <a:cs typeface="Montserrat"/>
                <a:sym typeface="Montserrat"/>
              </a:rPr>
              <a:t> </a:t>
            </a:r>
            <a:r>
              <a:rPr lang="en" sz="1600" b="0" i="0" u="none" strike="noStrike" cap="none" dirty="0">
                <a:solidFill>
                  <a:srgbClr val="FFFFFF"/>
                </a:solidFill>
                <a:latin typeface="Montserrat"/>
                <a:ea typeface="Montserrat"/>
                <a:cs typeface="Montserrat"/>
                <a:sym typeface="Montserrat"/>
              </a:rPr>
              <a:t>é o faturamento dos produtos que as lojas venderam no período.</a:t>
            </a:r>
            <a:r>
              <a:rPr lang="en" sz="1600" dirty="0">
                <a:solidFill>
                  <a:srgbClr val="FFFFFF"/>
                </a:solidFill>
                <a:latin typeface="Montserrat"/>
                <a:ea typeface="Montserrat"/>
                <a:cs typeface="Montserrat"/>
                <a:sym typeface="Montserrat"/>
              </a:rPr>
              <a:t> </a:t>
            </a:r>
            <a:r>
              <a:rPr lang="en" sz="1600" b="0" i="0" u="none" strike="noStrike" cap="none" dirty="0">
                <a:solidFill>
                  <a:srgbClr val="FFFFFF"/>
                </a:solidFill>
                <a:latin typeface="Montserrat"/>
                <a:ea typeface="Montserrat"/>
                <a:cs typeface="Montserrat"/>
                <a:sym typeface="Montserrat"/>
              </a:rPr>
              <a:t>Expressa em milhares de reais e em milhares de dólares</a:t>
            </a:r>
            <a:endParaRPr sz="1600" b="0" i="0" u="none" strike="noStrike" cap="none" dirty="0">
              <a:solidFill>
                <a:srgbClr val="FFFFFF"/>
              </a:solidFill>
              <a:latin typeface="Montserrat"/>
              <a:ea typeface="Montserrat"/>
              <a:cs typeface="Montserrat"/>
              <a:sym typeface="Montserrat"/>
            </a:endParaRPr>
          </a:p>
        </p:txBody>
      </p:sp>
      <p:sp>
        <p:nvSpPr>
          <p:cNvPr id="4" name="Google Shape;1654;p101">
            <a:extLst>
              <a:ext uri="{FF2B5EF4-FFF2-40B4-BE49-F238E27FC236}">
                <a16:creationId xmlns:a16="http://schemas.microsoft.com/office/drawing/2014/main" id="{9707CFD1-CF39-4955-D7C3-D7568472B8C7}"/>
              </a:ext>
            </a:extLst>
          </p:cNvPr>
          <p:cNvSpPr txBox="1"/>
          <p:nvPr/>
        </p:nvSpPr>
        <p:spPr>
          <a:xfrm>
            <a:off x="288558" y="3616229"/>
            <a:ext cx="9607917" cy="877992"/>
          </a:xfrm>
          <a:prstGeom prst="rect">
            <a:avLst/>
          </a:prstGeom>
          <a:solidFill>
            <a:schemeClr val="bg2"/>
          </a:solidFill>
          <a:ln>
            <a:solidFill>
              <a:schemeClr val="bg2"/>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600" i="0" u="none" strike="noStrike" cap="none" dirty="0">
                <a:solidFill>
                  <a:srgbClr val="FFFFFF"/>
                </a:solidFill>
                <a:latin typeface="Montserrat"/>
                <a:ea typeface="Montserrat"/>
                <a:cs typeface="Montserrat"/>
                <a:sym typeface="Montserrat"/>
              </a:rPr>
              <a:t>Assim como para vendas em volume, podemos a partir das vendas em valor determinar o </a:t>
            </a:r>
            <a:r>
              <a:rPr lang="pt-BR" sz="1600" b="1" i="0" u="none" strike="noStrike" cap="none" dirty="0">
                <a:solidFill>
                  <a:srgbClr val="FFFFFF"/>
                </a:solidFill>
                <a:latin typeface="Montserrat"/>
                <a:ea typeface="Montserrat"/>
                <a:cs typeface="Montserrat"/>
                <a:sym typeface="Montserrat"/>
              </a:rPr>
              <a:t>MARKET SHARE VALOR</a:t>
            </a:r>
          </a:p>
        </p:txBody>
      </p:sp>
      <p:sp>
        <p:nvSpPr>
          <p:cNvPr id="5" name="Rectangle 4">
            <a:extLst>
              <a:ext uri="{FF2B5EF4-FFF2-40B4-BE49-F238E27FC236}">
                <a16:creationId xmlns:a16="http://schemas.microsoft.com/office/drawing/2014/main" id="{E9214DFE-3635-296C-43BA-E0796D38B7E3}"/>
              </a:ext>
            </a:extLst>
          </p:cNvPr>
          <p:cNvSpPr/>
          <p:nvPr/>
        </p:nvSpPr>
        <p:spPr>
          <a:xfrm>
            <a:off x="422075" y="2350791"/>
            <a:ext cx="567392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Vendas em Valor = </a:t>
            </a:r>
            <a:r>
              <a:rPr lang="pt-BR" sz="1600" b="1" i="1" dirty="0">
                <a:solidFill>
                  <a:schemeClr val="tx1"/>
                </a:solidFill>
                <a:latin typeface="+mj-lt"/>
              </a:rPr>
              <a:t>Vendas em Volume * Preço</a:t>
            </a:r>
          </a:p>
        </p:txBody>
      </p:sp>
      <p:sp>
        <p:nvSpPr>
          <p:cNvPr id="6" name="Rectangle 5">
            <a:extLst>
              <a:ext uri="{FF2B5EF4-FFF2-40B4-BE49-F238E27FC236}">
                <a16:creationId xmlns:a16="http://schemas.microsoft.com/office/drawing/2014/main" id="{CBB33A04-D09B-6822-05ED-BD08E9099475}"/>
              </a:ext>
            </a:extLst>
          </p:cNvPr>
          <p:cNvSpPr/>
          <p:nvPr/>
        </p:nvSpPr>
        <p:spPr>
          <a:xfrm>
            <a:off x="422075" y="4887867"/>
            <a:ext cx="213062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Market Share Valor =</a:t>
            </a:r>
            <a:endParaRPr lang="pt-BR" sz="1600" b="1" i="1" dirty="0">
              <a:solidFill>
                <a:schemeClr val="tx1"/>
              </a:solidFill>
              <a:latin typeface="+mj-lt"/>
            </a:endParaRPr>
          </a:p>
        </p:txBody>
      </p:sp>
      <p:sp>
        <p:nvSpPr>
          <p:cNvPr id="7" name="Rectangle 6">
            <a:extLst>
              <a:ext uri="{FF2B5EF4-FFF2-40B4-BE49-F238E27FC236}">
                <a16:creationId xmlns:a16="http://schemas.microsoft.com/office/drawing/2014/main" id="{79DE81B8-B791-4169-3F87-A910AA38AA4D}"/>
              </a:ext>
            </a:extLst>
          </p:cNvPr>
          <p:cNvSpPr/>
          <p:nvPr/>
        </p:nvSpPr>
        <p:spPr>
          <a:xfrm>
            <a:off x="2666916" y="4641646"/>
            <a:ext cx="404344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Vendas em Valor do Fabricante ou Marca</a:t>
            </a:r>
          </a:p>
        </p:txBody>
      </p:sp>
      <p:sp>
        <p:nvSpPr>
          <p:cNvPr id="8" name="Rectangle 7">
            <a:extLst>
              <a:ext uri="{FF2B5EF4-FFF2-40B4-BE49-F238E27FC236}">
                <a16:creationId xmlns:a16="http://schemas.microsoft.com/office/drawing/2014/main" id="{9A78A7D5-3926-ECB7-1F4E-8B291E489158}"/>
              </a:ext>
            </a:extLst>
          </p:cNvPr>
          <p:cNvSpPr/>
          <p:nvPr/>
        </p:nvSpPr>
        <p:spPr>
          <a:xfrm>
            <a:off x="6916637" y="4887867"/>
            <a:ext cx="72241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 100</a:t>
            </a:r>
            <a:endParaRPr lang="pt-BR" sz="1600" b="1" i="1" dirty="0">
              <a:solidFill>
                <a:schemeClr val="tx1"/>
              </a:solidFill>
              <a:latin typeface="+mj-lt"/>
            </a:endParaRPr>
          </a:p>
        </p:txBody>
      </p:sp>
      <p:cxnSp>
        <p:nvCxnSpPr>
          <p:cNvPr id="10" name="Straight Connector 9">
            <a:extLst>
              <a:ext uri="{FF2B5EF4-FFF2-40B4-BE49-F238E27FC236}">
                <a16:creationId xmlns:a16="http://schemas.microsoft.com/office/drawing/2014/main" id="{BA19B093-0F5D-5D83-A0FC-BF4DE8C356AE}"/>
              </a:ext>
            </a:extLst>
          </p:cNvPr>
          <p:cNvCxnSpPr>
            <a:cxnSpLocks/>
          </p:cNvCxnSpPr>
          <p:nvPr/>
        </p:nvCxnSpPr>
        <p:spPr>
          <a:xfrm>
            <a:off x="2614529" y="5010977"/>
            <a:ext cx="41482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2BCD413-AB37-CCBE-B1BE-569A2F145BB6}"/>
              </a:ext>
            </a:extLst>
          </p:cNvPr>
          <p:cNvSpPr/>
          <p:nvPr/>
        </p:nvSpPr>
        <p:spPr>
          <a:xfrm>
            <a:off x="2666916" y="5120975"/>
            <a:ext cx="404344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Vendas em Valor da Categoria</a:t>
            </a:r>
          </a:p>
        </p:txBody>
      </p:sp>
      <p:sp>
        <p:nvSpPr>
          <p:cNvPr id="9" name="Rectangle 8">
            <a:extLst>
              <a:ext uri="{FF2B5EF4-FFF2-40B4-BE49-F238E27FC236}">
                <a16:creationId xmlns:a16="http://schemas.microsoft.com/office/drawing/2014/main" id="{51B56223-F43C-DB4B-2821-203A24E3D89D}"/>
              </a:ext>
            </a:extLst>
          </p:cNvPr>
          <p:cNvSpPr/>
          <p:nvPr/>
        </p:nvSpPr>
        <p:spPr>
          <a:xfrm>
            <a:off x="288557" y="4498894"/>
            <a:ext cx="9607917" cy="1203351"/>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endParaRPr lang="pt-BR" sz="1600" b="1" dirty="0">
              <a:solidFill>
                <a:schemeClr val="tx1"/>
              </a:solidFill>
              <a:latin typeface="+mj-lt"/>
            </a:endParaRPr>
          </a:p>
        </p:txBody>
      </p:sp>
      <p:sp>
        <p:nvSpPr>
          <p:cNvPr id="11" name="Rectangle 10">
            <a:extLst>
              <a:ext uri="{FF2B5EF4-FFF2-40B4-BE49-F238E27FC236}">
                <a16:creationId xmlns:a16="http://schemas.microsoft.com/office/drawing/2014/main" id="{2589C9EA-44AC-F7FD-D118-27BAA6C0256B}"/>
              </a:ext>
            </a:extLst>
          </p:cNvPr>
          <p:cNvSpPr/>
          <p:nvPr/>
        </p:nvSpPr>
        <p:spPr>
          <a:xfrm>
            <a:off x="288557" y="2098613"/>
            <a:ext cx="9607917" cy="825651"/>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endParaRPr lang="pt-BR" sz="1600" b="1" dirty="0">
              <a:solidFill>
                <a:schemeClr val="tx1"/>
              </a:solidFill>
              <a:latin typeface="+mj-lt"/>
            </a:endParaRPr>
          </a:p>
        </p:txBody>
      </p:sp>
    </p:spTree>
    <p:extLst>
      <p:ext uri="{BB962C8B-B14F-4D97-AF65-F5344CB8AC3E}">
        <p14:creationId xmlns:p14="http://schemas.microsoft.com/office/powerpoint/2010/main" val="7217206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BB87D478-9DEC-CA66-9565-8BB32EABDF4E}"/>
              </a:ext>
            </a:extLst>
          </p:cNvPr>
          <p:cNvSpPr>
            <a:spLocks noGrp="1"/>
          </p:cNvSpPr>
          <p:nvPr>
            <p:ph type="body" sz="quarter" idx="13"/>
          </p:nvPr>
        </p:nvSpPr>
        <p:spPr/>
        <p:txBody>
          <a:bodyPr/>
          <a:lstStyle/>
          <a:p>
            <a:r>
              <a:rPr lang="pt-BR" dirty="0"/>
              <a:t>O processo analítico requer organização das ideias e sugerimos que a análise seja montada de forma a responder às perguntas:</a:t>
            </a:r>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Análise dos dados – onde e quando?</a:t>
            </a:r>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83</a:t>
            </a:fld>
            <a:endParaRPr lang="en-US" dirty="0"/>
          </a:p>
        </p:txBody>
      </p:sp>
      <p:pic>
        <p:nvPicPr>
          <p:cNvPr id="3" name="Graphic 2">
            <a:extLst>
              <a:ext uri="{FF2B5EF4-FFF2-40B4-BE49-F238E27FC236}">
                <a16:creationId xmlns:a16="http://schemas.microsoft.com/office/drawing/2014/main" id="{499C0A8D-3146-4A0B-0733-D899778482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201" y="1358267"/>
            <a:ext cx="940000" cy="888728"/>
          </a:xfrm>
          <a:prstGeom prst="rect">
            <a:avLst/>
          </a:prstGeom>
        </p:spPr>
      </p:pic>
      <p:sp>
        <p:nvSpPr>
          <p:cNvPr id="4" name="Rectangle 3">
            <a:extLst>
              <a:ext uri="{FF2B5EF4-FFF2-40B4-BE49-F238E27FC236}">
                <a16:creationId xmlns:a16="http://schemas.microsoft.com/office/drawing/2014/main" id="{3B74F05C-E114-8E9A-4B6D-16F5C318E253}"/>
              </a:ext>
            </a:extLst>
          </p:cNvPr>
          <p:cNvSpPr/>
          <p:nvPr/>
        </p:nvSpPr>
        <p:spPr>
          <a:xfrm>
            <a:off x="1436421" y="1614538"/>
            <a:ext cx="1421079" cy="3761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bg1"/>
                </a:solidFill>
                <a:latin typeface="+mj-lt"/>
              </a:rPr>
              <a:t>MARCA A</a:t>
            </a:r>
          </a:p>
        </p:txBody>
      </p:sp>
      <p:sp>
        <p:nvSpPr>
          <p:cNvPr id="6" name="Text Placeholder 5">
            <a:extLst>
              <a:ext uri="{FF2B5EF4-FFF2-40B4-BE49-F238E27FC236}">
                <a16:creationId xmlns:a16="http://schemas.microsoft.com/office/drawing/2014/main" id="{ED5908A3-4010-F641-5DAB-D733961A0AE6}"/>
              </a:ext>
            </a:extLst>
          </p:cNvPr>
          <p:cNvSpPr txBox="1">
            <a:spLocks/>
          </p:cNvSpPr>
          <p:nvPr/>
        </p:nvSpPr>
        <p:spPr>
          <a:xfrm>
            <a:off x="279199" y="5595879"/>
            <a:ext cx="11591757" cy="700495"/>
          </a:xfrm>
          <a:prstGeom prst="rect">
            <a:avLst/>
          </a:prstGeom>
          <a:noFill/>
        </p:spPr>
        <p:txBody>
          <a:bodyPr lIns="0" rIns="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dirty="0"/>
              <a:t>Vamos ver como analisar estes aspectos...</a:t>
            </a:r>
          </a:p>
        </p:txBody>
      </p:sp>
      <p:sp>
        <p:nvSpPr>
          <p:cNvPr id="7" name="Rectangle 6">
            <a:extLst>
              <a:ext uri="{FF2B5EF4-FFF2-40B4-BE49-F238E27FC236}">
                <a16:creationId xmlns:a16="http://schemas.microsoft.com/office/drawing/2014/main" id="{68A9EE3D-CEEA-7140-FF3B-25F61E3BFA5B}"/>
              </a:ext>
            </a:extLst>
          </p:cNvPr>
          <p:cNvSpPr/>
          <p:nvPr/>
        </p:nvSpPr>
        <p:spPr>
          <a:xfrm>
            <a:off x="1360220" y="2931562"/>
            <a:ext cx="3459430" cy="70049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Onde e quando a Marca </a:t>
            </a:r>
          </a:p>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A cresce?</a:t>
            </a:r>
          </a:p>
        </p:txBody>
      </p:sp>
      <p:sp>
        <p:nvSpPr>
          <p:cNvPr id="8" name="Rectangle 7">
            <a:extLst>
              <a:ext uri="{FF2B5EF4-FFF2-40B4-BE49-F238E27FC236}">
                <a16:creationId xmlns:a16="http://schemas.microsoft.com/office/drawing/2014/main" id="{524764C9-B021-1F49-FB7E-388161DA3CCA}"/>
              </a:ext>
            </a:extLst>
          </p:cNvPr>
          <p:cNvSpPr/>
          <p:nvPr/>
        </p:nvSpPr>
        <p:spPr>
          <a:xfrm>
            <a:off x="1360220" y="4066987"/>
            <a:ext cx="3459430" cy="123095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bg2"/>
                </a:solidFill>
                <a:latin typeface="+mj-lt"/>
              </a:rPr>
              <a:t>IMPORTÂNCIA</a:t>
            </a:r>
            <a:r>
              <a:rPr lang="pt-BR" sz="1600" b="1" dirty="0">
                <a:solidFill>
                  <a:schemeClr val="tx1"/>
                </a:solidFill>
                <a:latin typeface="+mj-lt"/>
              </a:rPr>
              <a:t> DAS ÁREAS E CANAIS E SUA </a:t>
            </a:r>
            <a:r>
              <a:rPr lang="pt-BR" sz="1600" b="1" dirty="0">
                <a:solidFill>
                  <a:schemeClr val="bg2"/>
                </a:solidFill>
                <a:latin typeface="+mj-lt"/>
              </a:rPr>
              <a:t>CONTRIBUIÇÃO</a:t>
            </a:r>
            <a:r>
              <a:rPr lang="pt-BR" sz="1600" b="1" dirty="0">
                <a:solidFill>
                  <a:schemeClr val="tx1"/>
                </a:solidFill>
                <a:latin typeface="+mj-lt"/>
              </a:rPr>
              <a:t> PARA O DESEMPENHO</a:t>
            </a:r>
          </a:p>
        </p:txBody>
      </p:sp>
      <p:sp>
        <p:nvSpPr>
          <p:cNvPr id="9" name="Rectangle 8">
            <a:extLst>
              <a:ext uri="{FF2B5EF4-FFF2-40B4-BE49-F238E27FC236}">
                <a16:creationId xmlns:a16="http://schemas.microsoft.com/office/drawing/2014/main" id="{D7F7E98D-7E10-6748-4B30-C2F711462C48}"/>
              </a:ext>
            </a:extLst>
          </p:cNvPr>
          <p:cNvSpPr/>
          <p:nvPr/>
        </p:nvSpPr>
        <p:spPr>
          <a:xfrm>
            <a:off x="5900671" y="4066987"/>
            <a:ext cx="4440505" cy="123095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bg2"/>
                </a:solidFill>
                <a:latin typeface="+mj-lt"/>
              </a:rPr>
              <a:t>PERÍODOS</a:t>
            </a:r>
            <a:r>
              <a:rPr lang="pt-BR" sz="1600" b="1" dirty="0">
                <a:solidFill>
                  <a:schemeClr val="tx1"/>
                </a:solidFill>
                <a:latin typeface="+mj-lt"/>
              </a:rPr>
              <a:t> QUE</a:t>
            </a:r>
          </a:p>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PUXAM O DESEMPENHO</a:t>
            </a:r>
          </a:p>
        </p:txBody>
      </p:sp>
      <p:sp>
        <p:nvSpPr>
          <p:cNvPr id="10" name="Rectangle 9">
            <a:extLst>
              <a:ext uri="{FF2B5EF4-FFF2-40B4-BE49-F238E27FC236}">
                <a16:creationId xmlns:a16="http://schemas.microsoft.com/office/drawing/2014/main" id="{02F903D4-006F-9B99-0BCB-0C097734E907}"/>
              </a:ext>
            </a:extLst>
          </p:cNvPr>
          <p:cNvSpPr/>
          <p:nvPr/>
        </p:nvSpPr>
        <p:spPr>
          <a:xfrm>
            <a:off x="4757669" y="4321693"/>
            <a:ext cx="1230582" cy="440618"/>
          </a:xfrm>
          <a:prstGeom prst="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bg1"/>
                </a:solidFill>
                <a:latin typeface="+mj-lt"/>
              </a:rPr>
              <a:t>e</a:t>
            </a:r>
          </a:p>
        </p:txBody>
      </p:sp>
      <p:pic>
        <p:nvPicPr>
          <p:cNvPr id="11" name="Picture 10" descr="Chart, pie chart&#10;&#10;Description automatically generated">
            <a:extLst>
              <a:ext uri="{FF2B5EF4-FFF2-40B4-BE49-F238E27FC236}">
                <a16:creationId xmlns:a16="http://schemas.microsoft.com/office/drawing/2014/main" id="{F035C5F3-DDCB-AD14-BDFA-F3C8BA555773}"/>
              </a:ext>
            </a:extLst>
          </p:cNvPr>
          <p:cNvPicPr>
            <a:picLocks noChangeAspect="1"/>
          </p:cNvPicPr>
          <p:nvPr/>
        </p:nvPicPr>
        <p:blipFill>
          <a:blip r:embed="rId4"/>
          <a:stretch>
            <a:fillRect/>
          </a:stretch>
        </p:blipFill>
        <p:spPr>
          <a:xfrm>
            <a:off x="212359" y="2810021"/>
            <a:ext cx="970675" cy="832007"/>
          </a:xfrm>
          <a:prstGeom prst="rect">
            <a:avLst/>
          </a:prstGeom>
        </p:spPr>
      </p:pic>
    </p:spTree>
    <p:extLst>
      <p:ext uri="{BB962C8B-B14F-4D97-AF65-F5344CB8AC3E}">
        <p14:creationId xmlns:p14="http://schemas.microsoft.com/office/powerpoint/2010/main" val="21384666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Análise dos dados – importância</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84</a:t>
            </a:fld>
            <a:endParaRPr lang="en-US" dirty="0"/>
          </a:p>
        </p:txBody>
      </p:sp>
      <p:sp>
        <p:nvSpPr>
          <p:cNvPr id="3" name="Text Placeholder 3">
            <a:extLst>
              <a:ext uri="{FF2B5EF4-FFF2-40B4-BE49-F238E27FC236}">
                <a16:creationId xmlns:a16="http://schemas.microsoft.com/office/drawing/2014/main" id="{62F01837-9490-46F6-7191-AE89CB64A846}"/>
              </a:ext>
            </a:extLst>
          </p:cNvPr>
          <p:cNvSpPr txBox="1">
            <a:spLocks/>
          </p:cNvSpPr>
          <p:nvPr/>
        </p:nvSpPr>
        <p:spPr>
          <a:xfrm>
            <a:off x="288560" y="772139"/>
            <a:ext cx="8312515" cy="436542"/>
          </a:xfrm>
          <a:prstGeom prst="rect">
            <a:avLst/>
          </a:prstGeom>
        </p:spPr>
        <p:txBody>
          <a:bodyPr vert="horz" lIns="0" tIns="45720" rIns="0" bIns="45720" rtlCol="0" anchor="ctr"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solidFill>
                  <a:schemeClr val="tx1"/>
                </a:solidFill>
              </a:rPr>
              <a:t>Importância das Áreas ou Canais: </a:t>
            </a:r>
            <a:r>
              <a:rPr lang="pt-BR" b="0" dirty="0">
                <a:solidFill>
                  <a:schemeClr val="tx1"/>
                </a:solidFill>
              </a:rPr>
              <a:t>é a representatividade de uma área ou canal para as vendas totais de um produto</a:t>
            </a:r>
          </a:p>
        </p:txBody>
      </p:sp>
      <p:grpSp>
        <p:nvGrpSpPr>
          <p:cNvPr id="23" name="Group 22">
            <a:extLst>
              <a:ext uri="{FF2B5EF4-FFF2-40B4-BE49-F238E27FC236}">
                <a16:creationId xmlns:a16="http://schemas.microsoft.com/office/drawing/2014/main" id="{0D7D7920-BA7D-4E84-F22C-C9998F331144}"/>
              </a:ext>
            </a:extLst>
          </p:cNvPr>
          <p:cNvGrpSpPr/>
          <p:nvPr/>
        </p:nvGrpSpPr>
        <p:grpSpPr>
          <a:xfrm>
            <a:off x="448587" y="1516629"/>
            <a:ext cx="7316302" cy="725550"/>
            <a:chOff x="448587" y="1592840"/>
            <a:chExt cx="7316302" cy="725550"/>
          </a:xfrm>
        </p:grpSpPr>
        <p:sp>
          <p:nvSpPr>
            <p:cNvPr id="4" name="Rectangle 3">
              <a:extLst>
                <a:ext uri="{FF2B5EF4-FFF2-40B4-BE49-F238E27FC236}">
                  <a16:creationId xmlns:a16="http://schemas.microsoft.com/office/drawing/2014/main" id="{B31EA2AE-9F99-8650-ACC3-527EB6AB3CA7}"/>
                </a:ext>
              </a:extLst>
            </p:cNvPr>
            <p:cNvSpPr/>
            <p:nvPr/>
          </p:nvSpPr>
          <p:spPr>
            <a:xfrm>
              <a:off x="448587" y="1839061"/>
              <a:ext cx="250736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Import</a:t>
              </a:r>
              <a:r>
                <a:rPr lang="pt-BR" sz="1600" b="1" dirty="0">
                  <a:solidFill>
                    <a:schemeClr val="tx1"/>
                  </a:solidFill>
                </a:rPr>
                <a:t>ância em Volume =</a:t>
              </a:r>
              <a:endParaRPr lang="pt-BR" sz="1600" b="1" i="1" dirty="0">
                <a:solidFill>
                  <a:schemeClr val="tx1"/>
                </a:solidFill>
                <a:latin typeface="+mj-lt"/>
              </a:endParaRPr>
            </a:p>
          </p:txBody>
        </p:sp>
        <p:sp>
          <p:nvSpPr>
            <p:cNvPr id="5" name="Rectangle 4">
              <a:extLst>
                <a:ext uri="{FF2B5EF4-FFF2-40B4-BE49-F238E27FC236}">
                  <a16:creationId xmlns:a16="http://schemas.microsoft.com/office/drawing/2014/main" id="{FA19A0E3-2347-B874-F58A-CEB85FA4648A}"/>
                </a:ext>
              </a:extLst>
            </p:cNvPr>
            <p:cNvSpPr/>
            <p:nvPr/>
          </p:nvSpPr>
          <p:spPr>
            <a:xfrm>
              <a:off x="3065407" y="1592840"/>
              <a:ext cx="381522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Vendas em Volume na </a:t>
              </a:r>
              <a:r>
                <a:rPr lang="pt-BR" sz="1600" b="1" dirty="0">
                  <a:solidFill>
                    <a:schemeClr val="tx1"/>
                  </a:solidFill>
                </a:rPr>
                <a:t>Á</a:t>
              </a:r>
              <a:r>
                <a:rPr lang="pt-BR" sz="1600" b="1" i="1" dirty="0">
                  <a:solidFill>
                    <a:schemeClr val="tx1"/>
                  </a:solidFill>
                  <a:latin typeface="+mj-lt"/>
                </a:rPr>
                <a:t>rea ou Canal</a:t>
              </a:r>
            </a:p>
          </p:txBody>
        </p:sp>
        <p:sp>
          <p:nvSpPr>
            <p:cNvPr id="6" name="Rectangle 5">
              <a:extLst>
                <a:ext uri="{FF2B5EF4-FFF2-40B4-BE49-F238E27FC236}">
                  <a16:creationId xmlns:a16="http://schemas.microsoft.com/office/drawing/2014/main" id="{024628FD-52A9-FFE8-2EDC-288DF3166965}"/>
                </a:ext>
              </a:extLst>
            </p:cNvPr>
            <p:cNvSpPr/>
            <p:nvPr/>
          </p:nvSpPr>
          <p:spPr>
            <a:xfrm>
              <a:off x="7042476" y="1839061"/>
              <a:ext cx="72241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 100</a:t>
              </a:r>
              <a:endParaRPr lang="pt-BR" sz="1600" b="1" i="1" dirty="0">
                <a:solidFill>
                  <a:schemeClr val="tx1"/>
                </a:solidFill>
                <a:latin typeface="+mj-lt"/>
              </a:endParaRPr>
            </a:p>
          </p:txBody>
        </p:sp>
        <p:cxnSp>
          <p:nvCxnSpPr>
            <p:cNvPr id="7" name="Straight Connector 6">
              <a:extLst>
                <a:ext uri="{FF2B5EF4-FFF2-40B4-BE49-F238E27FC236}">
                  <a16:creationId xmlns:a16="http://schemas.microsoft.com/office/drawing/2014/main" id="{0EE3C827-225D-9C2F-16FB-2416A7BE2EF4}"/>
                </a:ext>
              </a:extLst>
            </p:cNvPr>
            <p:cNvCxnSpPr>
              <a:cxnSpLocks/>
            </p:cNvCxnSpPr>
            <p:nvPr/>
          </p:nvCxnSpPr>
          <p:spPr>
            <a:xfrm>
              <a:off x="3065407" y="1962171"/>
              <a:ext cx="38152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3E06A96-C5F2-CABD-A021-117C6C7173AA}"/>
                </a:ext>
              </a:extLst>
            </p:cNvPr>
            <p:cNvSpPr/>
            <p:nvPr/>
          </p:nvSpPr>
          <p:spPr>
            <a:xfrm>
              <a:off x="3117794" y="2072169"/>
              <a:ext cx="3471094"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Vendas em Volume no Total</a:t>
              </a:r>
            </a:p>
          </p:txBody>
        </p:sp>
      </p:grpSp>
      <p:sp>
        <p:nvSpPr>
          <p:cNvPr id="9" name="Rectangle 8">
            <a:extLst>
              <a:ext uri="{FF2B5EF4-FFF2-40B4-BE49-F238E27FC236}">
                <a16:creationId xmlns:a16="http://schemas.microsoft.com/office/drawing/2014/main" id="{D34468D9-B74F-E1B9-8CCC-8CB67E66EBB1}"/>
              </a:ext>
            </a:extLst>
          </p:cNvPr>
          <p:cNvSpPr/>
          <p:nvPr/>
        </p:nvSpPr>
        <p:spPr>
          <a:xfrm>
            <a:off x="288557" y="1414953"/>
            <a:ext cx="9607917" cy="9289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endParaRPr lang="pt-BR" sz="1600" b="1" dirty="0">
              <a:solidFill>
                <a:schemeClr val="tx1"/>
              </a:solidFill>
              <a:latin typeface="+mj-lt"/>
            </a:endParaRPr>
          </a:p>
        </p:txBody>
      </p:sp>
      <p:grpSp>
        <p:nvGrpSpPr>
          <p:cNvPr id="21" name="Group 20">
            <a:extLst>
              <a:ext uri="{FF2B5EF4-FFF2-40B4-BE49-F238E27FC236}">
                <a16:creationId xmlns:a16="http://schemas.microsoft.com/office/drawing/2014/main" id="{0E31BEA8-AFF0-3D97-EF95-54C7AFCB70F1}"/>
              </a:ext>
            </a:extLst>
          </p:cNvPr>
          <p:cNvGrpSpPr/>
          <p:nvPr/>
        </p:nvGrpSpPr>
        <p:grpSpPr>
          <a:xfrm>
            <a:off x="448587" y="2585997"/>
            <a:ext cx="7316302" cy="725550"/>
            <a:chOff x="448587" y="2880438"/>
            <a:chExt cx="7316302" cy="725550"/>
          </a:xfrm>
        </p:grpSpPr>
        <p:sp>
          <p:nvSpPr>
            <p:cNvPr id="12" name="Rectangle 11">
              <a:extLst>
                <a:ext uri="{FF2B5EF4-FFF2-40B4-BE49-F238E27FC236}">
                  <a16:creationId xmlns:a16="http://schemas.microsoft.com/office/drawing/2014/main" id="{8687CD67-A316-FB6D-4BB4-58AE78475DD6}"/>
                </a:ext>
              </a:extLst>
            </p:cNvPr>
            <p:cNvSpPr/>
            <p:nvPr/>
          </p:nvSpPr>
          <p:spPr>
            <a:xfrm>
              <a:off x="448587" y="3126659"/>
              <a:ext cx="250736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Import</a:t>
              </a:r>
              <a:r>
                <a:rPr lang="pt-BR" sz="1600" b="1" dirty="0">
                  <a:solidFill>
                    <a:schemeClr val="tx1"/>
                  </a:solidFill>
                </a:rPr>
                <a:t>ância em Valor =</a:t>
              </a:r>
              <a:endParaRPr lang="pt-BR" sz="1600" b="1" i="1" dirty="0">
                <a:solidFill>
                  <a:schemeClr val="tx1"/>
                </a:solidFill>
                <a:latin typeface="+mj-lt"/>
              </a:endParaRPr>
            </a:p>
          </p:txBody>
        </p:sp>
        <p:sp>
          <p:nvSpPr>
            <p:cNvPr id="13" name="Rectangle 12">
              <a:extLst>
                <a:ext uri="{FF2B5EF4-FFF2-40B4-BE49-F238E27FC236}">
                  <a16:creationId xmlns:a16="http://schemas.microsoft.com/office/drawing/2014/main" id="{14DF78AF-C8B3-D91B-76AA-DC1C9CC842AC}"/>
                </a:ext>
              </a:extLst>
            </p:cNvPr>
            <p:cNvSpPr/>
            <p:nvPr/>
          </p:nvSpPr>
          <p:spPr>
            <a:xfrm>
              <a:off x="3065407" y="2880438"/>
              <a:ext cx="3643211"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Vendas em Valor na </a:t>
              </a:r>
              <a:r>
                <a:rPr lang="pt-BR" sz="1600" b="1" dirty="0">
                  <a:solidFill>
                    <a:schemeClr val="tx1"/>
                  </a:solidFill>
                </a:rPr>
                <a:t>Á</a:t>
              </a:r>
              <a:r>
                <a:rPr lang="pt-BR" sz="1600" b="1" i="1" dirty="0">
                  <a:solidFill>
                    <a:schemeClr val="tx1"/>
                  </a:solidFill>
                  <a:latin typeface="+mj-lt"/>
                </a:rPr>
                <a:t>rea ou Canal</a:t>
              </a:r>
            </a:p>
          </p:txBody>
        </p:sp>
        <p:sp>
          <p:nvSpPr>
            <p:cNvPr id="14" name="Rectangle 13">
              <a:extLst>
                <a:ext uri="{FF2B5EF4-FFF2-40B4-BE49-F238E27FC236}">
                  <a16:creationId xmlns:a16="http://schemas.microsoft.com/office/drawing/2014/main" id="{DD3C9ACE-02A4-0448-CE9E-2C0CC2303C0A}"/>
                </a:ext>
              </a:extLst>
            </p:cNvPr>
            <p:cNvSpPr/>
            <p:nvPr/>
          </p:nvSpPr>
          <p:spPr>
            <a:xfrm>
              <a:off x="7042476" y="3126659"/>
              <a:ext cx="72241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 100</a:t>
              </a:r>
              <a:endParaRPr lang="pt-BR" sz="1600" b="1" i="1" dirty="0">
                <a:solidFill>
                  <a:schemeClr val="tx1"/>
                </a:solidFill>
                <a:latin typeface="+mj-lt"/>
              </a:endParaRPr>
            </a:p>
          </p:txBody>
        </p:sp>
        <p:cxnSp>
          <p:nvCxnSpPr>
            <p:cNvPr id="15" name="Straight Connector 14">
              <a:extLst>
                <a:ext uri="{FF2B5EF4-FFF2-40B4-BE49-F238E27FC236}">
                  <a16:creationId xmlns:a16="http://schemas.microsoft.com/office/drawing/2014/main" id="{DF9DE6B2-73A5-92A8-829D-A198A1B9AAF4}"/>
                </a:ext>
              </a:extLst>
            </p:cNvPr>
            <p:cNvCxnSpPr>
              <a:cxnSpLocks/>
            </p:cNvCxnSpPr>
            <p:nvPr/>
          </p:nvCxnSpPr>
          <p:spPr>
            <a:xfrm>
              <a:off x="3065407" y="3249769"/>
              <a:ext cx="38152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D5957A3B-4388-7F6D-A27C-C5863152B036}"/>
                </a:ext>
              </a:extLst>
            </p:cNvPr>
            <p:cNvSpPr/>
            <p:nvPr/>
          </p:nvSpPr>
          <p:spPr>
            <a:xfrm>
              <a:off x="3117794" y="3359767"/>
              <a:ext cx="331459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Vendas em Valor no Total</a:t>
              </a:r>
            </a:p>
          </p:txBody>
        </p:sp>
      </p:grpSp>
      <p:sp>
        <p:nvSpPr>
          <p:cNvPr id="17" name="Rectangle 16">
            <a:extLst>
              <a:ext uri="{FF2B5EF4-FFF2-40B4-BE49-F238E27FC236}">
                <a16:creationId xmlns:a16="http://schemas.microsoft.com/office/drawing/2014/main" id="{94173509-CACB-77A4-4F00-60DAD6B0F272}"/>
              </a:ext>
            </a:extLst>
          </p:cNvPr>
          <p:cNvSpPr/>
          <p:nvPr/>
        </p:nvSpPr>
        <p:spPr>
          <a:xfrm>
            <a:off x="288557" y="2484321"/>
            <a:ext cx="9607917" cy="92890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endParaRPr lang="pt-BR" sz="1600" b="1" dirty="0">
              <a:solidFill>
                <a:schemeClr val="tx1"/>
              </a:solidFill>
              <a:latin typeface="+mj-lt"/>
            </a:endParaRPr>
          </a:p>
        </p:txBody>
      </p:sp>
      <p:sp>
        <p:nvSpPr>
          <p:cNvPr id="20" name="Rectangle 19">
            <a:extLst>
              <a:ext uri="{FF2B5EF4-FFF2-40B4-BE49-F238E27FC236}">
                <a16:creationId xmlns:a16="http://schemas.microsoft.com/office/drawing/2014/main" id="{ED7F2414-71F7-D3CF-EBC9-3B8FA091CE4E}"/>
              </a:ext>
            </a:extLst>
          </p:cNvPr>
          <p:cNvSpPr/>
          <p:nvPr/>
        </p:nvSpPr>
        <p:spPr>
          <a:xfrm>
            <a:off x="279200" y="3638009"/>
            <a:ext cx="467304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Importância das Áreas em Valor – MOV’20</a:t>
            </a:r>
          </a:p>
        </p:txBody>
      </p:sp>
      <p:graphicFrame>
        <p:nvGraphicFramePr>
          <p:cNvPr id="27" name="Chart 26">
            <a:extLst>
              <a:ext uri="{FF2B5EF4-FFF2-40B4-BE49-F238E27FC236}">
                <a16:creationId xmlns:a16="http://schemas.microsoft.com/office/drawing/2014/main" id="{9BF26568-4B60-C962-3E3C-1B33B240013F}"/>
              </a:ext>
            </a:extLst>
          </p:cNvPr>
          <p:cNvGraphicFramePr/>
          <p:nvPr>
            <p:extLst>
              <p:ext uri="{D42A27DB-BD31-4B8C-83A1-F6EECF244321}">
                <p14:modId xmlns:p14="http://schemas.microsoft.com/office/powerpoint/2010/main" val="3515379699"/>
              </p:ext>
            </p:extLst>
          </p:nvPr>
        </p:nvGraphicFramePr>
        <p:xfrm>
          <a:off x="288560" y="4015104"/>
          <a:ext cx="6143827" cy="2254103"/>
        </p:xfrm>
        <a:graphic>
          <a:graphicData uri="http://schemas.openxmlformats.org/drawingml/2006/chart">
            <c:chart xmlns:c="http://schemas.openxmlformats.org/drawingml/2006/chart" xmlns:r="http://schemas.openxmlformats.org/officeDocument/2006/relationships" r:id="rId2"/>
          </a:graphicData>
        </a:graphic>
      </p:graphicFrame>
      <p:pic>
        <p:nvPicPr>
          <p:cNvPr id="28" name="Graphic 27">
            <a:extLst>
              <a:ext uri="{FF2B5EF4-FFF2-40B4-BE49-F238E27FC236}">
                <a16:creationId xmlns:a16="http://schemas.microsoft.com/office/drawing/2014/main" id="{FB8B1F18-D6CA-35DD-44E0-24882EC4CC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08618" y="4043373"/>
            <a:ext cx="940000" cy="888728"/>
          </a:xfrm>
          <a:prstGeom prst="rect">
            <a:avLst/>
          </a:prstGeom>
        </p:spPr>
      </p:pic>
      <p:sp>
        <p:nvSpPr>
          <p:cNvPr id="29" name="Rectangle 28">
            <a:extLst>
              <a:ext uri="{FF2B5EF4-FFF2-40B4-BE49-F238E27FC236}">
                <a16:creationId xmlns:a16="http://schemas.microsoft.com/office/drawing/2014/main" id="{9EA4995E-82F6-2874-CD48-8663537F2F5C}"/>
              </a:ext>
            </a:extLst>
          </p:cNvPr>
          <p:cNvSpPr/>
          <p:nvPr/>
        </p:nvSpPr>
        <p:spPr>
          <a:xfrm>
            <a:off x="7865838" y="4299644"/>
            <a:ext cx="1421079" cy="3761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bg1"/>
                </a:solidFill>
                <a:latin typeface="+mj-lt"/>
              </a:rPr>
              <a:t>MARCA A</a:t>
            </a:r>
          </a:p>
        </p:txBody>
      </p:sp>
      <p:sp>
        <p:nvSpPr>
          <p:cNvPr id="30" name="Google Shape;542;p47">
            <a:extLst>
              <a:ext uri="{FF2B5EF4-FFF2-40B4-BE49-F238E27FC236}">
                <a16:creationId xmlns:a16="http://schemas.microsoft.com/office/drawing/2014/main" id="{934B8803-6961-18E4-0EDC-F21621C04A31}"/>
              </a:ext>
            </a:extLst>
          </p:cNvPr>
          <p:cNvSpPr/>
          <p:nvPr/>
        </p:nvSpPr>
        <p:spPr>
          <a:xfrm>
            <a:off x="6708618" y="4932101"/>
            <a:ext cx="5155297" cy="1144406"/>
          </a:xfrm>
          <a:prstGeom prst="rect">
            <a:avLst/>
          </a:prstGeom>
          <a:noFill/>
          <a:ln>
            <a:noFill/>
          </a:ln>
        </p:spPr>
        <p:txBody>
          <a:bodyPr spcFirstLastPara="1" wrap="square" lIns="91425" tIns="91440" rIns="91425" bIns="45700" anchor="t" anchorCtr="0">
            <a:noAutofit/>
          </a:bodyPr>
          <a:lstStyle/>
          <a:p>
            <a:pPr marL="0" marR="0" lvl="0" indent="0" rtl="0">
              <a:lnSpc>
                <a:spcPct val="100000"/>
              </a:lnSpc>
              <a:spcBef>
                <a:spcPts val="0"/>
              </a:spcBef>
              <a:spcAft>
                <a:spcPts val="1200"/>
              </a:spcAft>
              <a:buClr>
                <a:srgbClr val="000000"/>
              </a:buClr>
              <a:buSzPts val="1600"/>
              <a:buFont typeface="Arial"/>
              <a:buNone/>
            </a:pPr>
            <a:r>
              <a:rPr lang="pt-BR" sz="1600" i="0" u="none" strike="noStrike" cap="none" dirty="0">
                <a:latin typeface="+mn-lt"/>
                <a:ea typeface="Montserrat"/>
                <a:cs typeface="Montserrat"/>
                <a:sym typeface="Montserrat"/>
              </a:rPr>
              <a:t>Importância do Nordeste para Marca A = 44%</a:t>
            </a:r>
          </a:p>
          <a:p>
            <a:pPr marL="0" marR="0" lvl="0" indent="0" rtl="0">
              <a:lnSpc>
                <a:spcPct val="100000"/>
              </a:lnSpc>
              <a:spcBef>
                <a:spcPts val="0"/>
              </a:spcBef>
              <a:spcAft>
                <a:spcPts val="1200"/>
              </a:spcAft>
              <a:buClr>
                <a:srgbClr val="000000"/>
              </a:buClr>
              <a:buSzPts val="1600"/>
              <a:buFont typeface="Arial"/>
              <a:buNone/>
            </a:pPr>
            <a:r>
              <a:rPr lang="pt-BR" sz="1600" i="0" u="none" strike="noStrike" cap="none" dirty="0">
                <a:latin typeface="+mn-lt"/>
                <a:ea typeface="Montserrat"/>
                <a:cs typeface="Montserrat"/>
                <a:sym typeface="Montserrat"/>
              </a:rPr>
              <a:t>De cada 100 unidades vendidas ao consumidor da Marca A no MOV'17, cerca de 44 eram no NE</a:t>
            </a:r>
          </a:p>
        </p:txBody>
      </p:sp>
    </p:spTree>
    <p:extLst>
      <p:ext uri="{BB962C8B-B14F-4D97-AF65-F5344CB8AC3E}">
        <p14:creationId xmlns:p14="http://schemas.microsoft.com/office/powerpoint/2010/main" val="27026781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Análise dos dados – share contribution</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85</a:t>
            </a:fld>
            <a:endParaRPr lang="en-US" dirty="0"/>
          </a:p>
        </p:txBody>
      </p:sp>
      <p:sp>
        <p:nvSpPr>
          <p:cNvPr id="3" name="Google Shape;1654;p101">
            <a:extLst>
              <a:ext uri="{FF2B5EF4-FFF2-40B4-BE49-F238E27FC236}">
                <a16:creationId xmlns:a16="http://schemas.microsoft.com/office/drawing/2014/main" id="{9F9ED273-ED3A-EDD4-ADE6-29E49DD4818E}"/>
              </a:ext>
            </a:extLst>
          </p:cNvPr>
          <p:cNvSpPr txBox="1"/>
          <p:nvPr/>
        </p:nvSpPr>
        <p:spPr>
          <a:xfrm>
            <a:off x="288558" y="737284"/>
            <a:ext cx="9607917" cy="686594"/>
          </a:xfrm>
          <a:prstGeom prst="rect">
            <a:avLst/>
          </a:prstGeom>
          <a:solidFill>
            <a:schemeClr val="bg2"/>
          </a:solidFill>
          <a:ln>
            <a:solidFill>
              <a:schemeClr val="bg2"/>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600" i="0" u="none" strike="noStrike" cap="none" dirty="0">
                <a:solidFill>
                  <a:srgbClr val="FFFFFF"/>
                </a:solidFill>
                <a:latin typeface="Montserrat"/>
                <a:ea typeface="Montserrat"/>
                <a:cs typeface="Montserrat"/>
                <a:sym typeface="Montserrat"/>
              </a:rPr>
              <a:t>Share Contribution: É a contribuição de uma região ou canal para a formação do Share Total de um Fabricante, Marca ou Segmento</a:t>
            </a:r>
          </a:p>
        </p:txBody>
      </p:sp>
      <p:sp>
        <p:nvSpPr>
          <p:cNvPr id="4" name="Rectangle 3">
            <a:extLst>
              <a:ext uri="{FF2B5EF4-FFF2-40B4-BE49-F238E27FC236}">
                <a16:creationId xmlns:a16="http://schemas.microsoft.com/office/drawing/2014/main" id="{D239E5C8-334B-E1F5-E3C4-04359CA61C87}"/>
              </a:ext>
            </a:extLst>
          </p:cNvPr>
          <p:cNvSpPr/>
          <p:nvPr/>
        </p:nvSpPr>
        <p:spPr>
          <a:xfrm>
            <a:off x="422075" y="1538803"/>
            <a:ext cx="9274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Volume Share Contribution = Share Volume * Import</a:t>
            </a:r>
            <a:r>
              <a:rPr lang="pt-BR" sz="1600" b="1" dirty="0">
                <a:solidFill>
                  <a:schemeClr val="tx1"/>
                </a:solidFill>
              </a:rPr>
              <a:t>â</a:t>
            </a:r>
            <a:r>
              <a:rPr lang="pt-BR" sz="1600" b="1" dirty="0">
                <a:solidFill>
                  <a:schemeClr val="tx1"/>
                </a:solidFill>
                <a:latin typeface="+mj-lt"/>
              </a:rPr>
              <a:t>ncia da </a:t>
            </a:r>
            <a:r>
              <a:rPr lang="pt-BR" sz="1600" b="1" dirty="0">
                <a:solidFill>
                  <a:schemeClr val="tx1"/>
                </a:solidFill>
              </a:rPr>
              <a:t>Á</a:t>
            </a:r>
            <a:r>
              <a:rPr lang="pt-BR" sz="1600" b="1" dirty="0">
                <a:solidFill>
                  <a:schemeClr val="tx1"/>
                </a:solidFill>
                <a:latin typeface="+mj-lt"/>
              </a:rPr>
              <a:t>rea em Volume</a:t>
            </a:r>
            <a:endParaRPr lang="pt-BR" sz="1600" b="1" i="1" dirty="0">
              <a:solidFill>
                <a:schemeClr val="tx1"/>
              </a:solidFill>
              <a:latin typeface="+mj-lt"/>
            </a:endParaRPr>
          </a:p>
        </p:txBody>
      </p:sp>
      <p:sp>
        <p:nvSpPr>
          <p:cNvPr id="9" name="Rectangle 8">
            <a:extLst>
              <a:ext uri="{FF2B5EF4-FFF2-40B4-BE49-F238E27FC236}">
                <a16:creationId xmlns:a16="http://schemas.microsoft.com/office/drawing/2014/main" id="{45C3213B-3A42-86D2-D2BD-522CA2F315A6}"/>
              </a:ext>
            </a:extLst>
          </p:cNvPr>
          <p:cNvSpPr/>
          <p:nvPr/>
        </p:nvSpPr>
        <p:spPr>
          <a:xfrm>
            <a:off x="288557" y="1428551"/>
            <a:ext cx="9607917" cy="843869"/>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endParaRPr lang="pt-BR" sz="1600" b="1" dirty="0">
              <a:solidFill>
                <a:schemeClr val="tx1"/>
              </a:solidFill>
              <a:latin typeface="+mj-lt"/>
            </a:endParaRPr>
          </a:p>
        </p:txBody>
      </p:sp>
      <p:sp>
        <p:nvSpPr>
          <p:cNvPr id="10" name="Rectangle 9">
            <a:extLst>
              <a:ext uri="{FF2B5EF4-FFF2-40B4-BE49-F238E27FC236}">
                <a16:creationId xmlns:a16="http://schemas.microsoft.com/office/drawing/2014/main" id="{7F6C8BC2-AD39-6DAA-675F-EDF698F10859}"/>
              </a:ext>
            </a:extLst>
          </p:cNvPr>
          <p:cNvSpPr/>
          <p:nvPr/>
        </p:nvSpPr>
        <p:spPr>
          <a:xfrm>
            <a:off x="422075" y="1889937"/>
            <a:ext cx="9274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Value Share Contribution = Share Valor * Importância da Área em Valor </a:t>
            </a:r>
          </a:p>
        </p:txBody>
      </p:sp>
      <p:sp>
        <p:nvSpPr>
          <p:cNvPr id="11" name="Rectangle 10">
            <a:extLst>
              <a:ext uri="{FF2B5EF4-FFF2-40B4-BE49-F238E27FC236}">
                <a16:creationId xmlns:a16="http://schemas.microsoft.com/office/drawing/2014/main" id="{7AC9CB5D-4FCB-34EB-0CF7-FCFCDA73E5CA}"/>
              </a:ext>
            </a:extLst>
          </p:cNvPr>
          <p:cNvSpPr/>
          <p:nvPr/>
        </p:nvSpPr>
        <p:spPr>
          <a:xfrm>
            <a:off x="279200" y="2511691"/>
            <a:ext cx="567392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Market Share Valor – Total Brasil – Marca A</a:t>
            </a:r>
          </a:p>
        </p:txBody>
      </p:sp>
      <p:grpSp>
        <p:nvGrpSpPr>
          <p:cNvPr id="13" name="Group 12">
            <a:extLst>
              <a:ext uri="{FF2B5EF4-FFF2-40B4-BE49-F238E27FC236}">
                <a16:creationId xmlns:a16="http://schemas.microsoft.com/office/drawing/2014/main" id="{2EEBFCDC-14B9-7A68-A1AC-2442B3704DE4}"/>
              </a:ext>
            </a:extLst>
          </p:cNvPr>
          <p:cNvGrpSpPr/>
          <p:nvPr/>
        </p:nvGrpSpPr>
        <p:grpSpPr>
          <a:xfrm>
            <a:off x="279200" y="2817891"/>
            <a:ext cx="5668927" cy="1074343"/>
            <a:chOff x="279200" y="4299643"/>
            <a:chExt cx="5668927" cy="2001087"/>
          </a:xfrm>
        </p:grpSpPr>
        <p:graphicFrame>
          <p:nvGraphicFramePr>
            <p:cNvPr id="14" name="Chart 13">
              <a:extLst>
                <a:ext uri="{FF2B5EF4-FFF2-40B4-BE49-F238E27FC236}">
                  <a16:creationId xmlns:a16="http://schemas.microsoft.com/office/drawing/2014/main" id="{0A58CF6C-F727-077D-66D7-7FDAAFE51923}"/>
                </a:ext>
              </a:extLst>
            </p:cNvPr>
            <p:cNvGraphicFramePr/>
            <p:nvPr>
              <p:extLst>
                <p:ext uri="{D42A27DB-BD31-4B8C-83A1-F6EECF244321}">
                  <p14:modId xmlns:p14="http://schemas.microsoft.com/office/powerpoint/2010/main" val="3936620469"/>
                </p:ext>
              </p:extLst>
            </p:nvPr>
          </p:nvGraphicFramePr>
          <p:xfrm>
            <a:off x="279200" y="4299643"/>
            <a:ext cx="5668927" cy="2001087"/>
          </p:xfrm>
          <a:graphic>
            <a:graphicData uri="http://schemas.openxmlformats.org/drawingml/2006/chart">
              <c:chart xmlns:c="http://schemas.openxmlformats.org/drawingml/2006/chart" xmlns:r="http://schemas.openxmlformats.org/officeDocument/2006/relationships" r:id="rId2"/>
            </a:graphicData>
          </a:graphic>
        </p:graphicFrame>
        <p:sp>
          <p:nvSpPr>
            <p:cNvPr id="15" name="Rectangle 14">
              <a:extLst>
                <a:ext uri="{FF2B5EF4-FFF2-40B4-BE49-F238E27FC236}">
                  <a16:creationId xmlns:a16="http://schemas.microsoft.com/office/drawing/2014/main" id="{B24C71C6-ABA1-5C4E-66D5-99E34BEF3703}"/>
                </a:ext>
              </a:extLst>
            </p:cNvPr>
            <p:cNvSpPr/>
            <p:nvPr/>
          </p:nvSpPr>
          <p:spPr>
            <a:xfrm>
              <a:off x="1257300" y="5007317"/>
              <a:ext cx="870264" cy="3189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200" b="1" dirty="0">
                  <a:solidFill>
                    <a:schemeClr val="tx1"/>
                  </a:solidFill>
                  <a:latin typeface="+mj-lt"/>
                </a:rPr>
                <a:t>15,4</a:t>
              </a:r>
            </a:p>
          </p:txBody>
        </p:sp>
        <p:sp>
          <p:nvSpPr>
            <p:cNvPr id="16" name="Rectangle 15">
              <a:extLst>
                <a:ext uri="{FF2B5EF4-FFF2-40B4-BE49-F238E27FC236}">
                  <a16:creationId xmlns:a16="http://schemas.microsoft.com/office/drawing/2014/main" id="{3F21C5F4-2419-E859-D466-BB52F8DE91D6}"/>
                </a:ext>
              </a:extLst>
            </p:cNvPr>
            <p:cNvSpPr/>
            <p:nvPr/>
          </p:nvSpPr>
          <p:spPr>
            <a:xfrm>
              <a:off x="4093828" y="4520199"/>
              <a:ext cx="870264" cy="3189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200" b="1" dirty="0">
                  <a:solidFill>
                    <a:schemeClr val="tx1"/>
                  </a:solidFill>
                  <a:latin typeface="+mj-lt"/>
                </a:rPr>
                <a:t>16,2</a:t>
              </a:r>
            </a:p>
          </p:txBody>
        </p:sp>
      </p:grpSp>
      <p:sp>
        <p:nvSpPr>
          <p:cNvPr id="17" name="Rectangle 16">
            <a:extLst>
              <a:ext uri="{FF2B5EF4-FFF2-40B4-BE49-F238E27FC236}">
                <a16:creationId xmlns:a16="http://schemas.microsoft.com/office/drawing/2014/main" id="{69908490-0F42-63A3-0C7B-0CF3183824C2}"/>
              </a:ext>
            </a:extLst>
          </p:cNvPr>
          <p:cNvSpPr/>
          <p:nvPr/>
        </p:nvSpPr>
        <p:spPr>
          <a:xfrm>
            <a:off x="279200" y="4100089"/>
            <a:ext cx="567392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Share Contribution – 7 áreas – Marca A</a:t>
            </a:r>
          </a:p>
        </p:txBody>
      </p:sp>
      <p:graphicFrame>
        <p:nvGraphicFramePr>
          <p:cNvPr id="20" name="Chart 19">
            <a:extLst>
              <a:ext uri="{FF2B5EF4-FFF2-40B4-BE49-F238E27FC236}">
                <a16:creationId xmlns:a16="http://schemas.microsoft.com/office/drawing/2014/main" id="{B272C74B-E04C-9618-5343-8C5251A08D94}"/>
              </a:ext>
            </a:extLst>
          </p:cNvPr>
          <p:cNvGraphicFramePr/>
          <p:nvPr>
            <p:extLst>
              <p:ext uri="{D42A27DB-BD31-4B8C-83A1-F6EECF244321}">
                <p14:modId xmlns:p14="http://schemas.microsoft.com/office/powerpoint/2010/main" val="846979336"/>
              </p:ext>
            </p:extLst>
          </p:nvPr>
        </p:nvGraphicFramePr>
        <p:xfrm>
          <a:off x="279200" y="4711265"/>
          <a:ext cx="8128000" cy="1582953"/>
        </p:xfrm>
        <a:graphic>
          <a:graphicData uri="http://schemas.openxmlformats.org/drawingml/2006/chart">
            <c:chart xmlns:c="http://schemas.openxmlformats.org/drawingml/2006/chart" xmlns:r="http://schemas.openxmlformats.org/officeDocument/2006/relationships" r:id="rId3"/>
          </a:graphicData>
        </a:graphic>
      </p:graphicFrame>
      <p:sp>
        <p:nvSpPr>
          <p:cNvPr id="21" name="Rectangle 20">
            <a:extLst>
              <a:ext uri="{FF2B5EF4-FFF2-40B4-BE49-F238E27FC236}">
                <a16:creationId xmlns:a16="http://schemas.microsoft.com/office/drawing/2014/main" id="{1B1B0D46-B25F-53E8-61D7-58F669C73BDA}"/>
              </a:ext>
            </a:extLst>
          </p:cNvPr>
          <p:cNvSpPr/>
          <p:nvPr/>
        </p:nvSpPr>
        <p:spPr>
          <a:xfrm>
            <a:off x="288558" y="4494778"/>
            <a:ext cx="1231272"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bg2"/>
                </a:solidFill>
                <a:latin typeface="+mj-lt"/>
              </a:rPr>
              <a:t>+0,4pp</a:t>
            </a:r>
          </a:p>
        </p:txBody>
      </p:sp>
      <p:pic>
        <p:nvPicPr>
          <p:cNvPr id="23" name="Graphic 22">
            <a:extLst>
              <a:ext uri="{FF2B5EF4-FFF2-40B4-BE49-F238E27FC236}">
                <a16:creationId xmlns:a16="http://schemas.microsoft.com/office/drawing/2014/main" id="{897379BC-22FA-2882-9F27-A99D64A7B0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06361" y="2925844"/>
            <a:ext cx="940000" cy="888728"/>
          </a:xfrm>
          <a:prstGeom prst="rect">
            <a:avLst/>
          </a:prstGeom>
        </p:spPr>
      </p:pic>
      <p:sp>
        <p:nvSpPr>
          <p:cNvPr id="24" name="Rectangle 23">
            <a:extLst>
              <a:ext uri="{FF2B5EF4-FFF2-40B4-BE49-F238E27FC236}">
                <a16:creationId xmlns:a16="http://schemas.microsoft.com/office/drawing/2014/main" id="{372973EA-A4F6-69F1-C150-4BABC3B513CF}"/>
              </a:ext>
            </a:extLst>
          </p:cNvPr>
          <p:cNvSpPr/>
          <p:nvPr/>
        </p:nvSpPr>
        <p:spPr>
          <a:xfrm>
            <a:off x="9763581" y="3182115"/>
            <a:ext cx="1421079" cy="3761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bg1"/>
                </a:solidFill>
                <a:latin typeface="+mj-lt"/>
              </a:rPr>
              <a:t>MARCA A</a:t>
            </a:r>
          </a:p>
        </p:txBody>
      </p:sp>
      <p:sp>
        <p:nvSpPr>
          <p:cNvPr id="26" name="Google Shape;542;p47">
            <a:extLst>
              <a:ext uri="{FF2B5EF4-FFF2-40B4-BE49-F238E27FC236}">
                <a16:creationId xmlns:a16="http://schemas.microsoft.com/office/drawing/2014/main" id="{3FF42E74-FF8B-4D47-AC5B-33D43AF2F1D2}"/>
              </a:ext>
            </a:extLst>
          </p:cNvPr>
          <p:cNvSpPr/>
          <p:nvPr/>
        </p:nvSpPr>
        <p:spPr>
          <a:xfrm>
            <a:off x="8606361" y="3997396"/>
            <a:ext cx="3257553" cy="961582"/>
          </a:xfrm>
          <a:prstGeom prst="rect">
            <a:avLst/>
          </a:prstGeom>
          <a:noFill/>
          <a:ln>
            <a:noFill/>
          </a:ln>
        </p:spPr>
        <p:txBody>
          <a:bodyPr spcFirstLastPara="1" wrap="square" lIns="91425" tIns="91440" rIns="91425" bIns="45700" anchor="t" anchorCtr="0">
            <a:noAutofit/>
          </a:bodyPr>
          <a:lstStyle/>
          <a:p>
            <a:pPr marL="0" marR="0" lvl="0" indent="0" rtl="0">
              <a:lnSpc>
                <a:spcPct val="100000"/>
              </a:lnSpc>
              <a:spcBef>
                <a:spcPts val="0"/>
              </a:spcBef>
              <a:spcAft>
                <a:spcPts val="1200"/>
              </a:spcAft>
              <a:buClr>
                <a:srgbClr val="000000"/>
              </a:buClr>
              <a:buSzPts val="1600"/>
              <a:buFont typeface="Arial"/>
              <a:buNone/>
            </a:pPr>
            <a:r>
              <a:rPr lang="pt-BR" sz="1600" i="0" u="none" strike="noStrike" cap="none" dirty="0">
                <a:latin typeface="+mn-lt"/>
                <a:ea typeface="Montserrat"/>
                <a:cs typeface="Montserrat"/>
                <a:sym typeface="Montserrat"/>
              </a:rPr>
              <a:t>7,1 dos 16,2 pontos de share valor da Marca A vem do Nordeste</a:t>
            </a:r>
          </a:p>
          <a:p>
            <a:pPr marL="0" marR="0" lvl="0" indent="0" rtl="0">
              <a:lnSpc>
                <a:spcPct val="100000"/>
              </a:lnSpc>
              <a:spcBef>
                <a:spcPts val="0"/>
              </a:spcBef>
              <a:spcAft>
                <a:spcPts val="1200"/>
              </a:spcAft>
              <a:buClr>
                <a:srgbClr val="000000"/>
              </a:buClr>
              <a:buSzPts val="1600"/>
              <a:buFont typeface="Arial"/>
              <a:buNone/>
            </a:pPr>
            <a:r>
              <a:rPr lang="pt-BR" sz="1600" i="0" u="none" strike="noStrike" cap="none" dirty="0">
                <a:latin typeface="+mn-lt"/>
                <a:ea typeface="Montserrat"/>
                <a:cs typeface="Montserrat"/>
                <a:sym typeface="Montserrat"/>
              </a:rPr>
              <a:t>NE contribui com +0,4pp dos +0,8pp que a Marca A ganhou neste ano</a:t>
            </a:r>
          </a:p>
        </p:txBody>
      </p:sp>
    </p:spTree>
    <p:extLst>
      <p:ext uri="{BB962C8B-B14F-4D97-AF65-F5344CB8AC3E}">
        <p14:creationId xmlns:p14="http://schemas.microsoft.com/office/powerpoint/2010/main" val="25908556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BB87D478-9DEC-CA66-9565-8BB32EABDF4E}"/>
              </a:ext>
            </a:extLst>
          </p:cNvPr>
          <p:cNvSpPr>
            <a:spLocks noGrp="1"/>
          </p:cNvSpPr>
          <p:nvPr>
            <p:ph type="body" sz="quarter" idx="13"/>
          </p:nvPr>
        </p:nvSpPr>
        <p:spPr/>
        <p:txBody>
          <a:bodyPr/>
          <a:lstStyle/>
          <a:p>
            <a:r>
              <a:rPr lang="pt-BR" dirty="0"/>
              <a:t>Algumas formas comuns de agrupar os períodos são:</a:t>
            </a:r>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Análise dos dados – períodos</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86</a:t>
            </a:fld>
            <a:endParaRPr lang="en-US" dirty="0"/>
          </a:p>
        </p:txBody>
      </p:sp>
      <p:pic>
        <p:nvPicPr>
          <p:cNvPr id="3" name="Picture 2" descr="Icon&#10;&#10;Description automatically generated">
            <a:extLst>
              <a:ext uri="{FF2B5EF4-FFF2-40B4-BE49-F238E27FC236}">
                <a16:creationId xmlns:a16="http://schemas.microsoft.com/office/drawing/2014/main" id="{1722E298-8070-417C-0388-542F0BACB63C}"/>
              </a:ext>
            </a:extLst>
          </p:cNvPr>
          <p:cNvPicPr>
            <a:picLocks noChangeAspect="1"/>
          </p:cNvPicPr>
          <p:nvPr/>
        </p:nvPicPr>
        <p:blipFill>
          <a:blip r:embed="rId2"/>
          <a:stretch>
            <a:fillRect/>
          </a:stretch>
        </p:blipFill>
        <p:spPr>
          <a:xfrm>
            <a:off x="288558" y="1360573"/>
            <a:ext cx="778242" cy="667064"/>
          </a:xfrm>
          <a:prstGeom prst="rect">
            <a:avLst/>
          </a:prstGeom>
        </p:spPr>
      </p:pic>
      <p:sp>
        <p:nvSpPr>
          <p:cNvPr id="4" name="Google Shape;542;p47">
            <a:extLst>
              <a:ext uri="{FF2B5EF4-FFF2-40B4-BE49-F238E27FC236}">
                <a16:creationId xmlns:a16="http://schemas.microsoft.com/office/drawing/2014/main" id="{972EF475-13F4-AAAD-B4FE-003E801E9427}"/>
              </a:ext>
            </a:extLst>
          </p:cNvPr>
          <p:cNvSpPr/>
          <p:nvPr/>
        </p:nvSpPr>
        <p:spPr>
          <a:xfrm>
            <a:off x="1228518" y="1369775"/>
            <a:ext cx="3257553" cy="436542"/>
          </a:xfrm>
          <a:prstGeom prst="rect">
            <a:avLst/>
          </a:prstGeom>
          <a:solidFill>
            <a:schemeClr val="accent3"/>
          </a:solidFill>
          <a:ln>
            <a:solidFill>
              <a:schemeClr val="accent3"/>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FFFFFF"/>
                </a:solidFill>
                <a:latin typeface="+mn-lt"/>
                <a:ea typeface="Montserrat"/>
                <a:cs typeface="Montserrat"/>
                <a:sym typeface="Montserrat"/>
              </a:rPr>
              <a:t>Ano </a:t>
            </a:r>
            <a:r>
              <a:rPr lang="en-US" sz="1600" b="1" i="0" u="none" strike="noStrike" cap="none" dirty="0" err="1">
                <a:solidFill>
                  <a:srgbClr val="FFFFFF"/>
                </a:solidFill>
                <a:latin typeface="+mn-lt"/>
                <a:ea typeface="Montserrat"/>
                <a:cs typeface="Montserrat"/>
                <a:sym typeface="Montserrat"/>
              </a:rPr>
              <a:t>Móvel</a:t>
            </a:r>
            <a:endParaRPr lang="en-US" sz="1600" b="1" i="0" u="none" strike="noStrike" cap="none" dirty="0">
              <a:solidFill>
                <a:srgbClr val="FFFFFF"/>
              </a:solidFill>
              <a:latin typeface="+mn-lt"/>
              <a:ea typeface="Montserrat"/>
              <a:cs typeface="Montserrat"/>
              <a:sym typeface="Montserrat"/>
            </a:endParaRPr>
          </a:p>
        </p:txBody>
      </p:sp>
      <p:sp>
        <p:nvSpPr>
          <p:cNvPr id="6" name="Google Shape;542;p47">
            <a:extLst>
              <a:ext uri="{FF2B5EF4-FFF2-40B4-BE49-F238E27FC236}">
                <a16:creationId xmlns:a16="http://schemas.microsoft.com/office/drawing/2014/main" id="{4AA1836C-205E-DFAE-5980-F8C3ADC408CB}"/>
              </a:ext>
            </a:extLst>
          </p:cNvPr>
          <p:cNvSpPr/>
          <p:nvPr/>
        </p:nvSpPr>
        <p:spPr>
          <a:xfrm>
            <a:off x="1228518" y="1806317"/>
            <a:ext cx="3257553" cy="1622683"/>
          </a:xfrm>
          <a:prstGeom prst="rect">
            <a:avLst/>
          </a:prstGeom>
          <a:noFill/>
          <a:ln>
            <a:solidFill>
              <a:schemeClr val="accent3"/>
            </a:solidFill>
          </a:ln>
        </p:spPr>
        <p:txBody>
          <a:bodyPr spcFirstLastPara="1" wrap="square" lIns="91425" tIns="9144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i="0" u="none" strike="noStrike" cap="none" dirty="0">
                <a:latin typeface="+mn-lt"/>
                <a:ea typeface="Montserrat"/>
                <a:cs typeface="Montserrat"/>
                <a:sym typeface="Montserrat"/>
              </a:rPr>
              <a:t>Últimos 12 meses</a:t>
            </a:r>
          </a:p>
          <a:p>
            <a:pPr marL="0" marR="0" lvl="0" indent="0" algn="ctr" rtl="0">
              <a:lnSpc>
                <a:spcPct val="100000"/>
              </a:lnSpc>
              <a:spcBef>
                <a:spcPts val="0"/>
              </a:spcBef>
              <a:spcAft>
                <a:spcPts val="0"/>
              </a:spcAft>
              <a:buClr>
                <a:srgbClr val="000000"/>
              </a:buClr>
              <a:buSzPts val="1600"/>
              <a:buFont typeface="Arial"/>
              <a:buNone/>
            </a:pPr>
            <a:endParaRPr lang="en-US" sz="1600" i="0" u="none" strike="noStrike" cap="none" dirty="0">
              <a:latin typeface="+mn-lt"/>
              <a:ea typeface="Montserrat"/>
              <a:cs typeface="Montserrat"/>
              <a:sym typeface="Montserrat"/>
            </a:endParaRPr>
          </a:p>
          <a:p>
            <a:pPr marL="0" marR="0" lvl="0" indent="0" algn="ctr" rtl="0">
              <a:lnSpc>
                <a:spcPct val="100000"/>
              </a:lnSpc>
              <a:spcBef>
                <a:spcPts val="0"/>
              </a:spcBef>
              <a:spcAft>
                <a:spcPts val="0"/>
              </a:spcAft>
              <a:buClr>
                <a:srgbClr val="000000"/>
              </a:buClr>
              <a:buSzPts val="1600"/>
              <a:buFont typeface="Arial"/>
              <a:buNone/>
            </a:pPr>
            <a:r>
              <a:rPr lang="en-US" sz="1600" i="0" u="none" strike="noStrike" cap="none" dirty="0">
                <a:latin typeface="+mn-lt"/>
                <a:ea typeface="Montserrat"/>
                <a:cs typeface="Montserrat"/>
                <a:sym typeface="Montserrat"/>
              </a:rPr>
              <a:t>MOV: Ano </a:t>
            </a:r>
            <a:r>
              <a:rPr lang="en-US" sz="1600" i="0" u="none" strike="noStrike" cap="none" dirty="0" err="1">
                <a:latin typeface="+mn-lt"/>
                <a:ea typeface="Montserrat"/>
                <a:cs typeface="Montserrat"/>
                <a:sym typeface="Montserrat"/>
              </a:rPr>
              <a:t>Móvel</a:t>
            </a:r>
            <a:endParaRPr lang="en-US" sz="1600" i="0" u="none" strike="noStrike" cap="none" dirty="0">
              <a:latin typeface="+mn-lt"/>
              <a:ea typeface="Montserrat"/>
              <a:cs typeface="Montserrat"/>
              <a:sym typeface="Montserrat"/>
            </a:endParaRPr>
          </a:p>
          <a:p>
            <a:pPr marL="0" marR="0" lvl="0" indent="0" algn="ctr" rtl="0">
              <a:lnSpc>
                <a:spcPct val="100000"/>
              </a:lnSpc>
              <a:spcBef>
                <a:spcPts val="0"/>
              </a:spcBef>
              <a:spcAft>
                <a:spcPts val="0"/>
              </a:spcAft>
              <a:buClr>
                <a:srgbClr val="000000"/>
              </a:buClr>
              <a:buSzPts val="1600"/>
              <a:buFont typeface="Arial"/>
              <a:buNone/>
            </a:pPr>
            <a:r>
              <a:rPr lang="en-US" sz="1600" i="0" u="none" strike="noStrike" cap="none" dirty="0">
                <a:latin typeface="+mn-lt"/>
                <a:ea typeface="Montserrat"/>
                <a:cs typeface="Montserrat"/>
                <a:sym typeface="Montserrat"/>
              </a:rPr>
              <a:t>MAT: Moving Annual Total</a:t>
            </a:r>
          </a:p>
          <a:p>
            <a:pPr marL="0" marR="0" lvl="0" indent="0" algn="ctr" rtl="0">
              <a:lnSpc>
                <a:spcPct val="100000"/>
              </a:lnSpc>
              <a:spcBef>
                <a:spcPts val="0"/>
              </a:spcBef>
              <a:spcAft>
                <a:spcPts val="0"/>
              </a:spcAft>
              <a:buClr>
                <a:srgbClr val="000000"/>
              </a:buClr>
              <a:buSzPts val="1600"/>
              <a:buFont typeface="Arial"/>
              <a:buNone/>
            </a:pPr>
            <a:r>
              <a:rPr lang="en-US" sz="1600" i="0" u="none" strike="noStrike" cap="none" dirty="0">
                <a:latin typeface="+mn-lt"/>
                <a:ea typeface="Montserrat"/>
                <a:cs typeface="Montserrat"/>
                <a:sym typeface="Montserrat"/>
              </a:rPr>
              <a:t>RY: Rolling Year</a:t>
            </a:r>
          </a:p>
        </p:txBody>
      </p:sp>
      <p:grpSp>
        <p:nvGrpSpPr>
          <p:cNvPr id="14" name="Group 13">
            <a:extLst>
              <a:ext uri="{FF2B5EF4-FFF2-40B4-BE49-F238E27FC236}">
                <a16:creationId xmlns:a16="http://schemas.microsoft.com/office/drawing/2014/main" id="{19786D2A-A84B-1D05-8FC3-5CA224ADF73D}"/>
              </a:ext>
            </a:extLst>
          </p:cNvPr>
          <p:cNvGrpSpPr/>
          <p:nvPr/>
        </p:nvGrpSpPr>
        <p:grpSpPr>
          <a:xfrm>
            <a:off x="4917439" y="1369775"/>
            <a:ext cx="3257553" cy="2059225"/>
            <a:chOff x="4691995" y="1846025"/>
            <a:chExt cx="3257553" cy="2059225"/>
          </a:xfrm>
        </p:grpSpPr>
        <p:sp>
          <p:nvSpPr>
            <p:cNvPr id="7" name="Google Shape;542;p47">
              <a:extLst>
                <a:ext uri="{FF2B5EF4-FFF2-40B4-BE49-F238E27FC236}">
                  <a16:creationId xmlns:a16="http://schemas.microsoft.com/office/drawing/2014/main" id="{FC4A54FB-BC23-D976-4819-DA12033F61DD}"/>
                </a:ext>
              </a:extLst>
            </p:cNvPr>
            <p:cNvSpPr/>
            <p:nvPr/>
          </p:nvSpPr>
          <p:spPr>
            <a:xfrm>
              <a:off x="4691995" y="1846025"/>
              <a:ext cx="3257553" cy="436542"/>
            </a:xfrm>
            <a:prstGeom prst="rect">
              <a:avLst/>
            </a:prstGeom>
            <a:solidFill>
              <a:schemeClr val="accent3"/>
            </a:solidFill>
            <a:ln>
              <a:solidFill>
                <a:schemeClr val="accent3"/>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FFFFFF"/>
                  </a:solidFill>
                  <a:latin typeface="+mn-lt"/>
                  <a:ea typeface="Montserrat"/>
                  <a:cs typeface="Montserrat"/>
                  <a:sym typeface="Montserrat"/>
                </a:rPr>
                <a:t>Year to Date</a:t>
              </a:r>
            </a:p>
          </p:txBody>
        </p:sp>
        <p:sp>
          <p:nvSpPr>
            <p:cNvPr id="8" name="Google Shape;542;p47">
              <a:extLst>
                <a:ext uri="{FF2B5EF4-FFF2-40B4-BE49-F238E27FC236}">
                  <a16:creationId xmlns:a16="http://schemas.microsoft.com/office/drawing/2014/main" id="{D267853D-D6E5-42E1-2315-5F18A03A89D0}"/>
                </a:ext>
              </a:extLst>
            </p:cNvPr>
            <p:cNvSpPr/>
            <p:nvPr/>
          </p:nvSpPr>
          <p:spPr>
            <a:xfrm>
              <a:off x="4691995" y="2282567"/>
              <a:ext cx="3257553" cy="1622683"/>
            </a:xfrm>
            <a:prstGeom prst="rect">
              <a:avLst/>
            </a:prstGeom>
            <a:noFill/>
            <a:ln>
              <a:solidFill>
                <a:schemeClr val="accent3"/>
              </a:solidFill>
            </a:ln>
          </p:spPr>
          <p:txBody>
            <a:bodyPr spcFirstLastPara="1" wrap="square" lIns="91425" tIns="9144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pt-BR" sz="1600" i="0" u="none" strike="noStrike" cap="none" dirty="0">
                  <a:latin typeface="+mn-lt"/>
                  <a:ea typeface="Montserrat"/>
                  <a:cs typeface="Montserrat"/>
                  <a:sym typeface="Montserrat"/>
                </a:rPr>
                <a:t>De Janeiro até período atual</a:t>
              </a:r>
            </a:p>
            <a:p>
              <a:pPr marL="0" marR="0" lvl="0" indent="0" algn="ctr" rtl="0">
                <a:lnSpc>
                  <a:spcPct val="100000"/>
                </a:lnSpc>
                <a:spcBef>
                  <a:spcPts val="0"/>
                </a:spcBef>
                <a:spcAft>
                  <a:spcPts val="0"/>
                </a:spcAft>
                <a:buClr>
                  <a:srgbClr val="000000"/>
                </a:buClr>
                <a:buSzPts val="1600"/>
                <a:buFont typeface="Arial"/>
                <a:buNone/>
              </a:pPr>
              <a:endParaRPr lang="pt-BR" sz="1600" i="0" u="none" strike="noStrike" cap="none" dirty="0">
                <a:latin typeface="+mn-lt"/>
                <a:ea typeface="Montserrat"/>
                <a:cs typeface="Montserrat"/>
                <a:sym typeface="Montserrat"/>
              </a:endParaRPr>
            </a:p>
            <a:p>
              <a:pPr marL="0" marR="0" lvl="0" indent="0" algn="ctr" rtl="0">
                <a:lnSpc>
                  <a:spcPct val="100000"/>
                </a:lnSpc>
                <a:spcBef>
                  <a:spcPts val="0"/>
                </a:spcBef>
                <a:spcAft>
                  <a:spcPts val="0"/>
                </a:spcAft>
                <a:buClr>
                  <a:srgbClr val="000000"/>
                </a:buClr>
                <a:buSzPts val="1600"/>
                <a:buFont typeface="Arial"/>
                <a:buNone/>
              </a:pPr>
              <a:r>
                <a:rPr lang="pt-BR" sz="1600" i="0" u="none" strike="noStrike" cap="none" dirty="0">
                  <a:latin typeface="+mn-lt"/>
                  <a:ea typeface="Montserrat"/>
                  <a:cs typeface="Montserrat"/>
                  <a:sym typeface="Montserrat"/>
                </a:rPr>
                <a:t>YTD: Year to Date</a:t>
              </a:r>
            </a:p>
          </p:txBody>
        </p:sp>
      </p:grpSp>
      <p:sp>
        <p:nvSpPr>
          <p:cNvPr id="11" name="Google Shape;542;p47">
            <a:extLst>
              <a:ext uri="{FF2B5EF4-FFF2-40B4-BE49-F238E27FC236}">
                <a16:creationId xmlns:a16="http://schemas.microsoft.com/office/drawing/2014/main" id="{1C7E9845-2505-2E75-EBF7-AB87FF281D76}"/>
              </a:ext>
            </a:extLst>
          </p:cNvPr>
          <p:cNvSpPr/>
          <p:nvPr/>
        </p:nvSpPr>
        <p:spPr>
          <a:xfrm>
            <a:off x="8606361" y="1369775"/>
            <a:ext cx="3257553" cy="436542"/>
          </a:xfrm>
          <a:prstGeom prst="rect">
            <a:avLst/>
          </a:prstGeom>
          <a:solidFill>
            <a:schemeClr val="accent3"/>
          </a:solidFill>
          <a:ln>
            <a:solidFill>
              <a:schemeClr val="accent3"/>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FFFFFF"/>
                </a:solidFill>
                <a:latin typeface="+mn-lt"/>
                <a:ea typeface="Montserrat"/>
                <a:cs typeface="Montserrat"/>
                <a:sym typeface="Montserrat"/>
              </a:rPr>
              <a:t>Outros</a:t>
            </a:r>
          </a:p>
        </p:txBody>
      </p:sp>
      <p:sp>
        <p:nvSpPr>
          <p:cNvPr id="12" name="Google Shape;542;p47">
            <a:extLst>
              <a:ext uri="{FF2B5EF4-FFF2-40B4-BE49-F238E27FC236}">
                <a16:creationId xmlns:a16="http://schemas.microsoft.com/office/drawing/2014/main" id="{2AC0A737-78A0-C656-9EC9-BE186DD991B0}"/>
              </a:ext>
            </a:extLst>
          </p:cNvPr>
          <p:cNvSpPr/>
          <p:nvPr/>
        </p:nvSpPr>
        <p:spPr>
          <a:xfrm>
            <a:off x="8606361" y="1806317"/>
            <a:ext cx="3257553" cy="1622683"/>
          </a:xfrm>
          <a:prstGeom prst="rect">
            <a:avLst/>
          </a:prstGeom>
          <a:noFill/>
          <a:ln>
            <a:solidFill>
              <a:schemeClr val="accent3"/>
            </a:solidFill>
          </a:ln>
        </p:spPr>
        <p:txBody>
          <a:bodyPr spcFirstLastPara="1" wrap="square" lIns="91425" tIns="9144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pt-BR" sz="1600" i="0" u="none" strike="noStrike" cap="none" dirty="0">
                <a:latin typeface="+mn-lt"/>
                <a:ea typeface="Montserrat"/>
                <a:cs typeface="Montserrat"/>
                <a:sym typeface="Montserrat"/>
              </a:rPr>
              <a:t>PA: Período Anterior</a:t>
            </a:r>
          </a:p>
          <a:p>
            <a:pPr marL="0" marR="0" lvl="0" indent="0" algn="ctr" rtl="0">
              <a:lnSpc>
                <a:spcPct val="100000"/>
              </a:lnSpc>
              <a:spcBef>
                <a:spcPts val="0"/>
              </a:spcBef>
              <a:spcAft>
                <a:spcPts val="0"/>
              </a:spcAft>
              <a:buClr>
                <a:srgbClr val="000000"/>
              </a:buClr>
              <a:buSzPts val="1600"/>
              <a:buFont typeface="Arial"/>
              <a:buNone/>
            </a:pPr>
            <a:r>
              <a:rPr lang="pt-BR" sz="1600" i="0" u="none" strike="noStrike" cap="none" dirty="0">
                <a:latin typeface="+mn-lt"/>
                <a:ea typeface="Montserrat"/>
                <a:cs typeface="Montserrat"/>
                <a:sym typeface="Montserrat"/>
              </a:rPr>
              <a:t>PY ou AA: Previous Year</a:t>
            </a:r>
          </a:p>
          <a:p>
            <a:pPr marL="0" marR="0" lvl="0" indent="0" algn="ctr" rtl="0">
              <a:lnSpc>
                <a:spcPct val="100000"/>
              </a:lnSpc>
              <a:spcBef>
                <a:spcPts val="0"/>
              </a:spcBef>
              <a:spcAft>
                <a:spcPts val="0"/>
              </a:spcAft>
              <a:buClr>
                <a:srgbClr val="000000"/>
              </a:buClr>
              <a:buSzPts val="1600"/>
              <a:buFont typeface="Arial"/>
              <a:buNone/>
            </a:pPr>
            <a:r>
              <a:rPr lang="pt-BR" sz="1600" i="0" u="none" strike="noStrike" cap="none" dirty="0">
                <a:latin typeface="+mn-lt"/>
                <a:ea typeface="Montserrat"/>
                <a:cs typeface="Montserrat"/>
                <a:sym typeface="Montserrat"/>
              </a:rPr>
              <a:t>L4M: Last 4 Months</a:t>
            </a:r>
          </a:p>
          <a:p>
            <a:pPr marL="0" marR="0" lvl="0" indent="0" algn="ctr" rtl="0">
              <a:lnSpc>
                <a:spcPct val="100000"/>
              </a:lnSpc>
              <a:spcBef>
                <a:spcPts val="0"/>
              </a:spcBef>
              <a:spcAft>
                <a:spcPts val="0"/>
              </a:spcAft>
              <a:buClr>
                <a:srgbClr val="000000"/>
              </a:buClr>
              <a:buSzPts val="1600"/>
              <a:buFont typeface="Arial"/>
              <a:buNone/>
            </a:pPr>
            <a:r>
              <a:rPr lang="pt-BR" sz="1600" i="0" u="none" strike="noStrike" cap="none" dirty="0">
                <a:latin typeface="+mn-lt"/>
                <a:ea typeface="Montserrat"/>
                <a:cs typeface="Montserrat"/>
                <a:sym typeface="Montserrat"/>
              </a:rPr>
              <a:t>Q: Quarter</a:t>
            </a:r>
          </a:p>
          <a:p>
            <a:pPr marL="0" marR="0" lvl="0" indent="0" algn="ctr" rtl="0">
              <a:lnSpc>
                <a:spcPct val="100000"/>
              </a:lnSpc>
              <a:spcBef>
                <a:spcPts val="0"/>
              </a:spcBef>
              <a:spcAft>
                <a:spcPts val="0"/>
              </a:spcAft>
              <a:buClr>
                <a:srgbClr val="000000"/>
              </a:buClr>
              <a:buSzPts val="1600"/>
              <a:buFont typeface="Arial"/>
              <a:buNone/>
            </a:pPr>
            <a:r>
              <a:rPr lang="pt-BR" sz="1600" i="0" u="none" strike="noStrike" cap="none" dirty="0">
                <a:latin typeface="+mn-lt"/>
                <a:ea typeface="Montserrat"/>
                <a:cs typeface="Montserrat"/>
                <a:sym typeface="Montserrat"/>
              </a:rPr>
              <a:t>Períodos Abertos</a:t>
            </a:r>
          </a:p>
        </p:txBody>
      </p:sp>
      <p:sp>
        <p:nvSpPr>
          <p:cNvPr id="13" name="Rectangle 12">
            <a:extLst>
              <a:ext uri="{FF2B5EF4-FFF2-40B4-BE49-F238E27FC236}">
                <a16:creationId xmlns:a16="http://schemas.microsoft.com/office/drawing/2014/main" id="{C34819B6-3B02-4CF9-A563-907E15BDF7C1}"/>
              </a:ext>
            </a:extLst>
          </p:cNvPr>
          <p:cNvSpPr/>
          <p:nvPr/>
        </p:nvSpPr>
        <p:spPr>
          <a:xfrm>
            <a:off x="279200" y="3742431"/>
            <a:ext cx="567392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Share Volume – Área I – Marca A</a:t>
            </a:r>
          </a:p>
        </p:txBody>
      </p:sp>
      <p:graphicFrame>
        <p:nvGraphicFramePr>
          <p:cNvPr id="17" name="Chart 16">
            <a:extLst>
              <a:ext uri="{FF2B5EF4-FFF2-40B4-BE49-F238E27FC236}">
                <a16:creationId xmlns:a16="http://schemas.microsoft.com/office/drawing/2014/main" id="{577C36AA-7AD0-B487-977A-F0D2D388D6A9}"/>
              </a:ext>
            </a:extLst>
          </p:cNvPr>
          <p:cNvGraphicFramePr/>
          <p:nvPr>
            <p:extLst>
              <p:ext uri="{D42A27DB-BD31-4B8C-83A1-F6EECF244321}">
                <p14:modId xmlns:p14="http://schemas.microsoft.com/office/powerpoint/2010/main" val="3535278142"/>
              </p:ext>
            </p:extLst>
          </p:nvPr>
        </p:nvGraphicFramePr>
        <p:xfrm>
          <a:off x="279200" y="3995794"/>
          <a:ext cx="7895792" cy="2395902"/>
        </p:xfrm>
        <a:graphic>
          <a:graphicData uri="http://schemas.openxmlformats.org/drawingml/2006/chart">
            <c:chart xmlns:c="http://schemas.openxmlformats.org/drawingml/2006/chart" xmlns:r="http://schemas.openxmlformats.org/officeDocument/2006/relationships" r:id="rId3"/>
          </a:graphicData>
        </a:graphic>
      </p:graphicFrame>
      <p:pic>
        <p:nvPicPr>
          <p:cNvPr id="18" name="Graphic 17">
            <a:extLst>
              <a:ext uri="{FF2B5EF4-FFF2-40B4-BE49-F238E27FC236}">
                <a16:creationId xmlns:a16="http://schemas.microsoft.com/office/drawing/2014/main" id="{EA87EE97-6626-E806-FAA9-CB0546CC32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06361" y="4043373"/>
            <a:ext cx="940000" cy="888728"/>
          </a:xfrm>
          <a:prstGeom prst="rect">
            <a:avLst/>
          </a:prstGeom>
        </p:spPr>
      </p:pic>
      <p:sp>
        <p:nvSpPr>
          <p:cNvPr id="19" name="Rectangle 18">
            <a:extLst>
              <a:ext uri="{FF2B5EF4-FFF2-40B4-BE49-F238E27FC236}">
                <a16:creationId xmlns:a16="http://schemas.microsoft.com/office/drawing/2014/main" id="{1C764170-3BFC-3276-F899-A4D5B422B7F2}"/>
              </a:ext>
            </a:extLst>
          </p:cNvPr>
          <p:cNvSpPr/>
          <p:nvPr/>
        </p:nvSpPr>
        <p:spPr>
          <a:xfrm>
            <a:off x="9763581" y="4299644"/>
            <a:ext cx="1421079" cy="3761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bg1"/>
                </a:solidFill>
                <a:latin typeface="+mj-lt"/>
              </a:rPr>
              <a:t>MARCA A</a:t>
            </a:r>
          </a:p>
        </p:txBody>
      </p:sp>
      <p:sp>
        <p:nvSpPr>
          <p:cNvPr id="20" name="Google Shape;542;p47">
            <a:extLst>
              <a:ext uri="{FF2B5EF4-FFF2-40B4-BE49-F238E27FC236}">
                <a16:creationId xmlns:a16="http://schemas.microsoft.com/office/drawing/2014/main" id="{5A04F568-7D39-9948-3A28-F59B9A1AC357}"/>
              </a:ext>
            </a:extLst>
          </p:cNvPr>
          <p:cNvSpPr/>
          <p:nvPr/>
        </p:nvSpPr>
        <p:spPr>
          <a:xfrm>
            <a:off x="8606361" y="5114925"/>
            <a:ext cx="3257553" cy="961582"/>
          </a:xfrm>
          <a:prstGeom prst="rect">
            <a:avLst/>
          </a:prstGeom>
          <a:noFill/>
          <a:ln>
            <a:noFill/>
          </a:ln>
        </p:spPr>
        <p:txBody>
          <a:bodyPr spcFirstLastPara="1" wrap="square" lIns="91425" tIns="9144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pt-BR" sz="1600" i="0" u="none" strike="noStrike" cap="none" dirty="0">
                <a:latin typeface="+mn-lt"/>
                <a:ea typeface="Montserrat"/>
                <a:cs typeface="Montserrat"/>
                <a:sym typeface="Montserrat"/>
              </a:rPr>
              <a:t>Últimos 2 meses tem forte </a:t>
            </a:r>
          </a:p>
          <a:p>
            <a:pPr marL="0" marR="0" lvl="0" indent="0" algn="ctr" rtl="0">
              <a:lnSpc>
                <a:spcPct val="100000"/>
              </a:lnSpc>
              <a:spcBef>
                <a:spcPts val="0"/>
              </a:spcBef>
              <a:spcAft>
                <a:spcPts val="0"/>
              </a:spcAft>
              <a:buClr>
                <a:srgbClr val="000000"/>
              </a:buClr>
              <a:buSzPts val="1600"/>
              <a:buFont typeface="Arial"/>
              <a:buNone/>
            </a:pPr>
            <a:r>
              <a:rPr lang="pt-BR" sz="1600" i="0" u="none" strike="noStrike" cap="none" dirty="0">
                <a:latin typeface="+mn-lt"/>
                <a:ea typeface="Montserrat"/>
                <a:cs typeface="Montserrat"/>
                <a:sym typeface="Montserrat"/>
              </a:rPr>
              <a:t>ganho de participação </a:t>
            </a:r>
          </a:p>
          <a:p>
            <a:pPr marL="0" marR="0" lvl="0" indent="0" algn="ctr" rtl="0">
              <a:lnSpc>
                <a:spcPct val="100000"/>
              </a:lnSpc>
              <a:spcBef>
                <a:spcPts val="0"/>
              </a:spcBef>
              <a:spcAft>
                <a:spcPts val="0"/>
              </a:spcAft>
              <a:buClr>
                <a:srgbClr val="000000"/>
              </a:buClr>
              <a:buSzPts val="1600"/>
              <a:buFont typeface="Arial"/>
              <a:buNone/>
            </a:pPr>
            <a:r>
              <a:rPr lang="pt-BR" sz="1600" i="0" u="none" strike="noStrike" cap="none" dirty="0">
                <a:latin typeface="+mn-lt"/>
                <a:ea typeface="Montserrat"/>
                <a:cs typeface="Montserrat"/>
                <a:sym typeface="Montserrat"/>
              </a:rPr>
              <a:t>no Nordeste</a:t>
            </a:r>
          </a:p>
        </p:txBody>
      </p:sp>
    </p:spTree>
    <p:extLst>
      <p:ext uri="{BB962C8B-B14F-4D97-AF65-F5344CB8AC3E}">
        <p14:creationId xmlns:p14="http://schemas.microsoft.com/office/powerpoint/2010/main" val="34958069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C5100C9-D850-D4B1-B73A-BDE786055876}"/>
              </a:ext>
            </a:extLst>
          </p:cNvPr>
          <p:cNvSpPr/>
          <p:nvPr/>
        </p:nvSpPr>
        <p:spPr>
          <a:xfrm>
            <a:off x="485475" y="3503056"/>
            <a:ext cx="213062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i="0" u="none" strike="noStrike" cap="none" dirty="0">
                <a:solidFill>
                  <a:schemeClr val="tx1"/>
                </a:solidFill>
                <a:latin typeface="Montserrat"/>
                <a:ea typeface="Montserrat"/>
                <a:cs typeface="Montserrat"/>
                <a:sym typeface="Montserrat"/>
              </a:rPr>
              <a:t>Vendas Médias </a:t>
            </a:r>
            <a:r>
              <a:rPr lang="pt-BR" sz="1600" b="1" dirty="0">
                <a:solidFill>
                  <a:schemeClr val="tx1"/>
                </a:solidFill>
                <a:latin typeface="+mj-lt"/>
              </a:rPr>
              <a:t>=</a:t>
            </a:r>
            <a:endParaRPr lang="pt-BR" sz="1600" b="1" i="1" dirty="0">
              <a:solidFill>
                <a:schemeClr val="tx1"/>
              </a:solidFill>
              <a:latin typeface="+mj-lt"/>
            </a:endParaRPr>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Análise dos dados – venda média</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87</a:t>
            </a:fld>
            <a:endParaRPr lang="en-US" dirty="0"/>
          </a:p>
        </p:txBody>
      </p:sp>
      <p:sp>
        <p:nvSpPr>
          <p:cNvPr id="5" name="Google Shape;1654;p101">
            <a:extLst>
              <a:ext uri="{FF2B5EF4-FFF2-40B4-BE49-F238E27FC236}">
                <a16:creationId xmlns:a16="http://schemas.microsoft.com/office/drawing/2014/main" id="{FD07BBC5-FD2B-1B71-FE28-7CD8EC578093}"/>
              </a:ext>
            </a:extLst>
          </p:cNvPr>
          <p:cNvSpPr txBox="1"/>
          <p:nvPr/>
        </p:nvSpPr>
        <p:spPr>
          <a:xfrm>
            <a:off x="288558" y="2065275"/>
            <a:ext cx="9607917" cy="1068450"/>
          </a:xfrm>
          <a:prstGeom prst="rect">
            <a:avLst/>
          </a:prstGeom>
          <a:solidFill>
            <a:schemeClr val="bg2"/>
          </a:solidFill>
          <a:ln>
            <a:solidFill>
              <a:schemeClr val="bg2"/>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600" b="1" i="0" u="none" strike="noStrike" cap="none" dirty="0">
                <a:solidFill>
                  <a:srgbClr val="FFFFFF"/>
                </a:solidFill>
                <a:latin typeface="Montserrat"/>
                <a:ea typeface="Montserrat"/>
                <a:cs typeface="Montserrat"/>
                <a:sym typeface="Montserrat"/>
              </a:rPr>
              <a:t>Vendas Médias: </a:t>
            </a:r>
            <a:r>
              <a:rPr lang="pt-BR" sz="1600" i="0" u="none" strike="noStrike" cap="none" dirty="0">
                <a:solidFill>
                  <a:srgbClr val="FFFFFF"/>
                </a:solidFill>
                <a:latin typeface="Montserrat"/>
                <a:ea typeface="Montserrat"/>
                <a:cs typeface="Montserrat"/>
                <a:sym typeface="Montserrat"/>
              </a:rPr>
              <a:t>É a média de vendas por loja por mês, que pode ser medida em volume ou valor. A venda média é sempre mensal, seja a base Mensal ou Bimestral</a:t>
            </a:r>
          </a:p>
        </p:txBody>
      </p:sp>
      <p:sp>
        <p:nvSpPr>
          <p:cNvPr id="8" name="Rectangle 7">
            <a:extLst>
              <a:ext uri="{FF2B5EF4-FFF2-40B4-BE49-F238E27FC236}">
                <a16:creationId xmlns:a16="http://schemas.microsoft.com/office/drawing/2014/main" id="{4DE74BEF-3505-DB29-47C7-7739F1A4EDE2}"/>
              </a:ext>
            </a:extLst>
          </p:cNvPr>
          <p:cNvSpPr/>
          <p:nvPr/>
        </p:nvSpPr>
        <p:spPr>
          <a:xfrm>
            <a:off x="2499435" y="3256835"/>
            <a:ext cx="341479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Vendas Totais em Valor ou Volume</a:t>
            </a:r>
          </a:p>
        </p:txBody>
      </p:sp>
      <p:cxnSp>
        <p:nvCxnSpPr>
          <p:cNvPr id="10" name="Straight Connector 9">
            <a:extLst>
              <a:ext uri="{FF2B5EF4-FFF2-40B4-BE49-F238E27FC236}">
                <a16:creationId xmlns:a16="http://schemas.microsoft.com/office/drawing/2014/main" id="{450C3B80-C363-6F09-237C-40C5B7A441FA}"/>
              </a:ext>
            </a:extLst>
          </p:cNvPr>
          <p:cNvCxnSpPr>
            <a:cxnSpLocks/>
          </p:cNvCxnSpPr>
          <p:nvPr/>
        </p:nvCxnSpPr>
        <p:spPr>
          <a:xfrm>
            <a:off x="2419267" y="3626166"/>
            <a:ext cx="35751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13F8CF9-E969-F248-A2F5-E0AAF14D024D}"/>
              </a:ext>
            </a:extLst>
          </p:cNvPr>
          <p:cNvSpPr/>
          <p:nvPr/>
        </p:nvSpPr>
        <p:spPr>
          <a:xfrm>
            <a:off x="288557" y="3121836"/>
            <a:ext cx="9607917" cy="106845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endParaRPr lang="pt-BR" sz="1600" b="1" dirty="0">
              <a:solidFill>
                <a:schemeClr val="tx1"/>
              </a:solidFill>
              <a:latin typeface="+mj-lt"/>
            </a:endParaRPr>
          </a:p>
        </p:txBody>
      </p:sp>
      <p:grpSp>
        <p:nvGrpSpPr>
          <p:cNvPr id="12" name="Group 11">
            <a:extLst>
              <a:ext uri="{FF2B5EF4-FFF2-40B4-BE49-F238E27FC236}">
                <a16:creationId xmlns:a16="http://schemas.microsoft.com/office/drawing/2014/main" id="{506FB62E-B100-E923-F0A9-C6819AFF01FD}"/>
              </a:ext>
            </a:extLst>
          </p:cNvPr>
          <p:cNvGrpSpPr/>
          <p:nvPr/>
        </p:nvGrpSpPr>
        <p:grpSpPr>
          <a:xfrm>
            <a:off x="3251910" y="3736164"/>
            <a:ext cx="1909846" cy="246221"/>
            <a:chOff x="2471654" y="3736164"/>
            <a:chExt cx="1909846" cy="246221"/>
          </a:xfrm>
        </p:grpSpPr>
        <p:sp>
          <p:nvSpPr>
            <p:cNvPr id="11" name="Rectangle 10">
              <a:extLst>
                <a:ext uri="{FF2B5EF4-FFF2-40B4-BE49-F238E27FC236}">
                  <a16:creationId xmlns:a16="http://schemas.microsoft.com/office/drawing/2014/main" id="{4DBAD6AC-653E-0856-2314-20694FB2B032}"/>
                </a:ext>
              </a:extLst>
            </p:cNvPr>
            <p:cNvSpPr/>
            <p:nvPr/>
          </p:nvSpPr>
          <p:spPr>
            <a:xfrm>
              <a:off x="2471654" y="3736164"/>
              <a:ext cx="190984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N</a:t>
              </a:r>
              <a:r>
                <a:rPr lang="pt-BR" sz="1600" b="1" i="1" baseline="30000" dirty="0">
                  <a:solidFill>
                    <a:schemeClr val="tx1"/>
                  </a:solidFill>
                  <a:latin typeface="+mj-lt"/>
                </a:rPr>
                <a:t>o</a:t>
              </a:r>
              <a:r>
                <a:rPr lang="pt-BR" sz="1600" b="1" i="1" dirty="0">
                  <a:solidFill>
                    <a:schemeClr val="tx1"/>
                  </a:solidFill>
                  <a:latin typeface="+mj-lt"/>
                </a:rPr>
                <a:t> de Lojas</a:t>
              </a:r>
            </a:p>
          </p:txBody>
        </p:sp>
        <p:cxnSp>
          <p:nvCxnSpPr>
            <p:cNvPr id="6" name="Straight Connector 5">
              <a:extLst>
                <a:ext uri="{FF2B5EF4-FFF2-40B4-BE49-F238E27FC236}">
                  <a16:creationId xmlns:a16="http://schemas.microsoft.com/office/drawing/2014/main" id="{B4431637-6524-09AB-BC80-66C1FD9CAD30}"/>
                </a:ext>
              </a:extLst>
            </p:cNvPr>
            <p:cNvCxnSpPr/>
            <p:nvPr/>
          </p:nvCxnSpPr>
          <p:spPr>
            <a:xfrm>
              <a:off x="3019661" y="3885465"/>
              <a:ext cx="738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669287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 name="Google Shape;2200;p140">
            <a:extLst>
              <a:ext uri="{FF2B5EF4-FFF2-40B4-BE49-F238E27FC236}">
                <a16:creationId xmlns:a16="http://schemas.microsoft.com/office/drawing/2014/main" id="{337B5727-2115-65D5-24DD-BA4DBC97E8F2}"/>
              </a:ext>
            </a:extLst>
          </p:cNvPr>
          <p:cNvSpPr/>
          <p:nvPr/>
        </p:nvSpPr>
        <p:spPr>
          <a:xfrm>
            <a:off x="572877" y="2279780"/>
            <a:ext cx="8274482" cy="3432164"/>
          </a:xfrm>
          <a:prstGeom prst="rect">
            <a:avLst/>
          </a:prstGeom>
          <a:noFill/>
          <a:ln>
            <a:solidFill>
              <a:srgbClr val="ACEDF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6699FF"/>
              </a:solidFill>
              <a:latin typeface="Montserrat"/>
              <a:ea typeface="Montserrat"/>
              <a:cs typeface="Montserrat"/>
              <a:sym typeface="Montserrat"/>
            </a:endParaRPr>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p:txBody>
          <a:bodyPr/>
          <a:lstStyle/>
          <a:p>
            <a:fld id="{403EF4E2-7A7A-0548-85F1-5479B7C9E1B2}" type="slidenum">
              <a:rPr lang="en-US" smtClean="0"/>
              <a:pPr/>
              <a:t>88</a:t>
            </a:fld>
            <a:endParaRPr lang="en-US" dirty="0"/>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Diferentes canais, diferentes possibilidades de análise</a:t>
            </a:r>
          </a:p>
        </p:txBody>
      </p:sp>
      <p:sp>
        <p:nvSpPr>
          <p:cNvPr id="39" name="Rectangle 38">
            <a:extLst>
              <a:ext uri="{FF2B5EF4-FFF2-40B4-BE49-F238E27FC236}">
                <a16:creationId xmlns:a16="http://schemas.microsoft.com/office/drawing/2014/main" id="{3AD0D4C1-E88D-F55D-DBE2-30BDB56B4C06}"/>
              </a:ext>
            </a:extLst>
          </p:cNvPr>
          <p:cNvSpPr/>
          <p:nvPr/>
        </p:nvSpPr>
        <p:spPr>
          <a:xfrm>
            <a:off x="3745870" y="1296534"/>
            <a:ext cx="4700260" cy="4308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dirty="0">
                <a:solidFill>
                  <a:schemeClr val="bg1"/>
                </a:solidFill>
                <a:latin typeface="+mj-lt"/>
              </a:rPr>
              <a:t>FACTS AUDITADOS EM CADA CANAL</a:t>
            </a:r>
          </a:p>
        </p:txBody>
      </p:sp>
      <p:pic>
        <p:nvPicPr>
          <p:cNvPr id="4" name="Imagem 5" descr="Ícone&#10;&#10;Descrição gerada automaticamente">
            <a:extLst>
              <a:ext uri="{FF2B5EF4-FFF2-40B4-BE49-F238E27FC236}">
                <a16:creationId xmlns:a16="http://schemas.microsoft.com/office/drawing/2014/main" id="{2BE4B7FC-E4F8-8494-2CBA-C48EB14F946E}"/>
              </a:ext>
            </a:extLst>
          </p:cNvPr>
          <p:cNvPicPr>
            <a:picLocks noChangeAspect="1"/>
          </p:cNvPicPr>
          <p:nvPr/>
        </p:nvPicPr>
        <p:blipFill>
          <a:blip r:embed="rId2"/>
          <a:stretch>
            <a:fillRect/>
          </a:stretch>
        </p:blipFill>
        <p:spPr>
          <a:xfrm>
            <a:off x="918502" y="3192299"/>
            <a:ext cx="682364" cy="564830"/>
          </a:xfrm>
          <a:prstGeom prst="rect">
            <a:avLst/>
          </a:prstGeom>
        </p:spPr>
      </p:pic>
      <p:pic>
        <p:nvPicPr>
          <p:cNvPr id="5" name="Imagem 6" descr="Ícone&#10;&#10;Descrição gerada automaticamente">
            <a:extLst>
              <a:ext uri="{FF2B5EF4-FFF2-40B4-BE49-F238E27FC236}">
                <a16:creationId xmlns:a16="http://schemas.microsoft.com/office/drawing/2014/main" id="{8ED87634-475F-8E9A-2758-6BB6CACEDCF4}"/>
              </a:ext>
            </a:extLst>
          </p:cNvPr>
          <p:cNvPicPr>
            <a:picLocks noChangeAspect="1"/>
          </p:cNvPicPr>
          <p:nvPr/>
        </p:nvPicPr>
        <p:blipFill>
          <a:blip r:embed="rId3"/>
          <a:stretch>
            <a:fillRect/>
          </a:stretch>
        </p:blipFill>
        <p:spPr>
          <a:xfrm>
            <a:off x="2407029" y="3271940"/>
            <a:ext cx="489938" cy="405548"/>
          </a:xfrm>
          <a:prstGeom prst="rect">
            <a:avLst/>
          </a:prstGeom>
        </p:spPr>
      </p:pic>
      <p:pic>
        <p:nvPicPr>
          <p:cNvPr id="6" name="Picture 2" descr="Icon&#10;&#10;Description automatically generated">
            <a:extLst>
              <a:ext uri="{FF2B5EF4-FFF2-40B4-BE49-F238E27FC236}">
                <a16:creationId xmlns:a16="http://schemas.microsoft.com/office/drawing/2014/main" id="{7B7DDF5C-1CF4-7BB8-41B0-D3D64B33850A}"/>
              </a:ext>
            </a:extLst>
          </p:cNvPr>
          <p:cNvPicPr>
            <a:picLocks noChangeAspect="1"/>
          </p:cNvPicPr>
          <p:nvPr/>
        </p:nvPicPr>
        <p:blipFill>
          <a:blip r:embed="rId4"/>
          <a:stretch>
            <a:fillRect/>
          </a:stretch>
        </p:blipFill>
        <p:spPr>
          <a:xfrm>
            <a:off x="3730681" y="3221153"/>
            <a:ext cx="612648" cy="507122"/>
          </a:xfrm>
          <a:prstGeom prst="rect">
            <a:avLst/>
          </a:prstGeom>
        </p:spPr>
      </p:pic>
      <p:pic>
        <p:nvPicPr>
          <p:cNvPr id="7" name="Imagem 19" descr="Uma imagem contendo garrafa&#10;&#10;Descrição gerada automaticamente">
            <a:extLst>
              <a:ext uri="{FF2B5EF4-FFF2-40B4-BE49-F238E27FC236}">
                <a16:creationId xmlns:a16="http://schemas.microsoft.com/office/drawing/2014/main" id="{874DB251-1B28-977C-0834-9763F8DA6C2A}"/>
              </a:ext>
            </a:extLst>
          </p:cNvPr>
          <p:cNvPicPr>
            <a:picLocks noChangeAspect="1"/>
          </p:cNvPicPr>
          <p:nvPr/>
        </p:nvPicPr>
        <p:blipFill>
          <a:blip r:embed="rId5"/>
          <a:stretch>
            <a:fillRect/>
          </a:stretch>
        </p:blipFill>
        <p:spPr>
          <a:xfrm>
            <a:off x="10650580" y="3207749"/>
            <a:ext cx="622918" cy="533930"/>
          </a:xfrm>
          <a:prstGeom prst="rect">
            <a:avLst/>
          </a:prstGeom>
        </p:spPr>
      </p:pic>
      <p:pic>
        <p:nvPicPr>
          <p:cNvPr id="8" name="Picture 2" descr="Icon&#10;&#10;Description automatically generated">
            <a:extLst>
              <a:ext uri="{FF2B5EF4-FFF2-40B4-BE49-F238E27FC236}">
                <a16:creationId xmlns:a16="http://schemas.microsoft.com/office/drawing/2014/main" id="{02E66B23-3AFB-C38A-872A-BD1C85A89541}"/>
              </a:ext>
            </a:extLst>
          </p:cNvPr>
          <p:cNvPicPr>
            <a:picLocks noChangeAspect="1"/>
          </p:cNvPicPr>
          <p:nvPr/>
        </p:nvPicPr>
        <p:blipFill>
          <a:blip r:embed="rId6"/>
          <a:stretch>
            <a:fillRect/>
          </a:stretch>
        </p:blipFill>
        <p:spPr>
          <a:xfrm>
            <a:off x="5134898" y="3228616"/>
            <a:ext cx="574228" cy="492196"/>
          </a:xfrm>
          <a:prstGeom prst="rect">
            <a:avLst/>
          </a:prstGeom>
        </p:spPr>
      </p:pic>
      <p:pic>
        <p:nvPicPr>
          <p:cNvPr id="9" name="Imagem 8" descr="Tela de computador com fundo azul e letras brancas&#10;&#10;Descrição gerada automaticamente com confiança média">
            <a:extLst>
              <a:ext uri="{FF2B5EF4-FFF2-40B4-BE49-F238E27FC236}">
                <a16:creationId xmlns:a16="http://schemas.microsoft.com/office/drawing/2014/main" id="{ECDBA0D0-E289-E5F2-72A4-B2667274627A}"/>
              </a:ext>
            </a:extLst>
          </p:cNvPr>
          <p:cNvPicPr>
            <a:picLocks noChangeAspect="1"/>
          </p:cNvPicPr>
          <p:nvPr/>
        </p:nvPicPr>
        <p:blipFill>
          <a:blip r:embed="rId7"/>
          <a:stretch>
            <a:fillRect/>
          </a:stretch>
        </p:blipFill>
        <p:spPr>
          <a:xfrm>
            <a:off x="9245222" y="3197514"/>
            <a:ext cx="646800" cy="554400"/>
          </a:xfrm>
          <a:prstGeom prst="rect">
            <a:avLst/>
          </a:prstGeom>
        </p:spPr>
      </p:pic>
      <p:pic>
        <p:nvPicPr>
          <p:cNvPr id="10" name="Picture 2" descr="Icon&#10;&#10;Description automatically generated">
            <a:extLst>
              <a:ext uri="{FF2B5EF4-FFF2-40B4-BE49-F238E27FC236}">
                <a16:creationId xmlns:a16="http://schemas.microsoft.com/office/drawing/2014/main" id="{AA3631FE-9C0A-9A8E-D4F1-D14CE2C371BD}"/>
              </a:ext>
            </a:extLst>
          </p:cNvPr>
          <p:cNvPicPr>
            <a:picLocks noChangeAspect="1"/>
          </p:cNvPicPr>
          <p:nvPr/>
        </p:nvPicPr>
        <p:blipFill>
          <a:blip r:embed="rId4"/>
          <a:stretch>
            <a:fillRect/>
          </a:stretch>
        </p:blipFill>
        <p:spPr>
          <a:xfrm>
            <a:off x="6460925" y="3178062"/>
            <a:ext cx="692188" cy="593304"/>
          </a:xfrm>
          <a:prstGeom prst="rect">
            <a:avLst/>
          </a:prstGeom>
        </p:spPr>
      </p:pic>
      <p:pic>
        <p:nvPicPr>
          <p:cNvPr id="11" name="Picture 4" descr="Icon&#10;&#10;Description automatically generated">
            <a:extLst>
              <a:ext uri="{FF2B5EF4-FFF2-40B4-BE49-F238E27FC236}">
                <a16:creationId xmlns:a16="http://schemas.microsoft.com/office/drawing/2014/main" id="{FACFA15D-737C-E319-D074-E6A2CB1B24A8}"/>
              </a:ext>
            </a:extLst>
          </p:cNvPr>
          <p:cNvPicPr>
            <a:picLocks noChangeAspect="1"/>
          </p:cNvPicPr>
          <p:nvPr/>
        </p:nvPicPr>
        <p:blipFill>
          <a:blip r:embed="rId8"/>
          <a:stretch>
            <a:fillRect/>
          </a:stretch>
        </p:blipFill>
        <p:spPr>
          <a:xfrm>
            <a:off x="7830029" y="3164431"/>
            <a:ext cx="723994" cy="620566"/>
          </a:xfrm>
          <a:prstGeom prst="rect">
            <a:avLst/>
          </a:prstGeom>
        </p:spPr>
      </p:pic>
      <p:sp>
        <p:nvSpPr>
          <p:cNvPr id="13" name="Rectangle 12">
            <a:extLst>
              <a:ext uri="{FF2B5EF4-FFF2-40B4-BE49-F238E27FC236}">
                <a16:creationId xmlns:a16="http://schemas.microsoft.com/office/drawing/2014/main" id="{31D908E8-F093-D70F-616A-6FFB1D1F9F8D}"/>
              </a:ext>
            </a:extLst>
          </p:cNvPr>
          <p:cNvSpPr/>
          <p:nvPr/>
        </p:nvSpPr>
        <p:spPr>
          <a:xfrm>
            <a:off x="609907" y="3948623"/>
            <a:ext cx="1314169"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AS CADEIA </a:t>
            </a:r>
            <a:endParaRPr lang="pt-BR" sz="1200" dirty="0">
              <a:solidFill>
                <a:schemeClr val="tx1"/>
              </a:solidFill>
              <a:latin typeface="+mj-lt"/>
            </a:endParaRPr>
          </a:p>
        </p:txBody>
      </p:sp>
      <p:sp>
        <p:nvSpPr>
          <p:cNvPr id="14" name="Left Brace 13">
            <a:extLst>
              <a:ext uri="{FF2B5EF4-FFF2-40B4-BE49-F238E27FC236}">
                <a16:creationId xmlns:a16="http://schemas.microsoft.com/office/drawing/2014/main" id="{A0CE7E70-CC05-1591-3848-B49BEE11CD1D}"/>
              </a:ext>
            </a:extLst>
          </p:cNvPr>
          <p:cNvSpPr/>
          <p:nvPr/>
        </p:nvSpPr>
        <p:spPr>
          <a:xfrm rot="5400000">
            <a:off x="5986870" y="-3534607"/>
            <a:ext cx="218260" cy="11064136"/>
          </a:xfrm>
          <a:prstGeom prst="leftBrac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Rectangle 40">
            <a:extLst>
              <a:ext uri="{FF2B5EF4-FFF2-40B4-BE49-F238E27FC236}">
                <a16:creationId xmlns:a16="http://schemas.microsoft.com/office/drawing/2014/main" id="{C19AB6AC-E64C-9DC8-4078-B0144B1BB53A}"/>
              </a:ext>
            </a:extLst>
          </p:cNvPr>
          <p:cNvSpPr/>
          <p:nvPr/>
        </p:nvSpPr>
        <p:spPr>
          <a:xfrm>
            <a:off x="1994914" y="3948623"/>
            <a:ext cx="1314169"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CASH &amp;</a:t>
            </a:r>
          </a:p>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CARRY</a:t>
            </a:r>
          </a:p>
        </p:txBody>
      </p:sp>
      <p:sp>
        <p:nvSpPr>
          <p:cNvPr id="43" name="Rectangle 42">
            <a:extLst>
              <a:ext uri="{FF2B5EF4-FFF2-40B4-BE49-F238E27FC236}">
                <a16:creationId xmlns:a16="http://schemas.microsoft.com/office/drawing/2014/main" id="{C29B3EC1-379B-8C1C-A382-BF6B1BDE7088}"/>
              </a:ext>
            </a:extLst>
          </p:cNvPr>
          <p:cNvSpPr/>
          <p:nvPr/>
        </p:nvSpPr>
        <p:spPr>
          <a:xfrm>
            <a:off x="3379921" y="3948623"/>
            <a:ext cx="1314169"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FARMA</a:t>
            </a:r>
          </a:p>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CADEIA</a:t>
            </a:r>
          </a:p>
        </p:txBody>
      </p:sp>
      <p:sp>
        <p:nvSpPr>
          <p:cNvPr id="45" name="Rectangle 44">
            <a:extLst>
              <a:ext uri="{FF2B5EF4-FFF2-40B4-BE49-F238E27FC236}">
                <a16:creationId xmlns:a16="http://schemas.microsoft.com/office/drawing/2014/main" id="{C515BC10-2AAE-D32D-4314-595A96F328E4}"/>
              </a:ext>
            </a:extLst>
          </p:cNvPr>
          <p:cNvSpPr/>
          <p:nvPr/>
        </p:nvSpPr>
        <p:spPr>
          <a:xfrm>
            <a:off x="4764928" y="3948623"/>
            <a:ext cx="1314169"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PERFUMARIA</a:t>
            </a:r>
          </a:p>
        </p:txBody>
      </p:sp>
      <p:sp>
        <p:nvSpPr>
          <p:cNvPr id="46" name="Rectangle 45">
            <a:extLst>
              <a:ext uri="{FF2B5EF4-FFF2-40B4-BE49-F238E27FC236}">
                <a16:creationId xmlns:a16="http://schemas.microsoft.com/office/drawing/2014/main" id="{206ED383-D4A5-6C22-D489-B99E5A6F6BEB}"/>
              </a:ext>
            </a:extLst>
          </p:cNvPr>
          <p:cNvSpPr/>
          <p:nvPr/>
        </p:nvSpPr>
        <p:spPr>
          <a:xfrm>
            <a:off x="6149935" y="3948623"/>
            <a:ext cx="1314169"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FARMA</a:t>
            </a:r>
          </a:p>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INDEP.</a:t>
            </a:r>
          </a:p>
        </p:txBody>
      </p:sp>
      <p:sp>
        <p:nvSpPr>
          <p:cNvPr id="47" name="Rectangle 46">
            <a:extLst>
              <a:ext uri="{FF2B5EF4-FFF2-40B4-BE49-F238E27FC236}">
                <a16:creationId xmlns:a16="http://schemas.microsoft.com/office/drawing/2014/main" id="{32F812AA-2976-A9C4-12EC-C6B721DDB59D}"/>
              </a:ext>
            </a:extLst>
          </p:cNvPr>
          <p:cNvSpPr/>
          <p:nvPr/>
        </p:nvSpPr>
        <p:spPr>
          <a:xfrm>
            <a:off x="7534942" y="3948623"/>
            <a:ext cx="1314169"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AS INDEP. </a:t>
            </a:r>
            <a:endParaRPr lang="pt-BR" sz="1200" dirty="0">
              <a:solidFill>
                <a:schemeClr val="tx1"/>
              </a:solidFill>
              <a:latin typeface="+mj-lt"/>
            </a:endParaRPr>
          </a:p>
        </p:txBody>
      </p:sp>
      <p:sp>
        <p:nvSpPr>
          <p:cNvPr id="48" name="Rectangle 47">
            <a:extLst>
              <a:ext uri="{FF2B5EF4-FFF2-40B4-BE49-F238E27FC236}">
                <a16:creationId xmlns:a16="http://schemas.microsoft.com/office/drawing/2014/main" id="{13CBCF19-2B14-D345-DF48-5AE365B5937B}"/>
              </a:ext>
            </a:extLst>
          </p:cNvPr>
          <p:cNvSpPr/>
          <p:nvPr/>
        </p:nvSpPr>
        <p:spPr>
          <a:xfrm>
            <a:off x="8919949" y="3948623"/>
            <a:ext cx="1314169"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MERCEARIA/</a:t>
            </a:r>
          </a:p>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TRADICIONAL</a:t>
            </a:r>
          </a:p>
        </p:txBody>
      </p:sp>
      <p:sp>
        <p:nvSpPr>
          <p:cNvPr id="49" name="Rectangle 48">
            <a:extLst>
              <a:ext uri="{FF2B5EF4-FFF2-40B4-BE49-F238E27FC236}">
                <a16:creationId xmlns:a16="http://schemas.microsoft.com/office/drawing/2014/main" id="{0F5717E6-08DD-352C-211C-1D3E13755ABD}"/>
              </a:ext>
            </a:extLst>
          </p:cNvPr>
          <p:cNvSpPr/>
          <p:nvPr/>
        </p:nvSpPr>
        <p:spPr>
          <a:xfrm>
            <a:off x="10304954" y="3948623"/>
            <a:ext cx="1314169"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buClr>
                <a:srgbClr val="000000"/>
              </a:buClr>
              <a:buSzPct val="100000"/>
              <a:tabLst/>
              <a:defRPr/>
            </a:pPr>
            <a:r>
              <a:rPr lang="pt-BR" sz="1200" b="1" dirty="0">
                <a:solidFill>
                  <a:schemeClr val="tx1"/>
                </a:solidFill>
                <a:latin typeface="+mj-lt"/>
              </a:rPr>
              <a:t>BAR E BAR PREMIUM</a:t>
            </a:r>
          </a:p>
        </p:txBody>
      </p:sp>
      <p:sp>
        <p:nvSpPr>
          <p:cNvPr id="22" name="Google Shape;2200;p140">
            <a:extLst>
              <a:ext uri="{FF2B5EF4-FFF2-40B4-BE49-F238E27FC236}">
                <a16:creationId xmlns:a16="http://schemas.microsoft.com/office/drawing/2014/main" id="{CB83B079-3F4A-223C-BC8E-6E33DDD21AD1}"/>
              </a:ext>
            </a:extLst>
          </p:cNvPr>
          <p:cNvSpPr/>
          <p:nvPr/>
        </p:nvSpPr>
        <p:spPr>
          <a:xfrm>
            <a:off x="572877" y="4484947"/>
            <a:ext cx="8274482" cy="122699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400" b="0" u="none" strike="noStrike" cap="none" dirty="0">
                <a:solidFill>
                  <a:schemeClr val="tx1"/>
                </a:solidFill>
                <a:latin typeface="+mj-lt"/>
                <a:ea typeface="Montserrat"/>
                <a:cs typeface="Montserrat"/>
                <a:sym typeface="Montserrat"/>
              </a:rPr>
              <a:t>CANAIS SCANNING E MISTOS*:</a:t>
            </a:r>
          </a:p>
          <a:p>
            <a:pPr marL="0" marR="0" lvl="0" indent="0" algn="ctr" rtl="0">
              <a:lnSpc>
                <a:spcPct val="100000"/>
              </a:lnSpc>
              <a:spcBef>
                <a:spcPts val="0"/>
              </a:spcBef>
              <a:spcAft>
                <a:spcPts val="0"/>
              </a:spcAft>
              <a:buClr>
                <a:srgbClr val="000000"/>
              </a:buClr>
              <a:buSzPts val="1200"/>
              <a:buFont typeface="Arial"/>
              <a:buNone/>
            </a:pPr>
            <a:r>
              <a:rPr lang="pt-BR" sz="1400" b="0" u="none" strike="noStrike" cap="none" dirty="0">
                <a:solidFill>
                  <a:schemeClr val="tx1"/>
                </a:solidFill>
                <a:latin typeface="+mj-lt"/>
                <a:ea typeface="Montserrat"/>
                <a:cs typeface="Montserrat"/>
                <a:sym typeface="Montserrat"/>
              </a:rPr>
              <a:t>VOLUME, VALOR, PREÇO E DISTRIBUIÇÃO VENDEDORA</a:t>
            </a:r>
          </a:p>
        </p:txBody>
      </p:sp>
      <p:sp>
        <p:nvSpPr>
          <p:cNvPr id="32" name="Google Shape;2200;p140">
            <a:extLst>
              <a:ext uri="{FF2B5EF4-FFF2-40B4-BE49-F238E27FC236}">
                <a16:creationId xmlns:a16="http://schemas.microsoft.com/office/drawing/2014/main" id="{44EF8844-84CA-2814-3623-4C314F3F9172}"/>
              </a:ext>
            </a:extLst>
          </p:cNvPr>
          <p:cNvSpPr/>
          <p:nvPr/>
        </p:nvSpPr>
        <p:spPr>
          <a:xfrm>
            <a:off x="8847360" y="4484947"/>
            <a:ext cx="2771763" cy="122699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pt-BR" sz="1400" u="none" strike="noStrike" cap="none" dirty="0">
                <a:solidFill>
                  <a:schemeClr val="tx1"/>
                </a:solidFill>
                <a:latin typeface="+mj-lt"/>
                <a:ea typeface="Montserrat"/>
                <a:cs typeface="Montserrat"/>
                <a:sym typeface="Montserrat"/>
              </a:rPr>
              <a:t>CANAIS AUDIT* :</a:t>
            </a:r>
          </a:p>
          <a:p>
            <a:pPr marL="0" marR="0" lvl="0" indent="0" algn="ctr" rtl="0">
              <a:lnSpc>
                <a:spcPct val="100000"/>
              </a:lnSpc>
              <a:spcBef>
                <a:spcPts val="0"/>
              </a:spcBef>
              <a:spcAft>
                <a:spcPts val="0"/>
              </a:spcAft>
              <a:buClr>
                <a:srgbClr val="000000"/>
              </a:buClr>
              <a:buSzPts val="1200"/>
              <a:buFont typeface="Arial"/>
              <a:buNone/>
            </a:pPr>
            <a:r>
              <a:rPr lang="pt-BR" sz="1400" u="none" strike="noStrike" cap="none" dirty="0">
                <a:solidFill>
                  <a:schemeClr val="tx1"/>
                </a:solidFill>
                <a:latin typeface="+mj-lt"/>
                <a:ea typeface="Montserrat"/>
                <a:cs typeface="Montserrat"/>
                <a:sym typeface="Montserrat"/>
              </a:rPr>
              <a:t>TODOS OS FACTS SCANNING + COMPRAS E ESTOQUE</a:t>
            </a:r>
          </a:p>
        </p:txBody>
      </p:sp>
      <p:sp>
        <p:nvSpPr>
          <p:cNvPr id="3" name="Text Placeholder 30">
            <a:extLst>
              <a:ext uri="{FF2B5EF4-FFF2-40B4-BE49-F238E27FC236}">
                <a16:creationId xmlns:a16="http://schemas.microsoft.com/office/drawing/2014/main" id="{302D15A5-3E3F-8B84-DBD0-80C8DB79CEFC}"/>
              </a:ext>
            </a:extLst>
          </p:cNvPr>
          <p:cNvSpPr txBox="1">
            <a:spLocks/>
          </p:cNvSpPr>
          <p:nvPr/>
        </p:nvSpPr>
        <p:spPr>
          <a:xfrm>
            <a:off x="288558" y="5985327"/>
            <a:ext cx="11582399" cy="365125"/>
          </a:xfrm>
          <a:prstGeom prst="rect">
            <a:avLst/>
          </a:prstGeom>
        </p:spPr>
        <p:txBody>
          <a:bodyPr vert="horz" lIns="0" tIns="45720" rIns="0" bIns="45720" rtlCol="0" anchor="b" anchorCtr="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rgbClr val="B3B3B3"/>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a:t>*Mercados que tiverem a maioria dos dados coletados via metodologia POS terão os facts causais, compras e estoques como NA.</a:t>
            </a:r>
            <a:endParaRPr lang="en-PH" dirty="0"/>
          </a:p>
        </p:txBody>
      </p:sp>
      <p:sp>
        <p:nvSpPr>
          <p:cNvPr id="12" name="Text Placeholder 5">
            <a:extLst>
              <a:ext uri="{FF2B5EF4-FFF2-40B4-BE49-F238E27FC236}">
                <a16:creationId xmlns:a16="http://schemas.microsoft.com/office/drawing/2014/main" id="{76B892B4-561B-71FB-77C8-8D7F89C39DD6}"/>
              </a:ext>
            </a:extLst>
          </p:cNvPr>
          <p:cNvSpPr txBox="1">
            <a:spLocks/>
          </p:cNvSpPr>
          <p:nvPr/>
        </p:nvSpPr>
        <p:spPr>
          <a:xfrm>
            <a:off x="279199" y="806919"/>
            <a:ext cx="11263969" cy="436542"/>
          </a:xfrm>
          <a:prstGeom prst="rect">
            <a:avLst/>
          </a:prstGeom>
        </p:spPr>
        <p:txBody>
          <a:bodyPr lIns="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dirty="0">
                <a:latin typeface="+mj-lt"/>
              </a:rPr>
              <a:t>Com a nova fábrica existe uma diferença nas variáveis disponíveis entre os canais que estamos analisando:</a:t>
            </a:r>
          </a:p>
        </p:txBody>
      </p:sp>
    </p:spTree>
    <p:extLst>
      <p:ext uri="{BB962C8B-B14F-4D97-AF65-F5344CB8AC3E}">
        <p14:creationId xmlns:p14="http://schemas.microsoft.com/office/powerpoint/2010/main" val="5357798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Análise dos dados – distribuição</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89</a:t>
            </a:fld>
            <a:endParaRPr lang="en-US" dirty="0"/>
          </a:p>
        </p:txBody>
      </p:sp>
      <p:sp>
        <p:nvSpPr>
          <p:cNvPr id="3" name="Text Placeholder 5">
            <a:extLst>
              <a:ext uri="{FF2B5EF4-FFF2-40B4-BE49-F238E27FC236}">
                <a16:creationId xmlns:a16="http://schemas.microsoft.com/office/drawing/2014/main" id="{01F07DBB-0892-4247-E5A2-AE9BD69B0DBD}"/>
              </a:ext>
            </a:extLst>
          </p:cNvPr>
          <p:cNvSpPr txBox="1">
            <a:spLocks/>
          </p:cNvSpPr>
          <p:nvPr/>
        </p:nvSpPr>
        <p:spPr>
          <a:xfrm>
            <a:off x="279199" y="1433916"/>
            <a:ext cx="11263969" cy="436542"/>
          </a:xfrm>
          <a:prstGeom prst="rect">
            <a:avLst/>
          </a:prstGeom>
        </p:spPr>
        <p:txBody>
          <a:bodyPr lIns="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dirty="0">
                <a:latin typeface="+mj-lt"/>
              </a:rPr>
              <a:t>Com a modernização do Retail a amostra do AS Moderno cresceu e o pequeno varejo está se digitalizando a cada dia, com isso a distribuição vendedora pode ser usada para todos os canais encontrados na base e seguem as seguintes regras:</a:t>
            </a:r>
          </a:p>
        </p:txBody>
      </p:sp>
      <p:sp>
        <p:nvSpPr>
          <p:cNvPr id="4" name="Google Shape;1654;p101">
            <a:extLst>
              <a:ext uri="{FF2B5EF4-FFF2-40B4-BE49-F238E27FC236}">
                <a16:creationId xmlns:a16="http://schemas.microsoft.com/office/drawing/2014/main" id="{7AF0F6E3-DF9B-6BBB-761B-6D2C213EE453}"/>
              </a:ext>
            </a:extLst>
          </p:cNvPr>
          <p:cNvSpPr txBox="1"/>
          <p:nvPr/>
        </p:nvSpPr>
        <p:spPr>
          <a:xfrm>
            <a:off x="288558" y="2241347"/>
            <a:ext cx="5659569" cy="1404882"/>
          </a:xfrm>
          <a:prstGeom prst="rect">
            <a:avLst/>
          </a:prstGeom>
          <a:solidFill>
            <a:schemeClr val="bg2"/>
          </a:solidFill>
          <a:ln>
            <a:solidFill>
              <a:schemeClr val="bg2"/>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600" b="1" i="0" u="none" strike="noStrike" cap="none" dirty="0">
                <a:solidFill>
                  <a:srgbClr val="FFFFFF"/>
                </a:solidFill>
                <a:latin typeface="Montserrat"/>
                <a:ea typeface="Montserrat"/>
                <a:cs typeface="Montserrat"/>
                <a:sym typeface="Montserrat"/>
              </a:rPr>
              <a:t>Distribuição Numérica Vendedora: </a:t>
            </a:r>
            <a:r>
              <a:rPr lang="pt-BR" sz="1600" i="0" u="none" strike="noStrike" cap="none" dirty="0">
                <a:solidFill>
                  <a:srgbClr val="FFFFFF"/>
                </a:solidFill>
                <a:latin typeface="Montserrat"/>
                <a:ea typeface="Montserrat"/>
                <a:cs typeface="Montserrat"/>
                <a:sym typeface="Montserrat"/>
              </a:rPr>
              <a:t>Indica o percentual de lojas do universo que venderam a marca no período analisado</a:t>
            </a:r>
          </a:p>
        </p:txBody>
      </p:sp>
      <p:sp>
        <p:nvSpPr>
          <p:cNvPr id="10" name="Rectangle 9">
            <a:extLst>
              <a:ext uri="{FF2B5EF4-FFF2-40B4-BE49-F238E27FC236}">
                <a16:creationId xmlns:a16="http://schemas.microsoft.com/office/drawing/2014/main" id="{340C3B1C-E339-57B6-D8FC-60C5F8744F93}"/>
              </a:ext>
            </a:extLst>
          </p:cNvPr>
          <p:cNvSpPr/>
          <p:nvPr/>
        </p:nvSpPr>
        <p:spPr>
          <a:xfrm>
            <a:off x="288558" y="3650901"/>
            <a:ext cx="5659570" cy="1203351"/>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endParaRPr lang="pt-BR" sz="1600" b="1" dirty="0">
              <a:solidFill>
                <a:schemeClr val="tx1"/>
              </a:solidFill>
              <a:latin typeface="+mj-lt"/>
            </a:endParaRPr>
          </a:p>
        </p:txBody>
      </p:sp>
      <p:sp>
        <p:nvSpPr>
          <p:cNvPr id="11" name="Text Placeholder 5">
            <a:extLst>
              <a:ext uri="{FF2B5EF4-FFF2-40B4-BE49-F238E27FC236}">
                <a16:creationId xmlns:a16="http://schemas.microsoft.com/office/drawing/2014/main" id="{52FE0B50-F8A5-B3B1-6223-4E4CF4D74583}"/>
              </a:ext>
            </a:extLst>
          </p:cNvPr>
          <p:cNvSpPr txBox="1">
            <a:spLocks/>
          </p:cNvSpPr>
          <p:nvPr/>
        </p:nvSpPr>
        <p:spPr>
          <a:xfrm>
            <a:off x="279200" y="5574771"/>
            <a:ext cx="11467334" cy="436542"/>
          </a:xfrm>
          <a:prstGeom prst="rect">
            <a:avLst/>
          </a:prstGeom>
        </p:spPr>
        <p:txBody>
          <a:bodyPr lIns="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b="1" i="1" dirty="0">
                <a:latin typeface="Georgia" panose="02040502050405020303" pitchFamily="18" charset="0"/>
              </a:rPr>
              <a:t>(!)</a:t>
            </a:r>
            <a:r>
              <a:rPr lang="pt-BR" i="1" dirty="0">
                <a:latin typeface="Georgia" panose="02040502050405020303" pitchFamily="18" charset="0"/>
              </a:rPr>
              <a:t> </a:t>
            </a:r>
            <a:r>
              <a:rPr lang="pt-BR" b="1" i="1" dirty="0">
                <a:latin typeface="Georgia" panose="02040502050405020303" pitchFamily="18" charset="0"/>
              </a:rPr>
              <a:t>Fique atento: </a:t>
            </a:r>
            <a:r>
              <a:rPr lang="pt-BR" dirty="0">
                <a:latin typeface="Georgia" panose="02040502050405020303" pitchFamily="18" charset="0"/>
              </a:rPr>
              <a:t>para as lojas audit, presentes em mercados mistos e com maioria dos dados obtidos via metodologia POS, os facts causais aparecerão zerados.</a:t>
            </a:r>
          </a:p>
        </p:txBody>
      </p:sp>
      <p:grpSp>
        <p:nvGrpSpPr>
          <p:cNvPr id="17" name="Group 16">
            <a:extLst>
              <a:ext uri="{FF2B5EF4-FFF2-40B4-BE49-F238E27FC236}">
                <a16:creationId xmlns:a16="http://schemas.microsoft.com/office/drawing/2014/main" id="{C607312F-17D9-BF5F-A960-F012F81FDEB7}"/>
              </a:ext>
            </a:extLst>
          </p:cNvPr>
          <p:cNvGrpSpPr/>
          <p:nvPr/>
        </p:nvGrpSpPr>
        <p:grpSpPr>
          <a:xfrm>
            <a:off x="673597" y="3905190"/>
            <a:ext cx="4889492" cy="694773"/>
            <a:chOff x="422075" y="2591195"/>
            <a:chExt cx="4889492" cy="694773"/>
          </a:xfrm>
        </p:grpSpPr>
        <p:sp>
          <p:nvSpPr>
            <p:cNvPr id="5" name="Rectangle 4">
              <a:extLst>
                <a:ext uri="{FF2B5EF4-FFF2-40B4-BE49-F238E27FC236}">
                  <a16:creationId xmlns:a16="http://schemas.microsoft.com/office/drawing/2014/main" id="{2FDC2866-6F4D-019D-3168-ED09584E5C25}"/>
                </a:ext>
              </a:extLst>
            </p:cNvPr>
            <p:cNvSpPr/>
            <p:nvPr/>
          </p:nvSpPr>
          <p:spPr>
            <a:xfrm>
              <a:off x="422075" y="2837416"/>
              <a:ext cx="2130625"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400" b="1" dirty="0">
                  <a:solidFill>
                    <a:schemeClr val="tx1"/>
                  </a:solidFill>
                  <a:latin typeface="+mj-lt"/>
                </a:rPr>
                <a:t>DN =</a:t>
              </a:r>
              <a:endParaRPr lang="pt-BR" sz="1400" b="1" i="1" dirty="0">
                <a:solidFill>
                  <a:schemeClr val="tx1"/>
                </a:solidFill>
                <a:latin typeface="+mj-lt"/>
              </a:endParaRPr>
            </a:p>
          </p:txBody>
        </p:sp>
        <p:sp>
          <p:nvSpPr>
            <p:cNvPr id="6" name="Rectangle 5">
              <a:extLst>
                <a:ext uri="{FF2B5EF4-FFF2-40B4-BE49-F238E27FC236}">
                  <a16:creationId xmlns:a16="http://schemas.microsoft.com/office/drawing/2014/main" id="{E1B4F047-8B71-2DC0-B32A-68C10EF149D2}"/>
                </a:ext>
              </a:extLst>
            </p:cNvPr>
            <p:cNvSpPr/>
            <p:nvPr/>
          </p:nvSpPr>
          <p:spPr>
            <a:xfrm>
              <a:off x="664495" y="2591195"/>
              <a:ext cx="4043446"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400" b="1" i="1" dirty="0">
                  <a:solidFill>
                    <a:schemeClr val="tx1"/>
                  </a:solidFill>
                  <a:latin typeface="+mj-lt"/>
                </a:rPr>
                <a:t>N</a:t>
              </a:r>
              <a:r>
                <a:rPr lang="pt-BR" sz="1400" b="1" i="1" baseline="30000" dirty="0">
                  <a:solidFill>
                    <a:schemeClr val="tx1"/>
                  </a:solidFill>
                  <a:latin typeface="+mj-lt"/>
                </a:rPr>
                <a:t>o</a:t>
              </a:r>
              <a:r>
                <a:rPr lang="pt-BR" sz="1400" b="1" i="1" dirty="0">
                  <a:solidFill>
                    <a:schemeClr val="tx1"/>
                  </a:solidFill>
                  <a:latin typeface="+mj-lt"/>
                </a:rPr>
                <a:t> de lojas que venderan a marca</a:t>
              </a:r>
            </a:p>
          </p:txBody>
        </p:sp>
        <p:sp>
          <p:nvSpPr>
            <p:cNvPr id="7" name="Rectangle 6">
              <a:extLst>
                <a:ext uri="{FF2B5EF4-FFF2-40B4-BE49-F238E27FC236}">
                  <a16:creationId xmlns:a16="http://schemas.microsoft.com/office/drawing/2014/main" id="{C74E1428-30F7-E974-2DC9-9D4E91061BAA}"/>
                </a:ext>
              </a:extLst>
            </p:cNvPr>
            <p:cNvSpPr/>
            <p:nvPr/>
          </p:nvSpPr>
          <p:spPr>
            <a:xfrm>
              <a:off x="4589154" y="2837416"/>
              <a:ext cx="722413"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400" b="1" dirty="0">
                  <a:solidFill>
                    <a:schemeClr val="tx1"/>
                  </a:solidFill>
                  <a:latin typeface="+mj-lt"/>
                </a:rPr>
                <a:t>* 100</a:t>
              </a:r>
              <a:endParaRPr lang="pt-BR" sz="1400" b="1" i="1" dirty="0">
                <a:solidFill>
                  <a:schemeClr val="tx1"/>
                </a:solidFill>
                <a:latin typeface="+mj-lt"/>
              </a:endParaRPr>
            </a:p>
          </p:txBody>
        </p:sp>
        <p:cxnSp>
          <p:nvCxnSpPr>
            <p:cNvPr id="8" name="Straight Connector 7">
              <a:extLst>
                <a:ext uri="{FF2B5EF4-FFF2-40B4-BE49-F238E27FC236}">
                  <a16:creationId xmlns:a16="http://schemas.microsoft.com/office/drawing/2014/main" id="{AA1E8C8E-8035-5BD0-0797-421561C0C61F}"/>
                </a:ext>
              </a:extLst>
            </p:cNvPr>
            <p:cNvCxnSpPr>
              <a:cxnSpLocks/>
            </p:cNvCxnSpPr>
            <p:nvPr/>
          </p:nvCxnSpPr>
          <p:spPr>
            <a:xfrm>
              <a:off x="966799" y="2960526"/>
              <a:ext cx="34784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0EE19BA-CC6B-A8EA-0077-38EB09A33CA3}"/>
                </a:ext>
              </a:extLst>
            </p:cNvPr>
            <p:cNvSpPr/>
            <p:nvPr/>
          </p:nvSpPr>
          <p:spPr>
            <a:xfrm>
              <a:off x="664495" y="3070524"/>
              <a:ext cx="4043446"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400" b="1" i="1" dirty="0">
                  <a:solidFill>
                    <a:schemeClr val="tx1"/>
                  </a:solidFill>
                  <a:latin typeface="+mj-lt"/>
                </a:rPr>
                <a:t>N</a:t>
              </a:r>
              <a:r>
                <a:rPr lang="pt-BR" sz="1400" b="1" i="1" baseline="30000" dirty="0">
                  <a:solidFill>
                    <a:schemeClr val="tx1"/>
                  </a:solidFill>
                  <a:latin typeface="+mj-lt"/>
                </a:rPr>
                <a:t>o</a:t>
              </a:r>
              <a:r>
                <a:rPr lang="pt-BR" sz="1400" b="1" i="1" dirty="0">
                  <a:solidFill>
                    <a:schemeClr val="tx1"/>
                  </a:solidFill>
                  <a:latin typeface="+mj-lt"/>
                </a:rPr>
                <a:t> de Lojas do universo</a:t>
              </a:r>
            </a:p>
          </p:txBody>
        </p:sp>
        <p:cxnSp>
          <p:nvCxnSpPr>
            <p:cNvPr id="13" name="Straight Connector 12">
              <a:extLst>
                <a:ext uri="{FF2B5EF4-FFF2-40B4-BE49-F238E27FC236}">
                  <a16:creationId xmlns:a16="http://schemas.microsoft.com/office/drawing/2014/main" id="{F6AABAED-58F1-E346-0CF2-320A2E301C82}"/>
                </a:ext>
              </a:extLst>
            </p:cNvPr>
            <p:cNvCxnSpPr/>
            <p:nvPr/>
          </p:nvCxnSpPr>
          <p:spPr>
            <a:xfrm>
              <a:off x="1393246" y="2723536"/>
              <a:ext cx="738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F008039-0CAF-8B1C-D8BC-109175DA8784}"/>
                </a:ext>
              </a:extLst>
            </p:cNvPr>
            <p:cNvCxnSpPr/>
            <p:nvPr/>
          </p:nvCxnSpPr>
          <p:spPr>
            <a:xfrm>
              <a:off x="1801234" y="3203756"/>
              <a:ext cx="738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Google Shape;1654;p101">
            <a:extLst>
              <a:ext uri="{FF2B5EF4-FFF2-40B4-BE49-F238E27FC236}">
                <a16:creationId xmlns:a16="http://schemas.microsoft.com/office/drawing/2014/main" id="{07B01443-8A10-80B6-73C2-3AD1C308373D}"/>
              </a:ext>
            </a:extLst>
          </p:cNvPr>
          <p:cNvSpPr txBox="1"/>
          <p:nvPr/>
        </p:nvSpPr>
        <p:spPr>
          <a:xfrm>
            <a:off x="6211389" y="2241347"/>
            <a:ext cx="5659569" cy="1404882"/>
          </a:xfrm>
          <a:prstGeom prst="rect">
            <a:avLst/>
          </a:prstGeom>
          <a:solidFill>
            <a:schemeClr val="bg2"/>
          </a:solidFill>
          <a:ln>
            <a:solidFill>
              <a:schemeClr val="bg2"/>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600" b="1" i="0" u="none" strike="noStrike" cap="none" dirty="0">
                <a:solidFill>
                  <a:srgbClr val="FFFFFF"/>
                </a:solidFill>
                <a:latin typeface="Montserrat"/>
                <a:ea typeface="Montserrat"/>
                <a:cs typeface="Montserrat"/>
                <a:sym typeface="Montserrat"/>
              </a:rPr>
              <a:t>Distribuição Ponderada Vendedora: </a:t>
            </a:r>
            <a:r>
              <a:rPr lang="pt-BR" sz="1600" i="0" u="none" strike="noStrike" cap="none" dirty="0">
                <a:solidFill>
                  <a:srgbClr val="FFFFFF"/>
                </a:solidFill>
                <a:latin typeface="Montserrat"/>
                <a:ea typeface="Montserrat"/>
                <a:cs typeface="Montserrat"/>
                <a:sym typeface="Montserrat"/>
              </a:rPr>
              <a:t>indica a importância das lojas que venderam a marca para o faturamento total da categoria de produto em questão no período analisado</a:t>
            </a:r>
          </a:p>
        </p:txBody>
      </p:sp>
      <p:sp>
        <p:nvSpPr>
          <p:cNvPr id="19" name="Rectangle 18">
            <a:extLst>
              <a:ext uri="{FF2B5EF4-FFF2-40B4-BE49-F238E27FC236}">
                <a16:creationId xmlns:a16="http://schemas.microsoft.com/office/drawing/2014/main" id="{546E1C67-77CA-932B-E215-3EDECD8EC40F}"/>
              </a:ext>
            </a:extLst>
          </p:cNvPr>
          <p:cNvSpPr/>
          <p:nvPr/>
        </p:nvSpPr>
        <p:spPr>
          <a:xfrm>
            <a:off x="6211389" y="3650901"/>
            <a:ext cx="5659570" cy="1203351"/>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endParaRPr lang="pt-BR" sz="1600" b="1" dirty="0">
              <a:solidFill>
                <a:schemeClr val="tx1"/>
              </a:solidFill>
              <a:latin typeface="+mj-lt"/>
            </a:endParaRPr>
          </a:p>
        </p:txBody>
      </p:sp>
      <p:grpSp>
        <p:nvGrpSpPr>
          <p:cNvPr id="20" name="Group 19">
            <a:extLst>
              <a:ext uri="{FF2B5EF4-FFF2-40B4-BE49-F238E27FC236}">
                <a16:creationId xmlns:a16="http://schemas.microsoft.com/office/drawing/2014/main" id="{0437F38B-AC3F-EE54-AA3B-303ABE853A81}"/>
              </a:ext>
            </a:extLst>
          </p:cNvPr>
          <p:cNvGrpSpPr/>
          <p:nvPr/>
        </p:nvGrpSpPr>
        <p:grpSpPr>
          <a:xfrm>
            <a:off x="6333167" y="3905190"/>
            <a:ext cx="5413367" cy="694773"/>
            <a:chOff x="422075" y="2591195"/>
            <a:chExt cx="5413367" cy="694773"/>
          </a:xfrm>
        </p:grpSpPr>
        <p:sp>
          <p:nvSpPr>
            <p:cNvPr id="21" name="Rectangle 20">
              <a:extLst>
                <a:ext uri="{FF2B5EF4-FFF2-40B4-BE49-F238E27FC236}">
                  <a16:creationId xmlns:a16="http://schemas.microsoft.com/office/drawing/2014/main" id="{862C8069-FAFD-5A21-E4B9-0EF198ABA3A4}"/>
                </a:ext>
              </a:extLst>
            </p:cNvPr>
            <p:cNvSpPr/>
            <p:nvPr/>
          </p:nvSpPr>
          <p:spPr>
            <a:xfrm>
              <a:off x="422075" y="2837416"/>
              <a:ext cx="2130625"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400" b="1" dirty="0">
                  <a:solidFill>
                    <a:schemeClr val="tx1"/>
                  </a:solidFill>
                  <a:latin typeface="+mj-lt"/>
                </a:rPr>
                <a:t>DP =</a:t>
              </a:r>
              <a:endParaRPr lang="pt-BR" sz="1400" b="1" i="1" dirty="0">
                <a:solidFill>
                  <a:schemeClr val="tx1"/>
                </a:solidFill>
                <a:latin typeface="+mj-lt"/>
              </a:endParaRPr>
            </a:p>
          </p:txBody>
        </p:sp>
        <p:sp>
          <p:nvSpPr>
            <p:cNvPr id="23" name="Rectangle 22">
              <a:extLst>
                <a:ext uri="{FF2B5EF4-FFF2-40B4-BE49-F238E27FC236}">
                  <a16:creationId xmlns:a16="http://schemas.microsoft.com/office/drawing/2014/main" id="{3E03264D-77E2-8733-2A71-CCC981B43E8A}"/>
                </a:ext>
              </a:extLst>
            </p:cNvPr>
            <p:cNvSpPr/>
            <p:nvPr/>
          </p:nvSpPr>
          <p:spPr>
            <a:xfrm>
              <a:off x="966799" y="2591195"/>
              <a:ext cx="3971645"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400" b="1" i="1" dirty="0">
                  <a:solidFill>
                    <a:schemeClr val="tx1"/>
                  </a:solidFill>
                  <a:latin typeface="+mj-lt"/>
                </a:rPr>
                <a:t>Faturamento das lojas que venderam da marca</a:t>
              </a:r>
            </a:p>
          </p:txBody>
        </p:sp>
        <p:sp>
          <p:nvSpPr>
            <p:cNvPr id="24" name="Rectangle 23">
              <a:extLst>
                <a:ext uri="{FF2B5EF4-FFF2-40B4-BE49-F238E27FC236}">
                  <a16:creationId xmlns:a16="http://schemas.microsoft.com/office/drawing/2014/main" id="{3741CF20-F1A3-6780-18B6-2E2FD050932C}"/>
                </a:ext>
              </a:extLst>
            </p:cNvPr>
            <p:cNvSpPr/>
            <p:nvPr/>
          </p:nvSpPr>
          <p:spPr>
            <a:xfrm>
              <a:off x="5113029" y="2837416"/>
              <a:ext cx="722413"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400" b="1" dirty="0">
                  <a:solidFill>
                    <a:schemeClr val="tx1"/>
                  </a:solidFill>
                  <a:latin typeface="+mj-lt"/>
                </a:rPr>
                <a:t>* 100</a:t>
              </a:r>
              <a:endParaRPr lang="pt-BR" sz="1400" b="1" i="1" dirty="0">
                <a:solidFill>
                  <a:schemeClr val="tx1"/>
                </a:solidFill>
                <a:latin typeface="+mj-lt"/>
              </a:endParaRPr>
            </a:p>
          </p:txBody>
        </p:sp>
        <p:cxnSp>
          <p:nvCxnSpPr>
            <p:cNvPr id="27" name="Straight Connector 26">
              <a:extLst>
                <a:ext uri="{FF2B5EF4-FFF2-40B4-BE49-F238E27FC236}">
                  <a16:creationId xmlns:a16="http://schemas.microsoft.com/office/drawing/2014/main" id="{339F84CA-1088-4F51-B466-04DA12A49EF3}"/>
                </a:ext>
              </a:extLst>
            </p:cNvPr>
            <p:cNvCxnSpPr>
              <a:cxnSpLocks/>
            </p:cNvCxnSpPr>
            <p:nvPr/>
          </p:nvCxnSpPr>
          <p:spPr>
            <a:xfrm>
              <a:off x="966799" y="2960526"/>
              <a:ext cx="40282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CBFB32D0-64B3-0F28-4EE7-7867B1238547}"/>
                </a:ext>
              </a:extLst>
            </p:cNvPr>
            <p:cNvSpPr/>
            <p:nvPr/>
          </p:nvSpPr>
          <p:spPr>
            <a:xfrm>
              <a:off x="966799" y="3070524"/>
              <a:ext cx="3971645"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400" b="1" i="1" dirty="0">
                  <a:solidFill>
                    <a:schemeClr val="tx1"/>
                  </a:solidFill>
                  <a:latin typeface="+mj-lt"/>
                </a:rPr>
                <a:t>Faturamento total da categoria</a:t>
              </a:r>
            </a:p>
          </p:txBody>
        </p:sp>
      </p:grpSp>
    </p:spTree>
    <p:extLst>
      <p:ext uri="{BB962C8B-B14F-4D97-AF65-F5344CB8AC3E}">
        <p14:creationId xmlns:p14="http://schemas.microsoft.com/office/powerpoint/2010/main" val="3910758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Icon&#10;&#10;Description automatically generated">
            <a:extLst>
              <a:ext uri="{FF2B5EF4-FFF2-40B4-BE49-F238E27FC236}">
                <a16:creationId xmlns:a16="http://schemas.microsoft.com/office/drawing/2014/main" id="{51455E7F-F72A-CBB5-6A58-8686C102706F}"/>
              </a:ext>
            </a:extLst>
          </p:cNvPr>
          <p:cNvPicPr>
            <a:picLocks noChangeAspect="1"/>
          </p:cNvPicPr>
          <p:nvPr/>
        </p:nvPicPr>
        <p:blipFill>
          <a:blip r:embed="rId3"/>
          <a:stretch>
            <a:fillRect/>
          </a:stretch>
        </p:blipFill>
        <p:spPr>
          <a:xfrm>
            <a:off x="730158" y="1466814"/>
            <a:ext cx="1136638" cy="974261"/>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EF34A9D6-52FC-9E92-3532-0E64BEB3FB36}"/>
              </a:ext>
            </a:extLst>
          </p:cNvPr>
          <p:cNvPicPr>
            <a:picLocks noChangeAspect="1"/>
          </p:cNvPicPr>
          <p:nvPr/>
        </p:nvPicPr>
        <p:blipFill>
          <a:blip r:embed="rId4"/>
          <a:stretch>
            <a:fillRect/>
          </a:stretch>
        </p:blipFill>
        <p:spPr>
          <a:xfrm>
            <a:off x="730157" y="3826748"/>
            <a:ext cx="1136639" cy="974262"/>
          </a:xfrm>
          <a:prstGeom prst="rect">
            <a:avLst/>
          </a:prstGeom>
        </p:spPr>
      </p:pic>
      <p:pic>
        <p:nvPicPr>
          <p:cNvPr id="20" name="Picture 19" descr="Icon&#10;&#10;Description automatically generated">
            <a:extLst>
              <a:ext uri="{FF2B5EF4-FFF2-40B4-BE49-F238E27FC236}">
                <a16:creationId xmlns:a16="http://schemas.microsoft.com/office/drawing/2014/main" id="{A736FBA0-86C6-D9B5-E205-46A4099E8D0C}"/>
              </a:ext>
            </a:extLst>
          </p:cNvPr>
          <p:cNvPicPr>
            <a:picLocks noChangeAspect="1"/>
          </p:cNvPicPr>
          <p:nvPr/>
        </p:nvPicPr>
        <p:blipFill>
          <a:blip r:embed="rId5"/>
          <a:stretch>
            <a:fillRect/>
          </a:stretch>
        </p:blipFill>
        <p:spPr>
          <a:xfrm>
            <a:off x="6207051" y="3826748"/>
            <a:ext cx="1136641" cy="974264"/>
          </a:xfrm>
          <a:prstGeom prst="rect">
            <a:avLst/>
          </a:prstGeom>
        </p:spPr>
      </p:pic>
      <p:pic>
        <p:nvPicPr>
          <p:cNvPr id="21" name="Picture 20" descr="Icon&#10;&#10;Description automatically generated">
            <a:extLst>
              <a:ext uri="{FF2B5EF4-FFF2-40B4-BE49-F238E27FC236}">
                <a16:creationId xmlns:a16="http://schemas.microsoft.com/office/drawing/2014/main" id="{387E3BFC-0BF7-1291-F19E-42050237C549}"/>
              </a:ext>
            </a:extLst>
          </p:cNvPr>
          <p:cNvPicPr>
            <a:picLocks noChangeAspect="1"/>
          </p:cNvPicPr>
          <p:nvPr/>
        </p:nvPicPr>
        <p:blipFill>
          <a:blip r:embed="rId6"/>
          <a:stretch>
            <a:fillRect/>
          </a:stretch>
        </p:blipFill>
        <p:spPr>
          <a:xfrm>
            <a:off x="6207051" y="1467341"/>
            <a:ext cx="1136639" cy="974262"/>
          </a:xfrm>
          <a:prstGeom prst="rect">
            <a:avLst/>
          </a:prstGeom>
        </p:spPr>
      </p:pic>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Dimensões reportadas no Retail Index</a:t>
            </a:r>
            <a:endParaRPr lang="en-PH" dirty="0"/>
          </a:p>
        </p:txBody>
      </p:sp>
      <p:cxnSp>
        <p:nvCxnSpPr>
          <p:cNvPr id="3" name="Google Shape;1629;p42">
            <a:extLst>
              <a:ext uri="{FF2B5EF4-FFF2-40B4-BE49-F238E27FC236}">
                <a16:creationId xmlns:a16="http://schemas.microsoft.com/office/drawing/2014/main" id="{99ACE9FB-C079-0A91-4838-4F631DD4772C}"/>
              </a:ext>
            </a:extLst>
          </p:cNvPr>
          <p:cNvCxnSpPr/>
          <p:nvPr/>
        </p:nvCxnSpPr>
        <p:spPr>
          <a:xfrm>
            <a:off x="6091207" y="1136937"/>
            <a:ext cx="0" cy="4848390"/>
          </a:xfrm>
          <a:prstGeom prst="straightConnector1">
            <a:avLst/>
          </a:prstGeom>
          <a:noFill/>
          <a:ln w="9525" cap="flat" cmpd="sng">
            <a:solidFill>
              <a:schemeClr val="dk1"/>
            </a:solidFill>
            <a:prstDash val="solid"/>
            <a:round/>
            <a:headEnd type="none" w="sm" len="sm"/>
            <a:tailEnd type="none" w="sm" len="sm"/>
          </a:ln>
        </p:spPr>
      </p:cxnSp>
      <p:sp>
        <p:nvSpPr>
          <p:cNvPr id="8" name="Google Shape;1634;p42">
            <a:extLst>
              <a:ext uri="{FF2B5EF4-FFF2-40B4-BE49-F238E27FC236}">
                <a16:creationId xmlns:a16="http://schemas.microsoft.com/office/drawing/2014/main" id="{2A066B44-5E26-2CA6-8C5E-7CA84C2FB438}"/>
              </a:ext>
            </a:extLst>
          </p:cNvPr>
          <p:cNvSpPr txBox="1"/>
          <p:nvPr/>
        </p:nvSpPr>
        <p:spPr>
          <a:xfrm>
            <a:off x="2137687" y="3687362"/>
            <a:ext cx="3895597" cy="1616890"/>
          </a:xfrm>
          <a:prstGeom prst="rect">
            <a:avLst/>
          </a:prstGeom>
          <a:noFill/>
          <a:ln>
            <a:noFill/>
          </a:ln>
        </p:spPr>
        <p:txBody>
          <a:bodyPr spcFirstLastPara="1" wrap="square" lIns="0" tIns="91425" rIns="0"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err="1">
                <a:solidFill>
                  <a:schemeClr val="bg2"/>
                </a:solidFill>
                <a:latin typeface="Arial"/>
                <a:ea typeface="Arial"/>
                <a:cs typeface="Arial"/>
                <a:sym typeface="Arial"/>
              </a:rPr>
              <a:t>Produtos</a:t>
            </a:r>
            <a:endParaRPr sz="1600" b="0" i="0" u="none" strike="noStrike" cap="none" dirty="0">
              <a:solidFill>
                <a:schemeClr val="bg2"/>
              </a:solidFill>
              <a:latin typeface="Arial"/>
              <a:ea typeface="Arial"/>
              <a:cs typeface="Arial"/>
              <a:sym typeface="Arial"/>
            </a:endParaRPr>
          </a:p>
          <a:p>
            <a:pPr marL="285750" marR="0" lvl="0" indent="-285750" algn="l" rtl="0">
              <a:lnSpc>
                <a:spcPct val="100000"/>
              </a:lnSpc>
              <a:spcBef>
                <a:spcPts val="600"/>
              </a:spcBef>
              <a:spcAft>
                <a:spcPts val="0"/>
              </a:spcAft>
              <a:buClr>
                <a:srgbClr val="000000"/>
              </a:buClr>
              <a:buSzPts val="1400"/>
              <a:buFont typeface="Arial"/>
              <a:buChar char="•"/>
            </a:pPr>
            <a:r>
              <a:rPr lang="pt-BR" sz="1400" b="0" i="0" u="none" strike="noStrike" cap="none" dirty="0">
                <a:solidFill>
                  <a:srgbClr val="555555"/>
                </a:solidFill>
                <a:latin typeface="Arial"/>
                <a:ea typeface="Arial"/>
                <a:cs typeface="Arial"/>
                <a:sym typeface="Arial"/>
              </a:rPr>
              <a:t>Total Categoria</a:t>
            </a:r>
          </a:p>
          <a:p>
            <a:pPr marL="285750" marR="0" lvl="0" indent="-285750" algn="l" rtl="0">
              <a:lnSpc>
                <a:spcPct val="100000"/>
              </a:lnSpc>
              <a:spcBef>
                <a:spcPts val="600"/>
              </a:spcBef>
              <a:spcAft>
                <a:spcPts val="0"/>
              </a:spcAft>
              <a:buClr>
                <a:srgbClr val="000000"/>
              </a:buClr>
              <a:buSzPts val="1400"/>
              <a:buFont typeface="Arial"/>
              <a:buChar char="•"/>
            </a:pPr>
            <a:r>
              <a:rPr lang="pt-BR" sz="1400" b="0" i="0" u="none" strike="noStrike" cap="none" dirty="0">
                <a:solidFill>
                  <a:srgbClr val="555555"/>
                </a:solidFill>
                <a:latin typeface="Arial"/>
                <a:ea typeface="Arial"/>
                <a:cs typeface="Arial"/>
                <a:sym typeface="Arial"/>
              </a:rPr>
              <a:t>Fabricantes</a:t>
            </a:r>
          </a:p>
          <a:p>
            <a:pPr marL="285750" marR="0" lvl="0" indent="-285750" algn="l" rtl="0">
              <a:lnSpc>
                <a:spcPct val="100000"/>
              </a:lnSpc>
              <a:spcBef>
                <a:spcPts val="600"/>
              </a:spcBef>
              <a:spcAft>
                <a:spcPts val="0"/>
              </a:spcAft>
              <a:buClr>
                <a:srgbClr val="000000"/>
              </a:buClr>
              <a:buSzPts val="1400"/>
              <a:buFont typeface="Arial"/>
              <a:buChar char="•"/>
            </a:pPr>
            <a:r>
              <a:rPr lang="pt-BR" sz="1400" b="0" i="0" u="none" strike="noStrike" cap="none" dirty="0">
                <a:solidFill>
                  <a:srgbClr val="555555"/>
                </a:solidFill>
                <a:latin typeface="Arial"/>
                <a:ea typeface="Arial"/>
                <a:cs typeface="Arial"/>
                <a:sym typeface="Arial"/>
              </a:rPr>
              <a:t>Segmentos</a:t>
            </a:r>
          </a:p>
          <a:p>
            <a:pPr marL="285750" marR="0" lvl="0" indent="-285750" algn="l" rtl="0">
              <a:lnSpc>
                <a:spcPct val="100000"/>
              </a:lnSpc>
              <a:spcBef>
                <a:spcPts val="600"/>
              </a:spcBef>
              <a:spcAft>
                <a:spcPts val="0"/>
              </a:spcAft>
              <a:buClr>
                <a:srgbClr val="000000"/>
              </a:buClr>
              <a:buSzPts val="1400"/>
              <a:buFont typeface="Arial"/>
              <a:buChar char="•"/>
            </a:pPr>
            <a:r>
              <a:rPr lang="pt-BR" sz="1400" b="0" i="0" u="none" strike="noStrike" cap="none" dirty="0">
                <a:solidFill>
                  <a:srgbClr val="555555"/>
                </a:solidFill>
                <a:latin typeface="Arial"/>
                <a:ea typeface="Arial"/>
                <a:cs typeface="Arial"/>
                <a:sym typeface="Arial"/>
              </a:rPr>
              <a:t>Marcas</a:t>
            </a:r>
          </a:p>
          <a:p>
            <a:pPr marL="285750" marR="0" lvl="0" indent="-285750" algn="l" rtl="0">
              <a:lnSpc>
                <a:spcPct val="100000"/>
              </a:lnSpc>
              <a:spcBef>
                <a:spcPts val="600"/>
              </a:spcBef>
              <a:spcAft>
                <a:spcPts val="0"/>
              </a:spcAft>
              <a:buClr>
                <a:srgbClr val="000000"/>
              </a:buClr>
              <a:buSzPts val="1400"/>
              <a:buFont typeface="Arial"/>
              <a:buChar char="•"/>
            </a:pPr>
            <a:r>
              <a:rPr lang="pt-BR" sz="1400" b="0" i="0" u="none" strike="noStrike" cap="none" dirty="0">
                <a:solidFill>
                  <a:srgbClr val="555555"/>
                </a:solidFill>
                <a:latin typeface="Arial"/>
                <a:ea typeface="Arial"/>
                <a:cs typeface="Arial"/>
                <a:sym typeface="Arial"/>
              </a:rPr>
              <a:t>Versões</a:t>
            </a:r>
          </a:p>
        </p:txBody>
      </p:sp>
      <p:sp>
        <p:nvSpPr>
          <p:cNvPr id="9" name="Google Shape;1635;p42">
            <a:extLst>
              <a:ext uri="{FF2B5EF4-FFF2-40B4-BE49-F238E27FC236}">
                <a16:creationId xmlns:a16="http://schemas.microsoft.com/office/drawing/2014/main" id="{15CC795E-8C28-DF34-F479-788A49F96435}"/>
              </a:ext>
            </a:extLst>
          </p:cNvPr>
          <p:cNvSpPr txBox="1"/>
          <p:nvPr/>
        </p:nvSpPr>
        <p:spPr>
          <a:xfrm flipH="1">
            <a:off x="2137687" y="1323211"/>
            <a:ext cx="3895597" cy="1616890"/>
          </a:xfrm>
          <a:prstGeom prst="rect">
            <a:avLst/>
          </a:prstGeom>
          <a:noFill/>
          <a:ln>
            <a:noFill/>
          </a:ln>
        </p:spPr>
        <p:txBody>
          <a:bodyPr spcFirstLastPara="1" wrap="square" lIns="0" tIns="91425" rIns="0"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600" b="1" i="0" u="none" strike="noStrike" cap="none" dirty="0" err="1">
                <a:solidFill>
                  <a:schemeClr val="lt2"/>
                </a:solidFill>
                <a:latin typeface="Arial"/>
                <a:ea typeface="Arial"/>
                <a:cs typeface="Arial"/>
                <a:sym typeface="Arial"/>
              </a:rPr>
              <a:t>Variáveis</a:t>
            </a:r>
            <a:endParaRPr lang="en-US" sz="1600" b="0" i="0" u="none" strike="noStrike" cap="none" dirty="0">
              <a:solidFill>
                <a:schemeClr val="lt2"/>
              </a:solidFill>
              <a:latin typeface="Arial"/>
              <a:ea typeface="Arial"/>
              <a:cs typeface="Arial"/>
              <a:sym typeface="Arial"/>
            </a:endParaRPr>
          </a:p>
          <a:p>
            <a:pPr marL="285750" marR="0" lvl="0" indent="-285750" algn="l" rtl="0">
              <a:lnSpc>
                <a:spcPct val="100000"/>
              </a:lnSpc>
              <a:spcBef>
                <a:spcPts val="600"/>
              </a:spcBef>
              <a:spcAft>
                <a:spcPts val="0"/>
              </a:spcAft>
              <a:buClr>
                <a:srgbClr val="000000"/>
              </a:buClr>
              <a:buSzPts val="1400"/>
              <a:buFont typeface="Arial"/>
              <a:buChar char="•"/>
            </a:pPr>
            <a:r>
              <a:rPr lang="pt-BR" sz="1400" b="0" i="0" u="none" strike="noStrike" cap="none" dirty="0">
                <a:solidFill>
                  <a:srgbClr val="555555"/>
                </a:solidFill>
                <a:latin typeface="Arial"/>
                <a:ea typeface="Arial"/>
                <a:cs typeface="Arial"/>
                <a:sym typeface="Arial"/>
              </a:rPr>
              <a:t>Vendas em volume</a:t>
            </a:r>
          </a:p>
          <a:p>
            <a:pPr marL="285750" marR="0" lvl="0" indent="-285750" algn="l" rtl="0">
              <a:lnSpc>
                <a:spcPct val="100000"/>
              </a:lnSpc>
              <a:spcBef>
                <a:spcPts val="600"/>
              </a:spcBef>
              <a:spcAft>
                <a:spcPts val="0"/>
              </a:spcAft>
              <a:buClr>
                <a:srgbClr val="000000"/>
              </a:buClr>
              <a:buSzPts val="1400"/>
              <a:buFont typeface="Arial"/>
              <a:buChar char="•"/>
            </a:pPr>
            <a:r>
              <a:rPr lang="pt-BR" sz="1400" b="0" i="0" u="none" strike="noStrike" cap="none" dirty="0">
                <a:solidFill>
                  <a:srgbClr val="555555"/>
                </a:solidFill>
                <a:latin typeface="Arial"/>
                <a:ea typeface="Arial"/>
                <a:cs typeface="Arial"/>
                <a:sym typeface="Arial"/>
              </a:rPr>
              <a:t>Vendas em valor</a:t>
            </a:r>
          </a:p>
          <a:p>
            <a:pPr marL="285750" marR="0" lvl="0" indent="-285750" algn="l" rtl="0">
              <a:lnSpc>
                <a:spcPct val="100000"/>
              </a:lnSpc>
              <a:spcBef>
                <a:spcPts val="600"/>
              </a:spcBef>
              <a:spcAft>
                <a:spcPts val="0"/>
              </a:spcAft>
              <a:buClr>
                <a:srgbClr val="000000"/>
              </a:buClr>
              <a:buSzPts val="1400"/>
              <a:buFont typeface="Arial"/>
              <a:buChar char="•"/>
            </a:pPr>
            <a:r>
              <a:rPr lang="pt-BR" sz="1400" b="0" i="0" u="none" strike="noStrike" cap="none" dirty="0">
                <a:solidFill>
                  <a:srgbClr val="555555"/>
                </a:solidFill>
                <a:latin typeface="Arial"/>
                <a:ea typeface="Arial"/>
                <a:cs typeface="Arial"/>
                <a:sym typeface="Arial"/>
              </a:rPr>
              <a:t>Distribuição</a:t>
            </a:r>
          </a:p>
          <a:p>
            <a:pPr marL="285750" marR="0" lvl="0" indent="-285750" algn="l" rtl="0">
              <a:lnSpc>
                <a:spcPct val="100000"/>
              </a:lnSpc>
              <a:spcBef>
                <a:spcPts val="600"/>
              </a:spcBef>
              <a:spcAft>
                <a:spcPts val="0"/>
              </a:spcAft>
              <a:buClr>
                <a:srgbClr val="000000"/>
              </a:buClr>
              <a:buSzPts val="1400"/>
              <a:buFont typeface="Arial"/>
              <a:buChar char="•"/>
            </a:pPr>
            <a:r>
              <a:rPr lang="pt-BR" sz="1400" b="0" i="0" u="none" strike="noStrike" cap="none" dirty="0">
                <a:solidFill>
                  <a:srgbClr val="555555"/>
                </a:solidFill>
                <a:latin typeface="Arial"/>
                <a:ea typeface="Arial"/>
                <a:cs typeface="Arial"/>
                <a:sym typeface="Arial"/>
              </a:rPr>
              <a:t>Compras</a:t>
            </a:r>
          </a:p>
          <a:p>
            <a:pPr marL="285750" marR="0" lvl="0" indent="-285750" algn="l" rtl="0">
              <a:lnSpc>
                <a:spcPct val="100000"/>
              </a:lnSpc>
              <a:spcBef>
                <a:spcPts val="600"/>
              </a:spcBef>
              <a:spcAft>
                <a:spcPts val="0"/>
              </a:spcAft>
              <a:buClr>
                <a:srgbClr val="000000"/>
              </a:buClr>
              <a:buSzPts val="1400"/>
              <a:buFont typeface="Arial"/>
              <a:buChar char="•"/>
            </a:pPr>
            <a:r>
              <a:rPr lang="pt-BR" sz="1400" b="0" i="0" u="none" strike="noStrike" cap="none" dirty="0">
                <a:solidFill>
                  <a:srgbClr val="555555"/>
                </a:solidFill>
                <a:latin typeface="Arial"/>
                <a:ea typeface="Arial"/>
                <a:cs typeface="Arial"/>
                <a:sym typeface="Arial"/>
              </a:rPr>
              <a:t>Estoque</a:t>
            </a:r>
          </a:p>
          <a:p>
            <a:pPr marL="285750" marR="0" lvl="0" indent="-285750" algn="l" rtl="0">
              <a:lnSpc>
                <a:spcPct val="100000"/>
              </a:lnSpc>
              <a:spcBef>
                <a:spcPts val="600"/>
              </a:spcBef>
              <a:spcAft>
                <a:spcPts val="0"/>
              </a:spcAft>
              <a:buClr>
                <a:srgbClr val="000000"/>
              </a:buClr>
              <a:buSzPts val="1400"/>
              <a:buFont typeface="Arial"/>
              <a:buChar char="•"/>
            </a:pPr>
            <a:endParaRPr lang="pt-BR" sz="1400" b="0" i="0" u="none" strike="noStrike" cap="none" dirty="0">
              <a:solidFill>
                <a:srgbClr val="555555"/>
              </a:solidFill>
              <a:latin typeface="Arial"/>
              <a:ea typeface="Arial"/>
              <a:cs typeface="Arial"/>
              <a:sym typeface="Arial"/>
            </a:endParaRPr>
          </a:p>
        </p:txBody>
      </p:sp>
      <p:sp>
        <p:nvSpPr>
          <p:cNvPr id="10" name="Google Shape;1636;p42">
            <a:extLst>
              <a:ext uri="{FF2B5EF4-FFF2-40B4-BE49-F238E27FC236}">
                <a16:creationId xmlns:a16="http://schemas.microsoft.com/office/drawing/2014/main" id="{44492540-88CE-B581-1296-5B7844D825F4}"/>
              </a:ext>
            </a:extLst>
          </p:cNvPr>
          <p:cNvSpPr txBox="1"/>
          <p:nvPr/>
        </p:nvSpPr>
        <p:spPr>
          <a:xfrm flipH="1">
            <a:off x="7575211" y="3747406"/>
            <a:ext cx="3928059" cy="1616890"/>
          </a:xfrm>
          <a:prstGeom prst="rect">
            <a:avLst/>
          </a:prstGeom>
          <a:noFill/>
          <a:ln>
            <a:noFill/>
          </a:ln>
        </p:spPr>
        <p:txBody>
          <a:bodyPr spcFirstLastPara="1" wrap="square" lIns="0" tIns="91425" rIns="0"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err="1">
                <a:solidFill>
                  <a:schemeClr val="bg2"/>
                </a:solidFill>
                <a:latin typeface="Arial"/>
                <a:ea typeface="Arial"/>
                <a:cs typeface="Arial"/>
                <a:sym typeface="Arial"/>
              </a:rPr>
              <a:t>Períodos</a:t>
            </a:r>
            <a:endParaRPr sz="1600" b="1" dirty="0">
              <a:solidFill>
                <a:schemeClr val="bg2"/>
              </a:solidFill>
              <a:latin typeface="Arial"/>
              <a:ea typeface="Arial"/>
              <a:cs typeface="Arial"/>
              <a:sym typeface="Arial"/>
            </a:endParaRPr>
          </a:p>
          <a:p>
            <a:pPr marL="285750" marR="0" lvl="0" indent="-285750" algn="l" rtl="0">
              <a:lnSpc>
                <a:spcPct val="100000"/>
              </a:lnSpc>
              <a:spcBef>
                <a:spcPts val="600"/>
              </a:spcBef>
              <a:spcAft>
                <a:spcPts val="0"/>
              </a:spcAft>
              <a:buClr>
                <a:srgbClr val="000000"/>
              </a:buClr>
              <a:buSzPts val="1400"/>
              <a:buFont typeface="Arial"/>
              <a:buChar char="•"/>
            </a:pPr>
            <a:r>
              <a:rPr lang="en-US" sz="1400" i="0" u="none" strike="noStrike" cap="none" dirty="0">
                <a:solidFill>
                  <a:schemeClr val="dk1"/>
                </a:solidFill>
                <a:latin typeface="Arial"/>
                <a:ea typeface="Arial"/>
                <a:cs typeface="Arial"/>
                <a:sym typeface="Arial"/>
              </a:rPr>
              <a:t>Mensal</a:t>
            </a:r>
          </a:p>
          <a:p>
            <a:pPr marL="285750" marR="0" lvl="0" indent="-285750" algn="l" rtl="0">
              <a:lnSpc>
                <a:spcPct val="100000"/>
              </a:lnSpc>
              <a:spcBef>
                <a:spcPts val="600"/>
              </a:spcBef>
              <a:spcAft>
                <a:spcPts val="0"/>
              </a:spcAft>
              <a:buClr>
                <a:srgbClr val="000000"/>
              </a:buClr>
              <a:buSzPts val="1400"/>
              <a:buFont typeface="Arial"/>
              <a:buChar char="•"/>
            </a:pPr>
            <a:r>
              <a:rPr lang="en-US" sz="1400" i="0" u="none" strike="noStrike" cap="none" dirty="0" err="1">
                <a:solidFill>
                  <a:schemeClr val="dk1"/>
                </a:solidFill>
                <a:latin typeface="Arial"/>
                <a:ea typeface="Arial"/>
                <a:cs typeface="Arial"/>
                <a:sym typeface="Arial"/>
              </a:rPr>
              <a:t>Bimestrais</a:t>
            </a:r>
            <a:endParaRPr lang="en-US" sz="1400" i="0" u="none" strike="noStrike" cap="none" dirty="0">
              <a:solidFill>
                <a:schemeClr val="dk1"/>
              </a:solidFill>
              <a:latin typeface="Arial"/>
              <a:ea typeface="Arial"/>
              <a:cs typeface="Arial"/>
              <a:sym typeface="Arial"/>
            </a:endParaRPr>
          </a:p>
        </p:txBody>
      </p:sp>
      <p:sp>
        <p:nvSpPr>
          <p:cNvPr id="11" name="Google Shape;1637;p42">
            <a:extLst>
              <a:ext uri="{FF2B5EF4-FFF2-40B4-BE49-F238E27FC236}">
                <a16:creationId xmlns:a16="http://schemas.microsoft.com/office/drawing/2014/main" id="{B16D66D6-1F00-1EC1-FDE0-FE2A2BE80F33}"/>
              </a:ext>
            </a:extLst>
          </p:cNvPr>
          <p:cNvSpPr txBox="1"/>
          <p:nvPr/>
        </p:nvSpPr>
        <p:spPr>
          <a:xfrm>
            <a:off x="7575211" y="1323211"/>
            <a:ext cx="3927899" cy="1616890"/>
          </a:xfrm>
          <a:prstGeom prst="rect">
            <a:avLst/>
          </a:prstGeom>
          <a:noFill/>
          <a:ln>
            <a:noFill/>
          </a:ln>
        </p:spPr>
        <p:txBody>
          <a:bodyPr spcFirstLastPara="1" wrap="square" lIns="0" tIns="91425" rIns="0"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chemeClr val="bg2"/>
                </a:solidFill>
                <a:latin typeface="Arial"/>
                <a:ea typeface="Arial"/>
                <a:cs typeface="Arial"/>
                <a:sym typeface="Arial"/>
              </a:rPr>
              <a:t>Mercados</a:t>
            </a:r>
            <a:endParaRPr sz="1600" b="0" i="0" u="none" strike="noStrike" cap="none" dirty="0">
              <a:solidFill>
                <a:schemeClr val="bg2"/>
              </a:solidFill>
              <a:latin typeface="Arial"/>
              <a:ea typeface="Arial"/>
              <a:cs typeface="Arial"/>
              <a:sym typeface="Arial"/>
            </a:endParaRPr>
          </a:p>
          <a:p>
            <a:pPr marL="285750" marR="0" lvl="0" indent="-285750" algn="l" rtl="0">
              <a:lnSpc>
                <a:spcPct val="100000"/>
              </a:lnSpc>
              <a:spcBef>
                <a:spcPts val="600"/>
              </a:spcBef>
              <a:spcAft>
                <a:spcPts val="0"/>
              </a:spcAft>
              <a:buClr>
                <a:srgbClr val="000000"/>
              </a:buClr>
              <a:buSzPts val="1400"/>
              <a:buFont typeface="Arial"/>
              <a:buChar char="•"/>
            </a:pPr>
            <a:r>
              <a:rPr lang="pt-BR" sz="1400" b="0" i="0" u="none" strike="noStrike" cap="none" dirty="0">
                <a:solidFill>
                  <a:srgbClr val="555555"/>
                </a:solidFill>
                <a:latin typeface="Arial"/>
                <a:ea typeface="Arial"/>
                <a:cs typeface="Arial"/>
                <a:sym typeface="Arial"/>
              </a:rPr>
              <a:t>Total Brasil</a:t>
            </a:r>
          </a:p>
          <a:p>
            <a:pPr marL="285750" marR="0" lvl="0" indent="-285750" algn="l" rtl="0">
              <a:lnSpc>
                <a:spcPct val="100000"/>
              </a:lnSpc>
              <a:spcBef>
                <a:spcPts val="600"/>
              </a:spcBef>
              <a:spcAft>
                <a:spcPts val="0"/>
              </a:spcAft>
              <a:buClr>
                <a:srgbClr val="000000"/>
              </a:buClr>
              <a:buSzPts val="1400"/>
              <a:buFont typeface="Arial"/>
              <a:buChar char="•"/>
            </a:pPr>
            <a:r>
              <a:rPr lang="pt-BR" sz="1400" b="0" i="0" u="none" strike="noStrike" cap="none" dirty="0">
                <a:solidFill>
                  <a:srgbClr val="555555"/>
                </a:solidFill>
                <a:latin typeface="Arial"/>
                <a:ea typeface="Arial"/>
                <a:cs typeface="Arial"/>
                <a:sym typeface="Arial"/>
              </a:rPr>
              <a:t>7 áreas</a:t>
            </a:r>
          </a:p>
          <a:p>
            <a:pPr marL="285750" marR="0" lvl="0" indent="-285750" algn="l" rtl="0">
              <a:lnSpc>
                <a:spcPct val="100000"/>
              </a:lnSpc>
              <a:spcBef>
                <a:spcPts val="600"/>
              </a:spcBef>
              <a:spcAft>
                <a:spcPts val="0"/>
              </a:spcAft>
              <a:buClr>
                <a:srgbClr val="000000"/>
              </a:buClr>
              <a:buSzPts val="1400"/>
              <a:buFont typeface="Arial"/>
              <a:buChar char="•"/>
            </a:pPr>
            <a:r>
              <a:rPr lang="pt-BR" sz="1400" b="0" i="0" u="none" strike="noStrike" cap="none" dirty="0">
                <a:solidFill>
                  <a:srgbClr val="555555"/>
                </a:solidFill>
                <a:latin typeface="Arial"/>
                <a:ea typeface="Arial"/>
                <a:cs typeface="Arial"/>
                <a:sym typeface="Arial"/>
              </a:rPr>
              <a:t>Estados</a:t>
            </a:r>
          </a:p>
          <a:p>
            <a:pPr marL="285750" marR="0" lvl="0" indent="-285750" algn="l" rtl="0">
              <a:lnSpc>
                <a:spcPct val="100000"/>
              </a:lnSpc>
              <a:spcBef>
                <a:spcPts val="600"/>
              </a:spcBef>
              <a:spcAft>
                <a:spcPts val="0"/>
              </a:spcAft>
              <a:buClr>
                <a:srgbClr val="000000"/>
              </a:buClr>
              <a:buSzPts val="1400"/>
              <a:buFont typeface="Arial"/>
              <a:buChar char="•"/>
            </a:pPr>
            <a:r>
              <a:rPr lang="pt-BR" sz="1400" b="0" i="0" u="none" strike="noStrike" cap="none" dirty="0">
                <a:solidFill>
                  <a:srgbClr val="555555"/>
                </a:solidFill>
                <a:latin typeface="Arial"/>
                <a:ea typeface="Arial"/>
                <a:cs typeface="Arial"/>
                <a:sym typeface="Arial"/>
              </a:rPr>
              <a:t>Cidades P/M/G</a:t>
            </a:r>
          </a:p>
          <a:p>
            <a:pPr marL="285750" marR="0" lvl="0" indent="-285750" algn="l" rtl="0">
              <a:lnSpc>
                <a:spcPct val="100000"/>
              </a:lnSpc>
              <a:spcBef>
                <a:spcPts val="600"/>
              </a:spcBef>
              <a:spcAft>
                <a:spcPts val="0"/>
              </a:spcAft>
              <a:buClr>
                <a:srgbClr val="000000"/>
              </a:buClr>
              <a:buSzPts val="1400"/>
              <a:buFont typeface="Arial"/>
              <a:buChar char="•"/>
            </a:pPr>
            <a:r>
              <a:rPr lang="pt-BR" sz="1400" b="0" i="0" u="none" strike="noStrike" cap="none" dirty="0">
                <a:solidFill>
                  <a:srgbClr val="555555"/>
                </a:solidFill>
                <a:latin typeface="Arial"/>
                <a:ea typeface="Arial"/>
                <a:cs typeface="Arial"/>
                <a:sym typeface="Arial"/>
              </a:rPr>
              <a:t>Splits</a:t>
            </a:r>
          </a:p>
          <a:p>
            <a:pPr marL="285750" marR="0" lvl="0" indent="-285750" algn="l" rtl="0">
              <a:lnSpc>
                <a:spcPct val="100000"/>
              </a:lnSpc>
              <a:spcBef>
                <a:spcPts val="600"/>
              </a:spcBef>
              <a:spcAft>
                <a:spcPts val="0"/>
              </a:spcAft>
              <a:buClr>
                <a:srgbClr val="000000"/>
              </a:buClr>
              <a:buSzPts val="1400"/>
              <a:buFont typeface="Arial"/>
              <a:buChar char="•"/>
            </a:pPr>
            <a:r>
              <a:rPr lang="pt-BR" sz="1400" b="0" i="0" u="none" strike="noStrike" cap="none" dirty="0">
                <a:solidFill>
                  <a:srgbClr val="555555"/>
                </a:solidFill>
                <a:latin typeface="Arial"/>
                <a:ea typeface="Arial"/>
                <a:cs typeface="Arial"/>
                <a:sym typeface="Arial"/>
              </a:rPr>
              <a:t>Canais</a:t>
            </a:r>
          </a:p>
        </p:txBody>
      </p:sp>
      <p:cxnSp>
        <p:nvCxnSpPr>
          <p:cNvPr id="16" name="Google Shape;1642;p42">
            <a:extLst>
              <a:ext uri="{FF2B5EF4-FFF2-40B4-BE49-F238E27FC236}">
                <a16:creationId xmlns:a16="http://schemas.microsoft.com/office/drawing/2014/main" id="{936765C2-32AC-CED2-7452-668374BE4EEE}"/>
              </a:ext>
            </a:extLst>
          </p:cNvPr>
          <p:cNvCxnSpPr>
            <a:cxnSpLocks/>
          </p:cNvCxnSpPr>
          <p:nvPr/>
        </p:nvCxnSpPr>
        <p:spPr>
          <a:xfrm>
            <a:off x="288558" y="3561132"/>
            <a:ext cx="11456599" cy="0"/>
          </a:xfrm>
          <a:prstGeom prst="straightConnector1">
            <a:avLst/>
          </a:prstGeom>
          <a:noFill/>
          <a:ln w="9525" cap="flat" cmpd="sng">
            <a:solidFill>
              <a:schemeClr val="dk1"/>
            </a:solidFill>
            <a:prstDash val="solid"/>
            <a:round/>
            <a:headEnd type="none" w="sm" len="sm"/>
            <a:tailEnd type="none" w="sm" len="sm"/>
          </a:ln>
        </p:spPr>
      </p:cxnSp>
      <p:sp>
        <p:nvSpPr>
          <p:cNvPr id="17" name="Slide Number Placeholder 2">
            <a:extLst>
              <a:ext uri="{FF2B5EF4-FFF2-40B4-BE49-F238E27FC236}">
                <a16:creationId xmlns:a16="http://schemas.microsoft.com/office/drawing/2014/main" id="{6296FFB7-ED34-3AB6-FC50-E5384BE63EA4}"/>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9</a:t>
            </a:fld>
            <a:endParaRPr lang="en-US" dirty="0"/>
          </a:p>
        </p:txBody>
      </p:sp>
    </p:spTree>
    <p:extLst>
      <p:ext uri="{BB962C8B-B14F-4D97-AF65-F5344CB8AC3E}">
        <p14:creationId xmlns:p14="http://schemas.microsoft.com/office/powerpoint/2010/main" val="17356476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BB87D478-9DEC-CA66-9565-8BB32EABDF4E}"/>
              </a:ext>
            </a:extLst>
          </p:cNvPr>
          <p:cNvSpPr>
            <a:spLocks noGrp="1"/>
          </p:cNvSpPr>
          <p:nvPr>
            <p:ph type="body" sz="quarter" idx="13"/>
          </p:nvPr>
        </p:nvSpPr>
        <p:spPr>
          <a:xfrm>
            <a:off x="288558" y="579495"/>
            <a:ext cx="11582400" cy="436542"/>
          </a:xfrm>
        </p:spPr>
        <p:txBody>
          <a:bodyPr/>
          <a:lstStyle/>
          <a:p>
            <a:r>
              <a:rPr lang="pt-BR" dirty="0"/>
              <a:t>O conceito de numérica ilustra o percentual de lojas vendedoras do universo e a ponderada, a importância destas lojas para o faturamento da categoria</a:t>
            </a:r>
          </a:p>
        </p:txBody>
      </p:sp>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Análise dos dados – distribuição</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90</a:t>
            </a:fld>
            <a:endParaRPr lang="en-US" dirty="0"/>
          </a:p>
        </p:txBody>
      </p:sp>
      <p:graphicFrame>
        <p:nvGraphicFramePr>
          <p:cNvPr id="32" name="Table 10">
            <a:extLst>
              <a:ext uri="{FF2B5EF4-FFF2-40B4-BE49-F238E27FC236}">
                <a16:creationId xmlns:a16="http://schemas.microsoft.com/office/drawing/2014/main" id="{B586948F-FC11-BDDB-053A-D6FB69CE23D8}"/>
              </a:ext>
            </a:extLst>
          </p:cNvPr>
          <p:cNvGraphicFramePr>
            <a:graphicFrameLocks noGrp="1"/>
          </p:cNvGraphicFramePr>
          <p:nvPr>
            <p:extLst>
              <p:ext uri="{D42A27DB-BD31-4B8C-83A1-F6EECF244321}">
                <p14:modId xmlns:p14="http://schemas.microsoft.com/office/powerpoint/2010/main" val="1475378515"/>
              </p:ext>
            </p:extLst>
          </p:nvPr>
        </p:nvGraphicFramePr>
        <p:xfrm>
          <a:off x="288558" y="1980906"/>
          <a:ext cx="6636913" cy="2988666"/>
        </p:xfrm>
        <a:graphic>
          <a:graphicData uri="http://schemas.openxmlformats.org/drawingml/2006/table">
            <a:tbl>
              <a:tblPr firstRow="1" bandRow="1">
                <a:tableStyleId>{2D5ABB26-0587-4C30-8999-92F81FD0307C}</a:tableStyleId>
              </a:tblPr>
              <a:tblGrid>
                <a:gridCol w="1266865">
                  <a:extLst>
                    <a:ext uri="{9D8B030D-6E8A-4147-A177-3AD203B41FA5}">
                      <a16:colId xmlns:a16="http://schemas.microsoft.com/office/drawing/2014/main" val="1044502617"/>
                    </a:ext>
                  </a:extLst>
                </a:gridCol>
                <a:gridCol w="741575">
                  <a:extLst>
                    <a:ext uri="{9D8B030D-6E8A-4147-A177-3AD203B41FA5}">
                      <a16:colId xmlns:a16="http://schemas.microsoft.com/office/drawing/2014/main" val="3492294565"/>
                    </a:ext>
                  </a:extLst>
                </a:gridCol>
                <a:gridCol w="741575">
                  <a:extLst>
                    <a:ext uri="{9D8B030D-6E8A-4147-A177-3AD203B41FA5}">
                      <a16:colId xmlns:a16="http://schemas.microsoft.com/office/drawing/2014/main" val="1915417317"/>
                    </a:ext>
                  </a:extLst>
                </a:gridCol>
                <a:gridCol w="741575">
                  <a:extLst>
                    <a:ext uri="{9D8B030D-6E8A-4147-A177-3AD203B41FA5}">
                      <a16:colId xmlns:a16="http://schemas.microsoft.com/office/drawing/2014/main" val="3556248014"/>
                    </a:ext>
                  </a:extLst>
                </a:gridCol>
                <a:gridCol w="3145323">
                  <a:extLst>
                    <a:ext uri="{9D8B030D-6E8A-4147-A177-3AD203B41FA5}">
                      <a16:colId xmlns:a16="http://schemas.microsoft.com/office/drawing/2014/main" val="3040875468"/>
                    </a:ext>
                  </a:extLst>
                </a:gridCol>
              </a:tblGrid>
              <a:tr h="532231">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err="1">
                          <a:solidFill>
                            <a:schemeClr val="bg1"/>
                          </a:solidFill>
                          <a:latin typeface="+mj-lt"/>
                          <a:ea typeface="Montserrat"/>
                          <a:cs typeface="Montserrat"/>
                          <a:sym typeface="Montserrat"/>
                        </a:rPr>
                        <a:t>Marcas</a:t>
                      </a:r>
                      <a:endParaRPr lang="en-US" sz="1400" b="1" u="none" strike="noStrike" cap="none" dirty="0">
                        <a:solidFill>
                          <a:schemeClr val="bg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bg1"/>
                          </a:solidFill>
                          <a:latin typeface="+mj-lt"/>
                          <a:ea typeface="Montserrat"/>
                          <a:cs typeface="Montserrat"/>
                          <a:sym typeface="Montserrat"/>
                        </a:rPr>
                        <a:t>A</a:t>
                      </a:r>
                      <a:endParaRPr sz="1400" b="1" u="none" strike="noStrike" cap="none" dirty="0">
                        <a:solidFill>
                          <a:schemeClr val="bg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bg1"/>
                          </a:solidFill>
                          <a:latin typeface="+mj-lt"/>
                          <a:ea typeface="Montserrat"/>
                          <a:cs typeface="Montserrat"/>
                          <a:sym typeface="Montserrat"/>
                        </a:rPr>
                        <a:t>B</a:t>
                      </a:r>
                      <a:endParaRPr sz="1400" b="1" u="none" strike="noStrike" cap="none" dirty="0">
                        <a:solidFill>
                          <a:schemeClr val="bg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bg1"/>
                          </a:solidFill>
                          <a:latin typeface="+mj-lt"/>
                          <a:ea typeface="Montserrat"/>
                          <a:cs typeface="Montserrat"/>
                          <a:sym typeface="Montserrat"/>
                        </a:rPr>
                        <a:t>C</a:t>
                      </a:r>
                      <a:endParaRPr sz="1400" b="1" u="none" strike="noStrike" cap="none" dirty="0">
                        <a:solidFill>
                          <a:schemeClr val="bg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pt-BR" sz="1400" b="1" u="none" strike="noStrike" cap="none" dirty="0">
                          <a:solidFill>
                            <a:schemeClr val="bg1"/>
                          </a:solidFill>
                          <a:latin typeface="+mj-lt"/>
                          <a:ea typeface="Montserrat"/>
                          <a:cs typeface="Montserrat"/>
                          <a:sym typeface="Montserrat"/>
                        </a:rPr>
                        <a:t>Faturamento da categoria na loja</a:t>
                      </a: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17169846"/>
                  </a:ext>
                </a:extLst>
              </a:tr>
              <a:tr h="491287">
                <a:tc>
                  <a:txBody>
                    <a:bodyPr/>
                    <a:lstStyle/>
                    <a:p>
                      <a:pPr marL="0" marR="0" lvl="0" indent="0" algn="l" rtl="0">
                        <a:lnSpc>
                          <a:spcPct val="100000"/>
                        </a:lnSpc>
                        <a:spcBef>
                          <a:spcPts val="0"/>
                        </a:spcBef>
                        <a:spcAft>
                          <a:spcPts val="0"/>
                        </a:spcAft>
                        <a:buClr>
                          <a:srgbClr val="000000"/>
                        </a:buClr>
                        <a:buSzPts val="1200"/>
                        <a:buFont typeface="Arial"/>
                        <a:buNone/>
                      </a:pPr>
                      <a:r>
                        <a:rPr lang="en-US" sz="1200" b="0" u="none" strike="noStrike" cap="none" dirty="0">
                          <a:solidFill>
                            <a:schemeClr val="tx1"/>
                          </a:solidFill>
                          <a:latin typeface="+mj-lt"/>
                          <a:ea typeface="Montserrat"/>
                          <a:cs typeface="Montserrat"/>
                          <a:sym typeface="Montserrat"/>
                        </a:rPr>
                        <a:t>Loja 1</a:t>
                      </a: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dirty="0">
                          <a:solidFill>
                            <a:schemeClr val="tx1"/>
                          </a:solidFill>
                          <a:latin typeface="+mj-lt"/>
                          <a:ea typeface="Montserrat"/>
                          <a:cs typeface="Montserrat"/>
                          <a:sym typeface="Montserrat"/>
                        </a:rPr>
                        <a:t>$1.300</a:t>
                      </a: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9103183"/>
                  </a:ext>
                </a:extLst>
              </a:tr>
              <a:tr h="491287">
                <a:tc>
                  <a:txBody>
                    <a:bodyPr/>
                    <a:lstStyle/>
                    <a:p>
                      <a:pPr marL="0" marR="0" lvl="0" indent="0" algn="l" rtl="0">
                        <a:lnSpc>
                          <a:spcPct val="100000"/>
                        </a:lnSpc>
                        <a:spcBef>
                          <a:spcPts val="0"/>
                        </a:spcBef>
                        <a:spcAft>
                          <a:spcPts val="0"/>
                        </a:spcAft>
                        <a:buClr>
                          <a:srgbClr val="000000"/>
                        </a:buClr>
                        <a:buSzPts val="1200"/>
                        <a:buFont typeface="Arial"/>
                        <a:buNone/>
                      </a:pPr>
                      <a:r>
                        <a:rPr kumimoji="0" lang="en-US" sz="1200" b="0" i="0" u="none" strike="noStrike" kern="1200" cap="none" spc="0" normalizeH="0" baseline="0" noProof="0" dirty="0">
                          <a:ln>
                            <a:noFill/>
                          </a:ln>
                          <a:solidFill>
                            <a:srgbClr val="555555"/>
                          </a:solidFill>
                          <a:effectLst/>
                          <a:uLnTx/>
                          <a:uFillTx/>
                          <a:latin typeface="Arial" panose="020B0604020202020204"/>
                          <a:ea typeface="Montserrat"/>
                          <a:cs typeface="Montserrat"/>
                          <a:sym typeface="Montserrat"/>
                        </a:rPr>
                        <a:t>Loja 2</a:t>
                      </a:r>
                      <a:endParaRPr sz="1200" b="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dirty="0">
                          <a:solidFill>
                            <a:schemeClr val="tx1"/>
                          </a:solidFill>
                          <a:latin typeface="+mj-lt"/>
                          <a:ea typeface="Montserrat"/>
                          <a:cs typeface="Montserrat"/>
                          <a:sym typeface="Montserrat"/>
                        </a:rPr>
                        <a:t>$ 200</a:t>
                      </a: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1107254"/>
                  </a:ext>
                </a:extLst>
              </a:tr>
              <a:tr h="491287">
                <a:tc>
                  <a:txBody>
                    <a:bodyPr/>
                    <a:lstStyle/>
                    <a:p>
                      <a:pPr marL="0" marR="0" lvl="0" indent="0" algn="l" rtl="0">
                        <a:lnSpc>
                          <a:spcPct val="100000"/>
                        </a:lnSpc>
                        <a:spcBef>
                          <a:spcPts val="0"/>
                        </a:spcBef>
                        <a:spcAft>
                          <a:spcPts val="0"/>
                        </a:spcAft>
                        <a:buClr>
                          <a:srgbClr val="000000"/>
                        </a:buClr>
                        <a:buSzPts val="1200"/>
                        <a:buFont typeface="Arial"/>
                        <a:buNone/>
                      </a:pPr>
                      <a:r>
                        <a:rPr kumimoji="0" lang="en-US" sz="1200" b="0" i="0" u="none" strike="noStrike" kern="1200" cap="none" spc="0" normalizeH="0" baseline="0" noProof="0" dirty="0">
                          <a:ln>
                            <a:noFill/>
                          </a:ln>
                          <a:solidFill>
                            <a:srgbClr val="555555"/>
                          </a:solidFill>
                          <a:effectLst/>
                          <a:uLnTx/>
                          <a:uFillTx/>
                          <a:latin typeface="Arial" panose="020B0604020202020204"/>
                          <a:ea typeface="Montserrat"/>
                          <a:cs typeface="Montserrat"/>
                          <a:sym typeface="Montserrat"/>
                        </a:rPr>
                        <a:t>Loja 3</a:t>
                      </a:r>
                      <a:endParaRPr sz="1200" b="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dirty="0">
                          <a:solidFill>
                            <a:schemeClr val="tx1"/>
                          </a:solidFill>
                          <a:latin typeface="+mj-lt"/>
                          <a:ea typeface="Montserrat"/>
                          <a:cs typeface="Montserrat"/>
                          <a:sym typeface="Montserrat"/>
                        </a:rPr>
                        <a:t>$ 300</a:t>
                      </a: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9451245"/>
                  </a:ext>
                </a:extLst>
              </a:tr>
              <a:tr h="491287">
                <a:tc>
                  <a:txBody>
                    <a:bodyPr/>
                    <a:lstStyle/>
                    <a:p>
                      <a:pPr marL="0" marR="0" lvl="0" indent="0" algn="l" rtl="0">
                        <a:lnSpc>
                          <a:spcPct val="100000"/>
                        </a:lnSpc>
                        <a:spcBef>
                          <a:spcPts val="0"/>
                        </a:spcBef>
                        <a:spcAft>
                          <a:spcPts val="0"/>
                        </a:spcAft>
                        <a:buClr>
                          <a:srgbClr val="000000"/>
                        </a:buClr>
                        <a:buSzPts val="1200"/>
                        <a:buFont typeface="Arial"/>
                        <a:buNone/>
                      </a:pPr>
                      <a:r>
                        <a:rPr kumimoji="0" lang="en-US" sz="1200" b="0" i="0" u="none" strike="noStrike" kern="1200" cap="none" spc="0" normalizeH="0" baseline="0" noProof="0" dirty="0">
                          <a:ln>
                            <a:noFill/>
                          </a:ln>
                          <a:solidFill>
                            <a:srgbClr val="555555"/>
                          </a:solidFill>
                          <a:effectLst/>
                          <a:uLnTx/>
                          <a:uFillTx/>
                          <a:latin typeface="Arial" panose="020B0604020202020204"/>
                          <a:ea typeface="Montserrat"/>
                          <a:cs typeface="Montserrat"/>
                          <a:sym typeface="Montserrat"/>
                        </a:rPr>
                        <a:t>Loja 4</a:t>
                      </a:r>
                      <a:endParaRPr sz="1200" b="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dirty="0">
                          <a:solidFill>
                            <a:schemeClr val="tx1"/>
                          </a:solidFill>
                          <a:latin typeface="+mj-lt"/>
                          <a:ea typeface="Montserrat"/>
                          <a:cs typeface="Montserrat"/>
                          <a:sym typeface="Montserrat"/>
                        </a:rPr>
                        <a:t>$ 200</a:t>
                      </a: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63908081"/>
                  </a:ext>
                </a:extLst>
              </a:tr>
              <a:tr h="491287">
                <a:tc>
                  <a:txBody>
                    <a:bodyPr/>
                    <a:lstStyle/>
                    <a:p>
                      <a:pPr marL="0" marR="0" lvl="0" indent="0" algn="l" rtl="0">
                        <a:lnSpc>
                          <a:spcPct val="100000"/>
                        </a:lnSpc>
                        <a:spcBef>
                          <a:spcPts val="0"/>
                        </a:spcBef>
                        <a:spcAft>
                          <a:spcPts val="0"/>
                        </a:spcAft>
                        <a:buClr>
                          <a:srgbClr val="000000"/>
                        </a:buClr>
                        <a:buSzPts val="1200"/>
                        <a:buFont typeface="Arial"/>
                        <a:buNone/>
                      </a:pPr>
                      <a:r>
                        <a:rPr lang="en-US" sz="1200" b="0" u="none" strike="noStrike" kern="1200" cap="none" dirty="0">
                          <a:solidFill>
                            <a:schemeClr val="tx1"/>
                          </a:solidFill>
                          <a:latin typeface="+mn-lt"/>
                          <a:ea typeface="Montserrat"/>
                          <a:cs typeface="Montserrat"/>
                          <a:sym typeface="Montserrat"/>
                        </a:rPr>
                        <a:t>Total = 4</a:t>
                      </a:r>
                      <a:endParaRPr sz="1200" b="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dirty="0">
                        <a:solidFill>
                          <a:schemeClr val="tx1"/>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chemeClr val="bg2"/>
                          </a:solidFill>
                          <a:latin typeface="+mj-lt"/>
                          <a:ea typeface="Montserrat"/>
                          <a:cs typeface="Montserrat"/>
                          <a:sym typeface="Montserrat"/>
                        </a:rPr>
                        <a:t>$2.000</a:t>
                      </a:r>
                      <a:endParaRPr sz="1200" b="1" u="none" strike="noStrike" cap="none" dirty="0">
                        <a:solidFill>
                          <a:schemeClr val="bg2"/>
                        </a:solidFill>
                        <a:latin typeface="+mj-lt"/>
                        <a:ea typeface="Montserrat"/>
                        <a:cs typeface="Montserrat"/>
                        <a:sym typeface="Montserrat"/>
                      </a:endParaRPr>
                    </a:p>
                  </a:txBody>
                  <a:tcPr marL="91425" marR="91425" marT="91425" marB="914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56313013"/>
                  </a:ext>
                </a:extLst>
              </a:tr>
            </a:tbl>
          </a:graphicData>
        </a:graphic>
      </p:graphicFrame>
      <p:pic>
        <p:nvPicPr>
          <p:cNvPr id="34" name="Picture 33" descr="Icon&#10;&#10;Description automatically generated">
            <a:extLst>
              <a:ext uri="{FF2B5EF4-FFF2-40B4-BE49-F238E27FC236}">
                <a16:creationId xmlns:a16="http://schemas.microsoft.com/office/drawing/2014/main" id="{0AED8DF9-8226-19B3-B92E-D97DFC3F01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38332" y="2565657"/>
            <a:ext cx="358613" cy="358613"/>
          </a:xfrm>
          <a:prstGeom prst="rect">
            <a:avLst/>
          </a:prstGeom>
        </p:spPr>
      </p:pic>
      <p:pic>
        <p:nvPicPr>
          <p:cNvPr id="35" name="Picture 34" descr="Icon&#10;&#10;Description automatically generated">
            <a:extLst>
              <a:ext uri="{FF2B5EF4-FFF2-40B4-BE49-F238E27FC236}">
                <a16:creationId xmlns:a16="http://schemas.microsoft.com/office/drawing/2014/main" id="{F3A33DC5-84E2-515E-BD74-326CB647AB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38332" y="3062803"/>
            <a:ext cx="358613" cy="358613"/>
          </a:xfrm>
          <a:prstGeom prst="rect">
            <a:avLst/>
          </a:prstGeom>
        </p:spPr>
      </p:pic>
      <p:pic>
        <p:nvPicPr>
          <p:cNvPr id="36" name="Picture 35" descr="Icon&#10;&#10;Description automatically generated">
            <a:extLst>
              <a:ext uri="{FF2B5EF4-FFF2-40B4-BE49-F238E27FC236}">
                <a16:creationId xmlns:a16="http://schemas.microsoft.com/office/drawing/2014/main" id="{A07CB9D5-EC26-A0E0-6EB4-2E24BC22C2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92477" y="3062803"/>
            <a:ext cx="358613" cy="358613"/>
          </a:xfrm>
          <a:prstGeom prst="rect">
            <a:avLst/>
          </a:prstGeom>
        </p:spPr>
      </p:pic>
      <p:pic>
        <p:nvPicPr>
          <p:cNvPr id="37" name="Picture 36" descr="Icon&#10;&#10;Description automatically generated">
            <a:extLst>
              <a:ext uri="{FF2B5EF4-FFF2-40B4-BE49-F238E27FC236}">
                <a16:creationId xmlns:a16="http://schemas.microsoft.com/office/drawing/2014/main" id="{59F7E249-7072-2E75-8A87-B9FFB18F50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92477" y="3559949"/>
            <a:ext cx="358613" cy="358613"/>
          </a:xfrm>
          <a:prstGeom prst="rect">
            <a:avLst/>
          </a:prstGeom>
        </p:spPr>
      </p:pic>
      <p:pic>
        <p:nvPicPr>
          <p:cNvPr id="38" name="Picture 37" descr="Icon&#10;&#10;Description automatically generated">
            <a:extLst>
              <a:ext uri="{FF2B5EF4-FFF2-40B4-BE49-F238E27FC236}">
                <a16:creationId xmlns:a16="http://schemas.microsoft.com/office/drawing/2014/main" id="{F4A38EB1-1E79-AD04-6DF7-2D9B9A7ECC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6467" y="4052932"/>
            <a:ext cx="358613" cy="358613"/>
          </a:xfrm>
          <a:prstGeom prst="rect">
            <a:avLst/>
          </a:prstGeom>
        </p:spPr>
      </p:pic>
      <p:sp>
        <p:nvSpPr>
          <p:cNvPr id="40" name="Rectangle 39">
            <a:extLst>
              <a:ext uri="{FF2B5EF4-FFF2-40B4-BE49-F238E27FC236}">
                <a16:creationId xmlns:a16="http://schemas.microsoft.com/office/drawing/2014/main" id="{815624A8-7537-1C1B-CDBD-319B55173366}"/>
              </a:ext>
            </a:extLst>
          </p:cNvPr>
          <p:cNvSpPr/>
          <p:nvPr/>
        </p:nvSpPr>
        <p:spPr>
          <a:xfrm>
            <a:off x="7616962" y="1681807"/>
            <a:ext cx="222386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200" i="1" dirty="0">
                <a:solidFill>
                  <a:schemeClr val="tx1"/>
                </a:solidFill>
                <a:latin typeface="+mj-lt"/>
              </a:rPr>
              <a:t>Distr. Numérica</a:t>
            </a:r>
          </a:p>
        </p:txBody>
      </p:sp>
      <p:sp>
        <p:nvSpPr>
          <p:cNvPr id="51" name="Rectangle 50">
            <a:extLst>
              <a:ext uri="{FF2B5EF4-FFF2-40B4-BE49-F238E27FC236}">
                <a16:creationId xmlns:a16="http://schemas.microsoft.com/office/drawing/2014/main" id="{2B07FE3E-ED5F-1123-1D41-3BFE4FAA0C3F}"/>
              </a:ext>
            </a:extLst>
          </p:cNvPr>
          <p:cNvSpPr/>
          <p:nvPr/>
        </p:nvSpPr>
        <p:spPr>
          <a:xfrm>
            <a:off x="9647098" y="1681807"/>
            <a:ext cx="222386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200" i="1" dirty="0">
                <a:solidFill>
                  <a:schemeClr val="tx1"/>
                </a:solidFill>
                <a:latin typeface="+mj-lt"/>
              </a:rPr>
              <a:t>Distr. Ponderada</a:t>
            </a:r>
          </a:p>
        </p:txBody>
      </p:sp>
      <p:grpSp>
        <p:nvGrpSpPr>
          <p:cNvPr id="56" name="Group 55">
            <a:extLst>
              <a:ext uri="{FF2B5EF4-FFF2-40B4-BE49-F238E27FC236}">
                <a16:creationId xmlns:a16="http://schemas.microsoft.com/office/drawing/2014/main" id="{4A3B1087-B329-5F74-56FF-AA6E5626A92E}"/>
              </a:ext>
            </a:extLst>
          </p:cNvPr>
          <p:cNvGrpSpPr/>
          <p:nvPr/>
        </p:nvGrpSpPr>
        <p:grpSpPr>
          <a:xfrm>
            <a:off x="7831796" y="1832959"/>
            <a:ext cx="1794193" cy="1772408"/>
            <a:chOff x="7489788" y="2244802"/>
            <a:chExt cx="1794193" cy="1772408"/>
          </a:xfrm>
        </p:grpSpPr>
        <p:graphicFrame>
          <p:nvGraphicFramePr>
            <p:cNvPr id="44" name="Chart 43">
              <a:extLst>
                <a:ext uri="{FF2B5EF4-FFF2-40B4-BE49-F238E27FC236}">
                  <a16:creationId xmlns:a16="http://schemas.microsoft.com/office/drawing/2014/main" id="{742CF424-67FA-9C8F-0DDB-F4B4DD19CB11}"/>
                </a:ext>
              </a:extLst>
            </p:cNvPr>
            <p:cNvGraphicFramePr/>
            <p:nvPr/>
          </p:nvGraphicFramePr>
          <p:xfrm>
            <a:off x="7489788" y="2244802"/>
            <a:ext cx="1794193" cy="1772408"/>
          </p:xfrm>
          <a:graphic>
            <a:graphicData uri="http://schemas.openxmlformats.org/drawingml/2006/chart">
              <c:chart xmlns:c="http://schemas.openxmlformats.org/drawingml/2006/chart" xmlns:r="http://schemas.openxmlformats.org/officeDocument/2006/relationships" r:id="rId3"/>
            </a:graphicData>
          </a:graphic>
        </p:graphicFrame>
        <p:sp>
          <p:nvSpPr>
            <p:cNvPr id="52" name="Rectangle 51">
              <a:extLst>
                <a:ext uri="{FF2B5EF4-FFF2-40B4-BE49-F238E27FC236}">
                  <a16:creationId xmlns:a16="http://schemas.microsoft.com/office/drawing/2014/main" id="{D78D25C3-1437-BA10-45C7-267FCF0A2C34}"/>
                </a:ext>
              </a:extLst>
            </p:cNvPr>
            <p:cNvSpPr/>
            <p:nvPr/>
          </p:nvSpPr>
          <p:spPr>
            <a:xfrm>
              <a:off x="7672583" y="2857257"/>
              <a:ext cx="721921"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200" dirty="0">
                  <a:solidFill>
                    <a:schemeClr val="bg1"/>
                  </a:solidFill>
                  <a:latin typeface="+mj-lt"/>
                </a:rPr>
                <a:t>Loja 3</a:t>
              </a:r>
            </a:p>
          </p:txBody>
        </p:sp>
        <p:sp>
          <p:nvSpPr>
            <p:cNvPr id="53" name="Rectangle 52">
              <a:extLst>
                <a:ext uri="{FF2B5EF4-FFF2-40B4-BE49-F238E27FC236}">
                  <a16:creationId xmlns:a16="http://schemas.microsoft.com/office/drawing/2014/main" id="{A31F470F-E865-6F39-E549-EFD34B2B7ADA}"/>
                </a:ext>
              </a:extLst>
            </p:cNvPr>
            <p:cNvSpPr/>
            <p:nvPr/>
          </p:nvSpPr>
          <p:spPr>
            <a:xfrm>
              <a:off x="8387408" y="2857257"/>
              <a:ext cx="721921"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200" dirty="0">
                  <a:solidFill>
                    <a:schemeClr val="tx1"/>
                  </a:solidFill>
                  <a:latin typeface="+mj-lt"/>
                </a:rPr>
                <a:t>Loja 1</a:t>
              </a:r>
            </a:p>
          </p:txBody>
        </p:sp>
        <p:sp>
          <p:nvSpPr>
            <p:cNvPr id="54" name="Rectangle 53">
              <a:extLst>
                <a:ext uri="{FF2B5EF4-FFF2-40B4-BE49-F238E27FC236}">
                  <a16:creationId xmlns:a16="http://schemas.microsoft.com/office/drawing/2014/main" id="{D2BBBB0D-A4D1-7B81-9BE6-CC0C5DB12A84}"/>
                </a:ext>
              </a:extLst>
            </p:cNvPr>
            <p:cNvSpPr/>
            <p:nvPr/>
          </p:nvSpPr>
          <p:spPr>
            <a:xfrm>
              <a:off x="7672583" y="3244091"/>
              <a:ext cx="721921"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200" dirty="0">
                  <a:solidFill>
                    <a:schemeClr val="bg1"/>
                  </a:solidFill>
                  <a:latin typeface="+mj-lt"/>
                </a:rPr>
                <a:t>Loja 4</a:t>
              </a:r>
            </a:p>
          </p:txBody>
        </p:sp>
        <p:sp>
          <p:nvSpPr>
            <p:cNvPr id="55" name="Rectangle 54">
              <a:extLst>
                <a:ext uri="{FF2B5EF4-FFF2-40B4-BE49-F238E27FC236}">
                  <a16:creationId xmlns:a16="http://schemas.microsoft.com/office/drawing/2014/main" id="{E4F96047-6CAD-04D4-7E7F-09BA1D839ACA}"/>
                </a:ext>
              </a:extLst>
            </p:cNvPr>
            <p:cNvSpPr/>
            <p:nvPr/>
          </p:nvSpPr>
          <p:spPr>
            <a:xfrm>
              <a:off x="8387408" y="3244091"/>
              <a:ext cx="721921"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200" dirty="0">
                  <a:solidFill>
                    <a:schemeClr val="tx1"/>
                  </a:solidFill>
                  <a:latin typeface="+mj-lt"/>
                </a:rPr>
                <a:t>Loja 2</a:t>
              </a:r>
            </a:p>
          </p:txBody>
        </p:sp>
      </p:grpSp>
      <p:grpSp>
        <p:nvGrpSpPr>
          <p:cNvPr id="57" name="Group 56">
            <a:extLst>
              <a:ext uri="{FF2B5EF4-FFF2-40B4-BE49-F238E27FC236}">
                <a16:creationId xmlns:a16="http://schemas.microsoft.com/office/drawing/2014/main" id="{29D7B28B-3910-CA0A-B670-02AB58B07407}"/>
              </a:ext>
            </a:extLst>
          </p:cNvPr>
          <p:cNvGrpSpPr/>
          <p:nvPr/>
        </p:nvGrpSpPr>
        <p:grpSpPr>
          <a:xfrm>
            <a:off x="9861931" y="1832959"/>
            <a:ext cx="1794193" cy="1772408"/>
            <a:chOff x="7489788" y="2244802"/>
            <a:chExt cx="1794193" cy="1772408"/>
          </a:xfrm>
        </p:grpSpPr>
        <p:graphicFrame>
          <p:nvGraphicFramePr>
            <p:cNvPr id="58" name="Chart 57">
              <a:extLst>
                <a:ext uri="{FF2B5EF4-FFF2-40B4-BE49-F238E27FC236}">
                  <a16:creationId xmlns:a16="http://schemas.microsoft.com/office/drawing/2014/main" id="{7FC3BB96-D2BC-6C95-8142-CAC12BE46443}"/>
                </a:ext>
              </a:extLst>
            </p:cNvPr>
            <p:cNvGraphicFramePr/>
            <p:nvPr/>
          </p:nvGraphicFramePr>
          <p:xfrm>
            <a:off x="7489788" y="2244802"/>
            <a:ext cx="1794193" cy="1772408"/>
          </p:xfrm>
          <a:graphic>
            <a:graphicData uri="http://schemas.openxmlformats.org/drawingml/2006/chart">
              <c:chart xmlns:c="http://schemas.openxmlformats.org/drawingml/2006/chart" xmlns:r="http://schemas.openxmlformats.org/officeDocument/2006/relationships" r:id="rId4"/>
            </a:graphicData>
          </a:graphic>
        </p:graphicFrame>
        <p:sp>
          <p:nvSpPr>
            <p:cNvPr id="59" name="Rectangle 58">
              <a:extLst>
                <a:ext uri="{FF2B5EF4-FFF2-40B4-BE49-F238E27FC236}">
                  <a16:creationId xmlns:a16="http://schemas.microsoft.com/office/drawing/2014/main" id="{1F689556-179F-80A1-D2BA-A4D98A64A49C}"/>
                </a:ext>
              </a:extLst>
            </p:cNvPr>
            <p:cNvSpPr/>
            <p:nvPr/>
          </p:nvSpPr>
          <p:spPr>
            <a:xfrm>
              <a:off x="7884361" y="2549390"/>
              <a:ext cx="721921"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200" dirty="0">
                  <a:solidFill>
                    <a:schemeClr val="tx1"/>
                  </a:solidFill>
                  <a:latin typeface="+mj-lt"/>
                </a:rPr>
                <a:t>Loja 4</a:t>
              </a:r>
            </a:p>
          </p:txBody>
        </p:sp>
        <p:sp>
          <p:nvSpPr>
            <p:cNvPr id="60" name="Rectangle 59">
              <a:extLst>
                <a:ext uri="{FF2B5EF4-FFF2-40B4-BE49-F238E27FC236}">
                  <a16:creationId xmlns:a16="http://schemas.microsoft.com/office/drawing/2014/main" id="{8C8492CE-DC76-2747-0BE0-E622D0555302}"/>
                </a:ext>
              </a:extLst>
            </p:cNvPr>
            <p:cNvSpPr/>
            <p:nvPr/>
          </p:nvSpPr>
          <p:spPr>
            <a:xfrm>
              <a:off x="8379877" y="3190967"/>
              <a:ext cx="721921"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200" dirty="0">
                  <a:solidFill>
                    <a:schemeClr val="tx1"/>
                  </a:solidFill>
                  <a:latin typeface="+mj-lt"/>
                </a:rPr>
                <a:t>Loja 1</a:t>
              </a:r>
            </a:p>
          </p:txBody>
        </p:sp>
        <p:sp>
          <p:nvSpPr>
            <p:cNvPr id="61" name="Rectangle 60">
              <a:extLst>
                <a:ext uri="{FF2B5EF4-FFF2-40B4-BE49-F238E27FC236}">
                  <a16:creationId xmlns:a16="http://schemas.microsoft.com/office/drawing/2014/main" id="{44275D55-924C-6E08-79CB-75FF0F62FAEC}"/>
                </a:ext>
              </a:extLst>
            </p:cNvPr>
            <p:cNvSpPr/>
            <p:nvPr/>
          </p:nvSpPr>
          <p:spPr>
            <a:xfrm>
              <a:off x="7615738" y="2899272"/>
              <a:ext cx="721921"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200" dirty="0">
                  <a:solidFill>
                    <a:schemeClr val="tx1"/>
                  </a:solidFill>
                  <a:latin typeface="+mj-lt"/>
                </a:rPr>
                <a:t>Loja 3</a:t>
              </a:r>
            </a:p>
          </p:txBody>
        </p:sp>
        <p:sp>
          <p:nvSpPr>
            <p:cNvPr id="62" name="Rectangle 61">
              <a:extLst>
                <a:ext uri="{FF2B5EF4-FFF2-40B4-BE49-F238E27FC236}">
                  <a16:creationId xmlns:a16="http://schemas.microsoft.com/office/drawing/2014/main" id="{D8E5ED99-9CB9-B91C-8013-743506F88895}"/>
                </a:ext>
              </a:extLst>
            </p:cNvPr>
            <p:cNvSpPr/>
            <p:nvPr/>
          </p:nvSpPr>
          <p:spPr>
            <a:xfrm>
              <a:off x="7615737" y="3179840"/>
              <a:ext cx="721921"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200" dirty="0">
                  <a:solidFill>
                    <a:schemeClr val="tx1"/>
                  </a:solidFill>
                  <a:latin typeface="+mj-lt"/>
                </a:rPr>
                <a:t>Loja 2</a:t>
              </a:r>
            </a:p>
          </p:txBody>
        </p:sp>
      </p:grpSp>
      <p:grpSp>
        <p:nvGrpSpPr>
          <p:cNvPr id="67" name="Group 66">
            <a:extLst>
              <a:ext uri="{FF2B5EF4-FFF2-40B4-BE49-F238E27FC236}">
                <a16:creationId xmlns:a16="http://schemas.microsoft.com/office/drawing/2014/main" id="{2C5920CB-97ED-4FD7-0E7E-12BAEC27FCE9}"/>
              </a:ext>
            </a:extLst>
          </p:cNvPr>
          <p:cNvGrpSpPr/>
          <p:nvPr/>
        </p:nvGrpSpPr>
        <p:grpSpPr>
          <a:xfrm>
            <a:off x="7831796" y="3871309"/>
            <a:ext cx="1794193" cy="1772408"/>
            <a:chOff x="7489788" y="2244802"/>
            <a:chExt cx="1794193" cy="1772408"/>
          </a:xfrm>
        </p:grpSpPr>
        <p:graphicFrame>
          <p:nvGraphicFramePr>
            <p:cNvPr id="68" name="Chart 67">
              <a:extLst>
                <a:ext uri="{FF2B5EF4-FFF2-40B4-BE49-F238E27FC236}">
                  <a16:creationId xmlns:a16="http://schemas.microsoft.com/office/drawing/2014/main" id="{A6436413-C9ED-80D3-29D1-42E55BC26E31}"/>
                </a:ext>
              </a:extLst>
            </p:cNvPr>
            <p:cNvGraphicFramePr/>
            <p:nvPr/>
          </p:nvGraphicFramePr>
          <p:xfrm>
            <a:off x="7489788" y="2244802"/>
            <a:ext cx="1794193" cy="1772408"/>
          </p:xfrm>
          <a:graphic>
            <a:graphicData uri="http://schemas.openxmlformats.org/drawingml/2006/chart">
              <c:chart xmlns:c="http://schemas.openxmlformats.org/drawingml/2006/chart" xmlns:r="http://schemas.openxmlformats.org/officeDocument/2006/relationships" r:id="rId5"/>
            </a:graphicData>
          </a:graphic>
        </p:graphicFrame>
        <p:sp>
          <p:nvSpPr>
            <p:cNvPr id="69" name="Rectangle 68">
              <a:extLst>
                <a:ext uri="{FF2B5EF4-FFF2-40B4-BE49-F238E27FC236}">
                  <a16:creationId xmlns:a16="http://schemas.microsoft.com/office/drawing/2014/main" id="{D510B764-E455-AF5A-77A4-3D1B9C01C6D8}"/>
                </a:ext>
              </a:extLst>
            </p:cNvPr>
            <p:cNvSpPr/>
            <p:nvPr/>
          </p:nvSpPr>
          <p:spPr>
            <a:xfrm>
              <a:off x="7672583" y="2857257"/>
              <a:ext cx="721921"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200" dirty="0">
                  <a:solidFill>
                    <a:schemeClr val="bg1"/>
                  </a:solidFill>
                  <a:latin typeface="+mj-lt"/>
                </a:rPr>
                <a:t>Loja 3</a:t>
              </a:r>
            </a:p>
          </p:txBody>
        </p:sp>
        <p:sp>
          <p:nvSpPr>
            <p:cNvPr id="70" name="Rectangle 69">
              <a:extLst>
                <a:ext uri="{FF2B5EF4-FFF2-40B4-BE49-F238E27FC236}">
                  <a16:creationId xmlns:a16="http://schemas.microsoft.com/office/drawing/2014/main" id="{1D217860-D196-FF8A-87A0-F5D60FCD31FC}"/>
                </a:ext>
              </a:extLst>
            </p:cNvPr>
            <p:cNvSpPr/>
            <p:nvPr/>
          </p:nvSpPr>
          <p:spPr>
            <a:xfrm>
              <a:off x="8387408" y="2857257"/>
              <a:ext cx="721921"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200" dirty="0">
                  <a:solidFill>
                    <a:schemeClr val="tx1"/>
                  </a:solidFill>
                  <a:latin typeface="+mj-lt"/>
                </a:rPr>
                <a:t>Loja 1</a:t>
              </a:r>
            </a:p>
          </p:txBody>
        </p:sp>
        <p:sp>
          <p:nvSpPr>
            <p:cNvPr id="71" name="Rectangle 70">
              <a:extLst>
                <a:ext uri="{FF2B5EF4-FFF2-40B4-BE49-F238E27FC236}">
                  <a16:creationId xmlns:a16="http://schemas.microsoft.com/office/drawing/2014/main" id="{D03C4E2A-86C2-3A55-FBD9-576F925620C8}"/>
                </a:ext>
              </a:extLst>
            </p:cNvPr>
            <p:cNvSpPr/>
            <p:nvPr/>
          </p:nvSpPr>
          <p:spPr>
            <a:xfrm>
              <a:off x="7672583" y="3244091"/>
              <a:ext cx="721921"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200" dirty="0">
                  <a:solidFill>
                    <a:schemeClr val="tx1"/>
                  </a:solidFill>
                  <a:latin typeface="+mj-lt"/>
                </a:rPr>
                <a:t>Loja 4</a:t>
              </a:r>
            </a:p>
          </p:txBody>
        </p:sp>
        <p:sp>
          <p:nvSpPr>
            <p:cNvPr id="72" name="Rectangle 71">
              <a:extLst>
                <a:ext uri="{FF2B5EF4-FFF2-40B4-BE49-F238E27FC236}">
                  <a16:creationId xmlns:a16="http://schemas.microsoft.com/office/drawing/2014/main" id="{9A76F882-20FC-04AA-0A4D-00B83F3F7EC5}"/>
                </a:ext>
              </a:extLst>
            </p:cNvPr>
            <p:cNvSpPr/>
            <p:nvPr/>
          </p:nvSpPr>
          <p:spPr>
            <a:xfrm>
              <a:off x="8387408" y="3244091"/>
              <a:ext cx="721921"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200" dirty="0">
                  <a:solidFill>
                    <a:schemeClr val="bg1"/>
                  </a:solidFill>
                  <a:latin typeface="+mj-lt"/>
                </a:rPr>
                <a:t>Loja 2</a:t>
              </a:r>
            </a:p>
          </p:txBody>
        </p:sp>
      </p:grpSp>
      <p:grpSp>
        <p:nvGrpSpPr>
          <p:cNvPr id="73" name="Group 72">
            <a:extLst>
              <a:ext uri="{FF2B5EF4-FFF2-40B4-BE49-F238E27FC236}">
                <a16:creationId xmlns:a16="http://schemas.microsoft.com/office/drawing/2014/main" id="{535614E0-3E5F-226F-676C-7B366EC3D3C1}"/>
              </a:ext>
            </a:extLst>
          </p:cNvPr>
          <p:cNvGrpSpPr/>
          <p:nvPr/>
        </p:nvGrpSpPr>
        <p:grpSpPr>
          <a:xfrm>
            <a:off x="9861931" y="3871309"/>
            <a:ext cx="1794193" cy="1772408"/>
            <a:chOff x="7489788" y="2244802"/>
            <a:chExt cx="1794193" cy="1772408"/>
          </a:xfrm>
        </p:grpSpPr>
        <p:graphicFrame>
          <p:nvGraphicFramePr>
            <p:cNvPr id="74" name="Chart 73">
              <a:extLst>
                <a:ext uri="{FF2B5EF4-FFF2-40B4-BE49-F238E27FC236}">
                  <a16:creationId xmlns:a16="http://schemas.microsoft.com/office/drawing/2014/main" id="{C091BEA9-9D4C-B774-1BCF-2ED760777FE3}"/>
                </a:ext>
              </a:extLst>
            </p:cNvPr>
            <p:cNvGraphicFramePr/>
            <p:nvPr/>
          </p:nvGraphicFramePr>
          <p:xfrm>
            <a:off x="7489788" y="2244802"/>
            <a:ext cx="1794193" cy="1772408"/>
          </p:xfrm>
          <a:graphic>
            <a:graphicData uri="http://schemas.openxmlformats.org/drawingml/2006/chart">
              <c:chart xmlns:c="http://schemas.openxmlformats.org/drawingml/2006/chart" xmlns:r="http://schemas.openxmlformats.org/officeDocument/2006/relationships" r:id="rId6"/>
            </a:graphicData>
          </a:graphic>
        </p:graphicFrame>
        <p:sp>
          <p:nvSpPr>
            <p:cNvPr id="75" name="Rectangle 74">
              <a:extLst>
                <a:ext uri="{FF2B5EF4-FFF2-40B4-BE49-F238E27FC236}">
                  <a16:creationId xmlns:a16="http://schemas.microsoft.com/office/drawing/2014/main" id="{06BE49A0-743A-7EBD-4208-C9C7C898C0E1}"/>
                </a:ext>
              </a:extLst>
            </p:cNvPr>
            <p:cNvSpPr/>
            <p:nvPr/>
          </p:nvSpPr>
          <p:spPr>
            <a:xfrm>
              <a:off x="7982066" y="2549390"/>
              <a:ext cx="721921"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200" dirty="0">
                  <a:solidFill>
                    <a:schemeClr val="bg1"/>
                  </a:solidFill>
                  <a:latin typeface="+mj-lt"/>
                </a:rPr>
                <a:t>Loja 4</a:t>
              </a:r>
            </a:p>
          </p:txBody>
        </p:sp>
        <p:sp>
          <p:nvSpPr>
            <p:cNvPr id="76" name="Rectangle 75">
              <a:extLst>
                <a:ext uri="{FF2B5EF4-FFF2-40B4-BE49-F238E27FC236}">
                  <a16:creationId xmlns:a16="http://schemas.microsoft.com/office/drawing/2014/main" id="{76A94262-6EAF-785C-B9A1-F47E8C5E080C}"/>
                </a:ext>
              </a:extLst>
            </p:cNvPr>
            <p:cNvSpPr/>
            <p:nvPr/>
          </p:nvSpPr>
          <p:spPr>
            <a:xfrm>
              <a:off x="8379877" y="3190967"/>
              <a:ext cx="721921"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200" dirty="0">
                  <a:solidFill>
                    <a:schemeClr val="bg1"/>
                  </a:solidFill>
                  <a:latin typeface="+mj-lt"/>
                </a:rPr>
                <a:t>Loja 1</a:t>
              </a:r>
            </a:p>
          </p:txBody>
        </p:sp>
        <p:sp>
          <p:nvSpPr>
            <p:cNvPr id="77" name="Rectangle 76">
              <a:extLst>
                <a:ext uri="{FF2B5EF4-FFF2-40B4-BE49-F238E27FC236}">
                  <a16:creationId xmlns:a16="http://schemas.microsoft.com/office/drawing/2014/main" id="{795F71CC-5212-2362-FBE1-392C1D5F6ED1}"/>
                </a:ext>
              </a:extLst>
            </p:cNvPr>
            <p:cNvSpPr/>
            <p:nvPr/>
          </p:nvSpPr>
          <p:spPr>
            <a:xfrm>
              <a:off x="7615738" y="2899272"/>
              <a:ext cx="721921"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200" dirty="0">
                  <a:solidFill>
                    <a:schemeClr val="tx1"/>
                  </a:solidFill>
                  <a:latin typeface="+mj-lt"/>
                </a:rPr>
                <a:t>Loja 3</a:t>
              </a:r>
            </a:p>
          </p:txBody>
        </p:sp>
        <p:sp>
          <p:nvSpPr>
            <p:cNvPr id="78" name="Rectangle 77">
              <a:extLst>
                <a:ext uri="{FF2B5EF4-FFF2-40B4-BE49-F238E27FC236}">
                  <a16:creationId xmlns:a16="http://schemas.microsoft.com/office/drawing/2014/main" id="{BB60F9F0-1090-AC00-32A7-82AFD7FEDA2B}"/>
                </a:ext>
              </a:extLst>
            </p:cNvPr>
            <p:cNvSpPr/>
            <p:nvPr/>
          </p:nvSpPr>
          <p:spPr>
            <a:xfrm>
              <a:off x="7615737" y="3179840"/>
              <a:ext cx="721921"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200" dirty="0">
                  <a:solidFill>
                    <a:schemeClr val="tx1"/>
                  </a:solidFill>
                  <a:latin typeface="+mj-lt"/>
                </a:rPr>
                <a:t>Loja 2</a:t>
              </a:r>
            </a:p>
          </p:txBody>
        </p:sp>
      </p:grpSp>
      <p:sp>
        <p:nvSpPr>
          <p:cNvPr id="79" name="Rectangle 78">
            <a:extLst>
              <a:ext uri="{FF2B5EF4-FFF2-40B4-BE49-F238E27FC236}">
                <a16:creationId xmlns:a16="http://schemas.microsoft.com/office/drawing/2014/main" id="{2BDD1098-6AF6-1A4D-B21E-559436B40BEA}"/>
              </a:ext>
            </a:extLst>
          </p:cNvPr>
          <p:cNvSpPr/>
          <p:nvPr/>
        </p:nvSpPr>
        <p:spPr>
          <a:xfrm>
            <a:off x="8014591" y="3295407"/>
            <a:ext cx="1436746" cy="36933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200" b="1" dirty="0">
                <a:solidFill>
                  <a:schemeClr val="tx1"/>
                </a:solidFill>
                <a:latin typeface="+mj-lt"/>
              </a:rPr>
              <a:t>= 50%</a:t>
            </a:r>
          </a:p>
        </p:txBody>
      </p:sp>
      <p:sp>
        <p:nvSpPr>
          <p:cNvPr id="82" name="Rectangle 81">
            <a:extLst>
              <a:ext uri="{FF2B5EF4-FFF2-40B4-BE49-F238E27FC236}">
                <a16:creationId xmlns:a16="http://schemas.microsoft.com/office/drawing/2014/main" id="{FDBDF746-047B-97F0-3776-222BFF390CF9}"/>
              </a:ext>
            </a:extLst>
          </p:cNvPr>
          <p:cNvSpPr/>
          <p:nvPr/>
        </p:nvSpPr>
        <p:spPr>
          <a:xfrm>
            <a:off x="9987881" y="3295407"/>
            <a:ext cx="1486060" cy="36933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200" b="1" dirty="0">
                <a:solidFill>
                  <a:schemeClr val="tx1"/>
                </a:solidFill>
                <a:latin typeface="+mj-lt"/>
              </a:rPr>
              <a:t>= 75%</a:t>
            </a:r>
          </a:p>
        </p:txBody>
      </p:sp>
      <p:sp>
        <p:nvSpPr>
          <p:cNvPr id="83" name="Rectangle 82">
            <a:extLst>
              <a:ext uri="{FF2B5EF4-FFF2-40B4-BE49-F238E27FC236}">
                <a16:creationId xmlns:a16="http://schemas.microsoft.com/office/drawing/2014/main" id="{08D2839A-D9E3-E5B1-9D6A-B9C43BB2A5A4}"/>
              </a:ext>
            </a:extLst>
          </p:cNvPr>
          <p:cNvSpPr/>
          <p:nvPr/>
        </p:nvSpPr>
        <p:spPr>
          <a:xfrm>
            <a:off x="8014591" y="5313922"/>
            <a:ext cx="1436746" cy="36933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200" b="1" dirty="0">
                <a:solidFill>
                  <a:schemeClr val="tx1"/>
                </a:solidFill>
                <a:latin typeface="+mj-lt"/>
              </a:rPr>
              <a:t>= 50%</a:t>
            </a:r>
          </a:p>
        </p:txBody>
      </p:sp>
      <p:sp>
        <p:nvSpPr>
          <p:cNvPr id="84" name="Rectangle 83">
            <a:extLst>
              <a:ext uri="{FF2B5EF4-FFF2-40B4-BE49-F238E27FC236}">
                <a16:creationId xmlns:a16="http://schemas.microsoft.com/office/drawing/2014/main" id="{4EBBA96C-EB89-61BE-3033-F8E2DA57D8FD}"/>
              </a:ext>
            </a:extLst>
          </p:cNvPr>
          <p:cNvSpPr/>
          <p:nvPr/>
        </p:nvSpPr>
        <p:spPr>
          <a:xfrm>
            <a:off x="9987881" y="5313922"/>
            <a:ext cx="1486060" cy="36933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200" b="1" dirty="0">
                <a:solidFill>
                  <a:schemeClr val="tx1"/>
                </a:solidFill>
                <a:latin typeface="+mj-lt"/>
              </a:rPr>
              <a:t>= 25%</a:t>
            </a:r>
          </a:p>
        </p:txBody>
      </p:sp>
      <p:sp>
        <p:nvSpPr>
          <p:cNvPr id="85" name="Rectangle 84">
            <a:extLst>
              <a:ext uri="{FF2B5EF4-FFF2-40B4-BE49-F238E27FC236}">
                <a16:creationId xmlns:a16="http://schemas.microsoft.com/office/drawing/2014/main" id="{76B8891F-0B55-B4FD-8AF1-4502BCDA30B8}"/>
              </a:ext>
            </a:extLst>
          </p:cNvPr>
          <p:cNvSpPr/>
          <p:nvPr/>
        </p:nvSpPr>
        <p:spPr>
          <a:xfrm rot="16200000">
            <a:off x="6508276" y="2638157"/>
            <a:ext cx="1683832" cy="3693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200" b="1" dirty="0">
                <a:solidFill>
                  <a:schemeClr val="bg1"/>
                </a:solidFill>
                <a:latin typeface="+mj-lt"/>
              </a:rPr>
              <a:t>Marca A</a:t>
            </a:r>
          </a:p>
        </p:txBody>
      </p:sp>
      <p:sp>
        <p:nvSpPr>
          <p:cNvPr id="86" name="Rectangle 85">
            <a:extLst>
              <a:ext uri="{FF2B5EF4-FFF2-40B4-BE49-F238E27FC236}">
                <a16:creationId xmlns:a16="http://schemas.microsoft.com/office/drawing/2014/main" id="{8056B883-2206-47F8-063F-732F9AEBE8E9}"/>
              </a:ext>
            </a:extLst>
          </p:cNvPr>
          <p:cNvSpPr/>
          <p:nvPr/>
        </p:nvSpPr>
        <p:spPr>
          <a:xfrm rot="16200000">
            <a:off x="6508276" y="4656672"/>
            <a:ext cx="1683832" cy="3693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200" b="1" dirty="0">
                <a:solidFill>
                  <a:schemeClr val="bg1"/>
                </a:solidFill>
                <a:latin typeface="+mj-lt"/>
              </a:rPr>
              <a:t>Marca B</a:t>
            </a:r>
          </a:p>
        </p:txBody>
      </p:sp>
    </p:spTree>
    <p:extLst>
      <p:ext uri="{BB962C8B-B14F-4D97-AF65-F5344CB8AC3E}">
        <p14:creationId xmlns:p14="http://schemas.microsoft.com/office/powerpoint/2010/main" val="23277845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Análise dos dados – distribuição sem vendas</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91</a:t>
            </a:fld>
            <a:endParaRPr lang="en-US" dirty="0"/>
          </a:p>
        </p:txBody>
      </p:sp>
      <p:sp>
        <p:nvSpPr>
          <p:cNvPr id="3" name="Text Placeholder 5">
            <a:extLst>
              <a:ext uri="{FF2B5EF4-FFF2-40B4-BE49-F238E27FC236}">
                <a16:creationId xmlns:a16="http://schemas.microsoft.com/office/drawing/2014/main" id="{01F07DBB-0892-4247-E5A2-AE9BD69B0DBD}"/>
              </a:ext>
            </a:extLst>
          </p:cNvPr>
          <p:cNvSpPr txBox="1">
            <a:spLocks/>
          </p:cNvSpPr>
          <p:nvPr/>
        </p:nvSpPr>
        <p:spPr>
          <a:xfrm>
            <a:off x="279199" y="860300"/>
            <a:ext cx="11263969" cy="436542"/>
          </a:xfrm>
          <a:prstGeom prst="rect">
            <a:avLst/>
          </a:prstGeom>
        </p:spPr>
        <p:txBody>
          <a:bodyPr lIns="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b="1" dirty="0">
                <a:latin typeface="+mj-lt"/>
              </a:rPr>
              <a:t>Distribuição Sem Vendas: </a:t>
            </a:r>
            <a:r>
              <a:rPr lang="pt-BR" dirty="0">
                <a:latin typeface="+mj-lt"/>
              </a:rPr>
              <a:t>indica quando não houve vendas em pelo menos 1 semana do período atual em lojas que reportaram vendas em pelo menos 1 das 3 semanas que a antecedem</a:t>
            </a:r>
          </a:p>
        </p:txBody>
      </p:sp>
      <p:sp>
        <p:nvSpPr>
          <p:cNvPr id="11" name="Text Placeholder 5">
            <a:extLst>
              <a:ext uri="{FF2B5EF4-FFF2-40B4-BE49-F238E27FC236}">
                <a16:creationId xmlns:a16="http://schemas.microsoft.com/office/drawing/2014/main" id="{52FE0B50-F8A5-B3B1-6223-4E4CF4D74583}"/>
              </a:ext>
            </a:extLst>
          </p:cNvPr>
          <p:cNvSpPr txBox="1">
            <a:spLocks/>
          </p:cNvSpPr>
          <p:nvPr/>
        </p:nvSpPr>
        <p:spPr>
          <a:xfrm>
            <a:off x="279200" y="5792420"/>
            <a:ext cx="11467334" cy="436542"/>
          </a:xfrm>
          <a:prstGeom prst="rect">
            <a:avLst/>
          </a:prstGeom>
        </p:spPr>
        <p:txBody>
          <a:bodyPr lIns="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b="1" i="1" dirty="0">
                <a:latin typeface="Georgia" panose="02040502050405020303" pitchFamily="18" charset="0"/>
              </a:rPr>
              <a:t>(!)</a:t>
            </a:r>
            <a:r>
              <a:rPr lang="pt-BR" i="1" dirty="0">
                <a:latin typeface="Georgia" panose="02040502050405020303" pitchFamily="18" charset="0"/>
              </a:rPr>
              <a:t> </a:t>
            </a:r>
            <a:r>
              <a:rPr lang="pt-BR" b="1" i="1" dirty="0">
                <a:latin typeface="Georgia" panose="02040502050405020303" pitchFamily="18" charset="0"/>
              </a:rPr>
              <a:t>Fique atento: </a:t>
            </a:r>
            <a:r>
              <a:rPr lang="pt-BR" dirty="0">
                <a:latin typeface="Georgia" panose="02040502050405020303" pitchFamily="18" charset="0"/>
              </a:rPr>
              <a:t>para as lojas audit, presentes em mercados mistos e com maioria dos dados obtidos via metodologia TTR, os facts causais aparecerão zerados.</a:t>
            </a:r>
          </a:p>
        </p:txBody>
      </p:sp>
      <p:sp>
        <p:nvSpPr>
          <p:cNvPr id="14" name="Google Shape;1654;p101">
            <a:extLst>
              <a:ext uri="{FF2B5EF4-FFF2-40B4-BE49-F238E27FC236}">
                <a16:creationId xmlns:a16="http://schemas.microsoft.com/office/drawing/2014/main" id="{C26CA5A3-F52B-F304-F86A-797A46131ED1}"/>
              </a:ext>
            </a:extLst>
          </p:cNvPr>
          <p:cNvSpPr txBox="1"/>
          <p:nvPr/>
        </p:nvSpPr>
        <p:spPr>
          <a:xfrm>
            <a:off x="288558" y="1431988"/>
            <a:ext cx="11575357" cy="805725"/>
          </a:xfrm>
          <a:prstGeom prst="rect">
            <a:avLst/>
          </a:prstGeom>
          <a:solidFill>
            <a:schemeClr val="bg2"/>
          </a:solidFill>
          <a:ln>
            <a:solidFill>
              <a:schemeClr val="bg2"/>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600" b="1" i="0" u="none" strike="noStrike" cap="none" dirty="0">
                <a:solidFill>
                  <a:srgbClr val="FFFFFF"/>
                </a:solidFill>
                <a:latin typeface="Montserrat"/>
                <a:ea typeface="Montserrat"/>
                <a:cs typeface="Montserrat"/>
                <a:sym typeface="Montserrat"/>
              </a:rPr>
              <a:t>Distribuição Numérica Sem Vendas: </a:t>
            </a:r>
            <a:r>
              <a:rPr lang="pt-BR" sz="1600" i="0" u="none" strike="noStrike" cap="none" dirty="0">
                <a:solidFill>
                  <a:srgbClr val="FFFFFF"/>
                </a:solidFill>
                <a:latin typeface="Montserrat"/>
                <a:ea typeface="Montserrat"/>
                <a:cs typeface="Montserrat"/>
                <a:sym typeface="Montserrat"/>
              </a:rPr>
              <a:t>Indica o % de lojas da marca que não apresentaram vendas em 1 semana, porém, que reportaram vendas em pelo menos 1 das 3 semanas que a antecedem</a:t>
            </a:r>
          </a:p>
        </p:txBody>
      </p:sp>
      <p:sp>
        <p:nvSpPr>
          <p:cNvPr id="33" name="Google Shape;1654;p101">
            <a:extLst>
              <a:ext uri="{FF2B5EF4-FFF2-40B4-BE49-F238E27FC236}">
                <a16:creationId xmlns:a16="http://schemas.microsoft.com/office/drawing/2014/main" id="{1A084876-CAC3-C1F8-C517-720FC050B1B3}"/>
              </a:ext>
            </a:extLst>
          </p:cNvPr>
          <p:cNvSpPr txBox="1"/>
          <p:nvPr/>
        </p:nvSpPr>
        <p:spPr>
          <a:xfrm>
            <a:off x="288558" y="3467594"/>
            <a:ext cx="11575357" cy="878011"/>
          </a:xfrm>
          <a:prstGeom prst="rect">
            <a:avLst/>
          </a:prstGeom>
          <a:solidFill>
            <a:schemeClr val="bg2"/>
          </a:solidFill>
          <a:ln>
            <a:solidFill>
              <a:schemeClr val="bg2"/>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600" b="1" i="0" u="none" strike="noStrike" cap="none" dirty="0">
                <a:solidFill>
                  <a:srgbClr val="FFFFFF"/>
                </a:solidFill>
                <a:latin typeface="Montserrat"/>
                <a:ea typeface="Montserrat"/>
                <a:cs typeface="Montserrat"/>
                <a:sym typeface="Montserrat"/>
              </a:rPr>
              <a:t>Distribuição Ponderada Sem Vendas: </a:t>
            </a:r>
            <a:r>
              <a:rPr lang="pt-BR" sz="1600" i="0" u="none" strike="noStrike" cap="none" dirty="0">
                <a:solidFill>
                  <a:srgbClr val="FFFFFF"/>
                </a:solidFill>
                <a:latin typeface="Montserrat"/>
                <a:ea typeface="Montserrat"/>
                <a:cs typeface="Montserrat"/>
                <a:sym typeface="Montserrat"/>
              </a:rPr>
              <a:t>Indica a importância para a categoria das lojas da marca que não apresentaram vendas em 1 semana, porém, que reportaram vendas em pelo menos 1 das 3 semanas que a antecedem</a:t>
            </a:r>
          </a:p>
        </p:txBody>
      </p:sp>
      <p:grpSp>
        <p:nvGrpSpPr>
          <p:cNvPr id="43" name="Group 42">
            <a:extLst>
              <a:ext uri="{FF2B5EF4-FFF2-40B4-BE49-F238E27FC236}">
                <a16:creationId xmlns:a16="http://schemas.microsoft.com/office/drawing/2014/main" id="{57655E65-9666-403B-8337-09627EDACD85}"/>
              </a:ext>
            </a:extLst>
          </p:cNvPr>
          <p:cNvGrpSpPr/>
          <p:nvPr/>
        </p:nvGrpSpPr>
        <p:grpSpPr>
          <a:xfrm>
            <a:off x="288557" y="2225825"/>
            <a:ext cx="11575357" cy="1068450"/>
            <a:chOff x="288557" y="2225825"/>
            <a:chExt cx="11575357" cy="1068450"/>
          </a:xfrm>
        </p:grpSpPr>
        <p:sp>
          <p:nvSpPr>
            <p:cNvPr id="12" name="Rectangle 11">
              <a:extLst>
                <a:ext uri="{FF2B5EF4-FFF2-40B4-BE49-F238E27FC236}">
                  <a16:creationId xmlns:a16="http://schemas.microsoft.com/office/drawing/2014/main" id="{7556C67E-502E-A5A8-008B-8F45A03171E0}"/>
                </a:ext>
              </a:extLst>
            </p:cNvPr>
            <p:cNvSpPr/>
            <p:nvPr/>
          </p:nvSpPr>
          <p:spPr>
            <a:xfrm>
              <a:off x="485475" y="2607045"/>
              <a:ext cx="213062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DN S/Vendas =</a:t>
              </a:r>
              <a:endParaRPr lang="pt-BR" sz="1600" b="1" i="1" dirty="0">
                <a:solidFill>
                  <a:schemeClr val="tx1"/>
                </a:solidFill>
                <a:latin typeface="+mj-lt"/>
              </a:endParaRPr>
            </a:p>
          </p:txBody>
        </p:sp>
        <p:sp>
          <p:nvSpPr>
            <p:cNvPr id="16" name="Rectangle 15">
              <a:extLst>
                <a:ext uri="{FF2B5EF4-FFF2-40B4-BE49-F238E27FC236}">
                  <a16:creationId xmlns:a16="http://schemas.microsoft.com/office/drawing/2014/main" id="{0E9B2081-B8FF-C291-C80F-83D256D34A6C}"/>
                </a:ext>
              </a:extLst>
            </p:cNvPr>
            <p:cNvSpPr/>
            <p:nvPr/>
          </p:nvSpPr>
          <p:spPr>
            <a:xfrm>
              <a:off x="2084997" y="2360824"/>
              <a:ext cx="649941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 N</a:t>
              </a:r>
              <a:r>
                <a:rPr lang="pt-BR" sz="1600" b="1" i="1" baseline="30000" dirty="0">
                  <a:solidFill>
                    <a:schemeClr val="tx1"/>
                  </a:solidFill>
                  <a:latin typeface="+mj-lt"/>
                </a:rPr>
                <a:t>o</a:t>
              </a:r>
              <a:r>
                <a:rPr lang="pt-BR" sz="1600" b="1" i="1" dirty="0">
                  <a:solidFill>
                    <a:schemeClr val="tx1"/>
                  </a:solidFill>
                  <a:latin typeface="+mj-lt"/>
                </a:rPr>
                <a:t> de lojas que não vendaram a marca em uma semana do mês*</a:t>
              </a:r>
            </a:p>
          </p:txBody>
        </p:sp>
        <p:sp>
          <p:nvSpPr>
            <p:cNvPr id="26" name="Rectangle 25">
              <a:extLst>
                <a:ext uri="{FF2B5EF4-FFF2-40B4-BE49-F238E27FC236}">
                  <a16:creationId xmlns:a16="http://schemas.microsoft.com/office/drawing/2014/main" id="{4F5A9D5C-CCE8-A4A9-6588-DC2132C133A1}"/>
                </a:ext>
              </a:extLst>
            </p:cNvPr>
            <p:cNvSpPr/>
            <p:nvPr/>
          </p:nvSpPr>
          <p:spPr>
            <a:xfrm>
              <a:off x="8698623" y="2607045"/>
              <a:ext cx="72241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 100</a:t>
              </a:r>
              <a:endParaRPr lang="pt-BR" sz="1600" b="1" i="1" dirty="0">
                <a:solidFill>
                  <a:schemeClr val="tx1"/>
                </a:solidFill>
                <a:latin typeface="+mj-lt"/>
              </a:endParaRPr>
            </a:p>
          </p:txBody>
        </p:sp>
        <p:cxnSp>
          <p:nvCxnSpPr>
            <p:cNvPr id="29" name="Straight Connector 28">
              <a:extLst>
                <a:ext uri="{FF2B5EF4-FFF2-40B4-BE49-F238E27FC236}">
                  <a16:creationId xmlns:a16="http://schemas.microsoft.com/office/drawing/2014/main" id="{1153D87D-4D48-EB9C-B039-6AE30EE6F091}"/>
                </a:ext>
              </a:extLst>
            </p:cNvPr>
            <p:cNvCxnSpPr>
              <a:cxnSpLocks/>
            </p:cNvCxnSpPr>
            <p:nvPr/>
          </p:nvCxnSpPr>
          <p:spPr>
            <a:xfrm>
              <a:off x="2058804" y="2730155"/>
              <a:ext cx="65517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8949AB07-6603-C628-63B0-8522A18A379D}"/>
                </a:ext>
              </a:extLst>
            </p:cNvPr>
            <p:cNvSpPr/>
            <p:nvPr/>
          </p:nvSpPr>
          <p:spPr>
            <a:xfrm>
              <a:off x="3312979" y="2840153"/>
              <a:ext cx="404344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N</a:t>
              </a:r>
              <a:r>
                <a:rPr lang="pt-BR" sz="1600" b="1" i="1" baseline="30000" dirty="0">
                  <a:solidFill>
                    <a:schemeClr val="tx1"/>
                  </a:solidFill>
                  <a:latin typeface="+mj-lt"/>
                </a:rPr>
                <a:t>o</a:t>
              </a:r>
              <a:r>
                <a:rPr lang="pt-BR" sz="1600" b="1" i="1" dirty="0">
                  <a:solidFill>
                    <a:schemeClr val="tx1"/>
                  </a:solidFill>
                  <a:latin typeface="+mj-lt"/>
                </a:rPr>
                <a:t> de Lojas do universo</a:t>
              </a:r>
            </a:p>
          </p:txBody>
        </p:sp>
        <p:sp>
          <p:nvSpPr>
            <p:cNvPr id="31" name="Rectangle 30">
              <a:extLst>
                <a:ext uri="{FF2B5EF4-FFF2-40B4-BE49-F238E27FC236}">
                  <a16:creationId xmlns:a16="http://schemas.microsoft.com/office/drawing/2014/main" id="{6CD9BD86-DC60-6833-5193-E57F1C4B61EA}"/>
                </a:ext>
              </a:extLst>
            </p:cNvPr>
            <p:cNvSpPr/>
            <p:nvPr/>
          </p:nvSpPr>
          <p:spPr>
            <a:xfrm>
              <a:off x="288557" y="2225825"/>
              <a:ext cx="11575357" cy="106845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endParaRPr lang="pt-BR" sz="1600" b="1" dirty="0">
                <a:solidFill>
                  <a:schemeClr val="tx1"/>
                </a:solidFill>
                <a:latin typeface="+mj-lt"/>
              </a:endParaRPr>
            </a:p>
          </p:txBody>
        </p:sp>
        <p:cxnSp>
          <p:nvCxnSpPr>
            <p:cNvPr id="41" name="Straight Connector 40">
              <a:extLst>
                <a:ext uri="{FF2B5EF4-FFF2-40B4-BE49-F238E27FC236}">
                  <a16:creationId xmlns:a16="http://schemas.microsoft.com/office/drawing/2014/main" id="{FCB4F9A5-DFA3-47CE-73CF-3C2BAD0AD22B}"/>
                </a:ext>
              </a:extLst>
            </p:cNvPr>
            <p:cNvCxnSpPr/>
            <p:nvPr/>
          </p:nvCxnSpPr>
          <p:spPr>
            <a:xfrm>
              <a:off x="2475823" y="2509562"/>
              <a:ext cx="738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C0EEFD9-BB5E-480C-BB44-E542E8C6815C}"/>
                </a:ext>
              </a:extLst>
            </p:cNvPr>
            <p:cNvCxnSpPr/>
            <p:nvPr/>
          </p:nvCxnSpPr>
          <p:spPr>
            <a:xfrm>
              <a:off x="4323673" y="2990171"/>
              <a:ext cx="738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5" name="Rectangle 44">
            <a:extLst>
              <a:ext uri="{FF2B5EF4-FFF2-40B4-BE49-F238E27FC236}">
                <a16:creationId xmlns:a16="http://schemas.microsoft.com/office/drawing/2014/main" id="{FB51C2AF-220C-38F1-CF99-9C0E810EC82A}"/>
              </a:ext>
            </a:extLst>
          </p:cNvPr>
          <p:cNvSpPr/>
          <p:nvPr/>
        </p:nvSpPr>
        <p:spPr>
          <a:xfrm>
            <a:off x="485475" y="4738782"/>
            <a:ext cx="213062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DP S/Vendas =</a:t>
            </a:r>
            <a:endParaRPr lang="pt-BR" sz="1600" b="1" i="1" dirty="0">
              <a:solidFill>
                <a:schemeClr val="tx1"/>
              </a:solidFill>
              <a:latin typeface="+mj-lt"/>
            </a:endParaRPr>
          </a:p>
        </p:txBody>
      </p:sp>
      <p:sp>
        <p:nvSpPr>
          <p:cNvPr id="46" name="Rectangle 45">
            <a:extLst>
              <a:ext uri="{FF2B5EF4-FFF2-40B4-BE49-F238E27FC236}">
                <a16:creationId xmlns:a16="http://schemas.microsoft.com/office/drawing/2014/main" id="{C36EE9FE-2AAE-EF08-3B70-445596092122}"/>
              </a:ext>
            </a:extLst>
          </p:cNvPr>
          <p:cNvSpPr/>
          <p:nvPr/>
        </p:nvSpPr>
        <p:spPr>
          <a:xfrm>
            <a:off x="2103587" y="4492561"/>
            <a:ext cx="7556944"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 Faturamento das lojas que não venderam a marca em uma semana do mês</a:t>
            </a:r>
          </a:p>
        </p:txBody>
      </p:sp>
      <p:sp>
        <p:nvSpPr>
          <p:cNvPr id="47" name="Rectangle 46">
            <a:extLst>
              <a:ext uri="{FF2B5EF4-FFF2-40B4-BE49-F238E27FC236}">
                <a16:creationId xmlns:a16="http://schemas.microsoft.com/office/drawing/2014/main" id="{67411A10-D528-458D-AD66-A2CB4AD93E03}"/>
              </a:ext>
            </a:extLst>
          </p:cNvPr>
          <p:cNvSpPr/>
          <p:nvPr/>
        </p:nvSpPr>
        <p:spPr>
          <a:xfrm>
            <a:off x="9799148" y="4738782"/>
            <a:ext cx="72241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 100</a:t>
            </a:r>
            <a:endParaRPr lang="pt-BR" sz="1600" b="1" i="1" dirty="0">
              <a:solidFill>
                <a:schemeClr val="tx1"/>
              </a:solidFill>
              <a:latin typeface="+mj-lt"/>
            </a:endParaRPr>
          </a:p>
        </p:txBody>
      </p:sp>
      <p:cxnSp>
        <p:nvCxnSpPr>
          <p:cNvPr id="48" name="Straight Connector 47">
            <a:extLst>
              <a:ext uri="{FF2B5EF4-FFF2-40B4-BE49-F238E27FC236}">
                <a16:creationId xmlns:a16="http://schemas.microsoft.com/office/drawing/2014/main" id="{A5824B64-21AD-D8A0-CBA9-87E339A75916}"/>
              </a:ext>
            </a:extLst>
          </p:cNvPr>
          <p:cNvCxnSpPr>
            <a:cxnSpLocks/>
          </p:cNvCxnSpPr>
          <p:nvPr/>
        </p:nvCxnSpPr>
        <p:spPr>
          <a:xfrm>
            <a:off x="2058804" y="4861892"/>
            <a:ext cx="76465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1652EF9F-269C-876D-1C6D-887CC38BFAFD}"/>
              </a:ext>
            </a:extLst>
          </p:cNvPr>
          <p:cNvSpPr/>
          <p:nvPr/>
        </p:nvSpPr>
        <p:spPr>
          <a:xfrm>
            <a:off x="3860336" y="4971890"/>
            <a:ext cx="404344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Faturamento total da categoria</a:t>
            </a:r>
          </a:p>
        </p:txBody>
      </p:sp>
      <p:sp>
        <p:nvSpPr>
          <p:cNvPr id="50" name="Rectangle 49">
            <a:extLst>
              <a:ext uri="{FF2B5EF4-FFF2-40B4-BE49-F238E27FC236}">
                <a16:creationId xmlns:a16="http://schemas.microsoft.com/office/drawing/2014/main" id="{8AF2B533-B798-BFFF-9F74-379D223184AC}"/>
              </a:ext>
            </a:extLst>
          </p:cNvPr>
          <p:cNvSpPr/>
          <p:nvPr/>
        </p:nvSpPr>
        <p:spPr>
          <a:xfrm>
            <a:off x="288557" y="4357562"/>
            <a:ext cx="11575357" cy="106845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endParaRPr lang="pt-BR" sz="1600" b="1" dirty="0">
              <a:solidFill>
                <a:schemeClr val="tx1"/>
              </a:solidFill>
              <a:latin typeface="+mj-lt"/>
            </a:endParaRPr>
          </a:p>
        </p:txBody>
      </p:sp>
    </p:spTree>
    <p:extLst>
      <p:ext uri="{BB962C8B-B14F-4D97-AF65-F5344CB8AC3E}">
        <p14:creationId xmlns:p14="http://schemas.microsoft.com/office/powerpoint/2010/main" val="30648194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Na prática o que é a distribuição sem vendas?</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92</a:t>
            </a:fld>
            <a:endParaRPr lang="en-US" dirty="0"/>
          </a:p>
        </p:txBody>
      </p:sp>
      <p:graphicFrame>
        <p:nvGraphicFramePr>
          <p:cNvPr id="3" name="Google Shape;1856;p112">
            <a:extLst>
              <a:ext uri="{FF2B5EF4-FFF2-40B4-BE49-F238E27FC236}">
                <a16:creationId xmlns:a16="http://schemas.microsoft.com/office/drawing/2014/main" id="{BF8141F5-EBB1-4960-12FE-9377F9B56E94}"/>
              </a:ext>
            </a:extLst>
          </p:cNvPr>
          <p:cNvGraphicFramePr/>
          <p:nvPr>
            <p:extLst>
              <p:ext uri="{D42A27DB-BD31-4B8C-83A1-F6EECF244321}">
                <p14:modId xmlns:p14="http://schemas.microsoft.com/office/powerpoint/2010/main" val="749197651"/>
              </p:ext>
            </p:extLst>
          </p:nvPr>
        </p:nvGraphicFramePr>
        <p:xfrm>
          <a:off x="288558" y="713425"/>
          <a:ext cx="4584575" cy="1613317"/>
        </p:xfrm>
        <a:graphic>
          <a:graphicData uri="http://schemas.openxmlformats.org/drawingml/2006/table">
            <a:tbl>
              <a:tblPr>
                <a:noFill/>
              </a:tblPr>
              <a:tblGrid>
                <a:gridCol w="916915">
                  <a:extLst>
                    <a:ext uri="{9D8B030D-6E8A-4147-A177-3AD203B41FA5}">
                      <a16:colId xmlns:a16="http://schemas.microsoft.com/office/drawing/2014/main" val="20000"/>
                    </a:ext>
                  </a:extLst>
                </a:gridCol>
                <a:gridCol w="916915">
                  <a:extLst>
                    <a:ext uri="{9D8B030D-6E8A-4147-A177-3AD203B41FA5}">
                      <a16:colId xmlns:a16="http://schemas.microsoft.com/office/drawing/2014/main" val="20001"/>
                    </a:ext>
                  </a:extLst>
                </a:gridCol>
                <a:gridCol w="916915">
                  <a:extLst>
                    <a:ext uri="{9D8B030D-6E8A-4147-A177-3AD203B41FA5}">
                      <a16:colId xmlns:a16="http://schemas.microsoft.com/office/drawing/2014/main" val="20002"/>
                    </a:ext>
                  </a:extLst>
                </a:gridCol>
                <a:gridCol w="916915">
                  <a:extLst>
                    <a:ext uri="{9D8B030D-6E8A-4147-A177-3AD203B41FA5}">
                      <a16:colId xmlns:a16="http://schemas.microsoft.com/office/drawing/2014/main" val="20003"/>
                    </a:ext>
                  </a:extLst>
                </a:gridCol>
                <a:gridCol w="916915">
                  <a:extLst>
                    <a:ext uri="{9D8B030D-6E8A-4147-A177-3AD203B41FA5}">
                      <a16:colId xmlns:a16="http://schemas.microsoft.com/office/drawing/2014/main" val="20004"/>
                    </a:ext>
                  </a:extLst>
                </a:gridCol>
              </a:tblGrid>
              <a:tr h="339849">
                <a:tc gridSpan="5">
                  <a:txBody>
                    <a:bodyPr/>
                    <a:lstStyle/>
                    <a:p>
                      <a:pPr marL="0" marR="0" lvl="0" indent="0" algn="ctr" rtl="0">
                        <a:lnSpc>
                          <a:spcPct val="100000"/>
                        </a:lnSpc>
                        <a:spcBef>
                          <a:spcPts val="0"/>
                        </a:spcBef>
                        <a:spcAft>
                          <a:spcPts val="0"/>
                        </a:spcAft>
                        <a:buClr>
                          <a:srgbClr val="000000"/>
                        </a:buClr>
                        <a:buSzPts val="1100"/>
                        <a:buFont typeface="Arial"/>
                        <a:buNone/>
                      </a:pPr>
                      <a:r>
                        <a:rPr lang="en-US" sz="1200" b="1" u="none" strike="noStrike" cap="none" dirty="0" err="1">
                          <a:solidFill>
                            <a:schemeClr val="bg1"/>
                          </a:solidFill>
                          <a:latin typeface="+mj-lt"/>
                          <a:ea typeface="Montserrat"/>
                          <a:cs typeface="Montserrat"/>
                          <a:sym typeface="Montserrat"/>
                        </a:rPr>
                        <a:t>Mês</a:t>
                      </a:r>
                      <a:r>
                        <a:rPr lang="en-US" sz="1200" b="1" u="none" strike="noStrike" cap="none" dirty="0">
                          <a:solidFill>
                            <a:schemeClr val="bg1"/>
                          </a:solidFill>
                          <a:latin typeface="+mj-lt"/>
                          <a:ea typeface="Montserrat"/>
                          <a:cs typeface="Montserrat"/>
                          <a:sym typeface="Montserrat"/>
                        </a:rPr>
                        <a:t> Anterior</a:t>
                      </a:r>
                    </a:p>
                  </a:txBody>
                  <a:tcPr marL="72975" marR="72975" marT="72975" marB="72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4"/>
                    </a:solidFill>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000"/>
                  </a:ext>
                </a:extLst>
              </a:tr>
              <a:tr h="460812">
                <a:tc>
                  <a:txBody>
                    <a:bodyPr/>
                    <a:lstStyle/>
                    <a:p>
                      <a:pPr marL="0" marR="0" lvl="0" indent="0" algn="ctr" rtl="0">
                        <a:lnSpc>
                          <a:spcPct val="100000"/>
                        </a:lnSpc>
                        <a:spcBef>
                          <a:spcPts val="0"/>
                        </a:spcBef>
                        <a:spcAft>
                          <a:spcPts val="0"/>
                        </a:spcAft>
                        <a:buClr>
                          <a:srgbClr val="000000"/>
                        </a:buClr>
                        <a:buSzPts val="1050"/>
                        <a:buFont typeface="Arial"/>
                        <a:buNone/>
                      </a:pPr>
                      <a:endParaRPr sz="1200" b="1" u="none" strike="noStrike" cap="none" dirty="0">
                        <a:solidFill>
                          <a:schemeClr val="tx1"/>
                        </a:solidFill>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b="1" u="none" strike="noStrike" cap="none" dirty="0">
                          <a:solidFill>
                            <a:schemeClr val="tx1"/>
                          </a:solidFill>
                          <a:latin typeface="+mj-lt"/>
                          <a:ea typeface="Montserrat"/>
                          <a:cs typeface="Montserrat"/>
                          <a:sym typeface="Montserrat"/>
                        </a:rPr>
                        <a:t>Semana 1</a:t>
                      </a:r>
                      <a:endParaRPr sz="1200" b="1" u="none" strike="noStrike" cap="none" dirty="0">
                        <a:solidFill>
                          <a:schemeClr val="tx1"/>
                        </a:solidFill>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b="1" u="none" strike="noStrike" cap="none" dirty="0">
                          <a:solidFill>
                            <a:schemeClr val="tx1"/>
                          </a:solidFill>
                          <a:latin typeface="+mj-lt"/>
                          <a:ea typeface="Montserrat"/>
                          <a:cs typeface="Montserrat"/>
                          <a:sym typeface="Montserrat"/>
                        </a:rPr>
                        <a:t>Semana 2</a:t>
                      </a:r>
                      <a:endParaRPr sz="1200" b="1" u="none" strike="noStrike" cap="none" dirty="0">
                        <a:solidFill>
                          <a:schemeClr val="tx1"/>
                        </a:solidFill>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b="1" u="none" strike="noStrike" cap="none" dirty="0">
                          <a:solidFill>
                            <a:schemeClr val="tx1"/>
                          </a:solidFill>
                          <a:latin typeface="+mj-lt"/>
                          <a:ea typeface="Montserrat"/>
                          <a:cs typeface="Montserrat"/>
                          <a:sym typeface="Montserrat"/>
                        </a:rPr>
                        <a:t>Semana 3</a:t>
                      </a:r>
                      <a:endParaRPr sz="1200" b="1" u="none" strike="noStrike" cap="none" dirty="0">
                        <a:solidFill>
                          <a:schemeClr val="tx1"/>
                        </a:solidFill>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b="1" u="none" strike="noStrike" cap="none" dirty="0">
                          <a:solidFill>
                            <a:schemeClr val="tx1"/>
                          </a:solidFill>
                          <a:latin typeface="+mj-lt"/>
                          <a:ea typeface="Montserrat"/>
                          <a:cs typeface="Montserrat"/>
                          <a:sym typeface="Montserrat"/>
                        </a:rPr>
                        <a:t>Semana 4</a:t>
                      </a:r>
                      <a:endParaRPr sz="1200" b="1" u="none" strike="noStrike" cap="none" dirty="0">
                        <a:solidFill>
                          <a:schemeClr val="tx1"/>
                        </a:solidFill>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51844">
                <a:tc>
                  <a:txBody>
                    <a:bodyPr/>
                    <a:lstStyle/>
                    <a:p>
                      <a:pPr marL="0" marR="0" lvl="0" indent="0" algn="ctr" rtl="0">
                        <a:lnSpc>
                          <a:spcPct val="100000"/>
                        </a:lnSpc>
                        <a:spcBef>
                          <a:spcPts val="0"/>
                        </a:spcBef>
                        <a:spcAft>
                          <a:spcPts val="0"/>
                        </a:spcAft>
                        <a:buClr>
                          <a:srgbClr val="000000"/>
                        </a:buClr>
                        <a:buSzPts val="700"/>
                        <a:buFont typeface="Arial"/>
                        <a:buNone/>
                      </a:pPr>
                      <a:r>
                        <a:rPr lang="en" sz="1200" b="1" u="none" strike="noStrike" cap="none" dirty="0">
                          <a:solidFill>
                            <a:schemeClr val="tx1"/>
                          </a:solidFill>
                          <a:latin typeface="+mj-lt"/>
                          <a:ea typeface="Montserrat"/>
                          <a:cs typeface="Montserrat"/>
                          <a:sym typeface="Montserrat"/>
                        </a:rPr>
                        <a:t>Venda</a:t>
                      </a:r>
                      <a:endParaRPr sz="1200" b="1" u="none" strike="noStrike" cap="none" dirty="0">
                        <a:solidFill>
                          <a:schemeClr val="tx1"/>
                        </a:solidFill>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dirty="0">
                          <a:solidFill>
                            <a:schemeClr val="tx1"/>
                          </a:solidFill>
                          <a:latin typeface="+mj-lt"/>
                          <a:ea typeface="Montserrat"/>
                          <a:cs typeface="Montserrat"/>
                          <a:sym typeface="Montserrat"/>
                        </a:rPr>
                        <a:t>N</a:t>
                      </a:r>
                      <a:endParaRPr sz="1200" b="1" u="none" strike="noStrike" cap="none" dirty="0">
                        <a:solidFill>
                          <a:schemeClr val="tx1"/>
                        </a:solidFill>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dirty="0">
                          <a:solidFill>
                            <a:schemeClr val="tx1"/>
                          </a:solidFill>
                          <a:highlight>
                            <a:srgbClr val="FFFF00"/>
                          </a:highlight>
                          <a:latin typeface="+mj-lt"/>
                          <a:ea typeface="Montserrat"/>
                          <a:cs typeface="Montserrat"/>
                          <a:sym typeface="Montserrat"/>
                        </a:rPr>
                        <a:t>S</a:t>
                      </a:r>
                      <a:endParaRPr sz="1200" b="1" u="none" strike="noStrike" cap="none" dirty="0">
                        <a:solidFill>
                          <a:schemeClr val="tx1"/>
                        </a:solidFill>
                        <a:highlight>
                          <a:srgbClr val="FFFF00"/>
                        </a:highlight>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dirty="0">
                          <a:solidFill>
                            <a:schemeClr val="tx1"/>
                          </a:solidFill>
                          <a:latin typeface="+mj-lt"/>
                          <a:ea typeface="Montserrat"/>
                          <a:cs typeface="Montserrat"/>
                          <a:sym typeface="Montserrat"/>
                        </a:rPr>
                        <a:t>N</a:t>
                      </a:r>
                      <a:endParaRPr sz="1200" b="1" u="none" strike="noStrike" cap="none" dirty="0">
                        <a:solidFill>
                          <a:schemeClr val="tx1"/>
                        </a:solidFill>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dirty="0">
                          <a:solidFill>
                            <a:schemeClr val="tx1"/>
                          </a:solidFill>
                          <a:latin typeface="+mj-lt"/>
                          <a:ea typeface="Montserrat"/>
                          <a:cs typeface="Montserrat"/>
                          <a:sym typeface="Montserrat"/>
                        </a:rPr>
                        <a:t>N</a:t>
                      </a:r>
                      <a:endParaRPr sz="1200" b="1" u="none" strike="noStrike" cap="none" dirty="0">
                        <a:solidFill>
                          <a:schemeClr val="tx1"/>
                        </a:solidFill>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60812">
                <a:tc>
                  <a:txBody>
                    <a:bodyPr/>
                    <a:lstStyle/>
                    <a:p>
                      <a:pPr marL="0" marR="0" lvl="0" indent="0" algn="ctr" rtl="0">
                        <a:lnSpc>
                          <a:spcPct val="100000"/>
                        </a:lnSpc>
                        <a:spcBef>
                          <a:spcPts val="0"/>
                        </a:spcBef>
                        <a:spcAft>
                          <a:spcPts val="0"/>
                        </a:spcAft>
                        <a:buClr>
                          <a:srgbClr val="000000"/>
                        </a:buClr>
                        <a:buSzPts val="700"/>
                        <a:buFont typeface="Arial"/>
                        <a:buNone/>
                      </a:pPr>
                      <a:r>
                        <a:rPr lang="en" sz="1200" b="1" u="none" strike="noStrike" cap="none" dirty="0">
                          <a:solidFill>
                            <a:schemeClr val="tx1"/>
                          </a:solidFill>
                          <a:latin typeface="+mj-lt"/>
                          <a:ea typeface="Montserrat"/>
                          <a:cs typeface="Montserrat"/>
                          <a:sym typeface="Montserrat"/>
                        </a:rPr>
                        <a:t>Sales Gap</a:t>
                      </a:r>
                      <a:endParaRPr sz="1200" b="1" u="none" strike="noStrike" cap="none" dirty="0">
                        <a:solidFill>
                          <a:schemeClr val="tx1"/>
                        </a:solidFill>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dirty="0">
                          <a:solidFill>
                            <a:schemeClr val="tx1"/>
                          </a:solidFill>
                          <a:latin typeface="+mj-lt"/>
                          <a:ea typeface="Montserrat"/>
                          <a:cs typeface="Montserrat"/>
                          <a:sym typeface="Montserrat"/>
                        </a:rPr>
                        <a:t>-</a:t>
                      </a:r>
                      <a:endParaRPr sz="1200" b="1" u="none" strike="noStrike" cap="none" dirty="0">
                        <a:solidFill>
                          <a:schemeClr val="tx1"/>
                        </a:solidFill>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dirty="0">
                          <a:solidFill>
                            <a:schemeClr val="tx1"/>
                          </a:solidFill>
                          <a:latin typeface="+mj-lt"/>
                          <a:ea typeface="Montserrat"/>
                          <a:cs typeface="Montserrat"/>
                          <a:sym typeface="Montserrat"/>
                        </a:rPr>
                        <a:t>-</a:t>
                      </a:r>
                      <a:endParaRPr sz="1200" b="1" u="none" strike="noStrike" cap="none" dirty="0">
                        <a:solidFill>
                          <a:schemeClr val="tx1"/>
                        </a:solidFill>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dirty="0">
                          <a:solidFill>
                            <a:schemeClr val="tx1"/>
                          </a:solidFill>
                          <a:latin typeface="+mj-lt"/>
                          <a:ea typeface="Montserrat"/>
                          <a:cs typeface="Montserrat"/>
                          <a:sym typeface="Montserrat"/>
                        </a:rPr>
                        <a:t>-</a:t>
                      </a:r>
                      <a:endParaRPr sz="1200" b="1" u="none" strike="noStrike" cap="none" dirty="0">
                        <a:solidFill>
                          <a:schemeClr val="tx1"/>
                        </a:solidFill>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dirty="0">
                          <a:solidFill>
                            <a:schemeClr val="tx1"/>
                          </a:solidFill>
                          <a:latin typeface="+mj-lt"/>
                          <a:ea typeface="Montserrat"/>
                          <a:cs typeface="Montserrat"/>
                          <a:sym typeface="Montserrat"/>
                        </a:rPr>
                        <a:t>S</a:t>
                      </a:r>
                      <a:endParaRPr sz="1200" b="1" u="none" strike="noStrike" cap="none" dirty="0">
                        <a:solidFill>
                          <a:schemeClr val="tx1"/>
                        </a:solidFill>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pSp>
        <p:nvGrpSpPr>
          <p:cNvPr id="21" name="Group 20">
            <a:extLst>
              <a:ext uri="{FF2B5EF4-FFF2-40B4-BE49-F238E27FC236}">
                <a16:creationId xmlns:a16="http://schemas.microsoft.com/office/drawing/2014/main" id="{795F5031-4BEC-A63E-92C4-92E45FFA33ED}"/>
              </a:ext>
            </a:extLst>
          </p:cNvPr>
          <p:cNvGrpSpPr/>
          <p:nvPr/>
        </p:nvGrpSpPr>
        <p:grpSpPr>
          <a:xfrm>
            <a:off x="3848824" y="5962095"/>
            <a:ext cx="4494353" cy="397352"/>
            <a:chOff x="1996982" y="5962095"/>
            <a:chExt cx="4494353" cy="397352"/>
          </a:xfrm>
        </p:grpSpPr>
        <p:sp>
          <p:nvSpPr>
            <p:cNvPr id="4" name="Content Placeholder 1">
              <a:extLst>
                <a:ext uri="{FF2B5EF4-FFF2-40B4-BE49-F238E27FC236}">
                  <a16:creationId xmlns:a16="http://schemas.microsoft.com/office/drawing/2014/main" id="{F3245F22-74D7-5A7F-752F-B0C7E82AD902}"/>
                </a:ext>
              </a:extLst>
            </p:cNvPr>
            <p:cNvSpPr txBox="1">
              <a:spLocks/>
            </p:cNvSpPr>
            <p:nvPr/>
          </p:nvSpPr>
          <p:spPr>
            <a:xfrm>
              <a:off x="1996982" y="5962095"/>
              <a:ext cx="1704142" cy="397352"/>
            </a:xfrm>
            <a:prstGeom prst="rect">
              <a:avLst/>
            </a:prstGeom>
          </p:spPr>
          <p:txBody>
            <a:bodyPr vert="horz" lIns="0" tIns="45720" rIns="0" bIns="45720" rtlCol="0" anchor="ctr">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t-BR" sz="1200" b="1" dirty="0"/>
                <a:t>S= Produto Vendido</a:t>
              </a:r>
            </a:p>
          </p:txBody>
        </p:sp>
        <p:sp>
          <p:nvSpPr>
            <p:cNvPr id="5" name="Content Placeholder 1">
              <a:extLst>
                <a:ext uri="{FF2B5EF4-FFF2-40B4-BE49-F238E27FC236}">
                  <a16:creationId xmlns:a16="http://schemas.microsoft.com/office/drawing/2014/main" id="{E65412C4-A638-33FD-167B-6A1104183C9B}"/>
                </a:ext>
              </a:extLst>
            </p:cNvPr>
            <p:cNvSpPr txBox="1">
              <a:spLocks/>
            </p:cNvSpPr>
            <p:nvPr/>
          </p:nvSpPr>
          <p:spPr>
            <a:xfrm>
              <a:off x="4396151" y="5962095"/>
              <a:ext cx="2095184" cy="397352"/>
            </a:xfrm>
            <a:prstGeom prst="rect">
              <a:avLst/>
            </a:prstGeom>
          </p:spPr>
          <p:txBody>
            <a:bodyPr vert="horz" lIns="0" tIns="45720" rIns="0" bIns="45720" rtlCol="0" anchor="ctr">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t-BR" sz="1200" b="1" dirty="0"/>
                <a:t>N= Produto não Vendido</a:t>
              </a:r>
            </a:p>
          </p:txBody>
        </p:sp>
      </p:grpSp>
      <p:graphicFrame>
        <p:nvGraphicFramePr>
          <p:cNvPr id="9" name="Google Shape;1856;p112">
            <a:extLst>
              <a:ext uri="{FF2B5EF4-FFF2-40B4-BE49-F238E27FC236}">
                <a16:creationId xmlns:a16="http://schemas.microsoft.com/office/drawing/2014/main" id="{5CC02691-F85F-EBFE-C360-D274F9006E27}"/>
              </a:ext>
            </a:extLst>
          </p:cNvPr>
          <p:cNvGraphicFramePr/>
          <p:nvPr/>
        </p:nvGraphicFramePr>
        <p:xfrm>
          <a:off x="288558" y="2463844"/>
          <a:ext cx="4584575" cy="1613317"/>
        </p:xfrm>
        <a:graphic>
          <a:graphicData uri="http://schemas.openxmlformats.org/drawingml/2006/table">
            <a:tbl>
              <a:tblPr>
                <a:noFill/>
              </a:tblPr>
              <a:tblGrid>
                <a:gridCol w="916915">
                  <a:extLst>
                    <a:ext uri="{9D8B030D-6E8A-4147-A177-3AD203B41FA5}">
                      <a16:colId xmlns:a16="http://schemas.microsoft.com/office/drawing/2014/main" val="20000"/>
                    </a:ext>
                  </a:extLst>
                </a:gridCol>
                <a:gridCol w="916915">
                  <a:extLst>
                    <a:ext uri="{9D8B030D-6E8A-4147-A177-3AD203B41FA5}">
                      <a16:colId xmlns:a16="http://schemas.microsoft.com/office/drawing/2014/main" val="20001"/>
                    </a:ext>
                  </a:extLst>
                </a:gridCol>
                <a:gridCol w="916915">
                  <a:extLst>
                    <a:ext uri="{9D8B030D-6E8A-4147-A177-3AD203B41FA5}">
                      <a16:colId xmlns:a16="http://schemas.microsoft.com/office/drawing/2014/main" val="20002"/>
                    </a:ext>
                  </a:extLst>
                </a:gridCol>
                <a:gridCol w="916915">
                  <a:extLst>
                    <a:ext uri="{9D8B030D-6E8A-4147-A177-3AD203B41FA5}">
                      <a16:colId xmlns:a16="http://schemas.microsoft.com/office/drawing/2014/main" val="20003"/>
                    </a:ext>
                  </a:extLst>
                </a:gridCol>
                <a:gridCol w="916915">
                  <a:extLst>
                    <a:ext uri="{9D8B030D-6E8A-4147-A177-3AD203B41FA5}">
                      <a16:colId xmlns:a16="http://schemas.microsoft.com/office/drawing/2014/main" val="20004"/>
                    </a:ext>
                  </a:extLst>
                </a:gridCol>
              </a:tblGrid>
              <a:tr h="339849">
                <a:tc gridSpan="5">
                  <a:txBody>
                    <a:bodyPr/>
                    <a:lstStyle/>
                    <a:p>
                      <a:pPr marL="0" marR="0" lvl="0" indent="0" algn="ctr" rtl="0">
                        <a:lnSpc>
                          <a:spcPct val="100000"/>
                        </a:lnSpc>
                        <a:spcBef>
                          <a:spcPts val="0"/>
                        </a:spcBef>
                        <a:spcAft>
                          <a:spcPts val="0"/>
                        </a:spcAft>
                        <a:buClr>
                          <a:srgbClr val="000000"/>
                        </a:buClr>
                        <a:buSzPts val="1000"/>
                        <a:buFont typeface="Arial"/>
                        <a:buNone/>
                      </a:pPr>
                      <a:r>
                        <a:rPr lang="en" sz="1200" b="1" u="none" strike="noStrike" cap="none">
                          <a:solidFill>
                            <a:schemeClr val="lt1"/>
                          </a:solidFill>
                          <a:latin typeface="+mj-lt"/>
                          <a:ea typeface="Montserrat"/>
                          <a:cs typeface="Montserrat"/>
                          <a:sym typeface="Montserrat"/>
                        </a:rPr>
                        <a:t>Mês Anterior</a:t>
                      </a:r>
                      <a:endParaRPr sz="1200" b="1" u="none" strike="noStrike" cap="none">
                        <a:solidFill>
                          <a:schemeClr val="lt1"/>
                        </a:solidFill>
                        <a:latin typeface="+mj-lt"/>
                        <a:ea typeface="Montserrat"/>
                        <a:cs typeface="Montserrat"/>
                        <a:sym typeface="Montserrat"/>
                      </a:endParaRPr>
                    </a:p>
                  </a:txBody>
                  <a:tcPr marL="73850" marR="73850" marT="73850" marB="7385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4"/>
                    </a:solidFill>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000"/>
                  </a:ext>
                </a:extLst>
              </a:tr>
              <a:tr h="460812">
                <a:tc>
                  <a:txBody>
                    <a:bodyPr/>
                    <a:lstStyle/>
                    <a:p>
                      <a:pPr marL="0" marR="0" lvl="0" indent="0" algn="l" rtl="0">
                        <a:lnSpc>
                          <a:spcPct val="100000"/>
                        </a:lnSpc>
                        <a:spcBef>
                          <a:spcPts val="0"/>
                        </a:spcBef>
                        <a:spcAft>
                          <a:spcPts val="0"/>
                        </a:spcAft>
                        <a:buClr>
                          <a:srgbClr val="000000"/>
                        </a:buClr>
                        <a:buSzPts val="900"/>
                        <a:buFont typeface="Arial"/>
                        <a:buNone/>
                      </a:pPr>
                      <a:endParaRPr sz="1200" b="1" u="none" strike="noStrike" cap="none" dirty="0">
                        <a:latin typeface="+mj-lt"/>
                        <a:ea typeface="Montserrat"/>
                        <a:cs typeface="Montserrat"/>
                        <a:sym typeface="Montserrat"/>
                      </a:endParaRPr>
                    </a:p>
                  </a:txBody>
                  <a:tcPr marL="73850" marR="73850" marT="73850" marB="73850"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b="1" u="none" strike="noStrike" cap="none" dirty="0">
                          <a:latin typeface="+mj-lt"/>
                          <a:ea typeface="Montserrat"/>
                          <a:cs typeface="Montserrat"/>
                          <a:sym typeface="Montserrat"/>
                        </a:rPr>
                        <a:t>Semana 1</a:t>
                      </a:r>
                      <a:endParaRPr sz="1200" b="1" u="none" strike="noStrike" cap="none" dirty="0">
                        <a:latin typeface="+mj-lt"/>
                        <a:ea typeface="Montserrat"/>
                        <a:cs typeface="Montserrat"/>
                        <a:sym typeface="Montserrat"/>
                      </a:endParaRPr>
                    </a:p>
                  </a:txBody>
                  <a:tcPr marL="73850" marR="73850" marT="73850" marB="73850"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b="1" u="none" strike="noStrike" cap="none">
                          <a:latin typeface="+mj-lt"/>
                          <a:ea typeface="Montserrat"/>
                          <a:cs typeface="Montserrat"/>
                          <a:sym typeface="Montserrat"/>
                        </a:rPr>
                        <a:t>Semana 2</a:t>
                      </a:r>
                      <a:endParaRPr sz="1200" b="1" u="none" strike="noStrike" cap="none">
                        <a:latin typeface="+mj-lt"/>
                        <a:ea typeface="Montserrat"/>
                        <a:cs typeface="Montserrat"/>
                        <a:sym typeface="Montserrat"/>
                      </a:endParaRPr>
                    </a:p>
                  </a:txBody>
                  <a:tcPr marL="73850" marR="73850" marT="73850" marB="73850"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b="1" u="none" strike="noStrike" cap="none">
                          <a:latin typeface="+mj-lt"/>
                          <a:ea typeface="Montserrat"/>
                          <a:cs typeface="Montserrat"/>
                          <a:sym typeface="Montserrat"/>
                        </a:rPr>
                        <a:t>Semana 3</a:t>
                      </a:r>
                      <a:endParaRPr sz="1200" b="1" u="none" strike="noStrike" cap="none">
                        <a:latin typeface="+mj-lt"/>
                        <a:ea typeface="Montserrat"/>
                        <a:cs typeface="Montserrat"/>
                        <a:sym typeface="Montserrat"/>
                      </a:endParaRPr>
                    </a:p>
                  </a:txBody>
                  <a:tcPr marL="73850" marR="73850" marT="73850" marB="73850"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b="1" u="none" strike="noStrike" cap="none">
                          <a:latin typeface="+mj-lt"/>
                          <a:ea typeface="Montserrat"/>
                          <a:cs typeface="Montserrat"/>
                          <a:sym typeface="Montserrat"/>
                        </a:rPr>
                        <a:t>Semana 4</a:t>
                      </a:r>
                      <a:endParaRPr sz="1200" b="1" u="none" strike="noStrike" cap="none">
                        <a:latin typeface="+mj-lt"/>
                        <a:ea typeface="Montserrat"/>
                        <a:cs typeface="Montserrat"/>
                        <a:sym typeface="Montserrat"/>
                      </a:endParaRPr>
                    </a:p>
                  </a:txBody>
                  <a:tcPr marL="73850" marR="73850" marT="73850" marB="73850"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51844">
                <a:tc>
                  <a:txBody>
                    <a:bodyPr/>
                    <a:lstStyle/>
                    <a:p>
                      <a:pPr marL="0" marR="0" lvl="0" indent="0" algn="ctr" rtl="0">
                        <a:lnSpc>
                          <a:spcPct val="100000"/>
                        </a:lnSpc>
                        <a:spcBef>
                          <a:spcPts val="0"/>
                        </a:spcBef>
                        <a:spcAft>
                          <a:spcPts val="0"/>
                        </a:spcAft>
                        <a:buClr>
                          <a:srgbClr val="000000"/>
                        </a:buClr>
                        <a:buSzPts val="700"/>
                        <a:buFont typeface="Arial"/>
                        <a:buNone/>
                      </a:pPr>
                      <a:r>
                        <a:rPr lang="en" sz="1200" b="1" u="none" strike="noStrike" cap="none" dirty="0">
                          <a:latin typeface="+mj-lt"/>
                          <a:ea typeface="Montserrat"/>
                          <a:cs typeface="Montserrat"/>
                          <a:sym typeface="Montserrat"/>
                        </a:rPr>
                        <a:t>Venda</a:t>
                      </a:r>
                      <a:endParaRPr sz="1200" b="1" u="none" strike="noStrike" cap="none" dirty="0">
                        <a:latin typeface="+mj-lt"/>
                        <a:ea typeface="Montserrat"/>
                        <a:cs typeface="Montserrat"/>
                        <a:sym typeface="Montserrat"/>
                      </a:endParaRPr>
                    </a:p>
                  </a:txBody>
                  <a:tcPr marL="73850" marR="73850" marT="73850" marB="7385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n" sz="1200" b="1" u="none" strike="noStrike" cap="none">
                          <a:latin typeface="+mj-lt"/>
                          <a:ea typeface="Montserrat"/>
                          <a:cs typeface="Montserrat"/>
                          <a:sym typeface="Montserrat"/>
                        </a:rPr>
                        <a:t>N</a:t>
                      </a:r>
                      <a:endParaRPr sz="1200" b="1" u="none" strike="noStrike" cap="none">
                        <a:latin typeface="+mj-lt"/>
                        <a:ea typeface="Montserrat"/>
                        <a:cs typeface="Montserrat"/>
                        <a:sym typeface="Montserrat"/>
                      </a:endParaRPr>
                    </a:p>
                  </a:txBody>
                  <a:tcPr marL="73850" marR="73850" marT="73850" marB="7385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n" sz="1200" b="1" u="none" strike="noStrike" cap="none" dirty="0">
                          <a:latin typeface="+mj-lt"/>
                          <a:ea typeface="Montserrat"/>
                          <a:cs typeface="Montserrat"/>
                          <a:sym typeface="Montserrat"/>
                        </a:rPr>
                        <a:t>N</a:t>
                      </a:r>
                      <a:endParaRPr sz="1200" b="1" u="none" strike="noStrike" cap="none" dirty="0">
                        <a:latin typeface="+mj-lt"/>
                        <a:ea typeface="Montserrat"/>
                        <a:cs typeface="Montserrat"/>
                        <a:sym typeface="Montserrat"/>
                      </a:endParaRPr>
                    </a:p>
                  </a:txBody>
                  <a:tcPr marL="73850" marR="73850" marT="73850" marB="7385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n" sz="1200" b="1" u="none" strike="noStrike" cap="none">
                          <a:latin typeface="+mj-lt"/>
                          <a:ea typeface="Montserrat"/>
                          <a:cs typeface="Montserrat"/>
                          <a:sym typeface="Montserrat"/>
                        </a:rPr>
                        <a:t>N</a:t>
                      </a:r>
                      <a:endParaRPr sz="1200" b="1" u="none" strike="noStrike" cap="none">
                        <a:latin typeface="+mj-lt"/>
                        <a:ea typeface="Montserrat"/>
                        <a:cs typeface="Montserrat"/>
                        <a:sym typeface="Montserrat"/>
                      </a:endParaRPr>
                    </a:p>
                  </a:txBody>
                  <a:tcPr marL="73850" marR="73850" marT="73850" marB="7385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n" sz="1200" b="1" u="none" strike="noStrike" cap="none">
                          <a:latin typeface="+mj-lt"/>
                          <a:ea typeface="Montserrat"/>
                          <a:cs typeface="Montserrat"/>
                          <a:sym typeface="Montserrat"/>
                        </a:rPr>
                        <a:t>N</a:t>
                      </a:r>
                      <a:endParaRPr sz="1200" b="1" u="none" strike="noStrike" cap="none">
                        <a:latin typeface="+mj-lt"/>
                        <a:ea typeface="Montserrat"/>
                        <a:cs typeface="Montserrat"/>
                        <a:sym typeface="Montserrat"/>
                      </a:endParaRPr>
                    </a:p>
                  </a:txBody>
                  <a:tcPr marL="73850" marR="73850" marT="73850" marB="7385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60812">
                <a:tc>
                  <a:txBody>
                    <a:bodyPr/>
                    <a:lstStyle/>
                    <a:p>
                      <a:pPr marL="0" marR="0" lvl="0" indent="0" algn="ctr" rtl="0">
                        <a:lnSpc>
                          <a:spcPct val="100000"/>
                        </a:lnSpc>
                        <a:spcBef>
                          <a:spcPts val="0"/>
                        </a:spcBef>
                        <a:spcAft>
                          <a:spcPts val="0"/>
                        </a:spcAft>
                        <a:buClr>
                          <a:srgbClr val="000000"/>
                        </a:buClr>
                        <a:buSzPts val="700"/>
                        <a:buFont typeface="Arial"/>
                        <a:buNone/>
                      </a:pPr>
                      <a:r>
                        <a:rPr lang="en" sz="1200" b="1" u="none" strike="noStrike" cap="none">
                          <a:latin typeface="+mj-lt"/>
                          <a:ea typeface="Montserrat"/>
                          <a:cs typeface="Montserrat"/>
                          <a:sym typeface="Montserrat"/>
                        </a:rPr>
                        <a:t>Sales Gap</a:t>
                      </a:r>
                      <a:endParaRPr sz="1200" b="1" u="none" strike="noStrike" cap="none">
                        <a:latin typeface="+mj-lt"/>
                        <a:ea typeface="Montserrat"/>
                        <a:cs typeface="Montserrat"/>
                        <a:sym typeface="Montserrat"/>
                      </a:endParaRPr>
                    </a:p>
                  </a:txBody>
                  <a:tcPr marL="73850" marR="73850" marT="73850" marB="7385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n" sz="1200" b="1" u="none" strike="noStrike" cap="none">
                          <a:latin typeface="+mj-lt"/>
                          <a:ea typeface="Montserrat"/>
                          <a:cs typeface="Montserrat"/>
                          <a:sym typeface="Montserrat"/>
                        </a:rPr>
                        <a:t>-</a:t>
                      </a:r>
                      <a:endParaRPr sz="1200" b="1" u="none" strike="noStrike" cap="none">
                        <a:latin typeface="+mj-lt"/>
                        <a:ea typeface="Montserrat"/>
                        <a:cs typeface="Montserrat"/>
                        <a:sym typeface="Montserrat"/>
                      </a:endParaRPr>
                    </a:p>
                  </a:txBody>
                  <a:tcPr marL="73850" marR="73850" marT="73850" marB="7385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n" sz="1200" b="1" u="none" strike="noStrike" cap="none">
                          <a:latin typeface="+mj-lt"/>
                          <a:ea typeface="Montserrat"/>
                          <a:cs typeface="Montserrat"/>
                          <a:sym typeface="Montserrat"/>
                        </a:rPr>
                        <a:t>-</a:t>
                      </a:r>
                      <a:endParaRPr sz="1200" b="1" u="none" strike="noStrike" cap="none">
                        <a:latin typeface="+mj-lt"/>
                        <a:ea typeface="Montserrat"/>
                        <a:cs typeface="Montserrat"/>
                        <a:sym typeface="Montserrat"/>
                      </a:endParaRPr>
                    </a:p>
                  </a:txBody>
                  <a:tcPr marL="73850" marR="73850" marT="73850" marB="7385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n" sz="1200" b="1" u="none" strike="noStrike" cap="none">
                          <a:latin typeface="+mj-lt"/>
                          <a:ea typeface="Montserrat"/>
                          <a:cs typeface="Montserrat"/>
                          <a:sym typeface="Montserrat"/>
                        </a:rPr>
                        <a:t>-</a:t>
                      </a:r>
                      <a:endParaRPr sz="1200" b="1" u="none" strike="noStrike" cap="none">
                        <a:latin typeface="+mj-lt"/>
                        <a:ea typeface="Montserrat"/>
                        <a:cs typeface="Montserrat"/>
                        <a:sym typeface="Montserrat"/>
                      </a:endParaRPr>
                    </a:p>
                  </a:txBody>
                  <a:tcPr marL="73850" marR="73850" marT="73850" marB="7385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n" sz="1200" b="1" u="none" strike="noStrike" cap="none" dirty="0">
                          <a:latin typeface="+mj-lt"/>
                          <a:ea typeface="Montserrat"/>
                          <a:cs typeface="Montserrat"/>
                          <a:sym typeface="Montserrat"/>
                        </a:rPr>
                        <a:t>N</a:t>
                      </a:r>
                      <a:endParaRPr sz="1200" b="1" u="none" strike="noStrike" cap="none" dirty="0">
                        <a:latin typeface="+mj-lt"/>
                        <a:ea typeface="Montserrat"/>
                        <a:cs typeface="Montserrat"/>
                        <a:sym typeface="Montserrat"/>
                      </a:endParaRPr>
                    </a:p>
                  </a:txBody>
                  <a:tcPr marL="73850" marR="73850" marT="73850" marB="7385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10" name="Google Shape;1856;p112">
            <a:extLst>
              <a:ext uri="{FF2B5EF4-FFF2-40B4-BE49-F238E27FC236}">
                <a16:creationId xmlns:a16="http://schemas.microsoft.com/office/drawing/2014/main" id="{1FEE446A-1A56-7CF8-C34A-36499AB17BBC}"/>
              </a:ext>
            </a:extLst>
          </p:cNvPr>
          <p:cNvGraphicFramePr/>
          <p:nvPr>
            <p:extLst>
              <p:ext uri="{D42A27DB-BD31-4B8C-83A1-F6EECF244321}">
                <p14:modId xmlns:p14="http://schemas.microsoft.com/office/powerpoint/2010/main" val="304230284"/>
              </p:ext>
            </p:extLst>
          </p:nvPr>
        </p:nvGraphicFramePr>
        <p:xfrm>
          <a:off x="288558" y="4214263"/>
          <a:ext cx="4584575" cy="1621098"/>
        </p:xfrm>
        <a:graphic>
          <a:graphicData uri="http://schemas.openxmlformats.org/drawingml/2006/table">
            <a:tbl>
              <a:tblPr>
                <a:noFill/>
              </a:tblPr>
              <a:tblGrid>
                <a:gridCol w="916915">
                  <a:extLst>
                    <a:ext uri="{9D8B030D-6E8A-4147-A177-3AD203B41FA5}">
                      <a16:colId xmlns:a16="http://schemas.microsoft.com/office/drawing/2014/main" val="20000"/>
                    </a:ext>
                  </a:extLst>
                </a:gridCol>
                <a:gridCol w="916915">
                  <a:extLst>
                    <a:ext uri="{9D8B030D-6E8A-4147-A177-3AD203B41FA5}">
                      <a16:colId xmlns:a16="http://schemas.microsoft.com/office/drawing/2014/main" val="20001"/>
                    </a:ext>
                  </a:extLst>
                </a:gridCol>
                <a:gridCol w="916915">
                  <a:extLst>
                    <a:ext uri="{9D8B030D-6E8A-4147-A177-3AD203B41FA5}">
                      <a16:colId xmlns:a16="http://schemas.microsoft.com/office/drawing/2014/main" val="20002"/>
                    </a:ext>
                  </a:extLst>
                </a:gridCol>
                <a:gridCol w="916915">
                  <a:extLst>
                    <a:ext uri="{9D8B030D-6E8A-4147-A177-3AD203B41FA5}">
                      <a16:colId xmlns:a16="http://schemas.microsoft.com/office/drawing/2014/main" val="20003"/>
                    </a:ext>
                  </a:extLst>
                </a:gridCol>
                <a:gridCol w="916915">
                  <a:extLst>
                    <a:ext uri="{9D8B030D-6E8A-4147-A177-3AD203B41FA5}">
                      <a16:colId xmlns:a16="http://schemas.microsoft.com/office/drawing/2014/main" val="20004"/>
                    </a:ext>
                  </a:extLst>
                </a:gridCol>
              </a:tblGrid>
              <a:tr h="339849">
                <a:tc gridSpan="5">
                  <a:txBody>
                    <a:bodyPr/>
                    <a:lstStyle/>
                    <a:p>
                      <a:pPr marL="0" marR="0" lvl="0" indent="0" algn="ctr" rtl="0">
                        <a:lnSpc>
                          <a:spcPct val="100000"/>
                        </a:lnSpc>
                        <a:spcBef>
                          <a:spcPts val="0"/>
                        </a:spcBef>
                        <a:spcAft>
                          <a:spcPts val="0"/>
                        </a:spcAft>
                        <a:buClr>
                          <a:srgbClr val="000000"/>
                        </a:buClr>
                        <a:buSzPts val="800"/>
                        <a:buFont typeface="Arial"/>
                        <a:buNone/>
                      </a:pPr>
                      <a:r>
                        <a:rPr lang="en" sz="1200" b="1" u="none" strike="noStrike" cap="none">
                          <a:solidFill>
                            <a:schemeClr val="lt1"/>
                          </a:solidFill>
                          <a:latin typeface="+mj-lt"/>
                          <a:ea typeface="Montserrat"/>
                          <a:cs typeface="Montserrat"/>
                          <a:sym typeface="Montserrat"/>
                        </a:rPr>
                        <a:t>Mês Anterior</a:t>
                      </a:r>
                      <a:endParaRPr sz="1200" b="1" u="none" strike="noStrike" cap="none">
                        <a:solidFill>
                          <a:schemeClr val="lt1"/>
                        </a:solidFill>
                        <a:latin typeface="+mj-lt"/>
                        <a:ea typeface="Montserrat"/>
                        <a:cs typeface="Montserrat"/>
                        <a:sym typeface="Montserrat"/>
                      </a:endParaRPr>
                    </a:p>
                  </a:txBody>
                  <a:tcPr marL="82375" marR="82375" marT="82375" marB="823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4"/>
                    </a:solidFill>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000"/>
                  </a:ext>
                </a:extLst>
              </a:tr>
              <a:tr h="460812">
                <a:tc>
                  <a:txBody>
                    <a:bodyPr/>
                    <a:lstStyle/>
                    <a:p>
                      <a:pPr marL="0" marR="0" lvl="0" indent="0" algn="ctr" rtl="0">
                        <a:lnSpc>
                          <a:spcPct val="100000"/>
                        </a:lnSpc>
                        <a:spcBef>
                          <a:spcPts val="0"/>
                        </a:spcBef>
                        <a:spcAft>
                          <a:spcPts val="0"/>
                        </a:spcAft>
                        <a:buClr>
                          <a:srgbClr val="000000"/>
                        </a:buClr>
                        <a:buSzPts val="800"/>
                        <a:buFont typeface="Arial"/>
                        <a:buNone/>
                      </a:pPr>
                      <a:endParaRPr sz="1200" b="1" u="none" strike="noStrike" cap="none" dirty="0">
                        <a:latin typeface="+mj-lt"/>
                        <a:ea typeface="Montserrat"/>
                        <a:cs typeface="Montserrat"/>
                        <a:sym typeface="Montserrat"/>
                      </a:endParaRPr>
                    </a:p>
                  </a:txBody>
                  <a:tcPr marL="82375" marR="82375" marT="82375" marB="8237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b="1" u="none" strike="noStrike" cap="none" dirty="0">
                          <a:latin typeface="+mj-lt"/>
                          <a:ea typeface="Montserrat"/>
                          <a:cs typeface="Montserrat"/>
                          <a:sym typeface="Montserrat"/>
                        </a:rPr>
                        <a:t>Semana 1</a:t>
                      </a:r>
                      <a:endParaRPr sz="1200" b="1" u="none" strike="noStrike" cap="none" dirty="0">
                        <a:latin typeface="+mj-lt"/>
                        <a:ea typeface="Montserrat"/>
                        <a:cs typeface="Montserrat"/>
                        <a:sym typeface="Montserrat"/>
                      </a:endParaRPr>
                    </a:p>
                  </a:txBody>
                  <a:tcPr marL="82375" marR="82375" marT="82375" marB="8237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b="1" u="none" strike="noStrike" cap="none">
                          <a:latin typeface="+mj-lt"/>
                          <a:ea typeface="Montserrat"/>
                          <a:cs typeface="Montserrat"/>
                          <a:sym typeface="Montserrat"/>
                        </a:rPr>
                        <a:t>Semana 2</a:t>
                      </a:r>
                      <a:endParaRPr sz="1200" b="1" u="none" strike="noStrike" cap="none">
                        <a:latin typeface="+mj-lt"/>
                        <a:ea typeface="Montserrat"/>
                        <a:cs typeface="Montserrat"/>
                        <a:sym typeface="Montserrat"/>
                      </a:endParaRPr>
                    </a:p>
                  </a:txBody>
                  <a:tcPr marL="82375" marR="82375" marT="82375" marB="8237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b="1" u="none" strike="noStrike" cap="none">
                          <a:latin typeface="+mj-lt"/>
                          <a:ea typeface="Montserrat"/>
                          <a:cs typeface="Montserrat"/>
                          <a:sym typeface="Montserrat"/>
                        </a:rPr>
                        <a:t>Semana 3</a:t>
                      </a:r>
                      <a:endParaRPr sz="1200" b="1" u="none" strike="noStrike" cap="none">
                        <a:latin typeface="+mj-lt"/>
                        <a:ea typeface="Montserrat"/>
                        <a:cs typeface="Montserrat"/>
                        <a:sym typeface="Montserrat"/>
                      </a:endParaRPr>
                    </a:p>
                  </a:txBody>
                  <a:tcPr marL="82375" marR="82375" marT="82375" marB="8237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700"/>
                        <a:buFont typeface="Arial"/>
                        <a:buNone/>
                      </a:pPr>
                      <a:r>
                        <a:rPr lang="en" sz="1200" b="1" u="none" strike="noStrike" cap="none" dirty="0">
                          <a:latin typeface="+mj-lt"/>
                          <a:ea typeface="Montserrat"/>
                          <a:cs typeface="Montserrat"/>
                          <a:sym typeface="Montserrat"/>
                        </a:rPr>
                        <a:t>Semana 4</a:t>
                      </a:r>
                      <a:endParaRPr sz="1200" b="1" u="none" strike="noStrike" cap="none" dirty="0">
                        <a:latin typeface="+mj-lt"/>
                        <a:ea typeface="Montserrat"/>
                        <a:cs typeface="Montserrat"/>
                        <a:sym typeface="Montserrat"/>
                      </a:endParaRPr>
                    </a:p>
                  </a:txBody>
                  <a:tcPr marL="82375" marR="82375" marT="82375" marB="8237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51844">
                <a:tc>
                  <a:txBody>
                    <a:bodyPr/>
                    <a:lstStyle/>
                    <a:p>
                      <a:pPr marL="0" marR="0" lvl="0" indent="0" algn="ctr" rtl="0">
                        <a:lnSpc>
                          <a:spcPct val="100000"/>
                        </a:lnSpc>
                        <a:spcBef>
                          <a:spcPts val="0"/>
                        </a:spcBef>
                        <a:spcAft>
                          <a:spcPts val="0"/>
                        </a:spcAft>
                        <a:buClr>
                          <a:srgbClr val="000000"/>
                        </a:buClr>
                        <a:buSzPts val="700"/>
                        <a:buFont typeface="Arial"/>
                        <a:buNone/>
                      </a:pPr>
                      <a:r>
                        <a:rPr lang="en" sz="1200" b="1" u="none" strike="noStrike" cap="none">
                          <a:latin typeface="+mj-lt"/>
                          <a:ea typeface="Montserrat"/>
                          <a:cs typeface="Montserrat"/>
                          <a:sym typeface="Montserrat"/>
                        </a:rPr>
                        <a:t>Venda</a:t>
                      </a:r>
                      <a:endParaRPr sz="1200" b="1" u="none" strike="noStrike" cap="none">
                        <a:latin typeface="+mj-lt"/>
                        <a:ea typeface="Montserrat"/>
                        <a:cs typeface="Montserrat"/>
                        <a:sym typeface="Montserrat"/>
                      </a:endParaRPr>
                    </a:p>
                  </a:txBody>
                  <a:tcPr marL="82375" marR="82375" marT="82375" marB="823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900"/>
                        <a:buFont typeface="Arial"/>
                        <a:buNone/>
                      </a:pPr>
                      <a:r>
                        <a:rPr lang="en" sz="1200" b="1" u="none" strike="noStrike" cap="none">
                          <a:latin typeface="+mj-lt"/>
                          <a:ea typeface="Montserrat"/>
                          <a:cs typeface="Montserrat"/>
                          <a:sym typeface="Montserrat"/>
                        </a:rPr>
                        <a:t>N</a:t>
                      </a:r>
                      <a:endParaRPr sz="1200" b="1" u="none" strike="noStrike" cap="none">
                        <a:latin typeface="+mj-lt"/>
                        <a:ea typeface="Montserrat"/>
                        <a:cs typeface="Montserrat"/>
                        <a:sym typeface="Montserrat"/>
                      </a:endParaRPr>
                    </a:p>
                  </a:txBody>
                  <a:tcPr marL="82375" marR="82375" marT="82375" marB="823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900"/>
                        <a:buFont typeface="Arial"/>
                        <a:buNone/>
                      </a:pPr>
                      <a:r>
                        <a:rPr lang="en" sz="1200" b="1" u="none" strike="noStrike" cap="none">
                          <a:latin typeface="+mj-lt"/>
                          <a:ea typeface="Montserrat"/>
                          <a:cs typeface="Montserrat"/>
                          <a:sym typeface="Montserrat"/>
                        </a:rPr>
                        <a:t>N</a:t>
                      </a:r>
                      <a:endParaRPr sz="1200" b="1" u="none" strike="noStrike" cap="none">
                        <a:latin typeface="+mj-lt"/>
                        <a:ea typeface="Montserrat"/>
                        <a:cs typeface="Montserrat"/>
                        <a:sym typeface="Montserrat"/>
                      </a:endParaRPr>
                    </a:p>
                  </a:txBody>
                  <a:tcPr marL="82375" marR="82375" marT="82375" marB="823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900"/>
                        <a:buFont typeface="Arial"/>
                        <a:buNone/>
                      </a:pPr>
                      <a:r>
                        <a:rPr lang="en" sz="1200" b="1" u="none" strike="noStrike" cap="none" dirty="0">
                          <a:latin typeface="+mj-lt"/>
                          <a:ea typeface="Montserrat"/>
                          <a:cs typeface="Montserrat"/>
                          <a:sym typeface="Montserrat"/>
                        </a:rPr>
                        <a:t>N</a:t>
                      </a:r>
                      <a:endParaRPr sz="1200" b="1" u="none" strike="noStrike" cap="none" dirty="0">
                        <a:latin typeface="+mj-lt"/>
                        <a:ea typeface="Montserrat"/>
                        <a:cs typeface="Montserrat"/>
                        <a:sym typeface="Montserrat"/>
                      </a:endParaRPr>
                    </a:p>
                  </a:txBody>
                  <a:tcPr marL="82375" marR="82375" marT="82375" marB="823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900"/>
                        <a:buFont typeface="Arial"/>
                        <a:buNone/>
                      </a:pPr>
                      <a:r>
                        <a:rPr lang="en" sz="1200" b="1" u="none" strike="noStrike" cap="none" dirty="0">
                          <a:highlight>
                            <a:srgbClr val="FFFF00"/>
                          </a:highlight>
                          <a:latin typeface="+mj-lt"/>
                          <a:ea typeface="Montserrat"/>
                          <a:cs typeface="Montserrat"/>
                          <a:sym typeface="Montserrat"/>
                        </a:rPr>
                        <a:t>S</a:t>
                      </a:r>
                      <a:endParaRPr sz="1200" b="1" u="none" strike="noStrike" cap="none" dirty="0">
                        <a:highlight>
                          <a:srgbClr val="FFFF00"/>
                        </a:highlight>
                        <a:latin typeface="+mj-lt"/>
                        <a:ea typeface="Montserrat"/>
                        <a:cs typeface="Montserrat"/>
                        <a:sym typeface="Montserrat"/>
                      </a:endParaRPr>
                    </a:p>
                  </a:txBody>
                  <a:tcPr marL="82375" marR="82375" marT="82375" marB="823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60812">
                <a:tc>
                  <a:txBody>
                    <a:bodyPr/>
                    <a:lstStyle/>
                    <a:p>
                      <a:pPr marL="0" marR="0" lvl="0" indent="0" algn="ctr" rtl="0">
                        <a:lnSpc>
                          <a:spcPct val="100000"/>
                        </a:lnSpc>
                        <a:spcBef>
                          <a:spcPts val="0"/>
                        </a:spcBef>
                        <a:spcAft>
                          <a:spcPts val="0"/>
                        </a:spcAft>
                        <a:buClr>
                          <a:srgbClr val="000000"/>
                        </a:buClr>
                        <a:buSzPts val="700"/>
                        <a:buFont typeface="Arial"/>
                        <a:buNone/>
                      </a:pPr>
                      <a:r>
                        <a:rPr lang="en" sz="1200" b="1" u="none" strike="noStrike" cap="none">
                          <a:latin typeface="+mj-lt"/>
                          <a:ea typeface="Montserrat"/>
                          <a:cs typeface="Montserrat"/>
                          <a:sym typeface="Montserrat"/>
                        </a:rPr>
                        <a:t>Sales Gap</a:t>
                      </a:r>
                      <a:endParaRPr sz="1200" b="1" u="none" strike="noStrike" cap="none">
                        <a:latin typeface="+mj-lt"/>
                        <a:ea typeface="Montserrat"/>
                        <a:cs typeface="Montserrat"/>
                        <a:sym typeface="Montserrat"/>
                      </a:endParaRPr>
                    </a:p>
                  </a:txBody>
                  <a:tcPr marL="82375" marR="82375" marT="82375" marB="823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900"/>
                        <a:buFont typeface="Arial"/>
                        <a:buNone/>
                      </a:pPr>
                      <a:r>
                        <a:rPr lang="en" sz="1200" b="1" u="none" strike="noStrike" cap="none">
                          <a:latin typeface="+mj-lt"/>
                          <a:ea typeface="Montserrat"/>
                          <a:cs typeface="Montserrat"/>
                          <a:sym typeface="Montserrat"/>
                        </a:rPr>
                        <a:t>-</a:t>
                      </a:r>
                      <a:endParaRPr sz="1200" b="1" u="none" strike="noStrike" cap="none">
                        <a:latin typeface="+mj-lt"/>
                        <a:ea typeface="Montserrat"/>
                        <a:cs typeface="Montserrat"/>
                        <a:sym typeface="Montserrat"/>
                      </a:endParaRPr>
                    </a:p>
                  </a:txBody>
                  <a:tcPr marL="82375" marR="82375" marT="82375" marB="823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900"/>
                        <a:buFont typeface="Arial"/>
                        <a:buNone/>
                      </a:pPr>
                      <a:r>
                        <a:rPr lang="en" sz="1200" b="1" u="none" strike="noStrike" cap="none">
                          <a:latin typeface="+mj-lt"/>
                          <a:ea typeface="Montserrat"/>
                          <a:cs typeface="Montserrat"/>
                          <a:sym typeface="Montserrat"/>
                        </a:rPr>
                        <a:t>-</a:t>
                      </a:r>
                      <a:endParaRPr sz="1200" b="1" u="none" strike="noStrike" cap="none">
                        <a:latin typeface="+mj-lt"/>
                        <a:ea typeface="Montserrat"/>
                        <a:cs typeface="Montserrat"/>
                        <a:sym typeface="Montserrat"/>
                      </a:endParaRPr>
                    </a:p>
                  </a:txBody>
                  <a:tcPr marL="82375" marR="82375" marT="82375" marB="823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900"/>
                        <a:buFont typeface="Arial"/>
                        <a:buNone/>
                      </a:pPr>
                      <a:r>
                        <a:rPr lang="en" sz="1200" b="1" u="none" strike="noStrike" cap="none">
                          <a:latin typeface="+mj-lt"/>
                          <a:ea typeface="Montserrat"/>
                          <a:cs typeface="Montserrat"/>
                          <a:sym typeface="Montserrat"/>
                        </a:rPr>
                        <a:t>-</a:t>
                      </a:r>
                      <a:endParaRPr sz="1200" b="1" u="none" strike="noStrike" cap="none">
                        <a:latin typeface="+mj-lt"/>
                        <a:ea typeface="Montserrat"/>
                        <a:cs typeface="Montserrat"/>
                        <a:sym typeface="Montserrat"/>
                      </a:endParaRPr>
                    </a:p>
                  </a:txBody>
                  <a:tcPr marL="82375" marR="82375" marT="82375" marB="823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900"/>
                        <a:buFont typeface="Arial"/>
                        <a:buNone/>
                      </a:pPr>
                      <a:r>
                        <a:rPr lang="en" sz="1200" b="1" u="none" strike="noStrike" cap="none" dirty="0">
                          <a:latin typeface="+mj-lt"/>
                          <a:ea typeface="Montserrat"/>
                          <a:cs typeface="Montserrat"/>
                          <a:sym typeface="Montserrat"/>
                        </a:rPr>
                        <a:t>N</a:t>
                      </a:r>
                      <a:endParaRPr sz="1200" b="1" u="none" strike="noStrike" cap="none" dirty="0">
                        <a:latin typeface="+mj-lt"/>
                        <a:ea typeface="Montserrat"/>
                        <a:cs typeface="Montserrat"/>
                        <a:sym typeface="Montserrat"/>
                      </a:endParaRPr>
                    </a:p>
                  </a:txBody>
                  <a:tcPr marL="82375" marR="82375" marT="82375" marB="823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12" name="Google Shape;1856;p112">
            <a:extLst>
              <a:ext uri="{FF2B5EF4-FFF2-40B4-BE49-F238E27FC236}">
                <a16:creationId xmlns:a16="http://schemas.microsoft.com/office/drawing/2014/main" id="{8701244A-B6CD-D76A-35C1-2767898326F5}"/>
              </a:ext>
            </a:extLst>
          </p:cNvPr>
          <p:cNvGraphicFramePr/>
          <p:nvPr/>
        </p:nvGraphicFramePr>
        <p:xfrm>
          <a:off x="5142937" y="713425"/>
          <a:ext cx="4584575" cy="1635284"/>
        </p:xfrm>
        <a:graphic>
          <a:graphicData uri="http://schemas.openxmlformats.org/drawingml/2006/table">
            <a:tbl>
              <a:tblPr>
                <a:noFill/>
              </a:tblPr>
              <a:tblGrid>
                <a:gridCol w="916915">
                  <a:extLst>
                    <a:ext uri="{9D8B030D-6E8A-4147-A177-3AD203B41FA5}">
                      <a16:colId xmlns:a16="http://schemas.microsoft.com/office/drawing/2014/main" val="20000"/>
                    </a:ext>
                  </a:extLst>
                </a:gridCol>
                <a:gridCol w="916915">
                  <a:extLst>
                    <a:ext uri="{9D8B030D-6E8A-4147-A177-3AD203B41FA5}">
                      <a16:colId xmlns:a16="http://schemas.microsoft.com/office/drawing/2014/main" val="20001"/>
                    </a:ext>
                  </a:extLst>
                </a:gridCol>
                <a:gridCol w="916915">
                  <a:extLst>
                    <a:ext uri="{9D8B030D-6E8A-4147-A177-3AD203B41FA5}">
                      <a16:colId xmlns:a16="http://schemas.microsoft.com/office/drawing/2014/main" val="20002"/>
                    </a:ext>
                  </a:extLst>
                </a:gridCol>
                <a:gridCol w="916915">
                  <a:extLst>
                    <a:ext uri="{9D8B030D-6E8A-4147-A177-3AD203B41FA5}">
                      <a16:colId xmlns:a16="http://schemas.microsoft.com/office/drawing/2014/main" val="20003"/>
                    </a:ext>
                  </a:extLst>
                </a:gridCol>
                <a:gridCol w="916915">
                  <a:extLst>
                    <a:ext uri="{9D8B030D-6E8A-4147-A177-3AD203B41FA5}">
                      <a16:colId xmlns:a16="http://schemas.microsoft.com/office/drawing/2014/main" val="20004"/>
                    </a:ext>
                  </a:extLst>
                </a:gridCol>
              </a:tblGrid>
              <a:tr h="339849">
                <a:tc gridSpan="5">
                  <a:txBody>
                    <a:bodyPr/>
                    <a:lstStyle/>
                    <a:p>
                      <a:pPr marL="0" marR="0" lvl="0" indent="0" algn="ctr" rtl="0">
                        <a:lnSpc>
                          <a:spcPct val="100000"/>
                        </a:lnSpc>
                        <a:spcBef>
                          <a:spcPts val="0"/>
                        </a:spcBef>
                        <a:spcAft>
                          <a:spcPts val="0"/>
                        </a:spcAft>
                        <a:buClr>
                          <a:srgbClr val="000000"/>
                        </a:buClr>
                        <a:buSzPts val="1050"/>
                        <a:buFont typeface="Arial"/>
                        <a:buNone/>
                      </a:pPr>
                      <a:r>
                        <a:rPr lang="en" sz="1200" b="1" u="none" strike="noStrike" cap="none" dirty="0">
                          <a:solidFill>
                            <a:srgbClr val="FFFFFF"/>
                          </a:solidFill>
                          <a:latin typeface="+mj-lt"/>
                          <a:ea typeface="Montserrat"/>
                          <a:cs typeface="Montserrat"/>
                          <a:sym typeface="Montserrat"/>
                        </a:rPr>
                        <a:t>Mês Atual</a:t>
                      </a:r>
                      <a:endParaRPr sz="1200" b="1" u="none" strike="noStrike" cap="none" dirty="0">
                        <a:solidFill>
                          <a:srgbClr val="FFFFFF"/>
                        </a:solidFill>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lumMod val="90000"/>
                      </a:schemeClr>
                    </a:solidFill>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000"/>
                  </a:ext>
                </a:extLst>
              </a:tr>
              <a:tr h="460812">
                <a:tc>
                  <a:txBody>
                    <a:bodyPr/>
                    <a:lstStyle/>
                    <a:p>
                      <a:pPr marL="0" marR="0" lvl="0" indent="0" algn="ctr" rtl="0">
                        <a:lnSpc>
                          <a:spcPct val="100000"/>
                        </a:lnSpc>
                        <a:spcBef>
                          <a:spcPts val="0"/>
                        </a:spcBef>
                        <a:spcAft>
                          <a:spcPts val="0"/>
                        </a:spcAft>
                        <a:buClr>
                          <a:srgbClr val="000000"/>
                        </a:buClr>
                        <a:buSzPts val="1050"/>
                        <a:buFont typeface="Arial"/>
                        <a:buNone/>
                      </a:pPr>
                      <a:endParaRPr sz="1200" b="1" u="none" strike="noStrike" cap="none">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600"/>
                        <a:buFont typeface="Arial"/>
                        <a:buNone/>
                      </a:pPr>
                      <a:r>
                        <a:rPr lang="en" sz="1200" b="1" u="none" strike="noStrike" cap="none" dirty="0">
                          <a:latin typeface="+mj-lt"/>
                          <a:ea typeface="Montserrat"/>
                          <a:cs typeface="Montserrat"/>
                          <a:sym typeface="Montserrat"/>
                        </a:rPr>
                        <a:t>Semana 1</a:t>
                      </a:r>
                      <a:endParaRPr sz="1200" b="1" u="none" strike="noStrike" cap="none" dirty="0">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600"/>
                        <a:buFont typeface="Arial"/>
                        <a:buNone/>
                      </a:pPr>
                      <a:r>
                        <a:rPr lang="en" sz="1200" b="1" u="none" strike="noStrike" cap="none">
                          <a:latin typeface="+mj-lt"/>
                          <a:ea typeface="Montserrat"/>
                          <a:cs typeface="Montserrat"/>
                          <a:sym typeface="Montserrat"/>
                        </a:rPr>
                        <a:t>Semana 2</a:t>
                      </a:r>
                      <a:endParaRPr sz="1200" b="1" u="none" strike="noStrike" cap="none">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600"/>
                        <a:buFont typeface="Arial"/>
                        <a:buNone/>
                      </a:pPr>
                      <a:r>
                        <a:rPr lang="en" sz="1200" b="1" u="none" strike="noStrike" cap="none">
                          <a:latin typeface="+mj-lt"/>
                          <a:ea typeface="Montserrat"/>
                          <a:cs typeface="Montserrat"/>
                          <a:sym typeface="Montserrat"/>
                        </a:rPr>
                        <a:t>Semana 3</a:t>
                      </a:r>
                      <a:endParaRPr sz="1200" b="1" u="none" strike="noStrike" cap="none">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600"/>
                        <a:buFont typeface="Arial"/>
                        <a:buNone/>
                      </a:pPr>
                      <a:r>
                        <a:rPr lang="en" sz="1200" b="1" u="none" strike="noStrike" cap="none" dirty="0">
                          <a:latin typeface="+mj-lt"/>
                          <a:ea typeface="Montserrat"/>
                          <a:cs typeface="Montserrat"/>
                          <a:sym typeface="Montserrat"/>
                        </a:rPr>
                        <a:t>Semana 4</a:t>
                      </a:r>
                      <a:endParaRPr sz="1200" b="1" u="none" strike="noStrike" cap="none" dirty="0">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51844">
                <a:tc>
                  <a:txBody>
                    <a:bodyPr/>
                    <a:lstStyle/>
                    <a:p>
                      <a:pPr marL="0" marR="0" lvl="0" indent="0" algn="ctr" rtl="0">
                        <a:lnSpc>
                          <a:spcPct val="100000"/>
                        </a:lnSpc>
                        <a:spcBef>
                          <a:spcPts val="0"/>
                        </a:spcBef>
                        <a:spcAft>
                          <a:spcPts val="0"/>
                        </a:spcAft>
                        <a:buClr>
                          <a:srgbClr val="000000"/>
                        </a:buClr>
                        <a:buSzPts val="600"/>
                        <a:buFont typeface="Arial"/>
                        <a:buNone/>
                      </a:pPr>
                      <a:r>
                        <a:rPr lang="en" sz="1200" b="1" u="none" strike="noStrike" cap="none">
                          <a:latin typeface="+mj-lt"/>
                          <a:ea typeface="Montserrat"/>
                          <a:cs typeface="Montserrat"/>
                          <a:sym typeface="Montserrat"/>
                        </a:rPr>
                        <a:t>Venda</a:t>
                      </a:r>
                      <a:endParaRPr sz="1200" b="1" u="none" strike="noStrike" cap="none">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dirty="0">
                          <a:latin typeface="+mj-lt"/>
                          <a:ea typeface="Montserrat"/>
                          <a:cs typeface="Montserrat"/>
                          <a:sym typeface="Montserrat"/>
                        </a:rPr>
                        <a:t>S</a:t>
                      </a:r>
                      <a:endParaRPr sz="1200" b="1" u="none" strike="noStrike" cap="none" dirty="0">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a:latin typeface="+mj-lt"/>
                          <a:ea typeface="Montserrat"/>
                          <a:cs typeface="Montserrat"/>
                          <a:sym typeface="Montserrat"/>
                        </a:rPr>
                        <a:t>S</a:t>
                      </a:r>
                      <a:endParaRPr sz="1200" b="1" u="none" strike="noStrike" cap="none">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a:latin typeface="+mj-lt"/>
                          <a:ea typeface="Montserrat"/>
                          <a:cs typeface="Montserrat"/>
                          <a:sym typeface="Montserrat"/>
                        </a:rPr>
                        <a:t>S</a:t>
                      </a:r>
                      <a:endParaRPr sz="1200" b="1" u="none" strike="noStrike" cap="none">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a:latin typeface="+mj-lt"/>
                          <a:ea typeface="Montserrat"/>
                          <a:cs typeface="Montserrat"/>
                          <a:sym typeface="Montserrat"/>
                        </a:rPr>
                        <a:t>N</a:t>
                      </a:r>
                      <a:endParaRPr sz="1200" b="1" u="none" strike="noStrike" cap="none">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60812">
                <a:tc>
                  <a:txBody>
                    <a:bodyPr/>
                    <a:lstStyle/>
                    <a:p>
                      <a:pPr marL="0" marR="0" lvl="0" indent="0" algn="ctr" rtl="0">
                        <a:lnSpc>
                          <a:spcPct val="100000"/>
                        </a:lnSpc>
                        <a:spcBef>
                          <a:spcPts val="0"/>
                        </a:spcBef>
                        <a:spcAft>
                          <a:spcPts val="0"/>
                        </a:spcAft>
                        <a:buClr>
                          <a:srgbClr val="000000"/>
                        </a:buClr>
                        <a:buSzPts val="600"/>
                        <a:buFont typeface="Arial"/>
                        <a:buNone/>
                      </a:pPr>
                      <a:r>
                        <a:rPr lang="en" sz="1200" b="1" u="none" strike="noStrike" cap="none">
                          <a:latin typeface="+mj-lt"/>
                          <a:ea typeface="Montserrat"/>
                          <a:cs typeface="Montserrat"/>
                          <a:sym typeface="Montserrat"/>
                        </a:rPr>
                        <a:t>Sales Gap</a:t>
                      </a:r>
                      <a:endParaRPr sz="1200" b="1" u="none" strike="noStrike" cap="none">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a:latin typeface="+mj-lt"/>
                          <a:ea typeface="Montserrat"/>
                          <a:cs typeface="Montserrat"/>
                          <a:sym typeface="Montserrat"/>
                        </a:rPr>
                        <a:t>N</a:t>
                      </a:r>
                      <a:endParaRPr sz="1200" b="1" u="none" strike="noStrike" cap="none">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a:latin typeface="+mj-lt"/>
                          <a:ea typeface="Montserrat"/>
                          <a:cs typeface="Montserrat"/>
                          <a:sym typeface="Montserrat"/>
                        </a:rPr>
                        <a:t>N</a:t>
                      </a:r>
                      <a:endParaRPr sz="1200" b="1" u="none" strike="noStrike" cap="none">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a:latin typeface="+mj-lt"/>
                          <a:ea typeface="Montserrat"/>
                          <a:cs typeface="Montserrat"/>
                          <a:sym typeface="Montserrat"/>
                        </a:rPr>
                        <a:t>N</a:t>
                      </a:r>
                      <a:endParaRPr sz="1200" b="1" u="none" strike="noStrike" cap="none">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dirty="0">
                          <a:latin typeface="+mj-lt"/>
                          <a:ea typeface="Montserrat"/>
                          <a:cs typeface="Montserrat"/>
                          <a:sym typeface="Montserrat"/>
                        </a:rPr>
                        <a:t>S</a:t>
                      </a:r>
                      <a:endParaRPr sz="1200" b="1" u="none" strike="noStrike" cap="none" dirty="0">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13" name="Google Shape;1856;p112">
            <a:extLst>
              <a:ext uri="{FF2B5EF4-FFF2-40B4-BE49-F238E27FC236}">
                <a16:creationId xmlns:a16="http://schemas.microsoft.com/office/drawing/2014/main" id="{FB036AAF-DBD7-594D-B9F0-F80AD5343EF6}"/>
              </a:ext>
            </a:extLst>
          </p:cNvPr>
          <p:cNvGraphicFramePr/>
          <p:nvPr/>
        </p:nvGraphicFramePr>
        <p:xfrm>
          <a:off x="5142937" y="2463844"/>
          <a:ext cx="4584575" cy="1635284"/>
        </p:xfrm>
        <a:graphic>
          <a:graphicData uri="http://schemas.openxmlformats.org/drawingml/2006/table">
            <a:tbl>
              <a:tblPr>
                <a:noFill/>
              </a:tblPr>
              <a:tblGrid>
                <a:gridCol w="916915">
                  <a:extLst>
                    <a:ext uri="{9D8B030D-6E8A-4147-A177-3AD203B41FA5}">
                      <a16:colId xmlns:a16="http://schemas.microsoft.com/office/drawing/2014/main" val="20000"/>
                    </a:ext>
                  </a:extLst>
                </a:gridCol>
                <a:gridCol w="916915">
                  <a:extLst>
                    <a:ext uri="{9D8B030D-6E8A-4147-A177-3AD203B41FA5}">
                      <a16:colId xmlns:a16="http://schemas.microsoft.com/office/drawing/2014/main" val="20001"/>
                    </a:ext>
                  </a:extLst>
                </a:gridCol>
                <a:gridCol w="916915">
                  <a:extLst>
                    <a:ext uri="{9D8B030D-6E8A-4147-A177-3AD203B41FA5}">
                      <a16:colId xmlns:a16="http://schemas.microsoft.com/office/drawing/2014/main" val="20002"/>
                    </a:ext>
                  </a:extLst>
                </a:gridCol>
                <a:gridCol w="916915">
                  <a:extLst>
                    <a:ext uri="{9D8B030D-6E8A-4147-A177-3AD203B41FA5}">
                      <a16:colId xmlns:a16="http://schemas.microsoft.com/office/drawing/2014/main" val="20003"/>
                    </a:ext>
                  </a:extLst>
                </a:gridCol>
                <a:gridCol w="916915">
                  <a:extLst>
                    <a:ext uri="{9D8B030D-6E8A-4147-A177-3AD203B41FA5}">
                      <a16:colId xmlns:a16="http://schemas.microsoft.com/office/drawing/2014/main" val="20004"/>
                    </a:ext>
                  </a:extLst>
                </a:gridCol>
              </a:tblGrid>
              <a:tr h="339849">
                <a:tc gridSpan="5">
                  <a:txBody>
                    <a:bodyPr/>
                    <a:lstStyle/>
                    <a:p>
                      <a:pPr marL="0" marR="0" lvl="0" indent="0" algn="ctr" rtl="0">
                        <a:lnSpc>
                          <a:spcPct val="100000"/>
                        </a:lnSpc>
                        <a:spcBef>
                          <a:spcPts val="0"/>
                        </a:spcBef>
                        <a:spcAft>
                          <a:spcPts val="0"/>
                        </a:spcAft>
                        <a:buClr>
                          <a:srgbClr val="000000"/>
                        </a:buClr>
                        <a:buSzPts val="1050"/>
                        <a:buFont typeface="Arial"/>
                        <a:buNone/>
                      </a:pPr>
                      <a:r>
                        <a:rPr lang="en" sz="1200" b="1" u="none" strike="noStrike" cap="none" dirty="0">
                          <a:solidFill>
                            <a:srgbClr val="FFFFFF"/>
                          </a:solidFill>
                          <a:latin typeface="+mj-lt"/>
                          <a:ea typeface="Montserrat"/>
                          <a:cs typeface="Montserrat"/>
                          <a:sym typeface="Montserrat"/>
                        </a:rPr>
                        <a:t>Mês Atual</a:t>
                      </a:r>
                      <a:endParaRPr sz="1200" b="1" u="none" strike="noStrike" cap="none" dirty="0">
                        <a:solidFill>
                          <a:srgbClr val="FFFFFF"/>
                        </a:solidFill>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lumMod val="90000"/>
                      </a:schemeClr>
                    </a:solidFill>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000"/>
                  </a:ext>
                </a:extLst>
              </a:tr>
              <a:tr h="460812">
                <a:tc>
                  <a:txBody>
                    <a:bodyPr/>
                    <a:lstStyle/>
                    <a:p>
                      <a:pPr marL="0" marR="0" lvl="0" indent="0" algn="ctr" rtl="0">
                        <a:lnSpc>
                          <a:spcPct val="100000"/>
                        </a:lnSpc>
                        <a:spcBef>
                          <a:spcPts val="0"/>
                        </a:spcBef>
                        <a:spcAft>
                          <a:spcPts val="0"/>
                        </a:spcAft>
                        <a:buClr>
                          <a:srgbClr val="000000"/>
                        </a:buClr>
                        <a:buSzPts val="1050"/>
                        <a:buFont typeface="Arial"/>
                        <a:buNone/>
                      </a:pPr>
                      <a:endParaRPr sz="1200" b="1" u="none" strike="noStrike" cap="none">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600"/>
                        <a:buFont typeface="Arial"/>
                        <a:buNone/>
                      </a:pPr>
                      <a:r>
                        <a:rPr lang="en" sz="1200" b="1" u="none" strike="noStrike" cap="none">
                          <a:latin typeface="+mj-lt"/>
                          <a:ea typeface="Montserrat"/>
                          <a:cs typeface="Montserrat"/>
                          <a:sym typeface="Montserrat"/>
                        </a:rPr>
                        <a:t>Semana 1</a:t>
                      </a:r>
                      <a:endParaRPr sz="1200" b="1" u="none" strike="noStrike" cap="none">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600"/>
                        <a:buFont typeface="Arial"/>
                        <a:buNone/>
                      </a:pPr>
                      <a:r>
                        <a:rPr lang="en" sz="1200" b="1" u="none" strike="noStrike" cap="none" dirty="0">
                          <a:latin typeface="+mj-lt"/>
                          <a:ea typeface="Montserrat"/>
                          <a:cs typeface="Montserrat"/>
                          <a:sym typeface="Montserrat"/>
                        </a:rPr>
                        <a:t>Semana 2</a:t>
                      </a:r>
                      <a:endParaRPr sz="1200" b="1" u="none" strike="noStrike" cap="none" dirty="0">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600"/>
                        <a:buFont typeface="Arial"/>
                        <a:buNone/>
                      </a:pPr>
                      <a:r>
                        <a:rPr lang="en" sz="1200" b="1" u="none" strike="noStrike" cap="none" dirty="0">
                          <a:latin typeface="+mj-lt"/>
                          <a:ea typeface="Montserrat"/>
                          <a:cs typeface="Montserrat"/>
                          <a:sym typeface="Montserrat"/>
                        </a:rPr>
                        <a:t>Semana 3</a:t>
                      </a:r>
                      <a:endParaRPr sz="1200" b="1" u="none" strike="noStrike" cap="none" dirty="0">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600"/>
                        <a:buFont typeface="Arial"/>
                        <a:buNone/>
                      </a:pPr>
                      <a:r>
                        <a:rPr lang="en" sz="1200" b="1" u="none" strike="noStrike" cap="none">
                          <a:latin typeface="+mj-lt"/>
                          <a:ea typeface="Montserrat"/>
                          <a:cs typeface="Montserrat"/>
                          <a:sym typeface="Montserrat"/>
                        </a:rPr>
                        <a:t>Semana 4</a:t>
                      </a:r>
                      <a:endParaRPr sz="1200" b="1" u="none" strike="noStrike" cap="none">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51844">
                <a:tc>
                  <a:txBody>
                    <a:bodyPr/>
                    <a:lstStyle/>
                    <a:p>
                      <a:pPr marL="0" marR="0" lvl="0" indent="0" algn="ctr" rtl="0">
                        <a:lnSpc>
                          <a:spcPct val="100000"/>
                        </a:lnSpc>
                        <a:spcBef>
                          <a:spcPts val="0"/>
                        </a:spcBef>
                        <a:spcAft>
                          <a:spcPts val="0"/>
                        </a:spcAft>
                        <a:buClr>
                          <a:srgbClr val="000000"/>
                        </a:buClr>
                        <a:buSzPts val="600"/>
                        <a:buFont typeface="Arial"/>
                        <a:buNone/>
                      </a:pPr>
                      <a:r>
                        <a:rPr lang="en" sz="1200" b="1" u="none" strike="noStrike" cap="none">
                          <a:latin typeface="+mj-lt"/>
                          <a:ea typeface="Montserrat"/>
                          <a:cs typeface="Montserrat"/>
                          <a:sym typeface="Montserrat"/>
                        </a:rPr>
                        <a:t>Venda</a:t>
                      </a:r>
                      <a:endParaRPr sz="1200" b="1" u="none" strike="noStrike" cap="none">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dirty="0">
                          <a:latin typeface="+mj-lt"/>
                          <a:ea typeface="Montserrat"/>
                          <a:cs typeface="Montserrat"/>
                          <a:sym typeface="Montserrat"/>
                        </a:rPr>
                        <a:t>N</a:t>
                      </a:r>
                      <a:endParaRPr sz="1200" b="1" u="none" strike="noStrike" cap="none" dirty="0">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a:latin typeface="+mj-lt"/>
                          <a:ea typeface="Montserrat"/>
                          <a:cs typeface="Montserrat"/>
                          <a:sym typeface="Montserrat"/>
                        </a:rPr>
                        <a:t>N</a:t>
                      </a:r>
                      <a:endParaRPr sz="1200" b="1" u="none" strike="noStrike" cap="none">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a:latin typeface="+mj-lt"/>
                          <a:ea typeface="Montserrat"/>
                          <a:cs typeface="Montserrat"/>
                          <a:sym typeface="Montserrat"/>
                        </a:rPr>
                        <a:t>N</a:t>
                      </a:r>
                      <a:endParaRPr sz="1200" b="1" u="none" strike="noStrike" cap="none">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a:latin typeface="+mj-lt"/>
                          <a:ea typeface="Montserrat"/>
                          <a:cs typeface="Montserrat"/>
                          <a:sym typeface="Montserrat"/>
                        </a:rPr>
                        <a:t>S</a:t>
                      </a:r>
                      <a:endParaRPr sz="1200" b="1" u="none" strike="noStrike" cap="none">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60812">
                <a:tc>
                  <a:txBody>
                    <a:bodyPr/>
                    <a:lstStyle/>
                    <a:p>
                      <a:pPr marL="0" marR="0" lvl="0" indent="0" algn="ctr" rtl="0">
                        <a:lnSpc>
                          <a:spcPct val="100000"/>
                        </a:lnSpc>
                        <a:spcBef>
                          <a:spcPts val="0"/>
                        </a:spcBef>
                        <a:spcAft>
                          <a:spcPts val="0"/>
                        </a:spcAft>
                        <a:buClr>
                          <a:srgbClr val="000000"/>
                        </a:buClr>
                        <a:buSzPts val="600"/>
                        <a:buFont typeface="Arial"/>
                        <a:buNone/>
                      </a:pPr>
                      <a:r>
                        <a:rPr lang="en" sz="1200" b="1" u="none" strike="noStrike" cap="none">
                          <a:latin typeface="+mj-lt"/>
                          <a:ea typeface="Montserrat"/>
                          <a:cs typeface="Montserrat"/>
                          <a:sym typeface="Montserrat"/>
                        </a:rPr>
                        <a:t>Sales Gap</a:t>
                      </a:r>
                      <a:endParaRPr sz="1200" b="1" u="none" strike="noStrike" cap="none">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a:latin typeface="+mj-lt"/>
                          <a:ea typeface="Montserrat"/>
                          <a:cs typeface="Montserrat"/>
                          <a:sym typeface="Montserrat"/>
                        </a:rPr>
                        <a:t>N</a:t>
                      </a:r>
                      <a:endParaRPr sz="1200" b="1" u="none" strike="noStrike" cap="none">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a:latin typeface="+mj-lt"/>
                          <a:ea typeface="Montserrat"/>
                          <a:cs typeface="Montserrat"/>
                          <a:sym typeface="Montserrat"/>
                        </a:rPr>
                        <a:t>N</a:t>
                      </a:r>
                      <a:endParaRPr sz="1200" b="1" u="none" strike="noStrike" cap="none">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dirty="0">
                          <a:latin typeface="+mj-lt"/>
                          <a:ea typeface="Montserrat"/>
                          <a:cs typeface="Montserrat"/>
                          <a:sym typeface="Montserrat"/>
                        </a:rPr>
                        <a:t>N</a:t>
                      </a:r>
                      <a:endParaRPr sz="1200" b="1" u="none" strike="noStrike" cap="none" dirty="0">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dirty="0">
                          <a:latin typeface="+mj-lt"/>
                          <a:ea typeface="Montserrat"/>
                          <a:cs typeface="Montserrat"/>
                          <a:sym typeface="Montserrat"/>
                        </a:rPr>
                        <a:t>N</a:t>
                      </a:r>
                      <a:endParaRPr sz="1200" b="1" u="none" strike="noStrike" cap="none" dirty="0">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14" name="Google Shape;1856;p112">
            <a:extLst>
              <a:ext uri="{FF2B5EF4-FFF2-40B4-BE49-F238E27FC236}">
                <a16:creationId xmlns:a16="http://schemas.microsoft.com/office/drawing/2014/main" id="{737254E2-4619-E19E-53EC-636C85420578}"/>
              </a:ext>
            </a:extLst>
          </p:cNvPr>
          <p:cNvGraphicFramePr/>
          <p:nvPr/>
        </p:nvGraphicFramePr>
        <p:xfrm>
          <a:off x="5142937" y="4214263"/>
          <a:ext cx="4584575" cy="1635284"/>
        </p:xfrm>
        <a:graphic>
          <a:graphicData uri="http://schemas.openxmlformats.org/drawingml/2006/table">
            <a:tbl>
              <a:tblPr>
                <a:noFill/>
              </a:tblPr>
              <a:tblGrid>
                <a:gridCol w="916915">
                  <a:extLst>
                    <a:ext uri="{9D8B030D-6E8A-4147-A177-3AD203B41FA5}">
                      <a16:colId xmlns:a16="http://schemas.microsoft.com/office/drawing/2014/main" val="20000"/>
                    </a:ext>
                  </a:extLst>
                </a:gridCol>
                <a:gridCol w="916915">
                  <a:extLst>
                    <a:ext uri="{9D8B030D-6E8A-4147-A177-3AD203B41FA5}">
                      <a16:colId xmlns:a16="http://schemas.microsoft.com/office/drawing/2014/main" val="20001"/>
                    </a:ext>
                  </a:extLst>
                </a:gridCol>
                <a:gridCol w="916915">
                  <a:extLst>
                    <a:ext uri="{9D8B030D-6E8A-4147-A177-3AD203B41FA5}">
                      <a16:colId xmlns:a16="http://schemas.microsoft.com/office/drawing/2014/main" val="20002"/>
                    </a:ext>
                  </a:extLst>
                </a:gridCol>
                <a:gridCol w="916915">
                  <a:extLst>
                    <a:ext uri="{9D8B030D-6E8A-4147-A177-3AD203B41FA5}">
                      <a16:colId xmlns:a16="http://schemas.microsoft.com/office/drawing/2014/main" val="20003"/>
                    </a:ext>
                  </a:extLst>
                </a:gridCol>
                <a:gridCol w="916915">
                  <a:extLst>
                    <a:ext uri="{9D8B030D-6E8A-4147-A177-3AD203B41FA5}">
                      <a16:colId xmlns:a16="http://schemas.microsoft.com/office/drawing/2014/main" val="20004"/>
                    </a:ext>
                  </a:extLst>
                </a:gridCol>
              </a:tblGrid>
              <a:tr h="339849">
                <a:tc gridSpan="5">
                  <a:txBody>
                    <a:bodyPr/>
                    <a:lstStyle/>
                    <a:p>
                      <a:pPr marL="0" marR="0" lvl="0" indent="0" algn="ctr" rtl="0">
                        <a:lnSpc>
                          <a:spcPct val="100000"/>
                        </a:lnSpc>
                        <a:spcBef>
                          <a:spcPts val="0"/>
                        </a:spcBef>
                        <a:spcAft>
                          <a:spcPts val="0"/>
                        </a:spcAft>
                        <a:buClr>
                          <a:srgbClr val="000000"/>
                        </a:buClr>
                        <a:buSzPts val="1050"/>
                        <a:buFont typeface="Arial"/>
                        <a:buNone/>
                      </a:pPr>
                      <a:r>
                        <a:rPr lang="en" sz="1200" b="1" u="none" strike="noStrike" cap="none" dirty="0">
                          <a:solidFill>
                            <a:srgbClr val="FFFFFF"/>
                          </a:solidFill>
                          <a:latin typeface="+mj-lt"/>
                          <a:ea typeface="Montserrat"/>
                          <a:cs typeface="Montserrat"/>
                          <a:sym typeface="Montserrat"/>
                        </a:rPr>
                        <a:t>Mês Atual</a:t>
                      </a:r>
                      <a:endParaRPr sz="1200" b="1" u="none" strike="noStrike" cap="none" dirty="0">
                        <a:solidFill>
                          <a:srgbClr val="FFFFFF"/>
                        </a:solidFill>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lumMod val="90000"/>
                      </a:schemeClr>
                    </a:solidFill>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000"/>
                  </a:ext>
                </a:extLst>
              </a:tr>
              <a:tr h="460812">
                <a:tc>
                  <a:txBody>
                    <a:bodyPr/>
                    <a:lstStyle/>
                    <a:p>
                      <a:pPr marL="0" marR="0" lvl="0" indent="0" algn="ctr" rtl="0">
                        <a:lnSpc>
                          <a:spcPct val="100000"/>
                        </a:lnSpc>
                        <a:spcBef>
                          <a:spcPts val="0"/>
                        </a:spcBef>
                        <a:spcAft>
                          <a:spcPts val="0"/>
                        </a:spcAft>
                        <a:buClr>
                          <a:srgbClr val="000000"/>
                        </a:buClr>
                        <a:buSzPts val="1050"/>
                        <a:buFont typeface="Arial"/>
                        <a:buNone/>
                      </a:pPr>
                      <a:endParaRPr sz="1200" b="1" u="none" strike="noStrike" cap="none" dirty="0">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600"/>
                        <a:buFont typeface="Arial"/>
                        <a:buNone/>
                      </a:pPr>
                      <a:r>
                        <a:rPr lang="en" sz="1200" b="1" u="none" strike="noStrike" cap="none" dirty="0">
                          <a:latin typeface="+mj-lt"/>
                          <a:ea typeface="Montserrat"/>
                          <a:cs typeface="Montserrat"/>
                          <a:sym typeface="Montserrat"/>
                        </a:rPr>
                        <a:t>Semana 1</a:t>
                      </a:r>
                      <a:endParaRPr sz="1200" b="1" u="none" strike="noStrike" cap="none" dirty="0">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600"/>
                        <a:buFont typeface="Arial"/>
                        <a:buNone/>
                      </a:pPr>
                      <a:r>
                        <a:rPr lang="en" sz="1200" b="1" u="none" strike="noStrike" cap="none">
                          <a:latin typeface="+mj-lt"/>
                          <a:ea typeface="Montserrat"/>
                          <a:cs typeface="Montserrat"/>
                          <a:sym typeface="Montserrat"/>
                        </a:rPr>
                        <a:t>Semana 2</a:t>
                      </a:r>
                      <a:endParaRPr sz="1200" b="1" u="none" strike="noStrike" cap="none">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600"/>
                        <a:buFont typeface="Arial"/>
                        <a:buNone/>
                      </a:pPr>
                      <a:r>
                        <a:rPr lang="en" sz="1200" b="1" u="none" strike="noStrike" cap="none" dirty="0">
                          <a:latin typeface="+mj-lt"/>
                          <a:ea typeface="Montserrat"/>
                          <a:cs typeface="Montserrat"/>
                          <a:sym typeface="Montserrat"/>
                        </a:rPr>
                        <a:t>Semana 3</a:t>
                      </a:r>
                      <a:endParaRPr sz="1200" b="1" u="none" strike="noStrike" cap="none" dirty="0">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600"/>
                        <a:buFont typeface="Arial"/>
                        <a:buNone/>
                      </a:pPr>
                      <a:r>
                        <a:rPr lang="en" sz="1200" b="1" u="none" strike="noStrike" cap="none">
                          <a:latin typeface="+mj-lt"/>
                          <a:ea typeface="Montserrat"/>
                          <a:cs typeface="Montserrat"/>
                          <a:sym typeface="Montserrat"/>
                        </a:rPr>
                        <a:t>Semana 4</a:t>
                      </a:r>
                      <a:endParaRPr sz="1200" b="1" u="none" strike="noStrike" cap="none">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51844">
                <a:tc>
                  <a:txBody>
                    <a:bodyPr/>
                    <a:lstStyle/>
                    <a:p>
                      <a:pPr marL="0" marR="0" lvl="0" indent="0" algn="ctr" rtl="0">
                        <a:lnSpc>
                          <a:spcPct val="100000"/>
                        </a:lnSpc>
                        <a:spcBef>
                          <a:spcPts val="0"/>
                        </a:spcBef>
                        <a:spcAft>
                          <a:spcPts val="0"/>
                        </a:spcAft>
                        <a:buClr>
                          <a:srgbClr val="000000"/>
                        </a:buClr>
                        <a:buSzPts val="600"/>
                        <a:buFont typeface="Arial"/>
                        <a:buNone/>
                      </a:pPr>
                      <a:r>
                        <a:rPr lang="en" sz="1200" b="1" u="none" strike="noStrike" cap="none">
                          <a:latin typeface="+mj-lt"/>
                          <a:ea typeface="Montserrat"/>
                          <a:cs typeface="Montserrat"/>
                          <a:sym typeface="Montserrat"/>
                        </a:rPr>
                        <a:t>Venda</a:t>
                      </a:r>
                      <a:endParaRPr sz="1200" b="1" u="none" strike="noStrike" cap="none">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a:latin typeface="+mj-lt"/>
                          <a:ea typeface="Montserrat"/>
                          <a:cs typeface="Montserrat"/>
                          <a:sym typeface="Montserrat"/>
                        </a:rPr>
                        <a:t>N</a:t>
                      </a:r>
                      <a:endParaRPr sz="1200" b="1" u="none" strike="noStrike" cap="none">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a:latin typeface="+mj-lt"/>
                          <a:ea typeface="Montserrat"/>
                          <a:cs typeface="Montserrat"/>
                          <a:sym typeface="Montserrat"/>
                        </a:rPr>
                        <a:t>N</a:t>
                      </a:r>
                      <a:endParaRPr sz="1200" b="1" u="none" strike="noStrike" cap="none">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dirty="0">
                          <a:latin typeface="+mj-lt"/>
                          <a:ea typeface="Montserrat"/>
                          <a:cs typeface="Montserrat"/>
                          <a:sym typeface="Montserrat"/>
                        </a:rPr>
                        <a:t>N</a:t>
                      </a:r>
                      <a:endParaRPr sz="1200" b="1" u="none" strike="noStrike" cap="none" dirty="0">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a:latin typeface="+mj-lt"/>
                          <a:ea typeface="Montserrat"/>
                          <a:cs typeface="Montserrat"/>
                          <a:sym typeface="Montserrat"/>
                        </a:rPr>
                        <a:t>N</a:t>
                      </a:r>
                      <a:endParaRPr sz="1200" b="1" u="none" strike="noStrike" cap="none">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60812">
                <a:tc>
                  <a:txBody>
                    <a:bodyPr/>
                    <a:lstStyle/>
                    <a:p>
                      <a:pPr marL="0" marR="0" lvl="0" indent="0" algn="ctr" rtl="0">
                        <a:lnSpc>
                          <a:spcPct val="100000"/>
                        </a:lnSpc>
                        <a:spcBef>
                          <a:spcPts val="0"/>
                        </a:spcBef>
                        <a:spcAft>
                          <a:spcPts val="0"/>
                        </a:spcAft>
                        <a:buClr>
                          <a:srgbClr val="000000"/>
                        </a:buClr>
                        <a:buSzPts val="600"/>
                        <a:buFont typeface="Arial"/>
                        <a:buNone/>
                      </a:pPr>
                      <a:r>
                        <a:rPr lang="en" sz="1200" b="1" u="none" strike="noStrike" cap="none">
                          <a:latin typeface="+mj-lt"/>
                          <a:ea typeface="Montserrat"/>
                          <a:cs typeface="Montserrat"/>
                          <a:sym typeface="Montserrat"/>
                        </a:rPr>
                        <a:t>Sales Gap</a:t>
                      </a:r>
                      <a:endParaRPr sz="1200" b="1" u="none" strike="noStrike" cap="none">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a:latin typeface="+mj-lt"/>
                          <a:ea typeface="Montserrat"/>
                          <a:cs typeface="Montserrat"/>
                          <a:sym typeface="Montserrat"/>
                        </a:rPr>
                        <a:t>S</a:t>
                      </a:r>
                      <a:endParaRPr sz="1200" b="1" u="none" strike="noStrike" cap="none">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a:latin typeface="+mj-lt"/>
                          <a:ea typeface="Montserrat"/>
                          <a:cs typeface="Montserrat"/>
                          <a:sym typeface="Montserrat"/>
                        </a:rPr>
                        <a:t>S</a:t>
                      </a:r>
                      <a:endParaRPr sz="1200" b="1" u="none" strike="noStrike" cap="none">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a:latin typeface="+mj-lt"/>
                          <a:ea typeface="Montserrat"/>
                          <a:cs typeface="Montserrat"/>
                          <a:sym typeface="Montserrat"/>
                        </a:rPr>
                        <a:t>S</a:t>
                      </a:r>
                      <a:endParaRPr sz="1200" b="1" u="none" strike="noStrike" cap="none">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dirty="0">
                          <a:latin typeface="+mj-lt"/>
                          <a:ea typeface="Montserrat"/>
                          <a:cs typeface="Montserrat"/>
                          <a:sym typeface="Montserrat"/>
                        </a:rPr>
                        <a:t>N</a:t>
                      </a:r>
                      <a:endParaRPr sz="1200" b="1" u="none" strike="noStrike" cap="none" dirty="0">
                        <a:latin typeface="+mj-lt"/>
                        <a:ea typeface="Montserrat"/>
                        <a:cs typeface="Montserrat"/>
                        <a:sym typeface="Montserrat"/>
                      </a:endParaRPr>
                    </a:p>
                  </a:txBody>
                  <a:tcPr marL="86975" marR="86975" marT="86975" marB="86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15" name="Google Shape;1856;p112">
            <a:extLst>
              <a:ext uri="{FF2B5EF4-FFF2-40B4-BE49-F238E27FC236}">
                <a16:creationId xmlns:a16="http://schemas.microsoft.com/office/drawing/2014/main" id="{E70D1DEE-4EF3-690F-F630-13A0113BFF4E}"/>
              </a:ext>
            </a:extLst>
          </p:cNvPr>
          <p:cNvGraphicFramePr/>
          <p:nvPr/>
        </p:nvGraphicFramePr>
        <p:xfrm>
          <a:off x="9997316" y="713424"/>
          <a:ext cx="1866599" cy="1658029"/>
        </p:xfrm>
        <a:graphic>
          <a:graphicData uri="http://schemas.openxmlformats.org/drawingml/2006/table">
            <a:tbl>
              <a:tblPr>
                <a:noFill/>
              </a:tblPr>
              <a:tblGrid>
                <a:gridCol w="1866599">
                  <a:extLst>
                    <a:ext uri="{9D8B030D-6E8A-4147-A177-3AD203B41FA5}">
                      <a16:colId xmlns:a16="http://schemas.microsoft.com/office/drawing/2014/main" val="20000"/>
                    </a:ext>
                  </a:extLst>
                </a:gridCol>
              </a:tblGrid>
              <a:tr h="338957">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dirty="0">
                          <a:solidFill>
                            <a:srgbClr val="FFFFFF"/>
                          </a:solidFill>
                          <a:latin typeface="+mj-lt"/>
                          <a:ea typeface="Montserrat"/>
                          <a:cs typeface="Montserrat"/>
                          <a:sym typeface="Montserrat"/>
                        </a:rPr>
                        <a:t>RESULTADO</a:t>
                      </a:r>
                      <a:endParaRPr sz="1200" b="1" u="none" strike="noStrike" cap="none" dirty="0">
                        <a:solidFill>
                          <a:srgbClr val="FFFFFF"/>
                        </a:solidFill>
                        <a:latin typeface="+mj-lt"/>
                        <a:ea typeface="Montserrat"/>
                        <a:cs typeface="Montserrat"/>
                        <a:sym typeface="Montserrat"/>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1292299">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dirty="0">
                          <a:solidFill>
                            <a:schemeClr val="bg2"/>
                          </a:solidFill>
                          <a:latin typeface="+mj-lt"/>
                          <a:ea typeface="Montserrat"/>
                          <a:cs typeface="Montserrat"/>
                          <a:sym typeface="Montserrat"/>
                        </a:rPr>
                        <a:t>SIM! </a:t>
                      </a:r>
                      <a:r>
                        <a:rPr lang="en" sz="1400" b="1" u="none" strike="noStrike" cap="none" dirty="0">
                          <a:latin typeface="+mj-lt"/>
                          <a:ea typeface="Montserrat"/>
                          <a:cs typeface="Montserrat"/>
                          <a:sym typeface="Montserrat"/>
                        </a:rPr>
                        <a:t>HOUVE</a:t>
                      </a:r>
                      <a:endParaRPr sz="1400" b="1" u="none" strike="noStrike" cap="none" dirty="0">
                        <a:latin typeface="+mj-lt"/>
                        <a:ea typeface="Montserrat"/>
                        <a:cs typeface="Montserrat"/>
                        <a:sym typeface="Montserrat"/>
                      </a:endParaRPr>
                    </a:p>
                    <a:p>
                      <a:pPr marL="0" marR="0" lvl="0" indent="0" algn="ctr" rtl="0">
                        <a:lnSpc>
                          <a:spcPct val="100000"/>
                        </a:lnSpc>
                        <a:spcBef>
                          <a:spcPts val="0"/>
                        </a:spcBef>
                        <a:spcAft>
                          <a:spcPts val="0"/>
                        </a:spcAft>
                        <a:buClr>
                          <a:srgbClr val="000000"/>
                        </a:buClr>
                        <a:buSzPts val="1000"/>
                        <a:buFont typeface="Arial"/>
                        <a:buNone/>
                      </a:pPr>
                      <a:r>
                        <a:rPr lang="en" sz="1400" b="1" u="none" strike="noStrike" cap="none" dirty="0">
                          <a:latin typeface="+mj-lt"/>
                          <a:ea typeface="Montserrat"/>
                          <a:cs typeface="Montserrat"/>
                          <a:sym typeface="Montserrat"/>
                        </a:rPr>
                        <a:t>“DIST. SEM VENDAS” E HOUVE DISTR. VEND.</a:t>
                      </a:r>
                      <a:endParaRPr sz="1400" b="1" u="none" strike="noStrike" cap="none" dirty="0">
                        <a:latin typeface="+mj-lt"/>
                        <a:ea typeface="Montserrat"/>
                        <a:cs typeface="Montserrat"/>
                        <a:sym typeface="Montserrat"/>
                      </a:endParaRPr>
                    </a:p>
                  </a:txBody>
                  <a:tcPr marL="91425" marR="91425" marT="91425" marB="9142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graphicFrame>
        <p:nvGraphicFramePr>
          <p:cNvPr id="19" name="Google Shape;1856;p112">
            <a:extLst>
              <a:ext uri="{FF2B5EF4-FFF2-40B4-BE49-F238E27FC236}">
                <a16:creationId xmlns:a16="http://schemas.microsoft.com/office/drawing/2014/main" id="{CF5F895C-1583-3D2E-9788-FDDA64E997B4}"/>
              </a:ext>
            </a:extLst>
          </p:cNvPr>
          <p:cNvGraphicFramePr/>
          <p:nvPr/>
        </p:nvGraphicFramePr>
        <p:xfrm>
          <a:off x="9997316" y="2463844"/>
          <a:ext cx="1866599" cy="1658029"/>
        </p:xfrm>
        <a:graphic>
          <a:graphicData uri="http://schemas.openxmlformats.org/drawingml/2006/table">
            <a:tbl>
              <a:tblPr>
                <a:noFill/>
              </a:tblPr>
              <a:tblGrid>
                <a:gridCol w="1866599">
                  <a:extLst>
                    <a:ext uri="{9D8B030D-6E8A-4147-A177-3AD203B41FA5}">
                      <a16:colId xmlns:a16="http://schemas.microsoft.com/office/drawing/2014/main" val="20000"/>
                    </a:ext>
                  </a:extLst>
                </a:gridCol>
              </a:tblGrid>
              <a:tr h="338957">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dirty="0">
                          <a:solidFill>
                            <a:srgbClr val="FFFFFF"/>
                          </a:solidFill>
                          <a:latin typeface="+mj-lt"/>
                          <a:ea typeface="Montserrat"/>
                          <a:cs typeface="Montserrat"/>
                          <a:sym typeface="Montserrat"/>
                        </a:rPr>
                        <a:t>RESULTADO</a:t>
                      </a:r>
                      <a:endParaRPr sz="1200" b="1" u="none" strike="noStrike" cap="none" dirty="0">
                        <a:solidFill>
                          <a:srgbClr val="FFFFFF"/>
                        </a:solidFill>
                        <a:latin typeface="+mj-lt"/>
                        <a:ea typeface="Montserrat"/>
                        <a:cs typeface="Montserrat"/>
                        <a:sym typeface="Montserrat"/>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1292299">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dirty="0">
                          <a:solidFill>
                            <a:schemeClr val="accent1"/>
                          </a:solidFill>
                          <a:latin typeface="+mj-lt"/>
                          <a:ea typeface="Montserrat"/>
                          <a:cs typeface="Montserrat"/>
                          <a:sym typeface="Montserrat"/>
                        </a:rPr>
                        <a:t>NÃO! </a:t>
                      </a:r>
                      <a:r>
                        <a:rPr lang="en" sz="1400" b="1" u="none" strike="noStrike" cap="none" dirty="0">
                          <a:latin typeface="+mj-lt"/>
                          <a:ea typeface="Montserrat"/>
                          <a:cs typeface="Montserrat"/>
                          <a:sym typeface="Montserrat"/>
                        </a:rPr>
                        <a:t>HOUVE</a:t>
                      </a:r>
                      <a:endParaRPr sz="1400" b="1" u="none" strike="noStrike" cap="none" dirty="0">
                        <a:latin typeface="+mj-lt"/>
                        <a:ea typeface="Montserrat"/>
                        <a:cs typeface="Montserrat"/>
                        <a:sym typeface="Montserrat"/>
                      </a:endParaRPr>
                    </a:p>
                    <a:p>
                      <a:pPr marL="0" marR="0" lvl="0" indent="0" algn="ctr" rtl="0">
                        <a:lnSpc>
                          <a:spcPct val="100000"/>
                        </a:lnSpc>
                        <a:spcBef>
                          <a:spcPts val="0"/>
                        </a:spcBef>
                        <a:spcAft>
                          <a:spcPts val="0"/>
                        </a:spcAft>
                        <a:buClr>
                          <a:srgbClr val="000000"/>
                        </a:buClr>
                        <a:buSzPts val="1000"/>
                        <a:buFont typeface="Arial"/>
                        <a:buNone/>
                      </a:pPr>
                      <a:r>
                        <a:rPr lang="en" sz="1400" b="1" u="none" strike="noStrike" cap="none" dirty="0">
                          <a:latin typeface="+mj-lt"/>
                          <a:ea typeface="Montserrat"/>
                          <a:cs typeface="Montserrat"/>
                          <a:sym typeface="Montserrat"/>
                        </a:rPr>
                        <a:t>“DIST. SEM VENDAS”E HOUVE DISTRIBUIÇÃO VEND.</a:t>
                      </a:r>
                      <a:endParaRPr sz="1400" b="1" u="none" strike="noStrike" cap="none" dirty="0">
                        <a:latin typeface="+mj-lt"/>
                        <a:ea typeface="Montserrat"/>
                        <a:cs typeface="Montserrat"/>
                        <a:sym typeface="Montserrat"/>
                      </a:endParaRPr>
                    </a:p>
                  </a:txBody>
                  <a:tcPr marL="91425" marR="91425" marT="91425" marB="9142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graphicFrame>
        <p:nvGraphicFramePr>
          <p:cNvPr id="20" name="Google Shape;1856;p112">
            <a:extLst>
              <a:ext uri="{FF2B5EF4-FFF2-40B4-BE49-F238E27FC236}">
                <a16:creationId xmlns:a16="http://schemas.microsoft.com/office/drawing/2014/main" id="{B756364E-9C2B-8FAF-0414-C0C658F0F72D}"/>
              </a:ext>
            </a:extLst>
          </p:cNvPr>
          <p:cNvGraphicFramePr/>
          <p:nvPr/>
        </p:nvGraphicFramePr>
        <p:xfrm>
          <a:off x="9997316" y="4214262"/>
          <a:ext cx="1866599" cy="1658029"/>
        </p:xfrm>
        <a:graphic>
          <a:graphicData uri="http://schemas.openxmlformats.org/drawingml/2006/table">
            <a:tbl>
              <a:tblPr>
                <a:noFill/>
              </a:tblPr>
              <a:tblGrid>
                <a:gridCol w="1866599">
                  <a:extLst>
                    <a:ext uri="{9D8B030D-6E8A-4147-A177-3AD203B41FA5}">
                      <a16:colId xmlns:a16="http://schemas.microsoft.com/office/drawing/2014/main" val="20000"/>
                    </a:ext>
                  </a:extLst>
                </a:gridCol>
              </a:tblGrid>
              <a:tr h="338957">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dirty="0">
                          <a:solidFill>
                            <a:srgbClr val="FFFFFF"/>
                          </a:solidFill>
                          <a:latin typeface="+mj-lt"/>
                          <a:ea typeface="Montserrat"/>
                          <a:cs typeface="Montserrat"/>
                          <a:sym typeface="Montserrat"/>
                        </a:rPr>
                        <a:t>RESULTADO</a:t>
                      </a:r>
                      <a:endParaRPr sz="1200" b="1" u="none" strike="noStrike" cap="none" dirty="0">
                        <a:solidFill>
                          <a:srgbClr val="FFFFFF"/>
                        </a:solidFill>
                        <a:latin typeface="+mj-lt"/>
                        <a:ea typeface="Montserrat"/>
                        <a:cs typeface="Montserrat"/>
                        <a:sym typeface="Montserrat"/>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1292299">
                <a:tc>
                  <a:txBody>
                    <a:bodyPr/>
                    <a:lstStyle/>
                    <a:p>
                      <a:pPr marL="0" marR="0" lvl="0" indent="0" algn="ctr" rtl="0">
                        <a:lnSpc>
                          <a:spcPct val="100000"/>
                        </a:lnSpc>
                        <a:spcBef>
                          <a:spcPts val="0"/>
                        </a:spcBef>
                        <a:spcAft>
                          <a:spcPts val="0"/>
                        </a:spcAft>
                        <a:buClr>
                          <a:schemeClr val="dk1"/>
                        </a:buClr>
                        <a:buSzPts val="1100"/>
                        <a:buFont typeface="Arial"/>
                        <a:buNone/>
                      </a:pPr>
                      <a:r>
                        <a:rPr lang="pt-BR" sz="1400" b="1" i="0" u="none" strike="noStrike" kern="1200" cap="none" dirty="0">
                          <a:solidFill>
                            <a:schemeClr val="bg2"/>
                          </a:solidFill>
                          <a:latin typeface="+mn-lt"/>
                          <a:ea typeface="Montserrat"/>
                          <a:cs typeface="Montserrat"/>
                          <a:sym typeface="Montserrat"/>
                        </a:rPr>
                        <a:t>SIM! </a:t>
                      </a:r>
                      <a:r>
                        <a:rPr lang="pt-BR" sz="1400" b="1" u="none" strike="noStrike" kern="1200" cap="none" dirty="0">
                          <a:solidFill>
                            <a:schemeClr val="tx1"/>
                          </a:solidFill>
                          <a:latin typeface="+mn-lt"/>
                          <a:ea typeface="Montserrat"/>
                          <a:cs typeface="Montserrat"/>
                          <a:sym typeface="Montserrat"/>
                        </a:rPr>
                        <a:t>HOUVE</a:t>
                      </a:r>
                    </a:p>
                    <a:p>
                      <a:pPr marL="0" marR="0" lvl="0" indent="0" algn="ctr" rtl="0">
                        <a:lnSpc>
                          <a:spcPct val="100000"/>
                        </a:lnSpc>
                        <a:spcBef>
                          <a:spcPts val="0"/>
                        </a:spcBef>
                        <a:spcAft>
                          <a:spcPts val="0"/>
                        </a:spcAft>
                        <a:buClr>
                          <a:srgbClr val="000000"/>
                        </a:buClr>
                        <a:buSzPts val="1000"/>
                        <a:buFont typeface="Arial"/>
                        <a:buNone/>
                      </a:pPr>
                      <a:r>
                        <a:rPr lang="pt-BR" sz="1400" b="1" u="none" strike="noStrike" kern="1200" cap="none" dirty="0">
                          <a:solidFill>
                            <a:schemeClr val="tx1"/>
                          </a:solidFill>
                          <a:latin typeface="+mn-lt"/>
                          <a:ea typeface="Montserrat"/>
                          <a:cs typeface="Montserrat"/>
                          <a:sym typeface="Montserrat"/>
                        </a:rPr>
                        <a:t>“DIST. SEM VENDAS” E NÃO HOUVE DISTR. VEND.</a:t>
                      </a:r>
                      <a:endParaRPr sz="1400" b="1" u="none" strike="noStrike" cap="none" dirty="0">
                        <a:latin typeface="+mj-lt"/>
                        <a:ea typeface="Montserrat"/>
                        <a:cs typeface="Montserrat"/>
                        <a:sym typeface="Montserrat"/>
                      </a:endParaRPr>
                    </a:p>
                  </a:txBody>
                  <a:tcPr marL="91425" marR="91425" marT="91425" marB="9142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6835001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Na prática o que é a distribuição sem vendas?</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93</a:t>
            </a:fld>
            <a:endParaRPr lang="en-US" dirty="0"/>
          </a:p>
        </p:txBody>
      </p:sp>
      <p:graphicFrame>
        <p:nvGraphicFramePr>
          <p:cNvPr id="3" name="Google Shape;1856;p112">
            <a:extLst>
              <a:ext uri="{FF2B5EF4-FFF2-40B4-BE49-F238E27FC236}">
                <a16:creationId xmlns:a16="http://schemas.microsoft.com/office/drawing/2014/main" id="{BF8141F5-EBB1-4960-12FE-9377F9B56E94}"/>
              </a:ext>
            </a:extLst>
          </p:cNvPr>
          <p:cNvGraphicFramePr/>
          <p:nvPr/>
        </p:nvGraphicFramePr>
        <p:xfrm>
          <a:off x="288557" y="713424"/>
          <a:ext cx="9244741" cy="5158866"/>
        </p:xfrm>
        <a:graphic>
          <a:graphicData uri="http://schemas.openxmlformats.org/drawingml/2006/table">
            <a:tbl>
              <a:tblPr>
                <a:noFill/>
              </a:tblPr>
              <a:tblGrid>
                <a:gridCol w="9244741">
                  <a:extLst>
                    <a:ext uri="{9D8B030D-6E8A-4147-A177-3AD203B41FA5}">
                      <a16:colId xmlns:a16="http://schemas.microsoft.com/office/drawing/2014/main" val="20000"/>
                    </a:ext>
                  </a:extLst>
                </a:gridCol>
              </a:tblGrid>
              <a:tr h="1719622">
                <a:tc>
                  <a:txBody>
                    <a:bodyPr/>
                    <a:lstStyle/>
                    <a:p>
                      <a:pPr marL="0" marR="0" lvl="0" indent="0" algn="ctr" rtl="0">
                        <a:lnSpc>
                          <a:spcPct val="100000"/>
                        </a:lnSpc>
                        <a:spcBef>
                          <a:spcPts val="0"/>
                        </a:spcBef>
                        <a:spcAft>
                          <a:spcPts val="0"/>
                        </a:spcAft>
                        <a:buClr>
                          <a:srgbClr val="000000"/>
                        </a:buClr>
                        <a:buSzPts val="1050"/>
                        <a:buFont typeface="Arial"/>
                        <a:buNone/>
                      </a:pPr>
                      <a:r>
                        <a:rPr lang="pt-BR" sz="1600" b="0" u="none" strike="noStrike" cap="none" dirty="0">
                          <a:solidFill>
                            <a:schemeClr val="tx1"/>
                          </a:solidFill>
                          <a:latin typeface="+mj-lt"/>
                          <a:ea typeface="Montserrat"/>
                          <a:cs typeface="Montserrat"/>
                          <a:sym typeface="Montserrat"/>
                        </a:rPr>
                        <a:t>Só haverá Distribuição Sem Vendas quando pelo menos uma semana do mês atual for identificada como Sem Vendas (lojas scanning) ou Sem Estoque (lojas audit). </a:t>
                      </a:r>
                    </a:p>
                    <a:p>
                      <a:pPr marL="0" marR="0" lvl="0" indent="0" algn="ctr" rtl="0">
                        <a:lnSpc>
                          <a:spcPct val="100000"/>
                        </a:lnSpc>
                        <a:spcBef>
                          <a:spcPts val="0"/>
                        </a:spcBef>
                        <a:spcAft>
                          <a:spcPts val="0"/>
                        </a:spcAft>
                        <a:buClr>
                          <a:srgbClr val="000000"/>
                        </a:buClr>
                        <a:buSzPts val="1050"/>
                        <a:buFont typeface="Arial"/>
                        <a:buNone/>
                      </a:pPr>
                      <a:endParaRPr lang="pt-BR" sz="1600" b="0" u="none" strike="noStrike" cap="none" dirty="0">
                        <a:solidFill>
                          <a:schemeClr val="tx1"/>
                        </a:solidFill>
                        <a:latin typeface="+mj-lt"/>
                        <a:ea typeface="Montserrat"/>
                        <a:cs typeface="Montserrat"/>
                        <a:sym typeface="Montserrat"/>
                      </a:endParaRPr>
                    </a:p>
                    <a:p>
                      <a:pPr marL="0" marR="0" lvl="0" indent="0" algn="ctr" rtl="0">
                        <a:lnSpc>
                          <a:spcPct val="100000"/>
                        </a:lnSpc>
                        <a:spcBef>
                          <a:spcPts val="0"/>
                        </a:spcBef>
                        <a:spcAft>
                          <a:spcPts val="0"/>
                        </a:spcAft>
                        <a:buClr>
                          <a:srgbClr val="000000"/>
                        </a:buClr>
                        <a:buSzPts val="1050"/>
                        <a:buFont typeface="Arial"/>
                        <a:buNone/>
                      </a:pPr>
                      <a:r>
                        <a:rPr lang="pt-BR" sz="1600" b="0" u="none" strike="noStrike" cap="none" dirty="0">
                          <a:solidFill>
                            <a:schemeClr val="tx1"/>
                          </a:solidFill>
                          <a:latin typeface="+mj-lt"/>
                          <a:ea typeface="Montserrat"/>
                          <a:cs typeface="Montserrat"/>
                          <a:sym typeface="Montserrat"/>
                        </a:rPr>
                        <a:t>Para que uma semana seja determinada como Sem Vendas, será necessário que ela não apresente vendas e que pelo menos uma das três semanas que a antecedem apresente.</a:t>
                      </a:r>
                    </a:p>
                  </a:txBody>
                  <a:tcPr marL="72975" marR="72975" marT="72975" marB="7297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719622">
                <a:tc>
                  <a:txBody>
                    <a:bodyPr/>
                    <a:lstStyle/>
                    <a:p>
                      <a:pPr marL="0" marR="0" lvl="0" indent="0" algn="ctr" rtl="0">
                        <a:lnSpc>
                          <a:spcPct val="100000"/>
                        </a:lnSpc>
                        <a:spcBef>
                          <a:spcPts val="0"/>
                        </a:spcBef>
                        <a:spcAft>
                          <a:spcPts val="0"/>
                        </a:spcAft>
                        <a:buClr>
                          <a:srgbClr val="000000"/>
                        </a:buClr>
                        <a:buSzPts val="700"/>
                        <a:buFont typeface="Arial"/>
                        <a:buNone/>
                      </a:pPr>
                      <a:r>
                        <a:rPr lang="pt-BR" sz="1600" b="0" u="none" strike="noStrike" cap="none" dirty="0">
                          <a:solidFill>
                            <a:schemeClr val="tx1"/>
                          </a:solidFill>
                          <a:latin typeface="+mj-lt"/>
                          <a:ea typeface="Montserrat"/>
                          <a:cs typeface="Montserrat"/>
                          <a:sym typeface="Montserrat"/>
                        </a:rPr>
                        <a:t>Produto não foi vendido em três semanas do mês atual e em nenhuma das três semanas que antecedem cada uma delas.</a:t>
                      </a: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719622">
                <a:tc>
                  <a:txBody>
                    <a:bodyPr/>
                    <a:lstStyle/>
                    <a:p>
                      <a:pPr marL="0" marR="0" lvl="0" indent="0" algn="ctr" rtl="0">
                        <a:lnSpc>
                          <a:spcPct val="100000"/>
                        </a:lnSpc>
                        <a:spcBef>
                          <a:spcPts val="0"/>
                        </a:spcBef>
                        <a:spcAft>
                          <a:spcPts val="0"/>
                        </a:spcAft>
                        <a:buClr>
                          <a:srgbClr val="000000"/>
                        </a:buClr>
                        <a:buSzPts val="700"/>
                        <a:buFont typeface="Arial"/>
                        <a:buNone/>
                      </a:pPr>
                      <a:r>
                        <a:rPr lang="pt-BR" sz="1600" b="0" u="none" strike="noStrike" cap="none" dirty="0">
                          <a:solidFill>
                            <a:schemeClr val="tx1"/>
                          </a:solidFill>
                          <a:latin typeface="+mj-lt"/>
                          <a:ea typeface="Montserrat"/>
                          <a:cs typeface="Montserrat"/>
                          <a:sym typeface="Montserrat"/>
                        </a:rPr>
                        <a:t>Só haverá Distribuição Sem Vendas quando pelo menos uma semana do mês atual for identificada como Sem Vendas (lojas scanning) ou Sem Estoque (lojas audit).</a:t>
                      </a:r>
                    </a:p>
                    <a:p>
                      <a:pPr marL="0" marR="0" lvl="0" indent="0" algn="ctr" rtl="0">
                        <a:lnSpc>
                          <a:spcPct val="100000"/>
                        </a:lnSpc>
                        <a:spcBef>
                          <a:spcPts val="0"/>
                        </a:spcBef>
                        <a:spcAft>
                          <a:spcPts val="0"/>
                        </a:spcAft>
                        <a:buClr>
                          <a:srgbClr val="000000"/>
                        </a:buClr>
                        <a:buSzPts val="700"/>
                        <a:buFont typeface="Arial"/>
                        <a:buNone/>
                      </a:pPr>
                      <a:r>
                        <a:rPr lang="pt-BR" sz="1600" b="0" u="none" strike="noStrike" cap="none" dirty="0">
                          <a:solidFill>
                            <a:schemeClr val="tx1"/>
                          </a:solidFill>
                          <a:latin typeface="+mj-lt"/>
                          <a:ea typeface="Montserrat"/>
                          <a:cs typeface="Montserrat"/>
                          <a:sym typeface="Montserrat"/>
                        </a:rPr>
                        <a:t> </a:t>
                      </a:r>
                    </a:p>
                    <a:p>
                      <a:pPr marL="0" marR="0" lvl="0" indent="0" algn="ctr" rtl="0">
                        <a:lnSpc>
                          <a:spcPct val="100000"/>
                        </a:lnSpc>
                        <a:spcBef>
                          <a:spcPts val="0"/>
                        </a:spcBef>
                        <a:spcAft>
                          <a:spcPts val="0"/>
                        </a:spcAft>
                        <a:buClr>
                          <a:srgbClr val="000000"/>
                        </a:buClr>
                        <a:buSzPts val="700"/>
                        <a:buFont typeface="Arial"/>
                        <a:buNone/>
                      </a:pPr>
                      <a:r>
                        <a:rPr lang="pt-BR" sz="1600" b="0" u="none" strike="noStrike" cap="none" dirty="0">
                          <a:solidFill>
                            <a:schemeClr val="tx1"/>
                          </a:solidFill>
                          <a:latin typeface="+mj-lt"/>
                          <a:ea typeface="Montserrat"/>
                          <a:cs typeface="Montserrat"/>
                          <a:sym typeface="Montserrat"/>
                        </a:rPr>
                        <a:t>Para que uma semana seja determinada como Sem Vendas, será necessário que ela não apresente vendas, mas que pelo menos uma das três semanas anteriores a ela apresentem.</a:t>
                      </a: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pSp>
        <p:nvGrpSpPr>
          <p:cNvPr id="21" name="Group 20">
            <a:extLst>
              <a:ext uri="{FF2B5EF4-FFF2-40B4-BE49-F238E27FC236}">
                <a16:creationId xmlns:a16="http://schemas.microsoft.com/office/drawing/2014/main" id="{795F5031-4BEC-A63E-92C4-92E45FFA33ED}"/>
              </a:ext>
            </a:extLst>
          </p:cNvPr>
          <p:cNvGrpSpPr/>
          <p:nvPr/>
        </p:nvGrpSpPr>
        <p:grpSpPr>
          <a:xfrm>
            <a:off x="3848824" y="5962095"/>
            <a:ext cx="4494353" cy="397352"/>
            <a:chOff x="1996982" y="5962095"/>
            <a:chExt cx="4494353" cy="397352"/>
          </a:xfrm>
        </p:grpSpPr>
        <p:sp>
          <p:nvSpPr>
            <p:cNvPr id="4" name="Content Placeholder 1">
              <a:extLst>
                <a:ext uri="{FF2B5EF4-FFF2-40B4-BE49-F238E27FC236}">
                  <a16:creationId xmlns:a16="http://schemas.microsoft.com/office/drawing/2014/main" id="{F3245F22-74D7-5A7F-752F-B0C7E82AD902}"/>
                </a:ext>
              </a:extLst>
            </p:cNvPr>
            <p:cNvSpPr txBox="1">
              <a:spLocks/>
            </p:cNvSpPr>
            <p:nvPr/>
          </p:nvSpPr>
          <p:spPr>
            <a:xfrm>
              <a:off x="1996982" y="5962095"/>
              <a:ext cx="1704142" cy="397352"/>
            </a:xfrm>
            <a:prstGeom prst="rect">
              <a:avLst/>
            </a:prstGeom>
          </p:spPr>
          <p:txBody>
            <a:bodyPr vert="horz" lIns="0" tIns="45720" rIns="0" bIns="45720" rtlCol="0" anchor="ctr">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t-BR" sz="1200" b="1" dirty="0"/>
                <a:t>S= Produto Vendido</a:t>
              </a:r>
            </a:p>
          </p:txBody>
        </p:sp>
        <p:sp>
          <p:nvSpPr>
            <p:cNvPr id="5" name="Content Placeholder 1">
              <a:extLst>
                <a:ext uri="{FF2B5EF4-FFF2-40B4-BE49-F238E27FC236}">
                  <a16:creationId xmlns:a16="http://schemas.microsoft.com/office/drawing/2014/main" id="{E65412C4-A638-33FD-167B-6A1104183C9B}"/>
                </a:ext>
              </a:extLst>
            </p:cNvPr>
            <p:cNvSpPr txBox="1">
              <a:spLocks/>
            </p:cNvSpPr>
            <p:nvPr/>
          </p:nvSpPr>
          <p:spPr>
            <a:xfrm>
              <a:off x="4396151" y="5962095"/>
              <a:ext cx="2095184" cy="397352"/>
            </a:xfrm>
            <a:prstGeom prst="rect">
              <a:avLst/>
            </a:prstGeom>
          </p:spPr>
          <p:txBody>
            <a:bodyPr vert="horz" lIns="0" tIns="45720" rIns="0" bIns="45720" rtlCol="0" anchor="ctr">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t-BR" sz="1200" b="1" dirty="0"/>
                <a:t>N= Produto não Vendido</a:t>
              </a:r>
            </a:p>
          </p:txBody>
        </p:sp>
      </p:grpSp>
      <p:graphicFrame>
        <p:nvGraphicFramePr>
          <p:cNvPr id="15" name="Google Shape;1856;p112">
            <a:extLst>
              <a:ext uri="{FF2B5EF4-FFF2-40B4-BE49-F238E27FC236}">
                <a16:creationId xmlns:a16="http://schemas.microsoft.com/office/drawing/2014/main" id="{E70D1DEE-4EF3-690F-F630-13A0113BFF4E}"/>
              </a:ext>
            </a:extLst>
          </p:cNvPr>
          <p:cNvGraphicFramePr/>
          <p:nvPr/>
        </p:nvGraphicFramePr>
        <p:xfrm>
          <a:off x="9997316" y="713424"/>
          <a:ext cx="1866599" cy="1658029"/>
        </p:xfrm>
        <a:graphic>
          <a:graphicData uri="http://schemas.openxmlformats.org/drawingml/2006/table">
            <a:tbl>
              <a:tblPr>
                <a:noFill/>
              </a:tblPr>
              <a:tblGrid>
                <a:gridCol w="1866599">
                  <a:extLst>
                    <a:ext uri="{9D8B030D-6E8A-4147-A177-3AD203B41FA5}">
                      <a16:colId xmlns:a16="http://schemas.microsoft.com/office/drawing/2014/main" val="20000"/>
                    </a:ext>
                  </a:extLst>
                </a:gridCol>
              </a:tblGrid>
              <a:tr h="338957">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dirty="0">
                          <a:solidFill>
                            <a:srgbClr val="FFFFFF"/>
                          </a:solidFill>
                          <a:latin typeface="+mj-lt"/>
                          <a:ea typeface="Montserrat"/>
                          <a:cs typeface="Montserrat"/>
                          <a:sym typeface="Montserrat"/>
                        </a:rPr>
                        <a:t>RESULTADO</a:t>
                      </a:r>
                      <a:endParaRPr sz="1200" b="1" u="none" strike="noStrike" cap="none" dirty="0">
                        <a:solidFill>
                          <a:srgbClr val="FFFFFF"/>
                        </a:solidFill>
                        <a:latin typeface="+mj-lt"/>
                        <a:ea typeface="Montserrat"/>
                        <a:cs typeface="Montserrat"/>
                        <a:sym typeface="Montserrat"/>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1292299">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dirty="0">
                          <a:solidFill>
                            <a:schemeClr val="bg2"/>
                          </a:solidFill>
                          <a:latin typeface="+mj-lt"/>
                          <a:ea typeface="Montserrat"/>
                          <a:cs typeface="Montserrat"/>
                          <a:sym typeface="Montserrat"/>
                        </a:rPr>
                        <a:t>SIM! </a:t>
                      </a:r>
                      <a:r>
                        <a:rPr lang="en" sz="1400" b="1" u="none" strike="noStrike" cap="none" dirty="0">
                          <a:latin typeface="+mj-lt"/>
                          <a:ea typeface="Montserrat"/>
                          <a:cs typeface="Montserrat"/>
                          <a:sym typeface="Montserrat"/>
                        </a:rPr>
                        <a:t>HOUVE</a:t>
                      </a:r>
                      <a:endParaRPr sz="1400" b="1" u="none" strike="noStrike" cap="none" dirty="0">
                        <a:latin typeface="+mj-lt"/>
                        <a:ea typeface="Montserrat"/>
                        <a:cs typeface="Montserrat"/>
                        <a:sym typeface="Montserrat"/>
                      </a:endParaRPr>
                    </a:p>
                    <a:p>
                      <a:pPr marL="0" marR="0" lvl="0" indent="0" algn="ctr" rtl="0">
                        <a:lnSpc>
                          <a:spcPct val="100000"/>
                        </a:lnSpc>
                        <a:spcBef>
                          <a:spcPts val="0"/>
                        </a:spcBef>
                        <a:spcAft>
                          <a:spcPts val="0"/>
                        </a:spcAft>
                        <a:buClr>
                          <a:srgbClr val="000000"/>
                        </a:buClr>
                        <a:buSzPts val="1000"/>
                        <a:buFont typeface="Arial"/>
                        <a:buNone/>
                      </a:pPr>
                      <a:r>
                        <a:rPr lang="en" sz="1400" b="1" u="none" strike="noStrike" cap="none" dirty="0">
                          <a:latin typeface="+mj-lt"/>
                          <a:ea typeface="Montserrat"/>
                          <a:cs typeface="Montserrat"/>
                          <a:sym typeface="Montserrat"/>
                        </a:rPr>
                        <a:t>“DIST. SEM VENDAS” E HOUVE DISTR. VEND.</a:t>
                      </a:r>
                      <a:endParaRPr sz="1400" b="1" u="none" strike="noStrike" cap="none" dirty="0">
                        <a:latin typeface="+mj-lt"/>
                        <a:ea typeface="Montserrat"/>
                        <a:cs typeface="Montserrat"/>
                        <a:sym typeface="Montserrat"/>
                      </a:endParaRPr>
                    </a:p>
                  </a:txBody>
                  <a:tcPr marL="91425" marR="91425" marT="91425" marB="9142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graphicFrame>
        <p:nvGraphicFramePr>
          <p:cNvPr id="19" name="Google Shape;1856;p112">
            <a:extLst>
              <a:ext uri="{FF2B5EF4-FFF2-40B4-BE49-F238E27FC236}">
                <a16:creationId xmlns:a16="http://schemas.microsoft.com/office/drawing/2014/main" id="{CF5F895C-1583-3D2E-9788-FDDA64E997B4}"/>
              </a:ext>
            </a:extLst>
          </p:cNvPr>
          <p:cNvGraphicFramePr/>
          <p:nvPr/>
        </p:nvGraphicFramePr>
        <p:xfrm>
          <a:off x="9997316" y="2463844"/>
          <a:ext cx="1866599" cy="1658029"/>
        </p:xfrm>
        <a:graphic>
          <a:graphicData uri="http://schemas.openxmlformats.org/drawingml/2006/table">
            <a:tbl>
              <a:tblPr>
                <a:noFill/>
              </a:tblPr>
              <a:tblGrid>
                <a:gridCol w="1866599">
                  <a:extLst>
                    <a:ext uri="{9D8B030D-6E8A-4147-A177-3AD203B41FA5}">
                      <a16:colId xmlns:a16="http://schemas.microsoft.com/office/drawing/2014/main" val="20000"/>
                    </a:ext>
                  </a:extLst>
                </a:gridCol>
              </a:tblGrid>
              <a:tr h="338957">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dirty="0">
                          <a:solidFill>
                            <a:srgbClr val="FFFFFF"/>
                          </a:solidFill>
                          <a:latin typeface="+mj-lt"/>
                          <a:ea typeface="Montserrat"/>
                          <a:cs typeface="Montserrat"/>
                          <a:sym typeface="Montserrat"/>
                        </a:rPr>
                        <a:t>RESULTADO</a:t>
                      </a:r>
                      <a:endParaRPr sz="1200" b="1" u="none" strike="noStrike" cap="none" dirty="0">
                        <a:solidFill>
                          <a:srgbClr val="FFFFFF"/>
                        </a:solidFill>
                        <a:latin typeface="+mj-lt"/>
                        <a:ea typeface="Montserrat"/>
                        <a:cs typeface="Montserrat"/>
                        <a:sym typeface="Montserrat"/>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1292299">
                <a:tc>
                  <a:txBody>
                    <a:bodyPr/>
                    <a:lstStyle/>
                    <a:p>
                      <a:pPr marL="0" marR="0" lvl="0" indent="0" algn="ctr" rtl="0">
                        <a:lnSpc>
                          <a:spcPct val="100000"/>
                        </a:lnSpc>
                        <a:spcBef>
                          <a:spcPts val="0"/>
                        </a:spcBef>
                        <a:spcAft>
                          <a:spcPts val="0"/>
                        </a:spcAft>
                        <a:buClr>
                          <a:schemeClr val="dk1"/>
                        </a:buClr>
                        <a:buSzPts val="1100"/>
                        <a:buFont typeface="Arial"/>
                        <a:buNone/>
                      </a:pPr>
                      <a:r>
                        <a:rPr lang="en" sz="1400" b="1" u="none" strike="noStrike" cap="none" dirty="0">
                          <a:solidFill>
                            <a:schemeClr val="accent1"/>
                          </a:solidFill>
                          <a:latin typeface="+mj-lt"/>
                          <a:ea typeface="Montserrat"/>
                          <a:cs typeface="Montserrat"/>
                          <a:sym typeface="Montserrat"/>
                        </a:rPr>
                        <a:t>NÃO! </a:t>
                      </a:r>
                      <a:r>
                        <a:rPr lang="en" sz="1400" b="1" u="none" strike="noStrike" cap="none" dirty="0">
                          <a:latin typeface="+mj-lt"/>
                          <a:ea typeface="Montserrat"/>
                          <a:cs typeface="Montserrat"/>
                          <a:sym typeface="Montserrat"/>
                        </a:rPr>
                        <a:t>HOUVE</a:t>
                      </a:r>
                      <a:endParaRPr sz="1400" b="1" u="none" strike="noStrike" cap="none" dirty="0">
                        <a:latin typeface="+mj-lt"/>
                        <a:ea typeface="Montserrat"/>
                        <a:cs typeface="Montserrat"/>
                        <a:sym typeface="Montserrat"/>
                      </a:endParaRPr>
                    </a:p>
                    <a:p>
                      <a:pPr marL="0" marR="0" lvl="0" indent="0" algn="ctr" rtl="0">
                        <a:lnSpc>
                          <a:spcPct val="100000"/>
                        </a:lnSpc>
                        <a:spcBef>
                          <a:spcPts val="0"/>
                        </a:spcBef>
                        <a:spcAft>
                          <a:spcPts val="0"/>
                        </a:spcAft>
                        <a:buClr>
                          <a:srgbClr val="000000"/>
                        </a:buClr>
                        <a:buSzPts val="1000"/>
                        <a:buFont typeface="Arial"/>
                        <a:buNone/>
                      </a:pPr>
                      <a:r>
                        <a:rPr lang="en" sz="1400" b="1" u="none" strike="noStrike" cap="none" dirty="0">
                          <a:latin typeface="+mj-lt"/>
                          <a:ea typeface="Montserrat"/>
                          <a:cs typeface="Montserrat"/>
                          <a:sym typeface="Montserrat"/>
                        </a:rPr>
                        <a:t>“DIST. SEM VENDAS”E HOUVE DISTRIBUIÇÃO VEND.</a:t>
                      </a:r>
                      <a:endParaRPr sz="1400" b="1" u="none" strike="noStrike" cap="none" dirty="0">
                        <a:latin typeface="+mj-lt"/>
                        <a:ea typeface="Montserrat"/>
                        <a:cs typeface="Montserrat"/>
                        <a:sym typeface="Montserrat"/>
                      </a:endParaRPr>
                    </a:p>
                  </a:txBody>
                  <a:tcPr marL="91425" marR="91425" marT="91425" marB="9142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graphicFrame>
        <p:nvGraphicFramePr>
          <p:cNvPr id="20" name="Google Shape;1856;p112">
            <a:extLst>
              <a:ext uri="{FF2B5EF4-FFF2-40B4-BE49-F238E27FC236}">
                <a16:creationId xmlns:a16="http://schemas.microsoft.com/office/drawing/2014/main" id="{B756364E-9C2B-8FAF-0414-C0C658F0F72D}"/>
              </a:ext>
            </a:extLst>
          </p:cNvPr>
          <p:cNvGraphicFramePr/>
          <p:nvPr/>
        </p:nvGraphicFramePr>
        <p:xfrm>
          <a:off x="9997316" y="4214262"/>
          <a:ext cx="1866599" cy="1658029"/>
        </p:xfrm>
        <a:graphic>
          <a:graphicData uri="http://schemas.openxmlformats.org/drawingml/2006/table">
            <a:tbl>
              <a:tblPr>
                <a:noFill/>
              </a:tblPr>
              <a:tblGrid>
                <a:gridCol w="1866599">
                  <a:extLst>
                    <a:ext uri="{9D8B030D-6E8A-4147-A177-3AD203B41FA5}">
                      <a16:colId xmlns:a16="http://schemas.microsoft.com/office/drawing/2014/main" val="20000"/>
                    </a:ext>
                  </a:extLst>
                </a:gridCol>
              </a:tblGrid>
              <a:tr h="338957">
                <a:tc>
                  <a:txBody>
                    <a:bodyPr/>
                    <a:lstStyle/>
                    <a:p>
                      <a:pPr marL="0" marR="0" lvl="0" indent="0" algn="ctr" rtl="0">
                        <a:lnSpc>
                          <a:spcPct val="100000"/>
                        </a:lnSpc>
                        <a:spcBef>
                          <a:spcPts val="0"/>
                        </a:spcBef>
                        <a:spcAft>
                          <a:spcPts val="0"/>
                        </a:spcAft>
                        <a:buClr>
                          <a:srgbClr val="000000"/>
                        </a:buClr>
                        <a:buSzPts val="1100"/>
                        <a:buFont typeface="Arial"/>
                        <a:buNone/>
                      </a:pPr>
                      <a:r>
                        <a:rPr lang="en" sz="1200" b="1" u="none" strike="noStrike" cap="none" dirty="0">
                          <a:solidFill>
                            <a:srgbClr val="FFFFFF"/>
                          </a:solidFill>
                          <a:latin typeface="+mj-lt"/>
                          <a:ea typeface="Montserrat"/>
                          <a:cs typeface="Montserrat"/>
                          <a:sym typeface="Montserrat"/>
                        </a:rPr>
                        <a:t>RESULTADO</a:t>
                      </a:r>
                      <a:endParaRPr sz="1200" b="1" u="none" strike="noStrike" cap="none" dirty="0">
                        <a:solidFill>
                          <a:srgbClr val="FFFFFF"/>
                        </a:solidFill>
                        <a:latin typeface="+mj-lt"/>
                        <a:ea typeface="Montserrat"/>
                        <a:cs typeface="Montserrat"/>
                        <a:sym typeface="Montserrat"/>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1292299">
                <a:tc>
                  <a:txBody>
                    <a:bodyPr/>
                    <a:lstStyle/>
                    <a:p>
                      <a:pPr marL="0" marR="0" lvl="0" indent="0" algn="ctr" rtl="0">
                        <a:lnSpc>
                          <a:spcPct val="100000"/>
                        </a:lnSpc>
                        <a:spcBef>
                          <a:spcPts val="0"/>
                        </a:spcBef>
                        <a:spcAft>
                          <a:spcPts val="0"/>
                        </a:spcAft>
                        <a:buClr>
                          <a:schemeClr val="dk1"/>
                        </a:buClr>
                        <a:buSzPts val="1100"/>
                        <a:buFont typeface="Arial"/>
                        <a:buNone/>
                      </a:pPr>
                      <a:r>
                        <a:rPr lang="pt-BR" sz="1400" b="1" i="0" u="none" strike="noStrike" kern="1200" cap="none" dirty="0">
                          <a:solidFill>
                            <a:schemeClr val="bg2"/>
                          </a:solidFill>
                          <a:latin typeface="+mn-lt"/>
                          <a:ea typeface="Montserrat"/>
                          <a:cs typeface="Montserrat"/>
                          <a:sym typeface="Montserrat"/>
                        </a:rPr>
                        <a:t>SIM! </a:t>
                      </a:r>
                      <a:r>
                        <a:rPr lang="pt-BR" sz="1400" b="1" u="none" strike="noStrike" kern="1200" cap="none" dirty="0">
                          <a:solidFill>
                            <a:schemeClr val="tx1"/>
                          </a:solidFill>
                          <a:latin typeface="+mn-lt"/>
                          <a:ea typeface="Montserrat"/>
                          <a:cs typeface="Montserrat"/>
                          <a:sym typeface="Montserrat"/>
                        </a:rPr>
                        <a:t>HOUVE</a:t>
                      </a:r>
                    </a:p>
                    <a:p>
                      <a:pPr marL="0" marR="0" lvl="0" indent="0" algn="ctr" rtl="0">
                        <a:lnSpc>
                          <a:spcPct val="100000"/>
                        </a:lnSpc>
                        <a:spcBef>
                          <a:spcPts val="0"/>
                        </a:spcBef>
                        <a:spcAft>
                          <a:spcPts val="0"/>
                        </a:spcAft>
                        <a:buClr>
                          <a:srgbClr val="000000"/>
                        </a:buClr>
                        <a:buSzPts val="1000"/>
                        <a:buFont typeface="Arial"/>
                        <a:buNone/>
                      </a:pPr>
                      <a:r>
                        <a:rPr lang="pt-BR" sz="1400" b="1" u="none" strike="noStrike" kern="1200" cap="none" dirty="0">
                          <a:solidFill>
                            <a:schemeClr val="tx1"/>
                          </a:solidFill>
                          <a:latin typeface="+mn-lt"/>
                          <a:ea typeface="Montserrat"/>
                          <a:cs typeface="Montserrat"/>
                          <a:sym typeface="Montserrat"/>
                        </a:rPr>
                        <a:t>“DIST. SEM VENDAS” E NÃO HOUVE DISTR. VEND.</a:t>
                      </a:r>
                      <a:endParaRPr sz="1400" b="1" u="none" strike="noStrike" cap="none" dirty="0">
                        <a:latin typeface="+mj-lt"/>
                        <a:ea typeface="Montserrat"/>
                        <a:cs typeface="Montserrat"/>
                        <a:sym typeface="Montserrat"/>
                      </a:endParaRPr>
                    </a:p>
                  </a:txBody>
                  <a:tcPr marL="91425" marR="91425" marT="91425" marB="9142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3799838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Google Shape;1856;p112">
            <a:extLst>
              <a:ext uri="{FF2B5EF4-FFF2-40B4-BE49-F238E27FC236}">
                <a16:creationId xmlns:a16="http://schemas.microsoft.com/office/drawing/2014/main" id="{49951BF5-542E-04C0-CD43-2F1938B2627E}"/>
              </a:ext>
            </a:extLst>
          </p:cNvPr>
          <p:cNvGraphicFramePr/>
          <p:nvPr/>
        </p:nvGraphicFramePr>
        <p:xfrm>
          <a:off x="279200" y="480873"/>
          <a:ext cx="9607749" cy="5668650"/>
        </p:xfrm>
        <a:graphic>
          <a:graphicData uri="http://schemas.openxmlformats.org/drawingml/2006/table">
            <a:tbl>
              <a:tblPr>
                <a:noFill/>
              </a:tblPr>
              <a:tblGrid>
                <a:gridCol w="3202583">
                  <a:extLst>
                    <a:ext uri="{9D8B030D-6E8A-4147-A177-3AD203B41FA5}">
                      <a16:colId xmlns:a16="http://schemas.microsoft.com/office/drawing/2014/main" val="20000"/>
                    </a:ext>
                  </a:extLst>
                </a:gridCol>
                <a:gridCol w="3202583">
                  <a:extLst>
                    <a:ext uri="{9D8B030D-6E8A-4147-A177-3AD203B41FA5}">
                      <a16:colId xmlns:a16="http://schemas.microsoft.com/office/drawing/2014/main" val="465232198"/>
                    </a:ext>
                  </a:extLst>
                </a:gridCol>
                <a:gridCol w="3202583">
                  <a:extLst>
                    <a:ext uri="{9D8B030D-6E8A-4147-A177-3AD203B41FA5}">
                      <a16:colId xmlns:a16="http://schemas.microsoft.com/office/drawing/2014/main" val="1926697109"/>
                    </a:ext>
                  </a:extLst>
                </a:gridCol>
              </a:tblGrid>
              <a:tr h="263532">
                <a:tc>
                  <a:txBody>
                    <a:bodyPr/>
                    <a:lstStyle/>
                    <a:p>
                      <a:pPr marL="0" marR="0" lvl="0" indent="0" algn="ctr" rtl="0">
                        <a:lnSpc>
                          <a:spcPct val="100000"/>
                        </a:lnSpc>
                        <a:spcBef>
                          <a:spcPts val="0"/>
                        </a:spcBef>
                        <a:spcAft>
                          <a:spcPts val="0"/>
                        </a:spcAft>
                        <a:buClr>
                          <a:srgbClr val="000000"/>
                        </a:buClr>
                        <a:buSzPts val="1050"/>
                        <a:buFont typeface="Arial"/>
                        <a:buNone/>
                      </a:pPr>
                      <a:r>
                        <a:rPr lang="pt-BR" sz="1000" b="1" kern="1200" dirty="0">
                          <a:solidFill>
                            <a:schemeClr val="bg1"/>
                          </a:solidFill>
                          <a:latin typeface="+mj-lt"/>
                          <a:ea typeface="+mn-ea"/>
                          <a:cs typeface="+mn-cs"/>
                        </a:rPr>
                        <a:t>ÍNDICE</a:t>
                      </a:r>
                      <a:endParaRPr lang="pt-BR" sz="1000" b="1" u="none" strike="noStrike" cap="none" dirty="0">
                        <a:solidFill>
                          <a:schemeClr val="bg1"/>
                        </a:solidFill>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pt-BR" sz="1000" b="1" u="none" strike="noStrike" cap="none" dirty="0">
                          <a:solidFill>
                            <a:schemeClr val="bg1"/>
                          </a:solidFill>
                          <a:latin typeface="+mj-lt"/>
                          <a:ea typeface="Montserrat"/>
                          <a:cs typeface="Montserrat"/>
                          <a:sym typeface="Montserrat"/>
                        </a:rPr>
                        <a:t>CANAL</a:t>
                      </a:r>
                    </a:p>
                  </a:txBody>
                  <a:tcPr marL="72975" marR="72975" marT="72975" marB="7297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pt-BR" sz="1000" b="1" u="none" strike="noStrike" cap="none" dirty="0">
                          <a:solidFill>
                            <a:schemeClr val="bg1"/>
                          </a:solidFill>
                          <a:latin typeface="+mj-lt"/>
                          <a:ea typeface="Montserrat"/>
                          <a:cs typeface="Montserrat"/>
                          <a:sym typeface="Montserrat"/>
                        </a:rPr>
                        <a:t>RECOMENDAÇÃO</a:t>
                      </a:r>
                    </a:p>
                  </a:txBody>
                  <a:tcPr marL="72975" marR="72975" marT="72975" marB="72975"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1"/>
                  </a:ext>
                </a:extLst>
              </a:tr>
              <a:tr h="263532">
                <a:tc rowSpan="5">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rPr>
                        <a:t>TOTAL INFC</a:t>
                      </a: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rPr>
                        <a:t>INFC</a:t>
                      </a: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rPr>
                        <a:t>VENDEDORA</a:t>
                      </a: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63532">
                <a:tc vMerge="1">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rPr>
                        <a:t>Farma Independente</a:t>
                      </a: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a:ln>
                            <a:noFill/>
                          </a:ln>
                          <a:solidFill>
                            <a:srgbClr val="555555"/>
                          </a:solidFill>
                          <a:effectLst/>
                          <a:uLnTx/>
                          <a:uFillTx/>
                          <a:latin typeface="+mj-lt"/>
                          <a:ea typeface="Montserrat"/>
                          <a:cs typeface="Montserrat"/>
                          <a:sym typeface="Montserrat"/>
                        </a:rPr>
                        <a:t>VENDEDORA</a:t>
                      </a:r>
                      <a:endPar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63532">
                <a:tc vMerge="1">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rPr>
                        <a:t>Farma Cadeia</a:t>
                      </a: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a:ln>
                            <a:noFill/>
                          </a:ln>
                          <a:solidFill>
                            <a:srgbClr val="555555"/>
                          </a:solidFill>
                          <a:effectLst/>
                          <a:uLnTx/>
                          <a:uFillTx/>
                          <a:latin typeface="+mj-lt"/>
                          <a:ea typeface="Montserrat"/>
                          <a:cs typeface="Montserrat"/>
                          <a:sym typeface="Montserrat"/>
                        </a:rPr>
                        <a:t>VENDEDORA</a:t>
                      </a:r>
                      <a:endPar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1650910"/>
                  </a:ext>
                </a:extLst>
              </a:tr>
              <a:tr h="263532">
                <a:tc vMerge="1">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rPr>
                        <a:t>Total Farma</a:t>
                      </a: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a:ln>
                            <a:noFill/>
                          </a:ln>
                          <a:solidFill>
                            <a:srgbClr val="555555"/>
                          </a:solidFill>
                          <a:effectLst/>
                          <a:uLnTx/>
                          <a:uFillTx/>
                          <a:latin typeface="+mj-lt"/>
                          <a:ea typeface="Montserrat"/>
                          <a:cs typeface="Montserrat"/>
                          <a:sym typeface="Montserrat"/>
                        </a:rPr>
                        <a:t>VENDEDORA</a:t>
                      </a:r>
                      <a:endPar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3555375"/>
                  </a:ext>
                </a:extLst>
              </a:tr>
              <a:tr h="263532">
                <a:tc vMerge="1">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rPr>
                        <a:t>Perfumaria</a:t>
                      </a: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rPr>
                        <a:t>VENDEDORA</a:t>
                      </a: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5847156"/>
                  </a:ext>
                </a:extLst>
              </a:tr>
              <a:tr h="263532">
                <a:tc rowSpan="5">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rPr>
                        <a:t>TOTAL INA</a:t>
                      </a: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rPr>
                        <a:t>INA</a:t>
                      </a: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a:ln>
                            <a:noFill/>
                          </a:ln>
                          <a:solidFill>
                            <a:srgbClr val="555555"/>
                          </a:solidFill>
                          <a:effectLst/>
                          <a:uLnTx/>
                          <a:uFillTx/>
                          <a:latin typeface="+mj-lt"/>
                          <a:ea typeface="Montserrat"/>
                          <a:cs typeface="Montserrat"/>
                          <a:sym typeface="Montserrat"/>
                        </a:rPr>
                        <a:t>VENDEDORA</a:t>
                      </a:r>
                      <a:endPar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05107945"/>
                  </a:ext>
                </a:extLst>
              </a:tr>
              <a:tr h="263532">
                <a:tc vMerge="1">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rPr>
                        <a:t>AS Moderno</a:t>
                      </a: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rPr>
                        <a:t>VENDEDORA</a:t>
                      </a: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6042017"/>
                  </a:ext>
                </a:extLst>
              </a:tr>
              <a:tr h="263532">
                <a:tc vMerge="1">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rPr>
                        <a:t>AS Independente</a:t>
                      </a: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rPr>
                        <a:t>VENDEDORA OU COMERCIALIZANTE</a:t>
                      </a: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5949233"/>
                  </a:ext>
                </a:extLst>
              </a:tr>
              <a:tr h="263532">
                <a:tc vMerge="1">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rPr>
                        <a:t>Total AS</a:t>
                      </a: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rPr>
                        <a:t>VENDEDORA</a:t>
                      </a: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0890413"/>
                  </a:ext>
                </a:extLst>
              </a:tr>
              <a:tr h="263532">
                <a:tc vMerge="1">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rPr>
                        <a:t>Tradicional</a:t>
                      </a: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rPr>
                        <a:t>VENDEDORA OU COMERCIALIZANTE</a:t>
                      </a: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4592833"/>
                  </a:ext>
                </a:extLst>
              </a:tr>
              <a:tr h="263532">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rPr>
                        <a:t>TOTAL C&amp;C</a:t>
                      </a: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a:ln>
                            <a:noFill/>
                          </a:ln>
                          <a:solidFill>
                            <a:srgbClr val="555555"/>
                          </a:solidFill>
                          <a:effectLst/>
                          <a:uLnTx/>
                          <a:uFillTx/>
                          <a:latin typeface="+mj-lt"/>
                          <a:ea typeface="Montserrat"/>
                          <a:cs typeface="Montserrat"/>
                          <a:sym typeface="Montserrat"/>
                        </a:rPr>
                        <a:t>VENDEDORA</a:t>
                      </a:r>
                      <a:endPar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4265617"/>
                  </a:ext>
                </a:extLst>
              </a:tr>
              <a:tr h="263532">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rPr>
                        <a:t>TOTAL INA+INFC</a:t>
                      </a: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a:ln>
                            <a:noFill/>
                          </a:ln>
                          <a:solidFill>
                            <a:srgbClr val="555555"/>
                          </a:solidFill>
                          <a:effectLst/>
                          <a:uLnTx/>
                          <a:uFillTx/>
                          <a:latin typeface="+mj-lt"/>
                          <a:ea typeface="Montserrat"/>
                          <a:cs typeface="Montserrat"/>
                          <a:sym typeface="Montserrat"/>
                        </a:rPr>
                        <a:t>VENDEDORA</a:t>
                      </a:r>
                      <a:endPar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0513844"/>
                  </a:ext>
                </a:extLst>
              </a:tr>
              <a:tr h="263532">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rPr>
                        <a:t>TOTAL INA+INFC+C&amp;C </a:t>
                      </a: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a:ln>
                            <a:noFill/>
                          </a:ln>
                          <a:solidFill>
                            <a:srgbClr val="555555"/>
                          </a:solidFill>
                          <a:effectLst/>
                          <a:uLnTx/>
                          <a:uFillTx/>
                          <a:latin typeface="+mj-lt"/>
                          <a:ea typeface="Montserrat"/>
                          <a:cs typeface="Montserrat"/>
                          <a:sym typeface="Montserrat"/>
                        </a:rPr>
                        <a:t>VENDEDORA</a:t>
                      </a:r>
                      <a:endPar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4699328"/>
                  </a:ext>
                </a:extLst>
              </a:tr>
              <a:tr h="263532">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rPr>
                        <a:t>TOTAL INA+INFC+INB</a:t>
                      </a: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a:ln>
                            <a:noFill/>
                          </a:ln>
                          <a:solidFill>
                            <a:srgbClr val="555555"/>
                          </a:solidFill>
                          <a:effectLst/>
                          <a:uLnTx/>
                          <a:uFillTx/>
                          <a:latin typeface="+mj-lt"/>
                          <a:ea typeface="Montserrat"/>
                          <a:cs typeface="Montserrat"/>
                          <a:sym typeface="Montserrat"/>
                        </a:rPr>
                        <a:t>VENDEDORA</a:t>
                      </a:r>
                      <a:endPar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2319524"/>
                  </a:ext>
                </a:extLst>
              </a:tr>
              <a:tr h="263532">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rPr>
                        <a:t>TOTAL INA+INFC+INB+C&amp;C</a:t>
                      </a: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rPr>
                        <a:t>VENDEDORA</a:t>
                      </a: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628817"/>
                  </a:ext>
                </a:extLst>
              </a:tr>
              <a:tr h="263532">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rPr>
                        <a:t>TOTAL INB</a:t>
                      </a: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a:ln>
                            <a:noFill/>
                          </a:ln>
                          <a:solidFill>
                            <a:srgbClr val="555555"/>
                          </a:solidFill>
                          <a:effectLst/>
                          <a:uLnTx/>
                          <a:uFillTx/>
                          <a:latin typeface="+mj-lt"/>
                          <a:ea typeface="Montserrat"/>
                          <a:cs typeface="Montserrat"/>
                          <a:sym typeface="Montserrat"/>
                        </a:rPr>
                        <a:t>VENDEDORA OU COMERCIALIZANTE</a:t>
                      </a:r>
                      <a:endPar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6025322"/>
                  </a:ext>
                </a:extLst>
              </a:tr>
              <a:tr h="263532">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rPr>
                        <a:t>TOTAL PET</a:t>
                      </a: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a:ln>
                            <a:noFill/>
                          </a:ln>
                          <a:solidFill>
                            <a:srgbClr val="555555"/>
                          </a:solidFill>
                          <a:effectLst/>
                          <a:uLnTx/>
                          <a:uFillTx/>
                          <a:latin typeface="+mj-lt"/>
                          <a:ea typeface="Montserrat"/>
                          <a:cs typeface="Montserrat"/>
                          <a:sym typeface="Montserrat"/>
                        </a:rPr>
                        <a:t>VENDEDORA OU COMERCIALIZANTE</a:t>
                      </a:r>
                      <a:endPar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8232036"/>
                  </a:ext>
                </a:extLst>
              </a:tr>
              <a:tr h="263532">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rPr>
                        <a:t>TOTAL HRCN</a:t>
                      </a: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endParaRP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pt-BR" sz="1000" b="0" i="0" u="none" strike="noStrike" kern="1200" cap="none" spc="0" normalizeH="0" baseline="0" noProof="0" dirty="0">
                          <a:ln>
                            <a:noFill/>
                          </a:ln>
                          <a:solidFill>
                            <a:srgbClr val="555555"/>
                          </a:solidFill>
                          <a:effectLst/>
                          <a:uLnTx/>
                          <a:uFillTx/>
                          <a:latin typeface="+mj-lt"/>
                          <a:ea typeface="Montserrat"/>
                          <a:cs typeface="Montserrat"/>
                          <a:sym typeface="Montserrat"/>
                        </a:rPr>
                        <a:t>VENDEDORA OU COMERCIALIZANTE</a:t>
                      </a:r>
                    </a:p>
                  </a:txBody>
                  <a:tcPr marL="72975" marR="72975" marT="72975" marB="72975"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9866166"/>
                  </a:ext>
                </a:extLst>
              </a:tr>
            </a:tbl>
          </a:graphicData>
        </a:graphic>
      </p:graphicFrame>
    </p:spTree>
    <p:extLst>
      <p:ext uri="{BB962C8B-B14F-4D97-AF65-F5344CB8AC3E}">
        <p14:creationId xmlns:p14="http://schemas.microsoft.com/office/powerpoint/2010/main" val="14097129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Análise dos dados – panorama marca A</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95</a:t>
            </a:fld>
            <a:endParaRPr lang="en-US" dirty="0"/>
          </a:p>
        </p:txBody>
      </p:sp>
      <p:pic>
        <p:nvPicPr>
          <p:cNvPr id="5" name="Graphic 4">
            <a:extLst>
              <a:ext uri="{FF2B5EF4-FFF2-40B4-BE49-F238E27FC236}">
                <a16:creationId xmlns:a16="http://schemas.microsoft.com/office/drawing/2014/main" id="{4EF771E7-8CC2-E34A-16B8-E58A1147BD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201" y="727317"/>
            <a:ext cx="940000" cy="888728"/>
          </a:xfrm>
          <a:prstGeom prst="rect">
            <a:avLst/>
          </a:prstGeom>
        </p:spPr>
      </p:pic>
      <p:sp>
        <p:nvSpPr>
          <p:cNvPr id="6" name="Rectangle 5">
            <a:extLst>
              <a:ext uri="{FF2B5EF4-FFF2-40B4-BE49-F238E27FC236}">
                <a16:creationId xmlns:a16="http://schemas.microsoft.com/office/drawing/2014/main" id="{E569EC1D-AD42-5D0F-D1BC-C88E68D75492}"/>
              </a:ext>
            </a:extLst>
          </p:cNvPr>
          <p:cNvSpPr/>
          <p:nvPr/>
        </p:nvSpPr>
        <p:spPr>
          <a:xfrm>
            <a:off x="1436421" y="983588"/>
            <a:ext cx="1421079" cy="3761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bg1"/>
                </a:solidFill>
                <a:latin typeface="+mj-lt"/>
              </a:rPr>
              <a:t>MARCA A</a:t>
            </a:r>
          </a:p>
        </p:txBody>
      </p:sp>
      <p:graphicFrame>
        <p:nvGraphicFramePr>
          <p:cNvPr id="7" name="Google Shape;1856;p112">
            <a:extLst>
              <a:ext uri="{FF2B5EF4-FFF2-40B4-BE49-F238E27FC236}">
                <a16:creationId xmlns:a16="http://schemas.microsoft.com/office/drawing/2014/main" id="{8188B038-9495-2A81-05A6-9027560E06B7}"/>
              </a:ext>
            </a:extLst>
          </p:cNvPr>
          <p:cNvGraphicFramePr/>
          <p:nvPr/>
        </p:nvGraphicFramePr>
        <p:xfrm>
          <a:off x="288558" y="1762230"/>
          <a:ext cx="9617440" cy="3191379"/>
        </p:xfrm>
        <a:graphic>
          <a:graphicData uri="http://schemas.openxmlformats.org/drawingml/2006/table">
            <a:tbl>
              <a:tblPr>
                <a:noFill/>
              </a:tblPr>
              <a:tblGrid>
                <a:gridCol w="1923488">
                  <a:extLst>
                    <a:ext uri="{9D8B030D-6E8A-4147-A177-3AD203B41FA5}">
                      <a16:colId xmlns:a16="http://schemas.microsoft.com/office/drawing/2014/main" val="20000"/>
                    </a:ext>
                  </a:extLst>
                </a:gridCol>
                <a:gridCol w="1923488">
                  <a:extLst>
                    <a:ext uri="{9D8B030D-6E8A-4147-A177-3AD203B41FA5}">
                      <a16:colId xmlns:a16="http://schemas.microsoft.com/office/drawing/2014/main" val="20001"/>
                    </a:ext>
                  </a:extLst>
                </a:gridCol>
                <a:gridCol w="1923488">
                  <a:extLst>
                    <a:ext uri="{9D8B030D-6E8A-4147-A177-3AD203B41FA5}">
                      <a16:colId xmlns:a16="http://schemas.microsoft.com/office/drawing/2014/main" val="20002"/>
                    </a:ext>
                  </a:extLst>
                </a:gridCol>
                <a:gridCol w="1923488">
                  <a:extLst>
                    <a:ext uri="{9D8B030D-6E8A-4147-A177-3AD203B41FA5}">
                      <a16:colId xmlns:a16="http://schemas.microsoft.com/office/drawing/2014/main" val="20003"/>
                    </a:ext>
                  </a:extLst>
                </a:gridCol>
                <a:gridCol w="1923488">
                  <a:extLst>
                    <a:ext uri="{9D8B030D-6E8A-4147-A177-3AD203B41FA5}">
                      <a16:colId xmlns:a16="http://schemas.microsoft.com/office/drawing/2014/main" val="20004"/>
                    </a:ext>
                  </a:extLst>
                </a:gridCol>
              </a:tblGrid>
              <a:tr h="535473">
                <a:tc>
                  <a:txBody>
                    <a:bodyPr/>
                    <a:lstStyle/>
                    <a:p>
                      <a:pPr marL="0" marR="0" lvl="0" indent="0" algn="l" rtl="0">
                        <a:lnSpc>
                          <a:spcPct val="100000"/>
                        </a:lnSpc>
                        <a:spcBef>
                          <a:spcPts val="0"/>
                        </a:spcBef>
                        <a:spcAft>
                          <a:spcPts val="0"/>
                        </a:spcAft>
                        <a:buClr>
                          <a:srgbClr val="000000"/>
                        </a:buClr>
                        <a:buSzPts val="1100"/>
                        <a:buFont typeface="Arial"/>
                        <a:buNone/>
                      </a:pPr>
                      <a:endParaRPr sz="1100" b="1" u="none" strike="noStrike" cap="none" dirty="0">
                        <a:solidFill>
                          <a:schemeClr val="bg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dirty="0">
                          <a:solidFill>
                            <a:schemeClr val="bg1"/>
                          </a:solidFill>
                          <a:latin typeface="+mj-lt"/>
                          <a:ea typeface="Montserrat"/>
                          <a:cs typeface="Montserrat"/>
                          <a:sym typeface="Montserrat"/>
                        </a:rPr>
                        <a:t>Dez’16</a:t>
                      </a:r>
                      <a:endParaRPr sz="1100" b="1" u="none" strike="noStrike" cap="none" dirty="0">
                        <a:solidFill>
                          <a:schemeClr val="bg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dirty="0">
                          <a:solidFill>
                            <a:schemeClr val="bg1"/>
                          </a:solidFill>
                          <a:latin typeface="+mj-lt"/>
                          <a:ea typeface="Montserrat"/>
                          <a:cs typeface="Montserrat"/>
                          <a:sym typeface="Montserrat"/>
                        </a:rPr>
                        <a:t>Jan’17</a:t>
                      </a:r>
                      <a:endParaRPr sz="1100" b="1" u="none" strike="noStrike" cap="none" dirty="0">
                        <a:solidFill>
                          <a:schemeClr val="bg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dirty="0">
                          <a:solidFill>
                            <a:schemeClr val="bg1"/>
                          </a:solidFill>
                          <a:latin typeface="+mj-lt"/>
                          <a:ea typeface="Montserrat"/>
                          <a:cs typeface="Montserrat"/>
                          <a:sym typeface="Montserrat"/>
                        </a:rPr>
                        <a:t>Fev’17</a:t>
                      </a:r>
                      <a:endParaRPr sz="1100" b="1" u="none" strike="noStrike" cap="none" dirty="0">
                        <a:solidFill>
                          <a:schemeClr val="bg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dirty="0">
                          <a:solidFill>
                            <a:schemeClr val="bg1"/>
                          </a:solidFill>
                          <a:latin typeface="+mj-lt"/>
                          <a:ea typeface="Montserrat"/>
                          <a:cs typeface="Montserrat"/>
                          <a:sym typeface="Montserrat"/>
                        </a:rPr>
                        <a:t>Mar’17</a:t>
                      </a:r>
                      <a:endParaRPr sz="1100" b="1" u="none" strike="noStrike" cap="none" dirty="0">
                        <a:solidFill>
                          <a:schemeClr val="bg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42651">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solidFill>
                            <a:schemeClr val="tx1"/>
                          </a:solidFill>
                          <a:latin typeface="+mj-lt"/>
                          <a:ea typeface="Montserrat"/>
                          <a:cs typeface="Montserrat"/>
                          <a:sym typeface="Montserrat"/>
                        </a:rPr>
                        <a:t>Share Volume</a:t>
                      </a:r>
                      <a:endParaRPr sz="1100" u="none" strike="noStrike" cap="none" dirty="0">
                        <a:solidFill>
                          <a:schemeClr val="tx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solidFill>
                            <a:schemeClr val="tx1"/>
                          </a:solidFill>
                          <a:latin typeface="+mj-lt"/>
                          <a:ea typeface="Montserrat"/>
                          <a:cs typeface="Montserrat"/>
                          <a:sym typeface="Montserrat"/>
                        </a:rPr>
                        <a:t>12,7</a:t>
                      </a:r>
                      <a:endParaRPr sz="1100" u="none" strike="noStrike" cap="none" dirty="0">
                        <a:solidFill>
                          <a:schemeClr val="tx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solidFill>
                            <a:schemeClr val="tx1"/>
                          </a:solidFill>
                          <a:latin typeface="+mj-lt"/>
                          <a:ea typeface="Montserrat"/>
                          <a:cs typeface="Montserrat"/>
                          <a:sym typeface="Montserrat"/>
                        </a:rPr>
                        <a:t>12,6</a:t>
                      </a:r>
                      <a:endParaRPr sz="1100" u="none" strike="noStrike" cap="none">
                        <a:solidFill>
                          <a:schemeClr val="tx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solidFill>
                            <a:schemeClr val="tx1"/>
                          </a:solidFill>
                          <a:latin typeface="+mj-lt"/>
                          <a:ea typeface="Montserrat"/>
                          <a:cs typeface="Montserrat"/>
                          <a:sym typeface="Montserrat"/>
                        </a:rPr>
                        <a:t>13,0</a:t>
                      </a:r>
                      <a:endParaRPr sz="1100" u="none" strike="noStrike" cap="none">
                        <a:solidFill>
                          <a:schemeClr val="tx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solidFill>
                            <a:schemeClr val="tx1"/>
                          </a:solidFill>
                          <a:latin typeface="+mj-lt"/>
                          <a:ea typeface="Montserrat"/>
                          <a:cs typeface="Montserrat"/>
                          <a:sym typeface="Montserrat"/>
                        </a:rPr>
                        <a:t>13,6</a:t>
                      </a:r>
                      <a:endParaRPr sz="1100" u="none" strike="noStrike" cap="none" dirty="0">
                        <a:solidFill>
                          <a:schemeClr val="tx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42651">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solidFill>
                            <a:schemeClr val="tx1"/>
                          </a:solidFill>
                          <a:latin typeface="+mj-lt"/>
                          <a:ea typeface="Montserrat"/>
                          <a:cs typeface="Montserrat"/>
                          <a:sym typeface="Montserrat"/>
                        </a:rPr>
                        <a:t>Share Valor</a:t>
                      </a:r>
                      <a:endParaRPr sz="1100" u="none" strike="noStrike" cap="none" dirty="0">
                        <a:solidFill>
                          <a:schemeClr val="tx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solidFill>
                            <a:schemeClr val="tx1"/>
                          </a:solidFill>
                          <a:latin typeface="+mj-lt"/>
                          <a:ea typeface="Montserrat"/>
                          <a:cs typeface="Montserrat"/>
                          <a:sym typeface="Montserrat"/>
                        </a:rPr>
                        <a:t>15,8</a:t>
                      </a:r>
                      <a:endParaRPr sz="1100" u="none" strike="noStrike" cap="none" dirty="0">
                        <a:solidFill>
                          <a:schemeClr val="tx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solidFill>
                            <a:schemeClr val="tx1"/>
                          </a:solidFill>
                          <a:latin typeface="+mj-lt"/>
                          <a:ea typeface="Montserrat"/>
                          <a:cs typeface="Montserrat"/>
                          <a:sym typeface="Montserrat"/>
                        </a:rPr>
                        <a:t>15,9</a:t>
                      </a:r>
                      <a:endParaRPr sz="1100" u="none" strike="noStrike" cap="none">
                        <a:solidFill>
                          <a:schemeClr val="tx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solidFill>
                            <a:schemeClr val="tx1"/>
                          </a:solidFill>
                          <a:latin typeface="+mj-lt"/>
                          <a:ea typeface="Montserrat"/>
                          <a:cs typeface="Montserrat"/>
                          <a:sym typeface="Montserrat"/>
                        </a:rPr>
                        <a:t>16,4</a:t>
                      </a:r>
                      <a:endParaRPr sz="1100" u="none" strike="noStrike" cap="none">
                        <a:solidFill>
                          <a:schemeClr val="tx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solidFill>
                            <a:schemeClr val="tx1"/>
                          </a:solidFill>
                          <a:latin typeface="+mj-lt"/>
                          <a:ea typeface="Montserrat"/>
                          <a:cs typeface="Montserrat"/>
                          <a:sym typeface="Montserrat"/>
                        </a:rPr>
                        <a:t>16,9</a:t>
                      </a:r>
                      <a:endParaRPr sz="1100" u="none" strike="noStrike" cap="none">
                        <a:solidFill>
                          <a:schemeClr val="tx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42651">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solidFill>
                            <a:schemeClr val="tx1"/>
                          </a:solidFill>
                          <a:latin typeface="+mj-lt"/>
                          <a:ea typeface="Montserrat"/>
                          <a:cs typeface="Montserrat"/>
                          <a:sym typeface="Montserrat"/>
                        </a:rPr>
                        <a:t>DN Vendedora</a:t>
                      </a:r>
                      <a:endParaRPr sz="1100" u="none" strike="noStrike" cap="none" dirty="0">
                        <a:solidFill>
                          <a:schemeClr val="tx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solidFill>
                            <a:schemeClr val="tx1"/>
                          </a:solidFill>
                          <a:latin typeface="+mj-lt"/>
                          <a:ea typeface="Montserrat"/>
                          <a:cs typeface="Montserrat"/>
                          <a:sym typeface="Montserrat"/>
                        </a:rPr>
                        <a:t>56</a:t>
                      </a:r>
                      <a:endParaRPr sz="1100" u="none" strike="noStrike" cap="none" dirty="0">
                        <a:solidFill>
                          <a:schemeClr val="tx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solidFill>
                            <a:schemeClr val="tx1"/>
                          </a:solidFill>
                          <a:latin typeface="+mj-lt"/>
                          <a:ea typeface="Montserrat"/>
                          <a:cs typeface="Montserrat"/>
                          <a:sym typeface="Montserrat"/>
                        </a:rPr>
                        <a:t>62</a:t>
                      </a:r>
                      <a:endParaRPr sz="1100" u="none" strike="noStrike" cap="none">
                        <a:solidFill>
                          <a:schemeClr val="tx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solidFill>
                            <a:schemeClr val="tx1"/>
                          </a:solidFill>
                          <a:latin typeface="+mj-lt"/>
                          <a:ea typeface="Montserrat"/>
                          <a:cs typeface="Montserrat"/>
                          <a:sym typeface="Montserrat"/>
                        </a:rPr>
                        <a:t>65</a:t>
                      </a:r>
                      <a:endParaRPr sz="1100" u="none" strike="noStrike" cap="none">
                        <a:solidFill>
                          <a:schemeClr val="tx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solidFill>
                            <a:schemeClr val="tx1"/>
                          </a:solidFill>
                          <a:latin typeface="+mj-lt"/>
                          <a:ea typeface="Montserrat"/>
                          <a:cs typeface="Montserrat"/>
                          <a:sym typeface="Montserrat"/>
                        </a:rPr>
                        <a:t>68</a:t>
                      </a:r>
                      <a:endParaRPr sz="1100" u="none" strike="noStrike" cap="none">
                        <a:solidFill>
                          <a:schemeClr val="tx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42651">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solidFill>
                            <a:schemeClr val="tx1"/>
                          </a:solidFill>
                          <a:latin typeface="+mj-lt"/>
                          <a:ea typeface="Montserrat"/>
                          <a:cs typeface="Montserrat"/>
                          <a:sym typeface="Montserrat"/>
                        </a:rPr>
                        <a:t>DP Vendedora</a:t>
                      </a:r>
                      <a:endParaRPr sz="1100" u="none" strike="noStrike" cap="none" dirty="0">
                        <a:solidFill>
                          <a:schemeClr val="tx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solidFill>
                            <a:schemeClr val="tx1"/>
                          </a:solidFill>
                          <a:latin typeface="+mj-lt"/>
                          <a:ea typeface="Montserrat"/>
                          <a:cs typeface="Montserrat"/>
                          <a:sym typeface="Montserrat"/>
                        </a:rPr>
                        <a:t>82</a:t>
                      </a:r>
                      <a:endParaRPr sz="1100" u="none" strike="noStrike" cap="none">
                        <a:solidFill>
                          <a:schemeClr val="tx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solidFill>
                            <a:schemeClr val="tx1"/>
                          </a:solidFill>
                          <a:latin typeface="+mj-lt"/>
                          <a:ea typeface="Montserrat"/>
                          <a:cs typeface="Montserrat"/>
                          <a:sym typeface="Montserrat"/>
                        </a:rPr>
                        <a:t>90</a:t>
                      </a:r>
                      <a:endParaRPr sz="1100" u="none" strike="noStrike" cap="none">
                        <a:solidFill>
                          <a:schemeClr val="tx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solidFill>
                            <a:schemeClr val="tx1"/>
                          </a:solidFill>
                          <a:latin typeface="+mj-lt"/>
                          <a:ea typeface="Montserrat"/>
                          <a:cs typeface="Montserrat"/>
                          <a:sym typeface="Montserrat"/>
                        </a:rPr>
                        <a:t>93</a:t>
                      </a:r>
                      <a:endParaRPr sz="1100" u="none" strike="noStrike" cap="none">
                        <a:solidFill>
                          <a:schemeClr val="tx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solidFill>
                            <a:schemeClr val="tx1"/>
                          </a:solidFill>
                          <a:latin typeface="+mj-lt"/>
                          <a:ea typeface="Montserrat"/>
                          <a:cs typeface="Montserrat"/>
                          <a:sym typeface="Montserrat"/>
                        </a:rPr>
                        <a:t>98</a:t>
                      </a:r>
                      <a:endParaRPr sz="1100" u="none" strike="noStrike" cap="none">
                        <a:solidFill>
                          <a:schemeClr val="tx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2109646"/>
                  </a:ext>
                </a:extLst>
              </a:tr>
              <a:tr h="442651">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solidFill>
                            <a:schemeClr val="tx1"/>
                          </a:solidFill>
                          <a:latin typeface="+mj-lt"/>
                          <a:ea typeface="Montserrat"/>
                          <a:cs typeface="Montserrat"/>
                          <a:sym typeface="Montserrat"/>
                        </a:rPr>
                        <a:t>DN Sem Vendas</a:t>
                      </a:r>
                      <a:endParaRPr sz="1100" u="none" strike="noStrike" cap="none" dirty="0">
                        <a:solidFill>
                          <a:schemeClr val="tx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solidFill>
                            <a:schemeClr val="tx1"/>
                          </a:solidFill>
                          <a:latin typeface="+mj-lt"/>
                          <a:ea typeface="Montserrat"/>
                          <a:cs typeface="Montserrat"/>
                          <a:sym typeface="Montserrat"/>
                        </a:rPr>
                        <a:t>4</a:t>
                      </a:r>
                      <a:endParaRPr sz="1100" u="none" strike="noStrike" cap="none" dirty="0">
                        <a:solidFill>
                          <a:schemeClr val="tx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solidFill>
                            <a:schemeClr val="tx1"/>
                          </a:solidFill>
                          <a:latin typeface="+mj-lt"/>
                          <a:ea typeface="Montserrat"/>
                          <a:cs typeface="Montserrat"/>
                          <a:sym typeface="Montserrat"/>
                        </a:rPr>
                        <a:t>2</a:t>
                      </a:r>
                      <a:endParaRPr sz="1100" u="none" strike="noStrike" cap="none">
                        <a:solidFill>
                          <a:schemeClr val="tx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solidFill>
                            <a:schemeClr val="tx1"/>
                          </a:solidFill>
                          <a:latin typeface="+mj-lt"/>
                          <a:ea typeface="Montserrat"/>
                          <a:cs typeface="Montserrat"/>
                          <a:sym typeface="Montserrat"/>
                        </a:rPr>
                        <a:t>3</a:t>
                      </a:r>
                      <a:endParaRPr sz="1100" u="none" strike="noStrike" cap="none">
                        <a:solidFill>
                          <a:schemeClr val="tx1"/>
                        </a:solidFill>
                        <a:latin typeface="+mj-lt"/>
                        <a:ea typeface="Montserrat"/>
                        <a:cs typeface="Montserrat"/>
                        <a:sym typeface="Montserrat"/>
                      </a:endParaRPr>
                    </a:p>
                  </a:txBody>
                  <a:tcPr marL="78125" marR="78125" marT="29300" marB="29300" anchor="ctr">
                    <a:lnL w="12700" cmpd="sng">
                      <a:noFill/>
                      <a:prstDash val="solid"/>
                    </a:lnL>
                    <a:lnR w="12700" cap="flat" cmpd="sng" algn="ctr">
                      <a:solidFill>
                        <a:schemeClr val="bg2"/>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dirty="0">
                          <a:solidFill>
                            <a:schemeClr val="tx1"/>
                          </a:solidFill>
                          <a:latin typeface="+mj-lt"/>
                          <a:ea typeface="Montserrat"/>
                          <a:cs typeface="Montserrat"/>
                          <a:sym typeface="Montserrat"/>
                        </a:rPr>
                        <a:t>7</a:t>
                      </a:r>
                      <a:endParaRPr sz="1100" b="1" u="none" strike="noStrike" cap="none" dirty="0">
                        <a:solidFill>
                          <a:schemeClr val="tx1"/>
                        </a:solidFill>
                        <a:latin typeface="+mj-lt"/>
                        <a:ea typeface="Montserrat"/>
                        <a:cs typeface="Montserrat"/>
                        <a:sym typeface="Montserrat"/>
                      </a:endParaRPr>
                    </a:p>
                  </a:txBody>
                  <a:tcPr marL="78125" marR="78125" marT="29300" marB="2930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0413056"/>
                  </a:ext>
                </a:extLst>
              </a:tr>
              <a:tr h="442651">
                <a:tc>
                  <a:txBody>
                    <a:bodyPr/>
                    <a:lstStyle/>
                    <a:p>
                      <a:pPr marL="0" marR="0" lvl="0" indent="0" algn="ctr" rtl="0">
                        <a:lnSpc>
                          <a:spcPct val="100000"/>
                        </a:lnSpc>
                        <a:spcBef>
                          <a:spcPts val="0"/>
                        </a:spcBef>
                        <a:spcAft>
                          <a:spcPts val="0"/>
                        </a:spcAft>
                        <a:buClr>
                          <a:schemeClr val="dk1"/>
                        </a:buClr>
                        <a:buSzPts val="1100"/>
                        <a:buFont typeface="Arial"/>
                        <a:buNone/>
                      </a:pPr>
                      <a:r>
                        <a:rPr lang="en" sz="1100" u="none" strike="noStrike" cap="none" dirty="0">
                          <a:solidFill>
                            <a:schemeClr val="tx1"/>
                          </a:solidFill>
                          <a:latin typeface="+mj-lt"/>
                          <a:ea typeface="Montserrat"/>
                          <a:cs typeface="Montserrat"/>
                          <a:sym typeface="Montserrat"/>
                        </a:rPr>
                        <a:t>DP Sem Vendas</a:t>
                      </a:r>
                      <a:endParaRPr sz="1100" u="none" strike="noStrike" cap="none" dirty="0">
                        <a:solidFill>
                          <a:schemeClr val="tx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solidFill>
                            <a:schemeClr val="tx1"/>
                          </a:solidFill>
                          <a:latin typeface="+mj-lt"/>
                          <a:ea typeface="Montserrat"/>
                          <a:cs typeface="Montserrat"/>
                          <a:sym typeface="Montserrat"/>
                        </a:rPr>
                        <a:t>3</a:t>
                      </a:r>
                      <a:endParaRPr sz="1100" u="none" strike="noStrike" cap="none" dirty="0">
                        <a:solidFill>
                          <a:schemeClr val="tx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dirty="0">
                          <a:solidFill>
                            <a:schemeClr val="tx1"/>
                          </a:solidFill>
                          <a:latin typeface="+mj-lt"/>
                          <a:ea typeface="Montserrat"/>
                          <a:cs typeface="Montserrat"/>
                          <a:sym typeface="Montserrat"/>
                        </a:rPr>
                        <a:t>4</a:t>
                      </a:r>
                      <a:endParaRPr sz="1100" u="none" strike="noStrike" cap="none" dirty="0">
                        <a:solidFill>
                          <a:schemeClr val="tx1"/>
                        </a:solidFill>
                        <a:latin typeface="+mj-lt"/>
                        <a:ea typeface="Montserrat"/>
                        <a:cs typeface="Montserrat"/>
                        <a:sym typeface="Montserrat"/>
                      </a:endParaRPr>
                    </a:p>
                  </a:txBody>
                  <a:tcPr marL="78125" marR="78125" marT="29300" marB="29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solidFill>
                            <a:schemeClr val="tx1"/>
                          </a:solidFill>
                          <a:latin typeface="+mj-lt"/>
                          <a:ea typeface="Montserrat"/>
                          <a:cs typeface="Montserrat"/>
                          <a:sym typeface="Montserrat"/>
                        </a:rPr>
                        <a:t>5</a:t>
                      </a:r>
                      <a:endParaRPr sz="1100" u="none" strike="noStrike" cap="none">
                        <a:solidFill>
                          <a:schemeClr val="tx1"/>
                        </a:solidFill>
                        <a:latin typeface="+mj-lt"/>
                        <a:ea typeface="Montserrat"/>
                        <a:cs typeface="Montserrat"/>
                        <a:sym typeface="Montserrat"/>
                      </a:endParaRPr>
                    </a:p>
                  </a:txBody>
                  <a:tcPr marL="78125" marR="78125" marT="29300" marB="29300" anchor="ctr">
                    <a:lnL w="12700" cmpd="sng">
                      <a:noFill/>
                      <a:prstDash val="solid"/>
                    </a:lnL>
                    <a:lnR w="12700" cap="flat" cmpd="sng" algn="ctr">
                      <a:solidFill>
                        <a:schemeClr val="bg2"/>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dirty="0">
                          <a:solidFill>
                            <a:schemeClr val="tx1"/>
                          </a:solidFill>
                          <a:latin typeface="+mj-lt"/>
                          <a:ea typeface="Montserrat"/>
                          <a:cs typeface="Montserrat"/>
                          <a:sym typeface="Montserrat"/>
                        </a:rPr>
                        <a:t>18</a:t>
                      </a:r>
                      <a:endParaRPr sz="1100" b="1" u="none" strike="noStrike" cap="none" dirty="0">
                        <a:solidFill>
                          <a:schemeClr val="tx1"/>
                        </a:solidFill>
                        <a:latin typeface="+mj-lt"/>
                        <a:ea typeface="Montserrat"/>
                        <a:cs typeface="Montserrat"/>
                        <a:sym typeface="Montserrat"/>
                      </a:endParaRPr>
                    </a:p>
                  </a:txBody>
                  <a:tcPr marL="78125" marR="78125" marT="29300" marB="2930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4950263"/>
                  </a:ext>
                </a:extLst>
              </a:tr>
            </a:tbl>
          </a:graphicData>
        </a:graphic>
      </p:graphicFrame>
      <p:sp>
        <p:nvSpPr>
          <p:cNvPr id="8" name="Text Placeholder 5">
            <a:extLst>
              <a:ext uri="{FF2B5EF4-FFF2-40B4-BE49-F238E27FC236}">
                <a16:creationId xmlns:a16="http://schemas.microsoft.com/office/drawing/2014/main" id="{0DB2DCE5-E118-0CB8-9068-31B69DCD3909}"/>
              </a:ext>
            </a:extLst>
          </p:cNvPr>
          <p:cNvSpPr txBox="1">
            <a:spLocks/>
          </p:cNvSpPr>
          <p:nvPr/>
        </p:nvSpPr>
        <p:spPr>
          <a:xfrm>
            <a:off x="279199" y="5224534"/>
            <a:ext cx="9626801" cy="649878"/>
          </a:xfrm>
          <a:prstGeom prst="rect">
            <a:avLst/>
          </a:prstGeom>
          <a:solidFill>
            <a:schemeClr val="accent4"/>
          </a:solidFill>
        </p:spPr>
        <p:txBody>
          <a:bodyPr lIns="274320" rIns="27432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dirty="0">
                <a:solidFill>
                  <a:schemeClr val="bg1"/>
                </a:solidFill>
              </a:rPr>
              <a:t>A Marca A apresenta tendência crescente da Distribuição Vendedora No entanto, houve problema de ruptura em Mar’17</a:t>
            </a:r>
          </a:p>
        </p:txBody>
      </p:sp>
      <p:sp>
        <p:nvSpPr>
          <p:cNvPr id="9" name="Text Placeholder 30">
            <a:extLst>
              <a:ext uri="{FF2B5EF4-FFF2-40B4-BE49-F238E27FC236}">
                <a16:creationId xmlns:a16="http://schemas.microsoft.com/office/drawing/2014/main" id="{57A68B6B-9FDC-64EC-EB6F-D1F66FD5D19E}"/>
              </a:ext>
            </a:extLst>
          </p:cNvPr>
          <p:cNvSpPr txBox="1">
            <a:spLocks/>
          </p:cNvSpPr>
          <p:nvPr/>
        </p:nvSpPr>
        <p:spPr>
          <a:xfrm>
            <a:off x="288558" y="5985327"/>
            <a:ext cx="11582399" cy="365125"/>
          </a:xfrm>
          <a:prstGeom prst="rect">
            <a:avLst/>
          </a:prstGeom>
        </p:spPr>
        <p:txBody>
          <a:bodyPr vert="horz" lIns="0" tIns="45720" rIns="0" bIns="45720" rtlCol="0" anchor="b" anchorCtr="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rgbClr val="B3B3B3"/>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Desempenho Marca A – Área I – Fonte: Nielsen Retail Index</a:t>
            </a:r>
          </a:p>
        </p:txBody>
      </p:sp>
    </p:spTree>
    <p:extLst>
      <p:ext uri="{BB962C8B-B14F-4D97-AF65-F5344CB8AC3E}">
        <p14:creationId xmlns:p14="http://schemas.microsoft.com/office/powerpoint/2010/main" val="5998607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Análise dos dados – preço médio</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96</a:t>
            </a:fld>
            <a:endParaRPr lang="en-US" dirty="0"/>
          </a:p>
        </p:txBody>
      </p:sp>
      <p:sp>
        <p:nvSpPr>
          <p:cNvPr id="7" name="Text Placeholder 5">
            <a:extLst>
              <a:ext uri="{FF2B5EF4-FFF2-40B4-BE49-F238E27FC236}">
                <a16:creationId xmlns:a16="http://schemas.microsoft.com/office/drawing/2014/main" id="{1EAC7807-D4DD-05AB-74EA-39E9B28A3767}"/>
              </a:ext>
            </a:extLst>
          </p:cNvPr>
          <p:cNvSpPr txBox="1">
            <a:spLocks/>
          </p:cNvSpPr>
          <p:nvPr/>
        </p:nvSpPr>
        <p:spPr>
          <a:xfrm>
            <a:off x="279199" y="1128282"/>
            <a:ext cx="11263969" cy="436542"/>
          </a:xfrm>
          <a:prstGeom prst="rect">
            <a:avLst/>
          </a:prstGeom>
        </p:spPr>
        <p:txBody>
          <a:bodyPr lIns="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b="1" dirty="0">
                <a:latin typeface="+mj-lt"/>
              </a:rPr>
              <a:t>Preço Médio: </a:t>
            </a:r>
            <a:r>
              <a:rPr lang="pt-BR" dirty="0">
                <a:latin typeface="+mj-lt"/>
              </a:rPr>
              <a:t>É medido na gôndola e é calculado ponderando o volume vendido</a:t>
            </a:r>
          </a:p>
        </p:txBody>
      </p:sp>
      <p:graphicFrame>
        <p:nvGraphicFramePr>
          <p:cNvPr id="8" name="Google Shape;1856;p112">
            <a:extLst>
              <a:ext uri="{FF2B5EF4-FFF2-40B4-BE49-F238E27FC236}">
                <a16:creationId xmlns:a16="http://schemas.microsoft.com/office/drawing/2014/main" id="{31DA4655-D644-692E-3BE3-9D7428F49086}"/>
              </a:ext>
            </a:extLst>
          </p:cNvPr>
          <p:cNvGraphicFramePr/>
          <p:nvPr/>
        </p:nvGraphicFramePr>
        <p:xfrm>
          <a:off x="288558" y="1704246"/>
          <a:ext cx="7693952" cy="2306077"/>
        </p:xfrm>
        <a:graphic>
          <a:graphicData uri="http://schemas.openxmlformats.org/drawingml/2006/table">
            <a:tbl>
              <a:tblPr>
                <a:noFill/>
              </a:tblPr>
              <a:tblGrid>
                <a:gridCol w="1923488">
                  <a:extLst>
                    <a:ext uri="{9D8B030D-6E8A-4147-A177-3AD203B41FA5}">
                      <a16:colId xmlns:a16="http://schemas.microsoft.com/office/drawing/2014/main" val="20000"/>
                    </a:ext>
                  </a:extLst>
                </a:gridCol>
                <a:gridCol w="1923488">
                  <a:extLst>
                    <a:ext uri="{9D8B030D-6E8A-4147-A177-3AD203B41FA5}">
                      <a16:colId xmlns:a16="http://schemas.microsoft.com/office/drawing/2014/main" val="20001"/>
                    </a:ext>
                  </a:extLst>
                </a:gridCol>
                <a:gridCol w="1923488">
                  <a:extLst>
                    <a:ext uri="{9D8B030D-6E8A-4147-A177-3AD203B41FA5}">
                      <a16:colId xmlns:a16="http://schemas.microsoft.com/office/drawing/2014/main" val="20002"/>
                    </a:ext>
                  </a:extLst>
                </a:gridCol>
                <a:gridCol w="1923488">
                  <a:extLst>
                    <a:ext uri="{9D8B030D-6E8A-4147-A177-3AD203B41FA5}">
                      <a16:colId xmlns:a16="http://schemas.microsoft.com/office/drawing/2014/main" val="20003"/>
                    </a:ext>
                  </a:extLst>
                </a:gridCol>
              </a:tblGrid>
              <a:tr h="535473">
                <a:tc>
                  <a:txBody>
                    <a:bodyPr/>
                    <a:lstStyle/>
                    <a:p>
                      <a:pPr marL="0" marR="0" lvl="0" indent="0" algn="ctr" rtl="0">
                        <a:lnSpc>
                          <a:spcPct val="100000"/>
                        </a:lnSpc>
                        <a:spcBef>
                          <a:spcPts val="0"/>
                        </a:spcBef>
                        <a:spcAft>
                          <a:spcPts val="0"/>
                        </a:spcAft>
                        <a:buClr>
                          <a:srgbClr val="000000"/>
                        </a:buClr>
                        <a:buSzPts val="1000"/>
                        <a:buFont typeface="Arial"/>
                        <a:buNone/>
                      </a:pPr>
                      <a:endParaRPr sz="1200" u="none" strike="noStrike" cap="none" dirty="0">
                        <a:solidFill>
                          <a:schemeClr val="lt1"/>
                        </a:solidFill>
                        <a:latin typeface="+mj-lt"/>
                        <a:ea typeface="Montserrat"/>
                        <a:cs typeface="Montserrat"/>
                        <a:sym typeface="Montserrat"/>
                      </a:endParaRPr>
                    </a:p>
                  </a:txBody>
                  <a:tcPr marL="84950" marR="84950" marT="34300" marB="343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sz="1200" b="1" u="none" strike="noStrike" cap="none">
                          <a:solidFill>
                            <a:schemeClr val="lt1"/>
                          </a:solidFill>
                          <a:latin typeface="+mj-lt"/>
                          <a:ea typeface="Montserrat"/>
                          <a:cs typeface="Montserrat"/>
                          <a:sym typeface="Montserrat"/>
                        </a:rPr>
                        <a:t>Vendas em volume</a:t>
                      </a:r>
                      <a:endParaRPr sz="1200" b="1" u="none" strike="noStrike" cap="none">
                        <a:solidFill>
                          <a:schemeClr val="lt1"/>
                        </a:solidFill>
                        <a:latin typeface="+mj-lt"/>
                        <a:ea typeface="Montserrat"/>
                        <a:cs typeface="Montserrat"/>
                        <a:sym typeface="Montserrat"/>
                      </a:endParaRPr>
                    </a:p>
                  </a:txBody>
                  <a:tcPr marL="84950" marR="84950" marT="34300" marB="343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sz="1200" b="1" u="none" strike="noStrike" cap="none" dirty="0">
                          <a:solidFill>
                            <a:schemeClr val="lt1"/>
                          </a:solidFill>
                          <a:latin typeface="+mj-lt"/>
                          <a:ea typeface="Montserrat"/>
                          <a:cs typeface="Montserrat"/>
                          <a:sym typeface="Montserrat"/>
                        </a:rPr>
                        <a:t>Preço</a:t>
                      </a:r>
                      <a:endParaRPr sz="1200" b="1" u="none" strike="noStrike" cap="none" dirty="0">
                        <a:solidFill>
                          <a:schemeClr val="lt1"/>
                        </a:solidFill>
                        <a:latin typeface="+mj-lt"/>
                        <a:ea typeface="Montserrat"/>
                        <a:cs typeface="Montserrat"/>
                        <a:sym typeface="Montserrat"/>
                      </a:endParaRPr>
                    </a:p>
                  </a:txBody>
                  <a:tcPr marL="84950" marR="84950" marT="34300" marB="343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sz="1200" b="1" u="none" strike="noStrike" cap="none" dirty="0">
                          <a:solidFill>
                            <a:schemeClr val="lt1"/>
                          </a:solidFill>
                          <a:latin typeface="+mj-lt"/>
                          <a:ea typeface="Montserrat"/>
                          <a:cs typeface="Montserrat"/>
                          <a:sym typeface="Montserrat"/>
                        </a:rPr>
                        <a:t>Vendas em valor</a:t>
                      </a:r>
                      <a:endParaRPr sz="1200" b="1" u="none" strike="noStrike" cap="none" dirty="0">
                        <a:solidFill>
                          <a:schemeClr val="lt1"/>
                        </a:solidFill>
                        <a:latin typeface="+mj-lt"/>
                        <a:ea typeface="Montserrat"/>
                        <a:cs typeface="Montserrat"/>
                        <a:sym typeface="Montserrat"/>
                      </a:endParaRPr>
                    </a:p>
                  </a:txBody>
                  <a:tcPr marL="84950" marR="84950" marT="34300" marB="343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42651">
                <a:tc>
                  <a:txBody>
                    <a:bodyPr/>
                    <a:lstStyle/>
                    <a:p>
                      <a:pPr marL="0" marR="0" lvl="0" indent="0" algn="ctr" rtl="0">
                        <a:lnSpc>
                          <a:spcPct val="100000"/>
                        </a:lnSpc>
                        <a:spcBef>
                          <a:spcPts val="0"/>
                        </a:spcBef>
                        <a:spcAft>
                          <a:spcPts val="0"/>
                        </a:spcAft>
                        <a:buClr>
                          <a:srgbClr val="000000"/>
                        </a:buClr>
                        <a:buSzPts val="1000"/>
                        <a:buFont typeface="Arial"/>
                        <a:buNone/>
                      </a:pPr>
                      <a:r>
                        <a:rPr lang="en" sz="1200" u="none" strike="noStrike" cap="none" dirty="0">
                          <a:solidFill>
                            <a:schemeClr val="tx1"/>
                          </a:solidFill>
                          <a:latin typeface="+mj-lt"/>
                          <a:ea typeface="Montserrat"/>
                          <a:cs typeface="Montserrat"/>
                          <a:sym typeface="Montserrat"/>
                        </a:rPr>
                        <a:t>Loja 1</a:t>
                      </a:r>
                      <a:endParaRPr sz="1200" u="none" strike="noStrike" cap="none" dirty="0">
                        <a:solidFill>
                          <a:schemeClr val="tx1"/>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200" u="none" strike="noStrike" cap="none" dirty="0">
                          <a:solidFill>
                            <a:schemeClr val="tx1"/>
                          </a:solidFill>
                          <a:latin typeface="+mj-lt"/>
                          <a:ea typeface="Montserrat"/>
                          <a:cs typeface="Montserrat"/>
                          <a:sym typeface="Montserrat"/>
                        </a:rPr>
                        <a:t>75</a:t>
                      </a:r>
                      <a:endParaRPr sz="1200" u="none" strike="noStrike" cap="none" dirty="0">
                        <a:solidFill>
                          <a:schemeClr val="tx1"/>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200" b="0" u="none" strike="noStrike" cap="none">
                          <a:solidFill>
                            <a:schemeClr val="tx1"/>
                          </a:solidFill>
                          <a:latin typeface="+mj-lt"/>
                          <a:ea typeface="Montserrat"/>
                          <a:cs typeface="Montserrat"/>
                          <a:sym typeface="Montserrat"/>
                        </a:rPr>
                        <a:t>1.00</a:t>
                      </a:r>
                      <a:endParaRPr sz="1200" b="0" u="none" strike="noStrike" cap="none">
                        <a:solidFill>
                          <a:schemeClr val="tx1"/>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200" u="none" strike="noStrike" cap="none">
                          <a:solidFill>
                            <a:schemeClr val="tx1"/>
                          </a:solidFill>
                          <a:latin typeface="+mj-lt"/>
                          <a:ea typeface="Montserrat"/>
                          <a:cs typeface="Montserrat"/>
                          <a:sym typeface="Montserrat"/>
                        </a:rPr>
                        <a:t>75.00</a:t>
                      </a:r>
                      <a:endParaRPr sz="1200" u="none" strike="noStrike" cap="none">
                        <a:solidFill>
                          <a:schemeClr val="tx1"/>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42651">
                <a:tc>
                  <a:txBody>
                    <a:bodyPr/>
                    <a:lstStyle/>
                    <a:p>
                      <a:pPr marL="0" marR="0" lvl="0" indent="0" algn="ctr" rtl="0">
                        <a:lnSpc>
                          <a:spcPct val="100000"/>
                        </a:lnSpc>
                        <a:spcBef>
                          <a:spcPts val="0"/>
                        </a:spcBef>
                        <a:spcAft>
                          <a:spcPts val="0"/>
                        </a:spcAft>
                        <a:buClr>
                          <a:srgbClr val="000000"/>
                        </a:buClr>
                        <a:buSzPts val="1000"/>
                        <a:buFont typeface="Arial"/>
                        <a:buNone/>
                      </a:pPr>
                      <a:r>
                        <a:rPr lang="en" sz="1200" b="0" u="none" strike="noStrike" cap="none" dirty="0">
                          <a:solidFill>
                            <a:schemeClr val="tx1"/>
                          </a:solidFill>
                          <a:latin typeface="+mj-lt"/>
                          <a:ea typeface="Montserrat"/>
                          <a:cs typeface="Montserrat"/>
                          <a:sym typeface="Montserrat"/>
                        </a:rPr>
                        <a:t>Loja 2</a:t>
                      </a:r>
                      <a:endParaRPr sz="1200" b="0" u="none" strike="noStrike" cap="none" dirty="0">
                        <a:solidFill>
                          <a:schemeClr val="tx1"/>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200" u="none" strike="noStrike" cap="none" dirty="0">
                          <a:solidFill>
                            <a:schemeClr val="tx1"/>
                          </a:solidFill>
                          <a:latin typeface="+mj-lt"/>
                          <a:ea typeface="Montserrat"/>
                          <a:cs typeface="Montserrat"/>
                          <a:sym typeface="Montserrat"/>
                        </a:rPr>
                        <a:t>10</a:t>
                      </a:r>
                      <a:endParaRPr sz="1200" u="none" strike="noStrike" cap="none" dirty="0">
                        <a:solidFill>
                          <a:schemeClr val="tx1"/>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200" u="none" strike="noStrike" cap="none" dirty="0">
                          <a:solidFill>
                            <a:schemeClr val="tx1"/>
                          </a:solidFill>
                          <a:latin typeface="+mj-lt"/>
                          <a:ea typeface="Montserrat"/>
                          <a:cs typeface="Montserrat"/>
                          <a:sym typeface="Montserrat"/>
                        </a:rPr>
                        <a:t>1.40</a:t>
                      </a:r>
                      <a:endParaRPr sz="1200" u="none" strike="noStrike" cap="none" dirty="0">
                        <a:solidFill>
                          <a:schemeClr val="tx1"/>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200" u="none" strike="noStrike" cap="none">
                          <a:solidFill>
                            <a:schemeClr val="tx1"/>
                          </a:solidFill>
                          <a:latin typeface="+mj-lt"/>
                          <a:ea typeface="Montserrat"/>
                          <a:cs typeface="Montserrat"/>
                          <a:sym typeface="Montserrat"/>
                        </a:rPr>
                        <a:t>14.00</a:t>
                      </a:r>
                      <a:endParaRPr sz="1200" u="none" strike="noStrike" cap="none">
                        <a:solidFill>
                          <a:schemeClr val="tx1"/>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42651">
                <a:tc>
                  <a:txBody>
                    <a:bodyPr/>
                    <a:lstStyle/>
                    <a:p>
                      <a:pPr marL="0" marR="0" lvl="0" indent="0" algn="ctr" rtl="0">
                        <a:lnSpc>
                          <a:spcPct val="100000"/>
                        </a:lnSpc>
                        <a:spcBef>
                          <a:spcPts val="0"/>
                        </a:spcBef>
                        <a:spcAft>
                          <a:spcPts val="0"/>
                        </a:spcAft>
                        <a:buClr>
                          <a:srgbClr val="000000"/>
                        </a:buClr>
                        <a:buSzPts val="1000"/>
                        <a:buFont typeface="Arial"/>
                        <a:buNone/>
                      </a:pPr>
                      <a:r>
                        <a:rPr lang="en" sz="1200" b="0" u="none" strike="noStrike" cap="none" dirty="0">
                          <a:solidFill>
                            <a:schemeClr val="tx1"/>
                          </a:solidFill>
                          <a:latin typeface="+mj-lt"/>
                          <a:ea typeface="Montserrat"/>
                          <a:cs typeface="Montserrat"/>
                          <a:sym typeface="Montserrat"/>
                        </a:rPr>
                        <a:t>Loja 3</a:t>
                      </a:r>
                      <a:endParaRPr sz="1200" b="0" u="none" strike="noStrike" cap="none" dirty="0">
                        <a:solidFill>
                          <a:schemeClr val="tx1"/>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200" u="none" strike="noStrike" cap="none">
                          <a:solidFill>
                            <a:schemeClr val="tx1"/>
                          </a:solidFill>
                          <a:latin typeface="+mj-lt"/>
                          <a:ea typeface="Montserrat"/>
                          <a:cs typeface="Montserrat"/>
                          <a:sym typeface="Montserrat"/>
                        </a:rPr>
                        <a:t>15</a:t>
                      </a:r>
                      <a:endParaRPr sz="1200" u="none" strike="noStrike" cap="none">
                        <a:solidFill>
                          <a:schemeClr val="tx1"/>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200" u="none" strike="noStrike" cap="none">
                          <a:solidFill>
                            <a:schemeClr val="tx1"/>
                          </a:solidFill>
                          <a:latin typeface="+mj-lt"/>
                          <a:ea typeface="Montserrat"/>
                          <a:cs typeface="Montserrat"/>
                          <a:sym typeface="Montserrat"/>
                        </a:rPr>
                        <a:t>1.20</a:t>
                      </a:r>
                      <a:endParaRPr sz="1200" u="none" strike="noStrike" cap="none">
                        <a:solidFill>
                          <a:schemeClr val="tx1"/>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200" u="none" strike="noStrike" cap="none" dirty="0">
                          <a:solidFill>
                            <a:schemeClr val="tx1"/>
                          </a:solidFill>
                          <a:latin typeface="+mj-lt"/>
                          <a:ea typeface="Montserrat"/>
                          <a:cs typeface="Montserrat"/>
                          <a:sym typeface="Montserrat"/>
                        </a:rPr>
                        <a:t>18.00</a:t>
                      </a:r>
                      <a:endParaRPr sz="1200" u="none" strike="noStrike" cap="none" dirty="0">
                        <a:solidFill>
                          <a:schemeClr val="tx1"/>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42651">
                <a:tc>
                  <a:txBody>
                    <a:bodyPr/>
                    <a:lstStyle/>
                    <a:p>
                      <a:pPr marL="0" marR="0" lvl="0" indent="0" algn="ctr" rtl="0">
                        <a:lnSpc>
                          <a:spcPct val="100000"/>
                        </a:lnSpc>
                        <a:spcBef>
                          <a:spcPts val="0"/>
                        </a:spcBef>
                        <a:spcAft>
                          <a:spcPts val="0"/>
                        </a:spcAft>
                        <a:buClr>
                          <a:schemeClr val="dk1"/>
                        </a:buClr>
                        <a:buSzPts val="1000"/>
                        <a:buFont typeface="Arial"/>
                        <a:buNone/>
                      </a:pPr>
                      <a:r>
                        <a:rPr lang="en" sz="1200" b="0" u="none" strike="noStrike" cap="none" dirty="0">
                          <a:solidFill>
                            <a:schemeClr val="tx1"/>
                          </a:solidFill>
                          <a:latin typeface="+mj-lt"/>
                          <a:ea typeface="Montserrat"/>
                          <a:cs typeface="Montserrat"/>
                          <a:sym typeface="Montserrat"/>
                        </a:rPr>
                        <a:t>Total</a:t>
                      </a:r>
                      <a:endParaRPr sz="1200" b="0" u="none" strike="noStrike" cap="none" dirty="0">
                        <a:solidFill>
                          <a:schemeClr val="tx1"/>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200" u="none" strike="noStrike" cap="none">
                          <a:solidFill>
                            <a:schemeClr val="tx1"/>
                          </a:solidFill>
                          <a:latin typeface="+mj-lt"/>
                          <a:ea typeface="Montserrat"/>
                          <a:cs typeface="Montserrat"/>
                          <a:sym typeface="Montserrat"/>
                        </a:rPr>
                        <a:t>100</a:t>
                      </a:r>
                      <a:endParaRPr sz="1200" u="none" strike="noStrike" cap="none">
                        <a:solidFill>
                          <a:schemeClr val="tx1"/>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00"/>
                        <a:buFont typeface="Arial"/>
                        <a:buNone/>
                      </a:pPr>
                      <a:endParaRPr sz="1200" u="none" strike="noStrike" cap="none">
                        <a:solidFill>
                          <a:schemeClr val="tx1"/>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200" u="none" strike="noStrike" cap="none" dirty="0">
                          <a:solidFill>
                            <a:schemeClr val="tx1"/>
                          </a:solidFill>
                          <a:latin typeface="+mj-lt"/>
                          <a:ea typeface="Montserrat"/>
                          <a:cs typeface="Montserrat"/>
                          <a:sym typeface="Montserrat"/>
                        </a:rPr>
                        <a:t>107.00</a:t>
                      </a:r>
                      <a:endParaRPr sz="1200" u="none" strike="noStrike" cap="none" dirty="0">
                        <a:solidFill>
                          <a:schemeClr val="tx1"/>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2109646"/>
                  </a:ext>
                </a:extLst>
              </a:tr>
            </a:tbl>
          </a:graphicData>
        </a:graphic>
      </p:graphicFrame>
      <p:sp>
        <p:nvSpPr>
          <p:cNvPr id="9" name="Rectangle 8">
            <a:extLst>
              <a:ext uri="{FF2B5EF4-FFF2-40B4-BE49-F238E27FC236}">
                <a16:creationId xmlns:a16="http://schemas.microsoft.com/office/drawing/2014/main" id="{B36EC974-6F6E-0058-05A3-4A2DD82F0A00}"/>
              </a:ext>
            </a:extLst>
          </p:cNvPr>
          <p:cNvSpPr/>
          <p:nvPr/>
        </p:nvSpPr>
        <p:spPr>
          <a:xfrm>
            <a:off x="485475" y="4759472"/>
            <a:ext cx="213062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Preço Médio =</a:t>
            </a:r>
            <a:endParaRPr lang="pt-BR" sz="1600" b="1" i="1" dirty="0">
              <a:solidFill>
                <a:schemeClr val="tx1"/>
              </a:solidFill>
              <a:latin typeface="+mj-lt"/>
            </a:endParaRPr>
          </a:p>
        </p:txBody>
      </p:sp>
      <p:sp>
        <p:nvSpPr>
          <p:cNvPr id="10" name="Rectangle 9">
            <a:extLst>
              <a:ext uri="{FF2B5EF4-FFF2-40B4-BE49-F238E27FC236}">
                <a16:creationId xmlns:a16="http://schemas.microsoft.com/office/drawing/2014/main" id="{7A2105AD-FF80-F6AD-28CA-D0EE9CF209F9}"/>
              </a:ext>
            </a:extLst>
          </p:cNvPr>
          <p:cNvSpPr/>
          <p:nvPr/>
        </p:nvSpPr>
        <p:spPr>
          <a:xfrm>
            <a:off x="2103587" y="4513251"/>
            <a:ext cx="202073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Venda em valor</a:t>
            </a:r>
          </a:p>
        </p:txBody>
      </p:sp>
      <p:sp>
        <p:nvSpPr>
          <p:cNvPr id="11" name="Rectangle 10">
            <a:extLst>
              <a:ext uri="{FF2B5EF4-FFF2-40B4-BE49-F238E27FC236}">
                <a16:creationId xmlns:a16="http://schemas.microsoft.com/office/drawing/2014/main" id="{6D3116CD-3B1E-9B67-99B3-2EFF724DE536}"/>
              </a:ext>
            </a:extLst>
          </p:cNvPr>
          <p:cNvSpPr/>
          <p:nvPr/>
        </p:nvSpPr>
        <p:spPr>
          <a:xfrm>
            <a:off x="5301085" y="4759472"/>
            <a:ext cx="72241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R$ 1.07</a:t>
            </a:r>
            <a:endParaRPr lang="pt-BR" sz="1600" b="1" i="1" dirty="0">
              <a:solidFill>
                <a:schemeClr val="tx1"/>
              </a:solidFill>
              <a:latin typeface="+mj-lt"/>
            </a:endParaRPr>
          </a:p>
        </p:txBody>
      </p:sp>
      <p:cxnSp>
        <p:nvCxnSpPr>
          <p:cNvPr id="12" name="Straight Connector 11">
            <a:extLst>
              <a:ext uri="{FF2B5EF4-FFF2-40B4-BE49-F238E27FC236}">
                <a16:creationId xmlns:a16="http://schemas.microsoft.com/office/drawing/2014/main" id="{B28AF742-63A1-0B2E-AA6F-76842AA9FB3F}"/>
              </a:ext>
            </a:extLst>
          </p:cNvPr>
          <p:cNvCxnSpPr>
            <a:cxnSpLocks/>
          </p:cNvCxnSpPr>
          <p:nvPr/>
        </p:nvCxnSpPr>
        <p:spPr>
          <a:xfrm>
            <a:off x="2058804" y="4882582"/>
            <a:ext cx="2065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F2AE218-579D-0B96-9436-1DB2278054DA}"/>
              </a:ext>
            </a:extLst>
          </p:cNvPr>
          <p:cNvSpPr/>
          <p:nvPr/>
        </p:nvSpPr>
        <p:spPr>
          <a:xfrm>
            <a:off x="2103587" y="4992580"/>
            <a:ext cx="202073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Venda em Volume</a:t>
            </a:r>
          </a:p>
        </p:txBody>
      </p:sp>
      <p:sp>
        <p:nvSpPr>
          <p:cNvPr id="14" name="Rectangle 13">
            <a:extLst>
              <a:ext uri="{FF2B5EF4-FFF2-40B4-BE49-F238E27FC236}">
                <a16:creationId xmlns:a16="http://schemas.microsoft.com/office/drawing/2014/main" id="{B08E4B56-952A-78D3-3662-F3B28AC40B3E}"/>
              </a:ext>
            </a:extLst>
          </p:cNvPr>
          <p:cNvSpPr/>
          <p:nvPr/>
        </p:nvSpPr>
        <p:spPr>
          <a:xfrm>
            <a:off x="288557" y="4378252"/>
            <a:ext cx="7693953" cy="106845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endParaRPr lang="pt-BR" sz="1600" b="1" dirty="0">
              <a:solidFill>
                <a:schemeClr val="tx1"/>
              </a:solidFill>
              <a:latin typeface="+mj-lt"/>
            </a:endParaRPr>
          </a:p>
        </p:txBody>
      </p:sp>
      <p:sp>
        <p:nvSpPr>
          <p:cNvPr id="17" name="Rectangle 16">
            <a:extLst>
              <a:ext uri="{FF2B5EF4-FFF2-40B4-BE49-F238E27FC236}">
                <a16:creationId xmlns:a16="http://schemas.microsoft.com/office/drawing/2014/main" id="{96BBF97B-2448-9BC6-D21C-A427F8558A51}"/>
              </a:ext>
            </a:extLst>
          </p:cNvPr>
          <p:cNvSpPr/>
          <p:nvPr/>
        </p:nvSpPr>
        <p:spPr>
          <a:xfrm>
            <a:off x="4234213" y="4759472"/>
            <a:ext cx="19691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a:t>
            </a:r>
            <a:endParaRPr lang="pt-BR" sz="1600" b="1" i="1" dirty="0">
              <a:solidFill>
                <a:schemeClr val="tx1"/>
              </a:solidFill>
              <a:latin typeface="+mj-lt"/>
            </a:endParaRPr>
          </a:p>
        </p:txBody>
      </p:sp>
      <p:sp>
        <p:nvSpPr>
          <p:cNvPr id="18" name="Rectangle 17">
            <a:extLst>
              <a:ext uri="{FF2B5EF4-FFF2-40B4-BE49-F238E27FC236}">
                <a16:creationId xmlns:a16="http://schemas.microsoft.com/office/drawing/2014/main" id="{641E1264-B53E-3673-359D-84DA1F5D2BB8}"/>
              </a:ext>
            </a:extLst>
          </p:cNvPr>
          <p:cNvSpPr/>
          <p:nvPr/>
        </p:nvSpPr>
        <p:spPr>
          <a:xfrm>
            <a:off x="4465156" y="4513251"/>
            <a:ext cx="72241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R$107</a:t>
            </a:r>
          </a:p>
        </p:txBody>
      </p:sp>
      <p:cxnSp>
        <p:nvCxnSpPr>
          <p:cNvPr id="19" name="Straight Connector 18">
            <a:extLst>
              <a:ext uri="{FF2B5EF4-FFF2-40B4-BE49-F238E27FC236}">
                <a16:creationId xmlns:a16="http://schemas.microsoft.com/office/drawing/2014/main" id="{C732A909-3F90-3D0C-B427-E32CDFBB5505}"/>
              </a:ext>
            </a:extLst>
          </p:cNvPr>
          <p:cNvCxnSpPr>
            <a:cxnSpLocks/>
          </p:cNvCxnSpPr>
          <p:nvPr/>
        </p:nvCxnSpPr>
        <p:spPr>
          <a:xfrm>
            <a:off x="4420373" y="4882582"/>
            <a:ext cx="6945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839F388-7E84-9E49-B5A4-D53E861223C4}"/>
              </a:ext>
            </a:extLst>
          </p:cNvPr>
          <p:cNvSpPr/>
          <p:nvPr/>
        </p:nvSpPr>
        <p:spPr>
          <a:xfrm>
            <a:off x="4465156" y="4992580"/>
            <a:ext cx="72241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100</a:t>
            </a:r>
          </a:p>
        </p:txBody>
      </p:sp>
    </p:spTree>
    <p:extLst>
      <p:ext uri="{BB962C8B-B14F-4D97-AF65-F5344CB8AC3E}">
        <p14:creationId xmlns:p14="http://schemas.microsoft.com/office/powerpoint/2010/main" val="14303744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Análise dos dados – índice de preço</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97</a:t>
            </a:fld>
            <a:endParaRPr lang="en-US" dirty="0"/>
          </a:p>
        </p:txBody>
      </p:sp>
      <p:sp>
        <p:nvSpPr>
          <p:cNvPr id="7" name="Text Placeholder 5">
            <a:extLst>
              <a:ext uri="{FF2B5EF4-FFF2-40B4-BE49-F238E27FC236}">
                <a16:creationId xmlns:a16="http://schemas.microsoft.com/office/drawing/2014/main" id="{1EAC7807-D4DD-05AB-74EA-39E9B28A3767}"/>
              </a:ext>
            </a:extLst>
          </p:cNvPr>
          <p:cNvSpPr txBox="1">
            <a:spLocks/>
          </p:cNvSpPr>
          <p:nvPr/>
        </p:nvSpPr>
        <p:spPr>
          <a:xfrm>
            <a:off x="279199" y="599000"/>
            <a:ext cx="11263969" cy="436542"/>
          </a:xfrm>
          <a:prstGeom prst="rect">
            <a:avLst/>
          </a:prstGeom>
        </p:spPr>
        <p:txBody>
          <a:bodyPr lIns="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b="1" dirty="0">
                <a:latin typeface="+mj-lt"/>
              </a:rPr>
              <a:t>Preço Médio: </a:t>
            </a:r>
            <a:r>
              <a:rPr lang="pt-BR" dirty="0">
                <a:latin typeface="+mj-lt"/>
              </a:rPr>
              <a:t>É medido na gôndola e é calculado ponderando o volume vendido</a:t>
            </a:r>
          </a:p>
        </p:txBody>
      </p:sp>
      <p:graphicFrame>
        <p:nvGraphicFramePr>
          <p:cNvPr id="8" name="Google Shape;1856;p112">
            <a:extLst>
              <a:ext uri="{FF2B5EF4-FFF2-40B4-BE49-F238E27FC236}">
                <a16:creationId xmlns:a16="http://schemas.microsoft.com/office/drawing/2014/main" id="{31DA4655-D644-692E-3BE3-9D7428F49086}"/>
              </a:ext>
            </a:extLst>
          </p:cNvPr>
          <p:cNvGraphicFramePr/>
          <p:nvPr/>
        </p:nvGraphicFramePr>
        <p:xfrm>
          <a:off x="288558" y="1176902"/>
          <a:ext cx="7693952" cy="2306077"/>
        </p:xfrm>
        <a:graphic>
          <a:graphicData uri="http://schemas.openxmlformats.org/drawingml/2006/table">
            <a:tbl>
              <a:tblPr>
                <a:noFill/>
              </a:tblPr>
              <a:tblGrid>
                <a:gridCol w="1923488">
                  <a:extLst>
                    <a:ext uri="{9D8B030D-6E8A-4147-A177-3AD203B41FA5}">
                      <a16:colId xmlns:a16="http://schemas.microsoft.com/office/drawing/2014/main" val="20000"/>
                    </a:ext>
                  </a:extLst>
                </a:gridCol>
                <a:gridCol w="1923488">
                  <a:extLst>
                    <a:ext uri="{9D8B030D-6E8A-4147-A177-3AD203B41FA5}">
                      <a16:colId xmlns:a16="http://schemas.microsoft.com/office/drawing/2014/main" val="20001"/>
                    </a:ext>
                  </a:extLst>
                </a:gridCol>
                <a:gridCol w="1923488">
                  <a:extLst>
                    <a:ext uri="{9D8B030D-6E8A-4147-A177-3AD203B41FA5}">
                      <a16:colId xmlns:a16="http://schemas.microsoft.com/office/drawing/2014/main" val="20002"/>
                    </a:ext>
                  </a:extLst>
                </a:gridCol>
                <a:gridCol w="1923488">
                  <a:extLst>
                    <a:ext uri="{9D8B030D-6E8A-4147-A177-3AD203B41FA5}">
                      <a16:colId xmlns:a16="http://schemas.microsoft.com/office/drawing/2014/main" val="20003"/>
                    </a:ext>
                  </a:extLst>
                </a:gridCol>
              </a:tblGrid>
              <a:tr h="535473">
                <a:tc>
                  <a:txBody>
                    <a:bodyPr/>
                    <a:lstStyle/>
                    <a:p>
                      <a:pPr marL="0" marR="0" lvl="0" indent="0" algn="ctr" rtl="0">
                        <a:lnSpc>
                          <a:spcPct val="100000"/>
                        </a:lnSpc>
                        <a:spcBef>
                          <a:spcPts val="0"/>
                        </a:spcBef>
                        <a:spcAft>
                          <a:spcPts val="0"/>
                        </a:spcAft>
                        <a:buClr>
                          <a:srgbClr val="000000"/>
                        </a:buClr>
                        <a:buSzPts val="1000"/>
                        <a:buFont typeface="Arial"/>
                        <a:buNone/>
                      </a:pPr>
                      <a:endParaRPr sz="1200" u="none" strike="noStrike" cap="none">
                        <a:solidFill>
                          <a:schemeClr val="lt1"/>
                        </a:solidFill>
                        <a:latin typeface="+mj-lt"/>
                        <a:ea typeface="Montserrat"/>
                        <a:cs typeface="Montserrat"/>
                        <a:sym typeface="Montserrat"/>
                      </a:endParaRPr>
                    </a:p>
                  </a:txBody>
                  <a:tcPr marL="84950" marR="84950" marT="34300" marB="343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sz="1200" b="1" u="none" strike="noStrike" cap="none">
                          <a:solidFill>
                            <a:schemeClr val="lt1"/>
                          </a:solidFill>
                          <a:latin typeface="+mj-lt"/>
                          <a:ea typeface="Montserrat"/>
                          <a:cs typeface="Montserrat"/>
                          <a:sym typeface="Montserrat"/>
                        </a:rPr>
                        <a:t>Vendas em volume</a:t>
                      </a:r>
                      <a:endParaRPr sz="1200" b="1" u="none" strike="noStrike" cap="none">
                        <a:solidFill>
                          <a:schemeClr val="lt1"/>
                        </a:solidFill>
                        <a:latin typeface="+mj-lt"/>
                        <a:ea typeface="Montserrat"/>
                        <a:cs typeface="Montserrat"/>
                        <a:sym typeface="Montserrat"/>
                      </a:endParaRPr>
                    </a:p>
                  </a:txBody>
                  <a:tcPr marL="84950" marR="84950" marT="34300" marB="343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sz="1200" b="1" u="none" strike="noStrike" cap="none">
                          <a:solidFill>
                            <a:schemeClr val="lt1"/>
                          </a:solidFill>
                          <a:latin typeface="+mj-lt"/>
                          <a:ea typeface="Montserrat"/>
                          <a:cs typeface="Montserrat"/>
                          <a:sym typeface="Montserrat"/>
                        </a:rPr>
                        <a:t>Preço</a:t>
                      </a:r>
                      <a:endParaRPr sz="1200" b="1" u="none" strike="noStrike" cap="none">
                        <a:solidFill>
                          <a:schemeClr val="lt1"/>
                        </a:solidFill>
                        <a:latin typeface="+mj-lt"/>
                        <a:ea typeface="Montserrat"/>
                        <a:cs typeface="Montserrat"/>
                        <a:sym typeface="Montserrat"/>
                      </a:endParaRPr>
                    </a:p>
                  </a:txBody>
                  <a:tcPr marL="84950" marR="84950" marT="34300" marB="343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sz="1200" b="1" u="none" strike="noStrike" cap="none">
                          <a:solidFill>
                            <a:schemeClr val="lt1"/>
                          </a:solidFill>
                          <a:latin typeface="+mj-lt"/>
                          <a:ea typeface="Montserrat"/>
                          <a:cs typeface="Montserrat"/>
                          <a:sym typeface="Montserrat"/>
                        </a:rPr>
                        <a:t>Vendas em valor</a:t>
                      </a:r>
                      <a:endParaRPr sz="1200" b="1" u="none" strike="noStrike" cap="none">
                        <a:solidFill>
                          <a:schemeClr val="lt1"/>
                        </a:solidFill>
                        <a:latin typeface="+mj-lt"/>
                        <a:ea typeface="Montserrat"/>
                        <a:cs typeface="Montserrat"/>
                        <a:sym typeface="Montserrat"/>
                      </a:endParaRPr>
                    </a:p>
                  </a:txBody>
                  <a:tcPr marL="84950" marR="84950" marT="34300" marB="343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42651">
                <a:tc>
                  <a:txBody>
                    <a:bodyPr/>
                    <a:lstStyle/>
                    <a:p>
                      <a:pPr marL="0" marR="0" lvl="0" indent="0" algn="ctr" rtl="0">
                        <a:lnSpc>
                          <a:spcPct val="100000"/>
                        </a:lnSpc>
                        <a:spcBef>
                          <a:spcPts val="0"/>
                        </a:spcBef>
                        <a:spcAft>
                          <a:spcPts val="0"/>
                        </a:spcAft>
                        <a:buClr>
                          <a:srgbClr val="000000"/>
                        </a:buClr>
                        <a:buSzPts val="1000"/>
                        <a:buFont typeface="Arial"/>
                        <a:buNone/>
                      </a:pPr>
                      <a:r>
                        <a:rPr lang="en" sz="1200" u="none" strike="noStrike" cap="none" dirty="0">
                          <a:solidFill>
                            <a:schemeClr val="tx1"/>
                          </a:solidFill>
                          <a:latin typeface="+mj-lt"/>
                          <a:ea typeface="Montserrat"/>
                          <a:cs typeface="Montserrat"/>
                          <a:sym typeface="Montserrat"/>
                        </a:rPr>
                        <a:t>Loja 1</a:t>
                      </a:r>
                      <a:endParaRPr sz="1200" u="none" strike="noStrike" cap="none" dirty="0">
                        <a:solidFill>
                          <a:schemeClr val="tx1"/>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200" u="none" strike="noStrike" cap="none">
                          <a:solidFill>
                            <a:schemeClr val="tx1"/>
                          </a:solidFill>
                          <a:latin typeface="+mj-lt"/>
                          <a:ea typeface="Montserrat"/>
                          <a:cs typeface="Montserrat"/>
                          <a:sym typeface="Montserrat"/>
                        </a:rPr>
                        <a:t>75</a:t>
                      </a:r>
                      <a:endParaRPr sz="1200" u="none" strike="noStrike" cap="none">
                        <a:solidFill>
                          <a:schemeClr val="tx1"/>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200" b="0" u="none" strike="noStrike" cap="none">
                          <a:solidFill>
                            <a:schemeClr val="tx1"/>
                          </a:solidFill>
                          <a:latin typeface="+mj-lt"/>
                          <a:ea typeface="Montserrat"/>
                          <a:cs typeface="Montserrat"/>
                          <a:sym typeface="Montserrat"/>
                        </a:rPr>
                        <a:t>1.00</a:t>
                      </a:r>
                      <a:endParaRPr sz="1200" b="0" u="none" strike="noStrike" cap="none">
                        <a:solidFill>
                          <a:schemeClr val="tx1"/>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200" u="none" strike="noStrike" cap="none">
                          <a:solidFill>
                            <a:schemeClr val="tx1"/>
                          </a:solidFill>
                          <a:latin typeface="+mj-lt"/>
                          <a:ea typeface="Montserrat"/>
                          <a:cs typeface="Montserrat"/>
                          <a:sym typeface="Montserrat"/>
                        </a:rPr>
                        <a:t>75.00</a:t>
                      </a:r>
                      <a:endParaRPr sz="1200" u="none" strike="noStrike" cap="none">
                        <a:solidFill>
                          <a:schemeClr val="tx1"/>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42651">
                <a:tc>
                  <a:txBody>
                    <a:bodyPr/>
                    <a:lstStyle/>
                    <a:p>
                      <a:pPr marL="0" marR="0" lvl="0" indent="0" algn="ctr" rtl="0">
                        <a:lnSpc>
                          <a:spcPct val="100000"/>
                        </a:lnSpc>
                        <a:spcBef>
                          <a:spcPts val="0"/>
                        </a:spcBef>
                        <a:spcAft>
                          <a:spcPts val="0"/>
                        </a:spcAft>
                        <a:buClr>
                          <a:srgbClr val="000000"/>
                        </a:buClr>
                        <a:buSzPts val="1000"/>
                        <a:buFont typeface="Arial"/>
                        <a:buNone/>
                      </a:pPr>
                      <a:r>
                        <a:rPr lang="en" sz="1200" b="1" u="none" strike="noStrike" cap="none">
                          <a:solidFill>
                            <a:schemeClr val="tx1"/>
                          </a:solidFill>
                          <a:latin typeface="+mj-lt"/>
                          <a:ea typeface="Montserrat"/>
                          <a:cs typeface="Montserrat"/>
                          <a:sym typeface="Montserrat"/>
                        </a:rPr>
                        <a:t>Loja 2</a:t>
                      </a:r>
                      <a:endParaRPr sz="1200" b="1" u="none" strike="noStrike" cap="none">
                        <a:solidFill>
                          <a:schemeClr val="tx1"/>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200" u="none" strike="noStrike" cap="none">
                          <a:solidFill>
                            <a:schemeClr val="tx1"/>
                          </a:solidFill>
                          <a:latin typeface="+mj-lt"/>
                          <a:ea typeface="Montserrat"/>
                          <a:cs typeface="Montserrat"/>
                          <a:sym typeface="Montserrat"/>
                        </a:rPr>
                        <a:t>10</a:t>
                      </a:r>
                      <a:endParaRPr sz="1200" u="none" strike="noStrike" cap="none">
                        <a:solidFill>
                          <a:schemeClr val="tx1"/>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200" u="none" strike="noStrike" cap="none" dirty="0">
                          <a:solidFill>
                            <a:schemeClr val="tx1"/>
                          </a:solidFill>
                          <a:latin typeface="+mj-lt"/>
                          <a:ea typeface="Montserrat"/>
                          <a:cs typeface="Montserrat"/>
                          <a:sym typeface="Montserrat"/>
                        </a:rPr>
                        <a:t>1.40</a:t>
                      </a:r>
                      <a:endParaRPr sz="1200" u="none" strike="noStrike" cap="none" dirty="0">
                        <a:solidFill>
                          <a:schemeClr val="tx1"/>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200" u="none" strike="noStrike" cap="none">
                          <a:solidFill>
                            <a:schemeClr val="tx1"/>
                          </a:solidFill>
                          <a:latin typeface="+mj-lt"/>
                          <a:ea typeface="Montserrat"/>
                          <a:cs typeface="Montserrat"/>
                          <a:sym typeface="Montserrat"/>
                        </a:rPr>
                        <a:t>14.00</a:t>
                      </a:r>
                      <a:endParaRPr sz="1200" u="none" strike="noStrike" cap="none">
                        <a:solidFill>
                          <a:schemeClr val="tx1"/>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42651">
                <a:tc>
                  <a:txBody>
                    <a:bodyPr/>
                    <a:lstStyle/>
                    <a:p>
                      <a:pPr marL="0" marR="0" lvl="0" indent="0" algn="ctr" rtl="0">
                        <a:lnSpc>
                          <a:spcPct val="100000"/>
                        </a:lnSpc>
                        <a:spcBef>
                          <a:spcPts val="0"/>
                        </a:spcBef>
                        <a:spcAft>
                          <a:spcPts val="0"/>
                        </a:spcAft>
                        <a:buClr>
                          <a:srgbClr val="000000"/>
                        </a:buClr>
                        <a:buSzPts val="1000"/>
                        <a:buFont typeface="Arial"/>
                        <a:buNone/>
                      </a:pPr>
                      <a:r>
                        <a:rPr lang="en" sz="1200" b="1" u="none" strike="noStrike" cap="none">
                          <a:solidFill>
                            <a:schemeClr val="tx1"/>
                          </a:solidFill>
                          <a:latin typeface="+mj-lt"/>
                          <a:ea typeface="Montserrat"/>
                          <a:cs typeface="Montserrat"/>
                          <a:sym typeface="Montserrat"/>
                        </a:rPr>
                        <a:t>Loja 3</a:t>
                      </a:r>
                      <a:endParaRPr sz="1200" b="1" u="none" strike="noStrike" cap="none">
                        <a:solidFill>
                          <a:schemeClr val="tx1"/>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200" u="none" strike="noStrike" cap="none">
                          <a:solidFill>
                            <a:schemeClr val="tx1"/>
                          </a:solidFill>
                          <a:latin typeface="+mj-lt"/>
                          <a:ea typeface="Montserrat"/>
                          <a:cs typeface="Montserrat"/>
                          <a:sym typeface="Montserrat"/>
                        </a:rPr>
                        <a:t>15</a:t>
                      </a:r>
                      <a:endParaRPr sz="1200" u="none" strike="noStrike" cap="none">
                        <a:solidFill>
                          <a:schemeClr val="tx1"/>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200" u="none" strike="noStrike" cap="none" dirty="0">
                          <a:solidFill>
                            <a:schemeClr val="tx1"/>
                          </a:solidFill>
                          <a:latin typeface="+mj-lt"/>
                          <a:ea typeface="Montserrat"/>
                          <a:cs typeface="Montserrat"/>
                          <a:sym typeface="Montserrat"/>
                        </a:rPr>
                        <a:t>1.20</a:t>
                      </a:r>
                      <a:endParaRPr sz="1200" u="none" strike="noStrike" cap="none" dirty="0">
                        <a:solidFill>
                          <a:schemeClr val="tx1"/>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200" u="none" strike="noStrike" cap="none">
                          <a:solidFill>
                            <a:schemeClr val="tx1"/>
                          </a:solidFill>
                          <a:latin typeface="+mj-lt"/>
                          <a:ea typeface="Montserrat"/>
                          <a:cs typeface="Montserrat"/>
                          <a:sym typeface="Montserrat"/>
                        </a:rPr>
                        <a:t>18.00</a:t>
                      </a:r>
                      <a:endParaRPr sz="1200" u="none" strike="noStrike" cap="none">
                        <a:solidFill>
                          <a:schemeClr val="tx1"/>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42651">
                <a:tc>
                  <a:txBody>
                    <a:bodyPr/>
                    <a:lstStyle/>
                    <a:p>
                      <a:pPr marL="0" marR="0" lvl="0" indent="0" algn="ctr" rtl="0">
                        <a:lnSpc>
                          <a:spcPct val="100000"/>
                        </a:lnSpc>
                        <a:spcBef>
                          <a:spcPts val="0"/>
                        </a:spcBef>
                        <a:spcAft>
                          <a:spcPts val="0"/>
                        </a:spcAft>
                        <a:buClr>
                          <a:schemeClr val="dk1"/>
                        </a:buClr>
                        <a:buSzPts val="1000"/>
                        <a:buFont typeface="Arial"/>
                        <a:buNone/>
                      </a:pPr>
                      <a:r>
                        <a:rPr lang="en" sz="1200" b="1" u="none" strike="noStrike" cap="none">
                          <a:solidFill>
                            <a:schemeClr val="tx1"/>
                          </a:solidFill>
                          <a:latin typeface="+mj-lt"/>
                          <a:ea typeface="Montserrat"/>
                          <a:cs typeface="Montserrat"/>
                          <a:sym typeface="Montserrat"/>
                        </a:rPr>
                        <a:t>Total</a:t>
                      </a:r>
                      <a:endParaRPr sz="1200" u="none" strike="noStrike" cap="none">
                        <a:solidFill>
                          <a:schemeClr val="tx1"/>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200" u="none" strike="noStrike" cap="none">
                          <a:solidFill>
                            <a:schemeClr val="tx1"/>
                          </a:solidFill>
                          <a:latin typeface="+mj-lt"/>
                          <a:ea typeface="Montserrat"/>
                          <a:cs typeface="Montserrat"/>
                          <a:sym typeface="Montserrat"/>
                        </a:rPr>
                        <a:t>100</a:t>
                      </a:r>
                      <a:endParaRPr sz="1200" u="none" strike="noStrike" cap="none">
                        <a:solidFill>
                          <a:schemeClr val="tx1"/>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00"/>
                        <a:buFont typeface="Arial"/>
                        <a:buNone/>
                      </a:pPr>
                      <a:endParaRPr sz="1200" u="none" strike="noStrike" cap="none" dirty="0">
                        <a:solidFill>
                          <a:schemeClr val="tx1"/>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200" u="none" strike="noStrike" cap="none" dirty="0">
                          <a:solidFill>
                            <a:schemeClr val="tx1"/>
                          </a:solidFill>
                          <a:latin typeface="+mj-lt"/>
                          <a:ea typeface="Montserrat"/>
                          <a:cs typeface="Montserrat"/>
                          <a:sym typeface="Montserrat"/>
                        </a:rPr>
                        <a:t>107.00</a:t>
                      </a:r>
                      <a:endParaRPr sz="1200" u="none" strike="noStrike" cap="none" dirty="0">
                        <a:solidFill>
                          <a:schemeClr val="tx1"/>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2109646"/>
                  </a:ext>
                </a:extLst>
              </a:tr>
            </a:tbl>
          </a:graphicData>
        </a:graphic>
      </p:graphicFrame>
      <p:grpSp>
        <p:nvGrpSpPr>
          <p:cNvPr id="16" name="Group 15">
            <a:extLst>
              <a:ext uri="{FF2B5EF4-FFF2-40B4-BE49-F238E27FC236}">
                <a16:creationId xmlns:a16="http://schemas.microsoft.com/office/drawing/2014/main" id="{6B8AB018-B84D-FF90-4ADE-A7CCE964A115}"/>
              </a:ext>
            </a:extLst>
          </p:cNvPr>
          <p:cNvGrpSpPr/>
          <p:nvPr/>
        </p:nvGrpSpPr>
        <p:grpSpPr>
          <a:xfrm>
            <a:off x="288557" y="4202241"/>
            <a:ext cx="7693953" cy="1068450"/>
            <a:chOff x="288557" y="4078041"/>
            <a:chExt cx="7693953" cy="1068450"/>
          </a:xfrm>
        </p:grpSpPr>
        <p:sp>
          <p:nvSpPr>
            <p:cNvPr id="9" name="Rectangle 8">
              <a:extLst>
                <a:ext uri="{FF2B5EF4-FFF2-40B4-BE49-F238E27FC236}">
                  <a16:creationId xmlns:a16="http://schemas.microsoft.com/office/drawing/2014/main" id="{B36EC974-6F6E-0058-05A3-4A2DD82F0A00}"/>
                </a:ext>
              </a:extLst>
            </p:cNvPr>
            <p:cNvSpPr/>
            <p:nvPr/>
          </p:nvSpPr>
          <p:spPr>
            <a:xfrm>
              <a:off x="485475" y="4459261"/>
              <a:ext cx="213062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Índice de Preço =</a:t>
              </a:r>
              <a:endParaRPr lang="pt-BR" sz="1600" b="1" i="1" dirty="0">
                <a:solidFill>
                  <a:schemeClr val="tx1"/>
                </a:solidFill>
                <a:latin typeface="+mj-lt"/>
              </a:endParaRPr>
            </a:p>
          </p:txBody>
        </p:sp>
        <p:sp>
          <p:nvSpPr>
            <p:cNvPr id="10" name="Rectangle 9">
              <a:extLst>
                <a:ext uri="{FF2B5EF4-FFF2-40B4-BE49-F238E27FC236}">
                  <a16:creationId xmlns:a16="http://schemas.microsoft.com/office/drawing/2014/main" id="{7A2105AD-FF80-F6AD-28CA-D0EE9CF209F9}"/>
                </a:ext>
              </a:extLst>
            </p:cNvPr>
            <p:cNvSpPr/>
            <p:nvPr/>
          </p:nvSpPr>
          <p:spPr>
            <a:xfrm>
              <a:off x="2346935" y="4213040"/>
              <a:ext cx="249176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Preço Médio da marca</a:t>
              </a:r>
            </a:p>
          </p:txBody>
        </p:sp>
        <p:sp>
          <p:nvSpPr>
            <p:cNvPr id="11" name="Rectangle 10">
              <a:extLst>
                <a:ext uri="{FF2B5EF4-FFF2-40B4-BE49-F238E27FC236}">
                  <a16:creationId xmlns:a16="http://schemas.microsoft.com/office/drawing/2014/main" id="{6D3116CD-3B1E-9B67-99B3-2EFF724DE536}"/>
                </a:ext>
              </a:extLst>
            </p:cNvPr>
            <p:cNvSpPr/>
            <p:nvPr/>
          </p:nvSpPr>
          <p:spPr>
            <a:xfrm>
              <a:off x="5059753" y="4459261"/>
              <a:ext cx="72241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tx1"/>
                  </a:solidFill>
                  <a:latin typeface="+mj-lt"/>
                </a:rPr>
                <a:t>* 100</a:t>
              </a:r>
              <a:endParaRPr lang="pt-BR" sz="1600" b="1" i="1" dirty="0">
                <a:solidFill>
                  <a:schemeClr val="tx1"/>
                </a:solidFill>
                <a:latin typeface="+mj-lt"/>
              </a:endParaRPr>
            </a:p>
          </p:txBody>
        </p:sp>
        <p:cxnSp>
          <p:nvCxnSpPr>
            <p:cNvPr id="12" name="Straight Connector 11">
              <a:extLst>
                <a:ext uri="{FF2B5EF4-FFF2-40B4-BE49-F238E27FC236}">
                  <a16:creationId xmlns:a16="http://schemas.microsoft.com/office/drawing/2014/main" id="{B28AF742-63A1-0B2E-AA6F-76842AA9FB3F}"/>
                </a:ext>
              </a:extLst>
            </p:cNvPr>
            <p:cNvCxnSpPr>
              <a:cxnSpLocks/>
            </p:cNvCxnSpPr>
            <p:nvPr/>
          </p:nvCxnSpPr>
          <p:spPr>
            <a:xfrm>
              <a:off x="2284197" y="4582371"/>
              <a:ext cx="264975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F2AE218-579D-0B96-9436-1DB2278054DA}"/>
                </a:ext>
              </a:extLst>
            </p:cNvPr>
            <p:cNvSpPr/>
            <p:nvPr/>
          </p:nvSpPr>
          <p:spPr>
            <a:xfrm>
              <a:off x="2346934" y="4692369"/>
              <a:ext cx="249176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defTabSz="914400" rtl="0" eaLnBrk="1" fontAlgn="auto" latinLnBrk="0" hangingPunct="1">
                <a:lnSpc>
                  <a:spcPct val="100000"/>
                </a:lnSpc>
                <a:spcBef>
                  <a:spcPts val="0"/>
                </a:spcBef>
                <a:spcAft>
                  <a:spcPts val="400"/>
                </a:spcAft>
                <a:buClr>
                  <a:srgbClr val="000000"/>
                </a:buClr>
                <a:buSzPct val="100000"/>
                <a:tabLst/>
                <a:defRPr/>
              </a:pPr>
              <a:r>
                <a:rPr lang="pt-BR" sz="1600" b="1" i="1" dirty="0">
                  <a:solidFill>
                    <a:schemeClr val="tx1"/>
                  </a:solidFill>
                  <a:latin typeface="+mj-lt"/>
                </a:rPr>
                <a:t>Preço Médio da categoria</a:t>
              </a:r>
            </a:p>
          </p:txBody>
        </p:sp>
        <p:sp>
          <p:nvSpPr>
            <p:cNvPr id="14" name="Rectangle 13">
              <a:extLst>
                <a:ext uri="{FF2B5EF4-FFF2-40B4-BE49-F238E27FC236}">
                  <a16:creationId xmlns:a16="http://schemas.microsoft.com/office/drawing/2014/main" id="{B08E4B56-952A-78D3-3662-F3B28AC40B3E}"/>
                </a:ext>
              </a:extLst>
            </p:cNvPr>
            <p:cNvSpPr/>
            <p:nvPr/>
          </p:nvSpPr>
          <p:spPr>
            <a:xfrm>
              <a:off x="288557" y="4078041"/>
              <a:ext cx="7693953" cy="106845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endParaRPr lang="pt-BR" sz="1600" b="1" dirty="0">
                <a:solidFill>
                  <a:schemeClr val="tx1"/>
                </a:solidFill>
                <a:latin typeface="+mj-lt"/>
              </a:endParaRPr>
            </a:p>
          </p:txBody>
        </p:sp>
      </p:grpSp>
      <p:sp>
        <p:nvSpPr>
          <p:cNvPr id="3" name="Text Placeholder 5">
            <a:extLst>
              <a:ext uri="{FF2B5EF4-FFF2-40B4-BE49-F238E27FC236}">
                <a16:creationId xmlns:a16="http://schemas.microsoft.com/office/drawing/2014/main" id="{C0061424-B85C-575C-B676-C2CD572520CA}"/>
              </a:ext>
            </a:extLst>
          </p:cNvPr>
          <p:cNvSpPr txBox="1">
            <a:spLocks/>
          </p:cNvSpPr>
          <p:nvPr/>
        </p:nvSpPr>
        <p:spPr>
          <a:xfrm>
            <a:off x="279199" y="3624339"/>
            <a:ext cx="11263969" cy="436542"/>
          </a:xfrm>
          <a:prstGeom prst="rect">
            <a:avLst/>
          </a:prstGeom>
        </p:spPr>
        <p:txBody>
          <a:bodyPr lIns="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b="1" dirty="0">
                <a:latin typeface="+mj-lt"/>
              </a:rPr>
              <a:t>Índice de Preço: </a:t>
            </a:r>
            <a:r>
              <a:rPr lang="pt-BR" dirty="0">
                <a:latin typeface="+mj-lt"/>
              </a:rPr>
              <a:t>Preço médio do produto vs preço médio da categoria</a:t>
            </a:r>
          </a:p>
        </p:txBody>
      </p:sp>
      <p:sp>
        <p:nvSpPr>
          <p:cNvPr id="15" name="Text Placeholder 5">
            <a:extLst>
              <a:ext uri="{FF2B5EF4-FFF2-40B4-BE49-F238E27FC236}">
                <a16:creationId xmlns:a16="http://schemas.microsoft.com/office/drawing/2014/main" id="{06C5B674-4D6F-D33E-9E09-4B3DDCB3F2A7}"/>
              </a:ext>
            </a:extLst>
          </p:cNvPr>
          <p:cNvSpPr txBox="1">
            <a:spLocks/>
          </p:cNvSpPr>
          <p:nvPr/>
        </p:nvSpPr>
        <p:spPr>
          <a:xfrm>
            <a:off x="279199" y="5412050"/>
            <a:ext cx="11512751" cy="865162"/>
          </a:xfrm>
          <a:prstGeom prst="rect">
            <a:avLst/>
          </a:prstGeom>
        </p:spPr>
        <p:txBody>
          <a:bodyPr lIns="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b="1" dirty="0">
                <a:latin typeface="+mj-lt"/>
              </a:rPr>
              <a:t>Dica Analítica: </a:t>
            </a:r>
            <a:r>
              <a:rPr lang="pt-BR" dirty="0">
                <a:latin typeface="+mj-lt"/>
              </a:rPr>
              <a:t>O índice de preço pode ser usado em várias perspectivas analiticamente falando. Por exemplo, se o preço do meu produto está relacionado com o preço do meu principal concorrente, ou com a principal gramatura do meu portfólio, etc. É um fact versátil que no lugar do Preço Médio da categoria podemos escolher qualquer produto para usar como comparação. </a:t>
            </a:r>
          </a:p>
        </p:txBody>
      </p:sp>
    </p:spTree>
    <p:extLst>
      <p:ext uri="{BB962C8B-B14F-4D97-AF65-F5344CB8AC3E}">
        <p14:creationId xmlns:p14="http://schemas.microsoft.com/office/powerpoint/2010/main" val="30029686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6D158E-3046-DA7F-2627-51BD610F25AC}"/>
              </a:ext>
            </a:extLst>
          </p:cNvPr>
          <p:cNvSpPr>
            <a:spLocks noGrp="1"/>
          </p:cNvSpPr>
          <p:nvPr>
            <p:ph type="sldNum" sz="quarter" idx="12"/>
          </p:nvPr>
        </p:nvSpPr>
        <p:spPr/>
        <p:txBody>
          <a:bodyPr/>
          <a:lstStyle/>
          <a:p>
            <a:fld id="{403EF4E2-7A7A-0548-85F1-5479B7C9E1B2}" type="slidenum">
              <a:rPr lang="en-US" smtClean="0"/>
              <a:t>98</a:t>
            </a:fld>
            <a:endParaRPr lang="en-US"/>
          </a:p>
        </p:txBody>
      </p:sp>
      <p:sp>
        <p:nvSpPr>
          <p:cNvPr id="6" name="Title 5">
            <a:extLst>
              <a:ext uri="{FF2B5EF4-FFF2-40B4-BE49-F238E27FC236}">
                <a16:creationId xmlns:a16="http://schemas.microsoft.com/office/drawing/2014/main" id="{1DC839FE-BCC9-78B1-FDF1-816803392DEA}"/>
              </a:ext>
            </a:extLst>
          </p:cNvPr>
          <p:cNvSpPr>
            <a:spLocks noGrp="1"/>
          </p:cNvSpPr>
          <p:nvPr>
            <p:ph type="title"/>
          </p:nvPr>
        </p:nvSpPr>
        <p:spPr/>
        <p:txBody>
          <a:bodyPr/>
          <a:lstStyle/>
          <a:p>
            <a:r>
              <a:rPr lang="pt-BR" dirty="0"/>
              <a:t>Exemplo de Analise Indice de Preço</a:t>
            </a:r>
          </a:p>
        </p:txBody>
      </p:sp>
      <p:graphicFrame>
        <p:nvGraphicFramePr>
          <p:cNvPr id="7" name="Table 6">
            <a:extLst>
              <a:ext uri="{FF2B5EF4-FFF2-40B4-BE49-F238E27FC236}">
                <a16:creationId xmlns:a16="http://schemas.microsoft.com/office/drawing/2014/main" id="{A5642B0A-8C53-F405-5B07-2D1150388719}"/>
              </a:ext>
            </a:extLst>
          </p:cNvPr>
          <p:cNvGraphicFramePr>
            <a:graphicFrameLocks noGrp="1"/>
          </p:cNvGraphicFramePr>
          <p:nvPr>
            <p:extLst>
              <p:ext uri="{D42A27DB-BD31-4B8C-83A1-F6EECF244321}">
                <p14:modId xmlns:p14="http://schemas.microsoft.com/office/powerpoint/2010/main" val="1199877651"/>
              </p:ext>
            </p:extLst>
          </p:nvPr>
        </p:nvGraphicFramePr>
        <p:xfrm>
          <a:off x="369870" y="1037691"/>
          <a:ext cx="11024170" cy="4500075"/>
        </p:xfrm>
        <a:graphic>
          <a:graphicData uri="http://schemas.openxmlformats.org/drawingml/2006/table">
            <a:tbl>
              <a:tblPr/>
              <a:tblGrid>
                <a:gridCol w="1336264">
                  <a:extLst>
                    <a:ext uri="{9D8B030D-6E8A-4147-A177-3AD203B41FA5}">
                      <a16:colId xmlns:a16="http://schemas.microsoft.com/office/drawing/2014/main" val="997366287"/>
                    </a:ext>
                  </a:extLst>
                </a:gridCol>
                <a:gridCol w="1614651">
                  <a:extLst>
                    <a:ext uri="{9D8B030D-6E8A-4147-A177-3AD203B41FA5}">
                      <a16:colId xmlns:a16="http://schemas.microsoft.com/office/drawing/2014/main" val="4031440970"/>
                    </a:ext>
                  </a:extLst>
                </a:gridCol>
                <a:gridCol w="1614651">
                  <a:extLst>
                    <a:ext uri="{9D8B030D-6E8A-4147-A177-3AD203B41FA5}">
                      <a16:colId xmlns:a16="http://schemas.microsoft.com/office/drawing/2014/main" val="4229811894"/>
                    </a:ext>
                  </a:extLst>
                </a:gridCol>
                <a:gridCol w="1614651">
                  <a:extLst>
                    <a:ext uri="{9D8B030D-6E8A-4147-A177-3AD203B41FA5}">
                      <a16:colId xmlns:a16="http://schemas.microsoft.com/office/drawing/2014/main" val="1477097471"/>
                    </a:ext>
                  </a:extLst>
                </a:gridCol>
                <a:gridCol w="1614651">
                  <a:extLst>
                    <a:ext uri="{9D8B030D-6E8A-4147-A177-3AD203B41FA5}">
                      <a16:colId xmlns:a16="http://schemas.microsoft.com/office/drawing/2014/main" val="3919850620"/>
                    </a:ext>
                  </a:extLst>
                </a:gridCol>
                <a:gridCol w="1614651">
                  <a:extLst>
                    <a:ext uri="{9D8B030D-6E8A-4147-A177-3AD203B41FA5}">
                      <a16:colId xmlns:a16="http://schemas.microsoft.com/office/drawing/2014/main" val="1044159871"/>
                    </a:ext>
                  </a:extLst>
                </a:gridCol>
                <a:gridCol w="1614651">
                  <a:extLst>
                    <a:ext uri="{9D8B030D-6E8A-4147-A177-3AD203B41FA5}">
                      <a16:colId xmlns:a16="http://schemas.microsoft.com/office/drawing/2014/main" val="1452472727"/>
                    </a:ext>
                  </a:extLst>
                </a:gridCol>
              </a:tblGrid>
              <a:tr h="777419">
                <a:tc>
                  <a:txBody>
                    <a:bodyPr/>
                    <a:lstStyle/>
                    <a:p>
                      <a:pPr algn="ctr" fontAlgn="b"/>
                      <a:r>
                        <a:rPr lang="pt-BR" sz="1800" b="0" i="0" u="none" strike="noStrike" dirty="0">
                          <a:solidFill>
                            <a:srgbClr val="000000"/>
                          </a:solidFill>
                          <a:effectLst/>
                          <a:latin typeface="Montserrat" panose="00000500000000000000" pitchFamily="2" charset="0"/>
                        </a:rPr>
                        <a:t> IP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800" b="0" i="0" u="none" strike="noStrike">
                          <a:solidFill>
                            <a:srgbClr val="000000"/>
                          </a:solidFill>
                          <a:effectLst/>
                          <a:latin typeface="Montserrat" panose="00000500000000000000" pitchFamily="2" charset="0"/>
                        </a:rPr>
                        <a:t>INA+C&amp;C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800" b="0" i="0" u="none" strike="noStrike">
                          <a:solidFill>
                            <a:srgbClr val="000000"/>
                          </a:solidFill>
                          <a:effectLst/>
                          <a:latin typeface="Montserrat" panose="00000500000000000000" pitchFamily="2" charset="0"/>
                        </a:rPr>
                        <a:t>HIPER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800" b="0" i="0" u="none" strike="noStrike">
                          <a:solidFill>
                            <a:srgbClr val="000000"/>
                          </a:solidFill>
                          <a:effectLst/>
                          <a:latin typeface="Montserrat" panose="00000500000000000000" pitchFamily="2" charset="0"/>
                        </a:rPr>
                        <a:t>SUPER GRANDE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800" b="0" i="0" u="none" strike="noStrike">
                          <a:solidFill>
                            <a:srgbClr val="000000"/>
                          </a:solidFill>
                          <a:effectLst/>
                          <a:latin typeface="Montserrat" panose="00000500000000000000" pitchFamily="2" charset="0"/>
                        </a:rPr>
                        <a:t>SUPER PEQ</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800" b="0" i="0" u="none" strike="noStrike">
                          <a:solidFill>
                            <a:srgbClr val="000000"/>
                          </a:solidFill>
                          <a:effectLst/>
                          <a:latin typeface="Montserrat" panose="00000500000000000000" pitchFamily="2" charset="0"/>
                        </a:rPr>
                        <a:t>INDEP+TRAD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800" b="0" i="0" u="none" strike="noStrike">
                          <a:solidFill>
                            <a:srgbClr val="000000"/>
                          </a:solidFill>
                          <a:effectLst/>
                          <a:latin typeface="Montserrat" panose="00000500000000000000" pitchFamily="2" charset="0"/>
                        </a:rPr>
                        <a:t>C&amp;C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116384"/>
                  </a:ext>
                </a:extLst>
              </a:tr>
              <a:tr h="465332">
                <a:tc>
                  <a:txBody>
                    <a:bodyPr/>
                    <a:lstStyle/>
                    <a:p>
                      <a:pPr algn="ctr" fontAlgn="b"/>
                      <a:r>
                        <a:rPr lang="pt-BR" sz="1800" b="0" i="0" u="none" strike="noStrike">
                          <a:solidFill>
                            <a:srgbClr val="000000"/>
                          </a:solidFill>
                          <a:effectLst/>
                          <a:latin typeface="Montserrat" panose="00000500000000000000" pitchFamily="2" charset="0"/>
                        </a:rPr>
                        <a:t>BR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800" b="0" i="0" u="none" strike="noStrike" dirty="0">
                          <a:solidFill>
                            <a:srgbClr val="000000"/>
                          </a:solidFill>
                          <a:effectLst/>
                          <a:latin typeface="Montserrat" panose="00000500000000000000" pitchFamily="2" charset="0"/>
                        </a:rPr>
                        <a:t>120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984"/>
                    </a:solidFill>
                  </a:tcPr>
                </a:tc>
                <a:tc>
                  <a:txBody>
                    <a:bodyPr/>
                    <a:lstStyle/>
                    <a:p>
                      <a:pPr algn="ctr" fontAlgn="ctr"/>
                      <a:r>
                        <a:rPr lang="pt-BR" sz="1800" b="0" i="0" u="none" strike="noStrike">
                          <a:solidFill>
                            <a:srgbClr val="000000"/>
                          </a:solidFill>
                          <a:effectLst/>
                          <a:latin typeface="Montserrat" panose="00000500000000000000" pitchFamily="2" charset="0"/>
                        </a:rPr>
                        <a:t>118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E683"/>
                    </a:solidFill>
                  </a:tcPr>
                </a:tc>
                <a:tc>
                  <a:txBody>
                    <a:bodyPr/>
                    <a:lstStyle/>
                    <a:p>
                      <a:pPr algn="ctr" fontAlgn="ctr"/>
                      <a:r>
                        <a:rPr lang="pt-BR" sz="1800" b="0" i="0" u="none" strike="noStrike">
                          <a:solidFill>
                            <a:srgbClr val="000000"/>
                          </a:solidFill>
                          <a:effectLst/>
                          <a:latin typeface="Montserrat" panose="00000500000000000000" pitchFamily="2" charset="0"/>
                        </a:rPr>
                        <a:t>119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E783"/>
                    </a:solidFill>
                  </a:tcPr>
                </a:tc>
                <a:tc>
                  <a:txBody>
                    <a:bodyPr/>
                    <a:lstStyle/>
                    <a:p>
                      <a:pPr algn="ctr" fontAlgn="ctr"/>
                      <a:r>
                        <a:rPr lang="pt-BR" sz="1800" b="0" i="0" u="none" strike="noStrike">
                          <a:solidFill>
                            <a:srgbClr val="000000"/>
                          </a:solidFill>
                          <a:effectLst/>
                          <a:latin typeface="Montserrat" panose="00000500000000000000" pitchFamily="2" charset="0"/>
                        </a:rPr>
                        <a:t>117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282"/>
                    </a:solidFill>
                  </a:tcPr>
                </a:tc>
                <a:tc>
                  <a:txBody>
                    <a:bodyPr/>
                    <a:lstStyle/>
                    <a:p>
                      <a:pPr algn="ctr" fontAlgn="ctr"/>
                      <a:r>
                        <a:rPr lang="pt-BR" sz="1800" b="0" i="0" u="none" strike="noStrike">
                          <a:solidFill>
                            <a:srgbClr val="000000"/>
                          </a:solidFill>
                          <a:effectLst/>
                          <a:latin typeface="Montserrat" panose="00000500000000000000" pitchFamily="2" charset="0"/>
                        </a:rPr>
                        <a:t>123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07F"/>
                    </a:solidFill>
                  </a:tcPr>
                </a:tc>
                <a:tc>
                  <a:txBody>
                    <a:bodyPr/>
                    <a:lstStyle/>
                    <a:p>
                      <a:pPr algn="ctr" fontAlgn="ctr"/>
                      <a:r>
                        <a:rPr lang="pt-BR" sz="1800" b="0" i="0" u="none" strike="noStrike">
                          <a:solidFill>
                            <a:srgbClr val="000000"/>
                          </a:solidFill>
                          <a:effectLst/>
                          <a:latin typeface="Montserrat" panose="00000500000000000000" pitchFamily="2" charset="0"/>
                        </a:rPr>
                        <a:t>122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981"/>
                    </a:solidFill>
                  </a:tcPr>
                </a:tc>
                <a:extLst>
                  <a:ext uri="{0D108BD9-81ED-4DB2-BD59-A6C34878D82A}">
                    <a16:rowId xmlns:a16="http://schemas.microsoft.com/office/drawing/2014/main" val="2170656664"/>
                  </a:ext>
                </a:extLst>
              </a:tr>
              <a:tr h="465332">
                <a:tc>
                  <a:txBody>
                    <a:bodyPr/>
                    <a:lstStyle/>
                    <a:p>
                      <a:pPr algn="ctr" fontAlgn="b"/>
                      <a:r>
                        <a:rPr lang="pt-BR" sz="1800" b="0" i="0" u="none" strike="noStrike">
                          <a:solidFill>
                            <a:srgbClr val="000000"/>
                          </a:solidFill>
                          <a:effectLst/>
                          <a:latin typeface="Montserrat" panose="00000500000000000000" pitchFamily="2" charset="0"/>
                        </a:rPr>
                        <a:t>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800" b="0" i="0" u="none" strike="noStrike">
                          <a:solidFill>
                            <a:srgbClr val="000000"/>
                          </a:solidFill>
                          <a:effectLst/>
                          <a:latin typeface="Montserrat" panose="00000500000000000000" pitchFamily="2" charset="0"/>
                        </a:rPr>
                        <a:t>109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C77C"/>
                    </a:solidFill>
                  </a:tcPr>
                </a:tc>
                <a:tc>
                  <a:txBody>
                    <a:bodyPr/>
                    <a:lstStyle/>
                    <a:p>
                      <a:pPr algn="ctr" fontAlgn="ctr"/>
                      <a:r>
                        <a:rPr lang="pt-BR" sz="1800" b="0" i="0" u="none" strike="noStrike">
                          <a:solidFill>
                            <a:srgbClr val="000000"/>
                          </a:solidFill>
                          <a:effectLst/>
                          <a:latin typeface="Montserrat" panose="00000500000000000000" pitchFamily="2" charset="0"/>
                        </a:rPr>
                        <a:t>106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pt-BR" sz="1800" b="0" i="0" u="none" strike="noStrike">
                          <a:solidFill>
                            <a:srgbClr val="000000"/>
                          </a:solidFill>
                          <a:effectLst/>
                          <a:latin typeface="Montserrat" panose="00000500000000000000" pitchFamily="2" charset="0"/>
                        </a:rPr>
                        <a:t>107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C17B"/>
                    </a:solidFill>
                  </a:tcPr>
                </a:tc>
                <a:tc>
                  <a:txBody>
                    <a:bodyPr/>
                    <a:lstStyle/>
                    <a:p>
                      <a:pPr algn="ctr" fontAlgn="ctr"/>
                      <a:r>
                        <a:rPr lang="pt-BR" sz="1800" b="0" i="0" u="none" strike="noStrike">
                          <a:solidFill>
                            <a:srgbClr val="000000"/>
                          </a:solidFill>
                          <a:effectLst/>
                          <a:latin typeface="Montserrat" panose="00000500000000000000" pitchFamily="2" charset="0"/>
                        </a:rPr>
                        <a:t>107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3C27B"/>
                    </a:solidFill>
                  </a:tcPr>
                </a:tc>
                <a:tc>
                  <a:txBody>
                    <a:bodyPr/>
                    <a:lstStyle/>
                    <a:p>
                      <a:pPr algn="ctr" fontAlgn="ctr"/>
                      <a:r>
                        <a:rPr lang="pt-BR" sz="1800" b="0" i="0" u="none" strike="noStrike">
                          <a:solidFill>
                            <a:srgbClr val="000000"/>
                          </a:solidFill>
                          <a:effectLst/>
                          <a:latin typeface="Montserrat" panose="00000500000000000000" pitchFamily="2" charset="0"/>
                        </a:rPr>
                        <a:t>113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D47F"/>
                    </a:solidFill>
                  </a:tcPr>
                </a:tc>
                <a:tc>
                  <a:txBody>
                    <a:bodyPr/>
                    <a:lstStyle/>
                    <a:p>
                      <a:pPr algn="ctr" fontAlgn="ctr"/>
                      <a:r>
                        <a:rPr lang="pt-BR" sz="1800" b="0" i="0" u="none" strike="noStrike">
                          <a:solidFill>
                            <a:srgbClr val="000000"/>
                          </a:solidFill>
                          <a:effectLst/>
                          <a:latin typeface="Montserrat" panose="00000500000000000000" pitchFamily="2" charset="0"/>
                        </a:rPr>
                        <a:t>107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3C27B"/>
                    </a:solidFill>
                  </a:tcPr>
                </a:tc>
                <a:extLst>
                  <a:ext uri="{0D108BD9-81ED-4DB2-BD59-A6C34878D82A}">
                    <a16:rowId xmlns:a16="http://schemas.microsoft.com/office/drawing/2014/main" val="4155431142"/>
                  </a:ext>
                </a:extLst>
              </a:tr>
              <a:tr h="465332">
                <a:tc>
                  <a:txBody>
                    <a:bodyPr/>
                    <a:lstStyle/>
                    <a:p>
                      <a:pPr algn="ctr" fontAlgn="b"/>
                      <a:r>
                        <a:rPr lang="pt-BR" sz="1800" b="0" i="0" u="none" strike="noStrike">
                          <a:solidFill>
                            <a:srgbClr val="000000"/>
                          </a:solidFill>
                          <a:effectLst/>
                          <a:latin typeface="Montserrat" panose="00000500000000000000" pitchFamily="2" charset="0"/>
                        </a:rPr>
                        <a:t>LESTE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800" b="0" i="0" u="none" strike="noStrike">
                          <a:solidFill>
                            <a:srgbClr val="000000"/>
                          </a:solidFill>
                          <a:effectLst/>
                          <a:latin typeface="Montserrat" panose="00000500000000000000" pitchFamily="2" charset="0"/>
                        </a:rPr>
                        <a:t>123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480"/>
                    </a:solidFill>
                  </a:tcPr>
                </a:tc>
                <a:tc>
                  <a:txBody>
                    <a:bodyPr/>
                    <a:lstStyle/>
                    <a:p>
                      <a:pPr algn="ctr" fontAlgn="ctr"/>
                      <a:r>
                        <a:rPr lang="pt-BR" sz="1800" b="0" i="0" u="none" strike="noStrike">
                          <a:solidFill>
                            <a:srgbClr val="000000"/>
                          </a:solidFill>
                          <a:effectLst/>
                          <a:latin typeface="Montserrat" panose="00000500000000000000" pitchFamily="2" charset="0"/>
                        </a:rPr>
                        <a:t>119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883"/>
                    </a:solidFill>
                  </a:tcPr>
                </a:tc>
                <a:tc>
                  <a:txBody>
                    <a:bodyPr/>
                    <a:lstStyle/>
                    <a:p>
                      <a:pPr algn="ctr" fontAlgn="ctr"/>
                      <a:r>
                        <a:rPr lang="pt-BR" sz="1800" b="0" i="0" u="none" strike="noStrike" dirty="0">
                          <a:solidFill>
                            <a:srgbClr val="000000"/>
                          </a:solidFill>
                          <a:effectLst/>
                          <a:latin typeface="Montserrat" panose="00000500000000000000" pitchFamily="2" charset="0"/>
                        </a:rPr>
                        <a:t>124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B7E"/>
                    </a:solidFill>
                  </a:tcPr>
                </a:tc>
                <a:tc>
                  <a:txBody>
                    <a:bodyPr/>
                    <a:lstStyle/>
                    <a:p>
                      <a:pPr algn="ctr" fontAlgn="ctr"/>
                      <a:r>
                        <a:rPr lang="pt-BR" sz="1800" b="0" i="0" u="none" strike="noStrike">
                          <a:solidFill>
                            <a:srgbClr val="000000"/>
                          </a:solidFill>
                          <a:effectLst/>
                          <a:latin typeface="Montserrat" panose="00000500000000000000" pitchFamily="2" charset="0"/>
                        </a:rPr>
                        <a:t>126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77A"/>
                    </a:solidFill>
                  </a:tcPr>
                </a:tc>
                <a:tc>
                  <a:txBody>
                    <a:bodyPr/>
                    <a:lstStyle/>
                    <a:p>
                      <a:pPr algn="ctr" fontAlgn="ctr"/>
                      <a:r>
                        <a:rPr lang="pt-BR" sz="1800" b="0" i="0" u="none" strike="noStrike">
                          <a:solidFill>
                            <a:srgbClr val="000000"/>
                          </a:solidFill>
                          <a:effectLst/>
                          <a:latin typeface="Montserrat" panose="00000500000000000000" pitchFamily="2" charset="0"/>
                        </a:rPr>
                        <a:t>121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082"/>
                    </a:solidFill>
                  </a:tcPr>
                </a:tc>
                <a:tc>
                  <a:txBody>
                    <a:bodyPr/>
                    <a:lstStyle/>
                    <a:p>
                      <a:pPr algn="ctr" fontAlgn="ctr"/>
                      <a:r>
                        <a:rPr lang="pt-BR" sz="1800" b="0" i="0" u="none" strike="noStrike">
                          <a:solidFill>
                            <a:srgbClr val="000000"/>
                          </a:solidFill>
                          <a:effectLst/>
                          <a:latin typeface="Montserrat" panose="00000500000000000000" pitchFamily="2" charset="0"/>
                        </a:rPr>
                        <a:t>124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B7E"/>
                    </a:solidFill>
                  </a:tcPr>
                </a:tc>
                <a:extLst>
                  <a:ext uri="{0D108BD9-81ED-4DB2-BD59-A6C34878D82A}">
                    <a16:rowId xmlns:a16="http://schemas.microsoft.com/office/drawing/2014/main" val="388267293"/>
                  </a:ext>
                </a:extLst>
              </a:tr>
              <a:tr h="465332">
                <a:tc>
                  <a:txBody>
                    <a:bodyPr/>
                    <a:lstStyle/>
                    <a:p>
                      <a:pPr algn="ctr" fontAlgn="b"/>
                      <a:r>
                        <a:rPr lang="pt-BR" sz="1800" b="0" i="0" u="none" strike="noStrike">
                          <a:solidFill>
                            <a:srgbClr val="000000"/>
                          </a:solidFill>
                          <a:effectLst/>
                          <a:latin typeface="Montserrat" panose="00000500000000000000" pitchFamily="2" charset="0"/>
                        </a:rPr>
                        <a:t>GRJ</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800" b="0" i="0" u="none" strike="noStrike">
                          <a:solidFill>
                            <a:srgbClr val="000000"/>
                          </a:solidFill>
                          <a:effectLst/>
                          <a:latin typeface="Montserrat" panose="00000500000000000000" pitchFamily="2" charset="0"/>
                        </a:rPr>
                        <a:t>120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r>
                        <a:rPr lang="pt-BR" sz="1800" b="0" i="0" u="none" strike="noStrike">
                          <a:solidFill>
                            <a:srgbClr val="000000"/>
                          </a:solidFill>
                          <a:effectLst/>
                          <a:latin typeface="Montserrat" panose="00000500000000000000" pitchFamily="2" charset="0"/>
                        </a:rPr>
                        <a:t>123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E7F"/>
                    </a:solidFill>
                  </a:tcPr>
                </a:tc>
                <a:tc>
                  <a:txBody>
                    <a:bodyPr/>
                    <a:lstStyle/>
                    <a:p>
                      <a:pPr algn="ctr" fontAlgn="ctr"/>
                      <a:r>
                        <a:rPr lang="pt-BR" sz="1800" b="0" i="0" u="none" strike="noStrike">
                          <a:solidFill>
                            <a:srgbClr val="000000"/>
                          </a:solidFill>
                          <a:effectLst/>
                          <a:latin typeface="Montserrat" panose="00000500000000000000" pitchFamily="2" charset="0"/>
                        </a:rPr>
                        <a:t>115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DC81"/>
                    </a:solidFill>
                  </a:tcPr>
                </a:tc>
                <a:tc>
                  <a:txBody>
                    <a:bodyPr/>
                    <a:lstStyle/>
                    <a:p>
                      <a:pPr algn="ctr" fontAlgn="ctr"/>
                      <a:r>
                        <a:rPr lang="pt-BR" sz="1800" b="0" i="0" u="none" strike="noStrike">
                          <a:solidFill>
                            <a:srgbClr val="000000"/>
                          </a:solidFill>
                          <a:effectLst/>
                          <a:latin typeface="Montserrat" panose="00000500000000000000" pitchFamily="2" charset="0"/>
                        </a:rPr>
                        <a:t>113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D67F"/>
                    </a:solidFill>
                  </a:tcPr>
                </a:tc>
                <a:tc>
                  <a:txBody>
                    <a:bodyPr/>
                    <a:lstStyle/>
                    <a:p>
                      <a:pPr algn="ctr" fontAlgn="ctr"/>
                      <a:r>
                        <a:rPr lang="pt-BR" sz="1800" b="0" i="0" u="none" strike="noStrike">
                          <a:solidFill>
                            <a:srgbClr val="000000"/>
                          </a:solidFill>
                          <a:effectLst/>
                          <a:latin typeface="Montserrat" panose="00000500000000000000" pitchFamily="2" charset="0"/>
                        </a:rPr>
                        <a:t>118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E683"/>
                    </a:solidFill>
                  </a:tcPr>
                </a:tc>
                <a:tc>
                  <a:txBody>
                    <a:bodyPr/>
                    <a:lstStyle/>
                    <a:p>
                      <a:pPr algn="ctr" fontAlgn="ctr"/>
                      <a:r>
                        <a:rPr lang="pt-BR" sz="1800" b="0" i="0" u="none" strike="noStrike">
                          <a:solidFill>
                            <a:srgbClr val="000000"/>
                          </a:solidFill>
                          <a:effectLst/>
                          <a:latin typeface="Montserrat" panose="00000500000000000000" pitchFamily="2" charset="0"/>
                        </a:rPr>
                        <a:t>115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DDC81"/>
                    </a:solidFill>
                  </a:tcPr>
                </a:tc>
                <a:extLst>
                  <a:ext uri="{0D108BD9-81ED-4DB2-BD59-A6C34878D82A}">
                    <a16:rowId xmlns:a16="http://schemas.microsoft.com/office/drawing/2014/main" val="2306241366"/>
                  </a:ext>
                </a:extLst>
              </a:tr>
              <a:tr h="465332">
                <a:tc>
                  <a:txBody>
                    <a:bodyPr/>
                    <a:lstStyle/>
                    <a:p>
                      <a:pPr algn="ctr" fontAlgn="b"/>
                      <a:r>
                        <a:rPr lang="pt-BR" sz="1800" b="0" i="0" u="none" strike="noStrike">
                          <a:solidFill>
                            <a:srgbClr val="000000"/>
                          </a:solidFill>
                          <a:effectLst/>
                          <a:latin typeface="Montserrat" panose="00000500000000000000" pitchFamily="2" charset="0"/>
                        </a:rPr>
                        <a:t>GSP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800" b="0" i="0" u="none" strike="noStrike">
                          <a:solidFill>
                            <a:srgbClr val="000000"/>
                          </a:solidFill>
                          <a:effectLst/>
                          <a:latin typeface="Montserrat" panose="00000500000000000000" pitchFamily="2" charset="0"/>
                        </a:rPr>
                        <a:t>120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583"/>
                    </a:solidFill>
                  </a:tcPr>
                </a:tc>
                <a:tc>
                  <a:txBody>
                    <a:bodyPr/>
                    <a:lstStyle/>
                    <a:p>
                      <a:pPr algn="ctr" fontAlgn="ctr"/>
                      <a:r>
                        <a:rPr lang="pt-BR" sz="1800" b="0" i="0" u="none" strike="noStrike">
                          <a:solidFill>
                            <a:srgbClr val="000000"/>
                          </a:solidFill>
                          <a:effectLst/>
                          <a:latin typeface="Montserrat" panose="00000500000000000000" pitchFamily="2" charset="0"/>
                        </a:rPr>
                        <a:t>111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CCE7E"/>
                    </a:solidFill>
                  </a:tcPr>
                </a:tc>
                <a:tc>
                  <a:txBody>
                    <a:bodyPr/>
                    <a:lstStyle/>
                    <a:p>
                      <a:pPr algn="ctr" fontAlgn="ctr"/>
                      <a:r>
                        <a:rPr lang="pt-BR" sz="1800" b="0" i="0" u="none" strike="noStrike">
                          <a:solidFill>
                            <a:srgbClr val="000000"/>
                          </a:solidFill>
                          <a:effectLst/>
                          <a:latin typeface="Montserrat" panose="00000500000000000000" pitchFamily="2" charset="0"/>
                        </a:rPr>
                        <a:t>114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980"/>
                    </a:solidFill>
                  </a:tcPr>
                </a:tc>
                <a:tc>
                  <a:txBody>
                    <a:bodyPr/>
                    <a:lstStyle/>
                    <a:p>
                      <a:pPr algn="ctr" fontAlgn="ctr"/>
                      <a:r>
                        <a:rPr lang="pt-BR" sz="1800" b="0" i="0" u="none" strike="noStrike">
                          <a:solidFill>
                            <a:srgbClr val="000000"/>
                          </a:solidFill>
                          <a:effectLst/>
                          <a:latin typeface="Montserrat" panose="00000500000000000000" pitchFamily="2" charset="0"/>
                        </a:rPr>
                        <a:t>114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D880"/>
                    </a:solidFill>
                  </a:tcPr>
                </a:tc>
                <a:tc>
                  <a:txBody>
                    <a:bodyPr/>
                    <a:lstStyle/>
                    <a:p>
                      <a:pPr algn="ctr" fontAlgn="ctr"/>
                      <a:r>
                        <a:rPr lang="pt-BR" sz="1800" b="0" i="0" u="none" strike="noStrike">
                          <a:solidFill>
                            <a:srgbClr val="000000"/>
                          </a:solidFill>
                          <a:effectLst/>
                          <a:latin typeface="Montserrat" panose="00000500000000000000" pitchFamily="2" charset="0"/>
                        </a:rPr>
                        <a:t>125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37D"/>
                    </a:solidFill>
                  </a:tcPr>
                </a:tc>
                <a:tc>
                  <a:txBody>
                    <a:bodyPr/>
                    <a:lstStyle/>
                    <a:p>
                      <a:pPr algn="ctr" fontAlgn="ctr"/>
                      <a:r>
                        <a:rPr lang="pt-BR" sz="1800" b="0" i="0" u="none" strike="noStrike">
                          <a:solidFill>
                            <a:srgbClr val="000000"/>
                          </a:solidFill>
                          <a:effectLst/>
                          <a:latin typeface="Montserrat" panose="00000500000000000000" pitchFamily="2" charset="0"/>
                        </a:rPr>
                        <a:t>124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77D"/>
                    </a:solidFill>
                  </a:tcPr>
                </a:tc>
                <a:extLst>
                  <a:ext uri="{0D108BD9-81ED-4DB2-BD59-A6C34878D82A}">
                    <a16:rowId xmlns:a16="http://schemas.microsoft.com/office/drawing/2014/main" val="2180790502"/>
                  </a:ext>
                </a:extLst>
              </a:tr>
              <a:tr h="465332">
                <a:tc>
                  <a:txBody>
                    <a:bodyPr/>
                    <a:lstStyle/>
                    <a:p>
                      <a:pPr algn="ctr" fontAlgn="b"/>
                      <a:r>
                        <a:rPr lang="pt-BR" sz="1800" b="0" i="0" u="none" strike="noStrike">
                          <a:solidFill>
                            <a:srgbClr val="000000"/>
                          </a:solidFill>
                          <a:effectLst/>
                          <a:latin typeface="Montserrat" panose="00000500000000000000" pitchFamily="2" charset="0"/>
                        </a:rPr>
                        <a:t>ISP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800" b="0" i="0" u="none" strike="noStrike">
                          <a:solidFill>
                            <a:srgbClr val="000000"/>
                          </a:solidFill>
                          <a:effectLst/>
                          <a:latin typeface="Montserrat" panose="00000500000000000000" pitchFamily="2" charset="0"/>
                        </a:rPr>
                        <a:t>122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B81"/>
                    </a:solidFill>
                  </a:tcPr>
                </a:tc>
                <a:tc>
                  <a:txBody>
                    <a:bodyPr/>
                    <a:lstStyle/>
                    <a:p>
                      <a:pPr algn="ctr" fontAlgn="ctr"/>
                      <a:r>
                        <a:rPr lang="pt-BR" sz="1800" b="0" i="0" u="none" strike="noStrike">
                          <a:solidFill>
                            <a:srgbClr val="000000"/>
                          </a:solidFill>
                          <a:effectLst/>
                          <a:latin typeface="Montserrat" panose="00000500000000000000" pitchFamily="2" charset="0"/>
                        </a:rPr>
                        <a:t>116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DF81"/>
                    </a:solidFill>
                  </a:tcPr>
                </a:tc>
                <a:tc>
                  <a:txBody>
                    <a:bodyPr/>
                    <a:lstStyle/>
                    <a:p>
                      <a:pPr algn="ctr" fontAlgn="ctr"/>
                      <a:r>
                        <a:rPr lang="pt-BR" sz="1800" b="0" i="0" u="none" strike="noStrike">
                          <a:solidFill>
                            <a:srgbClr val="000000"/>
                          </a:solidFill>
                          <a:effectLst/>
                          <a:latin typeface="Montserrat" panose="00000500000000000000" pitchFamily="2" charset="0"/>
                        </a:rPr>
                        <a:t>119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E883"/>
                    </a:solidFill>
                  </a:tcPr>
                </a:tc>
                <a:tc>
                  <a:txBody>
                    <a:bodyPr/>
                    <a:lstStyle/>
                    <a:p>
                      <a:pPr algn="ctr" fontAlgn="ctr"/>
                      <a:r>
                        <a:rPr lang="pt-BR" sz="1800" b="0" i="0" u="none" strike="noStrike">
                          <a:solidFill>
                            <a:srgbClr val="000000"/>
                          </a:solidFill>
                          <a:effectLst/>
                          <a:latin typeface="Montserrat" panose="00000500000000000000" pitchFamily="2" charset="0"/>
                        </a:rPr>
                        <a:t>115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DD81"/>
                    </a:solidFill>
                  </a:tcPr>
                </a:tc>
                <a:tc>
                  <a:txBody>
                    <a:bodyPr/>
                    <a:lstStyle/>
                    <a:p>
                      <a:pPr algn="ctr" fontAlgn="ctr"/>
                      <a:r>
                        <a:rPr lang="pt-BR" sz="1800" b="0" i="0" u="none" strike="noStrike">
                          <a:solidFill>
                            <a:srgbClr val="000000"/>
                          </a:solidFill>
                          <a:effectLst/>
                          <a:latin typeface="Montserrat" panose="00000500000000000000" pitchFamily="2" charset="0"/>
                        </a:rPr>
                        <a:t>127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47A"/>
                    </a:solidFill>
                  </a:tcPr>
                </a:tc>
                <a:tc>
                  <a:txBody>
                    <a:bodyPr/>
                    <a:lstStyle/>
                    <a:p>
                      <a:pPr algn="ctr" fontAlgn="ctr"/>
                      <a:r>
                        <a:rPr lang="pt-BR" sz="1800" b="0" i="0" u="none" strike="noStrike">
                          <a:solidFill>
                            <a:srgbClr val="000000"/>
                          </a:solidFill>
                          <a:effectLst/>
                          <a:latin typeface="Montserrat" panose="00000500000000000000" pitchFamily="2" charset="0"/>
                        </a:rPr>
                        <a:t>126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B7B"/>
                    </a:solidFill>
                  </a:tcPr>
                </a:tc>
                <a:extLst>
                  <a:ext uri="{0D108BD9-81ED-4DB2-BD59-A6C34878D82A}">
                    <a16:rowId xmlns:a16="http://schemas.microsoft.com/office/drawing/2014/main" val="2439850896"/>
                  </a:ext>
                </a:extLst>
              </a:tr>
              <a:tr h="465332">
                <a:tc>
                  <a:txBody>
                    <a:bodyPr/>
                    <a:lstStyle/>
                    <a:p>
                      <a:pPr algn="ctr" fontAlgn="b"/>
                      <a:r>
                        <a:rPr lang="pt-BR" sz="1800" b="0" i="0" u="none" strike="noStrike">
                          <a:solidFill>
                            <a:srgbClr val="000000"/>
                          </a:solidFill>
                          <a:effectLst/>
                          <a:latin typeface="Montserrat" panose="00000500000000000000" pitchFamily="2" charset="0"/>
                        </a:rPr>
                        <a:t>SUL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800" b="0" i="0" u="none" strike="noStrike">
                          <a:solidFill>
                            <a:srgbClr val="000000"/>
                          </a:solidFill>
                          <a:effectLst/>
                          <a:latin typeface="Montserrat" panose="00000500000000000000" pitchFamily="2" charset="0"/>
                        </a:rPr>
                        <a:t>127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47A"/>
                    </a:solidFill>
                  </a:tcPr>
                </a:tc>
                <a:tc>
                  <a:txBody>
                    <a:bodyPr/>
                    <a:lstStyle/>
                    <a:p>
                      <a:pPr algn="ctr" fontAlgn="ctr"/>
                      <a:r>
                        <a:rPr lang="pt-BR" sz="1800" b="0" i="0" u="none" strike="noStrike">
                          <a:solidFill>
                            <a:srgbClr val="000000"/>
                          </a:solidFill>
                          <a:effectLst/>
                          <a:latin typeface="Montserrat" panose="00000500000000000000" pitchFamily="2" charset="0"/>
                        </a:rPr>
                        <a:t>120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83"/>
                    </a:solidFill>
                  </a:tcPr>
                </a:tc>
                <a:tc>
                  <a:txBody>
                    <a:bodyPr/>
                    <a:lstStyle/>
                    <a:p>
                      <a:pPr algn="ctr" fontAlgn="ctr"/>
                      <a:r>
                        <a:rPr lang="pt-BR" sz="1800" b="0" i="0" u="none" strike="noStrike">
                          <a:solidFill>
                            <a:srgbClr val="000000"/>
                          </a:solidFill>
                          <a:effectLst/>
                          <a:latin typeface="Montserrat" panose="00000500000000000000" pitchFamily="2" charset="0"/>
                        </a:rPr>
                        <a:t>121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C82"/>
                    </a:solidFill>
                  </a:tcPr>
                </a:tc>
                <a:tc>
                  <a:txBody>
                    <a:bodyPr/>
                    <a:lstStyle/>
                    <a:p>
                      <a:pPr algn="ctr" fontAlgn="ctr"/>
                      <a:r>
                        <a:rPr lang="pt-BR" sz="1800" b="0" i="0" u="none" strike="noStrike">
                          <a:solidFill>
                            <a:srgbClr val="000000"/>
                          </a:solidFill>
                          <a:effectLst/>
                          <a:latin typeface="Montserrat" panose="00000500000000000000" pitchFamily="2" charset="0"/>
                        </a:rPr>
                        <a:t>126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77A"/>
                    </a:solidFill>
                  </a:tcPr>
                </a:tc>
                <a:tc>
                  <a:txBody>
                    <a:bodyPr/>
                    <a:lstStyle/>
                    <a:p>
                      <a:pPr algn="ctr" fontAlgn="ctr"/>
                      <a:r>
                        <a:rPr lang="pt-BR" sz="1800" b="0" i="0" u="none" strike="noStrike">
                          <a:solidFill>
                            <a:srgbClr val="000000"/>
                          </a:solidFill>
                          <a:effectLst/>
                          <a:latin typeface="Montserrat" panose="00000500000000000000" pitchFamily="2" charset="0"/>
                        </a:rPr>
                        <a:t>129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A377"/>
                    </a:solidFill>
                  </a:tcPr>
                </a:tc>
                <a:tc>
                  <a:txBody>
                    <a:bodyPr/>
                    <a:lstStyle/>
                    <a:p>
                      <a:pPr algn="ctr" fontAlgn="ctr"/>
                      <a:r>
                        <a:rPr lang="pt-BR" sz="1800" b="0" i="0" u="none" strike="noStrike">
                          <a:solidFill>
                            <a:srgbClr val="000000"/>
                          </a:solidFill>
                          <a:effectLst/>
                          <a:latin typeface="Montserrat" panose="00000500000000000000" pitchFamily="2" charset="0"/>
                        </a:rPr>
                        <a:t>136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903449052"/>
                  </a:ext>
                </a:extLst>
              </a:tr>
              <a:tr h="465332">
                <a:tc>
                  <a:txBody>
                    <a:bodyPr/>
                    <a:lstStyle/>
                    <a:p>
                      <a:pPr algn="ctr" fontAlgn="b"/>
                      <a:r>
                        <a:rPr lang="pt-BR" sz="1800" b="0" i="0" u="none" strike="noStrike">
                          <a:solidFill>
                            <a:srgbClr val="000000"/>
                          </a:solidFill>
                          <a:effectLst/>
                          <a:latin typeface="Montserrat" panose="00000500000000000000" pitchFamily="2" charset="0"/>
                        </a:rPr>
                        <a:t>CO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800" b="0" i="0" u="none" strike="noStrike">
                          <a:solidFill>
                            <a:srgbClr val="000000"/>
                          </a:solidFill>
                          <a:effectLst/>
                          <a:latin typeface="Montserrat" panose="00000500000000000000" pitchFamily="2" charset="0"/>
                        </a:rPr>
                        <a:t>119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83"/>
                    </a:solidFill>
                  </a:tcPr>
                </a:tc>
                <a:tc>
                  <a:txBody>
                    <a:bodyPr/>
                    <a:lstStyle/>
                    <a:p>
                      <a:pPr algn="ctr" fontAlgn="ctr"/>
                      <a:r>
                        <a:rPr lang="pt-BR" sz="1800" b="0" i="0" u="none" strike="noStrike">
                          <a:solidFill>
                            <a:srgbClr val="000000"/>
                          </a:solidFill>
                          <a:effectLst/>
                          <a:latin typeface="Montserrat" panose="00000500000000000000" pitchFamily="2" charset="0"/>
                        </a:rPr>
                        <a:t>127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47A"/>
                    </a:solidFill>
                  </a:tcPr>
                </a:tc>
                <a:tc>
                  <a:txBody>
                    <a:bodyPr/>
                    <a:lstStyle/>
                    <a:p>
                      <a:pPr algn="ctr" fontAlgn="ctr"/>
                      <a:r>
                        <a:rPr lang="pt-BR" sz="1800" b="0" i="0" u="none" strike="noStrike">
                          <a:solidFill>
                            <a:srgbClr val="000000"/>
                          </a:solidFill>
                          <a:effectLst/>
                          <a:latin typeface="Montserrat" panose="00000500000000000000" pitchFamily="2" charset="0"/>
                        </a:rPr>
                        <a:t>118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582"/>
                    </a:solidFill>
                  </a:tcPr>
                </a:tc>
                <a:tc>
                  <a:txBody>
                    <a:bodyPr/>
                    <a:lstStyle/>
                    <a:p>
                      <a:pPr algn="ctr" fontAlgn="ctr"/>
                      <a:r>
                        <a:rPr lang="pt-BR" sz="1800" b="0" i="0" u="none" strike="noStrike">
                          <a:solidFill>
                            <a:srgbClr val="000000"/>
                          </a:solidFill>
                          <a:effectLst/>
                          <a:latin typeface="Montserrat" panose="00000500000000000000" pitchFamily="2" charset="0"/>
                        </a:rPr>
                        <a:t>113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D57F"/>
                    </a:solidFill>
                  </a:tcPr>
                </a:tc>
                <a:tc>
                  <a:txBody>
                    <a:bodyPr/>
                    <a:lstStyle/>
                    <a:p>
                      <a:pPr algn="ctr" fontAlgn="ctr"/>
                      <a:r>
                        <a:rPr lang="pt-BR" sz="1800" b="0" i="0" u="none" strike="noStrike">
                          <a:solidFill>
                            <a:srgbClr val="000000"/>
                          </a:solidFill>
                          <a:effectLst/>
                          <a:latin typeface="Montserrat" panose="00000500000000000000" pitchFamily="2" charset="0"/>
                        </a:rPr>
                        <a:t>121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F82"/>
                    </a:solidFill>
                  </a:tcPr>
                </a:tc>
                <a:tc>
                  <a:txBody>
                    <a:bodyPr/>
                    <a:lstStyle/>
                    <a:p>
                      <a:pPr algn="ctr" fontAlgn="ctr"/>
                      <a:r>
                        <a:rPr lang="pt-BR" sz="1800" b="0" i="0" u="none" strike="noStrike" dirty="0">
                          <a:solidFill>
                            <a:srgbClr val="000000"/>
                          </a:solidFill>
                          <a:effectLst/>
                          <a:latin typeface="Montserrat" panose="00000500000000000000" pitchFamily="2" charset="0"/>
                        </a:rPr>
                        <a:t>120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A83"/>
                    </a:solidFill>
                  </a:tcPr>
                </a:tc>
                <a:extLst>
                  <a:ext uri="{0D108BD9-81ED-4DB2-BD59-A6C34878D82A}">
                    <a16:rowId xmlns:a16="http://schemas.microsoft.com/office/drawing/2014/main" val="2764746374"/>
                  </a:ext>
                </a:extLst>
              </a:tr>
            </a:tbl>
          </a:graphicData>
        </a:graphic>
      </p:graphicFrame>
    </p:spTree>
    <p:extLst>
      <p:ext uri="{BB962C8B-B14F-4D97-AF65-F5344CB8AC3E}">
        <p14:creationId xmlns:p14="http://schemas.microsoft.com/office/powerpoint/2010/main" val="6711536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B7CB661-DFFC-4682-780A-007B537166A8}"/>
              </a:ext>
            </a:extLst>
          </p:cNvPr>
          <p:cNvSpPr>
            <a:spLocks noGrp="1"/>
          </p:cNvSpPr>
          <p:nvPr>
            <p:ph type="title"/>
          </p:nvPr>
        </p:nvSpPr>
        <p:spPr/>
        <p:txBody>
          <a:bodyPr/>
          <a:lstStyle/>
          <a:p>
            <a:r>
              <a:rPr lang="pt-BR" dirty="0"/>
              <a:t>Análise dos dados – panorama marca A</a:t>
            </a:r>
            <a:endParaRPr lang="en-PH" dirty="0"/>
          </a:p>
        </p:txBody>
      </p:sp>
      <p:sp>
        <p:nvSpPr>
          <p:cNvPr id="2" name="Slide Number Placeholder 2">
            <a:extLst>
              <a:ext uri="{FF2B5EF4-FFF2-40B4-BE49-F238E27FC236}">
                <a16:creationId xmlns:a16="http://schemas.microsoft.com/office/drawing/2014/main" id="{DFF08720-619E-5490-06CB-F6A4571B737B}"/>
              </a:ext>
            </a:extLst>
          </p:cNvPr>
          <p:cNvSpPr>
            <a:spLocks noGrp="1"/>
          </p:cNvSpPr>
          <p:nvPr>
            <p:ph type="sldNum" sz="quarter" idx="12"/>
          </p:nvPr>
        </p:nvSpPr>
        <p:spPr>
          <a:xfrm>
            <a:off x="10985326" y="6435203"/>
            <a:ext cx="901874" cy="365125"/>
          </a:xfrm>
        </p:spPr>
        <p:txBody>
          <a:bodyPr/>
          <a:lstStyle/>
          <a:p>
            <a:fld id="{403EF4E2-7A7A-0548-85F1-5479B7C9E1B2}" type="slidenum">
              <a:rPr lang="en-US" smtClean="0"/>
              <a:pPr/>
              <a:t>99</a:t>
            </a:fld>
            <a:endParaRPr lang="en-US" dirty="0"/>
          </a:p>
        </p:txBody>
      </p:sp>
      <p:pic>
        <p:nvPicPr>
          <p:cNvPr id="5" name="Graphic 4">
            <a:extLst>
              <a:ext uri="{FF2B5EF4-FFF2-40B4-BE49-F238E27FC236}">
                <a16:creationId xmlns:a16="http://schemas.microsoft.com/office/drawing/2014/main" id="{4EF771E7-8CC2-E34A-16B8-E58A1147BD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201" y="727317"/>
            <a:ext cx="940000" cy="888728"/>
          </a:xfrm>
          <a:prstGeom prst="rect">
            <a:avLst/>
          </a:prstGeom>
        </p:spPr>
      </p:pic>
      <p:sp>
        <p:nvSpPr>
          <p:cNvPr id="6" name="Rectangle 5">
            <a:extLst>
              <a:ext uri="{FF2B5EF4-FFF2-40B4-BE49-F238E27FC236}">
                <a16:creationId xmlns:a16="http://schemas.microsoft.com/office/drawing/2014/main" id="{E569EC1D-AD42-5D0F-D1BC-C88E68D75492}"/>
              </a:ext>
            </a:extLst>
          </p:cNvPr>
          <p:cNvSpPr/>
          <p:nvPr/>
        </p:nvSpPr>
        <p:spPr>
          <a:xfrm>
            <a:off x="1436421" y="983588"/>
            <a:ext cx="1421079" cy="3761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400"/>
              </a:spcAft>
              <a:buClr>
                <a:srgbClr val="000000"/>
              </a:buClr>
              <a:buSzPct val="100000"/>
              <a:tabLst/>
              <a:defRPr/>
            </a:pPr>
            <a:r>
              <a:rPr lang="pt-BR" sz="1600" b="1" dirty="0">
                <a:solidFill>
                  <a:schemeClr val="bg1"/>
                </a:solidFill>
                <a:latin typeface="+mj-lt"/>
              </a:rPr>
              <a:t>MARCA A</a:t>
            </a:r>
          </a:p>
        </p:txBody>
      </p:sp>
      <p:graphicFrame>
        <p:nvGraphicFramePr>
          <p:cNvPr id="7" name="Google Shape;1856;p112">
            <a:extLst>
              <a:ext uri="{FF2B5EF4-FFF2-40B4-BE49-F238E27FC236}">
                <a16:creationId xmlns:a16="http://schemas.microsoft.com/office/drawing/2014/main" id="{8188B038-9495-2A81-05A6-9027560E06B7}"/>
              </a:ext>
            </a:extLst>
          </p:cNvPr>
          <p:cNvGraphicFramePr/>
          <p:nvPr/>
        </p:nvGraphicFramePr>
        <p:xfrm>
          <a:off x="288558" y="1762230"/>
          <a:ext cx="9617440" cy="2748728"/>
        </p:xfrm>
        <a:graphic>
          <a:graphicData uri="http://schemas.openxmlformats.org/drawingml/2006/table">
            <a:tbl>
              <a:tblPr>
                <a:noFill/>
              </a:tblPr>
              <a:tblGrid>
                <a:gridCol w="1923488">
                  <a:extLst>
                    <a:ext uri="{9D8B030D-6E8A-4147-A177-3AD203B41FA5}">
                      <a16:colId xmlns:a16="http://schemas.microsoft.com/office/drawing/2014/main" val="20000"/>
                    </a:ext>
                  </a:extLst>
                </a:gridCol>
                <a:gridCol w="1923488">
                  <a:extLst>
                    <a:ext uri="{9D8B030D-6E8A-4147-A177-3AD203B41FA5}">
                      <a16:colId xmlns:a16="http://schemas.microsoft.com/office/drawing/2014/main" val="20001"/>
                    </a:ext>
                  </a:extLst>
                </a:gridCol>
                <a:gridCol w="1923488">
                  <a:extLst>
                    <a:ext uri="{9D8B030D-6E8A-4147-A177-3AD203B41FA5}">
                      <a16:colId xmlns:a16="http://schemas.microsoft.com/office/drawing/2014/main" val="20002"/>
                    </a:ext>
                  </a:extLst>
                </a:gridCol>
                <a:gridCol w="1923488">
                  <a:extLst>
                    <a:ext uri="{9D8B030D-6E8A-4147-A177-3AD203B41FA5}">
                      <a16:colId xmlns:a16="http://schemas.microsoft.com/office/drawing/2014/main" val="20003"/>
                    </a:ext>
                  </a:extLst>
                </a:gridCol>
                <a:gridCol w="1923488">
                  <a:extLst>
                    <a:ext uri="{9D8B030D-6E8A-4147-A177-3AD203B41FA5}">
                      <a16:colId xmlns:a16="http://schemas.microsoft.com/office/drawing/2014/main" val="20004"/>
                    </a:ext>
                  </a:extLst>
                </a:gridCol>
              </a:tblGrid>
              <a:tr h="535473">
                <a:tc>
                  <a:txBody>
                    <a:bodyPr/>
                    <a:lstStyle/>
                    <a:p>
                      <a:pPr marL="0" marR="0" lvl="0" indent="0" algn="ctr" rtl="0">
                        <a:lnSpc>
                          <a:spcPct val="100000"/>
                        </a:lnSpc>
                        <a:spcBef>
                          <a:spcPts val="0"/>
                        </a:spcBef>
                        <a:spcAft>
                          <a:spcPts val="0"/>
                        </a:spcAft>
                        <a:buClr>
                          <a:srgbClr val="000000"/>
                        </a:buClr>
                        <a:buSzPts val="1000"/>
                        <a:buFont typeface="Arial"/>
                        <a:buNone/>
                      </a:pPr>
                      <a:endParaRPr sz="1100" u="none" strike="noStrike" cap="none" dirty="0">
                        <a:solidFill>
                          <a:srgbClr val="FFFFFF"/>
                        </a:solidFill>
                        <a:latin typeface="+mj-lt"/>
                        <a:ea typeface="Montserrat"/>
                        <a:cs typeface="Montserrat"/>
                        <a:sym typeface="Montserrat"/>
                      </a:endParaRPr>
                    </a:p>
                  </a:txBody>
                  <a:tcPr marL="84950" marR="84950" marT="34300" marB="343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FFFFFF"/>
                        </a:buClr>
                        <a:buSzPts val="900"/>
                        <a:buFont typeface="Arial"/>
                        <a:buNone/>
                      </a:pPr>
                      <a:r>
                        <a:rPr lang="en" sz="1100" b="1" u="none" strike="noStrike" cap="none">
                          <a:solidFill>
                            <a:srgbClr val="FFFFFF"/>
                          </a:solidFill>
                          <a:latin typeface="+mj-lt"/>
                          <a:ea typeface="Montserrat"/>
                          <a:cs typeface="Montserrat"/>
                          <a:sym typeface="Montserrat"/>
                        </a:rPr>
                        <a:t>Dez’16</a:t>
                      </a:r>
                      <a:endParaRPr sz="1100" u="none" strike="noStrike" cap="none">
                        <a:latin typeface="+mj-lt"/>
                        <a:ea typeface="Montserrat"/>
                        <a:cs typeface="Montserrat"/>
                        <a:sym typeface="Montserrat"/>
                      </a:endParaRPr>
                    </a:p>
                  </a:txBody>
                  <a:tcPr marL="84950" marR="84950" marT="34300" marB="343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FFFFFF"/>
                        </a:buClr>
                        <a:buSzPts val="900"/>
                        <a:buFont typeface="Arial"/>
                        <a:buNone/>
                      </a:pPr>
                      <a:r>
                        <a:rPr lang="en" sz="1100" b="1" u="none" strike="noStrike" cap="none">
                          <a:solidFill>
                            <a:srgbClr val="FFFFFF"/>
                          </a:solidFill>
                          <a:latin typeface="+mj-lt"/>
                          <a:ea typeface="Montserrat"/>
                          <a:cs typeface="Montserrat"/>
                          <a:sym typeface="Montserrat"/>
                        </a:rPr>
                        <a:t>Jan’17</a:t>
                      </a:r>
                      <a:endParaRPr sz="1100" u="none" strike="noStrike" cap="none">
                        <a:latin typeface="+mj-lt"/>
                        <a:ea typeface="Montserrat"/>
                        <a:cs typeface="Montserrat"/>
                        <a:sym typeface="Montserrat"/>
                      </a:endParaRPr>
                    </a:p>
                  </a:txBody>
                  <a:tcPr marL="84950" marR="84950" marT="34300" marB="343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FFFFFF"/>
                        </a:buClr>
                        <a:buSzPts val="900"/>
                        <a:buFont typeface="Arial"/>
                        <a:buNone/>
                      </a:pPr>
                      <a:r>
                        <a:rPr lang="en" sz="1100" b="1" u="none" strike="noStrike" cap="none">
                          <a:solidFill>
                            <a:srgbClr val="FFFFFF"/>
                          </a:solidFill>
                          <a:latin typeface="+mj-lt"/>
                          <a:ea typeface="Montserrat"/>
                          <a:cs typeface="Montserrat"/>
                          <a:sym typeface="Montserrat"/>
                        </a:rPr>
                        <a:t>Fev’17</a:t>
                      </a:r>
                      <a:endParaRPr sz="1100" u="none" strike="noStrike" cap="none">
                        <a:latin typeface="+mj-lt"/>
                        <a:ea typeface="Montserrat"/>
                        <a:cs typeface="Montserrat"/>
                        <a:sym typeface="Montserrat"/>
                      </a:endParaRPr>
                    </a:p>
                  </a:txBody>
                  <a:tcPr marL="84950" marR="84950" marT="34300" marB="343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 sz="1100" b="1" u="none" strike="noStrike" cap="none">
                          <a:solidFill>
                            <a:srgbClr val="FFFFFF"/>
                          </a:solidFill>
                          <a:latin typeface="+mj-lt"/>
                          <a:ea typeface="Montserrat"/>
                          <a:cs typeface="Montserrat"/>
                          <a:sym typeface="Montserrat"/>
                        </a:rPr>
                        <a:t>Mar’17</a:t>
                      </a:r>
                      <a:endParaRPr sz="1100" b="1" u="none" strike="noStrike" cap="none">
                        <a:solidFill>
                          <a:srgbClr val="FFFFFF"/>
                        </a:solidFill>
                        <a:latin typeface="+mj-lt"/>
                        <a:ea typeface="Montserrat"/>
                        <a:cs typeface="Montserrat"/>
                        <a:sym typeface="Montserrat"/>
                      </a:endParaRPr>
                    </a:p>
                  </a:txBody>
                  <a:tcPr marL="84950" marR="84950" marT="34300" marB="343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42651">
                <a:tc>
                  <a:txBody>
                    <a:bodyPr/>
                    <a:lstStyle/>
                    <a:p>
                      <a:pPr marL="0" marR="0" lvl="0" indent="0" algn="ctr" rtl="0">
                        <a:lnSpc>
                          <a:spcPct val="100000"/>
                        </a:lnSpc>
                        <a:spcBef>
                          <a:spcPts val="0"/>
                        </a:spcBef>
                        <a:spcAft>
                          <a:spcPts val="0"/>
                        </a:spcAft>
                        <a:buClr>
                          <a:srgbClr val="000000"/>
                        </a:buClr>
                        <a:buSzPts val="1050"/>
                        <a:buFont typeface="Arial"/>
                        <a:buNone/>
                      </a:pPr>
                      <a:r>
                        <a:rPr lang="en" sz="1100" u="none" strike="noStrike" cap="none" dirty="0">
                          <a:latin typeface="+mj-lt"/>
                          <a:ea typeface="Montserrat"/>
                          <a:cs typeface="Montserrat"/>
                          <a:sym typeface="Montserrat"/>
                        </a:rPr>
                        <a:t>Share Volume</a:t>
                      </a:r>
                      <a:endParaRPr sz="1100" u="none" strike="noStrike" cap="none" dirty="0">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n" sz="1100" u="none" strike="noStrike" cap="none">
                          <a:latin typeface="+mj-lt"/>
                          <a:ea typeface="Montserrat"/>
                          <a:cs typeface="Montserrat"/>
                          <a:sym typeface="Montserrat"/>
                        </a:rPr>
                        <a:t>12,7</a:t>
                      </a:r>
                      <a:endParaRPr sz="1100" u="none" strike="noStrike" cap="none">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n" sz="1100" b="1" u="none" strike="noStrike" cap="none">
                          <a:solidFill>
                            <a:schemeClr val="dk1"/>
                          </a:solidFill>
                          <a:latin typeface="+mj-lt"/>
                          <a:ea typeface="Montserrat"/>
                          <a:cs typeface="Montserrat"/>
                          <a:sym typeface="Montserrat"/>
                        </a:rPr>
                        <a:t>12,6</a:t>
                      </a:r>
                      <a:endParaRPr sz="1100" b="1" u="none" strike="noStrike" cap="none">
                        <a:solidFill>
                          <a:schemeClr val="dk1"/>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n" sz="1100" u="none" strike="noStrike" cap="none">
                          <a:solidFill>
                            <a:srgbClr val="000000"/>
                          </a:solidFill>
                          <a:latin typeface="+mj-lt"/>
                          <a:ea typeface="Montserrat"/>
                          <a:cs typeface="Montserrat"/>
                          <a:sym typeface="Montserrat"/>
                        </a:rPr>
                        <a:t>13,0</a:t>
                      </a:r>
                      <a:endParaRPr sz="1100" u="none" strike="noStrike" cap="none">
                        <a:solidFill>
                          <a:srgbClr val="000000"/>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n" sz="1100" u="none" strike="noStrike" cap="none">
                          <a:latin typeface="+mj-lt"/>
                          <a:ea typeface="Montserrat"/>
                          <a:cs typeface="Montserrat"/>
                          <a:sym typeface="Montserrat"/>
                        </a:rPr>
                        <a:t>13,6</a:t>
                      </a:r>
                      <a:endParaRPr sz="1100" u="none" strike="noStrike" cap="none">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mpd="sng">
                      <a:noFill/>
                      <a:prstDash val="soli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42651">
                <a:tc>
                  <a:txBody>
                    <a:bodyPr/>
                    <a:lstStyle/>
                    <a:p>
                      <a:pPr marL="0" marR="0" lvl="0" indent="0" algn="ctr" rtl="0">
                        <a:lnSpc>
                          <a:spcPct val="100000"/>
                        </a:lnSpc>
                        <a:spcBef>
                          <a:spcPts val="0"/>
                        </a:spcBef>
                        <a:spcAft>
                          <a:spcPts val="0"/>
                        </a:spcAft>
                        <a:buClr>
                          <a:srgbClr val="000000"/>
                        </a:buClr>
                        <a:buSzPts val="1050"/>
                        <a:buFont typeface="Arial"/>
                        <a:buNone/>
                      </a:pPr>
                      <a:r>
                        <a:rPr lang="en" sz="1100" u="none" strike="noStrike" cap="none">
                          <a:latin typeface="+mj-lt"/>
                          <a:ea typeface="Montserrat"/>
                          <a:cs typeface="Montserrat"/>
                          <a:sym typeface="Montserrat"/>
                        </a:rPr>
                        <a:t>Share Valor</a:t>
                      </a:r>
                      <a:endParaRPr sz="1100" u="none" strike="noStrike" cap="none">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n" sz="1100" u="none" strike="noStrike" cap="none">
                          <a:latin typeface="+mj-lt"/>
                          <a:ea typeface="Montserrat"/>
                          <a:cs typeface="Montserrat"/>
                          <a:sym typeface="Montserrat"/>
                        </a:rPr>
                        <a:t>15,8</a:t>
                      </a:r>
                      <a:endParaRPr sz="1100" u="none" strike="noStrike" cap="none">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n" sz="1100" u="none" strike="noStrike" cap="none">
                          <a:latin typeface="+mj-lt"/>
                          <a:ea typeface="Montserrat"/>
                          <a:cs typeface="Montserrat"/>
                          <a:sym typeface="Montserrat"/>
                        </a:rPr>
                        <a:t>15,9</a:t>
                      </a:r>
                      <a:endParaRPr sz="1100" u="none" strike="noStrike" cap="none">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n" sz="1100" u="none" strike="noStrike" cap="none">
                          <a:solidFill>
                            <a:srgbClr val="000000"/>
                          </a:solidFill>
                          <a:latin typeface="+mj-lt"/>
                          <a:ea typeface="Montserrat"/>
                          <a:cs typeface="Montserrat"/>
                          <a:sym typeface="Montserrat"/>
                        </a:rPr>
                        <a:t>16,4</a:t>
                      </a:r>
                      <a:endParaRPr sz="1100" u="none" strike="noStrike" cap="none">
                        <a:solidFill>
                          <a:srgbClr val="000000"/>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n" sz="1100" u="none" strike="noStrike" cap="none">
                          <a:latin typeface="+mj-lt"/>
                          <a:ea typeface="Montserrat"/>
                          <a:cs typeface="Montserrat"/>
                          <a:sym typeface="Montserrat"/>
                        </a:rPr>
                        <a:t>16,9</a:t>
                      </a:r>
                      <a:endParaRPr sz="1100" u="none" strike="noStrike" cap="none">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42651">
                <a:tc>
                  <a:txBody>
                    <a:bodyPr/>
                    <a:lstStyle/>
                    <a:p>
                      <a:pPr marL="0" marR="0" lvl="0" indent="0" algn="ctr" rtl="0">
                        <a:lnSpc>
                          <a:spcPct val="100000"/>
                        </a:lnSpc>
                        <a:spcBef>
                          <a:spcPts val="0"/>
                        </a:spcBef>
                        <a:spcAft>
                          <a:spcPts val="0"/>
                        </a:spcAft>
                        <a:buClr>
                          <a:srgbClr val="000000"/>
                        </a:buClr>
                        <a:buSzPts val="1050"/>
                        <a:buFont typeface="Arial"/>
                        <a:buNone/>
                      </a:pPr>
                      <a:r>
                        <a:rPr lang="en" sz="1100" u="none" strike="noStrike" cap="none" dirty="0">
                          <a:latin typeface="+mj-lt"/>
                          <a:ea typeface="Montserrat"/>
                          <a:cs typeface="Montserrat"/>
                          <a:sym typeface="Montserrat"/>
                        </a:rPr>
                        <a:t>DP Vendedora</a:t>
                      </a:r>
                      <a:endParaRPr sz="1100" u="none" strike="noStrike" cap="none" dirty="0">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n" sz="1100" u="none" strike="noStrike" cap="none">
                          <a:latin typeface="+mj-lt"/>
                          <a:ea typeface="Montserrat"/>
                          <a:cs typeface="Montserrat"/>
                          <a:sym typeface="Montserrat"/>
                        </a:rPr>
                        <a:t>82</a:t>
                      </a:r>
                      <a:endParaRPr sz="1100" u="none" strike="noStrike" cap="none">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n" sz="1100" u="none" strike="noStrike" cap="none">
                          <a:latin typeface="+mj-lt"/>
                          <a:ea typeface="Montserrat"/>
                          <a:cs typeface="Montserrat"/>
                          <a:sym typeface="Montserrat"/>
                        </a:rPr>
                        <a:t>90</a:t>
                      </a:r>
                      <a:endParaRPr sz="1100" u="none" strike="noStrike" cap="none">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n" sz="1100" u="none" strike="noStrike" cap="none">
                          <a:solidFill>
                            <a:srgbClr val="000000"/>
                          </a:solidFill>
                          <a:latin typeface="+mj-lt"/>
                          <a:ea typeface="Montserrat"/>
                          <a:cs typeface="Montserrat"/>
                          <a:sym typeface="Montserrat"/>
                        </a:rPr>
                        <a:t>93</a:t>
                      </a:r>
                      <a:endParaRPr sz="1100" u="none" strike="noStrike" cap="none">
                        <a:solidFill>
                          <a:srgbClr val="000000"/>
                        </a:solidFill>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n" sz="1100" u="none" strike="noStrike" cap="none">
                          <a:latin typeface="+mj-lt"/>
                          <a:ea typeface="Montserrat"/>
                          <a:cs typeface="Montserrat"/>
                          <a:sym typeface="Montserrat"/>
                        </a:rPr>
                        <a:t>98</a:t>
                      </a:r>
                      <a:endParaRPr sz="1100" u="none" strike="noStrike" cap="none">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42651">
                <a:tc>
                  <a:txBody>
                    <a:bodyPr/>
                    <a:lstStyle/>
                    <a:p>
                      <a:pPr marL="0" marR="0" lvl="0" indent="0" algn="ctr" rtl="0">
                        <a:lnSpc>
                          <a:spcPct val="100000"/>
                        </a:lnSpc>
                        <a:spcBef>
                          <a:spcPts val="0"/>
                        </a:spcBef>
                        <a:spcAft>
                          <a:spcPts val="0"/>
                        </a:spcAft>
                        <a:buClr>
                          <a:srgbClr val="000000"/>
                        </a:buClr>
                        <a:buSzPts val="900"/>
                        <a:buFont typeface="Arial"/>
                        <a:buNone/>
                      </a:pPr>
                      <a:r>
                        <a:rPr lang="en" sz="1100" u="none" strike="noStrike" cap="none" dirty="0">
                          <a:latin typeface="+mj-lt"/>
                          <a:ea typeface="Montserrat"/>
                          <a:cs typeface="Montserrat"/>
                          <a:sym typeface="Montserrat"/>
                        </a:rPr>
                        <a:t>DP Sem Vendas</a:t>
                      </a:r>
                      <a:endParaRPr sz="1100" u="none" strike="noStrike" cap="none" dirty="0">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n" sz="1100" u="none" strike="noStrike" cap="none">
                          <a:latin typeface="+mj-lt"/>
                          <a:ea typeface="Montserrat"/>
                          <a:cs typeface="Montserrat"/>
                          <a:sym typeface="Montserrat"/>
                        </a:rPr>
                        <a:t>3</a:t>
                      </a:r>
                      <a:endParaRPr sz="1100" u="none" strike="noStrike" cap="none">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n" sz="1100" u="none" strike="noStrike" cap="none">
                          <a:latin typeface="+mj-lt"/>
                          <a:ea typeface="Montserrat"/>
                          <a:cs typeface="Montserrat"/>
                          <a:sym typeface="Montserrat"/>
                        </a:rPr>
                        <a:t>4</a:t>
                      </a:r>
                      <a:endParaRPr sz="1100" u="none" strike="noStrike" cap="none">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n" sz="1100" u="none" strike="noStrike" cap="none">
                          <a:solidFill>
                            <a:srgbClr val="000000"/>
                          </a:solidFill>
                          <a:latin typeface="+mj-lt"/>
                          <a:ea typeface="Montserrat"/>
                          <a:cs typeface="Montserrat"/>
                          <a:sym typeface="Montserrat"/>
                        </a:rPr>
                        <a:t>5</a:t>
                      </a:r>
                      <a:endParaRPr sz="1100" u="none" strike="noStrike" cap="none">
                        <a:solidFill>
                          <a:srgbClr val="000000"/>
                        </a:solidFill>
                        <a:latin typeface="+mj-lt"/>
                        <a:ea typeface="Montserrat"/>
                        <a:cs typeface="Montserrat"/>
                        <a:sym typeface="Montserrat"/>
                      </a:endParaRPr>
                    </a:p>
                  </a:txBody>
                  <a:tcPr marL="91450" marR="91450" marT="34300" marB="34300" anchor="ctr">
                    <a:lnL w="12700" cmpd="sng">
                      <a:noFill/>
                      <a:prstDash val="solid"/>
                    </a:lnL>
                    <a:lnR w="12700" cap="flat" cmpd="sng" algn="ctr">
                      <a:solidFill>
                        <a:schemeClr val="bg2"/>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n" sz="1100" b="1" u="none" strike="noStrike" cap="none" dirty="0">
                          <a:solidFill>
                            <a:schemeClr val="tx1"/>
                          </a:solidFill>
                          <a:latin typeface="+mj-lt"/>
                          <a:ea typeface="Montserrat"/>
                          <a:cs typeface="Montserrat"/>
                          <a:sym typeface="Montserrat"/>
                        </a:rPr>
                        <a:t>18</a:t>
                      </a:r>
                      <a:endParaRPr sz="1100" b="1" u="none" strike="noStrike" cap="none" dirty="0">
                        <a:solidFill>
                          <a:schemeClr val="tx1"/>
                        </a:solidFill>
                        <a:latin typeface="+mj-lt"/>
                        <a:ea typeface="Montserrat"/>
                        <a:cs typeface="Montserrat"/>
                        <a:sym typeface="Montserrat"/>
                      </a:endParaRPr>
                    </a:p>
                  </a:txBody>
                  <a:tcPr marL="91450" marR="91450" marT="34300" marB="3430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2109646"/>
                  </a:ext>
                </a:extLst>
              </a:tr>
              <a:tr h="442651">
                <a:tc>
                  <a:txBody>
                    <a:bodyPr/>
                    <a:lstStyle/>
                    <a:p>
                      <a:pPr marL="0" marR="0" lvl="0" indent="0" algn="ctr" rtl="0">
                        <a:lnSpc>
                          <a:spcPct val="100000"/>
                        </a:lnSpc>
                        <a:spcBef>
                          <a:spcPts val="0"/>
                        </a:spcBef>
                        <a:spcAft>
                          <a:spcPts val="0"/>
                        </a:spcAft>
                        <a:buClr>
                          <a:srgbClr val="000000"/>
                        </a:buClr>
                        <a:buSzPts val="900"/>
                        <a:buFont typeface="Arial"/>
                        <a:buNone/>
                      </a:pPr>
                      <a:r>
                        <a:rPr lang="en" sz="1100" u="none" strike="noStrike" cap="none" dirty="0">
                          <a:latin typeface="+mj-lt"/>
                          <a:ea typeface="Montserrat"/>
                          <a:cs typeface="Montserrat"/>
                          <a:sym typeface="Montserrat"/>
                        </a:rPr>
                        <a:t>Índice de Preço</a:t>
                      </a:r>
                      <a:endParaRPr sz="1100" u="none" strike="noStrike" cap="none" dirty="0">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n" sz="1100" u="none" strike="noStrike" cap="none">
                          <a:latin typeface="+mj-lt"/>
                          <a:ea typeface="Montserrat"/>
                          <a:cs typeface="Montserrat"/>
                          <a:sym typeface="Montserrat"/>
                        </a:rPr>
                        <a:t>110</a:t>
                      </a:r>
                      <a:endParaRPr sz="1100" u="none" strike="noStrike" cap="none">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n" sz="1100" u="none" strike="noStrike" cap="none">
                          <a:latin typeface="+mj-lt"/>
                          <a:ea typeface="Montserrat"/>
                          <a:cs typeface="Montserrat"/>
                          <a:sym typeface="Montserrat"/>
                        </a:rPr>
                        <a:t>108</a:t>
                      </a:r>
                      <a:endParaRPr sz="1100" u="none" strike="noStrike" cap="none">
                        <a:latin typeface="+mj-lt"/>
                        <a:ea typeface="Montserrat"/>
                        <a:cs typeface="Montserrat"/>
                        <a:sym typeface="Montserrat"/>
                      </a:endParaRPr>
                    </a:p>
                  </a:txBody>
                  <a:tcPr marL="91450" marR="91450" marT="34300" marB="34300" anchor="ctr">
                    <a:lnL w="12700" cmpd="sng">
                      <a:noFill/>
                      <a:prstDash val="solid"/>
                    </a:lnL>
                    <a:lnR w="12700" cmpd="sng">
                      <a:noFill/>
                      <a:prstDash val="soli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n" sz="1100" u="none" strike="noStrike" cap="none">
                          <a:solidFill>
                            <a:srgbClr val="000000"/>
                          </a:solidFill>
                          <a:latin typeface="+mj-lt"/>
                          <a:ea typeface="Montserrat"/>
                          <a:cs typeface="Montserrat"/>
                          <a:sym typeface="Montserrat"/>
                        </a:rPr>
                        <a:t>95</a:t>
                      </a:r>
                      <a:endParaRPr sz="1100" u="none" strike="noStrike" cap="none">
                        <a:solidFill>
                          <a:srgbClr val="000000"/>
                        </a:solidFill>
                        <a:latin typeface="+mj-lt"/>
                        <a:ea typeface="Montserrat"/>
                        <a:cs typeface="Montserrat"/>
                        <a:sym typeface="Montserrat"/>
                      </a:endParaRPr>
                    </a:p>
                  </a:txBody>
                  <a:tcPr marL="91450" marR="91450" marT="34300" marB="34300" anchor="ctr">
                    <a:lnL w="12700" cmpd="sng">
                      <a:noFill/>
                      <a:prstDash val="solid"/>
                    </a:lnL>
                    <a:lnR w="12700" cap="flat" cmpd="sng" algn="ctr">
                      <a:solidFill>
                        <a:schemeClr val="bg2"/>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n" sz="1100" b="1" u="none" strike="noStrike" cap="none" dirty="0">
                          <a:solidFill>
                            <a:schemeClr val="tx1"/>
                          </a:solidFill>
                          <a:latin typeface="+mj-lt"/>
                          <a:ea typeface="Montserrat"/>
                          <a:cs typeface="Montserrat"/>
                          <a:sym typeface="Montserrat"/>
                        </a:rPr>
                        <a:t>92</a:t>
                      </a:r>
                      <a:endParaRPr sz="1100" b="1" u="none" strike="noStrike" cap="none" dirty="0">
                        <a:solidFill>
                          <a:schemeClr val="tx1"/>
                        </a:solidFill>
                        <a:latin typeface="+mj-lt"/>
                        <a:ea typeface="Montserrat"/>
                        <a:cs typeface="Montserrat"/>
                        <a:sym typeface="Montserrat"/>
                      </a:endParaRPr>
                    </a:p>
                  </a:txBody>
                  <a:tcPr marL="91450" marR="91450" marT="34300" marB="3430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0413056"/>
                  </a:ext>
                </a:extLst>
              </a:tr>
            </a:tbl>
          </a:graphicData>
        </a:graphic>
      </p:graphicFrame>
      <p:sp>
        <p:nvSpPr>
          <p:cNvPr id="8" name="Text Placeholder 5">
            <a:extLst>
              <a:ext uri="{FF2B5EF4-FFF2-40B4-BE49-F238E27FC236}">
                <a16:creationId xmlns:a16="http://schemas.microsoft.com/office/drawing/2014/main" id="{0DB2DCE5-E118-0CB8-9068-31B69DCD3909}"/>
              </a:ext>
            </a:extLst>
          </p:cNvPr>
          <p:cNvSpPr txBox="1">
            <a:spLocks/>
          </p:cNvSpPr>
          <p:nvPr/>
        </p:nvSpPr>
        <p:spPr>
          <a:xfrm>
            <a:off x="279199" y="5224534"/>
            <a:ext cx="9626801" cy="649878"/>
          </a:xfrm>
          <a:prstGeom prst="rect">
            <a:avLst/>
          </a:prstGeom>
          <a:solidFill>
            <a:schemeClr val="accent4"/>
          </a:solidFill>
        </p:spPr>
        <p:txBody>
          <a:bodyPr lIns="274320" rIns="274320" anchor="ct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dirty="0">
                <a:solidFill>
                  <a:schemeClr val="bg1"/>
                </a:solidFill>
              </a:rPr>
              <a:t>A redução do patamar de preço pode ter ocasionado o crescimento de Share e pode ter ocasionado o aumento da ruptura</a:t>
            </a:r>
          </a:p>
        </p:txBody>
      </p:sp>
      <p:sp>
        <p:nvSpPr>
          <p:cNvPr id="9" name="Text Placeholder 30">
            <a:extLst>
              <a:ext uri="{FF2B5EF4-FFF2-40B4-BE49-F238E27FC236}">
                <a16:creationId xmlns:a16="http://schemas.microsoft.com/office/drawing/2014/main" id="{57A68B6B-9FDC-64EC-EB6F-D1F66FD5D19E}"/>
              </a:ext>
            </a:extLst>
          </p:cNvPr>
          <p:cNvSpPr txBox="1">
            <a:spLocks/>
          </p:cNvSpPr>
          <p:nvPr/>
        </p:nvSpPr>
        <p:spPr>
          <a:xfrm>
            <a:off x="288558" y="5985327"/>
            <a:ext cx="11582399" cy="365125"/>
          </a:xfrm>
          <a:prstGeom prst="rect">
            <a:avLst/>
          </a:prstGeom>
        </p:spPr>
        <p:txBody>
          <a:bodyPr vert="horz" lIns="0" tIns="45720" rIns="0" bIns="45720" rtlCol="0" anchor="b" anchorCtr="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rgbClr val="B3B3B3"/>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Desempenho Marca A – Área I – Fonte: Nielsen Retail Index</a:t>
            </a:r>
          </a:p>
        </p:txBody>
      </p:sp>
    </p:spTree>
    <p:extLst>
      <p:ext uri="{BB962C8B-B14F-4D97-AF65-F5344CB8AC3E}">
        <p14:creationId xmlns:p14="http://schemas.microsoft.com/office/powerpoint/2010/main" val="2002531116"/>
      </p:ext>
    </p:extLst>
  </p:cSld>
  <p:clrMapOvr>
    <a:masterClrMapping/>
  </p:clrMapOvr>
</p:sld>
</file>

<file path=ppt/theme/theme1.xml><?xml version="1.0" encoding="utf-8"?>
<a:theme xmlns:a="http://schemas.openxmlformats.org/drawingml/2006/main" name="Covers">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2.xml><?xml version="1.0" encoding="utf-8"?>
<a:theme xmlns:a="http://schemas.openxmlformats.org/drawingml/2006/main" name="Dividers">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3.xml><?xml version="1.0" encoding="utf-8"?>
<a:theme xmlns:a="http://schemas.openxmlformats.org/drawingml/2006/main" name="Content">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4.xml><?xml version="1.0" encoding="utf-8"?>
<a:theme xmlns:a="http://schemas.openxmlformats.org/drawingml/2006/main" name="Quotes">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5.xml><?xml version="1.0" encoding="utf-8"?>
<a:theme xmlns:a="http://schemas.openxmlformats.org/drawingml/2006/main" name="Thank you">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6.xml><?xml version="1.0" encoding="utf-8"?>
<a:theme xmlns:a="http://schemas.openxmlformats.org/drawingml/2006/main" name="3YP">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7.xml><?xml version="1.0" encoding="utf-8"?>
<a:theme xmlns:a="http://schemas.openxmlformats.org/drawingml/2006/main" name="Cobranded">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8.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78d384a-3869-4a68-ac15-ee7c9f9be34d">
      <UserInfo>
        <DisplayName>Carlos Oliveira</DisplayName>
        <AccountId>14474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B33ABCC6CF4A4582152157E709DA6E" ma:contentTypeVersion="6" ma:contentTypeDescription="Create a new document." ma:contentTypeScope="" ma:versionID="e11b74e7f6838892fa4a53524ab9fbe1">
  <xsd:schema xmlns:xsd="http://www.w3.org/2001/XMLSchema" xmlns:xs="http://www.w3.org/2001/XMLSchema" xmlns:p="http://schemas.microsoft.com/office/2006/metadata/properties" xmlns:ns2="579c102c-80df-4b99-85bc-288f86c1ef84" xmlns:ns3="078d384a-3869-4a68-ac15-ee7c9f9be34d" targetNamespace="http://schemas.microsoft.com/office/2006/metadata/properties" ma:root="true" ma:fieldsID="fc9e43d3d5eca01beab0981549699e2c" ns2:_="" ns3:_="">
    <xsd:import namespace="579c102c-80df-4b99-85bc-288f86c1ef84"/>
    <xsd:import namespace="078d384a-3869-4a68-ac15-ee7c9f9be34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9c102c-80df-4b99-85bc-288f86c1ef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78d384a-3869-4a68-ac15-ee7c9f9be34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CB676B-6D86-4C8C-83FD-A3BE2D796DE3}">
  <ds:schemaRefs>
    <ds:schemaRef ds:uri="http://schemas.microsoft.com/sharepoint/v3/contenttype/forms"/>
  </ds:schemaRefs>
</ds:datastoreItem>
</file>

<file path=customXml/itemProps2.xml><?xml version="1.0" encoding="utf-8"?>
<ds:datastoreItem xmlns:ds="http://schemas.openxmlformats.org/officeDocument/2006/customXml" ds:itemID="{CF2D04F7-1A06-4B9D-B740-118B6AE2A423}">
  <ds:schemaRefs>
    <ds:schemaRef ds:uri="761dc8ef-ec76-4b9c-8094-ef13fc7259b3"/>
    <ds:schemaRef ds:uri="http://www.w3.org/XML/1998/namespace"/>
    <ds:schemaRef ds:uri="http://schemas.openxmlformats.org/package/2006/metadata/core-properties"/>
    <ds:schemaRef ds:uri="http://purl.org/dc/dcmitype/"/>
    <ds:schemaRef ds:uri="http://schemas.microsoft.com/office/2006/documentManagement/types"/>
    <ds:schemaRef ds:uri="http://purl.org/dc/terms/"/>
    <ds:schemaRef ds:uri="0f20a38a-d7e5-4f2d-9d04-4e7253d25786"/>
    <ds:schemaRef ds:uri="http://schemas.microsoft.com/office/infopath/2007/PartnerControls"/>
    <ds:schemaRef ds:uri="06bdc8b9-fe7e-4879-86df-b4b8dd228d00"/>
    <ds:schemaRef ds:uri="http://schemas.microsoft.com/office/2006/metadata/properties"/>
    <ds:schemaRef ds:uri="http://purl.org/dc/elements/1.1/"/>
    <ds:schemaRef ds:uri="078d384a-3869-4a68-ac15-ee7c9f9be34d"/>
  </ds:schemaRefs>
</ds:datastoreItem>
</file>

<file path=customXml/itemProps3.xml><?xml version="1.0" encoding="utf-8"?>
<ds:datastoreItem xmlns:ds="http://schemas.openxmlformats.org/officeDocument/2006/customXml" ds:itemID="{558925EA-CA5E-482D-BC1C-30A3F7CDBE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9c102c-80df-4b99-85bc-288f86c1ef84"/>
    <ds:schemaRef ds:uri="078d384a-3869-4a68-ac15-ee7c9f9be3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46565</TotalTime>
  <Words>10892</Words>
  <Application>Microsoft Office PowerPoint</Application>
  <PresentationFormat>Widescreen</PresentationFormat>
  <Paragraphs>2038</Paragraphs>
  <Slides>129</Slides>
  <Notes>19</Notes>
  <HiddenSlides>36</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129</vt:i4>
      </vt:variant>
    </vt:vector>
  </HeadingPairs>
  <TitlesOfParts>
    <vt:vector size="140" baseType="lpstr">
      <vt:lpstr>Arial</vt:lpstr>
      <vt:lpstr>Georgia</vt:lpstr>
      <vt:lpstr>Montserrat</vt:lpstr>
      <vt:lpstr>System Font Regular</vt:lpstr>
      <vt:lpstr>Covers</vt:lpstr>
      <vt:lpstr>Dividers</vt:lpstr>
      <vt:lpstr>Content</vt:lpstr>
      <vt:lpstr>Quotes</vt:lpstr>
      <vt:lpstr>Thank you</vt:lpstr>
      <vt:lpstr>3YP</vt:lpstr>
      <vt:lpstr>Cobranded</vt:lpstr>
      <vt:lpstr>Retail Index – EACH USP</vt:lpstr>
      <vt:lpstr>PowerPoint Presentation</vt:lpstr>
      <vt:lpstr>Agenda</vt:lpstr>
      <vt:lpstr>Overview NIQ e Retail Index</vt:lpstr>
      <vt:lpstr>NielsenIQ: Quem somos e o nosso legado</vt:lpstr>
      <vt:lpstr>PowerPoint Presentation</vt:lpstr>
      <vt:lpstr>Retail Index</vt:lpstr>
      <vt:lpstr>Benefícios do novo Retail Index</vt:lpstr>
      <vt:lpstr>Dimensões reportadas no Retail Index</vt:lpstr>
      <vt:lpstr>Retail Evolution</vt:lpstr>
      <vt:lpstr>Principais mudanças no Retail Evolution</vt:lpstr>
      <vt:lpstr>Principais mudanças no Retail Evolution</vt:lpstr>
      <vt:lpstr>Atual cenário demanda mudanças</vt:lpstr>
      <vt:lpstr>Estrutura e metodologia</vt:lpstr>
      <vt:lpstr>Estrutura do Retail Index em 5 etapas</vt:lpstr>
      <vt:lpstr>Definição do universo</vt:lpstr>
      <vt:lpstr>Para entrar no universo do Retail Index as lojas precisam:</vt:lpstr>
      <vt:lpstr>Como definimos o universo NielsenIQ?</vt:lpstr>
      <vt:lpstr>Como a NIQ desenha sua Amostra Mestra?</vt:lpstr>
      <vt:lpstr>Como a NIQ desenha sua Amostra Mestra?</vt:lpstr>
      <vt:lpstr>Aplicação do questionário na Amostra Mestra</vt:lpstr>
      <vt:lpstr>Aplicação do questionário na Amostra Mestra</vt:lpstr>
      <vt:lpstr>Validações finais da Amostra Mestra</vt:lpstr>
      <vt:lpstr>Estabelecendo o universo</vt:lpstr>
      <vt:lpstr>Detalhamento das áreas</vt:lpstr>
      <vt:lpstr>Granularidade das áreas NIQ reportadas pelo Retail Index:</vt:lpstr>
      <vt:lpstr>Classificação dos grupos de canais</vt:lpstr>
      <vt:lpstr>Divisão do Universo em índices</vt:lpstr>
      <vt:lpstr>Canais alimentares</vt:lpstr>
      <vt:lpstr>Classificações dos autosserviços</vt:lpstr>
      <vt:lpstr>Enhancement de Conveniências</vt:lpstr>
      <vt:lpstr>Canais NielsenIQ Alimentares: novo formato</vt:lpstr>
      <vt:lpstr>Classificações do autosserviço moderno</vt:lpstr>
      <vt:lpstr>Classificações de lojas tradicionais</vt:lpstr>
      <vt:lpstr>Classificações de lojas tradicionais</vt:lpstr>
      <vt:lpstr>Canal On Premise</vt:lpstr>
      <vt:lpstr>Dúvidas Comuns</vt:lpstr>
      <vt:lpstr>Canais disponíveis em cada índice</vt:lpstr>
      <vt:lpstr>Canal Bar</vt:lpstr>
      <vt:lpstr>Canal Bar </vt:lpstr>
      <vt:lpstr>Canal HORECA</vt:lpstr>
      <vt:lpstr>Report dos Bares e HORECA nas bases de dados</vt:lpstr>
      <vt:lpstr>Canais Especializados</vt:lpstr>
      <vt:lpstr>Canais Especializados</vt:lpstr>
      <vt:lpstr>Resumo de classificação dos canais</vt:lpstr>
      <vt:lpstr>Definição ACV</vt:lpstr>
      <vt:lpstr>Evolução do universo de lojas</vt:lpstr>
      <vt:lpstr>Cobertura</vt:lpstr>
      <vt:lpstr>Desenho da Amostra Operativa</vt:lpstr>
      <vt:lpstr>Desenho da amostra operativa</vt:lpstr>
      <vt:lpstr>Desenho da amostra operativa</vt:lpstr>
      <vt:lpstr>Desenho da amostra operativa</vt:lpstr>
      <vt:lpstr>Desenho da amostra operativa</vt:lpstr>
      <vt:lpstr>Desenho da amostra operativa</vt:lpstr>
      <vt:lpstr>Tamanho da amostra</vt:lpstr>
      <vt:lpstr>Amostra</vt:lpstr>
      <vt:lpstr>Controles estatísticos</vt:lpstr>
      <vt:lpstr>3. Coleta de dados</vt:lpstr>
      <vt:lpstr>Coleta dos dados </vt:lpstr>
      <vt:lpstr>Canais e metodologia de auditoria</vt:lpstr>
      <vt:lpstr>Coleta dos dados – inventário de loja</vt:lpstr>
      <vt:lpstr>Coleta dos dados – inventário de loja</vt:lpstr>
      <vt:lpstr>Coleta dos dados – inventário de loja</vt:lpstr>
      <vt:lpstr>TFA = Time Frame Alignment</vt:lpstr>
      <vt:lpstr>TFA = Time Frame Alignment</vt:lpstr>
      <vt:lpstr>Coleta dos dados – inventário de loja</vt:lpstr>
      <vt:lpstr>Coleta dos dados – Inventário de loja: dificuldades</vt:lpstr>
      <vt:lpstr>Coleta dos dados - TTR</vt:lpstr>
      <vt:lpstr>Coleta dos dados – Scanning</vt:lpstr>
      <vt:lpstr>Coleta dos dados – Scanning</vt:lpstr>
      <vt:lpstr>Coleta dos dados – Scanning</vt:lpstr>
      <vt:lpstr>Coleta dos dados Scanning/TTR – dificuldades</vt:lpstr>
      <vt:lpstr>Corresponsabilidade na qualidade do dado</vt:lpstr>
      <vt:lpstr>4. Expansão dos dados</vt:lpstr>
      <vt:lpstr>Expansão dos dados</vt:lpstr>
      <vt:lpstr>Novas metodologias e novos usos dos Facts</vt:lpstr>
      <vt:lpstr>5. Análise de dados</vt:lpstr>
      <vt:lpstr>Análise dos dados</vt:lpstr>
      <vt:lpstr>Análise dos dados – o que aconteceu?</vt:lpstr>
      <vt:lpstr>Análise dos dados – vendas em volume</vt:lpstr>
      <vt:lpstr>Análise dos dados – market share</vt:lpstr>
      <vt:lpstr>Análise dos dados – vendas em valor</vt:lpstr>
      <vt:lpstr>Análise dos dados – onde e quando?</vt:lpstr>
      <vt:lpstr>Análise dos dados – importância</vt:lpstr>
      <vt:lpstr>Análise dos dados – share contribution</vt:lpstr>
      <vt:lpstr>Análise dos dados – períodos</vt:lpstr>
      <vt:lpstr>Análise dos dados – venda média</vt:lpstr>
      <vt:lpstr>Diferentes canais, diferentes possibilidades de análise</vt:lpstr>
      <vt:lpstr>Análise dos dados – distribuição</vt:lpstr>
      <vt:lpstr>Análise dos dados – distribuição</vt:lpstr>
      <vt:lpstr>Análise dos dados – distribuição sem vendas</vt:lpstr>
      <vt:lpstr>Na prática o que é a distribuição sem vendas?</vt:lpstr>
      <vt:lpstr>Na prática o que é a distribuição sem vendas?</vt:lpstr>
      <vt:lpstr>PowerPoint Presentation</vt:lpstr>
      <vt:lpstr>Análise dos dados – panorama marca A</vt:lpstr>
      <vt:lpstr>Análise dos dados – preço médio</vt:lpstr>
      <vt:lpstr>Análise dos dados – índice de preço</vt:lpstr>
      <vt:lpstr>Exemplo de Analise Indice de Preço</vt:lpstr>
      <vt:lpstr>Análise dos dados – panorama marca A</vt:lpstr>
      <vt:lpstr>Análise dos dados – causais*</vt:lpstr>
      <vt:lpstr>Causais – Retail Evolution - apoio</vt:lpstr>
      <vt:lpstr>Análise dos dados – causais</vt:lpstr>
      <vt:lpstr>Análise dos dados – causais</vt:lpstr>
      <vt:lpstr>Análise dos dados – causais</vt:lpstr>
      <vt:lpstr>Análise dos dados – causais</vt:lpstr>
      <vt:lpstr>Outras causais para refrigerantes e cervejas</vt:lpstr>
      <vt:lpstr>Outras causais para Refrigerantes e Cervejas</vt:lpstr>
      <vt:lpstr>Outras causais para Bebidas</vt:lpstr>
      <vt:lpstr>1. Pop externo</vt:lpstr>
      <vt:lpstr>1. Pop externo</vt:lpstr>
      <vt:lpstr>3. Pop interno</vt:lpstr>
      <vt:lpstr>3. Pop cartaz de preço</vt:lpstr>
      <vt:lpstr>3. Pop cartaz de preço</vt:lpstr>
      <vt:lpstr>3. Pop cartaz de preço</vt:lpstr>
      <vt:lpstr>Análise dos dados – panorama marca A</vt:lpstr>
      <vt:lpstr>Análise dos dados – panorama marca A</vt:lpstr>
      <vt:lpstr>Pequeno varejo: mais possibilidades de análise</vt:lpstr>
      <vt:lpstr>Análise dos dados – estoque e compras – Canais Audit</vt:lpstr>
      <vt:lpstr>Distribuição no pequeno varejo (auditoria)</vt:lpstr>
      <vt:lpstr>Análise de dados - distribuição</vt:lpstr>
      <vt:lpstr>Análise de dados - distribuição sem estoque</vt:lpstr>
      <vt:lpstr>Análise de dados - distribuição sem estoque</vt:lpstr>
      <vt:lpstr>Variáveis por canal</vt:lpstr>
      <vt:lpstr>Distribuição sem estoque ou sem vendas?</vt:lpstr>
      <vt:lpstr>Análise de dados:  Do &amp; Don’ts</vt:lpstr>
      <vt:lpstr>Cuidados na Análise dos dados</vt:lpstr>
      <vt:lpstr>Estágio NIQ</vt:lpstr>
      <vt:lpstr>PowerPoint Presentation</vt:lpstr>
      <vt:lpstr>Obrigado(a)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Anni Annunziata</dc:creator>
  <cp:lastModifiedBy>Jose Mauro Hernandez</cp:lastModifiedBy>
  <cp:revision>385</cp:revision>
  <dcterms:created xsi:type="dcterms:W3CDTF">2022-11-18T18:35:40Z</dcterms:created>
  <dcterms:modified xsi:type="dcterms:W3CDTF">2023-05-31T19:06:24Z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0x010100F99BB75F7D2481458A71FEEAF8E4C871</vt:lpwstr>
  </property>
</Properties>
</file>