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270" r:id="rId4"/>
    <p:sldId id="341" r:id="rId5"/>
    <p:sldId id="342" r:id="rId6"/>
    <p:sldId id="343" r:id="rId7"/>
    <p:sldId id="274" r:id="rId8"/>
    <p:sldId id="339" r:id="rId9"/>
    <p:sldId id="340" r:id="rId10"/>
    <p:sldId id="269" r:id="rId11"/>
    <p:sldId id="334" r:id="rId12"/>
    <p:sldId id="271" r:id="rId13"/>
    <p:sldId id="335" r:id="rId14"/>
    <p:sldId id="272" r:id="rId15"/>
    <p:sldId id="337" r:id="rId16"/>
    <p:sldId id="338" r:id="rId17"/>
    <p:sldId id="346" r:id="rId18"/>
    <p:sldId id="344" r:id="rId19"/>
    <p:sldId id="345" r:id="rId20"/>
    <p:sldId id="278" r:id="rId21"/>
    <p:sldId id="279" r:id="rId22"/>
    <p:sldId id="369" r:id="rId23"/>
    <p:sldId id="370" r:id="rId24"/>
    <p:sldId id="485" r:id="rId25"/>
    <p:sldId id="350" r:id="rId26"/>
    <p:sldId id="351" r:id="rId27"/>
    <p:sldId id="352" r:id="rId28"/>
    <p:sldId id="354" r:id="rId29"/>
    <p:sldId id="280" r:id="rId30"/>
    <p:sldId id="281" r:id="rId31"/>
    <p:sldId id="282" r:id="rId32"/>
    <p:sldId id="353" r:id="rId33"/>
    <p:sldId id="429" r:id="rId34"/>
    <p:sldId id="283" r:id="rId35"/>
    <p:sldId id="304" r:id="rId36"/>
    <p:sldId id="287" r:id="rId37"/>
    <p:sldId id="288" r:id="rId38"/>
    <p:sldId id="289" r:id="rId39"/>
    <p:sldId id="290" r:id="rId40"/>
    <p:sldId id="311" r:id="rId41"/>
    <p:sldId id="430" r:id="rId42"/>
    <p:sldId id="312" r:id="rId43"/>
    <p:sldId id="431" r:id="rId44"/>
    <p:sldId id="432" r:id="rId45"/>
    <p:sldId id="433" r:id="rId46"/>
    <p:sldId id="434" r:id="rId47"/>
    <p:sldId id="435" r:id="rId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80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460B-7F56-4044-B1F0-1006E9A63441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530D0-9E92-480C-9A5D-B55AA9CF362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867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88C25-1735-4B18-8693-50C4844B8EDC}" type="slidenum">
              <a:rPr lang="pt-BR" smtClean="0">
                <a:latin typeface="Arial" pitchFamily="34" charset="0"/>
              </a:rPr>
              <a:pPr/>
              <a:t>29</a:t>
            </a:fld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E1B13F7-D763-4A60-B001-1A323643D92E}" type="datetimeFigureOut">
              <a:rPr lang="pt-BR" smtClean="0"/>
              <a:pPr/>
              <a:t>04/05/2021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DFFDD7F-7720-4A5A-B79C-8BBE6B4D9CF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23.m4a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23.m4a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6.m4a"/><Relationship Id="rId7" Type="http://schemas.openxmlformats.org/officeDocument/2006/relationships/image" Target="../media/image18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5.m4a"/><Relationship Id="rId7" Type="http://schemas.openxmlformats.org/officeDocument/2006/relationships/image" Target="../media/image20.png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5.m4a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6.m4a"/><Relationship Id="rId7" Type="http://schemas.openxmlformats.org/officeDocument/2006/relationships/image" Target="../media/image21.png"/><Relationship Id="rId2" Type="http://schemas.microsoft.com/office/2007/relationships/media" Target="../media/media36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7.m4a"/><Relationship Id="rId7" Type="http://schemas.openxmlformats.org/officeDocument/2006/relationships/image" Target="../media/image21.png"/><Relationship Id="rId2" Type="http://schemas.microsoft.com/office/2007/relationships/media" Target="../media/media37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8.m4a"/><Relationship Id="rId7" Type="http://schemas.openxmlformats.org/officeDocument/2006/relationships/image" Target="../media/image24.png"/><Relationship Id="rId2" Type="http://schemas.microsoft.com/office/2007/relationships/media" Target="../media/media38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9.m4a"/><Relationship Id="rId7" Type="http://schemas.openxmlformats.org/officeDocument/2006/relationships/image" Target="../media/image26.png"/><Relationship Id="rId2" Type="http://schemas.microsoft.com/office/2007/relationships/media" Target="../media/media39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2.m4a"/><Relationship Id="rId7" Type="http://schemas.openxmlformats.org/officeDocument/2006/relationships/image" Target="../media/image29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2.m4a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microsoft.com/office/2007/relationships/media" Target="../media/media45.m4a"/><Relationship Id="rId7" Type="http://schemas.openxmlformats.org/officeDocument/2006/relationships/image" Target="../media/image31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45.m4a"/><Relationship Id="rId9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microsoft.com/office/2007/relationships/media" Target="../media/media46.m4a"/><Relationship Id="rId7" Type="http://schemas.openxmlformats.org/officeDocument/2006/relationships/image" Target="../media/image33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3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46.m4a"/><Relationship Id="rId9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microsoft.com/office/2007/relationships/media" Target="../media/media47.m4a"/><Relationship Id="rId7" Type="http://schemas.openxmlformats.org/officeDocument/2006/relationships/image" Target="../media/image35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5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47.m4a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8596" y="4100514"/>
            <a:ext cx="8358246" cy="2543196"/>
          </a:xfrm>
        </p:spPr>
        <p:txBody>
          <a:bodyPr>
            <a:normAutofit/>
          </a:bodyPr>
          <a:lstStyle/>
          <a:p>
            <a:pPr algn="r"/>
            <a:r>
              <a:rPr lang="pt-BR" b="1" dirty="0" smtClean="0">
                <a:solidFill>
                  <a:schemeClr val="tx1"/>
                </a:solidFill>
              </a:rPr>
              <a:t>Prof. Thiago Romanelli</a:t>
            </a:r>
          </a:p>
          <a:p>
            <a:pPr algn="r"/>
            <a:r>
              <a:rPr lang="pt-BR" b="1" dirty="0" smtClean="0">
                <a:solidFill>
                  <a:schemeClr val="tx1"/>
                </a:solidFill>
              </a:rPr>
              <a:t>romanelli@usp.br</a:t>
            </a:r>
          </a:p>
          <a:p>
            <a:endParaRPr lang="pt-BR" b="1" dirty="0" smtClean="0">
              <a:solidFill>
                <a:schemeClr val="tx1"/>
              </a:solidFill>
            </a:endParaRPr>
          </a:p>
          <a:p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/>
              <a:t>Motores de Combustão Interna</a:t>
            </a:r>
            <a:br>
              <a:rPr lang="pt-BR" b="1" dirty="0" smtClean="0"/>
            </a:br>
            <a:r>
              <a:rPr lang="pt-BR" b="1" dirty="0" smtClean="0"/>
              <a:t>Parte I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7504" y="-285776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b="1" dirty="0" smtClean="0"/>
          </a:p>
          <a:p>
            <a:r>
              <a:rPr lang="pt-BR" sz="2400" b="1" dirty="0" smtClean="0"/>
              <a:t>ESCOLA SUPERIOR DE AGRICULTURA “LUIZ DE QUEIROZ</a:t>
            </a:r>
          </a:p>
          <a:p>
            <a:r>
              <a:rPr lang="pt-BR" sz="2400" b="1" dirty="0" smtClean="0"/>
              <a:t>DEPARTAMENTO DE ENGENHARIA DE BIOSSISTEMAS</a:t>
            </a:r>
          </a:p>
          <a:p>
            <a:r>
              <a:rPr lang="pt-BR" sz="2400" b="1" dirty="0" smtClean="0"/>
              <a:t>LEB332 – Mecânica e  Máquinas Motoras </a:t>
            </a:r>
            <a:endParaRPr lang="pt-BR" sz="2400" b="1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trabalho?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11"/>
    </mc:Choice>
    <mc:Fallback xmlns="">
      <p:transition spd="slow" advTm="2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trabalho?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57224" y="1447800"/>
            <a:ext cx="8229600" cy="4572000"/>
          </a:xfrm>
        </p:spPr>
        <p:txBody>
          <a:bodyPr/>
          <a:lstStyle/>
          <a:p>
            <a:endParaRPr lang="pt-BR" dirty="0" smtClean="0"/>
          </a:p>
          <a:p>
            <a:r>
              <a:rPr lang="pt-BR" dirty="0" smtClean="0"/>
              <a:t>Uma das formas de transmissão de energia</a:t>
            </a:r>
          </a:p>
          <a:p>
            <a:endParaRPr lang="pt-BR" dirty="0" smtClean="0"/>
          </a:p>
          <a:p>
            <a:r>
              <a:rPr lang="pt-BR" dirty="0" smtClean="0"/>
              <a:t>Trabalho (J) = Força (N) x deslocamento (m)</a:t>
            </a:r>
          </a:p>
          <a:p>
            <a:endParaRPr lang="pt-BR" dirty="0" smtClean="0"/>
          </a:p>
          <a:p>
            <a:r>
              <a:rPr lang="pt-BR" dirty="0" smtClean="0"/>
              <a:t>Força (N) = massa (kg) x aceleração (∆v/∆t)</a:t>
            </a:r>
          </a:p>
          <a:p>
            <a:endParaRPr lang="pt-BR" dirty="0" smtClean="0"/>
          </a:p>
          <a:p>
            <a:pPr>
              <a:buNone/>
            </a:pPr>
            <a:r>
              <a:rPr lang="pt-BR" dirty="0" smtClean="0"/>
              <a:t>					</a:t>
            </a:r>
            <a:r>
              <a:rPr lang="pt-BR" sz="2400" dirty="0" smtClean="0"/>
              <a:t>Força altera a velocidade de um corpo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20"/>
    </mc:Choice>
    <mc:Fallback xmlns="">
      <p:transition spd="slow" advTm="10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potência?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5"/>
    </mc:Choice>
    <mc:Fallback xmlns="">
      <p:transition spd="slow" advTm="6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potência?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57224" y="1447800"/>
            <a:ext cx="8229600" cy="4572000"/>
          </a:xfrm>
        </p:spPr>
        <p:txBody>
          <a:bodyPr/>
          <a:lstStyle/>
          <a:p>
            <a:endParaRPr lang="pt-BR" dirty="0" smtClean="0"/>
          </a:p>
          <a:p>
            <a:r>
              <a:rPr lang="pt-BR" dirty="0" smtClean="0"/>
              <a:t>Capacidade de transmitir energia por tempo</a:t>
            </a:r>
          </a:p>
          <a:p>
            <a:endParaRPr lang="pt-BR" dirty="0" smtClean="0"/>
          </a:p>
          <a:p>
            <a:r>
              <a:rPr lang="pt-BR" dirty="0" smtClean="0"/>
              <a:t>Transmissão de energia pode ser por</a:t>
            </a:r>
          </a:p>
          <a:p>
            <a:pPr lvl="1"/>
            <a:r>
              <a:rPr lang="pt-BR" dirty="0" smtClean="0"/>
              <a:t>Realização de trabalho; e/ou</a:t>
            </a:r>
          </a:p>
          <a:p>
            <a:pPr lvl="1"/>
            <a:r>
              <a:rPr lang="pt-BR" dirty="0" smtClean="0"/>
              <a:t>Transmissão de calor</a:t>
            </a:r>
          </a:p>
          <a:p>
            <a:pPr lvl="1"/>
            <a:endParaRPr lang="pt-BR" dirty="0" smtClean="0"/>
          </a:p>
          <a:p>
            <a:r>
              <a:rPr lang="pt-BR" dirty="0" smtClean="0"/>
              <a:t>Potência utilizada – mede o trabalho realizado por uma força no intervalo de tempo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36"/>
    </mc:Choice>
    <mc:Fallback xmlns="">
      <p:transition spd="slow" advTm="8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potência?</a:t>
            </a:r>
            <a:endParaRPr lang="pt-BR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1785926"/>
            <a:ext cx="5500726" cy="453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29058" y="4357694"/>
            <a:ext cx="3214710" cy="1938992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Tahoma" pitchFamily="34" charset="0"/>
              </a:rPr>
              <a:t>1 Cavalo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Tahoma" pitchFamily="34" charset="0"/>
              </a:rPr>
              <a:t>=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Tahoma" pitchFamily="34" charset="0"/>
              </a:rPr>
              <a:t>75 kg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Tahoma" pitchFamily="34" charset="0"/>
              </a:rPr>
              <a:t>erguidos a 1 m 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Tahoma" pitchFamily="34" charset="0"/>
              </a:rPr>
              <a:t>em 1 s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80"/>
    </mc:Choice>
    <mc:Fallback xmlns="">
      <p:transition spd="slow" advTm="46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203200"/>
            <a:ext cx="33147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885" name="Line 5"/>
          <p:cNvSpPr>
            <a:spLocks noChangeShapeType="1"/>
          </p:cNvSpPr>
          <p:nvPr/>
        </p:nvSpPr>
        <p:spPr bwMode="auto">
          <a:xfrm>
            <a:off x="2268538" y="1341438"/>
            <a:ext cx="9350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122886" name="Line 6"/>
          <p:cNvSpPr>
            <a:spLocks noChangeShapeType="1"/>
          </p:cNvSpPr>
          <p:nvPr/>
        </p:nvSpPr>
        <p:spPr bwMode="auto">
          <a:xfrm>
            <a:off x="2282825" y="2636838"/>
            <a:ext cx="935038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122887" name="Line 7"/>
          <p:cNvSpPr>
            <a:spLocks noChangeShapeType="1"/>
          </p:cNvSpPr>
          <p:nvPr/>
        </p:nvSpPr>
        <p:spPr bwMode="auto">
          <a:xfrm>
            <a:off x="3319463" y="1384300"/>
            <a:ext cx="0" cy="1223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endParaRPr lang="pt-BR"/>
          </a:p>
        </p:txBody>
      </p:sp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3419475" y="1052513"/>
            <a:ext cx="45951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PMS – Ponto Morto Superior</a:t>
            </a:r>
            <a:endParaRPr lang="pt-BR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3419475" y="2349500"/>
            <a:ext cx="44348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PMI – Ponto Morto Inferior</a:t>
            </a:r>
            <a:endParaRPr lang="pt-BR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2484438" y="1687513"/>
            <a:ext cx="3190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</a:p>
        </p:txBody>
      </p:sp>
      <p:sp>
        <p:nvSpPr>
          <p:cNvPr id="122891" name="Text Box 11"/>
          <p:cNvSpPr txBox="1">
            <a:spLocks noChangeArrowheads="1"/>
          </p:cNvSpPr>
          <p:nvPr/>
        </p:nvSpPr>
        <p:spPr bwMode="auto">
          <a:xfrm>
            <a:off x="5364163" y="333375"/>
            <a:ext cx="22844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POTÊNCIA</a:t>
            </a:r>
          </a:p>
        </p:txBody>
      </p:sp>
      <p:sp>
        <p:nvSpPr>
          <p:cNvPr id="122892" name="Text Box 12"/>
          <p:cNvSpPr txBox="1">
            <a:spLocks noChangeArrowheads="1"/>
          </p:cNvSpPr>
          <p:nvPr/>
        </p:nvSpPr>
        <p:spPr bwMode="auto">
          <a:xfrm>
            <a:off x="5200650" y="3211518"/>
            <a:ext cx="919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 = </a:t>
            </a:r>
          </a:p>
        </p:txBody>
      </p:sp>
      <p:sp>
        <p:nvSpPr>
          <p:cNvPr id="122893" name="Text Box 13"/>
          <p:cNvSpPr txBox="1">
            <a:spLocks noChangeArrowheads="1"/>
          </p:cNvSpPr>
          <p:nvPr/>
        </p:nvSpPr>
        <p:spPr bwMode="auto">
          <a:xfrm>
            <a:off x="6156325" y="3076580"/>
            <a:ext cx="9048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 . d</a:t>
            </a:r>
          </a:p>
          <a:p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t</a:t>
            </a:r>
          </a:p>
        </p:txBody>
      </p:sp>
      <p:sp>
        <p:nvSpPr>
          <p:cNvPr id="122894" name="Text Box 14"/>
          <p:cNvSpPr txBox="1">
            <a:spLocks noChangeArrowheads="1"/>
          </p:cNvSpPr>
          <p:nvPr/>
        </p:nvSpPr>
        <p:spPr bwMode="auto">
          <a:xfrm>
            <a:off x="2987674" y="4263948"/>
            <a:ext cx="587060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 = POTÊNCIA </a:t>
            </a:r>
          </a:p>
          <a:p>
            <a:r>
              <a:rPr lang="pt-B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 = INTENSIDADE DA FORÇA</a:t>
            </a:r>
          </a:p>
          <a:p>
            <a:r>
              <a:rPr lang="pt-B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 = DISTÂNCIA </a:t>
            </a: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PERPENDICULAR ENTRE   	O </a:t>
            </a:r>
            <a:r>
              <a:rPr lang="pt-B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EIXO E A </a:t>
            </a:r>
            <a:r>
              <a:rPr lang="pt-BR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DIREÇÃO DA FORÇA</a:t>
            </a:r>
            <a:endParaRPr lang="pt-BR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pt-BR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 = TEMPO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60"/>
    </mc:Choice>
    <mc:Fallback xmlns="">
      <p:transition spd="slow" advTm="20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0987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4787900" y="476250"/>
            <a:ext cx="213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TORQUE</a:t>
            </a: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4787900" y="1817688"/>
            <a:ext cx="2117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T = f x d</a:t>
            </a: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2268538" y="2781300"/>
            <a:ext cx="6786562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T = TORQUE (mkgf)</a:t>
            </a:r>
          </a:p>
          <a:p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f = INTENSIDADE DA FORÇA (kgf)</a:t>
            </a:r>
          </a:p>
          <a:p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d = DISTÂNCIA PERPENDICULAR</a:t>
            </a:r>
          </a:p>
          <a:p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ENTRE O EIXO E A DIREÇÃO</a:t>
            </a:r>
          </a:p>
          <a:p>
            <a:r>
              <a:rPr lang="pt-BR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DA FORÇA.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19"/>
    </mc:Choice>
    <mc:Fallback xmlns="">
      <p:transition spd="slow" advTm="94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2787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Trabalho x Torque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89138"/>
            <a:ext cx="7772400" cy="1295400"/>
          </a:xfrm>
        </p:spPr>
        <p:txBody>
          <a:bodyPr/>
          <a:lstStyle/>
          <a:p>
            <a:pPr>
              <a:buFontTx/>
              <a:buNone/>
            </a:pPr>
            <a:r>
              <a:rPr lang="pt-BR" sz="2800"/>
              <a:t>Trabalho 	= Força x Deslocamento</a:t>
            </a:r>
          </a:p>
          <a:p>
            <a:pPr>
              <a:buFontTx/>
              <a:buNone/>
            </a:pPr>
            <a:r>
              <a:rPr lang="pt-BR" sz="2800"/>
              <a:t>		J	=    N    x        m 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755650" y="3933825"/>
            <a:ext cx="777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pt-BR" sz="2800"/>
              <a:t>Torque 	= Força x raio x 2</a:t>
            </a:r>
            <a:r>
              <a:rPr lang="el-GR" sz="2800">
                <a:cs typeface="Tahoma" pitchFamily="34" charset="0"/>
              </a:rPr>
              <a:t>π</a:t>
            </a:r>
          </a:p>
          <a:p>
            <a:pPr marL="342900" indent="-342900">
              <a:spcBef>
                <a:spcPct val="20000"/>
              </a:spcBef>
            </a:pPr>
            <a:r>
              <a:rPr lang="pt-BR" sz="2800"/>
              <a:t>		Nm	=    N    x  m 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708400" y="5562600"/>
            <a:ext cx="5435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pt-BR" sz="2800" b="1">
                <a:solidFill>
                  <a:srgbClr val="FF0000"/>
                </a:solidFill>
              </a:rPr>
              <a:t>Pot = Torque x Rotação x 2</a:t>
            </a:r>
            <a:r>
              <a:rPr lang="el-GR" sz="2800" b="1">
                <a:solidFill>
                  <a:srgbClr val="FF0000"/>
                </a:solidFill>
                <a:cs typeface="Tahoma" pitchFamily="34" charset="0"/>
              </a:rPr>
              <a:t>π</a:t>
            </a:r>
          </a:p>
          <a:p>
            <a:pPr marL="342900" indent="-342900">
              <a:spcBef>
                <a:spcPct val="20000"/>
              </a:spcBef>
            </a:pPr>
            <a:r>
              <a:rPr lang="pt-BR" sz="2800" b="1">
                <a:solidFill>
                  <a:srgbClr val="FF0000"/>
                </a:solidFill>
              </a:rPr>
              <a:t>  W =    Nm   x rps	  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516688" y="3357563"/>
            <a:ext cx="1687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0000CC"/>
                </a:solidFill>
                <a:latin typeface="Tahoma" pitchFamily="34" charset="0"/>
              </a:rPr>
              <a:t>2</a:t>
            </a:r>
            <a:r>
              <a:rPr lang="el-GR" sz="2400" b="1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π</a:t>
            </a:r>
            <a:r>
              <a:rPr lang="pt-BR" sz="2400" b="1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x r = d</a:t>
            </a:r>
            <a:endParaRPr lang="el-GR" sz="2400" b="1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40"/>
    </mc:Choice>
    <mc:Fallback xmlns="">
      <p:transition spd="slow" advTm="46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>
                <a:solidFill>
                  <a:srgbClr val="FF0000"/>
                </a:solidFill>
              </a:rPr>
              <a:t>POTÊNCIA DO MOTOR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pt-BR" sz="6600" b="1" dirty="0" err="1"/>
              <a:t>P</a:t>
            </a:r>
            <a:r>
              <a:rPr lang="pt-BR" sz="6600" b="1" baseline="-25000" dirty="0" err="1"/>
              <a:t>m</a:t>
            </a:r>
            <a:r>
              <a:rPr lang="pt-BR" sz="6600" b="1" dirty="0"/>
              <a:t> = 2.π.</a:t>
            </a:r>
            <a:r>
              <a:rPr lang="pt-BR" sz="6600" b="1" dirty="0" err="1"/>
              <a:t>T</a:t>
            </a:r>
            <a:r>
              <a:rPr lang="pt-BR" sz="6600" b="1" baseline="-25000" dirty="0" err="1"/>
              <a:t>m</a:t>
            </a:r>
            <a:r>
              <a:rPr lang="pt-BR" sz="6600" b="1" dirty="0"/>
              <a:t>.</a:t>
            </a:r>
            <a:r>
              <a:rPr lang="pt-BR" sz="6600" b="1" dirty="0" err="1"/>
              <a:t>N</a:t>
            </a:r>
            <a:r>
              <a:rPr lang="pt-BR" sz="6600" b="1" baseline="-25000" dirty="0" err="1"/>
              <a:t>m</a:t>
            </a:r>
            <a:endParaRPr lang="pt-BR" sz="6600" b="1" baseline="-25000" dirty="0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701675" y="4127500"/>
            <a:ext cx="80105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>
                <a:latin typeface="Times New Roman" pitchFamily="18" charset="0"/>
              </a:rPr>
              <a:t>              </a:t>
            </a:r>
            <a:r>
              <a:rPr lang="pt-BR" sz="3200" b="1"/>
              <a:t>P</a:t>
            </a:r>
            <a:r>
              <a:rPr lang="pt-BR" sz="3200" b="1" baseline="-25000"/>
              <a:t>m</a:t>
            </a:r>
            <a:r>
              <a:rPr lang="pt-BR" sz="3200" b="1"/>
              <a:t> - POTÊNCIA DO MOTOR</a:t>
            </a:r>
            <a:endParaRPr kumimoji="1" lang="pt-BR" sz="3200"/>
          </a:p>
          <a:p>
            <a:pPr>
              <a:spcBef>
                <a:spcPct val="50000"/>
              </a:spcBef>
            </a:pPr>
            <a:r>
              <a:rPr kumimoji="1" lang="pt-BR" sz="3200"/>
              <a:t>     </a:t>
            </a:r>
            <a:r>
              <a:rPr lang="pt-BR" sz="3200" b="1"/>
              <a:t>T</a:t>
            </a:r>
            <a:r>
              <a:rPr lang="pt-BR" sz="3200" b="1" baseline="-25000"/>
              <a:t>m</a:t>
            </a:r>
            <a:r>
              <a:rPr lang="pt-BR" sz="3200" b="1"/>
              <a:t> -  TORQUE DO MOTOR</a:t>
            </a:r>
          </a:p>
          <a:p>
            <a:pPr>
              <a:spcBef>
                <a:spcPct val="50000"/>
              </a:spcBef>
            </a:pPr>
            <a:r>
              <a:rPr lang="pt-BR" sz="3200" b="1"/>
              <a:t>     N</a:t>
            </a:r>
            <a:r>
              <a:rPr lang="pt-BR" sz="3200" b="1" baseline="-25000"/>
              <a:t>m</a:t>
            </a:r>
            <a:r>
              <a:rPr lang="pt-BR" sz="3200" b="1"/>
              <a:t> -  </a:t>
            </a:r>
            <a:r>
              <a:rPr lang="pt-BR" sz="3200" b="1" noProof="1"/>
              <a:t>R</a:t>
            </a:r>
            <a:r>
              <a:rPr lang="pt-BR" sz="3200" b="1"/>
              <a:t>OTAÇÃO DO MOTOR</a:t>
            </a:r>
          </a:p>
          <a:p>
            <a:pPr>
              <a:spcBef>
                <a:spcPct val="50000"/>
              </a:spcBef>
            </a:pPr>
            <a:r>
              <a:rPr lang="pt-BR" sz="1400" b="1">
                <a:latin typeface="Times New Roman" pitchFamily="18" charset="0"/>
              </a:rPr>
              <a:t>             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30051" name="Rectangle 3" descr="11"/>
          <p:cNvSpPr>
            <a:spLocks noGrp="1" noChangeAspect="1" noChangeArrowheads="1"/>
          </p:cNvSpPr>
          <p:nvPr isPhoto="1"/>
        </p:nvSpPr>
        <p:spPr bwMode="auto">
          <a:xfrm>
            <a:off x="1008063" y="0"/>
            <a:ext cx="7126287" cy="6858000"/>
          </a:xfrm>
          <a:prstGeom prst="rect">
            <a:avLst/>
          </a:prstGeom>
          <a:blipFill dpi="0" rotWithShape="1">
            <a:blip r:embed="rId4" cstate="print">
              <a:lum contrast="18000"/>
            </a:blip>
            <a:srcRect/>
            <a:stretch>
              <a:fillRect r="-60"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95"/>
    </mc:Choice>
    <mc:Fallback xmlns="">
      <p:transition spd="slow" advTm="85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Motores de Combustão Interna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pt-BR" sz="3200" b="1" dirty="0" smtClean="0"/>
          </a:p>
          <a:p>
            <a:pPr>
              <a:lnSpc>
                <a:spcPct val="150000"/>
              </a:lnSpc>
            </a:pPr>
            <a:r>
              <a:rPr lang="pt-BR" sz="3200" b="1" dirty="0" smtClean="0"/>
              <a:t>Parte I – Introdução</a:t>
            </a:r>
          </a:p>
          <a:p>
            <a:pPr>
              <a:lnSpc>
                <a:spcPct val="150000"/>
              </a:lnSpc>
            </a:pPr>
            <a:r>
              <a:rPr lang="pt-BR" sz="3200" b="1" dirty="0" smtClean="0"/>
              <a:t>Parte II – Órgãos fundamentais</a:t>
            </a:r>
          </a:p>
          <a:p>
            <a:pPr>
              <a:lnSpc>
                <a:spcPct val="150000"/>
              </a:lnSpc>
            </a:pPr>
            <a:r>
              <a:rPr lang="pt-BR" sz="3200" b="1" dirty="0" smtClean="0"/>
              <a:t>Parte III – Sistemas complementares</a:t>
            </a:r>
            <a:endParaRPr lang="pt-BR" sz="3200" b="1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3"/>
    </mc:Choice>
    <mc:Fallback xmlns="">
      <p:transition spd="slow" advTm="23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285860"/>
            <a:ext cx="8569325" cy="2043112"/>
          </a:xfrm>
        </p:spPr>
        <p:txBody>
          <a:bodyPr/>
          <a:lstStyle/>
          <a:p>
            <a:pPr eaLnBrk="1" hangingPunct="1"/>
            <a:r>
              <a:rPr lang="pt-BR" sz="3600" b="1" smtClean="0"/>
              <a:t>PRINCÍPIOS DE FUNCIONAMENTO DOS MOTORES DE COMBUSTÃO INTERNA </a:t>
            </a:r>
          </a:p>
        </p:txBody>
      </p:sp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2"/>
    </mc:Choice>
    <mc:Fallback xmlns="">
      <p:transition spd="slow" advTm="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smtClean="0"/>
              <a:t>Conteúdo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90000"/>
              </a:lnSpc>
              <a:defRPr/>
            </a:pPr>
            <a:r>
              <a:rPr lang="pt-BR" dirty="0" smtClean="0"/>
              <a:t>Tipos de ciclo de funcionamento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pt-BR" dirty="0" smtClean="0"/>
              <a:t>Motores do ciclo </a:t>
            </a:r>
            <a:r>
              <a:rPr lang="pt-BR" dirty="0" err="1" smtClean="0"/>
              <a:t>otto</a:t>
            </a:r>
            <a:endParaRPr lang="pt-BR" dirty="0" smtClean="0"/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pt-BR" dirty="0" smtClean="0"/>
              <a:t>Motores do ciclo diesel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pt-BR" dirty="0" smtClean="0"/>
              <a:t>Motores de 4 e 2 tempos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pt-BR" dirty="0" smtClean="0"/>
              <a:t>Funcionamento básico dos motores </a:t>
            </a:r>
            <a:r>
              <a:rPr lang="pt-BR" dirty="0" err="1" smtClean="0"/>
              <a:t>otto</a:t>
            </a:r>
            <a:r>
              <a:rPr lang="pt-BR" dirty="0" smtClean="0"/>
              <a:t> de 4 e 2 tempos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pt-BR" dirty="0" smtClean="0"/>
              <a:t>Eficiência do ciclo dos motores</a:t>
            </a:r>
          </a:p>
          <a:p>
            <a:pPr>
              <a:defRPr/>
            </a:pP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9"/>
    </mc:Choice>
    <mc:Fallback xmlns="">
      <p:transition spd="slow" advTm="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PT" smtClean="0">
                <a:latin typeface="Arial Black" pitchFamily="34" charset="0"/>
              </a:rPr>
              <a:t>Motores de combustão interna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571472" y="2357430"/>
            <a:ext cx="4953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PT" sz="28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Os motores de combustão interna (“endotérmicos”) utilizados nos veículos automóveis, </a:t>
            </a:r>
            <a:r>
              <a:rPr lang="pt-PT" sz="2800" b="1" dirty="0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transformam a energia térmica</a:t>
            </a:r>
            <a:r>
              <a:rPr lang="pt-PT" sz="28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 gerada pela combustão da mistura </a:t>
            </a:r>
            <a:r>
              <a:rPr lang="pt-PT" sz="2800" b="1" dirty="0" smtClean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comburente/combustível</a:t>
            </a:r>
            <a:r>
              <a:rPr lang="pt-PT" sz="28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/>
            </a:r>
            <a:br>
              <a:rPr lang="pt-PT" sz="28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pt-PT" sz="28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em </a:t>
            </a:r>
            <a:r>
              <a:rPr lang="pt-PT" sz="2800" b="1" dirty="0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energia mecânica</a:t>
            </a:r>
          </a:p>
        </p:txBody>
      </p:sp>
      <p:pic>
        <p:nvPicPr>
          <p:cNvPr id="41988" name="Picture 4" descr="C:\WINDOWS\TEMP\auto0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514600"/>
            <a:ext cx="3429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7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98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990600" y="914400"/>
            <a:ext cx="7467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800" b="1">
                <a:latin typeface="Comic Sans MS" pitchFamily="66" charset="0"/>
                <a:cs typeface="Times New Roman" pitchFamily="18" charset="0"/>
              </a:rPr>
              <a:t>Motores de movimento alternativo</a:t>
            </a:r>
          </a:p>
          <a:p>
            <a:r>
              <a:rPr lang="pt-PT" sz="2800" b="1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Disposição dos cilindros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1066800" y="2514600"/>
            <a:ext cx="7391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Os cilindros dos motores de movimento alternativo podem ter disposições diferentes</a:t>
            </a:r>
            <a:endParaRPr lang="en-US" sz="360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1066800" y="4343400"/>
            <a:ext cx="228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 u="sng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Cilindros em linha</a:t>
            </a:r>
            <a:endParaRPr lang="pt-PT" sz="2800">
              <a:solidFill>
                <a:srgbClr val="CC3300"/>
              </a:solidFill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733800" y="35814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pt-PT" sz="2000" u="sng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Cilindros em V</a:t>
            </a:r>
            <a:endParaRPr lang="pt-PT" sz="2000" u="sng">
              <a:solidFill>
                <a:srgbClr val="CC3300"/>
              </a:solidFill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6400800" y="42672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pt-PT" sz="2000" u="sng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Cilindros opostos</a:t>
            </a:r>
            <a:endParaRPr lang="pt-PT" sz="4000" u="sng">
              <a:solidFill>
                <a:srgbClr val="CC3300"/>
              </a:solidFill>
            </a:endParaRPr>
          </a:p>
        </p:txBody>
      </p:sp>
      <p:graphicFrame>
        <p:nvGraphicFramePr>
          <p:cNvPr id="77824" name="Object 0"/>
          <p:cNvGraphicFramePr>
            <a:graphicFrameLocks noChangeAspect="1"/>
          </p:cNvGraphicFramePr>
          <p:nvPr/>
        </p:nvGraphicFramePr>
        <p:xfrm>
          <a:off x="1066800" y="4800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1" name="Imagem de mapa de bits" r:id="rId6" imgW="3390476" imgH="3390476" progId="PBrush">
                  <p:embed/>
                </p:oleObj>
              </mc:Choice>
              <mc:Fallback>
                <p:oleObj name="Imagem de mapa de bits" r:id="rId6" imgW="3390476" imgH="3390476" progId="PBrush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800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5" name="Object 1"/>
          <p:cNvGraphicFramePr>
            <a:graphicFrameLocks noChangeAspect="1"/>
          </p:cNvGraphicFramePr>
          <p:nvPr/>
        </p:nvGraphicFramePr>
        <p:xfrm>
          <a:off x="4038600" y="4114800"/>
          <a:ext cx="1563688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2" name="Imagem de mapa de bits" r:id="rId8" imgW="2676899" imgH="3780952" progId="PBrush">
                  <p:embed/>
                </p:oleObj>
              </mc:Choice>
              <mc:Fallback>
                <p:oleObj name="Imagem de mapa de bits" r:id="rId8" imgW="2676899" imgH="3780952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114800"/>
                        <a:ext cx="1563688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6705600" y="4800600"/>
          <a:ext cx="19050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3" name="Imagem de mapa de bits" r:id="rId10" imgW="3010320" imgH="1971950" progId="PBrush">
                  <p:embed/>
                </p:oleObj>
              </mc:Choice>
              <mc:Fallback>
                <p:oleObj name="Imagem de mapa de bits" r:id="rId10" imgW="3010320" imgH="197195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800600"/>
                        <a:ext cx="19050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64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084" grpId="0" autoUpdateAnimBg="0"/>
      <p:bldP spid="46085" grpId="0" autoUpdateAnimBg="0"/>
      <p:bldP spid="46086" grpId="0" autoUpdateAnimBg="0"/>
      <p:bldP spid="4608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http://static.hsw.com.br/gif/engine-inline-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2317"/>
            <a:ext cx="3672408" cy="27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0" name="Picture 4" descr="http://static.hsw.com.br/gif/engine-flat-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15414"/>
            <a:ext cx="3529677" cy="264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2" name="Picture 6" descr="http://2.bp.blogspot.com/-19wJoliIr_I/Uem1-MbBsSI/AAAAAAAABIE/aTz06zKrOOQ/s1600/engine-v-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0600"/>
            <a:ext cx="3765868" cy="282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4" name="Picture 8" descr="http://thumbs.dreamstime.com/z/motor-radial-261537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5130" r="18844" b="9507"/>
          <a:stretch/>
        </p:blipFill>
        <p:spPr bwMode="auto">
          <a:xfrm>
            <a:off x="3327228" y="3284984"/>
            <a:ext cx="2478209" cy="225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0826" name="Picture 10" descr="http://3.bp.blogspot.com/_kY_N889j_EY/TJKkmiXntrI/AAAAAAAADiQ/WgdAmsEitwo/s1600/Bloco+do+Motor+Veyron+-+Origintimes+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3915288"/>
            <a:ext cx="3060262" cy="226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979712" y="238429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Em linha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240016" y="2521267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Opostos ou boxer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184773" y="553033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Em V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389554" y="620402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Em W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067944" y="553033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Radial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82"/>
    </mc:Choice>
    <mc:Fallback xmlns="">
      <p:transition spd="slow" advTm="97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066800" y="1143000"/>
            <a:ext cx="6477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3200" b="1">
                <a:latin typeface="Comic Sans MS" pitchFamily="66" charset="0"/>
                <a:cs typeface="Times New Roman" pitchFamily="18" charset="0"/>
              </a:rPr>
              <a:t>Os diferentes tipos de motores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857224" y="2000240"/>
            <a:ext cx="7696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800" dirty="0">
                <a:latin typeface="Comic Sans MS" pitchFamily="66" charset="0"/>
                <a:cs typeface="Times New Roman" pitchFamily="18" charset="0"/>
              </a:rPr>
              <a:t>Os motores apresentam-se sob formas construtivas e de funcionamento muito diversas, podendo classificar-se</a:t>
            </a:r>
            <a:r>
              <a:rPr lang="pt-PT" sz="2800" dirty="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pt-PT" sz="2800" dirty="0">
                <a:solidFill>
                  <a:srgbClr val="FF0066"/>
                </a:solidFill>
                <a:latin typeface="Comic Sans MS" pitchFamily="66" charset="0"/>
                <a:cs typeface="Times New Roman" pitchFamily="18" charset="0"/>
              </a:rPr>
              <a:t>segundo o tipo de movimento </a:t>
            </a:r>
            <a:r>
              <a:rPr lang="pt-PT" sz="2800" dirty="0">
                <a:latin typeface="Comic Sans MS" pitchFamily="66" charset="0"/>
                <a:cs typeface="Times New Roman" pitchFamily="18" charset="0"/>
              </a:rPr>
              <a:t>em: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752600" y="3962400"/>
            <a:ext cx="662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800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- Motores de movimento alternativo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752600" y="4648200"/>
            <a:ext cx="640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800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- Motores de movimento rotativo</a:t>
            </a:r>
            <a:r>
              <a:rPr lang="pt-PT" sz="2800" u="sng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endParaRPr lang="pt-PT" sz="4800" u="sng">
              <a:solidFill>
                <a:srgbClr val="009900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16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011" grpId="0" autoUpdateAnimBg="0"/>
      <p:bldP spid="43012" grpId="0" autoUpdateAnimBg="0"/>
      <p:bldP spid="4301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1066800" y="1143000"/>
            <a:ext cx="746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3200" b="1">
                <a:latin typeface="Comic Sans MS" pitchFamily="66" charset="0"/>
                <a:cs typeface="Times New Roman" pitchFamily="18" charset="0"/>
              </a:rPr>
              <a:t>Motores de movimento alternativo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714348" y="2382276"/>
            <a:ext cx="51054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PT" sz="2400" dirty="0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Os motores de movimento alternativo, vulgarmente utilizados nos veículos automóveis, têm como princípio de funcionamento, o </a:t>
            </a:r>
            <a:r>
              <a:rPr lang="pt-PT" sz="2400" dirty="0">
                <a:solidFill>
                  <a:srgbClr val="FF0F0F"/>
                </a:solidFill>
                <a:latin typeface="Comic Sans MS" pitchFamily="66" charset="0"/>
                <a:cs typeface="Times New Roman" pitchFamily="18" charset="0"/>
              </a:rPr>
              <a:t>movimento alternativo do êmbolo</a:t>
            </a:r>
            <a:r>
              <a:rPr lang="pt-PT" sz="2400" dirty="0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 no interior do cilindro que </a:t>
            </a:r>
            <a:r>
              <a:rPr lang="pt-PT" sz="2400" dirty="0">
                <a:solidFill>
                  <a:srgbClr val="FF0F0F"/>
                </a:solidFill>
                <a:latin typeface="Comic Sans MS" pitchFamily="66" charset="0"/>
                <a:cs typeface="Times New Roman" pitchFamily="18" charset="0"/>
              </a:rPr>
              <a:t>transmite</a:t>
            </a:r>
            <a:r>
              <a:rPr lang="pt-PT" sz="2400" dirty="0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, através da biela, um </a:t>
            </a:r>
            <a:r>
              <a:rPr lang="pt-PT" sz="2400" dirty="0">
                <a:solidFill>
                  <a:srgbClr val="FF0F0F"/>
                </a:solidFill>
                <a:latin typeface="Comic Sans MS" pitchFamily="66" charset="0"/>
                <a:cs typeface="Times New Roman" pitchFamily="18" charset="0"/>
              </a:rPr>
              <a:t>movimento circular à </a:t>
            </a:r>
            <a:r>
              <a:rPr lang="pt-PT" sz="2400" dirty="0" smtClean="0">
                <a:solidFill>
                  <a:srgbClr val="FF0F0F"/>
                </a:solidFill>
                <a:latin typeface="Comic Sans MS" pitchFamily="66" charset="0"/>
                <a:cs typeface="Times New Roman" pitchFamily="18" charset="0"/>
              </a:rPr>
              <a:t>arvore de manivelas</a:t>
            </a:r>
            <a:r>
              <a:rPr lang="pt-PT" sz="2400" dirty="0" smtClean="0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.</a:t>
            </a:r>
            <a:endParaRPr lang="pt-PT" sz="2400" dirty="0">
              <a:solidFill>
                <a:srgbClr val="0099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6019800" y="2514600"/>
          <a:ext cx="2524125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1" name="Imagem de mapa de bits" r:id="rId6" imgW="2523810" imgH="3933333" progId="PBrush">
                  <p:embed/>
                </p:oleObj>
              </mc:Choice>
              <mc:Fallback>
                <p:oleObj name="Imagem de mapa de bits" r:id="rId6" imgW="2523810" imgH="3933333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514600"/>
                        <a:ext cx="2524125" cy="393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7989620" y="5214950"/>
            <a:ext cx="6543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ADM</a:t>
            </a:r>
            <a:endParaRPr lang="pt-BR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593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155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209" y="1785926"/>
            <a:ext cx="8739035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85"/>
    </mc:Choice>
    <mc:Fallback xmlns="">
      <p:transition spd="slow" advTm="101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990600" y="914400"/>
            <a:ext cx="7467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800" b="1">
                <a:latin typeface="Comic Sans MS" pitchFamily="66" charset="0"/>
                <a:cs typeface="Times New Roman" pitchFamily="18" charset="0"/>
              </a:rPr>
              <a:t>Motores de movimento alternativo</a:t>
            </a:r>
          </a:p>
          <a:p>
            <a:r>
              <a:rPr lang="pt-PT" sz="2800" b="1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Número de cilindros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676400" y="3048000"/>
            <a:ext cx="6400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80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Os motores de movimento alternativo podem ser constituídos por apenas um cilindro (</a:t>
            </a:r>
            <a:r>
              <a:rPr lang="pt-PT" sz="2800">
                <a:solidFill>
                  <a:srgbClr val="FF0F0F"/>
                </a:solidFill>
                <a:latin typeface="Comic Sans MS" pitchFamily="66" charset="0"/>
                <a:cs typeface="Arial" pitchFamily="34" charset="0"/>
              </a:rPr>
              <a:t>monocilíndricos</a:t>
            </a:r>
            <a:r>
              <a:rPr lang="pt-PT" sz="280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) ou por vários cilindros (</a:t>
            </a:r>
            <a:r>
              <a:rPr lang="pt-PT" sz="2800">
                <a:solidFill>
                  <a:srgbClr val="FF0F0F"/>
                </a:solidFill>
                <a:latin typeface="Comic Sans MS" pitchFamily="66" charset="0"/>
                <a:cs typeface="Arial" pitchFamily="34" charset="0"/>
              </a:rPr>
              <a:t>policilíndricos</a:t>
            </a:r>
            <a:r>
              <a:rPr lang="pt-PT" sz="280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).</a:t>
            </a:r>
            <a:r>
              <a:rPr lang="en-US" sz="1900">
                <a:solidFill>
                  <a:srgbClr val="009900"/>
                </a:solidFill>
                <a:latin typeface="Comic Sans MS" pitchFamily="66" charset="0"/>
              </a:rPr>
              <a:t> </a:t>
            </a:r>
            <a:endParaRPr lang="en-US" sz="4000">
              <a:solidFill>
                <a:srgbClr val="009900"/>
              </a:solidFill>
              <a:latin typeface="Comic Sans MS" pitchFamily="66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8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059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gradFill rotWithShape="1">
            <a:gsLst>
              <a:gs pos="0">
                <a:schemeClr val="accent1">
                  <a:gamma/>
                  <a:tint val="0"/>
                  <a:invGamma/>
                  <a:alpha val="73000"/>
                </a:schemeClr>
              </a:gs>
              <a:gs pos="50000">
                <a:schemeClr val="accent1">
                  <a:alpha val="58000"/>
                </a:schemeClr>
              </a:gs>
              <a:gs pos="100000">
                <a:schemeClr val="accent1">
                  <a:gamma/>
                  <a:tint val="0"/>
                  <a:invGamma/>
                  <a:alpha val="73000"/>
                </a:schemeClr>
              </a:gs>
            </a:gsLst>
            <a:lin ang="5400000" scaled="1"/>
          </a:gradFill>
        </p:spPr>
        <p:txBody>
          <a:bodyPr anchor="t"/>
          <a:lstStyle/>
          <a:p>
            <a:pPr eaLnBrk="1" hangingPunct="1">
              <a:defRPr/>
            </a:pPr>
            <a:r>
              <a:rPr lang="pt-BR" sz="4000" dirty="0" smtClean="0"/>
              <a:t>Tipos de ciclos de funcionamento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1857375"/>
            <a:ext cx="8358187" cy="27860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3600" b="1" smtClean="0"/>
              <a:t>OTTO</a:t>
            </a:r>
            <a:r>
              <a:rPr lang="pt-BR" sz="3600" smtClean="0"/>
              <a:t> foi descrito por NIKOLAUS OTTO, 1876;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sz="3600" smtClean="0"/>
          </a:p>
          <a:p>
            <a:pPr eaLnBrk="1" hangingPunct="1">
              <a:lnSpc>
                <a:spcPct val="90000"/>
              </a:lnSpc>
            </a:pPr>
            <a:r>
              <a:rPr lang="pt-BR" sz="3600" smtClean="0"/>
              <a:t> </a:t>
            </a:r>
            <a:r>
              <a:rPr lang="pt-BR" sz="3600" b="1" smtClean="0"/>
              <a:t>DIESEL</a:t>
            </a:r>
            <a:r>
              <a:rPr lang="pt-BR" sz="3600" smtClean="0"/>
              <a:t> por RUDOLF DIESEL, 1893.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11"/>
    </mc:Choice>
    <mc:Fallback xmlns="">
      <p:transition spd="slow" advTm="99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um motor?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Um motor é um dispositivo que converte outras formas de energia em energia mecânica, de forma a impelir movimento a uma máquina ou veículo.</a:t>
            </a:r>
          </a:p>
          <a:p>
            <a:endParaRPr lang="pt-BR" dirty="0" smtClean="0"/>
          </a:p>
          <a:p>
            <a:r>
              <a:rPr lang="pt-BR" dirty="0" smtClean="0"/>
              <a:t>O termo motor, no contexto da fisiologia, pode se referir aos músculos e a habilidade de movimento muscular, como em Coordenação Motora.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07"/>
    </mc:Choice>
    <mc:Fallback xmlns="">
      <p:transition spd="slow" advTm="90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777875"/>
          </a:xfrm>
          <a:gradFill rotWithShape="1">
            <a:gsLst>
              <a:gs pos="0">
                <a:schemeClr val="accent1">
                  <a:gamma/>
                  <a:tint val="0"/>
                  <a:invGamma/>
                  <a:alpha val="73000"/>
                </a:schemeClr>
              </a:gs>
              <a:gs pos="50000">
                <a:schemeClr val="accent1">
                  <a:alpha val="58000"/>
                </a:schemeClr>
              </a:gs>
              <a:gs pos="100000">
                <a:schemeClr val="accent1">
                  <a:gamma/>
                  <a:tint val="0"/>
                  <a:invGamma/>
                  <a:alpha val="73000"/>
                </a:schemeClr>
              </a:gs>
            </a:gsLst>
            <a:lin ang="5400000" scaled="1"/>
          </a:gradFill>
        </p:spPr>
        <p:txBody>
          <a:bodyPr anchor="t"/>
          <a:lstStyle/>
          <a:p>
            <a:pPr eaLnBrk="1" hangingPunct="1">
              <a:defRPr/>
            </a:pPr>
            <a:r>
              <a:rPr lang="pt-BR" sz="4000" smtClean="0"/>
              <a:t>Motores do ciclo OTTO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614882"/>
          </a:xfrm>
        </p:spPr>
        <p:txBody>
          <a:bodyPr>
            <a:noAutofit/>
          </a:bodyPr>
          <a:lstStyle/>
          <a:p>
            <a:pPr eaLnBrk="1" hangingPunct="1">
              <a:spcBef>
                <a:spcPts val="2400"/>
              </a:spcBef>
            </a:pPr>
            <a:r>
              <a:rPr lang="pt-BR" sz="2800" dirty="0" smtClean="0"/>
              <a:t>Ignição por centelha</a:t>
            </a:r>
          </a:p>
          <a:p>
            <a:pPr eaLnBrk="1" hangingPunct="1">
              <a:spcBef>
                <a:spcPts val="2400"/>
              </a:spcBef>
            </a:pPr>
            <a:r>
              <a:rPr lang="pt-BR" sz="2800" dirty="0" smtClean="0"/>
              <a:t>Utilizam energia elétrica para dar início a reação de combustão. A centelha (faísca elétrica) é produzida pela vela de ignição;</a:t>
            </a:r>
          </a:p>
          <a:p>
            <a:pPr eaLnBrk="1" hangingPunct="1">
              <a:spcBef>
                <a:spcPts val="2400"/>
              </a:spcBef>
            </a:pPr>
            <a:r>
              <a:rPr lang="pt-BR" sz="2800" dirty="0" smtClean="0"/>
              <a:t>O combustível é misturado com o ar fora da câmara de combustão;</a:t>
            </a:r>
          </a:p>
          <a:p>
            <a:pPr eaLnBrk="1" hangingPunct="1">
              <a:spcBef>
                <a:spcPts val="2400"/>
              </a:spcBef>
            </a:pPr>
            <a:r>
              <a:rPr lang="pt-BR" sz="2800" dirty="0" smtClean="0"/>
              <a:t>Pode ser de 2 ou 4 tempos.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36"/>
    </mc:Choice>
    <mc:Fallback xmlns="">
      <p:transition spd="slow" advTm="113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gradFill rotWithShape="1">
            <a:gsLst>
              <a:gs pos="0">
                <a:schemeClr val="accent1">
                  <a:gamma/>
                  <a:tint val="0"/>
                  <a:invGamma/>
                  <a:alpha val="73000"/>
                </a:schemeClr>
              </a:gs>
              <a:gs pos="50000">
                <a:schemeClr val="accent1">
                  <a:alpha val="58000"/>
                </a:schemeClr>
              </a:gs>
              <a:gs pos="100000">
                <a:schemeClr val="accent1">
                  <a:gamma/>
                  <a:tint val="0"/>
                  <a:invGamma/>
                  <a:alpha val="73000"/>
                </a:schemeClr>
              </a:gs>
            </a:gsLst>
            <a:lin ang="5400000" scaled="1"/>
          </a:gradFill>
        </p:spPr>
        <p:txBody>
          <a:bodyPr anchor="t"/>
          <a:lstStyle/>
          <a:p>
            <a:pPr eaLnBrk="1" hangingPunct="1">
              <a:defRPr/>
            </a:pPr>
            <a:r>
              <a:rPr lang="pt-BR" sz="4000" smtClean="0"/>
              <a:t>Motores do ciclo DIESEL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114816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pt-BR" sz="2800" smtClean="0"/>
              <a:t>Ignição por compressão</a:t>
            </a:r>
          </a:p>
          <a:p>
            <a:pPr eaLnBrk="1" hangingPunct="1">
              <a:lnSpc>
                <a:spcPct val="150000"/>
              </a:lnSpc>
            </a:pPr>
            <a:r>
              <a:rPr lang="pt-BR" sz="2800" smtClean="0"/>
              <a:t>Utilizam o aumento da temperatura, devido a compressão da massa de ar admitida, para dar início a reação de combustão;</a:t>
            </a:r>
          </a:p>
          <a:p>
            <a:pPr eaLnBrk="1" hangingPunct="1">
              <a:lnSpc>
                <a:spcPct val="150000"/>
              </a:lnSpc>
            </a:pPr>
            <a:r>
              <a:rPr lang="pt-BR" sz="2800" smtClean="0"/>
              <a:t>O combustível é misturado com o ar dentro da câmara de combustão.</a:t>
            </a:r>
          </a:p>
          <a:p>
            <a:pPr eaLnBrk="1" hangingPunct="1">
              <a:lnSpc>
                <a:spcPct val="150000"/>
              </a:lnSpc>
            </a:pPr>
            <a:endParaRPr lang="pt-BR" sz="280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09"/>
    </mc:Choice>
    <mc:Fallback xmlns="">
      <p:transition spd="slow" advTm="10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066800" y="1143000"/>
            <a:ext cx="7467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3200" b="1">
                <a:latin typeface="Comic Sans MS" pitchFamily="66" charset="0"/>
                <a:cs typeface="Times New Roman" pitchFamily="18" charset="0"/>
              </a:rPr>
              <a:t>Motores de movimento alternativo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295400" y="2857496"/>
            <a:ext cx="6629400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A </a:t>
            </a:r>
            <a:r>
              <a:rPr lang="en-US" sz="2800" dirty="0" err="1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sequência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 de </a:t>
            </a:r>
            <a:r>
              <a:rPr lang="en-US" sz="2800" dirty="0" err="1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operações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 – </a:t>
            </a:r>
            <a:r>
              <a:rPr lang="en-US" sz="2800" u="sng" dirty="0" err="1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admissão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, </a:t>
            </a:r>
            <a:r>
              <a:rPr lang="en-US" sz="2800" u="sng" dirty="0" err="1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compressão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, </a:t>
            </a:r>
            <a:r>
              <a:rPr lang="en-US" sz="2800" u="sng" dirty="0" err="1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expansão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 e </a:t>
            </a:r>
            <a:r>
              <a:rPr lang="en-US" sz="2800" u="sng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escape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 – </a:t>
            </a:r>
            <a:r>
              <a:rPr lang="en-US" sz="2800" dirty="0" err="1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realiza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-se num </a:t>
            </a:r>
            <a:r>
              <a:rPr lang="en-US" sz="2800" dirty="0" err="1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ciclo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 de 4 </a:t>
            </a:r>
            <a:r>
              <a:rPr lang="en-US" sz="2800" dirty="0" err="1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movimentos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 do </a:t>
            </a:r>
            <a:r>
              <a:rPr lang="en-US" sz="2800" dirty="0" err="1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êmbolo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 – </a:t>
            </a:r>
            <a:r>
              <a:rPr lang="en-US" sz="2800" dirty="0">
                <a:solidFill>
                  <a:srgbClr val="FF0F0F"/>
                </a:solidFill>
                <a:latin typeface="Comic Sans MS" pitchFamily="66" charset="0"/>
                <a:cs typeface="Arial" pitchFamily="34" charset="0"/>
              </a:rPr>
              <a:t>motor de 4 tempos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ou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 num </a:t>
            </a:r>
            <a:r>
              <a:rPr lang="en-US" sz="2800" dirty="0" err="1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ciclo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 de 2 </a:t>
            </a:r>
            <a:r>
              <a:rPr lang="en-US" sz="2800" dirty="0" err="1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movimentos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 do </a:t>
            </a:r>
            <a:r>
              <a:rPr lang="en-US" sz="2800" dirty="0" err="1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êmbolo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 – </a:t>
            </a:r>
            <a:r>
              <a:rPr lang="en-US" sz="2800" dirty="0">
                <a:solidFill>
                  <a:srgbClr val="FF0F0F"/>
                </a:solidFill>
                <a:latin typeface="Comic Sans MS" pitchFamily="66" charset="0"/>
                <a:cs typeface="Arial" pitchFamily="34" charset="0"/>
              </a:rPr>
              <a:t>motor de 2 tempos</a:t>
            </a:r>
            <a:r>
              <a:rPr lang="en-US" sz="2800" dirty="0">
                <a:solidFill>
                  <a:srgbClr val="009900"/>
                </a:solidFill>
                <a:latin typeface="Comic Sans MS" pitchFamily="66" charset="0"/>
                <a:cs typeface="Arial" pitchFamily="34" charset="0"/>
              </a:rPr>
              <a:t>.</a:t>
            </a:r>
            <a:endParaRPr lang="en-US" sz="2800" dirty="0">
              <a:solidFill>
                <a:srgbClr val="009900"/>
              </a:solidFill>
              <a:latin typeface="Comic Sans MS" pitchFamily="66" charset="0"/>
              <a:cs typeface="Times New Roman" pitchFamily="18" charset="0"/>
            </a:endParaRPr>
          </a:p>
          <a:p>
            <a:pPr eaLnBrk="0" hangingPunct="0"/>
            <a:endParaRPr lang="en-US" sz="4400" dirty="0">
              <a:solidFill>
                <a:srgbClr val="CC3300"/>
              </a:solidFill>
              <a:latin typeface="Comic Sans MS" pitchFamily="66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89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5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um tempo do motor?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t-BR" b="1" dirty="0" smtClean="0"/>
          </a:p>
          <a:p>
            <a:pPr>
              <a:buNone/>
            </a:pPr>
            <a:r>
              <a:rPr lang="pt-BR" b="1" dirty="0" smtClean="0"/>
              <a:t>TEMPOS DO MOTOR: MOVIMENTO DO ÊMBOLO A</a:t>
            </a:r>
          </a:p>
          <a:p>
            <a:pPr>
              <a:buNone/>
            </a:pPr>
            <a:r>
              <a:rPr lang="pt-BR" b="1" dirty="0" smtClean="0"/>
              <a:t> CADA 180° DE GIRO DA ÁRVORE DE MANIVELAS</a:t>
            </a:r>
          </a:p>
          <a:p>
            <a:pPr>
              <a:buNone/>
            </a:pPr>
            <a:r>
              <a:rPr lang="pt-BR" b="1" dirty="0" smtClean="0"/>
              <a:t>(ADMISSÃO, COMPRESSÃO, EXPLOSÃO-EXPANSÃO</a:t>
            </a:r>
          </a:p>
          <a:p>
            <a:pPr>
              <a:buNone/>
            </a:pPr>
            <a:r>
              <a:rPr lang="pt-BR" b="1" dirty="0" smtClean="0"/>
              <a:t>E EXAUSTÃO).</a:t>
            </a:r>
          </a:p>
          <a:p>
            <a:pPr>
              <a:buNone/>
            </a:pPr>
            <a:endParaRPr lang="pt-BR" b="1" dirty="0" smtClean="0"/>
          </a:p>
          <a:p>
            <a:pPr>
              <a:buNone/>
            </a:pPr>
            <a:r>
              <a:rPr lang="pt-BR" b="1" dirty="0" smtClean="0"/>
              <a:t>TEMPO “MOTOR”: É O DE EXPLOSÃO-EXPANSÃO,</a:t>
            </a:r>
          </a:p>
          <a:p>
            <a:pPr>
              <a:buNone/>
            </a:pPr>
            <a:r>
              <a:rPr lang="pt-BR" b="1" dirty="0" smtClean="0"/>
              <a:t>O ÚNICO ONDE OCORRE A TRANFORMAÇÃO DA</a:t>
            </a:r>
          </a:p>
          <a:p>
            <a:pPr>
              <a:buNone/>
            </a:pPr>
            <a:r>
              <a:rPr lang="pt-BR" b="1" dirty="0" smtClean="0"/>
              <a:t>ENERGIA DO COMBUSTÍVEL EM MECÂNICA.</a:t>
            </a:r>
          </a:p>
          <a:p>
            <a:pPr>
              <a:buNone/>
            </a:pPr>
            <a:endParaRPr lang="pt-BR" b="1" dirty="0" smtClean="0"/>
          </a:p>
          <a:p>
            <a:pPr>
              <a:buNone/>
            </a:pPr>
            <a:endParaRPr lang="pt-BR" b="1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80"/>
    </mc:Choice>
    <mc:Fallback xmlns="">
      <p:transition spd="slow" advTm="7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Motores de 4 Tempos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471742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pt-BR" sz="2800" dirty="0" smtClean="0"/>
              <a:t>Realizam o ciclo em quatro etapas;</a:t>
            </a:r>
          </a:p>
          <a:p>
            <a:pPr eaLnBrk="1" hangingPunct="1">
              <a:lnSpc>
                <a:spcPct val="150000"/>
              </a:lnSpc>
            </a:pPr>
            <a:r>
              <a:rPr lang="pt-BR" sz="2800" dirty="0" smtClean="0"/>
              <a:t>O ciclo é equivalente a duas voltas (720</a:t>
            </a:r>
            <a:r>
              <a:rPr lang="pt-BR" sz="2800" baseline="30000" dirty="0" smtClean="0"/>
              <a:t>o</a:t>
            </a:r>
            <a:r>
              <a:rPr lang="pt-BR" sz="2800" dirty="0" smtClean="0"/>
              <a:t>) na árvore de manivelas 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2"/>
    </mc:Choice>
    <mc:Fallback xmlns="">
      <p:transition spd="slow" advTm="3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02" name="Object 6"/>
          <p:cNvGraphicFramePr>
            <a:graphicFrameLocks noChangeAspect="1"/>
          </p:cNvGraphicFramePr>
          <p:nvPr/>
        </p:nvGraphicFramePr>
        <p:xfrm>
          <a:off x="838200" y="2819400"/>
          <a:ext cx="7772400" cy="341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Imagem de mapa de bits" r:id="rId6" imgW="6811326" imgH="2991268" progId="PBrush">
                  <p:embed/>
                </p:oleObj>
              </mc:Choice>
              <mc:Fallback>
                <p:oleObj name="Imagem de mapa de bits" r:id="rId6" imgW="6811326" imgH="2991268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19400"/>
                        <a:ext cx="7772400" cy="341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838200" y="2362200"/>
            <a:ext cx="6781800" cy="396875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u="sng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Ciclo</a:t>
            </a:r>
            <a:r>
              <a:rPr lang="en-US" sz="2000" b="1" u="sng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completo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–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efetua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2 </a:t>
            </a:r>
            <a:r>
              <a:rPr lang="en-US" sz="2000" b="1" dirty="0" err="1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rotações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 da  </a:t>
            </a:r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  <a:cs typeface="Arial" pitchFamily="34" charset="0"/>
              </a:rPr>
              <a:t>ADM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990600" y="6172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pt-PT" sz="1600">
                <a:solidFill>
                  <a:srgbClr val="008000"/>
                </a:solidFill>
                <a:latin typeface="Arial" charset="0"/>
                <a:cs typeface="Times New Roman" charset="0"/>
              </a:rPr>
              <a:t/>
            </a:r>
            <a:br>
              <a:rPr lang="pt-PT" sz="1600">
                <a:solidFill>
                  <a:srgbClr val="008000"/>
                </a:solidFill>
                <a:latin typeface="Arial" charset="0"/>
                <a:cs typeface="Times New Roman" charset="0"/>
              </a:rPr>
            </a:br>
            <a:r>
              <a:rPr lang="pt-PT" sz="2000" b="1">
                <a:solidFill>
                  <a:srgbClr val="FF0066"/>
                </a:solidFill>
                <a:latin typeface="Comic Sans MS" pitchFamily="66" charset="0"/>
                <a:cs typeface="Times New Roman" charset="0"/>
              </a:rPr>
              <a:t>Admissão</a:t>
            </a:r>
            <a:r>
              <a:rPr lang="pt-PT" sz="1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/>
            </a:r>
            <a:br>
              <a:rPr lang="pt-PT" sz="1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</a:br>
            <a:endParaRPr lang="pt-PT" sz="1800" b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charset="0"/>
            </a:endParaRP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2971800" y="6172200"/>
            <a:ext cx="190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 b="1">
                <a:solidFill>
                  <a:srgbClr val="FF0066"/>
                </a:solidFill>
                <a:latin typeface="Comic Sans MS" pitchFamily="66" charset="0"/>
                <a:cs typeface="Times New Roman" pitchFamily="18" charset="0"/>
              </a:rPr>
              <a:t>Compressão</a:t>
            </a:r>
            <a:r>
              <a:rPr lang="pt-PT" sz="1700" b="1">
                <a:solidFill>
                  <a:srgbClr val="008000"/>
                </a:solidFill>
              </a:rPr>
              <a:t> </a:t>
            </a:r>
            <a:endParaRPr lang="pt-PT" sz="3600" b="1">
              <a:solidFill>
                <a:srgbClr val="008000"/>
              </a:solidFill>
            </a:endParaRPr>
          </a:p>
        </p:txBody>
      </p: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5105400" y="6172200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 b="1">
                <a:solidFill>
                  <a:srgbClr val="FF0066"/>
                </a:solidFill>
                <a:latin typeface="Comic Sans MS" pitchFamily="66" charset="0"/>
                <a:cs typeface="Times New Roman" pitchFamily="18" charset="0"/>
              </a:rPr>
              <a:t>Expansão</a:t>
            </a:r>
            <a:r>
              <a:rPr lang="pt-PT" sz="1900" b="1">
                <a:solidFill>
                  <a:srgbClr val="008000"/>
                </a:solidFill>
              </a:rPr>
              <a:t> </a:t>
            </a:r>
            <a:endParaRPr lang="pt-PT" sz="4000" b="1">
              <a:solidFill>
                <a:srgbClr val="008000"/>
              </a:solidFill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7086600" y="61722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 b="1">
                <a:solidFill>
                  <a:srgbClr val="FF0066"/>
                </a:solidFill>
                <a:latin typeface="Comic Sans MS" pitchFamily="66" charset="0"/>
                <a:cs typeface="Times New Roman" pitchFamily="18" charset="0"/>
              </a:rPr>
              <a:t>Escape</a:t>
            </a:r>
            <a:r>
              <a:rPr lang="pt-PT" sz="1900" b="1">
                <a:solidFill>
                  <a:srgbClr val="FF0066"/>
                </a:solidFill>
              </a:rPr>
              <a:t> </a:t>
            </a:r>
            <a:endParaRPr lang="pt-PT" sz="4000" b="1">
              <a:solidFill>
                <a:srgbClr val="FF0066"/>
              </a:solidFill>
            </a:endParaRPr>
          </a:p>
        </p:txBody>
      </p:sp>
      <p:sp>
        <p:nvSpPr>
          <p:cNvPr id="6152" name="Rectangle 13"/>
          <p:cNvSpPr>
            <a:spLocks noChangeArrowheads="1"/>
          </p:cNvSpPr>
          <p:nvPr/>
        </p:nvSpPr>
        <p:spPr bwMode="auto">
          <a:xfrm>
            <a:off x="1066800" y="838200"/>
            <a:ext cx="7772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800" b="1">
                <a:latin typeface="Comic Sans MS" pitchFamily="66" charset="0"/>
                <a:cs typeface="Times New Roman" pitchFamily="18" charset="0"/>
              </a:rPr>
              <a:t>O Ciclo de 4 tempos </a:t>
            </a:r>
          </a:p>
          <a:p>
            <a:r>
              <a:rPr lang="pt-PT" sz="2800" b="1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(motor de explosão – mistura ar/gasolina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806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304" grpId="0" animBg="1" autoUpdateAnimBg="0"/>
      <p:bldP spid="55305" grpId="0" autoUpdateAnimBg="0"/>
      <p:bldP spid="55306" grpId="0" autoUpdateAnimBg="0"/>
      <p:bldP spid="55307" grpId="0" autoUpdateAnimBg="0"/>
      <p:bldP spid="55308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BR" sz="4000" b="1" dirty="0" smtClean="0"/>
              <a:t>Funcionamento básico dos motores de 4 tempos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820738"/>
          </a:xfrm>
        </p:spPr>
        <p:txBody>
          <a:bodyPr/>
          <a:lstStyle/>
          <a:p>
            <a:pPr eaLnBrk="1" hangingPunct="1"/>
            <a:r>
              <a:rPr lang="pt-BR" smtClean="0"/>
              <a:t>Primeiro curso: Admissão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3823" y="2476500"/>
            <a:ext cx="2605087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115898" y="2682875"/>
            <a:ext cx="2471737" cy="962025"/>
          </a:xfrm>
          <a:prstGeom prst="rightArrow">
            <a:avLst>
              <a:gd name="adj1" fmla="val 50000"/>
              <a:gd name="adj2" fmla="val 64233"/>
            </a:avLst>
          </a:prstGeom>
          <a:gradFill rotWithShape="1">
            <a:gsLst>
              <a:gs pos="0">
                <a:srgbClr val="FFFFFF">
                  <a:alpha val="48000"/>
                </a:srgbClr>
              </a:gs>
              <a:gs pos="100000">
                <a:srgbClr val="FF66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b="1"/>
              <a:t>Ar + combustível</a:t>
            </a:r>
          </a:p>
        </p:txBody>
      </p:sp>
      <p:sp>
        <p:nvSpPr>
          <p:cNvPr id="19462" name="CaixaDeTexto 5"/>
          <p:cNvSpPr txBox="1">
            <a:spLocks noChangeArrowheads="1"/>
          </p:cNvSpPr>
          <p:nvPr/>
        </p:nvSpPr>
        <p:spPr bwMode="auto">
          <a:xfrm>
            <a:off x="2571760" y="2428875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Admissão</a:t>
            </a:r>
          </a:p>
        </p:txBody>
      </p:sp>
      <p:sp>
        <p:nvSpPr>
          <p:cNvPr id="19463" name="CaixaDeTexto 6"/>
          <p:cNvSpPr txBox="1">
            <a:spLocks noChangeArrowheads="1"/>
          </p:cNvSpPr>
          <p:nvPr/>
        </p:nvSpPr>
        <p:spPr bwMode="auto">
          <a:xfrm>
            <a:off x="4643448" y="2357438"/>
            <a:ext cx="1357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Descarga</a:t>
            </a:r>
          </a:p>
        </p:txBody>
      </p:sp>
      <p:graphicFrame>
        <p:nvGraphicFramePr>
          <p:cNvPr id="50184" name="Object 8"/>
          <p:cNvGraphicFramePr>
            <a:graphicFrameLocks noChangeAspect="1"/>
          </p:cNvGraphicFramePr>
          <p:nvPr/>
        </p:nvGraphicFramePr>
        <p:xfrm>
          <a:off x="6072198" y="2090758"/>
          <a:ext cx="27051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Imagem de mapa de bits" r:id="rId6" imgW="2276793" imgH="3591426" progId="PBrush">
                  <p:embed/>
                </p:oleObj>
              </mc:Choice>
              <mc:Fallback>
                <p:oleObj name="Imagem de mapa de bits" r:id="rId6" imgW="2276793" imgH="3591426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98" y="2090758"/>
                        <a:ext cx="27051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48"/>
    </mc:Choice>
    <mc:Fallback xmlns="">
      <p:transition spd="slow" advTm="3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BR" sz="4000" b="1" dirty="0" smtClean="0"/>
              <a:t>Funcionamento básico dos motores de 4 tempos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749300"/>
          </a:xfrm>
        </p:spPr>
        <p:txBody>
          <a:bodyPr/>
          <a:lstStyle/>
          <a:p>
            <a:pPr eaLnBrk="1" hangingPunct="1"/>
            <a:r>
              <a:rPr lang="pt-BR" smtClean="0"/>
              <a:t>Segundo curso: Compressão</a:t>
            </a:r>
          </a:p>
          <a:p>
            <a:pPr eaLnBrk="1" hangingPunct="1"/>
            <a:endParaRPr lang="pt-BR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2525732"/>
            <a:ext cx="2452688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CaixaDeTexto 4"/>
          <p:cNvSpPr txBox="1">
            <a:spLocks noChangeArrowheads="1"/>
          </p:cNvSpPr>
          <p:nvPr/>
        </p:nvSpPr>
        <p:spPr bwMode="auto">
          <a:xfrm>
            <a:off x="1014386" y="2478107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Admissão</a:t>
            </a:r>
          </a:p>
        </p:txBody>
      </p:sp>
      <p:sp>
        <p:nvSpPr>
          <p:cNvPr id="20486" name="CaixaDeTexto 5"/>
          <p:cNvSpPr txBox="1">
            <a:spLocks noChangeArrowheads="1"/>
          </p:cNvSpPr>
          <p:nvPr/>
        </p:nvSpPr>
        <p:spPr bwMode="auto">
          <a:xfrm>
            <a:off x="3086074" y="2406670"/>
            <a:ext cx="1357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Descarga</a:t>
            </a:r>
          </a:p>
        </p:txBody>
      </p:sp>
      <p:graphicFrame>
        <p:nvGraphicFramePr>
          <p:cNvPr id="50184" name="Object 8"/>
          <p:cNvGraphicFramePr>
            <a:graphicFrameLocks noChangeAspect="1"/>
          </p:cNvGraphicFramePr>
          <p:nvPr/>
        </p:nvGraphicFramePr>
        <p:xfrm>
          <a:off x="5786446" y="2071678"/>
          <a:ext cx="27051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4" name="Imagem de mapa de bits" r:id="rId6" imgW="2276793" imgH="3591426" progId="PBrush">
                  <p:embed/>
                </p:oleObj>
              </mc:Choice>
              <mc:Fallback>
                <p:oleObj name="Imagem de mapa de bits" r:id="rId6" imgW="2276793" imgH="3591426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6446" y="2071678"/>
                        <a:ext cx="27051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91"/>
    </mc:Choice>
    <mc:Fallback xmlns="">
      <p:transition spd="slow" advTm="3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BR" sz="4000" b="1" dirty="0" smtClean="0"/>
              <a:t>Funcionamento básico dos motores de 4 tempos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820738"/>
          </a:xfrm>
        </p:spPr>
        <p:txBody>
          <a:bodyPr/>
          <a:lstStyle/>
          <a:p>
            <a:pPr eaLnBrk="1" hangingPunct="1"/>
            <a:r>
              <a:rPr lang="pt-BR" smtClean="0"/>
              <a:t>Terceiro curso: Expansão</a:t>
            </a:r>
          </a:p>
          <a:p>
            <a:pPr eaLnBrk="1" hangingPunct="1"/>
            <a:endParaRPr lang="pt-BR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2476500"/>
            <a:ext cx="2566988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CaixaDeTexto 4"/>
          <p:cNvSpPr txBox="1">
            <a:spLocks noChangeArrowheads="1"/>
          </p:cNvSpPr>
          <p:nvPr/>
        </p:nvSpPr>
        <p:spPr bwMode="auto">
          <a:xfrm>
            <a:off x="1009623" y="2428875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Admissão</a:t>
            </a:r>
          </a:p>
        </p:txBody>
      </p:sp>
      <p:sp>
        <p:nvSpPr>
          <p:cNvPr id="21510" name="CaixaDeTexto 5"/>
          <p:cNvSpPr txBox="1">
            <a:spLocks noChangeArrowheads="1"/>
          </p:cNvSpPr>
          <p:nvPr/>
        </p:nvSpPr>
        <p:spPr bwMode="auto">
          <a:xfrm>
            <a:off x="3081311" y="2357438"/>
            <a:ext cx="1357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Descarga</a:t>
            </a:r>
          </a:p>
        </p:txBody>
      </p:sp>
      <p:graphicFrame>
        <p:nvGraphicFramePr>
          <p:cNvPr id="53253" name="Object 5"/>
          <p:cNvGraphicFramePr>
            <a:graphicFrameLocks noChangeAspect="1"/>
          </p:cNvGraphicFramePr>
          <p:nvPr/>
        </p:nvGraphicFramePr>
        <p:xfrm>
          <a:off x="5643570" y="2081116"/>
          <a:ext cx="2557464" cy="449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6" name="Imagem de mapa de bits" r:id="rId6" imgW="1991003" imgH="3495238" progId="PBrush">
                  <p:embed/>
                </p:oleObj>
              </mc:Choice>
              <mc:Fallback>
                <p:oleObj name="Imagem de mapa de bits" r:id="rId6" imgW="1991003" imgH="3495238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3570" y="2081116"/>
                        <a:ext cx="2557464" cy="4491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79"/>
    </mc:Choice>
    <mc:Fallback xmlns="">
      <p:transition spd="slow" advTm="30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BR" sz="4000" b="1" dirty="0" smtClean="0"/>
              <a:t>Funcionamento básico dos motores de 4 tempos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749300"/>
          </a:xfrm>
        </p:spPr>
        <p:txBody>
          <a:bodyPr/>
          <a:lstStyle/>
          <a:p>
            <a:pPr eaLnBrk="1" hangingPunct="1"/>
            <a:r>
              <a:rPr lang="pt-BR" smtClean="0"/>
              <a:t>Quarto curso: Descarga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2492375"/>
            <a:ext cx="29035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3401986" y="2708275"/>
            <a:ext cx="1800225" cy="1152525"/>
          </a:xfrm>
          <a:prstGeom prst="rightArrow">
            <a:avLst>
              <a:gd name="adj1" fmla="val 50000"/>
              <a:gd name="adj2" fmla="val 39050"/>
            </a:avLst>
          </a:prstGeom>
          <a:gradFill rotWithShape="1">
            <a:gsLst>
              <a:gs pos="0">
                <a:srgbClr val="FFFFFF">
                  <a:alpha val="48000"/>
                </a:srgbClr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b="1"/>
              <a:t>Resíduos da combustão</a:t>
            </a:r>
          </a:p>
        </p:txBody>
      </p:sp>
      <p:sp>
        <p:nvSpPr>
          <p:cNvPr id="22534" name="CaixaDeTexto 5"/>
          <p:cNvSpPr txBox="1">
            <a:spLocks noChangeArrowheads="1"/>
          </p:cNvSpPr>
          <p:nvPr/>
        </p:nvSpPr>
        <p:spPr bwMode="auto">
          <a:xfrm>
            <a:off x="1249336" y="2428875"/>
            <a:ext cx="142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Admissão</a:t>
            </a:r>
          </a:p>
        </p:txBody>
      </p:sp>
      <p:sp>
        <p:nvSpPr>
          <p:cNvPr id="22535" name="CaixaDeTexto 6"/>
          <p:cNvSpPr txBox="1">
            <a:spLocks noChangeArrowheads="1"/>
          </p:cNvSpPr>
          <p:nvPr/>
        </p:nvSpPr>
        <p:spPr bwMode="auto">
          <a:xfrm>
            <a:off x="3321024" y="2357438"/>
            <a:ext cx="1357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Descarga</a:t>
            </a:r>
          </a:p>
        </p:txBody>
      </p:sp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6143636" y="2171720"/>
          <a:ext cx="2401888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8" name="Imagem de mapa de bits" r:id="rId6" imgW="2123810" imgH="3638095" progId="PBrush">
                  <p:embed/>
                </p:oleObj>
              </mc:Choice>
              <mc:Fallback>
                <p:oleObj name="Imagem de mapa de bits" r:id="rId6" imgW="2123810" imgH="3638095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6" y="2171720"/>
                        <a:ext cx="2401888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7"/>
    </mc:Choice>
    <mc:Fallback xmlns="">
      <p:transition spd="slow" advTm="28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nsmissão_trator_agricol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700" y="1411288"/>
            <a:ext cx="8012113" cy="5078412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23850" y="819150"/>
            <a:ext cx="84248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kumimoji="1" lang="pt-BR" sz="2800" b="1">
                <a:solidFill>
                  <a:srgbClr val="FF0000"/>
                </a:solidFill>
                <a:latin typeface="Times New Roman" pitchFamily="18" charset="0"/>
              </a:rPr>
              <a:t>CONSTITUIÇÃO GERAL DE UM TRATOR </a:t>
            </a:r>
          </a:p>
          <a:p>
            <a:pPr algn="ctr">
              <a:spcBef>
                <a:spcPct val="50000"/>
              </a:spcBef>
            </a:pPr>
            <a:r>
              <a:rPr kumimoji="1" lang="pt-BR" sz="2800" b="1">
                <a:solidFill>
                  <a:srgbClr val="FF0000"/>
                </a:solidFill>
                <a:latin typeface="Times New Roman" pitchFamily="18" charset="0"/>
              </a:rPr>
              <a:t>AGRÍCOLA</a:t>
            </a:r>
          </a:p>
          <a:p>
            <a:pPr algn="ctr">
              <a:spcBef>
                <a:spcPct val="50000"/>
              </a:spcBef>
            </a:pPr>
            <a:endParaRPr kumimoji="1" lang="pt-BR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1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990600" y="1219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800" b="1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Motor Diesel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143000" y="4876800"/>
            <a:ext cx="7239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O ar, que entra na câmara de combustão na fase de admissão, é submetido a uma elevada compressão, seguindo-se a entrada de combustível, que inflama, ao contactar com o ar quente comprimido.</a:t>
            </a:r>
          </a:p>
          <a:p>
            <a:endParaRPr lang="en-US" sz="2000">
              <a:solidFill>
                <a:srgbClr val="0099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143000" y="2590800"/>
            <a:ext cx="6629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Este motor, inventado pelo engenheiro alemão Rudolf Diesel, é, do ponto de vista estrutural igual ao motor a gasolina.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1143000" y="3886200"/>
            <a:ext cx="678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Nestes motores, de ignição por compressão, </a:t>
            </a:r>
            <a:r>
              <a:rPr lang="en-US" sz="2000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a mistura ar/combustível é feita na câmara de combustão</a:t>
            </a:r>
            <a:r>
              <a:rPr lang="en-US" sz="2000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1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9635" grpId="0" autoUpdateAnimBg="0"/>
      <p:bldP spid="69636" grpId="0" autoUpdateAnimBg="0"/>
      <p:bldP spid="69637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pPr eaLnBrk="1" hangingPunct="1"/>
            <a:r>
              <a:rPr lang="pt-BR" sz="3600" b="1" dirty="0" smtClean="0"/>
              <a:t>Motores do ciclo diesel de 4 tempos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965200"/>
          </a:xfrm>
        </p:spPr>
        <p:txBody>
          <a:bodyPr/>
          <a:lstStyle/>
          <a:p>
            <a:pPr eaLnBrk="1" hangingPunct="1"/>
            <a:r>
              <a:rPr lang="pt-BR" sz="2800" smtClean="0"/>
              <a:t>Os motores do ciclo diesel de quatro tempos admitem somente ar.</a:t>
            </a:r>
          </a:p>
        </p:txBody>
      </p:sp>
      <p:pic>
        <p:nvPicPr>
          <p:cNvPr id="18436" name="Picture 4" descr="diesel2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2420938"/>
            <a:ext cx="3887787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CaixaDeTexto 4"/>
          <p:cNvSpPr txBox="1">
            <a:spLocks noChangeArrowheads="1"/>
          </p:cNvSpPr>
          <p:nvPr/>
        </p:nvSpPr>
        <p:spPr bwMode="auto">
          <a:xfrm>
            <a:off x="4929188" y="2643188"/>
            <a:ext cx="1428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Bico injetor</a:t>
            </a:r>
          </a:p>
        </p:txBody>
      </p:sp>
      <p:sp>
        <p:nvSpPr>
          <p:cNvPr id="18438" name="CaixaDeTexto 6"/>
          <p:cNvSpPr txBox="1">
            <a:spLocks noChangeArrowheads="1"/>
          </p:cNvSpPr>
          <p:nvPr/>
        </p:nvSpPr>
        <p:spPr bwMode="auto">
          <a:xfrm>
            <a:off x="5000625" y="5786438"/>
            <a:ext cx="2714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Árvore de manivelas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6"/>
    </mc:Choice>
    <mc:Fallback xmlns="">
      <p:transition spd="slow" advTm="25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990600" y="1219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800" b="1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Motor Diesel</a:t>
            </a:r>
            <a:r>
              <a:rPr lang="pt-PT" sz="2800" b="1">
                <a:latin typeface="Comic Sans MS" pitchFamily="66" charset="0"/>
                <a:cs typeface="Times New Roman" pitchFamily="18" charset="0"/>
              </a:rPr>
              <a:t> </a:t>
            </a:r>
            <a:r>
              <a:rPr lang="pt-PT" sz="2800" b="1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(4 tempos)</a:t>
            </a:r>
          </a:p>
        </p:txBody>
      </p:sp>
      <p:graphicFrame>
        <p:nvGraphicFramePr>
          <p:cNvPr id="74758" name="Object 6"/>
          <p:cNvGraphicFramePr>
            <a:graphicFrameLocks noChangeAspect="1"/>
          </p:cNvGraphicFramePr>
          <p:nvPr/>
        </p:nvGraphicFramePr>
        <p:xfrm>
          <a:off x="1219200" y="2438400"/>
          <a:ext cx="7162800" cy="303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Imagem de mapa de bits" r:id="rId6" imgW="7047619" imgH="3304762" progId="PBrush">
                  <p:embed/>
                </p:oleObj>
              </mc:Choice>
              <mc:Fallback>
                <p:oleObj name="Imagem de mapa de bits" r:id="rId6" imgW="7047619" imgH="3304762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438400"/>
                        <a:ext cx="7162800" cy="303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990600" y="5649913"/>
            <a:ext cx="18288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1200" b="1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O êmbolo ao descer </a:t>
            </a:r>
            <a:r>
              <a:rPr lang="pt-PT" sz="1200" b="1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aspira</a:t>
            </a:r>
            <a:r>
              <a:rPr lang="pt-PT" sz="1200" b="1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pt-PT" sz="1200" b="1">
                <a:solidFill>
                  <a:srgbClr val="FF0F0F"/>
                </a:solidFill>
                <a:latin typeface="Comic Sans MS" pitchFamily="66" charset="0"/>
                <a:cs typeface="Times New Roman" pitchFamily="18" charset="0"/>
              </a:rPr>
              <a:t>ar</a:t>
            </a:r>
            <a:r>
              <a:rPr lang="pt-PT" sz="1200" b="1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 para dentro do cilindro através da válvula de admissão aberta.</a:t>
            </a:r>
            <a:r>
              <a:rPr lang="pt-PT" sz="1100" b="1">
                <a:solidFill>
                  <a:srgbClr val="008000"/>
                </a:solidFill>
                <a:latin typeface="Comic Sans MS" pitchFamily="66" charset="0"/>
              </a:rPr>
              <a:t> </a:t>
            </a:r>
            <a:endParaRPr lang="pt-PT" b="1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2819400" y="5649913"/>
            <a:ext cx="2057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1200" b="1" dirty="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A válvula de admissão fecha-se e o êmbolo ao subir, </a:t>
            </a:r>
            <a:r>
              <a:rPr lang="pt-PT" sz="1200" b="1" dirty="0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comprime</a:t>
            </a:r>
            <a:r>
              <a:rPr lang="pt-PT" sz="1200" b="1" dirty="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 o ar, aquecendo-o. O combustível é </a:t>
            </a:r>
            <a:r>
              <a:rPr lang="pt-PT" sz="1200" b="1" dirty="0" smtClean="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injetado</a:t>
            </a:r>
            <a:r>
              <a:rPr lang="pt-PT" sz="1200" b="1" dirty="0">
                <a:latin typeface="Comic Sans MS" pitchFamily="66" charset="0"/>
                <a:cs typeface="Times New Roman" pitchFamily="18" charset="0"/>
              </a:rPr>
              <a:t>.</a:t>
            </a:r>
            <a:r>
              <a:rPr lang="pt-PT" sz="1100" b="1" dirty="0">
                <a:latin typeface="Comic Sans MS" pitchFamily="66" charset="0"/>
              </a:rPr>
              <a:t> </a:t>
            </a: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4800600" y="5664200"/>
            <a:ext cx="2057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1200" b="1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O combustível inflamado pelo ar que aqueceu explode e </a:t>
            </a:r>
            <a:r>
              <a:rPr lang="pt-PT" sz="1200" b="1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empurra</a:t>
            </a:r>
            <a:r>
              <a:rPr lang="pt-PT" sz="1200" b="1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 o êmbolo para baixo.</a:t>
            </a:r>
          </a:p>
          <a:p>
            <a:pPr eaLnBrk="0" hangingPunct="0"/>
            <a:endParaRPr lang="pt-PT" b="1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6781800" y="5664200"/>
            <a:ext cx="1981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1200" b="1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A válvula de escape abre-se e o êmbolo ao subir, </a:t>
            </a:r>
            <a:r>
              <a:rPr lang="pt-PT" sz="1200" b="1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expele</a:t>
            </a:r>
            <a:r>
              <a:rPr lang="pt-PT" sz="1200" b="1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 do cilindro os gases de combustão.</a:t>
            </a:r>
          </a:p>
          <a:p>
            <a:pPr eaLnBrk="0" hangingPunct="0"/>
            <a:endParaRPr lang="pt-PT" b="1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914400" y="53594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1400" b="1" u="sng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1ºTempo</a:t>
            </a:r>
            <a:r>
              <a:rPr lang="pt-PT" sz="1400" b="1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-</a:t>
            </a:r>
            <a:r>
              <a:rPr lang="pt-PT" sz="1400" b="1">
                <a:solidFill>
                  <a:srgbClr val="FF0F0F"/>
                </a:solidFill>
                <a:latin typeface="Comic Sans MS" pitchFamily="66" charset="0"/>
                <a:cs typeface="Times New Roman" pitchFamily="18" charset="0"/>
              </a:rPr>
              <a:t>admissão</a:t>
            </a:r>
            <a:endParaRPr lang="pt-PT" b="1">
              <a:solidFill>
                <a:srgbClr val="FF0F0F"/>
              </a:solidFill>
              <a:latin typeface="Comic Sans MS" pitchFamily="66" charset="0"/>
            </a:endParaRP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2819400" y="53594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PT" sz="1400" b="1" u="sng">
                <a:solidFill>
                  <a:srgbClr val="008000"/>
                </a:solidFill>
                <a:latin typeface="Comic Sans MS" pitchFamily="66" charset="0"/>
                <a:cs typeface="Times New Roman" charset="0"/>
              </a:rPr>
              <a:t>2ºTempo</a:t>
            </a:r>
            <a:r>
              <a:rPr lang="pt-PT" sz="1400" b="1" u="sng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charset="0"/>
              </a:rPr>
              <a:t>-</a:t>
            </a:r>
            <a:r>
              <a:rPr lang="pt-PT" sz="1400" b="1">
                <a:solidFill>
                  <a:srgbClr val="FF0F0F"/>
                </a:solidFill>
                <a:latin typeface="Comic Sans MS" pitchFamily="66" charset="0"/>
                <a:cs typeface="Times New Roman" charset="0"/>
              </a:rPr>
              <a:t>compressão</a:t>
            </a:r>
            <a:r>
              <a:rPr lang="pt-PT" sz="1400" b="1">
                <a:latin typeface="Times New Roman" charset="0"/>
                <a:cs typeface="Times New Roman" charset="0"/>
              </a:rPr>
              <a:t> </a:t>
            </a:r>
            <a:endParaRPr lang="pt-PT" b="1">
              <a:latin typeface="Times New Roman" charset="0"/>
            </a:endParaRP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4800600" y="535940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1400" b="1" u="sng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3ºTempo-</a:t>
            </a:r>
            <a:r>
              <a:rPr lang="pt-PT" sz="1400" b="1">
                <a:solidFill>
                  <a:srgbClr val="FF0F0F"/>
                </a:solidFill>
                <a:latin typeface="Comic Sans MS" pitchFamily="66" charset="0"/>
                <a:cs typeface="Times New Roman" pitchFamily="18" charset="0"/>
              </a:rPr>
              <a:t>expansão</a:t>
            </a:r>
            <a:r>
              <a:rPr lang="pt-PT" sz="1600">
                <a:cs typeface="Times New Roman" pitchFamily="18" charset="0"/>
              </a:rPr>
              <a:t> </a:t>
            </a:r>
            <a:endParaRPr lang="pt-PT" sz="2800"/>
          </a:p>
        </p:txBody>
      </p:sp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6705600" y="53594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1400" b="1" u="sng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4ºTempo-</a:t>
            </a:r>
            <a:r>
              <a:rPr lang="pt-PT" sz="1400" b="1">
                <a:solidFill>
                  <a:srgbClr val="FF0F0F"/>
                </a:solidFill>
                <a:cs typeface="Times New Roman" pitchFamily="18" charset="0"/>
              </a:rPr>
              <a:t>escape</a:t>
            </a:r>
            <a:endParaRPr lang="pt-PT" b="1">
              <a:solidFill>
                <a:srgbClr val="FF0F0F"/>
              </a:solidFill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75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4759" grpId="0" autoUpdateAnimBg="0"/>
      <p:bldP spid="74760" grpId="0" autoUpdateAnimBg="0"/>
      <p:bldP spid="74761" grpId="0" autoUpdateAnimBg="0"/>
      <p:bldP spid="74762" grpId="0" autoUpdateAnimBg="0"/>
      <p:bldP spid="74763" grpId="0" autoUpdateAnimBg="0"/>
      <p:bldP spid="74764" grpId="0" autoUpdateAnimBg="0"/>
      <p:bldP spid="74765" grpId="0" autoUpdateAnimBg="0"/>
      <p:bldP spid="74766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Motores de 2 Tempos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90037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pt-BR" sz="2800" dirty="0" smtClean="0"/>
              <a:t>Realizam o ciclo em dois cursos;</a:t>
            </a:r>
          </a:p>
          <a:p>
            <a:pPr eaLnBrk="1" hangingPunct="1">
              <a:lnSpc>
                <a:spcPct val="150000"/>
              </a:lnSpc>
            </a:pPr>
            <a:r>
              <a:rPr lang="pt-BR" sz="2800" dirty="0" smtClean="0"/>
              <a:t>O ciclo é equivalente a uma volta (360</a:t>
            </a:r>
            <a:r>
              <a:rPr lang="pt-BR" sz="2800" baseline="30000" dirty="0" smtClean="0"/>
              <a:t>o</a:t>
            </a:r>
            <a:r>
              <a:rPr lang="pt-BR" sz="2800" dirty="0" smtClean="0"/>
              <a:t>) na árvore de manivelas </a:t>
            </a:r>
          </a:p>
          <a:p>
            <a:pPr eaLnBrk="1" hangingPunct="1">
              <a:lnSpc>
                <a:spcPct val="150000"/>
              </a:lnSpc>
            </a:pPr>
            <a:endParaRPr lang="pt-BR" sz="2800" dirty="0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02"/>
    </mc:Choice>
    <mc:Fallback xmlns="">
      <p:transition spd="slow" advTm="65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t-BR" sz="4000" b="1" dirty="0" smtClean="0"/>
              <a:t>Funcionamento básico dos motores do ciclo </a:t>
            </a:r>
            <a:r>
              <a:rPr lang="pt-BR" sz="4000" b="1" dirty="0" err="1" smtClean="0"/>
              <a:t>otto</a:t>
            </a:r>
            <a:r>
              <a:rPr lang="pt-BR" sz="4000" b="1" dirty="0" smtClean="0"/>
              <a:t> de 2 tempos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12525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800" dirty="0" smtClean="0"/>
              <a:t>Os motores do ciclo </a:t>
            </a:r>
            <a:r>
              <a:rPr lang="pt-BR" sz="2800" dirty="0" err="1" smtClean="0"/>
              <a:t>otto</a:t>
            </a:r>
            <a:r>
              <a:rPr lang="pt-BR" sz="2800" dirty="0" smtClean="0"/>
              <a:t> de dois tempos admitem mistura de ar,combustível e óleo lubrificante.</a:t>
            </a:r>
          </a:p>
        </p:txBody>
      </p:sp>
      <p:pic>
        <p:nvPicPr>
          <p:cNvPr id="23556" name="Picture 4" descr="2temp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2819400"/>
            <a:ext cx="5183187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70"/>
    </mc:Choice>
    <mc:Fallback xmlns="">
      <p:transition spd="slow" advTm="59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1026"/>
          <p:cNvSpPr>
            <a:spLocks noChangeArrowheads="1"/>
          </p:cNvSpPr>
          <p:nvPr/>
        </p:nvSpPr>
        <p:spPr bwMode="auto">
          <a:xfrm>
            <a:off x="914400" y="1219200"/>
            <a:ext cx="7772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800" b="1">
                <a:latin typeface="Comic Sans MS" pitchFamily="66" charset="0"/>
                <a:cs typeface="Times New Roman" pitchFamily="18" charset="0"/>
              </a:rPr>
              <a:t>O Ciclo de 2 tempos - </a:t>
            </a:r>
            <a:r>
              <a:rPr lang="pt-PT" sz="2800" b="1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(motor de explosão)</a:t>
            </a:r>
          </a:p>
          <a:p>
            <a:endParaRPr lang="pt-PT" sz="2800" b="1">
              <a:solidFill>
                <a:srgbClr val="CC33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3498" name="Rectangle 1034"/>
          <p:cNvSpPr>
            <a:spLocks noChangeArrowheads="1"/>
          </p:cNvSpPr>
          <p:nvPr/>
        </p:nvSpPr>
        <p:spPr bwMode="auto">
          <a:xfrm>
            <a:off x="838200" y="2362200"/>
            <a:ext cx="6781800" cy="396875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Ciclo</a:t>
            </a:r>
            <a:r>
              <a:rPr lang="en-US" sz="20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completo</a:t>
            </a:r>
            <a:r>
              <a:rPr lang="en-US" sz="20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efetua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rotação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da 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ADM</a:t>
            </a:r>
            <a:endParaRPr lang="en-US" sz="2000" b="1" u="sng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3499" name="Rectangle 1035"/>
          <p:cNvSpPr>
            <a:spLocks noChangeArrowheads="1"/>
          </p:cNvSpPr>
          <p:nvPr/>
        </p:nvSpPr>
        <p:spPr bwMode="auto">
          <a:xfrm>
            <a:off x="1066800" y="601980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PT" sz="1600" b="1" u="sng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1ºTempo</a:t>
            </a:r>
            <a:r>
              <a:rPr lang="pt-PT" sz="1600" b="1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 – </a:t>
            </a:r>
            <a:r>
              <a:rPr lang="pt-PT" sz="1600" b="1">
                <a:solidFill>
                  <a:srgbClr val="FF0F0F"/>
                </a:solidFill>
                <a:latin typeface="Comic Sans MS" pitchFamily="66" charset="0"/>
                <a:cs typeface="Times New Roman" pitchFamily="18" charset="0"/>
              </a:rPr>
              <a:t>Expansão/Admissão</a:t>
            </a:r>
          </a:p>
        </p:txBody>
      </p:sp>
      <p:sp>
        <p:nvSpPr>
          <p:cNvPr id="63500" name="Rectangle 1036"/>
          <p:cNvSpPr>
            <a:spLocks noChangeArrowheads="1"/>
          </p:cNvSpPr>
          <p:nvPr/>
        </p:nvSpPr>
        <p:spPr bwMode="auto">
          <a:xfrm>
            <a:off x="5410200" y="5943600"/>
            <a:ext cx="335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PT" sz="1600" b="1" u="sng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2ºTempo</a:t>
            </a:r>
            <a:r>
              <a:rPr lang="pt-PT" sz="1600" b="1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 – </a:t>
            </a:r>
            <a:r>
              <a:rPr lang="pt-PT" sz="1600" b="1">
                <a:solidFill>
                  <a:srgbClr val="FF0F0F"/>
                </a:solidFill>
                <a:latin typeface="Comic Sans MS" pitchFamily="66" charset="0"/>
                <a:cs typeface="Times New Roman" pitchFamily="18" charset="0"/>
              </a:rPr>
              <a:t>Escape/Compressão</a:t>
            </a:r>
          </a:p>
        </p:txBody>
      </p:sp>
      <p:graphicFrame>
        <p:nvGraphicFramePr>
          <p:cNvPr id="9218" name="Object 1024"/>
          <p:cNvGraphicFramePr>
            <a:graphicFrameLocks noChangeAspect="1"/>
          </p:cNvGraphicFramePr>
          <p:nvPr/>
        </p:nvGraphicFramePr>
        <p:xfrm>
          <a:off x="5715000" y="3276600"/>
          <a:ext cx="2790825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68" name="Imagem de mapa de bits" r:id="rId6" imgW="2790476" imgH="2476190" progId="PBrush">
                  <p:embed/>
                </p:oleObj>
              </mc:Choice>
              <mc:Fallback>
                <p:oleObj name="Imagem de mapa de bits" r:id="rId6" imgW="2790476" imgH="2476190" progId="PBrush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276600"/>
                        <a:ext cx="2790825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1025"/>
          <p:cNvGraphicFramePr>
            <a:graphicFrameLocks noChangeAspect="1"/>
          </p:cNvGraphicFramePr>
          <p:nvPr/>
        </p:nvGraphicFramePr>
        <p:xfrm>
          <a:off x="1143000" y="3200400"/>
          <a:ext cx="2933700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69" name="Imagem de mapa de bits" r:id="rId8" imgW="2933333" imgH="2429214" progId="PBrush">
                  <p:embed/>
                </p:oleObj>
              </mc:Choice>
              <mc:Fallback>
                <p:oleObj name="Imagem de mapa de bits" r:id="rId8" imgW="2933333" imgH="2429214" progId="PBrush">
                  <p:embed/>
                  <p:pic>
                    <p:nvPicPr>
                      <p:cNvPr id="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200400"/>
                        <a:ext cx="2933700" cy="242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06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3498" grpId="0" animBg="1" autoUpdateAnimBg="0"/>
      <p:bldP spid="63499" grpId="0" autoUpdateAnimBg="0"/>
      <p:bldP spid="63500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914400" y="1219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800" b="1">
                <a:latin typeface="Comic Sans MS" pitchFamily="66" charset="0"/>
                <a:cs typeface="Times New Roman" pitchFamily="18" charset="0"/>
              </a:rPr>
              <a:t>O Ciclo de 2 tempos - </a:t>
            </a:r>
            <a:r>
              <a:rPr lang="pt-PT" sz="2800" b="1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(motor de explosão)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914400" y="2362200"/>
            <a:ext cx="426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PT" sz="2000" b="1" u="sng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1ºTempo</a:t>
            </a:r>
            <a:r>
              <a:rPr lang="pt-PT" sz="2000" b="1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 – </a:t>
            </a:r>
            <a:r>
              <a:rPr lang="pt-PT" sz="2000" b="1">
                <a:solidFill>
                  <a:srgbClr val="FF0F0F"/>
                </a:solidFill>
                <a:latin typeface="Comic Sans MS" pitchFamily="66" charset="0"/>
                <a:cs typeface="Times New Roman" pitchFamily="18" charset="0"/>
              </a:rPr>
              <a:t>Expansão/Admissão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914400" y="2895600"/>
            <a:ext cx="3124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A mistura gasolina-ar </a:t>
            </a:r>
            <a:r>
              <a:rPr lang="pt-PT" sz="2000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explode </a:t>
            </a:r>
            <a:r>
              <a:rPr lang="pt-PT" sz="200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e empurra o êmbolo para baixo, </a:t>
            </a:r>
            <a:r>
              <a:rPr lang="pt-PT" sz="2000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uma nova mistura</a:t>
            </a:r>
            <a:r>
              <a:rPr lang="pt-PT" sz="200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 entra no cárter pela janela de admissão.</a:t>
            </a:r>
            <a:endParaRPr lang="pt-PT" sz="4000">
              <a:solidFill>
                <a:srgbClr val="008000"/>
              </a:solidFill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990600" y="5029200"/>
            <a:ext cx="3048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O êmbolo empurra a mistura nova para a janela de transferência e começa a abrir a janela de escape.</a:t>
            </a:r>
            <a:r>
              <a:rPr lang="pt-PT" sz="1900">
                <a:solidFill>
                  <a:srgbClr val="008000"/>
                </a:solidFill>
              </a:rPr>
              <a:t> </a:t>
            </a:r>
            <a:endParaRPr lang="pt-PT" sz="4000">
              <a:solidFill>
                <a:srgbClr val="008000"/>
              </a:solidFill>
            </a:endParaRPr>
          </a:p>
        </p:txBody>
      </p:sp>
      <p:graphicFrame>
        <p:nvGraphicFramePr>
          <p:cNvPr id="61446" name="Object 6"/>
          <p:cNvGraphicFramePr>
            <a:graphicFrameLocks noChangeAspect="1"/>
          </p:cNvGraphicFramePr>
          <p:nvPr/>
        </p:nvGraphicFramePr>
        <p:xfrm>
          <a:off x="3886200" y="3048000"/>
          <a:ext cx="2630488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92" name="Imagem de mapa de bits" r:id="rId6" imgW="2448267" imgH="3333333" progId="PBrush">
                  <p:embed/>
                </p:oleObj>
              </mc:Choice>
              <mc:Fallback>
                <p:oleObj name="Imagem de mapa de bits" r:id="rId6" imgW="2448267" imgH="3333333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048000"/>
                        <a:ext cx="2630488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7" name="Object 7"/>
          <p:cNvGraphicFramePr>
            <a:graphicFrameLocks noChangeAspect="1"/>
          </p:cNvGraphicFramePr>
          <p:nvPr/>
        </p:nvGraphicFramePr>
        <p:xfrm>
          <a:off x="6400800" y="2971800"/>
          <a:ext cx="259715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93" name="Imagem de mapa de bits" r:id="rId8" imgW="2362530" imgH="3533333" progId="PBrush">
                  <p:embed/>
                </p:oleObj>
              </mc:Choice>
              <mc:Fallback>
                <p:oleObj name="Imagem de mapa de bits" r:id="rId8" imgW="2362530" imgH="3533333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971800"/>
                        <a:ext cx="259715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60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443" grpId="0" autoUpdateAnimBg="0"/>
      <p:bldP spid="61444" grpId="0" autoUpdateAnimBg="0"/>
      <p:bldP spid="6144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914400" y="1219200"/>
            <a:ext cx="777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800" b="1">
                <a:latin typeface="Comic Sans MS" pitchFamily="66" charset="0"/>
                <a:cs typeface="Times New Roman" pitchFamily="18" charset="0"/>
              </a:rPr>
              <a:t>O Ciclo de 2 tempos - </a:t>
            </a:r>
            <a:r>
              <a:rPr lang="pt-PT" sz="2800" b="1">
                <a:solidFill>
                  <a:srgbClr val="CC3300"/>
                </a:solidFill>
                <a:latin typeface="Comic Sans MS" pitchFamily="66" charset="0"/>
                <a:cs typeface="Times New Roman" pitchFamily="18" charset="0"/>
              </a:rPr>
              <a:t>(motor de explosão)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914400" y="2514600"/>
            <a:ext cx="426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pt-PT" sz="2000" b="1" u="sng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2ºTempo</a:t>
            </a:r>
            <a:r>
              <a:rPr lang="pt-PT" sz="2000" b="1">
                <a:solidFill>
                  <a:srgbClr val="009900"/>
                </a:solidFill>
                <a:latin typeface="Comic Sans MS" pitchFamily="66" charset="0"/>
                <a:cs typeface="Times New Roman" pitchFamily="18" charset="0"/>
              </a:rPr>
              <a:t> – </a:t>
            </a:r>
            <a:r>
              <a:rPr lang="pt-PT" sz="2000" b="1">
                <a:solidFill>
                  <a:srgbClr val="FF0F0F"/>
                </a:solidFill>
                <a:latin typeface="Comic Sans MS" pitchFamily="66" charset="0"/>
                <a:cs typeface="Times New Roman" pitchFamily="18" charset="0"/>
              </a:rPr>
              <a:t>Compressão/Escape</a:t>
            </a: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990600" y="3200400"/>
            <a:ext cx="3276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A janela de transferência é aberta, passando a mistura para a parte superior do cilindro o que ajuda a </a:t>
            </a:r>
            <a:r>
              <a:rPr lang="pt-PT" sz="2000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expulsar os gases</a:t>
            </a:r>
            <a:r>
              <a:rPr lang="pt-PT" sz="200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.</a:t>
            </a:r>
            <a:r>
              <a:rPr lang="pt-PT" sz="1900">
                <a:solidFill>
                  <a:srgbClr val="008000"/>
                </a:solidFill>
              </a:rPr>
              <a:t> </a:t>
            </a:r>
            <a:endParaRPr lang="pt-PT" sz="4000">
              <a:solidFill>
                <a:srgbClr val="008000"/>
              </a:solidFill>
            </a:endParaRPr>
          </a:p>
        </p:txBody>
      </p:sp>
      <p:graphicFrame>
        <p:nvGraphicFramePr>
          <p:cNvPr id="75776" name="Object 1024"/>
          <p:cNvGraphicFramePr>
            <a:graphicFrameLocks noChangeAspect="1"/>
          </p:cNvGraphicFramePr>
          <p:nvPr/>
        </p:nvGraphicFramePr>
        <p:xfrm>
          <a:off x="4419600" y="2971800"/>
          <a:ext cx="2403475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16" name="Imagem de mapa de bits" r:id="rId6" imgW="2333333" imgH="3772427" progId="PBrush">
                  <p:embed/>
                </p:oleObj>
              </mc:Choice>
              <mc:Fallback>
                <p:oleObj name="Imagem de mapa de bits" r:id="rId6" imgW="2333333" imgH="3772427" progId="PBrush">
                  <p:embed/>
                  <p:pic>
                    <p:nvPicPr>
                      <p:cNvPr id="0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971800"/>
                        <a:ext cx="2403475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777" name="Object 1025"/>
          <p:cNvGraphicFramePr>
            <a:graphicFrameLocks noChangeAspect="1"/>
          </p:cNvGraphicFramePr>
          <p:nvPr/>
        </p:nvGraphicFramePr>
        <p:xfrm>
          <a:off x="6770688" y="3124200"/>
          <a:ext cx="2373312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17" name="Imagem de mapa de bits" r:id="rId8" imgW="2257740" imgH="3552381" progId="PBrush">
                  <p:embed/>
                </p:oleObj>
              </mc:Choice>
              <mc:Fallback>
                <p:oleObj name="Imagem de mapa de bits" r:id="rId8" imgW="2257740" imgH="3552381" progId="PBrush">
                  <p:embed/>
                  <p:pic>
                    <p:nvPicPr>
                      <p:cNvPr id="0" name="Object 1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0688" y="3124200"/>
                        <a:ext cx="2373312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914400" y="5105400"/>
            <a:ext cx="3276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O êmbolo sobe, fechando a janela de escape e </a:t>
            </a:r>
            <a:r>
              <a:rPr lang="pt-PT" sz="2000">
                <a:solidFill>
                  <a:srgbClr val="FF3300"/>
                </a:solidFill>
                <a:latin typeface="Comic Sans MS" pitchFamily="66" charset="0"/>
                <a:cs typeface="Times New Roman" pitchFamily="18" charset="0"/>
              </a:rPr>
              <a:t>comprimindo</a:t>
            </a:r>
            <a:r>
              <a:rPr lang="pt-PT" sz="200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  <a:t> a mistura. Na vela salta a faísca.</a:t>
            </a:r>
            <a:endParaRPr lang="pt-PT" sz="4000">
              <a:solidFill>
                <a:srgbClr val="008000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813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2467" grpId="0" autoUpdateAnimBg="0"/>
      <p:bldP spid="62472" grpId="0" autoUpdateAnimBg="0"/>
      <p:bldP spid="6247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volução tratores - transmissã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150" y="-2187575"/>
            <a:ext cx="6011863" cy="7970838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411413" y="-531813"/>
            <a:ext cx="6121400" cy="1871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924300" y="908050"/>
            <a:ext cx="61214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268538" y="0"/>
            <a:ext cx="3240087" cy="1871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>
          <a:xfrm>
            <a:off x="666750" y="214313"/>
            <a:ext cx="7793038" cy="911225"/>
          </a:xfrm>
        </p:spPr>
        <p:txBody>
          <a:bodyPr/>
          <a:lstStyle/>
          <a:p>
            <a:r>
              <a:rPr lang="pt-BR" sz="4000" dirty="0" smtClean="0">
                <a:solidFill>
                  <a:srgbClr val="FF0000"/>
                </a:solidFill>
              </a:rPr>
              <a:t>Composição </a:t>
            </a:r>
            <a:r>
              <a:rPr lang="pt-BR" sz="4000" dirty="0">
                <a:solidFill>
                  <a:srgbClr val="FF0000"/>
                </a:solidFill>
              </a:rPr>
              <a:t>do trator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427538" y="2708275"/>
            <a:ext cx="3240087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932363" y="5876925"/>
            <a:ext cx="374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>
                <a:latin typeface="Tahoma" pitchFamily="34" charset="0"/>
              </a:rPr>
              <a:t>Traciona</a:t>
            </a:r>
          </a:p>
          <a:p>
            <a:r>
              <a:rPr lang="pt-BR">
                <a:latin typeface="Tahoma" pitchFamily="34" charset="0"/>
              </a:rPr>
              <a:t>Aciona mecânicae hidraulicamente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894114" y="68240"/>
            <a:ext cx="77867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rot="5400000" flipH="1" flipV="1">
            <a:off x="7146934" y="2571744"/>
            <a:ext cx="38576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32"/>
    </mc:Choice>
    <mc:Fallback xmlns="">
      <p:transition spd="slow" advTm="108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8350"/>
          </a:xfrm>
        </p:spPr>
        <p:txBody>
          <a:bodyPr/>
          <a:lstStyle/>
          <a:p>
            <a:r>
              <a:rPr lang="pt-BR" sz="3600">
                <a:solidFill>
                  <a:srgbClr val="FF0000"/>
                </a:solidFill>
              </a:rPr>
              <a:t>Motor a combustão interna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771775" y="3284538"/>
            <a:ext cx="2447925" cy="122396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 b="1">
                <a:latin typeface="Tahoma" pitchFamily="34" charset="0"/>
              </a:rPr>
              <a:t>Motor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 rot="2713921">
            <a:off x="1578770" y="2942431"/>
            <a:ext cx="976312" cy="708025"/>
          </a:xfrm>
          <a:prstGeom prst="rightArrow">
            <a:avLst>
              <a:gd name="adj1" fmla="val 50000"/>
              <a:gd name="adj2" fmla="val 34473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r>
              <a:rPr lang="pt-BR">
                <a:latin typeface="Tahoma" pitchFamily="34" charset="0"/>
              </a:rPr>
              <a:t>Ar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 rot="-2751973">
            <a:off x="1330326" y="4240212"/>
            <a:ext cx="1243012" cy="658813"/>
          </a:xfrm>
          <a:prstGeom prst="rightArrow">
            <a:avLst>
              <a:gd name="adj1" fmla="val 50000"/>
              <a:gd name="adj2" fmla="val 47169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r>
              <a:rPr lang="pt-BR">
                <a:latin typeface="Tahoma" pitchFamily="34" charset="0"/>
              </a:rPr>
              <a:t>Combustível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5724525" y="3429000"/>
            <a:ext cx="1873250" cy="865188"/>
          </a:xfrm>
          <a:prstGeom prst="rightArrow">
            <a:avLst>
              <a:gd name="adj1" fmla="val 50000"/>
              <a:gd name="adj2" fmla="val 541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>
                <a:latin typeface="Tahoma" pitchFamily="34" charset="0"/>
              </a:rPr>
              <a:t>Trabalho</a:t>
            </a: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3492500" y="4797425"/>
            <a:ext cx="1079500" cy="935038"/>
          </a:xfrm>
          <a:prstGeom prst="downArrow">
            <a:avLst>
              <a:gd name="adj1" fmla="val 47352"/>
              <a:gd name="adj2" fmla="val 4195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BR">
                <a:latin typeface="Tahoma" pitchFamily="34" charset="0"/>
              </a:rPr>
              <a:t>Calor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33"/>
    </mc:Choice>
    <mc:Fallback xmlns="">
      <p:transition spd="slow" advTm="140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NOÇÕES BÁSICAS SOBRE MOTORES DE</a:t>
            </a:r>
            <a:b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COMBUSTÃO INTERNA</a:t>
            </a:r>
            <a:endParaRPr lang="pt-BR" sz="2400" dirty="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28596" y="2105561"/>
            <a:ext cx="309562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spc="720" dirty="0" smtClean="0">
                <a:ln w="9525">
                  <a:noFill/>
                  <a:round/>
                  <a:headEnd/>
                  <a:tailEnd/>
                </a:ln>
                <a:latin typeface="Calibri" pitchFamily="34" charset="0"/>
              </a:rPr>
              <a:t>ASPECTOS</a:t>
            </a:r>
            <a:endParaRPr lang="pt-BR" sz="3600" kern="10" spc="720" dirty="0">
              <a:ln w="9525">
                <a:noFill/>
                <a:round/>
                <a:headEnd/>
                <a:tailEnd/>
              </a:ln>
              <a:latin typeface="Calibri" pitchFamily="34" charset="0"/>
            </a:endParaRPr>
          </a:p>
          <a:p>
            <a:pPr algn="ctr"/>
            <a:r>
              <a:rPr lang="pt-BR" sz="3600" kern="10" spc="720" dirty="0">
                <a:ln w="9525">
                  <a:noFill/>
                  <a:round/>
                  <a:headEnd/>
                  <a:tailEnd/>
                </a:ln>
                <a:latin typeface="Calibri" pitchFamily="34" charset="0"/>
              </a:rPr>
              <a:t>ORGÂNICOS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9429" y="4463015"/>
            <a:ext cx="287591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dirty="0">
                <a:latin typeface="Calibri" pitchFamily="34" charset="0"/>
              </a:rPr>
              <a:t>CONFIGURAÇÃO</a:t>
            </a:r>
          </a:p>
          <a:p>
            <a:r>
              <a:rPr lang="pt-BR" sz="2000" dirty="0">
                <a:latin typeface="Calibri" pitchFamily="34" charset="0"/>
              </a:rPr>
              <a:t>MOVIMENTOS RELATIVOS</a:t>
            </a:r>
          </a:p>
          <a:p>
            <a:r>
              <a:rPr lang="pt-BR" sz="2000" dirty="0">
                <a:latin typeface="Calibri" pitchFamily="34" charset="0"/>
              </a:rPr>
              <a:t>MATERIAL</a:t>
            </a:r>
          </a:p>
          <a:p>
            <a:r>
              <a:rPr lang="pt-BR" sz="2000" dirty="0">
                <a:latin typeface="Calibri" pitchFamily="34" charset="0"/>
              </a:rPr>
              <a:t>ETC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696481" y="1857364"/>
            <a:ext cx="3590295" cy="1643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/>
            <a:r>
              <a:rPr lang="pt-BR" sz="6600" kern="10" spc="720" dirty="0" smtClean="0">
                <a:latin typeface="Calibri" pitchFamily="34" charset="0"/>
              </a:rPr>
              <a:t>PRINCÍPIOS DE</a:t>
            </a:r>
            <a:endParaRPr lang="pt-BR" sz="6600" dirty="0" smtClean="0">
              <a:latin typeface="Calibri" pitchFamily="34" charset="0"/>
            </a:endParaRPr>
          </a:p>
          <a:p>
            <a:pPr algn="ctr" fontAlgn="base"/>
            <a:r>
              <a:rPr lang="pt-BR" sz="6600" kern="10" spc="720" dirty="0" smtClean="0">
                <a:latin typeface="Calibri" pitchFamily="34" charset="0"/>
              </a:rPr>
              <a:t>FUNCIONAMENTO</a:t>
            </a:r>
            <a:endParaRPr lang="pt-BR" sz="6600" dirty="0">
              <a:latin typeface="Calibri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966698" y="4499636"/>
            <a:ext cx="305756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dirty="0" smtClean="0">
                <a:latin typeface="Calibri" pitchFamily="34" charset="0"/>
              </a:rPr>
              <a:t>PRINCÍPIOS</a:t>
            </a:r>
          </a:p>
          <a:p>
            <a:r>
              <a:rPr lang="pt-BR" sz="2000" dirty="0" smtClean="0">
                <a:latin typeface="Calibri" pitchFamily="34" charset="0"/>
              </a:rPr>
              <a:t>TEORIAS FÍSICAS</a:t>
            </a:r>
          </a:p>
          <a:p>
            <a:r>
              <a:rPr lang="pt-BR" sz="2000" dirty="0" smtClean="0">
                <a:latin typeface="Calibri" pitchFamily="34" charset="0"/>
              </a:rPr>
              <a:t>LEIS TERMODINÂMICAS</a:t>
            </a:r>
          </a:p>
          <a:p>
            <a:r>
              <a:rPr lang="pt-BR" sz="2000" dirty="0" smtClean="0">
                <a:latin typeface="Calibri" pitchFamily="34" charset="0"/>
              </a:rPr>
              <a:t>FLUXO DE GASES</a:t>
            </a:r>
          </a:p>
          <a:p>
            <a:r>
              <a:rPr lang="pt-BR" sz="2000" dirty="0" smtClean="0">
                <a:latin typeface="Calibri" pitchFamily="34" charset="0"/>
              </a:rPr>
              <a:t>TRANSFERÊNCIA DE CALOR</a:t>
            </a:r>
            <a:endParaRPr lang="pt-BR" sz="2000" dirty="0">
              <a:latin typeface="Calibri" pitchFamily="34" charset="0"/>
            </a:endParaRPr>
          </a:p>
        </p:txBody>
      </p:sp>
      <p:cxnSp>
        <p:nvCxnSpPr>
          <p:cNvPr id="9" name="Conector angulado 8"/>
          <p:cNvCxnSpPr>
            <a:stCxn id="4" idx="2"/>
            <a:endCxn id="5" idx="0"/>
          </p:cNvCxnSpPr>
          <p:nvPr/>
        </p:nvCxnSpPr>
        <p:spPr>
          <a:xfrm rot="16200000" flipH="1">
            <a:off x="1445871" y="3931499"/>
            <a:ext cx="1062054" cy="978"/>
          </a:xfrm>
          <a:prstGeom prst="bentConnector3">
            <a:avLst>
              <a:gd name="adj1" fmla="val 50000"/>
            </a:avLst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angulado 9"/>
          <p:cNvCxnSpPr>
            <a:stCxn id="6" idx="2"/>
            <a:endCxn id="7" idx="0"/>
          </p:cNvCxnSpPr>
          <p:nvPr/>
        </p:nvCxnSpPr>
        <p:spPr>
          <a:xfrm rot="16200000" flipH="1">
            <a:off x="5993956" y="3998110"/>
            <a:ext cx="999198" cy="3853"/>
          </a:xfrm>
          <a:prstGeom prst="bentConnector3">
            <a:avLst>
              <a:gd name="adj1" fmla="val 50000"/>
            </a:avLst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3"/>
    </mc:Choice>
    <mc:Fallback xmlns="">
      <p:transition spd="slow" advTm="2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combustão?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"/>
    </mc:Choice>
    <mc:Fallback xmlns="">
      <p:transition spd="slow" advTm="6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é combustão?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Combustão ou queima é uma reação química exotérmica entre uma substância (o combustível) e um gás (o comburente), geralmente o oxigênio, para liberar calor. 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49"/>
    </mc:Choice>
    <mc:Fallback xmlns="">
      <p:transition spd="slow" advTm="79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93.5|7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9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7|2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.2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1|1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31.7|1.8|1.1|1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0.1|1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|13.5|2|40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trimônio Líquido">
  <a:themeElements>
    <a:clrScheme name="Patrimônio Líquid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atrimônio Líquid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trimônio Líquid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8964</TotalTime>
  <Words>1343</Words>
  <Application>Microsoft Office PowerPoint</Application>
  <PresentationFormat>Apresentação na tela (4:3)</PresentationFormat>
  <Paragraphs>223</Paragraphs>
  <Slides>47</Slides>
  <Notes>1</Notes>
  <HiddenSlides>0</HiddenSlides>
  <MMClips>47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9" baseType="lpstr">
      <vt:lpstr>Arial</vt:lpstr>
      <vt:lpstr>Arial Black</vt:lpstr>
      <vt:lpstr>Calibri</vt:lpstr>
      <vt:lpstr>Cambria</vt:lpstr>
      <vt:lpstr>Comic Sans MS</vt:lpstr>
      <vt:lpstr>Franklin Gothic Book</vt:lpstr>
      <vt:lpstr>Perpetua</vt:lpstr>
      <vt:lpstr>Tahoma</vt:lpstr>
      <vt:lpstr>Times New Roman</vt:lpstr>
      <vt:lpstr>Wingdings 2</vt:lpstr>
      <vt:lpstr>Patrimônio Líquido</vt:lpstr>
      <vt:lpstr>Imagem de mapa de bits</vt:lpstr>
      <vt:lpstr>Motores de Combustão Interna Parte I</vt:lpstr>
      <vt:lpstr>Motores de Combustão Interna</vt:lpstr>
      <vt:lpstr>O que é um motor?</vt:lpstr>
      <vt:lpstr>Apresentação do PowerPoint</vt:lpstr>
      <vt:lpstr>Composição do trator</vt:lpstr>
      <vt:lpstr>Motor a combustão interna</vt:lpstr>
      <vt:lpstr>NOÇÕES BÁSICAS SOBRE MOTORES DE COMBUSTÃO INTERNA</vt:lpstr>
      <vt:lpstr>O que é combustão?</vt:lpstr>
      <vt:lpstr>O que é combustão?</vt:lpstr>
      <vt:lpstr>O que é trabalho?</vt:lpstr>
      <vt:lpstr>O que é trabalho?</vt:lpstr>
      <vt:lpstr>O que é potência?</vt:lpstr>
      <vt:lpstr>O que é potência?</vt:lpstr>
      <vt:lpstr>O que é potência?</vt:lpstr>
      <vt:lpstr>Apresentação do PowerPoint</vt:lpstr>
      <vt:lpstr>Apresentação do PowerPoint</vt:lpstr>
      <vt:lpstr>Trabalho x Torque</vt:lpstr>
      <vt:lpstr>POTÊNCIA DO MOTOR</vt:lpstr>
      <vt:lpstr>Apresentação do PowerPoint</vt:lpstr>
      <vt:lpstr>PRINCÍPIOS DE FUNCIONAMENTO DOS MOTORES DE COMBUSTÃO INTERNA </vt:lpstr>
      <vt:lpstr>Conteúdo</vt:lpstr>
      <vt:lpstr>Motores de combustão interna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Tipos de ciclos de funcionamento</vt:lpstr>
      <vt:lpstr>Motores do ciclo OTTO</vt:lpstr>
      <vt:lpstr>Motores do ciclo DIESEL</vt:lpstr>
      <vt:lpstr>Apresentação do PowerPoint</vt:lpstr>
      <vt:lpstr>O que é um tempo do motor?</vt:lpstr>
      <vt:lpstr>Motores de 4 Tempos</vt:lpstr>
      <vt:lpstr>Apresentação do PowerPoint</vt:lpstr>
      <vt:lpstr>Funcionamento básico dos motores de 4 tempos</vt:lpstr>
      <vt:lpstr>Funcionamento básico dos motores de 4 tempos</vt:lpstr>
      <vt:lpstr>Funcionamento básico dos motores de 4 tempos</vt:lpstr>
      <vt:lpstr>Funcionamento básico dos motores de 4 tempos</vt:lpstr>
      <vt:lpstr>Apresentação do PowerPoint</vt:lpstr>
      <vt:lpstr>Motores do ciclo diesel de 4 tempos</vt:lpstr>
      <vt:lpstr>Apresentação do PowerPoint</vt:lpstr>
      <vt:lpstr>Motores de 2 Tempos</vt:lpstr>
      <vt:lpstr>Funcionamento básico dos motores do ciclo otto de 2 tempos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Motores de Combustão Interna Parte I</dc:title>
  <dc:creator>TLR</dc:creator>
  <cp:lastModifiedBy>Usuário do Windows</cp:lastModifiedBy>
  <cp:revision>158</cp:revision>
  <dcterms:created xsi:type="dcterms:W3CDTF">2010-03-17T18:21:20Z</dcterms:created>
  <dcterms:modified xsi:type="dcterms:W3CDTF">2021-05-05T02:52:03Z</dcterms:modified>
</cp:coreProperties>
</file>