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2" r:id="rId5"/>
    <p:sldId id="260" r:id="rId6"/>
    <p:sldId id="261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4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5F93E-3286-4365-A1F6-89648D3D01D7}" type="datetimeFigureOut">
              <a:rPr lang="pt-BR" smtClean="0"/>
              <a:t>17/05/2023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79D86-109D-4668-9D14-3D7AA7EB1E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293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Sinfonia 9: 80 músicos + 80 coralistas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79D86-109D-4668-9D14-3D7AA7EB1ED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24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Alto na colina, abaixo no vale, mando-te mil </a:t>
            </a:r>
            <a:r>
              <a:rPr lang="pt-BR" dirty="0" err="1"/>
              <a:t>lembraças</a:t>
            </a:r>
            <a:r>
              <a:rPr lang="pt-BR" dirty="0"/>
              <a:t>. Assim o pastor tocou sua trompa! (cartão enviado a Clara em 1868)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79D86-109D-4668-9D14-3D7AA7EB1ED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869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79D86-109D-4668-9D14-3D7AA7EB1ED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531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D2D26F-51B0-CCF6-1896-305E86567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CE757E8-D436-F382-14DE-1C4D7BD61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000D53-422D-DA6D-1B13-55374B38E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85E0-F8BD-476E-87B7-26D05FAE3A02}" type="datetimeFigureOut">
              <a:rPr lang="pt-BR" smtClean="0"/>
              <a:t>17/05/2023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0394C1-E227-2B8D-A2F2-C568F1D8F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681CEA-75F7-E119-1C36-BF7391D53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4DAB-4B6F-4C2A-BF0E-1E853350E6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1236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2895B1-7AAB-734C-7E14-94E1AC114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9032147-9BEA-810F-78B0-C10F1A512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3A0F02-87CC-4AB3-6DC9-D18856371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85E0-F8BD-476E-87B7-26D05FAE3A02}" type="datetimeFigureOut">
              <a:rPr lang="pt-BR" smtClean="0"/>
              <a:t>17/05/2023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FABC39-800F-D149-24CA-4BE38E983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A4133D-DD66-A4F5-4EF2-F60CCEDC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4DAB-4B6F-4C2A-BF0E-1E853350E6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970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C2AE1FD-00E9-D788-ADCA-D8BB3A7C2C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663F3E4-F4A7-CECA-B5C5-396798E68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595813-78FF-3ECB-3DAF-FD44F201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85E0-F8BD-476E-87B7-26D05FAE3A02}" type="datetimeFigureOut">
              <a:rPr lang="pt-BR" smtClean="0"/>
              <a:t>17/05/2023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12A1A2-CD88-05B3-A20D-117DA4568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D5BFA6-5F5C-850C-3BC0-7A849375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4DAB-4B6F-4C2A-BF0E-1E853350E6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80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E09657-B887-37F1-0373-D389FCA45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D4645D-EE78-05D2-7417-5D0576044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5A6C60-0753-BA77-3386-32DBC36E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85E0-F8BD-476E-87B7-26D05FAE3A02}" type="datetimeFigureOut">
              <a:rPr lang="pt-BR" smtClean="0"/>
              <a:t>17/05/2023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08A56E-349D-8720-262D-EB3108C9F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EB5789-9AD6-FD83-DC03-D4307479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4DAB-4B6F-4C2A-BF0E-1E853350E6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8798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0B40B4-0CCB-A0D2-AF53-FC4190424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48E788-7731-1809-4F0A-8AD29CF7A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92DF5E-4794-653E-E1E4-33EA4B6F4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85E0-F8BD-476E-87B7-26D05FAE3A02}" type="datetimeFigureOut">
              <a:rPr lang="pt-BR" smtClean="0"/>
              <a:t>17/05/2023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3CF8DE-AD5A-FFC7-C301-5F8838063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D67BEE-552F-F6A3-D5AA-0941AC50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4DAB-4B6F-4C2A-BF0E-1E853350E6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034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2B43C3-C4ED-D684-9622-C831904D5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F060FA-02D1-94C4-2356-3E74DD919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CE44429-2B72-D917-EFF9-897FE44FE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789D5AB-2D7F-5949-E195-5F666BA64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85E0-F8BD-476E-87B7-26D05FAE3A02}" type="datetimeFigureOut">
              <a:rPr lang="pt-BR" smtClean="0"/>
              <a:t>17/05/2023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A6C7BB-48CE-3B97-A11A-48EDF8E53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8DA27AE-0F92-D047-0F5A-234E8992B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4DAB-4B6F-4C2A-BF0E-1E853350E6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8059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C02E60-BFD1-0928-B969-C0E19BDB5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A02C8A-EA9B-A3B8-F2FA-5B18E3D07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05FCF2-AD95-9B87-79A6-9C8853C01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F668439-F10F-BDC8-8E53-9C8242ED4A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40B1915-F0AD-E847-AC54-7BBF330518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0A36A81-BB73-C149-D483-28636D265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85E0-F8BD-476E-87B7-26D05FAE3A02}" type="datetimeFigureOut">
              <a:rPr lang="pt-BR" smtClean="0"/>
              <a:t>17/05/2023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ACB83A6-E5B8-3F88-CA1A-308DF3B1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AE6F2BB-473C-E42B-A01A-52182AA2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4DAB-4B6F-4C2A-BF0E-1E853350E6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6845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055CF-F200-DEF9-8703-B35F3B3D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F558BFB-C9E0-C3F9-29A3-BA4C11AD1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85E0-F8BD-476E-87B7-26D05FAE3A02}" type="datetimeFigureOut">
              <a:rPr lang="pt-BR" smtClean="0"/>
              <a:t>17/05/2023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CA6521C-7AAA-076B-A971-21DDFA21D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4275C16-F360-8772-D74D-2C70EAAD7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4DAB-4B6F-4C2A-BF0E-1E853350E6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125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3D8BCCD-DF14-5126-4A78-C90F5E5A2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85E0-F8BD-476E-87B7-26D05FAE3A02}" type="datetimeFigureOut">
              <a:rPr lang="pt-BR" smtClean="0"/>
              <a:t>17/05/2023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85FA48-9E12-B274-B336-2D83EE15F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23820AB-DA9B-C82E-D8C0-126A04F91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4DAB-4B6F-4C2A-BF0E-1E853350E6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5428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7C783-9056-37BD-A824-A62157741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828E17-F113-E898-2ADC-3286DE27F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0050F03-6115-2DB6-3A46-FFC737C18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59C35B4-1E39-FAD2-2B82-8DA3F9565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85E0-F8BD-476E-87B7-26D05FAE3A02}" type="datetimeFigureOut">
              <a:rPr lang="pt-BR" smtClean="0"/>
              <a:t>17/05/2023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9856B3F-0153-8B29-07D5-5F73C56CF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80320C4-1251-EDE7-250A-0FB12AACD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4DAB-4B6F-4C2A-BF0E-1E853350E6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6922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93447-F3B6-B56B-DDFC-6A49305FD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F01F6D1-7E03-95E3-50A4-69C4ACC33D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C28DEAA-C8D5-3E34-FADA-9604B7219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560C47-5B41-EB71-43A8-E2017ADBF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85E0-F8BD-476E-87B7-26D05FAE3A02}" type="datetimeFigureOut">
              <a:rPr lang="pt-BR" smtClean="0"/>
              <a:t>17/05/2023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4344A05-6FCE-9B38-72E6-9A32C5214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477C871-A2A6-B23E-7A2D-C4680606F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4DAB-4B6F-4C2A-BF0E-1E853350E6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547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7E07DC4-349D-AAEB-ABCD-13C72A59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D965248-199F-FFFC-D657-D977066C2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CF1815-867E-728C-860B-D471BF482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085E0-F8BD-476E-87B7-26D05FAE3A02}" type="datetimeFigureOut">
              <a:rPr lang="pt-BR" smtClean="0"/>
              <a:t>17/05/2023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90C0AD-CD74-1E06-09E1-098E17A87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56EC1E-4E4F-A185-B32C-82352607B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A4DAB-4B6F-4C2A-BF0E-1E853350E6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7688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rahms_ The 1889 recordings (&amp; Joachim 1903 recording)">
            <a:hlinkClick r:id="" action="ppaction://media"/>
            <a:extLst>
              <a:ext uri="{FF2B5EF4-FFF2-40B4-BE49-F238E27FC236}">
                <a16:creationId xmlns:a16="http://schemas.microsoft.com/office/drawing/2014/main" id="{D8936E94-1ED6-A1B4-0290-91B66FD292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9D36BAB-46EB-CDDC-1542-01920D0C48E7}"/>
              </a:ext>
            </a:extLst>
          </p:cNvPr>
          <p:cNvSpPr txBox="1"/>
          <p:nvPr/>
        </p:nvSpPr>
        <p:spPr>
          <a:xfrm>
            <a:off x="284480" y="375920"/>
            <a:ext cx="2529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JOHANNES BRAHMS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voz de Brahms e </a:t>
            </a:r>
          </a:p>
          <a:p>
            <a:r>
              <a:rPr lang="pt-BR" dirty="0">
                <a:solidFill>
                  <a:schemeClr val="bg1"/>
                </a:solidFill>
              </a:rPr>
              <a:t>Dança Húngara nº 1 (1889)</a:t>
            </a:r>
          </a:p>
        </p:txBody>
      </p:sp>
    </p:spTree>
    <p:extLst>
      <p:ext uri="{BB962C8B-B14F-4D97-AF65-F5344CB8AC3E}">
        <p14:creationId xmlns:p14="http://schemas.microsoft.com/office/powerpoint/2010/main" val="354650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seph Joachim plays Brahms Hungarian Dance #1(360p)">
            <a:hlinkClick r:id="" action="ppaction://media"/>
            <a:extLst>
              <a:ext uri="{FF2B5EF4-FFF2-40B4-BE49-F238E27FC236}">
                <a16:creationId xmlns:a16="http://schemas.microsoft.com/office/drawing/2014/main" id="{FB758F36-B2D3-BD80-EF5C-F4410AF529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6673" y="105756"/>
            <a:ext cx="8215489" cy="672176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94EAF6C-6F92-D936-A086-059C970359A3}"/>
              </a:ext>
            </a:extLst>
          </p:cNvPr>
          <p:cNvSpPr txBox="1"/>
          <p:nvPr/>
        </p:nvSpPr>
        <p:spPr>
          <a:xfrm>
            <a:off x="355600" y="447040"/>
            <a:ext cx="390144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Joseph Joachim (1831-1907)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Brahms. Rapsódia </a:t>
            </a:r>
            <a:r>
              <a:rPr lang="pt-BR" dirty="0" err="1">
                <a:solidFill>
                  <a:schemeClr val="bg1"/>
                </a:solidFill>
              </a:rPr>
              <a:t>Hungara</a:t>
            </a:r>
            <a:r>
              <a:rPr lang="pt-BR" dirty="0">
                <a:solidFill>
                  <a:schemeClr val="bg1"/>
                </a:solidFill>
              </a:rPr>
              <a:t> no.  1 </a:t>
            </a:r>
          </a:p>
          <a:p>
            <a:r>
              <a:rPr lang="pt-BR" dirty="0">
                <a:solidFill>
                  <a:schemeClr val="bg1"/>
                </a:solidFill>
              </a:rPr>
              <a:t>(gravada em 1903)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Amigo de Mendelssohn</a:t>
            </a:r>
          </a:p>
          <a:p>
            <a:r>
              <a:rPr lang="pt-BR" dirty="0">
                <a:solidFill>
                  <a:schemeClr val="bg1"/>
                </a:solidFill>
              </a:rPr>
              <a:t>Concerto de Beethoven sob a batuta de Mendelssohn (1844)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 err="1">
                <a:solidFill>
                  <a:schemeClr val="bg1"/>
                </a:solidFill>
              </a:rPr>
              <a:t>Spalla</a:t>
            </a:r>
            <a:r>
              <a:rPr lang="pt-BR" dirty="0">
                <a:solidFill>
                  <a:schemeClr val="bg1"/>
                </a:solidFill>
              </a:rPr>
              <a:t> da orquestra de Weimar, sob batuta de Liszt (1848-52)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Rompe com Liszt em 1857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A partir de 1852: amigo de Clara Schumann e Brahms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Brahms (dedicações a Joachim):</a:t>
            </a:r>
          </a:p>
          <a:p>
            <a:r>
              <a:rPr lang="pt-BR" dirty="0">
                <a:solidFill>
                  <a:schemeClr val="bg1"/>
                </a:solidFill>
              </a:rPr>
              <a:t>concerto para violino (1878)</a:t>
            </a:r>
          </a:p>
          <a:p>
            <a:r>
              <a:rPr lang="pt-BR" dirty="0">
                <a:solidFill>
                  <a:schemeClr val="bg1"/>
                </a:solidFill>
              </a:rPr>
              <a:t>Concerto duplo (1887)</a:t>
            </a:r>
          </a:p>
        </p:txBody>
      </p:sp>
    </p:spTree>
    <p:extLst>
      <p:ext uri="{BB962C8B-B14F-4D97-AF65-F5344CB8AC3E}">
        <p14:creationId xmlns:p14="http://schemas.microsoft.com/office/powerpoint/2010/main" val="285778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ohannes Brahms – Wikipédia, a enciclopédia livre">
            <a:extLst>
              <a:ext uri="{FF2B5EF4-FFF2-40B4-BE49-F238E27FC236}">
                <a16:creationId xmlns:a16="http://schemas.microsoft.com/office/drawing/2014/main" id="{E7FD1EE0-263A-CB58-2E41-BC734B0F4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1" r="5178"/>
          <a:stretch/>
        </p:blipFill>
        <p:spPr bwMode="auto">
          <a:xfrm>
            <a:off x="8450762" y="0"/>
            <a:ext cx="3741238" cy="659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1ACF120-FCB0-02BC-5BB5-F39548E55AFC}"/>
              </a:ext>
            </a:extLst>
          </p:cNvPr>
          <p:cNvSpPr txBox="1"/>
          <p:nvPr/>
        </p:nvSpPr>
        <p:spPr>
          <a:xfrm>
            <a:off x="81280" y="132080"/>
            <a:ext cx="8585199" cy="64633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Johannes Brahms (1833 – 1897)</a:t>
            </a:r>
          </a:p>
          <a:p>
            <a:pPr algn="ctr"/>
            <a:r>
              <a:rPr lang="pt-BR" b="1" dirty="0"/>
              <a:t>Produção sinfônica</a:t>
            </a:r>
          </a:p>
          <a:p>
            <a:endParaRPr lang="pt-BR" dirty="0"/>
          </a:p>
          <a:p>
            <a:endParaRPr lang="pt-BR" dirty="0"/>
          </a:p>
          <a:p>
            <a:r>
              <a:rPr lang="pt-BR" b="1" dirty="0"/>
              <a:t>1850-60</a:t>
            </a:r>
            <a:r>
              <a:rPr lang="pt-BR" dirty="0"/>
              <a:t>:  música de câmara, </a:t>
            </a:r>
            <a:r>
              <a:rPr lang="pt-BR" dirty="0" err="1"/>
              <a:t>Lieder</a:t>
            </a:r>
            <a:r>
              <a:rPr lang="pt-BR" dirty="0"/>
              <a:t>, serenatas para orquestra, variações (Haydn)</a:t>
            </a:r>
          </a:p>
          <a:p>
            <a:r>
              <a:rPr lang="pt-BR" b="1" dirty="0"/>
              <a:t>1854: </a:t>
            </a:r>
            <a:r>
              <a:rPr lang="pt-BR" dirty="0"/>
              <a:t>	rascunho para uma sinfonia.... 1º concerto para piano</a:t>
            </a:r>
          </a:p>
          <a:p>
            <a:endParaRPr lang="pt-BR" dirty="0"/>
          </a:p>
          <a:p>
            <a:endParaRPr lang="pt-BR" dirty="0"/>
          </a:p>
          <a:p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“Nunca comporei uma sinfonia! Vocês não sabem o quão difícil  é 	</a:t>
            </a:r>
          </a:p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ouvir os passos de um gigante como ele (Beethoven) atrás de nós!”. </a:t>
            </a:r>
            <a:endParaRPr lang="pt-BR" b="1" dirty="0"/>
          </a:p>
          <a:p>
            <a:endParaRPr lang="pt-BR" dirty="0"/>
          </a:p>
          <a:p>
            <a:endParaRPr lang="pt-BR" b="1" dirty="0"/>
          </a:p>
          <a:p>
            <a:r>
              <a:rPr lang="pt-BR" b="1" dirty="0"/>
              <a:t>1855 – 1876: </a:t>
            </a:r>
            <a:r>
              <a:rPr lang="pt-BR" dirty="0"/>
              <a:t>1ª sinfonia  </a:t>
            </a:r>
          </a:p>
          <a:p>
            <a:r>
              <a:rPr lang="pt-BR" dirty="0"/>
              <a:t>	       crítica: 10ª sinfonia (música não programática de grande escala)</a:t>
            </a:r>
          </a:p>
          <a:p>
            <a:r>
              <a:rPr lang="pt-BR" b="1" dirty="0"/>
              <a:t>1877, 1883, 1884: </a:t>
            </a:r>
            <a:r>
              <a:rPr lang="pt-BR" dirty="0"/>
              <a:t>Sinfonias 2 (op. 73), 3 (op. 90) e 4 (op. 98)</a:t>
            </a:r>
          </a:p>
          <a:p>
            <a:endParaRPr lang="pt-BR" dirty="0"/>
          </a:p>
          <a:p>
            <a:r>
              <a:rPr lang="pt-BR" dirty="0"/>
              <a:t>Equilíbrio entre densidade harmônica (Schumann) e senso de clareza formal (Beethoven)</a:t>
            </a:r>
          </a:p>
          <a:p>
            <a:r>
              <a:rPr lang="pt-BR" dirty="0"/>
              <a:t>Justo meio: fragmentação (pela harmonia) ou academicismo (pela forma)</a:t>
            </a:r>
          </a:p>
          <a:p>
            <a:r>
              <a:rPr lang="pt-BR" dirty="0"/>
              <a:t>Lirismo melódico (Schubert)</a:t>
            </a:r>
          </a:p>
          <a:p>
            <a:r>
              <a:rPr lang="pt-BR" dirty="0" err="1"/>
              <a:t>Subtexturas</a:t>
            </a:r>
            <a:r>
              <a:rPr lang="pt-BR" dirty="0"/>
              <a:t> (Haydn, Beethoven)</a:t>
            </a:r>
          </a:p>
          <a:p>
            <a:r>
              <a:rPr lang="pt-BR" dirty="0"/>
              <a:t>Colorido e dinâmica muito amplos, com orquestra gigante</a:t>
            </a:r>
          </a:p>
          <a:p>
            <a:r>
              <a:rPr lang="pt-BR" dirty="0"/>
              <a:t>		estreia Beethoven </a:t>
            </a:r>
            <a:r>
              <a:rPr lang="pt-BR" dirty="0" err="1"/>
              <a:t>Eroica</a:t>
            </a:r>
            <a:r>
              <a:rPr lang="pt-BR" dirty="0"/>
              <a:t>: 28/34 músicos</a:t>
            </a:r>
          </a:p>
          <a:p>
            <a:r>
              <a:rPr lang="pt-BR" dirty="0"/>
              <a:t>		estreia Brahms 1: 50-60 músicos	</a:t>
            </a:r>
          </a:p>
        </p:txBody>
      </p:sp>
      <p:sp>
        <p:nvSpPr>
          <p:cNvPr id="3" name="Balão de Fala: Oval 2">
            <a:extLst>
              <a:ext uri="{FF2B5EF4-FFF2-40B4-BE49-F238E27FC236}">
                <a16:creationId xmlns:a16="http://schemas.microsoft.com/office/drawing/2014/main" id="{F0A19712-3CF8-EC9F-6AFC-F7B8EE76183F}"/>
              </a:ext>
            </a:extLst>
          </p:cNvPr>
          <p:cNvSpPr/>
          <p:nvPr/>
        </p:nvSpPr>
        <p:spPr>
          <a:xfrm rot="16200000" flipH="1">
            <a:off x="3507128" y="-1253358"/>
            <a:ext cx="1259842" cy="7769599"/>
          </a:xfrm>
          <a:prstGeom prst="wedgeEllipseCallout">
            <a:avLst>
              <a:gd name="adj1" fmla="val -16801"/>
              <a:gd name="adj2" fmla="val 69038"/>
            </a:avLst>
          </a:prstGeom>
          <a:solidFill>
            <a:schemeClr val="accent2">
              <a:lumMod val="20000"/>
              <a:lumOff val="80000"/>
              <a:alpha val="2800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7BA14D8-774D-7DE5-9D8A-A1E56E318DD9}"/>
              </a:ext>
            </a:extLst>
          </p:cNvPr>
          <p:cNvSpPr/>
          <p:nvPr/>
        </p:nvSpPr>
        <p:spPr>
          <a:xfrm>
            <a:off x="0" y="-50800"/>
            <a:ext cx="8666479" cy="956441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3692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BEAD72F-FE53-8A44-3D15-D547D2813F35}"/>
              </a:ext>
            </a:extLst>
          </p:cNvPr>
          <p:cNvSpPr txBox="1"/>
          <p:nvPr/>
        </p:nvSpPr>
        <p:spPr>
          <a:xfrm>
            <a:off x="182880" y="243840"/>
            <a:ext cx="520192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Brahms. Sinfonia 1 (do m. </a:t>
            </a:r>
            <a:r>
              <a:rPr lang="pt-BR" sz="2000" b="1" dirty="0" err="1"/>
              <a:t>op</a:t>
            </a:r>
            <a:r>
              <a:rPr lang="pt-BR" sz="2000" b="1" dirty="0"/>
              <a:t> 68, 1876)</a:t>
            </a:r>
          </a:p>
          <a:p>
            <a:pPr algn="ctr"/>
            <a:r>
              <a:rPr lang="pt-BR" sz="2000" b="1" dirty="0"/>
              <a:t>IV. </a:t>
            </a:r>
            <a:r>
              <a:rPr lang="pt-BR" sz="2000" b="1" dirty="0" err="1"/>
              <a:t>Finale</a:t>
            </a:r>
            <a:endParaRPr lang="pt-BR" sz="2000" b="1" dirty="0"/>
          </a:p>
          <a:p>
            <a:endParaRPr lang="pt-BR" dirty="0"/>
          </a:p>
          <a:p>
            <a:r>
              <a:rPr lang="pt-BR" b="1" dirty="0"/>
              <a:t>Introdução</a:t>
            </a:r>
            <a:r>
              <a:rPr lang="pt-BR" dirty="0"/>
              <a:t> - adagio</a:t>
            </a:r>
          </a:p>
          <a:p>
            <a:r>
              <a:rPr lang="pt-BR" dirty="0"/>
              <a:t>Alternância entre textura </a:t>
            </a:r>
            <a:r>
              <a:rPr lang="pt-BR" dirty="0" err="1"/>
              <a:t>cordal</a:t>
            </a:r>
            <a:r>
              <a:rPr lang="pt-BR" dirty="0"/>
              <a:t>, com harmonia indefinida, alternada com pizzicatos (recitativo?)</a:t>
            </a:r>
          </a:p>
          <a:p>
            <a:r>
              <a:rPr lang="pt-BR" dirty="0"/>
              <a:t>Harmonias ricas, cromáticas criando suspense</a:t>
            </a:r>
          </a:p>
          <a:p>
            <a:r>
              <a:rPr lang="pt-BR" dirty="0"/>
              <a:t>Escalas descendentes furiosas </a:t>
            </a:r>
          </a:p>
          <a:p>
            <a:r>
              <a:rPr lang="pt-BR" dirty="0"/>
              <a:t>Melodia alpina (trompa) dedicada a Clara Schumann</a:t>
            </a:r>
          </a:p>
          <a:p>
            <a:r>
              <a:rPr lang="pt-BR" dirty="0"/>
              <a:t>Coral (Bach) </a:t>
            </a:r>
          </a:p>
          <a:p>
            <a:endParaRPr lang="pt-BR" dirty="0"/>
          </a:p>
          <a:p>
            <a:r>
              <a:rPr lang="pt-BR" dirty="0" err="1"/>
              <a:t>Allegro</a:t>
            </a:r>
            <a:r>
              <a:rPr lang="pt-BR" dirty="0"/>
              <a:t> non </a:t>
            </a:r>
            <a:r>
              <a:rPr lang="pt-BR" dirty="0" err="1"/>
              <a:t>troppo</a:t>
            </a:r>
            <a:r>
              <a:rPr lang="pt-BR" dirty="0"/>
              <a:t>, </a:t>
            </a:r>
            <a:r>
              <a:rPr lang="pt-BR" dirty="0" err="1"/>
              <a:t>ma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brio</a:t>
            </a:r>
          </a:p>
          <a:p>
            <a:r>
              <a:rPr lang="pt-BR" b="1" dirty="0"/>
              <a:t>Tema 1 </a:t>
            </a:r>
            <a:r>
              <a:rPr lang="pt-BR" dirty="0"/>
              <a:t>(coral “Ode à Alegria”, dó maior glorioso): </a:t>
            </a:r>
          </a:p>
          <a:p>
            <a:r>
              <a:rPr lang="pt-BR" dirty="0"/>
              <a:t>Cordas </a:t>
            </a:r>
          </a:p>
          <a:p>
            <a:r>
              <a:rPr lang="pt-BR" dirty="0"/>
              <a:t>Sopros</a:t>
            </a:r>
          </a:p>
          <a:p>
            <a:r>
              <a:rPr lang="pt-BR" dirty="0"/>
              <a:t>Transição tutti (des. </a:t>
            </a:r>
            <a:r>
              <a:rPr lang="pt-BR" dirty="0" err="1"/>
              <a:t>motívico</a:t>
            </a:r>
            <a:r>
              <a:rPr lang="pt-BR" dirty="0"/>
              <a:t> do tema)</a:t>
            </a:r>
          </a:p>
          <a:p>
            <a:endParaRPr lang="pt-BR" dirty="0"/>
          </a:p>
          <a:p>
            <a:r>
              <a:rPr lang="pt-BR" b="1" dirty="0"/>
              <a:t>Tema 2 </a:t>
            </a:r>
            <a:r>
              <a:rPr lang="pt-BR" dirty="0"/>
              <a:t>(sol maior) feito com motivos em gradação (Beethoven), des. </a:t>
            </a:r>
            <a:r>
              <a:rPr lang="pt-BR" dirty="0" err="1"/>
              <a:t>motívico</a:t>
            </a:r>
            <a:endParaRPr lang="pt-BR" dirty="0"/>
          </a:p>
          <a:p>
            <a:r>
              <a:rPr lang="pt-BR" dirty="0"/>
              <a:t>Desenvolvimento: solo </a:t>
            </a:r>
            <a:r>
              <a:rPr lang="pt-BR" dirty="0" err="1"/>
              <a:t>oboe</a:t>
            </a:r>
            <a:r>
              <a:rPr lang="pt-BR" dirty="0"/>
              <a:t> </a:t>
            </a:r>
            <a:r>
              <a:rPr lang="pt-BR" dirty="0" err="1"/>
              <a:t>subextura</a:t>
            </a:r>
            <a:r>
              <a:rPr lang="pt-BR" dirty="0"/>
              <a:t> delicada (</a:t>
            </a:r>
            <a:r>
              <a:rPr lang="pt-BR" dirty="0" err="1"/>
              <a:t>spincopes</a:t>
            </a:r>
            <a:r>
              <a:rPr lang="pt-BR" dirty="0"/>
              <a:t>) X des. </a:t>
            </a:r>
            <a:r>
              <a:rPr lang="pt-BR" dirty="0" err="1"/>
              <a:t>motívico</a:t>
            </a:r>
            <a:r>
              <a:rPr lang="pt-BR" dirty="0"/>
              <a:t> cordas (incisivo)</a:t>
            </a:r>
          </a:p>
          <a:p>
            <a:r>
              <a:rPr lang="pt-BR" dirty="0"/>
              <a:t>Seção </a:t>
            </a:r>
            <a:r>
              <a:rPr lang="pt-BR" dirty="0" err="1"/>
              <a:t>cadencial</a:t>
            </a:r>
            <a:r>
              <a:rPr lang="pt-BR" dirty="0"/>
              <a:t> tutti, tercinas, cadência Mi m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977160A-B47A-D2F5-64CD-BE49F5108EED}"/>
              </a:ext>
            </a:extLst>
          </p:cNvPr>
          <p:cNvSpPr txBox="1"/>
          <p:nvPr/>
        </p:nvSpPr>
        <p:spPr>
          <a:xfrm>
            <a:off x="5659120" y="243840"/>
            <a:ext cx="5913120" cy="5913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758E88E-CDF6-881F-517E-58D430ED9C84}"/>
              </a:ext>
            </a:extLst>
          </p:cNvPr>
          <p:cNvSpPr txBox="1"/>
          <p:nvPr/>
        </p:nvSpPr>
        <p:spPr>
          <a:xfrm>
            <a:off x="5496560" y="255141"/>
            <a:ext cx="65125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b="1" dirty="0"/>
              <a:t>Tema 1 - desenvolvimento</a:t>
            </a:r>
          </a:p>
          <a:p>
            <a:r>
              <a:rPr lang="pt-BR" dirty="0"/>
              <a:t>cordas </a:t>
            </a:r>
          </a:p>
          <a:p>
            <a:r>
              <a:rPr lang="pt-BR" dirty="0"/>
              <a:t>Sopros, vai se diluindo, caminhando por ciclo de 5as/homônimos</a:t>
            </a:r>
          </a:p>
          <a:p>
            <a:r>
              <a:rPr lang="pt-BR" dirty="0"/>
              <a:t>Figuração tutti de harmonia instável (acordes X </a:t>
            </a:r>
            <a:r>
              <a:rPr lang="pt-BR" dirty="0" err="1"/>
              <a:t>subtextura</a:t>
            </a:r>
            <a:r>
              <a:rPr lang="pt-BR" dirty="0"/>
              <a:t> de escalas descendentes furiosas)</a:t>
            </a:r>
          </a:p>
          <a:p>
            <a:r>
              <a:rPr lang="pt-BR" dirty="0" err="1"/>
              <a:t>Subtextura</a:t>
            </a:r>
            <a:r>
              <a:rPr lang="pt-BR" dirty="0"/>
              <a:t> com nova função de apoiar suspiros  suspensões /sopros</a:t>
            </a:r>
          </a:p>
          <a:p>
            <a:r>
              <a:rPr lang="pt-BR" dirty="0"/>
              <a:t>Inversão: figuração vai para sopros, cordas pontuadas tutti</a:t>
            </a:r>
          </a:p>
          <a:p>
            <a:r>
              <a:rPr lang="pt-BR" dirty="0"/>
              <a:t>Figuração volta para cordas</a:t>
            </a:r>
          </a:p>
          <a:p>
            <a:r>
              <a:rPr lang="pt-BR" dirty="0"/>
              <a:t>Suspiros – alternando entre cordas e sopros</a:t>
            </a:r>
          </a:p>
          <a:p>
            <a:r>
              <a:rPr lang="pt-BR" dirty="0" err="1"/>
              <a:t>Fortissimo</a:t>
            </a:r>
            <a:r>
              <a:rPr lang="pt-BR" dirty="0"/>
              <a:t> tutti, harmonias instáveis, acordes diminutos</a:t>
            </a:r>
          </a:p>
          <a:p>
            <a:r>
              <a:rPr lang="pt-BR" dirty="0"/>
              <a:t>Decrescendo súbito, tom soturno</a:t>
            </a:r>
          </a:p>
          <a:p>
            <a:endParaRPr lang="pt-BR" dirty="0"/>
          </a:p>
          <a:p>
            <a:r>
              <a:rPr lang="pt-BR" b="1" dirty="0"/>
              <a:t>Tema 2 </a:t>
            </a:r>
            <a:r>
              <a:rPr lang="pt-BR" dirty="0"/>
              <a:t>(dó maior)</a:t>
            </a:r>
          </a:p>
          <a:p>
            <a:r>
              <a:rPr lang="pt-BR" dirty="0"/>
              <a:t>Cordas</a:t>
            </a:r>
          </a:p>
          <a:p>
            <a:r>
              <a:rPr lang="pt-BR" dirty="0"/>
              <a:t>Tema do oboé agora nas cordas X des. </a:t>
            </a:r>
            <a:r>
              <a:rPr lang="pt-BR" dirty="0" err="1"/>
              <a:t>motívico</a:t>
            </a:r>
            <a:r>
              <a:rPr lang="pt-BR" dirty="0"/>
              <a:t> incisivo</a:t>
            </a:r>
          </a:p>
          <a:p>
            <a:r>
              <a:rPr lang="pt-BR" dirty="0"/>
              <a:t>Seção </a:t>
            </a:r>
            <a:r>
              <a:rPr lang="pt-BR" dirty="0" err="1"/>
              <a:t>cadencial</a:t>
            </a:r>
            <a:r>
              <a:rPr lang="pt-BR" dirty="0"/>
              <a:t> tutti, tercinas (cadencia em dó m)</a:t>
            </a:r>
          </a:p>
          <a:p>
            <a:endParaRPr lang="pt-BR" dirty="0"/>
          </a:p>
          <a:p>
            <a:r>
              <a:rPr lang="pt-BR" b="1" dirty="0" err="1"/>
              <a:t>Coda</a:t>
            </a:r>
            <a:r>
              <a:rPr lang="pt-BR" b="1" dirty="0"/>
              <a:t> </a:t>
            </a:r>
          </a:p>
          <a:p>
            <a:r>
              <a:rPr lang="pt-BR" dirty="0"/>
              <a:t>Material do tema 1, passando por harmonias ricas (napolitana)</a:t>
            </a:r>
          </a:p>
          <a:p>
            <a:r>
              <a:rPr lang="pt-BR" dirty="0"/>
              <a:t>Tutti grandioso (dó M), fortíssimo, usando toda a tessitura da orquestra, com figurações internas. Coral (Bach).</a:t>
            </a:r>
          </a:p>
        </p:txBody>
      </p:sp>
      <p:pic>
        <p:nvPicPr>
          <p:cNvPr id="5" name="Brahms Sinfonia 1 - IV. finale">
            <a:hlinkClick r:id="" action="ppaction://media"/>
            <a:extLst>
              <a:ext uri="{FF2B5EF4-FFF2-40B4-BE49-F238E27FC236}">
                <a16:creationId xmlns:a16="http://schemas.microsoft.com/office/drawing/2014/main" id="{5A21CC45-4721-6B9F-0EC3-FE456A5DD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411" y="2787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6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3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358D897-A4A4-B70E-349D-910112CCC020}"/>
              </a:ext>
            </a:extLst>
          </p:cNvPr>
          <p:cNvSpPr txBox="1"/>
          <p:nvPr/>
        </p:nvSpPr>
        <p:spPr>
          <a:xfrm>
            <a:off x="172720" y="58846"/>
            <a:ext cx="556768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Brahms. Sinfonia 4, op. 98 (1884)</a:t>
            </a:r>
          </a:p>
          <a:p>
            <a:pPr algn="ctr"/>
            <a:r>
              <a:rPr lang="pt-BR" sz="2000" b="1" dirty="0"/>
              <a:t>II. Andante</a:t>
            </a:r>
          </a:p>
          <a:p>
            <a:endParaRPr lang="pt-BR" dirty="0"/>
          </a:p>
          <a:p>
            <a:r>
              <a:rPr lang="pt-BR" b="1" dirty="0"/>
              <a:t>Introdução: </a:t>
            </a:r>
            <a:r>
              <a:rPr lang="pt-BR" dirty="0"/>
              <a:t>fanfarra</a:t>
            </a:r>
          </a:p>
          <a:p>
            <a:endParaRPr lang="pt-BR" dirty="0"/>
          </a:p>
          <a:p>
            <a:r>
              <a:rPr lang="pt-BR" b="1" dirty="0"/>
              <a:t>Tema 1 </a:t>
            </a:r>
          </a:p>
          <a:p>
            <a:pPr marL="342900" indent="-342900">
              <a:buAutoNum type="alphaLcPeriod"/>
            </a:pPr>
            <a:r>
              <a:rPr lang="pt-BR" dirty="0"/>
              <a:t>Tema 1: transformação da fanfarra, modo de mi frígio</a:t>
            </a:r>
          </a:p>
          <a:p>
            <a:pPr marL="342900" indent="-342900">
              <a:buAutoNum type="alphaLcPeriod"/>
            </a:pPr>
            <a:r>
              <a:rPr lang="pt-BR" dirty="0"/>
              <a:t>Tema 1 (cl/</a:t>
            </a:r>
            <a:r>
              <a:rPr lang="pt-BR" dirty="0" err="1"/>
              <a:t>fg</a:t>
            </a:r>
            <a:r>
              <a:rPr lang="pt-BR" dirty="0"/>
              <a:t>) com figuração de pizzicato ritmado</a:t>
            </a:r>
          </a:p>
          <a:p>
            <a:pPr marL="342900" indent="-342900">
              <a:buAutoNum type="alphaLcPeriod"/>
            </a:pPr>
            <a:r>
              <a:rPr lang="pt-BR" dirty="0"/>
              <a:t>Tema 1 nas cordas, som doce de Mi M, saltos de semitom frígios amplificados</a:t>
            </a:r>
          </a:p>
          <a:p>
            <a:r>
              <a:rPr lang="pt-BR" dirty="0"/>
              <a:t>	figuração de violas e </a:t>
            </a:r>
            <a:r>
              <a:rPr lang="pt-BR" dirty="0" err="1"/>
              <a:t>vc</a:t>
            </a:r>
            <a:r>
              <a:rPr lang="pt-BR" dirty="0"/>
              <a:t> em  arpejos pizzicato</a:t>
            </a:r>
          </a:p>
          <a:p>
            <a:endParaRPr lang="pt-BR" dirty="0"/>
          </a:p>
          <a:p>
            <a:r>
              <a:rPr lang="pt-BR" b="1" dirty="0"/>
              <a:t>Transição para tema 2</a:t>
            </a:r>
          </a:p>
          <a:p>
            <a:r>
              <a:rPr lang="pt-BR" dirty="0"/>
              <a:t>Interrupção do tema doce com tercinas </a:t>
            </a:r>
            <a:r>
              <a:rPr lang="pt-BR" dirty="0" err="1"/>
              <a:t>marcato</a:t>
            </a:r>
            <a:endParaRPr lang="pt-BR" dirty="0"/>
          </a:p>
          <a:p>
            <a:endParaRPr lang="pt-BR" dirty="0"/>
          </a:p>
          <a:p>
            <a:r>
              <a:rPr lang="pt-BR" b="1" dirty="0"/>
              <a:t>Tema 2</a:t>
            </a:r>
          </a:p>
          <a:p>
            <a:r>
              <a:rPr lang="pt-BR" dirty="0"/>
              <a:t>Som doce de violoncelos (Si M) com linda figuração de violinos em arpejos/pausas de suspiro</a:t>
            </a:r>
          </a:p>
          <a:p>
            <a:endParaRPr lang="pt-BR" dirty="0"/>
          </a:p>
          <a:p>
            <a:r>
              <a:rPr lang="pt-BR" b="1" dirty="0"/>
              <a:t>Transição</a:t>
            </a:r>
          </a:p>
          <a:p>
            <a:r>
              <a:rPr lang="pt-BR" dirty="0"/>
              <a:t>Música vai se dissipando até sobrar um intervalo de 2 notas, que se transformam em arpejos acompanhando uma melodia da trompa (LINDO!)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02D9EF7-B54F-2037-8EDD-E44B5D80D4ED}"/>
              </a:ext>
            </a:extLst>
          </p:cNvPr>
          <p:cNvSpPr txBox="1"/>
          <p:nvPr/>
        </p:nvSpPr>
        <p:spPr>
          <a:xfrm>
            <a:off x="5811520" y="58846"/>
            <a:ext cx="596392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b="1" dirty="0"/>
              <a:t>Tema 1 - desenvolvimento</a:t>
            </a:r>
          </a:p>
          <a:p>
            <a:pPr marL="342900" indent="-342900">
              <a:buAutoNum type="alphaLcPeriod"/>
            </a:pPr>
            <a:r>
              <a:rPr lang="pt-BR" dirty="0"/>
              <a:t>Tema 1 em Mi maior transitando entre a orquestra, com figuração que vai de grave a agudo passando pela orquestra e chegando à cor original</a:t>
            </a:r>
          </a:p>
          <a:p>
            <a:pPr marL="342900" indent="-342900">
              <a:buAutoNum type="alphaLcPeriod"/>
            </a:pPr>
            <a:r>
              <a:rPr lang="pt-BR" dirty="0"/>
              <a:t>Retorno da fanfarra e do modo frígio com amplificação temática e figuração vigorosa</a:t>
            </a:r>
          </a:p>
          <a:p>
            <a:pPr marL="342900" indent="-342900">
              <a:buAutoNum type="alphaLcPeriod"/>
            </a:pPr>
            <a:r>
              <a:rPr lang="pt-BR" dirty="0"/>
              <a:t>Retorno das tercinas marcadas com harmonias que caminham para longe da tonalidade transitam para</a:t>
            </a:r>
          </a:p>
          <a:p>
            <a:pPr marL="342900" indent="-342900">
              <a:buAutoNum type="alphaLcPeriod"/>
            </a:pPr>
            <a:endParaRPr lang="pt-BR" dirty="0"/>
          </a:p>
          <a:p>
            <a:r>
              <a:rPr lang="pt-BR" b="1" dirty="0"/>
              <a:t>Tema 2</a:t>
            </a:r>
          </a:p>
          <a:p>
            <a:pPr marL="342900" indent="-342900">
              <a:buAutoNum type="alphaLcPeriod"/>
            </a:pPr>
            <a:r>
              <a:rPr lang="pt-BR" dirty="0"/>
              <a:t>Com afeto mais glorioso</a:t>
            </a:r>
          </a:p>
          <a:p>
            <a:pPr marL="342900" indent="-342900">
              <a:buAutoNum type="alphaLcPeriod"/>
            </a:pPr>
            <a:r>
              <a:rPr lang="pt-BR" dirty="0"/>
              <a:t>Amplificações em síncope, atingem o clímax de sonoridade. </a:t>
            </a:r>
          </a:p>
          <a:p>
            <a:pPr marL="342900" indent="-342900">
              <a:buAutoNum type="alphaLcPeriod"/>
            </a:pPr>
            <a:r>
              <a:rPr lang="pt-BR" dirty="0"/>
              <a:t>Transição para a </a:t>
            </a:r>
            <a:r>
              <a:rPr lang="pt-BR" dirty="0" err="1"/>
              <a:t>coda</a:t>
            </a:r>
            <a:r>
              <a:rPr lang="pt-BR" dirty="0"/>
              <a:t>: cordas unem o tema 2 ao motivo do tema 1</a:t>
            </a:r>
          </a:p>
          <a:p>
            <a:pPr marL="342900" indent="-342900">
              <a:buAutoNum type="alphaLcPeriod"/>
            </a:pPr>
            <a:endParaRPr lang="pt-BR" dirty="0"/>
          </a:p>
          <a:p>
            <a:r>
              <a:rPr lang="pt-BR" b="1" dirty="0" err="1"/>
              <a:t>Coda</a:t>
            </a:r>
            <a:endParaRPr lang="pt-BR" b="1" dirty="0"/>
          </a:p>
          <a:p>
            <a:pPr marL="342900" indent="-342900">
              <a:buAutoNum type="alphaLcPeriod"/>
            </a:pPr>
            <a:r>
              <a:rPr lang="pt-BR" dirty="0"/>
              <a:t>Pedal com figurações tremulantes acompanham fragmentos do tema 1</a:t>
            </a:r>
          </a:p>
          <a:p>
            <a:pPr marL="342900" indent="-342900">
              <a:buAutoNum type="alphaLcPeriod"/>
            </a:pPr>
            <a:r>
              <a:rPr lang="pt-BR" dirty="0"/>
              <a:t>Retorno da fanfarra e do modo frígio</a:t>
            </a:r>
          </a:p>
          <a:p>
            <a:pPr marL="342900" indent="-342900">
              <a:buAutoNum type="alphaLcPeriod"/>
            </a:pPr>
            <a:r>
              <a:rPr lang="pt-BR" dirty="0"/>
              <a:t>Seção </a:t>
            </a:r>
            <a:r>
              <a:rPr lang="pt-BR" dirty="0" err="1"/>
              <a:t>cadencial</a:t>
            </a:r>
            <a:r>
              <a:rPr lang="pt-BR" dirty="0"/>
              <a:t> em que a ambiguidade do modo jônio/frígio não é desfeita </a:t>
            </a:r>
          </a:p>
          <a:p>
            <a:endParaRPr lang="pt-BR" dirty="0"/>
          </a:p>
          <a:p>
            <a:pPr marL="342900" indent="-342900">
              <a:buAutoNum type="alphaLcPeriod"/>
            </a:pPr>
            <a:endParaRPr lang="pt-BR" dirty="0"/>
          </a:p>
          <a:p>
            <a:pPr marL="342900" indent="-342900">
              <a:buAutoNum type="alphaLcPeriod"/>
            </a:pPr>
            <a:endParaRPr lang="pt-BR" dirty="0"/>
          </a:p>
        </p:txBody>
      </p:sp>
      <p:pic>
        <p:nvPicPr>
          <p:cNvPr id="5" name="Brahms Sinfonia 4 - II. andante">
            <a:hlinkClick r:id="" action="ppaction://media"/>
            <a:extLst>
              <a:ext uri="{FF2B5EF4-FFF2-40B4-BE49-F238E27FC236}">
                <a16:creationId xmlns:a16="http://schemas.microsoft.com/office/drawing/2014/main" id="{B9F85077-C664-2ECD-8770-571CC9AA8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" y="2807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1E4CE11-24AB-3AB9-33AE-CB5DBCD92764}"/>
              </a:ext>
            </a:extLst>
          </p:cNvPr>
          <p:cNvSpPr txBox="1"/>
          <p:nvPr/>
        </p:nvSpPr>
        <p:spPr>
          <a:xfrm>
            <a:off x="87362" y="260472"/>
            <a:ext cx="7704082" cy="6337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Richard </a:t>
            </a:r>
            <a:r>
              <a:rPr lang="pt-B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Crocker</a:t>
            </a:r>
            <a:r>
              <a:rPr lang="pt-B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1958: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conquista sinfônica de Brahms foi inacessível para sua audiência burguesa e ridicularizada por wagnerianos, mas teve um efeito profundo em compositores desde Antonin Dvorak até Anton </a:t>
            </a:r>
            <a:r>
              <a:rPr lang="pt-B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Webern</a:t>
            </a: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Brahms foi um dos poucos sinfonistas do séc. XIX a trazer mais novidades que imitação para a sinfonia. Sua obra se tornou um repositório de figuras e frases utilizadas ainda no séc. XX.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Rearranjar velhas formas é um dos últimos recursos de exploração de um estilo. Ao renovar a sinfonia, Brahms  apenas retardou a dissolução inevitável do estilo musical pós-Wagner.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sinfonia já era velha em 1825. Talvez Brahms tenha feito um desserviço ao </a:t>
            </a:r>
            <a:r>
              <a:rPr lang="pt-B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rejuvenecê-la</a:t>
            </a:r>
            <a:r>
              <a:rPr lang="pt-B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isso propiciou o surgimento de</a:t>
            </a:r>
            <a:r>
              <a:rPr lang="pt-B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mais 9 sinfonias de Mahler, 7 de Sibelius, 12 de </a:t>
            </a:r>
            <a:r>
              <a:rPr lang="pt-B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Schostakovitch</a:t>
            </a:r>
            <a:r>
              <a:rPr lang="pt-B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de muitas outras obras menos impressionantes.</a:t>
            </a:r>
            <a:endParaRPr lang="pt-B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929C6B0-0D4A-7715-1C21-44E83E445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4" t="9092" r="9847" b="19311"/>
          <a:stretch/>
        </p:blipFill>
        <p:spPr bwMode="auto">
          <a:xfrm>
            <a:off x="7867171" y="1668641"/>
            <a:ext cx="4099034" cy="491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EF63077E-B1F0-6F80-2243-EAD950FE6D33}"/>
              </a:ext>
            </a:extLst>
          </p:cNvPr>
          <p:cNvSpPr/>
          <p:nvPr/>
        </p:nvSpPr>
        <p:spPr>
          <a:xfrm>
            <a:off x="7867171" y="20320"/>
            <a:ext cx="3342640" cy="1239910"/>
          </a:xfrm>
          <a:prstGeom prst="wedgeEllipseCallout">
            <a:avLst>
              <a:gd name="adj1" fmla="val 9873"/>
              <a:gd name="adj2" fmla="val 11002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Balão de fala desenhado à mão com símbolos de palavrões balão em quadrinhos com crânio de maldições">
            <a:extLst>
              <a:ext uri="{FF2B5EF4-FFF2-40B4-BE49-F238E27FC236}">
                <a16:creationId xmlns:a16="http://schemas.microsoft.com/office/drawing/2014/main" id="{E02B87C0-5209-61DA-7208-2E74A66F4E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43" b="35912"/>
          <a:stretch/>
        </p:blipFill>
        <p:spPr bwMode="auto">
          <a:xfrm>
            <a:off x="8337122" y="208157"/>
            <a:ext cx="2083375" cy="8383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5" descr="Balão de fala desenhado à mão com símbolos de palavrões balão em quadrinhos com crânio de maldições">
            <a:extLst>
              <a:ext uri="{FF2B5EF4-FFF2-40B4-BE49-F238E27FC236}">
                <a16:creationId xmlns:a16="http://schemas.microsoft.com/office/drawing/2014/main" id="{422EC670-FF6A-6E2D-8856-D98C1B28A6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4" t="68086" r="46613" b="10629"/>
          <a:stretch/>
        </p:blipFill>
        <p:spPr bwMode="auto">
          <a:xfrm>
            <a:off x="9428479" y="751660"/>
            <a:ext cx="537517" cy="589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8183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968</Words>
  <Application>Microsoft Office PowerPoint</Application>
  <PresentationFormat>Widescreen</PresentationFormat>
  <Paragraphs>136</Paragraphs>
  <Slides>6</Slides>
  <Notes>3</Notes>
  <HiddenSlides>0</HiddenSlides>
  <MMClips>4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Monica Lucas</dc:creator>
  <cp:lastModifiedBy>Monica Lucas</cp:lastModifiedBy>
  <cp:revision>3</cp:revision>
  <dcterms:created xsi:type="dcterms:W3CDTF">2023-05-15T18:10:09Z</dcterms:created>
  <dcterms:modified xsi:type="dcterms:W3CDTF">2023-05-17T09:09:45Z</dcterms:modified>
</cp:coreProperties>
</file>