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12192000" cy="6858000"/>
  <p:notesSz cx="13716000" cy="24384000"/>
  <p:defaultTextStyle>
    <a:defPPr rtl="0">
      <a:defRPr lang="pt-BR"/>
    </a:defPPr>
    <a:lvl1pPr marL="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9" d="100"/>
          <a:sy n="69" d="100"/>
        </p:scale>
        <p:origin x="780" y="6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Cheli de Lima" userId="aebe38d43d634e2c" providerId="LiveId" clId="{84FB95FA-5E29-424F-92BB-0F3E490165F4}"/>
    <pc:docChg chg="modSld">
      <pc:chgData name="Marcelo Cheli de Lima" userId="aebe38d43d634e2c" providerId="LiveId" clId="{84FB95FA-5E29-424F-92BB-0F3E490165F4}" dt="2024-03-07T21:26:32.953" v="167" actId="14100"/>
      <pc:docMkLst>
        <pc:docMk/>
      </pc:docMkLst>
      <pc:sldChg chg="modSp mod">
        <pc:chgData name="Marcelo Cheli de Lima" userId="aebe38d43d634e2c" providerId="LiveId" clId="{84FB95FA-5E29-424F-92BB-0F3E490165F4}" dt="2024-03-07T21:26:32.953" v="167" actId="14100"/>
        <pc:sldMkLst>
          <pc:docMk/>
          <pc:sldMk cId="2131568492" sldId="278"/>
        </pc:sldMkLst>
        <pc:spChg chg="mod">
          <ac:chgData name="Marcelo Cheli de Lima" userId="aebe38d43d634e2c" providerId="LiveId" clId="{84FB95FA-5E29-424F-92BB-0F3E490165F4}" dt="2024-03-07T21:26:10.929" v="162" actId="14100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Marcelo Cheli de Lima" userId="aebe38d43d634e2c" providerId="LiveId" clId="{84FB95FA-5E29-424F-92BB-0F3E490165F4}" dt="2024-03-07T21:26:32.953" v="167" actId="14100"/>
          <ac:spMkLst>
            <pc:docMk/>
            <pc:sldMk cId="2131568492" sldId="278"/>
            <ac:spMk id="3" creationId="{86C1060B-300F-3CE3-E5AA-D8E29791C9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324C8AB-1A8D-BF92-A69D-F315797EB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EBCFF4-04AA-5590-B709-49B42C9F67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F7AD2-3EB1-46A0-8C1E-FDC489917D54}" type="datetime1">
              <a:rPr lang="pt-BR" smtClean="0"/>
              <a:t>07/03/2024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F818BB-CD80-8240-B69B-80F554710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5745DC-38BA-755E-52D8-B77EF4CF3F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A8368-9B38-4C22-839C-EEB7B6CF7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905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70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8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m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4" name="Espaço Reservado para Imagem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2" name="Espaço Reservado para Tex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7" name="Espaço Reservado para Tex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8" name="Espaço Reservado para Imagem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8" name="Espaço Reservado para Tex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8" name="Espaço Reservado para Tex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Imagem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9" name="Espaço Reservado para Tex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9" name="Espaço Reservado para Tex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Imagem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0" name="Espaço Reservado para Tex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0" name="Espaço Reservado para Tex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Imagem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1" name="Espaço Reservado para Tex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30" name="Imagem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2" name="Espaço Reservado para Tex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3" name="Espaço Reservado para Tex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4" name="Espaço Reservado para Tex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5" name="Espaço Reservado para Tex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6" name="Espaço Reservado para Tex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7" name="Espaço Reservado para Tex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8" name="Espaço Reservado para Tex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Tex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Tex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1" name="Imagem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3" name="Imagem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7" name="Imagem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9" name="Imagem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pt-BR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pt-BR" sz="1500"/>
            </a:lvl1pPr>
            <a:lvl2pPr>
              <a:defRPr lang="pt-BR" sz="1300"/>
            </a:lvl2pPr>
            <a:lvl3pPr>
              <a:defRPr lang="pt-BR" sz="12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pt-BR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pt-BR" sz="1500"/>
            </a:lvl1pPr>
            <a:lvl2pPr>
              <a:defRPr lang="pt-BR" sz="1300"/>
            </a:lvl2pPr>
            <a:lvl3pPr>
              <a:defRPr lang="pt-BR" sz="12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4" name="Espaço Reservado para Imagem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2" name="Espaço Reservado para Tex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9" name="Espaço Reservado para Tex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Imagem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0" name="Espaço Reservado para Tex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0" name="Espaço Reservado para Tex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Imagem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1" name="Espaço Reservado para Tex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m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5" name="Imagem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6" name="Imagem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3" name="Imagem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21" name="Imagem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m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 b="1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pt-BR" sz="1500"/>
            </a:lvl1pPr>
            <a:lvl2pPr>
              <a:defRPr lang="pt-BR" sz="1500"/>
            </a:lvl2pPr>
            <a:lvl3pPr>
              <a:defRPr lang="pt-BR" sz="1500"/>
            </a:lvl3pPr>
            <a:lvl4pPr>
              <a:defRPr lang="pt-BR" sz="1500"/>
            </a:lvl4pPr>
            <a:lvl5pPr>
              <a:defRPr lang="pt-BR" sz="15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orma livre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9" name="Imagem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m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1" name="Imagem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5" name="Imagem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7" name="Imagem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  <p:sp>
        <p:nvSpPr>
          <p:cNvPr id="18" name="Títu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pt-BR" sz="1500"/>
            </a:lvl1pPr>
            <a:lvl2pPr>
              <a:defRPr lang="pt-BR" sz="1300"/>
            </a:lvl2pPr>
            <a:lvl3pPr>
              <a:defRPr lang="pt-BR" sz="12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0" name="Espaço Reservado para Conteúd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pt-BR" sz="1500"/>
            </a:lvl1pPr>
            <a:lvl2pPr>
              <a:defRPr lang="pt-BR" sz="1300"/>
            </a:lvl2pPr>
            <a:lvl3pPr>
              <a:defRPr lang="pt-BR" sz="12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a Liv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a Liv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4" name="Imagem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pt-B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pt-BR" sz="1800"/>
            </a:lvl3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pt-BR" sz="32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 b="1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pt-BR" sz="1500"/>
            </a:lvl1pPr>
            <a:lvl2pPr>
              <a:defRPr lang="pt-BR" sz="1500"/>
            </a:lvl2pPr>
            <a:lvl3pPr>
              <a:defRPr lang="pt-BR" sz="1500"/>
            </a:lvl3pPr>
            <a:lvl4pPr>
              <a:defRPr lang="pt-BR" sz="1500"/>
            </a:lvl4pPr>
            <a:lvl5pPr>
              <a:defRPr lang="pt-BR" sz="15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9" name="Forma livre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lvl="0"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2400">
                <a:solidFill>
                  <a:schemeClr val="accent6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pt-BR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57" name="Espaço Reservado para Tex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pt-BR" sz="10000" b="1"/>
            </a:lvl1pPr>
          </a:lstStyle>
          <a:p>
            <a:pPr lvl="0" rtl="0"/>
            <a:r>
              <a:rPr lang="pt-BR"/>
              <a:t>“</a:t>
            </a:r>
          </a:p>
        </p:txBody>
      </p:sp>
      <p:sp>
        <p:nvSpPr>
          <p:cNvPr id="55" name="Espaço Reservado para Tex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6" name="Espaço Reservado para Tex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pt-BR" sz="10000" b="1"/>
            </a:lvl1pPr>
          </a:lstStyle>
          <a:p>
            <a:pPr lvl="0" rtl="0"/>
            <a:r>
              <a:rPr lang="pt-BR"/>
              <a:t>”</a:t>
            </a:r>
          </a:p>
        </p:txBody>
      </p:sp>
      <p:sp>
        <p:nvSpPr>
          <p:cNvPr id="32" name="Imagem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3" name="Imagem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9" name="Forma Livre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1" name="Forma Livre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3" name="Espaço Reservado para Imagem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Tex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4" name="Espaço Reservado para Tex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6" name="Espaço Reservado para Imagem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Tex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7" name="Espaço Reservado para Tex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9" name="Espaço Reservado para Imagem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8" name="Espaço Reservado para Tex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0" name="Espaço Reservado para Tex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lvl="0" rtl="0"/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0" name="Espaço Reservado para Imagem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Espaço Reservado para Tex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5" name="Espaço Reservado para Tex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3" name="Espaço Reservado para Imagem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Tex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4" name="Espaço Reservado para Tex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1" name="Espaço Reservado para Imagem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6" name="Espaço Reservado para Tex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8" name="Espaço Reservado para Tex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6" name="Espaço Reservado para Imagem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Tex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7" name="Espaço Reservado para Tex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2" name="Espaço Reservado para Imagem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Tex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1" name="Espaço Reservado para Tex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9" name="Espaço Reservado para Imagem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8" name="Espaço Reservado para Tex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0" name="Espaço Reservado para Tex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3" name="Espaço Reservado para Imagem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2" name="Espaço Reservado para Tex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3" name="Espaço Reservado para Tex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pt-BR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1746" y="1"/>
            <a:ext cx="6594764" cy="1787236"/>
          </a:xfrm>
        </p:spPr>
        <p:txBody>
          <a:bodyPr rtlCol="0"/>
          <a:lstStyle>
            <a:defPPr>
              <a:defRPr lang="pt-BR"/>
            </a:defPPr>
          </a:lstStyle>
          <a:p>
            <a:pPr>
              <a:lnSpc>
                <a:spcPct val="150000"/>
              </a:lnSpc>
            </a:pPr>
            <a:br>
              <a:rPr lang="pt-BR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ORÇAMENTO PÚBLICO E DIREITO FINANCEIRO SANCIONADOR: TRANSGRESSÕES (ATOS ILÍCITOS) ÀS NORMAS JURÍDICAS ORÇAMENTÁRIAS</a:t>
            </a:r>
            <a:b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9" y="1787237"/>
            <a:ext cx="4350326" cy="2840181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Marcelo Cheli de Lima</a:t>
            </a:r>
          </a:p>
          <a:p>
            <a:pPr rtl="0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Advogado do Senado Federal, Advogado, mestrando em direito financeiro e econômico (FD-USP), pós-graduado (Unicamp, PUC-MG e Damásio)</a:t>
            </a:r>
          </a:p>
          <a:p>
            <a:pPr rtl="0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marcelo.cheli@usp.br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0248E-3F5D-C336-7C2F-170CC057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731520"/>
            <a:ext cx="6766560" cy="58466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Ilícitos penais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7A4B4A-A631-6B22-6C39-F3776EDC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454728"/>
            <a:ext cx="6766560" cy="389312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08 condutas (</a:t>
            </a:r>
            <a:r>
              <a:rPr lang="pt-BR" sz="2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arts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359-A e 359-H).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Ordenar despesa não autorizada por lei (CP, art. 359-D);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Deixar de ordenar a redução do montante da dívida consolidada, nos prazos estabelecidos em lei, quando o montante ultrapassar o valor resultante da aplicação do limite máximo fixado pelo senado federal (DL n. 201/1967, art. 1º, XVI).   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576D4B-E029-A464-D313-8E5EB4F3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669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266FF-B7E8-07DA-8AFE-97028063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934720"/>
            <a:ext cx="6766560" cy="10049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Ilícito civil-administrativo (improbidade administrativa)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FAD615-E5D7-41BF-C9F0-A626BDD3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142836"/>
            <a:ext cx="6766560" cy="260927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Realizar operações financeiras sem observância das normas legais e regulamentares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ou </a:t>
            </a: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aceitar garantia suficiente ou inidônea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Dano ao erário</a:t>
            </a:r>
            <a:r>
              <a:rPr lang="pt-BR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Exige dolo específico (fim ilícito).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BE17AF3-ABF4-3D2C-3865-3A3B35ED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02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5C3DC-BCA1-C0C1-AB12-73350E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731520"/>
            <a:ext cx="6766560" cy="6539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Ilícito financeiro/administrativo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A7453E-C234-2CCF-A19C-A52ADCF1A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659776"/>
            <a:ext cx="6766560" cy="208095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Constitui </a:t>
            </a: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infração administrativa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contra as leis de finanças públicas: </a:t>
            </a: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propor lei de diretrizes orçamentárias anual que não contenha as metas fiscais na forma da lei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(lei n. 10.028/2000, art. 5º, II). 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161B12-0801-044A-D40D-623021A1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48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7DDF0-E681-1025-2C0B-B665E3C4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457200"/>
            <a:ext cx="6766560" cy="70658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Ilícito político-administrativo 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7C405B-DE12-A098-126C-EC3ADF7B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163782"/>
            <a:ext cx="6766560" cy="303414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Lei n. 1.079/1950 contém 12 condutas - PL n° 1388/2023 (senador R. Pacheco) reduzirá para 07 condutas.</a:t>
            </a:r>
            <a:endParaRPr lang="pt-BR" sz="2000" kern="100" dirty="0">
              <a:solidFill>
                <a:schemeClr val="tx1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Deixar de promover ou de ordenar a liquidação integral de operação de crédito por antecipação de receita orçamentária até o encerramento do exercício financeiro. 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E1EE71-3ED4-AA6B-8E40-F455005B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77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ACE03-0DD6-FCDA-6365-711A68B7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075708"/>
            <a:ext cx="6766560" cy="1496291"/>
          </a:xfrm>
        </p:spPr>
        <p:txBody>
          <a:bodyPr/>
          <a:lstStyle/>
          <a:p>
            <a:pPr algn="ctr"/>
            <a:r>
              <a:rPr lang="pt-BR" dirty="0"/>
              <a:t>Obrigado!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D19B5F-1FA8-5F1D-E311-C9F5EA32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56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 Regular" pitchFamily="34" charset="-122"/>
                <a:cs typeface="Times New Roman" panose="02020603050405020304" pitchFamily="18" charset="0"/>
              </a:rPr>
              <a:t>Tópicos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algn="just" rtl="0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jurídica</a:t>
            </a:r>
          </a:p>
          <a:p>
            <a:pPr algn="just" rtl="0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 da norma jurídica de conduta </a:t>
            </a:r>
          </a:p>
          <a:p>
            <a:pPr algn="just" rtl="0"/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Princípios e regras de direito financeiro sancionador </a:t>
            </a:r>
          </a:p>
          <a:p>
            <a:pPr algn="just" rtl="0"/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Atos ilícitos (transgressões) e orçamento público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jurídica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Lei jurídica ≠ lei natural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Algo deve ser ou deve acontecer (alguém deve adotar certo comportamento).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Para Kelsen: normas jurídicas são normas de conduta. </a:t>
            </a:r>
            <a:b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Lei jurídica 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princípio vetor de comportamento</a:t>
            </a:r>
          </a:p>
          <a:p>
            <a:pPr rtl="0"/>
            <a:endParaRPr lang="pt-BR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FD303-2154-1A29-B2DD-7BDBCA57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Estrutura da norma jurídica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58DCF-4B5F-BE21-E9BA-8EC9EA46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1"/>
            <a:ext cx="6766560" cy="305335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Estrutura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Hipótese (H) 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Norma primária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Consequência (C) 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Norma secundária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Lourival Vilanova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normas primárias (relações </a:t>
            </a:r>
            <a:r>
              <a:rPr lang="pt-BR" sz="2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deônticas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ou seja, direito e deveres) e normas secundárias (consequências sancionadoras)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3E06D7-3B56-4931-D6BB-3CFA747C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19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98021-DB93-16A1-01A1-5B03E676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0766C6-E59C-2C33-BB05-18C6FC730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Código Penal (art. 359-D) prevê o crime de “</a:t>
            </a:r>
            <a:r>
              <a:rPr lang="pt-BR" sz="2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ordenação de despesas não autorizada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”, a norma penal pode ser decomposta de forma lógica da seguinte forma: ordenar despesa não autorizada por lei (hipótese), sob pena de reclusão de um a quatro anos (consequência).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499E5D-9BA1-783C-8C10-B14C7011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7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73754-D542-0E33-D74F-061141D6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607128"/>
            <a:ext cx="6766560" cy="99752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Princípios e regras de direito financeiro sancionador 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5F0835-B657-BCC8-EC9D-9A54D7C54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604656"/>
            <a:ext cx="6766560" cy="331862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Legalidade/reserva legal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Culpabilidade/responsabilidade subjetiva</a:t>
            </a:r>
            <a:endParaRPr lang="pt-BR" sz="2000" kern="100" dirty="0">
              <a:solidFill>
                <a:schemeClr val="tx1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Individualização das condutas</a:t>
            </a:r>
            <a:endParaRPr lang="pt-BR" sz="2000" kern="100" dirty="0">
              <a:solidFill>
                <a:schemeClr val="tx1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Intranscendência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subjetiva das sanções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Proporcionalidade/razoabilidade</a:t>
            </a:r>
            <a:endParaRPr lang="pt-BR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Independência das instâncias (vertente material e processual): </a:t>
            </a:r>
            <a:r>
              <a:rPr lang="pt-BR" sz="2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bis in idem</a:t>
            </a:r>
            <a:r>
              <a:rPr lang="pt-BR" sz="20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Crítica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8CAB8-A79C-E40E-BBFA-2F658D21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55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86739-D69F-6A9D-4850-DC5AF9C2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Atos ilícitos (transgressões) e orçamento público</a:t>
            </a:r>
            <a:b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5EA96D-0CCC-BEB1-8A54-D0B3ED62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95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880F-03EA-8D49-0332-3FFDDE69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Atos ilícitos institucionais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EC38AE-E661-7861-2546-F8EA6674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317804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São atos ilícitos praticados por entes ou entidades públicas.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pt-BR" sz="2000" kern="100" dirty="0">
              <a:solidFill>
                <a:schemeClr val="tx1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Não instituir de imposto (requisito essencial de gestão fiscal responsável). </a:t>
            </a:r>
            <a:endParaRPr lang="pt-BR" sz="2000" kern="100" dirty="0">
              <a:solidFill>
                <a:schemeClr val="tx1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Deixar de emitir o Relatório de Gestão Fiscal no prazo de 30 dias após o final de cada quadrimestre. 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000EAA-A5A8-BA11-DA45-F68040C2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751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AF0C-59B4-1F24-DA2C-C6F08AC1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Atos ilícitos pessoais 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0EB6E2-ED57-31AE-968A-F581509CD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8" y="2881746"/>
            <a:ext cx="6668470" cy="196734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Ilícitos penais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Ilícito civil-administrativo (improbidade administrativa)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Ilícito financeiro/administrativo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Ilícito político-administrativo </a:t>
            </a:r>
            <a:r>
              <a:rPr lang="pt-BR" dirty="0"/>
              <a:t>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177735-C81B-68FA-9CCD-8937668D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825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17_TF78438558_Win32" id="{8B0F80B1-C9B6-4EB1-92BD-7C5E31B1052C}" vid="{96F27039-7628-4088-90C8-E4E4EBA9822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{FCF6A78A-1DD5-4DC7-8662-1790FD406D1E}tf78438558_win32</Template>
  <TotalTime>28</TotalTime>
  <Words>548</Words>
  <Application>Microsoft Office PowerPoint</Application>
  <PresentationFormat>Widescreen</PresentationFormat>
  <Paragraphs>69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Aptos</vt:lpstr>
      <vt:lpstr>Arial</vt:lpstr>
      <vt:lpstr>Arial Black</vt:lpstr>
      <vt:lpstr>Sabon Next LT</vt:lpstr>
      <vt:lpstr>Times New Roman</vt:lpstr>
      <vt:lpstr>Tema do Office</vt:lpstr>
      <vt:lpstr> ORÇAMENTO PÚBLICO E DIREITO FINANCEIRO SANCIONADOR: TRANSGRESSÕES (ATOS ILÍCITOS) ÀS NORMAS JURÍDICAS ORÇAMENTÁRIAS  </vt:lpstr>
      <vt:lpstr>Tópicos</vt:lpstr>
      <vt:lpstr>Norma jurídica</vt:lpstr>
      <vt:lpstr>Estrutura da norma jurídica</vt:lpstr>
      <vt:lpstr>Exemplo</vt:lpstr>
      <vt:lpstr>Princípios e regras de direito financeiro sancionador  </vt:lpstr>
      <vt:lpstr>Atos ilícitos (transgressões) e orçamento público </vt:lpstr>
      <vt:lpstr>Atos ilícitos institucionais </vt:lpstr>
      <vt:lpstr>Atos ilícitos pessoais  </vt:lpstr>
      <vt:lpstr>Ilícitos penais</vt:lpstr>
      <vt:lpstr>Ilícito civil-administrativo (improbidade administrativa) </vt:lpstr>
      <vt:lpstr>Ilícito financeiro/administrativo </vt:lpstr>
      <vt:lpstr>Ilícito político-administrativo  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ORÇAMENTO PÚBLICO E DIREITO FINANCEIRO SANCIONADOR: TRANSGRESSÕES (ATOS ILÍCITOS) ÀS NORMAS JURÍDICAS ORÇAMENTÁRIAS  </dc:title>
  <dc:subject/>
  <dc:creator>Marcelo Cheli de Lima</dc:creator>
  <cp:lastModifiedBy>Marcelo Cheli de Lima</cp:lastModifiedBy>
  <cp:revision>1</cp:revision>
  <dcterms:created xsi:type="dcterms:W3CDTF">2024-03-07T20:58:13Z</dcterms:created>
  <dcterms:modified xsi:type="dcterms:W3CDTF">2024-03-07T21:26:36Z</dcterms:modified>
</cp:coreProperties>
</file>