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93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1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8" r:id="rId32"/>
    <p:sldId id="359" r:id="rId33"/>
    <p:sldId id="360" r:id="rId34"/>
    <p:sldId id="361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66FFFF"/>
    <a:srgbClr val="33CCCC"/>
    <a:srgbClr val="CC3300"/>
    <a:srgbClr val="009900"/>
    <a:srgbClr val="0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09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8.wmf"/><Relationship Id="rId1" Type="http://schemas.openxmlformats.org/officeDocument/2006/relationships/image" Target="../media/image29.png"/><Relationship Id="rId5" Type="http://schemas.openxmlformats.org/officeDocument/2006/relationships/image" Target="../media/image31.wmf"/><Relationship Id="rId4" Type="http://schemas.openxmlformats.org/officeDocument/2006/relationships/image" Target="../media/image1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12.wmf"/><Relationship Id="rId1" Type="http://schemas.openxmlformats.org/officeDocument/2006/relationships/image" Target="../media/image32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wmf"/><Relationship Id="rId1" Type="http://schemas.openxmlformats.org/officeDocument/2006/relationships/image" Target="../media/image3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wmf"/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2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54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3BC24B-8B16-42C0-A4CA-F29BEC3A1AE5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382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A1286-DEC9-4518-8395-59CC5688CC5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14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95607-C52C-4164-BF09-85BB99C848F8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36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63A0-19F3-4AE3-BE8C-319391F8C89C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344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485DE-377E-4D14-B23A-AEA59D0C522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62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EEE04-CFE0-4EF2-A63A-A0F672A1291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4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B3DED-2CFC-49FC-A137-CD1A0EEB9DA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51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CF1F8-A956-4899-9961-23D1BFE78BAF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56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CC2D8-D89C-4821-8C2D-3EFE3DF53886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3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ED29-B107-4757-BDF8-AE342A6DD29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97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AC96C-3D8C-4921-AF23-9906776C7688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70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F556B-8499-4B74-B1A2-EEB4B25BE2E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70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E89B5-F18D-4629-B768-80EB582C846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5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A462F-4D1A-4788-BDAF-DE4EFEEE0F9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07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D3D236-EE1C-40CA-8B41-E4385F35F8FB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audio" Target="../media/media9.m4a"/><Relationship Id="rId7" Type="http://schemas.openxmlformats.org/officeDocument/2006/relationships/image" Target="../media/image21.wmf"/><Relationship Id="rId2" Type="http://schemas.microsoft.com/office/2007/relationships/media" Target="../media/media9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audio" Target="../media/media10.m4a"/><Relationship Id="rId7" Type="http://schemas.openxmlformats.org/officeDocument/2006/relationships/image" Target="../media/image24.wmf"/><Relationship Id="rId2" Type="http://schemas.microsoft.com/office/2007/relationships/media" Target="../media/media10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audio" Target="../media/media11.m4a"/><Relationship Id="rId7" Type="http://schemas.openxmlformats.org/officeDocument/2006/relationships/oleObject" Target="../embeddings/oleObject27.bin"/><Relationship Id="rId2" Type="http://schemas.microsoft.com/office/2007/relationships/media" Target="../media/media11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33.bin"/><Relationship Id="rId3" Type="http://schemas.openxmlformats.org/officeDocument/2006/relationships/audio" Target="../media/media12.m4a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10.wmf"/><Relationship Id="rId2" Type="http://schemas.microsoft.com/office/2007/relationships/media" Target="../media/media12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image" Target="../media/image3.png"/><Relationship Id="rId10" Type="http://schemas.openxmlformats.org/officeDocument/2006/relationships/image" Target="../media/image3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38.bin"/><Relationship Id="rId3" Type="http://schemas.openxmlformats.org/officeDocument/2006/relationships/audio" Target="../media/media13.m4a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14.wmf"/><Relationship Id="rId2" Type="http://schemas.microsoft.com/office/2007/relationships/media" Target="../media/media13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image" Target="../media/image3.png"/><Relationship Id="rId10" Type="http://schemas.openxmlformats.org/officeDocument/2006/relationships/image" Target="../media/image33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audio" Target="../media/media14.m4a"/><Relationship Id="rId7" Type="http://schemas.openxmlformats.org/officeDocument/2006/relationships/oleObject" Target="../embeddings/oleObject40.bin"/><Relationship Id="rId2" Type="http://schemas.microsoft.com/office/2007/relationships/media" Target="../media/media14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4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38.wmf"/><Relationship Id="rId2" Type="http://schemas.microsoft.com/office/2007/relationships/media" Target="../media/media15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3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6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audio" Target="../media/media17.m4a"/><Relationship Id="rId7" Type="http://schemas.openxmlformats.org/officeDocument/2006/relationships/oleObject" Target="../embeddings/oleObject48.bin"/><Relationship Id="rId2" Type="http://schemas.microsoft.com/office/2007/relationships/media" Target="../media/media17.m4a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9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4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audio" Target="../media/media18.m4a"/><Relationship Id="rId7" Type="http://schemas.openxmlformats.org/officeDocument/2006/relationships/image" Target="../media/image21.wmf"/><Relationship Id="rId2" Type="http://schemas.microsoft.com/office/2007/relationships/media" Target="../media/media18.m4a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audio" Target="../media/media1.m4a"/><Relationship Id="rId7" Type="http://schemas.openxmlformats.org/officeDocument/2006/relationships/oleObject" Target="../embeddings/oleObject2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52.bin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audio" Target="../media/media20.m4a"/><Relationship Id="rId7" Type="http://schemas.openxmlformats.org/officeDocument/2006/relationships/image" Target="../media/image24.wmf"/><Relationship Id="rId2" Type="http://schemas.microsoft.com/office/2007/relationships/media" Target="../media/media20.m4a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43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audio" Target="../media/media21.m4a"/><Relationship Id="rId7" Type="http://schemas.openxmlformats.org/officeDocument/2006/relationships/oleObject" Target="../embeddings/oleObject56.bin"/><Relationship Id="rId2" Type="http://schemas.microsoft.com/office/2007/relationships/media" Target="../media/media21.m4a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4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audio" Target="../media/media22.m4a"/><Relationship Id="rId7" Type="http://schemas.openxmlformats.org/officeDocument/2006/relationships/oleObject" Target="../embeddings/oleObject59.bin"/><Relationship Id="rId2" Type="http://schemas.microsoft.com/office/2007/relationships/media" Target="../media/media22.m4a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5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audio" Target="../media/media23.m4a"/><Relationship Id="rId7" Type="http://schemas.openxmlformats.org/officeDocument/2006/relationships/image" Target="../media/image21.wmf"/><Relationship Id="rId2" Type="http://schemas.microsoft.com/office/2007/relationships/media" Target="../media/media23.m4a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47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audio" Target="../media/media24.m4a"/><Relationship Id="rId7" Type="http://schemas.openxmlformats.org/officeDocument/2006/relationships/image" Target="../media/image24.wmf"/><Relationship Id="rId2" Type="http://schemas.microsoft.com/office/2007/relationships/media" Target="../media/media24.m4a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4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audio" Target="../media/media25.m4a"/><Relationship Id="rId7" Type="http://schemas.openxmlformats.org/officeDocument/2006/relationships/oleObject" Target="../embeddings/oleObject65.bin"/><Relationship Id="rId2" Type="http://schemas.microsoft.com/office/2007/relationships/media" Target="../media/media25.m4a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7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5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67.bin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audio" Target="../media/media28.m4a"/><Relationship Id="rId7" Type="http://schemas.openxmlformats.org/officeDocument/2006/relationships/image" Target="../media/image21.wmf"/><Relationship Id="rId2" Type="http://schemas.microsoft.com/office/2007/relationships/media" Target="../media/media28.m4a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52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media2.m4a"/><Relationship Id="rId7" Type="http://schemas.openxmlformats.org/officeDocument/2006/relationships/oleObject" Target="../embeddings/oleObject4.bin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audio" Target="../media/media29.m4a"/><Relationship Id="rId7" Type="http://schemas.openxmlformats.org/officeDocument/2006/relationships/image" Target="../media/image21.wmf"/><Relationship Id="rId2" Type="http://schemas.microsoft.com/office/2007/relationships/media" Target="../media/media29.m4a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53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3.png"/><Relationship Id="rId2" Type="http://schemas.microsoft.com/office/2007/relationships/media" Target="../media/media30.m4a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72.bin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3" Type="http://schemas.openxmlformats.org/officeDocument/2006/relationships/audio" Target="../media/media31.m4a"/><Relationship Id="rId7" Type="http://schemas.openxmlformats.org/officeDocument/2006/relationships/image" Target="../media/image54.wmf"/><Relationship Id="rId2" Type="http://schemas.microsoft.com/office/2007/relationships/media" Target="../media/media31.m4a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5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audio" Target="../media/media32.m4a"/><Relationship Id="rId7" Type="http://schemas.openxmlformats.org/officeDocument/2006/relationships/image" Target="../media/image54.wmf"/><Relationship Id="rId2" Type="http://schemas.microsoft.com/office/2007/relationships/media" Target="../media/media32.m4a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5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audio" Target="../media/media33.m4a"/><Relationship Id="rId7" Type="http://schemas.openxmlformats.org/officeDocument/2006/relationships/image" Target="../media/image54.wmf"/><Relationship Id="rId2" Type="http://schemas.microsoft.com/office/2007/relationships/media" Target="../media/media33.m4a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57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10.bin"/><Relationship Id="rId3" Type="http://schemas.openxmlformats.org/officeDocument/2006/relationships/audio" Target="../media/media3.m4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9.wmf"/><Relationship Id="rId2" Type="http://schemas.microsoft.com/office/2007/relationships/media" Target="../media/media3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3.png"/><Relationship Id="rId10" Type="http://schemas.openxmlformats.org/officeDocument/2006/relationships/image" Target="../media/image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16.bin"/><Relationship Id="rId3" Type="http://schemas.openxmlformats.org/officeDocument/2006/relationships/audio" Target="../media/media5.m4a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4.wmf"/><Relationship Id="rId2" Type="http://schemas.microsoft.com/office/2007/relationships/media" Target="../media/media5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3.png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21.bin"/><Relationship Id="rId3" Type="http://schemas.openxmlformats.org/officeDocument/2006/relationships/audio" Target="../media/media7.m4a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9.wmf"/><Relationship Id="rId2" Type="http://schemas.microsoft.com/office/2007/relationships/media" Target="../media/media7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image" Target="../media/image3.png"/><Relationship Id="rId10" Type="http://schemas.openxmlformats.org/officeDocument/2006/relationships/image" Target="../media/image1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752600"/>
            <a:ext cx="7772400" cy="3810000"/>
          </a:xfrm>
        </p:spPr>
        <p:txBody>
          <a:bodyPr/>
          <a:lstStyle/>
          <a:p>
            <a:r>
              <a:rPr lang="pt-BR" altLang="pt-BR" b="1" dirty="0">
                <a:solidFill>
                  <a:schemeClr val="accent2"/>
                </a:solidFill>
                <a:latin typeface="Book Antiqua" pitchFamily="18" charset="0"/>
              </a:rPr>
              <a:t>Efeito das ações </a:t>
            </a:r>
            <a:r>
              <a:rPr lang="pt-BR" altLang="pt-BR" b="1" dirty="0">
                <a:solidFill>
                  <a:schemeClr val="hlink"/>
                </a:solidFill>
                <a:latin typeface="Book Antiqua" pitchFamily="18" charset="0"/>
              </a:rPr>
              <a:t>P</a:t>
            </a:r>
            <a:r>
              <a:rPr lang="pt-BR" altLang="pt-BR" b="1" dirty="0">
                <a:solidFill>
                  <a:schemeClr val="accent2"/>
                </a:solidFill>
                <a:latin typeface="Book Antiqua" pitchFamily="18" charset="0"/>
              </a:rPr>
              <a:t>, </a:t>
            </a:r>
            <a:r>
              <a:rPr lang="pt-BR" altLang="pt-BR" b="1" dirty="0">
                <a:solidFill>
                  <a:schemeClr val="hlink"/>
                </a:solidFill>
                <a:latin typeface="Book Antiqua" pitchFamily="18" charset="0"/>
              </a:rPr>
              <a:t>I</a:t>
            </a:r>
            <a:r>
              <a:rPr lang="pt-BR" altLang="pt-BR" b="1" dirty="0">
                <a:solidFill>
                  <a:schemeClr val="accent2"/>
                </a:solidFill>
                <a:latin typeface="Book Antiqua" pitchFamily="18" charset="0"/>
              </a:rPr>
              <a:t> e </a:t>
            </a:r>
            <a:r>
              <a:rPr lang="pt-BR" altLang="pt-BR" b="1" dirty="0">
                <a:solidFill>
                  <a:schemeClr val="hlink"/>
                </a:solidFill>
                <a:latin typeface="Book Antiqua" pitchFamily="18" charset="0"/>
              </a:rPr>
              <a:t>D</a:t>
            </a:r>
            <a:r>
              <a:rPr lang="pt-BR" altLang="pt-BR" b="1" dirty="0">
                <a:solidFill>
                  <a:schemeClr val="accent2"/>
                </a:solidFill>
                <a:latin typeface="Book Antiqua" pitchFamily="18" charset="0"/>
              </a:rPr>
              <a:t> (</a:t>
            </a:r>
            <a:r>
              <a:rPr lang="pt-BR" altLang="pt-BR" b="1" i="1" dirty="0">
                <a:solidFill>
                  <a:schemeClr val="accent2"/>
                </a:solidFill>
                <a:latin typeface="Book Antiqua" pitchFamily="18" charset="0"/>
              </a:rPr>
              <a:t>isoladas</a:t>
            </a:r>
            <a:r>
              <a:rPr lang="pt-BR" altLang="pt-BR" b="1" dirty="0">
                <a:solidFill>
                  <a:schemeClr val="accent2"/>
                </a:solidFill>
                <a:latin typeface="Book Antiqua" pitchFamily="18" charset="0"/>
              </a:rPr>
              <a:t>) na Resposta em Malha Fechada</a:t>
            </a:r>
            <a:br>
              <a:rPr lang="pt-BR" altLang="pt-BR" b="1" dirty="0">
                <a:solidFill>
                  <a:schemeClr val="accent2"/>
                </a:solidFill>
                <a:latin typeface="Book Antiqua" pitchFamily="18" charset="0"/>
              </a:rPr>
            </a:br>
            <a:r>
              <a:rPr lang="pt-BR" altLang="pt-BR" b="1" dirty="0" smtClean="0">
                <a:solidFill>
                  <a:schemeClr val="accent2"/>
                </a:solidFill>
                <a:latin typeface="Book Antiqua" pitchFamily="18" charset="0"/>
              </a:rPr>
              <a:t/>
            </a:r>
            <a:br>
              <a:rPr lang="pt-BR" altLang="pt-BR" b="1" dirty="0" smtClean="0">
                <a:solidFill>
                  <a:schemeClr val="accent2"/>
                </a:solidFill>
                <a:latin typeface="Book Antiqua" pitchFamily="18" charset="0"/>
              </a:rPr>
            </a:br>
            <a:r>
              <a:rPr lang="pt-BR" dirty="0" smtClean="0"/>
              <a:t>Controle </a:t>
            </a:r>
            <a:r>
              <a:rPr lang="pt-BR" dirty="0" smtClean="0"/>
              <a:t>de Processos</a:t>
            </a:r>
            <a:endParaRPr lang="pt-BR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547813" y="79375"/>
            <a:ext cx="602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P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1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" r="7434"/>
          <a:stretch>
            <a:fillRect/>
          </a:stretch>
        </p:blipFill>
        <p:spPr bwMode="auto">
          <a:xfrm>
            <a:off x="107950" y="765175"/>
            <a:ext cx="7194550" cy="55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 rot="-5400000">
            <a:off x="175419" y="3245644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32175" y="59578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689475" y="2081213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 dirty="0"/>
              <a:t>Malha aberta</a:t>
            </a:r>
            <a:endParaRPr lang="en-US" altLang="pt-BR" sz="2000" dirty="0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4638675" y="1700213"/>
            <a:ext cx="287338" cy="360362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546600" y="3736975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00FF00"/>
                </a:solidFill>
              </a:rPr>
              <a:t>Kc1</a:t>
            </a:r>
            <a:r>
              <a:rPr lang="pt-BR" altLang="pt-BR" b="1"/>
              <a:t> &gt; </a:t>
            </a:r>
            <a:r>
              <a:rPr lang="pt-BR" altLang="pt-BR" b="1">
                <a:solidFill>
                  <a:srgbClr val="FF0000"/>
                </a:solidFill>
              </a:rPr>
              <a:t>Kc2</a:t>
            </a:r>
            <a:r>
              <a:rPr lang="pt-BR" altLang="pt-BR" b="1"/>
              <a:t> &gt; </a:t>
            </a:r>
            <a:r>
              <a:rPr lang="pt-BR" altLang="pt-BR" b="1">
                <a:solidFill>
                  <a:srgbClr val="FF33CC"/>
                </a:solidFill>
              </a:rPr>
              <a:t>Kc3</a:t>
            </a:r>
            <a:endParaRPr lang="en-US" altLang="pt-BR" b="1">
              <a:solidFill>
                <a:srgbClr val="FF33CC"/>
              </a:solidFill>
            </a:endParaRPr>
          </a:p>
        </p:txBody>
      </p:sp>
      <p:graphicFrame>
        <p:nvGraphicFramePr>
          <p:cNvPr id="10249" name="Object 9"/>
          <p:cNvGraphicFramePr>
            <a:graphicFrameLocks noChangeAspect="1"/>
          </p:cNvGraphicFramePr>
          <p:nvPr/>
        </p:nvGraphicFramePr>
        <p:xfrm>
          <a:off x="7415213" y="2786063"/>
          <a:ext cx="159543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6" name="Equation" r:id="rId6" imgW="977476" imgH="393529" progId="Equation.3">
                  <p:embed/>
                </p:oleObj>
              </mc:Choice>
              <mc:Fallback>
                <p:oleObj name="Equation" r:id="rId6" imgW="97747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5213" y="2786063"/>
                        <a:ext cx="1595437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0" name="Object 10"/>
          <p:cNvGraphicFramePr>
            <a:graphicFrameLocks noChangeAspect="1"/>
          </p:cNvGraphicFramePr>
          <p:nvPr/>
        </p:nvGraphicFramePr>
        <p:xfrm>
          <a:off x="7685088" y="3716338"/>
          <a:ext cx="107791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7" name="Equation" r:id="rId8" imgW="660113" imgH="393529" progId="Equation.3">
                  <p:embed/>
                </p:oleObj>
              </mc:Choice>
              <mc:Fallback>
                <p:oleObj name="Equation" r:id="rId8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3716338"/>
                        <a:ext cx="107791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6883" y="352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6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5453" r="6816" b="2380"/>
          <a:stretch>
            <a:fillRect/>
          </a:stretch>
        </p:blipFill>
        <p:spPr bwMode="auto">
          <a:xfrm>
            <a:off x="323850" y="595313"/>
            <a:ext cx="6911975" cy="626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547813" y="79375"/>
            <a:ext cx="602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P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1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 rot="-5400000">
            <a:off x="175419" y="3245644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432175" y="644683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689475" y="2081213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/>
              <a:t>Malha aberta</a:t>
            </a:r>
            <a:endParaRPr lang="en-US" altLang="pt-BR" sz="200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546600" y="3736975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00FF00"/>
                </a:solidFill>
              </a:rPr>
              <a:t>Kc1</a:t>
            </a:r>
            <a:r>
              <a:rPr lang="pt-BR" altLang="pt-BR" b="1"/>
              <a:t> &gt; </a:t>
            </a:r>
            <a:r>
              <a:rPr lang="pt-BR" altLang="pt-BR" b="1">
                <a:solidFill>
                  <a:srgbClr val="FF0000"/>
                </a:solidFill>
              </a:rPr>
              <a:t>Kc2</a:t>
            </a:r>
            <a:r>
              <a:rPr lang="pt-BR" altLang="pt-BR" b="1"/>
              <a:t> &gt; </a:t>
            </a:r>
            <a:r>
              <a:rPr lang="pt-BR" altLang="pt-BR" b="1">
                <a:solidFill>
                  <a:srgbClr val="FF33CC"/>
                </a:solidFill>
              </a:rPr>
              <a:t>Kc3</a:t>
            </a:r>
            <a:endParaRPr lang="en-US" altLang="pt-BR" b="1">
              <a:solidFill>
                <a:srgbClr val="FF33CC"/>
              </a:solidFill>
            </a:endParaRPr>
          </a:p>
        </p:txBody>
      </p:sp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7518400" y="2786063"/>
          <a:ext cx="1389063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" name="Equation" r:id="rId6" imgW="850531" imgH="393529" progId="Equation.3">
                  <p:embed/>
                </p:oleObj>
              </mc:Choice>
              <mc:Fallback>
                <p:oleObj name="Equation" r:id="rId6" imgW="85053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2786063"/>
                        <a:ext cx="1389063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9"/>
          <p:cNvGraphicFramePr>
            <a:graphicFrameLocks noChangeAspect="1"/>
          </p:cNvGraphicFramePr>
          <p:nvPr/>
        </p:nvGraphicFramePr>
        <p:xfrm>
          <a:off x="7767638" y="3716338"/>
          <a:ext cx="91281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1" name="Equation" r:id="rId8" imgW="558558" imgH="393529" progId="Equation.3">
                  <p:embed/>
                </p:oleObj>
              </mc:Choice>
              <mc:Fallback>
                <p:oleObj name="Equation" r:id="rId8" imgW="55855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7638" y="3716338"/>
                        <a:ext cx="91281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4932363" y="2492375"/>
            <a:ext cx="215900" cy="936625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9759" y="344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014538" y="1600200"/>
          <a:ext cx="51149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0" name="Equation" r:id="rId5" imgW="3136900" imgH="419100" progId="Equation.3">
                  <p:embed/>
                </p:oleObj>
              </mc:Choice>
              <mc:Fallback>
                <p:oleObj name="Equation" r:id="rId5" imgW="3136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1600200"/>
                        <a:ext cx="5114925" cy="682625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071938" y="858838"/>
            <a:ext cx="941387" cy="406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G</a:t>
            </a:r>
            <a:r>
              <a:rPr lang="pt-BR" altLang="pt-BR" sz="2000" b="1" baseline="-25000">
                <a:latin typeface="Book Antiqua" pitchFamily="18" charset="0"/>
              </a:rPr>
              <a:t>c</a:t>
            </a:r>
            <a:r>
              <a:rPr lang="pt-BR" altLang="pt-BR" sz="2000" b="1">
                <a:latin typeface="Book Antiqua" pitchFamily="18" charset="0"/>
              </a:rPr>
              <a:t>=Kc</a:t>
            </a:r>
            <a:endParaRPr lang="en-US" altLang="pt-BR" sz="2000" b="1">
              <a:latin typeface="Book Antiqua" pitchFamily="18" charset="0"/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H="1">
            <a:off x="3810000" y="1295400"/>
            <a:ext cx="4572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4114800" y="1295400"/>
            <a:ext cx="4572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5029200" y="1066800"/>
            <a:ext cx="129540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87388" y="2765425"/>
            <a:ext cx="771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Vamos considerar um processo originalmente de 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2</a:t>
            </a:r>
            <a:r>
              <a:rPr lang="pt-BR" altLang="pt-BR" sz="2000" u="sng" baseline="30000">
                <a:solidFill>
                  <a:schemeClr val="hlink"/>
                </a:solidFill>
                <a:latin typeface="Book Antiqua" pitchFamily="18" charset="0"/>
              </a:rPr>
              <a:t>a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 ordem em 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MA</a:t>
            </a:r>
            <a:r>
              <a:rPr lang="pt-BR" altLang="pt-BR" sz="2000">
                <a:latin typeface="Book Antiqua" pitchFamily="18" charset="0"/>
              </a:rPr>
              <a:t>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1963738" y="3225800"/>
          <a:ext cx="5218112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1" name="Equation" r:id="rId7" imgW="3200400" imgH="482400" progId="Equation.3">
                  <p:embed/>
                </p:oleObj>
              </mc:Choice>
              <mc:Fallback>
                <p:oleObj name="Equation" r:id="rId7" imgW="3200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738" y="3225800"/>
                        <a:ext cx="5218112" cy="785813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2590800" y="3124200"/>
            <a:ext cx="19812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4953000" y="3124200"/>
            <a:ext cx="18288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>
            <a:off x="3657600" y="4038600"/>
            <a:ext cx="1524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5486400" y="4038600"/>
            <a:ext cx="2286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3336925" y="4287838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800" b="1" dirty="0" err="1">
                <a:latin typeface="Book Antiqua" pitchFamily="18" charset="0"/>
              </a:rPr>
              <a:t>Gp</a:t>
            </a:r>
            <a:r>
              <a:rPr lang="pt-BR" altLang="pt-BR" sz="1800" b="1" dirty="0">
                <a:latin typeface="Book Antiqua" pitchFamily="18" charset="0"/>
              </a:rPr>
              <a:t>(s)</a:t>
            </a:r>
            <a:endParaRPr lang="en-US" altLang="pt-BR" sz="1800" b="1" dirty="0">
              <a:latin typeface="Book Antiqua" pitchFamily="18" charset="0"/>
            </a:endParaRP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5410200" y="4267200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800" b="1" dirty="0" err="1">
                <a:latin typeface="Book Antiqua" pitchFamily="18" charset="0"/>
              </a:rPr>
              <a:t>Gd</a:t>
            </a:r>
            <a:r>
              <a:rPr lang="pt-BR" altLang="pt-BR" sz="1800" b="1" dirty="0">
                <a:latin typeface="Book Antiqua" pitchFamily="18" charset="0"/>
              </a:rPr>
              <a:t>(s)</a:t>
            </a:r>
            <a:endParaRPr lang="en-US" altLang="pt-BR" sz="1800" b="1" dirty="0">
              <a:latin typeface="Book Antiqua" pitchFamily="18" charset="0"/>
            </a:endParaRP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1514475" y="4724400"/>
            <a:ext cx="6048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Substituindo Gc, Gp e Gd na equação da </a:t>
            </a:r>
            <a:r>
              <a:rPr lang="pt-BR" altLang="pt-BR" sz="2000" b="1" i="1">
                <a:latin typeface="Book Antiqua" pitchFamily="18" charset="0"/>
              </a:rPr>
              <a:t>MF</a:t>
            </a:r>
            <a:r>
              <a:rPr lang="pt-BR" altLang="pt-BR" sz="2000">
                <a:latin typeface="Book Antiqua" pitchFamily="18" charset="0"/>
              </a:rPr>
              <a:t>, temos: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12304" name="Object 16"/>
          <p:cNvGraphicFramePr>
            <a:graphicFrameLocks noChangeAspect="1"/>
          </p:cNvGraphicFramePr>
          <p:nvPr/>
        </p:nvGraphicFramePr>
        <p:xfrm>
          <a:off x="1695450" y="5257800"/>
          <a:ext cx="5716588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2" name="Equation" r:id="rId9" imgW="3505200" imgH="457200" progId="Equation.3">
                  <p:embed/>
                </p:oleObj>
              </mc:Choice>
              <mc:Fallback>
                <p:oleObj name="Equation" r:id="rId9" imgW="3505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5257800"/>
                        <a:ext cx="5716588" cy="7445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Line 17"/>
          <p:cNvSpPr>
            <a:spLocks noChangeShapeType="1"/>
          </p:cNvSpPr>
          <p:nvPr/>
        </p:nvSpPr>
        <p:spPr bwMode="auto">
          <a:xfrm flipV="1">
            <a:off x="1143000" y="3810000"/>
            <a:ext cx="60960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04800" y="4191000"/>
            <a:ext cx="2156360" cy="400110"/>
          </a:xfrm>
          <a:prstGeom prst="rect">
            <a:avLst/>
          </a:prstGeom>
          <a:solidFill>
            <a:srgbClr val="E8F5F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 dirty="0">
                <a:latin typeface="Book Antiqua" pitchFamily="18" charset="0"/>
              </a:rPr>
              <a:t>2</a:t>
            </a:r>
            <a:r>
              <a:rPr lang="pt-BR" altLang="pt-BR" sz="2000" b="1" u="sng" baseline="30000" dirty="0">
                <a:latin typeface="Book Antiqua" pitchFamily="18" charset="0"/>
              </a:rPr>
              <a:t>a</a:t>
            </a:r>
            <a:r>
              <a:rPr lang="pt-BR" altLang="pt-BR" sz="2000" b="1" dirty="0">
                <a:latin typeface="Book Antiqua" pitchFamily="18" charset="0"/>
              </a:rPr>
              <a:t> Ordem na MA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12307" name="AutoShape 19"/>
          <p:cNvSpPr>
            <a:spLocks/>
          </p:cNvSpPr>
          <p:nvPr/>
        </p:nvSpPr>
        <p:spPr bwMode="auto">
          <a:xfrm rot="-5400000">
            <a:off x="3352800" y="4953000"/>
            <a:ext cx="228600" cy="2209800"/>
          </a:xfrm>
          <a:prstGeom prst="leftBrace">
            <a:avLst>
              <a:gd name="adj1" fmla="val 80556"/>
              <a:gd name="adj2" fmla="val 50000"/>
            </a:avLst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2776538" y="6096000"/>
            <a:ext cx="1333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1600">
                <a:solidFill>
                  <a:schemeClr val="hlink"/>
                </a:solidFill>
                <a:latin typeface="Book Antiqua" pitchFamily="18" charset="0"/>
              </a:rPr>
              <a:t>Termo</a:t>
            </a:r>
          </a:p>
          <a:p>
            <a:pPr algn="ctr"/>
            <a:r>
              <a:rPr lang="pt-BR" altLang="pt-BR" sz="1600">
                <a:solidFill>
                  <a:schemeClr val="hlink"/>
                </a:solidFill>
                <a:latin typeface="Book Antiqua" pitchFamily="18" charset="0"/>
              </a:rPr>
              <a:t>Supervisório</a:t>
            </a:r>
            <a:endParaRPr lang="en-US" altLang="pt-BR" sz="160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2309" name="AutoShape 21"/>
          <p:cNvSpPr>
            <a:spLocks/>
          </p:cNvSpPr>
          <p:nvPr/>
        </p:nvSpPr>
        <p:spPr bwMode="auto">
          <a:xfrm rot="-5400000">
            <a:off x="5986463" y="4953000"/>
            <a:ext cx="228600" cy="2209800"/>
          </a:xfrm>
          <a:prstGeom prst="leftBrace">
            <a:avLst>
              <a:gd name="adj1" fmla="val 80556"/>
              <a:gd name="adj2" fmla="val 50000"/>
            </a:avLst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5457825" y="6096000"/>
            <a:ext cx="1241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1600">
                <a:solidFill>
                  <a:schemeClr val="hlink"/>
                </a:solidFill>
                <a:latin typeface="Book Antiqua" pitchFamily="18" charset="0"/>
              </a:rPr>
              <a:t>Termo</a:t>
            </a:r>
          </a:p>
          <a:p>
            <a:pPr algn="ctr"/>
            <a:r>
              <a:rPr lang="pt-BR" altLang="pt-BR" sz="1600">
                <a:solidFill>
                  <a:schemeClr val="hlink"/>
                </a:solidFill>
                <a:latin typeface="Book Antiqua" pitchFamily="18" charset="0"/>
              </a:rPr>
              <a:t>Regulatório</a:t>
            </a:r>
            <a:endParaRPr lang="en-US" altLang="pt-BR" sz="160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Efeito da Ação </a:t>
            </a:r>
            <a:r>
              <a:rPr lang="pt-BR" altLang="pt-BR" sz="2400" i="1">
                <a:solidFill>
                  <a:schemeClr val="hlink"/>
                </a:solidFill>
                <a:latin typeface="Book Antiqua" pitchFamily="18" charset="0"/>
              </a:rPr>
              <a:t>Proporcional (P)</a:t>
            </a:r>
            <a:r>
              <a:rPr lang="pt-BR" altLang="pt-BR" sz="24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em Processo de 2</a:t>
            </a:r>
            <a:r>
              <a:rPr lang="pt-BR" altLang="pt-BR" sz="2400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 ordem em 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MA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: 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8990" y="640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381000" y="5424488"/>
          <a:ext cx="2590800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1" name="Imagem de bitmap" r:id="rId5" imgW="1935568" imgH="975151" progId="Paint.Picture">
                  <p:embed/>
                </p:oleObj>
              </mc:Choice>
              <mc:Fallback>
                <p:oleObj name="Imagem de bitmap" r:id="rId5" imgW="1935568" imgH="97515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424488"/>
                        <a:ext cx="2590800" cy="1300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7088" y="304800"/>
            <a:ext cx="1117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dirty="0" smtClean="0">
                <a:latin typeface="Book Antiqua" pitchFamily="18" charset="0"/>
              </a:rPr>
              <a:t>Em que:</a:t>
            </a:r>
            <a:endParaRPr lang="en-US" altLang="pt-BR" sz="2000" dirty="0">
              <a:latin typeface="Book Antiqua" pitchFamily="18" charset="0"/>
            </a:endParaRPr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457200" y="838200"/>
          <a:ext cx="165735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2" name="Equation" r:id="rId7" imgW="1016000" imgH="419100" progId="Equation.3">
                  <p:embed/>
                </p:oleObj>
              </mc:Choice>
              <mc:Fallback>
                <p:oleObj name="Equation" r:id="rId7" imgW="1016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838200"/>
                        <a:ext cx="1657350" cy="684213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2590800" y="838200"/>
          <a:ext cx="17811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3" name="Equation" r:id="rId9" imgW="1091726" imgH="469696" progId="Equation.3">
                  <p:embed/>
                </p:oleObj>
              </mc:Choice>
              <mc:Fallback>
                <p:oleObj name="Equation" r:id="rId9" imgW="1091726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838200"/>
                        <a:ext cx="1781175" cy="768350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7315200" y="914400"/>
          <a:ext cx="1595438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4" name="Equation" r:id="rId11" imgW="977900" imgH="419100" progId="Equation.3">
                  <p:embed/>
                </p:oleObj>
              </mc:Choice>
              <mc:Fallback>
                <p:oleObj name="Equation" r:id="rId11" imgW="977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914400"/>
                        <a:ext cx="1595438" cy="684213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5080000" y="858838"/>
          <a:ext cx="167798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5" name="Equation" r:id="rId13" imgW="1028254" imgH="444307" progId="Equation.3">
                  <p:embed/>
                </p:oleObj>
              </mc:Choice>
              <mc:Fallback>
                <p:oleObj name="Equation" r:id="rId13" imgW="1028254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858838"/>
                        <a:ext cx="1677988" cy="727075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12725" y="2159000"/>
            <a:ext cx="4862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Observações (</a:t>
            </a:r>
            <a:r>
              <a:rPr lang="pt-BR" altLang="pt-BR" sz="2000" b="1" i="1">
                <a:solidFill>
                  <a:schemeClr val="accent2"/>
                </a:solidFill>
                <a:latin typeface="Book Antiqua" pitchFamily="18" charset="0"/>
              </a:rPr>
              <a:t>Interpretação da Equação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):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549400" y="4495800"/>
            <a:ext cx="75953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4"/>
            </a:pP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dirty="0">
                <a:latin typeface="Book Antiqua" pitchFamily="18" charset="0"/>
              </a:rPr>
              <a:t>p’ &lt; </a:t>
            </a: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dirty="0">
                <a:latin typeface="Book Antiqua" pitchFamily="18" charset="0"/>
              </a:rPr>
              <a:t>p  e </a:t>
            </a: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’ &lt; 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em MF a resposta passa a ser mais rápida.</a:t>
            </a:r>
            <a:endParaRPr lang="en-US" altLang="pt-BR" sz="2000" dirty="0">
              <a:latin typeface="Book Antiqua" pitchFamily="18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-11113" y="2600011"/>
            <a:ext cx="91558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/>
            </a:pPr>
            <a:r>
              <a:rPr lang="pt-BR" altLang="pt-BR" sz="2000" dirty="0">
                <a:latin typeface="Book Antiqua" pitchFamily="18" charset="0"/>
              </a:rPr>
              <a:t>Resposta em </a:t>
            </a:r>
            <a:r>
              <a:rPr lang="pt-BR" altLang="pt-BR" sz="2000" b="1" dirty="0">
                <a:latin typeface="Book Antiqua" pitchFamily="18" charset="0"/>
              </a:rPr>
              <a:t>MF</a:t>
            </a:r>
            <a:r>
              <a:rPr lang="pt-BR" altLang="pt-BR" sz="2000" dirty="0">
                <a:latin typeface="Book Antiqua" pitchFamily="18" charset="0"/>
              </a:rPr>
              <a:t> continua sendo de 2</a:t>
            </a:r>
            <a:r>
              <a:rPr lang="pt-BR" altLang="pt-BR" sz="2000" u="sng" dirty="0">
                <a:latin typeface="Book Antiqua" pitchFamily="18" charset="0"/>
              </a:rPr>
              <a:t>a</a:t>
            </a:r>
            <a:r>
              <a:rPr lang="pt-BR" altLang="pt-BR" sz="2000" dirty="0">
                <a:latin typeface="Book Antiqua" pitchFamily="18" charset="0"/>
              </a:rPr>
              <a:t> ordem em relação ao set-point e ao distúrbio;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292225" y="3200400"/>
            <a:ext cx="72442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2"/>
            </a:pPr>
            <a:r>
              <a:rPr lang="pt-BR" altLang="pt-BR" sz="2000" dirty="0" err="1">
                <a:latin typeface="Book Antiqua" pitchFamily="18" charset="0"/>
              </a:rPr>
              <a:t>Kp</a:t>
            </a:r>
            <a:r>
              <a:rPr lang="pt-BR" altLang="pt-BR" sz="2000" dirty="0">
                <a:latin typeface="Book Antiqua" pitchFamily="18" charset="0"/>
              </a:rPr>
              <a:t>’ &lt; </a:t>
            </a:r>
            <a:r>
              <a:rPr lang="pt-BR" altLang="pt-BR" sz="2000" dirty="0" err="1">
                <a:latin typeface="Book Antiqua" pitchFamily="18" charset="0"/>
              </a:rPr>
              <a:t>Kp</a:t>
            </a:r>
            <a:r>
              <a:rPr lang="pt-BR" altLang="pt-BR" sz="2000" dirty="0">
                <a:latin typeface="Book Antiqua" pitchFamily="18" charset="0"/>
              </a:rPr>
              <a:t>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em MF o processo passa a ser menos sensível;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293813" y="3824288"/>
            <a:ext cx="72507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3"/>
            </a:pPr>
            <a:r>
              <a:rPr lang="pt-BR" altLang="pt-BR" sz="2000" dirty="0" err="1">
                <a:latin typeface="Book Antiqua" pitchFamily="18" charset="0"/>
              </a:rPr>
              <a:t>Kd</a:t>
            </a:r>
            <a:r>
              <a:rPr lang="pt-BR" altLang="pt-BR" sz="2000" dirty="0">
                <a:latin typeface="Book Antiqua" pitchFamily="18" charset="0"/>
              </a:rPr>
              <a:t>’ &lt; </a:t>
            </a:r>
            <a:r>
              <a:rPr lang="pt-BR" altLang="pt-BR" sz="2000" dirty="0" err="1">
                <a:latin typeface="Book Antiqua" pitchFamily="18" charset="0"/>
              </a:rPr>
              <a:t>Kd</a:t>
            </a:r>
            <a:r>
              <a:rPr lang="pt-BR" altLang="pt-BR" sz="2000" dirty="0">
                <a:latin typeface="Book Antiqua" pitchFamily="18" charset="0"/>
              </a:rPr>
              <a:t>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em MF o processo passa a ser menos sensível;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1887538" y="4945800"/>
            <a:ext cx="3810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360429" y="5215201"/>
            <a:ext cx="6692858" cy="7078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Processo sobre-amortecido pode passar a sub-amortecido</a:t>
            </a:r>
          </a:p>
          <a:p>
            <a:r>
              <a:rPr lang="pt-BR" altLang="pt-BR" sz="2000">
                <a:latin typeface="Book Antiqua" pitchFamily="18" charset="0"/>
              </a:rPr>
              <a:t>(processo que não oscilava em </a:t>
            </a:r>
            <a:r>
              <a:rPr lang="pt-BR" altLang="pt-BR" sz="2000" b="1">
                <a:latin typeface="Book Antiqua" pitchFamily="18" charset="0"/>
              </a:rPr>
              <a:t>MA</a:t>
            </a:r>
            <a:r>
              <a:rPr lang="pt-BR" altLang="pt-BR" sz="2000">
                <a:latin typeface="Book Antiqua" pitchFamily="18" charset="0"/>
              </a:rPr>
              <a:t> pode oscilar em </a:t>
            </a:r>
            <a:r>
              <a:rPr lang="pt-BR" altLang="pt-BR" sz="2000" b="1">
                <a:latin typeface="Book Antiqua" pitchFamily="18" charset="0"/>
              </a:rPr>
              <a:t>MF</a:t>
            </a:r>
            <a:endParaRPr lang="en-US" altLang="pt-BR" sz="2000" b="1">
              <a:latin typeface="Book Antiqua" pitchFamily="18" charset="0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2943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3557" y="145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Grp="1" noChangeAspect="1"/>
          </p:cNvGraphicFramePr>
          <p:nvPr>
            <p:ph/>
          </p:nvPr>
        </p:nvGraphicFramePr>
        <p:xfrm>
          <a:off x="1182688" y="1168400"/>
          <a:ext cx="67786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0" name="Equation" r:id="rId5" imgW="3505200" imgH="457200" progId="Equation.3">
                  <p:embed/>
                </p:oleObj>
              </mc:Choice>
              <mc:Fallback>
                <p:oleObj name="Equation" r:id="rId5" imgW="3505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168400"/>
                        <a:ext cx="6778625" cy="890588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00025" y="152400"/>
            <a:ext cx="870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Exemplos de Respostas do Processo de 2</a:t>
            </a:r>
            <a:r>
              <a:rPr lang="pt-BR" altLang="pt-BR" sz="2000" b="1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 Ordem frente a Degrau Unitário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09550" y="674688"/>
            <a:ext cx="4391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 i="1" u="sng">
                <a:solidFill>
                  <a:schemeClr val="hlink"/>
                </a:solidFill>
                <a:latin typeface="Book Antiqua" pitchFamily="18" charset="0"/>
              </a:rPr>
              <a:t>Problema Servo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y</a:t>
            </a:r>
            <a:r>
              <a:rPr lang="pt-BR" altLang="pt-BR" sz="2000" b="1" baseline="-25000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sp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(s)=1/s e d(s)=0</a:t>
            </a:r>
            <a:endParaRPr lang="en-US" altLang="pt-BR" sz="2000" b="1" u="sng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170738" y="893763"/>
            <a:ext cx="930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8000" b="1">
                <a:solidFill>
                  <a:schemeClr val="hlink"/>
                </a:solidFill>
                <a:sym typeface="Wingdings 2" pitchFamily="18" charset="2"/>
              </a:rPr>
              <a:t></a:t>
            </a: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191000" y="1268413"/>
            <a:ext cx="762000" cy="7620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2438400" y="2590800"/>
          <a:ext cx="12287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1" name="Equation" r:id="rId7" imgW="647419" imgH="393529" progId="Equation.3">
                  <p:embed/>
                </p:oleObj>
              </mc:Choice>
              <mc:Fallback>
                <p:oleObj name="Equation" r:id="rId7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590800"/>
                        <a:ext cx="1228725" cy="746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AutoShape 8"/>
          <p:cNvSpPr>
            <a:spLocks noChangeArrowheads="1"/>
          </p:cNvSpPr>
          <p:nvPr/>
        </p:nvSpPr>
        <p:spPr bwMode="auto">
          <a:xfrm rot="2876910">
            <a:off x="4914900" y="2781300"/>
            <a:ext cx="914400" cy="381000"/>
          </a:xfrm>
          <a:custGeom>
            <a:avLst/>
            <a:gdLst>
              <a:gd name="T0" fmla="*/ 685800 w 21600"/>
              <a:gd name="T1" fmla="*/ 0 h 21600"/>
              <a:gd name="T2" fmla="*/ 0 w 21600"/>
              <a:gd name="T3" fmla="*/ 190500 h 21600"/>
              <a:gd name="T4" fmla="*/ 685800 w 21600"/>
              <a:gd name="T5" fmla="*/ 381000 h 21600"/>
              <a:gd name="T6" fmla="*/ 9144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BBE0E3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3328988" y="3705225"/>
          <a:ext cx="53959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2" name="Equation" r:id="rId9" imgW="2844800" imgH="482600" progId="Equation.3">
                  <p:embed/>
                </p:oleObj>
              </mc:Choice>
              <mc:Fallback>
                <p:oleObj name="Equation" r:id="rId9" imgW="2844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3705225"/>
                        <a:ext cx="5395912" cy="914400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55925" y="4958557"/>
            <a:ext cx="147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dirty="0">
                <a:latin typeface="Book Antiqua" pitchFamily="18" charset="0"/>
              </a:rPr>
              <a:t>Pelo </a:t>
            </a:r>
            <a:r>
              <a:rPr lang="pt-BR" altLang="pt-BR" b="1" dirty="0">
                <a:solidFill>
                  <a:schemeClr val="hlink"/>
                </a:solidFill>
                <a:latin typeface="Book Antiqua" pitchFamily="18" charset="0"/>
              </a:rPr>
              <a:t>TVF</a:t>
            </a:r>
            <a:r>
              <a:rPr lang="pt-BR" altLang="pt-BR" b="1" dirty="0">
                <a:latin typeface="Book Antiqua" pitchFamily="18" charset="0"/>
              </a:rPr>
              <a:t> </a:t>
            </a:r>
            <a:r>
              <a:rPr lang="pt-BR" altLang="pt-BR" dirty="0"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b="1" dirty="0">
                <a:latin typeface="Book Antiqua" pitchFamily="18" charset="0"/>
                <a:sym typeface="Wingdings" pitchFamily="2" charset="2"/>
              </a:rPr>
              <a:t> </a:t>
            </a:r>
            <a:endParaRPr lang="en-US" altLang="pt-BR" b="1" dirty="0">
              <a:latin typeface="Book Antiqua" pitchFamily="18" charset="0"/>
            </a:endParaRPr>
          </a:p>
        </p:txBody>
      </p:sp>
      <p:graphicFrame>
        <p:nvGraphicFramePr>
          <p:cNvPr id="143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166184"/>
              </p:ext>
            </p:extLst>
          </p:nvPr>
        </p:nvGraphicFramePr>
        <p:xfrm>
          <a:off x="4965700" y="4876800"/>
          <a:ext cx="16637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3" name="Equation" r:id="rId11" imgW="876300" imgH="279400" progId="Equation.3">
                  <p:embed/>
                </p:oleObj>
              </mc:Choice>
              <mc:Fallback>
                <p:oleObj name="Equation" r:id="rId11" imgW="876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5700" y="4876800"/>
                        <a:ext cx="1663700" cy="530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154716"/>
              </p:ext>
            </p:extLst>
          </p:nvPr>
        </p:nvGraphicFramePr>
        <p:xfrm>
          <a:off x="441325" y="6045200"/>
          <a:ext cx="82359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4" name="Equation" r:id="rId13" imgW="4686300" imgH="419100" progId="Equation.3">
                  <p:embed/>
                </p:oleObj>
              </mc:Choice>
              <mc:Fallback>
                <p:oleObj name="Equation" r:id="rId13" imgW="4686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6045200"/>
                        <a:ext cx="8235950" cy="736600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327025" y="6172200"/>
            <a:ext cx="1524000" cy="3810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653256" y="5431268"/>
            <a:ext cx="494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err="1">
                <a:solidFill>
                  <a:schemeClr val="hlink"/>
                </a:solidFill>
                <a:latin typeface="Book Antiqua" pitchFamily="18" charset="0"/>
              </a:rPr>
              <a:t>Off-set</a:t>
            </a:r>
            <a:r>
              <a:rPr lang="pt-BR" altLang="pt-BR" b="1" i="1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b="1" i="1" dirty="0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 Independente da ordem do Processo!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3657600" y="2209800"/>
            <a:ext cx="762000" cy="457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089025" y="5810251"/>
            <a:ext cx="344085" cy="361949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2695" y="4831604"/>
            <a:ext cx="25298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Novo “set point”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2534834" y="5076825"/>
            <a:ext cx="421091" cy="650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8030" y="3733800"/>
            <a:ext cx="24352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Comportamento</a:t>
            </a:r>
          </a:p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Dinâmico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2367536" y="4149298"/>
            <a:ext cx="756664" cy="216444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60582" y="796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Efeito da Ação </a:t>
            </a:r>
            <a:r>
              <a:rPr lang="pt-BR" altLang="pt-BR" sz="2400" i="1">
                <a:solidFill>
                  <a:schemeClr val="hlink"/>
                </a:solidFill>
                <a:latin typeface="Book Antiqua" pitchFamily="18" charset="0"/>
              </a:rPr>
              <a:t>Integral (I)</a:t>
            </a:r>
            <a:r>
              <a:rPr lang="pt-BR" altLang="pt-BR" sz="24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em Processo de 1</a:t>
            </a:r>
            <a:r>
              <a:rPr lang="pt-BR" altLang="pt-BR" sz="2400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 ordem em 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MA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: 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2895600" y="533400"/>
            <a:ext cx="30480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98813" y="677863"/>
            <a:ext cx="2928937" cy="346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600" b="1">
                <a:solidFill>
                  <a:schemeClr val="hlink"/>
                </a:solidFill>
                <a:latin typeface="Book Antiqua" pitchFamily="18" charset="0"/>
              </a:rPr>
              <a:t>Criada para eliminar o off-set</a:t>
            </a:r>
            <a:endParaRPr lang="en-US" altLang="pt-BR" sz="1600" b="1">
              <a:solidFill>
                <a:schemeClr val="hlink"/>
              </a:solidFill>
              <a:latin typeface="Book Antiqua" pitchFamily="18" charset="0"/>
            </a:endParaRPr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1797050" y="1243013"/>
          <a:ext cx="55308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62" name="Equation" r:id="rId5" imgW="2997200" imgH="495300" progId="Equation.3">
                  <p:embed/>
                </p:oleObj>
              </mc:Choice>
              <mc:Fallback>
                <p:oleObj name="Equation" r:id="rId5" imgW="29972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050" y="1243013"/>
                        <a:ext cx="5530850" cy="914400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2014538" y="3392488"/>
          <a:ext cx="51149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63" name="Equation" r:id="rId7" imgW="3136900" imgH="419100" progId="Equation.3">
                  <p:embed/>
                </p:oleObj>
              </mc:Choice>
              <mc:Fallback>
                <p:oleObj name="Equation" r:id="rId7" imgW="3136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3392488"/>
                        <a:ext cx="5114925" cy="682625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87388" y="4557713"/>
            <a:ext cx="771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Vamos considerar um processo originalmente de 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1</a:t>
            </a:r>
            <a:r>
              <a:rPr lang="pt-BR" altLang="pt-BR" sz="2000" u="sng" baseline="30000">
                <a:solidFill>
                  <a:schemeClr val="hlink"/>
                </a:solidFill>
                <a:latin typeface="Book Antiqua" pitchFamily="18" charset="0"/>
              </a:rPr>
              <a:t>a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 ordem em 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MA</a:t>
            </a:r>
            <a:r>
              <a:rPr lang="pt-BR" altLang="pt-BR" sz="2000">
                <a:latin typeface="Book Antiqua" pitchFamily="18" charset="0"/>
              </a:rPr>
              <a:t>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2967038" y="5027613"/>
          <a:ext cx="320992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64" name="Equation" r:id="rId9" imgW="1968500" imgH="469900" progId="Equation.3">
                  <p:embed/>
                </p:oleObj>
              </mc:Choice>
              <mc:Fallback>
                <p:oleObj name="Equation" r:id="rId9" imgW="1968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038" y="5027613"/>
                        <a:ext cx="3209925" cy="765175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3581400" y="4916488"/>
            <a:ext cx="8382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4953000" y="4916488"/>
            <a:ext cx="8382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3657600" y="5830888"/>
            <a:ext cx="1524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5486400" y="5830888"/>
            <a:ext cx="2286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3336925" y="6080125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800" b="1" dirty="0" err="1">
                <a:latin typeface="Book Antiqua" pitchFamily="18" charset="0"/>
              </a:rPr>
              <a:t>Gp</a:t>
            </a:r>
            <a:r>
              <a:rPr lang="pt-BR" altLang="pt-BR" sz="1800" b="1" dirty="0">
                <a:latin typeface="Book Antiqua" pitchFamily="18" charset="0"/>
              </a:rPr>
              <a:t>(s)</a:t>
            </a:r>
            <a:endParaRPr lang="en-US" altLang="pt-BR" sz="1800" b="1" dirty="0">
              <a:latin typeface="Book Antiqua" pitchFamily="18" charset="0"/>
            </a:endParaRP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5410200" y="6059488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800" b="1" dirty="0" err="1">
                <a:latin typeface="Book Antiqua" pitchFamily="18" charset="0"/>
              </a:rPr>
              <a:t>Gd</a:t>
            </a:r>
            <a:r>
              <a:rPr lang="pt-BR" altLang="pt-BR" sz="1800" b="1" dirty="0">
                <a:latin typeface="Book Antiqua" pitchFamily="18" charset="0"/>
              </a:rPr>
              <a:t>(s)</a:t>
            </a:r>
            <a:endParaRPr lang="en-US" altLang="pt-BR" sz="1800" b="1" dirty="0">
              <a:latin typeface="Book Antiqua" pitchFamily="18" charset="0"/>
            </a:endParaRPr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V="1">
            <a:off x="2286000" y="5297488"/>
            <a:ext cx="60960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41325" y="5646738"/>
            <a:ext cx="2156360" cy="400110"/>
          </a:xfrm>
          <a:prstGeom prst="rect">
            <a:avLst/>
          </a:prstGeom>
          <a:solidFill>
            <a:srgbClr val="E8F5F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1</a:t>
            </a:r>
            <a:r>
              <a:rPr lang="pt-BR" altLang="pt-BR" sz="2000" b="1" u="sng" baseline="30000">
                <a:latin typeface="Book Antiqua" pitchFamily="18" charset="0"/>
              </a:rPr>
              <a:t>a</a:t>
            </a:r>
            <a:r>
              <a:rPr lang="pt-BR" altLang="pt-BR" sz="2000" b="1">
                <a:latin typeface="Book Antiqua" pitchFamily="18" charset="0"/>
              </a:rPr>
              <a:t> Ordem na MA</a:t>
            </a:r>
            <a:endParaRPr lang="en-US" altLang="pt-BR" sz="2000" b="1">
              <a:latin typeface="Book Antiqua" pitchFamily="18" charset="0"/>
            </a:endParaRP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5715000" y="1143000"/>
            <a:ext cx="1981200" cy="1219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 flipH="1">
            <a:off x="3886200" y="2209800"/>
            <a:ext cx="213360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H="1">
            <a:off x="3962400" y="2286000"/>
            <a:ext cx="2209800" cy="1447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 flipH="1">
            <a:off x="6248400" y="2362200"/>
            <a:ext cx="457200" cy="1447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1975" y="700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3644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Analisando só o </a:t>
            </a:r>
          </a:p>
          <a:p>
            <a:r>
              <a:rPr lang="pt-BR" altLang="pt-BR" sz="2000">
                <a:latin typeface="Book Antiqua" pitchFamily="18" charset="0"/>
              </a:rPr>
              <a:t>problema </a:t>
            </a:r>
            <a:r>
              <a:rPr lang="pt-BR" altLang="pt-BR" sz="2000" b="1">
                <a:latin typeface="Book Antiqua" pitchFamily="18" charset="0"/>
              </a:rPr>
              <a:t>supervisório</a:t>
            </a:r>
            <a:r>
              <a:rPr lang="pt-BR" altLang="pt-BR" sz="2000">
                <a:latin typeface="Book Antiqua" pitchFamily="18" charset="0"/>
              </a:rPr>
              <a:t>, temos: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4572000" y="228600"/>
          <a:ext cx="3686175" cy="184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2" name="Equation" r:id="rId5" imgW="2260600" imgH="1130300" progId="Equation.3">
                  <p:embed/>
                </p:oleObj>
              </mc:Choice>
              <mc:Fallback>
                <p:oleObj name="Equation" r:id="rId5" imgW="2260600" imgH="1130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8600"/>
                        <a:ext cx="3686175" cy="18430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38200" y="2514600"/>
            <a:ext cx="283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Reagrupando, temos </a:t>
            </a:r>
            <a:r>
              <a:rPr lang="pt-BR" altLang="pt-BR" sz="2000">
                <a:latin typeface="Book Antiqua" pitchFamily="18" charset="0"/>
                <a:sym typeface="Wingdings" pitchFamily="2" charset="2"/>
              </a:rPr>
              <a:t>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3962400" y="2286000"/>
          <a:ext cx="354012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3" name="Equation" r:id="rId7" imgW="2171700" imgH="482600" progId="Equation.3">
                  <p:embed/>
                </p:oleObj>
              </mc:Choice>
              <mc:Fallback>
                <p:oleObj name="Equation" r:id="rId7" imgW="2171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286000"/>
                        <a:ext cx="3540125" cy="7858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214438" y="3605213"/>
            <a:ext cx="6688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Vamos redefinir os termos do numerador e denominador: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2667000" y="3983038"/>
          <a:ext cx="15113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4" name="Equation" r:id="rId9" imgW="926698" imgH="545863" progId="Equation.3">
                  <p:embed/>
                </p:oleObj>
              </mc:Choice>
              <mc:Fallback>
                <p:oleObj name="Equation" r:id="rId9" imgW="926698" imgH="5458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983038"/>
                        <a:ext cx="1511300" cy="893762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4876800" y="3962400"/>
          <a:ext cx="19272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5" name="Equation" r:id="rId11" imgW="1180588" imgH="545863" progId="Equation.3">
                  <p:embed/>
                </p:oleObj>
              </mc:Choice>
              <mc:Fallback>
                <p:oleObj name="Equation" r:id="rId11" imgW="1180588" imgH="5458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962400"/>
                        <a:ext cx="1927225" cy="892175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5257800" y="2971800"/>
            <a:ext cx="2286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622925" y="3116263"/>
            <a:ext cx="2460625" cy="336550"/>
          </a:xfrm>
          <a:prstGeom prst="rect">
            <a:avLst/>
          </a:prstGeom>
          <a:solidFill>
            <a:srgbClr val="E8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600" b="1">
                <a:latin typeface="Book Antiqua" pitchFamily="18" charset="0"/>
              </a:rPr>
              <a:t>A ação</a:t>
            </a:r>
            <a:r>
              <a:rPr lang="pt-BR" altLang="pt-BR" sz="1600" b="1">
                <a:solidFill>
                  <a:schemeClr val="hlink"/>
                </a:solidFill>
                <a:latin typeface="Book Antiqua" pitchFamily="18" charset="0"/>
              </a:rPr>
              <a:t> I</a:t>
            </a:r>
            <a:r>
              <a:rPr lang="pt-BR" altLang="pt-BR" sz="1600" b="1">
                <a:latin typeface="Book Antiqua" pitchFamily="18" charset="0"/>
              </a:rPr>
              <a:t> elevou a ordem!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619250" y="5165725"/>
            <a:ext cx="5943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2000">
                <a:latin typeface="Book Antiqua" pitchFamily="18" charset="0"/>
              </a:rPr>
              <a:t>O processo pode oscilar dependendo do valor de </a:t>
            </a:r>
            <a:r>
              <a:rPr lang="en-US" altLang="pt-BR" sz="2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</a:t>
            </a:r>
            <a:r>
              <a:rPr lang="en-US" altLang="pt-BR" sz="2000">
                <a:latin typeface="Book Antiqua" pitchFamily="18" charset="0"/>
                <a:sym typeface="Symbol" pitchFamily="18" charset="2"/>
              </a:rPr>
              <a:t>!</a:t>
            </a:r>
          </a:p>
          <a:p>
            <a:r>
              <a:rPr lang="en-US" altLang="pt-BR" sz="24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=f(</a:t>
            </a:r>
            <a:r>
              <a:rPr lang="en-US" altLang="pt-BR" sz="2400" baseline="-25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I</a:t>
            </a:r>
            <a:r>
              <a:rPr lang="en-US" altLang="pt-BR" sz="24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, Kc, </a:t>
            </a:r>
            <a:r>
              <a:rPr lang="en-US" altLang="pt-BR" sz="2400" baseline="-25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p</a:t>
            </a:r>
            <a:r>
              <a:rPr lang="en-US" altLang="pt-BR" sz="24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, Kp)</a:t>
            </a:r>
          </a:p>
        </p:txBody>
      </p:sp>
      <p:sp>
        <p:nvSpPr>
          <p:cNvPr id="16396" name="AutoShape 12"/>
          <p:cNvSpPr>
            <a:spLocks/>
          </p:cNvSpPr>
          <p:nvPr/>
        </p:nvSpPr>
        <p:spPr bwMode="auto">
          <a:xfrm rot="-5400000">
            <a:off x="2552700" y="5524500"/>
            <a:ext cx="76200" cy="762000"/>
          </a:xfrm>
          <a:prstGeom prst="leftBrace">
            <a:avLst>
              <a:gd name="adj1" fmla="val 83333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7" name="AutoShape 13"/>
          <p:cNvSpPr>
            <a:spLocks/>
          </p:cNvSpPr>
          <p:nvPr/>
        </p:nvSpPr>
        <p:spPr bwMode="auto">
          <a:xfrm rot="-5400000">
            <a:off x="3429000" y="5486400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2601913" y="5943600"/>
            <a:ext cx="0" cy="304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505200" y="6096000"/>
            <a:ext cx="0" cy="304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1366838" y="6248400"/>
            <a:ext cx="1604962" cy="40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2000" b="1">
                <a:solidFill>
                  <a:schemeClr val="hlink"/>
                </a:solidFill>
                <a:latin typeface="Book Antiqua" pitchFamily="18" charset="0"/>
              </a:rPr>
              <a:t>Controlador</a:t>
            </a:r>
            <a:endParaRPr lang="pt-BR" altLang="pt-BR" sz="2000" b="1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3300413" y="6375400"/>
            <a:ext cx="1195387" cy="40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2000" b="1">
                <a:solidFill>
                  <a:schemeClr val="hlink"/>
                </a:solidFill>
                <a:latin typeface="Book Antiqua" pitchFamily="18" charset="0"/>
              </a:rPr>
              <a:t>Processo</a:t>
            </a:r>
            <a:endParaRPr lang="pt-BR" altLang="pt-BR" sz="2000" b="1">
              <a:solidFill>
                <a:schemeClr val="hlink"/>
              </a:solidFill>
              <a:latin typeface="Book Antiqua" pitchFamily="18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9143" y="274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81150" y="76200"/>
            <a:ext cx="5943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2000">
                <a:latin typeface="Book Antiqua" pitchFamily="18" charset="0"/>
              </a:rPr>
              <a:t>O processo pode oscilar dependendo do valor de </a:t>
            </a:r>
            <a:r>
              <a:rPr lang="en-US" altLang="pt-BR" sz="2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</a:t>
            </a:r>
            <a:r>
              <a:rPr lang="en-US" altLang="pt-BR" sz="2000">
                <a:latin typeface="Book Antiqua" pitchFamily="18" charset="0"/>
                <a:sym typeface="Symbol" pitchFamily="18" charset="2"/>
              </a:rPr>
              <a:t>!</a:t>
            </a:r>
          </a:p>
          <a:p>
            <a:r>
              <a:rPr lang="en-US" altLang="pt-BR" sz="24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=f(</a:t>
            </a:r>
            <a:r>
              <a:rPr lang="en-US" altLang="pt-BR" sz="2400" baseline="-25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i</a:t>
            </a:r>
            <a:r>
              <a:rPr lang="en-US" altLang="pt-BR" sz="24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, Kc, </a:t>
            </a:r>
            <a:r>
              <a:rPr lang="en-US" altLang="pt-BR" sz="2400" baseline="-25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p</a:t>
            </a:r>
            <a:r>
              <a:rPr lang="en-US" altLang="pt-BR" sz="24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, Kp)</a:t>
            </a:r>
          </a:p>
        </p:txBody>
      </p:sp>
      <p:sp>
        <p:nvSpPr>
          <p:cNvPr id="18435" name="AutoShape 3"/>
          <p:cNvSpPr>
            <a:spLocks/>
          </p:cNvSpPr>
          <p:nvPr/>
        </p:nvSpPr>
        <p:spPr bwMode="auto">
          <a:xfrm rot="-5400000">
            <a:off x="2514600" y="434975"/>
            <a:ext cx="76200" cy="762000"/>
          </a:xfrm>
          <a:prstGeom prst="leftBrace">
            <a:avLst>
              <a:gd name="adj1" fmla="val 83333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36" name="AutoShape 4"/>
          <p:cNvSpPr>
            <a:spLocks/>
          </p:cNvSpPr>
          <p:nvPr/>
        </p:nvSpPr>
        <p:spPr bwMode="auto">
          <a:xfrm rot="-5400000">
            <a:off x="3390900" y="396875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563813" y="854075"/>
            <a:ext cx="0" cy="304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3467100" y="1006475"/>
            <a:ext cx="0" cy="304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328738" y="1158875"/>
            <a:ext cx="1604962" cy="40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2000" b="1">
                <a:solidFill>
                  <a:schemeClr val="hlink"/>
                </a:solidFill>
                <a:latin typeface="Book Antiqua" pitchFamily="18" charset="0"/>
              </a:rPr>
              <a:t>Controlador</a:t>
            </a:r>
            <a:endParaRPr lang="pt-BR" altLang="pt-BR" sz="2000" b="1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262313" y="1285875"/>
            <a:ext cx="1195387" cy="40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2000" b="1">
                <a:solidFill>
                  <a:schemeClr val="hlink"/>
                </a:solidFill>
                <a:latin typeface="Book Antiqua" pitchFamily="18" charset="0"/>
              </a:rPr>
              <a:t>Processo</a:t>
            </a:r>
            <a:endParaRPr lang="pt-BR" altLang="pt-BR" sz="2000" b="1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06400" y="1792287"/>
            <a:ext cx="8305800" cy="847725"/>
          </a:xfrm>
          <a:prstGeom prst="rect">
            <a:avLst/>
          </a:prstGeom>
          <a:solidFill>
            <a:srgbClr val="FFFFCC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</a:rPr>
              <a:t>Kp e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b="1" baseline="-25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p</a:t>
            </a:r>
            <a:r>
              <a:rPr lang="pt-BR" altLang="pt-BR" sz="2000" baseline="-25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 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são intrínsecos do processo (modelagem ou identificação);</a:t>
            </a:r>
          </a:p>
          <a:p>
            <a:pPr>
              <a:lnSpc>
                <a:spcPct val="145000"/>
              </a:lnSpc>
            </a:pP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</a:rPr>
              <a:t>Kp e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b="1" baseline="-25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i</a:t>
            </a:r>
            <a:r>
              <a:rPr lang="pt-BR" altLang="pt-BR" sz="2000" baseline="-25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 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podem ser alterados pelo operador no painel!</a:t>
            </a:r>
            <a:endParaRPr lang="pt-BR" altLang="pt-BR" sz="2000" baseline="-25000">
              <a:solidFill>
                <a:schemeClr val="hlink"/>
              </a:solidFill>
              <a:latin typeface="Book Antiqua" pitchFamily="18" charset="0"/>
              <a:sym typeface="Symbol" pitchFamily="18" charset="2"/>
            </a:endParaRPr>
          </a:p>
        </p:txBody>
      </p:sp>
      <p:graphicFrame>
        <p:nvGraphicFramePr>
          <p:cNvPr id="1844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473573"/>
              </p:ext>
            </p:extLst>
          </p:nvPr>
        </p:nvGraphicFramePr>
        <p:xfrm>
          <a:off x="6781800" y="3036887"/>
          <a:ext cx="19272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8" name="Equation" r:id="rId5" imgW="1180588" imgH="545863" progId="Equation.3">
                  <p:embed/>
                </p:oleObj>
              </mc:Choice>
              <mc:Fallback>
                <p:oleObj name="Equation" r:id="rId5" imgW="1180588" imgH="5458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3036887"/>
                        <a:ext cx="1927225" cy="892175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57200" y="2819400"/>
            <a:ext cx="5486400" cy="13208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Se o operador conhecer esta nova fórmula de </a:t>
            </a:r>
            <a:r>
              <a:rPr lang="pt-BR" altLang="pt-BR" sz="2000" b="1">
                <a:latin typeface="Book Antiqua" pitchFamily="18" charset="0"/>
                <a:sym typeface="Symbol" pitchFamily="18" charset="2"/>
              </a:rPr>
              <a:t> poderá tirar, à partir desta, relação entre os parâmetros para manter &gt;1 e o processo não oscilar!</a:t>
            </a: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6019800" y="3494087"/>
            <a:ext cx="6096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225" y="421896"/>
            <a:ext cx="609600" cy="60960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2725" y="4348895"/>
            <a:ext cx="4862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Observações (</a:t>
            </a:r>
            <a:r>
              <a:rPr lang="pt-BR" altLang="pt-BR" sz="2000" b="1" i="1">
                <a:solidFill>
                  <a:schemeClr val="accent2"/>
                </a:solidFill>
                <a:latin typeface="Book Antiqua" pitchFamily="18" charset="0"/>
              </a:rPr>
              <a:t>Interpretação da Equação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):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12725" y="4832350"/>
            <a:ext cx="55595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Clr>
                <a:srgbClr val="009900"/>
              </a:buClr>
              <a:buSzPct val="120000"/>
            </a:pPr>
            <a:r>
              <a:rPr lang="pt-BR" altLang="pt-BR" dirty="0" smtClean="0">
                <a:latin typeface="Book Antiqua" pitchFamily="18" charset="0"/>
              </a:rPr>
              <a:t>A ação </a:t>
            </a:r>
            <a:r>
              <a:rPr lang="pt-BR" altLang="pt-BR" b="1" i="1" dirty="0">
                <a:solidFill>
                  <a:srgbClr val="009900"/>
                </a:solidFill>
                <a:latin typeface="Book Antiqua" pitchFamily="18" charset="0"/>
              </a:rPr>
              <a:t>I</a:t>
            </a:r>
            <a:r>
              <a:rPr lang="pt-BR" altLang="pt-BR" dirty="0">
                <a:latin typeface="Book Antiqua" pitchFamily="18" charset="0"/>
              </a:rPr>
              <a:t> aumenta a ordem do processo;</a:t>
            </a:r>
            <a:endParaRPr lang="en-US" altLang="pt-BR" b="1" dirty="0">
              <a:latin typeface="Book Antiqua" pitchFamily="18" charset="0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533400" y="5339495"/>
            <a:ext cx="3810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14400" y="5437920"/>
            <a:ext cx="8174037" cy="7078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Processos de 1</a:t>
            </a:r>
            <a:r>
              <a:rPr lang="pt-BR" altLang="pt-BR" sz="2000" u="sng">
                <a:latin typeface="Book Antiqua" pitchFamily="18" charset="0"/>
              </a:rPr>
              <a:t>a</a:t>
            </a:r>
            <a:r>
              <a:rPr lang="pt-BR" altLang="pt-BR" sz="2000">
                <a:latin typeface="Book Antiqua" pitchFamily="18" charset="0"/>
              </a:rPr>
              <a:t> ordem que não oscilavam em </a:t>
            </a:r>
            <a:r>
              <a:rPr lang="pt-BR" altLang="pt-BR" sz="2000" b="1">
                <a:latin typeface="Book Antiqua" pitchFamily="18" charset="0"/>
              </a:rPr>
              <a:t>MA</a:t>
            </a:r>
            <a:r>
              <a:rPr lang="pt-BR" altLang="pt-BR" sz="2000">
                <a:latin typeface="Book Antiqua" pitchFamily="18" charset="0"/>
              </a:rPr>
              <a:t> podem vir a oscilar em </a:t>
            </a:r>
            <a:r>
              <a:rPr lang="pt-BR" altLang="pt-BR" sz="2000" b="1">
                <a:latin typeface="Book Antiqua" pitchFamily="18" charset="0"/>
              </a:rPr>
              <a:t>MF</a:t>
            </a:r>
            <a:r>
              <a:rPr lang="pt-BR" altLang="pt-BR" sz="2000">
                <a:latin typeface="Book Antiqua" pitchFamily="18" charset="0"/>
              </a:rPr>
              <a:t>.</a:t>
            </a:r>
            <a:endParaRPr lang="en-US" altLang="pt-BR" sz="200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04225" y="2974939"/>
            <a:ext cx="147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>
                <a:latin typeface="Book Antiqua" pitchFamily="18" charset="0"/>
              </a:rPr>
              <a:t>Pelo </a:t>
            </a:r>
            <a:r>
              <a:rPr lang="pt-BR" altLang="pt-BR" b="1">
                <a:solidFill>
                  <a:schemeClr val="hlink"/>
                </a:solidFill>
                <a:latin typeface="Book Antiqua" pitchFamily="18" charset="0"/>
              </a:rPr>
              <a:t>TVF</a:t>
            </a:r>
            <a:r>
              <a:rPr lang="pt-BR" altLang="pt-BR" b="1">
                <a:latin typeface="Book Antiqua" pitchFamily="18" charset="0"/>
              </a:rPr>
              <a:t> </a:t>
            </a:r>
            <a:r>
              <a:rPr lang="pt-BR" altLang="pt-BR"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b="1">
                <a:latin typeface="Book Antiqua" pitchFamily="18" charset="0"/>
                <a:sym typeface="Wingdings" pitchFamily="2" charset="2"/>
              </a:rPr>
              <a:t> </a:t>
            </a:r>
            <a:endParaRPr lang="en-US" altLang="pt-BR" b="1">
              <a:latin typeface="Book Antiqua" pitchFamily="18" charset="0"/>
            </a:endParaRP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792951"/>
              </p:ext>
            </p:extLst>
          </p:nvPr>
        </p:nvGraphicFramePr>
        <p:xfrm>
          <a:off x="3115575" y="2881276"/>
          <a:ext cx="1543050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8" name="Equation" r:id="rId5" imgW="812447" imgH="291973" progId="Equation.3">
                  <p:embed/>
                </p:oleObj>
              </mc:Choice>
              <mc:Fallback>
                <p:oleObj name="Equation" r:id="rId5" imgW="812447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5575" y="2881276"/>
                        <a:ext cx="1543050" cy="5540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872215"/>
              </p:ext>
            </p:extLst>
          </p:nvPr>
        </p:nvGraphicFramePr>
        <p:xfrm>
          <a:off x="1002613" y="3844889"/>
          <a:ext cx="6383337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9" name="Equation" r:id="rId7" imgW="3632200" imgH="292100" progId="Equation.3">
                  <p:embed/>
                </p:oleObj>
              </mc:Choice>
              <mc:Fallback>
                <p:oleObj name="Equation" r:id="rId7" imgW="36322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613" y="3844889"/>
                        <a:ext cx="6383337" cy="512763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37425" y="2981289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2000">
                <a:latin typeface="Book Antiqua" pitchFamily="18" charset="0"/>
              </a:rPr>
              <a:t>Mas,</a:t>
            </a:r>
            <a:endParaRPr lang="pt-BR" altLang="pt-BR" sz="2000">
              <a:latin typeface="Book Antiqua" pitchFamily="18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H="1">
            <a:off x="6706500" y="4178264"/>
            <a:ext cx="533400" cy="9144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887100" y="5168864"/>
            <a:ext cx="4448175" cy="40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A ação integral elimina o desvio final!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7488" y="26158"/>
            <a:ext cx="870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Exemplos de Respostas do Processo de 1</a:t>
            </a:r>
            <a:r>
              <a:rPr lang="pt-BR" altLang="pt-BR" sz="2000" b="1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 Ordem frente a Degrau Unitário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04800" y="407158"/>
            <a:ext cx="4391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 i="1" u="sng">
                <a:solidFill>
                  <a:schemeClr val="hlink"/>
                </a:solidFill>
                <a:latin typeface="Book Antiqua" pitchFamily="18" charset="0"/>
              </a:rPr>
              <a:t>Problema Servo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y</a:t>
            </a:r>
            <a:r>
              <a:rPr lang="pt-BR" altLang="pt-BR" sz="2000" b="1" baseline="-25000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sp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(s)=1/s e d(s)=0</a:t>
            </a:r>
            <a:endParaRPr lang="en-US" altLang="pt-BR" sz="2000" b="1" u="sng">
              <a:solidFill>
                <a:schemeClr val="hlink"/>
              </a:solidFill>
              <a:latin typeface="Book Antiqua" pitchFamily="18" charset="0"/>
            </a:endParaRP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879443"/>
              </p:ext>
            </p:extLst>
          </p:nvPr>
        </p:nvGraphicFramePr>
        <p:xfrm>
          <a:off x="139700" y="1032633"/>
          <a:ext cx="58785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60" name="Equation" r:id="rId9" imgW="3098800" imgH="482600" progId="Equation.3">
                  <p:embed/>
                </p:oleObj>
              </mc:Choice>
              <mc:Fallback>
                <p:oleObj name="Equation" r:id="rId9" imgW="3098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032633"/>
                        <a:ext cx="5878513" cy="914400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5562600" y="1718433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308725" y="2120071"/>
            <a:ext cx="2533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A resposta depende </a:t>
            </a:r>
          </a:p>
          <a:p>
            <a:r>
              <a:rPr lang="pt-BR" altLang="pt-BR" sz="2000" b="1">
                <a:latin typeface="Book Antiqua" pitchFamily="18" charset="0"/>
              </a:rPr>
              <a:t>do valor de </a:t>
            </a:r>
            <a:r>
              <a:rPr lang="pt-BR" altLang="pt-BR" sz="2000" b="1">
                <a:latin typeface="Book Antiqua" pitchFamily="18" charset="0"/>
                <a:sym typeface="Symbol" pitchFamily="18" charset="2"/>
              </a:rPr>
              <a:t>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9353" y="6055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547813" y="79375"/>
            <a:ext cx="5942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I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1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" r="6816"/>
          <a:stretch>
            <a:fillRect/>
          </a:stretch>
        </p:blipFill>
        <p:spPr bwMode="auto">
          <a:xfrm>
            <a:off x="107950" y="1052513"/>
            <a:ext cx="716915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7415213" y="2786063"/>
          <a:ext cx="159543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6" name="Equation" r:id="rId6" imgW="977476" imgH="393529" progId="Equation.3">
                  <p:embed/>
                </p:oleObj>
              </mc:Choice>
              <mc:Fallback>
                <p:oleObj name="Equation" r:id="rId6" imgW="97747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5213" y="2786063"/>
                        <a:ext cx="1595437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7685088" y="3716338"/>
          <a:ext cx="107791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7" name="Equation" r:id="rId8" imgW="660113" imgH="393529" progId="Equation.3">
                  <p:embed/>
                </p:oleObj>
              </mc:Choice>
              <mc:Fallback>
                <p:oleObj name="Equation" r:id="rId8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3716338"/>
                        <a:ext cx="107791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6"/>
          <p:cNvSpPr txBox="1">
            <a:spLocks noChangeArrowheads="1"/>
          </p:cNvSpPr>
          <p:nvPr/>
        </p:nvSpPr>
        <p:spPr bwMode="auto">
          <a:xfrm rot="-5400000">
            <a:off x="175419" y="3445669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432175" y="615791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117975" y="1793875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/>
              <a:t>Malha aberta</a:t>
            </a:r>
            <a:endParaRPr lang="en-US" altLang="pt-BR" sz="2000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 flipV="1">
            <a:off x="4067175" y="1412875"/>
            <a:ext cx="287338" cy="360363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546600" y="3859213"/>
            <a:ext cx="169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33CC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33CC"/>
                </a:solidFill>
              </a:rPr>
              <a:t>1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00FF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00FF00"/>
                </a:solidFill>
              </a:rPr>
              <a:t>2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0000"/>
                </a:solidFill>
              </a:rPr>
              <a:t>3</a:t>
            </a:r>
            <a:r>
              <a:rPr lang="pt-BR" altLang="pt-BR" sz="2400"/>
              <a:t> </a:t>
            </a:r>
            <a:endParaRPr lang="en-US" altLang="pt-BR" sz="240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58200" y="44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80975" y="1524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2400" b="1" dirty="0">
                <a:solidFill>
                  <a:schemeClr val="accent2"/>
                </a:solidFill>
                <a:latin typeface="Book Antiqua" pitchFamily="18" charset="0"/>
              </a:rPr>
              <a:t>Efeito das ações </a:t>
            </a:r>
            <a:r>
              <a:rPr lang="pt-BR" altLang="pt-BR" sz="2400" b="1" dirty="0">
                <a:solidFill>
                  <a:schemeClr val="hlink"/>
                </a:solidFill>
                <a:latin typeface="Book Antiqua" pitchFamily="18" charset="0"/>
              </a:rPr>
              <a:t>P</a:t>
            </a:r>
            <a:r>
              <a:rPr lang="pt-BR" altLang="pt-BR" sz="2400" b="1" dirty="0">
                <a:solidFill>
                  <a:schemeClr val="accent2"/>
                </a:solidFill>
                <a:latin typeface="Book Antiqua" pitchFamily="18" charset="0"/>
              </a:rPr>
              <a:t>, </a:t>
            </a:r>
            <a:r>
              <a:rPr lang="pt-BR" altLang="pt-BR" sz="2400" b="1" dirty="0">
                <a:solidFill>
                  <a:schemeClr val="hlink"/>
                </a:solidFill>
                <a:latin typeface="Book Antiqua" pitchFamily="18" charset="0"/>
              </a:rPr>
              <a:t>I</a:t>
            </a:r>
            <a:r>
              <a:rPr lang="pt-BR" altLang="pt-BR" sz="2400" b="1" dirty="0">
                <a:solidFill>
                  <a:schemeClr val="accent2"/>
                </a:solidFill>
                <a:latin typeface="Book Antiqua" pitchFamily="18" charset="0"/>
              </a:rPr>
              <a:t> e </a:t>
            </a:r>
            <a:r>
              <a:rPr lang="pt-BR" altLang="pt-BR" sz="2400" b="1" dirty="0">
                <a:solidFill>
                  <a:schemeClr val="hlink"/>
                </a:solidFill>
                <a:latin typeface="Book Antiqua" pitchFamily="18" charset="0"/>
              </a:rPr>
              <a:t>D</a:t>
            </a:r>
            <a:r>
              <a:rPr lang="pt-BR" altLang="pt-BR" sz="2400" b="1" dirty="0">
                <a:solidFill>
                  <a:schemeClr val="accent2"/>
                </a:solidFill>
                <a:latin typeface="Book Antiqua" pitchFamily="18" charset="0"/>
              </a:rPr>
              <a:t> (</a:t>
            </a:r>
            <a:r>
              <a:rPr lang="pt-BR" altLang="pt-BR" sz="2400" b="1" i="1" dirty="0">
                <a:solidFill>
                  <a:schemeClr val="accent2"/>
                </a:solidFill>
                <a:latin typeface="Book Antiqua" pitchFamily="18" charset="0"/>
              </a:rPr>
              <a:t>isoladas</a:t>
            </a:r>
            <a:r>
              <a:rPr lang="pt-BR" altLang="pt-BR" sz="2400" b="1" dirty="0">
                <a:solidFill>
                  <a:schemeClr val="accent2"/>
                </a:solidFill>
                <a:latin typeface="Book Antiqua" pitchFamily="18" charset="0"/>
              </a:rPr>
              <a:t>) na Resposta em Malha Fechada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14313" y="1514475"/>
            <a:ext cx="868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chemeClr val="hlink"/>
              </a:buClr>
              <a:buSzPct val="130000"/>
              <a:buFont typeface="ZapfDingbats" pitchFamily="82" charset="2"/>
              <a:buChar char="F"/>
            </a:pPr>
            <a:r>
              <a:rPr lang="pt-BR" altLang="pt-BR" sz="2000">
                <a:latin typeface="Book Antiqua" pitchFamily="18" charset="0"/>
              </a:rPr>
              <a:t> O que acontece com um processo de 1</a:t>
            </a:r>
            <a:r>
              <a:rPr lang="pt-BR" altLang="pt-BR" sz="2000" u="sng" baseline="30000">
                <a:latin typeface="Book Antiqua" pitchFamily="18" charset="0"/>
              </a:rPr>
              <a:t>a</a:t>
            </a:r>
            <a:r>
              <a:rPr lang="pt-BR" altLang="pt-BR" sz="2000">
                <a:latin typeface="Book Antiqua" pitchFamily="18" charset="0"/>
              </a:rPr>
              <a:t> ou de 2</a:t>
            </a:r>
            <a:r>
              <a:rPr lang="pt-BR" altLang="pt-BR" sz="2000" u="sng" baseline="30000">
                <a:latin typeface="Book Antiqua" pitchFamily="18" charset="0"/>
              </a:rPr>
              <a:t>a</a:t>
            </a:r>
            <a:r>
              <a:rPr lang="pt-BR" altLang="pt-BR" sz="2000">
                <a:latin typeface="Book Antiqua" pitchFamily="18" charset="0"/>
              </a:rPr>
              <a:t> ordens quando se insere um controlador por retroalimentação?</a:t>
            </a:r>
          </a:p>
          <a:p>
            <a:pPr>
              <a:buClr>
                <a:schemeClr val="hlink"/>
              </a:buClr>
              <a:buSzPct val="130000"/>
              <a:buFont typeface="ZapfDingbats" pitchFamily="82" charset="2"/>
              <a:buChar char="F"/>
            </a:pPr>
            <a:r>
              <a:rPr lang="pt-BR" altLang="pt-BR" sz="2000">
                <a:latin typeface="Book Antiqua" pitchFamily="18" charset="0"/>
              </a:rPr>
              <a:t> Qual a resposta y(s) frente a uma perturbação em degrau unitário? </a:t>
            </a:r>
            <a:endParaRPr lang="en-US" altLang="pt-BR" sz="2000">
              <a:latin typeface="Book Antiqua" pitchFamily="18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88925" y="3070225"/>
            <a:ext cx="3482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Voltando à equação genérica: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80975" y="3505200"/>
          <a:ext cx="8780463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0" name="Equation" r:id="rId5" imgW="5384800" imgH="482600" progId="Equation.3">
                  <p:embed/>
                </p:oleObj>
              </mc:Choice>
              <mc:Fallback>
                <p:oleObj name="Equation" r:id="rId5" imgW="5384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3505200"/>
                        <a:ext cx="8780463" cy="7858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04800" y="4632325"/>
            <a:ext cx="7248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Simplificações:</a:t>
            </a:r>
          </a:p>
          <a:p>
            <a:pPr>
              <a:buFontTx/>
              <a:buChar char="•"/>
            </a:pPr>
            <a:r>
              <a:rPr lang="pt-BR" altLang="pt-BR" sz="2000">
                <a:latin typeface="Book Antiqua" pitchFamily="18" charset="0"/>
              </a:rPr>
              <a:t> Dinâmicas da válvula e do sensor não influenciam a resposta</a:t>
            </a:r>
          </a:p>
          <a:p>
            <a:r>
              <a:rPr lang="pt-BR" altLang="pt-BR" sz="2000">
                <a:latin typeface="Book Antiqua" pitchFamily="18" charset="0"/>
              </a:rPr>
              <a:t>G</a:t>
            </a:r>
            <a:r>
              <a:rPr lang="pt-BR" altLang="pt-BR" sz="2000" baseline="-25000">
                <a:latin typeface="Book Antiqua" pitchFamily="18" charset="0"/>
              </a:rPr>
              <a:t>m</a:t>
            </a:r>
            <a:r>
              <a:rPr lang="pt-BR" altLang="pt-BR" sz="2000">
                <a:latin typeface="Book Antiqua" pitchFamily="18" charset="0"/>
              </a:rPr>
              <a:t>(s)=1 e G</a:t>
            </a:r>
            <a:r>
              <a:rPr lang="pt-BR" altLang="pt-BR" sz="2000" baseline="-25000">
                <a:latin typeface="Book Antiqua" pitchFamily="18" charset="0"/>
              </a:rPr>
              <a:t>f</a:t>
            </a:r>
            <a:r>
              <a:rPr lang="pt-BR" altLang="pt-BR" sz="2000">
                <a:latin typeface="Book Antiqua" pitchFamily="18" charset="0"/>
              </a:rPr>
              <a:t>(s)=1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2012950" y="5842000"/>
          <a:ext cx="51149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1" name="Equation" r:id="rId7" imgW="3136900" imgH="419100" progId="Equation.3">
                  <p:embed/>
                </p:oleObj>
              </mc:Choice>
              <mc:Fallback>
                <p:oleObj name="Equation" r:id="rId7" imgW="3136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950" y="5842000"/>
                        <a:ext cx="5114925" cy="682625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1838" y="425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7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5110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 i="1" u="sng">
                <a:solidFill>
                  <a:schemeClr val="hlink"/>
                </a:solidFill>
                <a:latin typeface="Book Antiqua" pitchFamily="18" charset="0"/>
              </a:rPr>
              <a:t>Problema Regulatório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y</a:t>
            </a:r>
            <a:r>
              <a:rPr lang="pt-BR" altLang="pt-BR" sz="2000" b="1" baseline="-25000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sp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(s)=0 e d(s)=1/s</a:t>
            </a:r>
            <a:endParaRPr lang="en-US" altLang="pt-BR" sz="2000" b="1" u="sng">
              <a:solidFill>
                <a:schemeClr val="hlink"/>
              </a:solidFill>
              <a:latin typeface="Book Antiqua" pitchFamily="18" charset="0"/>
            </a:endParaRP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139700" y="1006475"/>
          <a:ext cx="58785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4" name="Equation" r:id="rId5" imgW="3098800" imgH="482600" progId="Equation.3">
                  <p:embed/>
                </p:oleObj>
              </mc:Choice>
              <mc:Fallback>
                <p:oleObj name="Equation" r:id="rId5" imgW="3098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006475"/>
                        <a:ext cx="5878513" cy="914400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5562600" y="1692275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308725" y="2093913"/>
            <a:ext cx="2533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A resposta depende </a:t>
            </a:r>
          </a:p>
          <a:p>
            <a:r>
              <a:rPr lang="pt-BR" altLang="pt-BR" sz="2000" b="1">
                <a:latin typeface="Book Antiqua" pitchFamily="18" charset="0"/>
              </a:rPr>
              <a:t>do valor de </a:t>
            </a:r>
            <a:r>
              <a:rPr lang="pt-BR" altLang="pt-BR" sz="2000" b="1">
                <a:latin typeface="Book Antiqua" pitchFamily="18" charset="0"/>
                <a:sym typeface="Symbol" pitchFamily="18" charset="2"/>
              </a:rPr>
              <a:t>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403725" y="2438400"/>
            <a:ext cx="2968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pt-BR" sz="3200" b="1"/>
              <a:t>.</a:t>
            </a:r>
          </a:p>
          <a:p>
            <a:pPr>
              <a:lnSpc>
                <a:spcPct val="50000"/>
              </a:lnSpc>
            </a:pPr>
            <a:r>
              <a:rPr lang="en-US" altLang="pt-BR" sz="3200" b="1"/>
              <a:t>.</a:t>
            </a:r>
          </a:p>
          <a:p>
            <a:pPr>
              <a:lnSpc>
                <a:spcPct val="50000"/>
              </a:lnSpc>
            </a:pPr>
            <a:r>
              <a:rPr lang="en-US" altLang="pt-BR" sz="3200" b="1"/>
              <a:t>.</a:t>
            </a:r>
            <a:endParaRPr lang="pt-BR" altLang="pt-BR" sz="3200" b="1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257300" y="3429000"/>
            <a:ext cx="6596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2400">
                <a:latin typeface="Book Antiqua" pitchFamily="18" charset="0"/>
              </a:rPr>
              <a:t>O mesmo acontece para o problema regulatório</a:t>
            </a:r>
          </a:p>
          <a:p>
            <a:pPr algn="ctr"/>
            <a:r>
              <a:rPr lang="pt-BR" altLang="pt-BR" sz="2400" b="1" i="1">
                <a:solidFill>
                  <a:srgbClr val="009900"/>
                </a:solidFill>
                <a:latin typeface="Book Antiqua" pitchFamily="18" charset="0"/>
              </a:rPr>
              <a:t>I</a:t>
            </a:r>
            <a:r>
              <a:rPr lang="pt-BR" altLang="pt-BR" sz="2400">
                <a:latin typeface="Book Antiqua" pitchFamily="18" charset="0"/>
              </a:rPr>
              <a:t> elimina o </a:t>
            </a:r>
            <a:r>
              <a:rPr lang="pt-BR" altLang="pt-BR" sz="2400">
                <a:solidFill>
                  <a:srgbClr val="009900"/>
                </a:solidFill>
                <a:latin typeface="Book Antiqua" pitchFamily="18" charset="0"/>
              </a:rPr>
              <a:t>OFF-SET</a:t>
            </a:r>
            <a:r>
              <a:rPr lang="pt-BR" altLang="pt-BR" sz="2400">
                <a:latin typeface="Book Antiqua" pitchFamily="18" charset="0"/>
              </a:rPr>
              <a:t>!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42900" y="4953000"/>
            <a:ext cx="8458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Clr>
                <a:srgbClr val="009900"/>
              </a:buClr>
              <a:buSzPct val="120000"/>
            </a:pP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Aumentando-se o efeito da ação integral, ou seja, aumentando-se </a:t>
            </a:r>
            <a:r>
              <a:rPr lang="pt-BR" altLang="pt-BR" sz="2000" dirty="0" err="1">
                <a:latin typeface="Book Antiqua" pitchFamily="18" charset="0"/>
                <a:sym typeface="Symbol" pitchFamily="18" charset="2"/>
              </a:rPr>
              <a:t>Kc</a:t>
            </a: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 e diminuindo-se </a:t>
            </a:r>
            <a:r>
              <a:rPr lang="pt-BR" altLang="pt-BR" sz="2000" dirty="0">
                <a:latin typeface="Book Antiqua" pitchFamily="18" charset="0"/>
              </a:rPr>
              <a:t>i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em </a:t>
            </a:r>
            <a:r>
              <a:rPr lang="pt-BR" altLang="pt-BR" sz="2000" b="1" dirty="0">
                <a:latin typeface="Book Antiqua" pitchFamily="18" charset="0"/>
                <a:sym typeface="Wingdings" pitchFamily="2" charset="2"/>
              </a:rPr>
              <a:t>MF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 a resposta passa a ser mais rápida!</a:t>
            </a:r>
          </a:p>
          <a:p>
            <a:pPr>
              <a:buClr>
                <a:srgbClr val="009900"/>
              </a:buClr>
              <a:buSzPct val="120000"/>
            </a:pPr>
            <a:r>
              <a:rPr lang="pt-BR" altLang="pt-BR" sz="2000" dirty="0">
                <a:latin typeface="Book Antiqua" pitchFamily="18" charset="0"/>
              </a:rPr>
              <a:t>	porém com maior </a:t>
            </a:r>
            <a:r>
              <a:rPr lang="pt-BR" altLang="pt-BR" sz="2000" dirty="0" err="1">
                <a:latin typeface="Book Antiqua" pitchFamily="18" charset="0"/>
              </a:rPr>
              <a:t>overshoot</a:t>
            </a:r>
            <a:r>
              <a:rPr lang="pt-BR" altLang="pt-BR" sz="2000" dirty="0">
                <a:latin typeface="Book Antiqua" pitchFamily="18" charset="0"/>
              </a:rPr>
              <a:t> e mais oscilações!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304800" y="4572000"/>
            <a:ext cx="303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Observações Adicionais: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724400" y="60960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pt-BR" altLang="pt-BR" sz="2000" b="1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2775" y="405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2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 r="6816" b="2380"/>
          <a:stretch>
            <a:fillRect/>
          </a:stretch>
        </p:blipFill>
        <p:spPr bwMode="auto">
          <a:xfrm>
            <a:off x="323850" y="620713"/>
            <a:ext cx="7205663" cy="626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47813" y="79375"/>
            <a:ext cx="5942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I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1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 rot="-5400000">
            <a:off x="175419" y="3445669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925888" y="651827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046538" y="1146175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 dirty="0"/>
              <a:t>Malha aberta</a:t>
            </a:r>
            <a:endParaRPr lang="en-US" altLang="pt-BR" sz="2000" dirty="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 flipV="1">
            <a:off x="3995738" y="765175"/>
            <a:ext cx="287337" cy="360363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546600" y="5059363"/>
            <a:ext cx="169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33CC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33CC"/>
                </a:solidFill>
              </a:rPr>
              <a:t>1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00FF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00FF00"/>
                </a:solidFill>
              </a:rPr>
              <a:t>2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0000"/>
                </a:solidFill>
              </a:rPr>
              <a:t>3</a:t>
            </a:r>
            <a:r>
              <a:rPr lang="pt-BR" altLang="pt-BR" sz="2400"/>
              <a:t> </a:t>
            </a:r>
            <a:endParaRPr lang="en-US" altLang="pt-BR" sz="2400"/>
          </a:p>
        </p:txBody>
      </p:sp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7646988" y="2786063"/>
          <a:ext cx="138906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4" name="Equation" r:id="rId6" imgW="850531" imgH="393529" progId="Equation.3">
                  <p:embed/>
                </p:oleObj>
              </mc:Choice>
              <mc:Fallback>
                <p:oleObj name="Equation" r:id="rId6" imgW="85053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6988" y="2786063"/>
                        <a:ext cx="138906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2" name="Object 10"/>
          <p:cNvGraphicFramePr>
            <a:graphicFrameLocks noChangeAspect="1"/>
          </p:cNvGraphicFramePr>
          <p:nvPr/>
        </p:nvGraphicFramePr>
        <p:xfrm>
          <a:off x="7896225" y="3716338"/>
          <a:ext cx="912813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5" name="Equation" r:id="rId8" imgW="558558" imgH="393529" progId="Equation.3">
                  <p:embed/>
                </p:oleObj>
              </mc:Choice>
              <mc:Fallback>
                <p:oleObj name="Equation" r:id="rId8" imgW="55855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5" y="3716338"/>
                        <a:ext cx="912813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60107" y="30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4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Efeito da Ação </a:t>
            </a:r>
            <a:r>
              <a:rPr lang="pt-BR" altLang="pt-BR" sz="2400" i="1">
                <a:solidFill>
                  <a:schemeClr val="hlink"/>
                </a:solidFill>
                <a:latin typeface="Book Antiqua" pitchFamily="18" charset="0"/>
              </a:rPr>
              <a:t>Derivativa (D)</a:t>
            </a:r>
            <a:r>
              <a:rPr lang="pt-BR" altLang="pt-BR" sz="24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em Processo de 1</a:t>
            </a:r>
            <a:r>
              <a:rPr lang="pt-BR" altLang="pt-BR" sz="2400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 ordem em 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MA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: 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609725" y="1254125"/>
          <a:ext cx="590550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4" name="Equation" r:id="rId5" imgW="3200400" imgH="482400" progId="Equation.3">
                  <p:embed/>
                </p:oleObj>
              </mc:Choice>
              <mc:Fallback>
                <p:oleObj name="Equation" r:id="rId5" imgW="3200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725" y="1254125"/>
                        <a:ext cx="5905500" cy="890588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2014538" y="3392488"/>
          <a:ext cx="51149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5" name="Equation" r:id="rId7" imgW="3136900" imgH="419100" progId="Equation.3">
                  <p:embed/>
                </p:oleObj>
              </mc:Choice>
              <mc:Fallback>
                <p:oleObj name="Equation" r:id="rId7" imgW="3136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3392488"/>
                        <a:ext cx="5114925" cy="682625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7388" y="4557713"/>
            <a:ext cx="771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Vamos considerar um processo originalmente de 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1</a:t>
            </a:r>
            <a:r>
              <a:rPr lang="pt-BR" altLang="pt-BR" sz="2000" u="sng" baseline="30000">
                <a:solidFill>
                  <a:schemeClr val="hlink"/>
                </a:solidFill>
                <a:latin typeface="Book Antiqua" pitchFamily="18" charset="0"/>
              </a:rPr>
              <a:t>a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 ordem em 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MA</a:t>
            </a:r>
            <a:r>
              <a:rPr lang="pt-BR" altLang="pt-BR" sz="2000">
                <a:latin typeface="Book Antiqua" pitchFamily="18" charset="0"/>
              </a:rPr>
              <a:t>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2967038" y="5027613"/>
          <a:ext cx="320992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6" name="Equation" r:id="rId9" imgW="1968500" imgH="469900" progId="Equation.3">
                  <p:embed/>
                </p:oleObj>
              </mc:Choice>
              <mc:Fallback>
                <p:oleObj name="Equation" r:id="rId9" imgW="1968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038" y="5027613"/>
                        <a:ext cx="3209925" cy="765175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3581400" y="4916488"/>
            <a:ext cx="8382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4953000" y="4916488"/>
            <a:ext cx="8382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H="1">
            <a:off x="3657600" y="5830888"/>
            <a:ext cx="1524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5486400" y="5830888"/>
            <a:ext cx="2286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336925" y="6080125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800" b="1" dirty="0" err="1">
                <a:latin typeface="Book Antiqua" pitchFamily="18" charset="0"/>
              </a:rPr>
              <a:t>Gp</a:t>
            </a:r>
            <a:r>
              <a:rPr lang="pt-BR" altLang="pt-BR" sz="1800" b="1" dirty="0">
                <a:latin typeface="Book Antiqua" pitchFamily="18" charset="0"/>
              </a:rPr>
              <a:t>(s)</a:t>
            </a:r>
            <a:endParaRPr lang="en-US" altLang="pt-BR" sz="1800" b="1" dirty="0">
              <a:latin typeface="Book Antiqua" pitchFamily="18" charset="0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5410200" y="6059488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800" b="1" dirty="0" err="1">
                <a:latin typeface="Book Antiqua" pitchFamily="18" charset="0"/>
              </a:rPr>
              <a:t>Gd</a:t>
            </a:r>
            <a:r>
              <a:rPr lang="pt-BR" altLang="pt-BR" sz="1800" b="1" dirty="0">
                <a:latin typeface="Book Antiqua" pitchFamily="18" charset="0"/>
              </a:rPr>
              <a:t>(s)</a:t>
            </a:r>
            <a:endParaRPr lang="en-US" altLang="pt-BR" sz="1800" b="1" dirty="0">
              <a:latin typeface="Book Antiqua" pitchFamily="18" charset="0"/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2286000" y="5297488"/>
            <a:ext cx="60960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441325" y="5646738"/>
            <a:ext cx="2156360" cy="400110"/>
          </a:xfrm>
          <a:prstGeom prst="rect">
            <a:avLst/>
          </a:prstGeom>
          <a:solidFill>
            <a:srgbClr val="E8F5F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1</a:t>
            </a:r>
            <a:r>
              <a:rPr lang="pt-BR" altLang="pt-BR" sz="2000" b="1" u="sng" baseline="30000">
                <a:latin typeface="Book Antiqua" pitchFamily="18" charset="0"/>
              </a:rPr>
              <a:t>a</a:t>
            </a:r>
            <a:r>
              <a:rPr lang="pt-BR" altLang="pt-BR" sz="2000" b="1">
                <a:latin typeface="Book Antiqua" pitchFamily="18" charset="0"/>
              </a:rPr>
              <a:t> Ordem na MA</a:t>
            </a:r>
            <a:endParaRPr lang="en-US" altLang="pt-BR" sz="2000" b="1">
              <a:latin typeface="Book Antiqua" pitchFamily="18" charset="0"/>
            </a:endParaRPr>
          </a:p>
        </p:txBody>
      </p:sp>
      <p:sp>
        <p:nvSpPr>
          <p:cNvPr id="24591" name="Oval 15"/>
          <p:cNvSpPr>
            <a:spLocks noChangeArrowheads="1"/>
          </p:cNvSpPr>
          <p:nvPr/>
        </p:nvSpPr>
        <p:spPr bwMode="auto">
          <a:xfrm>
            <a:off x="5715000" y="1143000"/>
            <a:ext cx="1981200" cy="1219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 flipH="1">
            <a:off x="3886200" y="2209800"/>
            <a:ext cx="213360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 flipH="1">
            <a:off x="3962400" y="2286000"/>
            <a:ext cx="2209800" cy="1447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flipH="1">
            <a:off x="6248400" y="2362200"/>
            <a:ext cx="457200" cy="1447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9600" y="658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3644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Analisando só o </a:t>
            </a:r>
          </a:p>
          <a:p>
            <a:r>
              <a:rPr lang="pt-BR" altLang="pt-BR" sz="2000">
                <a:latin typeface="Book Antiqua" pitchFamily="18" charset="0"/>
              </a:rPr>
              <a:t>problema </a:t>
            </a:r>
            <a:r>
              <a:rPr lang="pt-BR" altLang="pt-BR" sz="2000" b="1">
                <a:latin typeface="Book Antiqua" pitchFamily="18" charset="0"/>
              </a:rPr>
              <a:t>supervisório</a:t>
            </a:r>
            <a:r>
              <a:rPr lang="pt-BR" altLang="pt-BR" sz="2000">
                <a:latin typeface="Book Antiqua" pitchFamily="18" charset="0"/>
              </a:rPr>
              <a:t>, temos: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448175" y="228600"/>
          <a:ext cx="3935413" cy="184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2" name="Equation" r:id="rId5" imgW="2413000" imgH="1130300" progId="Equation.3">
                  <p:embed/>
                </p:oleObj>
              </mc:Choice>
              <mc:Fallback>
                <p:oleObj name="Equation" r:id="rId5" imgW="2413000" imgH="1130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8175" y="228600"/>
                        <a:ext cx="3935413" cy="18430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838200" y="2514600"/>
            <a:ext cx="283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Reagrupando, temos </a:t>
            </a:r>
            <a:r>
              <a:rPr lang="pt-BR" altLang="pt-BR" sz="2000">
                <a:latin typeface="Book Antiqua" pitchFamily="18" charset="0"/>
                <a:sym typeface="Wingdings" pitchFamily="2" charset="2"/>
              </a:rPr>
              <a:t>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3849688" y="2265363"/>
          <a:ext cx="3767137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3" name="Equation" r:id="rId7" imgW="2311400" imgH="508000" progId="Equation.3">
                  <p:embed/>
                </p:oleObj>
              </mc:Choice>
              <mc:Fallback>
                <p:oleObj name="Equation" r:id="rId7" imgW="2311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2265363"/>
                        <a:ext cx="3767137" cy="8270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12725" y="3773488"/>
            <a:ext cx="4862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Observações (</a:t>
            </a:r>
            <a:r>
              <a:rPr lang="pt-BR" altLang="pt-BR" sz="2000" b="1" i="1">
                <a:solidFill>
                  <a:schemeClr val="accent2"/>
                </a:solidFill>
                <a:latin typeface="Book Antiqua" pitchFamily="18" charset="0"/>
              </a:rPr>
              <a:t>Interpretação da Equação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):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692275" y="5576888"/>
            <a:ext cx="6348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2"/>
            </a:pP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dirty="0">
                <a:latin typeface="Book Antiqua" pitchFamily="18" charset="0"/>
              </a:rPr>
              <a:t>’ &gt; </a:t>
            </a: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dirty="0">
                <a:latin typeface="Book Antiqua" pitchFamily="18" charset="0"/>
              </a:rPr>
              <a:t>p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em </a:t>
            </a:r>
            <a:r>
              <a:rPr lang="pt-BR" altLang="pt-BR" sz="2000" b="1" dirty="0">
                <a:latin typeface="Book Antiqua" pitchFamily="18" charset="0"/>
                <a:sym typeface="Wingdings" pitchFamily="2" charset="2"/>
              </a:rPr>
              <a:t>MF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 a resposta passa a ser mais lenta.</a:t>
            </a:r>
            <a:endParaRPr lang="en-US" altLang="pt-BR" sz="2000" dirty="0">
              <a:latin typeface="Book Antiqua" pitchFamily="18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154113" y="4433888"/>
            <a:ext cx="75424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/>
            </a:pPr>
            <a:r>
              <a:rPr lang="pt-BR" altLang="pt-BR" sz="2000" dirty="0">
                <a:latin typeface="Book Antiqua" pitchFamily="18" charset="0"/>
              </a:rPr>
              <a:t>A ação </a:t>
            </a:r>
            <a:r>
              <a:rPr lang="pt-BR" altLang="pt-BR" sz="2000" b="1" i="1" dirty="0">
                <a:solidFill>
                  <a:srgbClr val="009900"/>
                </a:solidFill>
                <a:latin typeface="Book Antiqua" pitchFamily="18" charset="0"/>
              </a:rPr>
              <a:t>D</a:t>
            </a:r>
            <a:r>
              <a:rPr lang="pt-BR" altLang="pt-BR" sz="2000" dirty="0">
                <a:latin typeface="Book Antiqua" pitchFamily="18" charset="0"/>
              </a:rPr>
              <a:t> sozinha não muda a ordem da resposta do sistema;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698625" y="4764088"/>
            <a:ext cx="3810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135188" y="4862513"/>
            <a:ext cx="4915128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dirty="0">
                <a:latin typeface="Book Antiqua" pitchFamily="18" charset="0"/>
              </a:rPr>
              <a:t>O Processo continua de 1</a:t>
            </a:r>
            <a:r>
              <a:rPr lang="pt-BR" altLang="pt-BR" sz="2000" u="sng" dirty="0">
                <a:latin typeface="Book Antiqua" pitchFamily="18" charset="0"/>
              </a:rPr>
              <a:t>a</a:t>
            </a:r>
            <a:r>
              <a:rPr lang="pt-BR" altLang="pt-BR" sz="2000" dirty="0">
                <a:latin typeface="Book Antiqua" pitchFamily="18" charset="0"/>
              </a:rPr>
              <a:t> ordem em </a:t>
            </a:r>
            <a:r>
              <a:rPr lang="pt-BR" altLang="pt-BR" sz="2000" b="1" dirty="0">
                <a:latin typeface="Book Antiqua" pitchFamily="18" charset="0"/>
              </a:rPr>
              <a:t>MF</a:t>
            </a:r>
            <a:r>
              <a:rPr lang="pt-BR" altLang="pt-BR" sz="2000" dirty="0">
                <a:latin typeface="Book Antiqua" pitchFamily="18" charset="0"/>
              </a:rPr>
              <a:t>.</a:t>
            </a:r>
            <a:endParaRPr lang="en-US" altLang="pt-BR" sz="2000" dirty="0">
              <a:latin typeface="Book Antiqua" pitchFamily="18" charset="0"/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231900" y="6238875"/>
            <a:ext cx="66127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3"/>
            </a:pP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Aumentando-se </a:t>
            </a:r>
            <a:r>
              <a:rPr lang="pt-BR" altLang="pt-BR" sz="2000" dirty="0" err="1">
                <a:latin typeface="Book Antiqua" pitchFamily="18" charset="0"/>
                <a:sym typeface="Symbol" pitchFamily="18" charset="2"/>
              </a:rPr>
              <a:t>Kc</a:t>
            </a: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 ou </a:t>
            </a:r>
            <a:r>
              <a:rPr lang="pt-BR" altLang="pt-BR" sz="1800" dirty="0"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1800" baseline="-25000" dirty="0">
                <a:latin typeface="Book Antiqua" pitchFamily="18" charset="0"/>
              </a:rPr>
              <a:t>D</a:t>
            </a:r>
            <a:r>
              <a:rPr lang="pt-BR" altLang="pt-BR" sz="1800" dirty="0">
                <a:latin typeface="Book Antiqua" pitchFamily="18" charset="0"/>
              </a:rPr>
              <a:t> o tempo de resposta aumenta!</a:t>
            </a:r>
            <a:endParaRPr lang="en-US" altLang="pt-BR" sz="1800" dirty="0">
              <a:latin typeface="Book Antiqua" pitchFamily="18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299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547813" y="79375"/>
            <a:ext cx="6059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D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1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" r="6816"/>
          <a:stretch>
            <a:fillRect/>
          </a:stretch>
        </p:blipFill>
        <p:spPr bwMode="auto">
          <a:xfrm>
            <a:off x="468313" y="1235075"/>
            <a:ext cx="7205662" cy="550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628" name="Object 5"/>
          <p:cNvGraphicFramePr>
            <a:graphicFrameLocks noChangeAspect="1"/>
          </p:cNvGraphicFramePr>
          <p:nvPr/>
        </p:nvGraphicFramePr>
        <p:xfrm>
          <a:off x="7415213" y="2786063"/>
          <a:ext cx="159543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6" name="Equation" r:id="rId6" imgW="977476" imgH="393529" progId="Equation.3">
                  <p:embed/>
                </p:oleObj>
              </mc:Choice>
              <mc:Fallback>
                <p:oleObj name="Equation" r:id="rId6" imgW="97747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5213" y="2786063"/>
                        <a:ext cx="1595437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6"/>
          <p:cNvGraphicFramePr>
            <a:graphicFrameLocks noChangeAspect="1"/>
          </p:cNvGraphicFramePr>
          <p:nvPr/>
        </p:nvGraphicFramePr>
        <p:xfrm>
          <a:off x="7886700" y="3716338"/>
          <a:ext cx="1077913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7" name="Equation" r:id="rId8" imgW="660113" imgH="393529" progId="Equation.3">
                  <p:embed/>
                </p:oleObj>
              </mc:Choice>
              <mc:Fallback>
                <p:oleObj name="Equation" r:id="rId8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6700" y="3716338"/>
                        <a:ext cx="1077913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7"/>
          <p:cNvSpPr txBox="1">
            <a:spLocks noChangeArrowheads="1"/>
          </p:cNvSpPr>
          <p:nvPr/>
        </p:nvSpPr>
        <p:spPr bwMode="auto">
          <a:xfrm rot="-5400000">
            <a:off x="678657" y="3569493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4070350" y="63754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4117975" y="2981325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/>
              <a:t>Malha aberta</a:t>
            </a:r>
            <a:endParaRPr lang="en-US" altLang="pt-BR" sz="2000"/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 flipH="1" flipV="1">
            <a:off x="4067175" y="2600325"/>
            <a:ext cx="287338" cy="360363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4546600" y="3911600"/>
            <a:ext cx="208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 b="1">
                <a:solidFill>
                  <a:srgbClr val="00FF00"/>
                </a:solidFill>
                <a:sym typeface="Symbol" pitchFamily="18" charset="2"/>
              </a:rPr>
              <a:t>Ação Derivativa</a:t>
            </a:r>
            <a:endParaRPr lang="en-US" altLang="pt-BR" sz="200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3065" y="30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1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" r="6816"/>
          <a:stretch>
            <a:fillRect/>
          </a:stretch>
        </p:blipFill>
        <p:spPr bwMode="auto">
          <a:xfrm>
            <a:off x="250825" y="869950"/>
            <a:ext cx="7634288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547813" y="79375"/>
            <a:ext cx="6059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D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1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 rot="-5400000">
            <a:off x="326232" y="3569493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3708400" y="63754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1763713" y="2781300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 dirty="0"/>
              <a:t>Malha aberta</a:t>
            </a:r>
            <a:endParaRPr lang="en-US" altLang="pt-BR" sz="2000" dirty="0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4546600" y="3911600"/>
            <a:ext cx="208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 b="1">
                <a:solidFill>
                  <a:srgbClr val="00FF00"/>
                </a:solidFill>
                <a:sym typeface="Symbol" pitchFamily="18" charset="2"/>
              </a:rPr>
              <a:t>Ação Derivativa</a:t>
            </a:r>
            <a:endParaRPr lang="en-US" altLang="pt-BR" sz="2000"/>
          </a:p>
        </p:txBody>
      </p:sp>
      <p:graphicFrame>
        <p:nvGraphicFramePr>
          <p:cNvPr id="27656" name="Object 11"/>
          <p:cNvGraphicFramePr>
            <a:graphicFrameLocks noChangeAspect="1"/>
          </p:cNvGraphicFramePr>
          <p:nvPr/>
        </p:nvGraphicFramePr>
        <p:xfrm>
          <a:off x="7646988" y="2786063"/>
          <a:ext cx="138906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0" name="Equation" r:id="rId6" imgW="850531" imgH="393529" progId="Equation.3">
                  <p:embed/>
                </p:oleObj>
              </mc:Choice>
              <mc:Fallback>
                <p:oleObj name="Equation" r:id="rId6" imgW="85053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6988" y="2786063"/>
                        <a:ext cx="138906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12"/>
          <p:cNvGraphicFramePr>
            <a:graphicFrameLocks noChangeAspect="1"/>
          </p:cNvGraphicFramePr>
          <p:nvPr/>
        </p:nvGraphicFramePr>
        <p:xfrm>
          <a:off x="7896225" y="3716338"/>
          <a:ext cx="912813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1" name="Equation" r:id="rId8" imgW="558558" imgH="393529" progId="Equation.3">
                  <p:embed/>
                </p:oleObj>
              </mc:Choice>
              <mc:Fallback>
                <p:oleObj name="Equation" r:id="rId8" imgW="55855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5" y="3716338"/>
                        <a:ext cx="912813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8" name="Line 13"/>
          <p:cNvSpPr>
            <a:spLocks noChangeShapeType="1"/>
          </p:cNvSpPr>
          <p:nvPr/>
        </p:nvSpPr>
        <p:spPr bwMode="auto">
          <a:xfrm>
            <a:off x="3059113" y="3141663"/>
            <a:ext cx="360362" cy="360362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2631" y="23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Efeito da Ação </a:t>
            </a:r>
            <a:r>
              <a:rPr lang="pt-BR" altLang="pt-BR" sz="2400" i="1">
                <a:solidFill>
                  <a:schemeClr val="hlink"/>
                </a:solidFill>
                <a:latin typeface="Book Antiqua" pitchFamily="18" charset="0"/>
              </a:rPr>
              <a:t>Derivativa (D)</a:t>
            </a:r>
            <a:r>
              <a:rPr lang="pt-BR" altLang="pt-BR" sz="24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em Processo de 2</a:t>
            </a:r>
            <a:r>
              <a:rPr lang="pt-BR" altLang="pt-BR" sz="2400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 ordem em 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MA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: 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00088" y="838200"/>
            <a:ext cx="771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Vamos considerar um processo originalmente de 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2</a:t>
            </a:r>
            <a:r>
              <a:rPr lang="pt-BR" altLang="pt-BR" sz="2000" u="sng" baseline="30000">
                <a:solidFill>
                  <a:schemeClr val="hlink"/>
                </a:solidFill>
                <a:latin typeface="Book Antiqua" pitchFamily="18" charset="0"/>
              </a:rPr>
              <a:t>a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 ordem em 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MA</a:t>
            </a:r>
            <a:r>
              <a:rPr lang="pt-BR" altLang="pt-BR" sz="2000">
                <a:latin typeface="Book Antiqua" pitchFamily="18" charset="0"/>
              </a:rPr>
              <a:t>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1976438" y="1298575"/>
          <a:ext cx="5218112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0" name="Equation" r:id="rId5" imgW="3200400" imgH="482400" progId="Equation.3">
                  <p:embed/>
                </p:oleObj>
              </mc:Choice>
              <mc:Fallback>
                <p:oleObj name="Equation" r:id="rId5" imgW="3200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1298575"/>
                        <a:ext cx="5218112" cy="785813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2603500" y="1196975"/>
            <a:ext cx="19812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4965700" y="1196975"/>
            <a:ext cx="18288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>
            <a:off x="3670300" y="2111375"/>
            <a:ext cx="1524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5499100" y="2111375"/>
            <a:ext cx="2286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349625" y="2360613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 dirty="0" err="1">
                <a:latin typeface="Book Antiqua" pitchFamily="18" charset="0"/>
              </a:rPr>
              <a:t>Gp</a:t>
            </a:r>
            <a:r>
              <a:rPr lang="pt-BR" altLang="pt-BR" sz="2000" b="1" dirty="0">
                <a:latin typeface="Book Antiqua" pitchFamily="18" charset="0"/>
              </a:rPr>
              <a:t>(s)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5422900" y="2339975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Gd(s)</a:t>
            </a:r>
            <a:endParaRPr lang="en-US" altLang="pt-BR" sz="2000" b="1">
              <a:latin typeface="Book Antiqua" pitchFamily="18" charset="0"/>
            </a:endParaRP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1155700" y="1882775"/>
            <a:ext cx="60960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17500" y="2263775"/>
            <a:ext cx="2156360" cy="400110"/>
          </a:xfrm>
          <a:prstGeom prst="rect">
            <a:avLst/>
          </a:prstGeom>
          <a:solidFill>
            <a:srgbClr val="E8F5F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 dirty="0">
                <a:latin typeface="Book Antiqua" pitchFamily="18" charset="0"/>
              </a:rPr>
              <a:t>2</a:t>
            </a:r>
            <a:r>
              <a:rPr lang="pt-BR" altLang="pt-BR" sz="2000" b="1" u="sng" baseline="30000" dirty="0">
                <a:latin typeface="Book Antiqua" pitchFamily="18" charset="0"/>
              </a:rPr>
              <a:t>a</a:t>
            </a:r>
            <a:r>
              <a:rPr lang="pt-BR" altLang="pt-BR" sz="2000" b="1" dirty="0">
                <a:latin typeface="Book Antiqua" pitchFamily="18" charset="0"/>
              </a:rPr>
              <a:t> Ordem na MA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152400" y="3505200"/>
            <a:ext cx="3644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Analisando só o </a:t>
            </a:r>
          </a:p>
          <a:p>
            <a:r>
              <a:rPr lang="pt-BR" altLang="pt-BR" sz="2000">
                <a:latin typeface="Book Antiqua" pitchFamily="18" charset="0"/>
              </a:rPr>
              <a:t>problema </a:t>
            </a:r>
            <a:r>
              <a:rPr lang="pt-BR" altLang="pt-BR" sz="2000" b="1">
                <a:latin typeface="Book Antiqua" pitchFamily="18" charset="0"/>
              </a:rPr>
              <a:t>supervisório</a:t>
            </a:r>
            <a:r>
              <a:rPr lang="pt-BR" altLang="pt-BR" sz="2000">
                <a:latin typeface="Book Antiqua" pitchFamily="18" charset="0"/>
              </a:rPr>
              <a:t>, temos: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28686" name="Object 14"/>
          <p:cNvGraphicFramePr>
            <a:graphicFrameLocks noChangeAspect="1"/>
          </p:cNvGraphicFramePr>
          <p:nvPr/>
        </p:nvGraphicFramePr>
        <p:xfrm>
          <a:off x="3919538" y="3124200"/>
          <a:ext cx="4992687" cy="184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1" name="Equation" r:id="rId7" imgW="3060700" imgH="1130300" progId="Equation.3">
                  <p:embed/>
                </p:oleObj>
              </mc:Choice>
              <mc:Fallback>
                <p:oleObj name="Equation" r:id="rId7" imgW="3060700" imgH="1130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9538" y="3124200"/>
                        <a:ext cx="4992687" cy="18430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838200" y="5462588"/>
            <a:ext cx="283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Reagrupando, temos </a:t>
            </a:r>
            <a:r>
              <a:rPr lang="pt-BR" altLang="pt-BR" sz="2000">
                <a:latin typeface="Book Antiqua" pitchFamily="18" charset="0"/>
                <a:sym typeface="Wingdings" pitchFamily="2" charset="2"/>
              </a:rPr>
              <a:t>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28688" name="Object 16"/>
          <p:cNvGraphicFramePr>
            <a:graphicFrameLocks noChangeAspect="1"/>
          </p:cNvGraphicFramePr>
          <p:nvPr/>
        </p:nvGraphicFramePr>
        <p:xfrm>
          <a:off x="3332163" y="5213350"/>
          <a:ext cx="4802187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52" name="Equation" r:id="rId9" imgW="2946400" imgH="508000" progId="Equation.3">
                  <p:embed/>
                </p:oleObj>
              </mc:Choice>
              <mc:Fallback>
                <p:oleObj name="Equation" r:id="rId9" imgW="2946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2163" y="5213350"/>
                        <a:ext cx="4802187" cy="8270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9" name="AutoShape 17"/>
          <p:cNvSpPr>
            <a:spLocks/>
          </p:cNvSpPr>
          <p:nvPr/>
        </p:nvSpPr>
        <p:spPr bwMode="auto">
          <a:xfrm rot="-5400000">
            <a:off x="5753100" y="5143500"/>
            <a:ext cx="228600" cy="1828800"/>
          </a:xfrm>
          <a:prstGeom prst="leftBrace">
            <a:avLst>
              <a:gd name="adj1" fmla="val 66667"/>
              <a:gd name="adj2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5241925" y="6215063"/>
            <a:ext cx="2574744" cy="40011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2000" b="1">
                <a:latin typeface="Book Antiqua" pitchFamily="18" charset="0"/>
              </a:rPr>
              <a:t>Novo fator </a:t>
            </a:r>
            <a:r>
              <a:rPr lang="en-US" altLang="pt-BR" sz="2000" b="1">
                <a:solidFill>
                  <a:schemeClr val="hlink"/>
                </a:solidFill>
                <a:latin typeface="Book Antiqua" pitchFamily="18" charset="0"/>
                <a:sym typeface="Symbol" pitchFamily="18" charset="2"/>
              </a:rPr>
              <a:t></a:t>
            </a:r>
            <a:r>
              <a:rPr lang="en-US" altLang="pt-BR" sz="2000" b="1">
                <a:latin typeface="Book Antiqua" pitchFamily="18" charset="0"/>
                <a:sym typeface="Symbol" pitchFamily="18" charset="2"/>
              </a:rPr>
              <a:t> em </a:t>
            </a:r>
            <a:r>
              <a:rPr lang="en-US" altLang="pt-BR" sz="2000" b="1" i="1">
                <a:latin typeface="Book Antiqua" pitchFamily="18" charset="0"/>
                <a:sym typeface="Symbol" pitchFamily="18" charset="2"/>
              </a:rPr>
              <a:t>MF</a:t>
            </a:r>
            <a:r>
              <a:rPr lang="en-US" altLang="pt-BR" sz="2000" b="1">
                <a:latin typeface="Book Antiqua" pitchFamily="18" charset="0"/>
                <a:sym typeface="Symbol" pitchFamily="18" charset="2"/>
              </a:rPr>
              <a:t>!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52134" y="688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12725" y="152400"/>
            <a:ext cx="4862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Observações (</a:t>
            </a:r>
            <a:r>
              <a:rPr lang="pt-BR" altLang="pt-BR" sz="2000" b="1" i="1">
                <a:solidFill>
                  <a:schemeClr val="accent2"/>
                </a:solidFill>
                <a:latin typeface="Book Antiqua" pitchFamily="18" charset="0"/>
              </a:rPr>
              <a:t>Interpretação da Equação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):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69900" y="1955800"/>
            <a:ext cx="8445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2"/>
            </a:pP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</a:t>
            </a:r>
            <a:r>
              <a:rPr lang="pt-BR" altLang="pt-BR" sz="2000" dirty="0">
                <a:latin typeface="Book Antiqua" pitchFamily="18" charset="0"/>
              </a:rPr>
              <a:t>’ &gt; </a:t>
            </a: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</a:t>
            </a:r>
            <a:r>
              <a:rPr lang="pt-BR" altLang="pt-BR" sz="2000" dirty="0">
                <a:latin typeface="Book Antiqua" pitchFamily="18" charset="0"/>
              </a:rPr>
              <a:t>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o controlador com ação derivativa diminui a oscilação do sistema.</a:t>
            </a:r>
            <a:endParaRPr lang="en-US" altLang="pt-BR" sz="2000" dirty="0">
              <a:latin typeface="Book Antiqua" pitchFamily="18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11113" y="812800"/>
            <a:ext cx="53479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/>
            </a:pPr>
            <a:r>
              <a:rPr lang="pt-BR" altLang="pt-BR" sz="2000" dirty="0">
                <a:latin typeface="Book Antiqua" pitchFamily="18" charset="0"/>
              </a:rPr>
              <a:t>A ação </a:t>
            </a:r>
            <a:r>
              <a:rPr lang="pt-BR" altLang="pt-BR" sz="2000" b="1" i="1" dirty="0">
                <a:solidFill>
                  <a:srgbClr val="009900"/>
                </a:solidFill>
                <a:latin typeface="Book Antiqua" pitchFamily="18" charset="0"/>
              </a:rPr>
              <a:t>D</a:t>
            </a:r>
            <a:r>
              <a:rPr lang="pt-BR" altLang="pt-BR" sz="2000" dirty="0">
                <a:latin typeface="Book Antiqua" pitchFamily="18" charset="0"/>
              </a:rPr>
              <a:t> não altera a ordem do processo;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533400" y="1143000"/>
            <a:ext cx="3810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969963" y="1241425"/>
            <a:ext cx="6293711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dirty="0">
                <a:latin typeface="Book Antiqua" pitchFamily="18" charset="0"/>
              </a:rPr>
              <a:t>Processo de 2</a:t>
            </a:r>
            <a:r>
              <a:rPr lang="pt-BR" altLang="pt-BR" sz="2000" u="sng" dirty="0">
                <a:latin typeface="Book Antiqua" pitchFamily="18" charset="0"/>
              </a:rPr>
              <a:t>a</a:t>
            </a:r>
            <a:r>
              <a:rPr lang="pt-BR" altLang="pt-BR" sz="2000" dirty="0">
                <a:latin typeface="Book Antiqua" pitchFamily="18" charset="0"/>
              </a:rPr>
              <a:t> ordem em </a:t>
            </a:r>
            <a:r>
              <a:rPr lang="pt-BR" altLang="pt-BR" sz="2000" b="1" dirty="0">
                <a:latin typeface="Book Antiqua" pitchFamily="18" charset="0"/>
              </a:rPr>
              <a:t>MA</a:t>
            </a:r>
            <a:r>
              <a:rPr lang="pt-BR" altLang="pt-BR" sz="2000" dirty="0">
                <a:latin typeface="Book Antiqua" pitchFamily="18" charset="0"/>
              </a:rPr>
              <a:t> continua assim em </a:t>
            </a:r>
            <a:r>
              <a:rPr lang="pt-BR" altLang="pt-BR" sz="2000" b="1" dirty="0">
                <a:latin typeface="Book Antiqua" pitchFamily="18" charset="0"/>
              </a:rPr>
              <a:t>MF</a:t>
            </a:r>
            <a:r>
              <a:rPr lang="pt-BR" altLang="pt-BR" sz="2000" dirty="0">
                <a:latin typeface="Book Antiqua" pitchFamily="18" charset="0"/>
              </a:rPr>
              <a:t>.</a:t>
            </a:r>
            <a:endParaRPr lang="en-US" altLang="pt-BR" sz="2000" dirty="0">
              <a:latin typeface="Book Antiqua" pitchFamily="18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244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Efeito da Junção das Ações </a:t>
            </a:r>
            <a:r>
              <a:rPr lang="pt-BR" altLang="pt-BR" sz="2400" i="1">
                <a:solidFill>
                  <a:schemeClr val="hlink"/>
                </a:solidFill>
                <a:latin typeface="Book Antiqua" pitchFamily="18" charset="0"/>
              </a:rPr>
              <a:t>P e I 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(controlador </a:t>
            </a:r>
            <a:r>
              <a:rPr lang="pt-BR" altLang="pt-BR" sz="2400" b="1" i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PI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)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: 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3500" y="685800"/>
            <a:ext cx="8991600" cy="3254375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latin typeface="Book Antiqua" pitchFamily="18" charset="0"/>
              </a:rPr>
              <a:t> A ação P apresenta desvio final porém, no controlador PI este é eliminado pela ação I;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pt-BR" sz="900" b="1" dirty="0">
              <a:latin typeface="Book Antiqu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latin typeface="Book Antiqua" pitchFamily="18" charset="0"/>
              </a:rPr>
              <a:t> A ordem da resposta é aumentada em relação à ordem do processo em MA;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pt-BR" sz="900" b="1" dirty="0">
              <a:latin typeface="Book Antiqu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latin typeface="Book Antiqua" pitchFamily="18" charset="0"/>
              </a:rPr>
              <a:t> Conforme </a:t>
            </a:r>
            <a:r>
              <a:rPr lang="pt-BR" altLang="pt-BR" sz="2000" b="1" dirty="0" err="1">
                <a:latin typeface="Book Antiqua" pitchFamily="18" charset="0"/>
              </a:rPr>
              <a:t>Kc</a:t>
            </a:r>
            <a:r>
              <a:rPr lang="pt-BR" altLang="pt-BR" sz="2000" b="1" dirty="0">
                <a:latin typeface="Book Antiqua" pitchFamily="18" charset="0"/>
              </a:rPr>
              <a:t> aumenta, a resposta em MF se torna mais rápida (efeito de P) porém mais oscilatória (efeito de I);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pt-BR" sz="900" b="1" dirty="0">
              <a:latin typeface="Book Antiqu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latin typeface="Book Antiqua" pitchFamily="18" charset="0"/>
              </a:rPr>
              <a:t> Para um mesmo </a:t>
            </a:r>
            <a:r>
              <a:rPr lang="pt-BR" altLang="pt-BR" sz="2000" b="1" dirty="0" err="1">
                <a:latin typeface="Book Antiqua" pitchFamily="18" charset="0"/>
              </a:rPr>
              <a:t>Kc</a:t>
            </a:r>
            <a:r>
              <a:rPr lang="pt-BR" altLang="pt-BR" sz="2000" b="1" dirty="0">
                <a:latin typeface="Book Antiqua" pitchFamily="18" charset="0"/>
              </a:rPr>
              <a:t>, se a ação integral aumenta, ou seja, </a:t>
            </a:r>
            <a:r>
              <a:rPr lang="pt-BR" altLang="pt-BR" sz="2000" b="1" dirty="0">
                <a:latin typeface="Symbol" pitchFamily="18" charset="2"/>
              </a:rPr>
              <a:t>t</a:t>
            </a:r>
            <a:r>
              <a:rPr lang="pt-BR" altLang="pt-BR" sz="2000" b="1" baseline="-25000" dirty="0">
                <a:latin typeface="Book Antiqua" pitchFamily="18" charset="0"/>
              </a:rPr>
              <a:t>i</a:t>
            </a:r>
            <a:r>
              <a:rPr lang="pt-BR" altLang="pt-BR" sz="2000" b="1" dirty="0">
                <a:latin typeface="Book Antiqua" pitchFamily="18" charset="0"/>
              </a:rPr>
              <a:t> decresce, a resposta em MF se torna mais rápida (efeito de P) porém mais oscilatória (efeito de I).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3127375" y="3962400"/>
          <a:ext cx="286226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1" name="Bitmap Image" r:id="rId5" imgW="4358260" imgH="2133739" progId="Paint.Picture">
                  <p:embed/>
                </p:oleObj>
              </mc:Choice>
              <mc:Fallback>
                <p:oleObj name="Bitmap Image" r:id="rId5" imgW="4358260" imgH="213373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1724"/>
                      <a:stretch>
                        <a:fillRect/>
                      </a:stretch>
                    </p:blipFill>
                    <p:spPr bwMode="auto">
                      <a:xfrm>
                        <a:off x="3127375" y="3962400"/>
                        <a:ext cx="286226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3078" y="139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1384300" y="6040438"/>
            <a:ext cx="1924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/>
              <a:t>PI servo GANHO</a:t>
            </a:r>
          </a:p>
          <a:p>
            <a:pPr eaLnBrk="1" hangingPunct="1"/>
            <a:endParaRPr lang="en-US" altLang="pt-BR"/>
          </a:p>
        </p:txBody>
      </p:sp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5637" r="7439"/>
          <a:stretch>
            <a:fillRect/>
          </a:stretch>
        </p:blipFill>
        <p:spPr bwMode="auto">
          <a:xfrm>
            <a:off x="47625" y="1047750"/>
            <a:ext cx="8628063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971550" y="79375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do controlador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PI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1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 rot="-5400000">
            <a:off x="-105568" y="3498056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3708400" y="63754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1258888" y="1916113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 dirty="0"/>
              <a:t>Malha aberta</a:t>
            </a:r>
            <a:endParaRPr lang="en-US" altLang="pt-BR" sz="2000" dirty="0"/>
          </a:p>
        </p:txBody>
      </p:sp>
      <p:sp>
        <p:nvSpPr>
          <p:cNvPr id="31752" name="Line 15"/>
          <p:cNvSpPr>
            <a:spLocks noChangeShapeType="1"/>
          </p:cNvSpPr>
          <p:nvPr/>
        </p:nvSpPr>
        <p:spPr bwMode="auto">
          <a:xfrm>
            <a:off x="2484438" y="2349500"/>
            <a:ext cx="360362" cy="360363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aphicFrame>
        <p:nvGraphicFramePr>
          <p:cNvPr id="31753" name="Object 18"/>
          <p:cNvGraphicFramePr>
            <a:graphicFrameLocks noChangeAspect="1"/>
          </p:cNvGraphicFramePr>
          <p:nvPr/>
        </p:nvGraphicFramePr>
        <p:xfrm>
          <a:off x="6227763" y="1700213"/>
          <a:ext cx="159543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0" name="Equation" r:id="rId6" imgW="977476" imgH="393529" progId="Equation.3">
                  <p:embed/>
                </p:oleObj>
              </mc:Choice>
              <mc:Fallback>
                <p:oleObj name="Equation" r:id="rId6" imgW="97747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700213"/>
                        <a:ext cx="1595437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ct 19"/>
          <p:cNvGraphicFramePr>
            <a:graphicFrameLocks noChangeAspect="1"/>
          </p:cNvGraphicFramePr>
          <p:nvPr/>
        </p:nvGraphicFramePr>
        <p:xfrm>
          <a:off x="6516688" y="2420938"/>
          <a:ext cx="107791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1" name="Equation" r:id="rId8" imgW="660113" imgH="393529" progId="Equation.3">
                  <p:embed/>
                </p:oleObj>
              </mc:Choice>
              <mc:Fallback>
                <p:oleObj name="Equation" r:id="rId8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2420938"/>
                        <a:ext cx="107791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5" name="Line 20"/>
          <p:cNvSpPr>
            <a:spLocks noChangeShapeType="1"/>
          </p:cNvSpPr>
          <p:nvPr/>
        </p:nvSpPr>
        <p:spPr bwMode="auto">
          <a:xfrm>
            <a:off x="755650" y="5157788"/>
            <a:ext cx="7704138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756" name="Text Box 21"/>
          <p:cNvSpPr txBox="1">
            <a:spLocks noChangeArrowheads="1"/>
          </p:cNvSpPr>
          <p:nvPr/>
        </p:nvSpPr>
        <p:spPr bwMode="auto">
          <a:xfrm>
            <a:off x="4546600" y="3644900"/>
            <a:ext cx="3463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33CC"/>
                </a:solidFill>
              </a:rPr>
              <a:t>Kc1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00FF00"/>
                </a:solidFill>
              </a:rPr>
              <a:t>Kc2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FF0000"/>
                </a:solidFill>
              </a:rPr>
              <a:t>Kc3 </a:t>
            </a:r>
            <a:r>
              <a:rPr lang="pt-BR" altLang="pt-BR" sz="2400" b="1"/>
              <a:t>&gt; </a:t>
            </a:r>
            <a:r>
              <a:rPr lang="pt-BR" altLang="pt-BR" sz="2400" b="1">
                <a:solidFill>
                  <a:srgbClr val="00FFFF"/>
                </a:solidFill>
              </a:rPr>
              <a:t>Kc4</a:t>
            </a:r>
          </a:p>
          <a:p>
            <a:pPr eaLnBrk="1" hangingPunct="1"/>
            <a:r>
              <a:rPr lang="pt-BR" altLang="pt-BR" sz="2400" b="1">
                <a:sym typeface="Symbol" pitchFamily="18" charset="2"/>
              </a:rPr>
              <a:t></a:t>
            </a:r>
            <a:r>
              <a:rPr lang="pt-BR" altLang="pt-BR" sz="2400" b="1" baseline="-25000">
                <a:sym typeface="Symbol" pitchFamily="18" charset="2"/>
              </a:rPr>
              <a:t>i </a:t>
            </a:r>
            <a:r>
              <a:rPr lang="pt-BR" altLang="pt-BR" sz="2400" b="1">
                <a:sym typeface="Symbol" pitchFamily="18" charset="2"/>
              </a:rPr>
              <a:t>fixo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0888" y="23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014538" y="1600200"/>
          <a:ext cx="51149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9" name="Equation" r:id="rId5" imgW="3136900" imgH="419100" progId="Equation.3">
                  <p:embed/>
                </p:oleObj>
              </mc:Choice>
              <mc:Fallback>
                <p:oleObj name="Equation" r:id="rId5" imgW="3136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1600200"/>
                        <a:ext cx="5114925" cy="682625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Efeito da Ação </a:t>
            </a:r>
            <a:r>
              <a:rPr lang="pt-BR" altLang="pt-BR" sz="2400" i="1">
                <a:solidFill>
                  <a:schemeClr val="hlink"/>
                </a:solidFill>
                <a:latin typeface="Book Antiqua" pitchFamily="18" charset="0"/>
              </a:rPr>
              <a:t>Proporcional (P)</a:t>
            </a:r>
            <a:r>
              <a:rPr lang="pt-BR" altLang="pt-BR" sz="240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em Processo de 1</a:t>
            </a:r>
            <a:r>
              <a:rPr lang="pt-BR" altLang="pt-BR" sz="2400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 ordem em 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MA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: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071938" y="858838"/>
            <a:ext cx="941387" cy="406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G</a:t>
            </a:r>
            <a:r>
              <a:rPr lang="pt-BR" altLang="pt-BR" sz="2000" b="1" baseline="-25000">
                <a:latin typeface="Book Antiqua" pitchFamily="18" charset="0"/>
              </a:rPr>
              <a:t>c</a:t>
            </a:r>
            <a:r>
              <a:rPr lang="pt-BR" altLang="pt-BR" sz="2000" b="1">
                <a:latin typeface="Book Antiqua" pitchFamily="18" charset="0"/>
              </a:rPr>
              <a:t>=Kc</a:t>
            </a:r>
            <a:endParaRPr lang="en-US" altLang="pt-BR" sz="2000" b="1">
              <a:latin typeface="Book Antiqua" pitchFamily="18" charset="0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3810000" y="1295400"/>
            <a:ext cx="4572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114800" y="1295400"/>
            <a:ext cx="4572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5029200" y="1066800"/>
            <a:ext cx="129540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87388" y="2765425"/>
            <a:ext cx="771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Vamos considerar um processo originalmente de 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1</a:t>
            </a:r>
            <a:r>
              <a:rPr lang="pt-BR" altLang="pt-BR" sz="2000" u="sng" baseline="30000">
                <a:solidFill>
                  <a:schemeClr val="hlink"/>
                </a:solidFill>
                <a:latin typeface="Book Antiqua" pitchFamily="18" charset="0"/>
              </a:rPr>
              <a:t>a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 ordem em 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MA</a:t>
            </a:r>
            <a:r>
              <a:rPr lang="pt-BR" altLang="pt-BR" sz="2000">
                <a:latin typeface="Book Antiqua" pitchFamily="18" charset="0"/>
              </a:rPr>
              <a:t>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2967038" y="3235325"/>
          <a:ext cx="320992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0" name="Equation" r:id="rId7" imgW="1968500" imgH="469900" progId="Equation.3">
                  <p:embed/>
                </p:oleObj>
              </mc:Choice>
              <mc:Fallback>
                <p:oleObj name="Equation" r:id="rId7" imgW="1968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038" y="3235325"/>
                        <a:ext cx="3209925" cy="765175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3581400" y="3124200"/>
            <a:ext cx="8382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4953000" y="3124200"/>
            <a:ext cx="838200" cy="990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>
            <a:off x="3657600" y="4038600"/>
            <a:ext cx="1524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5486400" y="4038600"/>
            <a:ext cx="2286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336925" y="4287838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800" b="1" dirty="0" err="1">
                <a:latin typeface="Book Antiqua" pitchFamily="18" charset="0"/>
              </a:rPr>
              <a:t>Gp</a:t>
            </a:r>
            <a:r>
              <a:rPr lang="pt-BR" altLang="pt-BR" sz="1800" b="1" dirty="0">
                <a:latin typeface="Book Antiqua" pitchFamily="18" charset="0"/>
              </a:rPr>
              <a:t>(s)</a:t>
            </a:r>
            <a:endParaRPr lang="en-US" altLang="pt-BR" sz="1800" b="1" dirty="0">
              <a:latin typeface="Book Antiqua" pitchFamily="18" charset="0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5410200" y="4267200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800" b="1" dirty="0" err="1">
                <a:latin typeface="Book Antiqua" pitchFamily="18" charset="0"/>
              </a:rPr>
              <a:t>Gd</a:t>
            </a:r>
            <a:r>
              <a:rPr lang="pt-BR" altLang="pt-BR" sz="1800" b="1" dirty="0">
                <a:latin typeface="Book Antiqua" pitchFamily="18" charset="0"/>
              </a:rPr>
              <a:t>(s)</a:t>
            </a:r>
            <a:endParaRPr lang="en-US" altLang="pt-BR" sz="1800" b="1" dirty="0">
              <a:latin typeface="Book Antiqua" pitchFamily="18" charset="0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514475" y="4724400"/>
            <a:ext cx="6048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Substituindo Gc, Gp e Gd na equação da </a:t>
            </a:r>
            <a:r>
              <a:rPr lang="pt-BR" altLang="pt-BR" sz="2000" b="1" i="1">
                <a:latin typeface="Book Antiqua" pitchFamily="18" charset="0"/>
              </a:rPr>
              <a:t>MF</a:t>
            </a:r>
            <a:r>
              <a:rPr lang="pt-BR" altLang="pt-BR" sz="2000">
                <a:latin typeface="Book Antiqua" pitchFamily="18" charset="0"/>
              </a:rPr>
              <a:t>, temos: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2492375" y="5334000"/>
          <a:ext cx="4121150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1" name="Equation" r:id="rId9" imgW="2527300" imgH="863600" progId="Equation.3">
                  <p:embed/>
                </p:oleObj>
              </mc:Choice>
              <mc:Fallback>
                <p:oleObj name="Equation" r:id="rId9" imgW="25273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75" y="5334000"/>
                        <a:ext cx="4121150" cy="14081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Line 18"/>
          <p:cNvSpPr>
            <a:spLocks noChangeShapeType="1"/>
          </p:cNvSpPr>
          <p:nvPr/>
        </p:nvSpPr>
        <p:spPr bwMode="auto">
          <a:xfrm flipV="1">
            <a:off x="2286000" y="3505200"/>
            <a:ext cx="60960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41325" y="3854450"/>
            <a:ext cx="2156360" cy="400110"/>
          </a:xfrm>
          <a:prstGeom prst="rect">
            <a:avLst/>
          </a:prstGeom>
          <a:solidFill>
            <a:srgbClr val="E8F5F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latin typeface="Book Antiqua" pitchFamily="18" charset="0"/>
              </a:rPr>
              <a:t>1</a:t>
            </a:r>
            <a:r>
              <a:rPr lang="pt-BR" altLang="pt-BR" sz="2000" b="1" u="sng" baseline="30000">
                <a:latin typeface="Book Antiqua" pitchFamily="18" charset="0"/>
              </a:rPr>
              <a:t>a</a:t>
            </a:r>
            <a:r>
              <a:rPr lang="pt-BR" altLang="pt-BR" sz="2000" b="1">
                <a:latin typeface="Book Antiqua" pitchFamily="18" charset="0"/>
              </a:rPr>
              <a:t> Ordem na MA</a:t>
            </a:r>
            <a:endParaRPr lang="en-US" altLang="pt-BR" sz="2000" b="1">
              <a:latin typeface="Book Antiqua" pitchFamily="18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00363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1384300" y="6040438"/>
            <a:ext cx="1746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/>
              <a:t>PI SERVO TAL</a:t>
            </a:r>
          </a:p>
          <a:p>
            <a:pPr eaLnBrk="1" hangingPunct="1"/>
            <a:endParaRPr lang="en-US" altLang="pt-BR"/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5637" r="7439"/>
          <a:stretch>
            <a:fillRect/>
          </a:stretch>
        </p:blipFill>
        <p:spPr bwMode="auto">
          <a:xfrm>
            <a:off x="0" y="863600"/>
            <a:ext cx="9040813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8"/>
          <p:cNvSpPr txBox="1">
            <a:spLocks noChangeArrowheads="1"/>
          </p:cNvSpPr>
          <p:nvPr/>
        </p:nvSpPr>
        <p:spPr bwMode="auto">
          <a:xfrm rot="-5400000">
            <a:off x="-111918" y="3425031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4356100" y="64912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1116013" y="2060575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/>
              <a:t>Malha aberta</a:t>
            </a:r>
            <a:endParaRPr lang="en-US" altLang="pt-BR" sz="2000"/>
          </a:p>
        </p:txBody>
      </p:sp>
      <p:sp>
        <p:nvSpPr>
          <p:cNvPr id="32775" name="Line 14"/>
          <p:cNvSpPr>
            <a:spLocks noChangeShapeType="1"/>
          </p:cNvSpPr>
          <p:nvPr/>
        </p:nvSpPr>
        <p:spPr bwMode="auto">
          <a:xfrm>
            <a:off x="2268538" y="2492375"/>
            <a:ext cx="360362" cy="360363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76" name="Text Box 15"/>
          <p:cNvSpPr txBox="1">
            <a:spLocks noChangeArrowheads="1"/>
          </p:cNvSpPr>
          <p:nvPr/>
        </p:nvSpPr>
        <p:spPr bwMode="auto">
          <a:xfrm>
            <a:off x="971550" y="79375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do controlador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PI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1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graphicFrame>
        <p:nvGraphicFramePr>
          <p:cNvPr id="32777" name="Object 16"/>
          <p:cNvGraphicFramePr>
            <a:graphicFrameLocks noChangeAspect="1"/>
          </p:cNvGraphicFramePr>
          <p:nvPr/>
        </p:nvGraphicFramePr>
        <p:xfrm>
          <a:off x="6227763" y="1704975"/>
          <a:ext cx="159543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4" name="Equation" r:id="rId6" imgW="977476" imgH="393529" progId="Equation.3">
                  <p:embed/>
                </p:oleObj>
              </mc:Choice>
              <mc:Fallback>
                <p:oleObj name="Equation" r:id="rId6" imgW="97747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704975"/>
                        <a:ext cx="1595437" cy="6429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8" name="Object 17"/>
          <p:cNvGraphicFramePr>
            <a:graphicFrameLocks noChangeAspect="1"/>
          </p:cNvGraphicFramePr>
          <p:nvPr/>
        </p:nvGraphicFramePr>
        <p:xfrm>
          <a:off x="6516688" y="2425700"/>
          <a:ext cx="10779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5" name="Equation" r:id="rId8" imgW="660113" imgH="393529" progId="Equation.3">
                  <p:embed/>
                </p:oleObj>
              </mc:Choice>
              <mc:Fallback>
                <p:oleObj name="Equation" r:id="rId8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2425700"/>
                        <a:ext cx="1077912" cy="6429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9" name="Line 18"/>
          <p:cNvSpPr>
            <a:spLocks noChangeShapeType="1"/>
          </p:cNvSpPr>
          <p:nvPr/>
        </p:nvSpPr>
        <p:spPr bwMode="auto">
          <a:xfrm>
            <a:off x="900113" y="5127625"/>
            <a:ext cx="79200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5364163" y="3716338"/>
            <a:ext cx="2206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FFFF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00FFFF"/>
                </a:solidFill>
              </a:rPr>
              <a:t>1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00FF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00FF00"/>
                </a:solidFill>
              </a:rPr>
              <a:t>2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FF33CC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33CC"/>
                </a:solidFill>
              </a:rPr>
              <a:t>3</a:t>
            </a:r>
            <a:r>
              <a:rPr lang="pt-BR" altLang="pt-BR" sz="2400"/>
              <a:t> </a:t>
            </a:r>
            <a:r>
              <a:rPr lang="pt-BR" altLang="pt-BR" sz="2400" b="1"/>
              <a:t>&gt; </a:t>
            </a:r>
            <a:r>
              <a:rPr lang="pt-BR" altLang="pt-BR" sz="2400" b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0000"/>
                </a:solidFill>
              </a:rPr>
              <a:t>4</a:t>
            </a:r>
          </a:p>
          <a:p>
            <a:pPr eaLnBrk="1" hangingPunct="1"/>
            <a:r>
              <a:rPr lang="pt-BR" altLang="pt-BR" sz="2400" b="1"/>
              <a:t>Kc fixo</a:t>
            </a:r>
            <a:r>
              <a:rPr lang="pt-BR" altLang="pt-BR" sz="2400"/>
              <a:t> </a:t>
            </a:r>
            <a:endParaRPr lang="en-US" altLang="pt-BR" sz="240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4198" y="9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5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771775" y="2743200"/>
          <a:ext cx="3600450" cy="35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1" name="Bitmap Image" r:id="rId5" imgW="4358260" imgH="2133739" progId="Paint.Picture">
                  <p:embed/>
                </p:oleObj>
              </mc:Choice>
              <mc:Fallback>
                <p:oleObj name="Bitmap Image" r:id="rId5" imgW="4358260" imgH="213373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565"/>
                      <a:stretch>
                        <a:fillRect/>
                      </a:stretch>
                    </p:blipFill>
                    <p:spPr bwMode="auto">
                      <a:xfrm>
                        <a:off x="2771775" y="2743200"/>
                        <a:ext cx="3600450" cy="355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Efeito da Junção das Ações </a:t>
            </a:r>
            <a:r>
              <a:rPr lang="pt-BR" altLang="pt-BR" sz="2400" i="1">
                <a:solidFill>
                  <a:schemeClr val="hlink"/>
                </a:solidFill>
                <a:latin typeface="Book Antiqua" pitchFamily="18" charset="0"/>
              </a:rPr>
              <a:t>P, I e D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(controlador </a:t>
            </a:r>
            <a:r>
              <a:rPr lang="pt-BR" altLang="pt-BR" sz="2400" b="1" i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PID</a:t>
            </a:r>
            <a:r>
              <a:rPr lang="pt-BR" altLang="pt-BR" sz="2400" i="1">
                <a:solidFill>
                  <a:schemeClr val="accent2"/>
                </a:solidFill>
                <a:latin typeface="Book Antiqua" pitchFamily="18" charset="0"/>
              </a:rPr>
              <a:t>)</a:t>
            </a:r>
            <a:r>
              <a:rPr lang="pt-BR" altLang="pt-BR" sz="2400">
                <a:solidFill>
                  <a:schemeClr val="accent2"/>
                </a:solidFill>
                <a:latin typeface="Book Antiqua" pitchFamily="18" charset="0"/>
              </a:rPr>
              <a:t>: 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3500" y="914400"/>
            <a:ext cx="8991600" cy="159385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latin typeface="Book Antiqua" pitchFamily="18" charset="0"/>
              </a:rPr>
              <a:t> Qualitativamente apresenta as mesmas características dinâmicas do </a:t>
            </a:r>
            <a:r>
              <a:rPr lang="pt-BR" altLang="pt-BR" sz="2000" b="1" i="1" dirty="0">
                <a:latin typeface="Book Antiqua" pitchFamily="18" charset="0"/>
              </a:rPr>
              <a:t>PI</a:t>
            </a:r>
            <a:r>
              <a:rPr lang="pt-BR" altLang="pt-BR" sz="2000" b="1" dirty="0">
                <a:latin typeface="Book Antiqua" pitchFamily="18" charset="0"/>
              </a:rPr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pt-BR" sz="900" b="1" dirty="0">
              <a:latin typeface="Book Antiqu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latin typeface="Book Antiqua" pitchFamily="18" charset="0"/>
              </a:rPr>
              <a:t> A presença do termo derivativo traz um efeito estabilizador ao sistema;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pt-BR" sz="900" b="1" dirty="0">
              <a:latin typeface="Book Antiqu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b="1" dirty="0">
                <a:latin typeface="Book Antiqua" pitchFamily="18" charset="0"/>
              </a:rPr>
              <a:t> Conforme </a:t>
            </a:r>
            <a:r>
              <a:rPr lang="pt-BR" altLang="pt-BR" sz="2000" b="1" dirty="0" err="1">
                <a:latin typeface="Book Antiqua" pitchFamily="18" charset="0"/>
              </a:rPr>
              <a:t>Kc</a:t>
            </a:r>
            <a:r>
              <a:rPr lang="pt-BR" altLang="pt-BR" sz="2000" b="1" dirty="0">
                <a:latin typeface="Book Antiqua" pitchFamily="18" charset="0"/>
              </a:rPr>
              <a:t> aumenta para agilizar a resposta, haveria uma tendência à oscilação. Porém com a ação D a amplitude das oscilações não aumenta.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5500" y="177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5637" r="7439"/>
          <a:stretch>
            <a:fillRect/>
          </a:stretch>
        </p:blipFill>
        <p:spPr bwMode="auto">
          <a:xfrm>
            <a:off x="28575" y="736600"/>
            <a:ext cx="908685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360488" y="79375"/>
            <a:ext cx="638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PID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2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 rot="-5400000">
            <a:off x="-34131" y="3282157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36869" name="Text Box 8"/>
          <p:cNvSpPr txBox="1">
            <a:spLocks noChangeArrowheads="1"/>
          </p:cNvSpPr>
          <p:nvPr/>
        </p:nvSpPr>
        <p:spPr bwMode="auto">
          <a:xfrm>
            <a:off x="4356100" y="64531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1042988" y="1916113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/>
              <a:t>Malha aberta</a:t>
            </a:r>
            <a:endParaRPr lang="en-US" altLang="pt-BR" sz="2000"/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>
            <a:off x="2124075" y="2420938"/>
            <a:ext cx="360363" cy="360362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aphicFrame>
        <p:nvGraphicFramePr>
          <p:cNvPr id="36872" name="Object 14"/>
          <p:cNvGraphicFramePr>
            <a:graphicFrameLocks noChangeAspect="1"/>
          </p:cNvGraphicFramePr>
          <p:nvPr/>
        </p:nvGraphicFramePr>
        <p:xfrm>
          <a:off x="6278563" y="2276475"/>
          <a:ext cx="207168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0" name="Equation" r:id="rId6" imgW="1270000" imgH="457200" progId="Equation.3">
                  <p:embed/>
                </p:oleObj>
              </mc:Choice>
              <mc:Fallback>
                <p:oleObj name="Equation" r:id="rId6" imgW="1270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2276475"/>
                        <a:ext cx="2071687" cy="7461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15"/>
          <p:cNvGraphicFramePr>
            <a:graphicFrameLocks noChangeAspect="1"/>
          </p:cNvGraphicFramePr>
          <p:nvPr/>
        </p:nvGraphicFramePr>
        <p:xfrm>
          <a:off x="6805613" y="3141663"/>
          <a:ext cx="107791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1" name="Equation" r:id="rId8" imgW="660113" imgH="393529" progId="Equation.3">
                  <p:embed/>
                </p:oleObj>
              </mc:Choice>
              <mc:Fallback>
                <p:oleObj name="Equation" r:id="rId8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5613" y="3141663"/>
                        <a:ext cx="107791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4" name="Text Box 16"/>
          <p:cNvSpPr txBox="1">
            <a:spLocks noChangeArrowheads="1"/>
          </p:cNvSpPr>
          <p:nvPr/>
        </p:nvSpPr>
        <p:spPr bwMode="auto">
          <a:xfrm>
            <a:off x="4787900" y="3933825"/>
            <a:ext cx="2557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0000"/>
                </a:solidFill>
              </a:rPr>
              <a:t>Kc1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00FFFF"/>
                </a:solidFill>
              </a:rPr>
              <a:t>Kc2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FF33CC"/>
                </a:solidFill>
              </a:rPr>
              <a:t>Kc3</a:t>
            </a:r>
            <a:endParaRPr lang="pt-BR" altLang="pt-BR" sz="2400" b="1">
              <a:solidFill>
                <a:srgbClr val="00FFFF"/>
              </a:solidFill>
            </a:endParaRPr>
          </a:p>
          <a:p>
            <a:pPr eaLnBrk="1" hangingPunct="1"/>
            <a:r>
              <a:rPr lang="pt-BR" altLang="pt-BR" sz="2400" b="1">
                <a:sym typeface="Symbol" pitchFamily="18" charset="2"/>
              </a:rPr>
              <a:t></a:t>
            </a:r>
            <a:r>
              <a:rPr lang="pt-BR" altLang="pt-BR" sz="2400" b="1" baseline="-25000">
                <a:sym typeface="Symbol" pitchFamily="18" charset="2"/>
              </a:rPr>
              <a:t>i </a:t>
            </a:r>
            <a:r>
              <a:rPr lang="pt-BR" altLang="pt-BR" sz="2400" b="1">
                <a:sym typeface="Symbol" pitchFamily="18" charset="2"/>
              </a:rPr>
              <a:t>fixo e </a:t>
            </a:r>
            <a:r>
              <a:rPr lang="pt-BR" altLang="pt-BR" sz="2400" b="1" baseline="-25000">
                <a:sym typeface="Symbol" pitchFamily="18" charset="2"/>
              </a:rPr>
              <a:t>D</a:t>
            </a:r>
            <a:r>
              <a:rPr lang="pt-BR" altLang="pt-BR" sz="2400" b="1">
                <a:sym typeface="Symbol" pitchFamily="18" charset="2"/>
              </a:rPr>
              <a:t> fixo</a:t>
            </a:r>
            <a:r>
              <a:rPr lang="pt-BR" altLang="pt-BR" sz="2400">
                <a:sym typeface="Symbol" pitchFamily="18" charset="2"/>
              </a:rPr>
              <a:t> 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5450" y="1060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5637" r="8398" b="2527"/>
          <a:stretch>
            <a:fillRect/>
          </a:stretch>
        </p:blipFill>
        <p:spPr bwMode="auto">
          <a:xfrm>
            <a:off x="34925" y="793750"/>
            <a:ext cx="9001125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7"/>
          <p:cNvSpPr txBox="1">
            <a:spLocks noChangeArrowheads="1"/>
          </p:cNvSpPr>
          <p:nvPr/>
        </p:nvSpPr>
        <p:spPr bwMode="auto">
          <a:xfrm rot="-5400000">
            <a:off x="-178593" y="3426618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4284663" y="64912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684213" y="2060575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/>
              <a:t>Malha aberta</a:t>
            </a:r>
            <a:endParaRPr lang="en-US" altLang="pt-BR" sz="2000"/>
          </a:p>
        </p:txBody>
      </p:sp>
      <p:sp>
        <p:nvSpPr>
          <p:cNvPr id="37894" name="Line 13"/>
          <p:cNvSpPr>
            <a:spLocks noChangeShapeType="1"/>
          </p:cNvSpPr>
          <p:nvPr/>
        </p:nvSpPr>
        <p:spPr bwMode="auto">
          <a:xfrm>
            <a:off x="1692275" y="2492375"/>
            <a:ext cx="360363" cy="360363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895" name="Text Box 14"/>
          <p:cNvSpPr txBox="1">
            <a:spLocks noChangeArrowheads="1"/>
          </p:cNvSpPr>
          <p:nvPr/>
        </p:nvSpPr>
        <p:spPr bwMode="auto">
          <a:xfrm>
            <a:off x="1360488" y="79375"/>
            <a:ext cx="638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PID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2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graphicFrame>
        <p:nvGraphicFramePr>
          <p:cNvPr id="37896" name="Object 15"/>
          <p:cNvGraphicFramePr>
            <a:graphicFrameLocks noChangeAspect="1"/>
          </p:cNvGraphicFramePr>
          <p:nvPr/>
        </p:nvGraphicFramePr>
        <p:xfrm>
          <a:off x="6278563" y="2276475"/>
          <a:ext cx="207168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4" name="Equation" r:id="rId6" imgW="1270000" imgH="457200" progId="Equation.3">
                  <p:embed/>
                </p:oleObj>
              </mc:Choice>
              <mc:Fallback>
                <p:oleObj name="Equation" r:id="rId6" imgW="1270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2276475"/>
                        <a:ext cx="2071687" cy="7461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7" name="Object 16"/>
          <p:cNvGraphicFramePr>
            <a:graphicFrameLocks noChangeAspect="1"/>
          </p:cNvGraphicFramePr>
          <p:nvPr/>
        </p:nvGraphicFramePr>
        <p:xfrm>
          <a:off x="6805613" y="3141663"/>
          <a:ext cx="107791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5" name="Equation" r:id="rId8" imgW="660113" imgH="393529" progId="Equation.3">
                  <p:embed/>
                </p:oleObj>
              </mc:Choice>
              <mc:Fallback>
                <p:oleObj name="Equation" r:id="rId8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5613" y="3141663"/>
                        <a:ext cx="107791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8" name="Text Box 17"/>
          <p:cNvSpPr txBox="1">
            <a:spLocks noChangeArrowheads="1"/>
          </p:cNvSpPr>
          <p:nvPr/>
        </p:nvSpPr>
        <p:spPr bwMode="auto">
          <a:xfrm>
            <a:off x="4572000" y="4005263"/>
            <a:ext cx="2527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FFFF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00FFFF"/>
                </a:solidFill>
              </a:rPr>
              <a:t>1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0000"/>
                </a:solidFill>
              </a:rPr>
              <a:t>2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00FF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00FF00"/>
                </a:solidFill>
              </a:rPr>
              <a:t>3</a:t>
            </a:r>
            <a:r>
              <a:rPr lang="pt-BR" altLang="pt-BR" sz="2400"/>
              <a:t> </a:t>
            </a:r>
          </a:p>
          <a:p>
            <a:pPr eaLnBrk="1" hangingPunct="1"/>
            <a:r>
              <a:rPr lang="pt-BR" altLang="pt-BR" sz="2400" b="1"/>
              <a:t>Kc fixo e </a:t>
            </a:r>
            <a:r>
              <a:rPr lang="pt-BR" altLang="pt-BR" sz="2400" b="1">
                <a:sym typeface="Symbol" pitchFamily="18" charset="2"/>
              </a:rPr>
              <a:t></a:t>
            </a:r>
            <a:r>
              <a:rPr lang="pt-BR" altLang="pt-BR" sz="2400" b="1" baseline="-25000">
                <a:sym typeface="Symbol" pitchFamily="18" charset="2"/>
              </a:rPr>
              <a:t>D</a:t>
            </a:r>
            <a:r>
              <a:rPr lang="pt-BR" altLang="pt-BR" sz="2400" b="1">
                <a:sym typeface="Symbol" pitchFamily="18" charset="2"/>
              </a:rPr>
              <a:t> fixo</a:t>
            </a:r>
            <a:r>
              <a:rPr lang="pt-BR" altLang="pt-BR" sz="2400"/>
              <a:t> </a:t>
            </a:r>
            <a:endParaRPr lang="en-US" altLang="pt-BR" sz="240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04841" y="55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384300" y="6040438"/>
            <a:ext cx="161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/>
              <a:t>PID SERVO d</a:t>
            </a:r>
          </a:p>
          <a:p>
            <a:pPr eaLnBrk="1" hangingPunct="1"/>
            <a:endParaRPr lang="en-US" altLang="pt-BR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5637" r="7439" b="2527"/>
          <a:stretch>
            <a:fillRect/>
          </a:stretch>
        </p:blipFill>
        <p:spPr bwMode="auto">
          <a:xfrm>
            <a:off x="0" y="984250"/>
            <a:ext cx="9144000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Text Box 6"/>
          <p:cNvSpPr txBox="1">
            <a:spLocks noChangeArrowheads="1"/>
          </p:cNvSpPr>
          <p:nvPr/>
        </p:nvSpPr>
        <p:spPr bwMode="auto">
          <a:xfrm rot="-5400000">
            <a:off x="37307" y="3642518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Saída</a:t>
            </a:r>
            <a:endParaRPr lang="en-US" altLang="pt-BR" b="1"/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4356100" y="652462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b="1"/>
              <a:t>Tempo</a:t>
            </a:r>
            <a:endParaRPr lang="en-US" altLang="pt-BR" b="1"/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971550" y="2205038"/>
            <a:ext cx="1680268" cy="40011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000"/>
              <a:t>Malha aberta</a:t>
            </a:r>
            <a:endParaRPr lang="en-US" altLang="pt-BR" sz="2000"/>
          </a:p>
        </p:txBody>
      </p:sp>
      <p:sp>
        <p:nvSpPr>
          <p:cNvPr id="38919" name="Line 12"/>
          <p:cNvSpPr>
            <a:spLocks noChangeShapeType="1"/>
          </p:cNvSpPr>
          <p:nvPr/>
        </p:nvSpPr>
        <p:spPr bwMode="auto">
          <a:xfrm>
            <a:off x="1908175" y="2636838"/>
            <a:ext cx="360363" cy="360362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920" name="Text Box 13"/>
          <p:cNvSpPr txBox="1">
            <a:spLocks noChangeArrowheads="1"/>
          </p:cNvSpPr>
          <p:nvPr/>
        </p:nvSpPr>
        <p:spPr bwMode="auto">
          <a:xfrm>
            <a:off x="1360488" y="79375"/>
            <a:ext cx="638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Efeito da ação </a:t>
            </a:r>
            <a:r>
              <a:rPr lang="pt-BR" altLang="pt-BR" sz="2400" b="1" i="1">
                <a:solidFill>
                  <a:srgbClr val="0000FF"/>
                </a:solidFill>
                <a:latin typeface="Book Antiqua" pitchFamily="18" charset="0"/>
              </a:rPr>
              <a:t>PID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em Processo de 2</a:t>
            </a:r>
            <a:r>
              <a:rPr lang="pt-BR" altLang="pt-BR" sz="2400" b="1" u="sng">
                <a:solidFill>
                  <a:srgbClr val="0000FF"/>
                </a:solidFill>
                <a:latin typeface="Book Antiqua" pitchFamily="18" charset="0"/>
              </a:rPr>
              <a:t>a</a:t>
            </a:r>
            <a:r>
              <a:rPr lang="pt-BR" altLang="pt-BR" sz="2400" b="1">
                <a:solidFill>
                  <a:srgbClr val="0000FF"/>
                </a:solidFill>
                <a:latin typeface="Book Antiqua" pitchFamily="18" charset="0"/>
              </a:rPr>
              <a:t> Ordem</a:t>
            </a:r>
            <a:endParaRPr lang="en-US" altLang="pt-BR" sz="2400" b="1">
              <a:solidFill>
                <a:srgbClr val="0000FF"/>
              </a:solidFill>
              <a:latin typeface="Book Antiqua" pitchFamily="18" charset="0"/>
            </a:endParaRPr>
          </a:p>
        </p:txBody>
      </p:sp>
      <p:graphicFrame>
        <p:nvGraphicFramePr>
          <p:cNvPr id="38921" name="Object 14"/>
          <p:cNvGraphicFramePr>
            <a:graphicFrameLocks noChangeAspect="1"/>
          </p:cNvGraphicFramePr>
          <p:nvPr/>
        </p:nvGraphicFramePr>
        <p:xfrm>
          <a:off x="6278563" y="2276475"/>
          <a:ext cx="207168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8" name="Equation" r:id="rId6" imgW="1270000" imgH="457200" progId="Equation.3">
                  <p:embed/>
                </p:oleObj>
              </mc:Choice>
              <mc:Fallback>
                <p:oleObj name="Equation" r:id="rId6" imgW="1270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2276475"/>
                        <a:ext cx="2071687" cy="7461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15"/>
          <p:cNvGraphicFramePr>
            <a:graphicFrameLocks noChangeAspect="1"/>
          </p:cNvGraphicFramePr>
          <p:nvPr/>
        </p:nvGraphicFramePr>
        <p:xfrm>
          <a:off x="6805613" y="3141663"/>
          <a:ext cx="1077912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9" name="Equation" r:id="rId8" imgW="660113" imgH="393529" progId="Equation.3">
                  <p:embed/>
                </p:oleObj>
              </mc:Choice>
              <mc:Fallback>
                <p:oleObj name="Equation" r:id="rId8" imgW="66011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5613" y="3141663"/>
                        <a:ext cx="1077912" cy="642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rgbClr val="00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3" name="Text Box 16"/>
          <p:cNvSpPr txBox="1">
            <a:spLocks noChangeArrowheads="1"/>
          </p:cNvSpPr>
          <p:nvPr/>
        </p:nvSpPr>
        <p:spPr bwMode="auto">
          <a:xfrm>
            <a:off x="4572000" y="4005263"/>
            <a:ext cx="243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FF33CC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33CC"/>
                </a:solidFill>
              </a:rPr>
              <a:t>1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FF0000"/>
                </a:solidFill>
              </a:rPr>
              <a:t>2</a:t>
            </a:r>
            <a:r>
              <a:rPr lang="pt-BR" altLang="pt-BR" sz="2400" b="1"/>
              <a:t> &gt; </a:t>
            </a:r>
            <a:r>
              <a:rPr lang="pt-BR" altLang="pt-BR" sz="2400" b="1">
                <a:solidFill>
                  <a:srgbClr val="00FF00"/>
                </a:solidFill>
                <a:sym typeface="Symbol" pitchFamily="18" charset="2"/>
              </a:rPr>
              <a:t></a:t>
            </a:r>
            <a:r>
              <a:rPr lang="pt-BR" altLang="pt-BR" sz="2400" b="1" baseline="-25000">
                <a:solidFill>
                  <a:srgbClr val="00FF00"/>
                </a:solidFill>
              </a:rPr>
              <a:t>3</a:t>
            </a:r>
            <a:r>
              <a:rPr lang="pt-BR" altLang="pt-BR" sz="2400"/>
              <a:t> </a:t>
            </a:r>
          </a:p>
          <a:p>
            <a:pPr eaLnBrk="1" hangingPunct="1"/>
            <a:r>
              <a:rPr lang="pt-BR" altLang="pt-BR" sz="2400" b="1"/>
              <a:t>Kc fixo e </a:t>
            </a:r>
            <a:r>
              <a:rPr lang="pt-BR" altLang="pt-BR" sz="2400" b="1">
                <a:sym typeface="Symbol" pitchFamily="18" charset="2"/>
              </a:rPr>
              <a:t></a:t>
            </a:r>
            <a:r>
              <a:rPr lang="pt-BR" altLang="pt-BR" sz="2400" b="1" baseline="-25000">
                <a:sym typeface="Symbol" pitchFamily="18" charset="2"/>
              </a:rPr>
              <a:t>i</a:t>
            </a:r>
            <a:r>
              <a:rPr lang="pt-BR" altLang="pt-BR" sz="2400" b="1">
                <a:sym typeface="Symbol" pitchFamily="18" charset="2"/>
              </a:rPr>
              <a:t> fixo</a:t>
            </a:r>
            <a:r>
              <a:rPr lang="pt-BR" altLang="pt-BR" sz="2400"/>
              <a:t> </a:t>
            </a:r>
            <a:endParaRPr lang="en-US" altLang="pt-BR" sz="240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0250" y="150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823913" y="381000"/>
            <a:ext cx="7454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Multiplicando o numerador e o denominador por (</a:t>
            </a:r>
            <a:r>
              <a:rPr lang="pt-BR" altLang="pt-BR" sz="2000"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baseline="-25000">
                <a:latin typeface="Book Antiqua" pitchFamily="18" charset="0"/>
                <a:sym typeface="Symbol" pitchFamily="18" charset="2"/>
              </a:rPr>
              <a:t>p</a:t>
            </a:r>
            <a:r>
              <a:rPr lang="pt-BR" altLang="pt-BR" sz="2000">
                <a:latin typeface="Book Antiqua" pitchFamily="18" charset="0"/>
                <a:sym typeface="Symbol" pitchFamily="18" charset="2"/>
              </a:rPr>
              <a:t>s+1)</a:t>
            </a:r>
            <a:r>
              <a:rPr lang="pt-BR" altLang="pt-BR" sz="2000">
                <a:latin typeface="Book Antiqua" pitchFamily="18" charset="0"/>
              </a:rPr>
              <a:t>, temos: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046288" y="914400"/>
          <a:ext cx="5053012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3" name="Equation" r:id="rId5" imgW="3098800" imgH="444500" progId="Equation.3">
                  <p:embed/>
                </p:oleObj>
              </mc:Choice>
              <mc:Fallback>
                <p:oleObj name="Equation" r:id="rId5" imgW="3098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88" y="914400"/>
                        <a:ext cx="5053012" cy="7254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23913" y="1966913"/>
            <a:ext cx="7323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Dividindo o numerador e o denominador por (</a:t>
            </a:r>
            <a:r>
              <a:rPr lang="pt-BR" altLang="pt-BR" sz="2000">
                <a:latin typeface="Book Antiqua" pitchFamily="18" charset="0"/>
                <a:sym typeface="Symbol" pitchFamily="18" charset="2"/>
              </a:rPr>
              <a:t>1+KpKc)</a:t>
            </a:r>
            <a:r>
              <a:rPr lang="pt-BR" altLang="pt-BR" sz="2000">
                <a:latin typeface="Book Antiqua" pitchFamily="18" charset="0"/>
              </a:rPr>
              <a:t>, temos: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2003425" y="2514600"/>
          <a:ext cx="5135563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4" name="Equation" r:id="rId7" imgW="3149600" imgH="838200" progId="Equation.3">
                  <p:embed/>
                </p:oleObj>
              </mc:Choice>
              <mc:Fallback>
                <p:oleObj name="Equation" r:id="rId7" imgW="31496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3425" y="2514600"/>
                        <a:ext cx="5135563" cy="13684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827088" y="4419600"/>
            <a:ext cx="6688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Vamos redefinir os termos do numerador e denominador:</a:t>
            </a:r>
            <a:endParaRPr lang="en-US" altLang="pt-BR" sz="2000">
              <a:latin typeface="Book Antiqua" pitchFamily="18" charset="0"/>
            </a:endParaRP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914400" y="5334000"/>
          <a:ext cx="165735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5" name="Equation" r:id="rId9" imgW="1016000" imgH="419100" progId="Equation.3">
                  <p:embed/>
                </p:oleObj>
              </mc:Choice>
              <mc:Fallback>
                <p:oleObj name="Equation" r:id="rId9" imgW="1016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334000"/>
                        <a:ext cx="1657350" cy="684213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3770313" y="5334000"/>
          <a:ext cx="15748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6" name="Equation" r:id="rId11" imgW="965200" imgH="444500" progId="Equation.3">
                  <p:embed/>
                </p:oleObj>
              </mc:Choice>
              <mc:Fallback>
                <p:oleObj name="Equation" r:id="rId11" imgW="965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0313" y="5334000"/>
                        <a:ext cx="1574800" cy="727075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6176963" y="5334000"/>
          <a:ext cx="1595437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7" name="Equation" r:id="rId13" imgW="977900" imgH="419100" progId="Equation.3">
                  <p:embed/>
                </p:oleObj>
              </mc:Choice>
              <mc:Fallback>
                <p:oleObj name="Equation" r:id="rId13" imgW="977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6963" y="5334000"/>
                        <a:ext cx="1595437" cy="684213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49243" y="777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00313" y="838200"/>
          <a:ext cx="414337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Equation" r:id="rId5" imgW="2184400" imgH="469900" progId="Equation.3">
                  <p:embed/>
                </p:oleObj>
              </mc:Choice>
              <mc:Fallback>
                <p:oleObj name="Equation" r:id="rId5" imgW="2184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838200"/>
                        <a:ext cx="4143375" cy="890588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9538" y="304800"/>
            <a:ext cx="886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Obtém-se como resposta do processo de 1</a:t>
            </a:r>
            <a:r>
              <a:rPr lang="pt-BR" altLang="pt-BR" sz="2000" u="sng" baseline="30000">
                <a:latin typeface="Book Antiqua" pitchFamily="18" charset="0"/>
              </a:rPr>
              <a:t>a</a:t>
            </a:r>
            <a:r>
              <a:rPr lang="pt-BR" altLang="pt-BR" sz="2000">
                <a:latin typeface="Book Antiqua" pitchFamily="18" charset="0"/>
              </a:rPr>
              <a:t> ordem com controle proporcional:</a:t>
            </a:r>
            <a:endParaRPr lang="en-US" altLang="pt-BR" sz="2000">
              <a:latin typeface="Book Antiqua" pitchFamily="18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12725" y="2159000"/>
            <a:ext cx="4862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Observações (</a:t>
            </a:r>
            <a:r>
              <a:rPr lang="pt-BR" altLang="pt-BR" sz="2000" b="1" i="1">
                <a:solidFill>
                  <a:schemeClr val="accent2"/>
                </a:solidFill>
                <a:latin typeface="Book Antiqua" pitchFamily="18" charset="0"/>
              </a:rPr>
              <a:t>Interpretação da Equação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):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49400" y="5181600"/>
            <a:ext cx="66720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4"/>
            </a:pP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dirty="0">
                <a:latin typeface="Book Antiqua" pitchFamily="18" charset="0"/>
              </a:rPr>
              <a:t>p’ &lt; </a:t>
            </a:r>
            <a:r>
              <a:rPr lang="pt-BR" altLang="pt-BR" sz="2000" dirty="0">
                <a:latin typeface="Book Antiqua" pitchFamily="18" charset="0"/>
                <a:sym typeface="Symbol" pitchFamily="18" charset="2"/>
              </a:rPr>
              <a:t></a:t>
            </a:r>
            <a:r>
              <a:rPr lang="pt-BR" altLang="pt-BR" sz="2000" dirty="0">
                <a:latin typeface="Book Antiqua" pitchFamily="18" charset="0"/>
              </a:rPr>
              <a:t>p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em MF a resposta passa a ser mais rápida.</a:t>
            </a:r>
            <a:endParaRPr lang="en-US" altLang="pt-BR" sz="2000" dirty="0">
              <a:latin typeface="Book Antiqua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4287" y="2540139"/>
            <a:ext cx="91551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/>
            </a:pPr>
            <a:r>
              <a:rPr lang="pt-BR" altLang="pt-BR" sz="2000" dirty="0">
                <a:latin typeface="Book Antiqua" pitchFamily="18" charset="0"/>
              </a:rPr>
              <a:t>Resposta em MF continua sendo de 1</a:t>
            </a:r>
            <a:r>
              <a:rPr lang="pt-BR" altLang="pt-BR" sz="2000" u="sng" dirty="0">
                <a:latin typeface="Book Antiqua" pitchFamily="18" charset="0"/>
              </a:rPr>
              <a:t>a</a:t>
            </a:r>
            <a:r>
              <a:rPr lang="pt-BR" altLang="pt-BR" sz="2000" dirty="0">
                <a:latin typeface="Book Antiqua" pitchFamily="18" charset="0"/>
              </a:rPr>
              <a:t> ordem em relação ao set-point e ao distúrbio;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292225" y="3886200"/>
            <a:ext cx="72442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2"/>
            </a:pPr>
            <a:r>
              <a:rPr lang="pt-BR" altLang="pt-BR" sz="2000" dirty="0" err="1">
                <a:latin typeface="Book Antiqua" pitchFamily="18" charset="0"/>
              </a:rPr>
              <a:t>Kp</a:t>
            </a:r>
            <a:r>
              <a:rPr lang="pt-BR" altLang="pt-BR" sz="2000" dirty="0">
                <a:latin typeface="Book Antiqua" pitchFamily="18" charset="0"/>
              </a:rPr>
              <a:t>’ &lt; </a:t>
            </a:r>
            <a:r>
              <a:rPr lang="pt-BR" altLang="pt-BR" sz="2000" dirty="0" err="1">
                <a:latin typeface="Book Antiqua" pitchFamily="18" charset="0"/>
              </a:rPr>
              <a:t>Kp</a:t>
            </a:r>
            <a:r>
              <a:rPr lang="pt-BR" altLang="pt-BR" sz="2000" dirty="0">
                <a:latin typeface="Book Antiqua" pitchFamily="18" charset="0"/>
              </a:rPr>
              <a:t>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em MF o processo passa a ser menos sensível;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3813" y="4510088"/>
            <a:ext cx="72507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00"/>
              </a:buClr>
              <a:buSzPct val="120000"/>
              <a:buFontTx/>
              <a:buAutoNum type="arabicPeriod" startAt="3"/>
            </a:pPr>
            <a:r>
              <a:rPr lang="pt-BR" altLang="pt-BR" sz="2000" dirty="0" err="1">
                <a:latin typeface="Book Antiqua" pitchFamily="18" charset="0"/>
              </a:rPr>
              <a:t>Kd</a:t>
            </a:r>
            <a:r>
              <a:rPr lang="pt-BR" altLang="pt-BR" sz="2000" dirty="0">
                <a:latin typeface="Book Antiqua" pitchFamily="18" charset="0"/>
              </a:rPr>
              <a:t>’ &lt; </a:t>
            </a:r>
            <a:r>
              <a:rPr lang="pt-BR" altLang="pt-BR" sz="2000" dirty="0" err="1">
                <a:latin typeface="Book Antiqua" pitchFamily="18" charset="0"/>
              </a:rPr>
              <a:t>Kd</a:t>
            </a:r>
            <a:r>
              <a:rPr lang="pt-BR" altLang="pt-BR" sz="2000" dirty="0">
                <a:latin typeface="Book Antiqua" pitchFamily="18" charset="0"/>
              </a:rPr>
              <a:t> </a:t>
            </a:r>
            <a:r>
              <a:rPr lang="pt-BR" altLang="pt-BR" sz="2000" dirty="0">
                <a:latin typeface="Book Antiqua" pitchFamily="18" charset="0"/>
                <a:sym typeface="Wingdings" pitchFamily="2" charset="2"/>
              </a:rPr>
              <a:t> em MF o processo passa a ser menos sensível;</a:t>
            </a:r>
            <a:endParaRPr lang="en-US" altLang="pt-BR" sz="2000" b="1" dirty="0">
              <a:latin typeface="Book Antiqua" pitchFamily="18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2057400" y="3095625"/>
            <a:ext cx="3810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643981" y="3267135"/>
            <a:ext cx="5424883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dirty="0">
                <a:latin typeface="Book Antiqua" pitchFamily="18" charset="0"/>
              </a:rPr>
              <a:t>Se a variável não puder oscilar insiro a ação </a:t>
            </a:r>
            <a:r>
              <a:rPr lang="pt-BR" altLang="pt-BR" sz="2000" b="1" dirty="0">
                <a:solidFill>
                  <a:srgbClr val="009900"/>
                </a:solidFill>
                <a:latin typeface="Book Antiqua" pitchFamily="18" charset="0"/>
              </a:rPr>
              <a:t>P</a:t>
            </a:r>
            <a:r>
              <a:rPr lang="pt-BR" altLang="pt-BR" sz="2000" dirty="0">
                <a:latin typeface="Book Antiqua" pitchFamily="18" charset="0"/>
              </a:rPr>
              <a:t>.</a:t>
            </a:r>
            <a:endParaRPr lang="en-US" altLang="pt-BR" sz="2000" dirty="0">
              <a:latin typeface="Book Antiqua" pitchFamily="18" charset="0"/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2606047" y="5591175"/>
            <a:ext cx="381000" cy="304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124200" y="5782019"/>
            <a:ext cx="4381328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latin typeface="Book Antiqua" pitchFamily="18" charset="0"/>
              </a:rPr>
              <a:t>Velocidade para atingir o SS é maior.</a:t>
            </a:r>
            <a:endParaRPr lang="en-US" altLang="pt-BR" sz="2000">
              <a:latin typeface="Book Antiqua" pitchFamily="18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1419" y="820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8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00025" y="152400"/>
            <a:ext cx="870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Exemplos de Respostas do Processo de 1</a:t>
            </a:r>
            <a:r>
              <a:rPr lang="pt-BR" altLang="pt-BR" sz="2000" b="1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 Ordem frente a Degrau Unitário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09550" y="674688"/>
            <a:ext cx="4391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 i="1" u="sng" dirty="0">
                <a:solidFill>
                  <a:schemeClr val="hlink"/>
                </a:solidFill>
                <a:latin typeface="Book Antiqua" pitchFamily="18" charset="0"/>
              </a:rPr>
              <a:t>Problema Servo</a:t>
            </a:r>
            <a:r>
              <a:rPr lang="pt-BR" altLang="pt-BR" sz="2000" b="1" i="1" dirty="0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000" b="1" dirty="0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sz="2000" b="1" i="1" dirty="0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 </a:t>
            </a:r>
            <a:r>
              <a:rPr lang="pt-BR" altLang="pt-BR" sz="2000" b="1" dirty="0" err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y</a:t>
            </a:r>
            <a:r>
              <a:rPr lang="pt-BR" altLang="pt-BR" sz="2000" b="1" baseline="-25000" dirty="0" err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sp</a:t>
            </a:r>
            <a:r>
              <a:rPr lang="pt-BR" altLang="pt-BR" sz="2000" b="1" dirty="0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(s)=1/s e d(s)=0</a:t>
            </a:r>
            <a:endParaRPr lang="en-US" altLang="pt-BR" sz="2000" b="1" u="sng" dirty="0">
              <a:solidFill>
                <a:schemeClr val="hlink"/>
              </a:solidFill>
              <a:latin typeface="Book Antiqua" pitchFamily="18" charset="0"/>
            </a:endParaRP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228600" y="1371600"/>
          <a:ext cx="414337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1" name="Equation" r:id="rId5" imgW="2184400" imgH="469900" progId="Equation.3">
                  <p:embed/>
                </p:oleObj>
              </mc:Choice>
              <mc:Fallback>
                <p:oleObj name="Equation" r:id="rId5" imgW="2184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71600"/>
                        <a:ext cx="4143375" cy="890588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24200" y="1066800"/>
            <a:ext cx="930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8000" b="1">
                <a:solidFill>
                  <a:schemeClr val="hlink"/>
                </a:solidFill>
                <a:sym typeface="Wingdings 2" pitchFamily="18" charset="2"/>
              </a:rPr>
              <a:t></a:t>
            </a: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1905000" y="1447800"/>
            <a:ext cx="762000" cy="7620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2438400" y="2209800"/>
            <a:ext cx="2286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2438400" y="2590800"/>
          <a:ext cx="12287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2" name="Equation" r:id="rId7" imgW="647419" imgH="393529" progId="Equation.3">
                  <p:embed/>
                </p:oleObj>
              </mc:Choice>
              <mc:Fallback>
                <p:oleObj name="Equation" r:id="rId7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590800"/>
                        <a:ext cx="1228725" cy="746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AutoShape 9"/>
          <p:cNvSpPr>
            <a:spLocks noChangeArrowheads="1"/>
          </p:cNvSpPr>
          <p:nvPr/>
        </p:nvSpPr>
        <p:spPr bwMode="auto">
          <a:xfrm rot="2876910">
            <a:off x="4914900" y="2781300"/>
            <a:ext cx="914400" cy="381000"/>
          </a:xfrm>
          <a:custGeom>
            <a:avLst/>
            <a:gdLst>
              <a:gd name="T0" fmla="*/ 685800 w 21600"/>
              <a:gd name="T1" fmla="*/ 0 h 21600"/>
              <a:gd name="T2" fmla="*/ 0 w 21600"/>
              <a:gd name="T3" fmla="*/ 190500 h 21600"/>
              <a:gd name="T4" fmla="*/ 685800 w 21600"/>
              <a:gd name="T5" fmla="*/ 381000 h 21600"/>
              <a:gd name="T6" fmla="*/ 9144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BBE0E3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3052763" y="3657600"/>
          <a:ext cx="594995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3" name="Equation" r:id="rId9" imgW="3136900" imgH="533400" progId="Equation.3">
                  <p:embed/>
                </p:oleObj>
              </mc:Choice>
              <mc:Fallback>
                <p:oleObj name="Equation" r:id="rId9" imgW="3136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3657600"/>
                        <a:ext cx="5949950" cy="1011238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952762" y="5076825"/>
            <a:ext cx="147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>
                <a:latin typeface="Book Antiqua" pitchFamily="18" charset="0"/>
              </a:rPr>
              <a:t>Pelo </a:t>
            </a:r>
            <a:r>
              <a:rPr lang="pt-BR" altLang="pt-BR" b="1">
                <a:solidFill>
                  <a:schemeClr val="hlink"/>
                </a:solidFill>
                <a:latin typeface="Book Antiqua" pitchFamily="18" charset="0"/>
              </a:rPr>
              <a:t>TVF</a:t>
            </a:r>
            <a:r>
              <a:rPr lang="pt-BR" altLang="pt-BR" b="1">
                <a:latin typeface="Book Antiqua" pitchFamily="18" charset="0"/>
              </a:rPr>
              <a:t> </a:t>
            </a:r>
            <a:r>
              <a:rPr lang="pt-BR" altLang="pt-BR"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b="1">
                <a:latin typeface="Book Antiqua" pitchFamily="18" charset="0"/>
                <a:sym typeface="Wingdings" pitchFamily="2" charset="2"/>
              </a:rPr>
              <a:t> </a:t>
            </a:r>
            <a:endParaRPr lang="en-US" altLang="pt-BR" b="1">
              <a:latin typeface="Book Antiqua" pitchFamily="18" charset="0"/>
            </a:endParaRPr>
          </a:p>
        </p:txBody>
      </p:sp>
      <p:graphicFrame>
        <p:nvGraphicFramePr>
          <p:cNvPr id="615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104132"/>
              </p:ext>
            </p:extLst>
          </p:nvPr>
        </p:nvGraphicFramePr>
        <p:xfrm>
          <a:off x="4987937" y="4995068"/>
          <a:ext cx="16637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4" name="Equation" r:id="rId11" imgW="876300" imgH="279400" progId="Equation.3">
                  <p:embed/>
                </p:oleObj>
              </mc:Choice>
              <mc:Fallback>
                <p:oleObj name="Equation" r:id="rId11" imgW="876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7937" y="4995068"/>
                        <a:ext cx="1663700" cy="530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228116"/>
              </p:ext>
            </p:extLst>
          </p:nvPr>
        </p:nvGraphicFramePr>
        <p:xfrm>
          <a:off x="441325" y="5969000"/>
          <a:ext cx="82359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5" name="Equation" r:id="rId13" imgW="4686300" imgH="419100" progId="Equation.3">
                  <p:embed/>
                </p:oleObj>
              </mc:Choice>
              <mc:Fallback>
                <p:oleObj name="Equation" r:id="rId13" imgW="4686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5969000"/>
                        <a:ext cx="8235950" cy="736600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Oval 14"/>
          <p:cNvSpPr>
            <a:spLocks noChangeArrowheads="1"/>
          </p:cNvSpPr>
          <p:nvPr/>
        </p:nvSpPr>
        <p:spPr bwMode="auto">
          <a:xfrm>
            <a:off x="327025" y="6096000"/>
            <a:ext cx="1524000" cy="3810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1242610" y="5641075"/>
            <a:ext cx="3810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96694" y="5443538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err="1">
                <a:solidFill>
                  <a:schemeClr val="hlink"/>
                </a:solidFill>
                <a:latin typeface="Book Antiqua" pitchFamily="18" charset="0"/>
              </a:rPr>
              <a:t>Off-set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2695" y="4831604"/>
            <a:ext cx="25298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Novo “set point”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2534834" y="5076825"/>
            <a:ext cx="417927" cy="216444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8030" y="3733800"/>
            <a:ext cx="24352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Comportamento</a:t>
            </a:r>
          </a:p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Dinâmico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2196098" y="4149298"/>
            <a:ext cx="756664" cy="216444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93113" y="674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2986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r="53642" b="17781"/>
          <a:stretch>
            <a:fillRect/>
          </a:stretch>
        </p:blipFill>
        <p:spPr bwMode="auto">
          <a:xfrm>
            <a:off x="2000250" y="381000"/>
            <a:ext cx="51054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2209800" y="1143000"/>
            <a:ext cx="533400" cy="457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1981200" y="1524000"/>
            <a:ext cx="3048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46125" y="1905000"/>
            <a:ext cx="1495425" cy="3460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1600">
                <a:latin typeface="Book Antiqua" pitchFamily="18" charset="0"/>
              </a:rPr>
              <a:t>novo set-point</a:t>
            </a:r>
            <a:endParaRPr lang="en-US" altLang="pt-BR" sz="1600">
              <a:latin typeface="Book Antiqua" pitchFamily="18" charset="0"/>
            </a:endParaRP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4495800" y="2257425"/>
            <a:ext cx="2819400" cy="838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7162800" y="2895600"/>
            <a:ext cx="0" cy="1905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914400" y="4848225"/>
            <a:ext cx="7010252" cy="707886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Valor numérico que é o desvio final</a:t>
            </a:r>
          </a:p>
          <a:p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Fica provado que a ação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</a:rPr>
              <a:t>P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 não leva o sistema ao SS desejado</a:t>
            </a:r>
            <a:endParaRPr lang="en-US" altLang="pt-BR" sz="2000">
              <a:solidFill>
                <a:schemeClr val="hlink"/>
              </a:solidFill>
              <a:latin typeface="Book Antiqua" pitchFamily="18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00025" y="152400"/>
            <a:ext cx="870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Exemplos de Respostas do Processo de 1</a:t>
            </a:r>
            <a:r>
              <a:rPr lang="pt-BR" altLang="pt-BR" sz="2000" b="1" u="sng" baseline="30000">
                <a:solidFill>
                  <a:schemeClr val="accent2"/>
                </a:solidFill>
                <a:latin typeface="Book Antiqua" pitchFamily="18" charset="0"/>
              </a:rPr>
              <a:t>a</a:t>
            </a:r>
            <a:r>
              <a:rPr lang="pt-BR" altLang="pt-BR" sz="2000" b="1">
                <a:solidFill>
                  <a:schemeClr val="accent2"/>
                </a:solidFill>
                <a:latin typeface="Book Antiqua" pitchFamily="18" charset="0"/>
              </a:rPr>
              <a:t> Ordem frente a Degrau Unitário</a:t>
            </a:r>
            <a:endParaRPr lang="en-US" altLang="pt-BR" sz="2000" b="1">
              <a:solidFill>
                <a:schemeClr val="accent2"/>
              </a:solidFill>
              <a:latin typeface="Book Antiqua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09550" y="674688"/>
            <a:ext cx="5110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b="1" i="1" u="sng">
                <a:solidFill>
                  <a:schemeClr val="hlink"/>
                </a:solidFill>
                <a:latin typeface="Book Antiqua" pitchFamily="18" charset="0"/>
              </a:rPr>
              <a:t>Problema Regulatório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</a:rPr>
              <a:t>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sz="2000" b="1" i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y</a:t>
            </a:r>
            <a:r>
              <a:rPr lang="pt-BR" altLang="pt-BR" sz="2000" b="1" baseline="-25000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sp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  <a:sym typeface="Wingdings" pitchFamily="2" charset="2"/>
              </a:rPr>
              <a:t>(s)=0 e d(s)=1/s</a:t>
            </a:r>
            <a:endParaRPr lang="en-US" altLang="pt-BR" sz="2000" b="1" u="sng">
              <a:solidFill>
                <a:schemeClr val="hlink"/>
              </a:solidFill>
              <a:latin typeface="Book Antiqua" pitchFamily="18" charset="0"/>
            </a:endParaRP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8600" y="1371600"/>
          <a:ext cx="414337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0" name="Equation" r:id="rId5" imgW="2184400" imgH="469900" progId="Equation.3">
                  <p:embed/>
                </p:oleObj>
              </mc:Choice>
              <mc:Fallback>
                <p:oleObj name="Equation" r:id="rId5" imgW="2184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71600"/>
                        <a:ext cx="4143375" cy="890588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371600" y="1143000"/>
            <a:ext cx="930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pt-BR" sz="8000" b="1">
                <a:solidFill>
                  <a:schemeClr val="hlink"/>
                </a:solidFill>
                <a:sym typeface="Wingdings 2" pitchFamily="18" charset="2"/>
              </a:rPr>
              <a:t></a:t>
            </a:r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3657600" y="1390650"/>
            <a:ext cx="762000" cy="7620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8199" name="Object 7"/>
          <p:cNvGraphicFramePr>
            <a:graphicFrameLocks noChangeAspect="1"/>
          </p:cNvGraphicFramePr>
          <p:nvPr/>
        </p:nvGraphicFramePr>
        <p:xfrm>
          <a:off x="2522538" y="2590800"/>
          <a:ext cx="106045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1" name="Equation" r:id="rId7" imgW="558558" imgH="393529" progId="Equation.3">
                  <p:embed/>
                </p:oleObj>
              </mc:Choice>
              <mc:Fallback>
                <p:oleObj name="Equation" r:id="rId7" imgW="55855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538" y="2590800"/>
                        <a:ext cx="1060450" cy="746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AutoShape 8"/>
          <p:cNvSpPr>
            <a:spLocks noChangeArrowheads="1"/>
          </p:cNvSpPr>
          <p:nvPr/>
        </p:nvSpPr>
        <p:spPr bwMode="auto">
          <a:xfrm rot="2876910">
            <a:off x="4914900" y="2781300"/>
            <a:ext cx="914400" cy="381000"/>
          </a:xfrm>
          <a:custGeom>
            <a:avLst/>
            <a:gdLst>
              <a:gd name="T0" fmla="*/ 685800 w 21600"/>
              <a:gd name="T1" fmla="*/ 0 h 21600"/>
              <a:gd name="T2" fmla="*/ 0 w 21600"/>
              <a:gd name="T3" fmla="*/ 190500 h 21600"/>
              <a:gd name="T4" fmla="*/ 685800 w 21600"/>
              <a:gd name="T5" fmla="*/ 381000 h 21600"/>
              <a:gd name="T6" fmla="*/ 9144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BBE0E3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3052763" y="3657600"/>
          <a:ext cx="594995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2" name="Equation" r:id="rId9" imgW="3136900" imgH="533400" progId="Equation.3">
                  <p:embed/>
                </p:oleObj>
              </mc:Choice>
              <mc:Fallback>
                <p:oleObj name="Equation" r:id="rId9" imgW="31369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3657600"/>
                        <a:ext cx="5949950" cy="1011238"/>
                      </a:xfrm>
                      <a:prstGeom prst="rect">
                        <a:avLst/>
                      </a:prstGeom>
                      <a:solidFill>
                        <a:srgbClr val="BBE0E3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911167" y="5076825"/>
            <a:ext cx="147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dirty="0">
                <a:latin typeface="Book Antiqua" pitchFamily="18" charset="0"/>
              </a:rPr>
              <a:t>Pelo </a:t>
            </a:r>
            <a:r>
              <a:rPr lang="pt-BR" altLang="pt-BR" b="1" dirty="0">
                <a:solidFill>
                  <a:schemeClr val="hlink"/>
                </a:solidFill>
                <a:latin typeface="Book Antiqua" pitchFamily="18" charset="0"/>
              </a:rPr>
              <a:t>TVF</a:t>
            </a:r>
            <a:r>
              <a:rPr lang="pt-BR" altLang="pt-BR" b="1" dirty="0">
                <a:latin typeface="Book Antiqua" pitchFamily="18" charset="0"/>
              </a:rPr>
              <a:t> </a:t>
            </a:r>
            <a:r>
              <a:rPr lang="pt-BR" altLang="pt-BR" dirty="0">
                <a:latin typeface="Book Antiqua" pitchFamily="18" charset="0"/>
                <a:sym typeface="Wingdings" pitchFamily="2" charset="2"/>
              </a:rPr>
              <a:t></a:t>
            </a:r>
            <a:r>
              <a:rPr lang="pt-BR" altLang="pt-BR" b="1" dirty="0">
                <a:latin typeface="Book Antiqua" pitchFamily="18" charset="0"/>
                <a:sym typeface="Wingdings" pitchFamily="2" charset="2"/>
              </a:rPr>
              <a:t> </a:t>
            </a:r>
            <a:endParaRPr lang="en-US" altLang="pt-BR" b="1" dirty="0">
              <a:latin typeface="Book Antiqua" pitchFamily="18" charset="0"/>
            </a:endParaRP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103904"/>
              </p:ext>
            </p:extLst>
          </p:nvPr>
        </p:nvGraphicFramePr>
        <p:xfrm>
          <a:off x="4865688" y="4995068"/>
          <a:ext cx="168751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3" name="Equation" r:id="rId11" imgW="889000" imgH="279400" progId="Equation.3">
                  <p:embed/>
                </p:oleObj>
              </mc:Choice>
              <mc:Fallback>
                <p:oleObj name="Equation" r:id="rId11" imgW="8890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688" y="4995068"/>
                        <a:ext cx="1687512" cy="530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429064"/>
              </p:ext>
            </p:extLst>
          </p:nvPr>
        </p:nvGraphicFramePr>
        <p:xfrm>
          <a:off x="1023938" y="5969000"/>
          <a:ext cx="707548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4" name="Equation" r:id="rId13" imgW="4025900" imgH="419100" progId="Equation.3">
                  <p:embed/>
                </p:oleObj>
              </mc:Choice>
              <mc:Fallback>
                <p:oleObj name="Equation" r:id="rId13" imgW="4025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5969000"/>
                        <a:ext cx="7075487" cy="736600"/>
                      </a:xfrm>
                      <a:prstGeom prst="rect">
                        <a:avLst/>
                      </a:prstGeom>
                      <a:solidFill>
                        <a:srgbClr val="E8F5F6"/>
                      </a:solidFill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936625" y="6096000"/>
            <a:ext cx="1524000" cy="3810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>
            <a:off x="3505200" y="2133600"/>
            <a:ext cx="533400" cy="457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242610" y="5715000"/>
            <a:ext cx="3810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6694" y="5443538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err="1">
                <a:solidFill>
                  <a:schemeClr val="hlink"/>
                </a:solidFill>
                <a:latin typeface="Book Antiqua" pitchFamily="18" charset="0"/>
              </a:rPr>
              <a:t>Off-set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2695" y="4831604"/>
            <a:ext cx="25298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Novo “set point”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2534834" y="5076825"/>
            <a:ext cx="417927" cy="216444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8030" y="3733800"/>
            <a:ext cx="24352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Comportamento</a:t>
            </a:r>
          </a:p>
          <a:p>
            <a:r>
              <a:rPr lang="pt-BR" altLang="pt-BR" b="1" i="1" dirty="0" smtClean="0">
                <a:solidFill>
                  <a:schemeClr val="hlink"/>
                </a:solidFill>
                <a:latin typeface="Book Antiqua" pitchFamily="18" charset="0"/>
              </a:rPr>
              <a:t>Dinâmico</a:t>
            </a:r>
            <a:endParaRPr lang="en-US" altLang="pt-BR" b="1" i="1" dirty="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2196098" y="4149298"/>
            <a:ext cx="756664" cy="216444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83528" y="674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9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8" t="5977" r="3334" b="14702"/>
          <a:stretch>
            <a:fillRect/>
          </a:stretch>
        </p:blipFill>
        <p:spPr bwMode="auto">
          <a:xfrm>
            <a:off x="2244725" y="152400"/>
            <a:ext cx="46243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4343400" y="2209800"/>
            <a:ext cx="2819400" cy="838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6019800" y="3048000"/>
            <a:ext cx="0" cy="14351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57200" y="4454525"/>
            <a:ext cx="7306808" cy="40011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Mesmo sendo problema regulatório a ação </a:t>
            </a:r>
            <a:r>
              <a:rPr lang="pt-BR" altLang="pt-BR" sz="2000" b="1">
                <a:solidFill>
                  <a:schemeClr val="hlink"/>
                </a:solidFill>
                <a:latin typeface="Book Antiqua" pitchFamily="18" charset="0"/>
              </a:rPr>
              <a:t>P</a:t>
            </a:r>
            <a:r>
              <a:rPr lang="pt-BR" altLang="pt-BR" sz="2000">
                <a:solidFill>
                  <a:schemeClr val="hlink"/>
                </a:solidFill>
                <a:latin typeface="Book Antiqua" pitchFamily="18" charset="0"/>
              </a:rPr>
              <a:t> deixa desvio final</a:t>
            </a:r>
            <a:endParaRPr lang="en-US" altLang="pt-BR" sz="2000">
              <a:solidFill>
                <a:schemeClr val="hlink"/>
              </a:solidFill>
              <a:latin typeface="Book Antiqua" pitchFamily="18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14313" y="5205413"/>
            <a:ext cx="8686800" cy="1015663"/>
          </a:xfrm>
          <a:prstGeom prst="rect">
            <a:avLst/>
          </a:prstGeom>
          <a:solidFill>
            <a:srgbClr val="E8F5F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altLang="pt-BR" sz="2000" dirty="0">
                <a:latin typeface="Book Antiqua" pitchFamily="18" charset="0"/>
              </a:rPr>
              <a:t>Nos dois casos, </a:t>
            </a:r>
            <a:r>
              <a:rPr lang="pt-BR" altLang="pt-BR" sz="2000" dirty="0">
                <a:solidFill>
                  <a:schemeClr val="hlink"/>
                </a:solidFill>
                <a:latin typeface="Book Antiqua" pitchFamily="18" charset="0"/>
              </a:rPr>
              <a:t>supervisório e regulatório</a:t>
            </a:r>
            <a:r>
              <a:rPr lang="pt-BR" altLang="pt-BR" sz="2000" dirty="0">
                <a:latin typeface="Book Antiqua" pitchFamily="18" charset="0"/>
              </a:rPr>
              <a:t>, o desvio tende a zero quando </a:t>
            </a:r>
            <a:r>
              <a:rPr lang="pt-BR" altLang="pt-BR" sz="2000" dirty="0" err="1">
                <a:latin typeface="Book Antiqua" pitchFamily="18" charset="0"/>
              </a:rPr>
              <a:t>Kc</a:t>
            </a:r>
            <a:r>
              <a:rPr lang="pt-BR" altLang="pt-BR" sz="2000" dirty="0">
                <a:latin typeface="Book Antiqua" pitchFamily="18" charset="0"/>
              </a:rPr>
              <a:t> tende a infinito. Porém, por questão de estabilidade não se deve utilizar </a:t>
            </a:r>
            <a:r>
              <a:rPr lang="pt-BR" altLang="pt-BR" sz="2000" dirty="0" err="1">
                <a:latin typeface="Book Antiqua" pitchFamily="18" charset="0"/>
              </a:rPr>
              <a:t>Kc</a:t>
            </a:r>
            <a:r>
              <a:rPr lang="pt-BR" altLang="pt-BR" sz="2000" dirty="0">
                <a:latin typeface="Book Antiqua" pitchFamily="18" charset="0"/>
              </a:rPr>
              <a:t> muito grande.</a:t>
            </a:r>
            <a:endParaRPr lang="en-US" altLang="pt-BR" sz="2000" dirty="0">
              <a:latin typeface="Book Antiqua" pitchFamily="18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6686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4834</TotalTime>
  <Words>1519</Words>
  <Application>Microsoft Office PowerPoint</Application>
  <PresentationFormat>Apresentação na tela (4:3)</PresentationFormat>
  <Paragraphs>220</Paragraphs>
  <Slides>34</Slides>
  <Notes>0</Notes>
  <HiddenSlides>0</HiddenSlides>
  <MMClips>33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34</vt:i4>
      </vt:variant>
    </vt:vector>
  </HeadingPairs>
  <TitlesOfParts>
    <vt:vector size="45" baseType="lpstr">
      <vt:lpstr>Arial</vt:lpstr>
      <vt:lpstr>Book Antiqua</vt:lpstr>
      <vt:lpstr>Symbol</vt:lpstr>
      <vt:lpstr>Times New Roman</vt:lpstr>
      <vt:lpstr>Wingdings</vt:lpstr>
      <vt:lpstr>Wingdings 2</vt:lpstr>
      <vt:lpstr>ZapfDingbats</vt:lpstr>
      <vt:lpstr>Default Design</vt:lpstr>
      <vt:lpstr>Equation</vt:lpstr>
      <vt:lpstr>Imagem de bitmap</vt:lpstr>
      <vt:lpstr>Bitmap Image</vt:lpstr>
      <vt:lpstr>Efeito das ações P, I e D (isoladas) na Resposta em Malha Fechada  Controle de Processos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Dell Computer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Rogers</cp:lastModifiedBy>
  <cp:revision>232</cp:revision>
  <dcterms:created xsi:type="dcterms:W3CDTF">1998-11-19T16:32:46Z</dcterms:created>
  <dcterms:modified xsi:type="dcterms:W3CDTF">2021-02-09T14:11:28Z</dcterms:modified>
</cp:coreProperties>
</file>