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80f13a42a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280f13a42a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80f13a42af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280f13a42af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8083ed962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8083ed962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8083ed9627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8083ed9627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8083ed9627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8083ed9627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8083ed9627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8083ed9627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80f13a42af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80f13a42af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80f13a42af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80f13a42af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80f13a42af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80f13a42af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80f13a42af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80f13a42af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pt-BR"/>
              <a:t>Biopoder e Biopolítica</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pt-BR"/>
              <a:t>Paul Rabinow e a biossocialidade</a:t>
            </a:r>
            <a:endParaRPr/>
          </a:p>
        </p:txBody>
      </p:sp>
      <p:sp>
        <p:nvSpPr>
          <p:cNvPr id="109" name="Google Shape;109;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pt-BR">
                <a:solidFill>
                  <a:schemeClr val="dk1"/>
                </a:solidFill>
              </a:rPr>
              <a:t>Descreve a Formação de Coletividades: A biossocialidade se refere à forma como os indivíduos formam grupos e coletividades baseados em características biológicas comuns, que podem ser compreendidas através da genética, por exemplo.</a:t>
            </a:r>
            <a:endParaRPr>
              <a:solidFill>
                <a:schemeClr val="dk1"/>
              </a:solidFill>
            </a:endParaRPr>
          </a:p>
          <a:p>
            <a:pPr indent="0" lvl="0" marL="0" rtl="0" algn="l">
              <a:spcBef>
                <a:spcPts val="1200"/>
              </a:spcBef>
              <a:spcAft>
                <a:spcPts val="0"/>
              </a:spcAft>
              <a:buNone/>
            </a:pPr>
            <a:r>
              <a:rPr lang="pt-BR">
                <a:solidFill>
                  <a:schemeClr val="dk1"/>
                </a:solidFill>
              </a:rPr>
              <a:t>Conexões Biológicas e Sociais: Indica que as relações sociais estão começando a ser formadas não apenas com base em fatores tradicionais (como etnia, cultura, etc.), mas também em características biológicas.</a:t>
            </a:r>
            <a:endParaRPr>
              <a:solidFill>
                <a:schemeClr val="dk1"/>
              </a:solidFill>
            </a:endParaRPr>
          </a:p>
          <a:p>
            <a:pPr indent="0" lvl="0" marL="0" rtl="0" algn="l">
              <a:spcBef>
                <a:spcPts val="1200"/>
              </a:spcBef>
              <a:spcAft>
                <a:spcPts val="1200"/>
              </a:spcAft>
              <a:buNone/>
            </a:pPr>
            <a:r>
              <a:rPr lang="pt-BR">
                <a:solidFill>
                  <a:schemeClr val="dk1"/>
                </a:solidFill>
              </a:rPr>
              <a:t>Movimentos Sociais e Identidade: Pode dar origem a movimentos sociais que se baseiam em identidades biológicas comuns, como grupos de pacientes com uma certa condição genética se unindo para advogar por pesquisa e tratamento.</a:t>
            </a:r>
            <a:endParaRPr>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pt-BR"/>
              <a:t>Nikolas Rose e a individualidade somática</a:t>
            </a:r>
            <a:endParaRPr/>
          </a:p>
        </p:txBody>
      </p:sp>
      <p:sp>
        <p:nvSpPr>
          <p:cNvPr id="115" name="Google Shape;115;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Clr>
                <a:schemeClr val="dk1"/>
              </a:buClr>
              <a:buSzPts val="1100"/>
              <a:buFont typeface="Arial"/>
              <a:buNone/>
            </a:pPr>
            <a:r>
              <a:rPr lang="pt-BR">
                <a:solidFill>
                  <a:schemeClr val="dk1"/>
                </a:solidFill>
              </a:rPr>
              <a:t>Enfoque no Corpo: Diz respeito à maneira como os indivíduos começam a perceber e a conceber a si mesmos com um foco muito mais acentuado no corpo e na individualidade biológica, destacando as características individuais que são determinadas biologicamente.</a:t>
            </a:r>
            <a:endParaRPr>
              <a:solidFill>
                <a:schemeClr val="dk1"/>
              </a:solidFill>
            </a:endParaRPr>
          </a:p>
          <a:p>
            <a:pPr indent="0" lvl="0" marL="0" rtl="0" algn="l">
              <a:spcBef>
                <a:spcPts val="1200"/>
              </a:spcBef>
              <a:spcAft>
                <a:spcPts val="0"/>
              </a:spcAft>
              <a:buClr>
                <a:schemeClr val="dk1"/>
              </a:buClr>
              <a:buSzPts val="1100"/>
              <a:buFont typeface="Arial"/>
              <a:buNone/>
            </a:pPr>
            <a:r>
              <a:rPr lang="pt-BR">
                <a:solidFill>
                  <a:schemeClr val="dk1"/>
                </a:solidFill>
              </a:rPr>
              <a:t>Autocuidado e Gestão da Saúde: Incorpora práticas e estratégias de autocuidado e gestão da saúde que são informadas por um entendimento da própria biologia do indivíduo.</a:t>
            </a:r>
            <a:endParaRPr>
              <a:solidFill>
                <a:schemeClr val="dk1"/>
              </a:solidFill>
            </a:endParaRPr>
          </a:p>
          <a:p>
            <a:pPr indent="0" lvl="0" marL="0" rtl="0" algn="l">
              <a:spcBef>
                <a:spcPts val="1200"/>
              </a:spcBef>
              <a:spcAft>
                <a:spcPts val="1200"/>
              </a:spcAft>
              <a:buClr>
                <a:schemeClr val="dk1"/>
              </a:buClr>
              <a:buSzPts val="1100"/>
              <a:buFont typeface="Arial"/>
              <a:buNone/>
            </a:pPr>
            <a:r>
              <a:rPr lang="pt-BR">
                <a:solidFill>
                  <a:schemeClr val="dk1"/>
                </a:solidFill>
              </a:rPr>
              <a:t>Bioinformações: Inclui o acesso a uma variedade de bioinformações, como testes genéticos, que podem influenciar a forma como uma pessoa entende sua saúde e bem-estar, bem como suas predisposições para certas condições ou doenças.</a:t>
            </a:r>
            <a:endParaRPr>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Clr>
                <a:schemeClr val="dk1"/>
              </a:buClr>
              <a:buSzPts val="1100"/>
              <a:buFont typeface="Arial"/>
              <a:buNone/>
            </a:pPr>
            <a:r>
              <a:rPr lang="pt-BR" sz="1100"/>
              <a:t>Biopoder</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pt-BR" sz="1300">
                <a:solidFill>
                  <a:schemeClr val="dk1"/>
                </a:solidFill>
              </a:rPr>
              <a:t>Foi cunhado por Michel Foucault para descrever uma forma de poder que regula a vida dos indivíduos e das populações por meio da gestão de aspectos biológicos, como saúde, reprodução e longevidade.</a:t>
            </a:r>
            <a:endParaRPr sz="1300">
              <a:solidFill>
                <a:schemeClr val="dk1"/>
              </a:solidFill>
            </a:endParaRPr>
          </a:p>
          <a:p>
            <a:pPr indent="0" lvl="0" marL="0" rtl="0" algn="l">
              <a:spcBef>
                <a:spcPts val="0"/>
              </a:spcBef>
              <a:spcAft>
                <a:spcPts val="0"/>
              </a:spcAft>
              <a:buClr>
                <a:schemeClr val="dk1"/>
              </a:buClr>
              <a:buSzPts val="1100"/>
              <a:buFont typeface="Arial"/>
              <a:buNone/>
            </a:pPr>
            <a:r>
              <a:t/>
            </a:r>
            <a:endParaRPr sz="1300">
              <a:solidFill>
                <a:schemeClr val="dk1"/>
              </a:solidFill>
            </a:endParaRPr>
          </a:p>
          <a:p>
            <a:pPr indent="0" lvl="0" marL="0" rtl="0" algn="l">
              <a:spcBef>
                <a:spcPts val="0"/>
              </a:spcBef>
              <a:spcAft>
                <a:spcPts val="0"/>
              </a:spcAft>
              <a:buClr>
                <a:schemeClr val="dk1"/>
              </a:buClr>
              <a:buSzPts val="1100"/>
              <a:buFont typeface="Arial"/>
              <a:buNone/>
            </a:pPr>
            <a:r>
              <a:rPr lang="pt-BR" sz="1300">
                <a:solidFill>
                  <a:schemeClr val="dk1"/>
                </a:solidFill>
              </a:rPr>
              <a:t>Como opera:</a:t>
            </a:r>
            <a:endParaRPr sz="1300">
              <a:solidFill>
                <a:schemeClr val="dk1"/>
              </a:solidFill>
            </a:endParaRPr>
          </a:p>
          <a:p>
            <a:pPr indent="0" lvl="0" marL="0" rtl="0" algn="l">
              <a:spcBef>
                <a:spcPts val="0"/>
              </a:spcBef>
              <a:spcAft>
                <a:spcPts val="0"/>
              </a:spcAft>
              <a:buClr>
                <a:schemeClr val="dk1"/>
              </a:buClr>
              <a:buSzPts val="1100"/>
              <a:buFont typeface="Arial"/>
              <a:buNone/>
            </a:pPr>
            <a:r>
              <a:t/>
            </a:r>
            <a:endParaRPr sz="1300">
              <a:solidFill>
                <a:schemeClr val="dk1"/>
              </a:solidFill>
            </a:endParaRPr>
          </a:p>
          <a:p>
            <a:pPr indent="0" lvl="0" marL="0" rtl="0" algn="l">
              <a:spcBef>
                <a:spcPts val="0"/>
              </a:spcBef>
              <a:spcAft>
                <a:spcPts val="0"/>
              </a:spcAft>
              <a:buClr>
                <a:schemeClr val="dk1"/>
              </a:buClr>
              <a:buSzPts val="1100"/>
              <a:buFont typeface="Arial"/>
              <a:buNone/>
            </a:pPr>
            <a:r>
              <a:rPr lang="pt-BR" sz="1300">
                <a:solidFill>
                  <a:schemeClr val="dk1"/>
                </a:solidFill>
              </a:rPr>
              <a:t>Individualização e Normalização: O biopoder opera em duas escalas principais: a individual e a coletiva. Na escala individual, é exercido através de mecanismos que "normalizam" os corpos, estabelecendo padrões de saúde, moralidade e comportamento.</a:t>
            </a:r>
            <a:endParaRPr sz="1300">
              <a:solidFill>
                <a:schemeClr val="dk1"/>
              </a:solidFill>
            </a:endParaRPr>
          </a:p>
          <a:p>
            <a:pPr indent="0" lvl="0" marL="0" rtl="0" algn="l">
              <a:spcBef>
                <a:spcPts val="0"/>
              </a:spcBef>
              <a:spcAft>
                <a:spcPts val="0"/>
              </a:spcAft>
              <a:buClr>
                <a:schemeClr val="dk1"/>
              </a:buClr>
              <a:buSzPts val="1100"/>
              <a:buFont typeface="Arial"/>
              <a:buNone/>
            </a:pPr>
            <a:r>
              <a:t/>
            </a:r>
            <a:endParaRPr sz="1300">
              <a:solidFill>
                <a:schemeClr val="dk1"/>
              </a:solidFill>
            </a:endParaRPr>
          </a:p>
          <a:p>
            <a:pPr indent="0" lvl="0" marL="0" rtl="0" algn="l">
              <a:spcBef>
                <a:spcPts val="0"/>
              </a:spcBef>
              <a:spcAft>
                <a:spcPts val="0"/>
              </a:spcAft>
              <a:buClr>
                <a:schemeClr val="dk1"/>
              </a:buClr>
              <a:buSzPts val="1100"/>
              <a:buFont typeface="Arial"/>
              <a:buNone/>
            </a:pPr>
            <a:r>
              <a:rPr lang="pt-BR" sz="1300">
                <a:solidFill>
                  <a:schemeClr val="dk1"/>
                </a:solidFill>
              </a:rPr>
              <a:t>Gestão Populacional: Na escala coletiva, ele se concentra na gestão das populações, intervindo em aspectos como natalidade, mortalidade, saúde pública, etc.</a:t>
            </a:r>
            <a:endParaRPr sz="1300">
              <a:solidFill>
                <a:schemeClr val="dk1"/>
              </a:solidFill>
            </a:endParaRPr>
          </a:p>
          <a:p>
            <a:pPr indent="0" lvl="0" marL="0" rtl="0" algn="l">
              <a:spcBef>
                <a:spcPts val="0"/>
              </a:spcBef>
              <a:spcAft>
                <a:spcPts val="0"/>
              </a:spcAft>
              <a:buClr>
                <a:schemeClr val="dk1"/>
              </a:buClr>
              <a:buSzPts val="1100"/>
              <a:buFont typeface="Arial"/>
              <a:buNone/>
            </a:pPr>
            <a:r>
              <a:t/>
            </a:r>
            <a:endParaRPr sz="1300">
              <a:solidFill>
                <a:schemeClr val="dk1"/>
              </a:solidFill>
            </a:endParaRPr>
          </a:p>
          <a:p>
            <a:pPr indent="0" lvl="0" marL="0" rtl="0" algn="l">
              <a:spcBef>
                <a:spcPts val="0"/>
              </a:spcBef>
              <a:spcAft>
                <a:spcPts val="0"/>
              </a:spcAft>
              <a:buClr>
                <a:schemeClr val="dk1"/>
              </a:buClr>
              <a:buSzPts val="1100"/>
              <a:buFont typeface="Arial"/>
              <a:buNone/>
            </a:pPr>
            <a:r>
              <a:rPr lang="pt-BR" sz="1300">
                <a:solidFill>
                  <a:schemeClr val="dk1"/>
                </a:solidFill>
              </a:rPr>
              <a:t>Instituições e Disciplinas: O biopoder está integrado em diversas instituições e disciplinas, como medicina, psicologia e criminologia, onde se busca uma "normatização" dos indivíduos e das populações.</a:t>
            </a:r>
            <a:endParaRPr sz="2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Clr>
                <a:schemeClr val="dk1"/>
              </a:buClr>
              <a:buSzPts val="1100"/>
              <a:buFont typeface="Arial"/>
              <a:buNone/>
            </a:pPr>
            <a:r>
              <a:rPr lang="pt-BR" sz="2100"/>
              <a:t>Biopolítica</a:t>
            </a:r>
            <a:endParaRPr sz="3800"/>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55000" lnSpcReduction="10000"/>
          </a:bodyPr>
          <a:lstStyle/>
          <a:p>
            <a:pPr indent="0" lvl="0" marL="0" rtl="0" algn="l">
              <a:spcBef>
                <a:spcPts val="0"/>
              </a:spcBef>
              <a:spcAft>
                <a:spcPts val="0"/>
              </a:spcAft>
              <a:buClr>
                <a:schemeClr val="dk1"/>
              </a:buClr>
              <a:buSzPct val="48196"/>
              <a:buFont typeface="Arial"/>
              <a:buNone/>
            </a:pPr>
            <a:r>
              <a:rPr lang="pt-BR" sz="2282">
                <a:solidFill>
                  <a:schemeClr val="dk1"/>
                </a:solidFill>
              </a:rPr>
              <a:t>É uma extensão do conceito de biopoder e refere-se às estratégias e mecanismos através dos quais o poder político é exercido na regulação e administração da vida dos cidadãos, atuando diretamente nos corpos e influenciando a maneira como vivemos, reproduzimos e morremos.</a:t>
            </a:r>
            <a:endParaRPr sz="2282">
              <a:solidFill>
                <a:schemeClr val="dk1"/>
              </a:solidFill>
            </a:endParaRPr>
          </a:p>
          <a:p>
            <a:pPr indent="0" lvl="0" marL="0" rtl="0" algn="l">
              <a:spcBef>
                <a:spcPts val="0"/>
              </a:spcBef>
              <a:spcAft>
                <a:spcPts val="0"/>
              </a:spcAft>
              <a:buClr>
                <a:schemeClr val="dk1"/>
              </a:buClr>
              <a:buSzPct val="48196"/>
              <a:buFont typeface="Arial"/>
              <a:buNone/>
            </a:pPr>
            <a:r>
              <a:t/>
            </a:r>
            <a:endParaRPr sz="2282">
              <a:solidFill>
                <a:schemeClr val="dk1"/>
              </a:solidFill>
            </a:endParaRPr>
          </a:p>
          <a:p>
            <a:pPr indent="0" lvl="0" marL="0" rtl="0" algn="l">
              <a:spcBef>
                <a:spcPts val="0"/>
              </a:spcBef>
              <a:spcAft>
                <a:spcPts val="0"/>
              </a:spcAft>
              <a:buClr>
                <a:schemeClr val="dk1"/>
              </a:buClr>
              <a:buSzPct val="48196"/>
              <a:buFont typeface="Arial"/>
              <a:buNone/>
            </a:pPr>
            <a:r>
              <a:rPr lang="pt-BR" sz="2282">
                <a:solidFill>
                  <a:schemeClr val="dk1"/>
                </a:solidFill>
              </a:rPr>
              <a:t>Como opera:</a:t>
            </a:r>
            <a:endParaRPr sz="2282">
              <a:solidFill>
                <a:schemeClr val="dk1"/>
              </a:solidFill>
            </a:endParaRPr>
          </a:p>
          <a:p>
            <a:pPr indent="0" lvl="0" marL="0" rtl="0" algn="l">
              <a:spcBef>
                <a:spcPts val="0"/>
              </a:spcBef>
              <a:spcAft>
                <a:spcPts val="0"/>
              </a:spcAft>
              <a:buClr>
                <a:schemeClr val="dk1"/>
              </a:buClr>
              <a:buSzPct val="48196"/>
              <a:buFont typeface="Arial"/>
              <a:buNone/>
            </a:pPr>
            <a:r>
              <a:t/>
            </a:r>
            <a:endParaRPr sz="2282">
              <a:solidFill>
                <a:schemeClr val="dk1"/>
              </a:solidFill>
            </a:endParaRPr>
          </a:p>
          <a:p>
            <a:pPr indent="0" lvl="0" marL="0" rtl="0" algn="l">
              <a:spcBef>
                <a:spcPts val="0"/>
              </a:spcBef>
              <a:spcAft>
                <a:spcPts val="0"/>
              </a:spcAft>
              <a:buClr>
                <a:schemeClr val="dk1"/>
              </a:buClr>
              <a:buSzPct val="48196"/>
              <a:buFont typeface="Arial"/>
              <a:buNone/>
            </a:pPr>
            <a:r>
              <a:rPr lang="pt-BR" sz="2282">
                <a:solidFill>
                  <a:schemeClr val="dk1"/>
                </a:solidFill>
              </a:rPr>
              <a:t>Políticas Públicas: A biopolítica engloba políticas públicas que têm um efeito direto sobre a vida biológica dos cidadãos. Estas políticas podem abordar uma variedade de questões, incluindo saúde pública, educação e bem-estar social.</a:t>
            </a:r>
            <a:endParaRPr sz="2282">
              <a:solidFill>
                <a:schemeClr val="dk1"/>
              </a:solidFill>
            </a:endParaRPr>
          </a:p>
          <a:p>
            <a:pPr indent="0" lvl="0" marL="0" rtl="0" algn="l">
              <a:spcBef>
                <a:spcPts val="0"/>
              </a:spcBef>
              <a:spcAft>
                <a:spcPts val="0"/>
              </a:spcAft>
              <a:buNone/>
            </a:pPr>
            <a:r>
              <a:t/>
            </a:r>
            <a:endParaRPr sz="2282">
              <a:solidFill>
                <a:schemeClr val="dk1"/>
              </a:solidFill>
            </a:endParaRPr>
          </a:p>
          <a:p>
            <a:pPr indent="0" lvl="0" marL="0" rtl="0" algn="l">
              <a:spcBef>
                <a:spcPts val="0"/>
              </a:spcBef>
              <a:spcAft>
                <a:spcPts val="0"/>
              </a:spcAft>
              <a:buClr>
                <a:schemeClr val="dk1"/>
              </a:buClr>
              <a:buSzPct val="48196"/>
              <a:buFont typeface="Arial"/>
              <a:buNone/>
            </a:pPr>
            <a:r>
              <a:rPr lang="pt-BR" sz="2282">
                <a:solidFill>
                  <a:schemeClr val="dk1"/>
                </a:solidFill>
              </a:rPr>
              <a:t>Ética e Direito: A biopolítica envolve discussões éticas significativas, pois levanta questões sobre os limites do poder estatal sobre os corpos dos indivíduos.</a:t>
            </a:r>
            <a:endParaRPr sz="2282">
              <a:solidFill>
                <a:schemeClr val="dk1"/>
              </a:solidFill>
            </a:endParaRPr>
          </a:p>
          <a:p>
            <a:pPr indent="0" lvl="0" marL="0" rtl="0" algn="l">
              <a:spcBef>
                <a:spcPts val="0"/>
              </a:spcBef>
              <a:spcAft>
                <a:spcPts val="0"/>
              </a:spcAft>
              <a:buNone/>
            </a:pPr>
            <a:r>
              <a:t/>
            </a:r>
            <a:endParaRPr sz="2282">
              <a:solidFill>
                <a:schemeClr val="dk1"/>
              </a:solidFill>
            </a:endParaRPr>
          </a:p>
          <a:p>
            <a:pPr indent="0" lvl="0" marL="0" rtl="0" algn="l">
              <a:spcBef>
                <a:spcPts val="0"/>
              </a:spcBef>
              <a:spcAft>
                <a:spcPts val="0"/>
              </a:spcAft>
              <a:buClr>
                <a:schemeClr val="dk1"/>
              </a:buClr>
              <a:buSzPct val="48196"/>
              <a:buFont typeface="Arial"/>
              <a:buNone/>
            </a:pPr>
            <a:r>
              <a:rPr lang="pt-BR" sz="2282">
                <a:solidFill>
                  <a:schemeClr val="dk1"/>
                </a:solidFill>
              </a:rPr>
              <a:t>Governança: O conceito também é utilizado para descrever formas emergentes de governança que vão além das instituições estatais tradicionais, envolvendo uma série de atores não-estatais, incluindo corporações e organizações internacionais.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Clr>
                <a:schemeClr val="dk1"/>
              </a:buClr>
              <a:buSzPts val="1100"/>
              <a:buFont typeface="Arial"/>
              <a:buNone/>
            </a:pPr>
            <a:r>
              <a:rPr lang="pt-BR" sz="1100"/>
              <a:t>Giorgio Agamben</a:t>
            </a:r>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Clr>
                <a:schemeClr val="dk1"/>
              </a:buClr>
              <a:buSzPct val="100000"/>
              <a:buFont typeface="Arial"/>
              <a:buNone/>
            </a:pPr>
            <a:r>
              <a:rPr lang="pt-BR" sz="1100">
                <a:solidFill>
                  <a:schemeClr val="dk1"/>
                </a:solidFill>
              </a:rPr>
              <a:t>Zoē e Bios: Agamben distingue entre "zoē", que se refere à vida natural e biológica, e "bios", que se refere à vida política e qualificada. Ele usa esses conceitos para explorar como o poder político atua sobre a vida nua ou biológica dos indivíduos.</a:t>
            </a:r>
            <a:endParaRPr sz="1100">
              <a:solidFill>
                <a:schemeClr val="dk1"/>
              </a:solidFill>
            </a:endParaRPr>
          </a:p>
          <a:p>
            <a:pPr indent="0" lvl="0" marL="0" rtl="0" algn="l">
              <a:spcBef>
                <a:spcPts val="0"/>
              </a:spcBef>
              <a:spcAft>
                <a:spcPts val="0"/>
              </a:spcAft>
              <a:buNone/>
            </a:pPr>
            <a:r>
              <a:t/>
            </a:r>
            <a:endParaRPr sz="1100">
              <a:solidFill>
                <a:schemeClr val="dk1"/>
              </a:solidFill>
            </a:endParaRPr>
          </a:p>
          <a:p>
            <a:pPr indent="0" lvl="0" marL="0" rtl="0" algn="l">
              <a:spcBef>
                <a:spcPts val="0"/>
              </a:spcBef>
              <a:spcAft>
                <a:spcPts val="0"/>
              </a:spcAft>
              <a:buNone/>
            </a:pPr>
            <a:r>
              <a:rPr lang="pt-BR" sz="1100">
                <a:solidFill>
                  <a:schemeClr val="dk1"/>
                </a:solidFill>
              </a:rPr>
              <a:t>Antropologia Máquina: Agamben discute a "antropologia máquina", uma ferramenta que separa o homem do animal, criando uma "vida nua" que pode ser excluída da participação política.</a:t>
            </a:r>
            <a:endParaRPr sz="1100">
              <a:solidFill>
                <a:schemeClr val="dk1"/>
              </a:solidFill>
            </a:endParaRPr>
          </a:p>
          <a:p>
            <a:pPr indent="0" lvl="0" marL="0" rtl="0" algn="l">
              <a:spcBef>
                <a:spcPts val="0"/>
              </a:spcBef>
              <a:spcAft>
                <a:spcPts val="0"/>
              </a:spcAft>
              <a:buNone/>
            </a:pPr>
            <a:r>
              <a:t/>
            </a:r>
            <a:endParaRPr sz="1100">
              <a:solidFill>
                <a:schemeClr val="dk1"/>
              </a:solidFill>
            </a:endParaRPr>
          </a:p>
          <a:p>
            <a:pPr indent="0" lvl="0" marL="0" rtl="0" algn="l">
              <a:spcBef>
                <a:spcPts val="0"/>
              </a:spcBef>
              <a:spcAft>
                <a:spcPts val="0"/>
              </a:spcAft>
              <a:buClr>
                <a:schemeClr val="dk1"/>
              </a:buClr>
              <a:buSzPct val="100000"/>
              <a:buFont typeface="Arial"/>
              <a:buNone/>
            </a:pPr>
            <a:r>
              <a:rPr lang="pt-BR" sz="1100">
                <a:solidFill>
                  <a:schemeClr val="dk1"/>
                </a:solidFill>
              </a:rPr>
              <a:t>Estado de Exceção</a:t>
            </a:r>
            <a:endParaRPr sz="1100">
              <a:solidFill>
                <a:schemeClr val="dk1"/>
              </a:solidFill>
            </a:endParaRPr>
          </a:p>
          <a:p>
            <a:pPr indent="0" lvl="0" marL="0" rtl="0" algn="l">
              <a:spcBef>
                <a:spcPts val="0"/>
              </a:spcBef>
              <a:spcAft>
                <a:spcPts val="0"/>
              </a:spcAft>
              <a:buClr>
                <a:schemeClr val="dk1"/>
              </a:buClr>
              <a:buSzPct val="100000"/>
              <a:buFont typeface="Arial"/>
              <a:buNone/>
            </a:pPr>
            <a:r>
              <a:rPr lang="pt-BR" sz="1100">
                <a:solidFill>
                  <a:schemeClr val="dk1"/>
                </a:solidFill>
              </a:rPr>
              <a:t>Definição: O "estado de exceção" é um conceito central na obra de Agamben. Ele descreve uma condição de suspensão do direito, onde o poder jurídico se confunde com o poder de fato, criando espaços ou tempos de violência legalizada.</a:t>
            </a:r>
            <a:endParaRPr sz="1100">
              <a:solidFill>
                <a:schemeClr val="dk1"/>
              </a:solidFill>
            </a:endParaRPr>
          </a:p>
          <a:p>
            <a:pPr indent="0" lvl="0" marL="0" rtl="0" algn="l">
              <a:spcBef>
                <a:spcPts val="0"/>
              </a:spcBef>
              <a:spcAft>
                <a:spcPts val="0"/>
              </a:spcAft>
              <a:buClr>
                <a:schemeClr val="dk1"/>
              </a:buClr>
              <a:buSzPct val="100000"/>
              <a:buFont typeface="Arial"/>
              <a:buNone/>
            </a:pPr>
            <a:r>
              <a:rPr lang="pt-BR" sz="1100">
                <a:solidFill>
                  <a:schemeClr val="dk1"/>
                </a:solidFill>
              </a:rPr>
              <a:t>Campo: Agamben introduz a noção do "campo" como um espaço onde a vida nua é exposta ao poder soberano sem proteção jurídica. Ele examina campos de concentração e outros espaços de exclusão como manifestações físicas do estado de exceção.</a:t>
            </a:r>
            <a:endParaRPr sz="1100">
              <a:solidFill>
                <a:schemeClr val="dk1"/>
              </a:solidFill>
            </a:endParaRPr>
          </a:p>
          <a:p>
            <a:pPr indent="0" lvl="0" marL="0" rtl="0" algn="l">
              <a:spcBef>
                <a:spcPts val="0"/>
              </a:spcBef>
              <a:spcAft>
                <a:spcPts val="0"/>
              </a:spcAft>
              <a:buClr>
                <a:schemeClr val="dk1"/>
              </a:buClr>
              <a:buSzPct val="100000"/>
              <a:buFont typeface="Arial"/>
              <a:buNone/>
            </a:pPr>
            <a:r>
              <a:t/>
            </a:r>
            <a:endParaRPr sz="1100">
              <a:solidFill>
                <a:schemeClr val="dk1"/>
              </a:solidFill>
            </a:endParaRPr>
          </a:p>
          <a:p>
            <a:pPr indent="0" lvl="0" marL="0" rtl="0" algn="l">
              <a:spcBef>
                <a:spcPts val="0"/>
              </a:spcBef>
              <a:spcAft>
                <a:spcPts val="0"/>
              </a:spcAft>
              <a:buClr>
                <a:schemeClr val="dk1"/>
              </a:buClr>
              <a:buSzPct val="100000"/>
              <a:buFont typeface="Arial"/>
              <a:buNone/>
            </a:pPr>
            <a:r>
              <a:rPr lang="pt-BR" sz="1100">
                <a:solidFill>
                  <a:schemeClr val="dk1"/>
                </a:solidFill>
              </a:rPr>
              <a:t>Forma-de-Vida</a:t>
            </a:r>
            <a:endParaRPr sz="1100">
              <a:solidFill>
                <a:schemeClr val="dk1"/>
              </a:solidFill>
            </a:endParaRPr>
          </a:p>
          <a:p>
            <a:pPr indent="0" lvl="0" marL="0" rtl="0" algn="l">
              <a:spcBef>
                <a:spcPts val="0"/>
              </a:spcBef>
              <a:spcAft>
                <a:spcPts val="0"/>
              </a:spcAft>
              <a:buClr>
                <a:schemeClr val="dk1"/>
              </a:buClr>
              <a:buSzPct val="100000"/>
              <a:buFont typeface="Arial"/>
              <a:buNone/>
            </a:pPr>
            <a:r>
              <a:rPr lang="pt-BR" sz="1100">
                <a:solidFill>
                  <a:schemeClr val="dk1"/>
                </a:solidFill>
              </a:rPr>
              <a:t>Definição: Agamben desenvolve o conceito de "forma-de-vida" como uma vida que não pode ser separada de sua forma, uma vida onde o bios e a zoē são indissociáveis.</a:t>
            </a:r>
            <a:endParaRPr sz="1100">
              <a:solidFill>
                <a:schemeClr val="dk1"/>
              </a:solidFill>
            </a:endParaRPr>
          </a:p>
          <a:p>
            <a:pPr indent="0" lvl="0" marL="0" rtl="0" algn="l">
              <a:spcBef>
                <a:spcPts val="0"/>
              </a:spcBef>
              <a:spcAft>
                <a:spcPts val="0"/>
              </a:spcAft>
              <a:buClr>
                <a:schemeClr val="dk1"/>
              </a:buClr>
              <a:buSzPct val="100000"/>
              <a:buFont typeface="Arial"/>
              <a:buNone/>
            </a:pPr>
            <a:r>
              <a:rPr lang="pt-BR" sz="1100">
                <a:solidFill>
                  <a:schemeClr val="dk1"/>
                </a:solidFill>
              </a:rPr>
              <a:t>Potencialidade: Agamben também explora a noção de "potencialidade", onde a capacidade de não-fazer é vista como um componente essencial da ação e da ética.</a:t>
            </a:r>
            <a:endParaRPr sz="1100">
              <a:solidFill>
                <a:schemeClr val="dk1"/>
              </a:solidFill>
            </a:endParaRPr>
          </a:p>
          <a:p>
            <a:pPr indent="0" lvl="0" marL="0" rtl="0" algn="l">
              <a:spcBef>
                <a:spcPts val="0"/>
              </a:spcBef>
              <a:spcAft>
                <a:spcPts val="0"/>
              </a:spcAft>
              <a:buClr>
                <a:schemeClr val="dk1"/>
              </a:buClr>
              <a:buSzPct val="100000"/>
              <a:buFont typeface="Arial"/>
              <a:buNone/>
            </a:pPr>
            <a:r>
              <a:t/>
            </a:r>
            <a:endParaRPr sz="1100">
              <a:solidFill>
                <a:schemeClr val="dk1"/>
              </a:solidFill>
            </a:endParaRPr>
          </a:p>
          <a:p>
            <a:pPr indent="0" lvl="0" marL="0" rtl="0" algn="l">
              <a:spcBef>
                <a:spcPts val="0"/>
              </a:spcBef>
              <a:spcAft>
                <a:spcPts val="0"/>
              </a:spcAft>
              <a:buClr>
                <a:schemeClr val="dk1"/>
              </a:buClr>
              <a:buSzPct val="100000"/>
              <a:buFont typeface="Arial"/>
              <a:buNone/>
            </a:pPr>
            <a:r>
              <a:rPr lang="pt-BR" sz="1100">
                <a:solidFill>
                  <a:schemeClr val="dk1"/>
                </a:solidFill>
              </a:rPr>
              <a:t>Homo Sacer</a:t>
            </a:r>
            <a:endParaRPr sz="1100">
              <a:solidFill>
                <a:schemeClr val="dk1"/>
              </a:solidFill>
            </a:endParaRPr>
          </a:p>
          <a:p>
            <a:pPr indent="0" lvl="0" marL="0" rtl="0" algn="l">
              <a:spcBef>
                <a:spcPts val="0"/>
              </a:spcBef>
              <a:spcAft>
                <a:spcPts val="0"/>
              </a:spcAft>
              <a:buClr>
                <a:schemeClr val="dk1"/>
              </a:buClr>
              <a:buSzPct val="100000"/>
              <a:buFont typeface="Arial"/>
              <a:buNone/>
            </a:pPr>
            <a:r>
              <a:rPr lang="pt-BR" sz="1100">
                <a:solidFill>
                  <a:schemeClr val="dk1"/>
                </a:solidFill>
              </a:rPr>
              <a:t>Definição: O "Homo Sacer" é um indivíduo que pode ser morto sem que isso constitua um homicídio, uma figura que está fora do ordenamento jurídico, expondo a ligação intrínseca entre soberania e vida nua.</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Clr>
                <a:schemeClr val="dk1"/>
              </a:buClr>
              <a:buSzPts val="1100"/>
              <a:buFont typeface="Arial"/>
              <a:buNone/>
            </a:pPr>
            <a:r>
              <a:rPr lang="pt-BR" sz="2000"/>
              <a:t>Antonio Negri e Michael Hardt</a:t>
            </a:r>
            <a:endParaRPr sz="3700"/>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pt-BR" sz="1300">
                <a:solidFill>
                  <a:schemeClr val="dk1"/>
                </a:solidFill>
              </a:rPr>
              <a:t>Império</a:t>
            </a:r>
            <a:endParaRPr sz="1300">
              <a:solidFill>
                <a:schemeClr val="dk1"/>
              </a:solidFill>
            </a:endParaRPr>
          </a:p>
          <a:p>
            <a:pPr indent="0" lvl="0" marL="0" rtl="0" algn="l">
              <a:spcBef>
                <a:spcPts val="0"/>
              </a:spcBef>
              <a:spcAft>
                <a:spcPts val="0"/>
              </a:spcAft>
              <a:buNone/>
            </a:pPr>
            <a:r>
              <a:rPr lang="pt-BR" sz="1300">
                <a:solidFill>
                  <a:schemeClr val="dk1"/>
                </a:solidFill>
              </a:rPr>
              <a:t>Negri e Hardt descrevem o "Império" como uma nova ordem política global que não está vinculada a uma nação ou território específico. Esse conceito transcende as fronteiras nacionais e engloba um sistema complexo e interconectado de governança global.</a:t>
            </a:r>
            <a:endParaRPr sz="1300">
              <a:solidFill>
                <a:schemeClr val="dk1"/>
              </a:solidFill>
            </a:endParaRPr>
          </a:p>
          <a:p>
            <a:pPr indent="0" lvl="0" marL="0" rtl="0" algn="l">
              <a:spcBef>
                <a:spcPts val="0"/>
              </a:spcBef>
              <a:spcAft>
                <a:spcPts val="0"/>
              </a:spcAft>
              <a:buClr>
                <a:schemeClr val="dk1"/>
              </a:buClr>
              <a:buSzPts val="1100"/>
              <a:buFont typeface="Arial"/>
              <a:buNone/>
            </a:pPr>
            <a:r>
              <a:t/>
            </a:r>
            <a:endParaRPr sz="1300">
              <a:solidFill>
                <a:schemeClr val="dk1"/>
              </a:solidFill>
            </a:endParaRPr>
          </a:p>
          <a:p>
            <a:pPr indent="0" lvl="0" marL="0" rtl="0" algn="l">
              <a:spcBef>
                <a:spcPts val="0"/>
              </a:spcBef>
              <a:spcAft>
                <a:spcPts val="0"/>
              </a:spcAft>
              <a:buClr>
                <a:schemeClr val="dk1"/>
              </a:buClr>
              <a:buSzPts val="1100"/>
              <a:buFont typeface="Arial"/>
              <a:buNone/>
            </a:pPr>
            <a:r>
              <a:rPr lang="pt-BR" sz="1300">
                <a:solidFill>
                  <a:schemeClr val="dk1"/>
                </a:solidFill>
              </a:rPr>
              <a:t>Sovereign Power vs. Biopower: Eles abordam a transição do poder soberano, ancorado no estado-nação, para o biopoder, que é exercido através de redes descentralizadas globais que regulam a vida dos indivíduos.</a:t>
            </a:r>
            <a:endParaRPr sz="1300">
              <a:solidFill>
                <a:schemeClr val="dk1"/>
              </a:solidFill>
            </a:endParaRPr>
          </a:p>
          <a:p>
            <a:pPr indent="0" lvl="0" marL="0" rtl="0" algn="l">
              <a:spcBef>
                <a:spcPts val="0"/>
              </a:spcBef>
              <a:spcAft>
                <a:spcPts val="0"/>
              </a:spcAft>
              <a:buNone/>
            </a:pPr>
            <a:r>
              <a:t/>
            </a:r>
            <a:endParaRPr sz="1300">
              <a:solidFill>
                <a:schemeClr val="dk1"/>
              </a:solidFill>
            </a:endParaRPr>
          </a:p>
          <a:p>
            <a:pPr indent="0" lvl="0" marL="0" rtl="0" algn="l">
              <a:spcBef>
                <a:spcPts val="0"/>
              </a:spcBef>
              <a:spcAft>
                <a:spcPts val="0"/>
              </a:spcAft>
              <a:buClr>
                <a:schemeClr val="dk1"/>
              </a:buClr>
              <a:buSzPts val="1100"/>
              <a:buFont typeface="Arial"/>
              <a:buNone/>
            </a:pPr>
            <a:r>
              <a:rPr lang="pt-BR" sz="1300">
                <a:solidFill>
                  <a:schemeClr val="dk1"/>
                </a:solidFill>
              </a:rPr>
              <a:t>Multidão</a:t>
            </a:r>
            <a:endParaRPr sz="1300">
              <a:solidFill>
                <a:schemeClr val="dk1"/>
              </a:solidFill>
            </a:endParaRPr>
          </a:p>
          <a:p>
            <a:pPr indent="0" lvl="0" marL="0" rtl="0" algn="l">
              <a:spcBef>
                <a:spcPts val="0"/>
              </a:spcBef>
              <a:spcAft>
                <a:spcPts val="0"/>
              </a:spcAft>
              <a:buClr>
                <a:schemeClr val="dk1"/>
              </a:buClr>
              <a:buSzPts val="1100"/>
              <a:buFont typeface="Arial"/>
              <a:buNone/>
            </a:pPr>
            <a:r>
              <a:rPr lang="pt-BR" sz="1300">
                <a:solidFill>
                  <a:schemeClr val="dk1"/>
                </a:solidFill>
              </a:rPr>
              <a:t>Definição: O conceito de "multidão" é central em sua teoria e refere-se a uma massa heterogênea de indivíduos interconectados, que são a verdadeira fonte de produção e criação na sociedade contemporânea.</a:t>
            </a:r>
            <a:endParaRPr sz="1300">
              <a:solidFill>
                <a:schemeClr val="dk1"/>
              </a:solidFill>
            </a:endParaRPr>
          </a:p>
          <a:p>
            <a:pPr indent="0" lvl="0" marL="0" rtl="0" algn="l">
              <a:spcBef>
                <a:spcPts val="0"/>
              </a:spcBef>
              <a:spcAft>
                <a:spcPts val="0"/>
              </a:spcAft>
              <a:buNone/>
            </a:pPr>
            <a:r>
              <a:t/>
            </a:r>
            <a:endParaRPr sz="1300">
              <a:solidFill>
                <a:schemeClr val="dk1"/>
              </a:solidFill>
            </a:endParaRPr>
          </a:p>
          <a:p>
            <a:pPr indent="0" lvl="0" marL="0" rtl="0" algn="l">
              <a:spcBef>
                <a:spcPts val="0"/>
              </a:spcBef>
              <a:spcAft>
                <a:spcPts val="0"/>
              </a:spcAft>
              <a:buClr>
                <a:schemeClr val="dk1"/>
              </a:buClr>
              <a:buSzPts val="1100"/>
              <a:buFont typeface="Arial"/>
              <a:buNone/>
            </a:pPr>
            <a:r>
              <a:rPr lang="pt-BR" sz="1300">
                <a:solidFill>
                  <a:schemeClr val="dk1"/>
                </a:solidFill>
              </a:rPr>
              <a:t>Democracia da Multidão: Negri e Hardt exploram a ideia de uma democracia da multidão, onde o poder é devolvido às massas, e a multidão pode agir como um agente de mudança social e política.</a:t>
            </a:r>
            <a:endParaRPr sz="2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pt-BR"/>
              <a:t>Biopoder hoje</a:t>
            </a:r>
            <a:endParaRPr/>
          </a:p>
          <a:p>
            <a:pPr indent="0" lvl="0" marL="0" rtl="0" algn="l">
              <a:spcBef>
                <a:spcPts val="0"/>
              </a:spcBef>
              <a:spcAft>
                <a:spcPts val="0"/>
              </a:spcAft>
              <a:buNone/>
            </a:pPr>
            <a:r>
              <a:t/>
            </a:r>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lang="pt-BR" sz="2800">
                <a:solidFill>
                  <a:schemeClr val="dk1"/>
                </a:solidFill>
              </a:rPr>
              <a:t>Discursos sobre a verdade</a:t>
            </a:r>
            <a:endParaRPr sz="2800">
              <a:solidFill>
                <a:schemeClr val="dk1"/>
              </a:solidFill>
            </a:endParaRPr>
          </a:p>
          <a:p>
            <a:pPr indent="0" lvl="0" marL="0" rtl="0" algn="l">
              <a:spcBef>
                <a:spcPts val="0"/>
              </a:spcBef>
              <a:spcAft>
                <a:spcPts val="1200"/>
              </a:spcAft>
              <a:buNone/>
            </a:pPr>
            <a:r>
              <a:rPr lang="pt-BR"/>
              <a:t>Um ou mais discursos de verdade sobre o caráter ‘vital’ dos seres humanos, e um conjunto de autoridades consideradas competentes para falar aquela verdade. Estes discursos de verdade não podem ser ‘biológicos’ no sentido contemporâneo da disciplina; por exemplo, eles podem hibridizar os estilos biológico e demográfico ou mesmo sociológico de pensamento, como nas relações contemporâneas de genômica e risco, unificadas na nova linguagem de suscetibilidade;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pt-BR"/>
              <a:t>Biopoder hoje</a:t>
            </a:r>
            <a:endParaRPr/>
          </a:p>
          <a:p>
            <a:pPr indent="0" lvl="0" marL="0" rtl="0" algn="l">
              <a:spcBef>
                <a:spcPts val="0"/>
              </a:spcBef>
              <a:spcAft>
                <a:spcPts val="0"/>
              </a:spcAft>
              <a:buNone/>
            </a:pPr>
            <a:r>
              <a:t/>
            </a:r>
            <a:endParaRPr b="1" sz="3466"/>
          </a:p>
        </p:txBody>
      </p:sp>
      <p:sp>
        <p:nvSpPr>
          <p:cNvPr id="91" name="Google Shape;91;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b="1" lang="pt-BR" sz="2466"/>
              <a:t>Subjetivações</a:t>
            </a:r>
            <a:endParaRPr b="1" sz="3466">
              <a:solidFill>
                <a:schemeClr val="dk1"/>
              </a:solidFill>
            </a:endParaRPr>
          </a:p>
          <a:p>
            <a:pPr indent="0" lvl="0" marL="0" rtl="0" algn="l">
              <a:spcBef>
                <a:spcPts val="0"/>
              </a:spcBef>
              <a:spcAft>
                <a:spcPts val="1200"/>
              </a:spcAft>
              <a:buClr>
                <a:schemeClr val="dk1"/>
              </a:buClr>
              <a:buSzPts val="1100"/>
              <a:buFont typeface="Arial"/>
              <a:buNone/>
            </a:pPr>
            <a:r>
              <a:rPr lang="pt-BR"/>
              <a:t>Modos de subjetivação, através dos quais os indivíduos são levados a atuar sobre si próprios, sob certas formas de autoridade, em relação a discursos de verdade, por meio de práticas do self, em nome de sua própria vida ou saúde, de sua família ou de alguma outra coletividade, ou inclusive em nome da vida ou saúde da população como um todo – Rabinow tem examinado a formação de novas coletividades em termos de ‘biossocialidade’, e Rose tem examinado a formação de tipos de sujeito em termos de ‘individualidade somática’</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pt-BR"/>
              <a:t>Biopoder hoje</a:t>
            </a:r>
            <a:endParaRPr/>
          </a:p>
          <a:p>
            <a:pPr indent="0" lvl="0" marL="0" rtl="0" algn="l">
              <a:spcBef>
                <a:spcPts val="0"/>
              </a:spcBef>
              <a:spcAft>
                <a:spcPts val="0"/>
              </a:spcAft>
              <a:buNone/>
            </a:pPr>
            <a:r>
              <a:t/>
            </a:r>
            <a:endParaRPr/>
          </a:p>
        </p:txBody>
      </p:sp>
      <p:sp>
        <p:nvSpPr>
          <p:cNvPr id="97" name="Google Shape;97;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pt-BR" sz="2000">
                <a:solidFill>
                  <a:schemeClr val="dk1"/>
                </a:solidFill>
              </a:rPr>
              <a:t>Intervenção sobre coletividades</a:t>
            </a:r>
            <a:endParaRPr sz="2000">
              <a:solidFill>
                <a:schemeClr val="dk1"/>
              </a:solidFill>
            </a:endParaRPr>
          </a:p>
          <a:p>
            <a:pPr indent="0" lvl="0" marL="0" rtl="0" algn="l">
              <a:spcBef>
                <a:spcPts val="1200"/>
              </a:spcBef>
              <a:spcAft>
                <a:spcPts val="1200"/>
              </a:spcAft>
              <a:buNone/>
            </a:pPr>
            <a:r>
              <a:rPr lang="pt-BR">
                <a:solidFill>
                  <a:schemeClr val="dk1"/>
                </a:solidFill>
              </a:rPr>
              <a:t>Estratégias de intervenção sobre a existência coletiva em nome da vida e da morte, inicialmente endereçadas a populações que poderiam ou não ser territorializadas em termos de nação, sociedade ou comunidades pré-dadas, mas que também poderiam ser especificadas em termos de coletividades biossociais emergentes, algumas vezes especificadas em termos de categorias de raça, etnicidade, gênero ou religião, como nas formas recentemente surgidas de cidadania genética ou biológica.</a:t>
            </a:r>
            <a:endParaRPr>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pt-BR"/>
              <a:t>Três dimensões atuais do biopoder</a:t>
            </a:r>
            <a:endParaRPr/>
          </a:p>
        </p:txBody>
      </p:sp>
      <p:sp>
        <p:nvSpPr>
          <p:cNvPr id="103" name="Google Shape;103;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pt-BR"/>
              <a:t>Raça</a:t>
            </a:r>
            <a:endParaRPr/>
          </a:p>
          <a:p>
            <a:pPr indent="0" lvl="0" marL="0" rtl="0" algn="l">
              <a:spcBef>
                <a:spcPts val="1200"/>
              </a:spcBef>
              <a:spcAft>
                <a:spcPts val="0"/>
              </a:spcAft>
              <a:buNone/>
            </a:pPr>
            <a:r>
              <a:rPr lang="pt-BR"/>
              <a:t>Reprodução</a:t>
            </a:r>
            <a:endParaRPr/>
          </a:p>
          <a:p>
            <a:pPr indent="0" lvl="0" marL="0" rtl="0" algn="l">
              <a:spcBef>
                <a:spcPts val="1200"/>
              </a:spcBef>
              <a:spcAft>
                <a:spcPts val="1200"/>
              </a:spcAft>
              <a:buNone/>
            </a:pPr>
            <a:r>
              <a:rPr lang="pt-BR"/>
              <a:t>Medicina genômica</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