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32"/>
  </p:notesMasterIdLst>
  <p:sldIdLst>
    <p:sldId id="259" r:id="rId2"/>
    <p:sldId id="264" r:id="rId3"/>
    <p:sldId id="265" r:id="rId4"/>
    <p:sldId id="267" r:id="rId5"/>
    <p:sldId id="266" r:id="rId6"/>
    <p:sldId id="260" r:id="rId7"/>
    <p:sldId id="261" r:id="rId8"/>
    <p:sldId id="262" r:id="rId9"/>
    <p:sldId id="277" r:id="rId10"/>
    <p:sldId id="278" r:id="rId11"/>
    <p:sldId id="279" r:id="rId12"/>
    <p:sldId id="263" r:id="rId13"/>
    <p:sldId id="268" r:id="rId14"/>
    <p:sldId id="269" r:id="rId15"/>
    <p:sldId id="276" r:id="rId16"/>
    <p:sldId id="271" r:id="rId17"/>
    <p:sldId id="270" r:id="rId18"/>
    <p:sldId id="272" r:id="rId19"/>
    <p:sldId id="273" r:id="rId20"/>
    <p:sldId id="274" r:id="rId21"/>
    <p:sldId id="275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273"/>
  </p:normalViewPr>
  <p:slideViewPr>
    <p:cSldViewPr snapToGrid="0">
      <p:cViewPr varScale="1">
        <p:scale>
          <a:sx n="99" d="100"/>
          <a:sy n="9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D26D-B04D-714E-91EE-66EF3D43512B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43FC-FA76-B748-896C-C26AD58839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12min30 </a:t>
            </a:r>
            <a:r>
              <a:rPr lang="en-US" dirty="0" err="1"/>
              <a:t>segundos</a:t>
            </a:r>
            <a:r>
              <a:rPr lang="en-US" dirty="0"/>
              <a:t> no video </a:t>
            </a:r>
            <a:r>
              <a:rPr lang="en-US" dirty="0" err="1"/>
              <a:t>fala</a:t>
            </a:r>
            <a:r>
              <a:rPr lang="en-US" dirty="0"/>
              <a:t> do </a:t>
            </a:r>
            <a:r>
              <a:rPr lang="en-US" dirty="0" err="1"/>
              <a:t>farmacêutico</a:t>
            </a:r>
            <a:r>
              <a:rPr lang="en-US" dirty="0"/>
              <a:t> </a:t>
            </a:r>
            <a:r>
              <a:rPr lang="en-US" dirty="0" err="1"/>
              <a:t>clíni</a:t>
            </a:r>
            <a:r>
              <a:rPr lang="en-US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Pnaisc</a:t>
            </a:r>
            <a:r>
              <a:rPr lang="pt-BR" dirty="0"/>
              <a:t> </a:t>
            </a:r>
            <a:r>
              <a:rPr lang="pt-BR" dirty="0" err="1"/>
              <a:t>organizase</a:t>
            </a:r>
            <a:r>
              <a:rPr lang="pt-BR" dirty="0"/>
              <a:t> a partir da Rede de Atenção à Saúde e de seus eixos estratégicos, mediante a articulação das ações e serviços de saúde disponíveis nas redes temáticas, em especial aquelas desenvolvidas na rede de saúde materna, neonatal e infantil – Rede Cegonha, e na Atenção Básica, está sendo coordenadora do cuidado no território (BRASIL, 2015b, art. 14).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108 </a:t>
            </a:r>
            <a:r>
              <a:rPr lang="pt-BR" dirty="0" err="1"/>
              <a:t>propositions</a:t>
            </a:r>
            <a:r>
              <a:rPr lang="pt-BR" dirty="0"/>
              <a:t>: 80 </a:t>
            </a:r>
            <a:r>
              <a:rPr lang="pt-BR" dirty="0" err="1"/>
              <a:t>propositions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Inappropriate</a:t>
            </a:r>
            <a:r>
              <a:rPr lang="pt-BR" dirty="0"/>
              <a:t> </a:t>
            </a:r>
            <a:r>
              <a:rPr lang="pt-BR" dirty="0" err="1"/>
              <a:t>Prescription</a:t>
            </a:r>
            <a:r>
              <a:rPr lang="pt-BR" dirty="0"/>
              <a:t> (IP) </a:t>
            </a:r>
            <a:r>
              <a:rPr lang="pt-BR" dirty="0" err="1"/>
              <a:t>and</a:t>
            </a:r>
            <a:r>
              <a:rPr lang="pt-BR" dirty="0"/>
              <a:t> 28 </a:t>
            </a:r>
            <a:r>
              <a:rPr lang="pt-BR" dirty="0" err="1"/>
              <a:t>propositions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Omission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Prescription</a:t>
            </a:r>
            <a:r>
              <a:rPr lang="pt-BR" dirty="0"/>
              <a:t> (OP).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propositions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classified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five</a:t>
            </a:r>
            <a:r>
              <a:rPr lang="pt-BR" dirty="0"/>
              <a:t> </a:t>
            </a:r>
            <a:r>
              <a:rPr lang="pt-BR" dirty="0" err="1"/>
              <a:t>broad</a:t>
            </a:r>
            <a:r>
              <a:rPr lang="pt-BR" dirty="0"/>
              <a:t> </a:t>
            </a:r>
            <a:r>
              <a:rPr lang="pt-BR" dirty="0" err="1"/>
              <a:t>categories</a:t>
            </a:r>
            <a:r>
              <a:rPr lang="pt-BR" dirty="0"/>
              <a:t>: </a:t>
            </a:r>
            <a:r>
              <a:rPr lang="pt-BR" dirty="0" err="1"/>
              <a:t>digestive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 (</a:t>
            </a:r>
            <a:r>
              <a:rPr lang="pt-BR" dirty="0" err="1"/>
              <a:t>n</a:t>
            </a:r>
            <a:r>
              <a:rPr lang="pt-BR" dirty="0"/>
              <a:t> = 15); </a:t>
            </a:r>
            <a:r>
              <a:rPr lang="pt-BR" dirty="0" err="1"/>
              <a:t>Ear</a:t>
            </a:r>
            <a:r>
              <a:rPr lang="pt-BR" dirty="0"/>
              <a:t>, </a:t>
            </a:r>
            <a:r>
              <a:rPr lang="pt-BR" dirty="0" err="1"/>
              <a:t>Nose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Throat</a:t>
            </a:r>
            <a:r>
              <a:rPr lang="pt-BR" dirty="0"/>
              <a:t> (ENT) </a:t>
            </a:r>
            <a:r>
              <a:rPr lang="pt-BR" dirty="0" err="1"/>
              <a:t>problems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pulmonary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 (</a:t>
            </a:r>
            <a:r>
              <a:rPr lang="pt-BR" dirty="0" err="1"/>
              <a:t>n</a:t>
            </a:r>
            <a:r>
              <a:rPr lang="pt-BR" dirty="0"/>
              <a:t> = 23); </a:t>
            </a:r>
            <a:r>
              <a:rPr lang="pt-BR" dirty="0" err="1"/>
              <a:t>dermatological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 (</a:t>
            </a:r>
            <a:r>
              <a:rPr lang="pt-BR" dirty="0" err="1"/>
              <a:t>n</a:t>
            </a:r>
            <a:r>
              <a:rPr lang="pt-BR" dirty="0"/>
              <a:t> = 30); </a:t>
            </a:r>
            <a:r>
              <a:rPr lang="pt-BR" dirty="0" err="1"/>
              <a:t>neuropsychiatric</a:t>
            </a:r>
            <a:r>
              <a:rPr lang="pt-BR" dirty="0"/>
              <a:t> </a:t>
            </a:r>
            <a:r>
              <a:rPr lang="pt-BR" dirty="0" err="1"/>
              <a:t>disorders</a:t>
            </a:r>
            <a:r>
              <a:rPr lang="pt-BR" dirty="0"/>
              <a:t> (</a:t>
            </a:r>
            <a:r>
              <a:rPr lang="pt-BR" dirty="0" err="1"/>
              <a:t>n</a:t>
            </a:r>
            <a:r>
              <a:rPr lang="pt-BR" dirty="0"/>
              <a:t> = 16);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diverse</a:t>
            </a:r>
            <a:r>
              <a:rPr lang="pt-BR" dirty="0"/>
              <a:t> </a:t>
            </a:r>
            <a:r>
              <a:rPr lang="pt-BR" dirty="0" err="1"/>
              <a:t>illnesses</a:t>
            </a:r>
            <a:r>
              <a:rPr lang="pt-BR" dirty="0"/>
              <a:t> (</a:t>
            </a:r>
            <a:r>
              <a:rPr lang="pt-BR" dirty="0" err="1"/>
              <a:t>n</a:t>
            </a:r>
            <a:r>
              <a:rPr lang="pt-BR" dirty="0"/>
              <a:t> = 24). 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43FC-FA76-B748-896C-C26AD58839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7FA36-421C-F568-8FED-F90B2DD9D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BD16C-2D35-21A8-B9F7-0AE4871E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3B78E4-B725-7ADA-CE42-480B2C7F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AA6E73-8FBC-5FD6-2E4F-F02BE5D0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B4392-62E0-C555-28A2-EB0512CA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58880-C910-3A0E-ED9E-EE6365D3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A0D0A5-F6D1-F7CE-6141-70CDEFA1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87D75F-898D-99A9-05E1-B282CD9F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2ED6E5-3469-693C-1485-58463679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A1C0C1-B79D-990D-9B17-E4EE850A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7B5479-104F-A6FF-7082-02B6855C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CC28EE-F3F5-4F0F-B9E9-D2FE3AF1C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82436-EC20-E4FC-9840-CF24EFDD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D72A04-2752-F83F-B1D3-52A16590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3D9323-6B11-DEED-435F-F3C814F4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67FCC-D740-B372-B27B-F5B8CF0F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3AE1F-FBB7-731E-5B0F-295AD28C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40D1D3-1F76-AE6A-0F13-4AE6CCE0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0603E-2AC1-F9C7-F72F-B1CCC4DD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B6E5D-EA17-4309-EC2B-4F85D7A1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898D8-E443-72BB-82C0-DB939B8D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AE6B82-4081-3067-D5F3-4540E94AC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1BE34-F6FE-AB3C-9766-2D016CB7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60ADC-2B99-7C40-30B7-A6DA9C14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72E52-F18E-DB85-DF51-251A1D2B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BBE99-6445-7CA3-C245-2FB69532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DDBC8D-6B47-0C82-4DFE-C851F487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4482B6-0DE8-B360-6C49-4BCB6F45C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4E8D43-63A8-BC7A-4B6D-F8B8A6C7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3617EF-0987-1EEF-5813-1BF68B0E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CF01EA-CC43-440B-0C8A-7F700B2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2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A6E73-D311-80A7-9085-FFBB80FD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9D893F-9807-5CC7-65B1-C9FB531E7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E1025B-DCAA-C5E1-8BA7-43377C1BA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285A01-C55C-02D2-B016-60BED4BDD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F87965-AC17-4980-8F48-988FA1C6C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13B8AB-C296-E02F-C918-0DC03C92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7225B9-C25D-FFFA-1D24-547A5793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E01DEB-53BF-4B6F-170B-F49F2EC2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0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5C8C9-2FA8-226F-5716-418F99BC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E27BE2-28D1-1138-5779-537B9CC7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9F0B87-85AA-1C33-7EF5-30B0F65B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D98D3C-3361-6529-389E-FFC44F93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5492FB-D0A9-E337-38B3-C311892F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278579-5A42-B96A-E3B7-1B99966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B9861F-0932-C4B4-23B7-0CA2980E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9D549-2147-156F-99CD-D12A345C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64A220-EEE1-7CCF-06D4-34725B5D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80E82D-EDB3-142F-7512-80FC8D689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70DD14-A617-4C15-4C3D-2CDC1619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E6AEF4-A4FA-3274-C502-2F83B2E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988B04-191A-7ACE-1FD0-49297998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8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C9DDC-2C19-728F-FCFC-B0CE225C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27EEE-F417-DDB5-3E67-974054399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25F58D-73F5-189D-B40A-F17486D36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D6A7F5-D94C-4669-C60B-23111EC7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ACBCAD-31F8-9249-D508-7855435B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02783-5C52-9957-F994-E1E22A68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A153676-1DFC-FFC4-43EE-8ABA6F2A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9FE32F-0D12-A326-4300-46F674EB3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AC3AFB-CC89-46C9-AC49-0541A804C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AA94-8293-8B42-BC75-1FC60CDEEBB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C5352-C898-7506-A592-ED9A86941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0FE03E-1805-C0F5-D050-114077D4A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0433-4031-344C-9376-776FCFFE79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oboplay.globo.com/v/1205059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41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Pode ser um desenho animado de texto que diz &quot;SUS 32 ANOS Presente em todas aς fases da sua vida HOSPITAL HOSPITAL WI/&quot;">
            <a:extLst>
              <a:ext uri="{FF2B5EF4-FFF2-40B4-BE49-F238E27FC236}">
                <a16:creationId xmlns:a16="http://schemas.microsoft.com/office/drawing/2014/main" id="{38B2F786-A264-2DF7-0A38-8A3A75263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11511" b="1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de ser um desenho animado de texto que diz &quot;Toda criança e adolescente tem direito a: Realizar consultas periódicas eespecializadas Receber gratuitamente as vacinas indicadas no Calendário Nacional de Vacinação Tratamento de problemas nutricionais Prevenção, acolhimento e acompanhamentode situaçoes de violência Identificação, cuidado e acompanhamento daqueles com pressão alta, diabetes ou problemas de visáo MINISTÉRIO DA SAUDE&quot;">
            <a:extLst>
              <a:ext uri="{FF2B5EF4-FFF2-40B4-BE49-F238E27FC236}">
                <a16:creationId xmlns:a16="http://schemas.microsoft.com/office/drawing/2014/main" id="{FD7C308C-F155-B693-2080-24761646B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17066" b="1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de ser um desenho animado de texto que diz &quot;SUS 32 ANOS Presente em todas ας fases da sua vida UBS ×××•&quot;">
            <a:extLst>
              <a:ext uri="{FF2B5EF4-FFF2-40B4-BE49-F238E27FC236}">
                <a16:creationId xmlns:a16="http://schemas.microsoft.com/office/drawing/2014/main" id="{CB2D8484-8DD0-D746-8E88-8B9C0B92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r="5252" b="1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43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9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1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53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3A93FB9-094A-991B-8302-28735BBA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5588000"/>
            <a:ext cx="6867277" cy="920590"/>
          </a:xfrm>
        </p:spPr>
        <p:txBody>
          <a:bodyPr anchor="ctr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</a:rPr>
              <a:t>Cuidado Farmacêutico na pediatria</a:t>
            </a:r>
          </a:p>
        </p:txBody>
      </p:sp>
    </p:spTree>
    <p:extLst>
      <p:ext uri="{BB962C8B-B14F-4D97-AF65-F5344CB8AC3E}">
        <p14:creationId xmlns:p14="http://schemas.microsoft.com/office/powerpoint/2010/main" val="120065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32A36-E8CA-4490-1FD0-FF037D98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Eixos</a:t>
            </a:r>
            <a:r>
              <a:rPr lang="en-US" b="1" dirty="0"/>
              <a:t> </a:t>
            </a:r>
            <a:r>
              <a:rPr lang="en-US" b="1" dirty="0" err="1"/>
              <a:t>estratégicos</a:t>
            </a:r>
            <a:endParaRPr lang="en-US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99E425-8C33-2F6D-08CF-565DD991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5086"/>
            <a:ext cx="10148888" cy="53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7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3A037F-AC0E-BA9F-76B9-A4F49A0B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0"/>
            <a:ext cx="7313973" cy="6735170"/>
          </a:xfrm>
          <a:prstGeom prst="rect">
            <a:avLst/>
          </a:prstGeom>
        </p:spPr>
      </p:pic>
      <p:sp>
        <p:nvSpPr>
          <p:cNvPr id="5" name="Balão Retangular 4">
            <a:extLst>
              <a:ext uri="{FF2B5EF4-FFF2-40B4-BE49-F238E27FC236}">
                <a16:creationId xmlns:a16="http://schemas.microsoft.com/office/drawing/2014/main" id="{3EF6EF90-A1B5-1BD9-5E83-69AB846A91E0}"/>
              </a:ext>
            </a:extLst>
          </p:cNvPr>
          <p:cNvSpPr/>
          <p:nvPr/>
        </p:nvSpPr>
        <p:spPr>
          <a:xfrm>
            <a:off x="7683690" y="941695"/>
            <a:ext cx="4230805" cy="1405719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Atenção</a:t>
            </a:r>
            <a:r>
              <a:rPr lang="en-US" dirty="0"/>
              <a:t> </a:t>
            </a:r>
            <a:r>
              <a:rPr lang="en-US" dirty="0" err="1"/>
              <a:t>primária</a:t>
            </a:r>
            <a:r>
              <a:rPr lang="en-US" dirty="0"/>
              <a:t>: </a:t>
            </a:r>
            <a:r>
              <a:rPr lang="en-US" dirty="0" err="1"/>
              <a:t>coordenadora</a:t>
            </a:r>
            <a:r>
              <a:rPr lang="en-US" dirty="0"/>
              <a:t> do </a:t>
            </a:r>
            <a:r>
              <a:rPr lang="en-US" dirty="0" err="1"/>
              <a:t>cuidado</a:t>
            </a:r>
            <a:r>
              <a:rPr lang="en-US" dirty="0"/>
              <a:t> e </a:t>
            </a:r>
            <a:r>
              <a:rPr lang="pt-BR" dirty="0"/>
              <a:t>ordenadora das ações e serviços disponibilizados na rede.</a:t>
            </a:r>
            <a:endParaRPr lang="en-US" dirty="0"/>
          </a:p>
        </p:txBody>
      </p:sp>
      <p:sp>
        <p:nvSpPr>
          <p:cNvPr id="6" name="Balão Retangular 5">
            <a:extLst>
              <a:ext uri="{FF2B5EF4-FFF2-40B4-BE49-F238E27FC236}">
                <a16:creationId xmlns:a16="http://schemas.microsoft.com/office/drawing/2014/main" id="{D7EB346A-E31C-B7E2-CC6E-5044E115EA12}"/>
              </a:ext>
            </a:extLst>
          </p:cNvPr>
          <p:cNvSpPr/>
          <p:nvPr/>
        </p:nvSpPr>
        <p:spPr>
          <a:xfrm>
            <a:off x="7683690" y="3807727"/>
            <a:ext cx="4230805" cy="1405719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Integralidade do cuidado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26DAC-D462-C6BD-BF68-C94F9108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Medicamentos</a:t>
            </a:r>
            <a:r>
              <a:rPr lang="en-US" b="1" dirty="0"/>
              <a:t> </a:t>
            </a:r>
            <a:r>
              <a:rPr lang="en-US" b="1" dirty="0" err="1"/>
              <a:t>essenciais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pediatria</a:t>
            </a:r>
            <a:endParaRPr lang="en-US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BEB2AF-52C4-B5D2-8756-892ECD24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16" y="1527175"/>
            <a:ext cx="4072584" cy="4972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F71FC6-FF7F-7BC0-B65C-212650AD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62" y="2298700"/>
            <a:ext cx="32258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CE48C-09CB-DAA1-4394-7F97756E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48009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Medicamentos</a:t>
            </a:r>
            <a:r>
              <a:rPr lang="en-US" sz="3200" b="1" dirty="0"/>
              <a:t> </a:t>
            </a:r>
            <a:r>
              <a:rPr lang="en-US" sz="3200" b="1" dirty="0" err="1"/>
              <a:t>potencialmente</a:t>
            </a:r>
            <a:r>
              <a:rPr lang="en-US" sz="3200" b="1" dirty="0"/>
              <a:t> </a:t>
            </a:r>
            <a:r>
              <a:rPr lang="en-US" sz="3200" b="1" dirty="0" err="1"/>
              <a:t>inapropriados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pediatria</a:t>
            </a:r>
            <a:endParaRPr lang="en-US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C5148F-73B1-49D7-DEA3-DF22AAAC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5283"/>
            <a:ext cx="7772400" cy="5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4C5DA2-AA65-89D3-C3C9-F202EECBE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7" y="2487035"/>
            <a:ext cx="10912285" cy="4127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7E56191-6E4A-4E6C-175C-8E43D07A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48009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Medicamentos</a:t>
            </a:r>
            <a:r>
              <a:rPr lang="en-US" sz="3200" b="1" dirty="0"/>
              <a:t> </a:t>
            </a:r>
            <a:r>
              <a:rPr lang="en-US" sz="3200" b="1" dirty="0" err="1"/>
              <a:t>potencialmente</a:t>
            </a:r>
            <a:r>
              <a:rPr lang="en-US" sz="3200" b="1" dirty="0"/>
              <a:t> </a:t>
            </a:r>
            <a:r>
              <a:rPr lang="en-US" sz="3200" b="1" dirty="0" err="1"/>
              <a:t>inapropriados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pediatria</a:t>
            </a:r>
            <a:endParaRPr lang="en-US" sz="32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5CA177-3948-2BEF-5902-9CF2129D9E05}"/>
              </a:ext>
            </a:extLst>
          </p:cNvPr>
          <p:cNvSpPr txBox="1"/>
          <p:nvPr/>
        </p:nvSpPr>
        <p:spPr>
          <a:xfrm>
            <a:off x="673726" y="1473572"/>
            <a:ext cx="840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POPI (</a:t>
            </a:r>
            <a:r>
              <a:rPr lang="pt-BR" sz="2000" b="1" dirty="0" err="1"/>
              <a:t>Pediatrics</a:t>
            </a:r>
            <a:r>
              <a:rPr lang="pt-BR" sz="2000" b="1" dirty="0"/>
              <a:t>: </a:t>
            </a:r>
            <a:r>
              <a:rPr lang="pt-BR" sz="2000" b="1" dirty="0" err="1"/>
              <a:t>Omission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Prescriptions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Inappropriate</a:t>
            </a:r>
            <a:r>
              <a:rPr lang="pt-BR" sz="2000" b="1" dirty="0"/>
              <a:t> </a:t>
            </a:r>
            <a:r>
              <a:rPr lang="pt-BR" sz="2000" b="1" dirty="0" err="1"/>
              <a:t>Prescriptions</a:t>
            </a:r>
            <a:r>
              <a:rPr lang="pt-BR" sz="2000" b="1" dirty="0"/>
              <a:t>):</a:t>
            </a:r>
            <a:endParaRPr lang="en-US" sz="20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85D954-9761-0F3B-52BA-E13C35E81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666" y="1331438"/>
            <a:ext cx="1549065" cy="1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3036A-0308-F58F-21E9-6079BD4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Uso</a:t>
            </a:r>
            <a:r>
              <a:rPr lang="en-US" sz="4000" b="1" dirty="0"/>
              <a:t> de </a:t>
            </a:r>
            <a:r>
              <a:rPr lang="en-US" sz="4000" b="1" dirty="0" err="1"/>
              <a:t>medicamentos</a:t>
            </a:r>
            <a:r>
              <a:rPr lang="en-US" sz="4000" b="1" dirty="0"/>
              <a:t> no </a:t>
            </a:r>
            <a:r>
              <a:rPr lang="en-US" sz="4000" b="1" dirty="0" err="1"/>
              <a:t>aleitamento</a:t>
            </a:r>
            <a:r>
              <a:rPr lang="en-US" sz="4000" b="1" dirty="0"/>
              <a:t> </a:t>
            </a:r>
            <a:r>
              <a:rPr lang="en-US" sz="4000" b="1" dirty="0" err="1"/>
              <a:t>materno</a:t>
            </a:r>
            <a:endParaRPr lang="en-US" sz="4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86B272-EAF4-4152-0748-75E3D183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8" y="1338913"/>
            <a:ext cx="5044758" cy="54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.600+ Amamentação ilustrações, gráficos vetoriais e arte em clipes  royalty-free - iStock">
            <a:extLst>
              <a:ext uri="{FF2B5EF4-FFF2-40B4-BE49-F238E27FC236}">
                <a16:creationId xmlns:a16="http://schemas.microsoft.com/office/drawing/2014/main" id="{A1CBBF05-04F2-6DA1-E064-51CFEDFA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284"/>
            <a:ext cx="3995208" cy="36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37824E-D912-8DF2-3121-53D6558D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Uso</a:t>
            </a:r>
            <a:r>
              <a:rPr lang="en-US" b="1" dirty="0"/>
              <a:t> de </a:t>
            </a:r>
            <a:r>
              <a:rPr lang="en-US" b="1" dirty="0" err="1"/>
              <a:t>medicamentos</a:t>
            </a:r>
            <a:r>
              <a:rPr lang="en-US" b="1" dirty="0"/>
              <a:t> no </a:t>
            </a:r>
            <a:r>
              <a:rPr lang="en-US" b="1" dirty="0" err="1"/>
              <a:t>aleitamento</a:t>
            </a:r>
            <a:r>
              <a:rPr lang="en-US" b="1" dirty="0"/>
              <a:t> </a:t>
            </a:r>
            <a:r>
              <a:rPr lang="en-US" b="1" dirty="0" err="1"/>
              <a:t>materno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D926D-C6FD-1DB8-F7F8-9FB2CDC4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Princípios</a:t>
            </a:r>
            <a:r>
              <a:rPr lang="en-US" sz="3200" dirty="0"/>
              <a:t> </a:t>
            </a:r>
            <a:r>
              <a:rPr lang="en-US" sz="3200" dirty="0" err="1"/>
              <a:t>gerais</a:t>
            </a:r>
            <a:r>
              <a:rPr lang="en-US" sz="3200" dirty="0"/>
              <a:t> para a </a:t>
            </a:r>
            <a:r>
              <a:rPr lang="en-US" sz="3200" dirty="0" err="1"/>
              <a:t>prescrição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nutrizes</a:t>
            </a:r>
            <a:r>
              <a:rPr lang="en-US" sz="3200" dirty="0"/>
              <a:t>:</a:t>
            </a:r>
          </a:p>
          <a:p>
            <a:pPr lvl="1" algn="just"/>
            <a:r>
              <a:rPr lang="pt-BR" dirty="0">
                <a:effectLst/>
              </a:rPr>
              <a:t>Avaliar a necessidade da terapia medicamentosa . </a:t>
            </a:r>
          </a:p>
          <a:p>
            <a:pPr lvl="1" algn="just"/>
            <a:r>
              <a:rPr lang="pt-BR" dirty="0">
                <a:effectLst/>
              </a:rPr>
              <a:t>Preferir medicamento </a:t>
            </a:r>
            <a:r>
              <a:rPr lang="pt-BR" dirty="0" err="1">
                <a:effectLst/>
              </a:rPr>
              <a:t>ja</a:t>
            </a:r>
            <a:r>
              <a:rPr lang="pt-BR" dirty="0">
                <a:effectLst/>
              </a:rPr>
              <a:t>́ estudado e sabidamente seguro para a criança, que seja pouco excretada no leite materno. </a:t>
            </a:r>
          </a:p>
          <a:p>
            <a:pPr lvl="1" algn="just"/>
            <a:r>
              <a:rPr lang="pt-BR" dirty="0">
                <a:effectLst/>
              </a:rPr>
              <a:t>Preferir medicamentos liberados para o uso em recém-nascidos e lactentes.</a:t>
            </a:r>
          </a:p>
          <a:p>
            <a:pPr lvl="1" algn="just"/>
            <a:r>
              <a:rPr lang="pt-BR" dirty="0">
                <a:effectLst/>
              </a:rPr>
              <a:t>Preferir a terapia tópica.</a:t>
            </a:r>
          </a:p>
          <a:p>
            <a:pPr lvl="1" algn="just"/>
            <a:r>
              <a:rPr lang="pt-BR" dirty="0">
                <a:effectLst/>
              </a:rPr>
              <a:t>Programar o </a:t>
            </a:r>
            <a:r>
              <a:rPr lang="pt-BR" dirty="0" err="1">
                <a:effectLst/>
              </a:rPr>
              <a:t>horário</a:t>
            </a:r>
            <a:r>
              <a:rPr lang="pt-BR" dirty="0">
                <a:effectLst/>
              </a:rPr>
              <a:t> de </a:t>
            </a:r>
            <a:r>
              <a:rPr lang="pt-BR" dirty="0" err="1">
                <a:effectLst/>
              </a:rPr>
              <a:t>administração</a:t>
            </a:r>
            <a:r>
              <a:rPr lang="pt-BR" dirty="0">
                <a:effectLst/>
              </a:rPr>
              <a:t> do medicamento à </a:t>
            </a:r>
            <a:r>
              <a:rPr lang="pt-BR" dirty="0" err="1">
                <a:effectLst/>
              </a:rPr>
              <a:t>mãe</a:t>
            </a:r>
            <a:r>
              <a:rPr lang="pt-BR" dirty="0">
                <a:effectLst/>
              </a:rPr>
              <a:t>, evitando que concentração máxima no sangue e no leite materno coincida com o </a:t>
            </a:r>
            <a:r>
              <a:rPr lang="pt-BR" dirty="0" err="1">
                <a:effectLst/>
              </a:rPr>
              <a:t>horário</a:t>
            </a:r>
            <a:r>
              <a:rPr lang="pt-BR" dirty="0">
                <a:effectLst/>
              </a:rPr>
              <a:t> das mamadas.</a:t>
            </a:r>
          </a:p>
          <a:p>
            <a:pPr lvl="1" algn="just"/>
            <a:r>
              <a:rPr lang="pt-BR" dirty="0">
                <a:effectLst/>
              </a:rPr>
              <a:t>Optar, quando </a:t>
            </a:r>
            <a:r>
              <a:rPr lang="pt-BR" dirty="0" err="1">
                <a:effectLst/>
              </a:rPr>
              <a:t>possível</a:t>
            </a:r>
            <a:r>
              <a:rPr lang="pt-BR" dirty="0">
                <a:effectLst/>
              </a:rPr>
              <a:t>, por </a:t>
            </a:r>
            <a:r>
              <a:rPr lang="pt-BR" dirty="0" err="1">
                <a:effectLst/>
              </a:rPr>
              <a:t>preparações</a:t>
            </a:r>
            <a:r>
              <a:rPr lang="pt-BR" dirty="0">
                <a:effectLst/>
              </a:rPr>
              <a:t> contendo apenas um </a:t>
            </a:r>
            <a:r>
              <a:rPr lang="pt-BR" dirty="0" err="1">
                <a:effectLst/>
              </a:rPr>
              <a:t>fármaco</a:t>
            </a:r>
            <a:r>
              <a:rPr lang="pt-BR" dirty="0"/>
              <a:t>.</a:t>
            </a:r>
          </a:p>
          <a:p>
            <a:pPr lvl="1" algn="just"/>
            <a:endParaRPr lang="pt-BR" dirty="0"/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pt-BR" dirty="0">
              <a:effectLst/>
            </a:endParaRPr>
          </a:p>
          <a:p>
            <a:pPr lvl="1"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10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.600+ Amamentação ilustrações, gráficos vetoriais e arte em clipes  royalty-free - iStock">
            <a:extLst>
              <a:ext uri="{FF2B5EF4-FFF2-40B4-BE49-F238E27FC236}">
                <a16:creationId xmlns:a16="http://schemas.microsoft.com/office/drawing/2014/main" id="{153897EE-8763-ED02-82C6-AA5CE877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284"/>
            <a:ext cx="3995208" cy="36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37824E-D912-8DF2-3121-53D6558D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Uso</a:t>
            </a:r>
            <a:r>
              <a:rPr lang="en-US" b="1" dirty="0"/>
              <a:t> de </a:t>
            </a:r>
            <a:r>
              <a:rPr lang="en-US" b="1" dirty="0" err="1"/>
              <a:t>medicamentos</a:t>
            </a:r>
            <a:r>
              <a:rPr lang="en-US" b="1" dirty="0"/>
              <a:t> no </a:t>
            </a:r>
            <a:r>
              <a:rPr lang="en-US" b="1" dirty="0" err="1"/>
              <a:t>aleitamento</a:t>
            </a:r>
            <a:r>
              <a:rPr lang="en-US" b="1" dirty="0"/>
              <a:t> </a:t>
            </a:r>
            <a:r>
              <a:rPr lang="en-US" b="1" dirty="0" err="1"/>
              <a:t>materno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D926D-C6FD-1DB8-F7F8-9FB2CDC4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Princípios</a:t>
            </a:r>
            <a:r>
              <a:rPr lang="en-US" sz="3200" dirty="0"/>
              <a:t> </a:t>
            </a:r>
            <a:r>
              <a:rPr lang="en-US" sz="3200" dirty="0" err="1"/>
              <a:t>gerais</a:t>
            </a:r>
            <a:r>
              <a:rPr lang="en-US" sz="3200" dirty="0"/>
              <a:t> para a </a:t>
            </a:r>
            <a:r>
              <a:rPr lang="en-US" sz="3200" dirty="0" err="1"/>
              <a:t>prescrição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nutrizes</a:t>
            </a:r>
            <a:r>
              <a:rPr lang="en-US" sz="3200" dirty="0"/>
              <a:t>:</a:t>
            </a:r>
          </a:p>
          <a:p>
            <a:pPr lvl="1" algn="just"/>
            <a:r>
              <a:rPr lang="pt-BR" sz="2600" dirty="0">
                <a:effectLst/>
              </a:rPr>
              <a:t>Considerar monitorização terapêutica (sangue do lactente), quando a mãe fizer uso crônico de medicamentos (anticonvulsivantes).</a:t>
            </a:r>
          </a:p>
          <a:p>
            <a:pPr lvl="1" algn="just"/>
            <a:r>
              <a:rPr lang="pt-BR" sz="2600" dirty="0">
                <a:effectLst/>
              </a:rPr>
              <a:t>Orientar a </a:t>
            </a:r>
            <a:r>
              <a:rPr lang="pt-BR" sz="2600" dirty="0" err="1">
                <a:effectLst/>
              </a:rPr>
              <a:t>mãe</a:t>
            </a:r>
            <a:r>
              <a:rPr lang="pt-BR" sz="2600" dirty="0">
                <a:effectLst/>
              </a:rPr>
              <a:t> para observar a </a:t>
            </a:r>
            <a:r>
              <a:rPr lang="pt-BR" sz="2600" dirty="0" err="1">
                <a:effectLst/>
              </a:rPr>
              <a:t>criança</a:t>
            </a:r>
            <a:r>
              <a:rPr lang="pt-BR" sz="2600" dirty="0">
                <a:effectLst/>
              </a:rPr>
              <a:t> com </a:t>
            </a:r>
            <a:r>
              <a:rPr lang="pt-BR" sz="2600" dirty="0" err="1">
                <a:effectLst/>
              </a:rPr>
              <a:t>relação</a:t>
            </a:r>
            <a:r>
              <a:rPr lang="pt-BR" sz="2600" dirty="0">
                <a:effectLst/>
              </a:rPr>
              <a:t> aos possíveis eventos adversos.</a:t>
            </a:r>
          </a:p>
          <a:p>
            <a:pPr lvl="1" algn="just"/>
            <a:r>
              <a:rPr lang="pt-BR" sz="2600" dirty="0"/>
              <a:t>Evitar o uso de medicamentos de meia vida longa.</a:t>
            </a:r>
          </a:p>
          <a:p>
            <a:pPr lvl="1" algn="just"/>
            <a:r>
              <a:rPr lang="pt-BR" sz="2600" dirty="0">
                <a:effectLst/>
              </a:rPr>
              <a:t>Escolher medicamentos pouco excretados para o leite materno . </a:t>
            </a:r>
          </a:p>
          <a:p>
            <a:pPr lvl="1" algn="just"/>
            <a:r>
              <a:rPr lang="pt-BR" sz="2600" dirty="0">
                <a:effectLst/>
              </a:rPr>
              <a:t>Orientar a </a:t>
            </a:r>
            <a:r>
              <a:rPr lang="pt-BR" sz="2600" dirty="0" err="1">
                <a:effectLst/>
              </a:rPr>
              <a:t>mãe</a:t>
            </a:r>
            <a:r>
              <a:rPr lang="pt-BR" sz="2600" dirty="0">
                <a:effectLst/>
              </a:rPr>
              <a:t> para retirar o seu leite com </a:t>
            </a:r>
            <a:r>
              <a:rPr lang="pt-BR" sz="2600" dirty="0" err="1">
                <a:effectLst/>
              </a:rPr>
              <a:t>antecedência</a:t>
            </a:r>
            <a:r>
              <a:rPr lang="pt-BR" sz="2600" dirty="0">
                <a:effectLst/>
              </a:rPr>
              <a:t> e estocar em congelador para alimentar o bebê no caso de </a:t>
            </a:r>
            <a:r>
              <a:rPr lang="pt-BR" sz="2600" dirty="0" err="1">
                <a:effectLst/>
              </a:rPr>
              <a:t>interrupção</a:t>
            </a:r>
            <a:r>
              <a:rPr lang="pt-BR" sz="2600" dirty="0">
                <a:effectLst/>
              </a:rPr>
              <a:t> </a:t>
            </a:r>
            <a:r>
              <a:rPr lang="pt-BR" sz="2600" dirty="0" err="1">
                <a:effectLst/>
              </a:rPr>
              <a:t>temporária</a:t>
            </a:r>
            <a:r>
              <a:rPr lang="pt-BR" sz="2600" dirty="0">
                <a:effectLst/>
              </a:rPr>
              <a:t> da </a:t>
            </a:r>
            <a:r>
              <a:rPr lang="pt-BR" sz="2600" dirty="0" err="1">
                <a:effectLst/>
              </a:rPr>
              <a:t>amamentação</a:t>
            </a:r>
            <a:r>
              <a:rPr lang="pt-BR" sz="2600" dirty="0">
                <a:effectLst/>
              </a:rPr>
              <a:t> </a:t>
            </a:r>
          </a:p>
          <a:p>
            <a:pPr lvl="1" algn="just"/>
            <a:r>
              <a:rPr lang="pt-BR" sz="2600" dirty="0">
                <a:effectLst/>
              </a:rPr>
              <a:t>Informar os pais sobre a </a:t>
            </a:r>
            <a:r>
              <a:rPr lang="pt-BR" sz="2600" dirty="0" err="1">
                <a:effectLst/>
              </a:rPr>
              <a:t>ausência</a:t>
            </a:r>
            <a:r>
              <a:rPr lang="pt-BR" sz="2600" dirty="0">
                <a:effectLst/>
              </a:rPr>
              <a:t> de </a:t>
            </a:r>
            <a:r>
              <a:rPr lang="pt-BR" sz="2600" dirty="0" err="1">
                <a:effectLst/>
              </a:rPr>
              <a:t>informações</a:t>
            </a:r>
            <a:r>
              <a:rPr lang="pt-BR" sz="2600" dirty="0">
                <a:effectLst/>
              </a:rPr>
              <a:t> sobre o </a:t>
            </a:r>
            <a:r>
              <a:rPr lang="pt-BR" sz="2600" dirty="0" err="1">
                <a:effectLst/>
              </a:rPr>
              <a:t>fármaco</a:t>
            </a:r>
            <a:r>
              <a:rPr lang="pt-BR" sz="2600" dirty="0">
                <a:effectLst/>
              </a:rPr>
              <a:t> prescrito para uso durante a </a:t>
            </a:r>
            <a:r>
              <a:rPr lang="pt-BR" sz="2600" dirty="0" err="1">
                <a:effectLst/>
              </a:rPr>
              <a:t>amamentação</a:t>
            </a:r>
            <a:r>
              <a:rPr lang="pt-BR" sz="2600" dirty="0">
                <a:effectLst/>
              </a:rPr>
              <a:t> ou os riscos de </a:t>
            </a:r>
            <a:r>
              <a:rPr lang="pt-BR" sz="2600" dirty="0" err="1">
                <a:effectLst/>
              </a:rPr>
              <a:t>possíveis</a:t>
            </a:r>
            <a:r>
              <a:rPr lang="pt-BR" sz="2600" dirty="0">
                <a:effectLst/>
              </a:rPr>
              <a:t> efeitos adversos sobre o lactente.</a:t>
            </a:r>
            <a:endParaRPr lang="pt-BR" sz="1800" dirty="0">
              <a:effectLst/>
            </a:endParaRPr>
          </a:p>
          <a:p>
            <a:pPr lvl="1"/>
            <a:endParaRPr lang="pt-BR" sz="1800" dirty="0">
              <a:effectLst/>
            </a:endParaRPr>
          </a:p>
          <a:p>
            <a:pPr lvl="1"/>
            <a:endParaRPr lang="pt-BR" sz="1800" dirty="0">
              <a:effectLst/>
            </a:endParaRPr>
          </a:p>
          <a:p>
            <a:pPr lvl="1"/>
            <a:endParaRPr lang="pt-BR" sz="1800" dirty="0">
              <a:effectLst/>
            </a:endParaRPr>
          </a:p>
          <a:p>
            <a:pPr lvl="1"/>
            <a:endParaRPr lang="pt-BR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684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20284-8674-5A0B-51F6-31890CBC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D88D01-5EB4-2C5F-7240-AB9CB709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86" y="857250"/>
            <a:ext cx="6794120" cy="53197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227FA3-9DFA-F900-4D5E-A6D30430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0A8E0AC-54A3-B47C-99E9-93FFEE06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463550"/>
            <a:ext cx="5969000" cy="5930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72ED24-554A-4EB4-CCCA-7F2030DE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463550"/>
            <a:ext cx="5322887" cy="59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E5E66-3AFF-275D-FF9A-9D4BE5F1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</a:t>
            </a:r>
            <a:r>
              <a:rPr lang="en-US" dirty="0" err="1"/>
              <a:t>Farmacêutico</a:t>
            </a:r>
            <a:r>
              <a:rPr lang="en-US" dirty="0"/>
              <a:t> no 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82C19-0E97-AACE-646D-2A529305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1063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Definição e estabelecimento da modelagem dos serviços a serem ofertados, de acordo com as demandas e necessidades da população assistida;</a:t>
            </a: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Disponibilização de força de trabalho com perfil e formação profissional adequados, observada a necessidade de avaliar o dimensionamento da equipe para o desenvolvimento do Cuidado Farmacêuticos.</a:t>
            </a: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Fomento a estratégias para educação permanente dos profissionais envolvidos nos serviços relacionados ao Cuidado Farmacêutico.</a:t>
            </a: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Estrutura física mínima compatível para a realização dos serviços relacionados ao Cuidado Farmacêutico de forma segura, humanizada e com acessibilidade;</a:t>
            </a: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Integração do Cuidado Farmacêutico em programas, protocolos e linhas de cuidado que fundamentam as ações e os serviços na rede de atenção à saúde;</a:t>
            </a: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pt-BR" b="0" i="0" dirty="0">
                <a:effectLst/>
              </a:rPr>
              <a:t>Existência de fluxos articulados com a equipe de saúde quanto a ações e serviços relacionados ao Cuidado Farmacêutico;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4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ADF451-D929-18F0-EB31-1030BF19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0"/>
            <a:ext cx="8829675" cy="68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FF00E0-6CB2-DF79-88BF-365A44D1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63204"/>
            <a:ext cx="10738080" cy="653159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90C68A-35EE-E5F5-40FC-EAEFF3BC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4" y="142880"/>
            <a:ext cx="3352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FA06F-6EBD-5846-4829-E1F3C1A4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667AD-1958-ABE0-2170-C495BCF6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1) Felipe compareceu com sua genitora no hospital pediátrico, onde o pediatra prescreveu 250mg de ampicilina, em que a apresentação do frasco ampola é 1g para diluir em 4 ml. É correto afirmar que o volume que Felipe irá receber é: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A) 0,1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1,5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C) 1,0 ml</a:t>
            </a:r>
            <a:endParaRPr lang="pt-B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0,5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E) 1,1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6DD61F-4EB8-995B-8A0A-56CAC4F4FC1D}"/>
              </a:ext>
            </a:extLst>
          </p:cNvPr>
          <p:cNvSpPr txBox="1"/>
          <p:nvPr/>
        </p:nvSpPr>
        <p:spPr>
          <a:xfrm>
            <a:off x="4378817" y="3245476"/>
            <a:ext cx="500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1g ----------------------4mL</a:t>
            </a:r>
          </a:p>
          <a:p>
            <a:r>
              <a:rPr lang="en-US" dirty="0">
                <a:solidFill>
                  <a:schemeClr val="accent1"/>
                </a:solidFill>
              </a:rPr>
              <a:t>1000mg ------------4mL</a:t>
            </a:r>
          </a:p>
          <a:p>
            <a:r>
              <a:rPr lang="en-US" dirty="0">
                <a:solidFill>
                  <a:schemeClr val="accent1"/>
                </a:solidFill>
              </a:rPr>
              <a:t>250mg------------------x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X= (4 X 250)/1000</a:t>
            </a:r>
          </a:p>
          <a:p>
            <a:r>
              <a:rPr lang="en-US" dirty="0">
                <a:solidFill>
                  <a:schemeClr val="accent1"/>
                </a:solidFill>
              </a:rPr>
              <a:t>X= 1,0 mL</a:t>
            </a:r>
          </a:p>
        </p:txBody>
      </p:sp>
    </p:spTree>
    <p:extLst>
      <p:ext uri="{BB962C8B-B14F-4D97-AF65-F5344CB8AC3E}">
        <p14:creationId xmlns:p14="http://schemas.microsoft.com/office/powerpoint/2010/main" val="124263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FC632-1A68-B796-9BA1-669FB5FC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9E1086-7670-A390-3F91-F6C9F0BB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2) Um médico prescreveu para criança internada na Pediatria: metronidazol 125mg EV a cada 8 horas. Na instituição, há disponível o metronidazol 0,5% com 100ml de solução injetável. Qual o volume do medicamento deve ser dispensado para atender a prescrição em 24h?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A) 5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10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C) 25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50 ml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E) 75 </a:t>
            </a:r>
            <a:r>
              <a:rPr lang="pt-BR" sz="1800" dirty="0" err="1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mL</a:t>
            </a:r>
            <a:endParaRPr lang="pt-B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34C4EC-5BF4-D83F-E439-DF08E985635C}"/>
              </a:ext>
            </a:extLst>
          </p:cNvPr>
          <p:cNvSpPr txBox="1"/>
          <p:nvPr/>
        </p:nvSpPr>
        <p:spPr>
          <a:xfrm>
            <a:off x="3490174" y="3172579"/>
            <a:ext cx="7572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% = </a:t>
            </a:r>
            <a:r>
              <a:rPr lang="en-US" dirty="0" err="1">
                <a:solidFill>
                  <a:schemeClr val="accent1"/>
                </a:solidFill>
              </a:rPr>
              <a:t>massa</a:t>
            </a:r>
            <a:r>
              <a:rPr lang="en-US" dirty="0">
                <a:solidFill>
                  <a:schemeClr val="accent1"/>
                </a:solidFill>
              </a:rPr>
              <a:t> (g)/ volume (mL)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Metronizadol</a:t>
            </a:r>
            <a:r>
              <a:rPr lang="en-US" dirty="0">
                <a:solidFill>
                  <a:schemeClr val="accent1"/>
                </a:solidFill>
              </a:rPr>
              <a:t> 0,5% = 0,5g.100mL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500mg/100mL = 5mg/mL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5 mg-----------1mL</a:t>
            </a:r>
          </a:p>
          <a:p>
            <a:r>
              <a:rPr lang="en-US" dirty="0">
                <a:solidFill>
                  <a:schemeClr val="accent1"/>
                </a:solidFill>
              </a:rPr>
              <a:t>125mg---------X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X= 125/5= 25mL </a:t>
            </a:r>
            <a:r>
              <a:rPr lang="en-US" dirty="0" err="1">
                <a:solidFill>
                  <a:schemeClr val="accent1"/>
                </a:solidFill>
              </a:rPr>
              <a:t>por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horário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Como o </a:t>
            </a:r>
            <a:r>
              <a:rPr lang="en-US" dirty="0" err="1">
                <a:solidFill>
                  <a:schemeClr val="accent1"/>
                </a:solidFill>
              </a:rPr>
              <a:t>medicamento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foi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prescrito</a:t>
            </a:r>
            <a:r>
              <a:rPr lang="en-US" dirty="0">
                <a:solidFill>
                  <a:schemeClr val="accent1"/>
                </a:solidFill>
              </a:rPr>
              <a:t> 3x/</a:t>
            </a:r>
            <a:r>
              <a:rPr lang="en-US" dirty="0" err="1">
                <a:solidFill>
                  <a:schemeClr val="accent1"/>
                </a:solidFill>
              </a:rPr>
              <a:t>dia</a:t>
            </a:r>
            <a:r>
              <a:rPr lang="en-US" dirty="0">
                <a:solidFill>
                  <a:schemeClr val="accent1"/>
                </a:solidFill>
              </a:rPr>
              <a:t>, o volume total para </a:t>
            </a:r>
            <a:r>
              <a:rPr lang="en-US" dirty="0" err="1">
                <a:solidFill>
                  <a:schemeClr val="accent1"/>
                </a:solidFill>
              </a:rPr>
              <a:t>atender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prescrição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é</a:t>
            </a:r>
            <a:r>
              <a:rPr lang="en-US" dirty="0">
                <a:solidFill>
                  <a:schemeClr val="accent1"/>
                </a:solidFill>
              </a:rPr>
              <a:t> 3X25mL= 75mL</a:t>
            </a:r>
          </a:p>
        </p:txBody>
      </p:sp>
    </p:spTree>
    <p:extLst>
      <p:ext uri="{BB962C8B-B14F-4D97-AF65-F5344CB8AC3E}">
        <p14:creationId xmlns:p14="http://schemas.microsoft.com/office/powerpoint/2010/main" val="222093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B5543-97DD-C4F3-9FFF-D83BB4F8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617F6-B01B-D4BC-6FDE-002F77C8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3) Para Amanda de 3 anos foi prescrito tratamento com ampicilina (frascos contendo 50mg/</a:t>
            </a: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mL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e de 60mL após reconstituição) por 10 dias. A dose da prescrição médica é de 250mg a cada 6 horas. O número de frascos a serem fornecidos de ampicilina para todo o tratamento são ______. Orientar a mãe para administrar ______</a:t>
            </a: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mL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a cada 6 horas, conforme prescrição médica. Assinale a alternativa que completa correta e respectivamente as lacunas.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A) 3 frascos; 2,5ml</a:t>
            </a:r>
            <a:endParaRPr lang="pt-BR" sz="1800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4 frascos; 5ml</a:t>
            </a:r>
            <a:endParaRPr lang="pt-BR" sz="1800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C) 2 frascos; 2ml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5 frascos; 6ml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4F3F4B-CAA0-B5C0-BDDD-7FD3CC6F6007}"/>
              </a:ext>
            </a:extLst>
          </p:cNvPr>
          <p:cNvSpPr txBox="1"/>
          <p:nvPr/>
        </p:nvSpPr>
        <p:spPr>
          <a:xfrm>
            <a:off x="3490173" y="3533187"/>
            <a:ext cx="8203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50mg---------1mL</a:t>
            </a:r>
          </a:p>
          <a:p>
            <a:r>
              <a:rPr lang="en-US" dirty="0">
                <a:solidFill>
                  <a:schemeClr val="accent1"/>
                </a:solidFill>
              </a:rPr>
              <a:t>250mg-------X</a:t>
            </a:r>
          </a:p>
          <a:p>
            <a:r>
              <a:rPr lang="en-US" dirty="0">
                <a:solidFill>
                  <a:schemeClr val="accent1"/>
                </a:solidFill>
              </a:rPr>
              <a:t>X= 250/50mL= 5mL.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err="1">
                <a:solidFill>
                  <a:schemeClr val="accent1"/>
                </a:solidFill>
              </a:rPr>
              <a:t>criança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utilizará</a:t>
            </a:r>
            <a:r>
              <a:rPr lang="en-US" dirty="0">
                <a:solidFill>
                  <a:schemeClr val="accent1"/>
                </a:solidFill>
              </a:rPr>
              <a:t> 4x/</a:t>
            </a:r>
            <a:r>
              <a:rPr lang="en-US" dirty="0" err="1">
                <a:solidFill>
                  <a:schemeClr val="accent1"/>
                </a:solidFill>
              </a:rPr>
              <a:t>dia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portanto</a:t>
            </a:r>
            <a:r>
              <a:rPr lang="en-US" dirty="0">
                <a:solidFill>
                  <a:schemeClr val="accent1"/>
                </a:solidFill>
              </a:rPr>
              <a:t>, 20mL/dia.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Se o </a:t>
            </a:r>
            <a:r>
              <a:rPr lang="en-US" dirty="0" err="1">
                <a:solidFill>
                  <a:schemeClr val="accent1"/>
                </a:solidFill>
              </a:rPr>
              <a:t>frasco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tem</a:t>
            </a:r>
            <a:r>
              <a:rPr lang="en-US" dirty="0">
                <a:solidFill>
                  <a:schemeClr val="accent1"/>
                </a:solidFill>
              </a:rPr>
              <a:t> 60mL-----------1 </a:t>
            </a:r>
            <a:r>
              <a:rPr lang="en-US" dirty="0" err="1">
                <a:solidFill>
                  <a:schemeClr val="accent1"/>
                </a:solidFill>
              </a:rPr>
              <a:t>frasco</a:t>
            </a:r>
            <a:r>
              <a:rPr lang="en-US" dirty="0">
                <a:solidFill>
                  <a:schemeClr val="accent1"/>
                </a:solidFill>
              </a:rPr>
              <a:t>------------3 </a:t>
            </a:r>
            <a:r>
              <a:rPr lang="en-US" dirty="0" err="1">
                <a:solidFill>
                  <a:schemeClr val="accent1"/>
                </a:solidFill>
              </a:rPr>
              <a:t>dias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			  X--------------------10 </a:t>
            </a:r>
            <a:r>
              <a:rPr lang="en-US" dirty="0" err="1">
                <a:solidFill>
                  <a:schemeClr val="accent1"/>
                </a:solidFill>
              </a:rPr>
              <a:t>dias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			X= 10/3= 3,3-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4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frascos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para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completar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o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tratamento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0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82E9D-337F-4947-9C91-F22AE5B0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B03535-C47E-7817-8051-2023101F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4) Como infortúnios acontecem, chega uma criança em crise convulsiva no hospital e seu colega pediatra pede ajuda para calcular a dose de fenobarbital, pois não trouxera a calculadora e desconhecia o método de cálculo manual. É sabido que cada ampola contém 2 ml, e cada ml contém 100 mg do fármaco. A dose preconizada na instituição é de 15 a 20 mg/kg. O pediatra opta pela dose mínima, pois a criança estava em crise focal naquele momento. Então, qual será o volume aspirado do medicamento para ser administrado na criança, que pesa 6 kg?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A) 9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0,09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C) 1,8ml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0,9 ml</a:t>
            </a:r>
            <a:endParaRPr lang="pt-B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E) 0,18 ml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6404CC-3050-6F1D-287C-4DF91CDFFAF0}"/>
              </a:ext>
            </a:extLst>
          </p:cNvPr>
          <p:cNvSpPr txBox="1"/>
          <p:nvPr/>
        </p:nvSpPr>
        <p:spPr>
          <a:xfrm>
            <a:off x="3490173" y="3533187"/>
            <a:ext cx="8203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Dose minima a ser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administrada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15mg/kg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15mg------1Kg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 X ---------6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 X= 90mg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</a:rPr>
              <a:t>200mg de </a:t>
            </a:r>
            <a:r>
              <a:rPr lang="en-US" dirty="0" err="1">
                <a:solidFill>
                  <a:schemeClr val="accent1"/>
                </a:solidFill>
              </a:rPr>
              <a:t>fenobarbital</a:t>
            </a:r>
            <a:r>
              <a:rPr lang="en-US" dirty="0">
                <a:solidFill>
                  <a:schemeClr val="accent1"/>
                </a:solidFill>
              </a:rPr>
              <a:t> -----2 mL de </a:t>
            </a:r>
            <a:r>
              <a:rPr lang="en-US" dirty="0" err="1">
                <a:solidFill>
                  <a:schemeClr val="accent1"/>
                </a:solidFill>
              </a:rPr>
              <a:t>solução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90 mg-----------------------------Y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Y= (90x2)/200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Y= 0,9mL</a:t>
            </a:r>
          </a:p>
        </p:txBody>
      </p:sp>
    </p:spTree>
    <p:extLst>
      <p:ext uri="{BB962C8B-B14F-4D97-AF65-F5344CB8AC3E}">
        <p14:creationId xmlns:p14="http://schemas.microsoft.com/office/powerpoint/2010/main" val="300929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D6ECA-5414-1873-5B0B-4F6FFC05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1E8ED5-941F-583B-E129-4ABEE1A5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5) Uma ampola de dobutamina 250mg/20mL foi diluída para 260mL e administrada, em bomba de infusão, a um paciente com insuficiência renal aguda. Se dessa solução foi administrada apenas 92mL, a dose de dobutamina que o paciente recebeu foi de quanto?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CBF308-87FD-78F6-AF71-5663DC00FB2D}"/>
              </a:ext>
            </a:extLst>
          </p:cNvPr>
          <p:cNvSpPr txBox="1"/>
          <p:nvPr/>
        </p:nvSpPr>
        <p:spPr>
          <a:xfrm>
            <a:off x="1571221" y="2940759"/>
            <a:ext cx="8203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Dobutamina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----------250mg/20mL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Diluição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qsp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260mL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250mg---------260mL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X----------------92mL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(250 x 92)/260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88,5mL</a:t>
            </a:r>
          </a:p>
        </p:txBody>
      </p:sp>
    </p:spTree>
    <p:extLst>
      <p:ext uri="{BB962C8B-B14F-4D97-AF65-F5344CB8AC3E}">
        <p14:creationId xmlns:p14="http://schemas.microsoft.com/office/powerpoint/2010/main" val="960317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9D5745-1B3F-057E-2FEA-0D6C7901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38918"/>
            <a:ext cx="595034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6) 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 paciente MCDR, feminino, 3 anos e 25kg, está hospitalizado em UTI após dar entrada no hospital com sepse de foco pulmonar, evoluindo com desconforto respiratório importante e necessitando de intubação endotraqueal e tratamento com antibióticos de amplo espectro. Segue com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sedoanalgesia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em uso de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Fentanil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Dexmetedomidina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Os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sedoanalgésicos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utilizados estão descritos abaixo, conforme prescrição médica. Responda, qual a dose de cada um deles (em mcg/kg/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e quantos frascos a serem dispensados por dia, para 24h, levando em consideração que estão sendo infundidos por uma bomba de infusão contínua com equipo de volume 2mL?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CEE1791-CF31-C313-EBA1-C9B2BA346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89375"/>
              </p:ext>
            </p:extLst>
          </p:nvPr>
        </p:nvGraphicFramePr>
        <p:xfrm>
          <a:off x="6691313" y="238918"/>
          <a:ext cx="5262562" cy="1513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366">
                  <a:extLst>
                    <a:ext uri="{9D8B030D-6E8A-4147-A177-3AD203B41FA5}">
                      <a16:colId xmlns:a16="http://schemas.microsoft.com/office/drawing/2014/main" val="2335502500"/>
                    </a:ext>
                  </a:extLst>
                </a:gridCol>
                <a:gridCol w="1692657">
                  <a:extLst>
                    <a:ext uri="{9D8B030D-6E8A-4147-A177-3AD203B41FA5}">
                      <a16:colId xmlns:a16="http://schemas.microsoft.com/office/drawing/2014/main" val="2533275653"/>
                    </a:ext>
                  </a:extLst>
                </a:gridCol>
                <a:gridCol w="1006539">
                  <a:extLst>
                    <a:ext uri="{9D8B030D-6E8A-4147-A177-3AD203B41FA5}">
                      <a16:colId xmlns:a16="http://schemas.microsoft.com/office/drawing/2014/main" val="4288958209"/>
                    </a:ext>
                  </a:extLst>
                </a:gridCol>
              </a:tblGrid>
              <a:tr h="76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Fentanil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100 mcg/2mL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600mcg (12mL)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18mL SF 0,9% </a:t>
                      </a:r>
                      <a:r>
                        <a:rPr lang="en-US" sz="1200" dirty="0" err="1">
                          <a:effectLst/>
                          <a:highlight>
                            <a:srgbClr val="FFFFFF"/>
                          </a:highlight>
                        </a:rPr>
                        <a:t>qsp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correr a 0,5mL/h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0782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Dexmedetomidina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200mcg/2mL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600mcg (6mL)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144mL SF 0,9% </a:t>
                      </a:r>
                      <a:r>
                        <a:rPr lang="en-US" sz="1200" dirty="0" err="1">
                          <a:effectLst/>
                          <a:highlight>
                            <a:srgbClr val="FFFFFF"/>
                          </a:highlight>
                        </a:rPr>
                        <a:t>qsp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correr a 1mL/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3976031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0B0B152-47BC-262C-9A01-1182FE28C7B0}"/>
              </a:ext>
            </a:extLst>
          </p:cNvPr>
          <p:cNvSpPr txBox="1"/>
          <p:nvPr/>
        </p:nvSpPr>
        <p:spPr>
          <a:xfrm>
            <a:off x="263328" y="3053546"/>
            <a:ext cx="5899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Primeiro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concentração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da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bolsa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Volume final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18mL (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porque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é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qsp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).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Prescrito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600mcg de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fenta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que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foram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diluídos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para 18mL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Portanto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600/18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= 33,3mcg/mL (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concentração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da 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bolsa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).</a:t>
            </a:r>
          </a:p>
          <a:p>
            <a:endParaRPr lang="en-US" b="1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Segundo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dose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em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mcg/kg/h: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33,3mcg---------------1mL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X-------------------------0,5mL/h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16,65mcg/h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16,65mcg/h---------------25kg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Y------------------------------1kg</a:t>
            </a:r>
          </a:p>
          <a:p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Y=0,66mcg/kg/h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92BA38-8AF8-7A9F-CFD6-B214E029AE44}"/>
              </a:ext>
            </a:extLst>
          </p:cNvPr>
          <p:cNvSpPr txBox="1"/>
          <p:nvPr/>
        </p:nvSpPr>
        <p:spPr>
          <a:xfrm>
            <a:off x="6500813" y="1779687"/>
            <a:ext cx="58999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Terceiro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quantidade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ampolas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para 24h: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0,5mL------------1h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X------------------24h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12mL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(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medicamento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+ SPPV)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Volume total= 12mL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+ 2mL do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equipo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14mL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 600mcg---------18mL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   X---------------14mL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   x= 466,7mcg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Apresentação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do fentanyl = 100mcg----------2mL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		               466,7mcg----------t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			 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t= 9,3mL de </a:t>
            </a:r>
            <a:r>
              <a:rPr lang="en-US" b="1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fentanil</a:t>
            </a:r>
            <a:endParaRPr lang="en-US" b="1" dirty="0">
              <a:solidFill>
                <a:schemeClr val="accent1"/>
              </a:solidFill>
              <a:highlight>
                <a:srgbClr val="C0C0C0"/>
              </a:highlight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1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ampola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tem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2 mL Para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atender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prescrição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serão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necessárias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5 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ampolas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de fentanyl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.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34BB98-034F-C530-729B-FB2D15569333}"/>
              </a:ext>
            </a:extLst>
          </p:cNvPr>
          <p:cNvSpPr txBox="1"/>
          <p:nvPr/>
        </p:nvSpPr>
        <p:spPr>
          <a:xfrm>
            <a:off x="9322594" y="3928056"/>
            <a:ext cx="268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33,3mcg-----------1mL</a:t>
            </a:r>
          </a:p>
          <a:p>
            <a:r>
              <a:rPr lang="en-US" dirty="0">
                <a:solidFill>
                  <a:srgbClr val="FF0000"/>
                </a:solidFill>
              </a:rPr>
              <a:t> X--------------14mL</a:t>
            </a:r>
          </a:p>
          <a:p>
            <a:r>
              <a:rPr lang="en-US" dirty="0">
                <a:solidFill>
                  <a:srgbClr val="FF0000"/>
                </a:solidFill>
              </a:rPr>
              <a:t>X= 466,2mcg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627780-63B1-A2B0-41F1-325C3D18370A}"/>
              </a:ext>
            </a:extLst>
          </p:cNvPr>
          <p:cNvSpPr txBox="1"/>
          <p:nvPr/>
        </p:nvSpPr>
        <p:spPr>
          <a:xfrm>
            <a:off x="8870646" y="4220924"/>
            <a:ext cx="56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53090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9D5745-1B3F-057E-2FEA-0D6C7901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38918"/>
            <a:ext cx="595034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6) 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 paciente MCDR, feminino, 3 anos e 25kg, está hospitalizado em UTI após dar entrada no hospital com sepse de foco pulmonar, evoluindo com desconforto respiratório importante e necessitando de intubação endotraqueal e tratamento com antibióticos de amplo espectro. Segue com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sedoanalgesia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em uso de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Fentanil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Dexmetedomidina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Os 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sedoanalgésicos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utilizados estão descritos abaixo, conforme prescrição médica. Responda, qual a dose de cada um deles (em mcg/kg/</a:t>
            </a:r>
            <a:r>
              <a:rPr lang="pt-BR" sz="16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pt-BR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e quantos frascos a serem dispensados por dia, para 24h, levando em consideração que estão sendo infundidos por uma bomba de infusão contínua com equipo de volume 2mL?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CEE1791-CF31-C313-EBA1-C9B2BA3462CE}"/>
              </a:ext>
            </a:extLst>
          </p:cNvPr>
          <p:cNvGraphicFramePr>
            <a:graphicFrameLocks noGrp="1"/>
          </p:cNvGraphicFramePr>
          <p:nvPr/>
        </p:nvGraphicFramePr>
        <p:xfrm>
          <a:off x="6691313" y="238918"/>
          <a:ext cx="5262562" cy="1513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366">
                  <a:extLst>
                    <a:ext uri="{9D8B030D-6E8A-4147-A177-3AD203B41FA5}">
                      <a16:colId xmlns:a16="http://schemas.microsoft.com/office/drawing/2014/main" val="2335502500"/>
                    </a:ext>
                  </a:extLst>
                </a:gridCol>
                <a:gridCol w="1692657">
                  <a:extLst>
                    <a:ext uri="{9D8B030D-6E8A-4147-A177-3AD203B41FA5}">
                      <a16:colId xmlns:a16="http://schemas.microsoft.com/office/drawing/2014/main" val="2533275653"/>
                    </a:ext>
                  </a:extLst>
                </a:gridCol>
                <a:gridCol w="1006539">
                  <a:extLst>
                    <a:ext uri="{9D8B030D-6E8A-4147-A177-3AD203B41FA5}">
                      <a16:colId xmlns:a16="http://schemas.microsoft.com/office/drawing/2014/main" val="4288958209"/>
                    </a:ext>
                  </a:extLst>
                </a:gridCol>
              </a:tblGrid>
              <a:tr h="76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Fentanil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100 mcg/2mL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600mcg (12mL)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18mL SF 0,9% </a:t>
                      </a:r>
                      <a:r>
                        <a:rPr lang="en-US" sz="1200" dirty="0" err="1">
                          <a:effectLst/>
                          <a:highlight>
                            <a:srgbClr val="FFFFFF"/>
                          </a:highlight>
                        </a:rPr>
                        <a:t>qsp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correr a 0,5mL/h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0782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Dexmedetomidina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highlight>
                            <a:srgbClr val="FFFFFF"/>
                          </a:highlight>
                        </a:rPr>
                        <a:t>200mcg/2mL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600mcg (6mL)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144mL SF 0,9% </a:t>
                      </a:r>
                      <a:r>
                        <a:rPr lang="en-US" sz="1200" dirty="0" err="1">
                          <a:effectLst/>
                          <a:highlight>
                            <a:srgbClr val="FFFFFF"/>
                          </a:highlight>
                        </a:rPr>
                        <a:t>qsp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correr a 1mL/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3976031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0B0B152-47BC-262C-9A01-1182FE28C7B0}"/>
              </a:ext>
            </a:extLst>
          </p:cNvPr>
          <p:cNvSpPr txBox="1"/>
          <p:nvPr/>
        </p:nvSpPr>
        <p:spPr>
          <a:xfrm>
            <a:off x="263328" y="3053546"/>
            <a:ext cx="5899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Primeiro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concentração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da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bolsa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(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dex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):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Volume final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144mL (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porque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é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qsp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).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Prescrito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600mcg de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dex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que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foram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diluídos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para 144mL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Portanto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600/144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= 4,17mcg/mL (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concentração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da 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bolsa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).</a:t>
            </a:r>
          </a:p>
          <a:p>
            <a:endParaRPr lang="en-US" b="1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Segundo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dose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em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mcg/kg/h: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4,17mcg---------------1mL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X-------------------------1,0mL/h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4,17mcg/h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4,17mcg/h---------------25kg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Y------------------------------1kg</a:t>
            </a:r>
          </a:p>
          <a:p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Y=0,17mcg/kg/h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92BA38-8AF8-7A9F-CFD6-B214E029AE44}"/>
              </a:ext>
            </a:extLst>
          </p:cNvPr>
          <p:cNvSpPr txBox="1"/>
          <p:nvPr/>
        </p:nvSpPr>
        <p:spPr>
          <a:xfrm>
            <a:off x="6500813" y="1779687"/>
            <a:ext cx="58999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Terceiro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quantidade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ampolas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para 24h: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1,0mL------------1h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X------------------24h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24mL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(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medicamento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+ SPPV)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Volume total= 24mL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+ 2mL do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equipo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26mL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600mcg---------144mL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y-------------------26mL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      y= 108,33 mcg de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dexmedetomidina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Apresentação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dexmedetomidina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= 200mcg----------2mL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		                                108,33mcg-------t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			 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t= 1,08 mL de </a:t>
            </a:r>
            <a:r>
              <a:rPr lang="en-US" b="1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dex</a:t>
            </a:r>
            <a:endParaRPr lang="en-US" b="1" dirty="0">
              <a:solidFill>
                <a:schemeClr val="accent1"/>
              </a:solidFill>
              <a:highlight>
                <a:srgbClr val="C0C0C0"/>
              </a:highlight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1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ampola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tem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2 mL Para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atender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prescrição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será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necessária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1 </a:t>
            </a:r>
            <a:r>
              <a:rPr lang="en-US" b="1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ampola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dexmedetomidina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.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A6FC2D-7A42-327B-CF4F-73AB3F6DFD4A}"/>
              </a:ext>
            </a:extLst>
          </p:cNvPr>
          <p:cNvSpPr txBox="1"/>
          <p:nvPr/>
        </p:nvSpPr>
        <p:spPr>
          <a:xfrm>
            <a:off x="9510914" y="3850782"/>
            <a:ext cx="268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4,17mcg-----------1mL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X--------------------26mL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X= 108,42mcg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728C27-361D-AF55-6A2F-36DEDF23D78F}"/>
              </a:ext>
            </a:extLst>
          </p:cNvPr>
          <p:cNvSpPr txBox="1"/>
          <p:nvPr/>
        </p:nvSpPr>
        <p:spPr>
          <a:xfrm>
            <a:off x="9058966" y="4143650"/>
            <a:ext cx="56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923356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BAD40-8670-34B5-5080-2CC5CC4D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29"/>
            <a:ext cx="10515600" cy="1325563"/>
          </a:xfrm>
        </p:spPr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66D401-C8A3-9DA0-5719-79EB0CA8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29" y="11044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7) O mesmo paciente MCDR da questão acima evoluiu com gravidade da infecção pulmonar, com choque séptico, necessitando de droga vasoativa, noradrenalina, conforme descrito abaixo. Responda, qual a dose de noradrenalina prescrita, em mcg/kg/min?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54CDBD-4A56-DAB3-F234-8122C174A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98452"/>
              </p:ext>
            </p:extLst>
          </p:nvPr>
        </p:nvGraphicFramePr>
        <p:xfrm>
          <a:off x="2482401" y="2000977"/>
          <a:ext cx="5715000" cy="954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42238075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4499067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268921792"/>
                    </a:ext>
                  </a:extLst>
                </a:gridCol>
              </a:tblGrid>
              <a:tr h="51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Noradrenalina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1mg/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mL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(ampola 4mL)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3,6mg (3,6mL)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FF"/>
                          </a:highlight>
                        </a:rPr>
                        <a:t>221,4mL SF 0,9% qsp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correr a 1mL/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8136537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11A6-7B49-268F-EAD9-4D81DC708AE7}"/>
              </a:ext>
            </a:extLst>
          </p:cNvPr>
          <p:cNvSpPr txBox="1"/>
          <p:nvPr/>
        </p:nvSpPr>
        <p:spPr>
          <a:xfrm>
            <a:off x="212435" y="3124861"/>
            <a:ext cx="638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Primeiro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concentração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da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bolsa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(DVA-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nora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):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Volume final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221,4mL (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porque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é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qsp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).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Prescrito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3,6mg de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nora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que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foram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diluídos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para 221,4mL</a:t>
            </a:r>
          </a:p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Portanto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3,6/221,4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= 0,0163mg/mL (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concentração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da </a:t>
            </a:r>
            <a:r>
              <a:rPr lang="en-US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bolsa</a:t>
            </a:r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).</a:t>
            </a:r>
          </a:p>
          <a:p>
            <a:endParaRPr lang="en-US" b="1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Segundo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passo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calcular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a dose </a:t>
            </a:r>
            <a:r>
              <a:rPr lang="en-US" b="1" dirty="0" err="1">
                <a:solidFill>
                  <a:schemeClr val="accent1"/>
                </a:solidFill>
                <a:sym typeface="Wingdings" pitchFamily="2" charset="2"/>
              </a:rPr>
              <a:t>em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 mcg/kg/min:</a:t>
            </a:r>
          </a:p>
          <a:p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0,0163m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g---------------1mL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X-------------------------1,0mL/h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0,0163mg//h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0,0163mg//h--------------25kg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Y------------------------------1kg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Y=0,00065mg/kg/h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36CE59-D9A7-1D80-2EFF-A92DCEF63B96}"/>
              </a:ext>
            </a:extLst>
          </p:cNvPr>
          <p:cNvSpPr txBox="1"/>
          <p:nvPr/>
        </p:nvSpPr>
        <p:spPr>
          <a:xfrm>
            <a:off x="6437896" y="5455746"/>
            <a:ext cx="638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Y= 0,00065mg/kg/60min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Y= 0,011mcg/kg/min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9E843468-E9FB-0300-9AB2-4DD2316BCA13}"/>
              </a:ext>
            </a:extLst>
          </p:cNvPr>
          <p:cNvSpPr/>
          <p:nvPr/>
        </p:nvSpPr>
        <p:spPr>
          <a:xfrm>
            <a:off x="4161924" y="5776879"/>
            <a:ext cx="1828800" cy="639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E5E66-3AFF-275D-FF9A-9D4BE5F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1325563"/>
          </a:xfrm>
        </p:spPr>
        <p:txBody>
          <a:bodyPr/>
          <a:lstStyle/>
          <a:p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</a:t>
            </a:r>
            <a:r>
              <a:rPr lang="en-US" dirty="0" err="1"/>
              <a:t>Farmacêutico</a:t>
            </a:r>
            <a:r>
              <a:rPr lang="en-US" dirty="0"/>
              <a:t> no 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82C19-0E97-AACE-646D-2A529305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503555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Elaboração de documentos técnico-científicos e demais materiais educativos, voltados à capacitação de profissionais, à educação em saúde de usuários e à orientação e sistematização dos serviços relacionados ao Cuidado Farmacêutico;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Promoção de estratégias para o registro das ações e serviços prestados em sistemas de informação vigentes no SUS;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Incorporação de metas relacionadas ao Cuidado Farmacêutico nos instrumentos de planejamento e gestão no âmbito do SUS;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Institucionalização do Cuidado Farmacêutico em normativas e diretrizes que estimulem a sustentabilidade das ações e serviços ofertados à população;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Desenvolvimento de mecanismos de monitoramento e avaliação dos serviços relacionados ao Cuidado Farmacêutico; e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7"/>
            </a:pPr>
            <a:r>
              <a:rPr lang="pt-BR" sz="1800" dirty="0"/>
              <a:t>Desenvolvimento de ações voltadas para o cuidado integral, de forma integrada com a equipe de saúde interdisciplinar, com foco na promoção e recuperação da saúde e prevenção de agravos.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322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6E1D9-F7C8-5625-EBA8-4D427821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91"/>
            <a:ext cx="10515600" cy="1325563"/>
          </a:xfrm>
        </p:spPr>
        <p:txBody>
          <a:bodyPr/>
          <a:lstStyle/>
          <a:p>
            <a:r>
              <a:rPr lang="en-US" b="1" dirty="0" err="1"/>
              <a:t>Exercícios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032DC-3629-3A3E-F590-92B7ACE6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8) Em relação à noradrenalina, quantos frascos a serem dispensados por dia, para 24h, levando em consideração que estão sendo infundidos por uma bomba de infusão contínua com equipo de volume 2mL?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C2D70FB-B949-F120-622F-E33FAFCB6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14956"/>
              </p:ext>
            </p:extLst>
          </p:nvPr>
        </p:nvGraphicFramePr>
        <p:xfrm>
          <a:off x="2300487" y="2378003"/>
          <a:ext cx="5715000" cy="954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42238075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4499067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268921792"/>
                    </a:ext>
                  </a:extLst>
                </a:gridCol>
              </a:tblGrid>
              <a:tr h="51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Noradrenalina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1mg/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mL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(ampola 4mL)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3,6mg (3,6mL)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+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221,4mL SF 0,9% </a:t>
                      </a:r>
                      <a:r>
                        <a:rPr lang="en-US" sz="1200" dirty="0" err="1">
                          <a:effectLst/>
                          <a:highlight>
                            <a:srgbClr val="FFFFFF"/>
                          </a:highlight>
                        </a:rPr>
                        <a:t>qsp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pt-BR" sz="1200" dirty="0">
                          <a:effectLst/>
                          <a:highlight>
                            <a:srgbClr val="FFFFFF"/>
                          </a:highlight>
                        </a:rPr>
                        <a:t>correr a 1mL/</a:t>
                      </a:r>
                      <a:r>
                        <a:rPr lang="pt-BR" sz="1200" dirty="0" err="1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8136537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99393A3-463C-9A7D-4AC3-64CB422AA0D0}"/>
              </a:ext>
            </a:extLst>
          </p:cNvPr>
          <p:cNvSpPr txBox="1"/>
          <p:nvPr/>
        </p:nvSpPr>
        <p:spPr>
          <a:xfrm>
            <a:off x="632672" y="3768409"/>
            <a:ext cx="4390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1mL-----1h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X---------24h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 24mL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por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dia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Total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solução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, com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equipo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= 24+2= 26mL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3,6mg-------------221,4mL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X------------------------26mL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X=0,4227mg		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2090FB-AA40-CF21-9BF0-BC0F3F840E9A}"/>
              </a:ext>
            </a:extLst>
          </p:cNvPr>
          <p:cNvSpPr txBox="1"/>
          <p:nvPr/>
        </p:nvSpPr>
        <p:spPr>
          <a:xfrm>
            <a:off x="5820442" y="3768409"/>
            <a:ext cx="439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	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72F8B5-E383-13E0-2160-9A2EEA33796E}"/>
              </a:ext>
            </a:extLst>
          </p:cNvPr>
          <p:cNvSpPr txBox="1"/>
          <p:nvPr/>
        </p:nvSpPr>
        <p:spPr>
          <a:xfrm>
            <a:off x="6066190" y="3768408"/>
            <a:ext cx="5549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Apresentação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da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nora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4mg----------4mL</a:t>
            </a: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0,4227mg---Y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Y= 0,4227mL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em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24 h</a:t>
            </a:r>
          </a:p>
          <a:p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Se 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ampola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contém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4mL,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vou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precisar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de 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1 </a:t>
            </a:r>
            <a:r>
              <a:rPr lang="en-US" b="1" dirty="0" err="1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ampola</a:t>
            </a:r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para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todo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o 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período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.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BD3C1A-CFAD-09C0-900F-A1A107428BAA}"/>
              </a:ext>
            </a:extLst>
          </p:cNvPr>
          <p:cNvSpPr txBox="1"/>
          <p:nvPr/>
        </p:nvSpPr>
        <p:spPr>
          <a:xfrm>
            <a:off x="3414914" y="5333952"/>
            <a:ext cx="268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0,0163mg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-----------1mL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X--------------------26mL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X= 0,4238 mcg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4CE98B-C69A-3601-6F41-35D260A31D4A}"/>
              </a:ext>
            </a:extLst>
          </p:cNvPr>
          <p:cNvSpPr txBox="1"/>
          <p:nvPr/>
        </p:nvSpPr>
        <p:spPr>
          <a:xfrm>
            <a:off x="2962966" y="5626820"/>
            <a:ext cx="56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1679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4068AC-B257-C20C-B459-636A4547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425" y="2424113"/>
            <a:ext cx="3289300" cy="33528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BB86200-364B-8831-A391-585396B0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Contextualização</a:t>
            </a:r>
            <a:endParaRPr lang="en-US" b="1" dirty="0"/>
          </a:p>
        </p:txBody>
      </p:sp>
      <p:sp>
        <p:nvSpPr>
          <p:cNvPr id="5" name="Balão Retangular 4">
            <a:extLst>
              <a:ext uri="{FF2B5EF4-FFF2-40B4-BE49-F238E27FC236}">
                <a16:creationId xmlns:a16="http://schemas.microsoft.com/office/drawing/2014/main" id="{17D327AA-9554-44B5-A95C-587BD485673A}"/>
              </a:ext>
            </a:extLst>
          </p:cNvPr>
          <p:cNvSpPr/>
          <p:nvPr/>
        </p:nvSpPr>
        <p:spPr>
          <a:xfrm>
            <a:off x="1000124" y="2424113"/>
            <a:ext cx="5529263" cy="31480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Atuação</a:t>
            </a:r>
            <a:r>
              <a:rPr lang="en-US" sz="3200" dirty="0"/>
              <a:t> interprofessional no SUS para </a:t>
            </a:r>
            <a:r>
              <a:rPr lang="en-US" sz="3200" dirty="0" err="1"/>
              <a:t>tratamentos</a:t>
            </a:r>
            <a:r>
              <a:rPr lang="en-US" sz="3200" dirty="0"/>
              <a:t> </a:t>
            </a:r>
            <a:r>
              <a:rPr lang="en-US" sz="3200" dirty="0" err="1"/>
              <a:t>complexos</a:t>
            </a:r>
            <a:endParaRPr lang="en-US" sz="3200" dirty="0"/>
          </a:p>
        </p:txBody>
      </p:sp>
      <p:sp>
        <p:nvSpPr>
          <p:cNvPr id="6" name="Botão de Ação: Término 5">
            <a:hlinkClick r:id="rId4" highlightClick="1"/>
            <a:extLst>
              <a:ext uri="{FF2B5EF4-FFF2-40B4-BE49-F238E27FC236}">
                <a16:creationId xmlns:a16="http://schemas.microsoft.com/office/drawing/2014/main" id="{41E951D7-0B32-02FF-DBBB-7B077ED06AF1}"/>
              </a:ext>
            </a:extLst>
          </p:cNvPr>
          <p:cNvSpPr/>
          <p:nvPr/>
        </p:nvSpPr>
        <p:spPr>
          <a:xfrm>
            <a:off x="9744075" y="6229350"/>
            <a:ext cx="571500" cy="428625"/>
          </a:xfrm>
          <a:prstGeom prst="actionButtonE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EAF56-95CB-D368-878E-F7649B0D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1"/>
            <a:ext cx="10515600" cy="1325563"/>
          </a:xfrm>
        </p:spPr>
        <p:txBody>
          <a:bodyPr/>
          <a:lstStyle/>
          <a:p>
            <a:r>
              <a:rPr lang="en-US" b="1" dirty="0" err="1"/>
              <a:t>Subgrupos</a:t>
            </a:r>
            <a:r>
              <a:rPr lang="en-US" b="1" dirty="0"/>
              <a:t> </a:t>
            </a:r>
            <a:r>
              <a:rPr lang="en-US" b="1" dirty="0" err="1"/>
              <a:t>etários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pediatria</a:t>
            </a:r>
            <a:endParaRPr lang="en-US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C38335-6A8B-5095-9129-E436AF775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7"/>
          <a:stretch/>
        </p:blipFill>
        <p:spPr>
          <a:xfrm>
            <a:off x="364525" y="2792243"/>
            <a:ext cx="2874976" cy="34757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4A425E-FDD2-C26B-2C66-2A27E2CB76CF}"/>
              </a:ext>
            </a:extLst>
          </p:cNvPr>
          <p:cNvSpPr txBox="1"/>
          <p:nvPr/>
        </p:nvSpPr>
        <p:spPr>
          <a:xfrm>
            <a:off x="848121" y="2146111"/>
            <a:ext cx="200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0 a 28 dias</a:t>
            </a:r>
            <a:endParaRPr lang="en-US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7E12ED-DFE5-1A0A-28DF-9DD4BA6F0A1E}"/>
              </a:ext>
            </a:extLst>
          </p:cNvPr>
          <p:cNvSpPr txBox="1"/>
          <p:nvPr/>
        </p:nvSpPr>
        <p:spPr>
          <a:xfrm>
            <a:off x="415130" y="1633160"/>
            <a:ext cx="2729706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NEONATOS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B9C4D1-57EE-C3D5-F866-7D62FE65DC04}"/>
              </a:ext>
            </a:extLst>
          </p:cNvPr>
          <p:cNvSpPr txBox="1"/>
          <p:nvPr/>
        </p:nvSpPr>
        <p:spPr>
          <a:xfrm>
            <a:off x="3432967" y="1627276"/>
            <a:ext cx="4776788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INFÂNCIA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19AAE73-014A-3F46-0701-92039CAF9B0C}"/>
              </a:ext>
            </a:extLst>
          </p:cNvPr>
          <p:cNvSpPr txBox="1"/>
          <p:nvPr/>
        </p:nvSpPr>
        <p:spPr>
          <a:xfrm>
            <a:off x="4167187" y="2192376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≥ 29 DIAS  E &lt;12 anos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1449C3-882D-81CD-C4A6-32E04040F448}"/>
              </a:ext>
            </a:extLst>
          </p:cNvPr>
          <p:cNvSpPr txBox="1"/>
          <p:nvPr/>
        </p:nvSpPr>
        <p:spPr>
          <a:xfrm>
            <a:off x="8497886" y="1646912"/>
            <a:ext cx="3540125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ADOLESCENTES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61195A-D4A1-FE79-7B15-1FCF74F97130}"/>
              </a:ext>
            </a:extLst>
          </p:cNvPr>
          <p:cNvSpPr txBox="1"/>
          <p:nvPr/>
        </p:nvSpPr>
        <p:spPr>
          <a:xfrm>
            <a:off x="8803086" y="221206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≥12 anos e &lt;19 anos</a:t>
            </a: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Vetores e ilustrações de Amamentacao desenho para download gratuito |  Freepik">
            <a:extLst>
              <a:ext uri="{FF2B5EF4-FFF2-40B4-BE49-F238E27FC236}">
                <a16:creationId xmlns:a16="http://schemas.microsoft.com/office/drawing/2014/main" id="{2AD60EE9-F6A7-36A6-8CEE-E7AE7036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49" y="2639346"/>
            <a:ext cx="1405834" cy="14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lustração 3d de personagem de criança feliz | Vetor Premium">
            <a:extLst>
              <a:ext uri="{FF2B5EF4-FFF2-40B4-BE49-F238E27FC236}">
                <a16:creationId xmlns:a16="http://schemas.microsoft.com/office/drawing/2014/main" id="{E6AAC102-AA74-4479-9F80-DC571C208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3611" l="6944" r="54167">
                        <a14:foregroundMark x1="7222" y1="21944" x2="8333" y2="17778"/>
                        <a14:foregroundMark x1="43333" y1="86667" x2="44167" y2="93611"/>
                        <a14:foregroundMark x1="25000" y1="50833" x2="31944" y2="58056"/>
                        <a14:foregroundMark x1="32500" y1="9444" x2="38333" y2="10000"/>
                        <a14:foregroundMark x1="48056" y1="13333" x2="47500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r="40295" b="3438"/>
          <a:stretch/>
        </p:blipFill>
        <p:spPr bwMode="auto">
          <a:xfrm flipH="1">
            <a:off x="3922683" y="5365023"/>
            <a:ext cx="970925" cy="14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esenho De Menino E Criança 3d Transparente PNG , Garoto, Criança, Cartoon  3d PNG Imagem para download gratuito">
            <a:extLst>
              <a:ext uri="{FF2B5EF4-FFF2-40B4-BE49-F238E27FC236}">
                <a16:creationId xmlns:a16="http://schemas.microsoft.com/office/drawing/2014/main" id="{7A570F55-48DD-1266-380F-77AFB5C64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5324" r="24954" b="10208"/>
          <a:stretch/>
        </p:blipFill>
        <p:spPr bwMode="auto">
          <a:xfrm>
            <a:off x="3922267" y="4076035"/>
            <a:ext cx="787698" cy="11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etores e ilustrações de Desgaste adolescente para download gratuito |  Freepik">
            <a:extLst>
              <a:ext uri="{FF2B5EF4-FFF2-40B4-BE49-F238E27FC236}">
                <a16:creationId xmlns:a16="http://schemas.microsoft.com/office/drawing/2014/main" id="{C7D47B31-179D-CB1C-581D-4CA6400D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04" y="2735289"/>
            <a:ext cx="1934766" cy="40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24D788F-7EA9-972E-E326-A6F7E5D33F15}"/>
              </a:ext>
            </a:extLst>
          </p:cNvPr>
          <p:cNvSpPr txBox="1"/>
          <p:nvPr/>
        </p:nvSpPr>
        <p:spPr>
          <a:xfrm>
            <a:off x="5098754" y="3044425"/>
            <a:ext cx="2918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4"/>
                </a:solidFill>
                <a:latin typeface="Google Sans"/>
              </a:rPr>
              <a:t>L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actente (≥29 dias e &lt;2 anos)</a:t>
            </a:r>
            <a:endParaRPr lang="en-US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39444D0-F2EF-49C3-9787-95149C1431D3}"/>
              </a:ext>
            </a:extLst>
          </p:cNvPr>
          <p:cNvSpPr txBox="1"/>
          <p:nvPr/>
        </p:nvSpPr>
        <p:spPr>
          <a:xfrm>
            <a:off x="5077621" y="4345455"/>
            <a:ext cx="745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Pré-escolar (≥2 e &lt;6 anos)</a:t>
            </a:r>
            <a:endParaRPr lang="en-US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66000C-FFE3-4BF9-0978-C5433678D532}"/>
              </a:ext>
            </a:extLst>
          </p:cNvPr>
          <p:cNvSpPr txBox="1"/>
          <p:nvPr/>
        </p:nvSpPr>
        <p:spPr>
          <a:xfrm>
            <a:off x="5112494" y="5856384"/>
            <a:ext cx="745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4"/>
                </a:solidFill>
                <a:latin typeface="Google Sans"/>
              </a:rPr>
              <a:t>E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scolar (≥6 e &lt;12 anos)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1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3728-468B-50D3-1163-A3B90F60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Desafios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pediatria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637EF-BD76-D85C-49A8-030EF8F7A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Dados limitados sobre segurança, eficácia e efetividade dos medicamentos.</a:t>
            </a:r>
          </a:p>
          <a:p>
            <a:pPr algn="just"/>
            <a:r>
              <a:rPr lang="pt-BR" dirty="0"/>
              <a:t>Poucas formas farmacêuticas apropriadas para a faixa etária disponíveis no mercado.</a:t>
            </a:r>
          </a:p>
          <a:p>
            <a:pPr algn="just"/>
            <a:r>
              <a:rPr lang="pt-BR" dirty="0"/>
              <a:t>Ajuste de dose baseada em peso, superfície corporal.</a:t>
            </a:r>
          </a:p>
          <a:p>
            <a:pPr algn="just"/>
            <a:r>
              <a:rPr lang="pt-BR" dirty="0"/>
              <a:t>Cálculos de diluição complexos.</a:t>
            </a:r>
          </a:p>
          <a:p>
            <a:pPr algn="just"/>
            <a:r>
              <a:rPr lang="pt-BR" dirty="0"/>
              <a:t>Limitada capacidade de comunicação desses indivíduos para reportar sintomas, resposta terapêutica e reações adversas a medicamentos.</a:t>
            </a:r>
          </a:p>
          <a:p>
            <a:pPr algn="just"/>
            <a:r>
              <a:rPr lang="pt-BR" dirty="0"/>
              <a:t>No Brasil, a integralidade do cuidado pediátrico em indivíduos com doenças crônicas.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3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4D5649-717A-0B75-9727-ACE21FEA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/>
              <a:t>Áreas prioritárias (unidades de alto risco)</a:t>
            </a:r>
          </a:p>
        </p:txBody>
      </p:sp>
      <p:sp>
        <p:nvSpPr>
          <p:cNvPr id="41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7D14F0-7528-F0BC-1BCB-A26EC19F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2200"/>
              <a:t>Unidade de terapia intensiva pediátrica.</a:t>
            </a:r>
          </a:p>
          <a:p>
            <a:r>
              <a:rPr lang="pt-BR" sz="2200"/>
              <a:t>Unidade de terapia intensiva neonatal.</a:t>
            </a:r>
          </a:p>
          <a:p>
            <a:r>
              <a:rPr lang="pt-BR" sz="2200"/>
              <a:t>Unidades oncológicas e hematológicas.</a:t>
            </a:r>
          </a:p>
          <a:p>
            <a:r>
              <a:rPr lang="pt-BR" sz="2200"/>
              <a:t>Salas de cirurgia.</a:t>
            </a:r>
          </a:p>
          <a:p>
            <a:r>
              <a:rPr lang="pt-BR" sz="2200"/>
              <a:t>Unidades de emergência.</a:t>
            </a:r>
          </a:p>
        </p:txBody>
      </p:sp>
      <p:pic>
        <p:nvPicPr>
          <p:cNvPr id="4098" name="Picture 2" descr="Pediatric ICU stay can be scary, lonely experience—for parents | WVU Today  | West Virginia University">
            <a:extLst>
              <a:ext uri="{FF2B5EF4-FFF2-40B4-BE49-F238E27FC236}">
                <a16:creationId xmlns:a16="http://schemas.microsoft.com/office/drawing/2014/main" id="{B970AD39-5F57-8183-2FD3-B98A0A104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r="1526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7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5F7D2-6579-7F90-3B5F-05B0BEEA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9887"/>
            <a:ext cx="10515600" cy="1325563"/>
          </a:xfrm>
        </p:spPr>
        <p:txBody>
          <a:bodyPr/>
          <a:lstStyle/>
          <a:p>
            <a:r>
              <a:rPr lang="en-US" b="1" dirty="0" err="1"/>
              <a:t>Serviços</a:t>
            </a:r>
            <a:r>
              <a:rPr lang="en-US" b="1" dirty="0"/>
              <a:t> </a:t>
            </a:r>
            <a:r>
              <a:rPr lang="en-US" b="1" dirty="0" err="1"/>
              <a:t>farmacêuticos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F6A16-FC1F-560F-BB5D-B59A886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784" y="1912937"/>
            <a:ext cx="64770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Conciliação</a:t>
            </a:r>
            <a:r>
              <a:rPr lang="en-US" sz="2400" dirty="0"/>
              <a:t> medicamentosa.</a:t>
            </a:r>
          </a:p>
          <a:p>
            <a:r>
              <a:rPr lang="en-US" sz="2400" dirty="0" err="1"/>
              <a:t>Acompanhamento</a:t>
            </a:r>
            <a:r>
              <a:rPr lang="en-US" sz="2400" dirty="0"/>
              <a:t> </a:t>
            </a:r>
            <a:r>
              <a:rPr lang="en-US" sz="2400" dirty="0" err="1"/>
              <a:t>farmacoterapêutico</a:t>
            </a:r>
            <a:r>
              <a:rPr lang="en-US" sz="2400" dirty="0"/>
              <a:t>.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2400" dirty="0" err="1"/>
              <a:t>Revisão</a:t>
            </a:r>
            <a:r>
              <a:rPr lang="en-US" sz="2400" dirty="0"/>
              <a:t> da </a:t>
            </a:r>
            <a:r>
              <a:rPr lang="en-US" sz="2400" dirty="0" err="1"/>
              <a:t>farmacoterapia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Monitorização</a:t>
            </a:r>
            <a:r>
              <a:rPr lang="en-US" sz="2400" dirty="0"/>
              <a:t> </a:t>
            </a:r>
            <a:r>
              <a:rPr lang="en-US" sz="2400" dirty="0" err="1"/>
              <a:t>terapêutica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Farmacotécnica</a:t>
            </a:r>
            <a:r>
              <a:rPr lang="en-US" sz="2400" dirty="0"/>
              <a:t> </a:t>
            </a:r>
            <a:r>
              <a:rPr lang="en-US" sz="2400" dirty="0" err="1"/>
              <a:t>Hospitalar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Educação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saúde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Paciente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Profissionais</a:t>
            </a:r>
            <a:r>
              <a:rPr lang="en-US" sz="2000" dirty="0"/>
              <a:t> da </a:t>
            </a:r>
            <a:r>
              <a:rPr lang="en-US" sz="2000" dirty="0" err="1"/>
              <a:t>saúde</a:t>
            </a:r>
            <a:r>
              <a:rPr lang="en-US" sz="2000" dirty="0"/>
              <a:t>.</a:t>
            </a:r>
          </a:p>
          <a:p>
            <a:r>
              <a:rPr lang="en-US" sz="2400" dirty="0" err="1"/>
              <a:t>Avaliações</a:t>
            </a:r>
            <a:r>
              <a:rPr lang="en-US" sz="2400" dirty="0"/>
              <a:t> </a:t>
            </a:r>
            <a:r>
              <a:rPr lang="en-US" sz="2400" dirty="0" err="1"/>
              <a:t>farmacoeconômicas</a:t>
            </a:r>
            <a:r>
              <a:rPr lang="en-US" sz="2400" dirty="0"/>
              <a:t> (off-label)</a:t>
            </a:r>
          </a:p>
          <a:p>
            <a:endParaRPr lang="en-US" sz="2400" dirty="0"/>
          </a:p>
        </p:txBody>
      </p:sp>
      <p:pic>
        <p:nvPicPr>
          <p:cNvPr id="4" name="Picture 2" descr="'Baby and Child Care Guidelines'">
            <a:extLst>
              <a:ext uri="{FF2B5EF4-FFF2-40B4-BE49-F238E27FC236}">
                <a16:creationId xmlns:a16="http://schemas.microsoft.com/office/drawing/2014/main" id="{F77DAB86-692E-D94C-E4B4-10BE638A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537"/>
            <a:ext cx="5487962" cy="36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4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14DDCE7-2854-5CCB-BABB-3181D3E6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8466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ABAEFF-0B92-A19A-AC9A-B2A5E706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21" y="0"/>
            <a:ext cx="5736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6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2581</Words>
  <Application>Microsoft Macintosh PowerPoint</Application>
  <PresentationFormat>Widescreen</PresentationFormat>
  <Paragraphs>337</Paragraphs>
  <Slides>30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Google Sans</vt:lpstr>
      <vt:lpstr>Tema do Office</vt:lpstr>
      <vt:lpstr>Cuidado Farmacêutico na pediatria</vt:lpstr>
      <vt:lpstr>Diretrizes Cuidado Farmacêutico no SUS</vt:lpstr>
      <vt:lpstr>Diretrizes Cuidado Farmacêutico no SUS</vt:lpstr>
      <vt:lpstr>Contextualização</vt:lpstr>
      <vt:lpstr>Subgrupos etários em pediatria</vt:lpstr>
      <vt:lpstr>Desafios em pediatria</vt:lpstr>
      <vt:lpstr>Áreas prioritárias (unidades de alto risco)</vt:lpstr>
      <vt:lpstr>Serviços farmacêuticos</vt:lpstr>
      <vt:lpstr>Apresentação do PowerPoint</vt:lpstr>
      <vt:lpstr>Eixos estratégicos</vt:lpstr>
      <vt:lpstr>Apresentação do PowerPoint</vt:lpstr>
      <vt:lpstr>Medicamentos essenciais em pediatria</vt:lpstr>
      <vt:lpstr>Medicamentos potencialmente inapropriados em pediatria</vt:lpstr>
      <vt:lpstr>Medicamentos potencialmente inapropriados em pediatria</vt:lpstr>
      <vt:lpstr>Uso de medicamentos no aleitamento materno</vt:lpstr>
      <vt:lpstr>Uso de medicamentos no aleitamento materno</vt:lpstr>
      <vt:lpstr>Uso de medicamentos no aleitamento materno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Exercícios</vt:lpstr>
      <vt:lpstr>Exercícios</vt:lpstr>
      <vt:lpstr>Exercícios</vt:lpstr>
      <vt:lpstr>Exercícios</vt:lpstr>
      <vt:lpstr>Apresentação do PowerPoint</vt:lpstr>
      <vt:lpstr>Apresentação do PowerPoint</vt:lpstr>
      <vt:lpstr>Exercícios</vt:lpstr>
      <vt:lpstr>Exercícios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 Farmacêutico na pediatria</dc:title>
  <dc:creator>JEDERSON DONIZETE ZUCHI</dc:creator>
  <cp:lastModifiedBy>JEDERSON DONIZETE ZUCHI</cp:lastModifiedBy>
  <cp:revision>15</cp:revision>
  <dcterms:created xsi:type="dcterms:W3CDTF">2023-11-28T12:15:38Z</dcterms:created>
  <dcterms:modified xsi:type="dcterms:W3CDTF">2023-12-13T21:02:39Z</dcterms:modified>
</cp:coreProperties>
</file>