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3"/>
  </p:notesMasterIdLst>
  <p:sldIdLst>
    <p:sldId id="271" r:id="rId2"/>
    <p:sldId id="258" r:id="rId3"/>
    <p:sldId id="257" r:id="rId4"/>
    <p:sldId id="275" r:id="rId5"/>
    <p:sldId id="279" r:id="rId6"/>
    <p:sldId id="278" r:id="rId7"/>
    <p:sldId id="286" r:id="rId8"/>
    <p:sldId id="284" r:id="rId9"/>
    <p:sldId id="285" r:id="rId10"/>
    <p:sldId id="259" r:id="rId11"/>
    <p:sldId id="260" r:id="rId12"/>
    <p:sldId id="261" r:id="rId13"/>
    <p:sldId id="272" r:id="rId14"/>
    <p:sldId id="273" r:id="rId15"/>
    <p:sldId id="263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D03D-F604-480D-A7E7-6CC49F933B1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77D1D-EA60-4D8F-A209-5157CB7705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31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D47BDB-FA3F-46B7-990A-6E8894777ED0}" type="slidenum">
              <a:rPr lang="pt-BR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3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7478BC-6081-4E24-9DDD-0AA2E00FC75F}" type="slidenum">
              <a:rPr lang="pt-BR" altLang="pt-B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0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E897F-806B-4F8E-8C6D-F605A376B76D}" type="slidenum">
              <a:rPr lang="pt-BR" altLang="pt-B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6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A1F-EF49-436C-8C94-6CE886DFEE82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3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A1F-EF49-436C-8C94-6CE886DFEE8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16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89C448-B53C-4966-BA20-F668B321F24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A2172A-8328-496B-8E62-6373CF35A687}" type="slidenum">
              <a:rPr lang="pt-BR" altLang="pt-B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7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2675DE-C8B4-4BD0-9F95-5F784714C772}" type="slidenum">
              <a:rPr lang="pt-BR" altLang="pt-B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3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C9B65-032F-4A57-9F47-B8A5C24BB8ED}" type="slidenum">
              <a:rPr lang="pt-BR" altLang="pt-B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2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2CF80D-0884-4FC8-A4EC-96AD7A505690}" type="slidenum">
              <a:rPr lang="pt-BR" altLang="pt-B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3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13BC1A-5441-44C3-AA54-6BEE7351091F}" type="slidenum">
              <a:rPr lang="pt-BR" altLang="pt-B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5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46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1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01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04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02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89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590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1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2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26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20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00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51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08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93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04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8F60E6-72D3-425B-A23F-D34FF7E38406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DEE5-33DC-4B9B-AD68-859F28FB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79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madeus.com/pt/portfolio.agencias-de-viagens-de-varejo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www.sab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br.travelportservices.com/extranet/137/Homepage/Produtos_Travelpor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hub.amadeus.com/documents/20195/4692351/doc12fe4d25ffd00_PNR%20-%20Trabalhando%20com%20Registros%20de%20Reservas.pdf/512e1d59-dae6-49e8-8d90-3ad417b293cc" TargetMode="External"/><Relationship Id="rId2" Type="http://schemas.openxmlformats.org/officeDocument/2006/relationships/hyperlink" Target="https://richmedia.sabre.com/Docs_Support/TrainingWorkbooks/LApo/Emissao_BS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/>
              <a:t>Cadeia de distribuição e comercialização de TKT</a:t>
            </a:r>
          </a:p>
        </p:txBody>
      </p:sp>
    </p:spTree>
    <p:extLst>
      <p:ext uri="{BB962C8B-B14F-4D97-AF65-F5344CB8AC3E}">
        <p14:creationId xmlns:p14="http://schemas.microsoft.com/office/powerpoint/2010/main" val="31576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939" y="476250"/>
            <a:ext cx="8885237" cy="865188"/>
          </a:xfrm>
        </p:spPr>
        <p:txBody>
          <a:bodyPr/>
          <a:lstStyle/>
          <a:p>
            <a:r>
              <a:rPr lang="pt-BR" altLang="pt-BR" dirty="0"/>
              <a:t>TAM e LAN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62318" y="1479363"/>
            <a:ext cx="9492970" cy="544587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1972 Rolim Amaro adquire 50% das ações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1976 Transporte de passageiros pelo interior de São Paulo, Paraná e Mato Grosso – Bimotor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 err="1"/>
              <a:t>Déc</a:t>
            </a:r>
            <a:r>
              <a:rPr lang="pt-BR" altLang="pt-BR" sz="2800" dirty="0"/>
              <a:t>. 1980 – Fokker-27 e </a:t>
            </a:r>
            <a:r>
              <a:rPr lang="pt-BR" altLang="pt-BR" sz="2800" dirty="0" err="1"/>
              <a:t>Déc</a:t>
            </a:r>
            <a:r>
              <a:rPr lang="pt-BR" altLang="pt-BR" sz="2800" dirty="0"/>
              <a:t>. 90 – Fokker-100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1989 Lan Chile é privatizada – Concluído o processo em 1994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1993 – Programa Fidelidade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1998  – Airbus 330 e 2001 – Airbus 320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2005 – </a:t>
            </a:r>
            <a:r>
              <a:rPr lang="pt-BR" altLang="pt-BR" sz="2800" dirty="0" err="1"/>
              <a:t>Tam</a:t>
            </a:r>
            <a:r>
              <a:rPr lang="pt-BR" altLang="pt-BR" sz="2800" dirty="0"/>
              <a:t> abre capital na BOVESPA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2008 – </a:t>
            </a:r>
            <a:r>
              <a:rPr lang="pt-BR" altLang="pt-BR" sz="2800" dirty="0" err="1"/>
              <a:t>Boing</a:t>
            </a:r>
            <a:r>
              <a:rPr lang="pt-BR" altLang="pt-BR" sz="2800" dirty="0"/>
              <a:t> 777-300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2010 – Aquisição da Pantanal Cia. Aérea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2800" dirty="0"/>
              <a:t>2012 – Nasce o Grupo LATAM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2015 – Oficialização da marca Latam </a:t>
            </a:r>
          </a:p>
          <a:p>
            <a:pPr>
              <a:lnSpc>
                <a:spcPct val="90000"/>
              </a:lnSpc>
              <a:defRPr/>
            </a:pPr>
            <a:r>
              <a:rPr lang="pt-BR" altLang="pt-BR" sz="2800" dirty="0"/>
              <a:t>2020 – Grupo integra a aliança </a:t>
            </a:r>
            <a:r>
              <a:rPr lang="pt-BR" sz="2800" cap="all" dirty="0"/>
              <a:t>ONEWORLD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cap="all" dirty="0"/>
          </a:p>
          <a:p>
            <a:pPr marL="0" indent="0">
              <a:buNone/>
              <a:defRPr/>
            </a:pPr>
            <a:endParaRPr lang="pt-BR" sz="2400" cap="all" dirty="0"/>
          </a:p>
          <a:p>
            <a:pPr eaLnBrk="1" hangingPunct="1">
              <a:lnSpc>
                <a:spcPct val="90000"/>
              </a:lnSpc>
              <a:defRPr/>
            </a:pPr>
            <a:endParaRPr lang="pt-BR" altLang="pt-BR" sz="2400" dirty="0"/>
          </a:p>
        </p:txBody>
      </p:sp>
      <p:pic>
        <p:nvPicPr>
          <p:cNvPr id="30724" name="Picture 7" descr="http://media.corporate-ir.net/media_files/IROL/81/81136/images/LATAM_051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26989"/>
            <a:ext cx="14874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819" y="337345"/>
            <a:ext cx="8885237" cy="811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/>
              <a:t>GOL </a:t>
            </a:r>
            <a:r>
              <a:rPr lang="pt-BR" altLang="pt-BR" sz="2000" dirty="0"/>
              <a:t>(Fonte: http://www.voegol.com.br/ri/)</a:t>
            </a:r>
            <a:br>
              <a:rPr lang="pt-BR" altLang="pt-BR" sz="2000" dirty="0"/>
            </a:br>
            <a:endParaRPr lang="pt-BR" altLang="pt-BR" sz="2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39587" y="1148557"/>
            <a:ext cx="98157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Janeiro de 2001 - Início das operações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com 6 aeronaves Boeing 737-700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Atendendo 5 cidade brasileiras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Companhia aéreas de baixo custo (</a:t>
            </a:r>
            <a:r>
              <a:rPr lang="pt-BR" altLang="pt-BR" sz="2400" dirty="0" err="1"/>
              <a:t>low</a:t>
            </a:r>
            <a:r>
              <a:rPr lang="pt-BR" altLang="pt-BR" sz="2400" dirty="0"/>
              <a:t> </a:t>
            </a:r>
            <a:r>
              <a:rPr lang="pt-BR" altLang="pt-BR" sz="2400" dirty="0" err="1"/>
              <a:t>cost</a:t>
            </a:r>
            <a:r>
              <a:rPr lang="pt-BR" altLang="pt-BR" sz="2400" dirty="0"/>
              <a:t>, </a:t>
            </a:r>
            <a:r>
              <a:rPr lang="pt-BR" altLang="pt-BR" sz="2400" dirty="0" err="1"/>
              <a:t>low</a:t>
            </a:r>
            <a:r>
              <a:rPr lang="pt-BR" altLang="pt-BR" sz="2400" dirty="0"/>
              <a:t> fare)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Alto uso de tecnologia (e-</a:t>
            </a:r>
            <a:r>
              <a:rPr lang="pt-BR" altLang="pt-BR" sz="2400" dirty="0" err="1"/>
              <a:t>tkt</a:t>
            </a:r>
            <a:r>
              <a:rPr lang="pt-BR" altLang="pt-BR" sz="2400" dirty="0"/>
              <a:t> / e-commerce)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Frota padronizada e nova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Voos noturnos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Rotas alternativas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Utilização de </a:t>
            </a:r>
            <a:r>
              <a:rPr lang="pt-BR" altLang="pt-BR" sz="2400" i="1" dirty="0"/>
              <a:t>hubs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Baixo tempo de solo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Alta produtividade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Serviço de bordo simples e eficiente</a:t>
            </a:r>
          </a:p>
          <a:p>
            <a:pPr eaLnBrk="1" hangingPunct="1">
              <a:lnSpc>
                <a:spcPct val="90000"/>
              </a:lnSpc>
            </a:pPr>
            <a:endParaRPr lang="pt-BR" altLang="pt-BR" b="1" dirty="0"/>
          </a:p>
        </p:txBody>
      </p:sp>
      <p:pic>
        <p:nvPicPr>
          <p:cNvPr id="32772" name="Picture 5" descr="GOL - Linhas Aéreas Intelig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9" y="668339"/>
            <a:ext cx="17922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022" y="404020"/>
            <a:ext cx="8885237" cy="744537"/>
          </a:xfrm>
        </p:spPr>
        <p:txBody>
          <a:bodyPr/>
          <a:lstStyle/>
          <a:p>
            <a:pPr eaLnBrk="1" hangingPunct="1"/>
            <a:r>
              <a:rPr lang="pt-BR" altLang="pt-BR" dirty="0"/>
              <a:t>GOL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00953" y="1412876"/>
            <a:ext cx="9654335" cy="52562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2004 – Abre seu capital na BOVESPA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2004 – Primeiro </a:t>
            </a:r>
            <a:r>
              <a:rPr lang="pt-BR" altLang="pt-BR" sz="2600" dirty="0" err="1"/>
              <a:t>vôo</a:t>
            </a:r>
            <a:r>
              <a:rPr lang="pt-BR" altLang="pt-BR" sz="2600" dirty="0"/>
              <a:t> internacional para Buenos Aires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2005 – Lança Cartão fidelidade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2007 - opera com 47 Boeing 737-800/700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200" dirty="0"/>
              <a:t>12% mais rápido que modelo similar, 7% mais econômico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200" dirty="0"/>
              <a:t>Voa para 44 cidades brasileiras e;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200" dirty="0"/>
              <a:t>06 destinos internacionais (Argentina, Bolívia, Paraguai e Uruguai)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2007 – Aquisição da VARIG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2009 – Fidelidade </a:t>
            </a:r>
            <a:r>
              <a:rPr lang="pt-BR" altLang="pt-BR" sz="2600" dirty="0" err="1"/>
              <a:t>Smiles</a:t>
            </a:r>
            <a:r>
              <a:rPr lang="pt-BR" altLang="pt-BR" sz="2600" dirty="0"/>
              <a:t> – Star Aliance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2011 – Adquire a WEBJET - 2012 encerra operação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2013 – Embarque sem papel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2016 – Aplicativos Mobile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600" dirty="0"/>
          </a:p>
        </p:txBody>
      </p:sp>
      <p:pic>
        <p:nvPicPr>
          <p:cNvPr id="34820" name="Picture 5" descr="GOL - Linhas Aéreas Intelig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9" y="668339"/>
            <a:ext cx="17922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52597B-E199-4B79-B173-7587DF01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65" y="-15105"/>
            <a:ext cx="8713694" cy="68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4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3C26139-53A5-45B4-B103-C832AD05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079" y="-307608"/>
            <a:ext cx="12745079" cy="71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4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A8AC3F-D52D-4B85-817B-345D6AF1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4" y="780115"/>
            <a:ext cx="9573841" cy="53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321348" y="6158753"/>
            <a:ext cx="349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all" dirty="0" err="1"/>
              <a:t>Abracorp</a:t>
            </a:r>
            <a:r>
              <a:rPr lang="pt-BR" sz="2800" b="1" cap="all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11807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Formação de Preços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20272" y="1506072"/>
            <a:ext cx="9229582" cy="474232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pt-BR" altLang="pt-BR" sz="2800" dirty="0"/>
              <a:t>Reservas antecipadas - os passageiros pagam menos, mas é maior o risco de </a:t>
            </a:r>
            <a:r>
              <a:rPr lang="pt-BR" altLang="pt-BR" sz="2800" i="1" dirty="0" err="1"/>
              <a:t>noshow</a:t>
            </a:r>
            <a:r>
              <a:rPr lang="pt-BR" altLang="pt-BR" sz="2800" dirty="0"/>
              <a:t>.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pt-BR" altLang="pt-BR" sz="2800" dirty="0"/>
              <a:t>Reservas de última hora - os passageiros pagam mais caro, por causa da urgência em viajar, e o risco do </a:t>
            </a:r>
            <a:r>
              <a:rPr lang="pt-BR" altLang="pt-BR" sz="2800" i="1" dirty="0" err="1"/>
              <a:t>noshow</a:t>
            </a:r>
            <a:r>
              <a:rPr lang="pt-BR" altLang="pt-BR" sz="2800" dirty="0"/>
              <a:t> é menor.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pt-BR" altLang="pt-BR" sz="2800" dirty="0"/>
              <a:t>Oportunidade – aproveitar os assentos vazios com </a:t>
            </a:r>
            <a:r>
              <a:rPr lang="pt-BR" altLang="pt-BR" sz="2800" i="1" dirty="0" err="1"/>
              <a:t>goshows</a:t>
            </a:r>
            <a:r>
              <a:rPr lang="pt-BR" altLang="pt-BR" sz="2800" dirty="0"/>
              <a:t> e </a:t>
            </a:r>
            <a:r>
              <a:rPr lang="pt-BR" altLang="pt-BR" sz="2800" i="1" dirty="0" err="1"/>
              <a:t>oversale</a:t>
            </a:r>
            <a:r>
              <a:rPr lang="pt-BR" altLang="pt-BR" sz="2800" dirty="0"/>
              <a:t> de outras companhias</a:t>
            </a:r>
          </a:p>
        </p:txBody>
      </p:sp>
    </p:spTree>
    <p:extLst>
      <p:ext uri="{BB962C8B-B14F-4D97-AF65-F5344CB8AC3E}">
        <p14:creationId xmlns:p14="http://schemas.microsoft.com/office/powerpoint/2010/main" val="14949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2664" y="224118"/>
            <a:ext cx="9404723" cy="1400530"/>
          </a:xfrm>
        </p:spPr>
        <p:txBody>
          <a:bodyPr/>
          <a:lstStyle/>
          <a:p>
            <a:pPr eaLnBrk="1" hangingPunct="1"/>
            <a:r>
              <a:rPr lang="pt-BR" altLang="pt-BR" sz="3600" dirty="0"/>
              <a:t>Gerenciamento de Receitas</a:t>
            </a:r>
            <a:br>
              <a:rPr lang="pt-BR" altLang="pt-BR" sz="3600" i="1" dirty="0"/>
            </a:br>
            <a:r>
              <a:rPr lang="pt-BR" altLang="pt-BR" sz="3600" i="1" dirty="0" err="1"/>
              <a:t>Yield</a:t>
            </a:r>
            <a:r>
              <a:rPr lang="pt-BR" altLang="pt-BR" sz="3600" i="1" dirty="0"/>
              <a:t> Management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06824" y="1624648"/>
            <a:ext cx="9748464" cy="523335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dirty="0"/>
              <a:t>	</a:t>
            </a:r>
            <a:r>
              <a:rPr lang="pt-BR" altLang="pt-BR" sz="2400" b="1" dirty="0"/>
              <a:t>Ferramentas e técnicas para gerenciar o risco e definir ações comerciais dentro da variabilidade do mercado: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pt-BR" altLang="pt-BR" sz="2400" dirty="0"/>
              <a:t>Estudo da malha aérea da empresa;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pt-BR" altLang="pt-BR" sz="2400" dirty="0"/>
              <a:t>Estrutura tarifária;</a:t>
            </a:r>
            <a:endParaRPr lang="pt-BR" altLang="pt-BR" sz="2400" i="1" dirty="0"/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pt-BR" altLang="pt-BR" sz="2400" dirty="0"/>
              <a:t>Comportamento do consumidor</a:t>
            </a:r>
          </a:p>
          <a:p>
            <a:pPr lvl="1">
              <a:spcBef>
                <a:spcPct val="0"/>
              </a:spcBef>
              <a:buSzTx/>
              <a:buFontTx/>
              <a:buChar char="•"/>
            </a:pPr>
            <a:r>
              <a:rPr lang="pt-BR" altLang="pt-BR" sz="2400" i="1" dirty="0" err="1"/>
              <a:t>Overbooking</a:t>
            </a:r>
            <a:r>
              <a:rPr lang="pt-BR" altLang="pt-BR" sz="2400" i="1" dirty="0"/>
              <a:t> - </a:t>
            </a:r>
            <a:r>
              <a:rPr lang="pt-BR" altLang="pt-BR" sz="2400" i="1" dirty="0" err="1"/>
              <a:t>oversales</a:t>
            </a:r>
            <a:r>
              <a:rPr lang="pt-BR" altLang="pt-BR" sz="2400" dirty="0"/>
              <a:t> X custo do assento vazio;</a:t>
            </a:r>
            <a:endParaRPr lang="pt-BR" altLang="pt-BR" sz="2400" i="1" dirty="0"/>
          </a:p>
          <a:p>
            <a:pPr lvl="1">
              <a:spcBef>
                <a:spcPct val="0"/>
              </a:spcBef>
              <a:buSzTx/>
              <a:buFontTx/>
              <a:buChar char="•"/>
            </a:pPr>
            <a:r>
              <a:rPr lang="pt-BR" altLang="pt-BR" sz="2400" dirty="0"/>
              <a:t>Alocação de descontos - desconto geram consumidores adicionais para </a:t>
            </a:r>
            <a:r>
              <a:rPr lang="pt-BR" altLang="pt-BR" sz="2400" dirty="0" err="1"/>
              <a:t>vôos</a:t>
            </a:r>
            <a:r>
              <a:rPr lang="pt-BR" altLang="pt-BR" sz="2400" dirty="0"/>
              <a:t> com baixa demanda;</a:t>
            </a:r>
          </a:p>
          <a:p>
            <a:pPr lvl="1">
              <a:spcBef>
                <a:spcPct val="0"/>
              </a:spcBef>
              <a:buSzTx/>
              <a:buFontTx/>
              <a:buChar char="•"/>
            </a:pPr>
            <a:r>
              <a:rPr lang="pt-BR" altLang="pt-BR" sz="2400" dirty="0"/>
              <a:t>Fluxo de tráfego - aceitar ou rejeitar reservas baseado no itinerário do passageiro;</a:t>
            </a:r>
          </a:p>
          <a:p>
            <a:pPr lvl="1">
              <a:spcBef>
                <a:spcPct val="0"/>
              </a:spcBef>
              <a:buSzTx/>
              <a:buFontTx/>
              <a:buChar char="•"/>
            </a:pPr>
            <a:r>
              <a:rPr lang="pt-BR" altLang="pt-BR" sz="2400" dirty="0"/>
              <a:t>Avaliação de grupos - </a:t>
            </a:r>
            <a:r>
              <a:rPr lang="pt-BR" altLang="pt-BR" sz="2400" dirty="0" err="1"/>
              <a:t>vôos</a:t>
            </a:r>
            <a:r>
              <a:rPr lang="pt-BR" altLang="pt-BR" sz="2400" dirty="0"/>
              <a:t> vazios X períodos de pico.</a:t>
            </a:r>
          </a:p>
        </p:txBody>
      </p:sp>
    </p:spTree>
    <p:extLst>
      <p:ext uri="{BB962C8B-B14F-4D97-AF65-F5344CB8AC3E}">
        <p14:creationId xmlns:p14="http://schemas.microsoft.com/office/powerpoint/2010/main" val="21747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1658939" y="549275"/>
            <a:ext cx="8885237" cy="1155700"/>
          </a:xfrm>
        </p:spPr>
        <p:txBody>
          <a:bodyPr/>
          <a:lstStyle/>
          <a:p>
            <a:r>
              <a:rPr lang="pt-BR" altLang="pt-BR"/>
              <a:t>AIRBUS 380 - maior</a:t>
            </a:r>
          </a:p>
        </p:txBody>
      </p:sp>
      <p:pic>
        <p:nvPicPr>
          <p:cNvPr id="47107" name="Picture 2" descr="airbusa380_f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70021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 descr="airbusa380_f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62877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airbusa380_f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0052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airbusa380_f_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0052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tângulo 6"/>
          <p:cNvSpPr>
            <a:spLocks noChangeArrowheads="1"/>
          </p:cNvSpPr>
          <p:nvPr/>
        </p:nvSpPr>
        <p:spPr bwMode="auto">
          <a:xfrm>
            <a:off x="3359151" y="6064251"/>
            <a:ext cx="583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000" dirty="0">
                <a:latin typeface="+mj-lt"/>
              </a:rPr>
              <a:t>http://www.portalbrasil.net/airbus_380.htm</a:t>
            </a:r>
          </a:p>
        </p:txBody>
      </p:sp>
    </p:spTree>
    <p:extLst>
      <p:ext uri="{BB962C8B-B14F-4D97-AF65-F5344CB8AC3E}">
        <p14:creationId xmlns:p14="http://schemas.microsoft.com/office/powerpoint/2010/main" val="180684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620713"/>
            <a:ext cx="8686800" cy="1052512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4000"/>
              <a:t>Sistemas de Reserva e Distribuição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73238"/>
            <a:ext cx="8686800" cy="5084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CRS – Computer </a:t>
            </a:r>
            <a:r>
              <a:rPr lang="pt-BR" altLang="pt-BR" sz="2400" dirty="0" err="1"/>
              <a:t>Reservation</a:t>
            </a:r>
            <a:r>
              <a:rPr lang="pt-BR" altLang="pt-BR" sz="2400" dirty="0"/>
              <a:t> Systems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Base de dados para controle e gestão de </a:t>
            </a:r>
            <a:r>
              <a:rPr lang="pt-BR" altLang="pt-BR" sz="2400" dirty="0" err="1"/>
              <a:t>vôos</a:t>
            </a:r>
            <a:r>
              <a:rPr lang="pt-BR" altLang="pt-BR" sz="2400" dirty="0"/>
              <a:t> da própria Cia. Aérea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Iris, Apollo.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400" dirty="0"/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GDS – Global </a:t>
            </a:r>
            <a:r>
              <a:rPr lang="pt-BR" altLang="pt-BR" sz="2400" dirty="0" err="1"/>
              <a:t>Distribuition</a:t>
            </a:r>
            <a:r>
              <a:rPr lang="pt-BR" altLang="pt-BR" sz="2400" dirty="0"/>
              <a:t> System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Otimizam o processo de prestação de serviços.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Viabilizam o controle das informações.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Reduzem custos operacionais.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Reduzem tempo de consulta.</a:t>
            </a:r>
          </a:p>
        </p:txBody>
      </p:sp>
    </p:spTree>
    <p:extLst>
      <p:ext uri="{BB962C8B-B14F-4D97-AF65-F5344CB8AC3E}">
        <p14:creationId xmlns:p14="http://schemas.microsoft.com/office/powerpoint/2010/main" val="31873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1658939" y="549275"/>
            <a:ext cx="8885237" cy="1155700"/>
          </a:xfrm>
        </p:spPr>
        <p:txBody>
          <a:bodyPr/>
          <a:lstStyle/>
          <a:p>
            <a:r>
              <a:rPr lang="pt-BR" altLang="pt-BR"/>
              <a:t>Boeing 787 – mais moderno</a:t>
            </a:r>
          </a:p>
        </p:txBody>
      </p:sp>
      <p:pic>
        <p:nvPicPr>
          <p:cNvPr id="49155" name="Picture 2" descr="http://ibxk.com.br/2011/10/materias/11217621819101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5"/>
            <a:ext cx="52387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ibxk.com.br/2011/10/materias/1121762181910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tângulo 4"/>
          <p:cNvSpPr>
            <a:spLocks noChangeArrowheads="1"/>
          </p:cNvSpPr>
          <p:nvPr/>
        </p:nvSpPr>
        <p:spPr bwMode="auto">
          <a:xfrm>
            <a:off x="1524373" y="5226985"/>
            <a:ext cx="32400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dirty="0">
                <a:latin typeface="+mj-lt"/>
              </a:rPr>
              <a:t>http://www.tecmundo.com.br/aviao/14491-boeing-787-o-aviao-mais-moderno-ja-produzido-pelo-homem.htm</a:t>
            </a:r>
          </a:p>
        </p:txBody>
      </p:sp>
    </p:spTree>
    <p:extLst>
      <p:ext uri="{BB962C8B-B14F-4D97-AF65-F5344CB8AC3E}">
        <p14:creationId xmlns:p14="http://schemas.microsoft.com/office/powerpoint/2010/main" val="275473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6057106" y="525930"/>
            <a:ext cx="4592638" cy="1819275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3100" dirty="0">
                <a:solidFill>
                  <a:schemeClr val="tx1"/>
                </a:solidFill>
              </a:rPr>
              <a:t>A Cia. aérea chinesa Spring Airlines trabalha, desde 2015, em projeto de voos para passageiros viajam em pé por tarifas de até US$ 2,00</a:t>
            </a:r>
          </a:p>
        </p:txBody>
      </p:sp>
      <p:pic>
        <p:nvPicPr>
          <p:cNvPr id="51203" name="Picture 2" descr="http://sp.melhoresdestinos.com.br/wp-content/uploads/2015/02/viajar-de-aviao-de-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708400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CaixaDeTexto 2"/>
          <p:cNvSpPr txBox="1">
            <a:spLocks noChangeArrowheads="1"/>
          </p:cNvSpPr>
          <p:nvPr/>
        </p:nvSpPr>
        <p:spPr bwMode="auto">
          <a:xfrm>
            <a:off x="1563690" y="525930"/>
            <a:ext cx="417288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pt-BR" altLang="pt-BR" sz="2800" dirty="0">
                <a:latin typeface="+mj-lt"/>
              </a:rPr>
              <a:t>Empresa italiana exibe assento para viajar de avião em pé. Novidade foi apresentada em evento na Califórnia em 2010</a:t>
            </a:r>
            <a:br>
              <a:rPr lang="pt-BR" altLang="pt-BR" sz="2800" dirty="0">
                <a:latin typeface="+mj-lt"/>
              </a:rPr>
            </a:br>
            <a:endParaRPr lang="pt-BR" altLang="pt-BR" sz="2400" dirty="0">
              <a:latin typeface="+mj-lt"/>
            </a:endParaRPr>
          </a:p>
        </p:txBody>
      </p:sp>
      <p:pic>
        <p:nvPicPr>
          <p:cNvPr id="51205" name="Picture 4" descr="Avião assento grande Do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708400"/>
            <a:ext cx="3755445" cy="28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52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4259" y="413792"/>
            <a:ext cx="894654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CRS – </a:t>
            </a:r>
            <a:r>
              <a:rPr lang="pt-BR" sz="4400" dirty="0"/>
              <a:t>Sistema Computadorizado de Reservas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Desenvolvidos na década de 1950;</a:t>
            </a:r>
          </a:p>
          <a:p>
            <a:r>
              <a:rPr lang="pt-BR" dirty="0"/>
              <a:t>Primeiro a funcionar comercialmente foi em 1968 – em 1988 96% das agências dos EUA usavam;</a:t>
            </a:r>
          </a:p>
          <a:p>
            <a:r>
              <a:rPr lang="pt-BR" dirty="0"/>
              <a:t>Objetivo: permitir que os intermediários tivessem informações básicas e fizessem reservas diretas em seus terminais</a:t>
            </a:r>
          </a:p>
          <a:p>
            <a:r>
              <a:rPr lang="pt-BR" dirty="0"/>
              <a:t>No Brasil poucas agências tinham CRS</a:t>
            </a:r>
          </a:p>
          <a:p>
            <a:pPr lvl="1"/>
            <a:r>
              <a:rPr lang="pt-BR" dirty="0"/>
              <a:t>Procedimentos de compra feitos por telefone</a:t>
            </a:r>
          </a:p>
          <a:p>
            <a:pPr lvl="1"/>
            <a:r>
              <a:rPr lang="pt-BR" dirty="0"/>
              <a:t>Bilhete emitido manualmente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Evolução de CRS para GDS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362" y="1628801"/>
            <a:ext cx="8870134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GDS 	Histórico </a:t>
            </a:r>
            <a:endParaRPr lang="pt-BR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824" y="1557338"/>
            <a:ext cx="9601200" cy="475198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SABRE/ </a:t>
            </a:r>
            <a:r>
              <a:rPr lang="pt-BR" sz="2800" dirty="0" err="1"/>
              <a:t>Travelocity</a:t>
            </a:r>
            <a:r>
              <a:rPr lang="pt-BR" sz="2800" dirty="0"/>
              <a:t> – 1976 / 1990 – American Airlines.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dirty="0"/>
              <a:t>AMADEUS – 1987 / 1992 – Air France, Lufthansa, Ibéria, SAS.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dirty="0"/>
              <a:t>GALILEO</a:t>
            </a:r>
            <a:r>
              <a:rPr lang="pt-BR" sz="2800" cap="all" dirty="0"/>
              <a:t> </a:t>
            </a:r>
            <a:r>
              <a:rPr lang="pt-BR" sz="2800" dirty="0"/>
              <a:t>– 1987 / 1994 – </a:t>
            </a:r>
            <a:r>
              <a:rPr lang="pt-BR" sz="2800" dirty="0" err="1"/>
              <a:t>USAir</a:t>
            </a:r>
            <a:r>
              <a:rPr lang="pt-BR" sz="2800" dirty="0"/>
              <a:t>, British Airways, </a:t>
            </a:r>
            <a:r>
              <a:rPr lang="pt-BR" sz="2800" dirty="0" err="1"/>
              <a:t>Swissair</a:t>
            </a:r>
            <a:r>
              <a:rPr lang="pt-BR" sz="2800" dirty="0"/>
              <a:t>, KLM, </a:t>
            </a:r>
            <a:r>
              <a:rPr lang="pt-BR" sz="2800" dirty="0" err="1"/>
              <a:t>Alitalia</a:t>
            </a:r>
            <a:r>
              <a:rPr lang="pt-BR" sz="2800" dirty="0"/>
              <a:t>, </a:t>
            </a:r>
            <a:r>
              <a:rPr lang="pt-BR" sz="2800" dirty="0" err="1"/>
              <a:t>Covia</a:t>
            </a:r>
            <a:r>
              <a:rPr lang="pt-BR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dirty="0"/>
              <a:t>WORLDSPAN – 1990 / 2000 – Delta Air </a:t>
            </a:r>
            <a:r>
              <a:rPr lang="pt-BR" sz="2800" dirty="0" err="1"/>
              <a:t>Lines</a:t>
            </a:r>
            <a:r>
              <a:rPr lang="pt-BR" sz="2800" dirty="0"/>
              <a:t>, Northwest Airlines, </a:t>
            </a:r>
            <a:r>
              <a:rPr lang="pt-BR" sz="2800" dirty="0" err="1"/>
              <a:t>Trans</a:t>
            </a:r>
            <a:r>
              <a:rPr lang="pt-BR" sz="2800" dirty="0"/>
              <a:t> World Airlines.</a:t>
            </a:r>
          </a:p>
          <a:p>
            <a:pPr>
              <a:spcBef>
                <a:spcPct val="50000"/>
              </a:spcBef>
            </a:pPr>
            <a:r>
              <a:rPr lang="pt-BR" sz="2800" cap="all" dirty="0" err="1"/>
              <a:t>Travelport</a:t>
            </a:r>
            <a:r>
              <a:rPr lang="pt-BR" sz="2800" cap="all" dirty="0"/>
              <a:t> – </a:t>
            </a:r>
            <a:r>
              <a:rPr lang="pt-BR" sz="2800" dirty="0"/>
              <a:t>inicio de 2005 inicia processo de aquisição do</a:t>
            </a:r>
            <a:r>
              <a:rPr lang="pt-BR" sz="2800" cap="all" dirty="0"/>
              <a:t> </a:t>
            </a:r>
            <a:r>
              <a:rPr lang="pt-BR" sz="2800" cap="all" dirty="0" err="1"/>
              <a:t>Galileo</a:t>
            </a:r>
            <a:r>
              <a:rPr lang="pt-BR" sz="2800" cap="all" dirty="0"/>
              <a:t> </a:t>
            </a:r>
            <a:r>
              <a:rPr lang="pt-BR" sz="2800" dirty="0"/>
              <a:t>e</a:t>
            </a:r>
            <a:r>
              <a:rPr lang="pt-BR" sz="2800" cap="all" dirty="0"/>
              <a:t> </a:t>
            </a:r>
            <a:r>
              <a:rPr lang="pt-BR" sz="2800" cap="all" dirty="0" err="1"/>
              <a:t>Wordspan</a:t>
            </a:r>
            <a:r>
              <a:rPr lang="pt-BR" sz="2800" cap="all" dirty="0"/>
              <a:t>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Rede de Distribuição das Cias. Aéreas</a:t>
            </a:r>
          </a:p>
        </p:txBody>
      </p:sp>
      <p:pic>
        <p:nvPicPr>
          <p:cNvPr id="1026" name="Picture 2" descr="https://upload.wikimedia.org/wikipedia/commons/8/8e/Diagram_of_an_airline_Global_Distribution_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731698"/>
            <a:ext cx="6576963" cy="39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9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206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Participação dos GDS no mercado global</a:t>
            </a:r>
          </a:p>
        </p:txBody>
      </p:sp>
      <p:pic>
        <p:nvPicPr>
          <p:cNvPr id="1028" name="Picture 4" descr="COTW1 1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06" y="1628800"/>
            <a:ext cx="8052158" cy="37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79776" y="563095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https://www.businesstravelnewseurope.com/Analysis/GDS-market-shares-and-more</a:t>
            </a:r>
          </a:p>
        </p:txBody>
      </p:sp>
    </p:spTree>
    <p:extLst>
      <p:ext uri="{BB962C8B-B14F-4D97-AF65-F5344CB8AC3E}">
        <p14:creationId xmlns:p14="http://schemas.microsoft.com/office/powerpoint/2010/main" val="191088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900" y="1595718"/>
            <a:ext cx="8946541" cy="4195481"/>
          </a:xfrm>
        </p:spPr>
        <p:txBody>
          <a:bodyPr>
            <a:normAutofit fontScale="85000" lnSpcReduction="10000"/>
          </a:bodyPr>
          <a:lstStyle/>
          <a:p>
            <a:r>
              <a:rPr lang="pt-BR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Sabre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t-BR" dirty="0">
                <a:hlinkClick r:id="rId2"/>
              </a:rPr>
              <a:t>https://www.sabre.com/</a:t>
            </a:r>
            <a:endParaRPr lang="pt-BR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t-BR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Amadeus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hlinkClick r:id="rId3"/>
              </a:rPr>
              <a:t>https://amadeus.com/pt/portfolio.agencias-de-viagens-de-varejo</a:t>
            </a:r>
            <a:endParaRPr lang="pt-BR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Travelport</a:t>
            </a:r>
            <a:r>
              <a:rPr lang="pt-BR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/ Galileu </a:t>
            </a:r>
          </a:p>
          <a:p>
            <a:pPr>
              <a:spcBef>
                <a:spcPts val="1800"/>
              </a:spcBef>
            </a:pPr>
            <a:r>
              <a:rPr lang="pt-BR" dirty="0">
                <a:hlinkClick r:id="rId4"/>
              </a:rPr>
              <a:t>https://br.travelportservices.com/extranet/137/Homepage/Produtos_Travelport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https://pt.la.sabretravelnetwork.com/images/sabre-logo-sl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772817"/>
            <a:ext cx="1616968" cy="6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ftware Amadeus Hotels - 2021: avaliações, preços e demonstraçõ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2852936"/>
            <a:ext cx="2166875" cy="7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avelport | Providing Informed Travel Cho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582943"/>
            <a:ext cx="23241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Treinamento e Capacitação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Emissão de TKT Sabre</a:t>
            </a:r>
          </a:p>
          <a:p>
            <a:r>
              <a:rPr lang="pt-BR" sz="2400" dirty="0">
                <a:hlinkClick r:id="rId2"/>
              </a:rPr>
              <a:t>https://richmedia.sabre.com/Docs_Support/TrainingWorkbooks/LApo/Emissao_BSP.pdf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Emissão de TKT Amadeus</a:t>
            </a:r>
          </a:p>
          <a:p>
            <a:r>
              <a:rPr lang="pt-BR" sz="2400" dirty="0">
                <a:hlinkClick r:id="rId3"/>
              </a:rPr>
              <a:t>https://servicehub.amadeus.com/documents/20195/4692351/doc12fe4d25ffd00_PNR%20-%20Trabalhando%20com%20Registros%20de%20Reservas.pdf/512e1d59-dae6-49e8-8d90-3ad417b293cc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87883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845</Words>
  <Application>Microsoft Office PowerPoint</Application>
  <PresentationFormat>Widescreen</PresentationFormat>
  <Paragraphs>111</Paragraphs>
  <Slides>21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Íon</vt:lpstr>
      <vt:lpstr>Cadeia de distribuição e comercialização de TKT</vt:lpstr>
      <vt:lpstr>Sistemas de Reserva e Distribuição</vt:lpstr>
      <vt:lpstr>CRS – Sistema Computadorizado de Reservas  </vt:lpstr>
      <vt:lpstr>Evolução de CRS para GDS</vt:lpstr>
      <vt:lpstr>GDS  Histórico </vt:lpstr>
      <vt:lpstr>Rede de Distribuição das Cias. Aéreas</vt:lpstr>
      <vt:lpstr>Participação dos GDS no mercado global</vt:lpstr>
      <vt:lpstr>Apresentação do PowerPoint</vt:lpstr>
      <vt:lpstr>Treinamento e Capacitação</vt:lpstr>
      <vt:lpstr>TAM e LAN </vt:lpstr>
      <vt:lpstr>GOL (Fonte: http://www.voegol.com.br/ri/) </vt:lpstr>
      <vt:lpstr>GOL</vt:lpstr>
      <vt:lpstr>Apresentação do PowerPoint</vt:lpstr>
      <vt:lpstr>Apresentação do PowerPoint</vt:lpstr>
      <vt:lpstr>Apresentação do PowerPoint</vt:lpstr>
      <vt:lpstr>Apresentação do PowerPoint</vt:lpstr>
      <vt:lpstr>Formação de Preços</vt:lpstr>
      <vt:lpstr>Gerenciamento de Receitas Yield Management</vt:lpstr>
      <vt:lpstr>AIRBUS 380 - maior</vt:lpstr>
      <vt:lpstr>Boeing 787 – mais moderno</vt:lpstr>
      <vt:lpstr>A Cia. aérea chinesa Spring Airlines trabalha, desde 2015, em projeto de voos para passageiros viajam em pé por tarifas de até US$ 2,00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Avaliador</dc:creator>
  <cp:lastModifiedBy>Debora</cp:lastModifiedBy>
  <cp:revision>17</cp:revision>
  <dcterms:created xsi:type="dcterms:W3CDTF">2020-11-12T16:43:05Z</dcterms:created>
  <dcterms:modified xsi:type="dcterms:W3CDTF">2023-11-30T20:59:13Z</dcterms:modified>
</cp:coreProperties>
</file>