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  <p:sldMasterId id="2147483687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84" r:id="rId9"/>
    <p:sldId id="285" r:id="rId10"/>
    <p:sldId id="286" r:id="rId11"/>
    <p:sldId id="279" r:id="rId12"/>
    <p:sldId id="287" r:id="rId13"/>
    <p:sldId id="288" r:id="rId14"/>
    <p:sldId id="289" r:id="rId15"/>
    <p:sldId id="290" r:id="rId16"/>
    <p:sldId id="291" r:id="rId17"/>
    <p:sldId id="294" r:id="rId18"/>
    <p:sldId id="292" r:id="rId19"/>
    <p:sldId id="293" r:id="rId20"/>
    <p:sldId id="29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654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14D45-FADA-9241-870A-D6F99F60A510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7BCDB-AD24-C94D-99BD-63728C26C1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82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7BCDB-AD24-C94D-99BD-63728C26C1A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11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CB2-1C98-5441-AEE7-38BEB0E5E151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C34B-EF4E-B249-9AEA-14BE14D86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25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CB2-1C98-5441-AEE7-38BEB0E5E151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C34B-EF4E-B249-9AEA-14BE14D86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63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CB2-1C98-5441-AEE7-38BEB0E5E151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C34B-EF4E-B249-9AEA-14BE14D86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75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CB2-1C98-5441-AEE7-38BEB0E5E151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C34B-EF4E-B249-9AEA-14BE14D86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749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CB2-1C98-5441-AEE7-38BEB0E5E151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C34B-EF4E-B249-9AEA-14BE14D86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254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CB2-1C98-5441-AEE7-38BEB0E5E151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C34B-EF4E-B249-9AEA-14BE14D86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149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26E03-BE30-497A-983C-7036453B5E7F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C820-3C08-42F3-80DC-07752BCA51A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7615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26E03-BE30-497A-983C-7036453B5E7F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C820-3C08-42F3-80DC-07752BCA5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383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26E03-BE30-497A-983C-7036453B5E7F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F4E3C820-3C08-42F3-80DC-07752BCA5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31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26E03-BE30-497A-983C-7036453B5E7F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C820-3C08-42F3-80DC-07752BCA5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657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26E03-BE30-497A-983C-7036453B5E7F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C820-3C08-42F3-80DC-07752BCA5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91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CB2-1C98-5441-AEE7-38BEB0E5E151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C34B-EF4E-B249-9AEA-14BE14D86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859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26E03-BE30-497A-983C-7036453B5E7F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C820-3C08-42F3-80DC-07752BCA5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734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26E03-BE30-497A-983C-7036453B5E7F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C820-3C08-42F3-80DC-07752BCA5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076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26E03-BE30-497A-983C-7036453B5E7F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C820-3C08-42F3-80DC-07752BCA5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32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26E03-BE30-497A-983C-7036453B5E7F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C820-3C08-42F3-80DC-07752BCA5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279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26E03-BE30-497A-983C-7036453B5E7F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C820-3C08-42F3-80DC-07752BCA5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403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26E03-BE30-497A-983C-7036453B5E7F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C820-3C08-42F3-80DC-07752BCA5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980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C3F5-51B9-4EB9-A5BC-B6F933712398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7426-B31D-4387-932C-5ADBAC4D3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460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C3F5-51B9-4EB9-A5BC-B6F933712398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7426-B31D-4387-932C-5ADBAC4D3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774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C3F5-51B9-4EB9-A5BC-B6F933712398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7426-B31D-4387-932C-5ADBAC4D3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212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C3F5-51B9-4EB9-A5BC-B6F933712398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7426-B31D-4387-932C-5ADBAC4D3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04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CB2-1C98-5441-AEE7-38BEB0E5E151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C34B-EF4E-B249-9AEA-14BE14D86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827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C3F5-51B9-4EB9-A5BC-B6F933712398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7426-B31D-4387-932C-5ADBAC4D3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231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C3F5-51B9-4EB9-A5BC-B6F933712398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7426-B31D-4387-932C-5ADBAC4D3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179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C3F5-51B9-4EB9-A5BC-B6F933712398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7426-B31D-4387-932C-5ADBAC4D3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739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C3F5-51B9-4EB9-A5BC-B6F933712398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7426-B31D-4387-932C-5ADBAC4D3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485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C3F5-51B9-4EB9-A5BC-B6F933712398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7426-B31D-4387-932C-5ADBAC4D3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331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C3F5-51B9-4EB9-A5BC-B6F933712398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7426-B31D-4387-932C-5ADBAC4D3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234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C3F5-51B9-4EB9-A5BC-B6F933712398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7426-B31D-4387-932C-5ADBAC4D3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CB2-1C98-5441-AEE7-38BEB0E5E151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C34B-EF4E-B249-9AEA-14BE14D86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54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CB2-1C98-5441-AEE7-38BEB0E5E151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C34B-EF4E-B249-9AEA-14BE14D86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6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CB2-1C98-5441-AEE7-38BEB0E5E151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C34B-EF4E-B249-9AEA-14BE14D86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49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CB2-1C98-5441-AEE7-38BEB0E5E151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C34B-EF4E-B249-9AEA-14BE14D86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49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FCB2-1C98-5441-AEE7-38BEB0E5E151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C34B-EF4E-B249-9AEA-14BE14D86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10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F3BDFCB2-1C98-5441-AEE7-38BEB0E5E151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B3CC34B-EF4E-B249-9AEA-14BE14D86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13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3BDFCB2-1C98-5441-AEE7-38BEB0E5E151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B3CC34B-EF4E-B249-9AEA-14BE14D86B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627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226E03-BE30-497A-983C-7036453B5E7F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E3C820-3C08-42F3-80DC-07752BCA51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609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5C3F5-51B9-4EB9-A5BC-B6F933712398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D7426-B31D-4387-932C-5ADBAC4D3D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0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26" Type="http://schemas.openxmlformats.org/officeDocument/2006/relationships/image" Target="../media/image86.png"/><Relationship Id="rId3" Type="http://schemas.openxmlformats.org/officeDocument/2006/relationships/image" Target="../media/image63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10.png"/><Relationship Id="rId7" Type="http://schemas.openxmlformats.org/officeDocument/2006/relationships/image" Target="../media/image1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7.png"/><Relationship Id="rId4" Type="http://schemas.openxmlformats.org/officeDocument/2006/relationships/image" Target="../media/image8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" Type="http://schemas.openxmlformats.org/officeDocument/2006/relationships/image" Target="../media/image13.wmf"/><Relationship Id="rId21" Type="http://schemas.openxmlformats.org/officeDocument/2006/relationships/image" Target="../media/image22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0.wmf"/><Relationship Id="rId25" Type="http://schemas.openxmlformats.org/officeDocument/2006/relationships/image" Target="../media/image24.w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21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wmf"/><Relationship Id="rId24" Type="http://schemas.openxmlformats.org/officeDocument/2006/relationships/oleObject" Target="../embeddings/oleObject14.bin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23" Type="http://schemas.openxmlformats.org/officeDocument/2006/relationships/image" Target="../media/image23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4750C-CB69-37C3-506C-666BB53CB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548" y="298174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MODELAGEM COMPLETA DO SERVOMECANISMO COM MOTORES ELÉTRICOS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CF4BFB-0544-9114-F2D7-D0DE6EDCB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5182359"/>
            <a:ext cx="9144000" cy="552519"/>
          </a:xfrm>
        </p:spPr>
        <p:txBody>
          <a:bodyPr/>
          <a:lstStyle/>
          <a:p>
            <a:pPr algn="l"/>
            <a:r>
              <a:rPr lang="pt-BR" dirty="0"/>
              <a:t>ETTORE A. DE BARROS</a:t>
            </a:r>
          </a:p>
        </p:txBody>
      </p:sp>
    </p:spTree>
    <p:extLst>
      <p:ext uri="{BB962C8B-B14F-4D97-AF65-F5344CB8AC3E}">
        <p14:creationId xmlns:p14="http://schemas.microsoft.com/office/powerpoint/2010/main" val="121098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57CB580-8E55-7202-78DD-8A9C3094557C}"/>
              </a:ext>
            </a:extLst>
          </p:cNvPr>
          <p:cNvSpPr/>
          <p:nvPr/>
        </p:nvSpPr>
        <p:spPr>
          <a:xfrm>
            <a:off x="2204824" y="1324801"/>
            <a:ext cx="258418" cy="2782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AD35E4B2-FDE9-B7DC-B7AC-BD450D68793F}"/>
              </a:ext>
            </a:extLst>
          </p:cNvPr>
          <p:cNvCxnSpPr>
            <a:stCxn id="2" idx="3"/>
            <a:endCxn id="10" idx="2"/>
          </p:cNvCxnSpPr>
          <p:nvPr/>
        </p:nvCxnSpPr>
        <p:spPr>
          <a:xfrm>
            <a:off x="1749281" y="1463949"/>
            <a:ext cx="455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E66FADA2-74C7-092D-3D5D-D344FD2D1C25}"/>
              </a:ext>
            </a:extLst>
          </p:cNvPr>
          <p:cNvCxnSpPr/>
          <p:nvPr/>
        </p:nvCxnSpPr>
        <p:spPr>
          <a:xfrm>
            <a:off x="2493062" y="1460220"/>
            <a:ext cx="455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5CDB9A0C-7D65-ADF5-F3C3-63D86E4BB2FF}"/>
              </a:ext>
            </a:extLst>
          </p:cNvPr>
          <p:cNvCxnSpPr/>
          <p:nvPr/>
        </p:nvCxnSpPr>
        <p:spPr>
          <a:xfrm>
            <a:off x="4744281" y="1441989"/>
            <a:ext cx="455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ACD26A2-63C6-1CD2-2143-8B3533BD9B96}"/>
              </a:ext>
            </a:extLst>
          </p:cNvPr>
          <p:cNvCxnSpPr>
            <a:cxnSpLocks/>
          </p:cNvCxnSpPr>
          <p:nvPr/>
        </p:nvCxnSpPr>
        <p:spPr>
          <a:xfrm>
            <a:off x="5388671" y="629954"/>
            <a:ext cx="0" cy="612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F22C8880-FBE2-43C7-AB32-6E572D615B05}"/>
              </a:ext>
            </a:extLst>
          </p:cNvPr>
          <p:cNvCxnSpPr/>
          <p:nvPr/>
        </p:nvCxnSpPr>
        <p:spPr>
          <a:xfrm>
            <a:off x="7161147" y="2309389"/>
            <a:ext cx="0" cy="821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0548AE78-717A-6518-D4D8-EE81B9FBFDBC}"/>
                  </a:ext>
                </a:extLst>
              </p:cNvPr>
              <p:cNvSpPr txBox="1"/>
              <p:nvPr/>
            </p:nvSpPr>
            <p:spPr>
              <a:xfrm>
                <a:off x="5402852" y="366704"/>
                <a:ext cx="3426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0548AE78-717A-6518-D4D8-EE81B9FB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852" y="366704"/>
                <a:ext cx="342693" cy="369332"/>
              </a:xfrm>
              <a:prstGeom prst="rect">
                <a:avLst/>
              </a:prstGeom>
              <a:blipFill>
                <a:blip r:embed="rId3"/>
                <a:stretch>
                  <a:fillRect r="-110714"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ixaDeTexto 55">
            <a:extLst>
              <a:ext uri="{FF2B5EF4-FFF2-40B4-BE49-F238E27FC236}">
                <a16:creationId xmlns:a16="http://schemas.microsoft.com/office/drawing/2014/main" id="{0C8D5C7D-9D4E-1566-C3AE-E5F73C67E657}"/>
              </a:ext>
            </a:extLst>
          </p:cNvPr>
          <p:cNvSpPr txBox="1"/>
          <p:nvPr/>
        </p:nvSpPr>
        <p:spPr>
          <a:xfrm>
            <a:off x="4942806" y="13591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0B5E4D28-E355-D10C-9D8F-6E18365538D6}"/>
                  </a:ext>
                </a:extLst>
              </p:cNvPr>
              <p:cNvSpPr txBox="1"/>
              <p:nvPr/>
            </p:nvSpPr>
            <p:spPr>
              <a:xfrm>
                <a:off x="1226658" y="5157647"/>
                <a:ext cx="178904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r>
                      <a:rPr lang="pt-BR" sz="1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pt-BR" sz="1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pt-BR" sz="1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pt-BR" sz="1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pt-BR" sz="1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pt-BR" sz="1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pt-BR" sz="1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pt-BR" sz="1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1800" b="1" i="1" dirty="0">
                    <a:solidFill>
                      <a:prstClr val="black"/>
                    </a:solidFill>
                    <a:latin typeface="Calibri"/>
                  </a:rPr>
                  <a:t>        </a:t>
                </a:r>
              </a:p>
            </p:txBody>
          </p:sp>
        </mc:Choice>
        <mc:Fallback xmlns=""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0B5E4D28-E355-D10C-9D8F-6E1836553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658" y="5157647"/>
                <a:ext cx="1789040" cy="37555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833AA50D-AB79-624E-1F06-8DAAFA8D807A}"/>
                  </a:ext>
                </a:extLst>
              </p:cNvPr>
              <p:cNvSpPr txBox="1"/>
              <p:nvPr/>
            </p:nvSpPr>
            <p:spPr>
              <a:xfrm>
                <a:off x="1216974" y="5755555"/>
                <a:ext cx="178904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BR" sz="1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pt-BR" sz="1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pt-BR" sz="1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pt-BR" sz="1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pt-BR" sz="1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pt-BR" sz="1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pt-BR" sz="1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833AA50D-AB79-624E-1F06-8DAAFA8D8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974" y="5755555"/>
                <a:ext cx="1789040" cy="37555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84CF86DD-255C-2297-F4A2-35877D4687D1}"/>
              </a:ext>
            </a:extLst>
          </p:cNvPr>
          <p:cNvSpPr txBox="1"/>
          <p:nvPr/>
        </p:nvSpPr>
        <p:spPr>
          <a:xfrm>
            <a:off x="1351716" y="1279283"/>
            <a:ext cx="39756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err="1"/>
              <a:t>K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80C4C8D-8011-F7D5-5541-E79DE1A7CA7B}"/>
                  </a:ext>
                </a:extLst>
              </p:cNvPr>
              <p:cNvSpPr txBox="1"/>
              <p:nvPr/>
            </p:nvSpPr>
            <p:spPr>
              <a:xfrm>
                <a:off x="2948605" y="1158481"/>
                <a:ext cx="831576" cy="6580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80C4C8D-8011-F7D5-5541-E79DE1A7C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605" y="1158481"/>
                <a:ext cx="831576" cy="6580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1A344E0-A63A-387B-401D-FBE0157A69B1}"/>
                  </a:ext>
                </a:extLst>
              </p:cNvPr>
              <p:cNvSpPr txBox="1"/>
              <p:nvPr/>
            </p:nvSpPr>
            <p:spPr>
              <a:xfrm>
                <a:off x="4346717" y="1242452"/>
                <a:ext cx="397565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1A344E0-A63A-387B-401D-FBE0157A6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717" y="1242452"/>
                <a:ext cx="39756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EB74C7A-7E26-0D78-E4ED-0B46C53C3B71}"/>
                  </a:ext>
                </a:extLst>
              </p:cNvPr>
              <p:cNvSpPr txBox="1"/>
              <p:nvPr/>
            </p:nvSpPr>
            <p:spPr>
              <a:xfrm>
                <a:off x="6029742" y="1182045"/>
                <a:ext cx="831576" cy="61093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𝑰𝒔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EB74C7A-7E26-0D78-E4ED-0B46C53C3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742" y="1182045"/>
                <a:ext cx="831576" cy="610936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897DEDC2-7FC0-E16F-5F83-81C131837CDE}"/>
              </a:ext>
            </a:extLst>
          </p:cNvPr>
          <p:cNvSpPr txBox="1"/>
          <p:nvPr/>
        </p:nvSpPr>
        <p:spPr>
          <a:xfrm>
            <a:off x="6246747" y="2124723"/>
            <a:ext cx="39756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6E48F92-D0CF-1CF8-95A0-86B8E96D201D}"/>
                  </a:ext>
                </a:extLst>
              </p:cNvPr>
              <p:cNvSpPr txBox="1"/>
              <p:nvPr/>
            </p:nvSpPr>
            <p:spPr>
              <a:xfrm>
                <a:off x="7542694" y="1175868"/>
                <a:ext cx="831576" cy="61093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6E48F92-D0CF-1CF8-95A0-86B8E96D2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694" y="1175868"/>
                <a:ext cx="831576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03BC027-CE3A-943C-976B-3CCA6861678E}"/>
                  </a:ext>
                </a:extLst>
              </p:cNvPr>
              <p:cNvSpPr txBox="1"/>
              <p:nvPr/>
            </p:nvSpPr>
            <p:spPr>
              <a:xfrm>
                <a:off x="4376533" y="2958694"/>
                <a:ext cx="397565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03BC027-CE3A-943C-976B-3CCA68616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533" y="2958694"/>
                <a:ext cx="39756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E49317C6-AED4-401A-A158-95EFC79C4062}"/>
              </a:ext>
            </a:extLst>
          </p:cNvPr>
          <p:cNvSpPr/>
          <p:nvPr/>
        </p:nvSpPr>
        <p:spPr>
          <a:xfrm>
            <a:off x="5257803" y="1292003"/>
            <a:ext cx="258418" cy="2782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EB65E3B8-9470-11EF-8879-A4B15A98862A}"/>
              </a:ext>
            </a:extLst>
          </p:cNvPr>
          <p:cNvCxnSpPr/>
          <p:nvPr/>
        </p:nvCxnSpPr>
        <p:spPr>
          <a:xfrm>
            <a:off x="5574199" y="1436612"/>
            <a:ext cx="455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E2FFCB6B-5D4A-FDB8-40AB-EB5C720E03A7}"/>
              </a:ext>
            </a:extLst>
          </p:cNvPr>
          <p:cNvCxnSpPr>
            <a:cxnSpLocks/>
          </p:cNvCxnSpPr>
          <p:nvPr/>
        </p:nvCxnSpPr>
        <p:spPr>
          <a:xfrm>
            <a:off x="3786798" y="1480744"/>
            <a:ext cx="5599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5F40A7A3-769C-4CF3-D087-B28B2973D390}"/>
              </a:ext>
            </a:extLst>
          </p:cNvPr>
          <p:cNvCxnSpPr>
            <a:cxnSpLocks/>
          </p:cNvCxnSpPr>
          <p:nvPr/>
        </p:nvCxnSpPr>
        <p:spPr>
          <a:xfrm>
            <a:off x="6861318" y="1489434"/>
            <a:ext cx="599659" cy="3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98312A9E-8F12-197C-E4B4-6A1DE4AC0225}"/>
              </a:ext>
            </a:extLst>
          </p:cNvPr>
          <p:cNvCxnSpPr>
            <a:cxnSpLocks/>
          </p:cNvCxnSpPr>
          <p:nvPr/>
        </p:nvCxnSpPr>
        <p:spPr>
          <a:xfrm>
            <a:off x="8292553" y="1499373"/>
            <a:ext cx="7719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E606BCD-44F0-E5E2-09D2-7A69C0DD9A6F}"/>
              </a:ext>
            </a:extLst>
          </p:cNvPr>
          <p:cNvCxnSpPr/>
          <p:nvPr/>
        </p:nvCxnSpPr>
        <p:spPr>
          <a:xfrm>
            <a:off x="7161147" y="1487513"/>
            <a:ext cx="0" cy="821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BC4C2017-3C58-937E-A718-022AB73F45DA}"/>
              </a:ext>
            </a:extLst>
          </p:cNvPr>
          <p:cNvCxnSpPr>
            <a:cxnSpLocks/>
          </p:cNvCxnSpPr>
          <p:nvPr/>
        </p:nvCxnSpPr>
        <p:spPr>
          <a:xfrm flipH="1">
            <a:off x="6644312" y="2309389"/>
            <a:ext cx="516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9EF4941-838D-DC15-7DAF-AB17F1F18582}"/>
              </a:ext>
            </a:extLst>
          </p:cNvPr>
          <p:cNvCxnSpPr>
            <a:cxnSpLocks/>
          </p:cNvCxnSpPr>
          <p:nvPr/>
        </p:nvCxnSpPr>
        <p:spPr>
          <a:xfrm>
            <a:off x="5387012" y="2309389"/>
            <a:ext cx="819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EA27721A-F10B-78C5-E767-EDC40315501B}"/>
              </a:ext>
            </a:extLst>
          </p:cNvPr>
          <p:cNvCxnSpPr>
            <a:cxnSpLocks/>
          </p:cNvCxnSpPr>
          <p:nvPr/>
        </p:nvCxnSpPr>
        <p:spPr>
          <a:xfrm flipV="1">
            <a:off x="5387012" y="1570299"/>
            <a:ext cx="0" cy="740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10A8954B-18EC-DD2A-D5BD-B4B57E78C288}"/>
              </a:ext>
            </a:extLst>
          </p:cNvPr>
          <p:cNvCxnSpPr>
            <a:cxnSpLocks/>
          </p:cNvCxnSpPr>
          <p:nvPr/>
        </p:nvCxnSpPr>
        <p:spPr>
          <a:xfrm>
            <a:off x="2334033" y="3131265"/>
            <a:ext cx="20126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B2F42617-CE59-E794-A06A-C2157AFA464B}"/>
              </a:ext>
            </a:extLst>
          </p:cNvPr>
          <p:cNvCxnSpPr/>
          <p:nvPr/>
        </p:nvCxnSpPr>
        <p:spPr>
          <a:xfrm flipH="1">
            <a:off x="4774098" y="3131265"/>
            <a:ext cx="2387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6C5CD3C4-8E87-1EEB-AFC3-46FDE1731C50}"/>
              </a:ext>
            </a:extLst>
          </p:cNvPr>
          <p:cNvCxnSpPr>
            <a:cxnSpLocks/>
            <a:endCxn id="10" idx="4"/>
          </p:cNvCxnSpPr>
          <p:nvPr/>
        </p:nvCxnSpPr>
        <p:spPr>
          <a:xfrm flipV="1">
            <a:off x="2314149" y="1603097"/>
            <a:ext cx="19884" cy="1540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C9C70E6C-D766-3994-8BDB-50F3F53BBA95}"/>
              </a:ext>
            </a:extLst>
          </p:cNvPr>
          <p:cNvCxnSpPr/>
          <p:nvPr/>
        </p:nvCxnSpPr>
        <p:spPr>
          <a:xfrm>
            <a:off x="896173" y="1473845"/>
            <a:ext cx="455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0C93E254-FB10-E118-F57F-D5E661CFDE7A}"/>
                  </a:ext>
                </a:extLst>
              </p:cNvPr>
              <p:cNvSpPr txBox="1"/>
              <p:nvPr/>
            </p:nvSpPr>
            <p:spPr>
              <a:xfrm>
                <a:off x="4700960" y="986372"/>
                <a:ext cx="10840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pt-BR" b="1" dirty="0"/>
                  <a:t>(</a:t>
                </a:r>
                <a:r>
                  <a:rPr lang="pt-BR" b="1" dirty="0" err="1"/>
                  <a:t>s</a:t>
                </a:r>
                <a:r>
                  <a:rPr lang="pt-BR" b="1" dirty="0"/>
                  <a:t>)</a:t>
                </a: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0C93E254-FB10-E118-F57F-D5E661CFD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960" y="986372"/>
                <a:ext cx="1084090" cy="369332"/>
              </a:xfrm>
              <a:prstGeom prst="rect">
                <a:avLst/>
              </a:prstGeom>
              <a:blipFill>
                <a:blip r:embed="rId11"/>
                <a:stretch>
                  <a:fillRect t="-6667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ixaDeTexto 52">
            <a:extLst>
              <a:ext uri="{FF2B5EF4-FFF2-40B4-BE49-F238E27FC236}">
                <a16:creationId xmlns:a16="http://schemas.microsoft.com/office/drawing/2014/main" id="{EB6F1C9B-6A8E-2FA4-8F7D-F0D4B99F32BB}"/>
              </a:ext>
            </a:extLst>
          </p:cNvPr>
          <p:cNvSpPr txBox="1"/>
          <p:nvPr/>
        </p:nvSpPr>
        <p:spPr>
          <a:xfrm>
            <a:off x="1967558" y="14017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D03E8152-C404-6915-3E20-D20320EB2DBD}"/>
              </a:ext>
            </a:extLst>
          </p:cNvPr>
          <p:cNvSpPr txBox="1"/>
          <p:nvPr/>
        </p:nvSpPr>
        <p:spPr>
          <a:xfrm>
            <a:off x="2289955" y="163188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445DE9F8-EE9C-33D4-A084-FDA352365D3E}"/>
              </a:ext>
            </a:extLst>
          </p:cNvPr>
          <p:cNvSpPr txBox="1"/>
          <p:nvPr/>
        </p:nvSpPr>
        <p:spPr>
          <a:xfrm>
            <a:off x="5392179" y="145553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AA261A9B-BDA5-04EB-8848-87AC62266AFB}"/>
              </a:ext>
            </a:extLst>
          </p:cNvPr>
          <p:cNvSpPr txBox="1"/>
          <p:nvPr/>
        </p:nvSpPr>
        <p:spPr>
          <a:xfrm>
            <a:off x="5367662" y="95126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DBFA6104-9788-6382-296C-9DCFD735D471}"/>
                  </a:ext>
                </a:extLst>
              </p:cNvPr>
              <p:cNvSpPr txBox="1"/>
              <p:nvPr/>
            </p:nvSpPr>
            <p:spPr>
              <a:xfrm>
                <a:off x="8464105" y="1181621"/>
                <a:ext cx="3426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64" name="CaixaDeTexto 63">
                <a:extLst>
                  <a:ext uri="{FF2B5EF4-FFF2-40B4-BE49-F238E27FC236}">
                    <a16:creationId xmlns:a16="http://schemas.microsoft.com/office/drawing/2014/main" id="{DBFA6104-9788-6382-296C-9DCFD735D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105" y="1181621"/>
                <a:ext cx="342693" cy="369332"/>
              </a:xfrm>
              <a:prstGeom prst="rect">
                <a:avLst/>
              </a:prstGeom>
              <a:blipFill>
                <a:blip r:embed="rId12"/>
                <a:stretch>
                  <a:fillRect r="-132143" b="-17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8AF73556-7430-5931-815C-7E2FA3DD45BD}"/>
                  </a:ext>
                </a:extLst>
              </p:cNvPr>
              <p:cNvSpPr txBox="1"/>
              <p:nvPr/>
            </p:nvSpPr>
            <p:spPr>
              <a:xfrm>
                <a:off x="6812550" y="1088199"/>
                <a:ext cx="3426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65" name="CaixaDeTexto 64">
                <a:extLst>
                  <a:ext uri="{FF2B5EF4-FFF2-40B4-BE49-F238E27FC236}">
                    <a16:creationId xmlns:a16="http://schemas.microsoft.com/office/drawing/2014/main" id="{8AF73556-7430-5931-815C-7E2FA3DD4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550" y="1088199"/>
                <a:ext cx="342693" cy="369332"/>
              </a:xfrm>
              <a:prstGeom prst="rect">
                <a:avLst/>
              </a:prstGeom>
              <a:blipFill>
                <a:blip r:embed="rId13"/>
                <a:stretch>
                  <a:fillRect r="-139286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8A3BCB42-EFFA-84EA-0DC7-3CA2AFC542CA}"/>
                  </a:ext>
                </a:extLst>
              </p:cNvPr>
              <p:cNvSpPr txBox="1"/>
              <p:nvPr/>
            </p:nvSpPr>
            <p:spPr>
              <a:xfrm>
                <a:off x="1678671" y="1068511"/>
                <a:ext cx="87438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pt-BR" b="1" dirty="0"/>
                  <a:t>(</a:t>
                </a:r>
                <a:r>
                  <a:rPr lang="pt-BR" b="1" dirty="0" err="1"/>
                  <a:t>s</a:t>
                </a:r>
                <a:r>
                  <a:rPr lang="pt-BR" b="1" dirty="0"/>
                  <a:t>)</a:t>
                </a:r>
              </a:p>
            </p:txBody>
          </p:sp>
        </mc:Choice>
        <mc:Fallback xmlns=""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8A3BCB42-EFFA-84EA-0DC7-3CA2AFC54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671" y="1068511"/>
                <a:ext cx="874387" cy="369332"/>
              </a:xfrm>
              <a:prstGeom prst="rect">
                <a:avLst/>
              </a:prstGeom>
              <a:blipFill>
                <a:blip r:embed="rId14"/>
                <a:stretch>
                  <a:fillRect t="-6667" b="-2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>
                <a:extLst>
                  <a:ext uri="{FF2B5EF4-FFF2-40B4-BE49-F238E27FC236}">
                    <a16:creationId xmlns:a16="http://schemas.microsoft.com/office/drawing/2014/main" id="{D94BF7C4-3B20-6B74-389B-1C315A28D6BB}"/>
                  </a:ext>
                </a:extLst>
              </p:cNvPr>
              <p:cNvSpPr txBox="1"/>
              <p:nvPr/>
            </p:nvSpPr>
            <p:spPr>
              <a:xfrm>
                <a:off x="999815" y="1141097"/>
                <a:ext cx="296491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sup>
                      </m:sSubSup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67" name="CaixaDeTexto 66">
                <a:extLst>
                  <a:ext uri="{FF2B5EF4-FFF2-40B4-BE49-F238E27FC236}">
                    <a16:creationId xmlns:a16="http://schemas.microsoft.com/office/drawing/2014/main" id="{D94BF7C4-3B20-6B74-389B-1C315A28D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15" y="1141097"/>
                <a:ext cx="296491" cy="287323"/>
              </a:xfrm>
              <a:prstGeom prst="rect">
                <a:avLst/>
              </a:prstGeom>
              <a:blipFill>
                <a:blip r:embed="rId15"/>
                <a:stretch>
                  <a:fillRect l="-16000" t="-4167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CaixaDeTexto 67">
            <a:extLst>
              <a:ext uri="{FF2B5EF4-FFF2-40B4-BE49-F238E27FC236}">
                <a16:creationId xmlns:a16="http://schemas.microsoft.com/office/drawing/2014/main" id="{1A2ECA5E-6D4F-D9F2-8076-8B6980083C2F}"/>
              </a:ext>
            </a:extLst>
          </p:cNvPr>
          <p:cNvSpPr txBox="1"/>
          <p:nvPr/>
        </p:nvSpPr>
        <p:spPr>
          <a:xfrm>
            <a:off x="3397538" y="2087089"/>
            <a:ext cx="172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MOTOR+CARGA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9F1B5A87-6411-FC91-80DD-9DA847FB82FD}"/>
              </a:ext>
            </a:extLst>
          </p:cNvPr>
          <p:cNvSpPr txBox="1"/>
          <p:nvPr/>
        </p:nvSpPr>
        <p:spPr>
          <a:xfrm>
            <a:off x="636776" y="2033071"/>
            <a:ext cx="168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ACIONAMENTO</a:t>
            </a:r>
          </a:p>
        </p:txBody>
      </p:sp>
      <p:grpSp>
        <p:nvGrpSpPr>
          <p:cNvPr id="112" name="Agrupar 111">
            <a:extLst>
              <a:ext uri="{FF2B5EF4-FFF2-40B4-BE49-F238E27FC236}">
                <a16:creationId xmlns:a16="http://schemas.microsoft.com/office/drawing/2014/main" id="{6DE865D0-B935-B199-224B-293A23EBC589}"/>
              </a:ext>
            </a:extLst>
          </p:cNvPr>
          <p:cNvGrpSpPr/>
          <p:nvPr/>
        </p:nvGrpSpPr>
        <p:grpSpPr>
          <a:xfrm>
            <a:off x="2560155" y="3191229"/>
            <a:ext cx="8168314" cy="1843087"/>
            <a:chOff x="2560155" y="3191229"/>
            <a:chExt cx="8168314" cy="1843087"/>
          </a:xfrm>
        </p:grpSpPr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C1F752B0-2774-A62A-A0F2-28672DE9C4C6}"/>
                </a:ext>
              </a:extLst>
            </p:cNvPr>
            <p:cNvSpPr txBox="1"/>
            <p:nvPr/>
          </p:nvSpPr>
          <p:spPr>
            <a:xfrm>
              <a:off x="3015698" y="3918889"/>
              <a:ext cx="397565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b="1" dirty="0" err="1"/>
                <a:t>K</a:t>
              </a:r>
              <a:endParaRPr lang="pt-B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ixaDeTexto 72">
                  <a:extLst>
                    <a:ext uri="{FF2B5EF4-FFF2-40B4-BE49-F238E27FC236}">
                      <a16:creationId xmlns:a16="http://schemas.microsoft.com/office/drawing/2014/main" id="{6C8E7629-938F-76F4-7FE4-B08394FC536D}"/>
                    </a:ext>
                  </a:extLst>
                </p:cNvPr>
                <p:cNvSpPr txBox="1"/>
                <p:nvPr/>
              </p:nvSpPr>
              <p:spPr>
                <a:xfrm>
                  <a:off x="4612587" y="3798087"/>
                  <a:ext cx="831576" cy="65806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pt-BR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b="1" dirty="0"/>
                </a:p>
              </p:txBody>
            </p:sp>
          </mc:Choice>
          <mc:Fallback xmlns="">
            <p:sp>
              <p:nvSpPr>
                <p:cNvPr id="73" name="CaixaDeTexto 72">
                  <a:extLst>
                    <a:ext uri="{FF2B5EF4-FFF2-40B4-BE49-F238E27FC236}">
                      <a16:creationId xmlns:a16="http://schemas.microsoft.com/office/drawing/2014/main" id="{6C8E7629-938F-76F4-7FE4-B08394FC5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587" y="3798087"/>
                  <a:ext cx="831576" cy="6580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aixaDeTexto 73">
                  <a:extLst>
                    <a:ext uri="{FF2B5EF4-FFF2-40B4-BE49-F238E27FC236}">
                      <a16:creationId xmlns:a16="http://schemas.microsoft.com/office/drawing/2014/main" id="{2E3C7B4A-3F44-724C-B45D-6DB4F376AF7D}"/>
                    </a:ext>
                  </a:extLst>
                </p:cNvPr>
                <p:cNvSpPr txBox="1"/>
                <p:nvPr/>
              </p:nvSpPr>
              <p:spPr>
                <a:xfrm>
                  <a:off x="6010699" y="3882058"/>
                  <a:ext cx="397565" cy="3693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pt-BR" b="1" dirty="0"/>
                </a:p>
              </p:txBody>
            </p:sp>
          </mc:Choice>
          <mc:Fallback xmlns="">
            <p:sp>
              <p:nvSpPr>
                <p:cNvPr id="74" name="CaixaDeTexto 73">
                  <a:extLst>
                    <a:ext uri="{FF2B5EF4-FFF2-40B4-BE49-F238E27FC236}">
                      <a16:creationId xmlns:a16="http://schemas.microsoft.com/office/drawing/2014/main" id="{2E3C7B4A-3F44-724C-B45D-6DB4F376A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0699" y="3882058"/>
                  <a:ext cx="39756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aixaDeTexto 74">
                  <a:extLst>
                    <a:ext uri="{FF2B5EF4-FFF2-40B4-BE49-F238E27FC236}">
                      <a16:creationId xmlns:a16="http://schemas.microsoft.com/office/drawing/2014/main" id="{D600CC97-C853-91FA-346B-90B8CCFC2DF7}"/>
                    </a:ext>
                  </a:extLst>
                </p:cNvPr>
                <p:cNvSpPr txBox="1"/>
                <p:nvPr/>
              </p:nvSpPr>
              <p:spPr>
                <a:xfrm>
                  <a:off x="7693724" y="3821651"/>
                  <a:ext cx="831576" cy="61734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𝑰𝒔</m:t>
                            </m:r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oMath>
                    </m:oMathPara>
                  </a14:m>
                  <a:endParaRPr lang="pt-BR" b="1" dirty="0"/>
                </a:p>
              </p:txBody>
            </p:sp>
          </mc:Choice>
          <mc:Fallback xmlns="">
            <p:sp>
              <p:nvSpPr>
                <p:cNvPr id="75" name="CaixaDeTexto 74">
                  <a:extLst>
                    <a:ext uri="{FF2B5EF4-FFF2-40B4-BE49-F238E27FC236}">
                      <a16:creationId xmlns:a16="http://schemas.microsoft.com/office/drawing/2014/main" id="{D600CC97-C853-91FA-346B-90B8CCFC2D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3724" y="3821651"/>
                  <a:ext cx="831576" cy="617348"/>
                </a:xfrm>
                <a:prstGeom prst="rect">
                  <a:avLst/>
                </a:prstGeom>
                <a:blipFill>
                  <a:blip r:embed="rId18"/>
                  <a:stretch>
                    <a:fillRect b="-196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CaixaDeTexto 76">
                  <a:extLst>
                    <a:ext uri="{FF2B5EF4-FFF2-40B4-BE49-F238E27FC236}">
                      <a16:creationId xmlns:a16="http://schemas.microsoft.com/office/drawing/2014/main" id="{D6E25767-FFFA-0115-25CA-E35A7E5FCC1B}"/>
                    </a:ext>
                  </a:extLst>
                </p:cNvPr>
                <p:cNvSpPr txBox="1"/>
                <p:nvPr/>
              </p:nvSpPr>
              <p:spPr>
                <a:xfrm>
                  <a:off x="9124959" y="3837132"/>
                  <a:ext cx="831576" cy="61093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</m:oMath>
                    </m:oMathPara>
                  </a14:m>
                  <a:endParaRPr lang="pt-BR" b="1" dirty="0"/>
                </a:p>
              </p:txBody>
            </p:sp>
          </mc:Choice>
          <mc:Fallback xmlns="">
            <p:sp>
              <p:nvSpPr>
                <p:cNvPr id="77" name="CaixaDeTexto 76">
                  <a:extLst>
                    <a:ext uri="{FF2B5EF4-FFF2-40B4-BE49-F238E27FC236}">
                      <a16:creationId xmlns:a16="http://schemas.microsoft.com/office/drawing/2014/main" id="{D6E25767-FFFA-0115-25CA-E35A7E5FCC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4959" y="3837132"/>
                  <a:ext cx="831576" cy="61093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CaixaDeTexto 77">
                  <a:extLst>
                    <a:ext uri="{FF2B5EF4-FFF2-40B4-BE49-F238E27FC236}">
                      <a16:creationId xmlns:a16="http://schemas.microsoft.com/office/drawing/2014/main" id="{2596BB33-EA7C-3CCE-EF37-7311A4513DB3}"/>
                    </a:ext>
                  </a:extLst>
                </p:cNvPr>
                <p:cNvSpPr txBox="1"/>
                <p:nvPr/>
              </p:nvSpPr>
              <p:spPr>
                <a:xfrm>
                  <a:off x="6040515" y="4664984"/>
                  <a:ext cx="397565" cy="3693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</m:oMath>
                    </m:oMathPara>
                  </a14:m>
                  <a:endParaRPr lang="pt-BR" b="1" dirty="0"/>
                </a:p>
              </p:txBody>
            </p:sp>
          </mc:Choice>
          <mc:Fallback xmlns="">
            <p:sp>
              <p:nvSpPr>
                <p:cNvPr id="78" name="CaixaDeTexto 77">
                  <a:extLst>
                    <a:ext uri="{FF2B5EF4-FFF2-40B4-BE49-F238E27FC236}">
                      <a16:creationId xmlns:a16="http://schemas.microsoft.com/office/drawing/2014/main" id="{2596BB33-EA7C-3CCE-EF37-7311A4513D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515" y="4664984"/>
                  <a:ext cx="397565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103A259-5F35-E4CB-2416-240310F6D5B7}"/>
                </a:ext>
              </a:extLst>
            </p:cNvPr>
            <p:cNvSpPr/>
            <p:nvPr/>
          </p:nvSpPr>
          <p:spPr>
            <a:xfrm>
              <a:off x="6921785" y="3931609"/>
              <a:ext cx="258418" cy="2782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0" name="Conector de Seta Reta 79">
              <a:extLst>
                <a:ext uri="{FF2B5EF4-FFF2-40B4-BE49-F238E27FC236}">
                  <a16:creationId xmlns:a16="http://schemas.microsoft.com/office/drawing/2014/main" id="{B08A2C14-BCE6-58BA-8E1D-0149D890A549}"/>
                </a:ext>
              </a:extLst>
            </p:cNvPr>
            <p:cNvCxnSpPr/>
            <p:nvPr/>
          </p:nvCxnSpPr>
          <p:spPr>
            <a:xfrm>
              <a:off x="7238181" y="4076218"/>
              <a:ext cx="455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de Seta Reta 80">
              <a:extLst>
                <a:ext uri="{FF2B5EF4-FFF2-40B4-BE49-F238E27FC236}">
                  <a16:creationId xmlns:a16="http://schemas.microsoft.com/office/drawing/2014/main" id="{5BD9593B-1119-E0BF-89E5-F349759CA195}"/>
                </a:ext>
              </a:extLst>
            </p:cNvPr>
            <p:cNvCxnSpPr>
              <a:cxnSpLocks/>
            </p:cNvCxnSpPr>
            <p:nvPr/>
          </p:nvCxnSpPr>
          <p:spPr>
            <a:xfrm>
              <a:off x="5450780" y="4120350"/>
              <a:ext cx="5599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de Seta Reta 81">
              <a:extLst>
                <a:ext uri="{FF2B5EF4-FFF2-40B4-BE49-F238E27FC236}">
                  <a16:creationId xmlns:a16="http://schemas.microsoft.com/office/drawing/2014/main" id="{8C2CE8C6-A09D-8423-2C1B-D681D74EADD9}"/>
                </a:ext>
              </a:extLst>
            </p:cNvPr>
            <p:cNvCxnSpPr>
              <a:cxnSpLocks/>
            </p:cNvCxnSpPr>
            <p:nvPr/>
          </p:nvCxnSpPr>
          <p:spPr>
            <a:xfrm>
              <a:off x="8525300" y="4129040"/>
              <a:ext cx="599659" cy="36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de Seta Reta 82">
              <a:extLst>
                <a:ext uri="{FF2B5EF4-FFF2-40B4-BE49-F238E27FC236}">
                  <a16:creationId xmlns:a16="http://schemas.microsoft.com/office/drawing/2014/main" id="{A7A6BE17-D3BD-FE43-EE27-D37D0A89975A}"/>
                </a:ext>
              </a:extLst>
            </p:cNvPr>
            <p:cNvCxnSpPr>
              <a:cxnSpLocks/>
            </p:cNvCxnSpPr>
            <p:nvPr/>
          </p:nvCxnSpPr>
          <p:spPr>
            <a:xfrm>
              <a:off x="9956535" y="4138979"/>
              <a:ext cx="7719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>
              <a:extLst>
                <a:ext uri="{FF2B5EF4-FFF2-40B4-BE49-F238E27FC236}">
                  <a16:creationId xmlns:a16="http://schemas.microsoft.com/office/drawing/2014/main" id="{C8A3B282-0517-6E22-4A12-BE4BD3253D7D}"/>
                </a:ext>
              </a:extLst>
            </p:cNvPr>
            <p:cNvCxnSpPr>
              <a:cxnSpLocks/>
            </p:cNvCxnSpPr>
            <p:nvPr/>
          </p:nvCxnSpPr>
          <p:spPr>
            <a:xfrm>
              <a:off x="8825129" y="4127119"/>
              <a:ext cx="0" cy="729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to 87">
              <a:extLst>
                <a:ext uri="{FF2B5EF4-FFF2-40B4-BE49-F238E27FC236}">
                  <a16:creationId xmlns:a16="http://schemas.microsoft.com/office/drawing/2014/main" id="{E299DB79-A9D0-1A1C-34CC-9840A58035DD}"/>
                </a:ext>
              </a:extLst>
            </p:cNvPr>
            <p:cNvCxnSpPr>
              <a:cxnSpLocks/>
            </p:cNvCxnSpPr>
            <p:nvPr/>
          </p:nvCxnSpPr>
          <p:spPr>
            <a:xfrm>
              <a:off x="3998015" y="4865764"/>
              <a:ext cx="20126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de Seta Reta 88">
              <a:extLst>
                <a:ext uri="{FF2B5EF4-FFF2-40B4-BE49-F238E27FC236}">
                  <a16:creationId xmlns:a16="http://schemas.microsoft.com/office/drawing/2014/main" id="{FD86B74E-D0B3-5BA8-E435-9D6005EEC9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6242" y="4856471"/>
              <a:ext cx="23588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de Seta Reta 89">
              <a:extLst>
                <a:ext uri="{FF2B5EF4-FFF2-40B4-BE49-F238E27FC236}">
                  <a16:creationId xmlns:a16="http://schemas.microsoft.com/office/drawing/2014/main" id="{BFBDC6F4-7628-39EB-0E79-4F4AFE2889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98015" y="4242703"/>
              <a:ext cx="9441" cy="613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de Seta Reta 90">
              <a:extLst>
                <a:ext uri="{FF2B5EF4-FFF2-40B4-BE49-F238E27FC236}">
                  <a16:creationId xmlns:a16="http://schemas.microsoft.com/office/drawing/2014/main" id="{E8EDC885-A979-60F0-F32D-E1CBD0EED927}"/>
                </a:ext>
              </a:extLst>
            </p:cNvPr>
            <p:cNvCxnSpPr/>
            <p:nvPr/>
          </p:nvCxnSpPr>
          <p:spPr>
            <a:xfrm>
              <a:off x="2560155" y="4113451"/>
              <a:ext cx="455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CaixaDeTexto 91">
                  <a:extLst>
                    <a:ext uri="{FF2B5EF4-FFF2-40B4-BE49-F238E27FC236}">
                      <a16:creationId xmlns:a16="http://schemas.microsoft.com/office/drawing/2014/main" id="{3F61F9AA-36BD-5E3A-5726-D5C5357053AD}"/>
                    </a:ext>
                  </a:extLst>
                </p:cNvPr>
                <p:cNvSpPr txBox="1"/>
                <p:nvPr/>
              </p:nvSpPr>
              <p:spPr>
                <a:xfrm>
                  <a:off x="6438080" y="3706886"/>
                  <a:ext cx="34269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oMath>
                    </m:oMathPara>
                  </a14:m>
                  <a:endParaRPr lang="pt-BR" b="1" dirty="0"/>
                </a:p>
              </p:txBody>
            </p:sp>
          </mc:Choice>
          <mc:Fallback xmlns="">
            <p:sp>
              <p:nvSpPr>
                <p:cNvPr id="92" name="CaixaDeTexto 91">
                  <a:extLst>
                    <a:ext uri="{FF2B5EF4-FFF2-40B4-BE49-F238E27FC236}">
                      <a16:creationId xmlns:a16="http://schemas.microsoft.com/office/drawing/2014/main" id="{3F61F9AA-36BD-5E3A-5726-D5C5357053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080" y="3706886"/>
                  <a:ext cx="342693" cy="369332"/>
                </a:xfrm>
                <a:prstGeom prst="rect">
                  <a:avLst/>
                </a:prstGeom>
                <a:blipFill>
                  <a:blip r:embed="rId21"/>
                  <a:stretch>
                    <a:fillRect r="-178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id="{D3627C62-5EA2-2669-73BA-CBED5BC9B2B1}"/>
                </a:ext>
              </a:extLst>
            </p:cNvPr>
            <p:cNvSpPr txBox="1"/>
            <p:nvPr/>
          </p:nvSpPr>
          <p:spPr>
            <a:xfrm>
              <a:off x="3631540" y="40413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+</a:t>
              </a:r>
            </a:p>
          </p:txBody>
        </p:sp>
        <p:sp>
          <p:nvSpPr>
            <p:cNvPr id="94" name="CaixaDeTexto 93">
              <a:extLst>
                <a:ext uri="{FF2B5EF4-FFF2-40B4-BE49-F238E27FC236}">
                  <a16:creationId xmlns:a16="http://schemas.microsoft.com/office/drawing/2014/main" id="{18CC39D7-7E0D-5FD8-CAED-D13CFC86622E}"/>
                </a:ext>
              </a:extLst>
            </p:cNvPr>
            <p:cNvSpPr txBox="1"/>
            <p:nvPr/>
          </p:nvSpPr>
          <p:spPr>
            <a:xfrm>
              <a:off x="4001133" y="415847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-</a:t>
              </a:r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id="{7B043EF2-A7D2-B619-4140-AA139C3EEE3E}"/>
                </a:ext>
              </a:extLst>
            </p:cNvPr>
            <p:cNvSpPr txBox="1"/>
            <p:nvPr/>
          </p:nvSpPr>
          <p:spPr>
            <a:xfrm>
              <a:off x="7031644" y="3590871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-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aixaDeTexto 96">
                  <a:extLst>
                    <a:ext uri="{FF2B5EF4-FFF2-40B4-BE49-F238E27FC236}">
                      <a16:creationId xmlns:a16="http://schemas.microsoft.com/office/drawing/2014/main" id="{B27187D1-AD37-A48F-5A21-C02C2E07044E}"/>
                    </a:ext>
                  </a:extLst>
                </p:cNvPr>
                <p:cNvSpPr txBox="1"/>
                <p:nvPr/>
              </p:nvSpPr>
              <p:spPr>
                <a:xfrm>
                  <a:off x="10128087" y="3821227"/>
                  <a:ext cx="34269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oMath>
                    </m:oMathPara>
                  </a14:m>
                  <a:endParaRPr lang="pt-BR" b="1" dirty="0"/>
                </a:p>
              </p:txBody>
            </p:sp>
          </mc:Choice>
          <mc:Fallback xmlns="">
            <p:sp>
              <p:nvSpPr>
                <p:cNvPr id="97" name="CaixaDeTexto 96">
                  <a:extLst>
                    <a:ext uri="{FF2B5EF4-FFF2-40B4-BE49-F238E27FC236}">
                      <a16:creationId xmlns:a16="http://schemas.microsoft.com/office/drawing/2014/main" id="{B27187D1-AD37-A48F-5A21-C02C2E070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8087" y="3821227"/>
                  <a:ext cx="342693" cy="369332"/>
                </a:xfrm>
                <a:prstGeom prst="rect">
                  <a:avLst/>
                </a:prstGeom>
                <a:blipFill>
                  <a:blip r:embed="rId22"/>
                  <a:stretch>
                    <a:fillRect r="-2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CaixaDeTexto 97">
                  <a:extLst>
                    <a:ext uri="{FF2B5EF4-FFF2-40B4-BE49-F238E27FC236}">
                      <a16:creationId xmlns:a16="http://schemas.microsoft.com/office/drawing/2014/main" id="{E9B20239-7C59-0B30-B866-7B61B17C3277}"/>
                    </a:ext>
                  </a:extLst>
                </p:cNvPr>
                <p:cNvSpPr txBox="1"/>
                <p:nvPr/>
              </p:nvSpPr>
              <p:spPr>
                <a:xfrm>
                  <a:off x="8611643" y="3728705"/>
                  <a:ext cx="34269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oMath>
                    </m:oMathPara>
                  </a14:m>
                  <a:endParaRPr lang="pt-BR" b="1" dirty="0"/>
                </a:p>
              </p:txBody>
            </p:sp>
          </mc:Choice>
          <mc:Fallback xmlns="">
            <p:sp>
              <p:nvSpPr>
                <p:cNvPr id="98" name="CaixaDeTexto 97">
                  <a:extLst>
                    <a:ext uri="{FF2B5EF4-FFF2-40B4-BE49-F238E27FC236}">
                      <a16:creationId xmlns:a16="http://schemas.microsoft.com/office/drawing/2014/main" id="{E9B20239-7C59-0B30-B866-7B61B17C32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643" y="3728705"/>
                  <a:ext cx="342693" cy="369332"/>
                </a:xfrm>
                <a:prstGeom prst="rect">
                  <a:avLst/>
                </a:prstGeom>
                <a:blipFill>
                  <a:blip r:embed="rId23"/>
                  <a:stretch>
                    <a:fillRect r="-28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CaixaDeTexto 98">
                  <a:extLst>
                    <a:ext uri="{FF2B5EF4-FFF2-40B4-BE49-F238E27FC236}">
                      <a16:creationId xmlns:a16="http://schemas.microsoft.com/office/drawing/2014/main" id="{DC3D8177-572A-2935-A36E-B7B1C5767BF4}"/>
                    </a:ext>
                  </a:extLst>
                </p:cNvPr>
                <p:cNvSpPr txBox="1"/>
                <p:nvPr/>
              </p:nvSpPr>
              <p:spPr>
                <a:xfrm>
                  <a:off x="3449962" y="3757787"/>
                  <a:ext cx="44327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pt-BR" b="1" dirty="0"/>
                </a:p>
              </p:txBody>
            </p:sp>
          </mc:Choice>
          <mc:Fallback xmlns="">
            <p:sp>
              <p:nvSpPr>
                <p:cNvPr id="99" name="CaixaDeTexto 98">
                  <a:extLst>
                    <a:ext uri="{FF2B5EF4-FFF2-40B4-BE49-F238E27FC236}">
                      <a16:creationId xmlns:a16="http://schemas.microsoft.com/office/drawing/2014/main" id="{DC3D8177-572A-2935-A36E-B7B1C5767B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9962" y="3757787"/>
                  <a:ext cx="44327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aixaDeTexto 99">
                  <a:extLst>
                    <a:ext uri="{FF2B5EF4-FFF2-40B4-BE49-F238E27FC236}">
                      <a16:creationId xmlns:a16="http://schemas.microsoft.com/office/drawing/2014/main" id="{386B7526-11A0-5961-F94E-7BE16139D462}"/>
                    </a:ext>
                  </a:extLst>
                </p:cNvPr>
                <p:cNvSpPr txBox="1"/>
                <p:nvPr/>
              </p:nvSpPr>
              <p:spPr>
                <a:xfrm>
                  <a:off x="2663797" y="3780703"/>
                  <a:ext cx="296491" cy="2873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’</m:t>
                            </m:r>
                          </m:sup>
                        </m:sSubSup>
                      </m:oMath>
                    </m:oMathPara>
                  </a14:m>
                  <a:endParaRPr lang="pt-BR" b="1" dirty="0"/>
                </a:p>
              </p:txBody>
            </p:sp>
          </mc:Choice>
          <mc:Fallback xmlns="">
            <p:sp>
              <p:nvSpPr>
                <p:cNvPr id="100" name="CaixaDeTexto 99">
                  <a:extLst>
                    <a:ext uri="{FF2B5EF4-FFF2-40B4-BE49-F238E27FC236}">
                      <a16:creationId xmlns:a16="http://schemas.microsoft.com/office/drawing/2014/main" id="{386B7526-11A0-5961-F94E-7BE16139D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3797" y="3780703"/>
                  <a:ext cx="296491" cy="287323"/>
                </a:xfrm>
                <a:prstGeom prst="rect">
                  <a:avLst/>
                </a:prstGeom>
                <a:blipFill>
                  <a:blip r:embed="rId25"/>
                  <a:stretch>
                    <a:fillRect l="-16000" t="-4167" b="-8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37D5099-864F-6793-A3F6-C3B9F5D9C2FB}"/>
                </a:ext>
              </a:extLst>
            </p:cNvPr>
            <p:cNvSpPr/>
            <p:nvPr/>
          </p:nvSpPr>
          <p:spPr>
            <a:xfrm>
              <a:off x="3867971" y="3952042"/>
              <a:ext cx="258418" cy="2782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2" name="Conector de Seta Reta 101">
              <a:extLst>
                <a:ext uri="{FF2B5EF4-FFF2-40B4-BE49-F238E27FC236}">
                  <a16:creationId xmlns:a16="http://schemas.microsoft.com/office/drawing/2014/main" id="{A03D78BF-DC22-ED1A-5CFE-3EF1BBD23AB0}"/>
                </a:ext>
              </a:extLst>
            </p:cNvPr>
            <p:cNvCxnSpPr/>
            <p:nvPr/>
          </p:nvCxnSpPr>
          <p:spPr>
            <a:xfrm>
              <a:off x="3412428" y="4127119"/>
              <a:ext cx="455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de Seta Reta 103">
              <a:extLst>
                <a:ext uri="{FF2B5EF4-FFF2-40B4-BE49-F238E27FC236}">
                  <a16:creationId xmlns:a16="http://schemas.microsoft.com/office/drawing/2014/main" id="{2D72789A-16EE-8752-6CB6-C890AC0D0309}"/>
                </a:ext>
              </a:extLst>
            </p:cNvPr>
            <p:cNvCxnSpPr/>
            <p:nvPr/>
          </p:nvCxnSpPr>
          <p:spPr>
            <a:xfrm>
              <a:off x="4157044" y="4127119"/>
              <a:ext cx="455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de Seta Reta 104">
              <a:extLst>
                <a:ext uri="{FF2B5EF4-FFF2-40B4-BE49-F238E27FC236}">
                  <a16:creationId xmlns:a16="http://schemas.microsoft.com/office/drawing/2014/main" id="{61D18C56-DE1D-2862-8AEE-D40376E6AA74}"/>
                </a:ext>
              </a:extLst>
            </p:cNvPr>
            <p:cNvCxnSpPr/>
            <p:nvPr/>
          </p:nvCxnSpPr>
          <p:spPr>
            <a:xfrm>
              <a:off x="6466242" y="4098037"/>
              <a:ext cx="4555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de Seta Reta 106">
              <a:extLst>
                <a:ext uri="{FF2B5EF4-FFF2-40B4-BE49-F238E27FC236}">
                  <a16:creationId xmlns:a16="http://schemas.microsoft.com/office/drawing/2014/main" id="{D8B135BD-88D8-172D-F068-34E80A19EBFF}"/>
                </a:ext>
              </a:extLst>
            </p:cNvPr>
            <p:cNvCxnSpPr>
              <a:cxnSpLocks/>
            </p:cNvCxnSpPr>
            <p:nvPr/>
          </p:nvCxnSpPr>
          <p:spPr>
            <a:xfrm>
              <a:off x="7050994" y="3300873"/>
              <a:ext cx="0" cy="6124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CaixaDeTexto 107">
                  <a:extLst>
                    <a:ext uri="{FF2B5EF4-FFF2-40B4-BE49-F238E27FC236}">
                      <a16:creationId xmlns:a16="http://schemas.microsoft.com/office/drawing/2014/main" id="{FDE3E167-7CB6-7264-3A55-4266683DC9FE}"/>
                    </a:ext>
                  </a:extLst>
                </p:cNvPr>
                <p:cNvSpPr txBox="1"/>
                <p:nvPr/>
              </p:nvSpPr>
              <p:spPr>
                <a:xfrm>
                  <a:off x="7031644" y="3191229"/>
                  <a:ext cx="34269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oMath>
                    </m:oMathPara>
                  </a14:m>
                  <a:endParaRPr lang="pt-BR" b="1" dirty="0"/>
                </a:p>
              </p:txBody>
            </p:sp>
          </mc:Choice>
          <mc:Fallback xmlns="">
            <p:sp>
              <p:nvSpPr>
                <p:cNvPr id="108" name="CaixaDeTexto 107">
                  <a:extLst>
                    <a:ext uri="{FF2B5EF4-FFF2-40B4-BE49-F238E27FC236}">
                      <a16:creationId xmlns:a16="http://schemas.microsoft.com/office/drawing/2014/main" id="{FDE3E167-7CB6-7264-3A55-4266683DC9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1644" y="3191229"/>
                  <a:ext cx="342693" cy="369332"/>
                </a:xfrm>
                <a:prstGeom prst="rect">
                  <a:avLst/>
                </a:prstGeom>
                <a:blipFill>
                  <a:blip r:embed="rId26"/>
                  <a:stretch>
                    <a:fillRect r="-1071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aixaDeTexto 112">
                <a:extLst>
                  <a:ext uri="{FF2B5EF4-FFF2-40B4-BE49-F238E27FC236}">
                    <a16:creationId xmlns:a16="http://schemas.microsoft.com/office/drawing/2014/main" id="{63446F2F-91F5-7E24-4B0E-96E723011BAD}"/>
                  </a:ext>
                </a:extLst>
              </p:cNvPr>
              <p:cNvSpPr txBox="1"/>
              <p:nvPr/>
            </p:nvSpPr>
            <p:spPr>
              <a:xfrm>
                <a:off x="3807245" y="1152731"/>
                <a:ext cx="64933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pt-BR" b="1" dirty="0"/>
                  <a:t>(</a:t>
                </a:r>
                <a:r>
                  <a:rPr lang="pt-BR" b="1" dirty="0" err="1"/>
                  <a:t>s</a:t>
                </a:r>
                <a:r>
                  <a:rPr lang="pt-BR" b="1" dirty="0"/>
                  <a:t>)</a:t>
                </a:r>
              </a:p>
            </p:txBody>
          </p:sp>
        </mc:Choice>
        <mc:Fallback xmlns="">
          <p:sp>
            <p:nvSpPr>
              <p:cNvPr id="113" name="CaixaDeTexto 112">
                <a:extLst>
                  <a:ext uri="{FF2B5EF4-FFF2-40B4-BE49-F238E27FC236}">
                    <a16:creationId xmlns:a16="http://schemas.microsoft.com/office/drawing/2014/main" id="{63446F2F-91F5-7E24-4B0E-96E723011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245" y="1152731"/>
                <a:ext cx="649330" cy="369332"/>
              </a:xfrm>
              <a:prstGeom prst="rect">
                <a:avLst/>
              </a:prstGeom>
              <a:blipFill>
                <a:blip r:embed="rId27"/>
                <a:stretch>
                  <a:fillRect t="-6452" r="-3922" b="-22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aixaDeTexto 113">
                <a:extLst>
                  <a:ext uri="{FF2B5EF4-FFF2-40B4-BE49-F238E27FC236}">
                    <a16:creationId xmlns:a16="http://schemas.microsoft.com/office/drawing/2014/main" id="{71C169DF-BBD2-5F69-0F55-911286E5E891}"/>
                  </a:ext>
                </a:extLst>
              </p:cNvPr>
              <p:cNvSpPr txBox="1"/>
              <p:nvPr/>
            </p:nvSpPr>
            <p:spPr>
              <a:xfrm>
                <a:off x="4118842" y="3780569"/>
                <a:ext cx="64933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14" name="CaixaDeTexto 113">
                <a:extLst>
                  <a:ext uri="{FF2B5EF4-FFF2-40B4-BE49-F238E27FC236}">
                    <a16:creationId xmlns:a16="http://schemas.microsoft.com/office/drawing/2014/main" id="{71C169DF-BBD2-5F69-0F55-911286E5E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842" y="3780569"/>
                <a:ext cx="649330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59854C27-F5DC-9374-29E4-D987204321D5}"/>
              </a:ext>
            </a:extLst>
          </p:cNvPr>
          <p:cNvSpPr txBox="1"/>
          <p:nvPr/>
        </p:nvSpPr>
        <p:spPr>
          <a:xfrm>
            <a:off x="6645786" y="39738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2D233367-53CB-7377-3C9F-47E972D06BF5}"/>
              </a:ext>
            </a:extLst>
          </p:cNvPr>
          <p:cNvSpPr txBox="1"/>
          <p:nvPr/>
        </p:nvSpPr>
        <p:spPr>
          <a:xfrm>
            <a:off x="4256330" y="5533199"/>
            <a:ext cx="4947293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2800" b="1" dirty="0"/>
              <a:t>Calcule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CaixaDeTexto 116">
                <a:extLst>
                  <a:ext uri="{FF2B5EF4-FFF2-40B4-BE49-F238E27FC236}">
                    <a16:creationId xmlns:a16="http://schemas.microsoft.com/office/drawing/2014/main" id="{830CF509-E3E0-33C2-4B07-8E4FC640B322}"/>
                  </a:ext>
                </a:extLst>
              </p:cNvPr>
              <p:cNvSpPr txBox="1"/>
              <p:nvPr/>
            </p:nvSpPr>
            <p:spPr>
              <a:xfrm>
                <a:off x="5420152" y="5611178"/>
                <a:ext cx="3426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d>
                        <m:d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𝒆𝒎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𝒇𝒖𝒏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17" name="CaixaDeTexto 116">
                <a:extLst>
                  <a:ext uri="{FF2B5EF4-FFF2-40B4-BE49-F238E27FC236}">
                    <a16:creationId xmlns:a16="http://schemas.microsoft.com/office/drawing/2014/main" id="{830CF509-E3E0-33C2-4B07-8E4FC640B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152" y="5611178"/>
                <a:ext cx="342693" cy="369332"/>
              </a:xfrm>
              <a:prstGeom prst="rect">
                <a:avLst/>
              </a:prstGeom>
              <a:blipFill>
                <a:blip r:embed="rId29"/>
                <a:stretch>
                  <a:fillRect r="-578571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CaixaDeTexto 117">
                <a:extLst>
                  <a:ext uri="{FF2B5EF4-FFF2-40B4-BE49-F238E27FC236}">
                    <a16:creationId xmlns:a16="http://schemas.microsoft.com/office/drawing/2014/main" id="{C02EE9ED-4F76-2DF5-372E-04F9E7E2D188}"/>
                  </a:ext>
                </a:extLst>
              </p:cNvPr>
              <p:cNvSpPr txBox="1"/>
              <p:nvPr/>
            </p:nvSpPr>
            <p:spPr>
              <a:xfrm>
                <a:off x="7693737" y="5636724"/>
                <a:ext cx="832727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sup>
                      </m:sSubSup>
                      <m:d>
                        <m:d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18" name="CaixaDeTexto 117">
                <a:extLst>
                  <a:ext uri="{FF2B5EF4-FFF2-40B4-BE49-F238E27FC236}">
                    <a16:creationId xmlns:a16="http://schemas.microsoft.com/office/drawing/2014/main" id="{C02EE9ED-4F76-2DF5-372E-04F9E7E2D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737" y="5636724"/>
                <a:ext cx="832727" cy="287323"/>
              </a:xfrm>
              <a:prstGeom prst="rect">
                <a:avLst/>
              </a:prstGeom>
              <a:blipFill>
                <a:blip r:embed="rId30"/>
                <a:stretch>
                  <a:fillRect l="-5970" t="-8696" r="-10448" b="-3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CaixaDeTexto 118">
                <a:extLst>
                  <a:ext uri="{FF2B5EF4-FFF2-40B4-BE49-F238E27FC236}">
                    <a16:creationId xmlns:a16="http://schemas.microsoft.com/office/drawing/2014/main" id="{CA8D0413-703D-6B5D-139F-41D15A139BA0}"/>
                  </a:ext>
                </a:extLst>
              </p:cNvPr>
              <p:cNvSpPr txBox="1"/>
              <p:nvPr/>
            </p:nvSpPr>
            <p:spPr>
              <a:xfrm>
                <a:off x="8464104" y="5594471"/>
                <a:ext cx="3426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19" name="CaixaDeTexto 118">
                <a:extLst>
                  <a:ext uri="{FF2B5EF4-FFF2-40B4-BE49-F238E27FC236}">
                    <a16:creationId xmlns:a16="http://schemas.microsoft.com/office/drawing/2014/main" id="{CA8D0413-703D-6B5D-139F-41D15A139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104" y="5594471"/>
                <a:ext cx="342693" cy="369332"/>
              </a:xfrm>
              <a:prstGeom prst="rect">
                <a:avLst/>
              </a:prstGeom>
              <a:blipFill>
                <a:blip r:embed="rId31"/>
                <a:stretch>
                  <a:fillRect r="-110714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56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9DEF8E8B-F20F-5CA4-7BC1-C09D5FB8CF15}"/>
              </a:ext>
            </a:extLst>
          </p:cNvPr>
          <p:cNvCxnSpPr/>
          <p:nvPr/>
        </p:nvCxnSpPr>
        <p:spPr>
          <a:xfrm>
            <a:off x="3539610" y="1832337"/>
            <a:ext cx="455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EE6EDA66-D860-E5FB-9ABD-755C8A6B13C6}"/>
              </a:ext>
            </a:extLst>
          </p:cNvPr>
          <p:cNvCxnSpPr/>
          <p:nvPr/>
        </p:nvCxnSpPr>
        <p:spPr>
          <a:xfrm>
            <a:off x="6573922" y="1781266"/>
            <a:ext cx="455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0DFBE88F-3AC3-F286-9415-AA0F3AEB6F02}"/>
              </a:ext>
            </a:extLst>
          </p:cNvPr>
          <p:cNvCxnSpPr>
            <a:cxnSpLocks/>
          </p:cNvCxnSpPr>
          <p:nvPr/>
        </p:nvCxnSpPr>
        <p:spPr>
          <a:xfrm>
            <a:off x="7181576" y="955799"/>
            <a:ext cx="0" cy="612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377972DC-A364-C881-3E05-9412F90876F5}"/>
                  </a:ext>
                </a:extLst>
              </p:cNvPr>
              <p:cNvSpPr txBox="1"/>
              <p:nvPr/>
            </p:nvSpPr>
            <p:spPr>
              <a:xfrm>
                <a:off x="5193902" y="2782919"/>
                <a:ext cx="397565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377972DC-A364-C881-3E05-9412F9087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902" y="2782919"/>
                <a:ext cx="39756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ACC6F044-5BE7-6980-AFFE-24CF777A015B}"/>
              </a:ext>
            </a:extLst>
          </p:cNvPr>
          <p:cNvSpPr txBox="1"/>
          <p:nvPr/>
        </p:nvSpPr>
        <p:spPr>
          <a:xfrm>
            <a:off x="2866450" y="1620376"/>
            <a:ext cx="68265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 C(</a:t>
            </a:r>
            <a:r>
              <a:rPr lang="pt-BR" b="1" dirty="0" err="1"/>
              <a:t>s</a:t>
            </a:r>
            <a:r>
              <a:rPr lang="pt-BR" b="1" dirty="0"/>
              <a:t>)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F78DC2F0-AC3E-CCE5-54BF-AAD4C4F970ED}"/>
              </a:ext>
            </a:extLst>
          </p:cNvPr>
          <p:cNvCxnSpPr>
            <a:cxnSpLocks/>
          </p:cNvCxnSpPr>
          <p:nvPr/>
        </p:nvCxnSpPr>
        <p:spPr>
          <a:xfrm>
            <a:off x="10092377" y="1840466"/>
            <a:ext cx="7719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E9216631-5DAF-357E-23EC-4B06D9A635FD}"/>
              </a:ext>
            </a:extLst>
          </p:cNvPr>
          <p:cNvCxnSpPr>
            <a:cxnSpLocks/>
          </p:cNvCxnSpPr>
          <p:nvPr/>
        </p:nvCxnSpPr>
        <p:spPr>
          <a:xfrm flipH="1" flipV="1">
            <a:off x="4133857" y="1944190"/>
            <a:ext cx="9441" cy="613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AF2F377-9698-FC2F-DBD2-5E3A54EDA02F}"/>
                  </a:ext>
                </a:extLst>
              </p:cNvPr>
              <p:cNvSpPr txBox="1"/>
              <p:nvPr/>
            </p:nvSpPr>
            <p:spPr>
              <a:xfrm>
                <a:off x="4748429" y="1499574"/>
                <a:ext cx="831576" cy="6580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AF2F377-9698-FC2F-DBD2-5E3A54EDA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429" y="1499574"/>
                <a:ext cx="831576" cy="6580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FE15EBD-EDD0-63EA-2B6E-5E71AE155C99}"/>
                  </a:ext>
                </a:extLst>
              </p:cNvPr>
              <p:cNvSpPr txBox="1"/>
              <p:nvPr/>
            </p:nvSpPr>
            <p:spPr>
              <a:xfrm>
                <a:off x="6146541" y="1583545"/>
                <a:ext cx="397565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FE15EBD-EDD0-63EA-2B6E-5E71AE155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541" y="1583545"/>
                <a:ext cx="39756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C39C3F9-CA36-847B-25AA-0A4E1D4AAF4D}"/>
                  </a:ext>
                </a:extLst>
              </p:cNvPr>
              <p:cNvSpPr txBox="1"/>
              <p:nvPr/>
            </p:nvSpPr>
            <p:spPr>
              <a:xfrm>
                <a:off x="7829566" y="1523138"/>
                <a:ext cx="831576" cy="61734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𝑰𝒔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C39C3F9-CA36-847B-25AA-0A4E1D4A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66" y="1523138"/>
                <a:ext cx="831576" cy="617348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6B99246-73AE-9078-718A-550B09845DC8}"/>
                  </a:ext>
                </a:extLst>
              </p:cNvPr>
              <p:cNvSpPr txBox="1"/>
              <p:nvPr/>
            </p:nvSpPr>
            <p:spPr>
              <a:xfrm>
                <a:off x="9260801" y="1538619"/>
                <a:ext cx="831576" cy="61093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6B99246-73AE-9078-718A-550B0984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801" y="1538619"/>
                <a:ext cx="831576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99A687B-86EC-AC09-48DB-2330ABB83C1F}"/>
                  </a:ext>
                </a:extLst>
              </p:cNvPr>
              <p:cNvSpPr txBox="1"/>
              <p:nvPr/>
            </p:nvSpPr>
            <p:spPr>
              <a:xfrm>
                <a:off x="6185079" y="2396217"/>
                <a:ext cx="397565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99A687B-86EC-AC09-48DB-2330ABB83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079" y="2396217"/>
                <a:ext cx="39756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E6921F64-5281-404E-9064-636A1E7D3458}"/>
              </a:ext>
            </a:extLst>
          </p:cNvPr>
          <p:cNvSpPr/>
          <p:nvPr/>
        </p:nvSpPr>
        <p:spPr>
          <a:xfrm>
            <a:off x="7057627" y="1633096"/>
            <a:ext cx="258418" cy="2782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C89E273-1332-96BC-F0B5-533A7651EFC4}"/>
              </a:ext>
            </a:extLst>
          </p:cNvPr>
          <p:cNvCxnSpPr/>
          <p:nvPr/>
        </p:nvCxnSpPr>
        <p:spPr>
          <a:xfrm>
            <a:off x="7374023" y="1777705"/>
            <a:ext cx="455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D6295546-218A-B397-0E8A-8022A7781304}"/>
              </a:ext>
            </a:extLst>
          </p:cNvPr>
          <p:cNvCxnSpPr>
            <a:cxnSpLocks/>
          </p:cNvCxnSpPr>
          <p:nvPr/>
        </p:nvCxnSpPr>
        <p:spPr>
          <a:xfrm>
            <a:off x="5586622" y="1821837"/>
            <a:ext cx="5599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AC43F605-7E89-FE3C-1852-5F3BD3DA32D3}"/>
              </a:ext>
            </a:extLst>
          </p:cNvPr>
          <p:cNvCxnSpPr>
            <a:cxnSpLocks/>
          </p:cNvCxnSpPr>
          <p:nvPr/>
        </p:nvCxnSpPr>
        <p:spPr>
          <a:xfrm>
            <a:off x="8661142" y="1830527"/>
            <a:ext cx="599659" cy="3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088C8D0-C9E0-1C5A-C728-171CD87889B1}"/>
              </a:ext>
            </a:extLst>
          </p:cNvPr>
          <p:cNvCxnSpPr>
            <a:cxnSpLocks/>
          </p:cNvCxnSpPr>
          <p:nvPr/>
        </p:nvCxnSpPr>
        <p:spPr>
          <a:xfrm>
            <a:off x="8960971" y="1828606"/>
            <a:ext cx="0" cy="729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C776718-6EFC-846E-9601-A46E77BA253F}"/>
              </a:ext>
            </a:extLst>
          </p:cNvPr>
          <p:cNvCxnSpPr>
            <a:cxnSpLocks/>
          </p:cNvCxnSpPr>
          <p:nvPr/>
        </p:nvCxnSpPr>
        <p:spPr>
          <a:xfrm>
            <a:off x="4133857" y="2567251"/>
            <a:ext cx="20126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E93FFE00-AE98-7854-BB60-71D005EA76A5}"/>
              </a:ext>
            </a:extLst>
          </p:cNvPr>
          <p:cNvCxnSpPr>
            <a:cxnSpLocks/>
          </p:cNvCxnSpPr>
          <p:nvPr/>
        </p:nvCxnSpPr>
        <p:spPr>
          <a:xfrm flipH="1">
            <a:off x="6602084" y="2557958"/>
            <a:ext cx="2358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9FDFADDD-4B83-21D5-6910-25755C76ED37}"/>
              </a:ext>
            </a:extLst>
          </p:cNvPr>
          <p:cNvCxnSpPr/>
          <p:nvPr/>
        </p:nvCxnSpPr>
        <p:spPr>
          <a:xfrm>
            <a:off x="2365292" y="1841715"/>
            <a:ext cx="455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7FFA112-EC5D-68F9-05AE-CEC4D2600821}"/>
                  </a:ext>
                </a:extLst>
              </p:cNvPr>
              <p:cNvSpPr txBox="1"/>
              <p:nvPr/>
            </p:nvSpPr>
            <p:spPr>
              <a:xfrm>
                <a:off x="6573922" y="1408373"/>
                <a:ext cx="3426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7FFA112-EC5D-68F9-05AE-CEC4D2600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922" y="1408373"/>
                <a:ext cx="342693" cy="369332"/>
              </a:xfrm>
              <a:prstGeom prst="rect">
                <a:avLst/>
              </a:prstGeom>
              <a:blipFill>
                <a:blip r:embed="rId8"/>
                <a:stretch>
                  <a:fillRect r="-17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>
            <a:extLst>
              <a:ext uri="{FF2B5EF4-FFF2-40B4-BE49-F238E27FC236}">
                <a16:creationId xmlns:a16="http://schemas.microsoft.com/office/drawing/2014/main" id="{7232E6A6-9144-0D86-D125-748374D89D57}"/>
              </a:ext>
            </a:extLst>
          </p:cNvPr>
          <p:cNvSpPr txBox="1"/>
          <p:nvPr/>
        </p:nvSpPr>
        <p:spPr>
          <a:xfrm>
            <a:off x="3767382" y="17428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29E116C-501A-6F71-CC20-731BBF067BF1}"/>
              </a:ext>
            </a:extLst>
          </p:cNvPr>
          <p:cNvSpPr txBox="1"/>
          <p:nvPr/>
        </p:nvSpPr>
        <p:spPr>
          <a:xfrm>
            <a:off x="4136975" y="185995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C1F9D8D-6732-2CF8-75F9-5F3E4CF12A93}"/>
              </a:ext>
            </a:extLst>
          </p:cNvPr>
          <p:cNvSpPr txBox="1"/>
          <p:nvPr/>
        </p:nvSpPr>
        <p:spPr>
          <a:xfrm>
            <a:off x="7167486" y="129235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AAA6843-A9C8-6A1B-5702-6F75D5276BDD}"/>
                  </a:ext>
                </a:extLst>
              </p:cNvPr>
              <p:cNvSpPr txBox="1"/>
              <p:nvPr/>
            </p:nvSpPr>
            <p:spPr>
              <a:xfrm>
                <a:off x="10222834" y="1477024"/>
                <a:ext cx="7561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pt-BR" b="1" dirty="0"/>
                  <a:t>(</a:t>
                </a:r>
                <a:r>
                  <a:rPr lang="pt-BR" b="1" dirty="0" err="1"/>
                  <a:t>s</a:t>
                </a:r>
                <a:r>
                  <a:rPr lang="pt-BR" b="1" dirty="0"/>
                  <a:t>)</a:t>
                </a: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AAA6843-A9C8-6A1B-5702-6F75D5276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834" y="1477024"/>
                <a:ext cx="756100" cy="369332"/>
              </a:xfrm>
              <a:prstGeom prst="rect">
                <a:avLst/>
              </a:prstGeom>
              <a:blipFill>
                <a:blip r:embed="rId9"/>
                <a:stretch>
                  <a:fillRect t="-6667" r="-1639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CDD49360-AF63-5591-2B23-2FBED290C930}"/>
                  </a:ext>
                </a:extLst>
              </p:cNvPr>
              <p:cNvSpPr txBox="1"/>
              <p:nvPr/>
            </p:nvSpPr>
            <p:spPr>
              <a:xfrm>
                <a:off x="8747485" y="1430192"/>
                <a:ext cx="3426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CDD49360-AF63-5591-2B23-2FBED290C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485" y="1430192"/>
                <a:ext cx="342693" cy="369332"/>
              </a:xfrm>
              <a:prstGeom prst="rect">
                <a:avLst/>
              </a:prstGeom>
              <a:blipFill>
                <a:blip r:embed="rId10"/>
                <a:stretch>
                  <a:fillRect r="-32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38E1A37C-C241-B63F-715A-B932FDB5344F}"/>
                  </a:ext>
                </a:extLst>
              </p:cNvPr>
              <p:cNvSpPr txBox="1"/>
              <p:nvPr/>
            </p:nvSpPr>
            <p:spPr>
              <a:xfrm>
                <a:off x="3585804" y="1459274"/>
                <a:ext cx="44327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38E1A37C-C241-B63F-715A-B932FDB53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04" y="1459274"/>
                <a:ext cx="44327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B60B4DD3-7D78-9481-059F-9AB88D8576A7}"/>
                  </a:ext>
                </a:extLst>
              </p:cNvPr>
              <p:cNvSpPr txBox="1"/>
              <p:nvPr/>
            </p:nvSpPr>
            <p:spPr>
              <a:xfrm>
                <a:off x="820694" y="1509147"/>
                <a:ext cx="896015" cy="303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𝒓𝒆𝒇</m:t>
                          </m:r>
                        </m:sub>
                      </m:sSub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pt-BR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B60B4DD3-7D78-9481-059F-9AB88D857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94" y="1509147"/>
                <a:ext cx="896015" cy="303225"/>
              </a:xfrm>
              <a:prstGeom prst="rect">
                <a:avLst/>
              </a:prstGeom>
              <a:blipFill>
                <a:blip r:embed="rId12"/>
                <a:stretch>
                  <a:fillRect l="-5556" t="-4167" r="-8333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014C36C7-ADAA-1899-F368-18AE8A3276D1}"/>
              </a:ext>
            </a:extLst>
          </p:cNvPr>
          <p:cNvSpPr/>
          <p:nvPr/>
        </p:nvSpPr>
        <p:spPr>
          <a:xfrm>
            <a:off x="4003813" y="1653529"/>
            <a:ext cx="258418" cy="2782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18551BE3-42A8-5F4B-C8AE-2D0B28C07BEC}"/>
              </a:ext>
            </a:extLst>
          </p:cNvPr>
          <p:cNvCxnSpPr/>
          <p:nvPr/>
        </p:nvCxnSpPr>
        <p:spPr>
          <a:xfrm>
            <a:off x="4292886" y="1828606"/>
            <a:ext cx="455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ECC8C9A6-A4FF-CBF8-DDF4-D658938310E2}"/>
                  </a:ext>
                </a:extLst>
              </p:cNvPr>
              <p:cNvSpPr txBox="1"/>
              <p:nvPr/>
            </p:nvSpPr>
            <p:spPr>
              <a:xfrm>
                <a:off x="7167486" y="892716"/>
                <a:ext cx="7430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pt-BR" b="1" dirty="0"/>
                  <a:t>(</a:t>
                </a:r>
                <a:r>
                  <a:rPr lang="pt-BR" b="1" dirty="0" err="1"/>
                  <a:t>s</a:t>
                </a:r>
                <a:r>
                  <a:rPr lang="pt-BR" b="1" dirty="0"/>
                  <a:t>)</a:t>
                </a: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ECC8C9A6-A4FF-CBF8-DDF4-D65893831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486" y="892716"/>
                <a:ext cx="743046" cy="369332"/>
              </a:xfrm>
              <a:prstGeom prst="rect">
                <a:avLst/>
              </a:prstGeom>
              <a:blipFill>
                <a:blip r:embed="rId13"/>
                <a:stretch>
                  <a:fillRect t="-6667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E503193-9679-094C-0141-29AB6E38334F}"/>
              </a:ext>
            </a:extLst>
          </p:cNvPr>
          <p:cNvCxnSpPr>
            <a:cxnSpLocks/>
          </p:cNvCxnSpPr>
          <p:nvPr/>
        </p:nvCxnSpPr>
        <p:spPr>
          <a:xfrm>
            <a:off x="10273983" y="1833147"/>
            <a:ext cx="0" cy="116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97901610-3F9A-0C1B-0C8D-75CC7BCBAA33}"/>
              </a:ext>
            </a:extLst>
          </p:cNvPr>
          <p:cNvCxnSpPr>
            <a:cxnSpLocks/>
          </p:cNvCxnSpPr>
          <p:nvPr/>
        </p:nvCxnSpPr>
        <p:spPr>
          <a:xfrm flipH="1" flipV="1">
            <a:off x="5586622" y="2975430"/>
            <a:ext cx="4687361" cy="23613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4F420F9-4CD3-4BEF-58CE-122ED922EED2}"/>
              </a:ext>
            </a:extLst>
          </p:cNvPr>
          <p:cNvSpPr txBox="1"/>
          <p:nvPr/>
        </p:nvSpPr>
        <p:spPr>
          <a:xfrm>
            <a:off x="6793533" y="17027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A42806A-7BA3-CB42-0CB0-AD61A2EE914A}"/>
              </a:ext>
            </a:extLst>
          </p:cNvPr>
          <p:cNvSpPr/>
          <p:nvPr/>
        </p:nvSpPr>
        <p:spPr>
          <a:xfrm>
            <a:off x="2078937" y="1696600"/>
            <a:ext cx="258418" cy="2782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C1EC5D65-E628-BA3D-8741-6D3A26232A2C}"/>
              </a:ext>
            </a:extLst>
          </p:cNvPr>
          <p:cNvCxnSpPr/>
          <p:nvPr/>
        </p:nvCxnSpPr>
        <p:spPr>
          <a:xfrm>
            <a:off x="1623394" y="1835748"/>
            <a:ext cx="455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CC1F5991-8477-7B74-A026-5A76B07B30EB}"/>
              </a:ext>
            </a:extLst>
          </p:cNvPr>
          <p:cNvCxnSpPr>
            <a:cxnSpLocks/>
          </p:cNvCxnSpPr>
          <p:nvPr/>
        </p:nvCxnSpPr>
        <p:spPr>
          <a:xfrm flipH="1">
            <a:off x="2208146" y="2975430"/>
            <a:ext cx="29320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0C14145F-CF25-DA5F-BA5C-2950AEF538E9}"/>
              </a:ext>
            </a:extLst>
          </p:cNvPr>
          <p:cNvCxnSpPr>
            <a:cxnSpLocks/>
            <a:endCxn id="47" idx="4"/>
          </p:cNvCxnSpPr>
          <p:nvPr/>
        </p:nvCxnSpPr>
        <p:spPr>
          <a:xfrm flipH="1" flipV="1">
            <a:off x="2208146" y="1974896"/>
            <a:ext cx="9440" cy="1000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510B1F8F-0BF5-D6A0-DDC3-FB557BF5CDD0}"/>
              </a:ext>
            </a:extLst>
          </p:cNvPr>
          <p:cNvSpPr txBox="1"/>
          <p:nvPr/>
        </p:nvSpPr>
        <p:spPr>
          <a:xfrm>
            <a:off x="1813847" y="14592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3FB45D0F-DA01-6704-5BEF-EB11895082A4}"/>
              </a:ext>
            </a:extLst>
          </p:cNvPr>
          <p:cNvSpPr txBox="1"/>
          <p:nvPr/>
        </p:nvSpPr>
        <p:spPr>
          <a:xfrm>
            <a:off x="1932499" y="187634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3BE73E8F-A17D-890F-853B-DAFCC396BD35}"/>
              </a:ext>
            </a:extLst>
          </p:cNvPr>
          <p:cNvSpPr txBox="1"/>
          <p:nvPr/>
        </p:nvSpPr>
        <p:spPr>
          <a:xfrm>
            <a:off x="7629251" y="431633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</a:t>
            </a:r>
          </a:p>
        </p:txBody>
      </p:sp>
      <p:cxnSp>
        <p:nvCxnSpPr>
          <p:cNvPr id="99" name="Conector Reto 98">
            <a:extLst>
              <a:ext uri="{FF2B5EF4-FFF2-40B4-BE49-F238E27FC236}">
                <a16:creationId xmlns:a16="http://schemas.microsoft.com/office/drawing/2014/main" id="{6BC355CE-D05A-AFEE-AA2D-2F74DDC570CC}"/>
              </a:ext>
            </a:extLst>
          </p:cNvPr>
          <p:cNvCxnSpPr>
            <a:cxnSpLocks/>
          </p:cNvCxnSpPr>
          <p:nvPr/>
        </p:nvCxnSpPr>
        <p:spPr>
          <a:xfrm>
            <a:off x="9333283" y="5580354"/>
            <a:ext cx="0" cy="445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de Seta Reta 128">
            <a:extLst>
              <a:ext uri="{FF2B5EF4-FFF2-40B4-BE49-F238E27FC236}">
                <a16:creationId xmlns:a16="http://schemas.microsoft.com/office/drawing/2014/main" id="{02A3155F-E221-291B-15CD-D9B70E0139B2}"/>
              </a:ext>
            </a:extLst>
          </p:cNvPr>
          <p:cNvCxnSpPr>
            <a:cxnSpLocks/>
          </p:cNvCxnSpPr>
          <p:nvPr/>
        </p:nvCxnSpPr>
        <p:spPr>
          <a:xfrm>
            <a:off x="2334406" y="4840773"/>
            <a:ext cx="278525" cy="14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63B65697-8BB1-6F0D-EC0F-52D26A4866F5}"/>
                  </a:ext>
                </a:extLst>
              </p:cNvPr>
              <p:cNvSpPr txBox="1"/>
              <p:nvPr/>
            </p:nvSpPr>
            <p:spPr>
              <a:xfrm>
                <a:off x="5120741" y="4512677"/>
                <a:ext cx="831576" cy="6580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63B65697-8BB1-6F0D-EC0F-52D26A486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741" y="4512677"/>
                <a:ext cx="831576" cy="6580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2DC9E75B-4274-3C96-71B2-5287AF0F3280}"/>
                  </a:ext>
                </a:extLst>
              </p:cNvPr>
              <p:cNvSpPr txBox="1"/>
              <p:nvPr/>
            </p:nvSpPr>
            <p:spPr>
              <a:xfrm>
                <a:off x="6518853" y="4596648"/>
                <a:ext cx="397565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2DC9E75B-4274-3C96-71B2-5287AF0F3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853" y="4596648"/>
                <a:ext cx="39756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28B202D3-F7F3-37EE-FBE9-29155BEE052E}"/>
                  </a:ext>
                </a:extLst>
              </p:cNvPr>
              <p:cNvSpPr txBox="1"/>
              <p:nvPr/>
            </p:nvSpPr>
            <p:spPr>
              <a:xfrm>
                <a:off x="8201878" y="4536241"/>
                <a:ext cx="831576" cy="61734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𝑰𝒔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28B202D3-F7F3-37EE-FBE9-29155BEE0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878" y="4536241"/>
                <a:ext cx="831576" cy="61734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E478C9A8-D693-D777-C977-1E82B2BC57C2}"/>
                  </a:ext>
                </a:extLst>
              </p:cNvPr>
              <p:cNvSpPr txBox="1"/>
              <p:nvPr/>
            </p:nvSpPr>
            <p:spPr>
              <a:xfrm>
                <a:off x="9633113" y="4551722"/>
                <a:ext cx="831576" cy="61093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E478C9A8-D693-D777-C977-1E82B2BC5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113" y="4551722"/>
                <a:ext cx="831576" cy="6109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768AFE05-FB06-6A7E-6302-4AD1DD51CB6F}"/>
                  </a:ext>
                </a:extLst>
              </p:cNvPr>
              <p:cNvSpPr txBox="1"/>
              <p:nvPr/>
            </p:nvSpPr>
            <p:spPr>
              <a:xfrm>
                <a:off x="6548669" y="5379574"/>
                <a:ext cx="397565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768AFE05-FB06-6A7E-6302-4AD1DD51C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669" y="5379574"/>
                <a:ext cx="397565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075EB834-28A1-A4F7-055C-6D935641E72B}"/>
              </a:ext>
            </a:extLst>
          </p:cNvPr>
          <p:cNvSpPr/>
          <p:nvPr/>
        </p:nvSpPr>
        <p:spPr>
          <a:xfrm>
            <a:off x="7429939" y="4646199"/>
            <a:ext cx="258418" cy="2782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A1291A8D-FDED-8CC1-8A28-658BA3575E15}"/>
              </a:ext>
            </a:extLst>
          </p:cNvPr>
          <p:cNvCxnSpPr/>
          <p:nvPr/>
        </p:nvCxnSpPr>
        <p:spPr>
          <a:xfrm>
            <a:off x="7746335" y="4790808"/>
            <a:ext cx="455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DB1C536F-12DB-0770-2E27-C3D40A1F4568}"/>
              </a:ext>
            </a:extLst>
          </p:cNvPr>
          <p:cNvCxnSpPr>
            <a:cxnSpLocks/>
          </p:cNvCxnSpPr>
          <p:nvPr/>
        </p:nvCxnSpPr>
        <p:spPr>
          <a:xfrm>
            <a:off x="5958934" y="4834940"/>
            <a:ext cx="5599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65A27B15-EEC7-26B2-CC03-7FE0BEE62B22}"/>
              </a:ext>
            </a:extLst>
          </p:cNvPr>
          <p:cNvCxnSpPr>
            <a:cxnSpLocks/>
          </p:cNvCxnSpPr>
          <p:nvPr/>
        </p:nvCxnSpPr>
        <p:spPr>
          <a:xfrm>
            <a:off x="9033454" y="4843630"/>
            <a:ext cx="599659" cy="3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83868CD5-AD96-425B-DCD2-58C6AAFBF9CD}"/>
              </a:ext>
            </a:extLst>
          </p:cNvPr>
          <p:cNvCxnSpPr>
            <a:cxnSpLocks/>
          </p:cNvCxnSpPr>
          <p:nvPr/>
        </p:nvCxnSpPr>
        <p:spPr>
          <a:xfrm>
            <a:off x="9333283" y="4841709"/>
            <a:ext cx="0" cy="729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85802ADE-485B-617B-BE61-C59C2FE1CF4A}"/>
              </a:ext>
            </a:extLst>
          </p:cNvPr>
          <p:cNvCxnSpPr>
            <a:cxnSpLocks/>
          </p:cNvCxnSpPr>
          <p:nvPr/>
        </p:nvCxnSpPr>
        <p:spPr>
          <a:xfrm>
            <a:off x="4506169" y="5580354"/>
            <a:ext cx="20126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69FEC13E-EE2D-368C-3CAB-1A3BF7A179DE}"/>
              </a:ext>
            </a:extLst>
          </p:cNvPr>
          <p:cNvCxnSpPr>
            <a:cxnSpLocks/>
          </p:cNvCxnSpPr>
          <p:nvPr/>
        </p:nvCxnSpPr>
        <p:spPr>
          <a:xfrm flipH="1">
            <a:off x="6974396" y="5571061"/>
            <a:ext cx="2358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698BC8C7-FFA3-5D73-8D14-153427E4BBA6}"/>
              </a:ext>
            </a:extLst>
          </p:cNvPr>
          <p:cNvCxnSpPr>
            <a:cxnSpLocks/>
            <a:stCxn id="94" idx="6"/>
          </p:cNvCxnSpPr>
          <p:nvPr/>
        </p:nvCxnSpPr>
        <p:spPr>
          <a:xfrm>
            <a:off x="2870630" y="4841760"/>
            <a:ext cx="322517" cy="13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5EF77E51-B788-82DE-E22A-90FCB3FC4A0D}"/>
                  </a:ext>
                </a:extLst>
              </p:cNvPr>
              <p:cNvSpPr txBox="1"/>
              <p:nvPr/>
            </p:nvSpPr>
            <p:spPr>
              <a:xfrm>
                <a:off x="6996054" y="4471884"/>
                <a:ext cx="3426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71" name="CaixaDeTexto 70">
                <a:extLst>
                  <a:ext uri="{FF2B5EF4-FFF2-40B4-BE49-F238E27FC236}">
                    <a16:creationId xmlns:a16="http://schemas.microsoft.com/office/drawing/2014/main" id="{5EF77E51-B788-82DE-E22A-90FCB3FC4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054" y="4471884"/>
                <a:ext cx="342693" cy="369332"/>
              </a:xfrm>
              <a:prstGeom prst="rect">
                <a:avLst/>
              </a:prstGeom>
              <a:blipFill>
                <a:blip r:embed="rId19"/>
                <a:stretch>
                  <a:fillRect r="-185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aixaDeTexto 71">
            <a:extLst>
              <a:ext uri="{FF2B5EF4-FFF2-40B4-BE49-F238E27FC236}">
                <a16:creationId xmlns:a16="http://schemas.microsoft.com/office/drawing/2014/main" id="{670FA40F-A55B-F2BE-F9F4-12B23E163A8F}"/>
              </a:ext>
            </a:extLst>
          </p:cNvPr>
          <p:cNvSpPr txBox="1"/>
          <p:nvPr/>
        </p:nvSpPr>
        <p:spPr>
          <a:xfrm>
            <a:off x="4139694" y="47559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64F8EFEE-F19F-7C24-0147-3D1671C0EEF4}"/>
              </a:ext>
            </a:extLst>
          </p:cNvPr>
          <p:cNvSpPr txBox="1"/>
          <p:nvPr/>
        </p:nvSpPr>
        <p:spPr>
          <a:xfrm>
            <a:off x="4509287" y="487306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ixaDeTexto 74">
                <a:extLst>
                  <a:ext uri="{FF2B5EF4-FFF2-40B4-BE49-F238E27FC236}">
                    <a16:creationId xmlns:a16="http://schemas.microsoft.com/office/drawing/2014/main" id="{7678A048-AEE0-A98A-2897-09A761192549}"/>
                  </a:ext>
                </a:extLst>
              </p:cNvPr>
              <p:cNvSpPr txBox="1"/>
              <p:nvPr/>
            </p:nvSpPr>
            <p:spPr>
              <a:xfrm>
                <a:off x="10560084" y="4456808"/>
                <a:ext cx="75120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pt-BR" b="1" dirty="0"/>
                  <a:t>(</a:t>
                </a:r>
                <a:r>
                  <a:rPr lang="pt-BR" b="1" dirty="0" err="1"/>
                  <a:t>s</a:t>
                </a:r>
                <a:r>
                  <a:rPr lang="pt-BR" b="1" dirty="0"/>
                  <a:t>)</a:t>
                </a:r>
              </a:p>
            </p:txBody>
          </p:sp>
        </mc:Choice>
        <mc:Fallback xmlns="">
          <p:sp>
            <p:nvSpPr>
              <p:cNvPr id="75" name="CaixaDeTexto 74">
                <a:extLst>
                  <a:ext uri="{FF2B5EF4-FFF2-40B4-BE49-F238E27FC236}">
                    <a16:creationId xmlns:a16="http://schemas.microsoft.com/office/drawing/2014/main" id="{7678A048-AEE0-A98A-2897-09A761192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084" y="4456808"/>
                <a:ext cx="751206" cy="369332"/>
              </a:xfrm>
              <a:prstGeom prst="rect">
                <a:avLst/>
              </a:prstGeom>
              <a:blipFill>
                <a:blip r:embed="rId20"/>
                <a:stretch>
                  <a:fillRect t="-6452" r="-3333" b="-22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67E9FF72-ECB8-9274-F21C-991486022184}"/>
                  </a:ext>
                </a:extLst>
              </p:cNvPr>
              <p:cNvSpPr txBox="1"/>
              <p:nvPr/>
            </p:nvSpPr>
            <p:spPr>
              <a:xfrm>
                <a:off x="9119797" y="4443295"/>
                <a:ext cx="3426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67E9FF72-ECB8-9274-F21C-991486022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797" y="4443295"/>
                <a:ext cx="342693" cy="369332"/>
              </a:xfrm>
              <a:prstGeom prst="rect">
                <a:avLst/>
              </a:prstGeom>
              <a:blipFill>
                <a:blip r:embed="rId21"/>
                <a:stretch>
                  <a:fillRect r="-37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BD649115-D25C-93C0-0214-79FBC6BCEBCA}"/>
                  </a:ext>
                </a:extLst>
              </p:cNvPr>
              <p:cNvSpPr txBox="1"/>
              <p:nvPr/>
            </p:nvSpPr>
            <p:spPr>
              <a:xfrm>
                <a:off x="3958116" y="4472377"/>
                <a:ext cx="44327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id="{BD649115-D25C-93C0-0214-79FBC6BC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116" y="4472377"/>
                <a:ext cx="44327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>
                <a:extLst>
                  <a:ext uri="{FF2B5EF4-FFF2-40B4-BE49-F238E27FC236}">
                    <a16:creationId xmlns:a16="http://schemas.microsoft.com/office/drawing/2014/main" id="{5B7D415F-7F56-60A5-8D38-74684A9A07FC}"/>
                  </a:ext>
                </a:extLst>
              </p:cNvPr>
              <p:cNvSpPr txBox="1"/>
              <p:nvPr/>
            </p:nvSpPr>
            <p:spPr>
              <a:xfrm>
                <a:off x="130765" y="4461867"/>
                <a:ext cx="691408" cy="269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pt-BR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𝒓𝒆𝒇</m:t>
                        </m:r>
                      </m:sub>
                    </m:sSub>
                  </m:oMath>
                </a14:m>
                <a:r>
                  <a:rPr lang="pt-BR" sz="1600" b="1" dirty="0"/>
                  <a:t>(</a:t>
                </a:r>
                <a:r>
                  <a:rPr lang="pt-BR" sz="1600" b="1" dirty="0" err="1"/>
                  <a:t>s</a:t>
                </a:r>
                <a:r>
                  <a:rPr lang="pt-BR" sz="1600" b="1" dirty="0"/>
                  <a:t>)</a:t>
                </a:r>
              </a:p>
            </p:txBody>
          </p:sp>
        </mc:Choice>
        <mc:Fallback xmlns="">
          <p:sp>
            <p:nvSpPr>
              <p:cNvPr id="78" name="CaixaDeTexto 77">
                <a:extLst>
                  <a:ext uri="{FF2B5EF4-FFF2-40B4-BE49-F238E27FC236}">
                    <a16:creationId xmlns:a16="http://schemas.microsoft.com/office/drawing/2014/main" id="{5B7D415F-7F56-60A5-8D38-74684A9A0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65" y="4461867"/>
                <a:ext cx="691408" cy="269561"/>
              </a:xfrm>
              <a:prstGeom prst="rect">
                <a:avLst/>
              </a:prstGeom>
              <a:blipFill>
                <a:blip r:embed="rId23"/>
                <a:stretch>
                  <a:fillRect l="-10909" t="-22727" r="-16364" b="-36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11F31EDE-11BA-1A5B-E0EA-BC5D6A50E6A7}"/>
              </a:ext>
            </a:extLst>
          </p:cNvPr>
          <p:cNvSpPr/>
          <p:nvPr/>
        </p:nvSpPr>
        <p:spPr>
          <a:xfrm>
            <a:off x="4376125" y="4666632"/>
            <a:ext cx="258418" cy="2782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0" name="Conector de Seta Reta 79">
            <a:extLst>
              <a:ext uri="{FF2B5EF4-FFF2-40B4-BE49-F238E27FC236}">
                <a16:creationId xmlns:a16="http://schemas.microsoft.com/office/drawing/2014/main" id="{D63BA4A9-90EE-2E8D-1A20-A177DDDE56C3}"/>
              </a:ext>
            </a:extLst>
          </p:cNvPr>
          <p:cNvCxnSpPr/>
          <p:nvPr/>
        </p:nvCxnSpPr>
        <p:spPr>
          <a:xfrm>
            <a:off x="4665198" y="4841709"/>
            <a:ext cx="455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ixaDeTexto 80">
                <a:extLst>
                  <a:ext uri="{FF2B5EF4-FFF2-40B4-BE49-F238E27FC236}">
                    <a16:creationId xmlns:a16="http://schemas.microsoft.com/office/drawing/2014/main" id="{23E3F086-7BCD-7DB7-4ADD-FA0BFEAAA796}"/>
                  </a:ext>
                </a:extLst>
              </p:cNvPr>
              <p:cNvSpPr txBox="1"/>
              <p:nvPr/>
            </p:nvSpPr>
            <p:spPr>
              <a:xfrm>
                <a:off x="7539798" y="3905819"/>
                <a:ext cx="102155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pt-BR" b="1" dirty="0"/>
                  <a:t>(</a:t>
                </a:r>
                <a:r>
                  <a:rPr lang="pt-BR" b="1" dirty="0" err="1"/>
                  <a:t>s</a:t>
                </a:r>
                <a:r>
                  <a:rPr lang="pt-BR" b="1" dirty="0"/>
                  <a:t>)</a:t>
                </a:r>
              </a:p>
            </p:txBody>
          </p:sp>
        </mc:Choice>
        <mc:Fallback xmlns="">
          <p:sp>
            <p:nvSpPr>
              <p:cNvPr id="81" name="CaixaDeTexto 80">
                <a:extLst>
                  <a:ext uri="{FF2B5EF4-FFF2-40B4-BE49-F238E27FC236}">
                    <a16:creationId xmlns:a16="http://schemas.microsoft.com/office/drawing/2014/main" id="{23E3F086-7BCD-7DB7-4ADD-FA0BFEAA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98" y="3905819"/>
                <a:ext cx="1021551" cy="369332"/>
              </a:xfrm>
              <a:prstGeom prst="rect">
                <a:avLst/>
              </a:prstGeom>
              <a:blipFill>
                <a:blip r:embed="rId24"/>
                <a:stretch>
                  <a:fillRect t="-6667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2DA93834-DC61-F70E-0F28-49432DF382E9}"/>
              </a:ext>
            </a:extLst>
          </p:cNvPr>
          <p:cNvCxnSpPr>
            <a:cxnSpLocks/>
          </p:cNvCxnSpPr>
          <p:nvPr/>
        </p:nvCxnSpPr>
        <p:spPr>
          <a:xfrm>
            <a:off x="10646295" y="4846250"/>
            <a:ext cx="0" cy="1404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7B878E19-357F-CAC0-E1EF-6BC821EFFC28}"/>
              </a:ext>
            </a:extLst>
          </p:cNvPr>
          <p:cNvCxnSpPr>
            <a:cxnSpLocks/>
          </p:cNvCxnSpPr>
          <p:nvPr/>
        </p:nvCxnSpPr>
        <p:spPr>
          <a:xfrm flipH="1" flipV="1">
            <a:off x="5958934" y="6286690"/>
            <a:ext cx="4687361" cy="23613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8375EBDF-336B-B829-D888-93C9EADBA638}"/>
              </a:ext>
            </a:extLst>
          </p:cNvPr>
          <p:cNvSpPr txBox="1"/>
          <p:nvPr/>
        </p:nvSpPr>
        <p:spPr>
          <a:xfrm>
            <a:off x="7165845" y="471585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605CE77-96C6-2478-68B9-BCD9C53A4364}"/>
              </a:ext>
            </a:extLst>
          </p:cNvPr>
          <p:cNvSpPr/>
          <p:nvPr/>
        </p:nvSpPr>
        <p:spPr>
          <a:xfrm>
            <a:off x="1031737" y="4627961"/>
            <a:ext cx="258418" cy="303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6" name="Conector de Seta Reta 85">
            <a:extLst>
              <a:ext uri="{FF2B5EF4-FFF2-40B4-BE49-F238E27FC236}">
                <a16:creationId xmlns:a16="http://schemas.microsoft.com/office/drawing/2014/main" id="{1CF7D3BD-E8DB-CE85-41D9-0DCE45F30BCD}"/>
              </a:ext>
            </a:extLst>
          </p:cNvPr>
          <p:cNvCxnSpPr>
            <a:cxnSpLocks/>
          </p:cNvCxnSpPr>
          <p:nvPr/>
        </p:nvCxnSpPr>
        <p:spPr>
          <a:xfrm>
            <a:off x="705678" y="4790808"/>
            <a:ext cx="3163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DB638EA9-47F5-1C63-1289-86B60278EFA7}"/>
              </a:ext>
            </a:extLst>
          </p:cNvPr>
          <p:cNvCxnSpPr>
            <a:cxnSpLocks/>
            <a:stCxn id="95" idx="1"/>
          </p:cNvCxnSpPr>
          <p:nvPr/>
        </p:nvCxnSpPr>
        <p:spPr>
          <a:xfrm flipH="1">
            <a:off x="1180618" y="6277799"/>
            <a:ext cx="4370643" cy="13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6173E07C-9D96-133E-BE5C-9D340CBCA5E4}"/>
              </a:ext>
            </a:extLst>
          </p:cNvPr>
          <p:cNvCxnSpPr>
            <a:cxnSpLocks/>
          </p:cNvCxnSpPr>
          <p:nvPr/>
        </p:nvCxnSpPr>
        <p:spPr>
          <a:xfrm flipH="1" flipV="1">
            <a:off x="2717682" y="4992788"/>
            <a:ext cx="8645" cy="953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3B1674C4-2590-15AB-38E6-269A074EE886}"/>
              </a:ext>
            </a:extLst>
          </p:cNvPr>
          <p:cNvSpPr txBox="1"/>
          <p:nvPr/>
        </p:nvSpPr>
        <p:spPr>
          <a:xfrm>
            <a:off x="2365061" y="44723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C2AD4942-8359-2615-C288-CD45C1D8A0A5}"/>
              </a:ext>
            </a:extLst>
          </p:cNvPr>
          <p:cNvSpPr txBox="1"/>
          <p:nvPr/>
        </p:nvSpPr>
        <p:spPr>
          <a:xfrm>
            <a:off x="2424079" y="488944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</a:t>
            </a:r>
          </a:p>
        </p:txBody>
      </p:sp>
      <p:cxnSp>
        <p:nvCxnSpPr>
          <p:cNvPr id="92" name="Conector de Seta Reta 91">
            <a:extLst>
              <a:ext uri="{FF2B5EF4-FFF2-40B4-BE49-F238E27FC236}">
                <a16:creationId xmlns:a16="http://schemas.microsoft.com/office/drawing/2014/main" id="{3BC7DC00-82B5-3B9C-1B7B-6B5A5AB1E34C}"/>
              </a:ext>
            </a:extLst>
          </p:cNvPr>
          <p:cNvCxnSpPr>
            <a:cxnSpLocks/>
            <a:stCxn id="135" idx="3"/>
          </p:cNvCxnSpPr>
          <p:nvPr/>
        </p:nvCxnSpPr>
        <p:spPr>
          <a:xfrm>
            <a:off x="3977991" y="4834070"/>
            <a:ext cx="389474" cy="11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de Seta Reta 92">
            <a:extLst>
              <a:ext uri="{FF2B5EF4-FFF2-40B4-BE49-F238E27FC236}">
                <a16:creationId xmlns:a16="http://schemas.microsoft.com/office/drawing/2014/main" id="{3AA0A758-0A7F-155C-EE5B-F3934B98E3AF}"/>
              </a:ext>
            </a:extLst>
          </p:cNvPr>
          <p:cNvCxnSpPr>
            <a:cxnSpLocks/>
            <a:endCxn id="85" idx="4"/>
          </p:cNvCxnSpPr>
          <p:nvPr/>
        </p:nvCxnSpPr>
        <p:spPr>
          <a:xfrm flipH="1" flipV="1">
            <a:off x="1160946" y="4931186"/>
            <a:ext cx="26274" cy="1346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C080AB84-987B-6F1A-C44F-2F26C22B611C}"/>
              </a:ext>
            </a:extLst>
          </p:cNvPr>
          <p:cNvSpPr/>
          <p:nvPr/>
        </p:nvSpPr>
        <p:spPr>
          <a:xfrm>
            <a:off x="2612212" y="4702612"/>
            <a:ext cx="258418" cy="2782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aixaDeTexto 94">
                <a:extLst>
                  <a:ext uri="{FF2B5EF4-FFF2-40B4-BE49-F238E27FC236}">
                    <a16:creationId xmlns:a16="http://schemas.microsoft.com/office/drawing/2014/main" id="{9925A8CD-35D9-45CB-8779-6604ED02FEC0}"/>
                  </a:ext>
                </a:extLst>
              </p:cNvPr>
              <p:cNvSpPr txBox="1"/>
              <p:nvPr/>
            </p:nvSpPr>
            <p:spPr>
              <a:xfrm>
                <a:off x="5551261" y="6093133"/>
                <a:ext cx="397565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95" name="CaixaDeTexto 94">
                <a:extLst>
                  <a:ext uri="{FF2B5EF4-FFF2-40B4-BE49-F238E27FC236}">
                    <a16:creationId xmlns:a16="http://schemas.microsoft.com/office/drawing/2014/main" id="{9925A8CD-35D9-45CB-8779-6604ED02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261" y="6093133"/>
                <a:ext cx="39756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Conector de Seta Reta 100">
            <a:extLst>
              <a:ext uri="{FF2B5EF4-FFF2-40B4-BE49-F238E27FC236}">
                <a16:creationId xmlns:a16="http://schemas.microsoft.com/office/drawing/2014/main" id="{88183505-9B90-7663-1198-9F2B52152FB0}"/>
              </a:ext>
            </a:extLst>
          </p:cNvPr>
          <p:cNvCxnSpPr>
            <a:cxnSpLocks/>
          </p:cNvCxnSpPr>
          <p:nvPr/>
        </p:nvCxnSpPr>
        <p:spPr>
          <a:xfrm flipH="1" flipV="1">
            <a:off x="4490100" y="4926081"/>
            <a:ext cx="9440" cy="626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de Seta Reta 101">
            <a:extLst>
              <a:ext uri="{FF2B5EF4-FFF2-40B4-BE49-F238E27FC236}">
                <a16:creationId xmlns:a16="http://schemas.microsoft.com/office/drawing/2014/main" id="{026A27D2-3C41-4152-3CA7-D5DEAFD8C21F}"/>
              </a:ext>
            </a:extLst>
          </p:cNvPr>
          <p:cNvCxnSpPr>
            <a:cxnSpLocks/>
          </p:cNvCxnSpPr>
          <p:nvPr/>
        </p:nvCxnSpPr>
        <p:spPr>
          <a:xfrm flipH="1">
            <a:off x="5218043" y="6003682"/>
            <a:ext cx="41405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4E55FD32-0A5A-3FBD-E37D-BBDE3347F347}"/>
                  </a:ext>
                </a:extLst>
              </p:cNvPr>
              <p:cNvSpPr txBox="1"/>
              <p:nvPr/>
            </p:nvSpPr>
            <p:spPr>
              <a:xfrm>
                <a:off x="4811242" y="5797325"/>
                <a:ext cx="397565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t-B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4E55FD32-0A5A-3FBD-E37D-BBDE3347F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242" y="5797325"/>
                <a:ext cx="397565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Conector Reto 104">
            <a:extLst>
              <a:ext uri="{FF2B5EF4-FFF2-40B4-BE49-F238E27FC236}">
                <a16:creationId xmlns:a16="http://schemas.microsoft.com/office/drawing/2014/main" id="{1D0E2C38-1BB2-9CB5-8BC0-157F95FBD603}"/>
              </a:ext>
            </a:extLst>
          </p:cNvPr>
          <p:cNvCxnSpPr>
            <a:cxnSpLocks/>
          </p:cNvCxnSpPr>
          <p:nvPr/>
        </p:nvCxnSpPr>
        <p:spPr>
          <a:xfrm>
            <a:off x="2741421" y="5980895"/>
            <a:ext cx="2008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de Seta Reta 107">
            <a:extLst>
              <a:ext uri="{FF2B5EF4-FFF2-40B4-BE49-F238E27FC236}">
                <a16:creationId xmlns:a16="http://schemas.microsoft.com/office/drawing/2014/main" id="{CB3183DB-A5AE-1B5E-6EC5-6A5AC9119739}"/>
              </a:ext>
            </a:extLst>
          </p:cNvPr>
          <p:cNvCxnSpPr>
            <a:cxnSpLocks/>
          </p:cNvCxnSpPr>
          <p:nvPr/>
        </p:nvCxnSpPr>
        <p:spPr>
          <a:xfrm>
            <a:off x="10464689" y="4848418"/>
            <a:ext cx="7719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aixaDeTexto 111">
                <a:extLst>
                  <a:ext uri="{FF2B5EF4-FFF2-40B4-BE49-F238E27FC236}">
                    <a16:creationId xmlns:a16="http://schemas.microsoft.com/office/drawing/2014/main" id="{B4DA18EF-1193-A26E-CA40-DC21C37A1004}"/>
                  </a:ext>
                </a:extLst>
              </p:cNvPr>
              <p:cNvSpPr txBox="1"/>
              <p:nvPr/>
            </p:nvSpPr>
            <p:spPr>
              <a:xfrm>
                <a:off x="1534838" y="4629794"/>
                <a:ext cx="788870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2" name="CaixaDeTexto 111">
                <a:extLst>
                  <a:ext uri="{FF2B5EF4-FFF2-40B4-BE49-F238E27FC236}">
                    <a16:creationId xmlns:a16="http://schemas.microsoft.com/office/drawing/2014/main" id="{B4DA18EF-1193-A26E-CA40-DC21C37A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838" y="4629794"/>
                <a:ext cx="788870" cy="369332"/>
              </a:xfrm>
              <a:prstGeom prst="rect">
                <a:avLst/>
              </a:prstGeom>
              <a:blipFill>
                <a:blip r:embed="rId27"/>
                <a:stretch>
                  <a:fillRect b="-606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Conector de Seta Reta 121">
            <a:extLst>
              <a:ext uri="{FF2B5EF4-FFF2-40B4-BE49-F238E27FC236}">
                <a16:creationId xmlns:a16="http://schemas.microsoft.com/office/drawing/2014/main" id="{B94976BD-C661-FF97-A8DF-E9499E5818E6}"/>
              </a:ext>
            </a:extLst>
          </p:cNvPr>
          <p:cNvCxnSpPr>
            <a:cxnSpLocks/>
            <a:endCxn id="112" idx="1"/>
          </p:cNvCxnSpPr>
          <p:nvPr/>
        </p:nvCxnSpPr>
        <p:spPr>
          <a:xfrm>
            <a:off x="1256313" y="4800415"/>
            <a:ext cx="278525" cy="14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aixaDeTexto 134">
                <a:extLst>
                  <a:ext uri="{FF2B5EF4-FFF2-40B4-BE49-F238E27FC236}">
                    <a16:creationId xmlns:a16="http://schemas.microsoft.com/office/drawing/2014/main" id="{3E2F8774-5364-FE82-9ED6-E2F107DC66C3}"/>
                  </a:ext>
                </a:extLst>
              </p:cNvPr>
              <p:cNvSpPr txBox="1"/>
              <p:nvPr/>
            </p:nvSpPr>
            <p:spPr>
              <a:xfrm>
                <a:off x="3189121" y="4649404"/>
                <a:ext cx="788870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5" name="CaixaDeTexto 134">
                <a:extLst>
                  <a:ext uri="{FF2B5EF4-FFF2-40B4-BE49-F238E27FC236}">
                    <a16:creationId xmlns:a16="http://schemas.microsoft.com/office/drawing/2014/main" id="{3E2F8774-5364-FE82-9ED6-E2F107DC6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121" y="4649404"/>
                <a:ext cx="788870" cy="369332"/>
              </a:xfrm>
              <a:prstGeom prst="rect">
                <a:avLst/>
              </a:prstGeom>
              <a:blipFill>
                <a:blip r:embed="rId28"/>
                <a:stretch>
                  <a:fillRect b="-937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C28034A3-67EA-FBF6-5630-E24B1197ED87}"/>
              </a:ext>
            </a:extLst>
          </p:cNvPr>
          <p:cNvSpPr txBox="1"/>
          <p:nvPr/>
        </p:nvSpPr>
        <p:spPr>
          <a:xfrm>
            <a:off x="778297" y="45065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+</a:t>
            </a:r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4BD17358-8C7B-5325-98A8-6FDF6CB8EA25}"/>
              </a:ext>
            </a:extLst>
          </p:cNvPr>
          <p:cNvSpPr txBox="1"/>
          <p:nvPr/>
        </p:nvSpPr>
        <p:spPr>
          <a:xfrm>
            <a:off x="866949" y="483312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-</a:t>
            </a:r>
          </a:p>
        </p:txBody>
      </p:sp>
      <p:cxnSp>
        <p:nvCxnSpPr>
          <p:cNvPr id="141" name="Conector de Seta Reta 140">
            <a:extLst>
              <a:ext uri="{FF2B5EF4-FFF2-40B4-BE49-F238E27FC236}">
                <a16:creationId xmlns:a16="http://schemas.microsoft.com/office/drawing/2014/main" id="{205D626E-AFDB-7CEA-1489-A435EAE3F870}"/>
              </a:ext>
            </a:extLst>
          </p:cNvPr>
          <p:cNvCxnSpPr/>
          <p:nvPr/>
        </p:nvCxnSpPr>
        <p:spPr>
          <a:xfrm>
            <a:off x="6916418" y="4805780"/>
            <a:ext cx="455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de Seta Reta 141">
            <a:extLst>
              <a:ext uri="{FF2B5EF4-FFF2-40B4-BE49-F238E27FC236}">
                <a16:creationId xmlns:a16="http://schemas.microsoft.com/office/drawing/2014/main" id="{F419E2AC-EA30-BAD2-015A-ACEA767B6F83}"/>
              </a:ext>
            </a:extLst>
          </p:cNvPr>
          <p:cNvCxnSpPr>
            <a:cxnSpLocks/>
          </p:cNvCxnSpPr>
          <p:nvPr/>
        </p:nvCxnSpPr>
        <p:spPr>
          <a:xfrm>
            <a:off x="7575077" y="4033701"/>
            <a:ext cx="0" cy="612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CaixaDeTexto 143">
            <a:extLst>
              <a:ext uri="{FF2B5EF4-FFF2-40B4-BE49-F238E27FC236}">
                <a16:creationId xmlns:a16="http://schemas.microsoft.com/office/drawing/2014/main" id="{B9185FE6-9947-C49E-2298-C4E2BCCBD326}"/>
              </a:ext>
            </a:extLst>
          </p:cNvPr>
          <p:cNvSpPr txBox="1"/>
          <p:nvPr/>
        </p:nvSpPr>
        <p:spPr>
          <a:xfrm>
            <a:off x="2488165" y="407470"/>
            <a:ext cx="618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/>
              <a:t>CONTROLE COM REALIMENTAÇÃO DE POSIÇÃO</a:t>
            </a:r>
          </a:p>
        </p:txBody>
      </p:sp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2B6663D5-71C3-2515-4A0E-9E2D203C696D}"/>
              </a:ext>
            </a:extLst>
          </p:cNvPr>
          <p:cNvSpPr txBox="1"/>
          <p:nvPr/>
        </p:nvSpPr>
        <p:spPr>
          <a:xfrm>
            <a:off x="2190024" y="3428938"/>
            <a:ext cx="8101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/>
              <a:t>CONTROLE COM REALIMENTAÇÃO DE POSIÇÃO E VELOCIDADE</a:t>
            </a:r>
          </a:p>
        </p:txBody>
      </p:sp>
    </p:spTree>
    <p:extLst>
      <p:ext uri="{BB962C8B-B14F-4D97-AF65-F5344CB8AC3E}">
        <p14:creationId xmlns:p14="http://schemas.microsoft.com/office/powerpoint/2010/main" val="217312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8745913-1F5F-B087-465D-A23AC6AEB96A}"/>
              </a:ext>
            </a:extLst>
          </p:cNvPr>
          <p:cNvSpPr txBox="1"/>
          <p:nvPr/>
        </p:nvSpPr>
        <p:spPr>
          <a:xfrm>
            <a:off x="139148" y="298174"/>
            <a:ext cx="12232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NOTE AS DIFERENÇAS NA MALHA DE CONTROLE EM RELAÇÃO </a:t>
            </a:r>
          </a:p>
          <a:p>
            <a:r>
              <a:rPr lang="pt-BR" sz="3200" b="1" dirty="0"/>
              <a:t>À AULA DE EXERCÍCIOS ANTERIOR ENVOLVENDO MOTORES ELÉTRICOS: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6FA9E22-9D4E-8980-4AC9-8984131F432C}"/>
                  </a:ext>
                </a:extLst>
              </p:cNvPr>
              <p:cNvSpPr txBox="1"/>
              <p:nvPr/>
            </p:nvSpPr>
            <p:spPr>
              <a:xfrm>
                <a:off x="-40838" y="1789043"/>
                <a:ext cx="10814435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BR" sz="2400" b="1" dirty="0"/>
                  <a:t>INCLUI-SE UMA PERTURBAÇÃO, NÃO MODELADA, NA FORMA DE UM TORQUE</a:t>
                </a:r>
              </a:p>
              <a:p>
                <a:r>
                  <a:rPr lang="pt-BR" sz="2400" b="1" dirty="0"/>
                  <a:t>      </a:t>
                </a:r>
                <a14:m>
                  <m:oMath xmlns:m="http://schemas.openxmlformats.org/officeDocument/2006/math">
                    <m:r>
                      <a:rPr lang="pt-BR" sz="2400" b="1" i="1" dirty="0" smtClean="0">
                        <a:latin typeface="Cambria Math" panose="02040503050406030204" pitchFamily="18" charset="0"/>
                      </a:rPr>
                      <m:t>“</m:t>
                    </m:r>
                    <m:sSub>
                      <m:sSubPr>
                        <m:ctrlPr>
                          <a:rPr lang="pt-BR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pt-BR" sz="2400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pt-BR" sz="2400" b="1" i="1" dirty="0" smtClean="0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endParaRPr lang="pt-BR" sz="2400" b="1" dirty="0"/>
              </a:p>
              <a:p>
                <a:endParaRPr lang="pt-BR" sz="24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BR" sz="2400" b="1" dirty="0"/>
                  <a:t> INCLUI-SE, NA CARGA, UM TORQUE DEVIDO AO ATRITO DINÂMICO, QUE PODE</a:t>
                </a:r>
              </a:p>
              <a:p>
                <a:r>
                  <a:rPr lang="pt-BR" sz="2400" b="1" dirty="0"/>
                  <a:t>       ESTAR NA SAÍDA DO EIXO MOTOR OU APÓS A TRANSMISSÃO MECÂNICA</a:t>
                </a:r>
              </a:p>
              <a:p>
                <a:endParaRPr lang="pt-BR" sz="24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t-BR" sz="2400" b="1" dirty="0"/>
                  <a:t> CONSIDERA-SE EXPRESSÕES GENÉRICAS PARA AS FUNÇÕES DE TRANSFERÊNCIA</a:t>
                </a:r>
              </a:p>
              <a:p>
                <a:r>
                  <a:rPr lang="pt-BR" sz="2400" b="1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pt-BR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1" i="0" smtClean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pt-BR" sz="2400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d>
                      <m:d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</m:oMath>
                </a14:m>
                <a:r>
                  <a:rPr lang="pt-BR" sz="2400" b="1" dirty="0"/>
                  <a:t>, RELATIVAS À AÇÃO DE CONTROLE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6FA9E22-9D4E-8980-4AC9-8984131F4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838" y="1789043"/>
                <a:ext cx="10814435" cy="3046988"/>
              </a:xfrm>
              <a:prstGeom prst="rect">
                <a:avLst/>
              </a:prstGeom>
              <a:blipFill>
                <a:blip r:embed="rId2"/>
                <a:stretch>
                  <a:fillRect l="-703" t="-1660" b="-37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98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3687A40-6837-89AB-EAC7-7190571F0641}"/>
                  </a:ext>
                </a:extLst>
              </p:cNvPr>
              <p:cNvSpPr txBox="1"/>
              <p:nvPr/>
            </p:nvSpPr>
            <p:spPr>
              <a:xfrm>
                <a:off x="168965" y="983975"/>
                <a:ext cx="10847328" cy="22262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b="1" dirty="0"/>
                  <a:t>Consideremos a Seguinte Estratégia de Projeto:</a:t>
                </a:r>
              </a:p>
              <a:p>
                <a:endParaRPr lang="pt-BR" sz="2800" b="1" dirty="0"/>
              </a:p>
              <a:p>
                <a:pPr marL="514350" indent="-514350">
                  <a:buAutoNum type="alphaLcParenR"/>
                </a:pPr>
                <a:r>
                  <a:rPr lang="pt-BR" sz="2400" b="1" dirty="0"/>
                  <a:t>Realimentação de Posição e Velocidade;</a:t>
                </a:r>
              </a:p>
              <a:p>
                <a:pPr marL="514350" indent="-514350">
                  <a:buAutoNum type="alphaLcParenR"/>
                </a:pPr>
                <a:r>
                  <a:rPr lang="pt-BR" sz="2400" b="1" dirty="0"/>
                  <a:t>Controle Proporcional (</a:t>
                </a:r>
                <a:r>
                  <a:rPr lang="pt-BR" sz="2400" b="1" dirty="0" err="1"/>
                  <a:t>P</a:t>
                </a:r>
                <a:r>
                  <a:rPr lang="pt-BR" sz="2400" b="1" dirty="0"/>
                  <a:t>) em relação ao erro de Posição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  <m:d>
                          <m:dPr>
                            <m:ctrlP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d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e>
                    </m:d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pt-BR" sz="2400" b="1" dirty="0"/>
              </a:p>
              <a:p>
                <a:pPr marL="514350" indent="-514350">
                  <a:buAutoNum type="alphaLcParenR"/>
                </a:pPr>
                <a:r>
                  <a:rPr lang="pt-BR" sz="2400" b="1" dirty="0"/>
                  <a:t>Controle Proporcional-Integral (PI) em relação à Velocidade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d>
                      <m:d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f>
                      <m:f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sSub>
                          <m:sSubPr>
                            <m:ctrlP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sub>
                        </m:sSub>
                      </m:num>
                      <m:den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  <m:r>
                      <a:rPr lang="pt-BR" sz="24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3687A40-6837-89AB-EAC7-7190571F0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65" y="983975"/>
                <a:ext cx="10847328" cy="2226250"/>
              </a:xfrm>
              <a:prstGeom prst="rect">
                <a:avLst/>
              </a:prstGeom>
              <a:blipFill>
                <a:blip r:embed="rId2"/>
                <a:stretch>
                  <a:fillRect l="-1170" t="-2841" b="-17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8A2964CB-959B-9154-9C5D-C7CF4B1F59D6}"/>
              </a:ext>
            </a:extLst>
          </p:cNvPr>
          <p:cNvSpPr txBox="1"/>
          <p:nvPr/>
        </p:nvSpPr>
        <p:spPr>
          <a:xfrm>
            <a:off x="397565" y="268357"/>
            <a:ext cx="1624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u="sng" dirty="0"/>
              <a:t>EXEMPLO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4D6A24-1459-5933-BDBC-D3334FAA779C}"/>
              </a:ext>
            </a:extLst>
          </p:cNvPr>
          <p:cNvSpPr txBox="1"/>
          <p:nvPr/>
        </p:nvSpPr>
        <p:spPr>
          <a:xfrm>
            <a:off x="168965" y="3628013"/>
            <a:ext cx="4042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Admita o cenário em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62EC295-1426-10C2-B007-8F9E7CC39313}"/>
                  </a:ext>
                </a:extLst>
              </p:cNvPr>
              <p:cNvSpPr txBox="1"/>
              <p:nvPr/>
            </p:nvSpPr>
            <p:spPr>
              <a:xfrm>
                <a:off x="397565" y="4237231"/>
                <a:ext cx="1642693" cy="856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f>
                        <m:fPr>
                          <m:ctrlPr>
                            <a:rPr lang="pt-B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  <m:r>
                            <a:rPr lang="pt-B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t-B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62EC295-1426-10C2-B007-8F9E7CC39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65" y="4237231"/>
                <a:ext cx="1642693" cy="856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92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CE14EE-9B97-4348-4844-2AA1CC8448FA}"/>
              </a:ext>
            </a:extLst>
          </p:cNvPr>
          <p:cNvSpPr txBox="1"/>
          <p:nvPr/>
        </p:nvSpPr>
        <p:spPr>
          <a:xfrm>
            <a:off x="0" y="125997"/>
            <a:ext cx="3103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É fácil verificar que: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CD2872A-0A4B-2418-A182-C3FEE2408596}"/>
                  </a:ext>
                </a:extLst>
              </p:cNvPr>
              <p:cNvSpPr txBox="1"/>
              <p:nvPr/>
            </p:nvSpPr>
            <p:spPr>
              <a:xfrm>
                <a:off x="84481" y="727136"/>
                <a:ext cx="8371138" cy="3082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pt-B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sSub>
                              <m:sSubPr>
                                <m:ctrlPr>
                                  <a:rPr lang="pt-BR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pt-BR" sz="24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  <m: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den>
                    </m:f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d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2400" b="1" dirty="0"/>
                  <a:t>,    onde  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d>
                      <m:d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sSub>
                      <m:sSub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f>
                      <m:f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endParaRPr lang="pt-BR" sz="2400" b="1" i="1" dirty="0">
                  <a:latin typeface="Cambria Math" panose="02040503050406030204" pitchFamily="18" charset="0"/>
                </a:endParaRPr>
              </a:p>
              <a:p>
                <a:endParaRPr lang="pt-BR" sz="2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d>
                        <m:d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>
                            <a:rPr lang="pt-BR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pt-BR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pt-BR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𝒄𝒐𝒎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sz="24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  <m:r>
                        <a:rPr lang="pt-BR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pt-BR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pt-BR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sSub>
                            <m:sSubPr>
                              <m:ctrlPr>
                                <a:rPr lang="pt-B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t-BR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sz="2400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sz="2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b="1" dirty="0"/>
              </a:p>
              <a:p>
                <a:r>
                  <a:rPr lang="pt-BR" sz="2400" b="1" dirty="0"/>
                  <a:t>         e</a:t>
                </a:r>
              </a:p>
              <a:p>
                <a:endParaRPr lang="pt-BR" sz="2400" b="1" dirty="0"/>
              </a:p>
              <a:p>
                <a:r>
                  <a:rPr lang="pt-BR" sz="2400" b="1" dirty="0"/>
                  <a:t>         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pt-BR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pt-B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pt-B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sSub>
                              <m:sSubPr>
                                <m:ctrlPr>
                                  <a:rPr lang="pt-BR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pt-B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 smtClean="0"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pt-BR" sz="24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pt-B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pt-BR" sz="2400" b="1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CD2872A-0A4B-2418-A182-C3FEE2408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1" y="727136"/>
                <a:ext cx="8371138" cy="3082639"/>
              </a:xfrm>
              <a:prstGeom prst="rect">
                <a:avLst/>
              </a:prstGeom>
              <a:blipFill>
                <a:blip r:embed="rId2"/>
                <a:stretch>
                  <a:fillRect l="-1212" r="-909" b="-16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1D487BC-1FF0-8384-3187-119D154BC557}"/>
                  </a:ext>
                </a:extLst>
              </p:cNvPr>
              <p:cNvSpPr txBox="1"/>
              <p:nvPr/>
            </p:nvSpPr>
            <p:spPr>
              <a:xfrm>
                <a:off x="-119269" y="4031900"/>
                <a:ext cx="11948977" cy="1254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b="1" dirty="0"/>
                  <a:t>Ou seja:</a:t>
                </a:r>
              </a:p>
              <a:p>
                <a:r>
                  <a:rPr lang="pt-BR" sz="2800" b="1" dirty="0"/>
                  <a:t>			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pt-BR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pt-BR" sz="2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sSub>
                          <m:sSubPr>
                            <m:ctrlPr>
                              <a:rPr lang="pt-BR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  <m:sSub>
                          <m:sSubPr>
                            <m:ctrlPr>
                              <a:rPr lang="pt-BR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sub>
                        </m:sSub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sSub>
                          <m:sSub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sub>
                        </m:sSub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sSub>
                          <m:sSub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pt-BR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den>
                    </m:f>
                    <m:r>
                      <a:rPr lang="pt-BR" sz="28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2800" b="1" dirty="0"/>
                  <a:t> Como critério de projeto, tomemos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pt-BR" sz="28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pt-BR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pt-BR" sz="2800" b="1" dirty="0"/>
                  <a:t>.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1D487BC-1FF0-8384-3187-119D154BC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269" y="4031900"/>
                <a:ext cx="11948977" cy="1254126"/>
              </a:xfrm>
              <a:prstGeom prst="rect">
                <a:avLst/>
              </a:prstGeom>
              <a:blipFill>
                <a:blip r:embed="rId3"/>
                <a:stretch>
                  <a:fillRect l="-1062" t="-5000" r="-106" b="-3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788EE27-6E41-D457-F3BD-D0950F7CA3A2}"/>
                  </a:ext>
                </a:extLst>
              </p:cNvPr>
              <p:cNvSpPr txBox="1"/>
              <p:nvPr/>
            </p:nvSpPr>
            <p:spPr>
              <a:xfrm>
                <a:off x="0" y="5224797"/>
                <a:ext cx="3256917" cy="1329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b="1" dirty="0"/>
                  <a:t>Portanto: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1" i="0" smtClean="0">
                          <a:latin typeface="Cambria Math" panose="02040503050406030204" pitchFamily="18" charset="0"/>
                        </a:rPr>
                        <m:t>𝐞</m:t>
                      </m:r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788EE27-6E41-D457-F3BD-D0950F7CA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24797"/>
                <a:ext cx="3256917" cy="1329851"/>
              </a:xfrm>
              <a:prstGeom prst="rect">
                <a:avLst/>
              </a:prstGeom>
              <a:blipFill>
                <a:blip r:embed="rId4"/>
                <a:stretch>
                  <a:fillRect l="-4280" t="-4762" b="-28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226D688-2235-BB06-EA9D-A227BCF5C070}"/>
                  </a:ext>
                </a:extLst>
              </p:cNvPr>
              <p:cNvSpPr txBox="1"/>
              <p:nvPr/>
            </p:nvSpPr>
            <p:spPr>
              <a:xfrm>
                <a:off x="3256917" y="5513273"/>
                <a:ext cx="8201925" cy="1041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pt-B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sub>
                          </m:sSub>
                        </m:den>
                      </m:f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sub>
                          </m:sSub>
                          <m:r>
                            <a:rPr lang="pt-B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226D688-2235-BB06-EA9D-A227BCF5C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917" y="5513273"/>
                <a:ext cx="8201925" cy="1041375"/>
              </a:xfrm>
              <a:prstGeom prst="rect">
                <a:avLst/>
              </a:prstGeom>
              <a:blipFill>
                <a:blip r:embed="rId5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290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8A213FA-85E8-BF86-7D31-222F615683AB}"/>
              </a:ext>
            </a:extLst>
          </p:cNvPr>
          <p:cNvSpPr txBox="1"/>
          <p:nvPr/>
        </p:nvSpPr>
        <p:spPr>
          <a:xfrm>
            <a:off x="675861" y="655983"/>
            <a:ext cx="1916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PORTANTO,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AA9B895-6A94-C42E-E60F-C662BDB9D9B5}"/>
                  </a:ext>
                </a:extLst>
              </p:cNvPr>
              <p:cNvSpPr txBox="1"/>
              <p:nvPr/>
            </p:nvSpPr>
            <p:spPr>
              <a:xfrm>
                <a:off x="1041123" y="1416728"/>
                <a:ext cx="8301659" cy="10963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sz="2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pt-BR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pt-BR" sz="280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sub>
                          </m:sSub>
                        </m:den>
                      </m:f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  <m:sSub>
                            <m:sSubPr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pt-B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AA9B895-6A94-C42E-E60F-C662BDB9D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23" y="1416728"/>
                <a:ext cx="8301659" cy="1096326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975BE0-0EA8-0DD2-7ED4-93B9594BD040}"/>
                  </a:ext>
                </a:extLst>
              </p:cNvPr>
              <p:cNvSpPr txBox="1"/>
              <p:nvPr/>
            </p:nvSpPr>
            <p:spPr>
              <a:xfrm>
                <a:off x="782706" y="3284090"/>
                <a:ext cx="60976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  <m:sSub>
                      <m:sSubPr>
                        <m:ctrlP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pt-BR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sSub>
                      <m:sSubPr>
                        <m:ctrlPr>
                          <a:rPr lang="pt-BR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sSub>
                      <m:sSubPr>
                        <m:ctrlPr>
                          <a:rPr lang="pt-BR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sub>
                    </m:sSub>
                  </m:oMath>
                </a14:m>
                <a:r>
                  <a:rPr lang="pt-BR" sz="2800" dirty="0"/>
                  <a:t>                          (1)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4975BE0-0EA8-0DD2-7ED4-93B9594BD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06" y="3284090"/>
                <a:ext cx="6097656" cy="523220"/>
              </a:xfrm>
              <a:prstGeom prst="rect">
                <a:avLst/>
              </a:prstGeom>
              <a:blipFill>
                <a:blip r:embed="rId3"/>
                <a:stretch>
                  <a:fillRect l="-416" t="-11905" b="-309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C860A14-79A6-E253-2D28-5B308C43D4C6}"/>
                  </a:ext>
                </a:extLst>
              </p:cNvPr>
              <p:cNvSpPr txBox="1"/>
              <p:nvPr/>
            </p:nvSpPr>
            <p:spPr>
              <a:xfrm>
                <a:off x="874642" y="4179197"/>
                <a:ext cx="4932293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sSub>
                        <m:sSub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sSub>
                        <m:sSub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sSub>
                        <m:sSub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t-BR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pt-B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(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B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C860A14-79A6-E253-2D28-5B308C43D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42" y="4179197"/>
                <a:ext cx="4932293" cy="532966"/>
              </a:xfrm>
              <a:prstGeom prst="rect">
                <a:avLst/>
              </a:prstGeom>
              <a:blipFill>
                <a:blip r:embed="rId4"/>
                <a:stretch>
                  <a:fillRect r="-14359" b="-209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738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D9758E4-465A-F87C-04EE-DDDDDFA9A7F5}"/>
                  </a:ext>
                </a:extLst>
              </p:cNvPr>
              <p:cNvSpPr txBox="1"/>
              <p:nvPr/>
            </p:nvSpPr>
            <p:spPr>
              <a:xfrm>
                <a:off x="427383" y="721390"/>
                <a:ext cx="11479696" cy="285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𝑾</m:t>
                      </m:r>
                      <m:d>
                        <m:d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sSub>
                                <m:sSubPr>
                                  <m:ctrlP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sub>
                              </m:sSub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sSub>
                                <m:sSubPr>
                                  <m:ctrlP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f>
                            <m:fPr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sz="28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sSub>
                                <m:sSubPr>
                                  <m:ctrlP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sSub>
                            <m:sSubPr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800" b="1" dirty="0"/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D9758E4-465A-F87C-04EE-DDDDDFA9A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83" y="721390"/>
                <a:ext cx="11479696" cy="2850204"/>
              </a:xfrm>
              <a:prstGeom prst="rect">
                <a:avLst/>
              </a:prstGeom>
              <a:blipFill>
                <a:blip r:embed="rId2"/>
                <a:stretch>
                  <a:fillRect t="-442" b="-48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2ABE21A3-5B15-5093-941A-05557D980A19}"/>
              </a:ext>
            </a:extLst>
          </p:cNvPr>
          <p:cNvSpPr txBox="1"/>
          <p:nvPr/>
        </p:nvSpPr>
        <p:spPr>
          <a:xfrm>
            <a:off x="516835" y="128188"/>
            <a:ext cx="7291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A contribuição da Perturbação para a saída fica: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09B1D75-BCA7-C018-0407-8142EC28B82A}"/>
              </a:ext>
            </a:extLst>
          </p:cNvPr>
          <p:cNvSpPr txBox="1"/>
          <p:nvPr/>
        </p:nvSpPr>
        <p:spPr>
          <a:xfrm>
            <a:off x="56463" y="3721089"/>
            <a:ext cx="114794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Podemos interpretar este resultado também como a sensibilidade do servo-</a:t>
            </a:r>
          </a:p>
          <a:p>
            <a:r>
              <a:rPr lang="pt-BR" sz="2800" b="1" dirty="0"/>
              <a:t>mecanismo à perturbação. Para uma entrada em degrau na perturbação, </a:t>
            </a:r>
          </a:p>
          <a:p>
            <a:r>
              <a:rPr lang="pt-BR" sz="2800" b="1" dirty="0"/>
              <a:t>seu efeito, em regime permanente, é anulado (confira). Por outro lado, </a:t>
            </a:r>
          </a:p>
          <a:p>
            <a:r>
              <a:rPr lang="pt-BR" sz="2800" b="1" dirty="0"/>
              <a:t>a constante de tempo, que dita a redução de tal efeito, é definida por: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5C8824D-FDBA-5487-5D5A-AD9E450A82C2}"/>
                  </a:ext>
                </a:extLst>
              </p:cNvPr>
              <p:cNvSpPr txBox="1"/>
              <p:nvPr/>
            </p:nvSpPr>
            <p:spPr>
              <a:xfrm>
                <a:off x="2941982" y="5687749"/>
                <a:ext cx="6014082" cy="881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pt-B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sz="2800" b="1" i="0" smtClean="0">
                              <a:latin typeface="Cambria Math" panose="02040503050406030204" pitchFamily="18" charset="0"/>
                            </a:rPr>
                            <m:t>𝐦𝐚𝐱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pt-BR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  <m:r>
                                <a:rPr lang="pt-BR" sz="28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800" b="1" i="0" smtClean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</m:func>
                      <m:r>
                        <a:rPr lang="pt-BR" sz="2800" b="1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2800" b="1" i="0" smtClean="0">
                          <a:latin typeface="Cambria Math" panose="02040503050406030204" pitchFamily="18" charset="0"/>
                        </a:rPr>
                        <m:t>𝐨𝐧𝐝𝐞</m:t>
                      </m:r>
                      <m:r>
                        <a:rPr lang="pt-BR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1" i="0" smtClean="0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pt-BR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5C8824D-FDBA-5487-5D5A-AD9E450A8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982" y="5687749"/>
                <a:ext cx="6014082" cy="881973"/>
              </a:xfrm>
              <a:prstGeom prst="rect">
                <a:avLst/>
              </a:prstGeom>
              <a:blipFill>
                <a:blip r:embed="rId3"/>
                <a:stretch>
                  <a:fillRect l="-842" t="-1408" b="-8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103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5894474-AF90-7289-559F-38614E444AC6}"/>
              </a:ext>
            </a:extLst>
          </p:cNvPr>
          <p:cNvSpPr txBox="1"/>
          <p:nvPr/>
        </p:nvSpPr>
        <p:spPr>
          <a:xfrm>
            <a:off x="1033670" y="685800"/>
            <a:ext cx="183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TOMANDO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A56187-A057-9B98-0CC2-19547FDDAB4B}"/>
                  </a:ext>
                </a:extLst>
              </p:cNvPr>
              <p:cNvSpPr txBox="1"/>
              <p:nvPr/>
            </p:nvSpPr>
            <p:spPr>
              <a:xfrm>
                <a:off x="1458566" y="1395196"/>
                <a:ext cx="9355208" cy="1217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d>
                      <m:dPr>
                        <m:ctrlP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pt-B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pt-B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𝑷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sub>
                            </m:sSub>
                            <m: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num>
                      <m:den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  <m:f>
                          <m:f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𝑷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sub>
                            </m:sSub>
                          </m:den>
                        </m:f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𝑷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3A56187-A057-9B98-0CC2-19547FDDA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566" y="1395196"/>
                <a:ext cx="9355208" cy="1217256"/>
              </a:xfrm>
              <a:prstGeom prst="rect">
                <a:avLst/>
              </a:prstGeom>
              <a:blipFill>
                <a:blip r:embed="rId2"/>
                <a:stretch>
                  <a:fillRect l="-271" b="-20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>
            <a:extLst>
              <a:ext uri="{FF2B5EF4-FFF2-40B4-BE49-F238E27FC236}">
                <a16:creationId xmlns:a16="http://schemas.microsoft.com/office/drawing/2014/main" id="{F094DC85-89BA-4571-B2CA-1E09E5B101BA}"/>
              </a:ext>
            </a:extLst>
          </p:cNvPr>
          <p:cNvSpPr txBox="1"/>
          <p:nvPr/>
        </p:nvSpPr>
        <p:spPr>
          <a:xfrm>
            <a:off x="1033670" y="2719604"/>
            <a:ext cx="3023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PODEMOS DEFINIR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E11A664-7CBF-1DB5-838A-FBDB926E7BAF}"/>
                  </a:ext>
                </a:extLst>
              </p:cNvPr>
              <p:cNvSpPr txBox="1"/>
              <p:nvPr/>
            </p:nvSpPr>
            <p:spPr>
              <a:xfrm>
                <a:off x="2866223" y="3514408"/>
                <a:ext cx="5510689" cy="52322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pt-B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sSub>
                      <m:sSubPr>
                        <m:ctrlP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sub>
                    </m:sSub>
                    <m:sSub>
                      <m:sSubPr>
                        <m:ctrlP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pt-B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pt-BR" sz="2800" dirty="0"/>
                  <a:t>                   (3)</a:t>
                </a: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E11A664-7CBF-1DB5-838A-FBDB926E7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223" y="3514408"/>
                <a:ext cx="5510689" cy="523220"/>
              </a:xfrm>
              <a:prstGeom prst="rect">
                <a:avLst/>
              </a:prstGeom>
              <a:blipFill>
                <a:blip r:embed="rId3"/>
                <a:stretch>
                  <a:fillRect l="-460" t="-11905" b="-309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BD3C325B-F769-50C2-7528-EDE0601FF51D}"/>
              </a:ext>
            </a:extLst>
          </p:cNvPr>
          <p:cNvSpPr txBox="1"/>
          <p:nvPr/>
        </p:nvSpPr>
        <p:spPr>
          <a:xfrm>
            <a:off x="936154" y="4491798"/>
            <a:ext cx="734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COMO “FATOR DE REDUÇÃO DA PERTURBAÇÃO”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60A2857-7743-AD08-3A6F-73A476845D9A}"/>
              </a:ext>
            </a:extLst>
          </p:cNvPr>
          <p:cNvSpPr txBox="1"/>
          <p:nvPr/>
        </p:nvSpPr>
        <p:spPr>
          <a:xfrm>
            <a:off x="591352" y="5196524"/>
            <a:ext cx="110092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LEVANDO EM CONTA AS FORMAS DE “</a:t>
            </a:r>
            <a:r>
              <a:rPr lang="pt-BR" sz="2800" b="1" dirty="0" err="1"/>
              <a:t>G</a:t>
            </a:r>
            <a:r>
              <a:rPr lang="pt-BR" sz="2800" b="1" dirty="0"/>
              <a:t>(</a:t>
            </a:r>
            <a:r>
              <a:rPr lang="pt-BR" sz="2800" b="1" dirty="0" err="1"/>
              <a:t>s</a:t>
            </a:r>
            <a:r>
              <a:rPr lang="pt-BR" sz="2800" b="1" dirty="0"/>
              <a:t>)”e “W(</a:t>
            </a:r>
            <a:r>
              <a:rPr lang="pt-BR" sz="2800" b="1" dirty="0" err="1"/>
              <a:t>s</a:t>
            </a:r>
            <a:r>
              <a:rPr lang="pt-BR" sz="2800" b="1" dirty="0"/>
              <a:t>)”, podemos direcionar</a:t>
            </a:r>
          </a:p>
          <a:p>
            <a:r>
              <a:rPr lang="pt-BR" sz="2800" b="1" dirty="0"/>
              <a:t>o projeto do controlador pelas equações (1), (2) e (3), para satisfazer as </a:t>
            </a:r>
          </a:p>
          <a:p>
            <a:r>
              <a:rPr lang="pt-BR" sz="2800" b="1" dirty="0"/>
              <a:t>condições a serem atendidas</a:t>
            </a:r>
          </a:p>
        </p:txBody>
      </p:sp>
    </p:spTree>
    <p:extLst>
      <p:ext uri="{BB962C8B-B14F-4D97-AF65-F5344CB8AC3E}">
        <p14:creationId xmlns:p14="http://schemas.microsoft.com/office/powerpoint/2010/main" val="266331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AC0C30E-C9F7-87D8-0CBA-D890AB27653F}"/>
              </a:ext>
            </a:extLst>
          </p:cNvPr>
          <p:cNvSpPr txBox="1"/>
          <p:nvPr/>
        </p:nvSpPr>
        <p:spPr>
          <a:xfrm>
            <a:off x="894522" y="636104"/>
            <a:ext cx="187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u="sng" dirty="0"/>
              <a:t>PROBLEMA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A3BC722-A852-4A86-0009-F28C10F04C95}"/>
              </a:ext>
            </a:extLst>
          </p:cNvPr>
          <p:cNvSpPr txBox="1"/>
          <p:nvPr/>
        </p:nvSpPr>
        <p:spPr>
          <a:xfrm>
            <a:off x="894522" y="1299941"/>
            <a:ext cx="914317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t-BR" dirty="0">
                <a:effectLst/>
                <a:latin typeface="Calibri" panose="020F0502020204030204" pitchFamily="34" charset="0"/>
              </a:rPr>
            </a:br>
            <a:endParaRPr lang="pt-BR" dirty="0">
              <a:effectLst/>
              <a:latin typeface="Calibri" panose="020F0502020204030204" pitchFamily="34" charset="0"/>
            </a:endParaRPr>
          </a:p>
          <a:p>
            <a:pPr algn="just"/>
            <a:r>
              <a:rPr lang="pt-BR" dirty="0">
                <a:effectLst/>
                <a:latin typeface="Calibri" panose="020F0502020204030204" pitchFamily="34" charset="0"/>
              </a:rPr>
              <a:t>Considere a malha de controle de posição angular de uma junta de um manipulador robótico. Considere um sistema de controle decentralizado (cada ligamento, um controlador) com realimentação de posição e velocidade, utilizando ações de controle em cascata: proporcional (ganho KP) sobre o erro de posição e proporcional integral (ganho KV e constante de tempo TV) sobre o erro de velocidade. As realimentações são unitárias (unidades S.I.). O modelo simplificado da planta, relacionando a tensão de armadura e velocidade angular do eixo motor é representado por um sistema de primeira ordem, de ganho </a:t>
            </a:r>
            <a:r>
              <a:rPr lang="pt-BR" dirty="0" err="1">
                <a:effectLst/>
                <a:latin typeface="Calibri" panose="020F0502020204030204" pitchFamily="34" charset="0"/>
              </a:rPr>
              <a:t>d.c.</a:t>
            </a:r>
            <a:r>
              <a:rPr lang="pt-BR" dirty="0">
                <a:effectLst/>
                <a:latin typeface="Calibri" panose="020F0502020204030204" pitchFamily="34" charset="0"/>
              </a:rPr>
              <a:t> Km e constante de tempo </a:t>
            </a:r>
            <a:r>
              <a:rPr lang="pt-BR" dirty="0" err="1">
                <a:effectLst/>
                <a:latin typeface="Calibri" panose="020F0502020204030204" pitchFamily="34" charset="0"/>
              </a:rPr>
              <a:t>Tm</a:t>
            </a:r>
            <a:r>
              <a:rPr lang="pt-BR" dirty="0">
                <a:effectLst/>
                <a:latin typeface="Calibri" panose="020F0502020204030204" pitchFamily="34" charset="0"/>
              </a:rPr>
              <a:t>. Pede-se: </a:t>
            </a:r>
          </a:p>
          <a:p>
            <a:pPr algn="just"/>
            <a:r>
              <a:rPr lang="pt-BR" dirty="0">
                <a:latin typeface="Calibri" panose="020F0502020204030204" pitchFamily="34" charset="0"/>
              </a:rPr>
              <a:t>a) Calcule a relação entre as transformadas de Laplace do deslocamento angular na saída do motor, tensão de referência e torque de perturbação;</a:t>
            </a:r>
          </a:p>
          <a:p>
            <a:pPr algn="just"/>
            <a:r>
              <a:rPr lang="pt-BR" dirty="0" err="1">
                <a:effectLst/>
                <a:latin typeface="Calibri" panose="020F0502020204030204" pitchFamily="34" charset="0"/>
              </a:rPr>
              <a:t>b</a:t>
            </a:r>
            <a:r>
              <a:rPr lang="pt-BR" dirty="0">
                <a:effectLst/>
                <a:latin typeface="Calibri" panose="020F0502020204030204" pitchFamily="34" charset="0"/>
              </a:rPr>
              <a:t>) Admitindo TV=</a:t>
            </a:r>
            <a:r>
              <a:rPr lang="pt-BR" dirty="0" err="1">
                <a:effectLst/>
                <a:latin typeface="Calibri" panose="020F0502020204030204" pitchFamily="34" charset="0"/>
              </a:rPr>
              <a:t>Tm</a:t>
            </a:r>
            <a:r>
              <a:rPr lang="pt-BR" dirty="0">
                <a:effectLst/>
                <a:latin typeface="Calibri" panose="020F0502020204030204" pitchFamily="34" charset="0"/>
              </a:rPr>
              <a:t>, determine os ganhos KP e KV de forma a obter fator de rejeição da perturbação igual a 20 e constante de tempo de recuperação igual a 0,1s</a:t>
            </a:r>
          </a:p>
          <a:p>
            <a:pPr algn="just"/>
            <a:r>
              <a:rPr lang="pt-BR" dirty="0">
                <a:latin typeface="Calibri" panose="020F0502020204030204" pitchFamily="34" charset="0"/>
              </a:rPr>
              <a:t>c) </a:t>
            </a:r>
            <a:r>
              <a:rPr lang="pt-BR" dirty="0">
                <a:effectLst/>
                <a:latin typeface="Calibri" panose="020F0502020204030204" pitchFamily="34" charset="0"/>
              </a:rPr>
              <a:t>Discuta o papel da razão de transmissão na modelagem adotada pelo controle descentralizado do manipulador, bem como a implicação do efeito da força da gravidade para o projeto de controlador</a:t>
            </a:r>
          </a:p>
        </p:txBody>
      </p:sp>
    </p:spTree>
    <p:extLst>
      <p:ext uri="{BB962C8B-B14F-4D97-AF65-F5344CB8AC3E}">
        <p14:creationId xmlns:p14="http://schemas.microsoft.com/office/powerpoint/2010/main" val="76587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4E5C26D-96DB-9787-99FD-FB2450EFC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0" y="278296"/>
            <a:ext cx="9711582" cy="315070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65A1A61-9EC5-971D-452C-4E231140E70F}"/>
              </a:ext>
            </a:extLst>
          </p:cNvPr>
          <p:cNvSpPr txBox="1"/>
          <p:nvPr/>
        </p:nvSpPr>
        <p:spPr>
          <a:xfrm>
            <a:off x="18054" y="3319669"/>
            <a:ext cx="121558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Referência: </a:t>
            </a:r>
            <a:r>
              <a:rPr lang="pt-BR" sz="3200" b="1" dirty="0" err="1">
                <a:solidFill>
                  <a:schemeClr val="bg2"/>
                </a:solidFill>
              </a:rPr>
              <a:t>Robotics</a:t>
            </a:r>
            <a:r>
              <a:rPr lang="pt-BR" sz="3200" b="1" dirty="0">
                <a:solidFill>
                  <a:schemeClr val="bg2"/>
                </a:solidFill>
              </a:rPr>
              <a:t>, </a:t>
            </a:r>
            <a:r>
              <a:rPr lang="pt-BR" sz="3200" b="1" dirty="0" err="1">
                <a:solidFill>
                  <a:schemeClr val="bg2"/>
                </a:solidFill>
              </a:rPr>
              <a:t>Modelling</a:t>
            </a:r>
            <a:r>
              <a:rPr lang="pt-BR" sz="3200" b="1" dirty="0">
                <a:solidFill>
                  <a:schemeClr val="bg2"/>
                </a:solidFill>
              </a:rPr>
              <a:t>, Planning, </a:t>
            </a:r>
            <a:r>
              <a:rPr lang="pt-BR" sz="3200" b="1" dirty="0" err="1">
                <a:solidFill>
                  <a:schemeClr val="bg2"/>
                </a:solidFill>
              </a:rPr>
              <a:t>and</a:t>
            </a:r>
            <a:r>
              <a:rPr lang="pt-BR" sz="3200" b="1" dirty="0">
                <a:solidFill>
                  <a:schemeClr val="bg2"/>
                </a:solidFill>
              </a:rPr>
              <a:t> </a:t>
            </a:r>
            <a:r>
              <a:rPr lang="pt-BR" sz="3200" b="1" dirty="0" err="1">
                <a:solidFill>
                  <a:schemeClr val="bg2"/>
                </a:solidFill>
              </a:rPr>
              <a:t>Control</a:t>
            </a:r>
            <a:endParaRPr lang="pt-BR" sz="3200" b="1" dirty="0">
              <a:solidFill>
                <a:schemeClr val="bg2"/>
              </a:solidFill>
            </a:endParaRPr>
          </a:p>
          <a:p>
            <a:r>
              <a:rPr lang="pt-BR" sz="3200" b="1" dirty="0">
                <a:solidFill>
                  <a:schemeClr val="bg2"/>
                </a:solidFill>
              </a:rPr>
              <a:t>B. Siciliano, L. </a:t>
            </a:r>
            <a:r>
              <a:rPr lang="pt-BR" sz="3200" b="1" dirty="0" err="1">
                <a:solidFill>
                  <a:schemeClr val="bg2"/>
                </a:solidFill>
              </a:rPr>
              <a:t>Sciavicco</a:t>
            </a:r>
            <a:r>
              <a:rPr lang="pt-BR" sz="3200" b="1" dirty="0">
                <a:solidFill>
                  <a:schemeClr val="bg2"/>
                </a:solidFill>
              </a:rPr>
              <a:t>, L. </a:t>
            </a:r>
            <a:r>
              <a:rPr lang="pt-BR" sz="3200" b="1" dirty="0" err="1">
                <a:solidFill>
                  <a:schemeClr val="bg2"/>
                </a:solidFill>
              </a:rPr>
              <a:t>Villani</a:t>
            </a:r>
            <a:r>
              <a:rPr lang="pt-BR" sz="3200" b="1" dirty="0">
                <a:solidFill>
                  <a:schemeClr val="bg2"/>
                </a:solidFill>
              </a:rPr>
              <a:t>, G. </a:t>
            </a:r>
            <a:r>
              <a:rPr lang="pt-BR" sz="3200" b="1" dirty="0" err="1">
                <a:solidFill>
                  <a:schemeClr val="bg2"/>
                </a:solidFill>
              </a:rPr>
              <a:t>Oriolo</a:t>
            </a:r>
            <a:r>
              <a:rPr lang="pt-BR" sz="3200" b="1" dirty="0">
                <a:solidFill>
                  <a:schemeClr val="bg2"/>
                </a:solidFill>
              </a:rPr>
              <a:t>. Springer </a:t>
            </a:r>
            <a:r>
              <a:rPr lang="pt-BR" sz="3200" b="1" dirty="0" err="1">
                <a:solidFill>
                  <a:schemeClr val="bg2"/>
                </a:solidFill>
              </a:rPr>
              <a:t>Verlag</a:t>
            </a:r>
            <a:r>
              <a:rPr lang="pt-BR" sz="3200" b="1" dirty="0">
                <a:solidFill>
                  <a:schemeClr val="bg2"/>
                </a:solidFill>
              </a:rPr>
              <a:t>.</a:t>
            </a:r>
          </a:p>
          <a:p>
            <a:r>
              <a:rPr lang="pt-BR" sz="3200" b="1" dirty="0">
                <a:solidFill>
                  <a:schemeClr val="bg2"/>
                </a:solidFill>
              </a:rPr>
              <a:t>2010. </a:t>
            </a:r>
            <a:endParaRPr lang="pt-BR" sz="3200" b="1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EC03E86-91AB-7EB5-1472-80F15A88E61E}"/>
              </a:ext>
            </a:extLst>
          </p:cNvPr>
          <p:cNvSpPr txBox="1">
            <a:spLocks/>
          </p:cNvSpPr>
          <p:nvPr/>
        </p:nvSpPr>
        <p:spPr>
          <a:xfrm>
            <a:off x="152400" y="5182359"/>
            <a:ext cx="9144000" cy="55251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ETTORE A. DE BARROS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3BC2D4E-61A5-AA0B-D4C2-1CD7A216C337}"/>
                  </a:ext>
                </a:extLst>
              </p:cNvPr>
              <p:cNvSpPr txBox="1"/>
              <p:nvPr/>
            </p:nvSpPr>
            <p:spPr>
              <a:xfrm>
                <a:off x="7324484" y="1140625"/>
                <a:ext cx="346184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3BC2D4E-61A5-AA0B-D4C2-1CD7A216C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484" y="1140625"/>
                <a:ext cx="346184" cy="276999"/>
              </a:xfrm>
              <a:prstGeom prst="rect">
                <a:avLst/>
              </a:prstGeom>
              <a:blipFill>
                <a:blip r:embed="rId3"/>
                <a:stretch>
                  <a:fillRect l="-7143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E909A44-C723-87D4-AD00-CFDFA7190A97}"/>
                  </a:ext>
                </a:extLst>
              </p:cNvPr>
              <p:cNvSpPr txBox="1"/>
              <p:nvPr/>
            </p:nvSpPr>
            <p:spPr>
              <a:xfrm>
                <a:off x="7805053" y="496670"/>
                <a:ext cx="342693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E909A44-C723-87D4-AD00-CFDFA7190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053" y="496670"/>
                <a:ext cx="342693" cy="369332"/>
              </a:xfrm>
              <a:prstGeom prst="rect">
                <a:avLst/>
              </a:prstGeom>
              <a:blipFill>
                <a:blip r:embed="rId4"/>
                <a:stretch>
                  <a:fillRect r="-10714" b="-32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7DF59F6-61CE-5B14-EF99-6DAEB63AB03B}"/>
                  </a:ext>
                </a:extLst>
              </p:cNvPr>
              <p:cNvSpPr txBox="1"/>
              <p:nvPr/>
            </p:nvSpPr>
            <p:spPr>
              <a:xfrm>
                <a:off x="4793974" y="1852064"/>
                <a:ext cx="342693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7DF59F6-61CE-5B14-EF99-6DAEB63AB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974" y="1852064"/>
                <a:ext cx="3426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>
            <a:extLst>
              <a:ext uri="{FF2B5EF4-FFF2-40B4-BE49-F238E27FC236}">
                <a16:creationId xmlns:a16="http://schemas.microsoft.com/office/drawing/2014/main" id="{D9F36845-E101-45B2-D52F-2A0DC9480EF0}"/>
              </a:ext>
            </a:extLst>
          </p:cNvPr>
          <p:cNvSpPr/>
          <p:nvPr/>
        </p:nvSpPr>
        <p:spPr>
          <a:xfrm>
            <a:off x="8341136" y="1514782"/>
            <a:ext cx="228600" cy="1689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535E7CD-CBBB-AC01-D8DE-81CD3E709082}"/>
                  </a:ext>
                </a:extLst>
              </p:cNvPr>
              <p:cNvSpPr txBox="1"/>
              <p:nvPr/>
            </p:nvSpPr>
            <p:spPr>
              <a:xfrm rot="10800000" flipV="1">
                <a:off x="8284089" y="1345168"/>
                <a:ext cx="342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pt-B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535E7CD-CBBB-AC01-D8DE-81CD3E709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8284089" y="1345168"/>
                <a:ext cx="342694" cy="369332"/>
              </a:xfrm>
              <a:prstGeom prst="rect">
                <a:avLst/>
              </a:prstGeom>
              <a:blipFill>
                <a:blip r:embed="rId6"/>
                <a:stretch>
                  <a:fillRect l="-3571" r="-10714" b="-137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>
            <a:extLst>
              <a:ext uri="{FF2B5EF4-FFF2-40B4-BE49-F238E27FC236}">
                <a16:creationId xmlns:a16="http://schemas.microsoft.com/office/drawing/2014/main" id="{4DF2B055-257E-83DF-17B1-D3A5BBD0FC3C}"/>
              </a:ext>
            </a:extLst>
          </p:cNvPr>
          <p:cNvSpPr/>
          <p:nvPr/>
        </p:nvSpPr>
        <p:spPr>
          <a:xfrm>
            <a:off x="8236981" y="1987826"/>
            <a:ext cx="342694" cy="2782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D9FCFEE-C2B5-CAC0-841A-427EAB877467}"/>
                  </a:ext>
                </a:extLst>
              </p:cNvPr>
              <p:cNvSpPr txBox="1"/>
              <p:nvPr/>
            </p:nvSpPr>
            <p:spPr>
              <a:xfrm>
                <a:off x="8236981" y="1987539"/>
                <a:ext cx="368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D9FCFEE-C2B5-CAC0-841A-427EAB877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981" y="1987539"/>
                <a:ext cx="368626" cy="276999"/>
              </a:xfrm>
              <a:prstGeom prst="rect">
                <a:avLst/>
              </a:prstGeom>
              <a:blipFill>
                <a:blip r:embed="rId7"/>
                <a:stretch>
                  <a:fillRect l="-13333" b="-13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>
            <a:extLst>
              <a:ext uri="{FF2B5EF4-FFF2-40B4-BE49-F238E27FC236}">
                <a16:creationId xmlns:a16="http://schemas.microsoft.com/office/drawing/2014/main" id="{C104B19F-BB98-7EEE-6B92-86F592F2434B}"/>
              </a:ext>
            </a:extLst>
          </p:cNvPr>
          <p:cNvSpPr/>
          <p:nvPr/>
        </p:nvSpPr>
        <p:spPr>
          <a:xfrm>
            <a:off x="6828183" y="2782957"/>
            <a:ext cx="476423" cy="3028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6DF59A2-BD61-9A61-DFF5-695748BFDB8F}"/>
                  </a:ext>
                </a:extLst>
              </p:cNvPr>
              <p:cNvSpPr txBox="1"/>
              <p:nvPr/>
            </p:nvSpPr>
            <p:spPr>
              <a:xfrm>
                <a:off x="6903721" y="2749640"/>
                <a:ext cx="325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6DF59A2-BD61-9A61-DFF5-695748BFD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721" y="2749640"/>
                <a:ext cx="325345" cy="276999"/>
              </a:xfrm>
              <a:prstGeom prst="rect">
                <a:avLst/>
              </a:prstGeom>
              <a:blipFill>
                <a:blip r:embed="rId8"/>
                <a:stretch>
                  <a:fillRect l="-14815" r="-3704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38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0E11DA6-63AC-220C-A714-7D2C6F7664A6}"/>
              </a:ext>
            </a:extLst>
          </p:cNvPr>
          <p:cNvSpPr txBox="1"/>
          <p:nvPr/>
        </p:nvSpPr>
        <p:spPr>
          <a:xfrm>
            <a:off x="516835" y="1142179"/>
            <a:ext cx="1532244" cy="101461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ACA1F1A-C32B-C3F4-93F2-C74DA46F6CEF}"/>
                  </a:ext>
                </a:extLst>
              </p:cNvPr>
              <p:cNvSpPr txBox="1"/>
              <p:nvPr/>
            </p:nvSpPr>
            <p:spPr>
              <a:xfrm>
                <a:off x="586409" y="1265084"/>
                <a:ext cx="1239078" cy="816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ACA1F1A-C32B-C3F4-93F2-C74DA46F6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9" y="1265084"/>
                <a:ext cx="1239078" cy="816634"/>
              </a:xfrm>
              <a:prstGeom prst="rect">
                <a:avLst/>
              </a:prstGeom>
              <a:blipFill>
                <a:blip r:embed="rId2"/>
                <a:stretch>
                  <a:fillRect t="-1538" b="-1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B07D0617-790B-29B2-69AE-00A2FEAE16BA}"/>
              </a:ext>
            </a:extLst>
          </p:cNvPr>
          <p:cNvSpPr txBox="1"/>
          <p:nvPr/>
        </p:nvSpPr>
        <p:spPr>
          <a:xfrm>
            <a:off x="171915" y="2266121"/>
            <a:ext cx="222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AMPLIFICADOR DE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POTÊNCIA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1ABCD81-A77C-3ECB-25FF-B0D6076691D1}"/>
              </a:ext>
            </a:extLst>
          </p:cNvPr>
          <p:cNvSpPr txBox="1"/>
          <p:nvPr/>
        </p:nvSpPr>
        <p:spPr>
          <a:xfrm>
            <a:off x="516835" y="3021782"/>
            <a:ext cx="1532244" cy="101461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DE9702A-55B5-1027-5289-4122BC82AF4B}"/>
                  </a:ext>
                </a:extLst>
              </p:cNvPr>
              <p:cNvSpPr txBox="1"/>
              <p:nvPr/>
            </p:nvSpPr>
            <p:spPr>
              <a:xfrm>
                <a:off x="586409" y="3390588"/>
                <a:ext cx="12390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800" b="1" i="1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DE9702A-55B5-1027-5289-4122BC82A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9" y="3390588"/>
                <a:ext cx="1239078" cy="430887"/>
              </a:xfrm>
              <a:prstGeom prst="rect">
                <a:avLst/>
              </a:prstGeom>
              <a:blipFill>
                <a:blip r:embed="rId3"/>
                <a:stretch>
                  <a:fillRect b="-3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D6869C47-7EA9-4671-5CBF-632F0DA588BB}"/>
              </a:ext>
            </a:extLst>
          </p:cNvPr>
          <p:cNvSpPr txBox="1"/>
          <p:nvPr/>
        </p:nvSpPr>
        <p:spPr>
          <a:xfrm>
            <a:off x="94906" y="4082034"/>
            <a:ext cx="292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Controlador de Corrente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63D9364-D56D-ED7D-0CD4-35715B62AFAE}"/>
              </a:ext>
            </a:extLst>
          </p:cNvPr>
          <p:cNvSpPr txBox="1"/>
          <p:nvPr/>
        </p:nvSpPr>
        <p:spPr>
          <a:xfrm>
            <a:off x="3806132" y="1265084"/>
            <a:ext cx="815009" cy="5971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F65D11D-315F-9857-3704-8E3CDECBEE8E}"/>
                  </a:ext>
                </a:extLst>
              </p:cNvPr>
              <p:cNvSpPr txBox="1"/>
              <p:nvPr/>
            </p:nvSpPr>
            <p:spPr>
              <a:xfrm>
                <a:off x="4005534" y="1340177"/>
                <a:ext cx="416204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’</m:t>
                          </m:r>
                        </m:sup>
                      </m:sSub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6F65D11D-315F-9857-3704-8E3CDECBE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534" y="1340177"/>
                <a:ext cx="416204" cy="446982"/>
              </a:xfrm>
              <a:prstGeom prst="rect">
                <a:avLst/>
              </a:prstGeom>
              <a:blipFill>
                <a:blip r:embed="rId4"/>
                <a:stretch>
                  <a:fillRect l="-18182" r="-9091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4F0B8536-CBDE-6CB2-E949-081E067B1339}"/>
              </a:ext>
            </a:extLst>
          </p:cNvPr>
          <p:cNvSpPr txBox="1"/>
          <p:nvPr/>
        </p:nvSpPr>
        <p:spPr>
          <a:xfrm>
            <a:off x="2897416" y="1997981"/>
            <a:ext cx="2603598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</a:rPr>
              <a:t>Tensão de Referência</a:t>
            </a:r>
          </a:p>
          <a:p>
            <a:r>
              <a:rPr lang="pt-BR" b="1" i="1" dirty="0">
                <a:solidFill>
                  <a:schemeClr val="bg1"/>
                </a:solidFill>
              </a:rPr>
              <a:t>para a circuito linear</a:t>
            </a:r>
          </a:p>
          <a:p>
            <a:r>
              <a:rPr lang="pt-BR" b="1" i="1" dirty="0">
                <a:solidFill>
                  <a:schemeClr val="bg1"/>
                </a:solidFill>
              </a:rPr>
              <a:t>de acionamento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F12C3C0-3DDB-A810-6FD4-D0DCC7B36C30}"/>
              </a:ext>
            </a:extLst>
          </p:cNvPr>
          <p:cNvSpPr txBox="1"/>
          <p:nvPr/>
        </p:nvSpPr>
        <p:spPr>
          <a:xfrm>
            <a:off x="3229027" y="3639414"/>
            <a:ext cx="2324675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</a:rPr>
              <a:t>Tensão de Entrada </a:t>
            </a:r>
          </a:p>
          <a:p>
            <a:r>
              <a:rPr lang="pt-BR" b="1" i="1" dirty="0">
                <a:solidFill>
                  <a:schemeClr val="bg1"/>
                </a:solidFill>
              </a:rPr>
              <a:t>no amplificador de</a:t>
            </a:r>
          </a:p>
          <a:p>
            <a:r>
              <a:rPr lang="pt-BR" b="1" i="1" dirty="0">
                <a:solidFill>
                  <a:schemeClr val="bg1"/>
                </a:solidFill>
              </a:rPr>
              <a:t>potência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3D70DB6-6D67-A8EC-2856-FA4A79D14E37}"/>
              </a:ext>
            </a:extLst>
          </p:cNvPr>
          <p:cNvSpPr txBox="1"/>
          <p:nvPr/>
        </p:nvSpPr>
        <p:spPr>
          <a:xfrm>
            <a:off x="3806132" y="3008862"/>
            <a:ext cx="815009" cy="5971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40E39C9-7D24-9F77-80D9-2754750AAAC9}"/>
                  </a:ext>
                </a:extLst>
              </p:cNvPr>
              <p:cNvSpPr txBox="1"/>
              <p:nvPr/>
            </p:nvSpPr>
            <p:spPr>
              <a:xfrm>
                <a:off x="3972961" y="3064919"/>
                <a:ext cx="3958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40E39C9-7D24-9F77-80D9-2754750AA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961" y="3064919"/>
                <a:ext cx="395878" cy="430887"/>
              </a:xfrm>
              <a:prstGeom prst="rect">
                <a:avLst/>
              </a:prstGeom>
              <a:blipFill>
                <a:blip r:embed="rId5"/>
                <a:stretch>
                  <a:fillRect l="-15152" b="-1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m 15">
            <a:extLst>
              <a:ext uri="{FF2B5EF4-FFF2-40B4-BE49-F238E27FC236}">
                <a16:creationId xmlns:a16="http://schemas.microsoft.com/office/drawing/2014/main" id="{858F81CC-A5EA-E701-871A-712726190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525" y="1142179"/>
            <a:ext cx="2041387" cy="1681142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2C3BCD3-5CCD-6AE3-7935-5BCAB4248050}"/>
              </a:ext>
            </a:extLst>
          </p:cNvPr>
          <p:cNvSpPr txBox="1"/>
          <p:nvPr/>
        </p:nvSpPr>
        <p:spPr>
          <a:xfrm>
            <a:off x="6500191" y="1484560"/>
            <a:ext cx="45333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800" b="1" i="1" dirty="0" err="1">
                <a:solidFill>
                  <a:schemeClr val="bg1"/>
                </a:solidFill>
              </a:rPr>
              <a:t>u</a:t>
            </a:r>
            <a:endParaRPr lang="pt-BR" sz="2800" b="1" i="1" dirty="0">
              <a:solidFill>
                <a:schemeClr val="bg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1D5CB41-8433-1136-8A0E-C4EEE82CA8C7}"/>
              </a:ext>
            </a:extLst>
          </p:cNvPr>
          <p:cNvSpPr txBox="1"/>
          <p:nvPr/>
        </p:nvSpPr>
        <p:spPr>
          <a:xfrm>
            <a:off x="5888787" y="2986197"/>
            <a:ext cx="3622331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800" b="1" i="1" dirty="0" err="1">
                <a:solidFill>
                  <a:schemeClr val="bg1"/>
                </a:solidFill>
              </a:rPr>
              <a:t>u</a:t>
            </a:r>
            <a:r>
              <a:rPr lang="pt-BR" sz="2800" i="1" dirty="0">
                <a:solidFill>
                  <a:schemeClr val="bg1"/>
                </a:solidFill>
              </a:rPr>
              <a:t> : sinal(tensão) de controle do movimento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5CDD7449-0390-DB88-4DDD-D47D5728A6EC}"/>
              </a:ext>
            </a:extLst>
          </p:cNvPr>
          <p:cNvSpPr txBox="1">
            <a:spLocks/>
          </p:cNvSpPr>
          <p:nvPr/>
        </p:nvSpPr>
        <p:spPr>
          <a:xfrm>
            <a:off x="152400" y="5182359"/>
            <a:ext cx="9144000" cy="55251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ACIONAMENTO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0D228DF-671C-6BFA-E650-270521BCE957}"/>
              </a:ext>
            </a:extLst>
          </p:cNvPr>
          <p:cNvSpPr txBox="1"/>
          <p:nvPr/>
        </p:nvSpPr>
        <p:spPr>
          <a:xfrm>
            <a:off x="10088216" y="1189990"/>
            <a:ext cx="815009" cy="5971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2D5B14F-2E24-0532-9896-CBA620AA3280}"/>
                  </a:ext>
                </a:extLst>
              </p:cNvPr>
              <p:cNvSpPr txBox="1"/>
              <p:nvPr/>
            </p:nvSpPr>
            <p:spPr>
              <a:xfrm>
                <a:off x="10255045" y="1246047"/>
                <a:ext cx="4244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2D5B14F-2E24-0532-9896-CBA620AA3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045" y="1246047"/>
                <a:ext cx="424475" cy="430887"/>
              </a:xfrm>
              <a:prstGeom prst="rect">
                <a:avLst/>
              </a:prstGeom>
              <a:blipFill>
                <a:blip r:embed="rId7"/>
                <a:stretch>
                  <a:fillRect l="-17647" b="-1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>
            <a:extLst>
              <a:ext uri="{FF2B5EF4-FFF2-40B4-BE49-F238E27FC236}">
                <a16:creationId xmlns:a16="http://schemas.microsoft.com/office/drawing/2014/main" id="{F57F6E98-B3BF-84E0-E8A9-78F2D34A14AC}"/>
              </a:ext>
            </a:extLst>
          </p:cNvPr>
          <p:cNvSpPr txBox="1"/>
          <p:nvPr/>
        </p:nvSpPr>
        <p:spPr>
          <a:xfrm>
            <a:off x="9525587" y="1862253"/>
            <a:ext cx="2603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</a:rPr>
              <a:t>Tensão de armadura</a:t>
            </a:r>
            <a:endParaRPr lang="pt-BR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B33666C9-5D9F-43A9-9134-40D3F46478AA}"/>
                  </a:ext>
                </a:extLst>
              </p:cNvPr>
              <p:cNvSpPr txBox="1"/>
              <p:nvPr/>
            </p:nvSpPr>
            <p:spPr>
              <a:xfrm>
                <a:off x="10272015" y="2524736"/>
                <a:ext cx="815009" cy="56400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B33666C9-5D9F-43A9-9134-40D3F4647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015" y="2524736"/>
                <a:ext cx="815009" cy="564001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>
            <a:extLst>
              <a:ext uri="{FF2B5EF4-FFF2-40B4-BE49-F238E27FC236}">
                <a16:creationId xmlns:a16="http://schemas.microsoft.com/office/drawing/2014/main" id="{97F135A2-5313-166A-13D5-804440D42C0E}"/>
              </a:ext>
            </a:extLst>
          </p:cNvPr>
          <p:cNvSpPr txBox="1"/>
          <p:nvPr/>
        </p:nvSpPr>
        <p:spPr>
          <a:xfrm>
            <a:off x="9686186" y="3205922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i="1" dirty="0">
                <a:solidFill>
                  <a:schemeClr val="bg1"/>
                </a:solidFill>
              </a:rPr>
              <a:t>Tensão </a:t>
            </a:r>
          </a:p>
          <a:p>
            <a:pPr algn="ctr"/>
            <a:r>
              <a:rPr lang="pt-BR" b="1" i="1" dirty="0" err="1">
                <a:solidFill>
                  <a:schemeClr val="bg1"/>
                </a:solidFill>
              </a:rPr>
              <a:t>contra-eletromotriz</a:t>
            </a:r>
            <a:endParaRPr lang="pt-BR" b="1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2DB186D-4A26-C788-89BD-7F3D71304180}"/>
                  </a:ext>
                </a:extLst>
              </p:cNvPr>
              <p:cNvSpPr txBox="1"/>
              <p:nvPr/>
            </p:nvSpPr>
            <p:spPr>
              <a:xfrm>
                <a:off x="10405460" y="2652450"/>
                <a:ext cx="558169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52DB186D-4A26-C788-89BD-7F3D71304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460" y="2652450"/>
                <a:ext cx="5581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532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EC6DDC-E8F4-A4F5-8CAA-A0FBA6C81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09" y="5209397"/>
            <a:ext cx="10561418" cy="433955"/>
          </a:xfrm>
        </p:spPr>
        <p:txBody>
          <a:bodyPr/>
          <a:lstStyle/>
          <a:p>
            <a:pPr algn="l"/>
            <a:r>
              <a:rPr lang="pt-BR" b="1" dirty="0"/>
              <a:t>ACIONAMENTO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61391FB-BBD5-A439-3C8D-57D144B80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094361"/>
              </p:ext>
            </p:extLst>
          </p:nvPr>
        </p:nvGraphicFramePr>
        <p:xfrm>
          <a:off x="367972" y="2422843"/>
          <a:ext cx="123666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228600" progId="Equation.DSMT4">
                  <p:embed/>
                </p:oleObj>
              </mc:Choice>
              <mc:Fallback>
                <p:oleObj name="Equation" r:id="rId2" imgW="431640" imgH="22860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72" y="2422843"/>
                        <a:ext cx="123666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767E083-F4EC-341E-944E-1849B8D1B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064802"/>
              </p:ext>
            </p:extLst>
          </p:nvPr>
        </p:nvGraphicFramePr>
        <p:xfrm>
          <a:off x="367972" y="3296351"/>
          <a:ext cx="24717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28600" progId="Equation.DSMT4">
                  <p:embed/>
                </p:oleObj>
              </mc:Choice>
              <mc:Fallback>
                <p:oleObj name="Equation" r:id="rId4" imgW="863280" imgH="228600" progId="Equation.DSMT4">
                  <p:embed/>
                  <p:pic>
                    <p:nvPicPr>
                      <p:cNvPr id="6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72" y="3296351"/>
                        <a:ext cx="247173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32039CD-C935-ACFE-CB70-CB4E06E7DB4F}"/>
              </a:ext>
            </a:extLst>
          </p:cNvPr>
          <p:cNvSpPr txBox="1"/>
          <p:nvPr/>
        </p:nvSpPr>
        <p:spPr>
          <a:xfrm>
            <a:off x="367972" y="354073"/>
            <a:ext cx="2740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u="sng" dirty="0"/>
              <a:t>SIMPLIFICAÇÕES: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86962C-6387-BEC2-C08C-EAC8013C7CC1}"/>
              </a:ext>
            </a:extLst>
          </p:cNvPr>
          <p:cNvSpPr txBox="1"/>
          <p:nvPr/>
        </p:nvSpPr>
        <p:spPr>
          <a:xfrm>
            <a:off x="3108659" y="3291644"/>
            <a:ext cx="47921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INCORPORADO AO GANHO DO</a:t>
            </a:r>
          </a:p>
          <a:p>
            <a:pPr algn="ctr"/>
            <a:r>
              <a:rPr lang="pt-BR" sz="2800" b="1" dirty="0"/>
              <a:t> CONTROLADOR (K</a:t>
            </a:r>
            <a:r>
              <a:rPr lang="pt-BR" sz="2400" b="1" dirty="0"/>
              <a:t>P</a:t>
            </a:r>
            <a:r>
              <a:rPr lang="pt-BR" sz="28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0355217-3664-BAD1-E4B7-3626A3FD9E5F}"/>
                  </a:ext>
                </a:extLst>
              </p:cNvPr>
              <p:cNvSpPr txBox="1"/>
              <p:nvPr/>
            </p:nvSpPr>
            <p:spPr>
              <a:xfrm>
                <a:off x="303869" y="1715588"/>
                <a:ext cx="96452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𝒄𝒐𝒏𝒔𝒊𝒅𝒆𝒓𝒆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𝒐𝒑𝒆𝒓𝒂</m:t>
                      </m:r>
                      <m:r>
                        <a:rPr lang="pt-BR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𝒅𝒆𝒏𝒕𝒓𝒐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𝒅𝒂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𝒃𝒂𝒏𝒅𝒂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𝒎𝒐𝒓𝒕𝒂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0355217-3664-BAD1-E4B7-3626A3FD9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69" y="1715588"/>
                <a:ext cx="9645205" cy="523220"/>
              </a:xfrm>
              <a:prstGeom prst="rect">
                <a:avLst/>
              </a:prstGeom>
              <a:blipFill>
                <a:blip r:embed="rId6"/>
                <a:stretch>
                  <a:fillRect b="-232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A7A99D7E-EE2C-A19B-A38F-017F5E2BC7EB}"/>
              </a:ext>
            </a:extLst>
          </p:cNvPr>
          <p:cNvSpPr txBox="1"/>
          <p:nvPr/>
        </p:nvSpPr>
        <p:spPr>
          <a:xfrm>
            <a:off x="303869" y="1080180"/>
            <a:ext cx="458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Eliminação da Saturação</a:t>
            </a:r>
          </a:p>
        </p:txBody>
      </p:sp>
    </p:spTree>
    <p:extLst>
      <p:ext uri="{BB962C8B-B14F-4D97-AF65-F5344CB8AC3E}">
        <p14:creationId xmlns:p14="http://schemas.microsoft.com/office/powerpoint/2010/main" val="324798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8680" y="0"/>
            <a:ext cx="10454272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pt-BR" sz="3200" b="1" dirty="0">
                <a:solidFill>
                  <a:prstClr val="white"/>
                </a:solidFill>
                <a:latin typeface="Book Antiqua"/>
              </a:rPr>
              <a:t>2-MODELAGEM DO EFEITO DA TRANSMISSÃO </a:t>
            </a:r>
          </a:p>
          <a:p>
            <a:pPr algn="ctr" defTabSz="914400"/>
            <a:r>
              <a:rPr lang="pt-BR" sz="3200" b="1" dirty="0">
                <a:solidFill>
                  <a:prstClr val="white"/>
                </a:solidFill>
                <a:latin typeface="Book Antiqua"/>
              </a:rPr>
              <a:t>MECÂNICA</a:t>
            </a:r>
          </a:p>
          <a:p>
            <a:pPr defTabSz="914400"/>
            <a:endParaRPr lang="pt-BR" sz="3200" b="1" dirty="0">
              <a:solidFill>
                <a:prstClr val="white"/>
              </a:solidFill>
              <a:latin typeface="Book Antiqua"/>
            </a:endParaRPr>
          </a:p>
          <a:p>
            <a:pPr defTabSz="914400"/>
            <a:r>
              <a:rPr lang="pt-BR" sz="2800" b="1" u="sng" dirty="0">
                <a:solidFill>
                  <a:prstClr val="white"/>
                </a:solidFill>
                <a:latin typeface="Book Antiqua"/>
              </a:rPr>
              <a:t>2.1 POR QUE USAR TRANSMISSÕES MECÂNICAS ?</a:t>
            </a:r>
          </a:p>
          <a:p>
            <a:pPr defTabSz="914400"/>
            <a:endParaRPr lang="pt-BR" sz="2800" b="1" u="sng" dirty="0">
              <a:solidFill>
                <a:prstClr val="white"/>
              </a:solidFill>
              <a:latin typeface="Book Antiqua"/>
            </a:endParaRPr>
          </a:p>
          <a:p>
            <a:pPr defTabSz="914400"/>
            <a:endParaRPr lang="pt-BR" sz="2800" b="1" u="sng" dirty="0">
              <a:solidFill>
                <a:prstClr val="white"/>
              </a:solidFill>
              <a:latin typeface="Book Antiqua"/>
            </a:endParaRPr>
          </a:p>
          <a:p>
            <a:pPr marL="457200" indent="-457200" defTabSz="914400">
              <a:buFont typeface="Arial" pitchFamily="34" charset="0"/>
              <a:buChar char="•"/>
            </a:pPr>
            <a:r>
              <a:rPr lang="pt-BR" sz="2800" b="1" dirty="0">
                <a:solidFill>
                  <a:prstClr val="white"/>
                </a:solidFill>
                <a:latin typeface="Book Antiqua"/>
              </a:rPr>
              <a:t>CARACTERÍSTICAS DOS MOTORES ELÉTRICOS</a:t>
            </a:r>
          </a:p>
          <a:p>
            <a:pPr defTabSz="914400"/>
            <a:endParaRPr lang="pt-BR" sz="2800" b="1" dirty="0">
              <a:solidFill>
                <a:prstClr val="white"/>
              </a:solidFill>
              <a:latin typeface="Book Antiqua"/>
            </a:endParaRPr>
          </a:p>
          <a:p>
            <a:pPr marL="457200" indent="-457200" defTabSz="914400">
              <a:buFont typeface="Arial" pitchFamily="34" charset="0"/>
              <a:buChar char="•"/>
            </a:pPr>
            <a:r>
              <a:rPr lang="pt-BR" sz="2800" b="1" dirty="0">
                <a:solidFill>
                  <a:prstClr val="white"/>
                </a:solidFill>
                <a:latin typeface="Book Antiqua"/>
              </a:rPr>
              <a:t>POUCA APLICAÇÃO DOS ACIONAMENTOS </a:t>
            </a:r>
          </a:p>
          <a:p>
            <a:pPr defTabSz="914400"/>
            <a:r>
              <a:rPr lang="pt-BR" sz="2800" b="1" dirty="0">
                <a:solidFill>
                  <a:prstClr val="white"/>
                </a:solidFill>
                <a:latin typeface="Book Antiqua"/>
              </a:rPr>
              <a:t>     DIRETOS</a:t>
            </a:r>
          </a:p>
          <a:p>
            <a:pPr defTabSz="914400"/>
            <a:endParaRPr lang="pt-BR" sz="2800" b="1" dirty="0">
              <a:solidFill>
                <a:prstClr val="white"/>
              </a:solidFill>
              <a:latin typeface="Book Antiqua"/>
            </a:endParaRPr>
          </a:p>
          <a:p>
            <a:pPr marL="457200" indent="-457200" defTabSz="914400">
              <a:buFont typeface="Arial" pitchFamily="34" charset="0"/>
              <a:buChar char="•"/>
            </a:pPr>
            <a:r>
              <a:rPr lang="pt-BR" sz="2800" b="1" dirty="0">
                <a:solidFill>
                  <a:prstClr val="white"/>
                </a:solidFill>
                <a:latin typeface="Book Antiqua"/>
              </a:rPr>
              <a:t>UTILIDADE PARA IMPLEMENTAÇÃO DE FREIOS</a:t>
            </a:r>
          </a:p>
          <a:p>
            <a:pPr marL="457200" indent="-457200" defTabSz="914400">
              <a:buFont typeface="Arial" pitchFamily="34" charset="0"/>
              <a:buChar char="•"/>
            </a:pPr>
            <a:endParaRPr lang="pt-BR" sz="2800" b="1" dirty="0">
              <a:solidFill>
                <a:prstClr val="white"/>
              </a:solidFill>
              <a:latin typeface="Book Antiqua"/>
            </a:endParaRPr>
          </a:p>
          <a:p>
            <a:pPr marL="457200" indent="-457200" defTabSz="914400">
              <a:buFont typeface="Arial" pitchFamily="34" charset="0"/>
              <a:buChar char="•"/>
            </a:pPr>
            <a:r>
              <a:rPr lang="pt-BR" sz="2800" b="1" dirty="0">
                <a:solidFill>
                  <a:prstClr val="white"/>
                </a:solidFill>
                <a:latin typeface="Book Antiqua"/>
              </a:rPr>
              <a:t>UTILIDADE PARA A PRODUÇÃO DE MOVIMEN-</a:t>
            </a:r>
          </a:p>
          <a:p>
            <a:pPr defTabSz="914400"/>
            <a:r>
              <a:rPr lang="pt-BR" sz="2800" b="1" dirty="0">
                <a:solidFill>
                  <a:prstClr val="white"/>
                </a:solidFill>
                <a:latin typeface="Book Antiqua"/>
              </a:rPr>
              <a:t>     TOS LINEARES</a:t>
            </a:r>
          </a:p>
        </p:txBody>
      </p:sp>
    </p:spTree>
    <p:extLst>
      <p:ext uri="{BB962C8B-B14F-4D97-AF65-F5344CB8AC3E}">
        <p14:creationId xmlns:p14="http://schemas.microsoft.com/office/powerpoint/2010/main" val="219557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4039" y="332656"/>
            <a:ext cx="5832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sz="2800" b="1" u="sng" dirty="0">
                <a:solidFill>
                  <a:prstClr val="white"/>
                </a:solidFill>
                <a:latin typeface="Book Antiqua"/>
              </a:rPr>
              <a:t>2.2 TRANSMISSÃO DE TORQUE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63552" y="1988841"/>
            <a:ext cx="1870832" cy="2074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79577" y="2190624"/>
            <a:ext cx="25307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79576" y="1340768"/>
            <a:ext cx="25307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34384" y="1533675"/>
            <a:ext cx="216024" cy="1117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35760" y="2651435"/>
            <a:ext cx="216024" cy="1117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90756" y="3099397"/>
            <a:ext cx="1800200" cy="221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783632" y="1916832"/>
            <a:ext cx="914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2783632" y="2276872"/>
            <a:ext cx="914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633656" y="3068960"/>
            <a:ext cx="914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633656" y="3356992"/>
            <a:ext cx="914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o 14"/>
          <p:cNvSpPr/>
          <p:nvPr/>
        </p:nvSpPr>
        <p:spPr>
          <a:xfrm rot="19780344">
            <a:off x="1350570" y="1734143"/>
            <a:ext cx="867895" cy="699484"/>
          </a:xfrm>
          <a:prstGeom prst="arc">
            <a:avLst>
              <a:gd name="adj1" fmla="val 19747712"/>
              <a:gd name="adj2" fmla="val 5028013"/>
            </a:avLst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/>
        </p:nvGraphicFramePr>
        <p:xfrm>
          <a:off x="1544038" y="1137506"/>
          <a:ext cx="527298" cy="527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190440" imgH="190440" progId="Equation.3">
                  <p:embed/>
                </p:oleObj>
              </mc:Choice>
              <mc:Fallback>
                <p:oleObj name="Equação" r:id="rId2" imgW="190440" imgH="190440" progId="Equation.3">
                  <p:embed/>
                  <p:pic>
                    <p:nvPicPr>
                      <p:cNvPr id="16" name="Objeto 1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4038" y="1137506"/>
                        <a:ext cx="527298" cy="527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rco 16"/>
          <p:cNvSpPr/>
          <p:nvPr/>
        </p:nvSpPr>
        <p:spPr>
          <a:xfrm rot="19780344">
            <a:off x="2949275" y="2898453"/>
            <a:ext cx="867895" cy="699484"/>
          </a:xfrm>
          <a:prstGeom prst="arc">
            <a:avLst>
              <a:gd name="adj1" fmla="val 19747712"/>
              <a:gd name="adj2" fmla="val 5028013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063552" y="1989986"/>
            <a:ext cx="1870832" cy="2074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20" name="Arco 19"/>
          <p:cNvSpPr/>
          <p:nvPr/>
        </p:nvSpPr>
        <p:spPr>
          <a:xfrm rot="19780344">
            <a:off x="5421128" y="2971491"/>
            <a:ext cx="867895" cy="699484"/>
          </a:xfrm>
          <a:prstGeom prst="arc">
            <a:avLst>
              <a:gd name="adj1" fmla="val 19747712"/>
              <a:gd name="adj2" fmla="val 5028013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graphicFrame>
        <p:nvGraphicFramePr>
          <p:cNvPr id="21" name="Objeto 20"/>
          <p:cNvGraphicFramePr>
            <a:graphicFrameLocks noChangeAspect="1"/>
          </p:cNvGraphicFramePr>
          <p:nvPr/>
        </p:nvGraphicFramePr>
        <p:xfrm>
          <a:off x="4637088" y="1609725"/>
          <a:ext cx="3857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39680" imgH="190440" progId="Equation.3">
                  <p:embed/>
                </p:oleObj>
              </mc:Choice>
              <mc:Fallback>
                <p:oleObj name="Equação" r:id="rId4" imgW="139680" imgH="190440" progId="Equation.3">
                  <p:embed/>
                  <p:pic>
                    <p:nvPicPr>
                      <p:cNvPr id="21" name="Objeto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7088" y="1609725"/>
                        <a:ext cx="385762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rco 22"/>
          <p:cNvSpPr/>
          <p:nvPr/>
        </p:nvSpPr>
        <p:spPr>
          <a:xfrm rot="19780344">
            <a:off x="3716462" y="1734143"/>
            <a:ext cx="867895" cy="699484"/>
          </a:xfrm>
          <a:prstGeom prst="arc">
            <a:avLst>
              <a:gd name="adj1" fmla="val 19747712"/>
              <a:gd name="adj2" fmla="val 5028013"/>
            </a:avLst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graphicFrame>
        <p:nvGraphicFramePr>
          <p:cNvPr id="24" name="Objeto 23"/>
          <p:cNvGraphicFramePr>
            <a:graphicFrameLocks noChangeAspect="1"/>
          </p:cNvGraphicFramePr>
          <p:nvPr/>
        </p:nvGraphicFramePr>
        <p:xfrm>
          <a:off x="2806701" y="1298575"/>
          <a:ext cx="52546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6" imgW="190440" imgH="190440" progId="Equation.3">
                  <p:embed/>
                </p:oleObj>
              </mc:Choice>
              <mc:Fallback>
                <p:oleObj name="Equação" r:id="rId6" imgW="190440" imgH="190440" progId="Equation.3">
                  <p:embed/>
                  <p:pic>
                    <p:nvPicPr>
                      <p:cNvPr id="24" name="Objeto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06701" y="1298575"/>
                        <a:ext cx="525463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/>
          <p:cNvGraphicFramePr>
            <a:graphicFrameLocks noChangeAspect="1"/>
          </p:cNvGraphicFramePr>
          <p:nvPr/>
        </p:nvGraphicFramePr>
        <p:xfrm>
          <a:off x="3143250" y="2830513"/>
          <a:ext cx="457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8" imgW="164880" imgH="190440" progId="Equation.3">
                  <p:embed/>
                </p:oleObj>
              </mc:Choice>
              <mc:Fallback>
                <p:oleObj name="Equação" r:id="rId8" imgW="164880" imgH="190440" progId="Equation.3">
                  <p:embed/>
                  <p:pic>
                    <p:nvPicPr>
                      <p:cNvPr id="28" name="Objeto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830513"/>
                        <a:ext cx="4572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/>
        </p:nvGraphicFramePr>
        <p:xfrm>
          <a:off x="5890550" y="2469157"/>
          <a:ext cx="4905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0" imgW="177480" imgH="190440" progId="Equation.3">
                  <p:embed/>
                </p:oleObj>
              </mc:Choice>
              <mc:Fallback>
                <p:oleObj name="Equação" r:id="rId10" imgW="177480" imgH="190440" progId="Equation.3">
                  <p:embed/>
                  <p:pic>
                    <p:nvPicPr>
                      <p:cNvPr id="29" name="Objeto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550" y="2469157"/>
                        <a:ext cx="4905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/>
          <p:cNvGraphicFramePr>
            <a:graphicFrameLocks noChangeAspect="1"/>
          </p:cNvGraphicFramePr>
          <p:nvPr/>
        </p:nvGraphicFramePr>
        <p:xfrm>
          <a:off x="4862513" y="2541910"/>
          <a:ext cx="457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2" imgW="164880" imgH="190440" progId="Equation.3">
                  <p:embed/>
                </p:oleObj>
              </mc:Choice>
              <mc:Fallback>
                <p:oleObj name="Equação" r:id="rId12" imgW="164880" imgH="190440" progId="Equation.3">
                  <p:embed/>
                  <p:pic>
                    <p:nvPicPr>
                      <p:cNvPr id="30" name="Objeto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2541910"/>
                        <a:ext cx="4572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/>
          <p:cNvGraphicFramePr>
            <a:graphicFrameLocks noChangeAspect="1"/>
          </p:cNvGraphicFramePr>
          <p:nvPr/>
        </p:nvGraphicFramePr>
        <p:xfrm>
          <a:off x="3316288" y="1077913"/>
          <a:ext cx="5953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4" imgW="215640" imgH="190440" progId="Equation.3">
                  <p:embed/>
                </p:oleObj>
              </mc:Choice>
              <mc:Fallback>
                <p:oleObj name="Equação" r:id="rId14" imgW="215640" imgH="190440" progId="Equation.3">
                  <p:embed/>
                  <p:pic>
                    <p:nvPicPr>
                      <p:cNvPr id="31" name="Objeto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1077913"/>
                        <a:ext cx="59531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/>
          <p:cNvGraphicFramePr>
            <a:graphicFrameLocks noChangeAspect="1"/>
          </p:cNvGraphicFramePr>
          <p:nvPr/>
        </p:nvGraphicFramePr>
        <p:xfrm>
          <a:off x="4229100" y="3284984"/>
          <a:ext cx="4905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6" imgW="177480" imgH="190440" progId="Equation.3">
                  <p:embed/>
                </p:oleObj>
              </mc:Choice>
              <mc:Fallback>
                <p:oleObj name="Equação" r:id="rId16" imgW="177480" imgH="190440" progId="Equation.3">
                  <p:embed/>
                  <p:pic>
                    <p:nvPicPr>
                      <p:cNvPr id="32" name="Objeto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3284984"/>
                        <a:ext cx="49053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/>
          <p:cNvGraphicFramePr>
            <a:graphicFrameLocks noChangeAspect="1"/>
          </p:cNvGraphicFramePr>
          <p:nvPr/>
        </p:nvGraphicFramePr>
        <p:xfrm>
          <a:off x="5349876" y="1431925"/>
          <a:ext cx="46704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18" imgW="1523880" imgH="215640" progId="Equation.3">
                  <p:embed/>
                </p:oleObj>
              </mc:Choice>
              <mc:Fallback>
                <p:oleObj name="Equação" r:id="rId18" imgW="1523880" imgH="215640" progId="Equation.3">
                  <p:embed/>
                  <p:pic>
                    <p:nvPicPr>
                      <p:cNvPr id="33" name="Objeto 3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49876" y="1431925"/>
                        <a:ext cx="4670425" cy="661988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/>
          <p:cNvGraphicFramePr>
            <a:graphicFrameLocks noChangeAspect="1"/>
          </p:cNvGraphicFramePr>
          <p:nvPr/>
        </p:nvGraphicFramePr>
        <p:xfrm>
          <a:off x="6361113" y="2838450"/>
          <a:ext cx="42418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0" imgW="1384200" imgH="215640" progId="Equation.3">
                  <p:embed/>
                </p:oleObj>
              </mc:Choice>
              <mc:Fallback>
                <p:oleObj name="Equação" r:id="rId20" imgW="1384200" imgH="215640" progId="Equation.3">
                  <p:embed/>
                  <p:pic>
                    <p:nvPicPr>
                      <p:cNvPr id="34" name="Objeto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13" y="2838450"/>
                        <a:ext cx="4241800" cy="661988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/>
          <p:cNvGraphicFramePr>
            <a:graphicFrameLocks noChangeAspect="1"/>
          </p:cNvGraphicFramePr>
          <p:nvPr/>
        </p:nvGraphicFramePr>
        <p:xfrm>
          <a:off x="2783633" y="4671139"/>
          <a:ext cx="27400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2" imgW="876240" imgH="190440" progId="Equation.3">
                  <p:embed/>
                </p:oleObj>
              </mc:Choice>
              <mc:Fallback>
                <p:oleObj name="Equação" r:id="rId22" imgW="876240" imgH="190440" progId="Equation.3">
                  <p:embed/>
                  <p:pic>
                    <p:nvPicPr>
                      <p:cNvPr id="35" name="Objeto 3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783633" y="4671139"/>
                        <a:ext cx="2740025" cy="596900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eta para a direita 36"/>
          <p:cNvSpPr/>
          <p:nvPr/>
        </p:nvSpPr>
        <p:spPr>
          <a:xfrm>
            <a:off x="5872737" y="4671139"/>
            <a:ext cx="1005144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black"/>
              </a:solidFill>
              <a:latin typeface="Book Antiqua"/>
            </a:endParaRP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7032104" y="4337380"/>
          <a:ext cx="2887662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4" imgW="939600" imgH="380880" progId="Equation.3">
                  <p:embed/>
                </p:oleObj>
              </mc:Choice>
              <mc:Fallback>
                <p:oleObj name="Equação" r:id="rId24" imgW="939600" imgH="380880" progId="Equation.3">
                  <p:embed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032104" y="4337380"/>
                        <a:ext cx="2887662" cy="1169988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1843484" y="5732464"/>
          <a:ext cx="77089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6" imgW="2514600" imgH="342720" progId="Equation.3">
                  <p:embed/>
                </p:oleObj>
              </mc:Choice>
              <mc:Fallback>
                <p:oleObj name="Equação" r:id="rId26" imgW="2514600" imgH="342720" progId="Equation.3">
                  <p:embed/>
                  <p:pic>
                    <p:nvPicPr>
                      <p:cNvPr id="11" name="Obje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484" y="5732464"/>
                        <a:ext cx="7708900" cy="1050925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745558" y="5214391"/>
            <a:ext cx="2690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sz="2800" b="1" dirty="0">
                <a:solidFill>
                  <a:prstClr val="white"/>
                </a:solidFill>
                <a:latin typeface="Book Antiqua"/>
              </a:rPr>
              <a:t>4) EM 2) EM 1):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415480" y="3717033"/>
            <a:ext cx="4846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sz="2800" b="1" dirty="0">
                <a:solidFill>
                  <a:prstClr val="white"/>
                </a:solidFill>
                <a:latin typeface="Book Antiqua"/>
              </a:rPr>
              <a:t>Admitindo que a Energia se </a:t>
            </a:r>
          </a:p>
          <a:p>
            <a:pPr defTabSz="914400"/>
            <a:r>
              <a:rPr lang="pt-BR" sz="2800" b="1" dirty="0">
                <a:solidFill>
                  <a:prstClr val="white"/>
                </a:solidFill>
                <a:latin typeface="Book Antiqua"/>
              </a:rPr>
              <a:t>Conserva na Transmissão:</a:t>
            </a:r>
          </a:p>
        </p:txBody>
      </p:sp>
    </p:spTree>
    <p:extLst>
      <p:ext uri="{BB962C8B-B14F-4D97-AF65-F5344CB8AC3E}">
        <p14:creationId xmlns:p14="http://schemas.microsoft.com/office/powerpoint/2010/main" val="214909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1722438" y="1125538"/>
          <a:ext cx="8215312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2" imgW="2679480" imgH="368280" progId="Equation.3">
                  <p:embed/>
                </p:oleObj>
              </mc:Choice>
              <mc:Fallback>
                <p:oleObj name="Equação" r:id="rId2" imgW="2679480" imgH="368280" progId="Equation.3">
                  <p:embed/>
                  <p:pic>
                    <p:nvPicPr>
                      <p:cNvPr id="2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1125538"/>
                        <a:ext cx="8215312" cy="1128712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236789" y="3141663"/>
          <a:ext cx="7242175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2361960" imgH="368280" progId="Equation.3">
                  <p:embed/>
                </p:oleObj>
              </mc:Choice>
              <mc:Fallback>
                <p:oleObj name="Equação" r:id="rId4" imgW="2361960" imgH="368280" progId="Equation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9" y="3141663"/>
                        <a:ext cx="7242175" cy="11287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533810" y="188640"/>
            <a:ext cx="5543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sz="2800" b="1" dirty="0">
                <a:solidFill>
                  <a:prstClr val="white"/>
                </a:solidFill>
                <a:latin typeface="Book Antiqua"/>
              </a:rPr>
              <a:t>APLICANDO 4) NOVAMENTE: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59497" y="2492896"/>
            <a:ext cx="439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sz="2800" b="1" dirty="0">
                <a:solidFill>
                  <a:prstClr val="white"/>
                </a:solidFill>
                <a:latin typeface="Book Antiqua"/>
              </a:rPr>
              <a:t>REARRANJANDO VEM: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67649" y="4509121"/>
            <a:ext cx="78293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pt-BR" sz="2800" b="1" dirty="0">
                <a:solidFill>
                  <a:prstClr val="black"/>
                </a:solidFill>
                <a:latin typeface="Book Antiqua"/>
              </a:rPr>
              <a:t>PAPEL IMPORTANTE DA TRANSMISSÃO </a:t>
            </a:r>
          </a:p>
          <a:p>
            <a:pPr algn="ctr" defTabSz="914400"/>
            <a:r>
              <a:rPr lang="pt-BR" sz="2800" b="1" dirty="0">
                <a:solidFill>
                  <a:prstClr val="black"/>
                </a:solidFill>
                <a:latin typeface="Book Antiqua"/>
              </a:rPr>
              <a:t>MECÂNICA NA ATENUAÇÃO DO EFEITO</a:t>
            </a:r>
          </a:p>
          <a:p>
            <a:pPr algn="ctr" defTabSz="914400"/>
            <a:r>
              <a:rPr lang="pt-BR" sz="2800" b="1" dirty="0">
                <a:solidFill>
                  <a:prstClr val="black"/>
                </a:solidFill>
                <a:latin typeface="Book Antiqua"/>
              </a:rPr>
              <a:t>DA DINÂMICA DE UM CORPO NO OUTRO</a:t>
            </a:r>
          </a:p>
        </p:txBody>
      </p:sp>
      <p:sp>
        <p:nvSpPr>
          <p:cNvPr id="7" name="Retângulo 6"/>
          <p:cNvSpPr/>
          <p:nvPr/>
        </p:nvSpPr>
        <p:spPr>
          <a:xfrm rot="20769361">
            <a:off x="2479114" y="6154995"/>
            <a:ext cx="172819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8" name="Retângulo 7"/>
          <p:cNvSpPr/>
          <p:nvPr/>
        </p:nvSpPr>
        <p:spPr>
          <a:xfrm rot="395918">
            <a:off x="4225378" y="6048338"/>
            <a:ext cx="172819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4079776" y="5877272"/>
            <a:ext cx="170814" cy="1920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0" name="Triângulo isósceles 9"/>
          <p:cNvSpPr/>
          <p:nvPr/>
        </p:nvSpPr>
        <p:spPr>
          <a:xfrm>
            <a:off x="2286676" y="6354133"/>
            <a:ext cx="432048" cy="436240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423592" y="6333338"/>
            <a:ext cx="170814" cy="1920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2" name="Semicírculos 11"/>
          <p:cNvSpPr/>
          <p:nvPr/>
        </p:nvSpPr>
        <p:spPr>
          <a:xfrm rot="17930822">
            <a:off x="6067013" y="6053826"/>
            <a:ext cx="576064" cy="57096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951984" y="6100185"/>
            <a:ext cx="170814" cy="1920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065553" y="623731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sz="2800" b="1" dirty="0">
                <a:solidFill>
                  <a:prstClr val="black"/>
                </a:solidFill>
                <a:latin typeface="Book Antiqua"/>
              </a:rPr>
              <a:t>1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475324" y="612810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sz="2800" b="1" dirty="0">
                <a:solidFill>
                  <a:prstClr val="black"/>
                </a:solidFill>
                <a:latin typeface="Book Antiqu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2966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48572" y="260648"/>
            <a:ext cx="891942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sz="2800" b="1" dirty="0">
                <a:solidFill>
                  <a:prstClr val="white"/>
                </a:solidFill>
                <a:latin typeface="Book Antiqua"/>
              </a:rPr>
              <a:t>2.3 REQUISITOS PARA OS SISTEMAS DE </a:t>
            </a:r>
          </a:p>
          <a:p>
            <a:pPr algn="ctr" defTabSz="914400"/>
            <a:r>
              <a:rPr lang="pt-BR" sz="2800" b="1" dirty="0">
                <a:solidFill>
                  <a:prstClr val="white"/>
                </a:solidFill>
                <a:latin typeface="Book Antiqua"/>
              </a:rPr>
              <a:t>   TRANSMISSÃO</a:t>
            </a:r>
          </a:p>
          <a:p>
            <a:pPr algn="ctr" defTabSz="914400"/>
            <a:endParaRPr lang="pt-BR" sz="2800" b="1" dirty="0">
              <a:solidFill>
                <a:prstClr val="white"/>
              </a:solidFill>
              <a:latin typeface="Book Antiqua"/>
            </a:endParaRPr>
          </a:p>
          <a:p>
            <a:pPr algn="just" defTabSz="914400"/>
            <a:endParaRPr lang="pt-BR" sz="2800" b="1" dirty="0">
              <a:solidFill>
                <a:prstClr val="white"/>
              </a:solidFill>
              <a:latin typeface="Book Antiqua"/>
            </a:endParaRPr>
          </a:p>
          <a:p>
            <a:pPr marL="457200" indent="-457200" algn="just" defTabSz="914400">
              <a:buFont typeface="Arial" pitchFamily="34" charset="0"/>
              <a:buChar char="•"/>
            </a:pPr>
            <a:r>
              <a:rPr lang="pt-BR" sz="2800" b="1" dirty="0">
                <a:solidFill>
                  <a:prstClr val="white"/>
                </a:solidFill>
                <a:latin typeface="Book Antiqua"/>
              </a:rPr>
              <a:t>DIMENSÕES REDUZIDAS</a:t>
            </a:r>
          </a:p>
          <a:p>
            <a:pPr marL="457200" indent="-457200" algn="just" defTabSz="914400">
              <a:buFont typeface="Arial" pitchFamily="34" charset="0"/>
              <a:buChar char="•"/>
            </a:pPr>
            <a:endParaRPr lang="pt-BR" sz="2800" b="1" dirty="0">
              <a:solidFill>
                <a:prstClr val="white"/>
              </a:solidFill>
              <a:latin typeface="Book Antiqua"/>
            </a:endParaRPr>
          </a:p>
          <a:p>
            <a:pPr marL="457200" indent="-457200" algn="just" defTabSz="914400">
              <a:buFont typeface="Arial" pitchFamily="34" charset="0"/>
              <a:buChar char="•"/>
            </a:pPr>
            <a:r>
              <a:rPr lang="pt-BR" sz="2800" b="1" dirty="0">
                <a:solidFill>
                  <a:prstClr val="white"/>
                </a:solidFill>
                <a:latin typeface="Book Antiqua"/>
              </a:rPr>
              <a:t>MASSA E MOMENTO DE INÉRCIA PEQUENOS</a:t>
            </a:r>
          </a:p>
          <a:p>
            <a:pPr marL="457200" indent="-457200" algn="just" defTabSz="914400">
              <a:buFont typeface="Arial" pitchFamily="34" charset="0"/>
              <a:buChar char="•"/>
            </a:pPr>
            <a:endParaRPr lang="pt-BR" sz="2800" b="1" dirty="0">
              <a:solidFill>
                <a:prstClr val="white"/>
              </a:solidFill>
              <a:latin typeface="Book Antiqua"/>
            </a:endParaRPr>
          </a:p>
          <a:p>
            <a:pPr marL="457200" indent="-457200" algn="just" defTabSz="914400">
              <a:buFont typeface="Arial" pitchFamily="34" charset="0"/>
              <a:buChar char="•"/>
            </a:pPr>
            <a:r>
              <a:rPr lang="pt-BR" sz="2800" b="1" dirty="0">
                <a:solidFill>
                  <a:prstClr val="white"/>
                </a:solidFill>
                <a:latin typeface="Book Antiqua"/>
              </a:rPr>
              <a:t>ALTA RIGIDEZ</a:t>
            </a:r>
          </a:p>
          <a:p>
            <a:pPr marL="457200" indent="-457200" algn="just" defTabSz="914400">
              <a:buFont typeface="Arial" pitchFamily="34" charset="0"/>
              <a:buChar char="•"/>
            </a:pPr>
            <a:endParaRPr lang="pt-BR" sz="2800" b="1" dirty="0">
              <a:solidFill>
                <a:prstClr val="white"/>
              </a:solidFill>
              <a:latin typeface="Book Antiqua"/>
            </a:endParaRPr>
          </a:p>
          <a:p>
            <a:pPr marL="457200" indent="-457200" algn="just" defTabSz="914400">
              <a:buFont typeface="Arial" pitchFamily="34" charset="0"/>
              <a:buChar char="•"/>
            </a:pPr>
            <a:r>
              <a:rPr lang="pt-BR" sz="2800" b="1" dirty="0">
                <a:solidFill>
                  <a:prstClr val="white"/>
                </a:solidFill>
                <a:latin typeface="Book Antiqua"/>
              </a:rPr>
              <a:t>RAZÃO DE TRANSMISSÃO PRECISA</a:t>
            </a:r>
          </a:p>
          <a:p>
            <a:pPr marL="457200" indent="-457200" algn="just" defTabSz="914400">
              <a:buFont typeface="Arial" pitchFamily="34" charset="0"/>
              <a:buChar char="•"/>
            </a:pPr>
            <a:endParaRPr lang="pt-BR" sz="2800" b="1" dirty="0">
              <a:solidFill>
                <a:prstClr val="white"/>
              </a:solidFill>
              <a:latin typeface="Book Antiqua"/>
            </a:endParaRPr>
          </a:p>
          <a:p>
            <a:pPr marL="457200" indent="-457200" algn="just" defTabSz="914400">
              <a:buFont typeface="Arial" pitchFamily="34" charset="0"/>
              <a:buChar char="•"/>
            </a:pPr>
            <a:r>
              <a:rPr lang="pt-BR" sz="2800" b="1" dirty="0">
                <a:solidFill>
                  <a:prstClr val="white"/>
                </a:solidFill>
                <a:latin typeface="Book Antiqua"/>
              </a:rPr>
              <a:t>BAIXA PERDA DE ENERGIA E BAIXO ATRITO</a:t>
            </a:r>
          </a:p>
        </p:txBody>
      </p:sp>
    </p:spTree>
    <p:extLst>
      <p:ext uri="{BB962C8B-B14F-4D97-AF65-F5344CB8AC3E}">
        <p14:creationId xmlns:p14="http://schemas.microsoft.com/office/powerpoint/2010/main" val="314967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03712" y="28942"/>
            <a:ext cx="4811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sz="2800" b="1" u="sng" dirty="0">
                <a:solidFill>
                  <a:prstClr val="black"/>
                </a:solidFill>
                <a:latin typeface="Calibri"/>
              </a:rPr>
              <a:t>MODELO DO MOTOR ELÉTRICO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84402" y="513340"/>
                <a:ext cx="10411188" cy="180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pt-BR" sz="2800" b="1" dirty="0" err="1">
                    <a:solidFill>
                      <a:prstClr val="black"/>
                    </a:solidFill>
                    <a:latin typeface="Calibri"/>
                  </a:rPr>
                  <a:t>k</a:t>
                </a:r>
                <a:r>
                  <a:rPr lang="pt-BR" sz="1600" b="1" dirty="0" err="1">
                    <a:solidFill>
                      <a:prstClr val="black"/>
                    </a:solidFill>
                    <a:latin typeface="Calibri"/>
                  </a:rPr>
                  <a:t>t</a:t>
                </a:r>
                <a:r>
                  <a:rPr lang="pt-BR" sz="2800" b="1" dirty="0">
                    <a:solidFill>
                      <a:prstClr val="black"/>
                    </a:solidFill>
                    <a:latin typeface="Calibri"/>
                  </a:rPr>
                  <a:t>: Coeficiente de Torque</a:t>
                </a:r>
              </a:p>
              <a:p>
                <a:pPr defTabSz="914400"/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pt-BR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r>
                      <a:rPr lang="pt-BR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b="1" dirty="0">
                    <a:solidFill>
                      <a:prstClr val="black"/>
                    </a:solidFill>
                    <a:latin typeface="Calibri"/>
                  </a:rPr>
                  <a:t>: Coeficiente de Força Contra Eletromotriz </a:t>
                </a:r>
              </a:p>
              <a:p>
                <a:pPr defTabSz="914400"/>
                <a:r>
                  <a:rPr lang="pt-BR" sz="2800" b="1" dirty="0">
                    <a:solidFill>
                      <a:prstClr val="black"/>
                    </a:solidFill>
                    <a:latin typeface="Calibri"/>
                  </a:rPr>
                  <a:t>R</a:t>
                </a:r>
                <a:r>
                  <a:rPr lang="pt-BR" sz="2400" b="1" i="1" dirty="0">
                    <a:solidFill>
                      <a:prstClr val="black"/>
                    </a:solidFill>
                    <a:latin typeface="Calibri"/>
                  </a:rPr>
                  <a:t>a</a:t>
                </a:r>
                <a:r>
                  <a:rPr lang="pt-BR" sz="2800" b="1" dirty="0">
                    <a:solidFill>
                      <a:prstClr val="black"/>
                    </a:solidFill>
                    <a:latin typeface="Calibri"/>
                  </a:rPr>
                  <a:t>: Resistência de Armadura</a:t>
                </a:r>
              </a:p>
              <a:p>
                <a:pPr defTabSz="914400"/>
                <a:r>
                  <a:rPr lang="pt-BR" sz="2800" b="1" dirty="0">
                    <a:solidFill>
                      <a:prstClr val="black"/>
                    </a:solidFill>
                    <a:latin typeface="Calibri"/>
                  </a:rPr>
                  <a:t>L</a:t>
                </a:r>
                <a:r>
                  <a:rPr lang="pt-BR" sz="2400" b="1" i="1" dirty="0">
                    <a:solidFill>
                      <a:prstClr val="black"/>
                    </a:solidFill>
                    <a:latin typeface="Calibri"/>
                  </a:rPr>
                  <a:t>a</a:t>
                </a:r>
                <a:r>
                  <a:rPr lang="pt-BR" sz="2800" b="1" dirty="0">
                    <a:solidFill>
                      <a:prstClr val="black"/>
                    </a:solidFill>
                    <a:latin typeface="Calibri"/>
                  </a:rPr>
                  <a:t>: Indutância de Armadura (</a:t>
                </a:r>
                <a:r>
                  <a:rPr lang="pt-BR" sz="2800" b="1" dirty="0" err="1">
                    <a:solidFill>
                      <a:prstClr val="black"/>
                    </a:solidFill>
                    <a:latin typeface="Calibri"/>
                  </a:rPr>
                  <a:t>deprezada</a:t>
                </a:r>
                <a:r>
                  <a:rPr lang="pt-BR" sz="2800" b="1" dirty="0">
                    <a:solidFill>
                      <a:prstClr val="black"/>
                    </a:solidFill>
                    <a:latin typeface="Calibri"/>
                  </a:rPr>
                  <a:t> nas próximas etapas)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02" y="513340"/>
                <a:ext cx="10411188" cy="1805944"/>
              </a:xfrm>
              <a:prstGeom prst="rect">
                <a:avLst/>
              </a:prstGeom>
              <a:blipFill>
                <a:blip r:embed="rId2"/>
                <a:stretch>
                  <a:fillRect l="-1218" t="-3497" b="-83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4225416" y="2699036"/>
            <a:ext cx="1239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t-BR" sz="2800" b="1" u="sng" dirty="0">
                <a:solidFill>
                  <a:prstClr val="black"/>
                </a:solidFill>
                <a:latin typeface="Calibri"/>
              </a:rPr>
              <a:t>CARGA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49308" y="3307023"/>
                <a:ext cx="11893384" cy="1421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pt-BR" sz="2800" b="1" i="1" dirty="0">
                    <a:solidFill>
                      <a:prstClr val="black"/>
                    </a:solidFill>
                    <a:latin typeface="Calibri"/>
                  </a:rPr>
                  <a:t>I </a:t>
                </a:r>
                <a:r>
                  <a:rPr lang="pt-BR" sz="2800" b="1" dirty="0">
                    <a:solidFill>
                      <a:prstClr val="black"/>
                    </a:solidFill>
                    <a:latin typeface="Calibri"/>
                  </a:rPr>
                  <a:t>: Momento de Inércia da Carga (“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pt-BR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”)</m:t>
                    </m:r>
                  </m:oMath>
                </a14:m>
                <a:r>
                  <a:rPr lang="pt-BR" sz="2800" b="1" dirty="0">
                    <a:solidFill>
                      <a:prstClr val="black"/>
                    </a:solidFill>
                    <a:latin typeface="Calibri"/>
                  </a:rPr>
                  <a:t>, do Eixo Motor e Acoplamento (“</a:t>
                </a:r>
                <a:r>
                  <a:rPr lang="pt-BR" sz="2800" b="1" dirty="0" err="1">
                    <a:solidFill>
                      <a:prstClr val="black"/>
                    </a:solidFill>
                    <a:latin typeface="Calibri"/>
                  </a:rPr>
                  <a:t>Jm</a:t>
                </a:r>
                <a:r>
                  <a:rPr lang="pt-BR" sz="2800" b="1" dirty="0">
                    <a:solidFill>
                      <a:prstClr val="black"/>
                    </a:solidFill>
                    <a:latin typeface="Calibri"/>
                  </a:rPr>
                  <a:t>”)  </a:t>
                </a:r>
              </a:p>
              <a:p>
                <a:pPr defTabSz="914400"/>
                <a:r>
                  <a:rPr lang="pt-BR" sz="2800" b="1" dirty="0">
                    <a:solidFill>
                      <a:prstClr val="black"/>
                    </a:solidFill>
                    <a:latin typeface="Calibri"/>
                  </a:rPr>
                  <a:t>       em Relação à Saída do Motor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pt-BR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pt-BR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pt-BR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2800" b="1" i="1" dirty="0">
                    <a:solidFill>
                      <a:prstClr val="black"/>
                    </a:solidFill>
                    <a:latin typeface="Calibri"/>
                  </a:rPr>
                  <a:t>        </a:t>
                </a: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08" y="3307023"/>
                <a:ext cx="11893384" cy="1421864"/>
              </a:xfrm>
              <a:prstGeom prst="rect">
                <a:avLst/>
              </a:prstGeom>
              <a:blipFill>
                <a:blip r:embed="rId3"/>
                <a:stretch>
                  <a:fillRect l="-1066" t="-4425" b="-44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A651C59-DBB5-2FE9-7028-D28796557A2C}"/>
                  </a:ext>
                </a:extLst>
              </p:cNvPr>
              <p:cNvSpPr txBox="1"/>
              <p:nvPr/>
            </p:nvSpPr>
            <p:spPr>
              <a:xfrm>
                <a:off x="149307" y="4949919"/>
                <a:ext cx="10881377" cy="1394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pt-BR" sz="2800" b="1" i="1" dirty="0">
                    <a:solidFill>
                      <a:prstClr val="black"/>
                    </a:solidFill>
                    <a:latin typeface="Calibri"/>
                  </a:rPr>
                  <a:t>b</a:t>
                </a:r>
                <a:r>
                  <a:rPr lang="pt-BR" sz="2800" b="1" dirty="0">
                    <a:solidFill>
                      <a:prstClr val="black"/>
                    </a:solidFill>
                    <a:latin typeface="Calibri"/>
                  </a:rPr>
                  <a:t>: Coeficiente de Atrito devido à Carga (“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pt-BR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”)</m:t>
                    </m:r>
                    <m:r>
                      <a:rPr lang="pt-BR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pt-BR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𝐧𝐨</m:t>
                    </m:r>
                    <m:r>
                      <a:rPr lang="pt-BR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800" b="1" dirty="0">
                    <a:solidFill>
                      <a:prstClr val="black"/>
                    </a:solidFill>
                    <a:latin typeface="Calibri"/>
                  </a:rPr>
                  <a:t> Eixo Motor (</a:t>
                </a:r>
                <a:r>
                  <a:rPr lang="pt-BR" sz="2800" b="1" dirty="0">
                    <a:solidFill>
                      <a:prstClr val="black"/>
                    </a:solidFill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pt-BR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”)</m:t>
                    </m:r>
                    <m:r>
                      <a:rPr lang="pt-BR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800" b="1" dirty="0">
                  <a:solidFill>
                    <a:prstClr val="black"/>
                  </a:solidFill>
                  <a:latin typeface="Calibri"/>
                </a:endParaRPr>
              </a:p>
              <a:p>
                <a:pPr defTabSz="914400"/>
                <a:r>
                  <a:rPr lang="pt-BR" sz="2800" b="1" dirty="0">
                    <a:solidFill>
                      <a:prstClr val="black"/>
                    </a:solidFill>
                    <a:latin typeface="Calibri"/>
                  </a:rPr>
                  <a:t>       em Relação à Saída do Motor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pt-BR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pt-BR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pt-BR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pt-BR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2800" b="1" i="1" dirty="0">
                    <a:solidFill>
                      <a:prstClr val="black"/>
                    </a:solidFill>
                    <a:latin typeface="Calibri"/>
                  </a:rPr>
                  <a:t>        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A651C59-DBB5-2FE9-7028-D28796557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07" y="4949919"/>
                <a:ext cx="10881377" cy="1394741"/>
              </a:xfrm>
              <a:prstGeom prst="rect">
                <a:avLst/>
              </a:prstGeom>
              <a:blipFill>
                <a:blip r:embed="rId4"/>
                <a:stretch>
                  <a:fillRect l="-1166" t="-4505" b="-63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54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tável">
  <a:themeElements>
    <a:clrScheme name="Citável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vel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v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Ápice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{0FBEA4A5-F01A-0B4E-84D0-E262AF55296B}tf10001121</Template>
  <TotalTime>2096</TotalTime>
  <Words>1119</Words>
  <Application>Microsoft Macintosh PowerPoint</Application>
  <PresentationFormat>Widescreen</PresentationFormat>
  <Paragraphs>236</Paragraphs>
  <Slides>18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32" baseType="lpstr">
      <vt:lpstr>Arial</vt:lpstr>
      <vt:lpstr>Book Antiqua</vt:lpstr>
      <vt:lpstr>Calibri</vt:lpstr>
      <vt:lpstr>Cambria Math</vt:lpstr>
      <vt:lpstr>Century Gothic</vt:lpstr>
      <vt:lpstr>Lucida Sans</vt:lpstr>
      <vt:lpstr>Wingdings</vt:lpstr>
      <vt:lpstr>Wingdings 2</vt:lpstr>
      <vt:lpstr>Wingdings 3</vt:lpstr>
      <vt:lpstr>Citável</vt:lpstr>
      <vt:lpstr>Ápice</vt:lpstr>
      <vt:lpstr>Tema do Office</vt:lpstr>
      <vt:lpstr>Equation</vt:lpstr>
      <vt:lpstr>Equação</vt:lpstr>
      <vt:lpstr>MODELAGEM COMPLETA DO SERVOMECANISMO COM MOTORES ELÉTRICOS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MODELAGEM DO ACIONAMENTO ELETRÔNICO DOS MOTORES ELÉTRICOS</dc:title>
  <dc:creator>eabarrosmac@gmail.com</dc:creator>
  <cp:lastModifiedBy>Ettore MAC</cp:lastModifiedBy>
  <cp:revision>22</cp:revision>
  <dcterms:created xsi:type="dcterms:W3CDTF">2022-10-28T20:44:52Z</dcterms:created>
  <dcterms:modified xsi:type="dcterms:W3CDTF">2023-11-29T02:35:50Z</dcterms:modified>
</cp:coreProperties>
</file>