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3" r:id="rId13"/>
    <p:sldId id="276" r:id="rId14"/>
    <p:sldId id="277" r:id="rId15"/>
    <p:sldId id="267" r:id="rId16"/>
    <p:sldId id="272" r:id="rId17"/>
    <p:sldId id="274" r:id="rId18"/>
    <p:sldId id="275" r:id="rId19"/>
    <p:sldId id="268" r:id="rId20"/>
    <p:sldId id="278" r:id="rId21"/>
    <p:sldId id="279" r:id="rId22"/>
    <p:sldId id="280" r:id="rId23"/>
    <p:sldId id="281" r:id="rId24"/>
    <p:sldId id="269" r:id="rId25"/>
    <p:sldId id="271" r:id="rId26"/>
    <p:sldId id="270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96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27.10.2023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‹nº›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409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‹nº›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87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‹nº›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1584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27.10.2023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‹nº›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47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‹nº›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4521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27.10.2023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‹nº›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80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27.10.2023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‹nº›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66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‹nº›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‹nº›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82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27.10.2023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‹nº›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37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27.10.2023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‹nº›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3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‹nº›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‹nº›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‹nº›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‹nº›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‹nº›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‹nº›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‹nº›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27.10.2023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‹nº›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4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role of social networks in political mobilization and protest in Russia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7772400" cy="1199704"/>
          </a:xfrm>
        </p:spPr>
        <p:txBody>
          <a:bodyPr>
            <a:normAutofit/>
          </a:bodyPr>
          <a:lstStyle/>
          <a:p>
            <a:endParaRPr lang="ru-RU" sz="20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5616" y="5157192"/>
            <a:ext cx="6172200" cy="1470025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1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2041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Readers of Nikolay </a:t>
            </a:r>
            <a:r>
              <a:rPr lang="en-US" dirty="0" err="1" smtClean="0"/>
              <a:t>Starikov’s</a:t>
            </a:r>
            <a:r>
              <a:rPr lang="en-US" dirty="0" smtClean="0"/>
              <a:t> books</a:t>
            </a:r>
            <a:endParaRPr lang="ru-RU" dirty="0" smtClean="0"/>
          </a:p>
          <a:p>
            <a:pPr lvl="0"/>
            <a:r>
              <a:rPr lang="en-US" dirty="0" smtClean="0"/>
              <a:t>March of Success</a:t>
            </a:r>
            <a:r>
              <a:rPr lang="ru-RU" dirty="0" smtClean="0"/>
              <a:t>!</a:t>
            </a:r>
          </a:p>
          <a:p>
            <a:pPr lvl="0"/>
            <a:r>
              <a:rPr lang="en-US" dirty="0" smtClean="0"/>
              <a:t>We are against Tunisian scenario for Russia</a:t>
            </a:r>
            <a:r>
              <a:rPr lang="ru-RU" dirty="0" smtClean="0"/>
              <a:t>!</a:t>
            </a:r>
          </a:p>
          <a:p>
            <a:pPr lvl="0"/>
            <a:r>
              <a:rPr lang="en-US" dirty="0"/>
              <a:t>Citizens’ of Russia Professional </a:t>
            </a:r>
            <a:r>
              <a:rPr lang="en-US" dirty="0" smtClean="0"/>
              <a:t>Union</a:t>
            </a:r>
          </a:p>
          <a:p>
            <a:pPr lvl="0"/>
            <a:r>
              <a:rPr lang="en-US" dirty="0"/>
              <a:t>National Interests Protection </a:t>
            </a:r>
            <a:r>
              <a:rPr lang="en-US" dirty="0" smtClean="0"/>
              <a:t>Front</a:t>
            </a:r>
          </a:p>
          <a:p>
            <a:pPr lvl="0"/>
            <a:r>
              <a:rPr lang="en-US" dirty="0" smtClean="0"/>
              <a:t>V.V. </a:t>
            </a:r>
            <a:r>
              <a:rPr lang="en-US" dirty="0"/>
              <a:t>Putin’s informational support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of statist segment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37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6902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82" y="148532"/>
            <a:ext cx="4876687" cy="349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42" y="3236458"/>
            <a:ext cx="2823092" cy="36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83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52528" cy="369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96" y="3463376"/>
            <a:ext cx="4608512" cy="336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4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3452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" y="3469609"/>
            <a:ext cx="5050227" cy="342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58" y="764703"/>
            <a:ext cx="4083630" cy="58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35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this group gets 1000000 members</a:t>
            </a:r>
            <a:r>
              <a:rPr lang="ru-RU" dirty="0" smtClean="0"/>
              <a:t>…</a:t>
            </a:r>
          </a:p>
          <a:p>
            <a:r>
              <a:rPr lang="en-US" dirty="0"/>
              <a:t>I am </a:t>
            </a:r>
            <a:r>
              <a:rPr lang="en-US" dirty="0" smtClean="0"/>
              <a:t>opposite </a:t>
            </a:r>
            <a:r>
              <a:rPr lang="en-US" dirty="0"/>
              <a:t>to </a:t>
            </a:r>
            <a:r>
              <a:rPr lang="en-US" dirty="0" err="1"/>
              <a:t>Putler’s</a:t>
            </a:r>
            <a:r>
              <a:rPr lang="en-US" dirty="0"/>
              <a:t> </a:t>
            </a:r>
            <a:r>
              <a:rPr lang="en-US" dirty="0" smtClean="0"/>
              <a:t>gang</a:t>
            </a:r>
          </a:p>
          <a:p>
            <a:r>
              <a:rPr lang="en-US" dirty="0"/>
              <a:t>Dissenters’ </a:t>
            </a:r>
            <a:r>
              <a:rPr lang="en-US" dirty="0" smtClean="0"/>
              <a:t>March</a:t>
            </a:r>
          </a:p>
          <a:p>
            <a:r>
              <a:rPr lang="en-US" dirty="0"/>
              <a:t>We are </a:t>
            </a:r>
            <a:r>
              <a:rPr lang="en-US" dirty="0" smtClean="0"/>
              <a:t>opposite </a:t>
            </a:r>
            <a:r>
              <a:rPr lang="en-US" dirty="0"/>
              <a:t>to political </a:t>
            </a:r>
            <a:r>
              <a:rPr lang="en-US" dirty="0" smtClean="0"/>
              <a:t>monopoly</a:t>
            </a:r>
          </a:p>
          <a:p>
            <a:r>
              <a:rPr lang="en-US" dirty="0"/>
              <a:t>Mikhail </a:t>
            </a:r>
            <a:r>
              <a:rPr lang="en-US" dirty="0" err="1"/>
              <a:t>Khodorkovsky</a:t>
            </a:r>
            <a:r>
              <a:rPr lang="en-US" dirty="0"/>
              <a:t>: group of </a:t>
            </a:r>
            <a:r>
              <a:rPr lang="en-US" dirty="0" smtClean="0"/>
              <a:t>support</a:t>
            </a:r>
          </a:p>
          <a:p>
            <a:r>
              <a:rPr lang="en-US" dirty="0"/>
              <a:t>The people against “United Russia”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of </a:t>
            </a:r>
            <a:r>
              <a:rPr lang="en-US" dirty="0" smtClean="0"/>
              <a:t>protest segment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524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2672" cy="460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85" y="879256"/>
            <a:ext cx="5211207" cy="514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83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3456384" cy="50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5"/>
            <a:ext cx="3960440" cy="51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670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952328" cy="371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0580"/>
            <a:ext cx="3528392" cy="28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484784"/>
            <a:ext cx="551034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53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Cross-links with network’s other most </a:t>
            </a:r>
            <a:r>
              <a:rPr lang="en-US" dirty="0" err="1" smtClean="0"/>
              <a:t>prestigeous</a:t>
            </a:r>
            <a:r>
              <a:rPr lang="en-US" dirty="0" smtClean="0"/>
              <a:t> </a:t>
            </a:r>
            <a:r>
              <a:rPr lang="en-US" dirty="0"/>
              <a:t>actors;</a:t>
            </a:r>
            <a:endParaRPr lang="ru-RU" dirty="0"/>
          </a:p>
          <a:p>
            <a:pPr lvl="0"/>
            <a:r>
              <a:rPr lang="en-US" dirty="0"/>
              <a:t>Maximization of links with other groups;</a:t>
            </a:r>
            <a:endParaRPr lang="ru-RU" dirty="0"/>
          </a:p>
          <a:p>
            <a:pPr lvl="0"/>
            <a:r>
              <a:rPr lang="en-US" dirty="0"/>
              <a:t>Permanent content update in order to stimulate participants’ activity and make the group a source of valuable information;</a:t>
            </a:r>
            <a:endParaRPr lang="ru-RU" dirty="0"/>
          </a:p>
          <a:p>
            <a:pPr lvl="0"/>
            <a:r>
              <a:rPr lang="en-US" dirty="0"/>
              <a:t>Connection between group’s online and offline activities;</a:t>
            </a:r>
            <a:endParaRPr lang="ru-RU" dirty="0"/>
          </a:p>
          <a:p>
            <a:pPr lvl="0"/>
            <a:r>
              <a:rPr lang="en-US" dirty="0"/>
              <a:t>Reposting materials from various Internet resources outside the social network platform;</a:t>
            </a:r>
            <a:endParaRPr lang="ru-RU" dirty="0"/>
          </a:p>
          <a:p>
            <a:pPr lvl="0"/>
            <a:r>
              <a:rPr lang="en-US" dirty="0"/>
              <a:t>Applying additional motivating factors: use of opinion leaders’ authority, replication of popular stereotypes, memes etc.</a:t>
            </a: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Mobilization techniques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8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CIEE_Elections\Фото_протест\04.02.12\z_5ae32d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980"/>
            <a:ext cx="9144000" cy="60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9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r>
              <a:rPr lang="en-US" dirty="0"/>
              <a:t>media </a:t>
            </a:r>
            <a:r>
              <a:rPr lang="en-US" dirty="0" smtClean="0"/>
              <a:t>in </a:t>
            </a:r>
            <a:r>
              <a:rPr lang="en-US" dirty="0"/>
              <a:t>election campaigns in order to shape voters’ behavior (e.g. </a:t>
            </a:r>
            <a:r>
              <a:rPr lang="en-US" dirty="0" err="1"/>
              <a:t>Vitak</a:t>
            </a:r>
            <a:r>
              <a:rPr lang="en-US" dirty="0"/>
              <a:t> et al</a:t>
            </a:r>
            <a:r>
              <a:rPr lang="en-US" dirty="0" smtClean="0"/>
              <a:t>., 2011; </a:t>
            </a:r>
            <a:r>
              <a:rPr lang="en-US" dirty="0"/>
              <a:t>Hong and </a:t>
            </a:r>
            <a:r>
              <a:rPr lang="en-US" dirty="0" smtClean="0"/>
              <a:t>Nadler, </a:t>
            </a:r>
            <a:r>
              <a:rPr lang="en-US" dirty="0"/>
              <a:t>2012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Political mobilization during “Arab spring” events </a:t>
            </a:r>
            <a:r>
              <a:rPr lang="pl-PL" dirty="0" smtClean="0"/>
              <a:t>(</a:t>
            </a:r>
            <a:r>
              <a:rPr lang="en-US" dirty="0" smtClean="0"/>
              <a:t>e.g. </a:t>
            </a:r>
            <a:r>
              <a:rPr lang="pl-PL" dirty="0" smtClean="0"/>
              <a:t>Eltantawy</a:t>
            </a:r>
            <a:r>
              <a:rPr lang="en-US" dirty="0" smtClean="0"/>
              <a:t> and</a:t>
            </a:r>
            <a:r>
              <a:rPr lang="pl-PL" dirty="0" smtClean="0"/>
              <a:t> Wiest</a:t>
            </a:r>
            <a:r>
              <a:rPr lang="en-US" dirty="0" smtClean="0"/>
              <a:t>,</a:t>
            </a:r>
            <a:r>
              <a:rPr lang="pl-PL" dirty="0" smtClean="0"/>
              <a:t> </a:t>
            </a:r>
            <a:r>
              <a:rPr lang="pl-PL" dirty="0"/>
              <a:t>2011; </a:t>
            </a:r>
            <a:r>
              <a:rPr lang="pl-PL" dirty="0" smtClean="0"/>
              <a:t>Mejias</a:t>
            </a:r>
            <a:r>
              <a:rPr lang="en-US" dirty="0" smtClean="0"/>
              <a:t>,</a:t>
            </a:r>
            <a:r>
              <a:rPr lang="pl-PL" dirty="0" smtClean="0"/>
              <a:t> </a:t>
            </a:r>
            <a:r>
              <a:rPr lang="pl-PL" dirty="0"/>
              <a:t>2011; </a:t>
            </a:r>
            <a:r>
              <a:rPr lang="pl-PL" dirty="0" smtClean="0"/>
              <a:t>Tufekci</a:t>
            </a:r>
            <a:r>
              <a:rPr lang="en-US" dirty="0" smtClean="0"/>
              <a:t>,</a:t>
            </a:r>
            <a:r>
              <a:rPr lang="pl-PL" dirty="0" smtClean="0"/>
              <a:t> </a:t>
            </a:r>
            <a:r>
              <a:rPr lang="pl-PL" dirty="0"/>
              <a:t>2011</a:t>
            </a:r>
            <a:r>
              <a:rPr lang="pl-PL" dirty="0" smtClean="0"/>
              <a:t>)</a:t>
            </a:r>
            <a:endParaRPr lang="en-US" dirty="0" smtClean="0"/>
          </a:p>
          <a:p>
            <a:r>
              <a:rPr lang="en-US" dirty="0" smtClean="0"/>
              <a:t>“Occupy” actions (e.g. Skinner, 2011)</a:t>
            </a:r>
          </a:p>
          <a:p>
            <a:r>
              <a:rPr lang="en-US" dirty="0" smtClean="0"/>
              <a:t>Political protest in Moldova and Iran (e.g. </a:t>
            </a:r>
            <a:r>
              <a:rPr lang="en-US" dirty="0" err="1" smtClean="0"/>
              <a:t>Morozov</a:t>
            </a:r>
            <a:r>
              <a:rPr lang="en-US" dirty="0" smtClean="0"/>
              <a:t> 2011)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studies of social media and its impact on political participation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2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CIEE_Elections\Фото_протест\10.12.11\z_98f108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344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CIEE_Elections\поклонная\3mRKicuunZ5ksSadKgaMK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" y="576262"/>
            <a:ext cx="9046713" cy="602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93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IEE_Elections\поклонная\dl970h1_gN45KnJ-v6GP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1500"/>
            <a:ext cx="9038778" cy="60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44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Protest segment of Vkontakte (September 2013)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" y="1513935"/>
            <a:ext cx="8962893" cy="522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037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“Observers of Saint Petersburg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“</a:t>
            </a:r>
            <a:r>
              <a:rPr lang="en-US" dirty="0"/>
              <a:t>Municipal Saw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“</a:t>
            </a:r>
            <a:r>
              <a:rPr lang="en-US" dirty="0"/>
              <a:t>We follow the communal sphere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“</a:t>
            </a:r>
            <a:r>
              <a:rPr lang="en-US" dirty="0"/>
              <a:t>Just elections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“</a:t>
            </a:r>
            <a:r>
              <a:rPr lang="en-US" dirty="0"/>
              <a:t>Beautiful Petersburg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</a:t>
            </a:r>
            <a:r>
              <a:rPr lang="en-US" dirty="0" err="1"/>
              <a:t>No.More.Garbarge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Bicyclization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</a:t>
            </a:r>
            <a:r>
              <a:rPr lang="en-US" dirty="0"/>
              <a:t>Let’s do!”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protest to civic participation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314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media seems to be an effective tool for political mobilization of youth in Russia</a:t>
            </a:r>
          </a:p>
          <a:p>
            <a:endParaRPr lang="en-US" dirty="0" smtClean="0"/>
          </a:p>
          <a:p>
            <a:r>
              <a:rPr lang="en-US" dirty="0" smtClean="0"/>
              <a:t>After the end of electoral cycle protest activity continued and a number of civic initiatives and NGOs appeared in big cities where protest actions were popular</a:t>
            </a:r>
          </a:p>
          <a:p>
            <a:endParaRPr lang="en-US" dirty="0"/>
          </a:p>
          <a:p>
            <a:r>
              <a:rPr lang="en-US" dirty="0" smtClean="0"/>
              <a:t>Russian society is ideologically divided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Outlook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319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Questions are welcome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04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Politicization of new social groups: youth, middle class</a:t>
            </a:r>
          </a:p>
          <a:p>
            <a:endParaRPr lang="en-US" dirty="0" smtClean="0"/>
          </a:p>
          <a:p>
            <a:r>
              <a:rPr lang="en-US" dirty="0" smtClean="0"/>
              <a:t>Use of social media for political agitation</a:t>
            </a:r>
          </a:p>
          <a:p>
            <a:endParaRPr lang="en-US" dirty="0" smtClean="0"/>
          </a:p>
          <a:p>
            <a:r>
              <a:rPr lang="en-US" dirty="0" smtClean="0"/>
              <a:t>Wide-spread distribution of information about electoral fraud</a:t>
            </a:r>
          </a:p>
          <a:p>
            <a:endParaRPr lang="en-US" dirty="0"/>
          </a:p>
          <a:p>
            <a:r>
              <a:rPr lang="en-US" dirty="0" smtClean="0"/>
              <a:t>Arrangement of protest and statist meetings and demonstrations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factors of electoral cycle 2011-2012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7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role of social media in politicization of youth and middle class?</a:t>
            </a:r>
          </a:p>
          <a:p>
            <a:endParaRPr lang="en-US" dirty="0" smtClean="0"/>
          </a:p>
          <a:p>
            <a:r>
              <a:rPr lang="en-US" dirty="0" smtClean="0"/>
              <a:t>What techniques of political mobilization were used?</a:t>
            </a:r>
          </a:p>
          <a:p>
            <a:endParaRPr lang="en-US" dirty="0"/>
          </a:p>
          <a:p>
            <a:r>
              <a:rPr lang="en-US" dirty="0" smtClean="0"/>
              <a:t>What were the outcomes of political mobilization?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of analysis: protest and statist segments </a:t>
            </a:r>
            <a:r>
              <a:rPr lang="en-US" dirty="0"/>
              <a:t>(set of groups) </a:t>
            </a:r>
            <a:r>
              <a:rPr lang="en-US" dirty="0" smtClean="0"/>
              <a:t>of the social network “</a:t>
            </a:r>
            <a:r>
              <a:rPr lang="en-US" dirty="0" err="1" smtClean="0"/>
              <a:t>Vkontakte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Subject of analysis: political communication within the framework of above segments</a:t>
            </a:r>
          </a:p>
          <a:p>
            <a:endParaRPr lang="en-US" dirty="0"/>
          </a:p>
          <a:p>
            <a:r>
              <a:rPr lang="en-US" dirty="0" smtClean="0"/>
              <a:t>Methods: network analysis, content analysis, event analysis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method (I)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5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Groups selection criteria: </a:t>
            </a:r>
          </a:p>
          <a:p>
            <a:pPr marL="109728" indent="0">
              <a:buNone/>
            </a:pPr>
            <a:r>
              <a:rPr lang="en-US" dirty="0"/>
              <a:t>1)	attitude to V. Putin and D. Medvedev (support/disapproval);</a:t>
            </a:r>
          </a:p>
          <a:p>
            <a:pPr marL="109728" indent="0">
              <a:buNone/>
            </a:pPr>
            <a:r>
              <a:rPr lang="en-US" dirty="0"/>
              <a:t>2)	attitude to political party “United Russia” and its policy (support / disapproval);</a:t>
            </a:r>
          </a:p>
          <a:p>
            <a:pPr marL="109728" indent="0">
              <a:buNone/>
            </a:pPr>
            <a:r>
              <a:rPr lang="en-US" dirty="0"/>
              <a:t>3)	attitude to opposition leaders (A. </a:t>
            </a:r>
            <a:r>
              <a:rPr lang="en-US" dirty="0" err="1"/>
              <a:t>Navalny</a:t>
            </a:r>
            <a:r>
              <a:rPr lang="en-US" dirty="0"/>
              <a:t>, S. </a:t>
            </a:r>
            <a:r>
              <a:rPr lang="en-US" dirty="0" err="1"/>
              <a:t>Udaltsov</a:t>
            </a:r>
            <a:r>
              <a:rPr lang="en-US" dirty="0"/>
              <a:t>, B. </a:t>
            </a:r>
            <a:r>
              <a:rPr lang="en-US" dirty="0" err="1"/>
              <a:t>Nemtsov</a:t>
            </a:r>
            <a:r>
              <a:rPr lang="en-US" dirty="0"/>
              <a:t>, I. </a:t>
            </a:r>
            <a:r>
              <a:rPr lang="en-US" dirty="0" err="1"/>
              <a:t>Yashin</a:t>
            </a:r>
            <a:r>
              <a:rPr lang="en-US" dirty="0"/>
              <a:t>) (support / disapproval);</a:t>
            </a:r>
          </a:p>
          <a:p>
            <a:pPr marL="109728" indent="0">
              <a:buNone/>
            </a:pPr>
            <a:r>
              <a:rPr lang="en-US" dirty="0"/>
              <a:t>4)	evaluation of parliamentary and presidential elections (legitimate / illegitimate);</a:t>
            </a:r>
          </a:p>
          <a:p>
            <a:pPr marL="109728" indent="0">
              <a:buNone/>
            </a:pPr>
            <a:r>
              <a:rPr lang="en-US" dirty="0"/>
              <a:t>5)	attitude to protest actions (support / disapproval).</a:t>
            </a:r>
          </a:p>
          <a:p>
            <a:endParaRPr lang="en-US" dirty="0" smtClean="0"/>
          </a:p>
          <a:p>
            <a:r>
              <a:rPr lang="en-US" b="1" dirty="0" smtClean="0"/>
              <a:t>50 most popular groups in each segment</a:t>
            </a:r>
          </a:p>
          <a:p>
            <a:endParaRPr lang="en-US" b="1" dirty="0" smtClean="0"/>
          </a:p>
          <a:p>
            <a:r>
              <a:rPr lang="en-US" b="1" dirty="0" smtClean="0"/>
              <a:t>Links and reposts on the walls of the groups</a:t>
            </a:r>
          </a:p>
          <a:p>
            <a:endParaRPr lang="en-US" b="1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method (II)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5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" y="1481138"/>
            <a:ext cx="9045240" cy="51162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Statist segment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4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" y="1481138"/>
            <a:ext cx="9045240" cy="51162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Protest segment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1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047484"/>
              </p:ext>
            </p:extLst>
          </p:nvPr>
        </p:nvGraphicFramePr>
        <p:xfrm>
          <a:off x="457200" y="1481138"/>
          <a:ext cx="8229600" cy="360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01012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Protest</a:t>
                      </a:r>
                      <a:endParaRPr lang="ru-RU" dirty="0"/>
                    </a:p>
                  </a:txBody>
                  <a:tcPr/>
                </a:tc>
              </a:tr>
              <a:tr h="901012">
                <a:tc>
                  <a:txBody>
                    <a:bodyPr/>
                    <a:lstStyle/>
                    <a:p>
                      <a:r>
                        <a:rPr lang="en-US" dirty="0" smtClean="0"/>
                        <a:t>Density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0,053</a:t>
                      </a:r>
                      <a:endParaRPr lang="ru-RU" dirty="0"/>
                    </a:p>
                  </a:txBody>
                  <a:tcPr/>
                </a:tc>
              </a:tr>
              <a:tr h="901012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degree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5,2</a:t>
                      </a:r>
                      <a:endParaRPr lang="ru-RU" dirty="0"/>
                    </a:p>
                  </a:txBody>
                  <a:tcPr/>
                </a:tc>
              </a:tr>
              <a:tr h="901012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Centralization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parameters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6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</TotalTime>
  <Words>502</Words>
  <Application>Microsoft Office PowerPoint</Application>
  <PresentationFormat>Apresentação na tela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Открытая</vt:lpstr>
      <vt:lpstr>1_Открытая</vt:lpstr>
      <vt:lpstr>The role of social networks in political mobilization and protest in Russia</vt:lpstr>
      <vt:lpstr>Recent studies of social media and its impact on political participation</vt:lpstr>
      <vt:lpstr>New factors of electoral cycle 2011-2012</vt:lpstr>
      <vt:lpstr>Questions</vt:lpstr>
      <vt:lpstr>Data and method (I)</vt:lpstr>
      <vt:lpstr>Data and method (II)</vt:lpstr>
      <vt:lpstr>Statist segment</vt:lpstr>
      <vt:lpstr>Protest segment</vt:lpstr>
      <vt:lpstr>Key parameters:</vt:lpstr>
      <vt:lpstr>Core of statist segment</vt:lpstr>
      <vt:lpstr>Apresentação do PowerPoint</vt:lpstr>
      <vt:lpstr>Apresentação do PowerPoint</vt:lpstr>
      <vt:lpstr>Apresentação do PowerPoint</vt:lpstr>
      <vt:lpstr>Core of protest segment</vt:lpstr>
      <vt:lpstr>Apresentação do PowerPoint</vt:lpstr>
      <vt:lpstr>Apresentação do PowerPoint</vt:lpstr>
      <vt:lpstr>Apresentação do PowerPoint</vt:lpstr>
      <vt:lpstr>Mobilization techniques</vt:lpstr>
      <vt:lpstr>Apresentação do PowerPoint</vt:lpstr>
      <vt:lpstr>Apresentação do PowerPoint</vt:lpstr>
      <vt:lpstr>Apresentação do PowerPoint</vt:lpstr>
      <vt:lpstr>Apresentação do PowerPoint</vt:lpstr>
      <vt:lpstr>Protest segment of Vkontakte (September 2013)</vt:lpstr>
      <vt:lpstr>From protest to civic participation</vt:lpstr>
      <vt:lpstr>Discussion and Outlook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social networks in political mobilization and protest in Russia</dc:title>
  <dc:creator>Александр</dc:creator>
  <cp:lastModifiedBy>User</cp:lastModifiedBy>
  <cp:revision>17</cp:revision>
  <dcterms:created xsi:type="dcterms:W3CDTF">2014-03-20T13:35:16Z</dcterms:created>
  <dcterms:modified xsi:type="dcterms:W3CDTF">2023-10-27T22:05:32Z</dcterms:modified>
</cp:coreProperties>
</file>