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</p:sldMasterIdLst>
  <p:sldIdLst>
    <p:sldId id="256" r:id="rId3"/>
    <p:sldId id="257" r:id="rId4"/>
    <p:sldId id="284" r:id="rId5"/>
    <p:sldId id="285" r:id="rId6"/>
    <p:sldId id="288" r:id="rId7"/>
    <p:sldId id="289" r:id="rId8"/>
    <p:sldId id="287" r:id="rId9"/>
    <p:sldId id="286" r:id="rId10"/>
    <p:sldId id="290" r:id="rId11"/>
    <p:sldId id="296" r:id="rId12"/>
    <p:sldId id="295" r:id="rId13"/>
    <p:sldId id="297" r:id="rId14"/>
    <p:sldId id="294" r:id="rId15"/>
    <p:sldId id="260" r:id="rId16"/>
    <p:sldId id="261" r:id="rId17"/>
    <p:sldId id="292" r:id="rId18"/>
    <p:sldId id="293" r:id="rId19"/>
    <p:sldId id="28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27.10.2023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>
              <a:solidFill>
                <a:srgbClr val="4F81BD">
                  <a:tint val="20000"/>
                </a:srgbClr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8965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prstClr val="black"/>
                </a:solidFill>
              </a:rPr>
              <a:pPr/>
              <a:t>27.10.2023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prstClr val="black"/>
                </a:solidFill>
              </a:rPr>
              <a:pPr/>
              <a:t>‹nº›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540951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prstClr val="white"/>
                </a:solidFill>
              </a:rPr>
              <a:pPr/>
              <a:t>27.10.2023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‹nº›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1873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prstClr val="white"/>
                </a:solidFill>
              </a:rPr>
              <a:pPr/>
              <a:t>27.10.2023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‹nº›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615842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prstClr val="black"/>
                </a:solidFill>
              </a:rPr>
              <a:pPr/>
              <a:t>27.10.2023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prstClr val="black"/>
                </a:solidFill>
              </a:rPr>
              <a:pPr/>
              <a:t>‹nº›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6474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prstClr val="white"/>
                </a:solidFill>
              </a:rPr>
              <a:pPr/>
              <a:t>27.10.2023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‹nº›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345215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prstClr val="black"/>
                </a:solidFill>
              </a:rPr>
              <a:pPr/>
              <a:t>27.10.2023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prstClr val="black"/>
                </a:solidFill>
              </a:rPr>
              <a:pPr/>
              <a:t>‹nº›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0809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prstClr val="black"/>
                </a:solidFill>
              </a:rPr>
              <a:pPr/>
              <a:t>27.10.2023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prstClr val="black"/>
                </a:solidFill>
              </a:rPr>
              <a:pPr/>
              <a:t>‹nº›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8665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‹nº›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>
                <a:solidFill>
                  <a:prstClr val="white"/>
                </a:solidFill>
              </a:rPr>
              <a:pPr/>
              <a:t>27.10.2023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‹nº›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3822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prstClr val="black"/>
                </a:solidFill>
              </a:rPr>
              <a:pPr/>
              <a:t>27.10.2023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prstClr val="black"/>
                </a:solidFill>
              </a:rPr>
              <a:pPr/>
              <a:t>‹nº›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5373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prstClr val="black"/>
                </a:solidFill>
              </a:rPr>
              <a:pPr/>
              <a:t>27.10.2023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prstClr val="black"/>
                </a:solidFill>
              </a:rPr>
              <a:pPr/>
              <a:t>‹nº›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839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‹nº›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‹nº›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‹nº›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‹nº›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‹nº›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‹nº›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‹nº›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>
                <a:solidFill>
                  <a:prstClr val="black"/>
                </a:solidFill>
              </a:rPr>
              <a:pPr/>
              <a:t>27.10.2023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>
                <a:solidFill>
                  <a:prstClr val="black"/>
                </a:solidFill>
              </a:rPr>
              <a:pPr/>
              <a:t>‹nº›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448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36912"/>
            <a:ext cx="7772400" cy="1829761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Coordination of parties' voting in the State Duma: case of electoral legislation change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332656"/>
            <a:ext cx="7772400" cy="1199704"/>
          </a:xfrm>
        </p:spPr>
        <p:txBody>
          <a:bodyPr>
            <a:normAutofit/>
          </a:bodyPr>
          <a:lstStyle/>
          <a:p>
            <a:endParaRPr lang="ru-RU" sz="2000" b="1" i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115616" y="5157192"/>
            <a:ext cx="6172200" cy="1470025"/>
          </a:xfrm>
          <a:prstGeom prst="rect">
            <a:avLst/>
          </a:prstGeom>
        </p:spPr>
        <p:txBody>
          <a:bodyPr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1" i="1" u="none" strike="noStrike" kern="1200" cap="none" spc="0" normalizeH="0" baseline="0" noProof="0" dirty="0">
              <a:ln>
                <a:noFill/>
              </a:ln>
              <a:solidFill>
                <a:srgbClr val="464646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220415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data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7107835"/>
              </p:ext>
            </p:extLst>
          </p:nvPr>
        </p:nvGraphicFramePr>
        <p:xfrm>
          <a:off x="395536" y="1412777"/>
          <a:ext cx="8352929" cy="5039116"/>
        </p:xfrm>
        <a:graphic>
          <a:graphicData uri="http://schemas.openxmlformats.org/drawingml/2006/table">
            <a:tbl>
              <a:tblPr firstRow="1" firstCol="1" bandRow="1"/>
              <a:tblGrid>
                <a:gridCol w="1735037"/>
                <a:gridCol w="1361307"/>
                <a:gridCol w="2880320"/>
                <a:gridCol w="1099493"/>
                <a:gridCol w="1276772"/>
              </a:tblGrid>
              <a:tr h="7523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Law registration</a:t>
                      </a:r>
                      <a:r>
                        <a:rPr lang="en-US" sz="1800" b="1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data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149" marR="4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Author/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Initiative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149" marR="4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Overview</a:t>
                      </a:r>
                      <a:r>
                        <a:rPr lang="en-US" sz="1800" b="1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of the law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149" marR="4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Public position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/ </a:t>
                      </a:r>
                      <a:r>
                        <a:rPr lang="en-US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Date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149" marR="4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Results of voting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149" marR="4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29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Федеральный закон от 8 марта 2011 года № 34-ФЗ «О внесении изменений в Федеральный закон «Об основных гарантиях избирательных прав и права на участие в референдуме граждан Российской Федерации» (Собрание законодательства РФ. 2011. №. 11. Ст. 1503)</a:t>
                      </a:r>
                      <a:endParaRPr lang="ru-RU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149" marR="4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Внесен Законодательным Собранием Санкт-Петербурга.</a:t>
                      </a:r>
                      <a:endParaRPr lang="ru-RU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149" marR="4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Уточнено, что если выборы в законодательный (представительный) орган государственной власти субъекта РФ проводились не в марте, следующие выборы проводятся в ближайший к дню истечения срока полномочий этого органа единый день голосования. Разрешено законом субъекта РФ продлевать или сокращать не более чем на 6 месяцев срок полномочий законодательного (представительного) органа государственной власти субъекта РФ в целях совмещения дня голосования на выборах депутатов этого органа с днем голосования на выборах депутатов Государственной Думы. Фактически речь идет о возможности перенести региональные выборы с 11 марта 2012 года на 4 декабря 2011 года.</a:t>
                      </a:r>
                      <a:endParaRPr lang="ru-RU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149" marR="4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 – Против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 февраля 2011</a:t>
                      </a:r>
                    </a:p>
                  </a:txBody>
                  <a:tcPr marL="48149" marR="4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474747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Проголосовало за 411 чел. 91,3 %</a:t>
                      </a:r>
                      <a:endParaRPr lang="ru-RU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474747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Проголосовало против 1 чел. 0,2 %</a:t>
                      </a:r>
                      <a:endParaRPr lang="ru-RU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474747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Воздержалось 0 чел. 0,0 %</a:t>
                      </a:r>
                      <a:endParaRPr lang="ru-RU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474747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Голосовало 412 чел.</a:t>
                      </a:r>
                      <a:endParaRPr lang="ru-RU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474747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Не голосовало 38 чел. 8,4 %</a:t>
                      </a:r>
                      <a:endParaRPr lang="ru-RU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474747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Результат: принято</a:t>
                      </a:r>
                      <a:endParaRPr lang="ru-RU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ts val="1425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474747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149" marR="4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320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Федеральный закон от 20 марта 2011 года № 38-ФЗ «О внесении изменений в статьи 35 и 38 Федерального закона «Об основных гарантиях избирательных прав и права на участие в референдуме граждан Российской Федерации» и в Федеральный закон «Об общих принципах организации местного самоуправления в Российской Федерации» в связи с применением пропорциональной избирательной системы на выборах депутатов представительных органов муниципальных районов и городских округов» (Собрание законодательства РФ. 2011. №. 13. Ст. 1685)</a:t>
                      </a:r>
                      <a:endParaRPr lang="ru-RU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149" marR="4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Внесен Президентом РФ.</a:t>
                      </a:r>
                      <a:endParaRPr lang="ru-RU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149" marR="4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Установлено, что не менее половины депутатских мандатов в избираемом на муниципальных выборах представительном органе муниципального района, городского округа с численностью 20 и более депутатов должно замещаться по пропорциональной системе. При этом заградительный барьер не может быть больше 5%. Партии, допущенные к распределению мандатов в представительном органе муниципального образования, и кандидаты от этих партий освобождаются от сбора подписей на следующих выборах в этот орган. Установлено, что депутаты, избранные в представительный орган муниципального образования в составе списка кандидатов, образуют в этом органе фракцию. К членстве во фракции в представительном органе муниципального образования установлены те же требования, что и для фракций в законодательных (представительных) органах государственной власти субъектов РФ.</a:t>
                      </a:r>
                      <a:endParaRPr lang="ru-RU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149" marR="4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КПРФ – ЗА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 марта 2011</a:t>
                      </a:r>
                    </a:p>
                  </a:txBody>
                  <a:tcPr marL="48149" marR="4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474747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Проголосовало за 447 чел. 99,3 %</a:t>
                      </a:r>
                      <a:endParaRPr lang="ru-RU" sz="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474747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Проголосовало против 0 чел. 0,0 %</a:t>
                      </a:r>
                      <a:endParaRPr lang="ru-RU" sz="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474747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Воздержалось 0 чел. 0,0 %</a:t>
                      </a:r>
                      <a:endParaRPr lang="ru-RU" sz="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474747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Голосовало 447 чел.</a:t>
                      </a:r>
                      <a:endParaRPr lang="ru-RU" sz="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474747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Не голосовало 3 чел. 0,7 %</a:t>
                      </a:r>
                      <a:endParaRPr lang="ru-RU" sz="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474747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Результат: принято</a:t>
                      </a:r>
                      <a:endParaRPr lang="ru-RU" sz="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ts val="1425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474747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8149" marR="48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533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United Russia and LDPR tend to vote rather similar</a:t>
            </a:r>
          </a:p>
          <a:p>
            <a:r>
              <a:rPr lang="en-US" dirty="0" smtClean="0"/>
              <a:t>CPRF and Just Russia also elaborate rather similar strategies, although their voting wasn’t crucial</a:t>
            </a:r>
          </a:p>
          <a:p>
            <a:r>
              <a:rPr lang="en-US" dirty="0" smtClean="0"/>
              <a:t>All factions of State Duma tend to support the “cartel” laws</a:t>
            </a:r>
          </a:p>
          <a:p>
            <a:r>
              <a:rPr lang="en-US" dirty="0" smtClean="0"/>
              <a:t>In most cases party discipline is observed</a:t>
            </a:r>
          </a:p>
          <a:p>
            <a:r>
              <a:rPr lang="en-US" dirty="0" smtClean="0"/>
              <a:t>Just Russia is more “plural” comparing to others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697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is difficult to find coordination as negotiations between deputies are shadowed and inter-party collaboration is opaque;</a:t>
            </a:r>
          </a:p>
          <a:p>
            <a:endParaRPr lang="en-US" dirty="0" smtClean="0"/>
          </a:p>
          <a:p>
            <a:r>
              <a:rPr lang="en-US" dirty="0" smtClean="0"/>
              <a:t>We didn’t manage to identify if there were impact of external actors on factions’ voting</a:t>
            </a:r>
          </a:p>
          <a:p>
            <a:pPr marL="109728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687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Russia party initiated “Italian strike” (work-to-rule) in State Duma to protest against “Law about </a:t>
            </a:r>
            <a:r>
              <a:rPr lang="en-US" dirty="0" smtClean="0"/>
              <a:t>manifestations”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“Italian strike” in State Duma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068960"/>
            <a:ext cx="3528392" cy="2822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600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Object: 5</a:t>
            </a:r>
            <a:r>
              <a:rPr lang="en-US" baseline="30000" dirty="0" smtClean="0"/>
              <a:t>th</a:t>
            </a:r>
            <a:r>
              <a:rPr lang="en-US" dirty="0" smtClean="0"/>
              <a:t> State Duma (2007-2011)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Sample: results of individual voting on 44 laws that adopted electoral or party changes</a:t>
            </a:r>
          </a:p>
          <a:p>
            <a:endParaRPr lang="en-US" dirty="0" smtClean="0"/>
          </a:p>
          <a:p>
            <a:r>
              <a:rPr lang="en-US" dirty="0" smtClean="0"/>
              <a:t>Stenographs of State of the Nation address</a:t>
            </a:r>
          </a:p>
          <a:p>
            <a:endParaRPr lang="en-US" dirty="0"/>
          </a:p>
          <a:p>
            <a:r>
              <a:rPr lang="en-US" dirty="0" smtClean="0"/>
              <a:t>Info about deputies who initiated the laws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and method (I)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350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08512"/>
          </a:xfrm>
        </p:spPr>
        <p:txBody>
          <a:bodyPr>
            <a:normAutofit/>
          </a:bodyPr>
          <a:lstStyle/>
          <a:p>
            <a:r>
              <a:rPr lang="en-US" dirty="0" smtClean="0"/>
              <a:t>Multivariate logistic regression with dummy variables</a:t>
            </a:r>
          </a:p>
          <a:p>
            <a:endParaRPr lang="en-US" dirty="0" smtClean="0"/>
          </a:p>
          <a:p>
            <a:r>
              <a:rPr lang="en-US" dirty="0" smtClean="0"/>
              <a:t>Dependent variable: deputy’s voting (For, Against, Abstain, Didn’t vote)</a:t>
            </a:r>
          </a:p>
          <a:p>
            <a:endParaRPr lang="en-US" dirty="0" smtClean="0"/>
          </a:p>
          <a:p>
            <a:r>
              <a:rPr lang="en-US" dirty="0" smtClean="0"/>
              <a:t>Predictors: </a:t>
            </a:r>
          </a:p>
          <a:p>
            <a:pPr>
              <a:buFontTx/>
              <a:buChar char="-"/>
            </a:pPr>
            <a:r>
              <a:rPr lang="en-US" dirty="0" smtClean="0"/>
              <a:t>signal from President’s Administration; </a:t>
            </a:r>
          </a:p>
          <a:p>
            <a:pPr>
              <a:buFontTx/>
              <a:buChar char="-"/>
            </a:pPr>
            <a:r>
              <a:rPr lang="en-US" dirty="0" smtClean="0"/>
              <a:t>author; </a:t>
            </a:r>
          </a:p>
          <a:p>
            <a:pPr>
              <a:buFontTx/>
              <a:buChar char="-"/>
            </a:pPr>
            <a:r>
              <a:rPr lang="en-US" dirty="0" smtClean="0"/>
              <a:t>“cartel” interests;</a:t>
            </a:r>
          </a:p>
          <a:p>
            <a:pPr>
              <a:buFontTx/>
              <a:buChar char="-"/>
            </a:pPr>
            <a:endParaRPr lang="en-US" dirty="0" smtClean="0"/>
          </a:p>
          <a:p>
            <a:endParaRPr lang="en-US" b="1" dirty="0" smtClean="0"/>
          </a:p>
          <a:p>
            <a:endParaRPr lang="en-US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and method (II)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659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1051560"/>
          </a:xfrm>
        </p:spPr>
        <p:txBody>
          <a:bodyPr/>
          <a:lstStyle/>
          <a:p>
            <a:r>
              <a:rPr lang="en-US" dirty="0" smtClean="0"/>
              <a:t>Example of data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5583388"/>
              </p:ext>
            </p:extLst>
          </p:nvPr>
        </p:nvGraphicFramePr>
        <p:xfrm>
          <a:off x="755576" y="1844824"/>
          <a:ext cx="7416824" cy="3744420"/>
        </p:xfrm>
        <a:graphic>
          <a:graphicData uri="http://schemas.openxmlformats.org/drawingml/2006/table">
            <a:tbl>
              <a:tblPr/>
              <a:tblGrid>
                <a:gridCol w="288032"/>
                <a:gridCol w="1368468"/>
                <a:gridCol w="1534837"/>
                <a:gridCol w="393068"/>
                <a:gridCol w="196535"/>
                <a:gridCol w="196535"/>
                <a:gridCol w="294801"/>
                <a:gridCol w="294801"/>
                <a:gridCol w="294801"/>
                <a:gridCol w="196535"/>
                <a:gridCol w="294801"/>
                <a:gridCol w="294801"/>
                <a:gridCol w="196535"/>
                <a:gridCol w="196535"/>
                <a:gridCol w="294801"/>
                <a:gridCol w="294801"/>
                <a:gridCol w="294801"/>
                <a:gridCol w="196535"/>
                <a:gridCol w="294801"/>
              </a:tblGrid>
              <a:tr h="5374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№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Law register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Date of voting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United Russia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CPRF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LDPR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Just Russia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9809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 144-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ФЗ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 июля 2008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99809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 160-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ФЗ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 июля 2008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99809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 200-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ФЗ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 октября 2008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99809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 41-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ФЗ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 марта 2009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99809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 42-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ФЗ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 марта 2009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99809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 75-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ФЗ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 апреля 2009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99809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 94-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ФЗ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 апреля 2009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99809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 196-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ФЗ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 июня 2009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99809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 319-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Ф3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 декабря 2009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99809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 80-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ФЗ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 апреля 2010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99809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 116-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ФЗ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 мая 2010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99809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 289-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ФЗ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 октября 2010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9809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 44-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ФЗ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 марта 2011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99809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 259-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ФЗ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 июля 2011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99809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 287-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ФЗ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 октября 2011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09799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 421-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ФЗ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 ноября 2011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249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1051560"/>
          </a:xfrm>
        </p:spPr>
        <p:txBody>
          <a:bodyPr/>
          <a:lstStyle/>
          <a:p>
            <a:r>
              <a:rPr lang="en-US" dirty="0" smtClean="0"/>
              <a:t>Example of data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5223747"/>
              </p:ext>
            </p:extLst>
          </p:nvPr>
        </p:nvGraphicFramePr>
        <p:xfrm>
          <a:off x="179513" y="1628800"/>
          <a:ext cx="8784975" cy="4482052"/>
        </p:xfrm>
        <a:graphic>
          <a:graphicData uri="http://schemas.openxmlformats.org/drawingml/2006/table">
            <a:tbl>
              <a:tblPr/>
              <a:tblGrid>
                <a:gridCol w="2815350"/>
                <a:gridCol w="869908"/>
                <a:gridCol w="874536"/>
                <a:gridCol w="874536"/>
                <a:gridCol w="874536"/>
                <a:gridCol w="777365"/>
                <a:gridCol w="777365"/>
                <a:gridCol w="921379"/>
              </a:tblGrid>
              <a:tr h="4061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Deputies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Faction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 144-ФЗ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 160-ФЗ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 200-ФЗ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 41-ФЗ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 42-ФЗ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 75-ФЗ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82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АБРАМОВ Виктор Семенович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ЕР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517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АМИРИЛАЕВ Адам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Баширович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ЕР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Не голосовал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82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АНИКЕЕВ Григорий Викторович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ЕР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82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АНТОНОВ Виктор Васильевич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ЕР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82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АНТОНОВ Роман Валерьевич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ЕР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82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АРШБА Отари Ионович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ЕР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82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АСЕЕВ Владимир Михайлович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ЕР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82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АХМЕТОВ Спартак Галеевич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ЕР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82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БАБИЧ Михаил Викторович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ЕР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16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БАЛЫХИН Григорий Артёмович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ЕР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461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 smtClean="0"/>
              <a:t>Thank you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GB" dirty="0" smtClean="0"/>
              <a:t>Questions are welcome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704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b="1" i="1" dirty="0" smtClean="0"/>
              <a:t>Cartel Party Theory (</a:t>
            </a:r>
            <a:r>
              <a:rPr lang="en-US" b="1" i="1" dirty="0"/>
              <a:t>Katz and </a:t>
            </a:r>
            <a:r>
              <a:rPr lang="en-US" b="1" i="1" dirty="0" err="1"/>
              <a:t>Mair</a:t>
            </a:r>
            <a:r>
              <a:rPr lang="en-US" b="1" i="1" dirty="0" smtClean="0"/>
              <a:t>, 1995):</a:t>
            </a:r>
          </a:p>
          <a:p>
            <a:r>
              <a:rPr lang="en-US" sz="2800" dirty="0" smtClean="0"/>
              <a:t>During recent 30 years party systems in consolidated democracies show trends when parties “move” from civil society towards the state;</a:t>
            </a:r>
          </a:p>
          <a:p>
            <a:endParaRPr lang="ru-RU" sz="2800" dirty="0"/>
          </a:p>
          <a:p>
            <a:r>
              <a:rPr lang="en-US" dirty="0" smtClean="0"/>
              <a:t>Parliamentary parties collaborate to create preferences to themselves as well as to limit competitive area in the forthcoming elections</a:t>
            </a:r>
            <a:r>
              <a:rPr lang="ru-RU" dirty="0" smtClean="0"/>
              <a:t>;</a:t>
            </a:r>
            <a:endParaRPr lang="ru-RU" dirty="0"/>
          </a:p>
          <a:p>
            <a:endParaRPr lang="en-US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determinants of party and electoral law change?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423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Russell J. </a:t>
            </a:r>
            <a:r>
              <a:rPr lang="en-US" dirty="0" smtClean="0"/>
              <a:t>Dalton </a:t>
            </a:r>
            <a:r>
              <a:rPr lang="en-US" i="1" dirty="0"/>
              <a:t>Citizen </a:t>
            </a:r>
            <a:r>
              <a:rPr lang="en-US" i="1" dirty="0" smtClean="0"/>
              <a:t>Politics</a:t>
            </a:r>
            <a:r>
              <a:rPr lang="en-US" i="1" dirty="0"/>
              <a:t>. Public Opinion and Political Parties in Advanced Industrial </a:t>
            </a:r>
            <a:r>
              <a:rPr lang="en-US" i="1" dirty="0" smtClean="0"/>
              <a:t>Democracies</a:t>
            </a:r>
            <a:r>
              <a:rPr lang="en-US" dirty="0" smtClean="0"/>
              <a:t> / </a:t>
            </a:r>
            <a:r>
              <a:rPr lang="en-US" dirty="0" err="1"/>
              <a:t>Chatam</a:t>
            </a:r>
            <a:r>
              <a:rPr lang="en-US" dirty="0"/>
              <a:t>, </a:t>
            </a:r>
            <a:r>
              <a:rPr lang="en-US" dirty="0" err="1"/>
              <a:t>Chatam</a:t>
            </a:r>
            <a:r>
              <a:rPr lang="en-US" dirty="0"/>
              <a:t> </a:t>
            </a:r>
            <a:r>
              <a:rPr lang="en-US" dirty="0" smtClean="0"/>
              <a:t>House </a:t>
            </a:r>
            <a:r>
              <a:rPr lang="en-US" dirty="0"/>
              <a:t>Publishers, 1988 (1996); </a:t>
            </a:r>
            <a:endParaRPr lang="en-US" dirty="0" smtClean="0"/>
          </a:p>
          <a:p>
            <a:r>
              <a:rPr lang="en-US" dirty="0" smtClean="0"/>
              <a:t>Peter </a:t>
            </a:r>
            <a:r>
              <a:rPr lang="en-US" dirty="0" err="1" smtClean="0"/>
              <a:t>Mair</a:t>
            </a:r>
            <a:r>
              <a:rPr lang="en-US" dirty="0" smtClean="0"/>
              <a:t> </a:t>
            </a:r>
            <a:r>
              <a:rPr lang="en-US" i="1" dirty="0" smtClean="0"/>
              <a:t>The </a:t>
            </a:r>
            <a:r>
              <a:rPr lang="en-US" i="1" dirty="0"/>
              <a:t>Problem of Party System </a:t>
            </a:r>
            <a:r>
              <a:rPr lang="en-US" i="1" dirty="0" smtClean="0"/>
              <a:t>Change // </a:t>
            </a:r>
            <a:r>
              <a:rPr lang="en-US" dirty="0" smtClean="0"/>
              <a:t>Journal </a:t>
            </a:r>
            <a:r>
              <a:rPr lang="en-US" dirty="0"/>
              <a:t>of Theoretical </a:t>
            </a:r>
            <a:r>
              <a:rPr lang="en-US" dirty="0" smtClean="0"/>
              <a:t>Politics</a:t>
            </a:r>
            <a:r>
              <a:rPr lang="en-US" dirty="0"/>
              <a:t>, vol. 1, 1989, pp. 251-276; </a:t>
            </a:r>
            <a:endParaRPr lang="en-US" dirty="0" smtClean="0"/>
          </a:p>
          <a:p>
            <a:r>
              <a:rPr lang="en-US" dirty="0" smtClean="0"/>
              <a:t>Peter </a:t>
            </a:r>
            <a:r>
              <a:rPr lang="en-US" dirty="0" err="1" smtClean="0"/>
              <a:t>Mair</a:t>
            </a:r>
            <a:r>
              <a:rPr lang="en-US" dirty="0" smtClean="0"/>
              <a:t> </a:t>
            </a:r>
            <a:r>
              <a:rPr lang="en-US" i="1" dirty="0" smtClean="0"/>
              <a:t>Continuity</a:t>
            </a:r>
            <a:r>
              <a:rPr lang="en-US" i="1" dirty="0"/>
              <a:t>, Change, and the Vulnerability of </a:t>
            </a:r>
            <a:r>
              <a:rPr lang="en-US" i="1" dirty="0" smtClean="0"/>
              <a:t>Party</a:t>
            </a:r>
            <a:r>
              <a:rPr lang="en-US" dirty="0" smtClean="0"/>
              <a:t> // </a:t>
            </a:r>
            <a:r>
              <a:rPr lang="en-US" dirty="0"/>
              <a:t>West </a:t>
            </a:r>
            <a:r>
              <a:rPr lang="en-US" dirty="0" smtClean="0"/>
              <a:t>European </a:t>
            </a:r>
            <a:r>
              <a:rPr lang="en-US" dirty="0"/>
              <a:t>Politics, vol. 12, 1989, pp. 169-186; </a:t>
            </a:r>
            <a:endParaRPr lang="en-US" dirty="0" smtClean="0"/>
          </a:p>
          <a:p>
            <a:r>
              <a:rPr lang="en-US" dirty="0" err="1" smtClean="0"/>
              <a:t>Mogens</a:t>
            </a:r>
            <a:r>
              <a:rPr lang="en-US" dirty="0" smtClean="0"/>
              <a:t> </a:t>
            </a:r>
            <a:r>
              <a:rPr lang="en-US" dirty="0"/>
              <a:t>N. </a:t>
            </a:r>
            <a:r>
              <a:rPr lang="en-US" dirty="0" smtClean="0"/>
              <a:t>Pedersen </a:t>
            </a:r>
            <a:r>
              <a:rPr lang="en-US" i="1" dirty="0" smtClean="0"/>
              <a:t>The </a:t>
            </a:r>
            <a:r>
              <a:rPr lang="en-US" i="1" dirty="0"/>
              <a:t>Dynamics of European Party </a:t>
            </a:r>
            <a:r>
              <a:rPr lang="en-US" i="1" dirty="0" smtClean="0"/>
              <a:t>Systems</a:t>
            </a:r>
            <a:r>
              <a:rPr lang="en-US" i="1" dirty="0"/>
              <a:t>: Changing Patterns of Electoral </a:t>
            </a:r>
            <a:r>
              <a:rPr lang="en-US" i="1" dirty="0" smtClean="0"/>
              <a:t>Volatility</a:t>
            </a:r>
            <a:r>
              <a:rPr lang="en-US" dirty="0" smtClean="0"/>
              <a:t> // European </a:t>
            </a:r>
            <a:r>
              <a:rPr lang="en-US" dirty="0"/>
              <a:t>Journal of Political Research, vol. 7, 1979, </a:t>
            </a:r>
            <a:r>
              <a:rPr lang="en-US" dirty="0" smtClean="0"/>
              <a:t>pp</a:t>
            </a:r>
            <a:r>
              <a:rPr lang="en-US" dirty="0"/>
              <a:t>. 1-26.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Cases of parties’ cartelization in Western countries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286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sz="2800" dirty="0" smtClean="0"/>
              <a:t>Cartel party theory was not used for analysis of party system development in countries with centralized decision-making (authoritarian and non-consolidated democratic regimes)</a:t>
            </a:r>
            <a:r>
              <a:rPr lang="ru-RU" sz="2800" dirty="0" smtClean="0"/>
              <a:t>;</a:t>
            </a:r>
            <a:endParaRPr lang="en-US" sz="2800" dirty="0" smtClean="0"/>
          </a:p>
          <a:p>
            <a:pPr marL="0" indent="0">
              <a:buNone/>
            </a:pPr>
            <a:endParaRPr lang="ru-RU" sz="2800" dirty="0"/>
          </a:p>
          <a:p>
            <a:pPr marL="0" indent="0"/>
            <a:r>
              <a:rPr lang="en-US" sz="2800" dirty="0" smtClean="0"/>
              <a:t>Nevertheless, in non-consolidated democracies the trends of party systems’ development seem to be similar to developed democratic countries.</a:t>
            </a:r>
            <a:endParaRPr lang="ru-RU" sz="28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happens in other countries?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339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create preferences for parliamentary parties and put obstacles to non-parliament parties;</a:t>
            </a:r>
          </a:p>
          <a:p>
            <a:r>
              <a:rPr lang="en-US" dirty="0" smtClean="0"/>
              <a:t>increase role of political parties in electoral process</a:t>
            </a:r>
            <a:r>
              <a:rPr lang="ru-RU" dirty="0" smtClean="0"/>
              <a:t>;</a:t>
            </a:r>
            <a:endParaRPr lang="ru-RU" dirty="0"/>
          </a:p>
          <a:p>
            <a:r>
              <a:rPr lang="en-US" dirty="0" smtClean="0"/>
              <a:t>limit number of actors of electoral process</a:t>
            </a:r>
            <a:r>
              <a:rPr lang="ru-RU" dirty="0" smtClean="0"/>
              <a:t>;</a:t>
            </a:r>
            <a:endParaRPr lang="ru-RU" dirty="0"/>
          </a:p>
          <a:p>
            <a:r>
              <a:rPr lang="en-US" dirty="0" smtClean="0"/>
              <a:t>give political parties monopoly for participation in some electoral procedures or electoral process at all</a:t>
            </a:r>
            <a:r>
              <a:rPr lang="ru-RU" dirty="0" smtClean="0"/>
              <a:t>;</a:t>
            </a:r>
            <a:endParaRPr lang="ru-RU" dirty="0"/>
          </a:p>
          <a:p>
            <a:r>
              <a:rPr lang="en-US" dirty="0" smtClean="0"/>
              <a:t>increase impact of party bureaucracy in electoral process</a:t>
            </a:r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“Cartel” laws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932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increase number of electoral process actors</a:t>
            </a:r>
            <a:r>
              <a:rPr lang="ru-RU" dirty="0" smtClean="0"/>
              <a:t>;</a:t>
            </a:r>
            <a:endParaRPr lang="ru-RU" dirty="0"/>
          </a:p>
          <a:p>
            <a:r>
              <a:rPr lang="en-US" dirty="0" smtClean="0"/>
              <a:t>deprive political parties of electoral monopoly or institutional preferences in electoral process</a:t>
            </a:r>
            <a:r>
              <a:rPr lang="ru-RU" dirty="0" smtClean="0"/>
              <a:t>;</a:t>
            </a:r>
            <a:endParaRPr lang="ru-RU" dirty="0"/>
          </a:p>
          <a:p>
            <a:r>
              <a:rPr lang="en-US" dirty="0" smtClean="0"/>
              <a:t>do not influence on the role of political parties in electoral process or potentially give more preferences just to one political actor (use of administrative resource)</a:t>
            </a:r>
            <a:r>
              <a:rPr lang="ru-RU" dirty="0" smtClean="0"/>
              <a:t>;</a:t>
            </a:r>
            <a:endParaRPr lang="ru-RU" dirty="0"/>
          </a:p>
          <a:p>
            <a:r>
              <a:rPr lang="en-US" dirty="0" smtClean="0"/>
              <a:t>are also laws that adopt some technical changes of the legislation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“Non-cartel” laws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575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 political </a:t>
            </a:r>
            <a:r>
              <a:rPr lang="en-US" dirty="0"/>
              <a:t>parties establish coalitions in the State Duma when they elaborate and adopt changes in electoral and party </a:t>
            </a:r>
            <a:r>
              <a:rPr lang="en-US" dirty="0" smtClean="0"/>
              <a:t>law?</a:t>
            </a:r>
          </a:p>
          <a:p>
            <a:endParaRPr lang="en-US" dirty="0" smtClean="0"/>
          </a:p>
          <a:p>
            <a:r>
              <a:rPr lang="en-US" dirty="0" smtClean="0"/>
              <a:t>Do political parties coordinate their strategies? </a:t>
            </a:r>
          </a:p>
          <a:p>
            <a:endParaRPr lang="en-US" dirty="0" smtClean="0"/>
          </a:p>
          <a:p>
            <a:r>
              <a:rPr lang="en-US" dirty="0"/>
              <a:t>Is there any </a:t>
            </a:r>
            <a:r>
              <a:rPr lang="en-US" dirty="0" smtClean="0"/>
              <a:t>external coordination </a:t>
            </a:r>
            <a:r>
              <a:rPr lang="en-US" dirty="0"/>
              <a:t>of inter-party collaboration in State Duma?</a:t>
            </a:r>
          </a:p>
          <a:p>
            <a:endParaRPr lang="en-US" dirty="0"/>
          </a:p>
          <a:p>
            <a:r>
              <a:rPr lang="en-US" dirty="0"/>
              <a:t>If yes, </a:t>
            </a:r>
            <a:r>
              <a:rPr lang="en-US" dirty="0" smtClean="0"/>
              <a:t>who coordinates?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739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ru-RU" sz="2800" dirty="0"/>
              <a:t>(</a:t>
            </a:r>
            <a:r>
              <a:rPr lang="en-US" sz="2800" dirty="0"/>
              <a:t>H1) Deputies of State Duma collaborate when adopting “cartel” </a:t>
            </a:r>
            <a:r>
              <a:rPr lang="en-US" sz="2800" dirty="0" smtClean="0"/>
              <a:t>laws 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/>
            <a:r>
              <a:rPr lang="ru-RU" sz="2800" dirty="0" smtClean="0"/>
              <a:t>(</a:t>
            </a:r>
            <a:r>
              <a:rPr lang="ru-RU" sz="2800" dirty="0"/>
              <a:t>Н2</a:t>
            </a:r>
            <a:r>
              <a:rPr lang="ru-RU" sz="2800" dirty="0" smtClean="0"/>
              <a:t>)</a:t>
            </a:r>
            <a:r>
              <a:rPr lang="en-US" sz="2800" dirty="0"/>
              <a:t> The key determinant for State Duma </a:t>
            </a:r>
            <a:r>
              <a:rPr lang="en-US" sz="2800" dirty="0" smtClean="0"/>
              <a:t>deputies</a:t>
            </a:r>
            <a:r>
              <a:rPr lang="en-US" sz="2800" dirty="0"/>
              <a:t>’ voting regarding electoral and party laws is the signal from President’s Administration</a:t>
            </a:r>
            <a:endParaRPr lang="ru-RU" sz="2800" dirty="0"/>
          </a:p>
          <a:p>
            <a:pPr marL="0" indent="0"/>
            <a:endParaRPr lang="ru-RU" sz="28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Hypotheses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159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67 changes of electoral law:</a:t>
            </a:r>
          </a:p>
          <a:p>
            <a:pPr marL="109728" indent="0">
              <a:buNone/>
            </a:pPr>
            <a:r>
              <a:rPr lang="en-US" dirty="0" smtClean="0"/>
              <a:t>27 “cartel” and 40 “non-cartel” </a:t>
            </a:r>
            <a:r>
              <a:rPr lang="en-US" dirty="0"/>
              <a:t>changes</a:t>
            </a: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2000-2011 State Duma activity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4782785"/>
              </p:ext>
            </p:extLst>
          </p:nvPr>
        </p:nvGraphicFramePr>
        <p:xfrm>
          <a:off x="395535" y="2564905"/>
          <a:ext cx="8496945" cy="37689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6114"/>
                <a:gridCol w="744167"/>
                <a:gridCol w="1057768"/>
                <a:gridCol w="598416"/>
                <a:gridCol w="1041216"/>
                <a:gridCol w="614968"/>
                <a:gridCol w="1024664"/>
                <a:gridCol w="559512"/>
                <a:gridCol w="1080120"/>
              </a:tblGrid>
              <a:tr h="648071">
                <a:tc>
                  <a:txBody>
                    <a:bodyPr/>
                    <a:lstStyle/>
                    <a:p>
                      <a:pPr algn="just"/>
                      <a:endParaRPr lang="ru-RU" sz="12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United Russia</a:t>
                      </a:r>
                      <a:endParaRPr lang="ru-RU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CPRF</a:t>
                      </a:r>
                      <a:endParaRPr lang="ru-RU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LDPR</a:t>
                      </a:r>
                      <a:endParaRPr lang="ru-RU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Just Russia</a:t>
                      </a:r>
                      <a:endParaRPr lang="ru-RU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935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Total “For”</a:t>
                      </a:r>
                      <a:endParaRPr lang="ru-RU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67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100,00%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32</a:t>
                      </a:r>
                      <a:endParaRPr lang="ru-R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47,76%</a:t>
                      </a:r>
                      <a:endParaRPr lang="ru-R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53</a:t>
                      </a:r>
                      <a:endParaRPr lang="ru-R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79,10%</a:t>
                      </a:r>
                      <a:endParaRPr lang="ru-R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34</a:t>
                      </a:r>
                      <a:endParaRPr lang="ru-R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65,38%</a:t>
                      </a:r>
                      <a:endParaRPr lang="ru-R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75935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“Cartel”</a:t>
                      </a:r>
                      <a:endParaRPr lang="ru-RU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27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100,00%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14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51,85%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21</a:t>
                      </a:r>
                      <a:endParaRPr lang="ru-R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77,78%</a:t>
                      </a:r>
                      <a:endParaRPr lang="ru-R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12</a:t>
                      </a:r>
                      <a:endParaRPr lang="ru-R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54,55%</a:t>
                      </a:r>
                      <a:endParaRPr lang="ru-R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75935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Total “Against”</a:t>
                      </a:r>
                      <a:endParaRPr lang="ru-RU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0,00%</a:t>
                      </a:r>
                      <a:endParaRPr lang="ru-R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35</a:t>
                      </a:r>
                      <a:endParaRPr lang="ru-R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52,24%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14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20,90%</a:t>
                      </a:r>
                      <a:endParaRPr lang="ru-R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18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34,62%</a:t>
                      </a:r>
                      <a:endParaRPr lang="ru-R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75935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“Non-cartel”</a:t>
                      </a:r>
                      <a:endParaRPr lang="ru-RU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0,00%</a:t>
                      </a:r>
                      <a:endParaRPr lang="ru-R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13</a:t>
                      </a:r>
                      <a:endParaRPr lang="ru-R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48,15%</a:t>
                      </a:r>
                      <a:endParaRPr lang="ru-R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6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22,22%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10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45,45%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974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Открыт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444</TotalTime>
  <Words>1657</Words>
  <Application>Microsoft Office PowerPoint</Application>
  <PresentationFormat>Apresentação na tela (4:3)</PresentationFormat>
  <Paragraphs>554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18</vt:i4>
      </vt:variant>
    </vt:vector>
  </HeadingPairs>
  <TitlesOfParts>
    <vt:vector size="20" baseType="lpstr">
      <vt:lpstr>Открытая</vt:lpstr>
      <vt:lpstr>1_Открытая</vt:lpstr>
      <vt:lpstr>Coordination of parties' voting in the State Duma: case of electoral legislation change</vt:lpstr>
      <vt:lpstr>What are determinants of party and electoral law change?</vt:lpstr>
      <vt:lpstr>Cases of parties’ cartelization in Western countries</vt:lpstr>
      <vt:lpstr>What happens in other countries?</vt:lpstr>
      <vt:lpstr>“Cartel” laws</vt:lpstr>
      <vt:lpstr>“Non-cartel” laws</vt:lpstr>
      <vt:lpstr>Questions</vt:lpstr>
      <vt:lpstr>Hypotheses</vt:lpstr>
      <vt:lpstr>2000-2011 State Duma activity</vt:lpstr>
      <vt:lpstr>Example of data</vt:lpstr>
      <vt:lpstr>Discussion</vt:lpstr>
      <vt:lpstr>Discussion</vt:lpstr>
      <vt:lpstr>“Italian strike” in State Duma</vt:lpstr>
      <vt:lpstr>Data and method (I)</vt:lpstr>
      <vt:lpstr>Data and method (II)</vt:lpstr>
      <vt:lpstr>Example of data</vt:lpstr>
      <vt:lpstr>Example of data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 of social networks in political mobilization and protest in Russia</dc:title>
  <dc:creator>Александр</dc:creator>
  <cp:lastModifiedBy>User</cp:lastModifiedBy>
  <cp:revision>32</cp:revision>
  <dcterms:created xsi:type="dcterms:W3CDTF">2014-03-20T13:35:16Z</dcterms:created>
  <dcterms:modified xsi:type="dcterms:W3CDTF">2023-10-27T22:01:06Z</dcterms:modified>
</cp:coreProperties>
</file>