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Nunito"/>
      <p:regular r:id="rId28"/>
      <p:bold r:id="rId29"/>
      <p:italic r:id="rId30"/>
      <p:boldItalic r:id="rId31"/>
    </p:embeddedFont>
    <p:embeddedFont>
      <p:font typeface="Merriweathe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7B8AE6-A7B2-42D3-BE1A-D4EA2108200A}">
  <a:tblStyle styleId="{247B8AE6-A7B2-42D3-BE1A-D4EA21082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aleway-regular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Nunito-regular.fntdata"/><Relationship Id="rId27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Nuni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4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3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6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5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c7434b42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Oie</a:t>
            </a:r>
            <a:endParaRPr/>
          </a:p>
        </p:txBody>
      </p:sp>
      <p:sp>
        <p:nvSpPr>
          <p:cNvPr id="104" name="Google Shape;104;g5c7434b42c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47ab6a2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47ab6a2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47ab6a22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47ab6a22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47ab6a22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47ab6a22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47ab6a22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47ab6a22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47ab6a22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47ab6a22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47ab6a22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47ab6a22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47ab6a22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847ab6a22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47ab6a22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47ab6a22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pt-BR" sz="1400">
                <a:solidFill>
                  <a:schemeClr val="dk1"/>
                </a:solidFill>
              </a:rPr>
              <a:t>Proposta de desenvolvimento de um projeto de monitoramento a partir dos dados obtidos em Atividade Embarcada, considerando os impactos ambientais no sistema estuarino de Santos e  São Vicente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pt-BR" sz="1400">
                <a:solidFill>
                  <a:schemeClr val="dk1"/>
                </a:solidFill>
              </a:rPr>
              <a:t>Porto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pt-BR" sz="1400">
                <a:solidFill>
                  <a:schemeClr val="dk1"/>
                </a:solidFill>
              </a:rPr>
              <a:t>Dragagem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pt-BR" sz="1400">
                <a:solidFill>
                  <a:schemeClr val="dk1"/>
                </a:solidFill>
              </a:rPr>
              <a:t>Saneamento básico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pt-BR" sz="1400">
                <a:solidFill>
                  <a:schemeClr val="dk1"/>
                </a:solidFill>
              </a:rPr>
              <a:t>Indústria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a31aa2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a31aa2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47ab6a22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47ab6a22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https://cetesb.sp.gov.br/praias/publicacoes-relatorios/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2. OBJETIVOS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• Avaliar a contaminação da água, dos sedimentos e dos organismos aquáticos do sistema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estuarino de Santos e São Vicente e a Baía de Santos, relacionando-a com as fontes potenciais 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poluentes existentes na região;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• Fornecer subsídios técnicos às ações de prevenção da contaminação, de controle da poluição 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de recuperação ambiental na Baixada Santista;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• Apoiar o gerenciamento costeiro subsidiando o zoneamento ecológico-econômico da região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Metropolitana da Baixada Santista e suas revisões.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9632884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9632884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O objetivo do monitoramento ambiental é estabelecer medidas de preservação, conservação ou intervenção ambientais. Entre as suas aplicações mais recorrentes podemos destacar: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– monitoramento de fauna silvestre.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– durante obras privadas ou públicas.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– monitoramento da qualidade do ar, do solo e da água.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– recuperação de áreas degradadas.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– gerenciamento de áreas contaminadas.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834f838e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834f838e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50">
                <a:solidFill>
                  <a:schemeClr val="dk1"/>
                </a:solidFill>
              </a:rPr>
              <a:t>CONAMA:  CONSELHO NACIONAL DO MIEO AMBIENTE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 – Diagnóstico ambiental da área de influência do projeto completa descrição e análise dos recursos ambientais e suas interações, tal como existem, de modo a caracterizar a situação ambiental da área, antes da implantação do projeto, considerando:</a:t>
            </a:r>
            <a:endParaRPr sz="950">
              <a:solidFill>
                <a:schemeClr val="dk1"/>
              </a:solidFill>
            </a:endParaRPr>
          </a:p>
          <a:p>
            <a:pPr indent="-282575" lvl="1" marL="139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AutoNum type="arabicPeriod"/>
            </a:pPr>
            <a:r>
              <a:rPr lang="pt-BR" sz="850">
                <a:solidFill>
                  <a:schemeClr val="dk1"/>
                </a:solidFill>
              </a:rPr>
              <a:t>a) o meio físico – o subsolo, as águas, o ar e o clima, destacando os recursos minerais, a topografia, os tipos e aptidões do solo, os corpos d’água, o regime hidrológico, as correntes marinhas, as correntes atmosféricas;</a:t>
            </a:r>
            <a:endParaRPr sz="850">
              <a:solidFill>
                <a:schemeClr val="dk1"/>
              </a:solidFill>
            </a:endParaRPr>
          </a:p>
          <a:p>
            <a:pPr indent="-282575" lvl="1" marL="139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AutoNum type="arabicPeriod"/>
            </a:pPr>
            <a:r>
              <a:rPr lang="pt-BR" sz="850">
                <a:solidFill>
                  <a:schemeClr val="dk1"/>
                </a:solidFill>
              </a:rPr>
              <a:t>b) o meio biológico e os ecossistemas naturais – a fauna e a flora, destacando as espécies indicadoras da qualidade ambiental, de valor científico e econômico, raras e ameaçadas de extinção e as áreas de preservação permanente;</a:t>
            </a:r>
            <a:endParaRPr sz="850">
              <a:solidFill>
                <a:schemeClr val="dk1"/>
              </a:solidFill>
            </a:endParaRPr>
          </a:p>
          <a:p>
            <a:pPr indent="-282575" lvl="1" marL="139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AutoNum type="arabicPeriod"/>
            </a:pPr>
            <a:r>
              <a:rPr lang="pt-BR" sz="850">
                <a:solidFill>
                  <a:schemeClr val="dk1"/>
                </a:solidFill>
              </a:rPr>
              <a:t>c) o meio sócioeconômico – o uso e ocupação do solo, os usos da água e a sócio-economia, destacando os sítios e monumentos arqueológicos, históricos e culturais da comunidade, as relações de dependência entre a sociedade local, os recursos ambientais e a potencial utilização futura desses recursos.</a:t>
            </a:r>
            <a:endParaRPr sz="850">
              <a:solidFill>
                <a:schemeClr val="dk1"/>
              </a:solidFill>
            </a:endParaRPr>
          </a:p>
          <a:p>
            <a:pPr indent="-288925" lvl="0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II – Análise dos impactos ambientais do projeto e de suas alternativas, através de identificação, previsão da magnitude e interpretação da importância dos prováveis impactos relevantes, discriminando: os impactos positivos e negativos (benéficos e adversos), diretos e indiretos, imediatos e a médio e longo prazos, temporários e permanentes; seu grau de reversibilidade; suas propriedades cumulativas e sinérgicas; a distribuição dos ônus e benefícios sociais.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III – Definição das medidas mitigadoras dos impactos negativos, entre elas os equipamentos de controle e sistemas de tratamento de despejos, avaliando a eficiência de cada uma delas.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lV – Elaboração do programa de acompanhamento e monitoramento (os impactos positivos e negativos, indicando os fatores e parâmetros a serem considerados.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t-BR"/>
              <a:t>https://pnla.mma.gov.br/estudos-ambientais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833950e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833950e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chemeClr val="dk1"/>
                </a:solidFill>
              </a:rPr>
              <a:t>O RIMA deve ser apresentado de forma objetiva e adequada a sua compreensão, a fim de propiciar maior compreensão e clareza para população quanto as características do empreendimento, os impactos ambientais gerados, as propostas de mitigação dos impactos, entre outros aspectos da implantação e operação do empreendimento. As informações devem ser traduzidas em linguagem acessível, ilustradas por mapas, cartas, quadros, gráficos e demais técnicas de comunicação visual, de modo que se possam entender as vantagens e desvantagens do projeto, bem como todas as consequências ambientais de sua implementação. Conforme disposto na Resolução CONAMA 01/1986, o RIMA refletirá as conclusões do EIA e deverá conter no mínimo:</a:t>
            </a:r>
            <a:endParaRPr sz="10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I – Os objetivos e justificativas do projeto, sua relação e compatibilidade com as políticas setoriais, planos e programas governamentais;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II – A descrição do projeto e suas alternativas tecnológicas e locacionais, especificando para cada um deles, nas fases de construção e operação a área de influência, as matérias primas, e mão-de-obra, as fontes de energia, os processos e técnica operacionais, os prováveis efluentes, emissões, resíduos de energia, os empregos diretos e indiretos a serem gerados;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III – A síntese dos resultados dos estudos de diagnósticos ambiental da área de influência do projeto;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IV – A descrição dos prováveis impactos ambientais da implantação e operação da atividade, considerando o projeto, suas alternativas, os horizontes de tempo de incidência dos impactos e indicando os métodos, técnicas e critérios adotados para sua identificação, quantificação e interpretação;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V – A caracterização da qualidade ambiental futura da área de influência, comparando as diferentes situações da adoção do projeto e suas alternativas, bem como com a hipótese de sua não realização;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VI – A descrição do efeito esperado das medidas mitigadoras previstas em relação aos impactos negativos, mencionando aqueles que não puderam ser evitados, e o grau de alteração esperado;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VII – O programa de acompanhamento e monitoramento dos impactos;</a:t>
            </a:r>
            <a:endParaRPr sz="950">
              <a:solidFill>
                <a:schemeClr val="dk1"/>
              </a:solidFill>
            </a:endParaRPr>
          </a:p>
          <a:p>
            <a:pPr indent="-288925" lvl="0" marL="698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AutoNum type="arabicPeriod"/>
            </a:pPr>
            <a:r>
              <a:rPr lang="pt-BR" sz="950">
                <a:solidFill>
                  <a:schemeClr val="dk1"/>
                </a:solidFill>
              </a:rPr>
              <a:t>VIII – Recomendação quanto à alternativa mais favorável (conclusões e comentários de ordem geral).</a:t>
            </a:r>
            <a:endParaRPr sz="9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950">
                <a:solidFill>
                  <a:schemeClr val="dk1"/>
                </a:solidFill>
              </a:rPr>
              <a:t>https://pnla.mma.gov.br/estudos-ambientais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47ab6a22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47ab6a22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a34fb65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a34fb65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60" y="1152360"/>
            <a:ext cx="85200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11760" y="1152360"/>
            <a:ext cx="85200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311760" y="1152360"/>
            <a:ext cx="41577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7"/>
          <p:cNvSpPr txBox="1"/>
          <p:nvPr>
            <p:ph idx="2" type="body"/>
          </p:nvPr>
        </p:nvSpPr>
        <p:spPr>
          <a:xfrm>
            <a:off x="4677840" y="1152360"/>
            <a:ext cx="41577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idx="1" type="subTitle"/>
          </p:nvPr>
        </p:nvSpPr>
        <p:spPr>
          <a:xfrm>
            <a:off x="311760" y="444960"/>
            <a:ext cx="8520000" cy="26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311760" y="115236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20"/>
          <p:cNvSpPr txBox="1"/>
          <p:nvPr>
            <p:ph idx="2" type="body"/>
          </p:nvPr>
        </p:nvSpPr>
        <p:spPr>
          <a:xfrm>
            <a:off x="4677840" y="1152360"/>
            <a:ext cx="41577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20"/>
          <p:cNvSpPr txBox="1"/>
          <p:nvPr>
            <p:ph idx="3" type="body"/>
          </p:nvPr>
        </p:nvSpPr>
        <p:spPr>
          <a:xfrm>
            <a:off x="311760" y="293688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311760" y="1152360"/>
            <a:ext cx="41577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7" name="Google Shape;77;p21"/>
          <p:cNvSpPr txBox="1"/>
          <p:nvPr>
            <p:ph idx="2" type="body"/>
          </p:nvPr>
        </p:nvSpPr>
        <p:spPr>
          <a:xfrm>
            <a:off x="4677840" y="115236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Google Shape;78;p21"/>
          <p:cNvSpPr txBox="1"/>
          <p:nvPr>
            <p:ph idx="3" type="body"/>
          </p:nvPr>
        </p:nvSpPr>
        <p:spPr>
          <a:xfrm>
            <a:off x="4677840" y="293688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311760" y="115236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22"/>
          <p:cNvSpPr txBox="1"/>
          <p:nvPr>
            <p:ph idx="2" type="body"/>
          </p:nvPr>
        </p:nvSpPr>
        <p:spPr>
          <a:xfrm>
            <a:off x="4677840" y="115236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Google Shape;83;p22"/>
          <p:cNvSpPr txBox="1"/>
          <p:nvPr>
            <p:ph idx="3" type="body"/>
          </p:nvPr>
        </p:nvSpPr>
        <p:spPr>
          <a:xfrm>
            <a:off x="311760" y="2936880"/>
            <a:ext cx="85200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311760" y="1152360"/>
            <a:ext cx="85200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311760" y="2936880"/>
            <a:ext cx="85200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311760" y="115236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4"/>
          <p:cNvSpPr txBox="1"/>
          <p:nvPr>
            <p:ph idx="2" type="body"/>
          </p:nvPr>
        </p:nvSpPr>
        <p:spPr>
          <a:xfrm>
            <a:off x="4677840" y="115236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4"/>
          <p:cNvSpPr txBox="1"/>
          <p:nvPr>
            <p:ph idx="3" type="body"/>
          </p:nvPr>
        </p:nvSpPr>
        <p:spPr>
          <a:xfrm>
            <a:off x="311760" y="293688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3" name="Google Shape;93;p24"/>
          <p:cNvSpPr txBox="1"/>
          <p:nvPr>
            <p:ph idx="4" type="body"/>
          </p:nvPr>
        </p:nvSpPr>
        <p:spPr>
          <a:xfrm>
            <a:off x="4677840" y="2936880"/>
            <a:ext cx="4157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311760" y="1152360"/>
            <a:ext cx="27432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7" name="Google Shape;97;p25"/>
          <p:cNvSpPr txBox="1"/>
          <p:nvPr>
            <p:ph idx="2" type="body"/>
          </p:nvPr>
        </p:nvSpPr>
        <p:spPr>
          <a:xfrm>
            <a:off x="3192480" y="1152360"/>
            <a:ext cx="27432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8" name="Google Shape;98;p25"/>
          <p:cNvSpPr txBox="1"/>
          <p:nvPr>
            <p:ph idx="3" type="body"/>
          </p:nvPr>
        </p:nvSpPr>
        <p:spPr>
          <a:xfrm>
            <a:off x="6073200" y="1152360"/>
            <a:ext cx="27432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5"/>
          <p:cNvSpPr txBox="1"/>
          <p:nvPr>
            <p:ph idx="4" type="body"/>
          </p:nvPr>
        </p:nvSpPr>
        <p:spPr>
          <a:xfrm>
            <a:off x="311760" y="2936880"/>
            <a:ext cx="27432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25"/>
          <p:cNvSpPr txBox="1"/>
          <p:nvPr>
            <p:ph idx="5" type="body"/>
          </p:nvPr>
        </p:nvSpPr>
        <p:spPr>
          <a:xfrm>
            <a:off x="3192480" y="2936880"/>
            <a:ext cx="27432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5"/>
          <p:cNvSpPr txBox="1"/>
          <p:nvPr>
            <p:ph idx="6" type="body"/>
          </p:nvPr>
        </p:nvSpPr>
        <p:spPr>
          <a:xfrm>
            <a:off x="6073200" y="2936880"/>
            <a:ext cx="27432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600" y="4663080"/>
            <a:ext cx="548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0" y="2108880"/>
            <a:ext cx="91437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8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Oceanografia Integrativa II</a:t>
            </a:r>
            <a:endParaRPr b="1" sz="28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8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Parte II: projeto</a:t>
            </a:r>
            <a:endParaRPr i="1" sz="28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A61C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150" y="3030165"/>
            <a:ext cx="9143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12098" l="0" r="0" t="12098"/>
          <a:stretch/>
        </p:blipFill>
        <p:spPr>
          <a:xfrm>
            <a:off x="6609180" y="-89970"/>
            <a:ext cx="2723844" cy="14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875" y="0"/>
            <a:ext cx="2066666" cy="13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5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5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Divisão em grupos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Google Shape;177;p35"/>
          <p:cNvSpPr txBox="1"/>
          <p:nvPr/>
        </p:nvSpPr>
        <p:spPr>
          <a:xfrm>
            <a:off x="1274088" y="1060050"/>
            <a:ext cx="6595800" cy="3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pt-BR" sz="2600"/>
              <a:t>Trabalho em grupos de 4 a 5 alunos.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pt-BR" sz="2600"/>
              <a:t>Nas primeiras  duas semanas, os grupo trabalharão com dados de áreas específicas (física, biológica, química e geológica).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pt-BR" sz="2600"/>
              <a:t>Nas demais semanas, todos os grupos </a:t>
            </a:r>
            <a:r>
              <a:rPr b="1" lang="pt-BR" sz="2600"/>
              <a:t>integrarão</a:t>
            </a:r>
            <a:r>
              <a:rPr lang="pt-BR" sz="2600"/>
              <a:t> aspectos de todas as áreas.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6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6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Cronograma de atividades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85" name="Google Shape;185;p36"/>
          <p:cNvGraphicFramePr/>
          <p:nvPr/>
        </p:nvGraphicFramePr>
        <p:xfrm>
          <a:off x="495775" y="886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{247B8AE6-A7B2-42D3-BE1A-D4EA2108200A}</a:tableStyleId>
              </a:tblPr>
              <a:tblGrid>
                <a:gridCol w="1055800"/>
                <a:gridCol w="7280725"/>
              </a:tblGrid>
              <a:tr h="38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18/10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Divisão em grupos; obtenção de dados junto aos docentes de Atividade Embarcada.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pt-BR">
                          <a:solidFill>
                            <a:srgbClr val="FF0000"/>
                          </a:solidFill>
                        </a:rPr>
                        <a:t>/10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0000"/>
                          </a:solidFill>
                        </a:rPr>
                        <a:t>Campo de </a:t>
                      </a:r>
                      <a:r>
                        <a:rPr lang="pt-BR">
                          <a:solidFill>
                            <a:srgbClr val="FF0000"/>
                          </a:solidFill>
                        </a:rPr>
                        <a:t>disciplina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9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01/11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Apresentação sobre relatório da CETESB e discussão sobre o progresso no levantamento e organização dos conjuntos de dados (</a:t>
                      </a:r>
                      <a:r>
                        <a:rPr b="1" lang="pt-BR"/>
                        <a:t>todos</a:t>
                      </a:r>
                      <a:r>
                        <a:rPr lang="pt-BR"/>
                        <a:t> os grupos).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9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08/11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Apresentação sobre organização do conjunto de dados e início da análise dos dados (</a:t>
                      </a:r>
                      <a:r>
                        <a:rPr b="1" lang="pt-BR">
                          <a:solidFill>
                            <a:schemeClr val="dk1"/>
                          </a:solidFill>
                        </a:rPr>
                        <a:t>todos</a:t>
                      </a:r>
                      <a:r>
                        <a:rPr lang="pt-BR">
                          <a:solidFill>
                            <a:schemeClr val="dk1"/>
                          </a:solidFill>
                        </a:rPr>
                        <a:t> os grupos).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3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22</a:t>
                      </a:r>
                      <a:r>
                        <a:rPr lang="pt-BR"/>
                        <a:t>/11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Apresentação das análises (</a:t>
                      </a:r>
                      <a:r>
                        <a:rPr b="1" lang="pt-BR"/>
                        <a:t>todos</a:t>
                      </a:r>
                      <a:r>
                        <a:rPr lang="pt-BR"/>
                        <a:t> os grupos) e preparação para finalização do projeto.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9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29/11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Apresentação do relatório final, com análises preliminares e respostas às perguntas norteadoras (</a:t>
                      </a:r>
                      <a:r>
                        <a:rPr b="1" lang="pt-BR"/>
                        <a:t>4 grupos</a:t>
                      </a:r>
                      <a:r>
                        <a:rPr lang="pt-BR"/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06/12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Apresentação do relatório final, com análises preliminares e respostas às perguntas norteadoras (</a:t>
                      </a:r>
                      <a:r>
                        <a:rPr b="1" lang="pt-BR">
                          <a:solidFill>
                            <a:schemeClr val="dk1"/>
                          </a:solidFill>
                        </a:rPr>
                        <a:t>3 grupos</a:t>
                      </a:r>
                      <a:r>
                        <a:rPr lang="pt-BR">
                          <a:solidFill>
                            <a:schemeClr val="dk1"/>
                          </a:solidFill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7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13</a:t>
                      </a:r>
                      <a:r>
                        <a:rPr lang="pt-BR"/>
                        <a:t>/12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Backup/catch-up (se necessário).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7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7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7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Apresentações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37"/>
          <p:cNvSpPr txBox="1"/>
          <p:nvPr/>
        </p:nvSpPr>
        <p:spPr>
          <a:xfrm>
            <a:off x="781550" y="837412"/>
            <a:ext cx="7431000" cy="1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Apresentações curtas e objetivas (5 min. + 2 min para perguntas/discussão).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O grupo será avaliado pelo trabalho completado e pela postura durante a apresentação.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7"/>
          <p:cNvSpPr txBox="1"/>
          <p:nvPr/>
        </p:nvSpPr>
        <p:spPr>
          <a:xfrm>
            <a:off x="781550" y="2808525"/>
            <a:ext cx="74310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Apresentação contemplado o contexto/motivação do projeto e respostas objetivas às perguntas norteadoras (15 min. + 5 min para perguntas/discussão).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O grupo será avaliado pelo trabalho completado e pela postura durante a apresentação.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7"/>
          <p:cNvSpPr txBox="1"/>
          <p:nvPr/>
        </p:nvSpPr>
        <p:spPr>
          <a:xfrm>
            <a:off x="364050" y="745775"/>
            <a:ext cx="629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Apresentações intermediárias/semanais</a:t>
            </a:r>
            <a:endParaRPr b="1" sz="2500"/>
          </a:p>
        </p:txBody>
      </p:sp>
      <p:sp>
        <p:nvSpPr>
          <p:cNvPr id="196" name="Google Shape;196;p37"/>
          <p:cNvSpPr txBox="1"/>
          <p:nvPr/>
        </p:nvSpPr>
        <p:spPr>
          <a:xfrm>
            <a:off x="364050" y="2750850"/>
            <a:ext cx="629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Apresentação</a:t>
            </a:r>
            <a:r>
              <a:rPr b="1" lang="pt-BR" sz="2500"/>
              <a:t> do relatório final</a:t>
            </a:r>
            <a:endParaRPr b="1"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8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8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8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Relatório final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Google Shape;204;p38"/>
          <p:cNvSpPr txBox="1"/>
          <p:nvPr/>
        </p:nvSpPr>
        <p:spPr>
          <a:xfrm>
            <a:off x="813675" y="1131751"/>
            <a:ext cx="76986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Breve descrição, em forma de texto, do contexto/motivação do projeto e respostas objetivas às perguntas norteadoras.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O grupo será avaliado pelo trabalho completado e pela qualidade do texto e das figuras.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Máximo de 5 páginas de texto com espaçamento simples.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Prazo de entrega: dia da apresentação final.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Avaliação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2" name="Google Shape;212;p39"/>
          <p:cNvSpPr txBox="1"/>
          <p:nvPr/>
        </p:nvSpPr>
        <p:spPr>
          <a:xfrm>
            <a:off x="920825" y="2302050"/>
            <a:ext cx="60711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9"/>
          <p:cNvSpPr txBox="1"/>
          <p:nvPr/>
        </p:nvSpPr>
        <p:spPr>
          <a:xfrm>
            <a:off x="813675" y="1131751"/>
            <a:ext cx="76986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pt-BR" sz="2600"/>
              <a:t>Apresentações intermediárias (40%)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pt-BR" sz="2600"/>
              <a:t>Apresentação final (30%)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pt-BR" sz="2600"/>
              <a:t>Relatório final (30%)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0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0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Próxima aula: 01/11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1" name="Google Shape;221;p40"/>
          <p:cNvSpPr txBox="1"/>
          <p:nvPr/>
        </p:nvSpPr>
        <p:spPr>
          <a:xfrm>
            <a:off x="621000" y="1209925"/>
            <a:ext cx="22701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/>
              <a:t>Alunos</a:t>
            </a:r>
            <a:endParaRPr b="1"/>
          </a:p>
        </p:txBody>
      </p:sp>
      <p:sp>
        <p:nvSpPr>
          <p:cNvPr id="222" name="Google Shape;222;p40"/>
          <p:cNvSpPr txBox="1"/>
          <p:nvPr/>
        </p:nvSpPr>
        <p:spPr>
          <a:xfrm>
            <a:off x="621000" y="3171850"/>
            <a:ext cx="22701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/>
              <a:t>Docentes</a:t>
            </a:r>
            <a:endParaRPr b="1"/>
          </a:p>
        </p:txBody>
      </p:sp>
      <p:sp>
        <p:nvSpPr>
          <p:cNvPr id="223" name="Google Shape;223;p40"/>
          <p:cNvSpPr txBox="1"/>
          <p:nvPr/>
        </p:nvSpPr>
        <p:spPr>
          <a:xfrm>
            <a:off x="1330200" y="1797740"/>
            <a:ext cx="63684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Apresentação sobre o levantamento inicial do conjunto de dados de </a:t>
            </a:r>
            <a:r>
              <a:rPr i="1" lang="pt-BR" sz="2000"/>
              <a:t>Atividade Embarcada</a:t>
            </a:r>
            <a:r>
              <a:rPr lang="pt-BR" sz="2000"/>
              <a:t> (5 minutos por grupo). Os dados disponíveis serão compartilhados via Google Drive.</a:t>
            </a:r>
            <a:endParaRPr sz="2000"/>
          </a:p>
        </p:txBody>
      </p:sp>
      <p:sp>
        <p:nvSpPr>
          <p:cNvPr id="224" name="Google Shape;224;p40"/>
          <p:cNvSpPr txBox="1"/>
          <p:nvPr/>
        </p:nvSpPr>
        <p:spPr>
          <a:xfrm>
            <a:off x="1387813" y="3913178"/>
            <a:ext cx="63684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Introdução ao relatório da CETESB e Resolução CONAMA 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1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1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1"/>
          <p:cNvSpPr txBox="1"/>
          <p:nvPr/>
        </p:nvSpPr>
        <p:spPr>
          <a:xfrm>
            <a:off x="3329100" y="2475875"/>
            <a:ext cx="3544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/>
              <a:t>Dúvidas?</a:t>
            </a:r>
            <a:endParaRPr b="1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7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 da aula de hoje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464500" y="1209600"/>
            <a:ext cx="8028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pt-BR" sz="2000"/>
              <a:t>Apresentação da de Oceanografia Integrativa II, Parte II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pt-BR" sz="2000"/>
              <a:t>Proposta de desenvolvimento de um projeto de monitoramento a partir dos dados obtidos em </a:t>
            </a:r>
            <a:r>
              <a:rPr i="1" lang="pt-BR" sz="2000"/>
              <a:t>Atividade Embarcada</a:t>
            </a:r>
            <a:r>
              <a:rPr lang="pt-BR" sz="2000"/>
              <a:t>, considerando os impactos ambientais no sistema estuarino de Santos e São Vicente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 b="20423" l="0" r="0" t="20429"/>
          <a:stretch/>
        </p:blipFill>
        <p:spPr>
          <a:xfrm>
            <a:off x="455775" y="1209900"/>
            <a:ext cx="8232448" cy="38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8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Atividade Embarcada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610325" y="742150"/>
            <a:ext cx="7752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/>
              <a:t>Coleta de dados em </a:t>
            </a:r>
            <a:r>
              <a:rPr lang="pt-BR" sz="2200"/>
              <a:t>Atividade Embarcada</a:t>
            </a:r>
            <a:endParaRPr sz="22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Avaliação ambiental CETESB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3">
            <a:alphaModFix/>
          </a:blip>
          <a:srcRect b="2448" l="0" r="0" t="0"/>
          <a:stretch/>
        </p:blipFill>
        <p:spPr>
          <a:xfrm>
            <a:off x="399500" y="1007425"/>
            <a:ext cx="5597751" cy="394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9"/>
          <p:cNvSpPr txBox="1"/>
          <p:nvPr/>
        </p:nvSpPr>
        <p:spPr>
          <a:xfrm>
            <a:off x="6172650" y="2640350"/>
            <a:ext cx="2670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/>
              <a:t>SISTEMA ESTUARINO DE 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/>
              <a:t>SANTOS E SÃO VICENTE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/>
              <a:t>AGOSTO DE 2001</a:t>
            </a:r>
            <a:endParaRPr sz="1300"/>
          </a:p>
        </p:txBody>
      </p:sp>
      <p:sp>
        <p:nvSpPr>
          <p:cNvPr id="133" name="Google Shape;133;p29"/>
          <p:cNvSpPr txBox="1"/>
          <p:nvPr/>
        </p:nvSpPr>
        <p:spPr>
          <a:xfrm>
            <a:off x="6237450" y="1463550"/>
            <a:ext cx="254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PROGRAMA DE CONTROLE DE POLUIÇÃO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PROGRAMA DE ASSISTÊNCIA TÉCNICA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0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Monitoramento Ambiental </a:t>
            </a: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- PNMA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0" name="Google Shape;140;p30"/>
          <p:cNvSpPr txBox="1"/>
          <p:nvPr/>
        </p:nvSpPr>
        <p:spPr>
          <a:xfrm>
            <a:off x="674700" y="1066250"/>
            <a:ext cx="77946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Regulamentado pela Lei Federal n. 6.938/1981, o </a:t>
            </a:r>
            <a:r>
              <a:rPr b="1" lang="pt-BR" sz="1700"/>
              <a:t>monitoramento ambiental </a:t>
            </a:r>
            <a:r>
              <a:rPr lang="pt-BR" sz="1700"/>
              <a:t>integra a </a:t>
            </a:r>
            <a:r>
              <a:rPr b="1" lang="pt-BR" sz="1700"/>
              <a:t>Política Nacional de Meio Ambiente.</a:t>
            </a:r>
            <a:r>
              <a:rPr lang="pt-BR" sz="1700"/>
              <a:t> 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pt-BR" sz="1700"/>
              <a:t>Consiste em coletar informações continuamente com a finalidade de acompanhar as alterações ambientais, sejam consequentes da interferência humana ou de mudanças naturais.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O objetivo do monitoramento ambiental é estabelecer medidas de preservação, conservação ou intervenção ambientais.</a:t>
            </a:r>
            <a:endParaRPr b="1"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Licenciamento </a:t>
            </a: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ambiental -  CONAMA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" name="Google Shape;147;p31"/>
          <p:cNvSpPr txBox="1"/>
          <p:nvPr/>
        </p:nvSpPr>
        <p:spPr>
          <a:xfrm>
            <a:off x="674700" y="1066250"/>
            <a:ext cx="77946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50">
                <a:solidFill>
                  <a:schemeClr val="dk1"/>
                </a:solidFill>
              </a:rPr>
              <a:t>Resolução CONAMA 001/1986</a:t>
            </a:r>
            <a:r>
              <a:rPr lang="pt-BR" sz="1350">
                <a:solidFill>
                  <a:schemeClr val="dk1"/>
                </a:solidFill>
              </a:rPr>
              <a:t>: o </a:t>
            </a:r>
            <a:r>
              <a:rPr b="1" lang="pt-BR" sz="1350">
                <a:solidFill>
                  <a:schemeClr val="dk1"/>
                </a:solidFill>
              </a:rPr>
              <a:t>Estudo de Impacto Ambiental (EIA)</a:t>
            </a:r>
            <a:r>
              <a:rPr lang="pt-BR" sz="1350">
                <a:solidFill>
                  <a:schemeClr val="dk1"/>
                </a:solidFill>
              </a:rPr>
              <a:t> e </a:t>
            </a:r>
            <a:r>
              <a:rPr b="1" lang="pt-BR" sz="1350">
                <a:solidFill>
                  <a:schemeClr val="dk1"/>
                </a:solidFill>
              </a:rPr>
              <a:t>Relatório de Impacto Ambiental (RIMA) </a:t>
            </a:r>
            <a:r>
              <a:rPr lang="pt-BR" sz="1350">
                <a:solidFill>
                  <a:schemeClr val="dk1"/>
                </a:solidFill>
              </a:rPr>
              <a:t>são exigidos no licenciamento ambiental de empreendimentos e atividades que possam causar significativos impactos ambientais.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50">
                <a:solidFill>
                  <a:schemeClr val="dk1"/>
                </a:solidFill>
              </a:rPr>
              <a:t>No </a:t>
            </a:r>
            <a:r>
              <a:rPr b="1" lang="pt-BR" sz="1350">
                <a:solidFill>
                  <a:schemeClr val="dk1"/>
                </a:solidFill>
              </a:rPr>
              <a:t>EIA são abordados os aspectos técnicos </a:t>
            </a:r>
            <a:r>
              <a:rPr lang="pt-BR" sz="1350">
                <a:solidFill>
                  <a:schemeClr val="dk1"/>
                </a:solidFill>
              </a:rPr>
              <a:t>necessários à avaliação dos impactos ambientais a serem gerados pelo empreendimento. O </a:t>
            </a:r>
            <a:r>
              <a:rPr b="1" lang="pt-BR" sz="1350">
                <a:solidFill>
                  <a:schemeClr val="dk1"/>
                </a:solidFill>
              </a:rPr>
              <a:t>EIA deve ser elaborado por equipe técnica multidisciplinar habilitada</a:t>
            </a:r>
            <a:r>
              <a:rPr lang="pt-BR" sz="1350">
                <a:solidFill>
                  <a:schemeClr val="dk1"/>
                </a:solidFill>
              </a:rPr>
              <a:t>, e deverá conter no mínimo, as seguintes atividades técnicas: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50">
                <a:solidFill>
                  <a:schemeClr val="dk1"/>
                </a:solidFill>
              </a:rPr>
              <a:t>1- o meio físico (ex: correntes marinhas );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50">
                <a:solidFill>
                  <a:schemeClr val="dk1"/>
                </a:solidFill>
              </a:rPr>
              <a:t>2- o meio biológico e os ecossistemas naturais (ex: fauna e flora);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50">
                <a:solidFill>
                  <a:schemeClr val="dk1"/>
                </a:solidFill>
              </a:rPr>
              <a:t>3- o meio </a:t>
            </a:r>
            <a:r>
              <a:rPr lang="pt-BR" sz="1350">
                <a:solidFill>
                  <a:schemeClr val="dk1"/>
                </a:solidFill>
              </a:rPr>
              <a:t>socioeconômico</a:t>
            </a:r>
            <a:r>
              <a:rPr lang="pt-BR" sz="1350">
                <a:solidFill>
                  <a:schemeClr val="dk1"/>
                </a:solidFill>
              </a:rPr>
              <a:t> (ex: relações de dependência entre a sociedade e os recursos ambientais).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2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Licenciamento ambiental -  CONAMA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4" name="Google Shape;154;p32"/>
          <p:cNvSpPr txBox="1"/>
          <p:nvPr/>
        </p:nvSpPr>
        <p:spPr>
          <a:xfrm>
            <a:off x="468950" y="1066250"/>
            <a:ext cx="77946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7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50">
                <a:solidFill>
                  <a:schemeClr val="dk1"/>
                </a:solidFill>
              </a:rPr>
              <a:t>O </a:t>
            </a:r>
            <a:r>
              <a:rPr b="1" lang="pt-BR" sz="1650">
                <a:solidFill>
                  <a:schemeClr val="dk1"/>
                </a:solidFill>
              </a:rPr>
              <a:t>RIMA</a:t>
            </a:r>
            <a:r>
              <a:rPr lang="pt-BR" sz="1650">
                <a:solidFill>
                  <a:schemeClr val="dk1"/>
                </a:solidFill>
              </a:rPr>
              <a:t> deve ser </a:t>
            </a:r>
            <a:r>
              <a:rPr b="1" lang="pt-BR" sz="1650">
                <a:solidFill>
                  <a:schemeClr val="dk1"/>
                </a:solidFill>
              </a:rPr>
              <a:t>objetivo</a:t>
            </a:r>
            <a:r>
              <a:rPr lang="pt-BR" sz="1650">
                <a:solidFill>
                  <a:schemeClr val="dk1"/>
                </a:solidFill>
              </a:rPr>
              <a:t> e adequado a sua compreensão, gerando maior </a:t>
            </a:r>
            <a:r>
              <a:rPr b="1" lang="pt-BR" sz="1650">
                <a:solidFill>
                  <a:schemeClr val="dk1"/>
                </a:solidFill>
              </a:rPr>
              <a:t>compreensão e clareza para população</a:t>
            </a:r>
            <a:r>
              <a:rPr lang="pt-BR" sz="1650">
                <a:solidFill>
                  <a:schemeClr val="dk1"/>
                </a:solidFill>
              </a:rPr>
              <a:t> quanto às características do empreendimento, os </a:t>
            </a:r>
            <a:r>
              <a:rPr b="1" lang="pt-BR" sz="1650">
                <a:solidFill>
                  <a:schemeClr val="dk1"/>
                </a:solidFill>
              </a:rPr>
              <a:t>impactos ambientais gerados, as propostas de mitigação dos impactos</a:t>
            </a:r>
            <a:r>
              <a:rPr lang="pt-BR" sz="1650">
                <a:solidFill>
                  <a:schemeClr val="dk1"/>
                </a:solidFill>
              </a:rPr>
              <a:t>, entre outros aspectos da implantação e operação do empreendimento. As informações devem ser traduzidas em</a:t>
            </a:r>
            <a:r>
              <a:rPr b="1" lang="pt-BR" sz="1650">
                <a:solidFill>
                  <a:schemeClr val="dk1"/>
                </a:solidFill>
              </a:rPr>
              <a:t> linguagem acessível, ilustradas por mapas, cartas, quadros, gráficos e demais técnicas de comunicação visual, </a:t>
            </a:r>
            <a:r>
              <a:rPr lang="pt-BR" sz="1650">
                <a:solidFill>
                  <a:schemeClr val="dk1"/>
                </a:solidFill>
              </a:rPr>
              <a:t>de modo que se possam entender as </a:t>
            </a:r>
            <a:r>
              <a:rPr b="1" lang="pt-BR" sz="1650">
                <a:solidFill>
                  <a:schemeClr val="dk1"/>
                </a:solidFill>
              </a:rPr>
              <a:t>vantagens e desvantagens </a:t>
            </a:r>
            <a:r>
              <a:rPr lang="pt-BR" sz="1650">
                <a:solidFill>
                  <a:schemeClr val="dk1"/>
                </a:solidFill>
              </a:rPr>
              <a:t>do projeto, bem como todas as </a:t>
            </a:r>
            <a:r>
              <a:rPr b="1" lang="pt-BR" sz="1650">
                <a:solidFill>
                  <a:schemeClr val="dk1"/>
                </a:solidFill>
              </a:rPr>
              <a:t>consequências ambientais</a:t>
            </a:r>
            <a:r>
              <a:rPr lang="pt-BR" sz="1650">
                <a:solidFill>
                  <a:schemeClr val="dk1"/>
                </a:solidFill>
              </a:rPr>
              <a:t> de sua implementação. 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Perguntas norteadoras?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" name="Google Shape;161;p33"/>
          <p:cNvSpPr txBox="1"/>
          <p:nvPr/>
        </p:nvSpPr>
        <p:spPr>
          <a:xfrm>
            <a:off x="311700" y="988375"/>
            <a:ext cx="8520600" cy="3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pt-BR" sz="2200"/>
              <a:t>O que foi coletado em </a:t>
            </a:r>
            <a:r>
              <a:rPr i="1" lang="pt-BR" sz="2200"/>
              <a:t>Atividade Embarcada</a:t>
            </a:r>
            <a:r>
              <a:rPr lang="pt-BR" sz="2200"/>
              <a:t>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pt-BR" sz="2200"/>
              <a:t>Qual o status de cada amostra (bruto, processado, </a:t>
            </a:r>
            <a:r>
              <a:rPr lang="pt-BR" sz="2200"/>
              <a:t>analisado</a:t>
            </a:r>
            <a:r>
              <a:rPr lang="pt-BR" sz="2200"/>
              <a:t>)?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pt-BR" sz="2200"/>
              <a:t>O que esses dados/análises nos permite responder em relação ao relatório da CETESB e Resolução CONAMA 01/1986?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pt-BR" sz="2200"/>
              <a:t>Que amostras e análises poderiam ser </a:t>
            </a:r>
            <a:r>
              <a:rPr lang="pt-BR" sz="2200"/>
              <a:t>incluídas</a:t>
            </a:r>
            <a:r>
              <a:rPr lang="pt-BR" sz="2200"/>
              <a:t> em </a:t>
            </a:r>
            <a:r>
              <a:rPr i="1" lang="pt-BR" sz="2200"/>
              <a:t>Atividade Embarcada</a:t>
            </a:r>
            <a:r>
              <a:rPr lang="pt-BR" sz="2200"/>
              <a:t> para um monitoramento ambiental do canal do porto de Santos?</a:t>
            </a:r>
            <a:endParaRPr sz="22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 rotWithShape="1">
          <a:blip r:embed="rId3">
            <a:alphaModFix amt="5000"/>
          </a:blip>
          <a:srcRect b="31890" l="18772" r="17354" t="30329"/>
          <a:stretch/>
        </p:blipFill>
        <p:spPr>
          <a:xfrm>
            <a:off x="2270713" y="1988440"/>
            <a:ext cx="4602575" cy="1924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/>
          <p:nvPr/>
        </p:nvSpPr>
        <p:spPr>
          <a:xfrm>
            <a:off x="0" y="0"/>
            <a:ext cx="9144000" cy="791100"/>
          </a:xfrm>
          <a:prstGeom prst="rect">
            <a:avLst/>
          </a:prstGeom>
          <a:solidFill>
            <a:srgbClr val="1228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4"/>
          <p:cNvSpPr txBox="1"/>
          <p:nvPr>
            <p:ph type="title"/>
          </p:nvPr>
        </p:nvSpPr>
        <p:spPr>
          <a:xfrm>
            <a:off x="311700" y="1092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Logística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Google Shape;169;p34"/>
          <p:cNvSpPr txBox="1"/>
          <p:nvPr/>
        </p:nvSpPr>
        <p:spPr>
          <a:xfrm>
            <a:off x="450475" y="1020500"/>
            <a:ext cx="6359400" cy="3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➔"/>
            </a:pPr>
            <a:r>
              <a:rPr i="1" lang="pt-BR" sz="3200"/>
              <a:t>Divisão em grupos</a:t>
            </a:r>
            <a:endParaRPr i="1"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➔"/>
            </a:pPr>
            <a:r>
              <a:rPr i="1" lang="pt-BR" sz="3200">
                <a:solidFill>
                  <a:schemeClr val="dk1"/>
                </a:solidFill>
              </a:rPr>
              <a:t>Cronograma de atividades</a:t>
            </a:r>
            <a:endParaRPr i="1" sz="3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i="1" lang="pt-BR" sz="3200">
                <a:solidFill>
                  <a:schemeClr val="dk1"/>
                </a:solidFill>
              </a:rPr>
              <a:t>Apresentações</a:t>
            </a:r>
            <a:endParaRPr i="1" sz="3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i="1" lang="pt-BR" sz="3200">
                <a:solidFill>
                  <a:schemeClr val="dk1"/>
                </a:solidFill>
              </a:rPr>
              <a:t>Relatório final</a:t>
            </a:r>
            <a:endParaRPr i="1" sz="32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