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6"/>
  </p:notesMasterIdLst>
  <p:sldIdLst>
    <p:sldId id="315" r:id="rId2"/>
    <p:sldId id="436" r:id="rId3"/>
    <p:sldId id="437" r:id="rId4"/>
    <p:sldId id="412" r:id="rId5"/>
    <p:sldId id="400" r:id="rId6"/>
    <p:sldId id="438" r:id="rId7"/>
    <p:sldId id="439" r:id="rId8"/>
    <p:sldId id="444" r:id="rId9"/>
    <p:sldId id="445" r:id="rId10"/>
    <p:sldId id="446" r:id="rId11"/>
    <p:sldId id="447" r:id="rId12"/>
    <p:sldId id="449" r:id="rId13"/>
    <p:sldId id="450" r:id="rId14"/>
    <p:sldId id="451" r:id="rId15"/>
    <p:sldId id="440" r:id="rId16"/>
    <p:sldId id="452" r:id="rId17"/>
    <p:sldId id="456" r:id="rId18"/>
    <p:sldId id="457" r:id="rId19"/>
    <p:sldId id="441" r:id="rId20"/>
    <p:sldId id="442" r:id="rId21"/>
    <p:sldId id="453" r:id="rId22"/>
    <p:sldId id="443" r:id="rId23"/>
    <p:sldId id="454" r:id="rId24"/>
    <p:sldId id="448" r:id="rId2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03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Cocaina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cat>
            <c:numRef>
              <c:f>Planilha1!$B$1:$M$1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Planilha1!$B$2:$M$2</c:f>
              <c:numCache>
                <c:formatCode>General</c:formatCode>
                <c:ptCount val="12"/>
                <c:pt idx="0">
                  <c:v>731.3</c:v>
                </c:pt>
                <c:pt idx="1">
                  <c:v>765.5</c:v>
                </c:pt>
                <c:pt idx="2">
                  <c:v>754.7</c:v>
                </c:pt>
                <c:pt idx="3">
                  <c:v>633.5</c:v>
                </c:pt>
                <c:pt idx="4">
                  <c:v>640.5</c:v>
                </c:pt>
                <c:pt idx="5">
                  <c:v>701</c:v>
                </c:pt>
                <c:pt idx="6">
                  <c:v>660.3</c:v>
                </c:pt>
                <c:pt idx="7">
                  <c:v>652.6</c:v>
                </c:pt>
                <c:pt idx="8">
                  <c:v>918.5</c:v>
                </c:pt>
                <c:pt idx="9">
                  <c:v>1128.2</c:v>
                </c:pt>
                <c:pt idx="10">
                  <c:v>1275.8</c:v>
                </c:pt>
                <c:pt idx="11">
                  <c:v>1304.8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35-4818-9ED3-3958362467C1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Maconha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cat>
            <c:numRef>
              <c:f>Planilha1!$B$1:$M$1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Planilha1!$B$3:$M$3</c:f>
              <c:numCache>
                <c:formatCode>General</c:formatCode>
                <c:ptCount val="12"/>
                <c:pt idx="0">
                  <c:v>6118</c:v>
                </c:pt>
                <c:pt idx="1">
                  <c:v>5697</c:v>
                </c:pt>
                <c:pt idx="2">
                  <c:v>6347</c:v>
                </c:pt>
                <c:pt idx="3">
                  <c:v>6488</c:v>
                </c:pt>
                <c:pt idx="4">
                  <c:v>5995</c:v>
                </c:pt>
                <c:pt idx="5">
                  <c:v>5523</c:v>
                </c:pt>
                <c:pt idx="6">
                  <c:v>5711</c:v>
                </c:pt>
                <c:pt idx="7">
                  <c:v>5902</c:v>
                </c:pt>
                <c:pt idx="8">
                  <c:v>6011</c:v>
                </c:pt>
                <c:pt idx="9">
                  <c:v>4771</c:v>
                </c:pt>
                <c:pt idx="10">
                  <c:v>5112</c:v>
                </c:pt>
                <c:pt idx="11">
                  <c:v>4299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35-4818-9ED3-3958362467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652032"/>
        <c:axId val="200094464"/>
      </c:areaChart>
      <c:catAx>
        <c:axId val="19665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0094464"/>
        <c:crosses val="autoZero"/>
        <c:auto val="1"/>
        <c:lblAlgn val="ctr"/>
        <c:lblOffset val="100"/>
        <c:noMultiLvlLbl val="0"/>
      </c:catAx>
      <c:valAx>
        <c:axId val="20009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6652032"/>
        <c:crosses val="autoZero"/>
        <c:crossBetween val="midCat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 b="1"/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Planilha1!$A$30:$A$43</c:f>
              <c:strCache>
                <c:ptCount val="14"/>
                <c:pt idx="0">
                  <c:v>Canadá</c:v>
                </c:pt>
                <c:pt idx="1">
                  <c:v>Reino Unido</c:v>
                </c:pt>
                <c:pt idx="2">
                  <c:v>Itália</c:v>
                </c:pt>
                <c:pt idx="3">
                  <c:v>Argentina</c:v>
                </c:pt>
                <c:pt idx="4">
                  <c:v>Guatemala</c:v>
                </c:pt>
                <c:pt idx="5">
                  <c:v>Holanda</c:v>
                </c:pt>
                <c:pt idx="6">
                  <c:v>Costa Rica</c:v>
                </c:pt>
                <c:pt idx="7">
                  <c:v>Bolívia</c:v>
                </c:pt>
                <c:pt idx="8">
                  <c:v>Brasil</c:v>
                </c:pt>
                <c:pt idx="9">
                  <c:v>Espanha</c:v>
                </c:pt>
                <c:pt idx="10">
                  <c:v>Peru</c:v>
                </c:pt>
                <c:pt idx="11">
                  <c:v>México</c:v>
                </c:pt>
                <c:pt idx="12">
                  <c:v>EUA</c:v>
                </c:pt>
                <c:pt idx="13">
                  <c:v>Colômbia</c:v>
                </c:pt>
              </c:strCache>
            </c:strRef>
          </c:cat>
          <c:val>
            <c:numRef>
              <c:f>Planilha1!$B$30:$B$43</c:f>
              <c:numCache>
                <c:formatCode>0.00</c:formatCode>
                <c:ptCount val="14"/>
                <c:pt idx="0">
                  <c:v>0.48621111472414485</c:v>
                </c:pt>
                <c:pt idx="1">
                  <c:v>0.67288452572049939</c:v>
                </c:pt>
                <c:pt idx="2">
                  <c:v>0.7341412191522908</c:v>
                </c:pt>
                <c:pt idx="3">
                  <c:v>1.2300874526219443</c:v>
                </c:pt>
                <c:pt idx="4">
                  <c:v>1.2636585579866111</c:v>
                </c:pt>
                <c:pt idx="5">
                  <c:v>2.1525580565778148</c:v>
                </c:pt>
                <c:pt idx="6">
                  <c:v>2.3201841844321831</c:v>
                </c:pt>
                <c:pt idx="7">
                  <c:v>3.6504257931612725</c:v>
                </c:pt>
                <c:pt idx="8">
                  <c:v>3.896477693531005</c:v>
                </c:pt>
                <c:pt idx="9">
                  <c:v>4.8119803038045266</c:v>
                </c:pt>
                <c:pt idx="10">
                  <c:v>5.2176365368325834</c:v>
                </c:pt>
                <c:pt idx="11">
                  <c:v>5.4232497002042273</c:v>
                </c:pt>
                <c:pt idx="12">
                  <c:v>30.796073205798976</c:v>
                </c:pt>
                <c:pt idx="13">
                  <c:v>37.344431655451913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E2-47F9-9D6C-118965A4E9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6028160"/>
        <c:axId val="206029952"/>
      </c:barChart>
      <c:catAx>
        <c:axId val="206028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6029952"/>
        <c:crosses val="autoZero"/>
        <c:auto val="1"/>
        <c:lblAlgn val="ctr"/>
        <c:lblOffset val="100"/>
        <c:noMultiLvlLbl val="0"/>
      </c:catAx>
      <c:valAx>
        <c:axId val="206029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6028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69938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895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895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84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84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84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84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900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244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244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0292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02923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6223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665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4005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0256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556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7472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895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895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indent="457200">
              <a:buSzPct val="100000"/>
              <a:defRPr sz="7200"/>
            </a:lvl1pPr>
            <a:lvl2pPr indent="457200">
              <a:buSzPct val="100000"/>
              <a:defRPr sz="7200"/>
            </a:lvl2pPr>
            <a:lvl3pPr indent="457200">
              <a:buSzPct val="100000"/>
              <a:defRPr sz="7200"/>
            </a:lvl3pPr>
            <a:lvl4pPr indent="457200">
              <a:buSzPct val="100000"/>
              <a:defRPr sz="7200"/>
            </a:lvl4pPr>
            <a:lvl5pPr indent="457200">
              <a:buSzPct val="100000"/>
              <a:defRPr sz="7200"/>
            </a:lvl5pPr>
            <a:lvl6pPr indent="457200">
              <a:buSzPct val="100000"/>
              <a:defRPr sz="7200"/>
            </a:lvl6pPr>
            <a:lvl7pPr indent="457200">
              <a:buSzPct val="100000"/>
              <a:defRPr sz="7200"/>
            </a:lvl7pPr>
            <a:lvl8pPr indent="457200">
              <a:buSzPct val="100000"/>
              <a:defRPr sz="7200"/>
            </a:lvl8pPr>
            <a:lvl9pPr indent="457200">
              <a:buSzPct val="100000"/>
              <a:defRPr sz="7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1pPr>
            <a:lvl2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2pPr>
            <a:lvl3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3pPr>
            <a:lvl4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4pPr>
            <a:lvl5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5pPr>
            <a:lvl6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6pPr>
            <a:lvl7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7pPr>
            <a:lvl8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8pPr>
            <a:lvl9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457200" y="411479"/>
            <a:ext cx="822960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457200" y="3633382"/>
            <a:ext cx="822960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>
                <a:solidFill>
                  <a:srgbClr val="DA0002"/>
                </a:solidFill>
              </a:defRPr>
            </a:lvl1pPr>
            <a:lvl2pPr>
              <a:defRPr>
                <a:solidFill>
                  <a:srgbClr val="DA0002"/>
                </a:solidFill>
              </a:defRPr>
            </a:lvl2pPr>
            <a:lvl3pPr>
              <a:defRPr>
                <a:solidFill>
                  <a:srgbClr val="DA0002"/>
                </a:solidFill>
              </a:defRPr>
            </a:lvl3pPr>
            <a:lvl4pPr>
              <a:defRPr>
                <a:solidFill>
                  <a:srgbClr val="DA0002"/>
                </a:solidFill>
              </a:defRPr>
            </a:lvl4pPr>
            <a:lvl5pPr>
              <a:defRPr>
                <a:solidFill>
                  <a:srgbClr val="DA0002"/>
                </a:solidFill>
              </a:defRPr>
            </a:lvl5pPr>
            <a:lvl6pPr>
              <a:defRPr>
                <a:solidFill>
                  <a:srgbClr val="DA0002"/>
                </a:solidFill>
              </a:defRPr>
            </a:lvl6pPr>
            <a:lvl7pPr>
              <a:defRPr>
                <a:solidFill>
                  <a:srgbClr val="DA0002"/>
                </a:solidFill>
              </a:defRPr>
            </a:lvl7pPr>
            <a:lvl8pPr>
              <a:defRPr>
                <a:solidFill>
                  <a:srgbClr val="DA0002"/>
                </a:solidFill>
              </a:defRPr>
            </a:lvl8pPr>
            <a:lvl9pPr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AE5194-B3AC-4A47-99C4-BB7618A228C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5018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301B931-44AE-419F-8522-A8C6FC6B776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3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1pPr>
            <a:lvl2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7" name="Shape 7"/>
          <p:cNvCxnSpPr/>
          <p:nvPr/>
        </p:nvCxnSpPr>
        <p:spPr>
          <a:xfrm>
            <a:off x="457200" y="5023259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  <p:sldLayoutId id="2147483657" r:id="rId4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unodc.un.org/content/homicide-rate-option-2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eguridadjusticiaypaz.org.mx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unodc.un.org/drug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unodc.un.org/data/drugs/Global%20Seizure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unodc.un.org/data/drugs/Annual%20Drug%20Seizure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Novas Ameaças: Crime Organizado e Mercados Ilícitos Transnacionais</a:t>
            </a:r>
            <a:b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b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Aula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pic>
        <p:nvPicPr>
          <p:cNvPr id="4" name="Picture 3" descr="cabecalho i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75373"/>
            <a:ext cx="7344816" cy="110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esultado de imagem para logo u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591" y="3840572"/>
            <a:ext cx="944457" cy="109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588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latin typeface="Calibri" panose="020F0502020204030204" pitchFamily="34" charset="0"/>
              </a:rPr>
              <a:t>Condições para o seu desenvolvimento:</a:t>
            </a:r>
            <a:endParaRPr lang="pt-BR" sz="320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B972A92-101D-4307-A263-1F24631E37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-457200">
              <a:buFont typeface="+mj-lt"/>
              <a:buAutoNum type="alphaLcParenR" startAt="2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“O estado é importante para o crime organizado, não pelo o que ele deixa de fazer, mas pelo que ele faz. Os estados promulgam leis, proíbem ou regulamentam certos produtos, impõe tributação e tarifas, definem cotas etc., proporcionando oportunidades para o crime organizado. A contínua autoridade e poder do estado – para determinar quais mercadorias são legais e quais são ilegais (proibidas ou regulamentadas), quais atividades são permitidas e quais são proibidas, quais produtos e atividades são tributados e quanto eles são tributados, o que pode ser importado ou exportado livremente - fornece incentivos para o crime organizado para contornar leis e regulamentos” (WILLIAMS, Phil, 2013: 509).</a:t>
            </a:r>
          </a:p>
        </p:txBody>
      </p:sp>
    </p:spTree>
    <p:extLst>
      <p:ext uri="{BB962C8B-B14F-4D97-AF65-F5344CB8AC3E}">
        <p14:creationId xmlns:p14="http://schemas.microsoft.com/office/powerpoint/2010/main" val="1664632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latin typeface="Calibri" panose="020F0502020204030204" pitchFamily="34" charset="0"/>
              </a:rPr>
              <a:t>Condições para o seu desenvolvimento:</a:t>
            </a:r>
            <a:endParaRPr lang="pt-BR" sz="320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B972A92-101D-4307-A263-1F24631E3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4" y="1200150"/>
            <a:ext cx="9001000" cy="3725699"/>
          </a:xfrm>
        </p:spPr>
        <p:txBody>
          <a:bodyPr/>
          <a:lstStyle/>
          <a:p>
            <a:pPr marL="184150" indent="-184150" rtl="0">
              <a:buFont typeface="+mj-lt"/>
              <a:buAutoNum type="alphaLcParenR" startAt="3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“Estados contribuem para o crime organizado transnacional e o contrabando simplesmente por causa das diferenças entre eles. Essas diferenças (...) podem ser legal, de caráter administrativo, econômico ou financeiro. Diferentes leis e regulamentos oferecem oportunidades para o crime organizado. 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Estados que têm altos níveis de sigilo bancário, por exemplo, são uma atração natural para os “lavadores de dinheiro” que procuram ocultar produtos criminosos. Estados com altos níveis de riqueza e uma grande base de clientes de produtos ilícitos atraem organizações criminosas transnacionais que buscam mercados lucrativos (...) Ao mesmo tempo, organizações criminosas transnacionais preferem ter uma base doméstica onde o estado é fraco e os riscos são administráveis. Operando a partir de portos seguros ou santuários deste tipo, essas organizações [buscam] estados que tenham algo que possam explorar, sejam grandes mercados para produtos ilícitos, leis de sigilo bancário, acesso territorial a alvos de contrabando (esses estados tornam-se estados de transbordo), ou simplesmente leis fracas” 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(WILLIAMS, Phil, 2013: 509/10)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047750" lvl="1" indent="-457200">
              <a:buFont typeface="+mj-lt"/>
              <a:buAutoNum type="alphaLcParenR" startAt="3"/>
            </a:pPr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815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Alguns pontos importantes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B972A92-101D-4307-A263-1F24631E3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36" y="1200150"/>
            <a:ext cx="8064896" cy="3725699"/>
          </a:xfrm>
        </p:spPr>
        <p:txBody>
          <a:bodyPr/>
          <a:lstStyle/>
          <a:p>
            <a:pPr marL="344488" lvl="1" indent="-342900">
              <a:buFont typeface="Wingdings" panose="05000000000000000000" pitchFamily="2" charset="2"/>
              <a:buChar char="ü"/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Corrupção como instrumento de atuação da criminalidade organizada transnacional</a:t>
            </a:r>
          </a:p>
          <a:p>
            <a:pPr marL="744538" lvl="2" indent="-342900">
              <a:buFont typeface="Wingdings" panose="05000000000000000000" pitchFamily="2" charset="2"/>
              <a:buChar char="ü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 corrupção não afeta o estado 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na mesma extensão em todos os países, e está arraigada (em diferentes graus e de maneiras diferentes) em diversos ramos do governo e instituições políticas (...). Isso destaca a natureza dinâmica da relação entre o estado e atores ilícitos, que evoluem não apenas dependendo das condições de mercado, mas também de contextos institucionais e políticos” (ANDREAS and MARTINEZ, 2014: 380/81)*.</a:t>
            </a:r>
          </a:p>
          <a:p>
            <a:pPr marL="744538" lvl="2" indent="-342900">
              <a:buFont typeface="Wingdings" panose="05000000000000000000" pitchFamily="2" charset="2"/>
              <a:buChar char="ü"/>
            </a:pPr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2" indent="0"/>
            <a:r>
              <a:rPr lang="pt-PT" sz="1200" dirty="0">
                <a:latin typeface="Calibri" panose="020F0502020204030204" pitchFamily="34" charset="0"/>
                <a:cs typeface="Calibri" panose="020F0502020204030204" pitchFamily="34" charset="0"/>
              </a:rPr>
              <a:t>(*) ANDREAS, Peter and MARTINEZ, Angelica Duran. “The International Politics of Drugs and Illicit Trade in the Americas”. In: DOMIGUEZ, J. And COVARRUBIAS, A. (eds) </a:t>
            </a:r>
            <a:r>
              <a:rPr lang="pt-PT" sz="1200" i="1" dirty="0">
                <a:latin typeface="Calibri" panose="020F0502020204030204" pitchFamily="34" charset="0"/>
                <a:cs typeface="Calibri" panose="020F0502020204030204" pitchFamily="34" charset="0"/>
              </a:rPr>
              <a:t>Routledge Handbook of Latin America in the World</a:t>
            </a:r>
            <a:r>
              <a:rPr lang="pt-PT" sz="1200" dirty="0">
                <a:latin typeface="Calibri" panose="020F0502020204030204" pitchFamily="34" charset="0"/>
                <a:cs typeface="Calibri" panose="020F0502020204030204" pitchFamily="34" charset="0"/>
              </a:rPr>
              <a:t>, 2014, pp. 388-402.</a:t>
            </a:r>
            <a:endParaRPr lang="pt-BR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26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Alguns pontos importantes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B972A92-101D-4307-A263-1F24631E3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4" y="1200150"/>
            <a:ext cx="8928992" cy="3891880"/>
          </a:xfrm>
        </p:spPr>
        <p:txBody>
          <a:bodyPr/>
          <a:lstStyle/>
          <a:p>
            <a:pPr marL="344488" lvl="1" indent="-342900">
              <a:buFont typeface="Wingdings" panose="05000000000000000000" pitchFamily="2" charset="2"/>
              <a:buChar char="ü"/>
            </a:pP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Violência como mecanismo de mediação e resolução de divergências e conflitos:</a:t>
            </a:r>
          </a:p>
          <a:p>
            <a:pPr marL="744538" lvl="2" indent="-342900"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“No geral, o comércio ilícito é mais propenso a violência do que o comércio lícito. A razão básica para esse fato é que a vertente ilícita opera além e fora da lei. Participantes dessas atividades </a:t>
            </a:r>
            <a:r>
              <a:rPr lang="pt-PT" sz="1800" dirty="0">
                <a:latin typeface="Calibri" panose="020F0502020204030204" pitchFamily="34" charset="0"/>
                <a:cs typeface="Calibri" panose="020F0502020204030204" pitchFamily="34" charset="0"/>
              </a:rPr>
              <a:t>não têm direito à lei para fazer cumprir os contratos - e, portanto, as disputas de negócios são mais prováveis ​​de serem tratadas com tiros em vez de processos judiciais (...) A violência relacionada ao comércio ilícito é tipicamente seletiva e instrumental, ao invés de aleatória e gratuito. As vítimas tendem a ser outros participantes do mercado em vez de atores estatais ou o público (e alguns atores estatais são visados ​​porque são, na verdade, participantes do mercado). (...) Além disso, os atos violentos variam em forma, intensidade, frequência e foco, mesmo quando os alvos são participantes do mercado”. (ANDREAS and MARTINEZ, 2014: 382).</a:t>
            </a:r>
          </a:p>
          <a:p>
            <a:pPr marL="0" lvl="2" indent="0"/>
            <a:r>
              <a:rPr lang="pt-PT" sz="1000" dirty="0">
                <a:latin typeface="Calibri" panose="020F0502020204030204" pitchFamily="34" charset="0"/>
                <a:cs typeface="Calibri" panose="020F0502020204030204" pitchFamily="34" charset="0"/>
              </a:rPr>
              <a:t>(*) ANDREAS, Peter and MARTINEZ, Angelica Duran. “The International Politics of Drugs and Illicit Trade in the Americas”. In: DOMIGUEZ, J. And COVARRUBIAS, A. (eds) </a:t>
            </a:r>
            <a:r>
              <a:rPr lang="pt-PT" sz="1000" i="1" dirty="0">
                <a:latin typeface="Calibri" panose="020F0502020204030204" pitchFamily="34" charset="0"/>
                <a:cs typeface="Calibri" panose="020F0502020204030204" pitchFamily="34" charset="0"/>
              </a:rPr>
              <a:t>Routledge Handbook of Latin America in the World</a:t>
            </a:r>
            <a:r>
              <a:rPr lang="pt-PT" sz="1000" dirty="0">
                <a:latin typeface="Calibri" panose="020F0502020204030204" pitchFamily="34" charset="0"/>
                <a:cs typeface="Calibri" panose="020F0502020204030204" pitchFamily="34" charset="0"/>
              </a:rPr>
              <a:t>, 2014, pp. 388-402.</a:t>
            </a:r>
            <a:endParaRPr lang="pt-BR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4538" lvl="2" indent="-342900">
              <a:buFont typeface="Wingdings" panose="05000000000000000000" pitchFamily="2" charset="2"/>
              <a:buChar char="ü"/>
            </a:pPr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532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Alguns pontos importantes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B972A92-101D-4307-A263-1F24631E3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4" y="1200150"/>
            <a:ext cx="8928992" cy="3725699"/>
          </a:xfrm>
        </p:spPr>
        <p:txBody>
          <a:bodyPr/>
          <a:lstStyle/>
          <a:p>
            <a:pPr marL="344488" lvl="1" indent="-342900">
              <a:buFont typeface="Wingdings" panose="05000000000000000000" pitchFamily="2" charset="2"/>
              <a:buChar char="ü"/>
            </a:pP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“Contradições sociais” do crime organizado transnacional:</a:t>
            </a:r>
          </a:p>
          <a:p>
            <a:pPr marL="744538" lvl="2" indent="-342900"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“Embora muitos observadores relutem em admitir, o crime organizado convém a muitas pessoas. Pode atuar como uma rede de segurança e uma válvula de escape, trazer empregos para populações marginalizadas e até benefícios multiplicadores na economia. Para os estados incapazes de atrair investimento estrangeiro direto, "dinheiro sujo" (ou seja, receitas criminais) é atraente - e certamente melhor do que dinheiro nenhum. Mesmo aqueles que exigem dinheiro de proteção das empresas às vezes fornecem o único meio viável de solução de controvérsias. Como resultado, em muitos países o crime organizado está emergindo como uma forma alternativa de governança, oferecendo proteção, paternalismo e prestação de serviços a populações social, política e economicamente excluídas. Nada disso sugere que os benefícios do crime organizado superem os custos; é apenas para argumentar que o balanço não é tão unilateral como muitas vezes se afirma” (WILLIAMS, 2012: 506).</a:t>
            </a:r>
          </a:p>
        </p:txBody>
      </p:sp>
    </p:spTree>
    <p:extLst>
      <p:ext uri="{BB962C8B-B14F-4D97-AF65-F5344CB8AC3E}">
        <p14:creationId xmlns:p14="http://schemas.microsoft.com/office/powerpoint/2010/main" val="2842428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Homicídios pelo mundo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79512" y="1200150"/>
            <a:ext cx="8784976" cy="38198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O continente americano é o mais violento de todo o mundo: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Em 2015, 466 mil pessoas foram assassinadas no mundo.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Deste total, 39,4% ocorreram no continente americano (aproximadamente 183 mil homicídios).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A Taxa de homicídios nas Américas foi de 17,2 por 100 mil habitantes, enquanto a média global foi de 6,1, em 2017 (UNODC, 2019: 14);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Distribuição desigual: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América do Norte – 41.713 homicídios (Taxa de 8,95 por 100 mil habitantes);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América Central – 27.278 homicídios (Taxa de 32,6);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América do Sul – 114.474 homicídios (Taxa de 30).</a:t>
            </a:r>
          </a:p>
          <a:p>
            <a:pPr marL="263525" lvl="2">
              <a:buFont typeface="Wingdings" panose="05000000000000000000" pitchFamily="2" charset="2"/>
              <a:buChar char="ü"/>
            </a:pP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A Organização Mundial de Saúde (OMS) considera que qualquer taxa acima de 10 homicídios por 100 mil habitantes deve ser tratada como uma EPIDEMIA.</a:t>
            </a:r>
          </a:p>
          <a:p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350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Homicídios Intencionais no mundo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03598"/>
            <a:ext cx="586020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835696" y="4803998"/>
            <a:ext cx="5976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8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https://dataunodc.un.org/content/homicide-rate-option-2</a:t>
            </a:r>
            <a:r>
              <a:rPr lang="pt-BR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7916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Concentração em poucos países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79512" y="1200150"/>
            <a:ext cx="8784976" cy="3819872"/>
          </a:xfrm>
        </p:spPr>
        <p:txBody>
          <a:bodyPr/>
          <a:lstStyle/>
          <a:p>
            <a:pPr marL="263525" lvl="2">
              <a:buFont typeface="Wingdings" panose="05000000000000000000" pitchFamily="2" charset="2"/>
              <a:buChar char="ü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Alguns países se destacam de maneira negativa nesse cenário:</a:t>
            </a:r>
          </a:p>
          <a:p>
            <a:pPr marL="263525" lvl="2">
              <a:buFont typeface="Wingdings" panose="05000000000000000000" pitchFamily="2" charset="2"/>
              <a:buChar char="ü"/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7845" lvl="3">
              <a:buFont typeface="Wingdings" panose="05000000000000000000" pitchFamily="2" charset="2"/>
              <a:buChar char="ü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Brasil – 63.349 homicídios (Taxa de 30,5);</a:t>
            </a:r>
          </a:p>
          <a:p>
            <a:pPr marL="537845" lvl="3">
              <a:buFont typeface="Wingdings" panose="05000000000000000000" pitchFamily="2" charset="2"/>
              <a:buChar char="ü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México – 24.145 (Taxa de 19);</a:t>
            </a:r>
          </a:p>
          <a:p>
            <a:pPr marL="537845" lvl="3">
              <a:buFont typeface="Wingdings" panose="05000000000000000000" pitchFamily="2" charset="2"/>
              <a:buChar char="ü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Colômbia – 23.530 (Taxa de 48,8);</a:t>
            </a:r>
          </a:p>
          <a:p>
            <a:pPr marL="537845" lvl="3">
              <a:buFont typeface="Wingdings" panose="05000000000000000000" pitchFamily="2" charset="2"/>
              <a:buChar char="ü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Venezuela – 16.091 (Taxa de 51,7)</a:t>
            </a:r>
          </a:p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O Brasil concentrou sozinho 14% de todos os homicídios que aconteceram em todo o mundo!</a:t>
            </a:r>
          </a:p>
        </p:txBody>
      </p:sp>
      <p:sp>
        <p:nvSpPr>
          <p:cNvPr id="5" name="Chave direita 4"/>
          <p:cNvSpPr/>
          <p:nvPr/>
        </p:nvSpPr>
        <p:spPr>
          <a:xfrm>
            <a:off x="5220072" y="1923678"/>
            <a:ext cx="576064" cy="1512168"/>
          </a:xfrm>
          <a:prstGeom prst="rightBrac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084168" y="1995686"/>
            <a:ext cx="2880320" cy="1384995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70%</a:t>
            </a:r>
            <a:r>
              <a:rPr lang="pt-BR" dirty="0"/>
              <a:t> dos homicídios do continente americano estão concentrados apenas nesses 4 países. Ou seja </a:t>
            </a:r>
            <a:r>
              <a:rPr lang="pt-BR" b="1" dirty="0"/>
              <a:t>28% do total dos homicídios do mundo</a:t>
            </a:r>
            <a:r>
              <a:rPr lang="pt-BR" dirty="0"/>
              <a:t> estão aqui.</a:t>
            </a:r>
          </a:p>
        </p:txBody>
      </p:sp>
    </p:spTree>
    <p:extLst>
      <p:ext uri="{BB962C8B-B14F-4D97-AF65-F5344CB8AC3E}">
        <p14:creationId xmlns:p14="http://schemas.microsoft.com/office/powerpoint/2010/main" val="4262825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Cidades mais violentas do mundo</a:t>
            </a:r>
          </a:p>
        </p:txBody>
      </p:sp>
      <p:pic>
        <p:nvPicPr>
          <p:cNvPr id="7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1240212"/>
            <a:ext cx="5256584" cy="356378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99592" y="4803998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Seguridad</a:t>
            </a:r>
            <a:r>
              <a:rPr lang="pt-BR" sz="1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Justicia</a:t>
            </a:r>
            <a:r>
              <a:rPr lang="pt-BR" sz="1000" dirty="0">
                <a:latin typeface="Calibri" panose="020F0502020204030204" pitchFamily="34" charset="0"/>
                <a:cs typeface="Calibri" panose="020F0502020204030204" pitchFamily="34" charset="0"/>
              </a:rPr>
              <a:t> y Paz - </a:t>
            </a:r>
            <a:r>
              <a:rPr lang="pt-BR" sz="1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http://www.seguridadjusticiaypaz.org.mx/</a:t>
            </a:r>
            <a:r>
              <a:rPr lang="pt-BR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6403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205978"/>
            <a:ext cx="9001000" cy="857400"/>
          </a:xfrm>
        </p:spPr>
        <p:txBody>
          <a:bodyPr/>
          <a:lstStyle/>
          <a:p>
            <a:pPr algn="just"/>
            <a:r>
              <a:rPr lang="pt-B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Evolução das Apreensões de Maconha e Cocaína no Mundo (em </a:t>
            </a:r>
            <a:r>
              <a:rPr lang="pt-BR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</a:t>
            </a:r>
            <a:r>
              <a:rPr lang="pt-B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2007/2017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2A4B3AD-F46B-4923-993E-E2512C2161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4227183"/>
              </p:ext>
            </p:extLst>
          </p:nvPr>
        </p:nvGraphicFramePr>
        <p:xfrm>
          <a:off x="107504" y="1419623"/>
          <a:ext cx="5616624" cy="3292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5B5E9AA8-D722-4F7D-B54B-EDDF08FE046D}"/>
              </a:ext>
            </a:extLst>
          </p:cNvPr>
          <p:cNvSpPr txBox="1"/>
          <p:nvPr/>
        </p:nvSpPr>
        <p:spPr>
          <a:xfrm>
            <a:off x="-112701" y="4711883"/>
            <a:ext cx="4657060" cy="225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8945" indent="1270" algn="just">
              <a:lnSpc>
                <a:spcPct val="115000"/>
              </a:lnSpc>
              <a:spcAft>
                <a:spcPts val="1000"/>
              </a:spcAft>
            </a:pPr>
            <a:r>
              <a:rPr lang="pt-BR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pt-BR" sz="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https://dataunodc.un.org/drugs</a:t>
            </a:r>
            <a:endParaRPr lang="pt-BR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F7FA25D-11C1-451E-8659-DBE742381CD0}"/>
              </a:ext>
            </a:extLst>
          </p:cNvPr>
          <p:cNvSpPr txBox="1"/>
          <p:nvPr/>
        </p:nvSpPr>
        <p:spPr>
          <a:xfrm>
            <a:off x="5940152" y="1837149"/>
            <a:ext cx="2808312" cy="224676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Américas – 76,9% do total de apreensão das duas drogas no mundo;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No período, 87,8% foi maconha;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No período, as apreensões de maconha reduziram 6,8%;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No período, as apreensões de cocaína aumentaram 74,4% (12,2% do total).</a:t>
            </a:r>
          </a:p>
        </p:txBody>
      </p:sp>
    </p:spTree>
    <p:extLst>
      <p:ext uri="{BB962C8B-B14F-4D97-AF65-F5344CB8AC3E}">
        <p14:creationId xmlns:p14="http://schemas.microsoft.com/office/powerpoint/2010/main" val="1139775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Crime Organizado Transnacional</a:t>
            </a:r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-450850" algn="just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es-MX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Conceito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 amplo, que </a:t>
            </a:r>
            <a:r>
              <a:rPr lang="es-MX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abrange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 diferentes modalidades </a:t>
            </a:r>
            <a:r>
              <a:rPr lang="es-MX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criminais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 e diversas formas de </a:t>
            </a:r>
            <a:r>
              <a:rPr lang="es-MX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organização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 criminosa;</a:t>
            </a:r>
          </a:p>
          <a:p>
            <a:pPr marL="0" indent="-450850" algn="just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360363" algn="l"/>
              </a:tabLst>
            </a:pPr>
            <a:endParaRPr lang="es-MX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-450850" algn="just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es-MX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Assume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 papel central </a:t>
            </a:r>
            <a:r>
              <a:rPr lang="es-MX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nas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 últimas décadas como </a:t>
            </a:r>
            <a:r>
              <a:rPr lang="es-MX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uma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 das </a:t>
            </a:r>
            <a:r>
              <a:rPr lang="es-MX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principais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ameaças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es-MX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segurança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 internacional;</a:t>
            </a:r>
          </a:p>
          <a:p>
            <a:pPr marL="0" indent="-450850" algn="just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360363" algn="l"/>
              </a:tabLst>
            </a:pPr>
            <a:endParaRPr lang="es-MX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-450850" algn="just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es-MX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Fenômeno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 complexo, que </a:t>
            </a:r>
            <a:r>
              <a:rPr lang="es-MX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afeta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 diferentes </a:t>
            </a:r>
            <a:r>
              <a:rPr lang="es-MX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níveis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s-MX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segurança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: individual, local, nacional, regional e global.</a:t>
            </a:r>
          </a:p>
        </p:txBody>
      </p:sp>
    </p:spTree>
    <p:extLst>
      <p:ext uri="{BB962C8B-B14F-4D97-AF65-F5344CB8AC3E}">
        <p14:creationId xmlns:p14="http://schemas.microsoft.com/office/powerpoint/2010/main" val="1092765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205978"/>
            <a:ext cx="9001000" cy="857400"/>
          </a:xfrm>
        </p:spPr>
        <p:txBody>
          <a:bodyPr/>
          <a:lstStyle/>
          <a:p>
            <a:pPr algn="just"/>
            <a:r>
              <a:rPr lang="pt-B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Frequência dos Países com Maiores Apreensões de Cocaína – 2007/2017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B5E9AA8-D722-4F7D-B54B-EDDF08FE046D}"/>
              </a:ext>
            </a:extLst>
          </p:cNvPr>
          <p:cNvSpPr txBox="1"/>
          <p:nvPr/>
        </p:nvSpPr>
        <p:spPr>
          <a:xfrm>
            <a:off x="-112702" y="4711883"/>
            <a:ext cx="7853053" cy="495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8945" indent="1270" algn="just">
              <a:lnSpc>
                <a:spcPct val="115000"/>
              </a:lnSpc>
              <a:spcAft>
                <a:spcPts val="1000"/>
              </a:spcAft>
            </a:pPr>
            <a:r>
              <a:rPr lang="pt-BR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pt-BR" sz="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https://dataunodc.un.org/data/drugs/Global%20Seizures</a:t>
            </a:r>
            <a:endParaRPr lang="pt-BR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8945" indent="1270" algn="just">
              <a:lnSpc>
                <a:spcPct val="115000"/>
              </a:lnSpc>
              <a:spcAft>
                <a:spcPts val="1000"/>
              </a:spcAft>
            </a:pPr>
            <a:endParaRPr lang="pt-BR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13F77C5-C236-407C-9C7F-3F62DC3920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378712"/>
              </p:ext>
            </p:extLst>
          </p:nvPr>
        </p:nvGraphicFramePr>
        <p:xfrm>
          <a:off x="611560" y="1374915"/>
          <a:ext cx="3467099" cy="3048000"/>
        </p:xfrm>
        <a:graphic>
          <a:graphicData uri="http://schemas.openxmlformats.org/drawingml/2006/table">
            <a:tbl>
              <a:tblPr firstRow="1" firstCol="1" bandRow="1"/>
              <a:tblGrid>
                <a:gridCol w="855040">
                  <a:extLst>
                    <a:ext uri="{9D8B030D-6E8A-4147-A177-3AD203B41FA5}">
                      <a16:colId xmlns:a16="http://schemas.microsoft.com/office/drawing/2014/main" val="339229070"/>
                    </a:ext>
                  </a:extLst>
                </a:gridCol>
                <a:gridCol w="723105">
                  <a:extLst>
                    <a:ext uri="{9D8B030D-6E8A-4147-A177-3AD203B41FA5}">
                      <a16:colId xmlns:a16="http://schemas.microsoft.com/office/drawing/2014/main" val="452877118"/>
                    </a:ext>
                  </a:extLst>
                </a:gridCol>
                <a:gridCol w="629863">
                  <a:extLst>
                    <a:ext uri="{9D8B030D-6E8A-4147-A177-3AD203B41FA5}">
                      <a16:colId xmlns:a16="http://schemas.microsoft.com/office/drawing/2014/main" val="388275361"/>
                    </a:ext>
                  </a:extLst>
                </a:gridCol>
                <a:gridCol w="1259091">
                  <a:extLst>
                    <a:ext uri="{9D8B030D-6E8A-4147-A177-3AD203B41FA5}">
                      <a16:colId xmlns:a16="http://schemas.microsoft.com/office/drawing/2014/main" val="220140991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País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Apreensão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Acumulado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856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Colômbia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5.209.360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37,34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37,34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3882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EUA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4.295.897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30,80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68,14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7811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México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756.516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5,42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73,56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3446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Peru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727.834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5,22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78,78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518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Espanha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671.247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4,81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83,59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9350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Brasil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543.539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3,90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87,49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593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Bolívia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509.216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3,65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91,14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433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Costa Rica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323.654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2,32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93,46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789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Holanda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300.271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2,15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95,61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2292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Guatemala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176.274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1,26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96,88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0316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Argentina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171.591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1,23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98,11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478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Itália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102.409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0,73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98,84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4757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Reino Unido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93.864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0,67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99,51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1058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Canadá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67.824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0,49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509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13.949.496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9253"/>
                  </a:ext>
                </a:extLst>
              </a:tr>
            </a:tbl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6014016D-D1E6-4422-95AF-9B06D92443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4731718"/>
              </p:ext>
            </p:extLst>
          </p:nvPr>
        </p:nvGraphicFramePr>
        <p:xfrm>
          <a:off x="5363542" y="1233264"/>
          <a:ext cx="2736850" cy="371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14805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205978"/>
            <a:ext cx="9001000" cy="857400"/>
          </a:xfrm>
        </p:spPr>
        <p:txBody>
          <a:bodyPr/>
          <a:lstStyle/>
          <a:p>
            <a:pPr algn="just"/>
            <a:r>
              <a:rPr lang="pt-B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Mapa com apreensão de cocaína no mundo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B5E9AA8-D722-4F7D-B54B-EDDF08FE046D}"/>
              </a:ext>
            </a:extLst>
          </p:cNvPr>
          <p:cNvSpPr txBox="1"/>
          <p:nvPr/>
        </p:nvSpPr>
        <p:spPr>
          <a:xfrm>
            <a:off x="1907704" y="4711883"/>
            <a:ext cx="5832647" cy="233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75" algn="just">
              <a:lnSpc>
                <a:spcPct val="115000"/>
              </a:lnSpc>
              <a:spcAft>
                <a:spcPts val="1000"/>
              </a:spcAft>
            </a:pPr>
            <a:r>
              <a:rPr lang="pt-BR" sz="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pt-BR" sz="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https://dataunodc.un.org/data/drugs/Annual%20Drug%20Seizures</a:t>
            </a:r>
            <a:r>
              <a:rPr lang="pt-BR" sz="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pt-BR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52922"/>
            <a:ext cx="5400599" cy="340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439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Níveis de ameaça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ECC329F-5C03-4D51-AFAD-1717597AA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1200150"/>
            <a:ext cx="8856984" cy="3725699"/>
          </a:xfrm>
        </p:spPr>
        <p:txBody>
          <a:bodyPr/>
          <a:lstStyle/>
          <a:p>
            <a:pPr marL="647700" indent="-457200">
              <a:buFont typeface="Wingdings" panose="05000000000000000000" pitchFamily="2" charset="2"/>
              <a:buChar char="ü"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Individual/Local:</a:t>
            </a:r>
          </a:p>
          <a:p>
            <a:pPr marL="1047750" lvl="1" indent="-457200">
              <a:buFont typeface="Wingdings" panose="05000000000000000000" pitchFamily="2" charset="2"/>
              <a:buChar char="ü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População latino-americana convive com altas taxas de criminalidade violenta em seu cotidiano, que afetam negativamente a dimensão privada da vida da população, além de gerar grandes custos para a provisão de serviços públicos para os cidadãos (não só em termos de segurança pública);</a:t>
            </a:r>
          </a:p>
        </p:txBody>
      </p:sp>
    </p:spTree>
    <p:extLst>
      <p:ext uri="{BB962C8B-B14F-4D97-AF65-F5344CB8AC3E}">
        <p14:creationId xmlns:p14="http://schemas.microsoft.com/office/powerpoint/2010/main" val="1961080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Níveis de ameaça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ECC329F-5C03-4D51-AFAD-1717597AA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1200150"/>
            <a:ext cx="8856984" cy="3725699"/>
          </a:xfrm>
        </p:spPr>
        <p:txBody>
          <a:bodyPr/>
          <a:lstStyle/>
          <a:p>
            <a:pPr marL="647700" indent="-457200">
              <a:buFont typeface="Wingdings" panose="05000000000000000000" pitchFamily="2" charset="2"/>
              <a:buChar char="ü"/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Nacional:</a:t>
            </a:r>
          </a:p>
          <a:p>
            <a:pPr marL="1047750" lvl="1" indent="-457200">
              <a:buFont typeface="Wingdings" panose="05000000000000000000" pitchFamily="2" charset="2"/>
              <a:buChar char="ü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Atuação do crime organizado transnacional coloca em cheque o poder estatal, na medida em que corrompe instituições, institucionaliza a corrupção, mina a capacidade de execução da máquina pública, além de gerar relações indesejadas com a dimensão política de uma sociedade. Ao mesmo tempo, exige das instituições públicas uma reorientação das respostas governamentais, visando o enfrentamento desse fenômeno.</a:t>
            </a:r>
          </a:p>
          <a:p>
            <a:pPr marL="1047750" lvl="1" indent="-457200">
              <a:buFont typeface="Wingdings" panose="05000000000000000000" pitchFamily="2" charset="2"/>
              <a:buChar char="ü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Ao mesmo tempo, o alto custo e a baixa efetividade do sistema de segurança pública e justiça criminal, além da fragilidade do sistema penitenciário brasileiro, possibilitam o fortalecimento e o maior poder de articulação de grupos criminais organizados.</a:t>
            </a:r>
          </a:p>
        </p:txBody>
      </p:sp>
    </p:spTree>
    <p:extLst>
      <p:ext uri="{BB962C8B-B14F-4D97-AF65-F5344CB8AC3E}">
        <p14:creationId xmlns:p14="http://schemas.microsoft.com/office/powerpoint/2010/main" val="3181964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Níveis de ameaça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ECC329F-5C03-4D51-AFAD-1717597AA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1200150"/>
            <a:ext cx="8856984" cy="3725699"/>
          </a:xfrm>
        </p:spPr>
        <p:txBody>
          <a:bodyPr/>
          <a:lstStyle/>
          <a:p>
            <a:pPr marL="647700" indent="-457200">
              <a:buFont typeface="Wingdings" panose="05000000000000000000" pitchFamily="2" charset="2"/>
              <a:buChar char="ü"/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Regional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– No caso da América do Sul, a presença determinante do tráfico internacional de drogas, especialmente da cocaína, fragiliza o funcionamento das instituições nacionais e exige a formação de novos mecanismos de cooperação regional, com a finalidade de enfrentamento e controle do tráfico. Contudo, neste caso específico, não parece existir consenso sobre a melhor maneira de operacionalização de ações conjuntas e articuladas entre os países.</a:t>
            </a:r>
          </a:p>
          <a:p>
            <a:pPr marL="647700" indent="-457200">
              <a:buFont typeface="Wingdings" panose="05000000000000000000" pitchFamily="2" charset="2"/>
              <a:buChar char="ü"/>
            </a:pPr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0500" indent="0"/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308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8856984" cy="939900"/>
          </a:xfrm>
        </p:spPr>
        <p:txBody>
          <a:bodyPr/>
          <a:lstStyle/>
          <a:p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Definição – Convenção de Palermo (Convenção das Nações Unidas contra o COT)</a:t>
            </a:r>
            <a:endParaRPr lang="es-MX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9512" y="1200150"/>
            <a:ext cx="8964488" cy="3725699"/>
          </a:xfrm>
        </p:spPr>
        <p:txBody>
          <a:bodyPr/>
          <a:lstStyle/>
          <a:p>
            <a:pPr marL="0" algn="just">
              <a:spcBef>
                <a:spcPts val="0"/>
              </a:spcBef>
            </a:pPr>
            <a:r>
              <a:rPr lang="es-MX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CONVENÇÃO DAS NAÇÕES UNIDAS CONTRA O CRIME ORGANIZADO TRANSNACIONAL (artigo 2º)</a:t>
            </a:r>
          </a:p>
          <a:p>
            <a:pPr marL="0" algn="just">
              <a:spcBef>
                <a:spcPts val="0"/>
              </a:spcBef>
            </a:pPr>
            <a:endParaRPr lang="es-MX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04800" indent="-457200" algn="just">
              <a:spcBef>
                <a:spcPts val="0"/>
              </a:spcBef>
              <a:buAutoNum type="alphaLcParenR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"Grupo criminoso organizado" - </a:t>
            </a:r>
            <a:r>
              <a:rPr lang="pt-BR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grupo estruturado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de três ou mais pessoas, existente há algum tempo e </a:t>
            </a:r>
            <a:r>
              <a:rPr lang="pt-BR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atuando </a:t>
            </a:r>
            <a:r>
              <a:rPr lang="pt-BR" sz="20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concertadamente</a:t>
            </a:r>
            <a:r>
              <a:rPr lang="pt-BR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com o propósito de cometer uma ou mais infrações graves ou enunciadas na presente Convenção, com a </a:t>
            </a:r>
            <a:r>
              <a:rPr lang="pt-BR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intenção de obter, direta ou indiretamente, um benefício econômico ou outro benefício material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04800" indent="-457200" algn="just">
              <a:spcBef>
                <a:spcPts val="0"/>
              </a:spcBef>
              <a:buAutoNum type="alphaLcParenR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"Grupo estruturado" - grupo formado de maneira não fortuita para a prática imediata de uma infração, ainda que os seus membros não tenham funções formalmente definidas, que não haja continuidade na sua composição e que não disponha de uma estrutura elaborada;</a:t>
            </a:r>
          </a:p>
          <a:p>
            <a:pPr marL="0" algn="just">
              <a:spcBef>
                <a:spcPts val="0"/>
              </a:spcBef>
            </a:pPr>
            <a:endParaRPr lang="es-MX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137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Definição INTERPOL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dirty="0">
                <a:latin typeface="Calibri" panose="020F0502020204030204" pitchFamily="34" charset="0"/>
              </a:rPr>
              <a:t>O crime organizado dedica-se a </a:t>
            </a:r>
            <a:r>
              <a:rPr lang="pt-BR" sz="2400" u="sng" dirty="0">
                <a:latin typeface="Calibri" panose="020F0502020204030204" pitchFamily="34" charset="0"/>
              </a:rPr>
              <a:t>preparar de forma sistemática e planejada</a:t>
            </a:r>
            <a:r>
              <a:rPr lang="pt-BR" sz="2400" dirty="0">
                <a:latin typeface="Calibri" panose="020F0502020204030204" pitchFamily="34" charset="0"/>
              </a:rPr>
              <a:t>,  atos criminais graves com vista a </a:t>
            </a:r>
            <a:r>
              <a:rPr lang="pt-BR" sz="2400" u="sng" dirty="0">
                <a:latin typeface="Calibri" panose="020F0502020204030204" pitchFamily="34" charset="0"/>
              </a:rPr>
              <a:t>obter lucros financeiros e poder</a:t>
            </a:r>
            <a:r>
              <a:rPr lang="pt-BR" sz="2400" dirty="0">
                <a:latin typeface="Calibri" panose="020F0502020204030204" pitchFamily="34" charset="0"/>
              </a:rPr>
              <a:t>.  Caracteriza-se pelo emprego de mais de três cúmplices, unidos na hierarquia e divisão do trabalho com </a:t>
            </a:r>
            <a:r>
              <a:rPr lang="pt-BR" sz="2400" u="sng" dirty="0">
                <a:latin typeface="Calibri" panose="020F0502020204030204" pitchFamily="34" charset="0"/>
              </a:rPr>
              <a:t>emprego de métodos violentos</a:t>
            </a:r>
            <a:r>
              <a:rPr lang="pt-BR" sz="2400" dirty="0">
                <a:latin typeface="Calibri" panose="020F0502020204030204" pitchFamily="34" charset="0"/>
              </a:rPr>
              <a:t>, vários tipos de </a:t>
            </a:r>
            <a:r>
              <a:rPr lang="pt-BR" sz="2400" u="sng" dirty="0">
                <a:latin typeface="Calibri" panose="020F0502020204030204" pitchFamily="34" charset="0"/>
              </a:rPr>
              <a:t>intimidação</a:t>
            </a:r>
            <a:r>
              <a:rPr lang="pt-BR" sz="2400" dirty="0">
                <a:latin typeface="Calibri" panose="020F0502020204030204" pitchFamily="34" charset="0"/>
              </a:rPr>
              <a:t>, </a:t>
            </a:r>
            <a:r>
              <a:rPr lang="pt-BR" sz="2400" u="sng" dirty="0">
                <a:latin typeface="Calibri" panose="020F0502020204030204" pitchFamily="34" charset="0"/>
              </a:rPr>
              <a:t>corrupção</a:t>
            </a:r>
            <a:r>
              <a:rPr lang="pt-BR" sz="2400" dirty="0">
                <a:latin typeface="Calibri" panose="020F0502020204030204" pitchFamily="34" charset="0"/>
              </a:rPr>
              <a:t> e </a:t>
            </a:r>
            <a:r>
              <a:rPr lang="pt-BR" sz="2400" u="sng" dirty="0">
                <a:latin typeface="Calibri" panose="020F0502020204030204" pitchFamily="34" charset="0"/>
              </a:rPr>
              <a:t>outras formas de influência</a:t>
            </a:r>
            <a:r>
              <a:rPr lang="pt-BR" sz="2400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6964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latin typeface="Calibri" panose="020F0502020204030204" pitchFamily="34" charset="0"/>
              </a:rPr>
              <a:t>Principais características: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342900">
              <a:buFont typeface="Wingdings" panose="05000000000000000000" pitchFamily="2" charset="2"/>
              <a:buChar char="ü"/>
            </a:pPr>
            <a:r>
              <a:rPr lang="pt-BR" sz="2400" dirty="0">
                <a:latin typeface="Calibri" panose="020F0502020204030204" pitchFamily="34" charset="0"/>
              </a:rPr>
              <a:t>Não apresenta objetivos políticos; </a:t>
            </a:r>
          </a:p>
          <a:p>
            <a:pPr indent="-342900">
              <a:buFont typeface="Wingdings" panose="05000000000000000000" pitchFamily="2" charset="2"/>
              <a:buChar char="ü"/>
            </a:pPr>
            <a:r>
              <a:rPr lang="pt-BR" sz="2400" dirty="0">
                <a:latin typeface="Calibri" panose="020F0502020204030204" pitchFamily="34" charset="0"/>
              </a:rPr>
              <a:t>Objetivos: obter lucro e aumentar poder no controle da atividade econômica ilícita;</a:t>
            </a:r>
          </a:p>
          <a:p>
            <a:pPr indent="-342900">
              <a:buFont typeface="Wingdings" panose="05000000000000000000" pitchFamily="2" charset="2"/>
              <a:buChar char="ü"/>
            </a:pPr>
            <a:r>
              <a:rPr lang="pt-BR" sz="2400" dirty="0">
                <a:latin typeface="Calibri" panose="020F0502020204030204" pitchFamily="34" charset="0"/>
              </a:rPr>
              <a:t>Métodos utilizados: violência, ameaça, corrupção;</a:t>
            </a:r>
          </a:p>
          <a:p>
            <a:pPr indent="-342900">
              <a:buFont typeface="Wingdings" panose="05000000000000000000" pitchFamily="2" charset="2"/>
              <a:buChar char="ü"/>
            </a:pPr>
            <a:r>
              <a:rPr lang="pt-BR" sz="2400" dirty="0">
                <a:latin typeface="Calibri" panose="020F0502020204030204" pitchFamily="34" charset="0"/>
              </a:rPr>
              <a:t>Monopólio das atividades ilícitas objetivando a hegemonia;</a:t>
            </a:r>
          </a:p>
          <a:p>
            <a:pPr indent="-342900">
              <a:buFont typeface="Wingdings" panose="05000000000000000000" pitchFamily="2" charset="2"/>
              <a:buChar char="ü"/>
            </a:pPr>
            <a:r>
              <a:rPr lang="pt-BR" sz="2400" dirty="0">
                <a:latin typeface="Calibri" panose="020F0502020204030204" pitchFamily="34" charset="0"/>
              </a:rPr>
              <a:t>Comando através de normas e regras pré-estabelecidas;</a:t>
            </a:r>
          </a:p>
          <a:p>
            <a:pPr indent="-342900">
              <a:buFont typeface="Wingdings" panose="05000000000000000000" pitchFamily="2" charset="2"/>
              <a:buChar char="ü"/>
            </a:pPr>
            <a:r>
              <a:rPr lang="pt-BR" sz="2400" dirty="0">
                <a:latin typeface="Calibri" panose="020F0502020204030204" pitchFamily="34" charset="0"/>
              </a:rPr>
              <a:t>Atuação em mais de um país;</a:t>
            </a:r>
          </a:p>
          <a:p>
            <a:pPr indent="-342900">
              <a:buFont typeface="Wingdings" panose="05000000000000000000" pitchFamily="2" charset="2"/>
              <a:buChar char="ü"/>
            </a:pPr>
            <a:r>
              <a:rPr lang="pt-BR" sz="2400" dirty="0">
                <a:latin typeface="Calibri" panose="020F0502020204030204" pitchFamily="34" charset="0"/>
              </a:rPr>
              <a:t>Resolução/mediação de conflitos entre grupos organizados ocorre via violência (não existe direito de propriedade).</a:t>
            </a:r>
          </a:p>
        </p:txBody>
      </p:sp>
    </p:spTree>
    <p:extLst>
      <p:ext uri="{BB962C8B-B14F-4D97-AF65-F5344CB8AC3E}">
        <p14:creationId xmlns:p14="http://schemas.microsoft.com/office/powerpoint/2010/main" val="3695602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latin typeface="Calibri" panose="020F0502020204030204" pitchFamily="34" charset="0"/>
              </a:rPr>
              <a:t>Modalidades Criminais envolvidas</a:t>
            </a:r>
            <a:endParaRPr lang="pt-BR" sz="32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47C48F7-002C-45A9-8C6F-ED268EA9D9D2}"/>
              </a:ext>
            </a:extLst>
          </p:cNvPr>
          <p:cNvSpPr txBox="1"/>
          <p:nvPr/>
        </p:nvSpPr>
        <p:spPr>
          <a:xfrm>
            <a:off x="179512" y="4842871"/>
            <a:ext cx="8568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GIRALDO, Jeanne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Trinkunas</a:t>
            </a:r>
            <a:r>
              <a:rPr lang="pt-BR" sz="1000" dirty="0"/>
              <a:t>, Harold. </a:t>
            </a:r>
            <a:r>
              <a:rPr lang="pt-BR" sz="1000" i="1" dirty="0"/>
              <a:t>“</a:t>
            </a:r>
            <a:r>
              <a:rPr lang="pt-BR" sz="1000" i="1" dirty="0" err="1"/>
              <a:t>Transnational</a:t>
            </a:r>
            <a:r>
              <a:rPr lang="pt-BR" sz="1000" i="1" dirty="0"/>
              <a:t> Crime”</a:t>
            </a:r>
            <a:r>
              <a:rPr lang="pt-BR" sz="1000" dirty="0"/>
              <a:t>. In: </a:t>
            </a:r>
            <a:r>
              <a:rPr lang="pt-BR" sz="1000" dirty="0" err="1"/>
              <a:t>Contemporary</a:t>
            </a:r>
            <a:r>
              <a:rPr lang="pt-BR" sz="1000" dirty="0"/>
              <a:t> Security </a:t>
            </a:r>
            <a:r>
              <a:rPr lang="pt-BR" sz="1000" dirty="0" err="1"/>
              <a:t>Studies</a:t>
            </a:r>
            <a:r>
              <a:rPr lang="pt-BR" sz="1000" dirty="0"/>
              <a:t>, ed. Alan Collins, Oxford, 2013, p. 348.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BBDA1B4C-6A0A-41F3-9672-EC20F8645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203598"/>
            <a:ext cx="7128792" cy="36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35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latin typeface="Calibri" panose="020F0502020204030204" pitchFamily="34" charset="0"/>
              </a:rPr>
              <a:t>Impacto Global do Fenômeno</a:t>
            </a:r>
            <a:endParaRPr lang="pt-BR" sz="32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C6884B4-27C2-438F-BCD1-665525245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000" y="1224000"/>
            <a:ext cx="4464256" cy="361887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47C48F7-002C-45A9-8C6F-ED268EA9D9D2}"/>
              </a:ext>
            </a:extLst>
          </p:cNvPr>
          <p:cNvSpPr txBox="1"/>
          <p:nvPr/>
        </p:nvSpPr>
        <p:spPr>
          <a:xfrm>
            <a:off x="395536" y="4842871"/>
            <a:ext cx="8352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HOUGH, Peter. </a:t>
            </a:r>
            <a:r>
              <a:rPr lang="pt-BR" sz="1000" i="1" dirty="0"/>
              <a:t>“Crime </a:t>
            </a:r>
            <a:r>
              <a:rPr lang="pt-BR" sz="1000" i="1" dirty="0" err="1"/>
              <a:t>and</a:t>
            </a:r>
            <a:r>
              <a:rPr lang="pt-BR" sz="1000" i="1" dirty="0"/>
              <a:t> Security”</a:t>
            </a:r>
            <a:r>
              <a:rPr lang="pt-BR" sz="1000" dirty="0"/>
              <a:t>, In: </a:t>
            </a:r>
            <a:r>
              <a:rPr lang="pt-BR" sz="1000" dirty="0" err="1"/>
              <a:t>International</a:t>
            </a:r>
            <a:r>
              <a:rPr lang="pt-BR" sz="1000" dirty="0"/>
              <a:t> Security </a:t>
            </a:r>
            <a:r>
              <a:rPr lang="pt-BR" sz="1000" dirty="0" err="1"/>
              <a:t>Studies</a:t>
            </a:r>
            <a:r>
              <a:rPr lang="pt-BR" sz="1000" dirty="0"/>
              <a:t>: </a:t>
            </a:r>
            <a:r>
              <a:rPr lang="pt-BR" sz="1000" dirty="0" err="1"/>
              <a:t>theory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practice</a:t>
            </a:r>
            <a:r>
              <a:rPr lang="pt-BR" sz="1000" dirty="0"/>
              <a:t>, </a:t>
            </a:r>
            <a:r>
              <a:rPr lang="pt-BR" sz="1000" dirty="0" err="1"/>
              <a:t>Routledge</a:t>
            </a:r>
            <a:r>
              <a:rPr lang="pt-BR" sz="1000" dirty="0"/>
              <a:t>, 2015, p. 234.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4340278-3F5B-45C8-ACD5-03A3ABB63DC2}"/>
              </a:ext>
            </a:extLst>
          </p:cNvPr>
          <p:cNvSpPr txBox="1"/>
          <p:nvPr/>
        </p:nvSpPr>
        <p:spPr>
          <a:xfrm>
            <a:off x="7092280" y="2139702"/>
            <a:ext cx="1800440" cy="1384995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 magnitude dos negócios ilícitos corresponde a 3,5% do PIB global (US$ 2,1 trilhão de dólares americanos)</a:t>
            </a:r>
          </a:p>
        </p:txBody>
      </p:sp>
    </p:spTree>
    <p:extLst>
      <p:ext uri="{BB962C8B-B14F-4D97-AF65-F5344CB8AC3E}">
        <p14:creationId xmlns:p14="http://schemas.microsoft.com/office/powerpoint/2010/main" val="2160684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latin typeface="Calibri" panose="020F0502020204030204" pitchFamily="34" charset="0"/>
              </a:rPr>
              <a:t>Condições para o seu desenvolvimento:</a:t>
            </a:r>
            <a:endParaRPr lang="pt-BR" sz="320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B972A92-101D-4307-A263-1F24631E37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 typeface="+mj-lt"/>
              <a:buAutoNum type="arabicPeriod"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Globalização:</a:t>
            </a:r>
          </a:p>
          <a:p>
            <a:pPr marL="190500" indent="0"/>
            <a:endParaRPr lang="pt-B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7750" lvl="1" indent="-457200">
              <a:buFont typeface="+mj-lt"/>
              <a:buAutoNum type="alphaLcParenR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Internacionalização dos fluxos financeiros;</a:t>
            </a:r>
          </a:p>
          <a:p>
            <a:pPr marL="1047750" lvl="1" indent="-457200">
              <a:buFont typeface="+mj-lt"/>
              <a:buAutoNum type="alphaLcParenR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Integração das cadeias produtivas;</a:t>
            </a:r>
          </a:p>
          <a:p>
            <a:pPr marL="1047750" lvl="1" indent="-457200">
              <a:buFont typeface="+mj-lt"/>
              <a:buAutoNum type="alphaLcParenR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Aumento significativo do comércio internacional;</a:t>
            </a:r>
          </a:p>
          <a:p>
            <a:pPr marL="1047750" lvl="1" indent="-457200">
              <a:buFont typeface="+mj-lt"/>
              <a:buAutoNum type="alphaLcParenR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Fluidez das fronteiras nacionais;</a:t>
            </a:r>
          </a:p>
          <a:p>
            <a:pPr marL="1047750" lvl="1" indent="-457200">
              <a:buFont typeface="+mj-lt"/>
              <a:buAutoNum type="alphaLcParenR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Grande desenvolvimento dos recursos tecnológicos;</a:t>
            </a:r>
          </a:p>
          <a:p>
            <a:pPr marL="1047750" lvl="1" indent="-457200">
              <a:buFont typeface="+mj-lt"/>
              <a:buAutoNum type="alphaLcParenR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Assimetria de poder entre nações.</a:t>
            </a:r>
          </a:p>
          <a:p>
            <a:pPr marL="1047750" lvl="1" indent="-457200">
              <a:buFont typeface="+mj-lt"/>
              <a:buAutoNum type="alphaLcParenR"/>
            </a:pPr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90550" lvl="1" indent="0"/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577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latin typeface="Calibri" panose="020F0502020204030204" pitchFamily="34" charset="0"/>
              </a:rPr>
              <a:t>Condições para o seu desenvolvimento:</a:t>
            </a:r>
            <a:endParaRPr lang="pt-BR" sz="320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B972A92-101D-4307-A263-1F24631E37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 typeface="+mj-lt"/>
              <a:buAutoNum type="arabicPeriod" startAt="2"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Fragilidade estatal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047750" lvl="1" indent="-457200">
              <a:buFont typeface="+mj-lt"/>
              <a:buAutoNum type="alphaLcParenR"/>
            </a:pPr>
            <a:r>
              <a:rPr lang="pt-BR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Weak</a:t>
            </a:r>
            <a:r>
              <a:rPr lang="pt-BR" sz="1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States</a:t>
            </a:r>
            <a:r>
              <a:rPr lang="pt-BR" sz="1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– “Estados fracos são caracterizados por baixos níveis de legitimidade do Estado, controles de fronteira fracos, normas e regras ineficazes ou desarticuladas, subordinação do interesse coletivo ao interesse individual, falta de provisão de serviços para os cidadãos, ausência de regulamentação e proteção para negócios, mecanismos de controle social fracos, e incapacidade de realizar funções de estado típicas e tradicionais com eficiência ou eficácia. O crime organizado se desenvolve em resposta a uma combinação de oportunidades, de um lado, e pressões e incentivos do outro. Estados fracos alimentam todos os aspectos desta equação, oferecendo múltiplas oportunidades e poucas restrições à atividade criminosa organizada” (WILLIAMS, Phil, 2013: 509).</a:t>
            </a:r>
          </a:p>
        </p:txBody>
      </p:sp>
    </p:spTree>
    <p:extLst>
      <p:ext uri="{BB962C8B-B14F-4D97-AF65-F5344CB8AC3E}">
        <p14:creationId xmlns:p14="http://schemas.microsoft.com/office/powerpoint/2010/main" val="1929156980"/>
      </p:ext>
    </p:extLst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8002</TotalTime>
  <Words>2193</Words>
  <Application>Microsoft Office PowerPoint</Application>
  <PresentationFormat>Apresentação na tela (16:9)</PresentationFormat>
  <Paragraphs>184</Paragraphs>
  <Slides>24</Slides>
  <Notes>21</Notes>
  <HiddenSlides>2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swiss</vt:lpstr>
      <vt:lpstr>Novas Ameaças: Crime Organizado e Mercados Ilícitos Transnacionais  2023  Aula 6</vt:lpstr>
      <vt:lpstr>Crime Organizado Transnacional</vt:lpstr>
      <vt:lpstr>Definição – Convenção de Palermo (Convenção das Nações Unidas contra o COT)</vt:lpstr>
      <vt:lpstr>Definição INTERPOL</vt:lpstr>
      <vt:lpstr>Principais características:</vt:lpstr>
      <vt:lpstr>Modalidades Criminais envolvidas</vt:lpstr>
      <vt:lpstr>Impacto Global do Fenômeno</vt:lpstr>
      <vt:lpstr>Condições para o seu desenvolvimento:</vt:lpstr>
      <vt:lpstr>Condições para o seu desenvolvimento:</vt:lpstr>
      <vt:lpstr>Condições para o seu desenvolvimento:</vt:lpstr>
      <vt:lpstr>Condições para o seu desenvolvimento:</vt:lpstr>
      <vt:lpstr>Alguns pontos importantes</vt:lpstr>
      <vt:lpstr>Alguns pontos importantes</vt:lpstr>
      <vt:lpstr>Alguns pontos importantes</vt:lpstr>
      <vt:lpstr>Homicídios pelo mundo</vt:lpstr>
      <vt:lpstr>Homicídios Intencionais no mundo</vt:lpstr>
      <vt:lpstr>Concentração em poucos países</vt:lpstr>
      <vt:lpstr>Cidades mais violentas do mundo</vt:lpstr>
      <vt:lpstr>Evolução das Apreensões de Maconha e Cocaína no Mundo (em ton) – 2007/2017</vt:lpstr>
      <vt:lpstr>Frequência dos Países com Maiores Apreensões de Cocaína – 2007/2017</vt:lpstr>
      <vt:lpstr>Mapa com apreensão de cocaína no mundo</vt:lpstr>
      <vt:lpstr>Níveis de ameaça</vt:lpstr>
      <vt:lpstr>Níveis de ameaça</vt:lpstr>
      <vt:lpstr>Níveis de ameaça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the Olympic Games help to forge a more effective homeland security system</dc:title>
  <dc:creator>Leandro</dc:creator>
  <cp:lastModifiedBy>LEANDRO PIQUET</cp:lastModifiedBy>
  <cp:revision>145</cp:revision>
  <dcterms:modified xsi:type="dcterms:W3CDTF">2023-10-18T13:49:24Z</dcterms:modified>
</cp:coreProperties>
</file>