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5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498"/>
  </p:normalViewPr>
  <p:slideViewPr>
    <p:cSldViewPr snapToGrid="0" snapToObjects="1">
      <p:cViewPr varScale="1">
        <p:scale>
          <a:sx n="83" d="100"/>
          <a:sy n="8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4887-01AA-E64C-AAAC-CE9F2AF684F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B319-3423-3946-99D1-B3112168D6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6709-83E2-6F44-9451-BD671084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B4ED2-988C-A743-B5C4-48FA122C3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E3C11B-6ED7-3940-9C41-ACCEB56A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180B73-F341-274E-BA59-4FEA7E26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34CEA7-669D-0249-9CBF-B17B2E8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F4B6-C7A9-7C42-A1B5-B1937B85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3F9C31-5187-5A4D-974C-BACC7D35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544290-2AAC-2C40-9556-1A79603A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BD5E5-6295-D146-BC94-4FC8CC4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BDFA7-E1B2-B248-AF8D-7F225C4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5B2EBB-4FD0-7E45-BF26-258217868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C84540-9FCF-174A-B755-870F89A9A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342D2-2DB3-CD4F-88B8-47E56AEC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D4235B-84F8-BA45-85F9-FEC04DF7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3DC014-71A8-5C4C-A24A-43224022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228C2-6219-5443-9876-2E46EA73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279BA-34E1-1C40-A5EB-133AC45B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44AA-9735-004B-A0CE-9F0BC7C8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0ED3A4-06B8-A948-B97E-0D6B1DD2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EAD8E-6CC1-DB4F-8C06-D34854AC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CEC3B-4494-F342-B5FF-23B50FB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AC2CB5-243A-0348-8908-31977E16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08515-0A49-EA4E-91ED-5A52AF7D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AFE51A-6FE9-C64A-85A0-906EB039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FB60D-18ED-124A-B954-362EA9B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CBE4-9AB4-0C49-A961-64B0E6AD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E0FD23-FDE9-4049-922D-A10D6818A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B365E-D026-944D-8ED7-3E70DF8C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DC36E-C1AA-AB4D-ABCD-3361B14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FBC4B7-F9C8-7F4B-8439-ADE0AF4A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47C8E2-8671-7F4C-9E28-FDB504A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3CE72-5320-5740-8BE8-92897286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C25125-61CA-EC4F-B719-5699E82D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9F0FD-347D-104E-9AD9-0CA444B6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EB0A60-9207-B749-914E-79DF73CDB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BC3A85-0E2C-324E-86D6-33E692D5B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530C90-DFD5-4640-A637-28634D44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BA25DB-53A8-3249-9499-E14983A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7720B7-BF2E-9040-878D-5595260A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1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AAE36-26F3-584F-97B5-764AF079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AC4C70-A80E-2548-8E52-8C63F0D4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2673B0-9F5F-C144-83D6-8A94828B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E48DE6-3CF7-7847-9B4B-03B71CB6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D3B474-A167-984C-AD17-81E820BE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31FD80-CF77-484D-B46B-2DC265D6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91B1AE-AE51-164F-AF25-1A0A9FB0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34437-612A-5B4B-AEE0-2BD91CD3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5F3B3E-5E53-BE41-B53E-197134AA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07D671-B6FC-194A-9A2B-2D578C2A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89F6C-9F8A-2E40-80AF-55C955EA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48A8DE-89D8-7246-89CC-6E2F7961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C9FA13-AE75-8443-BCAE-5C8EA7D2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CC544-2D66-8E4D-850C-D0577EB3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3B3A12-E3F1-8C4F-9E54-43FE9B02E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B6AA88-C09B-434F-9CB0-4952CE3B6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78A25-F90B-6E4C-8B81-032E86FD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04828A-0C48-834A-97AF-0BC6A159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22BFB7-3A92-FE4B-8FE1-859D826F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805281-E3EA-8948-8A11-440FBC6C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2ACD4-F1FD-EA40-8790-BFCE63AF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21792-448C-5640-9939-4F858A02E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9C8A-2E3B-0341-93F3-12DEE8C940A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2AE13-67E9-C249-A0F6-8E3356595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4026F-62C2-7148-B669-73395DB5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6787-C82E-A247-88BC-CD7A39942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78FFA-E4AA-3D40-97F6-32989E65D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Regimes </a:t>
            </a:r>
            <a:r>
              <a:rPr lang="en-US" sz="4000" dirty="0" err="1"/>
              <a:t>Internacionais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Perspectiva</a:t>
            </a:r>
            <a:r>
              <a:rPr lang="en-US" sz="4000" dirty="0"/>
              <a:t> </a:t>
            </a:r>
            <a:r>
              <a:rPr lang="en-US" sz="4000" dirty="0" err="1"/>
              <a:t>Comparada</a:t>
            </a:r>
            <a:r>
              <a:rPr lang="en-US" sz="4000" dirty="0"/>
              <a:t> – BRI0045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81E305-8846-F347-B105-7394C40CE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Cristiane </a:t>
            </a:r>
            <a:r>
              <a:rPr lang="en-US" dirty="0" err="1"/>
              <a:t>Lucena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2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9C542-BF33-1E4A-885A-164FB6D5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Relatoria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e </a:t>
            </a:r>
            <a:r>
              <a:rPr lang="en-US" dirty="0" err="1"/>
              <a:t>Direitos</a:t>
            </a:r>
            <a:r>
              <a:rPr lang="en-US"/>
              <a:t> Humanos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4C8DD-856B-AC41-8CDD-4CC1D873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=Th88pvZYa-4</a:t>
            </a:r>
          </a:p>
        </p:txBody>
      </p:sp>
    </p:spTree>
    <p:extLst>
      <p:ext uri="{BB962C8B-B14F-4D97-AF65-F5344CB8AC3E}">
        <p14:creationId xmlns:p14="http://schemas.microsoft.com/office/powerpoint/2010/main" val="120282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935C4-7BE8-A26E-5886-9C1850EB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Nike</a:t>
            </a:r>
            <a:endParaRPr lang="pt-BR" dirty="0"/>
          </a:p>
        </p:txBody>
      </p:sp>
      <p:pic>
        <p:nvPicPr>
          <p:cNvPr id="2050" name="Picture 2" descr="Revista LIFE junho de 1996">
            <a:extLst>
              <a:ext uri="{FF2B5EF4-FFF2-40B4-BE49-F238E27FC236}">
                <a16:creationId xmlns:a16="http://schemas.microsoft.com/office/drawing/2014/main" id="{34E1BA38-2DBF-E942-676B-BF8D25654E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87" y="1547447"/>
            <a:ext cx="3740613" cy="45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34E0636-0A4B-55B5-F8CD-89378E1655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40" y="1547447"/>
            <a:ext cx="5563160" cy="40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2C8ED22-2B3C-9DA3-0D78-F5B10DD08BAB}"/>
              </a:ext>
            </a:extLst>
          </p:cNvPr>
          <p:cNvSpPr txBox="1"/>
          <p:nvPr/>
        </p:nvSpPr>
        <p:spPr>
          <a:xfrm>
            <a:off x="5664590" y="5616079"/>
            <a:ext cx="579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0" dirty="0">
                <a:solidFill>
                  <a:srgbClr val="222222"/>
                </a:solidFill>
                <a:effectLst/>
              </a:rPr>
              <a:t>LIFE MAGAZINE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. 1996. Disponível em: https://www.originallifemagazines.com/</a:t>
            </a:r>
            <a:r>
              <a:rPr lang="pt-BR" sz="1200" b="0" i="0" dirty="0" err="1">
                <a:solidFill>
                  <a:srgbClr val="222222"/>
                </a:solidFill>
                <a:effectLst/>
              </a:rPr>
              <a:t>product-category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/</a:t>
            </a:r>
            <a:r>
              <a:rPr lang="pt-BR" sz="1200" b="0" i="0" dirty="0" err="1">
                <a:solidFill>
                  <a:srgbClr val="222222"/>
                </a:solidFill>
                <a:effectLst/>
              </a:rPr>
              <a:t>life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-magazines/life-magazines-1990s/life-magazines-1996/.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5779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09126-3DA3-626C-C5EB-4E3B4E57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Bhopal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959A70-554D-A3AB-0B17-57981FF6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31419" y="1910039"/>
            <a:ext cx="4813002" cy="38546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7332BB9-EB18-4282-045C-00225BE9E8CD}"/>
              </a:ext>
            </a:extLst>
          </p:cNvPr>
          <p:cNvSpPr txBox="1"/>
          <p:nvPr/>
        </p:nvSpPr>
        <p:spPr>
          <a:xfrm>
            <a:off x="5712754" y="5782226"/>
            <a:ext cx="513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2008 Protest. 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Disponível em: https://pt.globalvoices.org/2010/06/16/</a:t>
            </a:r>
            <a:r>
              <a:rPr lang="pt-BR" sz="1200" b="0" i="0" dirty="0" err="1">
                <a:solidFill>
                  <a:srgbClr val="222222"/>
                </a:solidFill>
                <a:effectLst/>
              </a:rPr>
              <a:t>india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-veredito-da-tragedia-de-</a:t>
            </a:r>
            <a:r>
              <a:rPr lang="pt-BR" sz="1200" b="0" i="0" dirty="0" err="1">
                <a:solidFill>
                  <a:srgbClr val="222222"/>
                </a:solidFill>
                <a:effectLst/>
              </a:rPr>
              <a:t>bhopal</a:t>
            </a:r>
            <a:r>
              <a:rPr lang="pt-BR" sz="1200" b="0" i="0" dirty="0">
                <a:solidFill>
                  <a:srgbClr val="222222"/>
                </a:solidFill>
                <a:effectLst/>
              </a:rPr>
              <a:t>-muito-pouco-muito-tarde/. </a:t>
            </a:r>
            <a:endParaRPr lang="pt-BR" sz="12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644740F-6B8F-A71D-81D0-F36D9EC3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25" y="1430888"/>
            <a:ext cx="43140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0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96229-FF51-1309-4F87-9C13EC7F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Shell na Nigéria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AA9BB83-DFA3-1254-869A-54BD290BA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0058" y="1497628"/>
            <a:ext cx="5537982" cy="4266162"/>
          </a:xfrm>
          <a:prstGeom prst="rect">
            <a:avLst/>
          </a:prstGeom>
        </p:spPr>
      </p:pic>
      <p:pic>
        <p:nvPicPr>
          <p:cNvPr id="5126" name="Picture 6" descr="Eric Dooh mostrando a mão coberta com óleo de um riacho perto de Goi, Ogoniland, Nigéria.  (em linha)">
            <a:extLst>
              <a:ext uri="{FF2B5EF4-FFF2-40B4-BE49-F238E27FC236}">
                <a16:creationId xmlns:a16="http://schemas.microsoft.com/office/drawing/2014/main" id="{F92C4A1B-7550-7C1D-1354-FF4C3FF8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1497628"/>
            <a:ext cx="3643532" cy="44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A62EC8-E83D-E62C-F0F5-7A1EE752E14E}"/>
              </a:ext>
            </a:extLst>
          </p:cNvPr>
          <p:cNvSpPr txBox="1"/>
          <p:nvPr/>
        </p:nvSpPr>
        <p:spPr>
          <a:xfrm>
            <a:off x="5345723" y="5763790"/>
            <a:ext cx="5814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effectLst/>
              </a:rPr>
              <a:t>Shell's complicity</a:t>
            </a:r>
            <a:r>
              <a:rPr lang="en-US" sz="1200" b="0" i="0" dirty="0">
                <a:effectLst/>
              </a:rPr>
              <a:t>. </a:t>
            </a:r>
            <a:r>
              <a:rPr lang="en-US" sz="1200" b="0" i="0" dirty="0" err="1">
                <a:effectLst/>
              </a:rPr>
              <a:t>Disponível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dirty="0" err="1">
                <a:effectLst/>
              </a:rPr>
              <a:t>em</a:t>
            </a:r>
            <a:r>
              <a:rPr lang="en-US" sz="1200" b="0" i="0" dirty="0">
                <a:effectLst/>
              </a:rPr>
              <a:t>: https://www.amnesty.org.uk/shell-criminal-enterprise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90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30B9FF1-DF09-65CA-A128-5759D3EE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Yahoo! na China</a:t>
            </a:r>
          </a:p>
        </p:txBody>
      </p:sp>
      <p:pic>
        <p:nvPicPr>
          <p:cNvPr id="7174" name="Picture 6" descr="Jerry Yang - Co-founder of Yahoo from Taiwan | Emigrant's Life">
            <a:extLst>
              <a:ext uri="{FF2B5EF4-FFF2-40B4-BE49-F238E27FC236}">
                <a16:creationId xmlns:a16="http://schemas.microsoft.com/office/drawing/2014/main" id="{8163C1F4-8E3A-2A17-A340-6AC82C4D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74" y="1512460"/>
            <a:ext cx="5679025" cy="31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hi Tao (journalist) - Alchetron, The Free Social Encyclopedia">
            <a:extLst>
              <a:ext uri="{FF2B5EF4-FFF2-40B4-BE49-F238E27FC236}">
                <a16:creationId xmlns:a16="http://schemas.microsoft.com/office/drawing/2014/main" id="{C9861143-F771-6412-9CD2-D7657BB1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7" y="1512460"/>
            <a:ext cx="4191000" cy="41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42D510-1707-FD2A-0364-20E8A10E8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773" y="4725742"/>
            <a:ext cx="5679026" cy="8309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985D01-4196-69FF-15FF-DF8F8BC2967C}"/>
              </a:ext>
            </a:extLst>
          </p:cNvPr>
          <p:cNvSpPr txBox="1"/>
          <p:nvPr/>
        </p:nvSpPr>
        <p:spPr>
          <a:xfrm>
            <a:off x="1160988" y="564046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Shi Tao </a:t>
            </a:r>
            <a:r>
              <a:rPr lang="pt-BR" sz="1200" b="1" dirty="0" err="1"/>
              <a:t>journalist</a:t>
            </a:r>
            <a:r>
              <a:rPr lang="pt-BR" sz="1200" b="1" dirty="0"/>
              <a:t>. </a:t>
            </a:r>
            <a:r>
              <a:rPr lang="pt-BR" sz="1200" dirty="0"/>
              <a:t>Disponível em: https://alchetron.com/Shi-Tao-%28journalist%29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2BFDC8-B4B3-1F69-32EB-622265FFDBB8}"/>
              </a:ext>
            </a:extLst>
          </p:cNvPr>
          <p:cNvSpPr txBox="1"/>
          <p:nvPr/>
        </p:nvSpPr>
        <p:spPr>
          <a:xfrm>
            <a:off x="5524667" y="5640460"/>
            <a:ext cx="582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The Washington Post. </a:t>
            </a:r>
            <a:r>
              <a:rPr lang="pt-BR" sz="1200" dirty="0"/>
              <a:t>Disponível em: https://www.washingtonpost.com/archive/politics/2005/09/11/yahoo-says-it-gave-china-internet-data/af7a59f6-4b67-4458-bd95-9a6b2c5c2c10/</a:t>
            </a:r>
          </a:p>
        </p:txBody>
      </p:sp>
    </p:spTree>
    <p:extLst>
      <p:ext uri="{BB962C8B-B14F-4D97-AF65-F5344CB8AC3E}">
        <p14:creationId xmlns:p14="http://schemas.microsoft.com/office/powerpoint/2010/main" val="302611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62A28-831B-0F48-A88C-B1C1926F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Alto </a:t>
            </a:r>
            <a:r>
              <a:rPr lang="en-US" dirty="0" err="1"/>
              <a:t>Comissariado</a:t>
            </a:r>
            <a:r>
              <a:rPr lang="en-US" dirty="0"/>
              <a:t> das </a:t>
            </a:r>
            <a:r>
              <a:rPr lang="en-US" dirty="0" err="1"/>
              <a:t>Nações</a:t>
            </a:r>
            <a:r>
              <a:rPr lang="en-US" dirty="0"/>
              <a:t> </a:t>
            </a:r>
            <a:r>
              <a:rPr lang="en-US" dirty="0" err="1"/>
              <a:t>Unidas</a:t>
            </a:r>
            <a:r>
              <a:rPr lang="en-US" dirty="0"/>
              <a:t> para </a:t>
            </a:r>
            <a:r>
              <a:rPr lang="en-US" dirty="0" err="1"/>
              <a:t>Direitos</a:t>
            </a:r>
            <a:r>
              <a:rPr lang="en-US" dirty="0"/>
              <a:t> Humanos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3942BD-BFF3-D74A-B6B4-ABEAC32E2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BR" dirty="0"/>
              <a:t>"</a:t>
            </a:r>
            <a:r>
              <a:rPr lang="pt-BR" dirty="0" err="1"/>
              <a:t>Guiding</a:t>
            </a:r>
            <a:r>
              <a:rPr lang="pt-BR" dirty="0"/>
              <a:t> </a:t>
            </a:r>
            <a:r>
              <a:rPr lang="pt-BR" dirty="0" err="1"/>
              <a:t>Principles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Business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Rights</a:t>
            </a:r>
            <a:r>
              <a:rPr lang="pt-BR" dirty="0"/>
              <a:t>: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United </a:t>
            </a:r>
            <a:r>
              <a:rPr lang="pt-BR" dirty="0" err="1"/>
              <a:t>Nations</a:t>
            </a:r>
            <a:r>
              <a:rPr lang="pt-BR" dirty="0"/>
              <a:t> ‘</a:t>
            </a:r>
            <a:r>
              <a:rPr lang="pt-BR" dirty="0" err="1"/>
              <a:t>Protect</a:t>
            </a:r>
            <a:r>
              <a:rPr lang="pt-BR" dirty="0"/>
              <a:t>, </a:t>
            </a:r>
            <a:r>
              <a:rPr lang="pt-BR" dirty="0" err="1"/>
              <a:t>Respect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Remedy</a:t>
            </a:r>
            <a:r>
              <a:rPr lang="pt-BR" dirty="0"/>
              <a:t>’ Framework" </a:t>
            </a:r>
          </a:p>
          <a:p>
            <a:r>
              <a:rPr lang="pt-BR" dirty="0"/>
              <a:t>The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Rights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 </a:t>
            </a:r>
            <a:r>
              <a:rPr lang="pt-BR" dirty="0" err="1"/>
              <a:t>endorsed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Guiding</a:t>
            </a:r>
            <a:r>
              <a:rPr lang="pt-BR" dirty="0"/>
              <a:t> </a:t>
            </a:r>
            <a:r>
              <a:rPr lang="pt-BR" dirty="0" err="1"/>
              <a:t>Principles</a:t>
            </a:r>
            <a:r>
              <a:rPr lang="pt-BR" dirty="0"/>
              <a:t> in its </a:t>
            </a:r>
            <a:r>
              <a:rPr lang="pt-BR" dirty="0" err="1"/>
              <a:t>resolution</a:t>
            </a:r>
            <a:r>
              <a:rPr lang="pt-BR" dirty="0"/>
              <a:t> 17/4 </a:t>
            </a:r>
            <a:r>
              <a:rPr lang="pt-BR" dirty="0" err="1"/>
              <a:t>of</a:t>
            </a:r>
            <a:r>
              <a:rPr lang="pt-BR" dirty="0"/>
              <a:t> 16 </a:t>
            </a:r>
            <a:r>
              <a:rPr lang="pt-BR" dirty="0" err="1"/>
              <a:t>June</a:t>
            </a:r>
            <a:r>
              <a:rPr lang="pt-BR" dirty="0"/>
              <a:t> 2011 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6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3969-C274-5044-84E8-A2AD8771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on Business &amp; Human Rights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3D4B9-22DD-2743-A307-62DAE2F116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31 </a:t>
            </a:r>
            <a:r>
              <a:rPr lang="en-US" sz="3600" dirty="0" err="1"/>
              <a:t>princípios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8F588F-25B1-9B41-8445-2801DCD05F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pt-BR" dirty="0"/>
              <a:t>THE STATE DUTY TO PROTECT HUMAN RIGHTS </a:t>
            </a:r>
          </a:p>
          <a:p>
            <a:endParaRPr lang="pt-BR" dirty="0"/>
          </a:p>
          <a:p>
            <a:r>
              <a:rPr lang="en-US" dirty="0"/>
              <a:t> </a:t>
            </a:r>
            <a:r>
              <a:rPr lang="pt-BR" dirty="0"/>
              <a:t>THE CORPORATE </a:t>
            </a:r>
            <a:r>
              <a:rPr lang="pt-BR" dirty="0" err="1"/>
              <a:t>RESPONSIBIlITY</a:t>
            </a:r>
            <a:r>
              <a:rPr lang="pt-BR" dirty="0"/>
              <a:t> TO RESPECT HUMAN RIGHTS </a:t>
            </a:r>
          </a:p>
          <a:p>
            <a:endParaRPr lang="pt-BR" dirty="0"/>
          </a:p>
          <a:p>
            <a:r>
              <a:rPr lang="pt-BR" dirty="0"/>
              <a:t>ACCESS TO REMEDY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1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506F1DA-622C-1144-BBB6-6EF5CC1B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Princípios</a:t>
            </a:r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96E987-A047-D04D-B4F2-50E4A12D2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r>
              <a:rPr lang="pt-BR" sz="2800" dirty="0"/>
              <a:t>1. </a:t>
            </a:r>
            <a:r>
              <a:rPr lang="pt-BR" sz="2800" dirty="0" err="1"/>
              <a:t>States</a:t>
            </a:r>
            <a:r>
              <a:rPr lang="pt-BR" sz="2800" dirty="0"/>
              <a:t> must </a:t>
            </a:r>
            <a:r>
              <a:rPr lang="pt-BR" sz="2800" dirty="0" err="1"/>
              <a:t>protect</a:t>
            </a:r>
            <a:r>
              <a:rPr lang="pt-BR" sz="2800" dirty="0"/>
              <a:t> </a:t>
            </a:r>
            <a:r>
              <a:rPr lang="pt-BR" sz="2800" dirty="0" err="1"/>
              <a:t>against</a:t>
            </a:r>
            <a:r>
              <a:rPr lang="pt-BR" sz="2800" dirty="0"/>
              <a:t> </a:t>
            </a:r>
            <a:r>
              <a:rPr lang="pt-BR" sz="2800" dirty="0" err="1"/>
              <a:t>human</a:t>
            </a:r>
            <a:r>
              <a:rPr lang="pt-BR" sz="2800" dirty="0"/>
              <a:t> </a:t>
            </a:r>
            <a:r>
              <a:rPr lang="pt-BR" sz="2800" dirty="0" err="1"/>
              <a:t>rights</a:t>
            </a:r>
            <a:r>
              <a:rPr lang="pt-BR" sz="2800" dirty="0"/>
              <a:t> abuse </a:t>
            </a:r>
            <a:r>
              <a:rPr lang="pt-BR" sz="2800" dirty="0" err="1"/>
              <a:t>within</a:t>
            </a:r>
            <a:r>
              <a:rPr lang="pt-BR" sz="2800" dirty="0"/>
              <a:t> </a:t>
            </a:r>
            <a:r>
              <a:rPr lang="pt-BR" sz="2800" dirty="0" err="1"/>
              <a:t>their</a:t>
            </a:r>
            <a:r>
              <a:rPr lang="pt-BR" sz="2800" dirty="0"/>
              <a:t> </a:t>
            </a:r>
            <a:r>
              <a:rPr lang="pt-BR" sz="2800" dirty="0" err="1"/>
              <a:t>territory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/</a:t>
            </a:r>
            <a:r>
              <a:rPr lang="pt-BR" sz="2800" dirty="0" err="1"/>
              <a:t>or</a:t>
            </a:r>
            <a:r>
              <a:rPr lang="pt-BR" sz="2800" dirty="0"/>
              <a:t> </a:t>
            </a:r>
            <a:r>
              <a:rPr lang="pt-BR" sz="2800" dirty="0" err="1"/>
              <a:t>jurisdiction</a:t>
            </a:r>
            <a:r>
              <a:rPr lang="pt-BR" sz="2800" dirty="0"/>
              <a:t> </a:t>
            </a:r>
            <a:r>
              <a:rPr lang="pt-BR" sz="2800" dirty="0" err="1"/>
              <a:t>by</a:t>
            </a:r>
            <a:r>
              <a:rPr lang="pt-BR" sz="2800" dirty="0"/>
              <a:t> </a:t>
            </a:r>
            <a:r>
              <a:rPr lang="pt-BR" sz="2800" dirty="0" err="1"/>
              <a:t>third</a:t>
            </a:r>
            <a:r>
              <a:rPr lang="pt-BR" sz="2800" dirty="0"/>
              <a:t> </a:t>
            </a:r>
            <a:r>
              <a:rPr lang="pt-BR" sz="2800" dirty="0" err="1"/>
              <a:t>parties</a:t>
            </a:r>
            <a:r>
              <a:rPr lang="pt-BR" sz="2800" dirty="0"/>
              <a:t>, </a:t>
            </a:r>
            <a:r>
              <a:rPr lang="pt-BR" sz="2800" dirty="0" err="1"/>
              <a:t>including</a:t>
            </a:r>
            <a:r>
              <a:rPr lang="pt-BR" sz="2800" dirty="0"/>
              <a:t> business </a:t>
            </a:r>
            <a:r>
              <a:rPr lang="pt-BR" sz="2800" dirty="0" err="1"/>
              <a:t>enterprises</a:t>
            </a:r>
            <a:r>
              <a:rPr lang="pt-BR" sz="2800" dirty="0"/>
              <a:t>. </a:t>
            </a:r>
            <a:r>
              <a:rPr lang="pt-BR" sz="2800" dirty="0" err="1"/>
              <a:t>This</a:t>
            </a:r>
            <a:r>
              <a:rPr lang="pt-BR" sz="2800" dirty="0"/>
              <a:t> </a:t>
            </a:r>
            <a:r>
              <a:rPr lang="pt-BR" sz="2800" dirty="0" err="1"/>
              <a:t>requires</a:t>
            </a:r>
            <a:r>
              <a:rPr lang="pt-BR" sz="2800" dirty="0"/>
              <a:t> </a:t>
            </a:r>
            <a:r>
              <a:rPr lang="pt-BR" sz="2800" dirty="0" err="1"/>
              <a:t>taking</a:t>
            </a:r>
            <a:r>
              <a:rPr lang="pt-BR" sz="2800" dirty="0"/>
              <a:t> </a:t>
            </a:r>
            <a:r>
              <a:rPr lang="pt-BR" sz="2800" dirty="0" err="1"/>
              <a:t>appropriate</a:t>
            </a:r>
            <a:r>
              <a:rPr lang="pt-BR" sz="2800" dirty="0"/>
              <a:t> </a:t>
            </a:r>
            <a:r>
              <a:rPr lang="pt-BR" sz="2800" dirty="0" err="1"/>
              <a:t>steps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prevent</a:t>
            </a:r>
            <a:r>
              <a:rPr lang="pt-BR" sz="2800" dirty="0"/>
              <a:t>, </a:t>
            </a:r>
            <a:r>
              <a:rPr lang="pt-BR" sz="2800" dirty="0" err="1"/>
              <a:t>investigate</a:t>
            </a:r>
            <a:r>
              <a:rPr lang="pt-BR" sz="2800" dirty="0"/>
              <a:t>, </a:t>
            </a:r>
            <a:r>
              <a:rPr lang="pt-BR" sz="2800" dirty="0" err="1"/>
              <a:t>punish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redress</a:t>
            </a:r>
            <a:r>
              <a:rPr lang="pt-BR" sz="2800" dirty="0"/>
              <a:t> </a:t>
            </a:r>
            <a:r>
              <a:rPr lang="pt-BR" sz="2800" dirty="0" err="1"/>
              <a:t>such</a:t>
            </a:r>
            <a:r>
              <a:rPr lang="pt-BR" sz="2800" dirty="0"/>
              <a:t> abuse </a:t>
            </a:r>
            <a:r>
              <a:rPr lang="pt-BR" sz="2800" dirty="0" err="1"/>
              <a:t>through</a:t>
            </a:r>
            <a:r>
              <a:rPr lang="pt-BR" sz="2800" dirty="0"/>
              <a:t> </a:t>
            </a:r>
            <a:r>
              <a:rPr lang="pt-BR" sz="2800" dirty="0" err="1"/>
              <a:t>effective</a:t>
            </a:r>
            <a:r>
              <a:rPr lang="pt-BR" sz="2800" dirty="0"/>
              <a:t> policies, </a:t>
            </a:r>
            <a:r>
              <a:rPr lang="pt-BR" sz="2800" dirty="0" err="1"/>
              <a:t>legislation</a:t>
            </a:r>
            <a:r>
              <a:rPr lang="pt-BR" sz="2800" dirty="0"/>
              <a:t>, </a:t>
            </a:r>
            <a:r>
              <a:rPr lang="pt-BR" sz="2800" dirty="0" err="1"/>
              <a:t>regulations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adjudication</a:t>
            </a:r>
            <a:r>
              <a:rPr lang="pt-BR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1CD08-2785-5B44-9D2F-A2216D49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Princípios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CB3BD-98B0-4D49-BF8F-8BEE804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r>
              <a:rPr lang="pt-BR" sz="2800" dirty="0"/>
              <a:t>11. Business </a:t>
            </a:r>
            <a:r>
              <a:rPr lang="pt-BR" sz="2800" dirty="0" err="1"/>
              <a:t>enterprises</a:t>
            </a:r>
            <a:r>
              <a:rPr lang="pt-BR" sz="2800" dirty="0"/>
              <a:t> </a:t>
            </a:r>
            <a:r>
              <a:rPr lang="pt-BR" sz="2800" dirty="0" err="1"/>
              <a:t>should</a:t>
            </a:r>
            <a:r>
              <a:rPr lang="pt-BR" sz="2800" dirty="0"/>
              <a:t> </a:t>
            </a:r>
            <a:r>
              <a:rPr lang="pt-BR" sz="2800" dirty="0" err="1"/>
              <a:t>respect</a:t>
            </a:r>
            <a:r>
              <a:rPr lang="pt-BR" sz="2800" dirty="0"/>
              <a:t> </a:t>
            </a:r>
            <a:r>
              <a:rPr lang="pt-BR" sz="2800" dirty="0" err="1"/>
              <a:t>human</a:t>
            </a:r>
            <a:r>
              <a:rPr lang="pt-BR" sz="2800" dirty="0"/>
              <a:t> </a:t>
            </a:r>
            <a:r>
              <a:rPr lang="pt-BR" sz="2800" dirty="0" err="1"/>
              <a:t>rights</a:t>
            </a:r>
            <a:r>
              <a:rPr lang="pt-BR" sz="2800" dirty="0"/>
              <a:t>. </a:t>
            </a:r>
            <a:r>
              <a:rPr lang="pt-BR" sz="2800" dirty="0" err="1"/>
              <a:t>This</a:t>
            </a:r>
            <a:r>
              <a:rPr lang="pt-BR" sz="2800" dirty="0"/>
              <a:t> </a:t>
            </a:r>
            <a:r>
              <a:rPr lang="pt-BR" sz="2800" dirty="0" err="1"/>
              <a:t>means</a:t>
            </a:r>
            <a:r>
              <a:rPr lang="pt-BR" sz="2800" dirty="0"/>
              <a:t> </a:t>
            </a:r>
            <a:r>
              <a:rPr lang="pt-BR" sz="2800" dirty="0" err="1"/>
              <a:t>that</a:t>
            </a:r>
            <a:r>
              <a:rPr lang="pt-BR" sz="2800" dirty="0"/>
              <a:t> </a:t>
            </a:r>
            <a:r>
              <a:rPr lang="pt-BR" sz="2800" dirty="0" err="1"/>
              <a:t>they</a:t>
            </a:r>
            <a:r>
              <a:rPr lang="pt-BR" sz="2800" dirty="0"/>
              <a:t> </a:t>
            </a:r>
            <a:r>
              <a:rPr lang="pt-BR" sz="2800" dirty="0" err="1"/>
              <a:t>should</a:t>
            </a:r>
            <a:r>
              <a:rPr lang="pt-BR" sz="2800" dirty="0"/>
              <a:t> </a:t>
            </a:r>
            <a:r>
              <a:rPr lang="pt-BR" sz="2800" dirty="0" err="1"/>
              <a:t>avoid</a:t>
            </a:r>
            <a:r>
              <a:rPr lang="pt-BR" sz="2800" dirty="0"/>
              <a:t> </a:t>
            </a:r>
            <a:r>
              <a:rPr lang="pt-BR" sz="2800" dirty="0" err="1"/>
              <a:t>infringing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human</a:t>
            </a:r>
            <a:r>
              <a:rPr lang="pt-BR" sz="2800" dirty="0"/>
              <a:t> </a:t>
            </a:r>
            <a:r>
              <a:rPr lang="pt-BR" sz="2800" dirty="0" err="1"/>
              <a:t>rights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others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should</a:t>
            </a:r>
            <a:r>
              <a:rPr lang="pt-BR" sz="2800" dirty="0"/>
              <a:t> </a:t>
            </a:r>
            <a:r>
              <a:rPr lang="pt-BR" sz="2800" dirty="0" err="1"/>
              <a:t>address</a:t>
            </a:r>
            <a:r>
              <a:rPr lang="pt-BR" sz="2800" dirty="0"/>
              <a:t> adverse </a:t>
            </a:r>
            <a:r>
              <a:rPr lang="pt-BR" sz="2800" dirty="0" err="1"/>
              <a:t>human</a:t>
            </a:r>
            <a:r>
              <a:rPr lang="pt-BR" sz="2800" dirty="0"/>
              <a:t> </a:t>
            </a:r>
            <a:r>
              <a:rPr lang="pt-BR" sz="2800" dirty="0" err="1"/>
              <a:t>rights</a:t>
            </a:r>
            <a:r>
              <a:rPr lang="pt-BR" sz="2800" dirty="0"/>
              <a:t> </a:t>
            </a:r>
            <a:r>
              <a:rPr lang="pt-BR" sz="2800" dirty="0" err="1"/>
              <a:t>impacts</a:t>
            </a:r>
            <a:r>
              <a:rPr lang="pt-BR" sz="2800" dirty="0"/>
              <a:t>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which</a:t>
            </a:r>
            <a:r>
              <a:rPr lang="pt-BR" sz="2800" dirty="0"/>
              <a:t> </a:t>
            </a:r>
            <a:r>
              <a:rPr lang="pt-BR" sz="2800" dirty="0" err="1"/>
              <a:t>they</a:t>
            </a:r>
            <a:r>
              <a:rPr lang="pt-BR" sz="2800" dirty="0"/>
              <a:t> are </a:t>
            </a:r>
            <a:r>
              <a:rPr lang="pt-BR" sz="2800" dirty="0" err="1"/>
              <a:t>involved</a:t>
            </a:r>
            <a:r>
              <a:rPr lang="pt-BR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16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299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Regimes Internacionais em Perspectiva Comparada – BRI0045</vt:lpstr>
      <vt:lpstr>Nike</vt:lpstr>
      <vt:lpstr>Bhopal</vt:lpstr>
      <vt:lpstr>Shell na Nigéria</vt:lpstr>
      <vt:lpstr>Yahoo! na China</vt:lpstr>
      <vt:lpstr>Alto Comissariado das Nações Unidas para Direitos Humanos</vt:lpstr>
      <vt:lpstr>Guiding Principles on Business &amp; Human Rights</vt:lpstr>
      <vt:lpstr>Princípios</vt:lpstr>
      <vt:lpstr>Princípios</vt:lpstr>
      <vt:lpstr>A Relatoria sobre Empresas e Direitos Humanos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Regimes Internacionais em Perspectiva Comparada – BRI0045</dc:title>
  <dc:creator>Cristiane</dc:creator>
  <cp:lastModifiedBy>Cristiane</cp:lastModifiedBy>
  <cp:revision>44</cp:revision>
  <dcterms:created xsi:type="dcterms:W3CDTF">2023-08-19T18:59:43Z</dcterms:created>
  <dcterms:modified xsi:type="dcterms:W3CDTF">2023-10-17T16:46:39Z</dcterms:modified>
</cp:coreProperties>
</file>