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12"/>
  </p:notesMasterIdLst>
  <p:handoutMasterIdLst>
    <p:handoutMasterId r:id="rId13"/>
  </p:handoutMasterIdLst>
  <p:sldIdLst>
    <p:sldId id="257" r:id="rId2"/>
    <p:sldId id="260" r:id="rId3"/>
    <p:sldId id="261" r:id="rId4"/>
    <p:sldId id="259" r:id="rId5"/>
    <p:sldId id="262" r:id="rId6"/>
    <p:sldId id="263" r:id="rId7"/>
    <p:sldId id="264" r:id="rId8"/>
    <p:sldId id="265" r:id="rId9"/>
    <p:sldId id="266" r:id="rId10"/>
    <p:sldId id="267" r:id="rId11"/>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0AF46-A9E6-4975-8C28-3BB1FF2CC06D}" v="12" dt="2022-06-07T20:50:17.07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Estilo E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Estilo Médio 3 - Ênfas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Estilo Mé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D7AC3CCA-C797-4891-BE02-D94E43425B78}" styleName="Estilo Mé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Kajiyama Ikeda" userId="9824f6688579c27c" providerId="LiveId" clId="{47C0AF46-A9E6-4975-8C28-3BB1FF2CC06D}"/>
    <pc:docChg chg="undo custSel addSld delSld modSld">
      <pc:chgData name="Erika Kajiyama Ikeda" userId="9824f6688579c27c" providerId="LiveId" clId="{47C0AF46-A9E6-4975-8C28-3BB1FF2CC06D}" dt="2022-06-07T20:52:50.885" v="328" actId="1076"/>
      <pc:docMkLst>
        <pc:docMk/>
      </pc:docMkLst>
      <pc:sldChg chg="modSp mod">
        <pc:chgData name="Erika Kajiyama Ikeda" userId="9824f6688579c27c" providerId="LiveId" clId="{47C0AF46-A9E6-4975-8C28-3BB1FF2CC06D}" dt="2022-06-07T11:18:34.587" v="243" actId="255"/>
        <pc:sldMkLst>
          <pc:docMk/>
          <pc:sldMk cId="2475805559" sldId="257"/>
        </pc:sldMkLst>
        <pc:spChg chg="mod">
          <ac:chgData name="Erika Kajiyama Ikeda" userId="9824f6688579c27c" providerId="LiveId" clId="{47C0AF46-A9E6-4975-8C28-3BB1FF2CC06D}" dt="2022-06-07T11:18:30.309" v="241" actId="1076"/>
          <ac:spMkLst>
            <pc:docMk/>
            <pc:sldMk cId="2475805559" sldId="257"/>
            <ac:spMk id="2" creationId="{1C21E816-31F5-48BB-BD02-D15F2F18B48A}"/>
          </ac:spMkLst>
        </pc:spChg>
        <pc:spChg chg="mod">
          <ac:chgData name="Erika Kajiyama Ikeda" userId="9824f6688579c27c" providerId="LiveId" clId="{47C0AF46-A9E6-4975-8C28-3BB1FF2CC06D}" dt="2022-06-07T11:18:34.587" v="243" actId="255"/>
          <ac:spMkLst>
            <pc:docMk/>
            <pc:sldMk cId="2475805559" sldId="257"/>
            <ac:spMk id="3" creationId="{835D6E6B-3353-491C-A3C6-F278D6CED8B3}"/>
          </ac:spMkLst>
        </pc:spChg>
      </pc:sldChg>
      <pc:sldChg chg="del">
        <pc:chgData name="Erika Kajiyama Ikeda" userId="9824f6688579c27c" providerId="LiveId" clId="{47C0AF46-A9E6-4975-8C28-3BB1FF2CC06D}" dt="2022-06-07T11:17:07.361" v="229" actId="47"/>
        <pc:sldMkLst>
          <pc:docMk/>
          <pc:sldMk cId="263784652" sldId="258"/>
        </pc:sldMkLst>
      </pc:sldChg>
      <pc:sldChg chg="addSp delSp modSp mod">
        <pc:chgData name="Erika Kajiyama Ikeda" userId="9824f6688579c27c" providerId="LiveId" clId="{47C0AF46-A9E6-4975-8C28-3BB1FF2CC06D}" dt="2022-06-07T20:52:50.885" v="328" actId="1076"/>
        <pc:sldMkLst>
          <pc:docMk/>
          <pc:sldMk cId="3536001282" sldId="259"/>
        </pc:sldMkLst>
        <pc:spChg chg="mod">
          <ac:chgData name="Erika Kajiyama Ikeda" userId="9824f6688579c27c" providerId="LiveId" clId="{47C0AF46-A9E6-4975-8C28-3BB1FF2CC06D}" dt="2022-06-07T20:52:50.885" v="328" actId="1076"/>
          <ac:spMkLst>
            <pc:docMk/>
            <pc:sldMk cId="3536001282" sldId="259"/>
            <ac:spMk id="11" creationId="{E003D0D9-A905-FA15-4F14-E368C094C1DA}"/>
          </ac:spMkLst>
        </pc:spChg>
        <pc:spChg chg="mod">
          <ac:chgData name="Erika Kajiyama Ikeda" userId="9824f6688579c27c" providerId="LiveId" clId="{47C0AF46-A9E6-4975-8C28-3BB1FF2CC06D}" dt="2022-06-07T11:16:00.977" v="219" actId="108"/>
          <ac:spMkLst>
            <pc:docMk/>
            <pc:sldMk cId="3536001282" sldId="259"/>
            <ac:spMk id="13" creationId="{DCC358F0-BBD3-3F36-E0BB-1D6A239263A6}"/>
          </ac:spMkLst>
        </pc:spChg>
        <pc:spChg chg="add del mod">
          <ac:chgData name="Erika Kajiyama Ikeda" userId="9824f6688579c27c" providerId="LiveId" clId="{47C0AF46-A9E6-4975-8C28-3BB1FF2CC06D}" dt="2022-06-07T11:00:25.254" v="44" actId="478"/>
          <ac:spMkLst>
            <pc:docMk/>
            <pc:sldMk cId="3536001282" sldId="259"/>
            <ac:spMk id="14" creationId="{AF6CAC9B-A5A3-2095-52E9-2ECE8182B922}"/>
          </ac:spMkLst>
        </pc:spChg>
        <pc:spChg chg="add del mod">
          <ac:chgData name="Erika Kajiyama Ikeda" userId="9824f6688579c27c" providerId="LiveId" clId="{47C0AF46-A9E6-4975-8C28-3BB1FF2CC06D}" dt="2022-06-07T10:55:09.556" v="39"/>
          <ac:spMkLst>
            <pc:docMk/>
            <pc:sldMk cId="3536001282" sldId="259"/>
            <ac:spMk id="15" creationId="{65628768-C56F-6620-724D-CF5678A3739F}"/>
          </ac:spMkLst>
        </pc:spChg>
        <pc:spChg chg="add del mod">
          <ac:chgData name="Erika Kajiyama Ikeda" userId="9824f6688579c27c" providerId="LiveId" clId="{47C0AF46-A9E6-4975-8C28-3BB1FF2CC06D}" dt="2022-06-07T10:55:30.514" v="43" actId="478"/>
          <ac:spMkLst>
            <pc:docMk/>
            <pc:sldMk cId="3536001282" sldId="259"/>
            <ac:spMk id="16" creationId="{CBB19242-2815-65F2-5952-7C91F99E0E78}"/>
          </ac:spMkLst>
        </pc:spChg>
        <pc:picChg chg="mod">
          <ac:chgData name="Erika Kajiyama Ikeda" userId="9824f6688579c27c" providerId="LiveId" clId="{47C0AF46-A9E6-4975-8C28-3BB1FF2CC06D}" dt="2022-06-07T11:02:00.490" v="56" actId="1076"/>
          <ac:picMkLst>
            <pc:docMk/>
            <pc:sldMk cId="3536001282" sldId="259"/>
            <ac:picMk id="9" creationId="{29940F71-8114-6F2C-9D62-8E06E26FE38F}"/>
          </ac:picMkLst>
        </pc:picChg>
      </pc:sldChg>
      <pc:sldChg chg="addSp delSp modSp mod">
        <pc:chgData name="Erika Kajiyama Ikeda" userId="9824f6688579c27c" providerId="LiveId" clId="{47C0AF46-A9E6-4975-8C28-3BB1FF2CC06D}" dt="2022-06-07T20:50:40.500" v="327" actId="20577"/>
        <pc:sldMkLst>
          <pc:docMk/>
          <pc:sldMk cId="552081558" sldId="260"/>
        </pc:sldMkLst>
        <pc:spChg chg="mod">
          <ac:chgData name="Erika Kajiyama Ikeda" userId="9824f6688579c27c" providerId="LiveId" clId="{47C0AF46-A9E6-4975-8C28-3BB1FF2CC06D}" dt="2022-06-07T20:50:40.500" v="327" actId="20577"/>
          <ac:spMkLst>
            <pc:docMk/>
            <pc:sldMk cId="552081558" sldId="260"/>
            <ac:spMk id="2" creationId="{00D291FA-84BC-4A6E-1B31-F5B161005BB1}"/>
          </ac:spMkLst>
        </pc:spChg>
        <pc:spChg chg="add del">
          <ac:chgData name="Erika Kajiyama Ikeda" userId="9824f6688579c27c" providerId="LiveId" clId="{47C0AF46-A9E6-4975-8C28-3BB1FF2CC06D}" dt="2022-06-07T20:50:11.111" v="315"/>
          <ac:spMkLst>
            <pc:docMk/>
            <pc:sldMk cId="552081558" sldId="260"/>
            <ac:spMk id="3" creationId="{9A350981-2EFE-13A4-9B65-2160255B88A1}"/>
          </ac:spMkLst>
        </pc:spChg>
        <pc:spChg chg="add mod">
          <ac:chgData name="Erika Kajiyama Ikeda" userId="9824f6688579c27c" providerId="LiveId" clId="{47C0AF46-A9E6-4975-8C28-3BB1FF2CC06D}" dt="2022-06-07T20:50:20.926" v="320" actId="21"/>
          <ac:spMkLst>
            <pc:docMk/>
            <pc:sldMk cId="552081558" sldId="260"/>
            <ac:spMk id="5" creationId="{15AA182D-3A16-1649-74AB-105A6DD2411A}"/>
          </ac:spMkLst>
        </pc:spChg>
      </pc:sldChg>
      <pc:sldChg chg="modSp mod">
        <pc:chgData name="Erika Kajiyama Ikeda" userId="9824f6688579c27c" providerId="LiveId" clId="{47C0AF46-A9E6-4975-8C28-3BB1FF2CC06D}" dt="2022-06-07T11:18:59.775" v="245" actId="113"/>
        <pc:sldMkLst>
          <pc:docMk/>
          <pc:sldMk cId="396314109" sldId="261"/>
        </pc:sldMkLst>
        <pc:spChg chg="mod">
          <ac:chgData name="Erika Kajiyama Ikeda" userId="9824f6688579c27c" providerId="LiveId" clId="{47C0AF46-A9E6-4975-8C28-3BB1FF2CC06D}" dt="2022-06-07T11:18:59.775" v="245" actId="113"/>
          <ac:spMkLst>
            <pc:docMk/>
            <pc:sldMk cId="396314109" sldId="261"/>
            <ac:spMk id="5" creationId="{EA634C06-C3E4-1E58-8081-0DDE0DCCE5A8}"/>
          </ac:spMkLst>
        </pc:spChg>
      </pc:sldChg>
      <pc:sldChg chg="addSp delSp modSp mod">
        <pc:chgData name="Erika Kajiyama Ikeda" userId="9824f6688579c27c" providerId="LiveId" clId="{47C0AF46-A9E6-4975-8C28-3BB1FF2CC06D}" dt="2022-06-07T20:36:25.614" v="309" actId="6549"/>
        <pc:sldMkLst>
          <pc:docMk/>
          <pc:sldMk cId="1814966956" sldId="263"/>
        </pc:sldMkLst>
        <pc:spChg chg="del">
          <ac:chgData name="Erika Kajiyama Ikeda" userId="9824f6688579c27c" providerId="LiveId" clId="{47C0AF46-A9E6-4975-8C28-3BB1FF2CC06D}" dt="2022-06-07T08:55:39.233" v="4" actId="478"/>
          <ac:spMkLst>
            <pc:docMk/>
            <pc:sldMk cId="1814966956" sldId="263"/>
            <ac:spMk id="2" creationId="{139DE328-E1A7-F520-BCD4-0D963EA66D6E}"/>
          </ac:spMkLst>
        </pc:spChg>
        <pc:spChg chg="mod">
          <ac:chgData name="Erika Kajiyama Ikeda" userId="9824f6688579c27c" providerId="LiveId" clId="{47C0AF46-A9E6-4975-8C28-3BB1FF2CC06D}" dt="2022-06-07T11:03:26.855" v="98" actId="20577"/>
          <ac:spMkLst>
            <pc:docMk/>
            <pc:sldMk cId="1814966956" sldId="263"/>
            <ac:spMk id="8" creationId="{84CBB8A8-45D1-B4D1-27E3-E3AD303D6DD6}"/>
          </ac:spMkLst>
        </pc:spChg>
        <pc:spChg chg="mod">
          <ac:chgData name="Erika Kajiyama Ikeda" userId="9824f6688579c27c" providerId="LiveId" clId="{47C0AF46-A9E6-4975-8C28-3BB1FF2CC06D}" dt="2022-06-07T11:03:30.492" v="101" actId="20577"/>
          <ac:spMkLst>
            <pc:docMk/>
            <pc:sldMk cId="1814966956" sldId="263"/>
            <ac:spMk id="14" creationId="{A81BC6D3-A735-BF07-5030-532D91853179}"/>
          </ac:spMkLst>
        </pc:spChg>
        <pc:spChg chg="mod">
          <ac:chgData name="Erika Kajiyama Ikeda" userId="9824f6688579c27c" providerId="LiveId" clId="{47C0AF46-A9E6-4975-8C28-3BB1FF2CC06D}" dt="2022-06-07T11:03:34.055" v="103" actId="20577"/>
          <ac:spMkLst>
            <pc:docMk/>
            <pc:sldMk cId="1814966956" sldId="263"/>
            <ac:spMk id="19" creationId="{C22F06FD-C05C-A993-C499-DC18595781A7}"/>
          </ac:spMkLst>
        </pc:spChg>
        <pc:spChg chg="mod">
          <ac:chgData name="Erika Kajiyama Ikeda" userId="9824f6688579c27c" providerId="LiveId" clId="{47C0AF46-A9E6-4975-8C28-3BB1FF2CC06D}" dt="2022-06-07T11:03:40.385" v="108" actId="20577"/>
          <ac:spMkLst>
            <pc:docMk/>
            <pc:sldMk cId="1814966956" sldId="263"/>
            <ac:spMk id="23" creationId="{C93A7043-449C-71EB-3666-BB85EA4E499B}"/>
          </ac:spMkLst>
        </pc:spChg>
        <pc:spChg chg="mod">
          <ac:chgData name="Erika Kajiyama Ikeda" userId="9824f6688579c27c" providerId="LiveId" clId="{47C0AF46-A9E6-4975-8C28-3BB1FF2CC06D}" dt="2022-06-07T11:03:37.339" v="106" actId="20577"/>
          <ac:spMkLst>
            <pc:docMk/>
            <pc:sldMk cId="1814966956" sldId="263"/>
            <ac:spMk id="26" creationId="{F6A203B0-3F39-AF37-D179-A1541475704D}"/>
          </ac:spMkLst>
        </pc:spChg>
        <pc:spChg chg="add mod">
          <ac:chgData name="Erika Kajiyama Ikeda" userId="9824f6688579c27c" providerId="LiveId" clId="{47C0AF46-A9E6-4975-8C28-3BB1FF2CC06D}" dt="2022-06-07T20:36:25.614" v="309" actId="6549"/>
          <ac:spMkLst>
            <pc:docMk/>
            <pc:sldMk cId="1814966956" sldId="263"/>
            <ac:spMk id="28" creationId="{85A67953-6B5B-0172-CB64-D7DAD4072FCC}"/>
          </ac:spMkLst>
        </pc:spChg>
      </pc:sldChg>
      <pc:sldChg chg="addSp modSp new mod modClrScheme chgLayout">
        <pc:chgData name="Erika Kajiyama Ikeda" userId="9824f6688579c27c" providerId="LiveId" clId="{47C0AF46-A9E6-4975-8C28-3BB1FF2CC06D}" dt="2022-06-07T11:03:52.959" v="111" actId="1076"/>
        <pc:sldMkLst>
          <pc:docMk/>
          <pc:sldMk cId="251565984" sldId="264"/>
        </pc:sldMkLst>
        <pc:spChg chg="mod ord modVis">
          <ac:chgData name="Erika Kajiyama Ikeda" userId="9824f6688579c27c" providerId="LiveId" clId="{47C0AF46-A9E6-4975-8C28-3BB1FF2CC06D}" dt="2022-06-07T08:57:59.813" v="8" actId="26606"/>
          <ac:spMkLst>
            <pc:docMk/>
            <pc:sldMk cId="251565984" sldId="264"/>
            <ac:spMk id="2" creationId="{7A8F8603-D1D5-9D14-DC47-79C0EC0C61F4}"/>
          </ac:spMkLst>
        </pc:spChg>
        <pc:spChg chg="add mod">
          <ac:chgData name="Erika Kajiyama Ikeda" userId="9824f6688579c27c" providerId="LiveId" clId="{47C0AF46-A9E6-4975-8C28-3BB1FF2CC06D}" dt="2022-06-07T11:03:49.515" v="110" actId="255"/>
          <ac:spMkLst>
            <pc:docMk/>
            <pc:sldMk cId="251565984" sldId="264"/>
            <ac:spMk id="6" creationId="{634B5A47-9211-E941-591B-1D7228F7AEE1}"/>
          </ac:spMkLst>
        </pc:spChg>
        <pc:picChg chg="add mod">
          <ac:chgData name="Erika Kajiyama Ikeda" userId="9824f6688579c27c" providerId="LiveId" clId="{47C0AF46-A9E6-4975-8C28-3BB1FF2CC06D}" dt="2022-06-07T11:03:52.959" v="111" actId="1076"/>
          <ac:picMkLst>
            <pc:docMk/>
            <pc:sldMk cId="251565984" sldId="264"/>
            <ac:picMk id="4" creationId="{835E390E-04E8-A775-A35E-BAF6DA10444D}"/>
          </ac:picMkLst>
        </pc:picChg>
      </pc:sldChg>
      <pc:sldChg chg="addSp delSp modSp new mod">
        <pc:chgData name="Erika Kajiyama Ikeda" userId="9824f6688579c27c" providerId="LiveId" clId="{47C0AF46-A9E6-4975-8C28-3BB1FF2CC06D}" dt="2022-06-07T11:25:25.338" v="308"/>
        <pc:sldMkLst>
          <pc:docMk/>
          <pc:sldMk cId="4293323399" sldId="265"/>
        </pc:sldMkLst>
        <pc:spChg chg="del mod">
          <ac:chgData name="Erika Kajiyama Ikeda" userId="9824f6688579c27c" providerId="LiveId" clId="{47C0AF46-A9E6-4975-8C28-3BB1FF2CC06D}" dt="2022-06-07T11:13:32.306" v="202" actId="478"/>
          <ac:spMkLst>
            <pc:docMk/>
            <pc:sldMk cId="4293323399" sldId="265"/>
            <ac:spMk id="2" creationId="{4670380B-2AA4-71EC-2FC6-76C2C2B946D1}"/>
          </ac:spMkLst>
        </pc:spChg>
        <pc:spChg chg="add del mod">
          <ac:chgData name="Erika Kajiyama Ikeda" userId="9824f6688579c27c" providerId="LiveId" clId="{47C0AF46-A9E6-4975-8C28-3BB1FF2CC06D}" dt="2022-06-07T11:04:46.746" v="118"/>
          <ac:spMkLst>
            <pc:docMk/>
            <pc:sldMk cId="4293323399" sldId="265"/>
            <ac:spMk id="4" creationId="{8194D5C2-A0E5-EC89-098F-6F91BEB0F9DF}"/>
          </ac:spMkLst>
        </pc:spChg>
        <pc:spChg chg="add mod">
          <ac:chgData name="Erika Kajiyama Ikeda" userId="9824f6688579c27c" providerId="LiveId" clId="{47C0AF46-A9E6-4975-8C28-3BB1FF2CC06D}" dt="2022-06-07T11:13:26.682" v="201" actId="1035"/>
          <ac:spMkLst>
            <pc:docMk/>
            <pc:sldMk cId="4293323399" sldId="265"/>
            <ac:spMk id="5" creationId="{3A407B27-0BCE-930C-61E8-6E30F9AC0147}"/>
          </ac:spMkLst>
        </pc:spChg>
        <pc:spChg chg="add mod">
          <ac:chgData name="Erika Kajiyama Ikeda" userId="9824f6688579c27c" providerId="LiveId" clId="{47C0AF46-A9E6-4975-8C28-3BB1FF2CC06D}" dt="2022-06-07T11:13:26.682" v="201" actId="1035"/>
          <ac:spMkLst>
            <pc:docMk/>
            <pc:sldMk cId="4293323399" sldId="265"/>
            <ac:spMk id="6" creationId="{97B430AB-3736-B1E5-E1E9-FE59E30F2DC5}"/>
          </ac:spMkLst>
        </pc:spChg>
        <pc:spChg chg="add mod">
          <ac:chgData name="Erika Kajiyama Ikeda" userId="9824f6688579c27c" providerId="LiveId" clId="{47C0AF46-A9E6-4975-8C28-3BB1FF2CC06D}" dt="2022-06-07T11:13:26.682" v="201" actId="1035"/>
          <ac:spMkLst>
            <pc:docMk/>
            <pc:sldMk cId="4293323399" sldId="265"/>
            <ac:spMk id="8" creationId="{9FDC7543-2270-C079-65F0-CEAFC8893751}"/>
          </ac:spMkLst>
        </pc:spChg>
        <pc:spChg chg="add mod">
          <ac:chgData name="Erika Kajiyama Ikeda" userId="9824f6688579c27c" providerId="LiveId" clId="{47C0AF46-A9E6-4975-8C28-3BB1FF2CC06D}" dt="2022-06-07T11:13:26.682" v="201" actId="1035"/>
          <ac:spMkLst>
            <pc:docMk/>
            <pc:sldMk cId="4293323399" sldId="265"/>
            <ac:spMk id="10" creationId="{A9AAC2AB-8F40-6FC0-DBE7-E1398A993230}"/>
          </ac:spMkLst>
        </pc:spChg>
        <pc:spChg chg="add mod">
          <ac:chgData name="Erika Kajiyama Ikeda" userId="9824f6688579c27c" providerId="LiveId" clId="{47C0AF46-A9E6-4975-8C28-3BB1FF2CC06D}" dt="2022-06-07T11:13:26.682" v="201" actId="1035"/>
          <ac:spMkLst>
            <pc:docMk/>
            <pc:sldMk cId="4293323399" sldId="265"/>
            <ac:spMk id="11" creationId="{C48FBB89-81C2-0473-2605-529374B82553}"/>
          </ac:spMkLst>
        </pc:spChg>
        <pc:spChg chg="add mod">
          <ac:chgData name="Erika Kajiyama Ikeda" userId="9824f6688579c27c" providerId="LiveId" clId="{47C0AF46-A9E6-4975-8C28-3BB1FF2CC06D}" dt="2022-06-07T11:13:26.682" v="201" actId="1035"/>
          <ac:spMkLst>
            <pc:docMk/>
            <pc:sldMk cId="4293323399" sldId="265"/>
            <ac:spMk id="12" creationId="{E750CA62-0E94-64AD-BB92-F6955ADF0E56}"/>
          </ac:spMkLst>
        </pc:spChg>
        <pc:spChg chg="add del">
          <ac:chgData name="Erika Kajiyama Ikeda" userId="9824f6688579c27c" providerId="LiveId" clId="{47C0AF46-A9E6-4975-8C28-3BB1FF2CC06D}" dt="2022-06-07T11:08:38.745" v="156" actId="22"/>
          <ac:spMkLst>
            <pc:docMk/>
            <pc:sldMk cId="4293323399" sldId="265"/>
            <ac:spMk id="14" creationId="{59853C23-7DD0-3367-678E-CDB1E41793B3}"/>
          </ac:spMkLst>
        </pc:spChg>
        <pc:spChg chg="add mod">
          <ac:chgData name="Erika Kajiyama Ikeda" userId="9824f6688579c27c" providerId="LiveId" clId="{47C0AF46-A9E6-4975-8C28-3BB1FF2CC06D}" dt="2022-06-07T11:13:42.692" v="204" actId="14100"/>
          <ac:spMkLst>
            <pc:docMk/>
            <pc:sldMk cId="4293323399" sldId="265"/>
            <ac:spMk id="15" creationId="{772B246B-956D-0DBD-314B-0BA6A3A86BA7}"/>
          </ac:spMkLst>
        </pc:spChg>
        <pc:spChg chg="add mod">
          <ac:chgData name="Erika Kajiyama Ikeda" userId="9824f6688579c27c" providerId="LiveId" clId="{47C0AF46-A9E6-4975-8C28-3BB1FF2CC06D}" dt="2022-06-07T11:13:26.682" v="201" actId="1035"/>
          <ac:spMkLst>
            <pc:docMk/>
            <pc:sldMk cId="4293323399" sldId="265"/>
            <ac:spMk id="16" creationId="{8C19B784-BB47-3F61-A0AA-E0D2332E5922}"/>
          </ac:spMkLst>
        </pc:spChg>
        <pc:spChg chg="add mod">
          <ac:chgData name="Erika Kajiyama Ikeda" userId="9824f6688579c27c" providerId="LiveId" clId="{47C0AF46-A9E6-4975-8C28-3BB1FF2CC06D}" dt="2022-06-07T11:16:55.882" v="227" actId="1076"/>
          <ac:spMkLst>
            <pc:docMk/>
            <pc:sldMk cId="4293323399" sldId="265"/>
            <ac:spMk id="17" creationId="{63C62FD6-3629-31F6-A29E-0B65581EF07D}"/>
          </ac:spMkLst>
        </pc:spChg>
        <pc:spChg chg="add mod">
          <ac:chgData name="Erika Kajiyama Ikeda" userId="9824f6688579c27c" providerId="LiveId" clId="{47C0AF46-A9E6-4975-8C28-3BB1FF2CC06D}" dt="2022-06-07T11:24:37.385" v="307" actId="113"/>
          <ac:spMkLst>
            <pc:docMk/>
            <pc:sldMk cId="4293323399" sldId="265"/>
            <ac:spMk id="18" creationId="{A608365B-D045-F896-6EDB-3F82C11EB701}"/>
          </ac:spMkLst>
        </pc:spChg>
        <pc:spChg chg="add mod">
          <ac:chgData name="Erika Kajiyama Ikeda" userId="9824f6688579c27c" providerId="LiveId" clId="{47C0AF46-A9E6-4975-8C28-3BB1FF2CC06D}" dt="2022-06-07T11:25:25.338" v="308"/>
          <ac:spMkLst>
            <pc:docMk/>
            <pc:sldMk cId="4293323399" sldId="265"/>
            <ac:spMk id="19" creationId="{43B3A79E-F49C-5F8C-5527-BE1F11564B23}"/>
          </ac:spMkLst>
        </pc:spChg>
      </pc:sldChg>
      <pc:sldChg chg="addSp modSp new mod">
        <pc:chgData name="Erika Kajiyama Ikeda" userId="9824f6688579c27c" providerId="LiveId" clId="{47C0AF46-A9E6-4975-8C28-3BB1FF2CC06D}" dt="2022-06-07T11:21:09.756" v="281" actId="20577"/>
        <pc:sldMkLst>
          <pc:docMk/>
          <pc:sldMk cId="2682891568" sldId="266"/>
        </pc:sldMkLst>
        <pc:spChg chg="mod">
          <ac:chgData name="Erika Kajiyama Ikeda" userId="9824f6688579c27c" providerId="LiveId" clId="{47C0AF46-A9E6-4975-8C28-3BB1FF2CC06D}" dt="2022-06-07T11:21:09.756" v="281" actId="20577"/>
          <ac:spMkLst>
            <pc:docMk/>
            <pc:sldMk cId="2682891568" sldId="266"/>
            <ac:spMk id="2" creationId="{5FB447D6-CB7A-5907-9F56-198DC9E9AF14}"/>
          </ac:spMkLst>
        </pc:spChg>
        <pc:spChg chg="add mod">
          <ac:chgData name="Erika Kajiyama Ikeda" userId="9824f6688579c27c" providerId="LiveId" clId="{47C0AF46-A9E6-4975-8C28-3BB1FF2CC06D}" dt="2022-06-07T11:21:03.854" v="272" actId="6549"/>
          <ac:spMkLst>
            <pc:docMk/>
            <pc:sldMk cId="2682891568" sldId="266"/>
            <ac:spMk id="5" creationId="{76C5BC61-3FC7-2FA1-FE58-44FD4BAEBF0C}"/>
          </ac:spMkLst>
        </pc:spChg>
      </pc:sldChg>
      <pc:sldChg chg="delSp modSp add mod">
        <pc:chgData name="Erika Kajiyama Ikeda" userId="9824f6688579c27c" providerId="LiveId" clId="{47C0AF46-A9E6-4975-8C28-3BB1FF2CC06D}" dt="2022-06-07T20:47:06.395" v="313" actId="113"/>
        <pc:sldMkLst>
          <pc:docMk/>
          <pc:sldMk cId="3879361856" sldId="267"/>
        </pc:sldMkLst>
        <pc:spChg chg="mod">
          <ac:chgData name="Erika Kajiyama Ikeda" userId="9824f6688579c27c" providerId="LiveId" clId="{47C0AF46-A9E6-4975-8C28-3BB1FF2CC06D}" dt="2022-06-07T20:46:39.141" v="311" actId="1076"/>
          <ac:spMkLst>
            <pc:docMk/>
            <pc:sldMk cId="3879361856" sldId="267"/>
            <ac:spMk id="2" creationId="{5FB447D6-CB7A-5907-9F56-198DC9E9AF14}"/>
          </ac:spMkLst>
        </pc:spChg>
        <pc:spChg chg="del">
          <ac:chgData name="Erika Kajiyama Ikeda" userId="9824f6688579c27c" providerId="LiveId" clId="{47C0AF46-A9E6-4975-8C28-3BB1FF2CC06D}" dt="2022-06-07T11:24:03.079" v="304" actId="478"/>
          <ac:spMkLst>
            <pc:docMk/>
            <pc:sldMk cId="3879361856" sldId="267"/>
            <ac:spMk id="3" creationId="{9C1010A8-0B9E-8856-F3C2-431825E85719}"/>
          </ac:spMkLst>
        </pc:spChg>
        <pc:spChg chg="mod">
          <ac:chgData name="Erika Kajiyama Ikeda" userId="9824f6688579c27c" providerId="LiveId" clId="{47C0AF46-A9E6-4975-8C28-3BB1FF2CC06D}" dt="2022-06-07T20:47:06.395" v="313" actId="113"/>
          <ac:spMkLst>
            <pc:docMk/>
            <pc:sldMk cId="3879361856" sldId="267"/>
            <ac:spMk id="5" creationId="{76C5BC61-3FC7-2FA1-FE58-44FD4BAEBF0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ECB700D-7E1A-49E2-ABAD-092ACBACD43B}" type="datetime1">
              <a:rPr lang="pt-BR" smtClean="0"/>
              <a:t>07/06/2022</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‹nº›</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3E3353A-A592-44BD-B6AB-B98E47E0DF51}" type="datetime1">
              <a:rPr lang="pt-BR" smtClean="0"/>
              <a:t>07/06/2022</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‹nº›</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tângulo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pt-BR"/>
              <a:t>Clique para editar o título Mestre</a:t>
            </a:r>
            <a:endParaRPr lang="en-US" dirty="0"/>
          </a:p>
        </p:txBody>
      </p:sp>
      <p:sp>
        <p:nvSpPr>
          <p:cNvPr id="3" name="Subtítulo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t-BR"/>
              <a:t>Clique para editar o estilo do subtítulo Mestre</a:t>
            </a:r>
            <a:endParaRPr lang="en-US" dirty="0"/>
          </a:p>
        </p:txBody>
      </p:sp>
      <p:sp>
        <p:nvSpPr>
          <p:cNvPr id="8" name="Espaço Reservado para Data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00472D23-6933-4398-B088-86D87D4569A8}" type="datetime1">
              <a:rPr lang="pt-BR" smtClean="0"/>
              <a:t>07/06/2022</a:t>
            </a:fld>
            <a:endParaRPr lang="en-US" dirty="0"/>
          </a:p>
        </p:txBody>
      </p:sp>
      <p:sp>
        <p:nvSpPr>
          <p:cNvPr id="9" name="Espaço Reservado para Rodapé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9" name="Título 1"/>
          <p:cNvSpPr>
            <a:spLocks noGrp="1"/>
          </p:cNvSpPr>
          <p:nvPr>
            <p:ph type="title"/>
          </p:nvPr>
        </p:nvSpPr>
        <p:spPr>
          <a:xfrm>
            <a:off x="581192" y="702156"/>
            <a:ext cx="11029616" cy="1013800"/>
          </a:xfrm>
        </p:spPr>
        <p:txBody>
          <a:bodyPr rtlCol="0"/>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C28CAC3A-C360-423D-8EE7-1FC8754818CB}" type="datetime1">
              <a:rPr lang="pt-BR" smtClean="0"/>
              <a:t>07/06/2022</a:t>
            </a:fld>
            <a:endParaRPr lang="en-US" dirty="0"/>
          </a:p>
        </p:txBody>
      </p:sp>
      <p:sp>
        <p:nvSpPr>
          <p:cNvPr id="5" name="Espaço Reservado para Rodapé 4"/>
          <p:cNvSpPr>
            <a:spLocks noGrp="1"/>
          </p:cNvSpPr>
          <p:nvPr>
            <p:ph type="ftr" sz="quarter" idx="11"/>
          </p:nvPr>
        </p:nvSpPr>
        <p:spPr/>
        <p:txBody>
          <a:bodyPr rtlCol="0"/>
          <a:lstStyle/>
          <a:p>
            <a:pPr rtl="0"/>
            <a:endParaRPr lang="en-US" dirty="0"/>
          </a:p>
        </p:txBody>
      </p:sp>
      <p:sp>
        <p:nvSpPr>
          <p:cNvPr id="6" name="Espaço Reservado para o Número do Slide 5"/>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tângulo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vertical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a:xfrm>
            <a:off x="774923" y="863600"/>
            <a:ext cx="7161625" cy="4807326"/>
          </a:xfrm>
        </p:spPr>
        <p:txBody>
          <a:bodyPr vert="eaVert" rtlCol="0" anchor="t"/>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8" name="Retângulo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tângulo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ângulo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Espaço Reservado para Data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8BBA3C67-7F45-4D7A-B048-0542E838373B}" type="datetime1">
              <a:rPr lang="pt-BR" smtClean="0"/>
              <a:t>07/06/2022</a:t>
            </a:fld>
            <a:endParaRPr lang="en-US" dirty="0"/>
          </a:p>
        </p:txBody>
      </p:sp>
      <p:sp>
        <p:nvSpPr>
          <p:cNvPr id="12" name="Espaço Reservado para Rodapé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Espaço Reservado para o Número do Slide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81192" y="702156"/>
            <a:ext cx="11029616" cy="1188720"/>
          </a:xfrm>
        </p:spPr>
        <p:txBody>
          <a:bodyPr rtlCol="0"/>
          <a:lstStyle/>
          <a:p>
            <a:pPr rtl="0"/>
            <a:r>
              <a:rPr lang="pt-BR"/>
              <a:t>Clique para editar o título Mestre</a:t>
            </a:r>
            <a:endParaRPr lang="en-US" dirty="0"/>
          </a:p>
        </p:txBody>
      </p:sp>
      <p:sp>
        <p:nvSpPr>
          <p:cNvPr id="3" name="Espaço reservado para conteúdo 2"/>
          <p:cNvSpPr>
            <a:spLocks noGrp="1"/>
          </p:cNvSpPr>
          <p:nvPr>
            <p:ph idx="1"/>
          </p:nvPr>
        </p:nvSpPr>
        <p:spPr>
          <a:xfrm>
            <a:off x="581192" y="2340864"/>
            <a:ext cx="11029615" cy="3634486"/>
          </a:xfrm>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8" name="Espaço Reservado para Data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D6866A0C-EEE8-4DE1-9ECF-51EC9C0B8BE2}" type="datetime1">
              <a:rPr lang="pt-BR" smtClean="0"/>
              <a:t>07/06/2022</a:t>
            </a:fld>
            <a:endParaRPr lang="en-US" dirty="0"/>
          </a:p>
        </p:txBody>
      </p:sp>
      <p:sp>
        <p:nvSpPr>
          <p:cNvPr id="9" name="Espaço Reservado para Rodapé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8" name="Retângulo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pt-BR"/>
              <a:t>Clique para editar o título Mestre</a:t>
            </a:r>
            <a:endParaRPr lang="en-US" dirty="0"/>
          </a:p>
        </p:txBody>
      </p:sp>
      <p:sp>
        <p:nvSpPr>
          <p:cNvPr id="3" name="Espaço reservado para texto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sp>
        <p:nvSpPr>
          <p:cNvPr id="7" name="Espaço Reservado para Data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C9F9B11C-AD18-4A04-821E-C5366FCA14C8}" type="datetime1">
              <a:rPr lang="pt-BR" smtClean="0"/>
              <a:t>07/06/2022</a:t>
            </a:fld>
            <a:endParaRPr lang="en-US" dirty="0"/>
          </a:p>
        </p:txBody>
      </p:sp>
      <p:sp>
        <p:nvSpPr>
          <p:cNvPr id="9" name="Espaço Reservado para Rodapé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Espaço reservado para o número do slide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a:xfrm>
            <a:off x="581193" y="729658"/>
            <a:ext cx="11029616" cy="988332"/>
          </a:xfrm>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581193" y="2228003"/>
            <a:ext cx="5194767" cy="3633047"/>
          </a:xfrm>
        </p:spPr>
        <p:txBody>
          <a:bodyPr rtlCol="0">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416039" y="2228003"/>
            <a:ext cx="5194769" cy="3633047"/>
          </a:xfrm>
        </p:spPr>
        <p:txBody>
          <a:bodyPr rtlCol="0">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Data 4"/>
          <p:cNvSpPr>
            <a:spLocks noGrp="1"/>
          </p:cNvSpPr>
          <p:nvPr>
            <p:ph type="dt" sz="half" idx="10"/>
          </p:nvPr>
        </p:nvSpPr>
        <p:spPr/>
        <p:txBody>
          <a:bodyPr rtlCol="0"/>
          <a:lstStyle/>
          <a:p>
            <a:pPr rtl="0"/>
            <a:fld id="{B34586AC-0217-4567-B29B-23EE9A9222A5}" type="datetime1">
              <a:rPr lang="pt-BR" smtClean="0"/>
              <a:t>07/06/2022</a:t>
            </a:fld>
            <a:endParaRPr lang="en-US" dirty="0"/>
          </a:p>
        </p:txBody>
      </p:sp>
      <p:sp>
        <p:nvSpPr>
          <p:cNvPr id="6" name="Espaço Reservado para Rodapé 5"/>
          <p:cNvSpPr>
            <a:spLocks noGrp="1"/>
          </p:cNvSpPr>
          <p:nvPr>
            <p:ph type="ftr" sz="quarter" idx="11"/>
          </p:nvPr>
        </p:nvSpPr>
        <p:spPr/>
        <p:txBody>
          <a:bodyPr rtlCol="0"/>
          <a:lstStyle/>
          <a:p>
            <a:pPr rtl="0"/>
            <a:endParaRPr lang="en-US"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12" name="Título 1"/>
          <p:cNvSpPr>
            <a:spLocks noGrp="1"/>
          </p:cNvSpPr>
          <p:nvPr>
            <p:ph type="title"/>
          </p:nvPr>
        </p:nvSpPr>
        <p:spPr>
          <a:xfrm>
            <a:off x="581193" y="729658"/>
            <a:ext cx="11029616" cy="988332"/>
          </a:xfrm>
        </p:spPr>
        <p:txBody>
          <a:bodyPr rtlCol="0"/>
          <a:lstStyle/>
          <a:p>
            <a:pPr rtl="0"/>
            <a:r>
              <a:rPr lang="pt-BR"/>
              <a:t>Clique para editar o título Mestre</a:t>
            </a:r>
            <a:endParaRPr lang="en-US" dirty="0"/>
          </a:p>
        </p:txBody>
      </p:sp>
      <p:sp>
        <p:nvSpPr>
          <p:cNvPr id="3" name="Espaço reservado para texto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581194" y="2926052"/>
            <a:ext cx="5194766" cy="2934999"/>
          </a:xfrm>
        </p:spPr>
        <p:txBody>
          <a:bodyPr rtlCol="0" anchor="t">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texto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pt-BR"/>
              <a:t>Clique para editar os estilos de texto Mestres</a:t>
            </a:r>
          </a:p>
        </p:txBody>
      </p:sp>
      <p:sp>
        <p:nvSpPr>
          <p:cNvPr id="6" name="Espaço reservado para conteúdo 5"/>
          <p:cNvSpPr>
            <a:spLocks noGrp="1"/>
          </p:cNvSpPr>
          <p:nvPr>
            <p:ph sz="quarter" idx="4"/>
          </p:nvPr>
        </p:nvSpPr>
        <p:spPr>
          <a:xfrm>
            <a:off x="6416037" y="2926052"/>
            <a:ext cx="5194771" cy="2934999"/>
          </a:xfrm>
        </p:spPr>
        <p:txBody>
          <a:bodyPr rtlCol="0" anchor="t">
            <a:normAutofit/>
          </a:body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7" name="Espaço Reservado para Data 6"/>
          <p:cNvSpPr>
            <a:spLocks noGrp="1"/>
          </p:cNvSpPr>
          <p:nvPr>
            <p:ph type="dt" sz="half" idx="10"/>
          </p:nvPr>
        </p:nvSpPr>
        <p:spPr/>
        <p:txBody>
          <a:bodyPr rtlCol="0"/>
          <a:lstStyle/>
          <a:p>
            <a:pPr rtl="0"/>
            <a:fld id="{05EA9A4D-5B4A-4536-B4F3-3781F06B7402}" type="datetime1">
              <a:rPr lang="pt-BR" smtClean="0"/>
              <a:t>07/06/2022</a:t>
            </a:fld>
            <a:endParaRPr lang="en-US" dirty="0"/>
          </a:p>
        </p:txBody>
      </p:sp>
      <p:sp>
        <p:nvSpPr>
          <p:cNvPr id="8" name="Espaço Reservado para Rodapé 7"/>
          <p:cNvSpPr>
            <a:spLocks noGrp="1"/>
          </p:cNvSpPr>
          <p:nvPr>
            <p:ph type="ftr" sz="quarter" idx="11"/>
          </p:nvPr>
        </p:nvSpPr>
        <p:spPr/>
        <p:txBody>
          <a:bodyPr rtlCol="0"/>
          <a:lstStyle/>
          <a:p>
            <a:pPr rtl="0"/>
            <a:endParaRPr lang="en-US" dirty="0"/>
          </a:p>
        </p:txBody>
      </p:sp>
      <p:sp>
        <p:nvSpPr>
          <p:cNvPr id="9" name="Espaço Reservado para o Número do Slide 8"/>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8" name="Título 1"/>
          <p:cNvSpPr>
            <a:spLocks noGrp="1"/>
          </p:cNvSpPr>
          <p:nvPr>
            <p:ph type="title"/>
          </p:nvPr>
        </p:nvSpPr>
        <p:spPr>
          <a:xfrm>
            <a:off x="575894" y="729658"/>
            <a:ext cx="11029616" cy="988332"/>
          </a:xfrm>
        </p:spPr>
        <p:txBody>
          <a:bodyPr rtlCol="0"/>
          <a:lstStyle/>
          <a:p>
            <a:pPr rtl="0"/>
            <a:r>
              <a:rPr lang="pt-BR"/>
              <a:t>Clique para editar o título Mestre</a:t>
            </a:r>
            <a:endParaRPr lang="en-US" dirty="0"/>
          </a:p>
        </p:txBody>
      </p:sp>
      <p:sp>
        <p:nvSpPr>
          <p:cNvPr id="3" name="Espaço Reservado para Data 2"/>
          <p:cNvSpPr>
            <a:spLocks noGrp="1"/>
          </p:cNvSpPr>
          <p:nvPr>
            <p:ph type="dt" sz="half" idx="10"/>
          </p:nvPr>
        </p:nvSpPr>
        <p:spPr/>
        <p:txBody>
          <a:bodyPr rtlCol="0"/>
          <a:lstStyle/>
          <a:p>
            <a:pPr rtl="0"/>
            <a:fld id="{45D2EFA0-DD31-4334-BD97-CA68CA1EAF7D}" type="datetime1">
              <a:rPr lang="pt-BR" smtClean="0"/>
              <a:t>07/06/2022</a:t>
            </a:fld>
            <a:endParaRPr lang="en-US" dirty="0"/>
          </a:p>
        </p:txBody>
      </p:sp>
      <p:sp>
        <p:nvSpPr>
          <p:cNvPr id="4" name="Espaço Reservado para Rodapé 3"/>
          <p:cNvSpPr>
            <a:spLocks noGrp="1"/>
          </p:cNvSpPr>
          <p:nvPr>
            <p:ph type="ftr" sz="quarter" idx="11"/>
          </p:nvPr>
        </p:nvSpPr>
        <p:spPr/>
        <p:txBody>
          <a:bodyPr rtlCol="0"/>
          <a:lstStyle/>
          <a:p>
            <a:pPr rtl="0"/>
            <a:endParaRPr lang="en-US" dirty="0"/>
          </a:p>
        </p:txBody>
      </p:sp>
      <p:sp>
        <p:nvSpPr>
          <p:cNvPr id="5" name="Espaço Reservado para o Número do Slide 4"/>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3422C804-0B7D-49A4-9AA4-17093ACFAE26}" type="datetime1">
              <a:rPr lang="pt-BR" smtClean="0"/>
              <a:t>07/06/2022</a:t>
            </a:fld>
            <a:endParaRPr lang="en-US" dirty="0"/>
          </a:p>
        </p:txBody>
      </p:sp>
      <p:sp>
        <p:nvSpPr>
          <p:cNvPr id="3" name="Espaço Reservado para Rodapé 2"/>
          <p:cNvSpPr>
            <a:spLocks noGrp="1"/>
          </p:cNvSpPr>
          <p:nvPr>
            <p:ph type="ftr" sz="quarter" idx="11"/>
          </p:nvPr>
        </p:nvSpPr>
        <p:spPr/>
        <p:txBody>
          <a:bodyPr rtlCol="0"/>
          <a:lstStyle/>
          <a:p>
            <a:pPr rtl="0"/>
            <a:endParaRPr lang="en-US" dirty="0"/>
          </a:p>
        </p:txBody>
      </p:sp>
      <p:sp>
        <p:nvSpPr>
          <p:cNvPr id="4" name="Espaço reservado para o número do slide 3"/>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Retângulo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hasCustomPrompt="1"/>
          </p:nvPr>
        </p:nvSpPr>
        <p:spPr>
          <a:xfrm>
            <a:off x="767857" y="933450"/>
            <a:ext cx="3031852" cy="1722419"/>
          </a:xfrm>
        </p:spPr>
        <p:txBody>
          <a:bodyPr rtlCol="0" anchor="b">
            <a:normAutofit/>
          </a:bodyPr>
          <a:lstStyle>
            <a:lvl1pPr algn="l">
              <a:defRPr sz="2400" b="0">
                <a:solidFill>
                  <a:srgbClr val="FFFFFF"/>
                </a:solidFill>
              </a:defRPr>
            </a:lvl1pPr>
          </a:lstStyle>
          <a:p>
            <a:pPr rtl="0"/>
            <a:r>
              <a:rPr lang="pt-br" dirty="0"/>
              <a:t>Clique para editar o estilo de título Mestre</a:t>
            </a:r>
            <a:endParaRPr lang="en-US" dirty="0"/>
          </a:p>
        </p:txBody>
      </p:sp>
      <p:sp>
        <p:nvSpPr>
          <p:cNvPr id="3" name="Espaço reservado para conteúdo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
        <p:nvSpPr>
          <p:cNvPr id="8" name="Espaço Reservado para Data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F26C5998-667C-4083-8EAC-8B78C6E30EC5}" type="datetime1">
              <a:rPr lang="pt-BR" smtClean="0"/>
              <a:t>07/06/2022</a:t>
            </a:fld>
            <a:endParaRPr lang="en-US" dirty="0"/>
          </a:p>
        </p:txBody>
      </p:sp>
      <p:sp>
        <p:nvSpPr>
          <p:cNvPr id="10" name="Espaço Reservado para Rodapé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Espaço Reservado para o Número do Slide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rtl="0"/>
              <a:t>‹nº›</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pt-BR"/>
              <a:t>Clique para editar o título Mestre</a:t>
            </a:r>
            <a:endParaRPr lang="en-US" dirty="0"/>
          </a:p>
        </p:txBody>
      </p:sp>
      <p:sp>
        <p:nvSpPr>
          <p:cNvPr id="3" name="Espaço Reservado para Imagem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pt-BR"/>
              <a:t>Clique no ícone para adicionar uma imagem</a:t>
            </a:r>
            <a:endParaRPr lang="en-US" dirty="0"/>
          </a:p>
        </p:txBody>
      </p:sp>
      <p:sp>
        <p:nvSpPr>
          <p:cNvPr id="4" name="Espaço reservado para texto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a:t>Clique para editar os estilos de texto Mestres</a:t>
            </a:r>
          </a:p>
        </p:txBody>
      </p:sp>
      <p:sp>
        <p:nvSpPr>
          <p:cNvPr id="5" name="Espaço Reservado para Data 4"/>
          <p:cNvSpPr>
            <a:spLocks noGrp="1"/>
          </p:cNvSpPr>
          <p:nvPr>
            <p:ph type="dt" sz="half" idx="10"/>
          </p:nvPr>
        </p:nvSpPr>
        <p:spPr/>
        <p:txBody>
          <a:bodyPr rtlCol="0"/>
          <a:lstStyle/>
          <a:p>
            <a:pPr rtl="0"/>
            <a:fld id="{9CBC8F94-10C4-4E0E-B702-FA76FB225505}" type="datetime1">
              <a:rPr lang="pt-BR" smtClean="0"/>
              <a:t>07/06/2022</a:t>
            </a:fld>
            <a:endParaRPr lang="en-US" dirty="0"/>
          </a:p>
        </p:txBody>
      </p:sp>
      <p:sp>
        <p:nvSpPr>
          <p:cNvPr id="6" name="Espaço Reservado para Rodapé 5"/>
          <p:cNvSpPr>
            <a:spLocks noGrp="1"/>
          </p:cNvSpPr>
          <p:nvPr>
            <p:ph type="ftr" sz="quarter" idx="11"/>
          </p:nvPr>
        </p:nvSpPr>
        <p:spPr/>
        <p:txBody>
          <a:bodyPr rtlCol="0"/>
          <a:lstStyle/>
          <a:p>
            <a:pPr algn="l" rtl="0"/>
            <a:endParaRPr lang="en-US" dirty="0"/>
          </a:p>
        </p:txBody>
      </p:sp>
      <p:sp>
        <p:nvSpPr>
          <p:cNvPr id="7" name="Espaço Reservado para o Número do Slide 6"/>
          <p:cNvSpPr>
            <a:spLocks noGrp="1"/>
          </p:cNvSpPr>
          <p:nvPr>
            <p:ph type="sldNum" sz="quarter" idx="12"/>
          </p:nvPr>
        </p:nvSpPr>
        <p:spPr/>
        <p:txBody>
          <a:bodyPr rtlCol="0"/>
          <a:lstStyle/>
          <a:p>
            <a:pPr rtl="0"/>
            <a:fld id="{3A98EE3D-8CD1-4C3F-BD1C-C98C9596463C}" type="slidenum">
              <a:rPr lang="en-US" smtClean="0"/>
              <a:t>‹nº›</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pt-br"/>
              <a:t>Clique para editar o estilo de título Mestre</a:t>
            </a:r>
            <a:endParaRPr lang="en-US" dirty="0"/>
          </a:p>
        </p:txBody>
      </p:sp>
      <p:sp>
        <p:nvSpPr>
          <p:cNvPr id="3" name="Espaço reservado para texto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ACCDFDDD-D174-442B-974C-2E7F8D4F71ED}" type="datetime1">
              <a:rPr lang="pt-BR" smtClean="0"/>
              <a:t>07/06/2022</a:t>
            </a:fld>
            <a:endParaRPr lang="en-US" dirty="0"/>
          </a:p>
        </p:txBody>
      </p:sp>
      <p:sp>
        <p:nvSpPr>
          <p:cNvPr id="5" name="Espaço Reservado para Rodapé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pPr rtl="0"/>
            <a:endParaRPr lang="en-US" dirty="0"/>
          </a:p>
        </p:txBody>
      </p:sp>
      <p:sp>
        <p:nvSpPr>
          <p:cNvPr id="6" name="Espaço Reservado para o Número do Slide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pPr rtl="0"/>
            <a:fld id="{3A98EE3D-8CD1-4C3F-BD1C-C98C9596463C}" type="slidenum">
              <a:rPr lang="en-US" smtClean="0"/>
              <a:t>‹nº›</a:t>
            </a:fld>
            <a:endParaRPr lang="en-US" dirty="0"/>
          </a:p>
        </p:txBody>
      </p:sp>
      <p:sp>
        <p:nvSpPr>
          <p:cNvPr id="9" name="Retângulo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tângulo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tângulo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tângulo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ítulo 1">
            <a:extLst>
              <a:ext uri="{FF2B5EF4-FFF2-40B4-BE49-F238E27FC236}">
                <a16:creationId xmlns:a16="http://schemas.microsoft.com/office/drawing/2014/main" id="{1C21E816-31F5-48BB-BD02-D15F2F18B48A}"/>
              </a:ext>
            </a:extLst>
          </p:cNvPr>
          <p:cNvSpPr>
            <a:spLocks noGrp="1"/>
          </p:cNvSpPr>
          <p:nvPr>
            <p:ph type="ctrTitle"/>
          </p:nvPr>
        </p:nvSpPr>
        <p:spPr>
          <a:xfrm>
            <a:off x="596715" y="666829"/>
            <a:ext cx="10993549" cy="1475013"/>
          </a:xfrm>
        </p:spPr>
        <p:txBody>
          <a:bodyPr rtlCol="0">
            <a:normAutofit/>
          </a:bodyPr>
          <a:lstStyle/>
          <a:p>
            <a:pPr rtl="0"/>
            <a:r>
              <a:rPr lang="en-US" sz="2400" b="1" i="0" u="none" strike="noStrike" baseline="0" dirty="0">
                <a:latin typeface="AdvOT596495f2"/>
              </a:rPr>
              <a:t>Digital </a:t>
            </a:r>
            <a:r>
              <a:rPr lang="en-US" sz="2400" b="1" i="0" u="none" strike="noStrike" baseline="0" dirty="0" err="1">
                <a:latin typeface="AdvOT596495f2"/>
              </a:rPr>
              <a:t>servitization</a:t>
            </a:r>
            <a:r>
              <a:rPr lang="en-US" sz="2400" b="1" i="0" u="none" strike="noStrike" baseline="0" dirty="0">
                <a:latin typeface="AdvOT596495f2"/>
              </a:rPr>
              <a:t> business models in ecosystems: A theory of the </a:t>
            </a:r>
            <a:r>
              <a:rPr lang="en-US" sz="2400" b="1" i="0" u="none" strike="noStrike" baseline="0" dirty="0">
                <a:latin typeface="AdvOT596495f2+fb"/>
              </a:rPr>
              <a:t>fi</a:t>
            </a:r>
            <a:r>
              <a:rPr lang="en-US" sz="2400" b="1" i="0" u="none" strike="noStrike" baseline="0" dirty="0">
                <a:latin typeface="AdvOT596495f2"/>
              </a:rPr>
              <a:t>rm</a:t>
            </a:r>
            <a:endParaRPr lang="pt-br" sz="2400" b="1" dirty="0"/>
          </a:p>
        </p:txBody>
      </p:sp>
      <p:sp>
        <p:nvSpPr>
          <p:cNvPr id="3" name="Subtítulo 2">
            <a:extLst>
              <a:ext uri="{FF2B5EF4-FFF2-40B4-BE49-F238E27FC236}">
                <a16:creationId xmlns:a16="http://schemas.microsoft.com/office/drawing/2014/main" id="{835D6E6B-3353-491C-A3C6-F278D6CED8B3}"/>
              </a:ext>
            </a:extLst>
          </p:cNvPr>
          <p:cNvSpPr>
            <a:spLocks noGrp="1"/>
          </p:cNvSpPr>
          <p:nvPr>
            <p:ph type="subTitle" idx="1"/>
          </p:nvPr>
        </p:nvSpPr>
        <p:spPr>
          <a:xfrm>
            <a:off x="582293" y="2256474"/>
            <a:ext cx="10993546" cy="468233"/>
          </a:xfrm>
        </p:spPr>
        <p:txBody>
          <a:bodyPr rtlCol="0">
            <a:noAutofit/>
          </a:bodyPr>
          <a:lstStyle/>
          <a:p>
            <a:pPr rtl="0">
              <a:lnSpc>
                <a:spcPct val="100000"/>
              </a:lnSpc>
              <a:spcBef>
                <a:spcPts val="0"/>
              </a:spcBef>
              <a:spcAft>
                <a:spcPts val="0"/>
              </a:spcAft>
            </a:pPr>
            <a:r>
              <a:rPr lang="pt-B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Kohtamäki</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 Parida, V., </a:t>
            </a:r>
            <a:r>
              <a:rPr lang="pt-B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Oghazi</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 </a:t>
            </a:r>
            <a:r>
              <a:rPr lang="pt-B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Gebauer</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 &amp; </a:t>
            </a:r>
            <a:r>
              <a:rPr lang="pt-BR" sz="1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Baines</a:t>
            </a:r>
            <a:r>
              <a:rPr lang="pt-B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 (2019). </a:t>
            </a:r>
          </a:p>
          <a:p>
            <a:pPr rtl="0">
              <a:lnSpc>
                <a:spcPct val="100000"/>
              </a:lnSpc>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Journal of Business Research, 104, 380-392</a:t>
            </a:r>
            <a:endParaRPr lang="pt-br" sz="1400" dirty="0"/>
          </a:p>
        </p:txBody>
      </p:sp>
      <p:sp>
        <p:nvSpPr>
          <p:cNvPr id="20" name="Retângulo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tângulo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tângulo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Imagem 5" descr="Imagem ampliada de um logotipo&#10;&#10;Descrição gerada automaticamente">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447D6-CB7A-5907-9F56-198DC9E9AF14}"/>
              </a:ext>
            </a:extLst>
          </p:cNvPr>
          <p:cNvSpPr>
            <a:spLocks noGrp="1"/>
          </p:cNvSpPr>
          <p:nvPr>
            <p:ph type="title"/>
          </p:nvPr>
        </p:nvSpPr>
        <p:spPr>
          <a:xfrm>
            <a:off x="581192" y="516298"/>
            <a:ext cx="11029616" cy="988332"/>
          </a:xfrm>
        </p:spPr>
        <p:txBody>
          <a:bodyPr>
            <a:normAutofit/>
          </a:bodyPr>
          <a:lstStyle/>
          <a:p>
            <a:r>
              <a:rPr lang="pt-BR" dirty="0"/>
              <a:t>Contribuições PRÁTICAS</a:t>
            </a:r>
          </a:p>
        </p:txBody>
      </p:sp>
      <p:sp>
        <p:nvSpPr>
          <p:cNvPr id="5" name="CaixaDeTexto 4">
            <a:extLst>
              <a:ext uri="{FF2B5EF4-FFF2-40B4-BE49-F238E27FC236}">
                <a16:creationId xmlns:a16="http://schemas.microsoft.com/office/drawing/2014/main" id="{76C5BC61-3FC7-2FA1-FE58-44FD4BAEBF0C}"/>
              </a:ext>
            </a:extLst>
          </p:cNvPr>
          <p:cNvSpPr txBox="1"/>
          <p:nvPr/>
        </p:nvSpPr>
        <p:spPr>
          <a:xfrm>
            <a:off x="688090" y="1581568"/>
            <a:ext cx="11204980" cy="5128776"/>
          </a:xfrm>
          <a:prstGeom prst="rect">
            <a:avLst/>
          </a:prstGeom>
          <a:noFill/>
        </p:spPr>
        <p:txBody>
          <a:bodyPr wrap="square">
            <a:spAutoFit/>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From a practical perspective, this paper sheds light on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how digital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can emerge within an ecosystem from the perspective of a firm boundary. </a:t>
            </a:r>
            <a:r>
              <a:rPr lang="en-US" sz="1800" dirty="0">
                <a:effectLst/>
                <a:latin typeface="Calibri" panose="020F0502020204030204" pitchFamily="34" charset="0"/>
                <a:ea typeface="Calibri" panose="020F0502020204030204" pitchFamily="34" charset="0"/>
                <a:cs typeface="Times New Roman" panose="02020603050405020304" pitchFamily="18" charset="0"/>
              </a:rPr>
              <a:t>More specifically, we provide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three key contributions to managers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responsible for digitalization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initiatives within manufacturing companies. </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we recommend that managers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recognize the linkages between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and digitalization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because they work best together. We foresee challenges and missed opportunities for value creation and value capturing if firms overlook the use of these concepts together. </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Second, we present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five digital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business models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These business models are unique in relation to the level of offer configuration,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digitalization. We recommend that managers critically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evaluate which business model best fits their internal capabilities and external market environment </a:t>
            </a: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all these business models have the potential to generate revenue and growth. However, for long-term competitiveness, we foresee the need to move toward a more advanced offering with customization, outcome-oriented, and autonomous characteristics. </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we urge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companies to recognize</a:t>
            </a:r>
            <a:r>
              <a:rPr lang="en-US" sz="1800" dirty="0">
                <a:effectLst/>
                <a:latin typeface="Calibri" panose="020F0502020204030204" pitchFamily="34" charset="0"/>
                <a:ea typeface="Calibri" panose="020F0502020204030204" pitchFamily="34" charset="0"/>
                <a:cs typeface="Times New Roman" panose="02020603050405020304" pitchFamily="18" charset="0"/>
              </a:rPr>
              <a:t> that, in increasingly competitive and turbulent market environments,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they must work and experiment with multiple business models.</a:t>
            </a:r>
            <a:r>
              <a:rPr lang="en-US" sz="1800" dirty="0">
                <a:effectLst/>
                <a:latin typeface="Calibri" panose="020F0502020204030204" pitchFamily="34" charset="0"/>
                <a:ea typeface="Calibri" panose="020F0502020204030204" pitchFamily="34" charset="0"/>
                <a:cs typeface="Times New Roman" panose="02020603050405020304" pitchFamily="18" charset="0"/>
              </a:rPr>
              <a:t> Being locked into a single business model, no matter how profitable, can create deep-rooted rigidity. Thus, continuously exploring business model innovation, such as through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digitalization, is critical for survival.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936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D291FA-84BC-4A6E-1B31-F5B161005BB1}"/>
              </a:ext>
            </a:extLst>
          </p:cNvPr>
          <p:cNvSpPr>
            <a:spLocks noGrp="1"/>
          </p:cNvSpPr>
          <p:nvPr>
            <p:ph type="title"/>
          </p:nvPr>
        </p:nvSpPr>
        <p:spPr>
          <a:xfrm>
            <a:off x="581192" y="2817239"/>
            <a:ext cx="11029615" cy="2147467"/>
          </a:xfrm>
        </p:spPr>
        <p:txBody>
          <a:bodyPr>
            <a:normAutofit fontScale="90000"/>
          </a:bodyPr>
          <a:lstStyle/>
          <a:p>
            <a:r>
              <a:rPr lang="en-US" sz="1800" i="1" dirty="0">
                <a:effectLst/>
                <a:latin typeface="Calibri" panose="020F0502020204030204" pitchFamily="34" charset="0"/>
                <a:ea typeface="Calibri" panose="020F0502020204030204" pitchFamily="34" charset="0"/>
                <a:cs typeface="Times New Roman" panose="02020603050405020304" pitchFamily="18" charset="0"/>
              </a:rPr>
              <a:t>How does digital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shape business model configurations, and which research directions should be taken based on the interplay between digital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business models and theories of the firm within </a:t>
            </a:r>
            <a:r>
              <a:rPr lang="en-US" sz="1800" i="1" dirty="0">
                <a:latin typeface="Calibri" panose="020F0502020204030204" pitchFamily="34" charset="0"/>
                <a:cs typeface="Times New Roman" panose="02020603050405020304" pitchFamily="18" charset="0"/>
              </a:rPr>
              <a:t>ecosystems and platforms?</a:t>
            </a:r>
            <a:br>
              <a:rPr lang="en-US" sz="1800" i="1" dirty="0">
                <a:latin typeface="Calibri" panose="020F0502020204030204" pitchFamily="34" charset="0"/>
                <a:cs typeface="Times New Roman" panose="02020603050405020304" pitchFamily="18" charset="0"/>
              </a:rPr>
            </a:br>
            <a:br>
              <a:rPr lang="en-US" sz="1800" i="1" dirty="0">
                <a:latin typeface="Calibri" panose="020F0502020204030204" pitchFamily="34" charset="0"/>
                <a:cs typeface="Times New Roman" panose="02020603050405020304" pitchFamily="18" charset="0"/>
              </a:rPr>
            </a:br>
            <a:br>
              <a:rPr lang="pt-BR" sz="1800" i="1" dirty="0">
                <a:latin typeface="Calibri" panose="020F0502020204030204" pitchFamily="34" charset="0"/>
                <a:cs typeface="Times New Roman" panose="02020603050405020304" pitchFamily="18" charset="0"/>
              </a:rPr>
            </a:br>
            <a:r>
              <a:rPr lang="pt-BR" sz="1800" i="1" dirty="0">
                <a:latin typeface="Calibri" panose="020F0502020204030204" pitchFamily="34" charset="0"/>
                <a:cs typeface="Times New Roman" panose="02020603050405020304" pitchFamily="18" charset="0"/>
              </a:rPr>
              <a:t>  </a:t>
            </a:r>
            <a:r>
              <a:rPr lang="pt-PT" altLang="pt-BR" sz="1800" i="1" dirty="0">
                <a:latin typeface="Calibri" panose="020F0502020204030204" pitchFamily="34" charset="0"/>
                <a:cs typeface="Times New Roman" panose="02020603050405020304" pitchFamily="18" charset="0"/>
              </a:rPr>
              <a:t>Como a servitização digital molda as configurações do modelo de negócios e quais direções de pesquisa devem ser tomadas com base na interação entre os modelos de negócios da servitização digital e as teorias da empresa dentro de ecossistemas e plataformas? </a:t>
            </a:r>
            <a:br>
              <a:rPr kumimoji="0" lang="pt-PT" altLang="pt-BR" sz="2800" b="0" i="0" u="none" strike="noStrike" cap="none" normalizeH="0" baseline="0" dirty="0">
                <a:ln>
                  <a:noFill/>
                </a:ln>
                <a:solidFill>
                  <a:schemeClr val="tx1"/>
                </a:solidFill>
                <a:effectLst/>
                <a:latin typeface="Arial" panose="020B0604020202020204" pitchFamily="34" charset="0"/>
              </a:rPr>
            </a:br>
            <a:endParaRPr lang="pt-BR" dirty="0"/>
          </a:p>
        </p:txBody>
      </p:sp>
      <p:sp>
        <p:nvSpPr>
          <p:cNvPr id="4" name="Espaço Reservado para Data 3">
            <a:extLst>
              <a:ext uri="{FF2B5EF4-FFF2-40B4-BE49-F238E27FC236}">
                <a16:creationId xmlns:a16="http://schemas.microsoft.com/office/drawing/2014/main" id="{B3E00814-F313-240F-C10B-8BF97039BE3C}"/>
              </a:ext>
            </a:extLst>
          </p:cNvPr>
          <p:cNvSpPr>
            <a:spLocks noGrp="1"/>
          </p:cNvSpPr>
          <p:nvPr>
            <p:ph type="dt" sz="half" idx="10"/>
          </p:nvPr>
        </p:nvSpPr>
        <p:spPr/>
        <p:txBody>
          <a:bodyPr/>
          <a:lstStyle/>
          <a:p>
            <a:pPr rtl="0"/>
            <a:fld id="{C9F9B11C-AD18-4A04-821E-C5366FCA14C8}" type="datetime1">
              <a:rPr lang="pt-BR" smtClean="0"/>
              <a:t>07/06/2022</a:t>
            </a:fld>
            <a:endParaRPr lang="en-US" dirty="0"/>
          </a:p>
        </p:txBody>
      </p:sp>
      <p:sp>
        <p:nvSpPr>
          <p:cNvPr id="6" name="CaixaDeTexto 5">
            <a:extLst>
              <a:ext uri="{FF2B5EF4-FFF2-40B4-BE49-F238E27FC236}">
                <a16:creationId xmlns:a16="http://schemas.microsoft.com/office/drawing/2014/main" id="{06EEA04B-9108-B3F3-A2B2-B25BC3782CD1}"/>
              </a:ext>
            </a:extLst>
          </p:cNvPr>
          <p:cNvSpPr txBox="1"/>
          <p:nvPr/>
        </p:nvSpPr>
        <p:spPr>
          <a:xfrm>
            <a:off x="723899" y="1470228"/>
            <a:ext cx="11029615" cy="523220"/>
          </a:xfrm>
          <a:prstGeom prst="rect">
            <a:avLst/>
          </a:prstGeom>
          <a:noFill/>
        </p:spPr>
        <p:txBody>
          <a:bodyPr wrap="square">
            <a:spAutoFit/>
          </a:bodyPr>
          <a:lstStyle/>
          <a:p>
            <a:r>
              <a:rPr lang="en-US" sz="2800" b="1" i="0" u="none" strike="noStrike" baseline="0" dirty="0">
                <a:latin typeface="AdvOT596495f2"/>
              </a:rPr>
              <a:t>Digital </a:t>
            </a:r>
            <a:r>
              <a:rPr lang="en-US" sz="2800" b="1" i="0" u="none" strike="noStrike" baseline="0" dirty="0" err="1">
                <a:latin typeface="AdvOT596495f2"/>
              </a:rPr>
              <a:t>servitization</a:t>
            </a:r>
            <a:r>
              <a:rPr lang="en-US" sz="2800" b="1" i="0" u="none" strike="noStrike" baseline="0" dirty="0">
                <a:latin typeface="AdvOT596495f2"/>
              </a:rPr>
              <a:t> business models in ecosystems: A theory of the </a:t>
            </a:r>
            <a:r>
              <a:rPr lang="en-US" sz="2800" b="1" i="0" u="none" strike="noStrike" baseline="0" dirty="0">
                <a:latin typeface="AdvOT596495f2+fb"/>
              </a:rPr>
              <a:t>fi</a:t>
            </a:r>
            <a:r>
              <a:rPr lang="en-US" sz="2800" b="1" i="0" u="none" strike="noStrike" baseline="0" dirty="0">
                <a:latin typeface="AdvOT596495f2"/>
              </a:rPr>
              <a:t>rm</a:t>
            </a:r>
            <a:endParaRPr lang="pt-BR" sz="2800" dirty="0"/>
          </a:p>
        </p:txBody>
      </p:sp>
      <p:sp>
        <p:nvSpPr>
          <p:cNvPr id="5" name="Rectangle 2">
            <a:extLst>
              <a:ext uri="{FF2B5EF4-FFF2-40B4-BE49-F238E27FC236}">
                <a16:creationId xmlns:a16="http://schemas.microsoft.com/office/drawing/2014/main" id="{15AA182D-3A16-1649-74AB-105A6DD2411A}"/>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208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87774A-5A46-E2BE-9A2D-F4C769726DD3}"/>
              </a:ext>
            </a:extLst>
          </p:cNvPr>
          <p:cNvSpPr>
            <a:spLocks noGrp="1"/>
          </p:cNvSpPr>
          <p:nvPr>
            <p:ph type="title"/>
          </p:nvPr>
        </p:nvSpPr>
        <p:spPr>
          <a:xfrm>
            <a:off x="390692" y="963089"/>
            <a:ext cx="11029616" cy="988332"/>
          </a:xfrm>
        </p:spPr>
        <p:txBody>
          <a:bodyPr>
            <a:normAutofit fontScale="90000"/>
          </a:bodyPr>
          <a:lstStyle/>
          <a:p>
            <a:r>
              <a:rPr lang="pt-BR" dirty="0"/>
              <a:t>Principais construtos</a:t>
            </a:r>
            <a:br>
              <a:rPr lang="pt-BR" dirty="0"/>
            </a:br>
            <a:br>
              <a:rPr lang="pt-BR" dirty="0"/>
            </a:br>
            <a:endParaRPr lang="pt-BR" dirty="0"/>
          </a:p>
        </p:txBody>
      </p:sp>
      <p:sp>
        <p:nvSpPr>
          <p:cNvPr id="3" name="Espaço Reservado para Data 2">
            <a:extLst>
              <a:ext uri="{FF2B5EF4-FFF2-40B4-BE49-F238E27FC236}">
                <a16:creationId xmlns:a16="http://schemas.microsoft.com/office/drawing/2014/main" id="{5C605EB7-D203-948B-ED74-546A0918D528}"/>
              </a:ext>
            </a:extLst>
          </p:cNvPr>
          <p:cNvSpPr>
            <a:spLocks noGrp="1"/>
          </p:cNvSpPr>
          <p:nvPr>
            <p:ph type="dt" sz="half" idx="10"/>
          </p:nvPr>
        </p:nvSpPr>
        <p:spPr/>
        <p:txBody>
          <a:bodyPr/>
          <a:lstStyle/>
          <a:p>
            <a:pPr rtl="0"/>
            <a:fld id="{45D2EFA0-DD31-4334-BD97-CA68CA1EAF7D}" type="datetime1">
              <a:rPr lang="pt-BR" smtClean="0"/>
              <a:t>07/06/2022</a:t>
            </a:fld>
            <a:endParaRPr lang="en-US" dirty="0"/>
          </a:p>
        </p:txBody>
      </p:sp>
      <p:sp>
        <p:nvSpPr>
          <p:cNvPr id="5" name="CaixaDeTexto 4">
            <a:extLst>
              <a:ext uri="{FF2B5EF4-FFF2-40B4-BE49-F238E27FC236}">
                <a16:creationId xmlns:a16="http://schemas.microsoft.com/office/drawing/2014/main" id="{EA634C06-C3E4-1E58-8081-0DDE0DCCE5A8}"/>
              </a:ext>
            </a:extLst>
          </p:cNvPr>
          <p:cNvSpPr txBox="1"/>
          <p:nvPr/>
        </p:nvSpPr>
        <p:spPr>
          <a:xfrm>
            <a:off x="138196" y="876314"/>
            <a:ext cx="11534608" cy="5034007"/>
          </a:xfrm>
          <a:prstGeom prst="rect">
            <a:avLst/>
          </a:prstGeom>
          <a:noFill/>
        </p:spPr>
        <p:txBody>
          <a:bodyPr wrap="square">
            <a:spAutoFit/>
          </a:bodyPr>
          <a:lstStyle/>
          <a:p>
            <a:pPr marL="228600"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D</a:t>
            </a:r>
            <a:r>
              <a:rPr lang="en-US" sz="2400" b="1" dirty="0">
                <a:effectLst/>
                <a:latin typeface="Calibri" panose="020F0502020204030204" pitchFamily="34" charset="0"/>
                <a:ea typeface="Calibri" panose="020F0502020204030204" pitchFamily="34" charset="0"/>
                <a:cs typeface="Times New Roman" panose="02020603050405020304" pitchFamily="18" charset="0"/>
              </a:rPr>
              <a:t>igital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as the transition toward smart product-service-software systems that enable value creation and capture through monitoring, control, optimization, and autonomous function. To gain value from digital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firms must capitalize on three dimensions of digital offerings (i.e., products, services, and software), which should work together.</a:t>
            </a:r>
          </a:p>
          <a:p>
            <a:pPr marL="228600" algn="just">
              <a:lnSpc>
                <a:spcPct val="107000"/>
              </a:lnSpc>
              <a:spcAft>
                <a:spcPts val="8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Digital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business models</a:t>
            </a:r>
            <a:r>
              <a:rPr lang="en-US" sz="2400" dirty="0">
                <a:effectLst/>
                <a:latin typeface="Calibri" panose="020F0502020204030204" pitchFamily="34" charset="0"/>
                <a:ea typeface="Calibri" panose="020F0502020204030204" pitchFamily="34" charset="0"/>
                <a:cs typeface="Times New Roman" panose="02020603050405020304" pitchFamily="18" charset="0"/>
              </a:rPr>
              <a:t>, we start with the product-service-software offering that reflects well the company's solution strategy (Ehret &amp; Wirtz, 2017;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Kohtamäki</a:t>
            </a:r>
            <a:r>
              <a:rPr lang="en-US" sz="2400" dirty="0">
                <a:effectLst/>
                <a:latin typeface="Calibri" panose="020F0502020204030204" pitchFamily="34" charset="0"/>
                <a:ea typeface="Calibri" panose="020F0502020204030204" pitchFamily="34" charset="0"/>
                <a:cs typeface="Times New Roman" panose="02020603050405020304" pitchFamily="18" charset="0"/>
              </a:rPr>
              <a:t>, Partanen,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Parida</a:t>
            </a:r>
            <a:r>
              <a:rPr lang="en-US" sz="2400" dirty="0">
                <a:effectLst/>
                <a:latin typeface="Calibri" panose="020F0502020204030204" pitchFamily="34" charset="0"/>
                <a:ea typeface="Calibri" panose="020F0502020204030204" pitchFamily="34" charset="0"/>
                <a:cs typeface="Times New Roman" panose="02020603050405020304" pitchFamily="18" charset="0"/>
              </a:rPr>
              <a:t>, &amp;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Wincent</a:t>
            </a:r>
            <a:r>
              <a:rPr lang="en-US" sz="2400" dirty="0">
                <a:effectLst/>
                <a:latin typeface="Calibri" panose="020F0502020204030204" pitchFamily="34" charset="0"/>
                <a:ea typeface="Calibri" panose="020F0502020204030204" pitchFamily="34" charset="0"/>
                <a:cs typeface="Times New Roman" panose="02020603050405020304" pitchFamily="18" charset="0"/>
              </a:rPr>
              <a:t>, 2013). This strategy is evident in the offerings, and the construction of the business model builds on the value proposition. </a:t>
            </a:r>
          </a:p>
          <a:p>
            <a:pPr marL="228600" algn="just">
              <a:lnSpc>
                <a:spcPct val="107000"/>
              </a:lnSpc>
              <a:spcAft>
                <a:spcPts val="80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31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29940F71-8114-6F2C-9D62-8E06E26FE38F}"/>
              </a:ext>
            </a:extLst>
          </p:cNvPr>
          <p:cNvPicPr>
            <a:picLocks noChangeAspect="1"/>
          </p:cNvPicPr>
          <p:nvPr/>
        </p:nvPicPr>
        <p:blipFill>
          <a:blip r:embed="rId2"/>
          <a:stretch>
            <a:fillRect/>
          </a:stretch>
        </p:blipFill>
        <p:spPr>
          <a:xfrm>
            <a:off x="5018289" y="504036"/>
            <a:ext cx="7173711" cy="6232731"/>
          </a:xfrm>
          <a:prstGeom prst="rect">
            <a:avLst/>
          </a:prstGeom>
        </p:spPr>
      </p:pic>
      <p:sp>
        <p:nvSpPr>
          <p:cNvPr id="11" name="CaixaDeTexto 10">
            <a:extLst>
              <a:ext uri="{FF2B5EF4-FFF2-40B4-BE49-F238E27FC236}">
                <a16:creationId xmlns:a16="http://schemas.microsoft.com/office/drawing/2014/main" id="{E003D0D9-A905-FA15-4F14-E368C094C1DA}"/>
              </a:ext>
            </a:extLst>
          </p:cNvPr>
          <p:cNvSpPr txBox="1"/>
          <p:nvPr/>
        </p:nvSpPr>
        <p:spPr>
          <a:xfrm>
            <a:off x="0" y="509942"/>
            <a:ext cx="5301159" cy="2925544"/>
          </a:xfrm>
          <a:prstGeom prst="rect">
            <a:avLst/>
          </a:prstGeom>
          <a:noFill/>
        </p:spPr>
        <p:txBody>
          <a:bodyPr wrap="square">
            <a:spAutoFit/>
          </a:bodyPr>
          <a:lstStyle/>
          <a:p>
            <a:pPr marL="228600" algn="just">
              <a:lnSpc>
                <a:spcPct val="107000"/>
              </a:lnSpc>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 dimensions used to construct offerings in digital </a:t>
            </a:r>
            <a:r>
              <a:rPr lang="en-US" sz="1400" b="1"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1400" b="1" dirty="0">
                <a:latin typeface="Calibri" panose="020F0502020204030204" pitchFamily="34" charset="0"/>
                <a:ea typeface="Calibri" panose="020F0502020204030204" pitchFamily="34" charset="0"/>
                <a:cs typeface="Times New Roman" panose="02020603050405020304" pitchFamily="18" charset="0"/>
              </a:rPr>
              <a:t>:</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p>
          <a:p>
            <a:pPr marL="571500" indent="-342900" algn="just">
              <a:lnSpc>
                <a:spcPct val="107000"/>
              </a:lnSpc>
              <a:spcAft>
                <a:spcPts val="800"/>
              </a:spcAft>
              <a:buAutoNum type="arabicParen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solution customization </a:t>
            </a:r>
            <a:r>
              <a:rPr lang="en-US" sz="1400" dirty="0">
                <a:effectLst/>
                <a:latin typeface="Calibri" panose="020F0502020204030204" pitchFamily="34" charset="0"/>
                <a:ea typeface="Calibri" panose="020F0502020204030204" pitchFamily="34" charset="0"/>
                <a:cs typeface="Times New Roman" panose="02020603050405020304" pitchFamily="18" charset="0"/>
              </a:rPr>
              <a:t>(from standardization to customization of offerings;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Kowalkowski</a:t>
            </a:r>
            <a:r>
              <a:rPr lang="en-US" sz="1400" dirty="0">
                <a:effectLst/>
                <a:latin typeface="Calibri" panose="020F0502020204030204" pitchFamily="34" charset="0"/>
                <a:ea typeface="Calibri" panose="020F0502020204030204" pitchFamily="34" charset="0"/>
                <a:cs typeface="Times New Roman" panose="02020603050405020304" pitchFamily="18" charset="0"/>
              </a:rPr>
              <a:t> et al., 2015; Mathieu, 2001;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Matthyssens</a:t>
            </a:r>
            <a:r>
              <a:rPr lang="en-US" sz="1400" dirty="0">
                <a:effectLst/>
                <a:latin typeface="Calibri" panose="020F0502020204030204" pitchFamily="34" charset="0"/>
                <a:ea typeface="Calibri" panose="020F0502020204030204" pitchFamily="34" charset="0"/>
                <a:cs typeface="Times New Roman" panose="02020603050405020304" pitchFamily="18" charset="0"/>
              </a:rPr>
              <a:t> &amp;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Vandenbempt</a:t>
            </a:r>
            <a:r>
              <a:rPr lang="en-US" sz="1400" dirty="0">
                <a:effectLst/>
                <a:latin typeface="Calibri" panose="020F0502020204030204" pitchFamily="34" charset="0"/>
                <a:ea typeface="Calibri" panose="020F0502020204030204" pitchFamily="34" charset="0"/>
                <a:cs typeface="Times New Roman" panose="02020603050405020304" pitchFamily="18" charset="0"/>
              </a:rPr>
              <a:t>, 2010), </a:t>
            </a:r>
          </a:p>
          <a:p>
            <a:pPr marL="571500" indent="-342900" algn="just">
              <a:lnSpc>
                <a:spcPct val="107000"/>
              </a:lnSpc>
              <a:spcAft>
                <a:spcPts val="800"/>
              </a:spcAft>
              <a:buAutoNum type="arabicParen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solution pricing </a:t>
            </a:r>
            <a:r>
              <a:rPr lang="en-US" sz="1400" dirty="0">
                <a:effectLst/>
                <a:latin typeface="Calibri" panose="020F0502020204030204" pitchFamily="34" charset="0"/>
                <a:ea typeface="Calibri" panose="020F0502020204030204" pitchFamily="34" charset="0"/>
                <a:cs typeface="Times New Roman" panose="02020603050405020304" pitchFamily="18" charset="0"/>
              </a:rPr>
              <a:t>(from product-oriented to outcome-oriented;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Gebauer</a:t>
            </a:r>
            <a:r>
              <a:rPr lang="en-US" sz="1400" dirty="0">
                <a:effectLst/>
                <a:latin typeface="Calibri" panose="020F0502020204030204" pitchFamily="34" charset="0"/>
                <a:ea typeface="Calibri" panose="020F0502020204030204" pitchFamily="34" charset="0"/>
                <a:cs typeface="Times New Roman" panose="02020603050405020304" pitchFamily="18" charset="0"/>
              </a:rPr>
              <a:t>, Saul,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Haldimann</a:t>
            </a:r>
            <a:r>
              <a:rPr lang="en-US" sz="1400" dirty="0">
                <a:effectLst/>
                <a:latin typeface="Calibri" panose="020F0502020204030204" pitchFamily="34" charset="0"/>
                <a:ea typeface="Calibri" panose="020F0502020204030204" pitchFamily="34" charset="0"/>
                <a:cs typeface="Times New Roman" panose="02020603050405020304" pitchFamily="18" charset="0"/>
              </a:rPr>
              <a:t>, &amp; Gustafsson, 2017;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Parida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Sjödin</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Wincent</a:t>
            </a:r>
            <a:r>
              <a:rPr lang="en-US" sz="1400" dirty="0">
                <a:effectLst/>
                <a:latin typeface="Calibri" panose="020F0502020204030204" pitchFamily="34" charset="0"/>
                <a:ea typeface="Calibri" panose="020F0502020204030204" pitchFamily="34" charset="0"/>
                <a:cs typeface="Times New Roman" panose="02020603050405020304" pitchFamily="18" charset="0"/>
              </a:rPr>
              <a:t>, &amp;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Kohtamäki</a:t>
            </a:r>
            <a:r>
              <a:rPr lang="en-US" sz="1400" dirty="0">
                <a:effectLst/>
                <a:latin typeface="Calibri" panose="020F0502020204030204" pitchFamily="34" charset="0"/>
                <a:ea typeface="Calibri" panose="020F0502020204030204" pitchFamily="34" charset="0"/>
                <a:cs typeface="Times New Roman" panose="02020603050405020304" pitchFamily="18" charset="0"/>
              </a:rPr>
              <a:t>, 2014), </a:t>
            </a:r>
          </a:p>
          <a:p>
            <a:pPr marL="571500" indent="-342900" algn="just">
              <a:lnSpc>
                <a:spcPct val="107000"/>
              </a:lnSpc>
              <a:spcAft>
                <a:spcPts val="800"/>
              </a:spcAft>
              <a:buAutoNum type="arabicParenR"/>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solution digitalization </a:t>
            </a:r>
            <a:r>
              <a:rPr lang="en-US" sz="1400" dirty="0">
                <a:effectLst/>
                <a:latin typeface="Calibri" panose="020F0502020204030204" pitchFamily="34" charset="0"/>
                <a:ea typeface="Calibri" panose="020F0502020204030204" pitchFamily="34" charset="0"/>
                <a:cs typeface="Times New Roman" panose="02020603050405020304" pitchFamily="18" charset="0"/>
              </a:rPr>
              <a:t>(from monitoring to autonomous solutions; Porter &amp;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Heppelmann</a:t>
            </a:r>
            <a:r>
              <a:rPr lang="en-US" sz="1400" dirty="0">
                <a:effectLst/>
                <a:latin typeface="Calibri" panose="020F0502020204030204" pitchFamily="34" charset="0"/>
                <a:ea typeface="Calibri" panose="020F0502020204030204" pitchFamily="34" charset="0"/>
                <a:cs typeface="Times New Roman" panose="02020603050405020304" pitchFamily="18" charset="0"/>
              </a:rPr>
              <a:t>, 2015; Fig. 3). These are the core characteristics of smart solutions that digital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business models are built on.</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aixaDeTexto 12">
            <a:extLst>
              <a:ext uri="{FF2B5EF4-FFF2-40B4-BE49-F238E27FC236}">
                <a16:creationId xmlns:a16="http://schemas.microsoft.com/office/drawing/2014/main" id="{DCC358F0-BBD3-3F36-E0BB-1D6A239263A6}"/>
              </a:ext>
            </a:extLst>
          </p:cNvPr>
          <p:cNvSpPr txBox="1"/>
          <p:nvPr/>
        </p:nvSpPr>
        <p:spPr>
          <a:xfrm>
            <a:off x="0" y="3429000"/>
            <a:ext cx="5135526" cy="3708259"/>
          </a:xfrm>
          <a:prstGeom prst="rect">
            <a:avLst/>
          </a:prstGeom>
          <a:noFill/>
        </p:spPr>
        <p:txBody>
          <a:bodyPr wrap="square">
            <a:spAutoFit/>
          </a:bodyPr>
          <a:lstStyle/>
          <a:p>
            <a:pPr marL="228600" algn="just">
              <a:lnSpc>
                <a:spcPct val="107000"/>
              </a:lnSpc>
              <a:spcAft>
                <a:spcPts val="800"/>
              </a:spcAft>
            </a:pPr>
            <a:r>
              <a:rPr lang="en-US" sz="1400" b="1" dirty="0">
                <a:latin typeface="Calibri" panose="020F0502020204030204" pitchFamily="34" charset="0"/>
                <a:cs typeface="Times New Roman" panose="02020603050405020304" pitchFamily="18" charset="0"/>
              </a:rPr>
              <a:t>5 specific business models </a:t>
            </a:r>
            <a:r>
              <a:rPr lang="en-US" sz="1400" dirty="0">
                <a:latin typeface="Calibri" panose="020F0502020204030204" pitchFamily="34" charset="0"/>
                <a:cs typeface="Times New Roman" panose="02020603050405020304" pitchFamily="18" charset="0"/>
              </a:rPr>
              <a:t>(</a:t>
            </a:r>
            <a:r>
              <a:rPr lang="en-US" sz="1400" dirty="0" err="1">
                <a:latin typeface="Calibri" panose="020F0502020204030204" pitchFamily="34" charset="0"/>
                <a:cs typeface="Times New Roman" panose="02020603050405020304" pitchFamily="18" charset="0"/>
              </a:rPr>
              <a:t>Huikkola</a:t>
            </a:r>
            <a:r>
              <a:rPr lang="en-US" sz="1400" dirty="0">
                <a:latin typeface="Calibri" panose="020F0502020204030204" pitchFamily="34" charset="0"/>
                <a:cs typeface="Times New Roman" panose="02020603050405020304" pitchFamily="18" charset="0"/>
              </a:rPr>
              <a:t> &amp; </a:t>
            </a:r>
            <a:r>
              <a:rPr lang="en-US" sz="1400" dirty="0" err="1">
                <a:latin typeface="Calibri" panose="020F0502020204030204" pitchFamily="34" charset="0"/>
                <a:cs typeface="Times New Roman" panose="02020603050405020304" pitchFamily="18" charset="0"/>
              </a:rPr>
              <a:t>Kohtamäki</a:t>
            </a:r>
            <a:r>
              <a:rPr lang="en-US" sz="1400" dirty="0">
                <a:latin typeface="Calibri" panose="020F0502020204030204" pitchFamily="34" charset="0"/>
                <a:cs typeface="Times New Roman" panose="02020603050405020304" pitchFamily="18" charset="0"/>
              </a:rPr>
              <a:t>, 2018; </a:t>
            </a:r>
            <a:r>
              <a:rPr lang="en-US" sz="1400" dirty="0" err="1">
                <a:latin typeface="Calibri" panose="020F0502020204030204" pitchFamily="34" charset="0"/>
                <a:cs typeface="Times New Roman" panose="02020603050405020304" pitchFamily="18" charset="0"/>
              </a:rPr>
              <a:t>Kowalkowski</a:t>
            </a:r>
            <a:r>
              <a:rPr lang="en-US" sz="1400" dirty="0">
                <a:latin typeface="Calibri" panose="020F0502020204030204" pitchFamily="34" charset="0"/>
                <a:cs typeface="Times New Roman" panose="02020603050405020304" pitchFamily="18" charset="0"/>
              </a:rPr>
              <a:t>, </a:t>
            </a:r>
            <a:r>
              <a:rPr lang="en-US" sz="1400" dirty="0" err="1">
                <a:latin typeface="Calibri" panose="020F0502020204030204" pitchFamily="34" charset="0"/>
                <a:cs typeface="Times New Roman" panose="02020603050405020304" pitchFamily="18" charset="0"/>
              </a:rPr>
              <a:t>Windahl</a:t>
            </a:r>
            <a:r>
              <a:rPr lang="en-US" sz="1400" dirty="0">
                <a:latin typeface="Calibri" panose="020F0502020204030204" pitchFamily="34" charset="0"/>
                <a:cs typeface="Times New Roman" panose="02020603050405020304" pitchFamily="18" charset="0"/>
              </a:rPr>
              <a:t>, </a:t>
            </a:r>
            <a:r>
              <a:rPr lang="en-US" sz="1400" dirty="0" err="1">
                <a:latin typeface="Calibri" panose="020F0502020204030204" pitchFamily="34" charset="0"/>
                <a:cs typeface="Times New Roman" panose="02020603050405020304" pitchFamily="18" charset="0"/>
              </a:rPr>
              <a:t>Kindström</a:t>
            </a:r>
            <a:r>
              <a:rPr lang="en-US" sz="1400" dirty="0">
                <a:latin typeface="Calibri" panose="020F0502020204030204" pitchFamily="34" charset="0"/>
                <a:cs typeface="Times New Roman" panose="02020603050405020304" pitchFamily="18" charset="0"/>
              </a:rPr>
              <a:t>, &amp; </a:t>
            </a:r>
            <a:r>
              <a:rPr lang="en-US" sz="1400" dirty="0" err="1">
                <a:latin typeface="Calibri" panose="020F0502020204030204" pitchFamily="34" charset="0"/>
                <a:cs typeface="Times New Roman" panose="02020603050405020304" pitchFamily="18" charset="0"/>
              </a:rPr>
              <a:t>Gebauer</a:t>
            </a:r>
            <a:r>
              <a:rPr lang="en-US" sz="1400" dirty="0">
                <a:latin typeface="Calibri" panose="020F0502020204030204" pitchFamily="34" charset="0"/>
                <a:cs typeface="Times New Roman" panose="02020603050405020304" pitchFamily="18" charset="0"/>
              </a:rPr>
              <a:t>, 2015).</a:t>
            </a:r>
            <a:endParaRPr lang="en-US" sz="1400" b="1" dirty="0">
              <a:latin typeface="Calibri" panose="020F0502020204030204" pitchFamily="34" charset="0"/>
              <a:cs typeface="Times New Roman" panose="02020603050405020304" pitchFamily="18" charset="0"/>
            </a:endParaRPr>
          </a:p>
          <a:p>
            <a:pPr marL="571500" indent="-342900" algn="just">
              <a:lnSpc>
                <a:spcPct val="107000"/>
              </a:lnSpc>
              <a:buAutoNum type="arabicParenR"/>
            </a:pPr>
            <a:r>
              <a:rPr lang="en-US" sz="1400" b="1" dirty="0">
                <a:latin typeface="Calibri" panose="020F0502020204030204" pitchFamily="34" charset="0"/>
                <a:cs typeface="Times New Roman" panose="02020603050405020304" pitchFamily="18" charset="0"/>
              </a:rPr>
              <a:t>product-oriented service provider </a:t>
            </a:r>
            <a:r>
              <a:rPr lang="en-US" sz="1400" dirty="0">
                <a:latin typeface="Calibri" panose="020F0502020204030204" pitchFamily="34" charset="0"/>
                <a:cs typeface="Times New Roman" panose="02020603050405020304" pitchFamily="18" charset="0"/>
              </a:rPr>
              <a:t>(</a:t>
            </a:r>
            <a:r>
              <a:rPr lang="en-US" sz="1400" dirty="0"/>
              <a:t>provides  products  and  add-on  services.)</a:t>
            </a:r>
            <a:endParaRPr lang="en-US" sz="1400" dirty="0">
              <a:latin typeface="Calibri" panose="020F0502020204030204" pitchFamily="34" charset="0"/>
              <a:cs typeface="Times New Roman" panose="02020603050405020304" pitchFamily="18" charset="0"/>
            </a:endParaRPr>
          </a:p>
          <a:p>
            <a:pPr marL="571500" indent="-342900" algn="just">
              <a:lnSpc>
                <a:spcPct val="107000"/>
              </a:lnSpc>
              <a:buAutoNum type="arabicParenR"/>
            </a:pPr>
            <a:r>
              <a:rPr lang="en-US" sz="1400" b="1" dirty="0">
                <a:latin typeface="Calibri" panose="020F0502020204030204" pitchFamily="34" charset="0"/>
                <a:cs typeface="Times New Roman" panose="02020603050405020304" pitchFamily="18" charset="0"/>
              </a:rPr>
              <a:t>Industrializer </a:t>
            </a:r>
            <a:r>
              <a:rPr lang="en-US" sz="1400" dirty="0">
                <a:latin typeface="Calibri" panose="020F0502020204030204" pitchFamily="34" charset="0"/>
                <a:cs typeface="Times New Roman" panose="02020603050405020304" pitchFamily="18" charset="0"/>
              </a:rPr>
              <a:t>(emphasizes product and service modularity to improve efficiency despite increasing demands by customers to customize offerings)</a:t>
            </a:r>
          </a:p>
          <a:p>
            <a:pPr marL="571500" indent="-342900" algn="just">
              <a:lnSpc>
                <a:spcPct val="107000"/>
              </a:lnSpc>
              <a:buAutoNum type="arabicParenR"/>
            </a:pPr>
            <a:r>
              <a:rPr lang="en-US" sz="1400" b="1" dirty="0">
                <a:latin typeface="Calibri" panose="020F0502020204030204" pitchFamily="34" charset="0"/>
                <a:cs typeface="Times New Roman" panose="02020603050405020304" pitchFamily="18" charset="0"/>
              </a:rPr>
              <a:t>customized integrated solution provider </a:t>
            </a:r>
            <a:r>
              <a:rPr lang="en-US" sz="1400" dirty="0">
                <a:latin typeface="Calibri" panose="020F0502020204030204" pitchFamily="34" charset="0"/>
                <a:cs typeface="Times New Roman" panose="02020603050405020304" pitchFamily="18" charset="0"/>
              </a:rPr>
              <a:t>(</a:t>
            </a:r>
            <a:r>
              <a:rPr lang="pt-BR" sz="1400" dirty="0" err="1">
                <a:latin typeface="Calibri" panose="020F0502020204030204" pitchFamily="34" charset="0"/>
                <a:cs typeface="Times New Roman" panose="02020603050405020304" pitchFamily="18" charset="0"/>
              </a:rPr>
              <a:t>offer</a:t>
            </a:r>
            <a:r>
              <a:rPr lang="pt-BR" sz="1400" dirty="0">
                <a:latin typeface="Calibri" panose="020F0502020204030204" pitchFamily="34" charset="0"/>
                <a:cs typeface="Times New Roman" panose="02020603050405020304" pitchFamily="18" charset="0"/>
              </a:rPr>
              <a:t> </a:t>
            </a:r>
            <a:r>
              <a:rPr lang="pt-BR" sz="1400" dirty="0" err="1">
                <a:latin typeface="Calibri" panose="020F0502020204030204" pitchFamily="34" charset="0"/>
                <a:cs typeface="Times New Roman" panose="02020603050405020304" pitchFamily="18" charset="0"/>
              </a:rPr>
              <a:t>integrated</a:t>
            </a:r>
            <a:r>
              <a:rPr lang="pt-BR" sz="1400" dirty="0">
                <a:latin typeface="Calibri" panose="020F0502020204030204" pitchFamily="34" charset="0"/>
                <a:cs typeface="Times New Roman" panose="02020603050405020304" pitchFamily="18" charset="0"/>
              </a:rPr>
              <a:t> </a:t>
            </a:r>
            <a:r>
              <a:rPr lang="pt-BR" sz="1400" dirty="0" err="1">
                <a:latin typeface="Calibri" panose="020F0502020204030204" pitchFamily="34" charset="0"/>
                <a:cs typeface="Times New Roman" panose="02020603050405020304" pitchFamily="18" charset="0"/>
              </a:rPr>
              <a:t>product-service</a:t>
            </a:r>
            <a:r>
              <a:rPr lang="pt-BR" sz="1400" dirty="0">
                <a:latin typeface="Calibri" panose="020F0502020204030204" pitchFamily="34" charset="0"/>
                <a:cs typeface="Times New Roman" panose="02020603050405020304" pitchFamily="18" charset="0"/>
              </a:rPr>
              <a:t> </a:t>
            </a:r>
            <a:r>
              <a:rPr lang="pt-BR" sz="1400" dirty="0" err="1">
                <a:latin typeface="Calibri" panose="020F0502020204030204" pitchFamily="34" charset="0"/>
                <a:cs typeface="Times New Roman" panose="02020603050405020304" pitchFamily="18" charset="0"/>
              </a:rPr>
              <a:t>solutions</a:t>
            </a:r>
            <a:r>
              <a:rPr lang="pt-BR" sz="1400" dirty="0">
                <a:latin typeface="Calibri" panose="020F0502020204030204" pitchFamily="34" charset="0"/>
                <a:cs typeface="Times New Roman" panose="02020603050405020304" pitchFamily="18" charset="0"/>
              </a:rPr>
              <a:t>)</a:t>
            </a:r>
            <a:endParaRPr lang="en-US" sz="1400" dirty="0">
              <a:latin typeface="Calibri" panose="020F0502020204030204" pitchFamily="34" charset="0"/>
              <a:cs typeface="Times New Roman" panose="02020603050405020304" pitchFamily="18" charset="0"/>
            </a:endParaRPr>
          </a:p>
          <a:p>
            <a:pPr marL="571500" indent="-342900" algn="just">
              <a:lnSpc>
                <a:spcPct val="107000"/>
              </a:lnSpc>
              <a:buAutoNum type="arabicParenR"/>
            </a:pPr>
            <a:r>
              <a:rPr lang="en-US" sz="1400" b="1" dirty="0">
                <a:latin typeface="Calibri" panose="020F0502020204030204" pitchFamily="34" charset="0"/>
                <a:cs typeface="Times New Roman" panose="02020603050405020304" pitchFamily="18" charset="0"/>
              </a:rPr>
              <a:t>platform provider </a:t>
            </a:r>
            <a:r>
              <a:rPr lang="en-US" sz="1400" dirty="0">
                <a:latin typeface="Calibri" panose="020F0502020204030204" pitchFamily="34" charset="0"/>
                <a:cs typeface="Times New Roman" panose="02020603050405020304" pitchFamily="18" charset="0"/>
              </a:rPr>
              <a:t>(</a:t>
            </a:r>
            <a:r>
              <a:rPr lang="pt-BR" sz="1400" dirty="0" err="1">
                <a:latin typeface="Calibri" panose="020F0502020204030204" pitchFamily="34" charset="0"/>
                <a:cs typeface="Times New Roman" panose="02020603050405020304" pitchFamily="18" charset="0"/>
              </a:rPr>
              <a:t>digitally</a:t>
            </a:r>
            <a:r>
              <a:rPr lang="pt-BR" sz="1400" dirty="0">
                <a:latin typeface="Calibri" panose="020F0502020204030204" pitchFamily="34" charset="0"/>
                <a:cs typeface="Times New Roman" panose="02020603050405020304" pitchFamily="18" charset="0"/>
              </a:rPr>
              <a:t> </a:t>
            </a:r>
            <a:r>
              <a:rPr lang="pt-BR" sz="1400" dirty="0" err="1">
                <a:latin typeface="Calibri" panose="020F0502020204030204" pitchFamily="34" charset="0"/>
                <a:cs typeface="Times New Roman" panose="02020603050405020304" pitchFamily="18" charset="0"/>
              </a:rPr>
              <a:t>enabled</a:t>
            </a:r>
            <a:r>
              <a:rPr lang="pt-BR" sz="1400" dirty="0">
                <a:latin typeface="Calibri" panose="020F0502020204030204" pitchFamily="34" charset="0"/>
                <a:cs typeface="Times New Roman" panose="02020603050405020304" pitchFamily="18" charset="0"/>
              </a:rPr>
              <a:t> </a:t>
            </a:r>
            <a:r>
              <a:rPr lang="pt-BR" sz="1400" dirty="0" err="1">
                <a:latin typeface="Calibri" panose="020F0502020204030204" pitchFamily="34" charset="0"/>
                <a:cs typeface="Times New Roman" panose="02020603050405020304" pitchFamily="18" charset="0"/>
              </a:rPr>
              <a:t>service</a:t>
            </a:r>
            <a:r>
              <a:rPr lang="pt-BR" sz="1400" dirty="0">
                <a:latin typeface="Calibri" panose="020F0502020204030204" pitchFamily="34" charset="0"/>
                <a:cs typeface="Times New Roman" panose="02020603050405020304" pitchFamily="18" charset="0"/>
              </a:rPr>
              <a:t> </a:t>
            </a:r>
            <a:r>
              <a:rPr lang="en-US" sz="1400" dirty="0">
                <a:latin typeface="Calibri" panose="020F0502020204030204" pitchFamily="34" charset="0"/>
                <a:cs typeface="Times New Roman" panose="02020603050405020304" pitchFamily="18" charset="0"/>
              </a:rPr>
              <a:t>business model where the company is a platform provider that connects </a:t>
            </a:r>
            <a:r>
              <a:rPr lang="pt-BR" sz="1400" dirty="0" err="1">
                <a:latin typeface="Calibri" panose="020F0502020204030204" pitchFamily="34" charset="0"/>
                <a:cs typeface="Times New Roman" panose="02020603050405020304" pitchFamily="18" charset="0"/>
              </a:rPr>
              <a:t>various</a:t>
            </a:r>
            <a:r>
              <a:rPr lang="pt-BR" sz="1400" dirty="0">
                <a:latin typeface="Calibri" panose="020F0502020204030204" pitchFamily="34" charset="0"/>
                <a:cs typeface="Times New Roman" panose="02020603050405020304" pitchFamily="18" charset="0"/>
              </a:rPr>
              <a:t> </a:t>
            </a:r>
            <a:r>
              <a:rPr lang="pt-BR" sz="1400" dirty="0" err="1">
                <a:latin typeface="Calibri" panose="020F0502020204030204" pitchFamily="34" charset="0"/>
                <a:cs typeface="Times New Roman" panose="02020603050405020304" pitchFamily="18" charset="0"/>
              </a:rPr>
              <a:t>providers</a:t>
            </a:r>
            <a:r>
              <a:rPr lang="pt-BR" sz="1400" dirty="0">
                <a:latin typeface="Calibri" panose="020F0502020204030204" pitchFamily="34" charset="0"/>
                <a:cs typeface="Times New Roman" panose="02020603050405020304" pitchFamily="18" charset="0"/>
              </a:rPr>
              <a:t> </a:t>
            </a:r>
            <a:r>
              <a:rPr lang="pt-BR" sz="1400" dirty="0" err="1">
                <a:latin typeface="Calibri" panose="020F0502020204030204" pitchFamily="34" charset="0"/>
                <a:cs typeface="Times New Roman" panose="02020603050405020304" pitchFamily="18" charset="0"/>
              </a:rPr>
              <a:t>and</a:t>
            </a:r>
            <a:r>
              <a:rPr lang="pt-BR" sz="1400" dirty="0">
                <a:latin typeface="Calibri" panose="020F0502020204030204" pitchFamily="34" charset="0"/>
                <a:cs typeface="Times New Roman" panose="02020603050405020304" pitchFamily="18" charset="0"/>
              </a:rPr>
              <a:t> </a:t>
            </a:r>
            <a:r>
              <a:rPr lang="pt-BR" sz="1400" dirty="0" err="1">
                <a:latin typeface="Calibri" panose="020F0502020204030204" pitchFamily="34" charset="0"/>
                <a:cs typeface="Times New Roman" panose="02020603050405020304" pitchFamily="18" charset="0"/>
              </a:rPr>
              <a:t>customers</a:t>
            </a:r>
            <a:r>
              <a:rPr lang="pt-BR" sz="1400" dirty="0">
                <a:latin typeface="Calibri" panose="020F0502020204030204" pitchFamily="34" charset="0"/>
                <a:cs typeface="Times New Roman" panose="02020603050405020304" pitchFamily="18" charset="0"/>
              </a:rPr>
              <a:t>)</a:t>
            </a:r>
          </a:p>
          <a:p>
            <a:pPr marL="571500" indent="-342900" algn="just">
              <a:lnSpc>
                <a:spcPct val="107000"/>
              </a:lnSpc>
              <a:buAutoNum type="arabicParenR"/>
            </a:pPr>
            <a:r>
              <a:rPr lang="en-US" sz="1400" b="1" dirty="0">
                <a:latin typeface="Calibri" panose="020F0502020204030204" pitchFamily="34" charset="0"/>
                <a:cs typeface="Times New Roman" panose="02020603050405020304" pitchFamily="18" charset="0"/>
              </a:rPr>
              <a:t>outcome provider </a:t>
            </a:r>
            <a:r>
              <a:rPr lang="en-US" sz="1400" dirty="0">
                <a:latin typeface="Calibri" panose="020F0502020204030204" pitchFamily="34" charset="0"/>
                <a:cs typeface="Times New Roman" panose="02020603050405020304" pitchFamily="18" charset="0"/>
              </a:rPr>
              <a:t>(solution providers that sell outcomes instead of products or services)</a:t>
            </a:r>
          </a:p>
          <a:p>
            <a:pPr marL="228600" algn="just">
              <a:lnSpc>
                <a:spcPct val="107000"/>
              </a:lnSpc>
            </a:pPr>
            <a:endParaRPr lang="pt-BR" sz="1400" b="1"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600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0E2EF6C-6C5D-1475-6B0C-0CCC3868B329}"/>
              </a:ext>
            </a:extLst>
          </p:cNvPr>
          <p:cNvSpPr>
            <a:spLocks noGrp="1"/>
          </p:cNvSpPr>
          <p:nvPr>
            <p:ph type="dt" sz="half" idx="10"/>
          </p:nvPr>
        </p:nvSpPr>
        <p:spPr/>
        <p:txBody>
          <a:bodyPr/>
          <a:lstStyle/>
          <a:p>
            <a:pPr rtl="0"/>
            <a:fld id="{3422C804-0B7D-49A4-9AA4-17093ACFAE26}" type="datetime1">
              <a:rPr lang="pt-BR" smtClean="0"/>
              <a:t>07/06/2022</a:t>
            </a:fld>
            <a:endParaRPr lang="en-US" dirty="0"/>
          </a:p>
        </p:txBody>
      </p:sp>
      <p:pic>
        <p:nvPicPr>
          <p:cNvPr id="6" name="Imagem 5">
            <a:extLst>
              <a:ext uri="{FF2B5EF4-FFF2-40B4-BE49-F238E27FC236}">
                <a16:creationId xmlns:a16="http://schemas.microsoft.com/office/drawing/2014/main" id="{6F20C778-1696-753F-9684-3F590A11A515}"/>
              </a:ext>
            </a:extLst>
          </p:cNvPr>
          <p:cNvPicPr>
            <a:picLocks noChangeAspect="1"/>
          </p:cNvPicPr>
          <p:nvPr/>
        </p:nvPicPr>
        <p:blipFill>
          <a:blip r:embed="rId2"/>
          <a:stretch>
            <a:fillRect/>
          </a:stretch>
        </p:blipFill>
        <p:spPr>
          <a:xfrm>
            <a:off x="243220" y="1127490"/>
            <a:ext cx="11877688" cy="5478986"/>
          </a:xfrm>
          <a:prstGeom prst="rect">
            <a:avLst/>
          </a:prstGeom>
        </p:spPr>
      </p:pic>
      <p:sp>
        <p:nvSpPr>
          <p:cNvPr id="8" name="CaixaDeTexto 7">
            <a:extLst>
              <a:ext uri="{FF2B5EF4-FFF2-40B4-BE49-F238E27FC236}">
                <a16:creationId xmlns:a16="http://schemas.microsoft.com/office/drawing/2014/main" id="{BCCE22A4-B9CC-30FB-4EC4-7A21EC9246B2}"/>
              </a:ext>
            </a:extLst>
          </p:cNvPr>
          <p:cNvSpPr txBox="1"/>
          <p:nvPr/>
        </p:nvSpPr>
        <p:spPr>
          <a:xfrm>
            <a:off x="254856" y="563548"/>
            <a:ext cx="11854416" cy="430887"/>
          </a:xfrm>
          <a:prstGeom prst="rect">
            <a:avLst/>
          </a:prstGeom>
          <a:noFill/>
        </p:spPr>
        <p:txBody>
          <a:bodyPr wrap="square">
            <a:spAutoFit/>
          </a:bodyPr>
          <a:lstStyle/>
          <a:p>
            <a:pPr algn="just"/>
            <a:r>
              <a:rPr lang="en-US" sz="2200" dirty="0"/>
              <a:t>4 theories of the firm to understand digital </a:t>
            </a:r>
            <a:r>
              <a:rPr lang="en-US" sz="2200" dirty="0" err="1"/>
              <a:t>servitization</a:t>
            </a:r>
            <a:r>
              <a:rPr lang="en-US" sz="2200" dirty="0"/>
              <a:t> business models within ecosystems. </a:t>
            </a:r>
          </a:p>
        </p:txBody>
      </p:sp>
    </p:spTree>
    <p:extLst>
      <p:ext uri="{BB962C8B-B14F-4D97-AF65-F5344CB8AC3E}">
        <p14:creationId xmlns:p14="http://schemas.microsoft.com/office/powerpoint/2010/main" val="357022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8C4A29D0-B59E-1C84-A4FF-E48FD66B7FCE}"/>
              </a:ext>
            </a:extLst>
          </p:cNvPr>
          <p:cNvSpPr txBox="1"/>
          <p:nvPr/>
        </p:nvSpPr>
        <p:spPr>
          <a:xfrm>
            <a:off x="386334" y="0"/>
            <a:ext cx="6094476" cy="461665"/>
          </a:xfrm>
          <a:prstGeom prst="rect">
            <a:avLst/>
          </a:prstGeom>
          <a:noFill/>
        </p:spPr>
        <p:txBody>
          <a:bodyPr wrap="square">
            <a:spAutoFit/>
          </a:bodyPr>
          <a:lstStyle/>
          <a:p>
            <a:r>
              <a:rPr lang="pt-BR" sz="2400" b="1" i="0" u="none" strike="noStrike" baseline="0" dirty="0" err="1">
                <a:latin typeface="AdvOT596495f2"/>
              </a:rPr>
              <a:t>Research</a:t>
            </a:r>
            <a:r>
              <a:rPr lang="pt-BR" sz="2400" b="1" i="0" u="none" strike="noStrike" baseline="0" dirty="0">
                <a:latin typeface="AdvOT596495f2"/>
              </a:rPr>
              <a:t> </a:t>
            </a:r>
            <a:r>
              <a:rPr lang="pt-BR" sz="2400" b="1" i="0" u="none" strike="noStrike" baseline="0" dirty="0" err="1">
                <a:latin typeface="AdvOT596495f2"/>
              </a:rPr>
              <a:t>Directions</a:t>
            </a:r>
            <a:endParaRPr lang="pt-BR" sz="2400" b="1" dirty="0"/>
          </a:p>
        </p:txBody>
      </p:sp>
      <p:sp>
        <p:nvSpPr>
          <p:cNvPr id="8" name="CaixaDeTexto 7">
            <a:extLst>
              <a:ext uri="{FF2B5EF4-FFF2-40B4-BE49-F238E27FC236}">
                <a16:creationId xmlns:a16="http://schemas.microsoft.com/office/drawing/2014/main" id="{84CBB8A8-45D1-B4D1-27E3-E3AD303D6DD6}"/>
              </a:ext>
            </a:extLst>
          </p:cNvPr>
          <p:cNvSpPr txBox="1"/>
          <p:nvPr/>
        </p:nvSpPr>
        <p:spPr>
          <a:xfrm>
            <a:off x="304038" y="659583"/>
            <a:ext cx="6094476" cy="369332"/>
          </a:xfrm>
          <a:prstGeom prst="rect">
            <a:avLst/>
          </a:prstGeom>
          <a:noFill/>
        </p:spPr>
        <p:txBody>
          <a:bodyPr wrap="square">
            <a:spAutoFit/>
          </a:bodyPr>
          <a:lstStyle/>
          <a:p>
            <a:pPr algn="l"/>
            <a:r>
              <a:rPr lang="pt-BR" b="1" dirty="0">
                <a:latin typeface="AdvOT596495f2"/>
              </a:rPr>
              <a:t>1 Digital </a:t>
            </a:r>
            <a:r>
              <a:rPr lang="pt-BR" b="1" dirty="0" err="1">
                <a:latin typeface="AdvOT596495f2"/>
              </a:rPr>
              <a:t>Servitization</a:t>
            </a:r>
            <a:endParaRPr lang="pt-BR" b="1" dirty="0"/>
          </a:p>
        </p:txBody>
      </p:sp>
      <p:sp>
        <p:nvSpPr>
          <p:cNvPr id="12" name="CaixaDeTexto 11">
            <a:extLst>
              <a:ext uri="{FF2B5EF4-FFF2-40B4-BE49-F238E27FC236}">
                <a16:creationId xmlns:a16="http://schemas.microsoft.com/office/drawing/2014/main" id="{9AEFFC62-BD7B-BDEF-65C4-E1010BAF4F29}"/>
              </a:ext>
            </a:extLst>
          </p:cNvPr>
          <p:cNvSpPr txBox="1"/>
          <p:nvPr/>
        </p:nvSpPr>
        <p:spPr>
          <a:xfrm>
            <a:off x="304038" y="1108030"/>
            <a:ext cx="3765042" cy="2592441"/>
          </a:xfrm>
          <a:prstGeom prst="rect">
            <a:avLst/>
          </a:prstGeom>
          <a:noFill/>
        </p:spPr>
        <p:txBody>
          <a:bodyPr wrap="square">
            <a:spAutoFit/>
          </a:bodyPr>
          <a:lstStyle/>
          <a:p>
            <a:pPr algn="just">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Research Direction 1a: The literature on digital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should study the interplay between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IoT, and different theories of the firm.</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Research Direction 1b: The interplay between theories of the firm may shed light on the business model configurations in digital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1400" dirty="0">
                <a:effectLst/>
                <a:latin typeface="Calibri" panose="020F0502020204030204" pitchFamily="34" charset="0"/>
                <a:ea typeface="Calibri" panose="020F0502020204030204" pitchFamily="34" charset="0"/>
                <a:cs typeface="Times New Roman" panose="02020603050405020304" pitchFamily="18" charset="0"/>
              </a:rPr>
              <a:t> and therefore deserve further attention in future studies.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aixaDeTexto 13">
            <a:extLst>
              <a:ext uri="{FF2B5EF4-FFF2-40B4-BE49-F238E27FC236}">
                <a16:creationId xmlns:a16="http://schemas.microsoft.com/office/drawing/2014/main" id="{A81BC6D3-A735-BF07-5030-532D91853179}"/>
              </a:ext>
            </a:extLst>
          </p:cNvPr>
          <p:cNvSpPr txBox="1"/>
          <p:nvPr/>
        </p:nvSpPr>
        <p:spPr>
          <a:xfrm>
            <a:off x="4161663" y="659583"/>
            <a:ext cx="3060954" cy="369332"/>
          </a:xfrm>
          <a:prstGeom prst="rect">
            <a:avLst/>
          </a:prstGeom>
          <a:noFill/>
        </p:spPr>
        <p:txBody>
          <a:bodyPr wrap="square">
            <a:spAutoFit/>
          </a:bodyPr>
          <a:lstStyle/>
          <a:p>
            <a:r>
              <a:rPr lang="pt-BR" b="1" dirty="0">
                <a:latin typeface="AdvOT596495f2"/>
              </a:rPr>
              <a:t> 2 </a:t>
            </a:r>
            <a:r>
              <a:rPr lang="pt-BR" b="1" dirty="0" err="1">
                <a:latin typeface="AdvOT596495f2"/>
              </a:rPr>
              <a:t>Resource-based</a:t>
            </a:r>
            <a:r>
              <a:rPr lang="pt-BR" b="1" dirty="0">
                <a:latin typeface="AdvOT596495f2"/>
              </a:rPr>
              <a:t> </a:t>
            </a:r>
            <a:r>
              <a:rPr lang="pt-BR" b="1" dirty="0" err="1">
                <a:latin typeface="AdvOT596495f2"/>
              </a:rPr>
              <a:t>view</a:t>
            </a:r>
            <a:endParaRPr lang="pt-BR" b="1" dirty="0">
              <a:latin typeface="AdvOT596495f2"/>
            </a:endParaRPr>
          </a:p>
        </p:txBody>
      </p:sp>
      <p:sp>
        <p:nvSpPr>
          <p:cNvPr id="16" name="CaixaDeTexto 15">
            <a:extLst>
              <a:ext uri="{FF2B5EF4-FFF2-40B4-BE49-F238E27FC236}">
                <a16:creationId xmlns:a16="http://schemas.microsoft.com/office/drawing/2014/main" id="{99ADBB40-7659-3585-C639-C00CCAAAABA3}"/>
              </a:ext>
            </a:extLst>
          </p:cNvPr>
          <p:cNvSpPr txBox="1"/>
          <p:nvPr/>
        </p:nvSpPr>
        <p:spPr>
          <a:xfrm>
            <a:off x="4202811" y="1080210"/>
            <a:ext cx="3682746" cy="2822952"/>
          </a:xfrm>
          <a:prstGeom prst="rect">
            <a:avLst/>
          </a:prstGeom>
          <a:noFill/>
        </p:spPr>
        <p:txBody>
          <a:bodyPr wrap="square">
            <a:spAutoFit/>
          </a:bodyPr>
          <a:lstStyle/>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2a: The literature on digital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should explain how digital capabilities in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generate competitive advantage and what types of configurations of resources and processes they require. We call for studies on strategic capabilities in digital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a:t>
            </a:r>
          </a:p>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2a: Research is needed on the role of dynamic capabilities in resource reconfiguration for digital </a:t>
            </a:r>
            <a:r>
              <a:rPr lang="en-US" sz="1400" dirty="0" err="1">
                <a:latin typeface="Calibri" panose="020F0502020204030204" pitchFamily="34" charset="0"/>
                <a:cs typeface="Times New Roman" panose="02020603050405020304" pitchFamily="18" charset="0"/>
              </a:rPr>
              <a:t>servitization</a:t>
            </a:r>
            <a:endParaRPr lang="en-US" sz="1400" dirty="0">
              <a:latin typeface="Calibri" panose="020F0502020204030204" pitchFamily="34" charset="0"/>
              <a:cs typeface="Times New Roman" panose="02020603050405020304" pitchFamily="18" charset="0"/>
            </a:endParaRPr>
          </a:p>
          <a:p>
            <a:pPr algn="just">
              <a:lnSpc>
                <a:spcPct val="107000"/>
              </a:lnSpc>
              <a:spcAft>
                <a:spcPts val="800"/>
              </a:spcAft>
            </a:pPr>
            <a:endParaRPr lang="en-US" sz="1400" dirty="0">
              <a:latin typeface="Calibri" panose="020F0502020204030204" pitchFamily="34" charset="0"/>
              <a:cs typeface="Times New Roman" panose="02020603050405020304" pitchFamily="18" charset="0"/>
            </a:endParaRPr>
          </a:p>
        </p:txBody>
      </p:sp>
      <p:sp>
        <p:nvSpPr>
          <p:cNvPr id="19" name="CaixaDeTexto 18">
            <a:extLst>
              <a:ext uri="{FF2B5EF4-FFF2-40B4-BE49-F238E27FC236}">
                <a16:creationId xmlns:a16="http://schemas.microsoft.com/office/drawing/2014/main" id="{C22F06FD-C05C-A993-C499-DC18595781A7}"/>
              </a:ext>
            </a:extLst>
          </p:cNvPr>
          <p:cNvSpPr txBox="1"/>
          <p:nvPr/>
        </p:nvSpPr>
        <p:spPr>
          <a:xfrm>
            <a:off x="8019288" y="659583"/>
            <a:ext cx="6094476" cy="369332"/>
          </a:xfrm>
          <a:prstGeom prst="rect">
            <a:avLst/>
          </a:prstGeom>
          <a:noFill/>
        </p:spPr>
        <p:txBody>
          <a:bodyPr wrap="square">
            <a:spAutoFit/>
          </a:bodyPr>
          <a:lstStyle/>
          <a:p>
            <a:pPr algn="l"/>
            <a:r>
              <a:rPr lang="pt-BR" sz="1800" b="1" i="0" u="none" strike="noStrike" baseline="0" dirty="0">
                <a:latin typeface="AdvOT7fb33346.I"/>
              </a:rPr>
              <a:t>3 </a:t>
            </a:r>
            <a:r>
              <a:rPr lang="pt-BR" sz="1800" b="1" i="0" u="none" strike="noStrike" baseline="0" dirty="0" err="1">
                <a:latin typeface="AdvOT7fb33346.I"/>
              </a:rPr>
              <a:t>Organizational</a:t>
            </a:r>
            <a:r>
              <a:rPr lang="pt-BR" sz="1800" b="1" i="0" u="none" strike="noStrike" baseline="0" dirty="0">
                <a:latin typeface="AdvOT7fb33346.I"/>
              </a:rPr>
              <a:t> </a:t>
            </a:r>
            <a:r>
              <a:rPr lang="pt-BR" sz="1800" b="1" i="0" u="none" strike="noStrike" baseline="0" dirty="0" err="1">
                <a:latin typeface="AdvOT7fb33346.I"/>
              </a:rPr>
              <a:t>identity</a:t>
            </a:r>
            <a:endParaRPr lang="pt-BR" b="1" dirty="0"/>
          </a:p>
        </p:txBody>
      </p:sp>
      <p:sp>
        <p:nvSpPr>
          <p:cNvPr id="21" name="CaixaDeTexto 20">
            <a:extLst>
              <a:ext uri="{FF2B5EF4-FFF2-40B4-BE49-F238E27FC236}">
                <a16:creationId xmlns:a16="http://schemas.microsoft.com/office/drawing/2014/main" id="{630D7439-CD8F-C683-A6A2-C252D4EC8041}"/>
              </a:ext>
            </a:extLst>
          </p:cNvPr>
          <p:cNvSpPr txBox="1"/>
          <p:nvPr/>
        </p:nvSpPr>
        <p:spPr>
          <a:xfrm>
            <a:off x="8019288" y="1080210"/>
            <a:ext cx="3959352" cy="2489849"/>
          </a:xfrm>
          <a:prstGeom prst="rect">
            <a:avLst/>
          </a:prstGeom>
          <a:noFill/>
        </p:spPr>
        <p:txBody>
          <a:bodyPr wrap="square">
            <a:spAutoFit/>
          </a:bodyPr>
          <a:lstStyle/>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3a: Research on digital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should explain how digital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transforms the identity of a manufacturing company. We call for research on the profound effect of digital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on the organizational identity and culture of manufacturing companies.</a:t>
            </a:r>
          </a:p>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3b: Research is needed on the paradoxical tensions between product, service, and software organizations and organizational identities in solution providers</a:t>
            </a:r>
          </a:p>
        </p:txBody>
      </p:sp>
      <p:sp>
        <p:nvSpPr>
          <p:cNvPr id="23" name="CaixaDeTexto 22">
            <a:extLst>
              <a:ext uri="{FF2B5EF4-FFF2-40B4-BE49-F238E27FC236}">
                <a16:creationId xmlns:a16="http://schemas.microsoft.com/office/drawing/2014/main" id="{C93A7043-449C-71EB-3666-BB85EA4E499B}"/>
              </a:ext>
            </a:extLst>
          </p:cNvPr>
          <p:cNvSpPr txBox="1"/>
          <p:nvPr/>
        </p:nvSpPr>
        <p:spPr>
          <a:xfrm>
            <a:off x="4217670" y="3570059"/>
            <a:ext cx="3682746" cy="369332"/>
          </a:xfrm>
          <a:prstGeom prst="rect">
            <a:avLst/>
          </a:prstGeom>
          <a:noFill/>
        </p:spPr>
        <p:txBody>
          <a:bodyPr wrap="square">
            <a:spAutoFit/>
          </a:bodyPr>
          <a:lstStyle/>
          <a:p>
            <a:r>
              <a:rPr lang="pt-BR" b="1" dirty="0">
                <a:latin typeface="AdvOT596495f2"/>
              </a:rPr>
              <a:t>5 </a:t>
            </a:r>
            <a:r>
              <a:rPr lang="pt-BR" b="1" dirty="0" err="1">
                <a:latin typeface="AdvOT596495f2"/>
              </a:rPr>
              <a:t>Transaction</a:t>
            </a:r>
            <a:r>
              <a:rPr lang="pt-BR" b="1" dirty="0">
                <a:latin typeface="AdvOT596495f2"/>
              </a:rPr>
              <a:t> </a:t>
            </a:r>
            <a:r>
              <a:rPr lang="pt-BR" b="1" dirty="0" err="1">
                <a:latin typeface="AdvOT596495f2"/>
              </a:rPr>
              <a:t>cost</a:t>
            </a:r>
            <a:r>
              <a:rPr lang="pt-BR" b="1" dirty="0">
                <a:latin typeface="AdvOT596495f2"/>
              </a:rPr>
              <a:t> approach</a:t>
            </a:r>
          </a:p>
        </p:txBody>
      </p:sp>
      <p:sp>
        <p:nvSpPr>
          <p:cNvPr id="25" name="CaixaDeTexto 24">
            <a:extLst>
              <a:ext uri="{FF2B5EF4-FFF2-40B4-BE49-F238E27FC236}">
                <a16:creationId xmlns:a16="http://schemas.microsoft.com/office/drawing/2014/main" id="{668D00A5-D919-ADC7-DFDC-29C00530BEE3}"/>
              </a:ext>
            </a:extLst>
          </p:cNvPr>
          <p:cNvSpPr txBox="1"/>
          <p:nvPr/>
        </p:nvSpPr>
        <p:spPr>
          <a:xfrm>
            <a:off x="356616" y="3903162"/>
            <a:ext cx="3682746" cy="2950872"/>
          </a:xfrm>
          <a:prstGeom prst="rect">
            <a:avLst/>
          </a:prstGeom>
          <a:noFill/>
        </p:spPr>
        <p:txBody>
          <a:bodyPr wrap="square">
            <a:spAutoFit/>
          </a:bodyPr>
          <a:lstStyle/>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4a: Digital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studies should examine how digitalization transforms bargaining power in different sections of value systems and ecosystems and how manufacturers increase their power using digitalization</a:t>
            </a:r>
          </a:p>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4b: Future research is needed to explore not only how digitalization enables value creation but also how manufacturers shift their value capture from product-centric, to service-centric, and further to data-centric.</a:t>
            </a:r>
          </a:p>
        </p:txBody>
      </p:sp>
      <p:sp>
        <p:nvSpPr>
          <p:cNvPr id="26" name="CaixaDeTexto 25">
            <a:extLst>
              <a:ext uri="{FF2B5EF4-FFF2-40B4-BE49-F238E27FC236}">
                <a16:creationId xmlns:a16="http://schemas.microsoft.com/office/drawing/2014/main" id="{F6A203B0-3F39-AF37-D179-A1541475704D}"/>
              </a:ext>
            </a:extLst>
          </p:cNvPr>
          <p:cNvSpPr txBox="1"/>
          <p:nvPr/>
        </p:nvSpPr>
        <p:spPr>
          <a:xfrm>
            <a:off x="401193" y="3615007"/>
            <a:ext cx="3682746" cy="369332"/>
          </a:xfrm>
          <a:prstGeom prst="rect">
            <a:avLst/>
          </a:prstGeom>
          <a:noFill/>
        </p:spPr>
        <p:txBody>
          <a:bodyPr wrap="square">
            <a:spAutoFit/>
          </a:bodyPr>
          <a:lstStyle/>
          <a:p>
            <a:r>
              <a:rPr lang="pt-BR" b="1" dirty="0">
                <a:latin typeface="AdvOT596495f2"/>
              </a:rPr>
              <a:t> 4 Power approach</a:t>
            </a:r>
          </a:p>
        </p:txBody>
      </p:sp>
      <p:sp>
        <p:nvSpPr>
          <p:cNvPr id="28" name="CaixaDeTexto 27">
            <a:extLst>
              <a:ext uri="{FF2B5EF4-FFF2-40B4-BE49-F238E27FC236}">
                <a16:creationId xmlns:a16="http://schemas.microsoft.com/office/drawing/2014/main" id="{85A67953-6B5B-0172-CB64-D7DAD4072FCC}"/>
              </a:ext>
            </a:extLst>
          </p:cNvPr>
          <p:cNvSpPr txBox="1"/>
          <p:nvPr/>
        </p:nvSpPr>
        <p:spPr>
          <a:xfrm>
            <a:off x="4202811" y="3926113"/>
            <a:ext cx="5674836" cy="2822952"/>
          </a:xfrm>
          <a:prstGeom prst="rect">
            <a:avLst/>
          </a:prstGeom>
          <a:noFill/>
        </p:spPr>
        <p:txBody>
          <a:bodyPr wrap="square">
            <a:spAutoFit/>
          </a:bodyPr>
          <a:lstStyle/>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5a: The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literature lacks studies of the role of transaction costs in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The digital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literature has so far neglected the effect of digitalization on transaction costs in downstream and upstream interactions. We call for studies that explore how digitalization transforms collaboration in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ecosystems.</a:t>
            </a:r>
          </a:p>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5b: The creation of ecosystems for autonomous smart solutions entails significant transaction costs as developers must configure and integrate technologies, routines, and business models between multiple firms within the ecosystem. More </a:t>
            </a:r>
            <a:r>
              <a:rPr lang="en-US" sz="1400" dirty="0" err="1">
                <a:latin typeface="Calibri" panose="020F0502020204030204" pitchFamily="34" charset="0"/>
                <a:cs typeface="Times New Roman" panose="02020603050405020304" pitchFamily="18" charset="0"/>
              </a:rPr>
              <a:t>researchis</a:t>
            </a:r>
            <a:r>
              <a:rPr lang="en-US" sz="1400" dirty="0">
                <a:latin typeface="Calibri" panose="020F0502020204030204" pitchFamily="34" charset="0"/>
                <a:cs typeface="Times New Roman" panose="02020603050405020304" pitchFamily="18" charset="0"/>
              </a:rPr>
              <a:t> needed on the role of transaction costs in these collaborations and on appropriate governance structures for these collaborations</a:t>
            </a:r>
          </a:p>
        </p:txBody>
      </p:sp>
    </p:spTree>
    <p:extLst>
      <p:ext uri="{BB962C8B-B14F-4D97-AF65-F5344CB8AC3E}">
        <p14:creationId xmlns:p14="http://schemas.microsoft.com/office/powerpoint/2010/main" val="181496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835E390E-04E8-A775-A35E-BAF6DA10444D}"/>
              </a:ext>
            </a:extLst>
          </p:cNvPr>
          <p:cNvPicPr>
            <a:picLocks noChangeAspect="1"/>
          </p:cNvPicPr>
          <p:nvPr/>
        </p:nvPicPr>
        <p:blipFill>
          <a:blip r:embed="rId2"/>
          <a:stretch>
            <a:fillRect/>
          </a:stretch>
        </p:blipFill>
        <p:spPr>
          <a:xfrm>
            <a:off x="120650" y="1277874"/>
            <a:ext cx="11950700" cy="4302251"/>
          </a:xfrm>
          <a:prstGeom prst="rect">
            <a:avLst/>
          </a:prstGeom>
          <a:noFill/>
        </p:spPr>
      </p:pic>
      <p:sp>
        <p:nvSpPr>
          <p:cNvPr id="2" name="Espaço Reservado para Data 1" hidden="1">
            <a:extLst>
              <a:ext uri="{FF2B5EF4-FFF2-40B4-BE49-F238E27FC236}">
                <a16:creationId xmlns:a16="http://schemas.microsoft.com/office/drawing/2014/main" id="{7A8F8603-D1D5-9D14-DC47-79C0EC0C61F4}"/>
              </a:ext>
            </a:extLst>
          </p:cNvPr>
          <p:cNvSpPr>
            <a:spLocks noGrp="1"/>
          </p:cNvSpPr>
          <p:nvPr>
            <p:ph type="dt" sz="half" idx="10"/>
          </p:nvPr>
        </p:nvSpPr>
        <p:spPr/>
        <p:txBody>
          <a:bodyPr/>
          <a:lstStyle/>
          <a:p>
            <a:pPr rtl="0">
              <a:spcAft>
                <a:spcPts val="600"/>
              </a:spcAft>
            </a:pPr>
            <a:fld id="{3422C804-0B7D-49A4-9AA4-17093ACFAE26}" type="datetime1">
              <a:rPr lang="pt-BR" smtClean="0"/>
              <a:pPr rtl="0">
                <a:spcAft>
                  <a:spcPts val="600"/>
                </a:spcAft>
              </a:pPr>
              <a:t>07/06/2022</a:t>
            </a:fld>
            <a:endParaRPr lang="en-US"/>
          </a:p>
        </p:txBody>
      </p:sp>
      <p:sp>
        <p:nvSpPr>
          <p:cNvPr id="6" name="CaixaDeTexto 5">
            <a:extLst>
              <a:ext uri="{FF2B5EF4-FFF2-40B4-BE49-F238E27FC236}">
                <a16:creationId xmlns:a16="http://schemas.microsoft.com/office/drawing/2014/main" id="{634B5A47-9211-E941-591B-1D7228F7AEE1}"/>
              </a:ext>
            </a:extLst>
          </p:cNvPr>
          <p:cNvSpPr txBox="1"/>
          <p:nvPr/>
        </p:nvSpPr>
        <p:spPr>
          <a:xfrm>
            <a:off x="400936" y="670979"/>
            <a:ext cx="11390128" cy="400110"/>
          </a:xfrm>
          <a:prstGeom prst="rect">
            <a:avLst/>
          </a:prstGeom>
          <a:noFill/>
        </p:spPr>
        <p:txBody>
          <a:bodyPr wrap="square">
            <a:spAutoFit/>
          </a:bodyPr>
          <a:lstStyle/>
          <a:p>
            <a:r>
              <a:rPr lang="en-US" sz="2000" dirty="0"/>
              <a:t>5 business models and their configurations based on the four theories</a:t>
            </a:r>
            <a:endParaRPr lang="pt-BR" sz="2000" dirty="0"/>
          </a:p>
        </p:txBody>
      </p:sp>
    </p:spTree>
    <p:extLst>
      <p:ext uri="{BB962C8B-B14F-4D97-AF65-F5344CB8AC3E}">
        <p14:creationId xmlns:p14="http://schemas.microsoft.com/office/powerpoint/2010/main" val="251565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3A407B27-0BCE-930C-61E8-6E30F9AC0147}"/>
              </a:ext>
            </a:extLst>
          </p:cNvPr>
          <p:cNvSpPr txBox="1"/>
          <p:nvPr/>
        </p:nvSpPr>
        <p:spPr>
          <a:xfrm>
            <a:off x="304038" y="510721"/>
            <a:ext cx="3765042" cy="369332"/>
          </a:xfrm>
          <a:prstGeom prst="rect">
            <a:avLst/>
          </a:prstGeom>
          <a:noFill/>
        </p:spPr>
        <p:txBody>
          <a:bodyPr wrap="square">
            <a:spAutoFit/>
          </a:bodyPr>
          <a:lstStyle/>
          <a:p>
            <a:pPr algn="l"/>
            <a:r>
              <a:rPr lang="en-US" b="1" dirty="0">
                <a:latin typeface="AdvOT596495f2"/>
              </a:rPr>
              <a:t>6</a:t>
            </a:r>
            <a:r>
              <a:rPr lang="en-US" b="1" dirty="0"/>
              <a:t> </a:t>
            </a:r>
            <a:r>
              <a:rPr lang="en-US" b="1" dirty="0">
                <a:latin typeface="AdvOT596495f2"/>
              </a:rPr>
              <a:t>Product-oriented service provider</a:t>
            </a:r>
            <a:endParaRPr lang="pt-BR" b="1" dirty="0">
              <a:latin typeface="AdvOT596495f2"/>
            </a:endParaRPr>
          </a:p>
        </p:txBody>
      </p:sp>
      <p:sp>
        <p:nvSpPr>
          <p:cNvPr id="6" name="CaixaDeTexto 5">
            <a:extLst>
              <a:ext uri="{FF2B5EF4-FFF2-40B4-BE49-F238E27FC236}">
                <a16:creationId xmlns:a16="http://schemas.microsoft.com/office/drawing/2014/main" id="{97B430AB-3736-B1E5-E1E9-FE59E30F2DC5}"/>
              </a:ext>
            </a:extLst>
          </p:cNvPr>
          <p:cNvSpPr txBox="1"/>
          <p:nvPr/>
        </p:nvSpPr>
        <p:spPr>
          <a:xfrm>
            <a:off x="304038" y="901319"/>
            <a:ext cx="3765042" cy="3514488"/>
          </a:xfrm>
          <a:prstGeom prst="rect">
            <a:avLst/>
          </a:prstGeom>
          <a:noFill/>
        </p:spPr>
        <p:txBody>
          <a:bodyPr wrap="square">
            <a:spAutoFit/>
          </a:bodyPr>
          <a:lstStyle/>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6a: Because the digital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research domain lacks empirical studies of smart solutions and advanced services, digital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scholars should analyze the role of digitalization in developing these companies, their offerings, and capabilities, as well as the role of digitalization in developing these companies.</a:t>
            </a:r>
            <a:endParaRPr lang="pt-BR" sz="1400" dirty="0">
              <a:latin typeface="Calibri" panose="020F0502020204030204" pitchFamily="34" charset="0"/>
              <a:cs typeface="Times New Roman" panose="02020603050405020304" pitchFamily="18" charset="0"/>
            </a:endParaRPr>
          </a:p>
          <a:p>
            <a:pPr algn="just">
              <a:lnSpc>
                <a:spcPct val="107000"/>
              </a:lnSpc>
              <a:spcAft>
                <a:spcPts val="800"/>
              </a:spcAft>
            </a:pPr>
            <a:r>
              <a:rPr lang="en-US" sz="1400" dirty="0">
                <a:latin typeface="Calibri" panose="020F0502020204030204" pitchFamily="34" charset="0"/>
                <a:cs typeface="Times New Roman" panose="02020603050405020304" pitchFamily="18" charset="0"/>
              </a:rPr>
              <a:t> Research direction 6b: Considering the product-oriented focus of these companies, studies should focus on how IoT applications can shape future business models and how the IoT affects the role of services in the future</a:t>
            </a:r>
            <a:endParaRPr lang="pt-BR" sz="1400" dirty="0">
              <a:latin typeface="Calibri" panose="020F0502020204030204" pitchFamily="34" charset="0"/>
              <a:cs typeface="Times New Roman" panose="02020603050405020304" pitchFamily="18" charset="0"/>
            </a:endParaRPr>
          </a:p>
          <a:p>
            <a:pPr algn="just">
              <a:lnSpc>
                <a:spcPct val="107000"/>
              </a:lnSpc>
              <a:spcAft>
                <a:spcPts val="800"/>
              </a:spcAft>
            </a:pPr>
            <a:r>
              <a:rPr lang="en-US" sz="1400" dirty="0">
                <a:latin typeface="Calibri" panose="020F0502020204030204" pitchFamily="34" charset="0"/>
                <a:cs typeface="Times New Roman" panose="02020603050405020304" pitchFamily="18" charset="0"/>
              </a:rPr>
              <a:t> </a:t>
            </a:r>
            <a:endParaRPr lang="pt-BR" sz="1400" dirty="0">
              <a:latin typeface="Calibri" panose="020F0502020204030204" pitchFamily="34" charset="0"/>
              <a:cs typeface="Times New Roman" panose="02020603050405020304" pitchFamily="18" charset="0"/>
            </a:endParaRPr>
          </a:p>
        </p:txBody>
      </p:sp>
      <p:sp>
        <p:nvSpPr>
          <p:cNvPr id="8" name="CaixaDeTexto 7">
            <a:extLst>
              <a:ext uri="{FF2B5EF4-FFF2-40B4-BE49-F238E27FC236}">
                <a16:creationId xmlns:a16="http://schemas.microsoft.com/office/drawing/2014/main" id="{9FDC7543-2270-C079-65F0-CEAFC8893751}"/>
              </a:ext>
            </a:extLst>
          </p:cNvPr>
          <p:cNvSpPr txBox="1"/>
          <p:nvPr/>
        </p:nvSpPr>
        <p:spPr>
          <a:xfrm>
            <a:off x="4109855" y="859217"/>
            <a:ext cx="3820491" cy="3411896"/>
          </a:xfrm>
          <a:prstGeom prst="rect">
            <a:avLst/>
          </a:prstGeom>
          <a:noFill/>
        </p:spPr>
        <p:txBody>
          <a:bodyPr wrap="square">
            <a:spAutoFit/>
          </a:bodyPr>
          <a:lstStyle/>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7a: The digital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literature fails to provide detailed micro-level empirical evidence of the role of modularity in digital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or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in general. Future research should provide more detailed empirical findings on modularity and related routines in digital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particularly concerning industrializers.</a:t>
            </a:r>
            <a:endParaRPr lang="pt-BR" sz="1400" dirty="0">
              <a:latin typeface="Calibri" panose="020F0502020204030204" pitchFamily="34" charset="0"/>
              <a:cs typeface="Times New Roman" panose="02020603050405020304" pitchFamily="18" charset="0"/>
            </a:endParaRPr>
          </a:p>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7b: The configuration of the product, service, and software modules to ensure better service and digital content needs clarifying. What should constitute a core module and how is it possible to benefit from such a modular approach</a:t>
            </a:r>
            <a:endParaRPr lang="pt-BR" sz="1400" dirty="0">
              <a:latin typeface="Calibri" panose="020F0502020204030204" pitchFamily="34" charset="0"/>
              <a:cs typeface="Times New Roman" panose="02020603050405020304" pitchFamily="18" charset="0"/>
            </a:endParaRPr>
          </a:p>
        </p:txBody>
      </p:sp>
      <p:sp>
        <p:nvSpPr>
          <p:cNvPr id="10" name="CaixaDeTexto 9">
            <a:extLst>
              <a:ext uri="{FF2B5EF4-FFF2-40B4-BE49-F238E27FC236}">
                <a16:creationId xmlns:a16="http://schemas.microsoft.com/office/drawing/2014/main" id="{A9AAC2AB-8F40-6FC0-DBE7-E1398A993230}"/>
              </a:ext>
            </a:extLst>
          </p:cNvPr>
          <p:cNvSpPr txBox="1"/>
          <p:nvPr/>
        </p:nvSpPr>
        <p:spPr>
          <a:xfrm>
            <a:off x="4165304" y="531987"/>
            <a:ext cx="3709593" cy="369332"/>
          </a:xfrm>
          <a:prstGeom prst="rect">
            <a:avLst/>
          </a:prstGeom>
          <a:noFill/>
        </p:spPr>
        <p:txBody>
          <a:bodyPr wrap="square">
            <a:spAutoFit/>
          </a:bodyPr>
          <a:lstStyle/>
          <a:p>
            <a:pPr algn="l"/>
            <a:r>
              <a:rPr lang="en-US" b="1" dirty="0">
                <a:latin typeface="AdvOT596495f2"/>
              </a:rPr>
              <a:t>7</a:t>
            </a:r>
            <a:r>
              <a:rPr lang="en-US" b="1" dirty="0"/>
              <a:t> </a:t>
            </a:r>
            <a:r>
              <a:rPr lang="en-US" sz="1800" b="1" dirty="0">
                <a:latin typeface="Calibri" panose="020F0502020204030204" pitchFamily="34" charset="0"/>
                <a:cs typeface="Times New Roman" panose="02020603050405020304" pitchFamily="18" charset="0"/>
              </a:rPr>
              <a:t>Industrializer</a:t>
            </a:r>
            <a:endParaRPr lang="pt-BR" b="1" dirty="0">
              <a:latin typeface="AdvOT596495f2"/>
            </a:endParaRPr>
          </a:p>
        </p:txBody>
      </p:sp>
      <p:sp>
        <p:nvSpPr>
          <p:cNvPr id="11" name="CaixaDeTexto 10">
            <a:extLst>
              <a:ext uri="{FF2B5EF4-FFF2-40B4-BE49-F238E27FC236}">
                <a16:creationId xmlns:a16="http://schemas.microsoft.com/office/drawing/2014/main" id="{C48FBB89-81C2-0473-2605-529374B82553}"/>
              </a:ext>
            </a:extLst>
          </p:cNvPr>
          <p:cNvSpPr txBox="1"/>
          <p:nvPr/>
        </p:nvSpPr>
        <p:spPr>
          <a:xfrm>
            <a:off x="8033862" y="1067871"/>
            <a:ext cx="3820491" cy="3181384"/>
          </a:xfrm>
          <a:prstGeom prst="rect">
            <a:avLst/>
          </a:prstGeom>
          <a:noFill/>
        </p:spPr>
        <p:txBody>
          <a:bodyPr wrap="square">
            <a:spAutoFit/>
          </a:bodyPr>
          <a:lstStyle/>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8a: The digital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literature broadly neglects changes in business model configurations of customized integrated solution providers. More empirical evidence is required to understand how digitalization shapes the ability of customized integrated solution providers to engage with other ecosystem actors to deliver higher value to customers.</a:t>
            </a:r>
            <a:endParaRPr lang="pt-BR" sz="1400" dirty="0">
              <a:latin typeface="Calibri" panose="020F0502020204030204" pitchFamily="34" charset="0"/>
              <a:cs typeface="Times New Roman" panose="02020603050405020304" pitchFamily="18" charset="0"/>
            </a:endParaRPr>
          </a:p>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8b: A related issue has to do with how to codevelop business models with ecosystem partners. How is it possible to co-create and capture value over extended contracted duration of the solution?</a:t>
            </a:r>
            <a:endParaRPr lang="pt-BR" sz="1400" dirty="0">
              <a:latin typeface="Calibri" panose="020F0502020204030204" pitchFamily="34" charset="0"/>
              <a:cs typeface="Times New Roman" panose="02020603050405020304" pitchFamily="18" charset="0"/>
            </a:endParaRPr>
          </a:p>
        </p:txBody>
      </p:sp>
      <p:sp>
        <p:nvSpPr>
          <p:cNvPr id="12" name="CaixaDeTexto 11">
            <a:extLst>
              <a:ext uri="{FF2B5EF4-FFF2-40B4-BE49-F238E27FC236}">
                <a16:creationId xmlns:a16="http://schemas.microsoft.com/office/drawing/2014/main" id="{E750CA62-0E94-64AD-BB92-F6955ADF0E56}"/>
              </a:ext>
            </a:extLst>
          </p:cNvPr>
          <p:cNvSpPr txBox="1"/>
          <p:nvPr/>
        </p:nvSpPr>
        <p:spPr>
          <a:xfrm>
            <a:off x="8064511" y="510721"/>
            <a:ext cx="4003442" cy="646331"/>
          </a:xfrm>
          <a:prstGeom prst="rect">
            <a:avLst/>
          </a:prstGeom>
          <a:noFill/>
        </p:spPr>
        <p:txBody>
          <a:bodyPr wrap="square">
            <a:spAutoFit/>
          </a:bodyPr>
          <a:lstStyle/>
          <a:p>
            <a:pPr algn="l"/>
            <a:r>
              <a:rPr lang="en-US" b="1" dirty="0">
                <a:latin typeface="AdvOT596495f2"/>
              </a:rPr>
              <a:t>8</a:t>
            </a:r>
            <a:r>
              <a:rPr lang="en-US" b="1" dirty="0"/>
              <a:t> </a:t>
            </a:r>
            <a:r>
              <a:rPr lang="en-US" b="1" dirty="0">
                <a:latin typeface="Calibri" panose="020F0502020204030204" pitchFamily="34" charset="0"/>
                <a:cs typeface="Times New Roman" panose="02020603050405020304" pitchFamily="18" charset="0"/>
              </a:rPr>
              <a:t>C</a:t>
            </a:r>
            <a:r>
              <a:rPr lang="en-US" sz="1800" b="1" dirty="0">
                <a:latin typeface="Calibri" panose="020F0502020204030204" pitchFamily="34" charset="0"/>
                <a:cs typeface="Times New Roman" panose="02020603050405020304" pitchFamily="18" charset="0"/>
              </a:rPr>
              <a:t>ustomized integrated solution provider </a:t>
            </a:r>
            <a:endParaRPr lang="pt-BR" b="1" dirty="0">
              <a:latin typeface="AdvOT596495f2"/>
            </a:endParaRPr>
          </a:p>
        </p:txBody>
      </p:sp>
      <p:sp>
        <p:nvSpPr>
          <p:cNvPr id="15" name="CaixaDeTexto 14">
            <a:extLst>
              <a:ext uri="{FF2B5EF4-FFF2-40B4-BE49-F238E27FC236}">
                <a16:creationId xmlns:a16="http://schemas.microsoft.com/office/drawing/2014/main" id="{772B246B-956D-0DBD-314B-0BA6A3A86BA7}"/>
              </a:ext>
            </a:extLst>
          </p:cNvPr>
          <p:cNvSpPr txBox="1"/>
          <p:nvPr/>
        </p:nvSpPr>
        <p:spPr>
          <a:xfrm>
            <a:off x="304038" y="4394494"/>
            <a:ext cx="6160557" cy="2489849"/>
          </a:xfrm>
          <a:prstGeom prst="rect">
            <a:avLst/>
          </a:prstGeom>
          <a:noFill/>
        </p:spPr>
        <p:txBody>
          <a:bodyPr wrap="square">
            <a:spAutoFit/>
          </a:bodyPr>
          <a:lstStyle/>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9a: The literature on outcome-based business models is still relatively scarce, and the role of digitalization in these models seems to be understudied. Thus, more empirical research on the role of digitalization in outcome-based business models is needed. There is a need for further research on outcomes in these business models (e.g., energy savings) and the increasing role of sustainability in these business models.</a:t>
            </a:r>
            <a:endParaRPr lang="pt-BR" sz="1400" dirty="0">
              <a:latin typeface="Calibri" panose="020F0502020204030204" pitchFamily="34" charset="0"/>
              <a:cs typeface="Times New Roman" panose="02020603050405020304" pitchFamily="18" charset="0"/>
            </a:endParaRPr>
          </a:p>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9b: A key challenge for outcome solution providers is to deliver the promised performance over time (e.g., three or more years of contracts). There is currently a poor understanding of how to manage digitalization-enabled governance mechanisms during this implementation phase.</a:t>
            </a:r>
            <a:endParaRPr lang="pt-BR" sz="1400" dirty="0">
              <a:latin typeface="Calibri" panose="020F0502020204030204" pitchFamily="34" charset="0"/>
              <a:cs typeface="Times New Roman" panose="02020603050405020304" pitchFamily="18" charset="0"/>
            </a:endParaRPr>
          </a:p>
        </p:txBody>
      </p:sp>
      <p:sp>
        <p:nvSpPr>
          <p:cNvPr id="16" name="CaixaDeTexto 15">
            <a:extLst>
              <a:ext uri="{FF2B5EF4-FFF2-40B4-BE49-F238E27FC236}">
                <a16:creationId xmlns:a16="http://schemas.microsoft.com/office/drawing/2014/main" id="{8C19B784-BB47-3F61-A0AA-E0D2332E5922}"/>
              </a:ext>
            </a:extLst>
          </p:cNvPr>
          <p:cNvSpPr txBox="1"/>
          <p:nvPr/>
        </p:nvSpPr>
        <p:spPr>
          <a:xfrm>
            <a:off x="216497" y="4148476"/>
            <a:ext cx="4003442" cy="369332"/>
          </a:xfrm>
          <a:prstGeom prst="rect">
            <a:avLst/>
          </a:prstGeom>
          <a:noFill/>
        </p:spPr>
        <p:txBody>
          <a:bodyPr wrap="square">
            <a:spAutoFit/>
          </a:bodyPr>
          <a:lstStyle/>
          <a:p>
            <a:pPr algn="l"/>
            <a:r>
              <a:rPr lang="en-US" b="1" dirty="0">
                <a:latin typeface="AdvOT596495f2"/>
              </a:rPr>
              <a:t>9</a:t>
            </a:r>
            <a:r>
              <a:rPr lang="en-US" b="1" dirty="0"/>
              <a:t> </a:t>
            </a:r>
            <a:r>
              <a:rPr lang="en-US" b="1" dirty="0">
                <a:latin typeface="Calibri" panose="020F0502020204030204" pitchFamily="34" charset="0"/>
                <a:cs typeface="Times New Roman" panose="02020603050405020304" pitchFamily="18" charset="0"/>
              </a:rPr>
              <a:t>O</a:t>
            </a:r>
            <a:r>
              <a:rPr lang="en-US" sz="1800" b="1" dirty="0">
                <a:latin typeface="Calibri" panose="020F0502020204030204" pitchFamily="34" charset="0"/>
                <a:cs typeface="Times New Roman" panose="02020603050405020304" pitchFamily="18" charset="0"/>
              </a:rPr>
              <a:t>utcome provider </a:t>
            </a:r>
            <a:endParaRPr lang="pt-BR" b="1" dirty="0">
              <a:latin typeface="AdvOT596495f2"/>
            </a:endParaRPr>
          </a:p>
        </p:txBody>
      </p:sp>
      <p:sp>
        <p:nvSpPr>
          <p:cNvPr id="17" name="CaixaDeTexto 16">
            <a:extLst>
              <a:ext uri="{FF2B5EF4-FFF2-40B4-BE49-F238E27FC236}">
                <a16:creationId xmlns:a16="http://schemas.microsoft.com/office/drawing/2014/main" id="{63C62FD6-3629-31F6-A29E-0B65581EF07D}"/>
              </a:ext>
            </a:extLst>
          </p:cNvPr>
          <p:cNvSpPr txBox="1"/>
          <p:nvPr/>
        </p:nvSpPr>
        <p:spPr>
          <a:xfrm>
            <a:off x="6552136" y="4491465"/>
            <a:ext cx="5515817" cy="2259336"/>
          </a:xfrm>
          <a:prstGeom prst="rect">
            <a:avLst/>
          </a:prstGeom>
          <a:noFill/>
        </p:spPr>
        <p:txBody>
          <a:bodyPr wrap="square">
            <a:spAutoFit/>
          </a:bodyPr>
          <a:lstStyle/>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10a: The literature on platform-based business models is modest or almost nonexistent in the digital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literature. Thus, we call for the digital </a:t>
            </a:r>
            <a:r>
              <a:rPr lang="en-US" sz="1400" dirty="0" err="1">
                <a:latin typeface="Calibri" panose="020F0502020204030204" pitchFamily="34" charset="0"/>
                <a:cs typeface="Times New Roman" panose="02020603050405020304" pitchFamily="18" charset="0"/>
              </a:rPr>
              <a:t>servitization</a:t>
            </a:r>
            <a:r>
              <a:rPr lang="en-US" sz="1400" dirty="0">
                <a:latin typeface="Calibri" panose="020F0502020204030204" pitchFamily="34" charset="0"/>
                <a:cs typeface="Times New Roman" panose="02020603050405020304" pitchFamily="18" charset="0"/>
              </a:rPr>
              <a:t> literature to tap into platform business models. Further research is also needed on the role of sustainability in the provision of platform-based business models.</a:t>
            </a:r>
            <a:endParaRPr lang="pt-BR" sz="1400" dirty="0">
              <a:latin typeface="Calibri" panose="020F0502020204030204" pitchFamily="34" charset="0"/>
              <a:cs typeface="Times New Roman" panose="02020603050405020304" pitchFamily="18" charset="0"/>
            </a:endParaRPr>
          </a:p>
          <a:p>
            <a:pPr algn="just">
              <a:lnSpc>
                <a:spcPct val="107000"/>
              </a:lnSpc>
              <a:spcAft>
                <a:spcPts val="800"/>
              </a:spcAft>
            </a:pPr>
            <a:r>
              <a:rPr lang="en-US" sz="1400" dirty="0">
                <a:latin typeface="Calibri" panose="020F0502020204030204" pitchFamily="34" charset="0"/>
                <a:cs typeface="Times New Roman" panose="02020603050405020304" pitchFamily="18" charset="0"/>
              </a:rPr>
              <a:t>Research direction 10b: The management or orchestration of </a:t>
            </a:r>
            <a:r>
              <a:rPr lang="en-US" sz="1400" dirty="0" err="1">
                <a:latin typeface="Calibri" panose="020F0502020204030204" pitchFamily="34" charset="0"/>
                <a:cs typeface="Times New Roman" panose="02020603050405020304" pitchFamily="18" charset="0"/>
              </a:rPr>
              <a:t>multiactor</a:t>
            </a:r>
            <a:r>
              <a:rPr lang="en-US" sz="1400" dirty="0">
                <a:latin typeface="Calibri" panose="020F0502020204030204" pitchFamily="34" charset="0"/>
                <a:cs typeface="Times New Roman" panose="02020603050405020304" pitchFamily="18" charset="0"/>
              </a:rPr>
              <a:t> business models needs further investigation. We also call for empirical studies that capture process insights into how providers transition toward becoming platform providers</a:t>
            </a:r>
            <a:endParaRPr lang="pt-BR" sz="1400" dirty="0">
              <a:latin typeface="Calibri" panose="020F0502020204030204" pitchFamily="34" charset="0"/>
              <a:cs typeface="Times New Roman" panose="02020603050405020304" pitchFamily="18" charset="0"/>
            </a:endParaRPr>
          </a:p>
        </p:txBody>
      </p:sp>
      <p:sp>
        <p:nvSpPr>
          <p:cNvPr id="18" name="CaixaDeTexto 17">
            <a:extLst>
              <a:ext uri="{FF2B5EF4-FFF2-40B4-BE49-F238E27FC236}">
                <a16:creationId xmlns:a16="http://schemas.microsoft.com/office/drawing/2014/main" id="{A608365B-D045-F896-6EDB-3F82C11EB701}"/>
              </a:ext>
            </a:extLst>
          </p:cNvPr>
          <p:cNvSpPr txBox="1"/>
          <p:nvPr/>
        </p:nvSpPr>
        <p:spPr>
          <a:xfrm>
            <a:off x="6552136" y="4221626"/>
            <a:ext cx="3584457" cy="369332"/>
          </a:xfrm>
          <a:prstGeom prst="rect">
            <a:avLst/>
          </a:prstGeom>
          <a:noFill/>
        </p:spPr>
        <p:txBody>
          <a:bodyPr wrap="square">
            <a:spAutoFit/>
          </a:bodyPr>
          <a:lstStyle/>
          <a:p>
            <a:pPr algn="l"/>
            <a:r>
              <a:rPr lang="en-US" b="1" dirty="0">
                <a:latin typeface="AdvOT596495f2"/>
              </a:rPr>
              <a:t>10</a:t>
            </a:r>
            <a:r>
              <a:rPr lang="en-US" b="1" dirty="0"/>
              <a:t> P</a:t>
            </a:r>
            <a:r>
              <a:rPr lang="en-US" sz="1800" b="1" dirty="0">
                <a:latin typeface="Calibri" panose="020F0502020204030204" pitchFamily="34" charset="0"/>
                <a:cs typeface="Times New Roman" panose="02020603050405020304" pitchFamily="18" charset="0"/>
              </a:rPr>
              <a:t>latform provider </a:t>
            </a:r>
            <a:endParaRPr lang="pt-BR" b="1" dirty="0">
              <a:latin typeface="AdvOT596495f2"/>
            </a:endParaRPr>
          </a:p>
        </p:txBody>
      </p:sp>
      <p:sp>
        <p:nvSpPr>
          <p:cNvPr id="19" name="CaixaDeTexto 18">
            <a:extLst>
              <a:ext uri="{FF2B5EF4-FFF2-40B4-BE49-F238E27FC236}">
                <a16:creationId xmlns:a16="http://schemas.microsoft.com/office/drawing/2014/main" id="{43B3A79E-F49C-5F8C-5527-BE1F11564B23}"/>
              </a:ext>
            </a:extLst>
          </p:cNvPr>
          <p:cNvSpPr txBox="1"/>
          <p:nvPr/>
        </p:nvSpPr>
        <p:spPr>
          <a:xfrm>
            <a:off x="386334" y="0"/>
            <a:ext cx="6094476" cy="461665"/>
          </a:xfrm>
          <a:prstGeom prst="rect">
            <a:avLst/>
          </a:prstGeom>
          <a:noFill/>
        </p:spPr>
        <p:txBody>
          <a:bodyPr wrap="square">
            <a:spAutoFit/>
          </a:bodyPr>
          <a:lstStyle/>
          <a:p>
            <a:r>
              <a:rPr lang="pt-BR" sz="2400" b="1" i="0" u="none" strike="noStrike" baseline="0" dirty="0" err="1">
                <a:latin typeface="AdvOT596495f2"/>
              </a:rPr>
              <a:t>Research</a:t>
            </a:r>
            <a:r>
              <a:rPr lang="pt-BR" sz="2400" b="1" i="0" u="none" strike="noStrike" baseline="0" dirty="0">
                <a:latin typeface="AdvOT596495f2"/>
              </a:rPr>
              <a:t> </a:t>
            </a:r>
            <a:r>
              <a:rPr lang="pt-BR" sz="2400" b="1" i="0" u="none" strike="noStrike" baseline="0" dirty="0" err="1">
                <a:latin typeface="AdvOT596495f2"/>
              </a:rPr>
              <a:t>Directions</a:t>
            </a:r>
            <a:endParaRPr lang="pt-BR" sz="2400" b="1" dirty="0"/>
          </a:p>
        </p:txBody>
      </p:sp>
    </p:spTree>
    <p:extLst>
      <p:ext uri="{BB962C8B-B14F-4D97-AF65-F5344CB8AC3E}">
        <p14:creationId xmlns:p14="http://schemas.microsoft.com/office/powerpoint/2010/main" val="4293323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447D6-CB7A-5907-9F56-198DC9E9AF14}"/>
              </a:ext>
            </a:extLst>
          </p:cNvPr>
          <p:cNvSpPr>
            <a:spLocks noGrp="1"/>
          </p:cNvSpPr>
          <p:nvPr>
            <p:ph type="title"/>
          </p:nvPr>
        </p:nvSpPr>
        <p:spPr/>
        <p:txBody>
          <a:bodyPr>
            <a:normAutofit/>
          </a:bodyPr>
          <a:lstStyle/>
          <a:p>
            <a:r>
              <a:rPr lang="pt-BR" dirty="0"/>
              <a:t>Contribuições Teóricas</a:t>
            </a:r>
          </a:p>
        </p:txBody>
      </p:sp>
      <p:sp>
        <p:nvSpPr>
          <p:cNvPr id="3" name="Espaço Reservado para Data 2">
            <a:extLst>
              <a:ext uri="{FF2B5EF4-FFF2-40B4-BE49-F238E27FC236}">
                <a16:creationId xmlns:a16="http://schemas.microsoft.com/office/drawing/2014/main" id="{9C1010A8-0B9E-8856-F3C2-431825E85719}"/>
              </a:ext>
            </a:extLst>
          </p:cNvPr>
          <p:cNvSpPr>
            <a:spLocks noGrp="1"/>
          </p:cNvSpPr>
          <p:nvPr>
            <p:ph type="dt" sz="half" idx="10"/>
          </p:nvPr>
        </p:nvSpPr>
        <p:spPr/>
        <p:txBody>
          <a:bodyPr/>
          <a:lstStyle/>
          <a:p>
            <a:pPr rtl="0"/>
            <a:fld id="{45D2EFA0-DD31-4334-BD97-CA68CA1EAF7D}" type="datetime1">
              <a:rPr lang="pt-BR" smtClean="0"/>
              <a:t>07/06/2022</a:t>
            </a:fld>
            <a:endParaRPr lang="en-US" dirty="0"/>
          </a:p>
        </p:txBody>
      </p:sp>
      <p:sp>
        <p:nvSpPr>
          <p:cNvPr id="5" name="CaixaDeTexto 4">
            <a:extLst>
              <a:ext uri="{FF2B5EF4-FFF2-40B4-BE49-F238E27FC236}">
                <a16:creationId xmlns:a16="http://schemas.microsoft.com/office/drawing/2014/main" id="{76C5BC61-3FC7-2FA1-FE58-44FD4BAEBF0C}"/>
              </a:ext>
            </a:extLst>
          </p:cNvPr>
          <p:cNvSpPr txBox="1"/>
          <p:nvPr/>
        </p:nvSpPr>
        <p:spPr>
          <a:xfrm>
            <a:off x="575894" y="1951108"/>
            <a:ext cx="11204980" cy="3836563"/>
          </a:xfrm>
          <a:prstGeom prst="rect">
            <a:avLst/>
          </a:prstGeom>
          <a:noFill/>
        </p:spPr>
        <p:txBody>
          <a:bodyPr wrap="square">
            <a:spAutoFit/>
          </a:bodyPr>
          <a:lstStyle/>
          <a:p>
            <a:pPr marL="635" algn="just">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Our first contribution is the review of the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literature. Drawing on previous studies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Kowalkowski</a:t>
            </a:r>
            <a:r>
              <a:rPr lang="en-US" sz="2400" dirty="0">
                <a:effectLst/>
                <a:latin typeface="Calibri" panose="020F0502020204030204" pitchFamily="34" charset="0"/>
                <a:ea typeface="Calibri" panose="020F0502020204030204" pitchFamily="34" charset="0"/>
                <a:cs typeface="Times New Roman" panose="02020603050405020304" pitchFamily="18" charset="0"/>
              </a:rPr>
              <a:t> et al., 2015), we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provide a definition and conceptualization of digital </a:t>
            </a:r>
            <a:r>
              <a:rPr lang="en-US" sz="2400" b="1"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marL="635" algn="just">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Second, we extend the dialogue on digital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by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presenting a typology of five business models </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Huikkola</a:t>
            </a:r>
            <a:r>
              <a:rPr lang="en-US" sz="2400" dirty="0">
                <a:effectLst/>
                <a:latin typeface="Calibri" panose="020F0502020204030204" pitchFamily="34" charset="0"/>
                <a:ea typeface="Calibri" panose="020F0502020204030204" pitchFamily="34" charset="0"/>
                <a:cs typeface="Times New Roman" panose="02020603050405020304" pitchFamily="18" charset="0"/>
              </a:rPr>
              <a:t> &amp;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Kohtamäki</a:t>
            </a:r>
            <a:r>
              <a:rPr lang="en-US" sz="2400" dirty="0">
                <a:effectLst/>
                <a:latin typeface="Calibri" panose="020F0502020204030204" pitchFamily="34" charset="0"/>
                <a:ea typeface="Calibri" panose="020F0502020204030204" pitchFamily="34" charset="0"/>
                <a:cs typeface="Times New Roman" panose="02020603050405020304" pitchFamily="18" charset="0"/>
              </a:rPr>
              <a:t>, 2018;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Kowalkowski</a:t>
            </a:r>
            <a:r>
              <a:rPr lang="en-US" sz="2400" dirty="0">
                <a:effectLst/>
                <a:latin typeface="Calibri" panose="020F0502020204030204" pitchFamily="34" charset="0"/>
                <a:ea typeface="Calibri" panose="020F0502020204030204" pitchFamily="34" charset="0"/>
                <a:cs typeface="Times New Roman" panose="02020603050405020304" pitchFamily="18" charset="0"/>
              </a:rPr>
              <a:t> et al., 2015).</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p>
            <a:pPr marL="635" algn="just">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third and perhaps most important contribution is the use of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four theories of the firm (industrial organization, the resource-based view, organizational identity, and the transaction cost approach)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understand the configurations of the five identified digital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servitization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business models.</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891568"/>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623_TF33552983" id="{3F923CBD-04A0-41B3-B873-EF426160762E}" vid="{54083136-2BEC-4495-B8B7-3CA1817B37D9}"/>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Futuro Progressivo</Template>
  <TotalTime>906</TotalTime>
  <Words>1724</Words>
  <Application>Microsoft Office PowerPoint</Application>
  <PresentationFormat>Widescreen</PresentationFormat>
  <Paragraphs>70</Paragraphs>
  <Slides>10</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10</vt:i4>
      </vt:variant>
    </vt:vector>
  </HeadingPairs>
  <TitlesOfParts>
    <vt:vector size="19" baseType="lpstr">
      <vt:lpstr>AdvOT596495f2</vt:lpstr>
      <vt:lpstr>AdvOT596495f2+fb</vt:lpstr>
      <vt:lpstr>AdvOT7fb33346.I</vt:lpstr>
      <vt:lpstr>Arial</vt:lpstr>
      <vt:lpstr>Calibri</vt:lpstr>
      <vt:lpstr>Franklin Gothic Book</vt:lpstr>
      <vt:lpstr>Franklin Gothic Demi</vt:lpstr>
      <vt:lpstr>Wingdings 2</vt:lpstr>
      <vt:lpstr>DividendVTI</vt:lpstr>
      <vt:lpstr>Digital servitization business models in ecosystems: A theory of the firm</vt:lpstr>
      <vt:lpstr>How does digital servitization shape business model configurations, and which research directions should be taken based on the interplay between digital servitization business models and theories of the firm within ecosystems and platforms?     Como a servitização digital molda as configurações do modelo de negócios e quais direções de pesquisa devem ser tomadas com base na interação entre os modelos de negócios da servitização digital e as teorias da empresa dentro de ecossistemas e plataformas?  </vt:lpstr>
      <vt:lpstr>Principais construtos  </vt:lpstr>
      <vt:lpstr>Apresentação do PowerPoint</vt:lpstr>
      <vt:lpstr>Apresentação do PowerPoint</vt:lpstr>
      <vt:lpstr>Apresentação do PowerPoint</vt:lpstr>
      <vt:lpstr>Apresentação do PowerPoint</vt:lpstr>
      <vt:lpstr>Apresentação do PowerPoint</vt:lpstr>
      <vt:lpstr>Contribuições Teóricas</vt:lpstr>
      <vt:lpstr>Contribuições PRÁTICAS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servitization business models in ecosystems: A theory of the firm</dc:title>
  <dc:creator>Erika Kajiyama Ikeda</dc:creator>
  <cp:lastModifiedBy>Erika Kajiyama Ikeda</cp:lastModifiedBy>
  <cp:revision>1</cp:revision>
  <dcterms:created xsi:type="dcterms:W3CDTF">2022-06-07T02:48:19Z</dcterms:created>
  <dcterms:modified xsi:type="dcterms:W3CDTF">2022-06-07T20:53:01Z</dcterms:modified>
</cp:coreProperties>
</file>