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embeddedFontLst>
    <p:embeddedFont>
      <p:font typeface="Montserrat"/>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21" roundtripDataSignature="AMtx7mgYKCrkrcLgz019fwQ5poGr/36l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br>
              <a:rPr b="0" i="0" lang="en-US" sz="1800" u="none" strike="noStrike">
                <a:solidFill>
                  <a:srgbClr val="000000"/>
                </a:solidFill>
                <a:latin typeface="Arial"/>
                <a:ea typeface="Arial"/>
                <a:cs typeface="Arial"/>
                <a:sym typeface="Arial"/>
              </a:rPr>
            </a:br>
            <a:br>
              <a:rPr lang="en-US"/>
            </a:br>
            <a:br>
              <a:rPr lang="en-US"/>
            </a:br>
            <a:br>
              <a:rPr lang="en-US"/>
            </a:br>
            <a:endParaRPr/>
          </a:p>
        </p:txBody>
      </p:sp>
      <p:sp>
        <p:nvSpPr>
          <p:cNvPr id="66" name="Google Shape;66;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326e9fc42a_0_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g1326e9fc42a_0_4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sz="280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RQ1:  What are the main strategies of a sustainable circular economy?</a:t>
            </a:r>
            <a:endParaRPr b="0"/>
          </a:p>
          <a:p>
            <a:pPr indent="0" lvl="0" marL="0" rtl="0" algn="l">
              <a:lnSpc>
                <a:spcPct val="100000"/>
              </a:lnSpc>
              <a:spcBef>
                <a:spcPts val="0"/>
              </a:spcBef>
              <a:spcAft>
                <a:spcPts val="0"/>
              </a:spcAft>
              <a:buSzPts val="1400"/>
              <a:buNone/>
            </a:pPr>
            <a:r>
              <a:rPr b="0" i="0" lang="en-US" sz="1800" u="none" strike="noStrike">
                <a:solidFill>
                  <a:srgbClr val="000000"/>
                </a:solidFill>
                <a:latin typeface="Arial"/>
                <a:ea typeface="Arial"/>
                <a:cs typeface="Arial"/>
                <a:sym typeface="Arial"/>
              </a:rPr>
              <a:t>RQ2: Which of these strategies are present in the CS Reporting of companies operating in Brazil?</a:t>
            </a:r>
            <a:endParaRPr b="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The objectives are: (1) identify and analyze circular and sustainable strategies (2) analyze the adoption of these strategies by companies operating in Brazil; (3) propose a framework on SCE in companies' processes</a:t>
            </a:r>
            <a:endParaRPr/>
          </a:p>
        </p:txBody>
      </p:sp>
      <p:sp>
        <p:nvSpPr>
          <p:cNvPr id="150" name="Google Shape;150;g1326e9fc42a_0_4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en-US" sz="1800" u="none" strike="noStrike">
                <a:solidFill>
                  <a:srgbClr val="000000"/>
                </a:solidFill>
                <a:latin typeface="Arial"/>
                <a:ea typeface="Arial"/>
                <a:cs typeface="Arial"/>
                <a:sym typeface="Arial"/>
              </a:rPr>
              <a:t>Thank you!</a:t>
            </a:r>
            <a:endParaRPr b="0"/>
          </a:p>
          <a:p>
            <a:pPr indent="0" lvl="0" marL="0" rtl="0" algn="l">
              <a:lnSpc>
                <a:spcPct val="100000"/>
              </a:lnSpc>
              <a:spcBef>
                <a:spcPts val="0"/>
              </a:spcBef>
              <a:spcAft>
                <a:spcPts val="0"/>
              </a:spcAft>
              <a:buSzPts val="1400"/>
              <a:buNone/>
            </a:pPr>
            <a:r>
              <a:rPr b="0" i="0" lang="en-US" sz="1800" u="none" strike="noStrike">
                <a:solidFill>
                  <a:srgbClr val="000000"/>
                </a:solidFill>
                <a:latin typeface="Arial"/>
                <a:ea typeface="Arial"/>
                <a:cs typeface="Arial"/>
                <a:sym typeface="Arial"/>
              </a:rPr>
              <a:t>Obrigada!</a:t>
            </a:r>
            <a:endParaRPr b="0"/>
          </a:p>
          <a:p>
            <a:pPr indent="0" lvl="0" marL="0" rtl="0" algn="l">
              <a:lnSpc>
                <a:spcPct val="100000"/>
              </a:lnSpc>
              <a:spcBef>
                <a:spcPts val="0"/>
              </a:spcBef>
              <a:spcAft>
                <a:spcPts val="0"/>
              </a:spcAft>
              <a:buSzPts val="1400"/>
              <a:buNone/>
            </a:pPr>
            <a:br>
              <a:rPr lang="en-US"/>
            </a:br>
            <a:endParaRPr/>
          </a:p>
        </p:txBody>
      </p:sp>
      <p:sp>
        <p:nvSpPr>
          <p:cNvPr id="157" name="Google Shape;157;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9aaa2db1c_1_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2" name="Google Shape;72;g129aaa2db1c_1_3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3" name="Google Shape;73;g129aaa2db1c_1_3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0" name="Google Shape;90;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sz="280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RQ1:  What are the main strategies of a sustainable circular economy?</a:t>
            </a:r>
            <a:endParaRPr b="0"/>
          </a:p>
          <a:p>
            <a:pPr indent="0" lvl="0" marL="0" rtl="0" algn="l">
              <a:lnSpc>
                <a:spcPct val="100000"/>
              </a:lnSpc>
              <a:spcBef>
                <a:spcPts val="0"/>
              </a:spcBef>
              <a:spcAft>
                <a:spcPts val="0"/>
              </a:spcAft>
              <a:buSzPts val="1400"/>
              <a:buNone/>
            </a:pPr>
            <a:r>
              <a:rPr b="0" i="0" lang="en-US" sz="1800" u="none" strike="noStrike">
                <a:solidFill>
                  <a:srgbClr val="000000"/>
                </a:solidFill>
                <a:latin typeface="Arial"/>
                <a:ea typeface="Arial"/>
                <a:cs typeface="Arial"/>
                <a:sym typeface="Arial"/>
              </a:rPr>
              <a:t>RQ2: Which of these strategies are present in the CS Reporting of companies operating in Brazil?</a:t>
            </a:r>
            <a:endParaRPr b="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The objectives are: (1) identify and analyze circular and sustainable strategies (2) analyze the adoption of these strategies by companies operating in Brazil; (3) propose a framework on SCE in companies' processes</a:t>
            </a:r>
            <a:endParaRPr/>
          </a:p>
        </p:txBody>
      </p:sp>
      <p:sp>
        <p:nvSpPr>
          <p:cNvPr id="91" name="Google Shape;91;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28777c087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128777c0878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g128777c0878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326e9fc42a_0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g1326e9fc42a_0_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g1326e9fc42a_0_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326e9fc42a_0_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1326e9fc42a_0_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g1326e9fc42a_0_3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326e9fc42a_0_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g1326e9fc42a_0_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g1326e9fc42a_0_4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326e9fc42a_0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g1326e9fc42a_0_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sz="280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RQ1:  What are the main strategies of a sustainable circular economy?</a:t>
            </a:r>
            <a:endParaRPr b="0"/>
          </a:p>
          <a:p>
            <a:pPr indent="0" lvl="0" marL="0" rtl="0" algn="l">
              <a:lnSpc>
                <a:spcPct val="100000"/>
              </a:lnSpc>
              <a:spcBef>
                <a:spcPts val="0"/>
              </a:spcBef>
              <a:spcAft>
                <a:spcPts val="0"/>
              </a:spcAft>
              <a:buSzPts val="1400"/>
              <a:buNone/>
            </a:pPr>
            <a:r>
              <a:rPr b="0" i="0" lang="en-US" sz="1800" u="none" strike="noStrike">
                <a:solidFill>
                  <a:srgbClr val="000000"/>
                </a:solidFill>
                <a:latin typeface="Arial"/>
                <a:ea typeface="Arial"/>
                <a:cs typeface="Arial"/>
                <a:sym typeface="Arial"/>
              </a:rPr>
              <a:t>RQ2: Which of these strategies are present in the CS Reporting of companies operating in Brazil?</a:t>
            </a:r>
            <a:endParaRPr b="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The objectives are: (1) identify and analyze circular and sustainable strategies (2) analyze the adoption of these strategies by companies operating in Brazil; (3) propose a framework on SCE in companies' processes</a:t>
            </a:r>
            <a:endParaRPr/>
          </a:p>
        </p:txBody>
      </p:sp>
      <p:sp>
        <p:nvSpPr>
          <p:cNvPr id="136" name="Google Shape;136;g1326e9fc42a_0_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326e9fc42a_0_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1326e9fc42a_0_7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sz="280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RQ1:  What are the main strategies of a sustainable circular economy?</a:t>
            </a:r>
            <a:endParaRPr b="0"/>
          </a:p>
          <a:p>
            <a:pPr indent="0" lvl="0" marL="0" rtl="0" algn="l">
              <a:lnSpc>
                <a:spcPct val="100000"/>
              </a:lnSpc>
              <a:spcBef>
                <a:spcPts val="0"/>
              </a:spcBef>
              <a:spcAft>
                <a:spcPts val="0"/>
              </a:spcAft>
              <a:buSzPts val="1400"/>
              <a:buNone/>
            </a:pPr>
            <a:r>
              <a:rPr b="0" i="0" lang="en-US" sz="1800" u="none" strike="noStrike">
                <a:solidFill>
                  <a:srgbClr val="000000"/>
                </a:solidFill>
                <a:latin typeface="Arial"/>
                <a:ea typeface="Arial"/>
                <a:cs typeface="Arial"/>
                <a:sym typeface="Arial"/>
              </a:rPr>
              <a:t>RQ2: Which of these strategies are present in the CS Reporting of companies operating in Brazil?</a:t>
            </a:r>
            <a:endParaRPr b="0"/>
          </a:p>
          <a:p>
            <a:pPr indent="0" lvl="0" marL="0" rtl="0" algn="l">
              <a:lnSpc>
                <a:spcPct val="100000"/>
              </a:lnSpc>
              <a:spcBef>
                <a:spcPts val="0"/>
              </a:spcBef>
              <a:spcAft>
                <a:spcPts val="0"/>
              </a:spcAft>
              <a:buSzPts val="1400"/>
              <a:buNone/>
            </a:pPr>
            <a:br>
              <a:rPr b="0" lang="en-US"/>
            </a:br>
            <a:r>
              <a:rPr b="0" i="0" lang="en-US" sz="1800" u="none" strike="noStrike">
                <a:solidFill>
                  <a:srgbClr val="000000"/>
                </a:solidFill>
                <a:latin typeface="Arial"/>
                <a:ea typeface="Arial"/>
                <a:cs typeface="Arial"/>
                <a:sym typeface="Arial"/>
              </a:rPr>
              <a:t>The objectives are: (1) identify and analyze circular and sustainable strategies (2) analyze the adoption of these strategies by companies operating in Brazil; (3) propose a framework on SCE in companies' processes</a:t>
            </a:r>
            <a:endParaRPr/>
          </a:p>
        </p:txBody>
      </p:sp>
      <p:sp>
        <p:nvSpPr>
          <p:cNvPr id="143" name="Google Shape;143;g1326e9fc42a_0_7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 Id="rId3" Type="http://schemas.openxmlformats.org/officeDocument/2006/relationships/image" Target="../media/image1.png"/><Relationship Id="rId4"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4" name="Shape 14"/>
        <p:cNvGrpSpPr/>
        <p:nvPr/>
      </p:nvGrpSpPr>
      <p:grpSpPr>
        <a:xfrm>
          <a:off x="0" y="0"/>
          <a:ext cx="0" cy="0"/>
          <a:chOff x="0" y="0"/>
          <a:chExt cx="0" cy="0"/>
        </a:xfrm>
      </p:grpSpPr>
      <p:sp>
        <p:nvSpPr>
          <p:cNvPr id="15" name="Google Shape;15;p15"/>
          <p:cNvSpPr/>
          <p:nvPr/>
        </p:nvSpPr>
        <p:spPr>
          <a:xfrm>
            <a:off x="4245429" y="6019800"/>
            <a:ext cx="4746171" cy="7620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15"/>
          <p:cNvSpPr/>
          <p:nvPr/>
        </p:nvSpPr>
        <p:spPr>
          <a:xfrm>
            <a:off x="0" y="6061522"/>
            <a:ext cx="4114800" cy="7620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15"/>
          <p:cNvSpPr txBox="1"/>
          <p:nvPr>
            <p:ph idx="1" type="subTitle"/>
          </p:nvPr>
        </p:nvSpPr>
        <p:spPr>
          <a:xfrm>
            <a:off x="462224" y="3886200"/>
            <a:ext cx="8224576" cy="1752600"/>
          </a:xfrm>
          <a:prstGeom prst="rect">
            <a:avLst/>
          </a:prstGeom>
          <a:noFill/>
          <a:ln>
            <a:noFill/>
          </a:ln>
        </p:spPr>
        <p:txBody>
          <a:bodyPr anchorCtr="0" anchor="t" bIns="45700" lIns="0" spcFirstLastPara="1" rIns="91425" wrap="square" tIns="45700">
            <a:noAutofit/>
          </a:bodyPr>
          <a:lstStyle>
            <a:lvl1pPr lvl="0" algn="ctr">
              <a:lnSpc>
                <a:spcPct val="90000"/>
              </a:lnSpc>
              <a:spcBef>
                <a:spcPts val="1000"/>
              </a:spcBef>
              <a:spcAft>
                <a:spcPts val="0"/>
              </a:spcAft>
              <a:buClr>
                <a:srgbClr val="7F7F7F"/>
              </a:buClr>
              <a:buSzPts val="2800"/>
              <a:buNone/>
              <a:defRPr>
                <a:solidFill>
                  <a:srgbClr val="7F7F7F"/>
                </a:solidFill>
              </a:defRPr>
            </a:lvl1pPr>
            <a:lvl2pPr lvl="1" algn="ctr">
              <a:lnSpc>
                <a:spcPct val="90000"/>
              </a:lnSpc>
              <a:spcBef>
                <a:spcPts val="500"/>
              </a:spcBef>
              <a:spcAft>
                <a:spcPts val="0"/>
              </a:spcAft>
              <a:buClr>
                <a:srgbClr val="888888"/>
              </a:buClr>
              <a:buSzPts val="2800"/>
              <a:buNone/>
              <a:defRPr>
                <a:solidFill>
                  <a:srgbClr val="888888"/>
                </a:solidFill>
              </a:defRPr>
            </a:lvl2pPr>
            <a:lvl3pPr lvl="2" algn="ctr">
              <a:lnSpc>
                <a:spcPct val="90000"/>
              </a:lnSpc>
              <a:spcBef>
                <a:spcPts val="500"/>
              </a:spcBef>
              <a:spcAft>
                <a:spcPts val="0"/>
              </a:spcAft>
              <a:buClr>
                <a:srgbClr val="888888"/>
              </a:buClr>
              <a:buSzPts val="2400"/>
              <a:buNone/>
              <a:defRPr>
                <a:solidFill>
                  <a:srgbClr val="888888"/>
                </a:solidFill>
              </a:defRPr>
            </a:lvl3pPr>
            <a:lvl4pPr lvl="3" algn="ctr">
              <a:lnSpc>
                <a:spcPct val="90000"/>
              </a:lnSpc>
              <a:spcBef>
                <a:spcPts val="500"/>
              </a:spcBef>
              <a:spcAft>
                <a:spcPts val="0"/>
              </a:spcAft>
              <a:buClr>
                <a:srgbClr val="888888"/>
              </a:buClr>
              <a:buSzPts val="2000"/>
              <a:buNone/>
              <a:defRPr>
                <a:solidFill>
                  <a:srgbClr val="888888"/>
                </a:solidFill>
              </a:defRPr>
            </a:lvl4pPr>
            <a:lvl5pPr lvl="4" algn="ctr">
              <a:lnSpc>
                <a:spcPct val="90000"/>
              </a:lnSpc>
              <a:spcBef>
                <a:spcPts val="500"/>
              </a:spcBef>
              <a:spcAft>
                <a:spcPts val="0"/>
              </a:spcAft>
              <a:buClr>
                <a:srgbClr val="888888"/>
              </a:buClr>
              <a:buSzPts val="2000"/>
              <a:buNone/>
              <a:defRPr>
                <a:solidFill>
                  <a:srgbClr val="888888"/>
                </a:solidFill>
              </a:defRPr>
            </a:lvl5pPr>
            <a:lvl6pPr lvl="5" algn="ctr">
              <a:lnSpc>
                <a:spcPct val="90000"/>
              </a:lnSpc>
              <a:spcBef>
                <a:spcPts val="500"/>
              </a:spcBef>
              <a:spcAft>
                <a:spcPts val="0"/>
              </a:spcAft>
              <a:buClr>
                <a:srgbClr val="888888"/>
              </a:buClr>
              <a:buSzPts val="1800"/>
              <a:buNone/>
              <a:defRPr>
                <a:solidFill>
                  <a:srgbClr val="888888"/>
                </a:solidFill>
              </a:defRPr>
            </a:lvl6pPr>
            <a:lvl7pPr lvl="6" algn="ctr">
              <a:lnSpc>
                <a:spcPct val="90000"/>
              </a:lnSpc>
              <a:spcBef>
                <a:spcPts val="500"/>
              </a:spcBef>
              <a:spcAft>
                <a:spcPts val="0"/>
              </a:spcAft>
              <a:buClr>
                <a:srgbClr val="888888"/>
              </a:buClr>
              <a:buSzPts val="1800"/>
              <a:buNone/>
              <a:defRPr>
                <a:solidFill>
                  <a:srgbClr val="888888"/>
                </a:solidFill>
              </a:defRPr>
            </a:lvl7pPr>
            <a:lvl8pPr lvl="7" algn="ctr">
              <a:lnSpc>
                <a:spcPct val="90000"/>
              </a:lnSpc>
              <a:spcBef>
                <a:spcPts val="500"/>
              </a:spcBef>
              <a:spcAft>
                <a:spcPts val="0"/>
              </a:spcAft>
              <a:buClr>
                <a:srgbClr val="888888"/>
              </a:buClr>
              <a:buSzPts val="1800"/>
              <a:buNone/>
              <a:defRPr>
                <a:solidFill>
                  <a:srgbClr val="888888"/>
                </a:solidFill>
              </a:defRPr>
            </a:lvl8pPr>
            <a:lvl9pPr lvl="8" algn="ctr">
              <a:lnSpc>
                <a:spcPct val="90000"/>
              </a:lnSpc>
              <a:spcBef>
                <a:spcPts val="500"/>
              </a:spcBef>
              <a:spcAft>
                <a:spcPts val="0"/>
              </a:spcAft>
              <a:buClr>
                <a:srgbClr val="888888"/>
              </a:buClr>
              <a:buSzPts val="1800"/>
              <a:buNone/>
              <a:defRPr>
                <a:solidFill>
                  <a:srgbClr val="888888"/>
                </a:solidFill>
              </a:defRPr>
            </a:lvl9pPr>
          </a:lstStyle>
          <a:p/>
        </p:txBody>
      </p:sp>
      <p:pic>
        <p:nvPicPr>
          <p:cNvPr id="18" name="Google Shape;18;p15"/>
          <p:cNvPicPr preferRelativeResize="0"/>
          <p:nvPr/>
        </p:nvPicPr>
        <p:blipFill rotWithShape="1">
          <a:blip r:embed="rId2">
            <a:alphaModFix/>
          </a:blip>
          <a:srcRect b="0" l="0" r="0" t="0"/>
          <a:stretch/>
        </p:blipFill>
        <p:spPr>
          <a:xfrm>
            <a:off x="457200" y="6005971"/>
            <a:ext cx="2943076" cy="710244"/>
          </a:xfrm>
          <a:prstGeom prst="rect">
            <a:avLst/>
          </a:prstGeom>
          <a:noFill/>
          <a:ln>
            <a:noFill/>
          </a:ln>
        </p:spPr>
      </p:pic>
      <p:pic>
        <p:nvPicPr>
          <p:cNvPr id="19" name="Google Shape;19;p15"/>
          <p:cNvPicPr preferRelativeResize="0"/>
          <p:nvPr/>
        </p:nvPicPr>
        <p:blipFill rotWithShape="1">
          <a:blip r:embed="rId3">
            <a:alphaModFix/>
          </a:blip>
          <a:srcRect b="0" l="0" r="0" t="0"/>
          <a:stretch/>
        </p:blipFill>
        <p:spPr>
          <a:xfrm>
            <a:off x="6934200" y="-5108"/>
            <a:ext cx="1961606" cy="1471205"/>
          </a:xfrm>
          <a:prstGeom prst="rect">
            <a:avLst/>
          </a:prstGeom>
          <a:noFill/>
          <a:ln>
            <a:noFill/>
          </a:ln>
        </p:spPr>
      </p:pic>
      <p:pic>
        <p:nvPicPr>
          <p:cNvPr id="20" name="Google Shape;20;p15"/>
          <p:cNvPicPr preferRelativeResize="0"/>
          <p:nvPr/>
        </p:nvPicPr>
        <p:blipFill rotWithShape="1">
          <a:blip r:embed="rId4">
            <a:alphaModFix/>
          </a:blip>
          <a:srcRect b="0" l="0" r="0" t="0"/>
          <a:stretch/>
        </p:blipFill>
        <p:spPr>
          <a:xfrm>
            <a:off x="5963478" y="6021629"/>
            <a:ext cx="2739493" cy="69458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50" name="Shape 50"/>
        <p:cNvGrpSpPr/>
        <p:nvPr/>
      </p:nvGrpSpPr>
      <p:grpSpPr>
        <a:xfrm>
          <a:off x="0" y="0"/>
          <a:ext cx="0" cy="0"/>
          <a:chOff x="0" y="0"/>
          <a:chExt cx="0" cy="0"/>
        </a:xfrm>
      </p:grpSpPr>
      <p:sp>
        <p:nvSpPr>
          <p:cNvPr id="51" name="Google Shape;51;p24"/>
          <p:cNvSpPr txBox="1"/>
          <p:nvPr>
            <p:ph type="title"/>
          </p:nvPr>
        </p:nvSpPr>
        <p:spPr>
          <a:xfrm>
            <a:off x="304800" y="253372"/>
            <a:ext cx="8534400" cy="715962"/>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1"/>
              </a:buClr>
              <a:buSzPts val="2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4"/>
          <p:cNvSpPr txBox="1"/>
          <p:nvPr>
            <p:ph idx="1" type="body"/>
          </p:nvPr>
        </p:nvSpPr>
        <p:spPr>
          <a:xfrm>
            <a:off x="304800" y="1200150"/>
            <a:ext cx="4040188" cy="639762"/>
          </a:xfrm>
          <a:prstGeom prst="rect">
            <a:avLst/>
          </a:prstGeom>
          <a:noFill/>
          <a:ln>
            <a:noFill/>
          </a:ln>
        </p:spPr>
        <p:txBody>
          <a:bodyPr anchorCtr="0" anchor="b" bIns="45700" lIns="0" spcFirstLastPara="1" rIns="91425" wrap="square" tIns="45700">
            <a:noAutofit/>
          </a:bodyPr>
          <a:lstStyle>
            <a:lvl1pPr indent="-228600" lvl="0" marL="457200" algn="l">
              <a:lnSpc>
                <a:spcPct val="90000"/>
              </a:lnSpc>
              <a:spcBef>
                <a:spcPts val="1000"/>
              </a:spcBef>
              <a:spcAft>
                <a:spcPts val="0"/>
              </a:spcAft>
              <a:buClr>
                <a:schemeClr val="dk2"/>
              </a:buClr>
              <a:buSzPts val="2400"/>
              <a:buNone/>
              <a:defRPr b="1" sz="2400">
                <a:solidFill>
                  <a:schemeClr val="dk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 name="Google Shape;53;p24"/>
          <p:cNvSpPr txBox="1"/>
          <p:nvPr>
            <p:ph idx="2" type="body"/>
          </p:nvPr>
        </p:nvSpPr>
        <p:spPr>
          <a:xfrm>
            <a:off x="304800" y="1839912"/>
            <a:ext cx="4040188" cy="3951288"/>
          </a:xfrm>
          <a:prstGeom prst="rect">
            <a:avLst/>
          </a:prstGeom>
          <a:noFill/>
          <a:ln>
            <a:noFill/>
          </a:ln>
        </p:spPr>
        <p:txBody>
          <a:bodyPr anchorCtr="0" anchor="t" bIns="45700" lIns="0" spcFirstLastPara="1" rIns="91425" wrap="square" tIns="45700">
            <a:no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55600" lvl="2" marL="1371600" algn="l">
              <a:lnSpc>
                <a:spcPct val="90000"/>
              </a:lnSpc>
              <a:spcBef>
                <a:spcPts val="500"/>
              </a:spcBef>
              <a:spcAft>
                <a:spcPts val="0"/>
              </a:spcAft>
              <a:buClr>
                <a:schemeClr val="dk1"/>
              </a:buClr>
              <a:buSzPts val="2000"/>
              <a:buChar char="•"/>
              <a:defRPr sz="2000"/>
            </a:lvl3pPr>
            <a:lvl4pPr indent="-342900" lvl="3" marL="1828800" algn="l">
              <a:lnSpc>
                <a:spcPct val="90000"/>
              </a:lnSpc>
              <a:spcBef>
                <a:spcPts val="500"/>
              </a:spcBef>
              <a:spcAft>
                <a:spcPts val="0"/>
              </a:spcAft>
              <a:buClr>
                <a:schemeClr val="dk1"/>
              </a:buClr>
              <a:buSzPts val="1800"/>
              <a:buChar char="•"/>
              <a:defRPr sz="1800"/>
            </a:lvl4pPr>
            <a:lvl5pPr indent="-342900" lvl="4" marL="2286000" algn="l">
              <a:lnSpc>
                <a:spcPct val="9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24"/>
          <p:cNvSpPr txBox="1"/>
          <p:nvPr>
            <p:ph idx="3" type="body"/>
          </p:nvPr>
        </p:nvSpPr>
        <p:spPr>
          <a:xfrm>
            <a:off x="4797425" y="1200150"/>
            <a:ext cx="4041775" cy="639762"/>
          </a:xfrm>
          <a:prstGeom prst="rect">
            <a:avLst/>
          </a:prstGeom>
          <a:noFill/>
          <a:ln>
            <a:noFill/>
          </a:ln>
        </p:spPr>
        <p:txBody>
          <a:bodyPr anchorCtr="0" anchor="b" bIns="45700" lIns="0" spcFirstLastPara="1" rIns="91425" wrap="square" tIns="45700">
            <a:noAutofit/>
          </a:bodyPr>
          <a:lstStyle>
            <a:lvl1pPr indent="-228600" lvl="0" marL="457200" algn="l">
              <a:lnSpc>
                <a:spcPct val="90000"/>
              </a:lnSpc>
              <a:spcBef>
                <a:spcPts val="1000"/>
              </a:spcBef>
              <a:spcAft>
                <a:spcPts val="0"/>
              </a:spcAft>
              <a:buClr>
                <a:schemeClr val="dk2"/>
              </a:buClr>
              <a:buSzPts val="2400"/>
              <a:buNone/>
              <a:defRPr b="1" sz="2400">
                <a:solidFill>
                  <a:schemeClr val="dk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5" name="Google Shape;55;p24"/>
          <p:cNvSpPr txBox="1"/>
          <p:nvPr>
            <p:ph idx="4" type="body"/>
          </p:nvPr>
        </p:nvSpPr>
        <p:spPr>
          <a:xfrm>
            <a:off x="4797425" y="1839912"/>
            <a:ext cx="4041775" cy="3951288"/>
          </a:xfrm>
          <a:prstGeom prst="rect">
            <a:avLst/>
          </a:prstGeom>
          <a:noFill/>
          <a:ln>
            <a:noFill/>
          </a:ln>
        </p:spPr>
        <p:txBody>
          <a:bodyPr anchorCtr="0" anchor="t" bIns="45700" lIns="0" spcFirstLastPara="1" rIns="91425" wrap="square" tIns="45700">
            <a:no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55600" lvl="2" marL="1371600" algn="l">
              <a:lnSpc>
                <a:spcPct val="90000"/>
              </a:lnSpc>
              <a:spcBef>
                <a:spcPts val="500"/>
              </a:spcBef>
              <a:spcAft>
                <a:spcPts val="0"/>
              </a:spcAft>
              <a:buClr>
                <a:schemeClr val="dk1"/>
              </a:buClr>
              <a:buSzPts val="2000"/>
              <a:buChar char="•"/>
              <a:defRPr sz="2000"/>
            </a:lvl3pPr>
            <a:lvl4pPr indent="-342900" lvl="3" marL="1828800" algn="l">
              <a:lnSpc>
                <a:spcPct val="90000"/>
              </a:lnSpc>
              <a:spcBef>
                <a:spcPts val="500"/>
              </a:spcBef>
              <a:spcAft>
                <a:spcPts val="0"/>
              </a:spcAft>
              <a:buClr>
                <a:schemeClr val="dk1"/>
              </a:buClr>
              <a:buSzPts val="1800"/>
              <a:buChar char="•"/>
              <a:defRPr sz="1800"/>
            </a:lvl4pPr>
            <a:lvl5pPr indent="-342900" lvl="4" marL="2286000" algn="l">
              <a:lnSpc>
                <a:spcPct val="9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24"/>
          <p:cNvSpPr/>
          <p:nvPr/>
        </p:nvSpPr>
        <p:spPr>
          <a:xfrm>
            <a:off x="4710545" y="6363855"/>
            <a:ext cx="4041775" cy="369454"/>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7" name="Google Shape;57;p24"/>
          <p:cNvSpPr txBox="1"/>
          <p:nvPr/>
        </p:nvSpPr>
        <p:spPr>
          <a:xfrm>
            <a:off x="4715973" y="6467236"/>
            <a:ext cx="4428027"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rgbClr val="000000"/>
                </a:solidFill>
                <a:latin typeface="Arial"/>
                <a:ea typeface="Arial"/>
                <a:cs typeface="Arial"/>
                <a:sym typeface="Arial"/>
              </a:rPr>
              <a:t>© 2022 Universidade de São Paulo, Dryelle Rodrigues de Freitas, dryelleefreitas@usp.br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8" name="Shape 58"/>
        <p:cNvGrpSpPr/>
        <p:nvPr/>
      </p:nvGrpSpPr>
      <p:grpSpPr>
        <a:xfrm>
          <a:off x="0" y="0"/>
          <a:ext cx="0" cy="0"/>
          <a:chOff x="0" y="0"/>
          <a:chExt cx="0" cy="0"/>
        </a:xfrm>
      </p:grpSpPr>
      <p:sp>
        <p:nvSpPr>
          <p:cNvPr id="59" name="Google Shape;59;p25"/>
          <p:cNvSpPr txBox="1"/>
          <p:nvPr>
            <p:ph idx="1" type="body"/>
          </p:nvPr>
        </p:nvSpPr>
        <p:spPr>
          <a:xfrm>
            <a:off x="351975" y="1507056"/>
            <a:ext cx="8495727" cy="4669907"/>
          </a:xfrm>
          <a:prstGeom prst="rect">
            <a:avLst/>
          </a:prstGeom>
          <a:noFill/>
          <a:ln>
            <a:noFill/>
          </a:ln>
        </p:spPr>
        <p:txBody>
          <a:bodyPr anchorCtr="0" anchor="t" bIns="45700" lIns="0" spcFirstLastPara="1" rIns="91425" wrap="square" tIns="45700">
            <a:noAutofit/>
          </a:bodyPr>
          <a:lstStyle>
            <a:lvl1pPr indent="-406400" lvl="0" marL="457200" algn="l">
              <a:lnSpc>
                <a:spcPct val="90000"/>
              </a:lnSpc>
              <a:spcBef>
                <a:spcPts val="1000"/>
              </a:spcBef>
              <a:spcAft>
                <a:spcPts val="0"/>
              </a:spcAft>
              <a:buClr>
                <a:schemeClr val="dk1"/>
              </a:buClr>
              <a:buSzPts val="2800"/>
              <a:buChar char="•"/>
              <a:defRPr/>
            </a:lvl1pPr>
            <a:lvl2pPr indent="-406400" lvl="1" marL="914400" algn="l">
              <a:lnSpc>
                <a:spcPct val="90000"/>
              </a:lnSpc>
              <a:spcBef>
                <a:spcPts val="500"/>
              </a:spcBef>
              <a:spcAft>
                <a:spcPts val="0"/>
              </a:spcAft>
              <a:buClr>
                <a:schemeClr val="dk1"/>
              </a:buClr>
              <a:buSzPts val="2800"/>
              <a:buChar char="•"/>
              <a:defRPr/>
            </a:lvl2pPr>
            <a:lvl3pPr indent="-381000" lvl="2" marL="1371600" algn="l">
              <a:lnSpc>
                <a:spcPct val="90000"/>
              </a:lnSpc>
              <a:spcBef>
                <a:spcPts val="500"/>
              </a:spcBef>
              <a:spcAft>
                <a:spcPts val="0"/>
              </a:spcAft>
              <a:buClr>
                <a:schemeClr val="dk1"/>
              </a:buClr>
              <a:buSzPts val="2400"/>
              <a:buChar char="•"/>
              <a:defRPr/>
            </a:lvl3pPr>
            <a:lvl4pPr indent="-355600" lvl="3" marL="1828800" algn="l">
              <a:lnSpc>
                <a:spcPct val="90000"/>
              </a:lnSpc>
              <a:spcBef>
                <a:spcPts val="500"/>
              </a:spcBef>
              <a:spcAft>
                <a:spcPts val="0"/>
              </a:spcAft>
              <a:buClr>
                <a:schemeClr val="dk1"/>
              </a:buClr>
              <a:buSzPts val="2000"/>
              <a:buChar char="•"/>
              <a:defRPr/>
            </a:lvl4pPr>
            <a:lvl5pPr indent="-355600" lvl="4" marL="2286000" algn="l">
              <a:lnSpc>
                <a:spcPct val="90000"/>
              </a:lnSpc>
              <a:spcBef>
                <a:spcPts val="500"/>
              </a:spcBef>
              <a:spcAft>
                <a:spcPts val="0"/>
              </a:spcAft>
              <a:buClr>
                <a:schemeClr val="dk1"/>
              </a:buClr>
              <a:buSzPts val="20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0" name="Google Shape;60;p25"/>
          <p:cNvSpPr txBox="1"/>
          <p:nvPr>
            <p:ph type="title"/>
          </p:nvPr>
        </p:nvSpPr>
        <p:spPr>
          <a:xfrm>
            <a:off x="351975" y="365127"/>
            <a:ext cx="8495727" cy="81597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5"/>
          <p:cNvSpPr/>
          <p:nvPr/>
        </p:nvSpPr>
        <p:spPr>
          <a:xfrm>
            <a:off x="4655127" y="6446982"/>
            <a:ext cx="3999346" cy="258618"/>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62" name="Google Shape;62;p25"/>
          <p:cNvSpPr txBox="1"/>
          <p:nvPr/>
        </p:nvSpPr>
        <p:spPr>
          <a:xfrm>
            <a:off x="4715973" y="6467236"/>
            <a:ext cx="4428027"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rgbClr val="000000"/>
                </a:solidFill>
                <a:latin typeface="Arial"/>
                <a:ea typeface="Arial"/>
                <a:cs typeface="Arial"/>
                <a:sym typeface="Arial"/>
              </a:rPr>
              <a:t>© 2022 Universidade de São Paulo, Dryelle Rodrigues de Freitas, dryelleefreitas@usp.br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p:cSld name="Intestazione sezione">
    <p:spTree>
      <p:nvGrpSpPr>
        <p:cNvPr id="21" name="Shape 21"/>
        <p:cNvGrpSpPr/>
        <p:nvPr/>
      </p:nvGrpSpPr>
      <p:grpSpPr>
        <a:xfrm>
          <a:off x="0" y="0"/>
          <a:ext cx="0" cy="0"/>
          <a:chOff x="0" y="0"/>
          <a:chExt cx="0" cy="0"/>
        </a:xfrm>
      </p:grpSpPr>
      <p:sp>
        <p:nvSpPr>
          <p:cNvPr id="22" name="Google Shape;22;p16"/>
          <p:cNvSpPr txBox="1"/>
          <p:nvPr>
            <p:ph idx="1" type="body"/>
          </p:nvPr>
        </p:nvSpPr>
        <p:spPr>
          <a:xfrm>
            <a:off x="722313" y="5033473"/>
            <a:ext cx="7772400" cy="807464"/>
          </a:xfrm>
          <a:prstGeom prst="rect">
            <a:avLst/>
          </a:prstGeom>
          <a:noFill/>
          <a:ln>
            <a:noFill/>
          </a:ln>
        </p:spPr>
        <p:txBody>
          <a:bodyPr anchorCtr="0" anchor="ctr" bIns="45700" lIns="0" spcFirstLastPara="1" rIns="91425" wrap="square" tIns="45700">
            <a:noAutofit/>
          </a:bodyPr>
          <a:lstStyle>
            <a:lvl1pPr indent="-228600" lvl="0" marL="457200" algn="l">
              <a:lnSpc>
                <a:spcPct val="90000"/>
              </a:lnSpc>
              <a:spcBef>
                <a:spcPts val="1000"/>
              </a:spcBef>
              <a:spcAft>
                <a:spcPts val="0"/>
              </a:spcAft>
              <a:buClr>
                <a:srgbClr val="7F7F7F"/>
              </a:buClr>
              <a:buSzPts val="2000"/>
              <a:buNone/>
              <a:defRPr sz="2000">
                <a:solidFill>
                  <a:srgbClr val="7F7F7F"/>
                </a:solidFill>
              </a:defRPr>
            </a:lvl1pPr>
            <a:lvl2pPr indent="-228600" lvl="1" marL="914400" algn="l">
              <a:lnSpc>
                <a:spcPct val="90000"/>
              </a:lnSpc>
              <a:spcBef>
                <a:spcPts val="500"/>
              </a:spcBef>
              <a:spcAft>
                <a:spcPts val="0"/>
              </a:spcAft>
              <a:buClr>
                <a:srgbClr val="888888"/>
              </a:buClr>
              <a:buSzPts val="1800"/>
              <a:buNone/>
              <a:defRPr sz="1800">
                <a:solidFill>
                  <a:srgbClr val="888888"/>
                </a:solidFill>
              </a:defRPr>
            </a:lvl2pPr>
            <a:lvl3pPr indent="-228600" lvl="2" marL="1371600" algn="l">
              <a:lnSpc>
                <a:spcPct val="90000"/>
              </a:lnSpc>
              <a:spcBef>
                <a:spcPts val="500"/>
              </a:spcBef>
              <a:spcAft>
                <a:spcPts val="0"/>
              </a:spcAft>
              <a:buClr>
                <a:srgbClr val="888888"/>
              </a:buClr>
              <a:buSzPts val="1600"/>
              <a:buNone/>
              <a:defRPr sz="1600">
                <a:solidFill>
                  <a:srgbClr val="888888"/>
                </a:solidFill>
              </a:defRPr>
            </a:lvl3pPr>
            <a:lvl4pPr indent="-228600" lvl="3" marL="1828800" algn="l">
              <a:lnSpc>
                <a:spcPct val="90000"/>
              </a:lnSpc>
              <a:spcBef>
                <a:spcPts val="500"/>
              </a:spcBef>
              <a:spcAft>
                <a:spcPts val="0"/>
              </a:spcAft>
              <a:buClr>
                <a:srgbClr val="888888"/>
              </a:buClr>
              <a:buSzPts val="1400"/>
              <a:buNone/>
              <a:defRPr sz="1400">
                <a:solidFill>
                  <a:srgbClr val="888888"/>
                </a:solidFill>
              </a:defRPr>
            </a:lvl4pPr>
            <a:lvl5pPr indent="-228600" lvl="4" marL="2286000" algn="l">
              <a:lnSpc>
                <a:spcPct val="90000"/>
              </a:lnSpc>
              <a:spcBef>
                <a:spcPts val="500"/>
              </a:spcBef>
              <a:spcAft>
                <a:spcPts val="0"/>
              </a:spcAft>
              <a:buClr>
                <a:srgbClr val="888888"/>
              </a:buClr>
              <a:buSzPts val="1400"/>
              <a:buNone/>
              <a:defRPr sz="1400">
                <a:solidFill>
                  <a:srgbClr val="888888"/>
                </a:solidFill>
              </a:defRPr>
            </a:lvl5pPr>
            <a:lvl6pPr indent="-228600" lvl="5" marL="2743200" algn="l">
              <a:lnSpc>
                <a:spcPct val="90000"/>
              </a:lnSpc>
              <a:spcBef>
                <a:spcPts val="500"/>
              </a:spcBef>
              <a:spcAft>
                <a:spcPts val="0"/>
              </a:spcAft>
              <a:buClr>
                <a:srgbClr val="888888"/>
              </a:buClr>
              <a:buSzPts val="1400"/>
              <a:buNone/>
              <a:defRPr sz="1400">
                <a:solidFill>
                  <a:srgbClr val="888888"/>
                </a:solidFill>
              </a:defRPr>
            </a:lvl6pPr>
            <a:lvl7pPr indent="-228600" lvl="6" marL="3200400" algn="l">
              <a:lnSpc>
                <a:spcPct val="90000"/>
              </a:lnSpc>
              <a:spcBef>
                <a:spcPts val="500"/>
              </a:spcBef>
              <a:spcAft>
                <a:spcPts val="0"/>
              </a:spcAft>
              <a:buClr>
                <a:srgbClr val="888888"/>
              </a:buClr>
              <a:buSzPts val="1400"/>
              <a:buNone/>
              <a:defRPr sz="1400">
                <a:solidFill>
                  <a:srgbClr val="888888"/>
                </a:solidFill>
              </a:defRPr>
            </a:lvl7pPr>
            <a:lvl8pPr indent="-228600" lvl="7" marL="3657600" algn="l">
              <a:lnSpc>
                <a:spcPct val="90000"/>
              </a:lnSpc>
              <a:spcBef>
                <a:spcPts val="500"/>
              </a:spcBef>
              <a:spcAft>
                <a:spcPts val="0"/>
              </a:spcAft>
              <a:buClr>
                <a:srgbClr val="888888"/>
              </a:buClr>
              <a:buSzPts val="1400"/>
              <a:buNone/>
              <a:defRPr sz="1400">
                <a:solidFill>
                  <a:srgbClr val="888888"/>
                </a:solidFill>
              </a:defRPr>
            </a:lvl8pPr>
            <a:lvl9pPr indent="-228600" lvl="8" marL="4114800" algn="l">
              <a:lnSpc>
                <a:spcPct val="90000"/>
              </a:lnSpc>
              <a:spcBef>
                <a:spcPts val="500"/>
              </a:spcBef>
              <a:spcAft>
                <a:spcPts val="0"/>
              </a:spcAft>
              <a:buClr>
                <a:srgbClr val="888888"/>
              </a:buClr>
              <a:buSzPts val="1400"/>
              <a:buNone/>
              <a:defRPr sz="1400">
                <a:solidFill>
                  <a:srgbClr val="888888"/>
                </a:solidFill>
              </a:defRPr>
            </a:lvl9pPr>
          </a:lstStyle>
          <a:p/>
        </p:txBody>
      </p:sp>
      <p:sp>
        <p:nvSpPr>
          <p:cNvPr id="23" name="Google Shape;23;p16"/>
          <p:cNvSpPr/>
          <p:nvPr/>
        </p:nvSpPr>
        <p:spPr>
          <a:xfrm>
            <a:off x="4715973" y="6479966"/>
            <a:ext cx="3990109" cy="360218"/>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4" name="Google Shape;24;p16"/>
          <p:cNvSpPr txBox="1"/>
          <p:nvPr/>
        </p:nvSpPr>
        <p:spPr>
          <a:xfrm>
            <a:off x="4715973" y="6467236"/>
            <a:ext cx="6351554"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rgbClr val="000000"/>
                </a:solidFill>
                <a:latin typeface="Arial"/>
                <a:ea typeface="Arial"/>
                <a:cs typeface="Arial"/>
                <a:sym typeface="Arial"/>
              </a:rPr>
              <a:t>© 2022 Universidade de São Paulo, Dryelle Rodrigues de Freitas, dryelleefreitas@usp.br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5" name="Shape 25"/>
        <p:cNvGrpSpPr/>
        <p:nvPr/>
      </p:nvGrpSpPr>
      <p:grpSpPr>
        <a:xfrm>
          <a:off x="0" y="0"/>
          <a:ext cx="0" cy="0"/>
          <a:chOff x="0" y="0"/>
          <a:chExt cx="0" cy="0"/>
        </a:xfrm>
      </p:grpSpPr>
      <p:sp>
        <p:nvSpPr>
          <p:cNvPr id="26" name="Google Shape;26;p17"/>
          <p:cNvSpPr txBox="1"/>
          <p:nvPr>
            <p:ph type="title"/>
          </p:nvPr>
        </p:nvSpPr>
        <p:spPr>
          <a:xfrm>
            <a:off x="351975" y="290557"/>
            <a:ext cx="8531352" cy="7159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2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7"/>
          <p:cNvSpPr txBox="1"/>
          <p:nvPr>
            <p:ph idx="1" type="body"/>
          </p:nvPr>
        </p:nvSpPr>
        <p:spPr>
          <a:xfrm>
            <a:off x="351975" y="1206839"/>
            <a:ext cx="8531352" cy="5017622"/>
          </a:xfrm>
          <a:prstGeom prst="rect">
            <a:avLst/>
          </a:prstGeom>
          <a:noFill/>
          <a:ln>
            <a:noFill/>
          </a:ln>
        </p:spPr>
        <p:txBody>
          <a:bodyPr anchorCtr="0" anchor="t" bIns="45700" lIns="0" spcFirstLastPara="1" rIns="91425" wrap="square" tIns="45700">
            <a:noAutofit/>
          </a:bodyPr>
          <a:lstStyle>
            <a:lvl1pPr indent="-406400" lvl="0" marL="457200" algn="l">
              <a:lnSpc>
                <a:spcPct val="90000"/>
              </a:lnSpc>
              <a:spcBef>
                <a:spcPts val="1000"/>
              </a:spcBef>
              <a:spcAft>
                <a:spcPts val="0"/>
              </a:spcAft>
              <a:buClr>
                <a:schemeClr val="dk1"/>
              </a:buClr>
              <a:buSzPts val="2800"/>
              <a:buChar char="•"/>
              <a:defRPr/>
            </a:lvl1pPr>
            <a:lvl2pPr indent="-406400" lvl="1" marL="914400" algn="l">
              <a:lnSpc>
                <a:spcPct val="90000"/>
              </a:lnSpc>
              <a:spcBef>
                <a:spcPts val="500"/>
              </a:spcBef>
              <a:spcAft>
                <a:spcPts val="0"/>
              </a:spcAft>
              <a:buClr>
                <a:schemeClr val="dk1"/>
              </a:buClr>
              <a:buSzPts val="2800"/>
              <a:buChar char="•"/>
              <a:defRPr/>
            </a:lvl2pPr>
            <a:lvl3pPr indent="-381000" lvl="2" marL="1371600" algn="l">
              <a:lnSpc>
                <a:spcPct val="90000"/>
              </a:lnSpc>
              <a:spcBef>
                <a:spcPts val="500"/>
              </a:spcBef>
              <a:spcAft>
                <a:spcPts val="0"/>
              </a:spcAft>
              <a:buClr>
                <a:schemeClr val="dk1"/>
              </a:buClr>
              <a:buSzPts val="2400"/>
              <a:buChar char="•"/>
              <a:defRPr/>
            </a:lvl3pPr>
            <a:lvl4pPr indent="-355600" lvl="3" marL="1828800" algn="l">
              <a:lnSpc>
                <a:spcPct val="90000"/>
              </a:lnSpc>
              <a:spcBef>
                <a:spcPts val="500"/>
              </a:spcBef>
              <a:spcAft>
                <a:spcPts val="0"/>
              </a:spcAft>
              <a:buClr>
                <a:schemeClr val="dk1"/>
              </a:buClr>
              <a:buSzPts val="2000"/>
              <a:buChar char="•"/>
              <a:defRPr/>
            </a:lvl4pPr>
            <a:lvl5pPr indent="-355600" lvl="4" marL="2286000" algn="l">
              <a:lnSpc>
                <a:spcPct val="90000"/>
              </a:lnSpc>
              <a:spcBef>
                <a:spcPts val="500"/>
              </a:spcBef>
              <a:spcAft>
                <a:spcPts val="0"/>
              </a:spcAft>
              <a:buClr>
                <a:schemeClr val="dk1"/>
              </a:buClr>
              <a:buSzPts val="20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7"/>
          <p:cNvSpPr/>
          <p:nvPr/>
        </p:nvSpPr>
        <p:spPr>
          <a:xfrm>
            <a:off x="4747491" y="6456218"/>
            <a:ext cx="3916218" cy="332509"/>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29" name="Google Shape;29;p17"/>
          <p:cNvSpPr txBox="1"/>
          <p:nvPr/>
        </p:nvSpPr>
        <p:spPr>
          <a:xfrm>
            <a:off x="4715973" y="6467236"/>
            <a:ext cx="4428027"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rgbClr val="000000"/>
                </a:solidFill>
                <a:latin typeface="Arial"/>
                <a:ea typeface="Arial"/>
                <a:cs typeface="Arial"/>
                <a:sym typeface="Arial"/>
              </a:rPr>
              <a:t>© 2022 Universidade de São Paulo, Dryelle Rodrigues de Freitas, dryelleefreitas@usp.br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30" name="Shape 30"/>
        <p:cNvGrpSpPr/>
        <p:nvPr/>
      </p:nvGrpSpPr>
      <p:grpSpPr>
        <a:xfrm>
          <a:off x="0" y="0"/>
          <a:ext cx="0" cy="0"/>
          <a:chOff x="0" y="0"/>
          <a:chExt cx="0" cy="0"/>
        </a:xfrm>
      </p:grpSpPr>
      <p:sp>
        <p:nvSpPr>
          <p:cNvPr id="31" name="Google Shape;31;p18"/>
          <p:cNvSpPr/>
          <p:nvPr/>
        </p:nvSpPr>
        <p:spPr>
          <a:xfrm>
            <a:off x="0" y="5867400"/>
            <a:ext cx="9144000" cy="9906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 name="Google Shape;32;p18"/>
          <p:cNvSpPr txBox="1"/>
          <p:nvPr>
            <p:ph type="title"/>
          </p:nvPr>
        </p:nvSpPr>
        <p:spPr>
          <a:xfrm>
            <a:off x="351975" y="290557"/>
            <a:ext cx="8534400" cy="7159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2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8"/>
          <p:cNvSpPr txBox="1"/>
          <p:nvPr>
            <p:ph idx="1" type="body"/>
          </p:nvPr>
        </p:nvSpPr>
        <p:spPr>
          <a:xfrm>
            <a:off x="351975" y="1200613"/>
            <a:ext cx="8531352" cy="5017622"/>
          </a:xfrm>
          <a:prstGeom prst="rect">
            <a:avLst/>
          </a:prstGeom>
          <a:noFill/>
          <a:ln>
            <a:noFill/>
          </a:ln>
        </p:spPr>
        <p:txBody>
          <a:bodyPr anchorCtr="0" anchor="t" bIns="45700" lIns="0" spcFirstLastPara="1" rIns="91425" wrap="square" tIns="45700">
            <a:noAutofit/>
          </a:bodyPr>
          <a:lstStyle>
            <a:lvl1pPr indent="-406400" lvl="0" marL="457200" algn="l">
              <a:lnSpc>
                <a:spcPct val="90000"/>
              </a:lnSpc>
              <a:spcBef>
                <a:spcPts val="1000"/>
              </a:spcBef>
              <a:spcAft>
                <a:spcPts val="0"/>
              </a:spcAft>
              <a:buClr>
                <a:schemeClr val="dk1"/>
              </a:buClr>
              <a:buSzPts val="2800"/>
              <a:buChar char="•"/>
              <a:defRPr/>
            </a:lvl1pPr>
            <a:lvl2pPr indent="-406400" lvl="1" marL="914400" algn="l">
              <a:lnSpc>
                <a:spcPct val="90000"/>
              </a:lnSpc>
              <a:spcBef>
                <a:spcPts val="500"/>
              </a:spcBef>
              <a:spcAft>
                <a:spcPts val="0"/>
              </a:spcAft>
              <a:buClr>
                <a:schemeClr val="dk1"/>
              </a:buClr>
              <a:buSzPts val="2800"/>
              <a:buChar char="•"/>
              <a:defRPr/>
            </a:lvl2pPr>
            <a:lvl3pPr indent="-381000" lvl="2" marL="1371600" algn="l">
              <a:lnSpc>
                <a:spcPct val="90000"/>
              </a:lnSpc>
              <a:spcBef>
                <a:spcPts val="500"/>
              </a:spcBef>
              <a:spcAft>
                <a:spcPts val="0"/>
              </a:spcAft>
              <a:buClr>
                <a:schemeClr val="dk1"/>
              </a:buClr>
              <a:buSzPts val="2400"/>
              <a:buChar char="•"/>
              <a:defRPr/>
            </a:lvl3pPr>
            <a:lvl4pPr indent="-355600" lvl="3" marL="1828800" algn="l">
              <a:lnSpc>
                <a:spcPct val="90000"/>
              </a:lnSpc>
              <a:spcBef>
                <a:spcPts val="500"/>
              </a:spcBef>
              <a:spcAft>
                <a:spcPts val="0"/>
              </a:spcAft>
              <a:buClr>
                <a:schemeClr val="dk1"/>
              </a:buClr>
              <a:buSzPts val="2000"/>
              <a:buChar char="•"/>
              <a:defRPr/>
            </a:lvl4pPr>
            <a:lvl5pPr indent="-355600" lvl="4" marL="2286000" algn="l">
              <a:lnSpc>
                <a:spcPct val="90000"/>
              </a:lnSpc>
              <a:spcBef>
                <a:spcPts val="500"/>
              </a:spcBef>
              <a:spcAft>
                <a:spcPts val="0"/>
              </a:spcAft>
              <a:buClr>
                <a:schemeClr val="dk1"/>
              </a:buClr>
              <a:buSzPts val="20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8"/>
          <p:cNvSpPr/>
          <p:nvPr/>
        </p:nvSpPr>
        <p:spPr>
          <a:xfrm>
            <a:off x="351975" y="1206839"/>
            <a:ext cx="351975" cy="365127"/>
          </a:xfrm>
          <a:prstGeom prst="rect">
            <a:avLst/>
          </a:prstGeom>
          <a:solidFill>
            <a:schemeClr val="accent1"/>
          </a:solidFill>
          <a:ln cap="flat" cmpd="sng" w="12700">
            <a:solidFill>
              <a:srgbClr val="395E8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35" name="Shape 35"/>
        <p:cNvGrpSpPr/>
        <p:nvPr/>
      </p:nvGrpSpPr>
      <p:grpSpPr>
        <a:xfrm>
          <a:off x="0" y="0"/>
          <a:ext cx="0" cy="0"/>
          <a:chOff x="0" y="0"/>
          <a:chExt cx="0" cy="0"/>
        </a:xfrm>
      </p:grpSpPr>
      <p:sp>
        <p:nvSpPr>
          <p:cNvPr id="36" name="Google Shape;36;p19"/>
          <p:cNvSpPr txBox="1"/>
          <p:nvPr>
            <p:ph type="title"/>
          </p:nvPr>
        </p:nvSpPr>
        <p:spPr>
          <a:xfrm>
            <a:off x="351975" y="290557"/>
            <a:ext cx="8280874" cy="81597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2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9"/>
          <p:cNvSpPr/>
          <p:nvPr/>
        </p:nvSpPr>
        <p:spPr>
          <a:xfrm>
            <a:off x="4719782" y="6428509"/>
            <a:ext cx="3913067" cy="304800"/>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8" name="Google Shape;38;p19"/>
          <p:cNvSpPr txBox="1"/>
          <p:nvPr/>
        </p:nvSpPr>
        <p:spPr>
          <a:xfrm>
            <a:off x="4715973" y="6467236"/>
            <a:ext cx="4428027"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rgbClr val="000000"/>
                </a:solidFill>
                <a:latin typeface="Arial"/>
                <a:ea typeface="Arial"/>
                <a:cs typeface="Arial"/>
                <a:sym typeface="Arial"/>
              </a:rPr>
              <a:t>© 2022 Universidade de São Paulo, Dryelle Rodrigues de Freitas, dryelleefreitas@usp.br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olo titolo">
  <p:cSld name="1_Solo titolo">
    <p:spTree>
      <p:nvGrpSpPr>
        <p:cNvPr id="39" name="Shape 39"/>
        <p:cNvGrpSpPr/>
        <p:nvPr/>
      </p:nvGrpSpPr>
      <p:grpSpPr>
        <a:xfrm>
          <a:off x="0" y="0"/>
          <a:ext cx="0" cy="0"/>
          <a:chOff x="0" y="0"/>
          <a:chExt cx="0" cy="0"/>
        </a:xfrm>
      </p:grpSpPr>
      <p:sp>
        <p:nvSpPr>
          <p:cNvPr id="40" name="Google Shape;40;p20"/>
          <p:cNvSpPr txBox="1"/>
          <p:nvPr>
            <p:ph type="title"/>
          </p:nvPr>
        </p:nvSpPr>
        <p:spPr>
          <a:xfrm>
            <a:off x="351975" y="290557"/>
            <a:ext cx="8280875" cy="81597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2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0"/>
          <p:cNvSpPr/>
          <p:nvPr/>
        </p:nvSpPr>
        <p:spPr>
          <a:xfrm>
            <a:off x="0" y="5867400"/>
            <a:ext cx="9144000" cy="9906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42" name="Shape 42"/>
        <p:cNvGrpSpPr/>
        <p:nvPr/>
      </p:nvGrpSpPr>
      <p:grpSpPr>
        <a:xfrm>
          <a:off x="0" y="0"/>
          <a:ext cx="0" cy="0"/>
          <a:chOff x="0" y="0"/>
          <a:chExt cx="0" cy="0"/>
        </a:xfrm>
      </p:grpSpPr>
      <p:sp>
        <p:nvSpPr>
          <p:cNvPr id="43" name="Google Shape;43;p21"/>
          <p:cNvSpPr/>
          <p:nvPr/>
        </p:nvSpPr>
        <p:spPr>
          <a:xfrm>
            <a:off x="0" y="5867400"/>
            <a:ext cx="9144000" cy="9906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4" name="Google Shape;44;p21"/>
          <p:cNvSpPr txBox="1"/>
          <p:nvPr>
            <p:ph type="title"/>
          </p:nvPr>
        </p:nvSpPr>
        <p:spPr>
          <a:xfrm>
            <a:off x="351975" y="290557"/>
            <a:ext cx="8495727" cy="81597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2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45" name="Shape 45"/>
        <p:cNvGrpSpPr/>
        <p:nvPr/>
      </p:nvGrpSpPr>
      <p:grpSpPr>
        <a:xfrm>
          <a:off x="0" y="0"/>
          <a:ext cx="0" cy="0"/>
          <a:chOff x="0" y="0"/>
          <a:chExt cx="0" cy="0"/>
        </a:xfrm>
      </p:grpSpPr>
      <p:sp>
        <p:nvSpPr>
          <p:cNvPr id="46" name="Google Shape;46;p22"/>
          <p:cNvSpPr/>
          <p:nvPr/>
        </p:nvSpPr>
        <p:spPr>
          <a:xfrm>
            <a:off x="4664364" y="6391564"/>
            <a:ext cx="4202545" cy="378691"/>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7" name="Google Shape;47;p22"/>
          <p:cNvSpPr txBox="1"/>
          <p:nvPr/>
        </p:nvSpPr>
        <p:spPr>
          <a:xfrm>
            <a:off x="4715973" y="6467236"/>
            <a:ext cx="4428027"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1" lang="en-US" sz="800" u="none" cap="none" strike="noStrike">
                <a:solidFill>
                  <a:srgbClr val="000000"/>
                </a:solidFill>
                <a:latin typeface="Arial"/>
                <a:ea typeface="Arial"/>
                <a:cs typeface="Arial"/>
                <a:sym typeface="Arial"/>
              </a:rPr>
              <a:t>© 2022 Universidade de São Paulo, Dryelle Rodrigues de Freitas, dryelleefreitas@usp.br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48" name="Shape 48"/>
        <p:cNvGrpSpPr/>
        <p:nvPr/>
      </p:nvGrpSpPr>
      <p:grpSpPr>
        <a:xfrm>
          <a:off x="0" y="0"/>
          <a:ext cx="0" cy="0"/>
          <a:chOff x="0" y="0"/>
          <a:chExt cx="0" cy="0"/>
        </a:xfrm>
      </p:grpSpPr>
      <p:sp>
        <p:nvSpPr>
          <p:cNvPr id="49" name="Google Shape;49;p23"/>
          <p:cNvSpPr/>
          <p:nvPr/>
        </p:nvSpPr>
        <p:spPr>
          <a:xfrm>
            <a:off x="0" y="5867400"/>
            <a:ext cx="9144000" cy="9906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351975" y="365127"/>
            <a:ext cx="8495727" cy="81597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2800"/>
              <a:buFont typeface="Calibri"/>
              <a:buNone/>
              <a:defRPr b="1" i="0" sz="2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4"/>
          <p:cNvSpPr txBox="1"/>
          <p:nvPr>
            <p:ph idx="1" type="body"/>
          </p:nvPr>
        </p:nvSpPr>
        <p:spPr>
          <a:xfrm>
            <a:off x="351975" y="1507056"/>
            <a:ext cx="8495727" cy="4669907"/>
          </a:xfrm>
          <a:prstGeom prst="rect">
            <a:avLst/>
          </a:prstGeom>
          <a:noFill/>
          <a:ln>
            <a:noFill/>
          </a:ln>
        </p:spPr>
        <p:txBody>
          <a:bodyPr anchorCtr="0" anchor="t" bIns="45700" lIns="0"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12" name="Google Shape;12;p14"/>
          <p:cNvPicPr preferRelativeResize="0"/>
          <p:nvPr/>
        </p:nvPicPr>
        <p:blipFill rotWithShape="1">
          <a:blip r:embed="rId1">
            <a:alphaModFix/>
          </a:blip>
          <a:srcRect b="0" l="0" r="0" t="0"/>
          <a:stretch/>
        </p:blipFill>
        <p:spPr>
          <a:xfrm>
            <a:off x="100791" y="6364553"/>
            <a:ext cx="904226" cy="356987"/>
          </a:xfrm>
          <a:prstGeom prst="rect">
            <a:avLst/>
          </a:prstGeom>
          <a:noFill/>
          <a:ln>
            <a:noFill/>
          </a:ln>
        </p:spPr>
      </p:pic>
      <p:sp>
        <p:nvSpPr>
          <p:cNvPr id="13" name="Google Shape;13;p14"/>
          <p:cNvSpPr/>
          <p:nvPr/>
        </p:nvSpPr>
        <p:spPr>
          <a:xfrm>
            <a:off x="3971926" y="6494463"/>
            <a:ext cx="4547234" cy="215444"/>
          </a:xfrm>
          <a:prstGeom prst="rect">
            <a:avLst/>
          </a:prstGeom>
          <a:noFill/>
          <a:ln>
            <a:noFill/>
          </a:ln>
        </p:spPr>
        <p:txBody>
          <a:bodyPr anchorCtr="0" anchor="t" bIns="45700" lIns="91425" spcFirstLastPara="1" rIns="0" wrap="square" tIns="45700">
            <a:spAutoFit/>
          </a:bodyPr>
          <a:lstStyle/>
          <a:p>
            <a:pPr indent="0" lvl="0" marL="0" marR="0" rtl="0" algn="r">
              <a:lnSpc>
                <a:spcPct val="100000"/>
              </a:lnSpc>
              <a:spcBef>
                <a:spcPts val="0"/>
              </a:spcBef>
              <a:spcAft>
                <a:spcPts val="0"/>
              </a:spcAft>
              <a:buClr>
                <a:srgbClr val="000000"/>
              </a:buClr>
              <a:buSzPts val="800"/>
              <a:buFont typeface="Arial"/>
              <a:buNone/>
            </a:pPr>
            <a:r>
              <a:rPr b="0" i="1" lang="en-US" sz="800" u="none" cap="none" strike="noStrike">
                <a:solidFill>
                  <a:schemeClr val="dk1"/>
                </a:solidFill>
                <a:latin typeface="Arial"/>
                <a:ea typeface="Arial"/>
                <a:cs typeface="Arial"/>
                <a:sym typeface="Arial"/>
              </a:rPr>
              <a:t>© 2022 Universidade de São Paulo, Julia Romano Sanches, sanchesjulia@usp.br</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png"/><Relationship Id="rId4" Type="http://schemas.openxmlformats.org/officeDocument/2006/relationships/image" Target="../media/image11.png"/><Relationship Id="rId5"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
          <p:cNvSpPr txBox="1"/>
          <p:nvPr>
            <p:ph idx="4294967295" type="title"/>
          </p:nvPr>
        </p:nvSpPr>
        <p:spPr>
          <a:xfrm>
            <a:off x="228600" y="3111924"/>
            <a:ext cx="8686800" cy="1752600"/>
          </a:xfrm>
          <a:prstGeom prst="rect">
            <a:avLst/>
          </a:prstGeom>
          <a:noFill/>
          <a:ln>
            <a:noFill/>
          </a:ln>
        </p:spPr>
        <p:txBody>
          <a:bodyPr anchorCtr="0" anchor="ctr" bIns="45700" lIns="91425" spcFirstLastPara="1" rIns="91425" wrap="square" tIns="45700">
            <a:noAutofit/>
          </a:bodyPr>
          <a:lstStyle/>
          <a:p>
            <a:pPr indent="0" lvl="0" marL="228600" rtl="0" algn="just">
              <a:lnSpc>
                <a:spcPct val="107916"/>
              </a:lnSpc>
              <a:spcBef>
                <a:spcPts val="0"/>
              </a:spcBef>
              <a:spcAft>
                <a:spcPts val="0"/>
              </a:spcAft>
              <a:buClr>
                <a:schemeClr val="dk1"/>
              </a:buClr>
              <a:buSzPts val="1100"/>
              <a:buFont typeface="Arial"/>
              <a:buNone/>
            </a:pPr>
            <a:r>
              <a:rPr lang="en-US" sz="3000">
                <a:solidFill>
                  <a:srgbClr val="222222"/>
                </a:solidFill>
                <a:highlight>
                  <a:srgbClr val="FFFFFF"/>
                </a:highlight>
                <a:latin typeface="Cambria"/>
                <a:ea typeface="Cambria"/>
                <a:cs typeface="Cambria"/>
                <a:sym typeface="Cambria"/>
              </a:rPr>
              <a:t>Parida, V., Burström, T., Visnjic, I., &amp; Wincent, J. (2019). Orchestrating industrial ecosystem in circular economy: A two-stage transformation model for large manufacturing companies. </a:t>
            </a:r>
            <a:r>
              <a:rPr i="1" lang="en-US" sz="3000">
                <a:solidFill>
                  <a:srgbClr val="222222"/>
                </a:solidFill>
                <a:highlight>
                  <a:srgbClr val="FFFFFF"/>
                </a:highlight>
                <a:latin typeface="Cambria"/>
                <a:ea typeface="Cambria"/>
                <a:cs typeface="Cambria"/>
                <a:sym typeface="Cambria"/>
              </a:rPr>
              <a:t>Journal of business research</a:t>
            </a:r>
            <a:r>
              <a:rPr lang="en-US" sz="3000">
                <a:solidFill>
                  <a:srgbClr val="222222"/>
                </a:solidFill>
                <a:highlight>
                  <a:srgbClr val="FFFFFF"/>
                </a:highlight>
                <a:latin typeface="Cambria"/>
                <a:ea typeface="Cambria"/>
                <a:cs typeface="Cambria"/>
                <a:sym typeface="Cambria"/>
              </a:rPr>
              <a:t>, </a:t>
            </a:r>
            <a:r>
              <a:rPr i="1" lang="en-US" sz="3000">
                <a:solidFill>
                  <a:srgbClr val="222222"/>
                </a:solidFill>
                <a:highlight>
                  <a:srgbClr val="FFFFFF"/>
                </a:highlight>
                <a:latin typeface="Cambria"/>
                <a:ea typeface="Cambria"/>
                <a:cs typeface="Cambria"/>
                <a:sym typeface="Cambria"/>
              </a:rPr>
              <a:t>101</a:t>
            </a:r>
            <a:r>
              <a:rPr lang="en-US" sz="3000">
                <a:solidFill>
                  <a:srgbClr val="222222"/>
                </a:solidFill>
                <a:highlight>
                  <a:srgbClr val="FFFFFF"/>
                </a:highlight>
                <a:latin typeface="Cambria"/>
                <a:ea typeface="Cambria"/>
                <a:cs typeface="Cambria"/>
                <a:sym typeface="Cambria"/>
              </a:rPr>
              <a:t>, 715-725.</a:t>
            </a:r>
            <a:endParaRPr sz="3000">
              <a:solidFill>
                <a:srgbClr val="222222"/>
              </a:solidFill>
              <a:highlight>
                <a:srgbClr val="FFFFFF"/>
              </a:highlight>
              <a:latin typeface="Cambria"/>
              <a:ea typeface="Cambria"/>
              <a:cs typeface="Cambria"/>
              <a:sym typeface="Cambria"/>
            </a:endParaRPr>
          </a:p>
          <a:p>
            <a:pPr indent="0" lvl="0" marL="228600" rtl="0" algn="just">
              <a:lnSpc>
                <a:spcPct val="107916"/>
              </a:lnSpc>
              <a:spcBef>
                <a:spcPts val="0"/>
              </a:spcBef>
              <a:spcAft>
                <a:spcPts val="0"/>
              </a:spcAft>
              <a:buClr>
                <a:schemeClr val="dk1"/>
              </a:buClr>
              <a:buSzPts val="1100"/>
              <a:buFont typeface="Arial"/>
              <a:buNone/>
            </a:pPr>
            <a:r>
              <a:t/>
            </a:r>
            <a:endParaRPr sz="3000">
              <a:solidFill>
                <a:srgbClr val="222222"/>
              </a:solidFill>
              <a:highlight>
                <a:srgbClr val="FFFFFF"/>
              </a:highlight>
              <a:latin typeface="Cambria"/>
              <a:ea typeface="Cambria"/>
              <a:cs typeface="Cambria"/>
              <a:sym typeface="Cambria"/>
            </a:endParaRPr>
          </a:p>
          <a:p>
            <a:pPr indent="0" lvl="0" marL="228600" rtl="0" algn="just">
              <a:lnSpc>
                <a:spcPct val="107916"/>
              </a:lnSpc>
              <a:spcBef>
                <a:spcPts val="0"/>
              </a:spcBef>
              <a:spcAft>
                <a:spcPts val="0"/>
              </a:spcAft>
              <a:buClr>
                <a:schemeClr val="dk1"/>
              </a:buClr>
              <a:buSzPts val="1100"/>
              <a:buFont typeface="Arial"/>
              <a:buNone/>
            </a:pPr>
            <a:r>
              <a:t/>
            </a:r>
            <a:endParaRPr sz="3000">
              <a:solidFill>
                <a:srgbClr val="222222"/>
              </a:solidFill>
              <a:highlight>
                <a:srgbClr val="FFFFFF"/>
              </a:highlight>
              <a:latin typeface="Cambria"/>
              <a:ea typeface="Cambria"/>
              <a:cs typeface="Cambria"/>
              <a:sym typeface="Cambria"/>
            </a:endParaRPr>
          </a:p>
          <a:p>
            <a:pPr indent="0" lvl="0" marL="228600" rtl="0" algn="just">
              <a:lnSpc>
                <a:spcPct val="107916"/>
              </a:lnSpc>
              <a:spcBef>
                <a:spcPts val="0"/>
              </a:spcBef>
              <a:spcAft>
                <a:spcPts val="0"/>
              </a:spcAft>
              <a:buClr>
                <a:schemeClr val="dk1"/>
              </a:buClr>
              <a:buSzPts val="1100"/>
              <a:buFont typeface="Arial"/>
              <a:buNone/>
            </a:pPr>
            <a:r>
              <a:t/>
            </a:r>
            <a:endParaRPr sz="3000">
              <a:solidFill>
                <a:srgbClr val="222222"/>
              </a:solidFill>
              <a:highlight>
                <a:srgbClr val="FFFFFF"/>
              </a:highlight>
              <a:latin typeface="Cambria"/>
              <a:ea typeface="Cambria"/>
              <a:cs typeface="Cambria"/>
              <a:sym typeface="Cambria"/>
            </a:endParaRPr>
          </a:p>
          <a:p>
            <a:pPr indent="0" lvl="0" marL="228600" rtl="0" algn="just">
              <a:lnSpc>
                <a:spcPct val="107916"/>
              </a:lnSpc>
              <a:spcBef>
                <a:spcPts val="0"/>
              </a:spcBef>
              <a:spcAft>
                <a:spcPts val="0"/>
              </a:spcAft>
              <a:buClr>
                <a:schemeClr val="dk1"/>
              </a:buClr>
              <a:buSzPts val="1100"/>
              <a:buFont typeface="Arial"/>
              <a:buNone/>
            </a:pPr>
            <a:r>
              <a:t/>
            </a:r>
            <a:endParaRPr sz="3000">
              <a:solidFill>
                <a:srgbClr val="222222"/>
              </a:solidFill>
              <a:highlight>
                <a:srgbClr val="FFFFFF"/>
              </a:highlight>
              <a:latin typeface="Cambria"/>
              <a:ea typeface="Cambria"/>
              <a:cs typeface="Cambria"/>
              <a:sym typeface="Cambria"/>
            </a:endParaRPr>
          </a:p>
          <a:p>
            <a:pPr indent="0" lvl="0" marL="0" rtl="0" algn="ctr">
              <a:lnSpc>
                <a:spcPct val="90000"/>
              </a:lnSpc>
              <a:spcBef>
                <a:spcPts val="0"/>
              </a:spcBef>
              <a:spcAft>
                <a:spcPts val="0"/>
              </a:spcAft>
              <a:buClr>
                <a:schemeClr val="dk1"/>
              </a:buClr>
              <a:buSzPts val="3400"/>
              <a:buFont typeface="Cambria"/>
              <a:buNone/>
            </a:pPr>
            <a:r>
              <a:t/>
            </a:r>
            <a:endParaRPr sz="3400">
              <a:latin typeface="Cambria"/>
              <a:ea typeface="Cambria"/>
              <a:cs typeface="Cambria"/>
              <a:sym typeface="Cambria"/>
            </a:endParaRPr>
          </a:p>
        </p:txBody>
      </p:sp>
      <p:sp>
        <p:nvSpPr>
          <p:cNvPr id="69" name="Google Shape;69;p1"/>
          <p:cNvSpPr txBox="1"/>
          <p:nvPr/>
        </p:nvSpPr>
        <p:spPr>
          <a:xfrm>
            <a:off x="2421000" y="4726225"/>
            <a:ext cx="6494400" cy="954300"/>
          </a:xfrm>
          <a:prstGeom prst="rect">
            <a:avLst/>
          </a:prstGeom>
          <a:noFill/>
          <a:ln>
            <a:noFill/>
          </a:ln>
        </p:spPr>
        <p:txBody>
          <a:bodyPr anchorCtr="0" anchor="ctr" bIns="91425" lIns="91425" spcFirstLastPara="1" rIns="91425" wrap="square" tIns="91425">
            <a:spAutoFit/>
          </a:bodyPr>
          <a:lstStyle/>
          <a:p>
            <a:pPr indent="0" lvl="0" marL="0" rtl="0" algn="l">
              <a:lnSpc>
                <a:spcPct val="150000"/>
              </a:lnSpc>
              <a:spcBef>
                <a:spcPts val="0"/>
              </a:spcBef>
              <a:spcAft>
                <a:spcPts val="0"/>
              </a:spcAft>
              <a:buNone/>
            </a:pPr>
            <a:r>
              <a:rPr b="1" lang="en-US" sz="2000">
                <a:solidFill>
                  <a:srgbClr val="7F7F7F"/>
                </a:solidFill>
                <a:latin typeface="Cambria"/>
                <a:ea typeface="Cambria"/>
                <a:cs typeface="Cambria"/>
                <a:sym typeface="Cambria"/>
              </a:rPr>
              <a:t>Disciplina: </a:t>
            </a:r>
            <a:r>
              <a:rPr lang="en-US" sz="2000">
                <a:solidFill>
                  <a:srgbClr val="7F7F7F"/>
                </a:solidFill>
                <a:highlight>
                  <a:srgbClr val="FFFFFF"/>
                </a:highlight>
                <a:latin typeface="Cambria"/>
                <a:ea typeface="Cambria"/>
                <a:cs typeface="Cambria"/>
                <a:sym typeface="Cambria"/>
              </a:rPr>
              <a:t>SEP5843 - Tópicos Avançados em Servitização </a:t>
            </a:r>
            <a:endParaRPr sz="2000">
              <a:solidFill>
                <a:srgbClr val="7F7F7F"/>
              </a:solidFill>
              <a:latin typeface="Cambria"/>
              <a:ea typeface="Cambria"/>
              <a:cs typeface="Cambria"/>
              <a:sym typeface="Cambria"/>
            </a:endParaRPr>
          </a:p>
          <a:p>
            <a:pPr indent="0" lvl="0" marL="0" rtl="0" algn="l">
              <a:lnSpc>
                <a:spcPct val="150000"/>
              </a:lnSpc>
              <a:spcBef>
                <a:spcPts val="0"/>
              </a:spcBef>
              <a:spcAft>
                <a:spcPts val="0"/>
              </a:spcAft>
              <a:buNone/>
            </a:pPr>
            <a:r>
              <a:rPr b="1" lang="en-US" sz="2000">
                <a:solidFill>
                  <a:srgbClr val="7F7F7F"/>
                </a:solidFill>
                <a:latin typeface="Cambria"/>
                <a:ea typeface="Cambria"/>
                <a:cs typeface="Cambria"/>
                <a:sym typeface="Cambria"/>
              </a:rPr>
              <a:t>Discente:</a:t>
            </a:r>
            <a:r>
              <a:rPr lang="en-US" sz="2000">
                <a:solidFill>
                  <a:srgbClr val="7F7F7F"/>
                </a:solidFill>
                <a:latin typeface="Cambria"/>
                <a:ea typeface="Cambria"/>
                <a:cs typeface="Cambria"/>
                <a:sym typeface="Cambria"/>
              </a:rPr>
              <a:t> Dryelle Rodrigues de Freitas (13113042)</a:t>
            </a:r>
            <a:endParaRPr sz="2000">
              <a:solidFill>
                <a:srgbClr val="7F7F7F"/>
              </a:solidFill>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1326e9fc42a_0_48"/>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Montserrat"/>
                <a:ea typeface="Montserrat"/>
                <a:cs typeface="Montserrat"/>
                <a:sym typeface="Montserrat"/>
              </a:rPr>
              <a:t>   </a:t>
            </a:r>
            <a:r>
              <a:rPr b="1" i="0" lang="en-US" sz="2200" u="none" cap="none" strike="noStrike">
                <a:solidFill>
                  <a:schemeClr val="dk1"/>
                </a:solidFill>
                <a:latin typeface="Montserrat"/>
                <a:ea typeface="Montserrat"/>
                <a:cs typeface="Montserrat"/>
                <a:sym typeface="Montserrat"/>
              </a:rPr>
              <a:t>Limitações</a:t>
            </a:r>
            <a:endParaRPr b="1" i="0" sz="2200" u="none" cap="none" strike="noStrike">
              <a:solidFill>
                <a:schemeClr val="dk1"/>
              </a:solidFill>
              <a:latin typeface="Montserrat"/>
              <a:ea typeface="Montserrat"/>
              <a:cs typeface="Montserrat"/>
              <a:sym typeface="Montserrat"/>
            </a:endParaRPr>
          </a:p>
        </p:txBody>
      </p:sp>
      <p:sp>
        <p:nvSpPr>
          <p:cNvPr id="153" name="Google Shape;153;g1326e9fc42a_0_48"/>
          <p:cNvSpPr txBox="1"/>
          <p:nvPr/>
        </p:nvSpPr>
        <p:spPr>
          <a:xfrm>
            <a:off x="267150" y="1784475"/>
            <a:ext cx="8609700" cy="3817200"/>
          </a:xfrm>
          <a:prstGeom prst="rect">
            <a:avLst/>
          </a:prstGeom>
          <a:noFill/>
          <a:ln>
            <a:noFill/>
          </a:ln>
        </p:spPr>
        <p:txBody>
          <a:bodyPr anchorCtr="0" anchor="t" bIns="45700" lIns="91425" spcFirstLastPara="1" rIns="91425" wrap="square" tIns="45700">
            <a:spAutoFit/>
          </a:bodyPr>
          <a:lstStyle/>
          <a:p>
            <a:pPr indent="-368300" lvl="0" marL="457200" marR="0" rtl="0" algn="just">
              <a:lnSpc>
                <a:spcPct val="100000"/>
              </a:lnSpc>
              <a:spcBef>
                <a:spcPts val="0"/>
              </a:spcBef>
              <a:spcAft>
                <a:spcPts val="0"/>
              </a:spcAft>
              <a:buClr>
                <a:schemeClr val="dk1"/>
              </a:buClr>
              <a:buSzPts val="2200"/>
              <a:buFont typeface="Cambria"/>
              <a:buChar char="●"/>
            </a:pPr>
            <a:r>
              <a:rPr b="0" i="0" lang="en-US" sz="2200" u="none" cap="none" strike="noStrike">
                <a:solidFill>
                  <a:schemeClr val="dk1"/>
                </a:solidFill>
                <a:highlight>
                  <a:srgbClr val="FFFFFF"/>
                </a:highlight>
                <a:latin typeface="Cambria"/>
                <a:ea typeface="Cambria"/>
                <a:cs typeface="Cambria"/>
                <a:sym typeface="Cambria"/>
              </a:rPr>
              <a:t>The first limitation is that this study provides insights from cross-sectional qualitative analysis of manufacturing companies, at the time of ecosystem transformation to circular economy paradigm.</a:t>
            </a:r>
            <a:endParaRPr b="0" i="0" sz="2200" u="none" cap="none" strike="noStrike">
              <a:solidFill>
                <a:schemeClr val="dk1"/>
              </a:solidFill>
              <a:highlight>
                <a:srgbClr val="FFFFFF"/>
              </a:highlight>
              <a:latin typeface="Cambria"/>
              <a:ea typeface="Cambria"/>
              <a:cs typeface="Cambria"/>
              <a:sym typeface="Cambria"/>
            </a:endParaRPr>
          </a:p>
          <a:p>
            <a:pPr indent="-368300" lvl="0" marL="457200" marR="0" rtl="0" algn="just">
              <a:lnSpc>
                <a:spcPct val="100000"/>
              </a:lnSpc>
              <a:spcBef>
                <a:spcPts val="0"/>
              </a:spcBef>
              <a:spcAft>
                <a:spcPts val="0"/>
              </a:spcAft>
              <a:buClr>
                <a:schemeClr val="dk1"/>
              </a:buClr>
              <a:buSzPts val="2200"/>
              <a:buFont typeface="Cambria"/>
              <a:buChar char="●"/>
            </a:pPr>
            <a:r>
              <a:rPr b="0" i="0" lang="en-US" sz="2200" u="none" cap="none" strike="noStrike">
                <a:solidFill>
                  <a:schemeClr val="dk1"/>
                </a:solidFill>
                <a:highlight>
                  <a:srgbClr val="FFFFFF"/>
                </a:highlight>
                <a:latin typeface="Cambria"/>
                <a:ea typeface="Cambria"/>
                <a:cs typeface="Cambria"/>
                <a:sym typeface="Cambria"/>
              </a:rPr>
              <a:t>The second limitation is that this study builds on a rich but limited interviews of ecosystem orchestrators and selected ecosystem partners. </a:t>
            </a:r>
            <a:endParaRPr b="0" i="0" sz="2200" u="none" cap="none" strike="noStrike">
              <a:solidFill>
                <a:schemeClr val="dk1"/>
              </a:solidFill>
              <a:highlight>
                <a:srgbClr val="FFFFFF"/>
              </a:highlight>
              <a:latin typeface="Cambria"/>
              <a:ea typeface="Cambria"/>
              <a:cs typeface="Cambria"/>
              <a:sym typeface="Cambria"/>
            </a:endParaRPr>
          </a:p>
          <a:p>
            <a:pPr indent="-368300" lvl="0" marL="457200" marR="0" rtl="0" algn="just">
              <a:lnSpc>
                <a:spcPct val="100000"/>
              </a:lnSpc>
              <a:spcBef>
                <a:spcPts val="0"/>
              </a:spcBef>
              <a:spcAft>
                <a:spcPts val="0"/>
              </a:spcAft>
              <a:buClr>
                <a:schemeClr val="dk1"/>
              </a:buClr>
              <a:buSzPts val="2200"/>
              <a:buFont typeface="Cambria"/>
              <a:buChar char="●"/>
            </a:pPr>
            <a:r>
              <a:rPr b="0" i="0" lang="en-US" sz="2200" u="none" cap="none" strike="noStrike">
                <a:solidFill>
                  <a:schemeClr val="dk1"/>
                </a:solidFill>
                <a:highlight>
                  <a:srgbClr val="FFFFFF"/>
                </a:highlight>
                <a:latin typeface="Cambria"/>
                <a:ea typeface="Cambria"/>
                <a:cs typeface="Cambria"/>
                <a:sym typeface="Cambria"/>
              </a:rPr>
              <a:t>Finally, qualitative data limits the possibility to generalize the findings, such as relationships between circular economy paradigm effect on the economic, environment and social benefits.</a:t>
            </a:r>
            <a:endParaRPr b="0" i="0" sz="2200" u="none" cap="none" strike="noStrike">
              <a:solidFill>
                <a:schemeClr val="dk1"/>
              </a:solidFill>
              <a:highlight>
                <a:srgbClr val="FFFFFF"/>
              </a:highlight>
              <a:latin typeface="Cambria"/>
              <a:ea typeface="Cambria"/>
              <a:cs typeface="Cambria"/>
              <a:sym typeface="Cambria"/>
            </a:endParaRPr>
          </a:p>
          <a:p>
            <a:pPr indent="0" lvl="0" marL="457200" marR="0" rtl="0" algn="just">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highlight>
                <a:srgbClr val="FFFFFF"/>
              </a:highlight>
              <a:latin typeface="Cambria"/>
              <a:ea typeface="Cambria"/>
              <a:cs typeface="Cambria"/>
              <a:sym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3"/>
          <p:cNvSpPr/>
          <p:nvPr/>
        </p:nvSpPr>
        <p:spPr>
          <a:xfrm>
            <a:off x="0" y="5870191"/>
            <a:ext cx="9144000" cy="103564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60" name="Google Shape;160;p13"/>
          <p:cNvPicPr preferRelativeResize="0"/>
          <p:nvPr/>
        </p:nvPicPr>
        <p:blipFill rotWithShape="1">
          <a:blip r:embed="rId3">
            <a:alphaModFix/>
          </a:blip>
          <a:srcRect b="0" l="-1" r="75109" t="0"/>
          <a:stretch/>
        </p:blipFill>
        <p:spPr>
          <a:xfrm>
            <a:off x="477963" y="5767410"/>
            <a:ext cx="956699" cy="927502"/>
          </a:xfrm>
          <a:prstGeom prst="rect">
            <a:avLst/>
          </a:prstGeom>
          <a:noFill/>
          <a:ln>
            <a:noFill/>
          </a:ln>
        </p:spPr>
      </p:pic>
      <p:sp>
        <p:nvSpPr>
          <p:cNvPr id="161" name="Google Shape;161;p13"/>
          <p:cNvSpPr txBox="1"/>
          <p:nvPr/>
        </p:nvSpPr>
        <p:spPr>
          <a:xfrm>
            <a:off x="1413899" y="5879594"/>
            <a:ext cx="3158101" cy="86177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7F7F7F"/>
                </a:solidFill>
                <a:latin typeface="Calibri"/>
                <a:ea typeface="Calibri"/>
                <a:cs typeface="Calibri"/>
                <a:sym typeface="Calibri"/>
              </a:rPr>
              <a:t>Engenharia de Produção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7F7F7F"/>
                </a:solidFill>
                <a:latin typeface="Calibri"/>
                <a:ea typeface="Calibri"/>
                <a:cs typeface="Calibri"/>
                <a:sym typeface="Calibri"/>
              </a:rPr>
              <a:t>Escola de Engenharia de São Carlos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7F7F7F"/>
                </a:solidFill>
                <a:latin typeface="Calibri"/>
                <a:ea typeface="Calibri"/>
                <a:cs typeface="Calibri"/>
                <a:sym typeface="Calibri"/>
              </a:rPr>
              <a:t>Universidade de São Paulo</a:t>
            </a:r>
            <a:endParaRPr b="0" i="0" sz="1600" u="none" cap="none" strike="noStrike">
              <a:solidFill>
                <a:srgbClr val="7F7F7F"/>
              </a:solidFill>
              <a:latin typeface="Calibri"/>
              <a:ea typeface="Calibri"/>
              <a:cs typeface="Calibri"/>
              <a:sym typeface="Calibri"/>
            </a:endParaRPr>
          </a:p>
        </p:txBody>
      </p:sp>
      <p:pic>
        <p:nvPicPr>
          <p:cNvPr id="162" name="Google Shape;162;p13"/>
          <p:cNvPicPr preferRelativeResize="0"/>
          <p:nvPr/>
        </p:nvPicPr>
        <p:blipFill rotWithShape="1">
          <a:blip r:embed="rId4">
            <a:alphaModFix/>
          </a:blip>
          <a:srcRect b="0" l="0" r="0" t="0"/>
          <a:stretch/>
        </p:blipFill>
        <p:spPr>
          <a:xfrm>
            <a:off x="5514061" y="5870191"/>
            <a:ext cx="3151976" cy="799169"/>
          </a:xfrm>
          <a:prstGeom prst="rect">
            <a:avLst/>
          </a:prstGeom>
          <a:noFill/>
          <a:ln>
            <a:noFill/>
          </a:ln>
        </p:spPr>
      </p:pic>
      <p:sp>
        <p:nvSpPr>
          <p:cNvPr id="163" name="Google Shape;163;p13"/>
          <p:cNvSpPr txBox="1"/>
          <p:nvPr/>
        </p:nvSpPr>
        <p:spPr>
          <a:xfrm>
            <a:off x="2630904" y="2447280"/>
            <a:ext cx="38823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rPr b="1" i="0" lang="en-US" sz="4000" u="none" cap="none" strike="noStrike">
                <a:solidFill>
                  <a:schemeClr val="dk1"/>
                </a:solidFill>
                <a:latin typeface="Cambria"/>
                <a:ea typeface="Cambria"/>
                <a:cs typeface="Cambria"/>
                <a:sym typeface="Cambria"/>
              </a:rPr>
              <a:t>Obrigada!</a:t>
            </a:r>
            <a:endParaRPr b="0" i="0" sz="1400" u="none" cap="none" strike="noStrike">
              <a:solidFill>
                <a:srgbClr val="000000"/>
              </a:solidFill>
              <a:latin typeface="Arial"/>
              <a:ea typeface="Arial"/>
              <a:cs typeface="Arial"/>
              <a:sym typeface="Arial"/>
            </a:endParaRPr>
          </a:p>
        </p:txBody>
      </p:sp>
      <p:pic>
        <p:nvPicPr>
          <p:cNvPr id="164" name="Google Shape;164;p13"/>
          <p:cNvPicPr preferRelativeResize="0"/>
          <p:nvPr/>
        </p:nvPicPr>
        <p:blipFill rotWithShape="1">
          <a:blip r:embed="rId5">
            <a:alphaModFix/>
          </a:blip>
          <a:srcRect b="0" l="0" r="0" t="0"/>
          <a:stretch/>
        </p:blipFill>
        <p:spPr>
          <a:xfrm>
            <a:off x="6934200" y="-5108"/>
            <a:ext cx="1961606" cy="147120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g129aaa2db1c_1_38"/>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F2F2F2"/>
              </a:solidFill>
              <a:latin typeface="Calibri"/>
              <a:ea typeface="Calibri"/>
              <a:cs typeface="Calibri"/>
              <a:sym typeface="Calibri"/>
            </a:endParaRPr>
          </a:p>
        </p:txBody>
      </p:sp>
      <p:sp>
        <p:nvSpPr>
          <p:cNvPr id="76" name="Google Shape;76;g129aaa2db1c_1_38"/>
          <p:cNvSpPr txBox="1"/>
          <p:nvPr/>
        </p:nvSpPr>
        <p:spPr>
          <a:xfrm>
            <a:off x="537101" y="783153"/>
            <a:ext cx="5637600" cy="38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US" sz="2300" u="none" cap="none" strike="noStrike">
                <a:solidFill>
                  <a:srgbClr val="000000"/>
                </a:solidFill>
                <a:latin typeface="Montserrat"/>
                <a:ea typeface="Montserrat"/>
                <a:cs typeface="Montserrat"/>
                <a:sym typeface="Montserrat"/>
              </a:rPr>
              <a:t>Os autores</a:t>
            </a:r>
            <a:endParaRPr b="1" i="0" sz="2300" u="none" cap="none" strike="noStrike">
              <a:solidFill>
                <a:srgbClr val="000000"/>
              </a:solidFill>
              <a:latin typeface="Montserrat"/>
              <a:ea typeface="Montserrat"/>
              <a:cs typeface="Montserrat"/>
              <a:sym typeface="Montserrat"/>
            </a:endParaRPr>
          </a:p>
        </p:txBody>
      </p:sp>
      <p:sp>
        <p:nvSpPr>
          <p:cNvPr id="77" name="Google Shape;77;g129aaa2db1c_1_38"/>
          <p:cNvSpPr txBox="1"/>
          <p:nvPr/>
        </p:nvSpPr>
        <p:spPr>
          <a:xfrm>
            <a:off x="537100" y="1672700"/>
            <a:ext cx="8287500" cy="523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g129aaa2db1c_1_38"/>
          <p:cNvSpPr txBox="1"/>
          <p:nvPr/>
        </p:nvSpPr>
        <p:spPr>
          <a:xfrm>
            <a:off x="6800200" y="2036250"/>
            <a:ext cx="8155200" cy="861900"/>
          </a:xfrm>
          <a:prstGeom prst="rect">
            <a:avLst/>
          </a:prstGeom>
          <a:noFill/>
          <a:ln>
            <a:noFill/>
          </a:ln>
        </p:spPr>
        <p:txBody>
          <a:bodyPr anchorCtr="0" anchor="t" bIns="45700" lIns="91425" spcFirstLastPara="1" rIns="91425" wrap="square" tIns="45700">
            <a:spAutoFit/>
          </a:bodyPr>
          <a:lstStyle/>
          <a:p>
            <a:pPr indent="0" lvl="0" marL="45720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g129aaa2db1c_1_38"/>
          <p:cNvSpPr txBox="1"/>
          <p:nvPr/>
        </p:nvSpPr>
        <p:spPr>
          <a:xfrm>
            <a:off x="4180900" y="2782500"/>
            <a:ext cx="3000000" cy="378600"/>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rgbClr val="000000"/>
              </a:buClr>
              <a:buSzPts val="1600"/>
              <a:buFont typeface="Arial"/>
              <a:buNone/>
            </a:pPr>
            <a:r>
              <a:t/>
            </a:r>
            <a:endParaRPr b="0" i="0" sz="1400" u="none" cap="none" strike="noStrike">
              <a:solidFill>
                <a:srgbClr val="000000"/>
              </a:solidFill>
              <a:latin typeface="Arial"/>
              <a:ea typeface="Arial"/>
              <a:cs typeface="Arial"/>
              <a:sym typeface="Arial"/>
            </a:endParaRPr>
          </a:p>
        </p:txBody>
      </p:sp>
      <p:pic>
        <p:nvPicPr>
          <p:cNvPr id="80" name="Google Shape;80;g129aaa2db1c_1_38"/>
          <p:cNvPicPr preferRelativeResize="0"/>
          <p:nvPr/>
        </p:nvPicPr>
        <p:blipFill>
          <a:blip r:embed="rId3">
            <a:alphaModFix/>
          </a:blip>
          <a:stretch>
            <a:fillRect/>
          </a:stretch>
        </p:blipFill>
        <p:spPr>
          <a:xfrm>
            <a:off x="247950" y="1543125"/>
            <a:ext cx="1867300" cy="2557760"/>
          </a:xfrm>
          <a:prstGeom prst="rect">
            <a:avLst/>
          </a:prstGeom>
          <a:noFill/>
          <a:ln>
            <a:noFill/>
          </a:ln>
        </p:spPr>
      </p:pic>
      <p:sp>
        <p:nvSpPr>
          <p:cNvPr id="81" name="Google Shape;81;g129aaa2db1c_1_38"/>
          <p:cNvSpPr txBox="1"/>
          <p:nvPr/>
        </p:nvSpPr>
        <p:spPr>
          <a:xfrm>
            <a:off x="-734150" y="4100863"/>
            <a:ext cx="2726700" cy="701700"/>
          </a:xfrm>
          <a:prstGeom prst="rect">
            <a:avLst/>
          </a:prstGeom>
          <a:noFill/>
          <a:ln>
            <a:noFill/>
          </a:ln>
        </p:spPr>
        <p:txBody>
          <a:bodyPr anchorCtr="0" anchor="t" bIns="91425" lIns="91425" spcFirstLastPara="1" rIns="91425" wrap="square" tIns="91425">
            <a:spAutoFit/>
          </a:bodyPr>
          <a:lstStyle/>
          <a:p>
            <a:pPr indent="0" lvl="0" marL="1079296" rtl="0" algn="l">
              <a:spcBef>
                <a:spcPts val="191"/>
              </a:spcBef>
              <a:spcAft>
                <a:spcPts val="0"/>
              </a:spcAft>
              <a:buNone/>
            </a:pPr>
            <a:r>
              <a:rPr b="1" lang="en-US" sz="2000">
                <a:solidFill>
                  <a:srgbClr val="222222"/>
                </a:solidFill>
                <a:latin typeface="Cambria"/>
                <a:ea typeface="Cambria"/>
                <a:cs typeface="Cambria"/>
                <a:sym typeface="Cambria"/>
              </a:rPr>
              <a:t>Vinit Parida </a:t>
            </a:r>
            <a:endParaRPr b="1" sz="2000">
              <a:solidFill>
                <a:srgbClr val="222222"/>
              </a:solidFill>
              <a:latin typeface="Cambria"/>
              <a:ea typeface="Cambria"/>
              <a:cs typeface="Cambria"/>
              <a:sym typeface="Cambria"/>
            </a:endParaRPr>
          </a:p>
          <a:p>
            <a:pPr indent="0" lvl="0" marL="1079296" rtl="0" algn="ctr">
              <a:spcBef>
                <a:spcPts val="191"/>
              </a:spcBef>
              <a:spcAft>
                <a:spcPts val="0"/>
              </a:spcAft>
              <a:buClr>
                <a:schemeClr val="dk1"/>
              </a:buClr>
              <a:buSzPts val="1100"/>
              <a:buFont typeface="Arial"/>
              <a:buNone/>
            </a:pPr>
            <a:r>
              <a:t/>
            </a:r>
            <a:endParaRPr b="1" sz="1200">
              <a:solidFill>
                <a:srgbClr val="222222"/>
              </a:solidFill>
              <a:latin typeface="Times"/>
              <a:ea typeface="Times"/>
              <a:cs typeface="Times"/>
              <a:sym typeface="Times"/>
            </a:endParaRPr>
          </a:p>
        </p:txBody>
      </p:sp>
      <p:pic>
        <p:nvPicPr>
          <p:cNvPr id="82" name="Google Shape;82;g129aaa2db1c_1_38"/>
          <p:cNvPicPr preferRelativeResize="0"/>
          <p:nvPr/>
        </p:nvPicPr>
        <p:blipFill>
          <a:blip r:embed="rId4">
            <a:alphaModFix/>
          </a:blip>
          <a:stretch>
            <a:fillRect/>
          </a:stretch>
        </p:blipFill>
        <p:spPr>
          <a:xfrm>
            <a:off x="2724600" y="1679464"/>
            <a:ext cx="1679250" cy="2217137"/>
          </a:xfrm>
          <a:prstGeom prst="rect">
            <a:avLst/>
          </a:prstGeom>
          <a:noFill/>
          <a:ln>
            <a:noFill/>
          </a:ln>
        </p:spPr>
      </p:pic>
      <p:sp>
        <p:nvSpPr>
          <p:cNvPr id="83" name="Google Shape;83;g129aaa2db1c_1_38"/>
          <p:cNvSpPr txBox="1"/>
          <p:nvPr/>
        </p:nvSpPr>
        <p:spPr>
          <a:xfrm>
            <a:off x="1366900" y="4100875"/>
            <a:ext cx="4807800" cy="461700"/>
          </a:xfrm>
          <a:prstGeom prst="rect">
            <a:avLst/>
          </a:prstGeom>
          <a:noFill/>
          <a:ln>
            <a:noFill/>
          </a:ln>
        </p:spPr>
        <p:txBody>
          <a:bodyPr anchorCtr="0" anchor="t" bIns="91425" lIns="91425" spcFirstLastPara="1" rIns="91425" wrap="square" tIns="91425">
            <a:spAutoFit/>
          </a:bodyPr>
          <a:lstStyle/>
          <a:p>
            <a:pPr indent="0" lvl="0" marL="1079296" rtl="0" algn="l">
              <a:spcBef>
                <a:spcPts val="1933"/>
              </a:spcBef>
              <a:spcAft>
                <a:spcPts val="0"/>
              </a:spcAft>
              <a:buNone/>
            </a:pPr>
            <a:r>
              <a:rPr b="1" lang="en-US" sz="1800">
                <a:solidFill>
                  <a:srgbClr val="222222"/>
                </a:solidFill>
                <a:latin typeface="Cambria"/>
                <a:ea typeface="Cambria"/>
                <a:cs typeface="Cambria"/>
                <a:sym typeface="Cambria"/>
              </a:rPr>
              <a:t>Thommie Burström </a:t>
            </a:r>
            <a:endParaRPr sz="1800">
              <a:latin typeface="Cambria"/>
              <a:ea typeface="Cambria"/>
              <a:cs typeface="Cambria"/>
              <a:sym typeface="Cambria"/>
            </a:endParaRPr>
          </a:p>
        </p:txBody>
      </p:sp>
      <p:pic>
        <p:nvPicPr>
          <p:cNvPr id="84" name="Google Shape;84;g129aaa2db1c_1_38"/>
          <p:cNvPicPr preferRelativeResize="0"/>
          <p:nvPr/>
        </p:nvPicPr>
        <p:blipFill>
          <a:blip r:embed="rId5">
            <a:alphaModFix/>
          </a:blip>
          <a:stretch>
            <a:fillRect/>
          </a:stretch>
        </p:blipFill>
        <p:spPr>
          <a:xfrm>
            <a:off x="5046100" y="1839088"/>
            <a:ext cx="1549575" cy="2069075"/>
          </a:xfrm>
          <a:prstGeom prst="rect">
            <a:avLst/>
          </a:prstGeom>
          <a:noFill/>
          <a:ln>
            <a:noFill/>
          </a:ln>
        </p:spPr>
      </p:pic>
      <p:sp>
        <p:nvSpPr>
          <p:cNvPr id="85" name="Google Shape;85;g129aaa2db1c_1_38"/>
          <p:cNvSpPr txBox="1"/>
          <p:nvPr/>
        </p:nvSpPr>
        <p:spPr>
          <a:xfrm>
            <a:off x="3703413" y="4100875"/>
            <a:ext cx="4730700" cy="461700"/>
          </a:xfrm>
          <a:prstGeom prst="rect">
            <a:avLst/>
          </a:prstGeom>
          <a:noFill/>
          <a:ln>
            <a:noFill/>
          </a:ln>
        </p:spPr>
        <p:txBody>
          <a:bodyPr anchorCtr="0" anchor="t" bIns="91425" lIns="91425" spcFirstLastPara="1" rIns="91425" wrap="square" tIns="91425">
            <a:spAutoFit/>
          </a:bodyPr>
          <a:lstStyle/>
          <a:p>
            <a:pPr indent="309702" lvl="0" marL="1003096" marR="338302" rtl="0" algn="l">
              <a:lnSpc>
                <a:spcPct val="213664"/>
              </a:lnSpc>
              <a:spcBef>
                <a:spcPts val="1299"/>
              </a:spcBef>
              <a:spcAft>
                <a:spcPts val="0"/>
              </a:spcAft>
              <a:buNone/>
            </a:pPr>
            <a:r>
              <a:rPr b="1" lang="en-US" sz="1800">
                <a:solidFill>
                  <a:srgbClr val="111111"/>
                </a:solidFill>
                <a:latin typeface="Cambria"/>
                <a:ea typeface="Cambria"/>
                <a:cs typeface="Cambria"/>
                <a:sym typeface="Cambria"/>
              </a:rPr>
              <a:t>Ivanka Visnjic </a:t>
            </a:r>
            <a:endParaRPr sz="1800">
              <a:latin typeface="Cambria"/>
              <a:ea typeface="Cambria"/>
              <a:cs typeface="Cambria"/>
              <a:sym typeface="Cambria"/>
            </a:endParaRPr>
          </a:p>
        </p:txBody>
      </p:sp>
      <p:pic>
        <p:nvPicPr>
          <p:cNvPr id="86" name="Google Shape;86;g129aaa2db1c_1_38"/>
          <p:cNvPicPr preferRelativeResize="0"/>
          <p:nvPr/>
        </p:nvPicPr>
        <p:blipFill>
          <a:blip r:embed="rId6">
            <a:alphaModFix/>
          </a:blip>
          <a:stretch>
            <a:fillRect/>
          </a:stretch>
        </p:blipFill>
        <p:spPr>
          <a:xfrm>
            <a:off x="7069775" y="1873738"/>
            <a:ext cx="1867300" cy="1995451"/>
          </a:xfrm>
          <a:prstGeom prst="rect">
            <a:avLst/>
          </a:prstGeom>
          <a:noFill/>
          <a:ln>
            <a:noFill/>
          </a:ln>
        </p:spPr>
      </p:pic>
      <p:sp>
        <p:nvSpPr>
          <p:cNvPr id="87" name="Google Shape;87;g129aaa2db1c_1_38"/>
          <p:cNvSpPr txBox="1"/>
          <p:nvPr/>
        </p:nvSpPr>
        <p:spPr>
          <a:xfrm>
            <a:off x="6008150" y="4100875"/>
            <a:ext cx="3000000" cy="461700"/>
          </a:xfrm>
          <a:prstGeom prst="rect">
            <a:avLst/>
          </a:prstGeom>
          <a:noFill/>
          <a:ln>
            <a:noFill/>
          </a:ln>
        </p:spPr>
        <p:txBody>
          <a:bodyPr anchorCtr="0" anchor="t" bIns="91425" lIns="91425" spcFirstLastPara="1" rIns="91425" wrap="square" tIns="91425">
            <a:spAutoFit/>
          </a:bodyPr>
          <a:lstStyle/>
          <a:p>
            <a:pPr indent="0" lvl="0" marL="1079296" rtl="0" algn="l">
              <a:spcBef>
                <a:spcPts val="2481"/>
              </a:spcBef>
              <a:spcAft>
                <a:spcPts val="0"/>
              </a:spcAft>
              <a:buNone/>
            </a:pPr>
            <a:r>
              <a:rPr b="1" lang="en-US" sz="1800">
                <a:solidFill>
                  <a:srgbClr val="222222"/>
                </a:solidFill>
                <a:latin typeface="Cambria"/>
                <a:ea typeface="Cambria"/>
                <a:cs typeface="Cambria"/>
                <a:sym typeface="Cambria"/>
              </a:rPr>
              <a:t>Joakim Wincent </a:t>
            </a:r>
            <a:endParaRPr sz="1800">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4"/>
          <p:cNvSpPr/>
          <p:nvPr/>
        </p:nvSpPr>
        <p:spPr>
          <a:xfrm>
            <a:off x="-212925" y="684385"/>
            <a:ext cx="6419415" cy="580077"/>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Montserrat"/>
                <a:ea typeface="Montserrat"/>
                <a:cs typeface="Montserrat"/>
                <a:sym typeface="Montserrat"/>
              </a:rPr>
              <a:t>   </a:t>
            </a:r>
            <a:r>
              <a:rPr b="1" i="0" lang="en-US" sz="2200" u="none" cap="none" strike="noStrike">
                <a:solidFill>
                  <a:schemeClr val="dk1"/>
                </a:solidFill>
                <a:latin typeface="Montserrat"/>
                <a:ea typeface="Montserrat"/>
                <a:cs typeface="Montserrat"/>
                <a:sym typeface="Montserrat"/>
              </a:rPr>
              <a:t>Contextualização </a:t>
            </a:r>
            <a:endParaRPr b="1" i="0" sz="2200" u="none" cap="none" strike="noStrike">
              <a:solidFill>
                <a:schemeClr val="dk1"/>
              </a:solidFill>
              <a:latin typeface="Montserrat"/>
              <a:ea typeface="Montserrat"/>
              <a:cs typeface="Montserrat"/>
              <a:sym typeface="Montserrat"/>
            </a:endParaRPr>
          </a:p>
        </p:txBody>
      </p:sp>
      <p:sp>
        <p:nvSpPr>
          <p:cNvPr id="94" name="Google Shape;94;p4"/>
          <p:cNvSpPr txBox="1"/>
          <p:nvPr/>
        </p:nvSpPr>
        <p:spPr>
          <a:xfrm>
            <a:off x="82625" y="1330413"/>
            <a:ext cx="8609700" cy="2163000"/>
          </a:xfrm>
          <a:prstGeom prst="rect">
            <a:avLst/>
          </a:prstGeom>
          <a:noFill/>
          <a:ln>
            <a:noFill/>
          </a:ln>
        </p:spPr>
        <p:txBody>
          <a:bodyPr anchorCtr="0" anchor="t" bIns="45700" lIns="91425" spcFirstLastPara="1" rIns="91425" wrap="square" tIns="45700">
            <a:spAutoFit/>
          </a:bodyPr>
          <a:lstStyle/>
          <a:p>
            <a:pPr indent="0" lvl="0" marL="0" marR="0" rtl="0" algn="just">
              <a:lnSpc>
                <a:spcPct val="107916"/>
              </a:lnSpc>
              <a:spcBef>
                <a:spcPts val="0"/>
              </a:spcBef>
              <a:spcAft>
                <a:spcPts val="0"/>
              </a:spcAft>
              <a:buClr>
                <a:schemeClr val="dk1"/>
              </a:buClr>
              <a:buSzPts val="1100"/>
              <a:buFont typeface="Arial"/>
              <a:buNone/>
            </a:pPr>
            <a:r>
              <a:rPr b="0" i="0" lang="en-US" sz="1900" u="none" cap="none" strike="noStrike">
                <a:solidFill>
                  <a:schemeClr val="dk1"/>
                </a:solidFill>
                <a:latin typeface="Cambria"/>
                <a:ea typeface="Cambria"/>
                <a:cs typeface="Cambria"/>
                <a:sym typeface="Cambria"/>
              </a:rPr>
              <a:t>Making the transition to a circular economy is an important goal for society and individual companies, particularly in resource-intensive manufacturing industries. Yet the complexity and interdependencies of such an undertaking mean that no single company can achieve it alone and ecosystem-wide orchestration is necessary.</a:t>
            </a:r>
            <a:endParaRPr b="0" i="0" sz="1900" u="none" cap="none" strike="noStrike">
              <a:solidFill>
                <a:schemeClr val="dk1"/>
              </a:solidFill>
              <a:latin typeface="Cambria"/>
              <a:ea typeface="Cambria"/>
              <a:cs typeface="Cambria"/>
              <a:sym typeface="Cambria"/>
            </a:endParaRPr>
          </a:p>
          <a:p>
            <a:pPr indent="0" lvl="0" marL="0" marR="0" rtl="0" algn="just">
              <a:lnSpc>
                <a:spcPct val="100000"/>
              </a:lnSpc>
              <a:spcBef>
                <a:spcPts val="0"/>
              </a:spcBef>
              <a:spcAft>
                <a:spcPts val="0"/>
              </a:spcAft>
              <a:buClr>
                <a:schemeClr val="dk1"/>
              </a:buClr>
              <a:buSzPts val="1100"/>
              <a:buFont typeface="Arial"/>
              <a:buNone/>
            </a:pPr>
            <a:r>
              <a:t/>
            </a:r>
            <a:endParaRPr b="0" i="0" sz="1800" u="none" cap="none" strike="noStrike">
              <a:solidFill>
                <a:schemeClr val="dk1"/>
              </a:solidFill>
              <a:highlight>
                <a:srgbClr val="FFFFFF"/>
              </a:highlight>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4"/>
          <p:cNvSpPr/>
          <p:nvPr/>
        </p:nvSpPr>
        <p:spPr>
          <a:xfrm>
            <a:off x="-130287" y="29791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US" sz="2200" u="none" cap="none" strike="noStrike">
                <a:solidFill>
                  <a:schemeClr val="dk1"/>
                </a:solidFill>
                <a:latin typeface="Montserrat"/>
                <a:ea typeface="Montserrat"/>
                <a:cs typeface="Montserrat"/>
                <a:sym typeface="Montserrat"/>
              </a:rPr>
              <a:t>  Foco e Objetivo</a:t>
            </a:r>
            <a:endParaRPr b="1" i="0" sz="2200" u="none" cap="none" strike="noStrike">
              <a:solidFill>
                <a:schemeClr val="dk1"/>
              </a:solidFill>
              <a:latin typeface="Montserrat"/>
              <a:ea typeface="Montserrat"/>
              <a:cs typeface="Montserrat"/>
              <a:sym typeface="Montserrat"/>
            </a:endParaRPr>
          </a:p>
        </p:txBody>
      </p:sp>
      <p:sp>
        <p:nvSpPr>
          <p:cNvPr id="96" name="Google Shape;96;p4"/>
          <p:cNvSpPr txBox="1"/>
          <p:nvPr/>
        </p:nvSpPr>
        <p:spPr>
          <a:xfrm>
            <a:off x="161100" y="3559375"/>
            <a:ext cx="8287500" cy="30168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900"/>
              <a:buFont typeface="Arial"/>
              <a:buNone/>
            </a:pPr>
            <a:r>
              <a:rPr b="0" i="0" lang="en-US" sz="1900" u="none" cap="none" strike="noStrike">
                <a:solidFill>
                  <a:schemeClr val="dk1"/>
                </a:solidFill>
                <a:highlight>
                  <a:srgbClr val="FFFFFF"/>
                </a:highlight>
                <a:latin typeface="Cambria"/>
                <a:ea typeface="Cambria"/>
                <a:cs typeface="Cambria"/>
                <a:sym typeface="Cambria"/>
              </a:rPr>
              <a:t>The focus of the study was to advance the understanding of how large manufacturing companies implement the circular economy paradigm, changing their business models and influencing their ecosystem partners.</a:t>
            </a:r>
            <a:endParaRPr b="0" i="0" sz="1900" u="none" cap="none" strike="noStrike">
              <a:solidFill>
                <a:schemeClr val="dk1"/>
              </a:solidFill>
              <a:highlight>
                <a:srgbClr val="FFFFFF"/>
              </a:highlight>
              <a:latin typeface="Cambria"/>
              <a:ea typeface="Cambria"/>
              <a:cs typeface="Cambria"/>
              <a:sym typeface="Cambria"/>
            </a:endParaRPr>
          </a:p>
          <a:p>
            <a:pPr indent="0" lvl="0" marL="0" marR="0" rtl="0" algn="just">
              <a:lnSpc>
                <a:spcPct val="150000"/>
              </a:lnSpc>
              <a:spcBef>
                <a:spcPts val="0"/>
              </a:spcBef>
              <a:spcAft>
                <a:spcPts val="0"/>
              </a:spcAft>
              <a:buClr>
                <a:srgbClr val="000000"/>
              </a:buClr>
              <a:buSzPts val="1900"/>
              <a:buFont typeface="Arial"/>
              <a:buNone/>
            </a:pPr>
            <a:r>
              <a:rPr b="0" i="0" lang="en-US" sz="1900" u="none" cap="none" strike="noStrike">
                <a:solidFill>
                  <a:schemeClr val="dk1"/>
                </a:solidFill>
                <a:highlight>
                  <a:srgbClr val="FFFFFF"/>
                </a:highlight>
                <a:latin typeface="Cambria"/>
                <a:ea typeface="Cambria"/>
                <a:cs typeface="Cambria"/>
                <a:sym typeface="Cambria"/>
              </a:rPr>
              <a:t>The article aims to discuss the mechanisms of ecosystem transformation and their purpose, use and interdependencies in the shift towards a circular economy paradigm</a:t>
            </a:r>
            <a:endParaRPr b="0" i="0" sz="1900" u="none" cap="none" strike="noStrike">
              <a:solidFill>
                <a:schemeClr val="dk1"/>
              </a:solidFill>
              <a:highlight>
                <a:srgbClr val="FFFFFF"/>
              </a:highlight>
              <a:latin typeface="Cambria"/>
              <a:ea typeface="Cambria"/>
              <a:cs typeface="Cambria"/>
              <a:sym typeface="Cambria"/>
            </a:endParaRPr>
          </a:p>
          <a:p>
            <a:pPr indent="0" lvl="0" marL="457200" marR="0" rtl="0" algn="just">
              <a:lnSpc>
                <a:spcPct val="100000"/>
              </a:lnSpc>
              <a:spcBef>
                <a:spcPts val="0"/>
              </a:spcBef>
              <a:spcAft>
                <a:spcPts val="0"/>
              </a:spcAft>
              <a:buClr>
                <a:srgbClr val="000000"/>
              </a:buClr>
              <a:buSzPts val="1400"/>
              <a:buFont typeface="Arial"/>
              <a:buNone/>
            </a:pPr>
            <a:r>
              <a:t/>
            </a:r>
            <a:endParaRPr b="0" i="0" sz="19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128777c0878_0_0"/>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F2F2F2"/>
              </a:solidFill>
              <a:latin typeface="Calibri"/>
              <a:ea typeface="Calibri"/>
              <a:cs typeface="Calibri"/>
              <a:sym typeface="Calibri"/>
            </a:endParaRPr>
          </a:p>
        </p:txBody>
      </p:sp>
      <p:sp>
        <p:nvSpPr>
          <p:cNvPr id="103" name="Google Shape;103;g128777c0878_0_0"/>
          <p:cNvSpPr txBox="1"/>
          <p:nvPr/>
        </p:nvSpPr>
        <p:spPr>
          <a:xfrm>
            <a:off x="537101" y="783153"/>
            <a:ext cx="5637600" cy="38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US" sz="2300" u="none" cap="none" strike="noStrike">
                <a:solidFill>
                  <a:srgbClr val="000000"/>
                </a:solidFill>
                <a:latin typeface="Montserrat"/>
                <a:ea typeface="Montserrat"/>
                <a:cs typeface="Montserrat"/>
                <a:sym typeface="Montserrat"/>
              </a:rPr>
              <a:t>Metodologia</a:t>
            </a:r>
            <a:endParaRPr b="1" i="0" sz="2300" u="none" cap="none" strike="noStrike">
              <a:solidFill>
                <a:srgbClr val="000000"/>
              </a:solidFill>
              <a:latin typeface="Montserrat"/>
              <a:ea typeface="Montserrat"/>
              <a:cs typeface="Montserrat"/>
              <a:sym typeface="Montserrat"/>
            </a:endParaRPr>
          </a:p>
        </p:txBody>
      </p:sp>
      <p:sp>
        <p:nvSpPr>
          <p:cNvPr id="104" name="Google Shape;104;g128777c0878_0_0"/>
          <p:cNvSpPr txBox="1"/>
          <p:nvPr/>
        </p:nvSpPr>
        <p:spPr>
          <a:xfrm>
            <a:off x="537100" y="1672700"/>
            <a:ext cx="8287500" cy="523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g128777c0878_0_0"/>
          <p:cNvSpPr txBox="1"/>
          <p:nvPr/>
        </p:nvSpPr>
        <p:spPr>
          <a:xfrm>
            <a:off x="258900" y="1953625"/>
            <a:ext cx="8626200" cy="33555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chemeClr val="dk1"/>
              </a:buClr>
              <a:buSzPts val="1100"/>
              <a:buFont typeface="Arial"/>
              <a:buNone/>
            </a:pPr>
            <a:r>
              <a:rPr b="0" i="0" lang="en-US" sz="2400" u="none" cap="none" strike="noStrike">
                <a:solidFill>
                  <a:schemeClr val="dk1"/>
                </a:solidFill>
                <a:latin typeface="Cambria"/>
                <a:ea typeface="Cambria"/>
                <a:cs typeface="Cambria"/>
                <a:sym typeface="Cambria"/>
              </a:rPr>
              <a:t>Based on a qualitative study of six large manufacturing companies (ecosystem orchestrators) and their ecosystem partners, we develop a process model that describes the scarcely understood process of ecosystem transformation toward a circular economy paradigm</a:t>
            </a:r>
            <a:endParaRPr b="0" i="0" sz="2400" u="none" cap="none" strike="noStrike">
              <a:solidFill>
                <a:schemeClr val="dk1"/>
              </a:solidFill>
              <a:latin typeface="Cambria"/>
              <a:ea typeface="Cambria"/>
              <a:cs typeface="Cambria"/>
              <a:sym typeface="Cambria"/>
            </a:endParaRPr>
          </a:p>
          <a:p>
            <a:pPr indent="0" lvl="0" marL="457200" marR="0" rtl="0" algn="just">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1326e9fc42a_0_24"/>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F2F2F2"/>
              </a:solidFill>
              <a:latin typeface="Calibri"/>
              <a:ea typeface="Calibri"/>
              <a:cs typeface="Calibri"/>
              <a:sym typeface="Calibri"/>
            </a:endParaRPr>
          </a:p>
        </p:txBody>
      </p:sp>
      <p:sp>
        <p:nvSpPr>
          <p:cNvPr id="112" name="Google Shape;112;g1326e9fc42a_0_24"/>
          <p:cNvSpPr txBox="1"/>
          <p:nvPr/>
        </p:nvSpPr>
        <p:spPr>
          <a:xfrm>
            <a:off x="537101" y="783153"/>
            <a:ext cx="5637600" cy="38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US" sz="2300" u="none" cap="none" strike="noStrike">
                <a:solidFill>
                  <a:srgbClr val="000000"/>
                </a:solidFill>
                <a:latin typeface="Montserrat"/>
                <a:ea typeface="Montserrat"/>
                <a:cs typeface="Montserrat"/>
                <a:sym typeface="Montserrat"/>
              </a:rPr>
              <a:t>Principais achados</a:t>
            </a:r>
            <a:endParaRPr b="1" i="0" sz="2300" u="none" cap="none" strike="noStrike">
              <a:solidFill>
                <a:srgbClr val="000000"/>
              </a:solidFill>
              <a:latin typeface="Montserrat"/>
              <a:ea typeface="Montserrat"/>
              <a:cs typeface="Montserrat"/>
              <a:sym typeface="Montserrat"/>
            </a:endParaRPr>
          </a:p>
        </p:txBody>
      </p:sp>
      <p:sp>
        <p:nvSpPr>
          <p:cNvPr id="113" name="Google Shape;113;g1326e9fc42a_0_24"/>
          <p:cNvSpPr txBox="1"/>
          <p:nvPr/>
        </p:nvSpPr>
        <p:spPr>
          <a:xfrm>
            <a:off x="537100" y="1672700"/>
            <a:ext cx="8287500" cy="523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g1326e9fc42a_0_24"/>
          <p:cNvSpPr txBox="1"/>
          <p:nvPr/>
        </p:nvSpPr>
        <p:spPr>
          <a:xfrm>
            <a:off x="148725" y="1672700"/>
            <a:ext cx="8477700" cy="4493700"/>
          </a:xfrm>
          <a:prstGeom prst="rect">
            <a:avLst/>
          </a:prstGeom>
          <a:noFill/>
          <a:ln>
            <a:noFill/>
          </a:ln>
        </p:spPr>
        <p:txBody>
          <a:bodyPr anchorCtr="0" anchor="t" bIns="45700" lIns="91425" spcFirstLastPara="1" rIns="91425" wrap="square" tIns="45700">
            <a:spAutoFit/>
          </a:bodyPr>
          <a:lstStyle/>
          <a:p>
            <a:pPr indent="0" lvl="0" marL="0" marR="0" rtl="0" algn="just">
              <a:lnSpc>
                <a:spcPct val="107916"/>
              </a:lnSpc>
              <a:spcBef>
                <a:spcPts val="0"/>
              </a:spcBef>
              <a:spcAft>
                <a:spcPts val="0"/>
              </a:spcAft>
              <a:buClr>
                <a:schemeClr val="dk1"/>
              </a:buClr>
              <a:buSzPts val="1100"/>
              <a:buFont typeface="Arial"/>
              <a:buNone/>
            </a:pPr>
            <a:r>
              <a:rPr b="0" i="0" lang="en-US" sz="2100" u="none" cap="none" strike="noStrike">
                <a:solidFill>
                  <a:schemeClr val="dk1"/>
                </a:solidFill>
                <a:latin typeface="Cambria"/>
                <a:ea typeface="Cambria"/>
                <a:cs typeface="Cambria"/>
                <a:sym typeface="Cambria"/>
              </a:rPr>
              <a:t>Although ecosystem readiness assessment provided a good first step, to ensure real change, manufacturing companies reported the need for diverse orchestration mechanisms, which we present below.</a:t>
            </a:r>
            <a:endParaRPr b="0" i="0" sz="2100" u="none" cap="none" strike="noStrike">
              <a:solidFill>
                <a:schemeClr val="dk1"/>
              </a:solidFill>
              <a:latin typeface="Cambria"/>
              <a:ea typeface="Cambria"/>
              <a:cs typeface="Cambria"/>
              <a:sym typeface="Cambria"/>
            </a:endParaRPr>
          </a:p>
          <a:p>
            <a:pPr indent="0" lvl="0" marL="0" marR="0" rtl="0" algn="just">
              <a:lnSpc>
                <a:spcPct val="107916"/>
              </a:lnSpc>
              <a:spcBef>
                <a:spcPts val="0"/>
              </a:spcBef>
              <a:spcAft>
                <a:spcPts val="0"/>
              </a:spcAft>
              <a:buClr>
                <a:schemeClr val="dk1"/>
              </a:buClr>
              <a:buSzPts val="1100"/>
              <a:buFont typeface="Arial"/>
              <a:buNone/>
            </a:pPr>
            <a:r>
              <a:t/>
            </a:r>
            <a:endParaRPr b="0" i="0" sz="2100" u="none" cap="none" strike="noStrike">
              <a:solidFill>
                <a:schemeClr val="dk1"/>
              </a:solidFill>
              <a:latin typeface="Cambria"/>
              <a:ea typeface="Cambria"/>
              <a:cs typeface="Cambria"/>
              <a:sym typeface="Cambria"/>
            </a:endParaRPr>
          </a:p>
          <a:p>
            <a:pPr indent="-361950" lvl="0" marL="457200" marR="0" rtl="0" algn="just">
              <a:lnSpc>
                <a:spcPct val="107916"/>
              </a:lnSpc>
              <a:spcBef>
                <a:spcPts val="0"/>
              </a:spcBef>
              <a:spcAft>
                <a:spcPts val="0"/>
              </a:spcAft>
              <a:buClr>
                <a:schemeClr val="dk1"/>
              </a:buClr>
              <a:buSzPts val="2100"/>
              <a:buFont typeface="Cambria"/>
              <a:buChar char="●"/>
            </a:pPr>
            <a:r>
              <a:rPr b="1" i="0" lang="en-US" sz="2100" u="none" cap="none" strike="noStrike">
                <a:solidFill>
                  <a:schemeClr val="dk1"/>
                </a:solidFill>
                <a:latin typeface="Cambria"/>
                <a:ea typeface="Cambria"/>
                <a:cs typeface="Cambria"/>
                <a:sym typeface="Cambria"/>
              </a:rPr>
              <a:t>Standardization mechanism: </a:t>
            </a:r>
            <a:r>
              <a:rPr b="0" i="0" lang="en-US" sz="2100" u="none" cap="none" strike="noStrike">
                <a:solidFill>
                  <a:schemeClr val="dk1"/>
                </a:solidFill>
                <a:latin typeface="Cambria"/>
                <a:ea typeface="Cambria"/>
                <a:cs typeface="Cambria"/>
                <a:sym typeface="Cambria"/>
              </a:rPr>
              <a:t>standardization activities are frequently described as important mechanisms for implementing the circular economy in emerging ecosystems (Wen &amp; Meng, 2015).   The large manufacturing companies in this study reported their involvement in many activities (e.g., lobbying) and investments (e.g., publishing early technology test reports) devoted to formulating and establishing industrial requirements associated with circular business models. </a:t>
            </a:r>
            <a:endParaRPr b="0" i="0" sz="2100" u="none" cap="none" strike="noStrike">
              <a:solidFill>
                <a:schemeClr val="dk1"/>
              </a:solidFill>
              <a:latin typeface="Cambria"/>
              <a:ea typeface="Cambria"/>
              <a:cs typeface="Cambria"/>
              <a:sym typeface="Cambria"/>
            </a:endParaRPr>
          </a:p>
          <a:p>
            <a:pPr indent="0" lvl="0" marL="45720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1326e9fc42a_0_32"/>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F2F2F2"/>
              </a:solidFill>
              <a:latin typeface="Calibri"/>
              <a:ea typeface="Calibri"/>
              <a:cs typeface="Calibri"/>
              <a:sym typeface="Calibri"/>
            </a:endParaRPr>
          </a:p>
        </p:txBody>
      </p:sp>
      <p:sp>
        <p:nvSpPr>
          <p:cNvPr id="121" name="Google Shape;121;g1326e9fc42a_0_32"/>
          <p:cNvSpPr txBox="1"/>
          <p:nvPr/>
        </p:nvSpPr>
        <p:spPr>
          <a:xfrm>
            <a:off x="537101" y="783153"/>
            <a:ext cx="5637600" cy="38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US" sz="2300" u="none" cap="none" strike="noStrike">
                <a:solidFill>
                  <a:srgbClr val="000000"/>
                </a:solidFill>
                <a:latin typeface="Montserrat"/>
                <a:ea typeface="Montserrat"/>
                <a:cs typeface="Montserrat"/>
                <a:sym typeface="Montserrat"/>
              </a:rPr>
              <a:t>Principais achados</a:t>
            </a:r>
            <a:endParaRPr b="1" i="0" sz="2300" u="none" cap="none" strike="noStrike">
              <a:solidFill>
                <a:srgbClr val="000000"/>
              </a:solidFill>
              <a:latin typeface="Montserrat"/>
              <a:ea typeface="Montserrat"/>
              <a:cs typeface="Montserrat"/>
              <a:sym typeface="Montserrat"/>
            </a:endParaRPr>
          </a:p>
        </p:txBody>
      </p:sp>
      <p:sp>
        <p:nvSpPr>
          <p:cNvPr id="122" name="Google Shape;122;g1326e9fc42a_0_32"/>
          <p:cNvSpPr txBox="1"/>
          <p:nvPr/>
        </p:nvSpPr>
        <p:spPr>
          <a:xfrm>
            <a:off x="537100" y="1672700"/>
            <a:ext cx="8287500" cy="523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g1326e9fc42a_0_32"/>
          <p:cNvSpPr txBox="1"/>
          <p:nvPr/>
        </p:nvSpPr>
        <p:spPr>
          <a:xfrm>
            <a:off x="148725" y="1672700"/>
            <a:ext cx="8477700" cy="4493700"/>
          </a:xfrm>
          <a:prstGeom prst="rect">
            <a:avLst/>
          </a:prstGeom>
          <a:noFill/>
          <a:ln>
            <a:noFill/>
          </a:ln>
        </p:spPr>
        <p:txBody>
          <a:bodyPr anchorCtr="0" anchor="t" bIns="45700" lIns="91425" spcFirstLastPara="1" rIns="91425" wrap="square" tIns="45700">
            <a:spAutoFit/>
          </a:bodyPr>
          <a:lstStyle/>
          <a:p>
            <a:pPr indent="-361950" lvl="0" marL="914400" marR="0" rtl="0" algn="just">
              <a:lnSpc>
                <a:spcPct val="107916"/>
              </a:lnSpc>
              <a:spcBef>
                <a:spcPts val="0"/>
              </a:spcBef>
              <a:spcAft>
                <a:spcPts val="0"/>
              </a:spcAft>
              <a:buClr>
                <a:schemeClr val="dk1"/>
              </a:buClr>
              <a:buSzPts val="2100"/>
              <a:buFont typeface="Times New Roman"/>
              <a:buChar char="●"/>
            </a:pPr>
            <a:r>
              <a:rPr b="1" i="0" lang="en-US" sz="2100" u="none" cap="none" strike="noStrike">
                <a:solidFill>
                  <a:schemeClr val="dk1"/>
                </a:solidFill>
                <a:latin typeface="Cambria"/>
                <a:ea typeface="Cambria"/>
                <a:cs typeface="Cambria"/>
                <a:sym typeface="Cambria"/>
              </a:rPr>
              <a:t>Nurturing mechanism: </a:t>
            </a:r>
            <a:r>
              <a:rPr b="0" i="0" lang="en-US" sz="2100" u="none" cap="none" strike="noStrike">
                <a:solidFill>
                  <a:schemeClr val="dk1"/>
                </a:solidFill>
                <a:latin typeface="Cambria"/>
                <a:ea typeface="Cambria"/>
                <a:cs typeface="Cambria"/>
                <a:sym typeface="Cambria"/>
              </a:rPr>
              <a:t>Nurturing activities and their potential influence on the ecosystem's shift toward a circular economy have scarcely been discussed by the research community, although nurturing has been described as essential in the orchestration of new business opportunity exploitation for ecosystems. Williamson and De Meyer (2012) describe how orchestrators should nurture the ecosystem to ensure a high speed of innovation that in turn contributes to a successful business ecosystem. Our data suggest that nurturing is a core theme across case companies. Leading manufacturing companies actively nurture ecosystem transformation using several mechanisms.</a:t>
            </a:r>
            <a:endParaRPr b="0" i="0" sz="2100" u="none" cap="none" strike="noStrike">
              <a:solidFill>
                <a:schemeClr val="dk1"/>
              </a:solidFill>
              <a:latin typeface="Cambria"/>
              <a:ea typeface="Cambria"/>
              <a:cs typeface="Cambria"/>
              <a:sym typeface="Cambria"/>
            </a:endParaRPr>
          </a:p>
          <a:p>
            <a:pPr indent="0" lvl="0" marL="45720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326e9fc42a_0_40"/>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F2F2F2"/>
              </a:solidFill>
              <a:latin typeface="Calibri"/>
              <a:ea typeface="Calibri"/>
              <a:cs typeface="Calibri"/>
              <a:sym typeface="Calibri"/>
            </a:endParaRPr>
          </a:p>
        </p:txBody>
      </p:sp>
      <p:sp>
        <p:nvSpPr>
          <p:cNvPr id="130" name="Google Shape;130;g1326e9fc42a_0_40"/>
          <p:cNvSpPr txBox="1"/>
          <p:nvPr/>
        </p:nvSpPr>
        <p:spPr>
          <a:xfrm>
            <a:off x="537101" y="783153"/>
            <a:ext cx="5637600" cy="38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US" sz="2300" u="none" cap="none" strike="noStrike">
                <a:solidFill>
                  <a:srgbClr val="000000"/>
                </a:solidFill>
                <a:latin typeface="Montserrat"/>
                <a:ea typeface="Montserrat"/>
                <a:cs typeface="Montserrat"/>
                <a:sym typeface="Montserrat"/>
              </a:rPr>
              <a:t>Principais achados</a:t>
            </a:r>
            <a:endParaRPr b="1" i="0" sz="2300" u="none" cap="none" strike="noStrike">
              <a:solidFill>
                <a:srgbClr val="000000"/>
              </a:solidFill>
              <a:latin typeface="Montserrat"/>
              <a:ea typeface="Montserrat"/>
              <a:cs typeface="Montserrat"/>
              <a:sym typeface="Montserrat"/>
            </a:endParaRPr>
          </a:p>
        </p:txBody>
      </p:sp>
      <p:sp>
        <p:nvSpPr>
          <p:cNvPr id="131" name="Google Shape;131;g1326e9fc42a_0_40"/>
          <p:cNvSpPr txBox="1"/>
          <p:nvPr/>
        </p:nvSpPr>
        <p:spPr>
          <a:xfrm>
            <a:off x="537100" y="1672700"/>
            <a:ext cx="8287500" cy="523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g1326e9fc42a_0_40"/>
          <p:cNvSpPr txBox="1"/>
          <p:nvPr/>
        </p:nvSpPr>
        <p:spPr>
          <a:xfrm>
            <a:off x="148725" y="1672700"/>
            <a:ext cx="8477700" cy="3330900"/>
          </a:xfrm>
          <a:prstGeom prst="rect">
            <a:avLst/>
          </a:prstGeom>
          <a:noFill/>
          <a:ln>
            <a:noFill/>
          </a:ln>
        </p:spPr>
        <p:txBody>
          <a:bodyPr anchorCtr="0" anchor="t" bIns="45700" lIns="91425" spcFirstLastPara="1" rIns="91425" wrap="square" tIns="45700">
            <a:spAutoFit/>
          </a:bodyPr>
          <a:lstStyle/>
          <a:p>
            <a:pPr indent="-361950" lvl="0" marL="457200" marR="0" rtl="0" algn="just">
              <a:lnSpc>
                <a:spcPct val="107916"/>
              </a:lnSpc>
              <a:spcBef>
                <a:spcPts val="0"/>
              </a:spcBef>
              <a:spcAft>
                <a:spcPts val="0"/>
              </a:spcAft>
              <a:buClr>
                <a:schemeClr val="dk1"/>
              </a:buClr>
              <a:buSzPts val="2100"/>
              <a:buFont typeface="Cambria"/>
              <a:buChar char="●"/>
            </a:pPr>
            <a:r>
              <a:rPr b="1" i="0" lang="en-US" sz="2100" u="none" cap="none" strike="noStrike">
                <a:solidFill>
                  <a:schemeClr val="dk1"/>
                </a:solidFill>
                <a:latin typeface="Cambria"/>
                <a:ea typeface="Cambria"/>
                <a:cs typeface="Cambria"/>
                <a:sym typeface="Cambria"/>
              </a:rPr>
              <a:t>Negotiation mechanism: </a:t>
            </a:r>
            <a:r>
              <a:rPr b="0" i="0" lang="en-US" sz="2100" u="none" cap="none" strike="noStrike">
                <a:solidFill>
                  <a:schemeClr val="dk1"/>
                </a:solidFill>
                <a:latin typeface="Cambria"/>
                <a:ea typeface="Cambria"/>
                <a:cs typeface="Cambria"/>
                <a:sym typeface="Cambria"/>
              </a:rPr>
              <a:t>Our data suggest that negotiating activities represent an indispensable mechanism for ecosystem orchestration. Orchestrating a circular economy ecosystem requires aligned actions across multiple ecosystem partners that, at times, may have inconsistent incentives (Pan et al., 2015). </a:t>
            </a:r>
            <a:endParaRPr b="0" i="0" sz="2100" u="none" cap="none" strike="noStrike">
              <a:solidFill>
                <a:schemeClr val="dk1"/>
              </a:solidFill>
              <a:latin typeface="Cambria"/>
              <a:ea typeface="Cambria"/>
              <a:cs typeface="Cambria"/>
              <a:sym typeface="Cambria"/>
            </a:endParaRPr>
          </a:p>
          <a:p>
            <a:pPr indent="0" lvl="0" marL="914400" marR="0" rtl="0" algn="just">
              <a:lnSpc>
                <a:spcPct val="107916"/>
              </a:lnSpc>
              <a:spcBef>
                <a:spcPts val="0"/>
              </a:spcBef>
              <a:spcAft>
                <a:spcPts val="0"/>
              </a:spcAft>
              <a:buClr>
                <a:schemeClr val="dk1"/>
              </a:buClr>
              <a:buSzPts val="1100"/>
              <a:buFont typeface="Arial"/>
              <a:buNone/>
            </a:pPr>
            <a:r>
              <a:t/>
            </a:r>
            <a:endParaRPr b="1" i="0" sz="2100" u="none" cap="none" strike="noStrike">
              <a:solidFill>
                <a:schemeClr val="dk1"/>
              </a:solidFill>
              <a:latin typeface="Cambria"/>
              <a:ea typeface="Cambria"/>
              <a:cs typeface="Cambria"/>
              <a:sym typeface="Cambria"/>
            </a:endParaRPr>
          </a:p>
          <a:p>
            <a:pPr indent="0" lvl="0" marL="0" marR="0" rtl="0" algn="just">
              <a:lnSpc>
                <a:spcPct val="107916"/>
              </a:lnSpc>
              <a:spcBef>
                <a:spcPts val="0"/>
              </a:spcBef>
              <a:spcAft>
                <a:spcPts val="0"/>
              </a:spcAft>
              <a:buClr>
                <a:schemeClr val="dk1"/>
              </a:buClr>
              <a:buSzPts val="1100"/>
              <a:buFont typeface="Arial"/>
              <a:buNone/>
            </a:pPr>
            <a:r>
              <a:t/>
            </a:r>
            <a:endParaRPr b="0" i="0" sz="2100" u="none" cap="none" strike="noStrike">
              <a:solidFill>
                <a:schemeClr val="dk1"/>
              </a:solidFill>
              <a:latin typeface="Cambria"/>
              <a:ea typeface="Cambria"/>
              <a:cs typeface="Cambria"/>
              <a:sym typeface="Cambria"/>
            </a:endParaRPr>
          </a:p>
          <a:p>
            <a:pPr indent="0" lvl="0" marL="457200" marR="0" rtl="0" algn="just">
              <a:lnSpc>
                <a:spcPct val="107916"/>
              </a:lnSpc>
              <a:spcBef>
                <a:spcPts val="0"/>
              </a:spcBef>
              <a:spcAft>
                <a:spcPts val="0"/>
              </a:spcAft>
              <a:buClr>
                <a:schemeClr val="dk1"/>
              </a:buClr>
              <a:buSzPts val="11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7916"/>
              </a:lnSpc>
              <a:spcBef>
                <a:spcPts val="0"/>
              </a:spcBef>
              <a:spcAft>
                <a:spcPts val="0"/>
              </a:spcAft>
              <a:buClr>
                <a:srgbClr val="000000"/>
              </a:buClr>
              <a:buSzPts val="2100"/>
              <a:buFont typeface="Arial"/>
              <a:buNone/>
            </a:pPr>
            <a:r>
              <a:t/>
            </a:r>
            <a:endParaRPr b="1" i="0" sz="2100" u="none" cap="none" strike="noStrike">
              <a:solidFill>
                <a:schemeClr val="dk1"/>
              </a:solidFill>
              <a:latin typeface="Cambria"/>
              <a:ea typeface="Cambria"/>
              <a:cs typeface="Cambria"/>
              <a:sym typeface="Cambria"/>
            </a:endParaRPr>
          </a:p>
          <a:p>
            <a:pPr indent="0" lvl="0" marL="45720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1326e9fc42a_0_12"/>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Montserrat"/>
                <a:ea typeface="Montserrat"/>
                <a:cs typeface="Montserrat"/>
                <a:sym typeface="Montserrat"/>
              </a:rPr>
              <a:t>   </a:t>
            </a:r>
            <a:r>
              <a:rPr b="1" i="0" lang="en-US" sz="2200" u="none" cap="none" strike="noStrike">
                <a:solidFill>
                  <a:schemeClr val="dk1"/>
                </a:solidFill>
                <a:latin typeface="Montserrat"/>
                <a:ea typeface="Montserrat"/>
                <a:cs typeface="Montserrat"/>
                <a:sym typeface="Montserrat"/>
              </a:rPr>
              <a:t>Conclusão</a:t>
            </a:r>
            <a:endParaRPr b="1" i="0" sz="2200" u="none" cap="none" strike="noStrike">
              <a:solidFill>
                <a:schemeClr val="dk1"/>
              </a:solidFill>
              <a:latin typeface="Montserrat"/>
              <a:ea typeface="Montserrat"/>
              <a:cs typeface="Montserrat"/>
              <a:sym typeface="Montserrat"/>
            </a:endParaRPr>
          </a:p>
        </p:txBody>
      </p:sp>
      <p:sp>
        <p:nvSpPr>
          <p:cNvPr id="139" name="Google Shape;139;g1326e9fc42a_0_12"/>
          <p:cNvSpPr txBox="1"/>
          <p:nvPr/>
        </p:nvSpPr>
        <p:spPr>
          <a:xfrm>
            <a:off x="0" y="1437450"/>
            <a:ext cx="8609700" cy="62724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chemeClr val="dk1"/>
              </a:buClr>
              <a:buSzPts val="1100"/>
              <a:buFont typeface="Arial"/>
              <a:buNone/>
            </a:pPr>
            <a:r>
              <a:rPr b="0" i="0" lang="en-US" sz="1700" u="none" cap="none" strike="noStrike">
                <a:solidFill>
                  <a:srgbClr val="000000"/>
                </a:solidFill>
                <a:latin typeface="Cambria"/>
                <a:ea typeface="Cambria"/>
                <a:cs typeface="Cambria"/>
                <a:sym typeface="Cambria"/>
              </a:rPr>
              <a:t>This study makes three contributions to the circular economy literature by explaining how manufacturing firms orchestrate ecosystem-wide transformation to the circular economy paradigm.</a:t>
            </a:r>
            <a:endParaRPr b="0" i="0" sz="1700" u="none" cap="none" strike="noStrike">
              <a:solidFill>
                <a:srgbClr val="000000"/>
              </a:solidFill>
              <a:latin typeface="Cambria"/>
              <a:ea typeface="Cambria"/>
              <a:cs typeface="Cambria"/>
              <a:sym typeface="Cambria"/>
            </a:endParaRPr>
          </a:p>
          <a:p>
            <a:pPr indent="-336550" lvl="0" marL="457200" marR="0" rtl="0" algn="just">
              <a:lnSpc>
                <a:spcPct val="150000"/>
              </a:lnSpc>
              <a:spcBef>
                <a:spcPts val="0"/>
              </a:spcBef>
              <a:spcAft>
                <a:spcPts val="0"/>
              </a:spcAft>
              <a:buClr>
                <a:srgbClr val="000000"/>
              </a:buClr>
              <a:buSzPts val="1700"/>
              <a:buFont typeface="Cambria"/>
              <a:buChar char="●"/>
            </a:pPr>
            <a:r>
              <a:rPr b="0" i="0" lang="en-US" sz="1700" u="none" cap="none" strike="noStrike">
                <a:solidFill>
                  <a:srgbClr val="000000"/>
                </a:solidFill>
                <a:latin typeface="Cambria"/>
                <a:ea typeface="Cambria"/>
                <a:cs typeface="Cambria"/>
                <a:sym typeface="Cambria"/>
              </a:rPr>
              <a:t>The first is that we argue that the role of ecosystem orchestrator or leader is critical for implementation of circular economy principles.</a:t>
            </a:r>
            <a:endParaRPr b="0" i="0" sz="1700" u="none" cap="none" strike="noStrike">
              <a:solidFill>
                <a:srgbClr val="000000"/>
              </a:solidFill>
              <a:latin typeface="Cambria"/>
              <a:ea typeface="Cambria"/>
              <a:cs typeface="Cambria"/>
              <a:sym typeface="Cambria"/>
            </a:endParaRPr>
          </a:p>
          <a:p>
            <a:pPr indent="-336550" lvl="0" marL="457200" marR="0" rtl="0" algn="just">
              <a:lnSpc>
                <a:spcPct val="150000"/>
              </a:lnSpc>
              <a:spcBef>
                <a:spcPts val="0"/>
              </a:spcBef>
              <a:spcAft>
                <a:spcPts val="0"/>
              </a:spcAft>
              <a:buClr>
                <a:srgbClr val="000000"/>
              </a:buClr>
              <a:buSzPts val="1700"/>
              <a:buFont typeface="Cambria"/>
              <a:buChar char="●"/>
            </a:pPr>
            <a:r>
              <a:rPr b="0" i="0" lang="en-US" sz="1700" u="none" cap="none" strike="noStrike">
                <a:solidFill>
                  <a:srgbClr val="000000"/>
                </a:solidFill>
                <a:latin typeface="Cambria"/>
                <a:ea typeface="Cambria"/>
                <a:cs typeface="Cambria"/>
                <a:sym typeface="Cambria"/>
              </a:rPr>
              <a:t>Second, current the research on the circular economy has ignored the need for a comprehensive ecosystem readiness assessment (Bocken et al., 2016; Frishammar &amp; Parida, 2018). </a:t>
            </a:r>
            <a:endParaRPr b="0" i="0" sz="1700" u="none" cap="none" strike="noStrike">
              <a:solidFill>
                <a:srgbClr val="000000"/>
              </a:solidFill>
              <a:latin typeface="Cambria"/>
              <a:ea typeface="Cambria"/>
              <a:cs typeface="Cambria"/>
              <a:sym typeface="Cambria"/>
            </a:endParaRPr>
          </a:p>
          <a:p>
            <a:pPr indent="-336550" lvl="0" marL="457200" marR="0" rtl="0" algn="just">
              <a:lnSpc>
                <a:spcPct val="150000"/>
              </a:lnSpc>
              <a:spcBef>
                <a:spcPts val="0"/>
              </a:spcBef>
              <a:spcAft>
                <a:spcPts val="0"/>
              </a:spcAft>
              <a:buClr>
                <a:srgbClr val="000000"/>
              </a:buClr>
              <a:buSzPts val="1700"/>
              <a:buFont typeface="Cambria"/>
              <a:buChar char="●"/>
            </a:pPr>
            <a:r>
              <a:rPr b="0" i="0" lang="en-US" sz="1700" u="none" cap="none" strike="noStrike">
                <a:solidFill>
                  <a:srgbClr val="000000"/>
                </a:solidFill>
                <a:latin typeface="Cambria"/>
                <a:ea typeface="Cambria"/>
                <a:cs typeface="Cambria"/>
                <a:sym typeface="Cambria"/>
              </a:rPr>
              <a:t>Our third contribution is the recognition that the transformation to the circular economy conducted by ecosystem orchestrators is oriented toward different types of ecosystem partners (Parida et al.,Forthcoming; Visnjic et al., 2016).</a:t>
            </a:r>
            <a:endParaRPr b="0" i="0" sz="1700" u="none" cap="none" strike="noStrike">
              <a:solidFill>
                <a:srgbClr val="000000"/>
              </a:solidFill>
              <a:latin typeface="Cambria"/>
              <a:ea typeface="Cambria"/>
              <a:cs typeface="Cambria"/>
              <a:sym typeface="Cambria"/>
            </a:endParaRPr>
          </a:p>
          <a:p>
            <a:pPr indent="0" lvl="0" marL="0" marR="0" rtl="0" algn="just">
              <a:lnSpc>
                <a:spcPct val="150000"/>
              </a:lnSpc>
              <a:spcBef>
                <a:spcPts val="0"/>
              </a:spcBef>
              <a:spcAft>
                <a:spcPts val="0"/>
              </a:spcAft>
              <a:buClr>
                <a:srgbClr val="000000"/>
              </a:buClr>
              <a:buSzPts val="1700"/>
              <a:buFont typeface="Arial"/>
              <a:buNone/>
            </a:pPr>
            <a:r>
              <a:t/>
            </a:r>
            <a:endParaRPr b="0" i="0" sz="1700" u="none" cap="none" strike="noStrike">
              <a:solidFill>
                <a:srgbClr val="000000"/>
              </a:solidFill>
              <a:latin typeface="Cambria"/>
              <a:ea typeface="Cambria"/>
              <a:cs typeface="Cambria"/>
              <a:sym typeface="Cambria"/>
            </a:endParaRPr>
          </a:p>
          <a:p>
            <a:pPr indent="0" lvl="0" marL="457200" marR="0" rtl="0" algn="just">
              <a:lnSpc>
                <a:spcPct val="150000"/>
              </a:lnSpc>
              <a:spcBef>
                <a:spcPts val="0"/>
              </a:spcBef>
              <a:spcAft>
                <a:spcPts val="0"/>
              </a:spcAft>
              <a:buClr>
                <a:srgbClr val="000000"/>
              </a:buClr>
              <a:buSzPts val="1700"/>
              <a:buFont typeface="Arial"/>
              <a:buNone/>
            </a:pPr>
            <a:r>
              <a:t/>
            </a:r>
            <a:endParaRPr b="0" i="0" sz="1700" u="none" cap="none" strike="noStrike">
              <a:solidFill>
                <a:srgbClr val="000000"/>
              </a:solidFill>
              <a:latin typeface="Cambria"/>
              <a:ea typeface="Cambria"/>
              <a:cs typeface="Cambria"/>
              <a:sym typeface="Cambria"/>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100"/>
              <a:buFont typeface="Arial"/>
              <a:buNone/>
            </a:pPr>
            <a:r>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1326e9fc42a_0_75"/>
          <p:cNvSpPr/>
          <p:nvPr/>
        </p:nvSpPr>
        <p:spPr>
          <a:xfrm>
            <a:off x="-212925" y="684385"/>
            <a:ext cx="6419400" cy="580200"/>
          </a:xfrm>
          <a:prstGeom prst="roundRect">
            <a:avLst>
              <a:gd fmla="val 16667" name="adj"/>
            </a:avLst>
          </a:prstGeom>
          <a:solidFill>
            <a:srgbClr val="CAE4E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Montserrat"/>
                <a:ea typeface="Montserrat"/>
                <a:cs typeface="Montserrat"/>
                <a:sym typeface="Montserrat"/>
              </a:rPr>
              <a:t>   </a:t>
            </a:r>
            <a:r>
              <a:rPr b="1" i="0" lang="en-US" sz="2200" u="none" cap="none" strike="noStrike">
                <a:solidFill>
                  <a:schemeClr val="dk1"/>
                </a:solidFill>
                <a:latin typeface="Montserrat"/>
                <a:ea typeface="Montserrat"/>
                <a:cs typeface="Montserrat"/>
                <a:sym typeface="Montserrat"/>
              </a:rPr>
              <a:t>Sugestão de pesquisas futuras</a:t>
            </a:r>
            <a:endParaRPr b="1" i="0" sz="2200" u="none" cap="none" strike="noStrike">
              <a:solidFill>
                <a:schemeClr val="dk1"/>
              </a:solidFill>
              <a:latin typeface="Montserrat"/>
              <a:ea typeface="Montserrat"/>
              <a:cs typeface="Montserrat"/>
              <a:sym typeface="Montserrat"/>
            </a:endParaRPr>
          </a:p>
        </p:txBody>
      </p:sp>
      <p:sp>
        <p:nvSpPr>
          <p:cNvPr id="146" name="Google Shape;146;g1326e9fc42a_0_75"/>
          <p:cNvSpPr txBox="1"/>
          <p:nvPr/>
        </p:nvSpPr>
        <p:spPr>
          <a:xfrm>
            <a:off x="428250" y="1725050"/>
            <a:ext cx="8287500" cy="41406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2200"/>
              <a:buFont typeface="Arial"/>
              <a:buNone/>
            </a:pPr>
            <a:r>
              <a:rPr b="0" i="0" lang="en-US" sz="2200" u="none" cap="none" strike="noStrike">
                <a:solidFill>
                  <a:schemeClr val="dk1"/>
                </a:solidFill>
                <a:latin typeface="Cambria"/>
                <a:ea typeface="Cambria"/>
                <a:cs typeface="Cambria"/>
                <a:sym typeface="Cambria"/>
              </a:rPr>
              <a:t>Future studies are encouraged to use more comprehensive panel data and look at both firm- and industry-level effects of circular economy transformation. Specifically, by looking into ante- ceded (e.g., regulative change or financial incentives), moderators (e.g., role in the ecosystem, networking capability) and mediators (e.g.,ability to innovate and orchestrate ecosystem) would benefit the development of the emerging literature on the circular economy.</a:t>
            </a:r>
            <a:endParaRPr b="0" i="0" sz="2100" u="none" cap="none" strike="noStrike">
              <a:solidFill>
                <a:schemeClr val="dk1"/>
              </a:solidFill>
              <a:latin typeface="Cambria"/>
              <a:ea typeface="Cambria"/>
              <a:cs typeface="Cambria"/>
              <a:sym typeface="Cambri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457200" marR="0" rtl="0" algn="just">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2">
      <a:dk1>
        <a:srgbClr val="000000"/>
      </a:dk1>
      <a:lt1>
        <a:srgbClr val="FFFFFF"/>
      </a:lt1>
      <a:dk2>
        <a:srgbClr val="1E3C78"/>
      </a:dk2>
      <a:lt2>
        <a:srgbClr val="EEECE1"/>
      </a:lt2>
      <a:accent1>
        <a:srgbClr val="4F81BD"/>
      </a:accent1>
      <a:accent2>
        <a:srgbClr val="C0504D"/>
      </a:accent2>
      <a:accent3>
        <a:srgbClr val="9BBB59"/>
      </a:accent3>
      <a:accent4>
        <a:srgbClr val="FCB421"/>
      </a:accent4>
      <a:accent5>
        <a:srgbClr val="993333"/>
      </a:accent5>
      <a:accent6>
        <a:srgbClr val="7F7F7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2014-07-23T19:03:12Z</dcterms:created>
  <dc:creator>jcosta</dc:creator>
</cp:coreProperties>
</file>