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61" r:id="rId5"/>
    <p:sldId id="260" r:id="rId6"/>
    <p:sldId id="268" r:id="rId7"/>
    <p:sldId id="269" r:id="rId8"/>
    <p:sldId id="262" r:id="rId9"/>
    <p:sldId id="264" r:id="rId10"/>
    <p:sldId id="265" r:id="rId11"/>
  </p:sldIdLst>
  <p:sldSz cx="9144000" cy="5143500" type="screen16x9"/>
  <p:notesSz cx="6858000" cy="9144000"/>
  <p:embeddedFontLst>
    <p:embeddedFont>
      <p:font typeface="Montserrat" panose="00000500000000000000" pitchFamily="2" charset="0"/>
      <p:regular r:id="rId13"/>
      <p:bold r:id="rId14"/>
      <p:italic r:id="rId15"/>
      <p:boldItalic r:id="rId16"/>
    </p:embeddedFont>
    <p:embeddedFont>
      <p:font typeface="Montserrat Medium" panose="000006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FC9E0B-C427-4702-9C36-FEBAE5B2E6F0}" v="71" dt="2022-06-14T21:19:14.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y Franco Junior" userId="4e6ff535030a27d2" providerId="LiveId" clId="{6DFC9E0B-C427-4702-9C36-FEBAE5B2E6F0}"/>
    <pc:docChg chg="undo custSel addSld delSld modSld">
      <pc:chgData name="Ary Franco Junior" userId="4e6ff535030a27d2" providerId="LiveId" clId="{6DFC9E0B-C427-4702-9C36-FEBAE5B2E6F0}" dt="2022-06-14T22:04:02.852" v="916" actId="12"/>
      <pc:docMkLst>
        <pc:docMk/>
      </pc:docMkLst>
      <pc:sldChg chg="modSp mod">
        <pc:chgData name="Ary Franco Junior" userId="4e6ff535030a27d2" providerId="LiveId" clId="{6DFC9E0B-C427-4702-9C36-FEBAE5B2E6F0}" dt="2022-06-13T18:50:51.558" v="317" actId="207"/>
        <pc:sldMkLst>
          <pc:docMk/>
          <pc:sldMk cId="2672618657" sldId="257"/>
        </pc:sldMkLst>
        <pc:spChg chg="mod">
          <ac:chgData name="Ary Franco Junior" userId="4e6ff535030a27d2" providerId="LiveId" clId="{6DFC9E0B-C427-4702-9C36-FEBAE5B2E6F0}" dt="2022-06-13T18:50:51.558" v="317" actId="207"/>
          <ac:spMkLst>
            <pc:docMk/>
            <pc:sldMk cId="2672618657" sldId="257"/>
            <ac:spMk id="2" creationId="{1DCA4ED2-AE74-9B25-6D71-E84036BEAC2F}"/>
          </ac:spMkLst>
        </pc:spChg>
      </pc:sldChg>
      <pc:sldChg chg="modSp mod">
        <pc:chgData name="Ary Franco Junior" userId="4e6ff535030a27d2" providerId="LiveId" clId="{6DFC9E0B-C427-4702-9C36-FEBAE5B2E6F0}" dt="2022-06-13T18:53:15.424" v="339" actId="255"/>
        <pc:sldMkLst>
          <pc:docMk/>
          <pc:sldMk cId="3973190274" sldId="258"/>
        </pc:sldMkLst>
        <pc:spChg chg="mod">
          <ac:chgData name="Ary Franco Junior" userId="4e6ff535030a27d2" providerId="LiveId" clId="{6DFC9E0B-C427-4702-9C36-FEBAE5B2E6F0}" dt="2022-06-13T18:52:37.652" v="335" actId="2711"/>
          <ac:spMkLst>
            <pc:docMk/>
            <pc:sldMk cId="3973190274" sldId="258"/>
            <ac:spMk id="2" creationId="{630DFCB7-4B56-2DCF-79A1-F50C46BA266D}"/>
          </ac:spMkLst>
        </pc:spChg>
        <pc:spChg chg="mod">
          <ac:chgData name="Ary Franco Junior" userId="4e6ff535030a27d2" providerId="LiveId" clId="{6DFC9E0B-C427-4702-9C36-FEBAE5B2E6F0}" dt="2022-06-13T18:53:15.424" v="339" actId="255"/>
          <ac:spMkLst>
            <pc:docMk/>
            <pc:sldMk cId="3973190274" sldId="258"/>
            <ac:spMk id="7" creationId="{82BCB1C1-E1CC-8AB9-C1DD-95AD643BDD4F}"/>
          </ac:spMkLst>
        </pc:spChg>
      </pc:sldChg>
      <pc:sldChg chg="modSp mod">
        <pc:chgData name="Ary Franco Junior" userId="4e6ff535030a27d2" providerId="LiveId" clId="{6DFC9E0B-C427-4702-9C36-FEBAE5B2E6F0}" dt="2022-06-14T19:48:22.761" v="791" actId="12"/>
        <pc:sldMkLst>
          <pc:docMk/>
          <pc:sldMk cId="3783071438" sldId="260"/>
        </pc:sldMkLst>
        <pc:spChg chg="mod">
          <ac:chgData name="Ary Franco Junior" userId="4e6ff535030a27d2" providerId="LiveId" clId="{6DFC9E0B-C427-4702-9C36-FEBAE5B2E6F0}" dt="2022-06-14T19:48:22.761" v="791" actId="12"/>
          <ac:spMkLst>
            <pc:docMk/>
            <pc:sldMk cId="3783071438" sldId="260"/>
            <ac:spMk id="10" creationId="{E74804DE-D92E-7BDD-8E5B-D3C7EBCDF4E5}"/>
          </ac:spMkLst>
        </pc:spChg>
      </pc:sldChg>
      <pc:sldChg chg="modSp mod">
        <pc:chgData name="Ary Franco Junior" userId="4e6ff535030a27d2" providerId="LiveId" clId="{6DFC9E0B-C427-4702-9C36-FEBAE5B2E6F0}" dt="2022-06-14T19:48:17.001" v="790" actId="12"/>
        <pc:sldMkLst>
          <pc:docMk/>
          <pc:sldMk cId="3059043166" sldId="261"/>
        </pc:sldMkLst>
        <pc:spChg chg="mod">
          <ac:chgData name="Ary Franco Junior" userId="4e6ff535030a27d2" providerId="LiveId" clId="{6DFC9E0B-C427-4702-9C36-FEBAE5B2E6F0}" dt="2022-06-14T19:48:17.001" v="790" actId="12"/>
          <ac:spMkLst>
            <pc:docMk/>
            <pc:sldMk cId="3059043166" sldId="261"/>
            <ac:spMk id="2" creationId="{630DFCB7-4B56-2DCF-79A1-F50C46BA266D}"/>
          </ac:spMkLst>
        </pc:spChg>
        <pc:spChg chg="mod">
          <ac:chgData name="Ary Franco Junior" userId="4e6ff535030a27d2" providerId="LiveId" clId="{6DFC9E0B-C427-4702-9C36-FEBAE5B2E6F0}" dt="2022-06-13T18:58:27.564" v="435" actId="1076"/>
          <ac:spMkLst>
            <pc:docMk/>
            <pc:sldMk cId="3059043166" sldId="261"/>
            <ac:spMk id="7" creationId="{82BCB1C1-E1CC-8AB9-C1DD-95AD643BDD4F}"/>
          </ac:spMkLst>
        </pc:spChg>
      </pc:sldChg>
      <pc:sldChg chg="delSp modSp mod">
        <pc:chgData name="Ary Franco Junior" userId="4e6ff535030a27d2" providerId="LiveId" clId="{6DFC9E0B-C427-4702-9C36-FEBAE5B2E6F0}" dt="2022-06-14T22:04:02.852" v="916" actId="12"/>
        <pc:sldMkLst>
          <pc:docMk/>
          <pc:sldMk cId="2595457949" sldId="262"/>
        </pc:sldMkLst>
        <pc:spChg chg="mod">
          <ac:chgData name="Ary Franco Junior" userId="4e6ff535030a27d2" providerId="LiveId" clId="{6DFC9E0B-C427-4702-9C36-FEBAE5B2E6F0}" dt="2022-06-13T18:53:39.378" v="340" actId="207"/>
          <ac:spMkLst>
            <pc:docMk/>
            <pc:sldMk cId="2595457949" sldId="262"/>
            <ac:spMk id="2" creationId="{630DFCB7-4B56-2DCF-79A1-F50C46BA266D}"/>
          </ac:spMkLst>
        </pc:spChg>
        <pc:spChg chg="mod">
          <ac:chgData name="Ary Franco Junior" userId="4e6ff535030a27d2" providerId="LiveId" clId="{6DFC9E0B-C427-4702-9C36-FEBAE5B2E6F0}" dt="2022-06-14T22:04:02.852" v="916" actId="12"/>
          <ac:spMkLst>
            <pc:docMk/>
            <pc:sldMk cId="2595457949" sldId="262"/>
            <ac:spMk id="7" creationId="{82BCB1C1-E1CC-8AB9-C1DD-95AD643BDD4F}"/>
          </ac:spMkLst>
        </pc:spChg>
        <pc:grpChg chg="del">
          <ac:chgData name="Ary Franco Junior" userId="4e6ff535030a27d2" providerId="LiveId" clId="{6DFC9E0B-C427-4702-9C36-FEBAE5B2E6F0}" dt="2022-06-14T21:47:24.069" v="909" actId="478"/>
          <ac:grpSpMkLst>
            <pc:docMk/>
            <pc:sldMk cId="2595457949" sldId="262"/>
            <ac:grpSpMk id="13" creationId="{6EC9DC1E-032C-5370-9DFC-2F46758F55F5}"/>
          </ac:grpSpMkLst>
        </pc:grpChg>
      </pc:sldChg>
      <pc:sldChg chg="delSp add del mod">
        <pc:chgData name="Ary Franco Junior" userId="4e6ff535030a27d2" providerId="LiveId" clId="{6DFC9E0B-C427-4702-9C36-FEBAE5B2E6F0}" dt="2022-06-14T22:03:28.019" v="910" actId="47"/>
        <pc:sldMkLst>
          <pc:docMk/>
          <pc:sldMk cId="3929197367" sldId="263"/>
        </pc:sldMkLst>
        <pc:spChg chg="del">
          <ac:chgData name="Ary Franco Junior" userId="4e6ff535030a27d2" providerId="LiveId" clId="{6DFC9E0B-C427-4702-9C36-FEBAE5B2E6F0}" dt="2022-06-13T18:59:23.361" v="438" actId="478"/>
          <ac:spMkLst>
            <pc:docMk/>
            <pc:sldMk cId="3929197367" sldId="263"/>
            <ac:spMk id="2" creationId="{630DFCB7-4B56-2DCF-79A1-F50C46BA266D}"/>
          </ac:spMkLst>
        </pc:spChg>
      </pc:sldChg>
      <pc:sldChg chg="addSp delSp modSp mod">
        <pc:chgData name="Ary Franco Junior" userId="4e6ff535030a27d2" providerId="LiveId" clId="{6DFC9E0B-C427-4702-9C36-FEBAE5B2E6F0}" dt="2022-06-14T19:13:32.054" v="632" actId="20577"/>
        <pc:sldMkLst>
          <pc:docMk/>
          <pc:sldMk cId="3891043467" sldId="264"/>
        </pc:sldMkLst>
        <pc:spChg chg="del">
          <ac:chgData name="Ary Franco Junior" userId="4e6ff535030a27d2" providerId="LiveId" clId="{6DFC9E0B-C427-4702-9C36-FEBAE5B2E6F0}" dt="2022-06-11T19:40:26.769" v="297" actId="478"/>
          <ac:spMkLst>
            <pc:docMk/>
            <pc:sldMk cId="3891043467" sldId="264"/>
            <ac:spMk id="2" creationId="{630DFCB7-4B56-2DCF-79A1-F50C46BA266D}"/>
          </ac:spMkLst>
        </pc:spChg>
        <pc:spChg chg="add mod">
          <ac:chgData name="Ary Franco Junior" userId="4e6ff535030a27d2" providerId="LiveId" clId="{6DFC9E0B-C427-4702-9C36-FEBAE5B2E6F0}" dt="2022-06-14T14:17:27.091" v="577" actId="123"/>
          <ac:spMkLst>
            <pc:docMk/>
            <pc:sldMk cId="3891043467" sldId="264"/>
            <ac:spMk id="4" creationId="{CF43132D-2FEA-63BD-4580-680D6C516F75}"/>
          </ac:spMkLst>
        </pc:spChg>
        <pc:spChg chg="mod">
          <ac:chgData name="Ary Franco Junior" userId="4e6ff535030a27d2" providerId="LiveId" clId="{6DFC9E0B-C427-4702-9C36-FEBAE5B2E6F0}" dt="2022-06-14T14:17:40.674" v="581" actId="1076"/>
          <ac:spMkLst>
            <pc:docMk/>
            <pc:sldMk cId="3891043467" sldId="264"/>
            <ac:spMk id="7" creationId="{82BCB1C1-E1CC-8AB9-C1DD-95AD643BDD4F}"/>
          </ac:spMkLst>
        </pc:spChg>
        <pc:graphicFrameChg chg="add mod modGraphic">
          <ac:chgData name="Ary Franco Junior" userId="4e6ff535030a27d2" providerId="LiveId" clId="{6DFC9E0B-C427-4702-9C36-FEBAE5B2E6F0}" dt="2022-06-14T19:13:32.054" v="632" actId="20577"/>
          <ac:graphicFrameMkLst>
            <pc:docMk/>
            <pc:sldMk cId="3891043467" sldId="264"/>
            <ac:graphicFrameMk id="2" creationId="{11BA012E-ED7C-BFD5-62F1-EEAAD5217370}"/>
          </ac:graphicFrameMkLst>
        </pc:graphicFrameChg>
        <pc:cxnChg chg="add del mod">
          <ac:chgData name="Ary Franco Junior" userId="4e6ff535030a27d2" providerId="LiveId" clId="{6DFC9E0B-C427-4702-9C36-FEBAE5B2E6F0}" dt="2022-06-14T14:19:54.404" v="598" actId="478"/>
          <ac:cxnSpMkLst>
            <pc:docMk/>
            <pc:sldMk cId="3891043467" sldId="264"/>
            <ac:cxnSpMk id="8" creationId="{BA0119AE-4768-9DBD-F922-203C3A510775}"/>
          </ac:cxnSpMkLst>
        </pc:cxnChg>
        <pc:cxnChg chg="add del">
          <ac:chgData name="Ary Franco Junior" userId="4e6ff535030a27d2" providerId="LiveId" clId="{6DFC9E0B-C427-4702-9C36-FEBAE5B2E6F0}" dt="2022-06-14T14:18:25.137" v="586" actId="478"/>
          <ac:cxnSpMkLst>
            <pc:docMk/>
            <pc:sldMk cId="3891043467" sldId="264"/>
            <ac:cxnSpMk id="10" creationId="{E1938E05-08F1-813C-A919-FB8435609D87}"/>
          </ac:cxnSpMkLst>
        </pc:cxnChg>
        <pc:cxnChg chg="add del">
          <ac:chgData name="Ary Franco Junior" userId="4e6ff535030a27d2" providerId="LiveId" clId="{6DFC9E0B-C427-4702-9C36-FEBAE5B2E6F0}" dt="2022-06-14T14:18:53.014" v="588" actId="478"/>
          <ac:cxnSpMkLst>
            <pc:docMk/>
            <pc:sldMk cId="3891043467" sldId="264"/>
            <ac:cxnSpMk id="12" creationId="{2561518E-F701-B088-4BF0-E1A67C4FE810}"/>
          </ac:cxnSpMkLst>
        </pc:cxnChg>
        <pc:cxnChg chg="add mod">
          <ac:chgData name="Ary Franco Junior" userId="4e6ff535030a27d2" providerId="LiveId" clId="{6DFC9E0B-C427-4702-9C36-FEBAE5B2E6F0}" dt="2022-06-14T14:19:39.294" v="597" actId="1582"/>
          <ac:cxnSpMkLst>
            <pc:docMk/>
            <pc:sldMk cId="3891043467" sldId="264"/>
            <ac:cxnSpMk id="17" creationId="{67F0D401-5C92-E6A0-7562-57B2C1718100}"/>
          </ac:cxnSpMkLst>
        </pc:cxnChg>
        <pc:cxnChg chg="add mod">
          <ac:chgData name="Ary Franco Junior" userId="4e6ff535030a27d2" providerId="LiveId" clId="{6DFC9E0B-C427-4702-9C36-FEBAE5B2E6F0}" dt="2022-06-14T14:19:32.062" v="595" actId="1582"/>
          <ac:cxnSpMkLst>
            <pc:docMk/>
            <pc:sldMk cId="3891043467" sldId="264"/>
            <ac:cxnSpMk id="19" creationId="{B6DDCA36-19F1-7C32-1B8B-BAD5AA3577E1}"/>
          </ac:cxnSpMkLst>
        </pc:cxnChg>
        <pc:cxnChg chg="add mod">
          <ac:chgData name="Ary Franco Junior" userId="4e6ff535030a27d2" providerId="LiveId" clId="{6DFC9E0B-C427-4702-9C36-FEBAE5B2E6F0}" dt="2022-06-14T14:19:26.189" v="593" actId="1582"/>
          <ac:cxnSpMkLst>
            <pc:docMk/>
            <pc:sldMk cId="3891043467" sldId="264"/>
            <ac:cxnSpMk id="21" creationId="{BDEE3A5D-B3DD-CE6F-3788-4CADEABC9530}"/>
          </ac:cxnSpMkLst>
        </pc:cxnChg>
        <pc:cxnChg chg="add del">
          <ac:chgData name="Ary Franco Junior" userId="4e6ff535030a27d2" providerId="LiveId" clId="{6DFC9E0B-C427-4702-9C36-FEBAE5B2E6F0}" dt="2022-06-14T14:20:11.926" v="600" actId="478"/>
          <ac:cxnSpMkLst>
            <pc:docMk/>
            <pc:sldMk cId="3891043467" sldId="264"/>
            <ac:cxnSpMk id="23" creationId="{5569D7BD-AB78-2C16-4AA4-964A54A73C3E}"/>
          </ac:cxnSpMkLst>
        </pc:cxnChg>
        <pc:cxnChg chg="add mod">
          <ac:chgData name="Ary Franco Junior" userId="4e6ff535030a27d2" providerId="LiveId" clId="{6DFC9E0B-C427-4702-9C36-FEBAE5B2E6F0}" dt="2022-06-14T14:21:02.406" v="606" actId="1582"/>
          <ac:cxnSpMkLst>
            <pc:docMk/>
            <pc:sldMk cId="3891043467" sldId="264"/>
            <ac:cxnSpMk id="25" creationId="{29BBFCFA-6772-D51F-7D01-9AC96E1C77C0}"/>
          </ac:cxnSpMkLst>
        </pc:cxnChg>
      </pc:sldChg>
      <pc:sldChg chg="modSp mod">
        <pc:chgData name="Ary Franco Junior" userId="4e6ff535030a27d2" providerId="LiveId" clId="{6DFC9E0B-C427-4702-9C36-FEBAE5B2E6F0}" dt="2022-06-14T21:27:04.597" v="902" actId="207"/>
        <pc:sldMkLst>
          <pc:docMk/>
          <pc:sldMk cId="3396931361" sldId="265"/>
        </pc:sldMkLst>
        <pc:spChg chg="mod">
          <ac:chgData name="Ary Franco Junior" userId="4e6ff535030a27d2" providerId="LiveId" clId="{6DFC9E0B-C427-4702-9C36-FEBAE5B2E6F0}" dt="2022-06-13T18:54:25.977" v="347" actId="113"/>
          <ac:spMkLst>
            <pc:docMk/>
            <pc:sldMk cId="3396931361" sldId="265"/>
            <ac:spMk id="2" creationId="{630DFCB7-4B56-2DCF-79A1-F50C46BA266D}"/>
          </ac:spMkLst>
        </pc:spChg>
        <pc:spChg chg="mod">
          <ac:chgData name="Ary Franco Junior" userId="4e6ff535030a27d2" providerId="LiveId" clId="{6DFC9E0B-C427-4702-9C36-FEBAE5B2E6F0}" dt="2022-06-14T21:27:04.597" v="902" actId="207"/>
          <ac:spMkLst>
            <pc:docMk/>
            <pc:sldMk cId="3396931361" sldId="265"/>
            <ac:spMk id="7" creationId="{82BCB1C1-E1CC-8AB9-C1DD-95AD643BDD4F}"/>
          </ac:spMkLst>
        </pc:spChg>
      </pc:sldChg>
      <pc:sldChg chg="delSp add del mod">
        <pc:chgData name="Ary Franco Junior" userId="4e6ff535030a27d2" providerId="LiveId" clId="{6DFC9E0B-C427-4702-9C36-FEBAE5B2E6F0}" dt="2022-06-14T22:03:28.854" v="911" actId="47"/>
        <pc:sldMkLst>
          <pc:docMk/>
          <pc:sldMk cId="3822832677" sldId="266"/>
        </pc:sldMkLst>
        <pc:spChg chg="del">
          <ac:chgData name="Ary Franco Junior" userId="4e6ff535030a27d2" providerId="LiveId" clId="{6DFC9E0B-C427-4702-9C36-FEBAE5B2E6F0}" dt="2022-06-13T18:59:48.420" v="439" actId="478"/>
          <ac:spMkLst>
            <pc:docMk/>
            <pc:sldMk cId="3822832677" sldId="266"/>
            <ac:spMk id="2" creationId="{630DFCB7-4B56-2DCF-79A1-F50C46BA266D}"/>
          </ac:spMkLst>
        </pc:spChg>
      </pc:sldChg>
      <pc:sldChg chg="del">
        <pc:chgData name="Ary Franco Junior" userId="4e6ff535030a27d2" providerId="LiveId" clId="{6DFC9E0B-C427-4702-9C36-FEBAE5B2E6F0}" dt="2022-06-11T19:35:45.762" v="135" actId="47"/>
        <pc:sldMkLst>
          <pc:docMk/>
          <pc:sldMk cId="3997255547" sldId="267"/>
        </pc:sldMkLst>
      </pc:sldChg>
      <pc:sldChg chg="addSp delSp modSp mod">
        <pc:chgData name="Ary Franco Junior" userId="4e6ff535030a27d2" providerId="LiveId" clId="{6DFC9E0B-C427-4702-9C36-FEBAE5B2E6F0}" dt="2022-06-14T19:48:37.829" v="793" actId="12"/>
        <pc:sldMkLst>
          <pc:docMk/>
          <pc:sldMk cId="2750756707" sldId="268"/>
        </pc:sldMkLst>
        <pc:spChg chg="add del">
          <ac:chgData name="Ary Franco Junior" userId="4e6ff535030a27d2" providerId="LiveId" clId="{6DFC9E0B-C427-4702-9C36-FEBAE5B2E6F0}" dt="2022-06-11T19:32:46.586" v="81" actId="478"/>
          <ac:spMkLst>
            <pc:docMk/>
            <pc:sldMk cId="2750756707" sldId="268"/>
            <ac:spMk id="2" creationId="{31B6983E-06E0-809C-13BD-60718001BEE5}"/>
          </ac:spMkLst>
        </pc:spChg>
        <pc:spChg chg="add del mod">
          <ac:chgData name="Ary Franco Junior" userId="4e6ff535030a27d2" providerId="LiveId" clId="{6DFC9E0B-C427-4702-9C36-FEBAE5B2E6F0}" dt="2022-06-11T19:33:32.535" v="84" actId="478"/>
          <ac:spMkLst>
            <pc:docMk/>
            <pc:sldMk cId="2750756707" sldId="268"/>
            <ac:spMk id="6" creationId="{FBB20627-7D78-EB5E-9CFB-51CDCF6B0AD3}"/>
          </ac:spMkLst>
        </pc:spChg>
        <pc:spChg chg="add mod">
          <ac:chgData name="Ary Franco Junior" userId="4e6ff535030a27d2" providerId="LiveId" clId="{6DFC9E0B-C427-4702-9C36-FEBAE5B2E6F0}" dt="2022-06-14T19:46:58.077" v="775" actId="14100"/>
          <ac:spMkLst>
            <pc:docMk/>
            <pc:sldMk cId="2750756707" sldId="268"/>
            <ac:spMk id="7" creationId="{F3926B91-68E2-8649-51B2-D8E6DFDAF02C}"/>
          </ac:spMkLst>
        </pc:spChg>
        <pc:spChg chg="add mod">
          <ac:chgData name="Ary Franco Junior" userId="4e6ff535030a27d2" providerId="LiveId" clId="{6DFC9E0B-C427-4702-9C36-FEBAE5B2E6F0}" dt="2022-06-14T19:47:01.584" v="776" actId="1076"/>
          <ac:spMkLst>
            <pc:docMk/>
            <pc:sldMk cId="2750756707" sldId="268"/>
            <ac:spMk id="8" creationId="{410EC907-A810-0AAE-5893-01469574860E}"/>
          </ac:spMkLst>
        </pc:spChg>
        <pc:spChg chg="add mod">
          <ac:chgData name="Ary Franco Junior" userId="4e6ff535030a27d2" providerId="LiveId" clId="{6DFC9E0B-C427-4702-9C36-FEBAE5B2E6F0}" dt="2022-06-14T19:47:23.442" v="782" actId="1076"/>
          <ac:spMkLst>
            <pc:docMk/>
            <pc:sldMk cId="2750756707" sldId="268"/>
            <ac:spMk id="9" creationId="{91623714-3F9C-F588-F0DE-05325F33B325}"/>
          </ac:spMkLst>
        </pc:spChg>
        <pc:spChg chg="add mod">
          <ac:chgData name="Ary Franco Junior" userId="4e6ff535030a27d2" providerId="LiveId" clId="{6DFC9E0B-C427-4702-9C36-FEBAE5B2E6F0}" dt="2022-06-14T19:47:10.933" v="777" actId="14100"/>
          <ac:spMkLst>
            <pc:docMk/>
            <pc:sldMk cId="2750756707" sldId="268"/>
            <ac:spMk id="11" creationId="{CCA18AF7-DA37-B423-192A-9FF9C7DE9F35}"/>
          </ac:spMkLst>
        </pc:spChg>
        <pc:spChg chg="add del mod">
          <ac:chgData name="Ary Franco Junior" userId="4e6ff535030a27d2" providerId="LiveId" clId="{6DFC9E0B-C427-4702-9C36-FEBAE5B2E6F0}" dt="2022-06-14T19:21:09.019" v="643"/>
          <ac:spMkLst>
            <pc:docMk/>
            <pc:sldMk cId="2750756707" sldId="268"/>
            <ac:spMk id="16" creationId="{3B2D4921-21BA-CED8-53B3-757630C5D806}"/>
          </ac:spMkLst>
        </pc:spChg>
        <pc:spChg chg="add mod">
          <ac:chgData name="Ary Franco Junior" userId="4e6ff535030a27d2" providerId="LiveId" clId="{6DFC9E0B-C427-4702-9C36-FEBAE5B2E6F0}" dt="2022-06-14T19:48:37.829" v="793" actId="12"/>
          <ac:spMkLst>
            <pc:docMk/>
            <pc:sldMk cId="2750756707" sldId="268"/>
            <ac:spMk id="17" creationId="{EE998AF2-5848-4B9F-F482-65C6D78058E7}"/>
          </ac:spMkLst>
        </pc:spChg>
        <pc:picChg chg="mod">
          <ac:chgData name="Ary Franco Junior" userId="4e6ff535030a27d2" providerId="LiveId" clId="{6DFC9E0B-C427-4702-9C36-FEBAE5B2E6F0}" dt="2022-06-14T19:44:56.720" v="743" actId="1076"/>
          <ac:picMkLst>
            <pc:docMk/>
            <pc:sldMk cId="2750756707" sldId="268"/>
            <ac:picMk id="4" creationId="{E2D6E4C2-416F-2168-F98A-335D7E670309}"/>
          </ac:picMkLst>
        </pc:picChg>
        <pc:cxnChg chg="add mod">
          <ac:chgData name="Ary Franco Junior" userId="4e6ff535030a27d2" providerId="LiveId" clId="{6DFC9E0B-C427-4702-9C36-FEBAE5B2E6F0}" dt="2022-06-14T19:47:18.688" v="781" actId="1035"/>
          <ac:cxnSpMkLst>
            <pc:docMk/>
            <pc:sldMk cId="2750756707" sldId="268"/>
            <ac:cxnSpMk id="6" creationId="{867FDEDE-2BDA-3978-BE89-CC60B4FA9FE8}"/>
          </ac:cxnSpMkLst>
        </pc:cxnChg>
      </pc:sldChg>
      <pc:sldChg chg="addSp modSp mod">
        <pc:chgData name="Ary Franco Junior" userId="4e6ff535030a27d2" providerId="LiveId" clId="{6DFC9E0B-C427-4702-9C36-FEBAE5B2E6F0}" dt="2022-06-14T21:21:28.896" v="896" actId="207"/>
        <pc:sldMkLst>
          <pc:docMk/>
          <pc:sldMk cId="1271345979" sldId="269"/>
        </pc:sldMkLst>
        <pc:spChg chg="add mod">
          <ac:chgData name="Ary Franco Junior" userId="4e6ff535030a27d2" providerId="LiveId" clId="{6DFC9E0B-C427-4702-9C36-FEBAE5B2E6F0}" dt="2022-06-14T21:18:20.829" v="818" actId="1076"/>
          <ac:spMkLst>
            <pc:docMk/>
            <pc:sldMk cId="1271345979" sldId="269"/>
            <ac:spMk id="2" creationId="{53C3E154-29E3-3D1B-CF3A-926F67E65787}"/>
          </ac:spMkLst>
        </pc:spChg>
        <pc:spChg chg="add mod">
          <ac:chgData name="Ary Franco Junior" userId="4e6ff535030a27d2" providerId="LiveId" clId="{6DFC9E0B-C427-4702-9C36-FEBAE5B2E6F0}" dt="2022-06-14T21:21:28.896" v="896" actId="207"/>
          <ac:spMkLst>
            <pc:docMk/>
            <pc:sldMk cId="1271345979" sldId="269"/>
            <ac:spMk id="4" creationId="{1E3F9D24-244D-9E9A-A10D-FD715301166B}"/>
          </ac:spMkLst>
        </pc:spChg>
        <pc:picChg chg="mod">
          <ac:chgData name="Ary Franco Junior" userId="4e6ff535030a27d2" providerId="LiveId" clId="{6DFC9E0B-C427-4702-9C36-FEBAE5B2E6F0}" dt="2022-06-14T21:18:17.877" v="817" actId="1076"/>
          <ac:picMkLst>
            <pc:docMk/>
            <pc:sldMk cId="1271345979" sldId="269"/>
            <ac:picMk id="6" creationId="{62C53641-C742-119E-2096-1814FA10912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7AABFD-D48D-4D9C-9D86-CAC4F9B06264}"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pt-BR"/>
        </a:p>
      </dgm:t>
    </dgm:pt>
    <dgm:pt modelId="{D95F6989-AF30-4F85-B968-A32A94131E5B}">
      <dgm:prSet phldrT="[Texto]" custT="1"/>
      <dgm:spPr>
        <a:gradFill rotWithShape="0">
          <a:gsLst>
            <a:gs pos="0">
              <a:schemeClr val="accent1">
                <a:lumMod val="40000"/>
                <a:lumOff val="60000"/>
              </a:schemeClr>
            </a:gs>
            <a:gs pos="100000">
              <a:schemeClr val="accent1">
                <a:hueOff val="0"/>
                <a:satOff val="0"/>
                <a:lumOff val="0"/>
                <a:alphaOff val="0"/>
                <a:tint val="50000"/>
                <a:shade val="100000"/>
                <a:satMod val="350000"/>
              </a:schemeClr>
            </a:gs>
          </a:gsLst>
        </a:gradFill>
      </dgm:spPr>
      <dgm:t>
        <a:bodyPr/>
        <a:lstStyle/>
        <a:p>
          <a:pPr algn="just"/>
          <a:r>
            <a:rPr lang="pt-BR" altLang="pt-BR" sz="1300" b="1" dirty="0">
              <a:solidFill>
                <a:schemeClr val="tx1"/>
              </a:solidFill>
              <a:latin typeface="+mn-lt"/>
            </a:rPr>
            <a:t>1) </a:t>
          </a:r>
          <a:r>
            <a:rPr lang="en-US" altLang="pt-BR" sz="1300" dirty="0">
              <a:solidFill>
                <a:schemeClr val="tx1"/>
              </a:solidFill>
              <a:latin typeface="+mn-lt"/>
            </a:rPr>
            <a:t>How can companies organize business processes to be able to continuously create and profit from ecosystem innovation?</a:t>
          </a:r>
          <a:endParaRPr lang="pt-BR" sz="1300" dirty="0">
            <a:solidFill>
              <a:schemeClr val="tx1"/>
            </a:solidFill>
            <a:latin typeface="+mn-lt"/>
          </a:endParaRPr>
        </a:p>
      </dgm:t>
    </dgm:pt>
    <dgm:pt modelId="{9B1F73AD-A2C1-43BA-965A-F4DC8801AB90}" type="parTrans" cxnId="{610B6F95-160A-46AB-BCF9-71EA0DA93AB3}">
      <dgm:prSet/>
      <dgm:spPr/>
      <dgm:t>
        <a:bodyPr/>
        <a:lstStyle/>
        <a:p>
          <a:endParaRPr lang="pt-BR" sz="1300">
            <a:solidFill>
              <a:schemeClr val="tx1"/>
            </a:solidFill>
            <a:latin typeface="+mn-lt"/>
          </a:endParaRPr>
        </a:p>
      </dgm:t>
    </dgm:pt>
    <dgm:pt modelId="{2332DB7A-83BC-49C3-9362-150B1FF843C8}" type="sibTrans" cxnId="{610B6F95-160A-46AB-BCF9-71EA0DA93AB3}">
      <dgm:prSet/>
      <dgm:spPr/>
      <dgm:t>
        <a:bodyPr/>
        <a:lstStyle/>
        <a:p>
          <a:endParaRPr lang="pt-BR" sz="1300">
            <a:solidFill>
              <a:schemeClr val="tx1"/>
            </a:solidFill>
            <a:latin typeface="+mn-lt"/>
          </a:endParaRPr>
        </a:p>
      </dgm:t>
    </dgm:pt>
    <dgm:pt modelId="{B5E70B49-30A0-4AAA-ADEA-B7AD56C97E52}">
      <dgm:prSet phldrT="[Texto]" custT="1"/>
      <dgm:spPr>
        <a:gradFill rotWithShape="0">
          <a:gsLst>
            <a:gs pos="0">
              <a:schemeClr val="accent1">
                <a:lumMod val="40000"/>
                <a:lumOff val="60000"/>
              </a:schemeClr>
            </a:gs>
            <a:gs pos="100000">
              <a:schemeClr val="accent1">
                <a:hueOff val="0"/>
                <a:satOff val="0"/>
                <a:lumOff val="0"/>
                <a:alphaOff val="0"/>
                <a:tint val="50000"/>
                <a:shade val="100000"/>
                <a:satMod val="350000"/>
              </a:schemeClr>
            </a:gs>
          </a:gsLst>
        </a:gradFill>
      </dgm:spPr>
      <dgm:t>
        <a:bodyPr/>
        <a:lstStyle/>
        <a:p>
          <a:pPr algn="just"/>
          <a:r>
            <a:rPr lang="pt-BR" sz="1300" b="1" dirty="0">
              <a:solidFill>
                <a:schemeClr val="tx1"/>
              </a:solidFill>
              <a:latin typeface="+mn-lt"/>
            </a:rPr>
            <a:t>2) </a:t>
          </a:r>
          <a:r>
            <a:rPr lang="pt-BR" sz="1300" dirty="0">
              <a:solidFill>
                <a:schemeClr val="tx1"/>
              </a:solidFill>
              <a:latin typeface="+mn-lt"/>
            </a:rPr>
            <a:t>Ênfase na gestão estratégica, ou seja, capacidade da empresa adaptar, integrar, reconfigurar as competências organizacionais internas e externas.</a:t>
          </a:r>
        </a:p>
      </dgm:t>
    </dgm:pt>
    <dgm:pt modelId="{6FA7997E-679A-4290-AD61-D42BA5EF08A7}" type="parTrans" cxnId="{C4BE1D3F-A872-4B52-8CF1-2BE16D603CA7}">
      <dgm:prSet/>
      <dgm:spPr/>
      <dgm:t>
        <a:bodyPr/>
        <a:lstStyle/>
        <a:p>
          <a:endParaRPr lang="pt-BR" sz="1300">
            <a:solidFill>
              <a:schemeClr val="tx1"/>
            </a:solidFill>
            <a:latin typeface="+mn-lt"/>
          </a:endParaRPr>
        </a:p>
      </dgm:t>
    </dgm:pt>
    <dgm:pt modelId="{149F9A67-97C3-49C4-A2DF-7D1481189FA0}" type="sibTrans" cxnId="{C4BE1D3F-A872-4B52-8CF1-2BE16D603CA7}">
      <dgm:prSet/>
      <dgm:spPr/>
      <dgm:t>
        <a:bodyPr/>
        <a:lstStyle/>
        <a:p>
          <a:endParaRPr lang="pt-BR" sz="1300">
            <a:solidFill>
              <a:schemeClr val="tx1"/>
            </a:solidFill>
            <a:latin typeface="+mn-lt"/>
          </a:endParaRPr>
        </a:p>
      </dgm:t>
    </dgm:pt>
    <dgm:pt modelId="{1FE68D56-72A5-43C4-9148-7CD3C361A5D4}" type="pres">
      <dgm:prSet presAssocID="{747AABFD-D48D-4D9C-9D86-CAC4F9B06264}" presName="linear" presStyleCnt="0">
        <dgm:presLayoutVars>
          <dgm:dir/>
          <dgm:animLvl val="lvl"/>
          <dgm:resizeHandles val="exact"/>
        </dgm:presLayoutVars>
      </dgm:prSet>
      <dgm:spPr/>
    </dgm:pt>
    <dgm:pt modelId="{F4ED990C-D5A2-466D-B198-730B3F7290A0}" type="pres">
      <dgm:prSet presAssocID="{D95F6989-AF30-4F85-B968-A32A94131E5B}" presName="parentLin" presStyleCnt="0"/>
      <dgm:spPr/>
    </dgm:pt>
    <dgm:pt modelId="{7598F204-620F-40E5-AB01-2AFCCB74E9FA}" type="pres">
      <dgm:prSet presAssocID="{D95F6989-AF30-4F85-B968-A32A94131E5B}" presName="parentLeftMargin" presStyleLbl="node1" presStyleIdx="0" presStyleCnt="2"/>
      <dgm:spPr/>
    </dgm:pt>
    <dgm:pt modelId="{92AC1635-F702-4369-9736-DCC686A4D396}" type="pres">
      <dgm:prSet presAssocID="{D95F6989-AF30-4F85-B968-A32A94131E5B}" presName="parentText" presStyleLbl="node1" presStyleIdx="0" presStyleCnt="2">
        <dgm:presLayoutVars>
          <dgm:chMax val="0"/>
          <dgm:bulletEnabled val="1"/>
        </dgm:presLayoutVars>
      </dgm:prSet>
      <dgm:spPr/>
    </dgm:pt>
    <dgm:pt modelId="{7D8F6B7B-FC52-40BA-9635-29F90BE24419}" type="pres">
      <dgm:prSet presAssocID="{D95F6989-AF30-4F85-B968-A32A94131E5B}" presName="negativeSpace" presStyleCnt="0"/>
      <dgm:spPr/>
    </dgm:pt>
    <dgm:pt modelId="{8121ACCB-9DEA-4AB1-B059-5CAFA3045CCB}" type="pres">
      <dgm:prSet presAssocID="{D95F6989-AF30-4F85-B968-A32A94131E5B}" presName="childText" presStyleLbl="conFgAcc1" presStyleIdx="0" presStyleCnt="2">
        <dgm:presLayoutVars>
          <dgm:bulletEnabled val="1"/>
        </dgm:presLayoutVars>
      </dgm:prSet>
      <dgm:spPr/>
    </dgm:pt>
    <dgm:pt modelId="{D08D7102-2E42-428C-8E08-68684DFC687F}" type="pres">
      <dgm:prSet presAssocID="{2332DB7A-83BC-49C3-9362-150B1FF843C8}" presName="spaceBetweenRectangles" presStyleCnt="0"/>
      <dgm:spPr/>
    </dgm:pt>
    <dgm:pt modelId="{0ADED4BE-724F-4200-86DD-BAFF00CE3683}" type="pres">
      <dgm:prSet presAssocID="{B5E70B49-30A0-4AAA-ADEA-B7AD56C97E52}" presName="parentLin" presStyleCnt="0"/>
      <dgm:spPr/>
    </dgm:pt>
    <dgm:pt modelId="{1EFC8552-FEA9-4070-BFAE-E950722A3632}" type="pres">
      <dgm:prSet presAssocID="{B5E70B49-30A0-4AAA-ADEA-B7AD56C97E52}" presName="parentLeftMargin" presStyleLbl="node1" presStyleIdx="0" presStyleCnt="2"/>
      <dgm:spPr/>
    </dgm:pt>
    <dgm:pt modelId="{CCAAF954-58A8-4784-B7F0-C9A72B1482CE}" type="pres">
      <dgm:prSet presAssocID="{B5E70B49-30A0-4AAA-ADEA-B7AD56C97E52}" presName="parentText" presStyleLbl="node1" presStyleIdx="1" presStyleCnt="2">
        <dgm:presLayoutVars>
          <dgm:chMax val="0"/>
          <dgm:bulletEnabled val="1"/>
        </dgm:presLayoutVars>
      </dgm:prSet>
      <dgm:spPr/>
    </dgm:pt>
    <dgm:pt modelId="{70D4AE54-22EF-4E82-99D6-EB6E41D5BE58}" type="pres">
      <dgm:prSet presAssocID="{B5E70B49-30A0-4AAA-ADEA-B7AD56C97E52}" presName="negativeSpace" presStyleCnt="0"/>
      <dgm:spPr/>
    </dgm:pt>
    <dgm:pt modelId="{E4C498A1-6E99-445B-AB97-24D229B2E144}" type="pres">
      <dgm:prSet presAssocID="{B5E70B49-30A0-4AAA-ADEA-B7AD56C97E52}" presName="childText" presStyleLbl="conFgAcc1" presStyleIdx="1" presStyleCnt="2">
        <dgm:presLayoutVars>
          <dgm:bulletEnabled val="1"/>
        </dgm:presLayoutVars>
      </dgm:prSet>
      <dgm:spPr/>
    </dgm:pt>
  </dgm:ptLst>
  <dgm:cxnLst>
    <dgm:cxn modelId="{55CCAC3A-0462-4234-B5B4-45408A679624}" type="presOf" srcId="{D95F6989-AF30-4F85-B968-A32A94131E5B}" destId="{7598F204-620F-40E5-AB01-2AFCCB74E9FA}" srcOrd="0" destOrd="0" presId="urn:microsoft.com/office/officeart/2005/8/layout/list1"/>
    <dgm:cxn modelId="{C4BE1D3F-A872-4B52-8CF1-2BE16D603CA7}" srcId="{747AABFD-D48D-4D9C-9D86-CAC4F9B06264}" destId="{B5E70B49-30A0-4AAA-ADEA-B7AD56C97E52}" srcOrd="1" destOrd="0" parTransId="{6FA7997E-679A-4290-AD61-D42BA5EF08A7}" sibTransId="{149F9A67-97C3-49C4-A2DF-7D1481189FA0}"/>
    <dgm:cxn modelId="{610B6F95-160A-46AB-BCF9-71EA0DA93AB3}" srcId="{747AABFD-D48D-4D9C-9D86-CAC4F9B06264}" destId="{D95F6989-AF30-4F85-B968-A32A94131E5B}" srcOrd="0" destOrd="0" parTransId="{9B1F73AD-A2C1-43BA-965A-F4DC8801AB90}" sibTransId="{2332DB7A-83BC-49C3-9362-150B1FF843C8}"/>
    <dgm:cxn modelId="{9C277397-8FAC-4584-AB3A-3EC3F9AFB5F0}" type="presOf" srcId="{747AABFD-D48D-4D9C-9D86-CAC4F9B06264}" destId="{1FE68D56-72A5-43C4-9148-7CD3C361A5D4}" srcOrd="0" destOrd="0" presId="urn:microsoft.com/office/officeart/2005/8/layout/list1"/>
    <dgm:cxn modelId="{972809B8-597E-4F9D-8943-5EEF998A6F38}" type="presOf" srcId="{B5E70B49-30A0-4AAA-ADEA-B7AD56C97E52}" destId="{CCAAF954-58A8-4784-B7F0-C9A72B1482CE}" srcOrd="1" destOrd="0" presId="urn:microsoft.com/office/officeart/2005/8/layout/list1"/>
    <dgm:cxn modelId="{D822ACDE-5D0F-476A-BCC2-D47724515D6B}" type="presOf" srcId="{D95F6989-AF30-4F85-B968-A32A94131E5B}" destId="{92AC1635-F702-4369-9736-DCC686A4D396}" srcOrd="1" destOrd="0" presId="urn:microsoft.com/office/officeart/2005/8/layout/list1"/>
    <dgm:cxn modelId="{6C56B1EB-61F5-406E-A76C-C3078E6FF9B5}" type="presOf" srcId="{B5E70B49-30A0-4AAA-ADEA-B7AD56C97E52}" destId="{1EFC8552-FEA9-4070-BFAE-E950722A3632}" srcOrd="0" destOrd="0" presId="urn:microsoft.com/office/officeart/2005/8/layout/list1"/>
    <dgm:cxn modelId="{0F09C962-7428-44AF-B54C-0329686A7818}" type="presParOf" srcId="{1FE68D56-72A5-43C4-9148-7CD3C361A5D4}" destId="{F4ED990C-D5A2-466D-B198-730B3F7290A0}" srcOrd="0" destOrd="0" presId="urn:microsoft.com/office/officeart/2005/8/layout/list1"/>
    <dgm:cxn modelId="{FECD14C3-F78A-462C-A46A-BBAD6A298036}" type="presParOf" srcId="{F4ED990C-D5A2-466D-B198-730B3F7290A0}" destId="{7598F204-620F-40E5-AB01-2AFCCB74E9FA}" srcOrd="0" destOrd="0" presId="urn:microsoft.com/office/officeart/2005/8/layout/list1"/>
    <dgm:cxn modelId="{A9F5D16B-8A2B-4CC4-8225-954DFF5E3A92}" type="presParOf" srcId="{F4ED990C-D5A2-466D-B198-730B3F7290A0}" destId="{92AC1635-F702-4369-9736-DCC686A4D396}" srcOrd="1" destOrd="0" presId="urn:microsoft.com/office/officeart/2005/8/layout/list1"/>
    <dgm:cxn modelId="{A44ECE71-25E8-41DB-BB5B-FFC6DEEE8A88}" type="presParOf" srcId="{1FE68D56-72A5-43C4-9148-7CD3C361A5D4}" destId="{7D8F6B7B-FC52-40BA-9635-29F90BE24419}" srcOrd="1" destOrd="0" presId="urn:microsoft.com/office/officeart/2005/8/layout/list1"/>
    <dgm:cxn modelId="{64DFD296-38B0-4E23-B81E-CAFB93739858}" type="presParOf" srcId="{1FE68D56-72A5-43C4-9148-7CD3C361A5D4}" destId="{8121ACCB-9DEA-4AB1-B059-5CAFA3045CCB}" srcOrd="2" destOrd="0" presId="urn:microsoft.com/office/officeart/2005/8/layout/list1"/>
    <dgm:cxn modelId="{55ADC202-99A0-4AE6-9FB8-54E0D04D450F}" type="presParOf" srcId="{1FE68D56-72A5-43C4-9148-7CD3C361A5D4}" destId="{D08D7102-2E42-428C-8E08-68684DFC687F}" srcOrd="3" destOrd="0" presId="urn:microsoft.com/office/officeart/2005/8/layout/list1"/>
    <dgm:cxn modelId="{CACA4A25-D5FF-4C36-B55F-231B6840536C}" type="presParOf" srcId="{1FE68D56-72A5-43C4-9148-7CD3C361A5D4}" destId="{0ADED4BE-724F-4200-86DD-BAFF00CE3683}" srcOrd="4" destOrd="0" presId="urn:microsoft.com/office/officeart/2005/8/layout/list1"/>
    <dgm:cxn modelId="{39EE3A05-E005-4BBF-83D5-FD7FA697E4E9}" type="presParOf" srcId="{0ADED4BE-724F-4200-86DD-BAFF00CE3683}" destId="{1EFC8552-FEA9-4070-BFAE-E950722A3632}" srcOrd="0" destOrd="0" presId="urn:microsoft.com/office/officeart/2005/8/layout/list1"/>
    <dgm:cxn modelId="{20F314E0-F79F-47CF-8090-58E21C5E805B}" type="presParOf" srcId="{0ADED4BE-724F-4200-86DD-BAFF00CE3683}" destId="{CCAAF954-58A8-4784-B7F0-C9A72B1482CE}" srcOrd="1" destOrd="0" presId="urn:microsoft.com/office/officeart/2005/8/layout/list1"/>
    <dgm:cxn modelId="{4A8B7137-5B2E-4488-A879-9654BC11BDBA}" type="presParOf" srcId="{1FE68D56-72A5-43C4-9148-7CD3C361A5D4}" destId="{70D4AE54-22EF-4E82-99D6-EB6E41D5BE58}" srcOrd="5" destOrd="0" presId="urn:microsoft.com/office/officeart/2005/8/layout/list1"/>
    <dgm:cxn modelId="{22BE57C0-BB08-4B74-891E-03B141D7AE1A}" type="presParOf" srcId="{1FE68D56-72A5-43C4-9148-7CD3C361A5D4}" destId="{E4C498A1-6E99-445B-AB97-24D229B2E144}"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393E52-292D-4218-BFC9-BCB63836ACE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t-BR"/>
        </a:p>
      </dgm:t>
    </dgm:pt>
    <dgm:pt modelId="{DAD2D697-A24A-4164-98BC-EF115B53D1A2}">
      <dgm:prSet phldrT="[Texto]"/>
      <dgm:spPr/>
      <dgm:t>
        <a:bodyPr/>
        <a:lstStyle/>
        <a:p>
          <a:r>
            <a:rPr lang="pt-BR" dirty="0" err="1"/>
            <a:t>Ecosystem</a:t>
          </a:r>
          <a:r>
            <a:rPr lang="pt-BR" dirty="0"/>
            <a:t> </a:t>
          </a:r>
          <a:r>
            <a:rPr lang="pt-BR" dirty="0" err="1"/>
            <a:t>Innovation</a:t>
          </a:r>
          <a:endParaRPr lang="pt-BR" dirty="0"/>
        </a:p>
      </dgm:t>
    </dgm:pt>
    <dgm:pt modelId="{E09795E8-6D90-4EDE-A143-4EAC20F5F29A}" type="parTrans" cxnId="{3B2BAB2E-8759-4127-9B88-5EFFE37C9113}">
      <dgm:prSet/>
      <dgm:spPr/>
      <dgm:t>
        <a:bodyPr/>
        <a:lstStyle/>
        <a:p>
          <a:endParaRPr lang="pt-BR"/>
        </a:p>
      </dgm:t>
    </dgm:pt>
    <dgm:pt modelId="{C06CE5CC-3D67-4AAD-BA9A-A9A25B436155}" type="sibTrans" cxnId="{3B2BAB2E-8759-4127-9B88-5EFFE37C9113}">
      <dgm:prSet/>
      <dgm:spPr/>
      <dgm:t>
        <a:bodyPr/>
        <a:lstStyle/>
        <a:p>
          <a:endParaRPr lang="pt-BR"/>
        </a:p>
      </dgm:t>
    </dgm:pt>
    <dgm:pt modelId="{B77B531A-1599-4A59-864A-A7DFEA7349B6}">
      <dgm:prSet phldrT="[Texto]"/>
      <dgm:spPr/>
      <dgm:t>
        <a:bodyPr/>
        <a:lstStyle/>
        <a:p>
          <a:r>
            <a:rPr lang="pt-BR" dirty="0"/>
            <a:t>Case 1 </a:t>
          </a:r>
        </a:p>
      </dgm:t>
    </dgm:pt>
    <dgm:pt modelId="{38BF10C9-A05B-475E-859E-86B2DF96318E}" type="parTrans" cxnId="{C6C024EA-EF0C-4B75-A8C8-AE9F9C44FF1B}">
      <dgm:prSet/>
      <dgm:spPr/>
      <dgm:t>
        <a:bodyPr/>
        <a:lstStyle/>
        <a:p>
          <a:endParaRPr lang="pt-BR"/>
        </a:p>
      </dgm:t>
    </dgm:pt>
    <dgm:pt modelId="{8F08FCE3-BE3A-4D7C-933E-FBA91AB0A10F}" type="sibTrans" cxnId="{C6C024EA-EF0C-4B75-A8C8-AE9F9C44FF1B}">
      <dgm:prSet/>
      <dgm:spPr/>
      <dgm:t>
        <a:bodyPr/>
        <a:lstStyle/>
        <a:p>
          <a:endParaRPr lang="pt-BR"/>
        </a:p>
      </dgm:t>
    </dgm:pt>
    <dgm:pt modelId="{C68EC6D6-46D9-4AC0-9124-615FAD362FD3}">
      <dgm:prSet phldrT="[Texto]"/>
      <dgm:spPr/>
      <dgm:t>
        <a:bodyPr/>
        <a:lstStyle/>
        <a:p>
          <a:r>
            <a:rPr lang="pt-BR" dirty="0"/>
            <a:t>Case 2</a:t>
          </a:r>
        </a:p>
      </dgm:t>
    </dgm:pt>
    <dgm:pt modelId="{A29D9731-9AB1-4C99-A6A1-2430AD7F9A2C}" type="parTrans" cxnId="{685570B6-0FD3-484A-BC12-C637938AECC1}">
      <dgm:prSet/>
      <dgm:spPr/>
      <dgm:t>
        <a:bodyPr/>
        <a:lstStyle/>
        <a:p>
          <a:endParaRPr lang="pt-BR"/>
        </a:p>
      </dgm:t>
    </dgm:pt>
    <dgm:pt modelId="{C2CC7C06-A4F2-4B06-9575-393C81D50FB3}" type="sibTrans" cxnId="{685570B6-0FD3-484A-BC12-C637938AECC1}">
      <dgm:prSet/>
      <dgm:spPr/>
      <dgm:t>
        <a:bodyPr/>
        <a:lstStyle/>
        <a:p>
          <a:endParaRPr lang="pt-BR"/>
        </a:p>
      </dgm:t>
    </dgm:pt>
    <dgm:pt modelId="{4C02FA93-A009-4932-82AE-0D595767AE90}">
      <dgm:prSet/>
      <dgm:spPr/>
      <dgm:t>
        <a:bodyPr/>
        <a:lstStyle/>
        <a:p>
          <a:r>
            <a:rPr lang="pt-BR" dirty="0"/>
            <a:t>Case 3</a:t>
          </a:r>
        </a:p>
      </dgm:t>
    </dgm:pt>
    <dgm:pt modelId="{3BEDA862-56F1-4FFF-8B9E-1F711956676A}" type="parTrans" cxnId="{ED20DFEF-F423-4E9E-A5B9-0E49189EB016}">
      <dgm:prSet/>
      <dgm:spPr/>
      <dgm:t>
        <a:bodyPr/>
        <a:lstStyle/>
        <a:p>
          <a:endParaRPr lang="pt-BR"/>
        </a:p>
      </dgm:t>
    </dgm:pt>
    <dgm:pt modelId="{5F53A94E-FB94-46DC-9164-BA3EEAAFC804}" type="sibTrans" cxnId="{ED20DFEF-F423-4E9E-A5B9-0E49189EB016}">
      <dgm:prSet/>
      <dgm:spPr/>
      <dgm:t>
        <a:bodyPr/>
        <a:lstStyle/>
        <a:p>
          <a:endParaRPr lang="pt-BR"/>
        </a:p>
      </dgm:t>
    </dgm:pt>
    <dgm:pt modelId="{02599569-7AEE-47A6-8C07-EAA984D7310B}">
      <dgm:prSet/>
      <dgm:spPr/>
      <dgm:t>
        <a:bodyPr/>
        <a:lstStyle/>
        <a:p>
          <a:r>
            <a:rPr lang="pt-BR" dirty="0"/>
            <a:t>Case 4</a:t>
          </a:r>
        </a:p>
      </dgm:t>
    </dgm:pt>
    <dgm:pt modelId="{483CFAB8-27C5-49B3-BD29-C9CF274E385A}" type="parTrans" cxnId="{229D78FC-1954-4CBD-AE69-2C52E7A32752}">
      <dgm:prSet/>
      <dgm:spPr/>
      <dgm:t>
        <a:bodyPr/>
        <a:lstStyle/>
        <a:p>
          <a:endParaRPr lang="pt-BR"/>
        </a:p>
      </dgm:t>
    </dgm:pt>
    <dgm:pt modelId="{A7F4B38E-8EFA-4ED8-8AF4-591BF5785657}" type="sibTrans" cxnId="{229D78FC-1954-4CBD-AE69-2C52E7A32752}">
      <dgm:prSet/>
      <dgm:spPr/>
      <dgm:t>
        <a:bodyPr/>
        <a:lstStyle/>
        <a:p>
          <a:endParaRPr lang="pt-BR"/>
        </a:p>
      </dgm:t>
    </dgm:pt>
    <dgm:pt modelId="{8DCFBFBA-A417-4956-997D-63A957B07D0A}" type="pres">
      <dgm:prSet presAssocID="{15393E52-292D-4218-BFC9-BCB63836ACE8}" presName="hierChild1" presStyleCnt="0">
        <dgm:presLayoutVars>
          <dgm:chPref val="1"/>
          <dgm:dir/>
          <dgm:animOne val="branch"/>
          <dgm:animLvl val="lvl"/>
          <dgm:resizeHandles/>
        </dgm:presLayoutVars>
      </dgm:prSet>
      <dgm:spPr/>
    </dgm:pt>
    <dgm:pt modelId="{60727627-23CA-406A-8DF0-241F9D7D8DA8}" type="pres">
      <dgm:prSet presAssocID="{DAD2D697-A24A-4164-98BC-EF115B53D1A2}" presName="hierRoot1" presStyleCnt="0"/>
      <dgm:spPr/>
    </dgm:pt>
    <dgm:pt modelId="{F7868B8F-0324-4DBC-961A-2E56499F9EAF}" type="pres">
      <dgm:prSet presAssocID="{DAD2D697-A24A-4164-98BC-EF115B53D1A2}" presName="composite" presStyleCnt="0"/>
      <dgm:spPr/>
    </dgm:pt>
    <dgm:pt modelId="{21E15664-139E-4F73-9319-8D2CC5A1720F}" type="pres">
      <dgm:prSet presAssocID="{DAD2D697-A24A-4164-98BC-EF115B53D1A2}" presName="background" presStyleLbl="node0" presStyleIdx="0" presStyleCnt="1"/>
      <dgm:spPr/>
    </dgm:pt>
    <dgm:pt modelId="{83CC6F8D-7941-4DCF-A8BC-4C1488542192}" type="pres">
      <dgm:prSet presAssocID="{DAD2D697-A24A-4164-98BC-EF115B53D1A2}" presName="text" presStyleLbl="fgAcc0" presStyleIdx="0" presStyleCnt="1">
        <dgm:presLayoutVars>
          <dgm:chPref val="3"/>
        </dgm:presLayoutVars>
      </dgm:prSet>
      <dgm:spPr/>
    </dgm:pt>
    <dgm:pt modelId="{3E11929C-71C4-42B8-9289-4E099C2192FC}" type="pres">
      <dgm:prSet presAssocID="{DAD2D697-A24A-4164-98BC-EF115B53D1A2}" presName="hierChild2" presStyleCnt="0"/>
      <dgm:spPr/>
    </dgm:pt>
    <dgm:pt modelId="{C9EAD133-EDEA-4FF3-856F-A27F5C10CA31}" type="pres">
      <dgm:prSet presAssocID="{38BF10C9-A05B-475E-859E-86B2DF96318E}" presName="Name10" presStyleLbl="parChTrans1D2" presStyleIdx="0" presStyleCnt="4"/>
      <dgm:spPr/>
    </dgm:pt>
    <dgm:pt modelId="{720E2E18-4080-493C-8097-AF7560CC8619}" type="pres">
      <dgm:prSet presAssocID="{B77B531A-1599-4A59-864A-A7DFEA7349B6}" presName="hierRoot2" presStyleCnt="0"/>
      <dgm:spPr/>
    </dgm:pt>
    <dgm:pt modelId="{EA24F66D-9D21-4FC6-84AF-EA90ED11D0B4}" type="pres">
      <dgm:prSet presAssocID="{B77B531A-1599-4A59-864A-A7DFEA7349B6}" presName="composite2" presStyleCnt="0"/>
      <dgm:spPr/>
    </dgm:pt>
    <dgm:pt modelId="{7D67CEDB-1521-48DD-BA3D-C756C8F2AA36}" type="pres">
      <dgm:prSet presAssocID="{B77B531A-1599-4A59-864A-A7DFEA7349B6}" presName="background2" presStyleLbl="node2" presStyleIdx="0" presStyleCnt="4"/>
      <dgm:spPr/>
    </dgm:pt>
    <dgm:pt modelId="{5FFF9CF3-4F70-4562-BA8B-9B3C157AB29A}" type="pres">
      <dgm:prSet presAssocID="{B77B531A-1599-4A59-864A-A7DFEA7349B6}" presName="text2" presStyleLbl="fgAcc2" presStyleIdx="0" presStyleCnt="4">
        <dgm:presLayoutVars>
          <dgm:chPref val="3"/>
        </dgm:presLayoutVars>
      </dgm:prSet>
      <dgm:spPr/>
    </dgm:pt>
    <dgm:pt modelId="{22ADB558-E731-4FD7-AAA7-E9A23FBF0171}" type="pres">
      <dgm:prSet presAssocID="{B77B531A-1599-4A59-864A-A7DFEA7349B6}" presName="hierChild3" presStyleCnt="0"/>
      <dgm:spPr/>
    </dgm:pt>
    <dgm:pt modelId="{51CDDC47-40C1-4B5A-BB97-BFE161435262}" type="pres">
      <dgm:prSet presAssocID="{A29D9731-9AB1-4C99-A6A1-2430AD7F9A2C}" presName="Name10" presStyleLbl="parChTrans1D2" presStyleIdx="1" presStyleCnt="4"/>
      <dgm:spPr/>
    </dgm:pt>
    <dgm:pt modelId="{FCFD54B7-2D29-4C4A-9F93-74A134E41DD1}" type="pres">
      <dgm:prSet presAssocID="{C68EC6D6-46D9-4AC0-9124-615FAD362FD3}" presName="hierRoot2" presStyleCnt="0"/>
      <dgm:spPr/>
    </dgm:pt>
    <dgm:pt modelId="{E434226D-A2F0-43F2-A7BA-2DBEFF039F83}" type="pres">
      <dgm:prSet presAssocID="{C68EC6D6-46D9-4AC0-9124-615FAD362FD3}" presName="composite2" presStyleCnt="0"/>
      <dgm:spPr/>
    </dgm:pt>
    <dgm:pt modelId="{16283B88-ADDE-46FE-8203-66DD97270675}" type="pres">
      <dgm:prSet presAssocID="{C68EC6D6-46D9-4AC0-9124-615FAD362FD3}" presName="background2" presStyleLbl="node2" presStyleIdx="1" presStyleCnt="4"/>
      <dgm:spPr/>
    </dgm:pt>
    <dgm:pt modelId="{E2F2473C-B3F7-4F8F-A99B-4DEB0D45C7A9}" type="pres">
      <dgm:prSet presAssocID="{C68EC6D6-46D9-4AC0-9124-615FAD362FD3}" presName="text2" presStyleLbl="fgAcc2" presStyleIdx="1" presStyleCnt="4">
        <dgm:presLayoutVars>
          <dgm:chPref val="3"/>
        </dgm:presLayoutVars>
      </dgm:prSet>
      <dgm:spPr/>
    </dgm:pt>
    <dgm:pt modelId="{B4D1FF34-91EE-4669-86E6-7DCB5C549195}" type="pres">
      <dgm:prSet presAssocID="{C68EC6D6-46D9-4AC0-9124-615FAD362FD3}" presName="hierChild3" presStyleCnt="0"/>
      <dgm:spPr/>
    </dgm:pt>
    <dgm:pt modelId="{B8675F47-D2A4-4EA4-BAE0-17C7A553BB0F}" type="pres">
      <dgm:prSet presAssocID="{3BEDA862-56F1-4FFF-8B9E-1F711956676A}" presName="Name10" presStyleLbl="parChTrans1D2" presStyleIdx="2" presStyleCnt="4"/>
      <dgm:spPr/>
    </dgm:pt>
    <dgm:pt modelId="{1827F462-AB61-49DE-93A0-2EF41E4ECBEE}" type="pres">
      <dgm:prSet presAssocID="{4C02FA93-A009-4932-82AE-0D595767AE90}" presName="hierRoot2" presStyleCnt="0"/>
      <dgm:spPr/>
    </dgm:pt>
    <dgm:pt modelId="{5E8CFC15-E082-4336-AE72-194B39D70ED5}" type="pres">
      <dgm:prSet presAssocID="{4C02FA93-A009-4932-82AE-0D595767AE90}" presName="composite2" presStyleCnt="0"/>
      <dgm:spPr/>
    </dgm:pt>
    <dgm:pt modelId="{3F66FBC9-2F0C-4436-B632-8396D2617640}" type="pres">
      <dgm:prSet presAssocID="{4C02FA93-A009-4932-82AE-0D595767AE90}" presName="background2" presStyleLbl="node2" presStyleIdx="2" presStyleCnt="4"/>
      <dgm:spPr/>
    </dgm:pt>
    <dgm:pt modelId="{6D72C08C-8EFB-419C-815A-1CDE4622C984}" type="pres">
      <dgm:prSet presAssocID="{4C02FA93-A009-4932-82AE-0D595767AE90}" presName="text2" presStyleLbl="fgAcc2" presStyleIdx="2" presStyleCnt="4">
        <dgm:presLayoutVars>
          <dgm:chPref val="3"/>
        </dgm:presLayoutVars>
      </dgm:prSet>
      <dgm:spPr/>
    </dgm:pt>
    <dgm:pt modelId="{31E04115-10C6-4859-AE93-9DC3EAD63341}" type="pres">
      <dgm:prSet presAssocID="{4C02FA93-A009-4932-82AE-0D595767AE90}" presName="hierChild3" presStyleCnt="0"/>
      <dgm:spPr/>
    </dgm:pt>
    <dgm:pt modelId="{0CA04722-1D1A-4E83-AD85-5429C434FCEE}" type="pres">
      <dgm:prSet presAssocID="{483CFAB8-27C5-49B3-BD29-C9CF274E385A}" presName="Name10" presStyleLbl="parChTrans1D2" presStyleIdx="3" presStyleCnt="4"/>
      <dgm:spPr/>
    </dgm:pt>
    <dgm:pt modelId="{D6FDC849-11C3-4D67-A604-8D6BC5498D06}" type="pres">
      <dgm:prSet presAssocID="{02599569-7AEE-47A6-8C07-EAA984D7310B}" presName="hierRoot2" presStyleCnt="0"/>
      <dgm:spPr/>
    </dgm:pt>
    <dgm:pt modelId="{CDA3205B-386B-4557-B7D8-F4AFFE485DD7}" type="pres">
      <dgm:prSet presAssocID="{02599569-7AEE-47A6-8C07-EAA984D7310B}" presName="composite2" presStyleCnt="0"/>
      <dgm:spPr/>
    </dgm:pt>
    <dgm:pt modelId="{6F6ECAF7-A559-443B-8806-424796644DAE}" type="pres">
      <dgm:prSet presAssocID="{02599569-7AEE-47A6-8C07-EAA984D7310B}" presName="background2" presStyleLbl="node2" presStyleIdx="3" presStyleCnt="4"/>
      <dgm:spPr/>
    </dgm:pt>
    <dgm:pt modelId="{7F7E7F42-B571-4991-B3AF-7F578C03B6EA}" type="pres">
      <dgm:prSet presAssocID="{02599569-7AEE-47A6-8C07-EAA984D7310B}" presName="text2" presStyleLbl="fgAcc2" presStyleIdx="3" presStyleCnt="4">
        <dgm:presLayoutVars>
          <dgm:chPref val="3"/>
        </dgm:presLayoutVars>
      </dgm:prSet>
      <dgm:spPr/>
    </dgm:pt>
    <dgm:pt modelId="{F3524D64-6D33-44A4-B9DC-D77E70CF6B59}" type="pres">
      <dgm:prSet presAssocID="{02599569-7AEE-47A6-8C07-EAA984D7310B}" presName="hierChild3" presStyleCnt="0"/>
      <dgm:spPr/>
    </dgm:pt>
  </dgm:ptLst>
  <dgm:cxnLst>
    <dgm:cxn modelId="{343C9616-B77A-4CF0-A634-35EBB35D2FE1}" type="presOf" srcId="{C68EC6D6-46D9-4AC0-9124-615FAD362FD3}" destId="{E2F2473C-B3F7-4F8F-A99B-4DEB0D45C7A9}" srcOrd="0" destOrd="0" presId="urn:microsoft.com/office/officeart/2005/8/layout/hierarchy1"/>
    <dgm:cxn modelId="{3B2BAB2E-8759-4127-9B88-5EFFE37C9113}" srcId="{15393E52-292D-4218-BFC9-BCB63836ACE8}" destId="{DAD2D697-A24A-4164-98BC-EF115B53D1A2}" srcOrd="0" destOrd="0" parTransId="{E09795E8-6D90-4EDE-A143-4EAC20F5F29A}" sibTransId="{C06CE5CC-3D67-4AAD-BA9A-A9A25B436155}"/>
    <dgm:cxn modelId="{BF61B762-3171-4D5B-9BD4-EE487BA0F5BC}" type="presOf" srcId="{3BEDA862-56F1-4FFF-8B9E-1F711956676A}" destId="{B8675F47-D2A4-4EA4-BAE0-17C7A553BB0F}" srcOrd="0" destOrd="0" presId="urn:microsoft.com/office/officeart/2005/8/layout/hierarchy1"/>
    <dgm:cxn modelId="{94075B45-3E52-4ED1-A91B-E31D531B5AC4}" type="presOf" srcId="{DAD2D697-A24A-4164-98BC-EF115B53D1A2}" destId="{83CC6F8D-7941-4DCF-A8BC-4C1488542192}" srcOrd="0" destOrd="0" presId="urn:microsoft.com/office/officeart/2005/8/layout/hierarchy1"/>
    <dgm:cxn modelId="{021D526A-F617-4F64-93A3-3FBFA4627832}" type="presOf" srcId="{483CFAB8-27C5-49B3-BD29-C9CF274E385A}" destId="{0CA04722-1D1A-4E83-AD85-5429C434FCEE}" srcOrd="0" destOrd="0" presId="urn:microsoft.com/office/officeart/2005/8/layout/hierarchy1"/>
    <dgm:cxn modelId="{58587C56-8CF5-46D7-A166-79B4491BE656}" type="presOf" srcId="{15393E52-292D-4218-BFC9-BCB63836ACE8}" destId="{8DCFBFBA-A417-4956-997D-63A957B07D0A}" srcOrd="0" destOrd="0" presId="urn:microsoft.com/office/officeart/2005/8/layout/hierarchy1"/>
    <dgm:cxn modelId="{6EE1469B-2A69-45D6-927F-1C811A73C1BE}" type="presOf" srcId="{4C02FA93-A009-4932-82AE-0D595767AE90}" destId="{6D72C08C-8EFB-419C-815A-1CDE4622C984}" srcOrd="0" destOrd="0" presId="urn:microsoft.com/office/officeart/2005/8/layout/hierarchy1"/>
    <dgm:cxn modelId="{670FE1A7-7D37-4CF0-9D0E-D0BD30426DB0}" type="presOf" srcId="{B77B531A-1599-4A59-864A-A7DFEA7349B6}" destId="{5FFF9CF3-4F70-4562-BA8B-9B3C157AB29A}" srcOrd="0" destOrd="0" presId="urn:microsoft.com/office/officeart/2005/8/layout/hierarchy1"/>
    <dgm:cxn modelId="{685570B6-0FD3-484A-BC12-C637938AECC1}" srcId="{DAD2D697-A24A-4164-98BC-EF115B53D1A2}" destId="{C68EC6D6-46D9-4AC0-9124-615FAD362FD3}" srcOrd="1" destOrd="0" parTransId="{A29D9731-9AB1-4C99-A6A1-2430AD7F9A2C}" sibTransId="{C2CC7C06-A4F2-4B06-9575-393C81D50FB3}"/>
    <dgm:cxn modelId="{18DB3CD4-0111-41BC-AD3B-52500AE1381C}" type="presOf" srcId="{02599569-7AEE-47A6-8C07-EAA984D7310B}" destId="{7F7E7F42-B571-4991-B3AF-7F578C03B6EA}" srcOrd="0" destOrd="0" presId="urn:microsoft.com/office/officeart/2005/8/layout/hierarchy1"/>
    <dgm:cxn modelId="{C6C024EA-EF0C-4B75-A8C8-AE9F9C44FF1B}" srcId="{DAD2D697-A24A-4164-98BC-EF115B53D1A2}" destId="{B77B531A-1599-4A59-864A-A7DFEA7349B6}" srcOrd="0" destOrd="0" parTransId="{38BF10C9-A05B-475E-859E-86B2DF96318E}" sibTransId="{8F08FCE3-BE3A-4D7C-933E-FBA91AB0A10F}"/>
    <dgm:cxn modelId="{ED20DFEF-F423-4E9E-A5B9-0E49189EB016}" srcId="{DAD2D697-A24A-4164-98BC-EF115B53D1A2}" destId="{4C02FA93-A009-4932-82AE-0D595767AE90}" srcOrd="2" destOrd="0" parTransId="{3BEDA862-56F1-4FFF-8B9E-1F711956676A}" sibTransId="{5F53A94E-FB94-46DC-9164-BA3EEAAFC804}"/>
    <dgm:cxn modelId="{229D78FC-1954-4CBD-AE69-2C52E7A32752}" srcId="{DAD2D697-A24A-4164-98BC-EF115B53D1A2}" destId="{02599569-7AEE-47A6-8C07-EAA984D7310B}" srcOrd="3" destOrd="0" parTransId="{483CFAB8-27C5-49B3-BD29-C9CF274E385A}" sibTransId="{A7F4B38E-8EFA-4ED8-8AF4-591BF5785657}"/>
    <dgm:cxn modelId="{7EA187FC-CF4C-4B63-ABB7-E7AF1861370B}" type="presOf" srcId="{38BF10C9-A05B-475E-859E-86B2DF96318E}" destId="{C9EAD133-EDEA-4FF3-856F-A27F5C10CA31}" srcOrd="0" destOrd="0" presId="urn:microsoft.com/office/officeart/2005/8/layout/hierarchy1"/>
    <dgm:cxn modelId="{50133BFF-5D8B-43F3-88A3-408D16B1A06C}" type="presOf" srcId="{A29D9731-9AB1-4C99-A6A1-2430AD7F9A2C}" destId="{51CDDC47-40C1-4B5A-BB97-BFE161435262}" srcOrd="0" destOrd="0" presId="urn:microsoft.com/office/officeart/2005/8/layout/hierarchy1"/>
    <dgm:cxn modelId="{ABD6F4CF-C89C-49CE-8399-635551E54815}" type="presParOf" srcId="{8DCFBFBA-A417-4956-997D-63A957B07D0A}" destId="{60727627-23CA-406A-8DF0-241F9D7D8DA8}" srcOrd="0" destOrd="0" presId="urn:microsoft.com/office/officeart/2005/8/layout/hierarchy1"/>
    <dgm:cxn modelId="{03B5EACD-22B3-47D0-B315-F8AB391530B4}" type="presParOf" srcId="{60727627-23CA-406A-8DF0-241F9D7D8DA8}" destId="{F7868B8F-0324-4DBC-961A-2E56499F9EAF}" srcOrd="0" destOrd="0" presId="urn:microsoft.com/office/officeart/2005/8/layout/hierarchy1"/>
    <dgm:cxn modelId="{0D624EB1-8CAE-46C2-89F2-899E827D87C6}" type="presParOf" srcId="{F7868B8F-0324-4DBC-961A-2E56499F9EAF}" destId="{21E15664-139E-4F73-9319-8D2CC5A1720F}" srcOrd="0" destOrd="0" presId="urn:microsoft.com/office/officeart/2005/8/layout/hierarchy1"/>
    <dgm:cxn modelId="{254339F7-5403-4FCB-91EB-5B5A49E878A9}" type="presParOf" srcId="{F7868B8F-0324-4DBC-961A-2E56499F9EAF}" destId="{83CC6F8D-7941-4DCF-A8BC-4C1488542192}" srcOrd="1" destOrd="0" presId="urn:microsoft.com/office/officeart/2005/8/layout/hierarchy1"/>
    <dgm:cxn modelId="{BF2BFB69-5250-406C-AAC1-DE816723DF61}" type="presParOf" srcId="{60727627-23CA-406A-8DF0-241F9D7D8DA8}" destId="{3E11929C-71C4-42B8-9289-4E099C2192FC}" srcOrd="1" destOrd="0" presId="urn:microsoft.com/office/officeart/2005/8/layout/hierarchy1"/>
    <dgm:cxn modelId="{4590E4A6-FC6F-4FA7-9A5E-9484FAB6238A}" type="presParOf" srcId="{3E11929C-71C4-42B8-9289-4E099C2192FC}" destId="{C9EAD133-EDEA-4FF3-856F-A27F5C10CA31}" srcOrd="0" destOrd="0" presId="urn:microsoft.com/office/officeart/2005/8/layout/hierarchy1"/>
    <dgm:cxn modelId="{8A4B5682-EEEC-4B79-9A20-24CBE91F9535}" type="presParOf" srcId="{3E11929C-71C4-42B8-9289-4E099C2192FC}" destId="{720E2E18-4080-493C-8097-AF7560CC8619}" srcOrd="1" destOrd="0" presId="urn:microsoft.com/office/officeart/2005/8/layout/hierarchy1"/>
    <dgm:cxn modelId="{26739531-6B98-409D-BAAC-3F4913341E5B}" type="presParOf" srcId="{720E2E18-4080-493C-8097-AF7560CC8619}" destId="{EA24F66D-9D21-4FC6-84AF-EA90ED11D0B4}" srcOrd="0" destOrd="0" presId="urn:microsoft.com/office/officeart/2005/8/layout/hierarchy1"/>
    <dgm:cxn modelId="{E7480033-59D8-4D0D-99EA-9C9330C4C472}" type="presParOf" srcId="{EA24F66D-9D21-4FC6-84AF-EA90ED11D0B4}" destId="{7D67CEDB-1521-48DD-BA3D-C756C8F2AA36}" srcOrd="0" destOrd="0" presId="urn:microsoft.com/office/officeart/2005/8/layout/hierarchy1"/>
    <dgm:cxn modelId="{DCF84AF1-03D1-4511-9976-EB90A93E4ADC}" type="presParOf" srcId="{EA24F66D-9D21-4FC6-84AF-EA90ED11D0B4}" destId="{5FFF9CF3-4F70-4562-BA8B-9B3C157AB29A}" srcOrd="1" destOrd="0" presId="urn:microsoft.com/office/officeart/2005/8/layout/hierarchy1"/>
    <dgm:cxn modelId="{56A1097E-C3F6-4A55-AADC-FCD1515B1561}" type="presParOf" srcId="{720E2E18-4080-493C-8097-AF7560CC8619}" destId="{22ADB558-E731-4FD7-AAA7-E9A23FBF0171}" srcOrd="1" destOrd="0" presId="urn:microsoft.com/office/officeart/2005/8/layout/hierarchy1"/>
    <dgm:cxn modelId="{B167EFCE-A511-4878-A91B-6D5FBA034432}" type="presParOf" srcId="{3E11929C-71C4-42B8-9289-4E099C2192FC}" destId="{51CDDC47-40C1-4B5A-BB97-BFE161435262}" srcOrd="2" destOrd="0" presId="urn:microsoft.com/office/officeart/2005/8/layout/hierarchy1"/>
    <dgm:cxn modelId="{A54155F4-E472-460B-91B8-76E65FC90DFD}" type="presParOf" srcId="{3E11929C-71C4-42B8-9289-4E099C2192FC}" destId="{FCFD54B7-2D29-4C4A-9F93-74A134E41DD1}" srcOrd="3" destOrd="0" presId="urn:microsoft.com/office/officeart/2005/8/layout/hierarchy1"/>
    <dgm:cxn modelId="{640526D9-E5CE-49AA-9FE1-FA9E238B4E03}" type="presParOf" srcId="{FCFD54B7-2D29-4C4A-9F93-74A134E41DD1}" destId="{E434226D-A2F0-43F2-A7BA-2DBEFF039F83}" srcOrd="0" destOrd="0" presId="urn:microsoft.com/office/officeart/2005/8/layout/hierarchy1"/>
    <dgm:cxn modelId="{9F41868F-28D1-4781-930D-73A6388C2CE9}" type="presParOf" srcId="{E434226D-A2F0-43F2-A7BA-2DBEFF039F83}" destId="{16283B88-ADDE-46FE-8203-66DD97270675}" srcOrd="0" destOrd="0" presId="urn:microsoft.com/office/officeart/2005/8/layout/hierarchy1"/>
    <dgm:cxn modelId="{BA28489A-2DAC-4F3B-B25A-FD4F333A1C6D}" type="presParOf" srcId="{E434226D-A2F0-43F2-A7BA-2DBEFF039F83}" destId="{E2F2473C-B3F7-4F8F-A99B-4DEB0D45C7A9}" srcOrd="1" destOrd="0" presId="urn:microsoft.com/office/officeart/2005/8/layout/hierarchy1"/>
    <dgm:cxn modelId="{E3576B4A-6581-4D88-AA2F-A01EF51B934C}" type="presParOf" srcId="{FCFD54B7-2D29-4C4A-9F93-74A134E41DD1}" destId="{B4D1FF34-91EE-4669-86E6-7DCB5C549195}" srcOrd="1" destOrd="0" presId="urn:microsoft.com/office/officeart/2005/8/layout/hierarchy1"/>
    <dgm:cxn modelId="{9998EBEA-0C7B-4170-A433-E204CE697C65}" type="presParOf" srcId="{3E11929C-71C4-42B8-9289-4E099C2192FC}" destId="{B8675F47-D2A4-4EA4-BAE0-17C7A553BB0F}" srcOrd="4" destOrd="0" presId="urn:microsoft.com/office/officeart/2005/8/layout/hierarchy1"/>
    <dgm:cxn modelId="{F02984AD-3537-4F9A-94AA-6252AB0AFFCB}" type="presParOf" srcId="{3E11929C-71C4-42B8-9289-4E099C2192FC}" destId="{1827F462-AB61-49DE-93A0-2EF41E4ECBEE}" srcOrd="5" destOrd="0" presId="urn:microsoft.com/office/officeart/2005/8/layout/hierarchy1"/>
    <dgm:cxn modelId="{7497DDBA-9A39-4D69-A525-4247F5A059F9}" type="presParOf" srcId="{1827F462-AB61-49DE-93A0-2EF41E4ECBEE}" destId="{5E8CFC15-E082-4336-AE72-194B39D70ED5}" srcOrd="0" destOrd="0" presId="urn:microsoft.com/office/officeart/2005/8/layout/hierarchy1"/>
    <dgm:cxn modelId="{8CD032D2-A59B-4D64-B0AD-F3A8CC9BD879}" type="presParOf" srcId="{5E8CFC15-E082-4336-AE72-194B39D70ED5}" destId="{3F66FBC9-2F0C-4436-B632-8396D2617640}" srcOrd="0" destOrd="0" presId="urn:microsoft.com/office/officeart/2005/8/layout/hierarchy1"/>
    <dgm:cxn modelId="{E145980D-CE7E-4614-BD1B-25F21D549EF1}" type="presParOf" srcId="{5E8CFC15-E082-4336-AE72-194B39D70ED5}" destId="{6D72C08C-8EFB-419C-815A-1CDE4622C984}" srcOrd="1" destOrd="0" presId="urn:microsoft.com/office/officeart/2005/8/layout/hierarchy1"/>
    <dgm:cxn modelId="{3D6F595A-E9CC-43ED-9834-3511EBEF2094}" type="presParOf" srcId="{1827F462-AB61-49DE-93A0-2EF41E4ECBEE}" destId="{31E04115-10C6-4859-AE93-9DC3EAD63341}" srcOrd="1" destOrd="0" presId="urn:microsoft.com/office/officeart/2005/8/layout/hierarchy1"/>
    <dgm:cxn modelId="{EAE02BAC-096A-4760-8DFC-C5095FC1A88F}" type="presParOf" srcId="{3E11929C-71C4-42B8-9289-4E099C2192FC}" destId="{0CA04722-1D1A-4E83-AD85-5429C434FCEE}" srcOrd="6" destOrd="0" presId="urn:microsoft.com/office/officeart/2005/8/layout/hierarchy1"/>
    <dgm:cxn modelId="{47CAD7B6-351E-48FF-A079-7648AD453171}" type="presParOf" srcId="{3E11929C-71C4-42B8-9289-4E099C2192FC}" destId="{D6FDC849-11C3-4D67-A604-8D6BC5498D06}" srcOrd="7" destOrd="0" presId="urn:microsoft.com/office/officeart/2005/8/layout/hierarchy1"/>
    <dgm:cxn modelId="{EDB2FFA2-159A-4D1C-9452-58D0F50C669E}" type="presParOf" srcId="{D6FDC849-11C3-4D67-A604-8D6BC5498D06}" destId="{CDA3205B-386B-4557-B7D8-F4AFFE485DD7}" srcOrd="0" destOrd="0" presId="urn:microsoft.com/office/officeart/2005/8/layout/hierarchy1"/>
    <dgm:cxn modelId="{BD889E20-A33F-4476-A650-258D75B4EA68}" type="presParOf" srcId="{CDA3205B-386B-4557-B7D8-F4AFFE485DD7}" destId="{6F6ECAF7-A559-443B-8806-424796644DAE}" srcOrd="0" destOrd="0" presId="urn:microsoft.com/office/officeart/2005/8/layout/hierarchy1"/>
    <dgm:cxn modelId="{A04215D5-F936-4DA2-8EFC-D1CEAB0443BB}" type="presParOf" srcId="{CDA3205B-386B-4557-B7D8-F4AFFE485DD7}" destId="{7F7E7F42-B571-4991-B3AF-7F578C03B6EA}" srcOrd="1" destOrd="0" presId="urn:microsoft.com/office/officeart/2005/8/layout/hierarchy1"/>
    <dgm:cxn modelId="{55845CD8-C17D-4FD1-A96C-A4A4E1D5DC0B}" type="presParOf" srcId="{D6FDC849-11C3-4D67-A604-8D6BC5498D06}" destId="{F3524D64-6D33-44A4-B9DC-D77E70CF6B59}"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1ACCB-9DEA-4AB1-B059-5CAFA3045CCB}">
      <dsp:nvSpPr>
        <dsp:cNvPr id="0" name=""/>
        <dsp:cNvSpPr/>
      </dsp:nvSpPr>
      <dsp:spPr>
        <a:xfrm>
          <a:off x="0" y="452101"/>
          <a:ext cx="3896256" cy="75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2AC1635-F702-4369-9736-DCC686A4D396}">
      <dsp:nvSpPr>
        <dsp:cNvPr id="0" name=""/>
        <dsp:cNvSpPr/>
      </dsp:nvSpPr>
      <dsp:spPr>
        <a:xfrm>
          <a:off x="194812" y="9301"/>
          <a:ext cx="2727379" cy="885600"/>
        </a:xfrm>
        <a:prstGeom prst="roundRect">
          <a:avLst/>
        </a:prstGeom>
        <a:gradFill rotWithShape="0">
          <a:gsLst>
            <a:gs pos="0">
              <a:schemeClr val="accent1">
                <a:lumMod val="40000"/>
                <a:lumOff val="6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3088" tIns="0" rIns="103088" bIns="0" numCol="1" spcCol="1270" anchor="ctr" anchorCtr="0">
          <a:noAutofit/>
        </a:bodyPr>
        <a:lstStyle/>
        <a:p>
          <a:pPr marL="0" lvl="0" indent="0" algn="just" defTabSz="577850">
            <a:lnSpc>
              <a:spcPct val="90000"/>
            </a:lnSpc>
            <a:spcBef>
              <a:spcPct val="0"/>
            </a:spcBef>
            <a:spcAft>
              <a:spcPct val="35000"/>
            </a:spcAft>
            <a:buNone/>
          </a:pPr>
          <a:r>
            <a:rPr lang="pt-BR" altLang="pt-BR" sz="1300" b="1" kern="1200" dirty="0">
              <a:solidFill>
                <a:schemeClr val="tx1"/>
              </a:solidFill>
              <a:latin typeface="+mn-lt"/>
            </a:rPr>
            <a:t>1) </a:t>
          </a:r>
          <a:r>
            <a:rPr lang="en-US" altLang="pt-BR" sz="1300" kern="1200" dirty="0">
              <a:solidFill>
                <a:schemeClr val="tx1"/>
              </a:solidFill>
              <a:latin typeface="+mn-lt"/>
            </a:rPr>
            <a:t>How can companies organize business processes to be able to continuously create and profit from ecosystem innovation?</a:t>
          </a:r>
          <a:endParaRPr lang="pt-BR" sz="1300" kern="1200" dirty="0">
            <a:solidFill>
              <a:schemeClr val="tx1"/>
            </a:solidFill>
            <a:latin typeface="+mn-lt"/>
          </a:endParaRPr>
        </a:p>
      </dsp:txBody>
      <dsp:txXfrm>
        <a:off x="238043" y="52532"/>
        <a:ext cx="2640917" cy="799138"/>
      </dsp:txXfrm>
    </dsp:sp>
    <dsp:sp modelId="{E4C498A1-6E99-445B-AB97-24D229B2E144}">
      <dsp:nvSpPr>
        <dsp:cNvPr id="0" name=""/>
        <dsp:cNvSpPr/>
      </dsp:nvSpPr>
      <dsp:spPr>
        <a:xfrm>
          <a:off x="0" y="1812901"/>
          <a:ext cx="3896256" cy="75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CAAF954-58A8-4784-B7F0-C9A72B1482CE}">
      <dsp:nvSpPr>
        <dsp:cNvPr id="0" name=""/>
        <dsp:cNvSpPr/>
      </dsp:nvSpPr>
      <dsp:spPr>
        <a:xfrm>
          <a:off x="194812" y="1370101"/>
          <a:ext cx="2727379" cy="885600"/>
        </a:xfrm>
        <a:prstGeom prst="roundRect">
          <a:avLst/>
        </a:prstGeom>
        <a:gradFill rotWithShape="0">
          <a:gsLst>
            <a:gs pos="0">
              <a:schemeClr val="accent1">
                <a:lumMod val="40000"/>
                <a:lumOff val="6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3088" tIns="0" rIns="103088" bIns="0" numCol="1" spcCol="1270" anchor="ctr" anchorCtr="0">
          <a:noAutofit/>
        </a:bodyPr>
        <a:lstStyle/>
        <a:p>
          <a:pPr marL="0" lvl="0" indent="0" algn="just" defTabSz="577850">
            <a:lnSpc>
              <a:spcPct val="90000"/>
            </a:lnSpc>
            <a:spcBef>
              <a:spcPct val="0"/>
            </a:spcBef>
            <a:spcAft>
              <a:spcPct val="35000"/>
            </a:spcAft>
            <a:buNone/>
          </a:pPr>
          <a:r>
            <a:rPr lang="pt-BR" sz="1300" b="1" kern="1200" dirty="0">
              <a:solidFill>
                <a:schemeClr val="tx1"/>
              </a:solidFill>
              <a:latin typeface="+mn-lt"/>
            </a:rPr>
            <a:t>2) </a:t>
          </a:r>
          <a:r>
            <a:rPr lang="pt-BR" sz="1300" kern="1200" dirty="0">
              <a:solidFill>
                <a:schemeClr val="tx1"/>
              </a:solidFill>
              <a:latin typeface="+mn-lt"/>
            </a:rPr>
            <a:t>Ênfase na gestão estratégica, ou seja, capacidade da empresa adaptar, integrar, reconfigurar as competências organizacionais internas e externas.</a:t>
          </a:r>
        </a:p>
      </dsp:txBody>
      <dsp:txXfrm>
        <a:off x="238043" y="1413332"/>
        <a:ext cx="2640917"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04722-1D1A-4E83-AD85-5429C434FCEE}">
      <dsp:nvSpPr>
        <dsp:cNvPr id="0" name=""/>
        <dsp:cNvSpPr/>
      </dsp:nvSpPr>
      <dsp:spPr>
        <a:xfrm>
          <a:off x="2977157" y="1779270"/>
          <a:ext cx="2337792" cy="370858"/>
        </a:xfrm>
        <a:custGeom>
          <a:avLst/>
          <a:gdLst/>
          <a:ahLst/>
          <a:cxnLst/>
          <a:rect l="0" t="0" r="0" b="0"/>
          <a:pathLst>
            <a:path>
              <a:moveTo>
                <a:pt x="0" y="0"/>
              </a:moveTo>
              <a:lnTo>
                <a:pt x="0" y="252729"/>
              </a:lnTo>
              <a:lnTo>
                <a:pt x="2337792" y="252729"/>
              </a:lnTo>
              <a:lnTo>
                <a:pt x="2337792" y="3708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675F47-D2A4-4EA4-BAE0-17C7A553BB0F}">
      <dsp:nvSpPr>
        <dsp:cNvPr id="0" name=""/>
        <dsp:cNvSpPr/>
      </dsp:nvSpPr>
      <dsp:spPr>
        <a:xfrm>
          <a:off x="2977157" y="1779270"/>
          <a:ext cx="779264" cy="370858"/>
        </a:xfrm>
        <a:custGeom>
          <a:avLst/>
          <a:gdLst/>
          <a:ahLst/>
          <a:cxnLst/>
          <a:rect l="0" t="0" r="0" b="0"/>
          <a:pathLst>
            <a:path>
              <a:moveTo>
                <a:pt x="0" y="0"/>
              </a:moveTo>
              <a:lnTo>
                <a:pt x="0" y="252729"/>
              </a:lnTo>
              <a:lnTo>
                <a:pt x="779264" y="252729"/>
              </a:lnTo>
              <a:lnTo>
                <a:pt x="779264" y="3708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CDDC47-40C1-4B5A-BB97-BFE161435262}">
      <dsp:nvSpPr>
        <dsp:cNvPr id="0" name=""/>
        <dsp:cNvSpPr/>
      </dsp:nvSpPr>
      <dsp:spPr>
        <a:xfrm>
          <a:off x="2197893" y="1779270"/>
          <a:ext cx="779264" cy="370858"/>
        </a:xfrm>
        <a:custGeom>
          <a:avLst/>
          <a:gdLst/>
          <a:ahLst/>
          <a:cxnLst/>
          <a:rect l="0" t="0" r="0" b="0"/>
          <a:pathLst>
            <a:path>
              <a:moveTo>
                <a:pt x="779264" y="0"/>
              </a:moveTo>
              <a:lnTo>
                <a:pt x="779264" y="252729"/>
              </a:lnTo>
              <a:lnTo>
                <a:pt x="0" y="252729"/>
              </a:lnTo>
              <a:lnTo>
                <a:pt x="0" y="3708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EAD133-EDEA-4FF3-856F-A27F5C10CA31}">
      <dsp:nvSpPr>
        <dsp:cNvPr id="0" name=""/>
        <dsp:cNvSpPr/>
      </dsp:nvSpPr>
      <dsp:spPr>
        <a:xfrm>
          <a:off x="639365" y="1779270"/>
          <a:ext cx="2337792" cy="370858"/>
        </a:xfrm>
        <a:custGeom>
          <a:avLst/>
          <a:gdLst/>
          <a:ahLst/>
          <a:cxnLst/>
          <a:rect l="0" t="0" r="0" b="0"/>
          <a:pathLst>
            <a:path>
              <a:moveTo>
                <a:pt x="2337792" y="0"/>
              </a:moveTo>
              <a:lnTo>
                <a:pt x="2337792" y="252729"/>
              </a:lnTo>
              <a:lnTo>
                <a:pt x="0" y="252729"/>
              </a:lnTo>
              <a:lnTo>
                <a:pt x="0" y="3708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E15664-139E-4F73-9319-8D2CC5A1720F}">
      <dsp:nvSpPr>
        <dsp:cNvPr id="0" name=""/>
        <dsp:cNvSpPr/>
      </dsp:nvSpPr>
      <dsp:spPr>
        <a:xfrm>
          <a:off x="2339578" y="969544"/>
          <a:ext cx="1275159" cy="8097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CC6F8D-7941-4DCF-A8BC-4C1488542192}">
      <dsp:nvSpPr>
        <dsp:cNvPr id="0" name=""/>
        <dsp:cNvSpPr/>
      </dsp:nvSpPr>
      <dsp:spPr>
        <a:xfrm>
          <a:off x="2481262" y="1104144"/>
          <a:ext cx="1275159" cy="8097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err="1"/>
            <a:t>Ecosystem</a:t>
          </a:r>
          <a:r>
            <a:rPr lang="pt-BR" sz="1700" kern="1200" dirty="0"/>
            <a:t> </a:t>
          </a:r>
          <a:r>
            <a:rPr lang="pt-BR" sz="1700" kern="1200" dirty="0" err="1"/>
            <a:t>Innovation</a:t>
          </a:r>
          <a:endParaRPr lang="pt-BR" sz="1700" kern="1200" dirty="0"/>
        </a:p>
      </dsp:txBody>
      <dsp:txXfrm>
        <a:off x="2504978" y="1127860"/>
        <a:ext cx="1227727" cy="762294"/>
      </dsp:txXfrm>
    </dsp:sp>
    <dsp:sp modelId="{7D67CEDB-1521-48DD-BA3D-C756C8F2AA36}">
      <dsp:nvSpPr>
        <dsp:cNvPr id="0" name=""/>
        <dsp:cNvSpPr/>
      </dsp:nvSpPr>
      <dsp:spPr>
        <a:xfrm>
          <a:off x="1785" y="2150129"/>
          <a:ext cx="1275159" cy="8097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FF9CF3-4F70-4562-BA8B-9B3C157AB29A}">
      <dsp:nvSpPr>
        <dsp:cNvPr id="0" name=""/>
        <dsp:cNvSpPr/>
      </dsp:nvSpPr>
      <dsp:spPr>
        <a:xfrm>
          <a:off x="143470" y="2284729"/>
          <a:ext cx="1275159" cy="8097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Case 1 </a:t>
          </a:r>
        </a:p>
      </dsp:txBody>
      <dsp:txXfrm>
        <a:off x="167186" y="2308445"/>
        <a:ext cx="1227727" cy="762294"/>
      </dsp:txXfrm>
    </dsp:sp>
    <dsp:sp modelId="{16283B88-ADDE-46FE-8203-66DD97270675}">
      <dsp:nvSpPr>
        <dsp:cNvPr id="0" name=""/>
        <dsp:cNvSpPr/>
      </dsp:nvSpPr>
      <dsp:spPr>
        <a:xfrm>
          <a:off x="1560314" y="2150129"/>
          <a:ext cx="1275159" cy="8097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F2473C-B3F7-4F8F-A99B-4DEB0D45C7A9}">
      <dsp:nvSpPr>
        <dsp:cNvPr id="0" name=""/>
        <dsp:cNvSpPr/>
      </dsp:nvSpPr>
      <dsp:spPr>
        <a:xfrm>
          <a:off x="1701998" y="2284729"/>
          <a:ext cx="1275159" cy="8097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Case 2</a:t>
          </a:r>
        </a:p>
      </dsp:txBody>
      <dsp:txXfrm>
        <a:off x="1725714" y="2308445"/>
        <a:ext cx="1227727" cy="762294"/>
      </dsp:txXfrm>
    </dsp:sp>
    <dsp:sp modelId="{3F66FBC9-2F0C-4436-B632-8396D2617640}">
      <dsp:nvSpPr>
        <dsp:cNvPr id="0" name=""/>
        <dsp:cNvSpPr/>
      </dsp:nvSpPr>
      <dsp:spPr>
        <a:xfrm>
          <a:off x="3118842" y="2150129"/>
          <a:ext cx="1275159" cy="8097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72C08C-8EFB-419C-815A-1CDE4622C984}">
      <dsp:nvSpPr>
        <dsp:cNvPr id="0" name=""/>
        <dsp:cNvSpPr/>
      </dsp:nvSpPr>
      <dsp:spPr>
        <a:xfrm>
          <a:off x="3260526" y="2284729"/>
          <a:ext cx="1275159" cy="8097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Case 3</a:t>
          </a:r>
        </a:p>
      </dsp:txBody>
      <dsp:txXfrm>
        <a:off x="3284242" y="2308445"/>
        <a:ext cx="1227727" cy="762294"/>
      </dsp:txXfrm>
    </dsp:sp>
    <dsp:sp modelId="{6F6ECAF7-A559-443B-8806-424796644DAE}">
      <dsp:nvSpPr>
        <dsp:cNvPr id="0" name=""/>
        <dsp:cNvSpPr/>
      </dsp:nvSpPr>
      <dsp:spPr>
        <a:xfrm>
          <a:off x="4677370" y="2150129"/>
          <a:ext cx="1275159" cy="8097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7E7F42-B571-4991-B3AF-7F578C03B6EA}">
      <dsp:nvSpPr>
        <dsp:cNvPr id="0" name=""/>
        <dsp:cNvSpPr/>
      </dsp:nvSpPr>
      <dsp:spPr>
        <a:xfrm>
          <a:off x="4819054" y="2284729"/>
          <a:ext cx="1275159" cy="8097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Case 4</a:t>
          </a:r>
        </a:p>
      </dsp:txBody>
      <dsp:txXfrm>
        <a:off x="4842770" y="2308445"/>
        <a:ext cx="1227727" cy="76229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6641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4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6999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5500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44282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9892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134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11814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7294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559375" y="1067874"/>
            <a:ext cx="8023750"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600" b="1" dirty="0">
                <a:solidFill>
                  <a:schemeClr val="tx1"/>
                </a:solidFill>
                <a:latin typeface="+mn-lt"/>
                <a:ea typeface="Montserrat"/>
                <a:cs typeface="Montserrat"/>
                <a:sym typeface="Montserrat"/>
              </a:rPr>
              <a:t>Dynamic capabilities for ecosystem orchestration: </a:t>
            </a:r>
          </a:p>
          <a:p>
            <a:pPr marL="0" lvl="0" indent="0" algn="ctr" rtl="0">
              <a:spcBef>
                <a:spcPts val="0"/>
              </a:spcBef>
              <a:spcAft>
                <a:spcPts val="0"/>
              </a:spcAft>
              <a:buClr>
                <a:schemeClr val="dk1"/>
              </a:buClr>
              <a:buSzPts val="1100"/>
              <a:buFont typeface="Arial"/>
              <a:buNone/>
            </a:pPr>
            <a:r>
              <a:rPr lang="en-US" sz="1600" b="1" dirty="0">
                <a:solidFill>
                  <a:schemeClr val="tx1"/>
                </a:solidFill>
                <a:latin typeface="+mn-lt"/>
                <a:ea typeface="Montserrat"/>
                <a:cs typeface="Montserrat"/>
                <a:sym typeface="Montserrat"/>
              </a:rPr>
              <a:t>A capability-based framework for smart city innovation initiatives</a:t>
            </a:r>
            <a:endParaRPr sz="1600" b="1" dirty="0">
              <a:solidFill>
                <a:schemeClr val="tx1"/>
              </a:solidFill>
              <a:latin typeface="+mn-lt"/>
              <a:ea typeface="Montserrat"/>
              <a:cs typeface="Montserrat"/>
              <a:sym typeface="Montserrat"/>
            </a:endParaRPr>
          </a:p>
        </p:txBody>
      </p:sp>
      <p:sp>
        <p:nvSpPr>
          <p:cNvPr id="55" name="Google Shape;55;p13"/>
          <p:cNvSpPr txBox="1"/>
          <p:nvPr/>
        </p:nvSpPr>
        <p:spPr>
          <a:xfrm>
            <a:off x="5872625" y="2641625"/>
            <a:ext cx="3069600" cy="1477297"/>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pt-BR" dirty="0">
                <a:latin typeface="+mn-lt"/>
                <a:ea typeface="Montserrat Medium"/>
                <a:cs typeface="Montserrat Medium"/>
                <a:sym typeface="Montserrat Medium"/>
              </a:rPr>
              <a:t>Jacqueline de Almeida Barbosa Franco</a:t>
            </a:r>
          </a:p>
          <a:p>
            <a:pPr algn="just"/>
            <a:r>
              <a:rPr lang="pt-BR" b="1" dirty="0">
                <a:solidFill>
                  <a:srgbClr val="999999"/>
                </a:solidFill>
                <a:latin typeface="+mn-lt"/>
                <a:ea typeface="Montserrat"/>
                <a:cs typeface="Montserrat"/>
                <a:sym typeface="Montserrat"/>
              </a:rPr>
              <a:t>SEP5843 Tópicos avançados de </a:t>
            </a:r>
            <a:r>
              <a:rPr lang="pt-BR" b="1" dirty="0" err="1">
                <a:solidFill>
                  <a:srgbClr val="999999"/>
                </a:solidFill>
                <a:latin typeface="+mn-lt"/>
                <a:ea typeface="Montserrat"/>
                <a:cs typeface="Montserrat"/>
                <a:sym typeface="Montserrat"/>
              </a:rPr>
              <a:t>servitização</a:t>
            </a:r>
            <a:endParaRPr lang="pt-BR" b="1" dirty="0">
              <a:solidFill>
                <a:srgbClr val="999999"/>
              </a:solidFill>
              <a:latin typeface="+mn-lt"/>
              <a:ea typeface="Montserrat"/>
              <a:cs typeface="Montserrat"/>
              <a:sym typeface="Montserrat"/>
            </a:endParaRPr>
          </a:p>
          <a:p>
            <a:pPr marL="0" lvl="0" indent="0" algn="just" rtl="0">
              <a:spcBef>
                <a:spcPts val="0"/>
              </a:spcBef>
              <a:spcAft>
                <a:spcPts val="0"/>
              </a:spcAft>
              <a:buNone/>
            </a:pPr>
            <a:endParaRPr dirty="0">
              <a:latin typeface="Montserrat Medium"/>
              <a:ea typeface="Montserrat Medium"/>
              <a:cs typeface="Montserrat Medium"/>
              <a:sym typeface="Montserrat Medium"/>
            </a:endParaRPr>
          </a:p>
          <a:p>
            <a:pPr marL="0" lvl="0" indent="0" algn="l" rtl="0">
              <a:spcBef>
                <a:spcPts val="0"/>
              </a:spcBef>
              <a:spcAft>
                <a:spcPts val="0"/>
              </a:spcAft>
              <a:buNone/>
            </a:pPr>
            <a:endParaRPr dirty="0"/>
          </a:p>
        </p:txBody>
      </p:sp>
      <p:cxnSp>
        <p:nvCxnSpPr>
          <p:cNvPr id="58" name="Google Shape;58;p13"/>
          <p:cNvCxnSpPr/>
          <p:nvPr/>
        </p:nvCxnSpPr>
        <p:spPr>
          <a:xfrm>
            <a:off x="5911325" y="2701150"/>
            <a:ext cx="2629200" cy="0"/>
          </a:xfrm>
          <a:prstGeom prst="straightConnector1">
            <a:avLst/>
          </a:prstGeom>
          <a:noFill/>
          <a:ln w="9525" cap="flat" cmpd="sng">
            <a:solidFill>
              <a:srgbClr val="1C4071"/>
            </a:solidFill>
            <a:prstDash val="solid"/>
            <a:round/>
            <a:headEnd type="none" w="med" len="med"/>
            <a:tailEnd type="none" w="med" len="med"/>
          </a:ln>
        </p:spPr>
      </p:cxnSp>
      <p:sp>
        <p:nvSpPr>
          <p:cNvPr id="59" name="Google Shape;59;p13"/>
          <p:cNvSpPr txBox="1"/>
          <p:nvPr/>
        </p:nvSpPr>
        <p:spPr>
          <a:xfrm>
            <a:off x="5834000" y="2496925"/>
            <a:ext cx="9321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600" b="1" dirty="0">
                <a:solidFill>
                  <a:srgbClr val="1C4071"/>
                </a:solidFill>
                <a:latin typeface="Montserrat"/>
                <a:ea typeface="Montserrat"/>
                <a:cs typeface="Montserrat"/>
                <a:sym typeface="Montserrat"/>
              </a:rPr>
              <a:t>Discente</a:t>
            </a:r>
            <a:endParaRPr sz="600" b="1" dirty="0">
              <a:solidFill>
                <a:srgbClr val="1C4071"/>
              </a:solidFill>
              <a:latin typeface="Montserrat"/>
              <a:ea typeface="Montserrat"/>
              <a:cs typeface="Montserrat"/>
              <a:sym typeface="Montserrat"/>
            </a:endParaRPr>
          </a:p>
        </p:txBody>
      </p:sp>
      <p:cxnSp>
        <p:nvCxnSpPr>
          <p:cNvPr id="60" name="Google Shape;60;p13"/>
          <p:cNvCxnSpPr/>
          <p:nvPr/>
        </p:nvCxnSpPr>
        <p:spPr>
          <a:xfrm>
            <a:off x="-750" y="171200"/>
            <a:ext cx="9145500" cy="0"/>
          </a:xfrm>
          <a:prstGeom prst="straightConnector1">
            <a:avLst/>
          </a:prstGeom>
          <a:noFill/>
          <a:ln w="76200" cap="flat" cmpd="sng">
            <a:solidFill>
              <a:srgbClr val="1C4071"/>
            </a:solidFill>
            <a:prstDash val="solid"/>
            <a:round/>
            <a:headEnd type="none" w="med" len="med"/>
            <a:tailEnd type="none" w="med" len="med"/>
          </a:ln>
        </p:spPr>
      </p:cxnSp>
      <p:pic>
        <p:nvPicPr>
          <p:cNvPr id="3" name="Imagem 2">
            <a:extLst>
              <a:ext uri="{FF2B5EF4-FFF2-40B4-BE49-F238E27FC236}">
                <a16:creationId xmlns:a16="http://schemas.microsoft.com/office/drawing/2014/main" id="{6B1A68A9-CA08-36A6-2199-0D2E75FDCAEB}"/>
              </a:ext>
            </a:extLst>
          </p:cNvPr>
          <p:cNvPicPr>
            <a:picLocks noChangeAspect="1"/>
          </p:cNvPicPr>
          <p:nvPr/>
        </p:nvPicPr>
        <p:blipFill>
          <a:blip r:embed="rId3"/>
          <a:stretch>
            <a:fillRect/>
          </a:stretch>
        </p:blipFill>
        <p:spPr>
          <a:xfrm>
            <a:off x="-1500" y="-13517"/>
            <a:ext cx="9145500" cy="976967"/>
          </a:xfrm>
          <a:prstGeom prst="rect">
            <a:avLst/>
          </a:prstGeom>
        </p:spPr>
      </p:pic>
      <p:pic>
        <p:nvPicPr>
          <p:cNvPr id="5" name="Imagem 4">
            <a:extLst>
              <a:ext uri="{FF2B5EF4-FFF2-40B4-BE49-F238E27FC236}">
                <a16:creationId xmlns:a16="http://schemas.microsoft.com/office/drawing/2014/main" id="{D414AB2F-8D31-3459-99A1-84067C68ED27}"/>
              </a:ext>
            </a:extLst>
          </p:cNvPr>
          <p:cNvPicPr>
            <a:picLocks noChangeAspect="1"/>
          </p:cNvPicPr>
          <p:nvPr/>
        </p:nvPicPr>
        <p:blipFill>
          <a:blip r:embed="rId4"/>
          <a:stretch>
            <a:fillRect/>
          </a:stretch>
        </p:blipFill>
        <p:spPr>
          <a:xfrm>
            <a:off x="0" y="4452160"/>
            <a:ext cx="9144000" cy="648850"/>
          </a:xfrm>
          <a:prstGeom prst="rect">
            <a:avLst/>
          </a:prstGeom>
        </p:spPr>
      </p:pic>
      <p:sp>
        <p:nvSpPr>
          <p:cNvPr id="19" name="Elipse 18">
            <a:extLst>
              <a:ext uri="{FF2B5EF4-FFF2-40B4-BE49-F238E27FC236}">
                <a16:creationId xmlns:a16="http://schemas.microsoft.com/office/drawing/2014/main" id="{967C9847-C3DE-6BCF-53E6-75C58BB3B1A9}"/>
              </a:ext>
            </a:extLst>
          </p:cNvPr>
          <p:cNvSpPr/>
          <p:nvPr/>
        </p:nvSpPr>
        <p:spPr>
          <a:xfrm>
            <a:off x="2393244" y="1849377"/>
            <a:ext cx="2741006" cy="2462980"/>
          </a:xfrm>
          <a:prstGeom prst="ellipse">
            <a:avLst/>
          </a:prstGeom>
          <a:gradFill flip="none" rotWithShape="1">
            <a:gsLst>
              <a:gs pos="0">
                <a:schemeClr val="accent1">
                  <a:lumMod val="40000"/>
                  <a:lumOff val="60000"/>
                </a:schemeClr>
              </a:gs>
              <a:gs pos="50000">
                <a:schemeClr val="accent1">
                  <a:lumMod val="40000"/>
                  <a:lumOff val="60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This study investigates how firms can develop dynamic capabilities to orchestrate ecosystem innovation and, thus, gain from it.</a:t>
            </a:r>
            <a:endParaRPr lang="pt-BR" dirty="0">
              <a:solidFill>
                <a:schemeClr val="tx1"/>
              </a:solidFill>
            </a:endParaRPr>
          </a:p>
        </p:txBody>
      </p:sp>
      <p:sp>
        <p:nvSpPr>
          <p:cNvPr id="20" name="Seta: para a Direita 19">
            <a:extLst>
              <a:ext uri="{FF2B5EF4-FFF2-40B4-BE49-F238E27FC236}">
                <a16:creationId xmlns:a16="http://schemas.microsoft.com/office/drawing/2014/main" id="{E2CD7B79-7A2D-5A9A-4A17-63648D97D12F}"/>
              </a:ext>
            </a:extLst>
          </p:cNvPr>
          <p:cNvSpPr/>
          <p:nvPr/>
        </p:nvSpPr>
        <p:spPr>
          <a:xfrm>
            <a:off x="524500" y="2282764"/>
            <a:ext cx="1525238" cy="1512131"/>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chemeClr val="tx1"/>
                </a:solidFill>
              </a:rPr>
              <a:t>Objetivo da pesquisa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cxnSp>
        <p:nvCxnSpPr>
          <p:cNvPr id="60" name="Google Shape;60;p13"/>
          <p:cNvCxnSpPr/>
          <p:nvPr/>
        </p:nvCxnSpPr>
        <p:spPr>
          <a:xfrm>
            <a:off x="-750" y="171200"/>
            <a:ext cx="9145500" cy="0"/>
          </a:xfrm>
          <a:prstGeom prst="straightConnector1">
            <a:avLst/>
          </a:prstGeom>
          <a:noFill/>
          <a:ln w="76200" cap="flat" cmpd="sng">
            <a:solidFill>
              <a:srgbClr val="1C4071"/>
            </a:solidFill>
            <a:prstDash val="solid"/>
            <a:round/>
            <a:headEnd type="none" w="med" len="med"/>
            <a:tailEnd type="none" w="med" len="med"/>
          </a:ln>
        </p:spPr>
      </p:cxnSp>
      <p:pic>
        <p:nvPicPr>
          <p:cNvPr id="3" name="Imagem 2">
            <a:extLst>
              <a:ext uri="{FF2B5EF4-FFF2-40B4-BE49-F238E27FC236}">
                <a16:creationId xmlns:a16="http://schemas.microsoft.com/office/drawing/2014/main" id="{6B1A68A9-CA08-36A6-2199-0D2E75FDCAEB}"/>
              </a:ext>
            </a:extLst>
          </p:cNvPr>
          <p:cNvPicPr>
            <a:picLocks noChangeAspect="1"/>
          </p:cNvPicPr>
          <p:nvPr/>
        </p:nvPicPr>
        <p:blipFill>
          <a:blip r:embed="rId3"/>
          <a:stretch>
            <a:fillRect/>
          </a:stretch>
        </p:blipFill>
        <p:spPr>
          <a:xfrm>
            <a:off x="-1500" y="-13517"/>
            <a:ext cx="9145500" cy="976967"/>
          </a:xfrm>
          <a:prstGeom prst="rect">
            <a:avLst/>
          </a:prstGeom>
        </p:spPr>
      </p:pic>
      <p:pic>
        <p:nvPicPr>
          <p:cNvPr id="5" name="Imagem 4">
            <a:extLst>
              <a:ext uri="{FF2B5EF4-FFF2-40B4-BE49-F238E27FC236}">
                <a16:creationId xmlns:a16="http://schemas.microsoft.com/office/drawing/2014/main" id="{D414AB2F-8D31-3459-99A1-84067C68ED27}"/>
              </a:ext>
            </a:extLst>
          </p:cNvPr>
          <p:cNvPicPr>
            <a:picLocks noChangeAspect="1"/>
          </p:cNvPicPr>
          <p:nvPr/>
        </p:nvPicPr>
        <p:blipFill>
          <a:blip r:embed="rId4"/>
          <a:stretch>
            <a:fillRect/>
          </a:stretch>
        </p:blipFill>
        <p:spPr>
          <a:xfrm>
            <a:off x="0" y="4452160"/>
            <a:ext cx="9144000" cy="648850"/>
          </a:xfrm>
          <a:prstGeom prst="rect">
            <a:avLst/>
          </a:prstGeom>
        </p:spPr>
      </p:pic>
      <p:grpSp>
        <p:nvGrpSpPr>
          <p:cNvPr id="13" name="Agrupar 12">
            <a:extLst>
              <a:ext uri="{FF2B5EF4-FFF2-40B4-BE49-F238E27FC236}">
                <a16:creationId xmlns:a16="http://schemas.microsoft.com/office/drawing/2014/main" id="{6EC9DC1E-032C-5370-9DFC-2F46758F55F5}"/>
              </a:ext>
            </a:extLst>
          </p:cNvPr>
          <p:cNvGrpSpPr/>
          <p:nvPr/>
        </p:nvGrpSpPr>
        <p:grpSpPr>
          <a:xfrm>
            <a:off x="1524000" y="4972299"/>
            <a:ext cx="6096000" cy="546480"/>
            <a:chOff x="0" y="3231880"/>
            <a:chExt cx="6096000" cy="546480"/>
          </a:xfrm>
        </p:grpSpPr>
        <p:sp>
          <p:nvSpPr>
            <p:cNvPr id="14" name="Retângulo 13">
              <a:extLst>
                <a:ext uri="{FF2B5EF4-FFF2-40B4-BE49-F238E27FC236}">
                  <a16:creationId xmlns:a16="http://schemas.microsoft.com/office/drawing/2014/main" id="{D839B8B1-2619-96F5-BE3D-BD84128895DE}"/>
                </a:ext>
              </a:extLst>
            </p:cNvPr>
            <p:cNvSpPr/>
            <p:nvPr/>
          </p:nvSpPr>
          <p:spPr>
            <a:xfrm>
              <a:off x="0" y="3231880"/>
              <a:ext cx="6096000" cy="5464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CaixaDeTexto 14">
              <a:extLst>
                <a:ext uri="{FF2B5EF4-FFF2-40B4-BE49-F238E27FC236}">
                  <a16:creationId xmlns:a16="http://schemas.microsoft.com/office/drawing/2014/main" id="{9DA3E6E8-8C62-24CE-F7EA-D8FDFB153C95}"/>
                </a:ext>
              </a:extLst>
            </p:cNvPr>
            <p:cNvSpPr txBox="1"/>
            <p:nvPr/>
          </p:nvSpPr>
          <p:spPr>
            <a:xfrm>
              <a:off x="0" y="3231880"/>
              <a:ext cx="6096000" cy="5464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3548"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pt-BR" sz="2000" kern="1200"/>
            </a:p>
          </p:txBody>
        </p:sp>
      </p:grpSp>
      <p:sp>
        <p:nvSpPr>
          <p:cNvPr id="7" name="CaixaDeTexto 6">
            <a:extLst>
              <a:ext uri="{FF2B5EF4-FFF2-40B4-BE49-F238E27FC236}">
                <a16:creationId xmlns:a16="http://schemas.microsoft.com/office/drawing/2014/main" id="{82BCB1C1-E1CC-8AB9-C1DD-95AD643BDD4F}"/>
              </a:ext>
            </a:extLst>
          </p:cNvPr>
          <p:cNvSpPr txBox="1"/>
          <p:nvPr/>
        </p:nvSpPr>
        <p:spPr>
          <a:xfrm>
            <a:off x="225027" y="1507476"/>
            <a:ext cx="8692445" cy="2400657"/>
          </a:xfrm>
          <a:prstGeom prst="rect">
            <a:avLst/>
          </a:prstGeom>
          <a:noFill/>
        </p:spPr>
        <p:txBody>
          <a:bodyPr wrap="square" rtlCol="0">
            <a:spAutoFit/>
          </a:bodyPr>
          <a:lstStyle/>
          <a:p>
            <a:pPr algn="just"/>
            <a:r>
              <a:rPr lang="en-US" sz="1500" dirty="0">
                <a:latin typeface="Times New Roman" panose="02020603050405020304" pitchFamily="18" charset="0"/>
                <a:ea typeface="Calibri" panose="020F0502020204030204" pitchFamily="34" charset="0"/>
                <a:cs typeface="Times New Roman" panose="02020603050405020304" pitchFamily="18" charset="0"/>
              </a:rPr>
              <a:t>T</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heoretical and practical implications relating to </a:t>
            </a:r>
            <a:r>
              <a:rPr lang="en-US" sz="15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ecosystem innovation</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dynamic capabilities</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digital </a:t>
            </a:r>
            <a:r>
              <a:rPr lang="en-US" sz="15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servitization</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15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smart city ecosystems</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500" dirty="0">
                <a:latin typeface="Times New Roman" panose="02020603050405020304" pitchFamily="18" charset="0"/>
                <a:ea typeface="Calibri" panose="020F0502020204030204" pitchFamily="34" charset="0"/>
                <a:cs typeface="Times New Roman" panose="02020603050405020304" pitchFamily="18" charset="0"/>
              </a:rPr>
              <a:t>1) P</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roposes a general description of dynamic ecosystem capabilities and their micro-foundations. </a:t>
            </a:r>
          </a:p>
          <a:p>
            <a:pPr algn="just"/>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500" dirty="0">
                <a:latin typeface="Times New Roman" panose="02020603050405020304" pitchFamily="18" charset="0"/>
                <a:ea typeface="Calibri" panose="020F0502020204030204" pitchFamily="34" charset="0"/>
                <a:cs typeface="Times New Roman" panose="02020603050405020304" pitchFamily="18" charset="0"/>
              </a:rPr>
              <a:t>2) </a:t>
            </a:r>
            <a:r>
              <a:rPr lang="en-US" sz="15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a:t>
            </a:r>
            <a:r>
              <a:rPr lang="en-US" sz="15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llustrates</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how ecosystem innovation is accomplished through the deliberate ecosystem orchestration through concrete mechanisms which leverage on the combination of dynamic ecosystem capabilities. </a:t>
            </a:r>
          </a:p>
          <a:p>
            <a:pPr algn="just"/>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500" dirty="0">
                <a:latin typeface="Times New Roman" panose="02020603050405020304" pitchFamily="18" charset="0"/>
                <a:ea typeface="Calibri" panose="020F0502020204030204" pitchFamily="34" charset="0"/>
                <a:cs typeface="Times New Roman" panose="02020603050405020304" pitchFamily="18" charset="0"/>
              </a:rPr>
              <a:t>3) C</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ontribute by </a:t>
            </a:r>
            <a:r>
              <a:rPr lang="en-US" sz="15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empirical insights </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on the debate on the role of dynamic ecosystem capabilities for ensuring profitable smart cities initiatives.</a:t>
            </a:r>
          </a:p>
        </p:txBody>
      </p:sp>
      <p:sp>
        <p:nvSpPr>
          <p:cNvPr id="2" name="CaixaDeTexto 1">
            <a:extLst>
              <a:ext uri="{FF2B5EF4-FFF2-40B4-BE49-F238E27FC236}">
                <a16:creationId xmlns:a16="http://schemas.microsoft.com/office/drawing/2014/main" id="{630DFCB7-4B56-2DCF-79A1-F50C46BA266D}"/>
              </a:ext>
            </a:extLst>
          </p:cNvPr>
          <p:cNvSpPr txBox="1"/>
          <p:nvPr/>
        </p:nvSpPr>
        <p:spPr>
          <a:xfrm>
            <a:off x="225027" y="1131910"/>
            <a:ext cx="4752622" cy="307777"/>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en-US" sz="1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THEORETICAL AND PRACTICAL IMPLICATIONS</a:t>
            </a:r>
            <a:endParaRPr lang="pt-BR" b="1" dirty="0">
              <a:solidFill>
                <a:srgbClr val="C00000"/>
              </a:solidFill>
            </a:endParaRPr>
          </a:p>
        </p:txBody>
      </p:sp>
    </p:spTree>
    <p:extLst>
      <p:ext uri="{BB962C8B-B14F-4D97-AF65-F5344CB8AC3E}">
        <p14:creationId xmlns:p14="http://schemas.microsoft.com/office/powerpoint/2010/main" val="339693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cxnSp>
        <p:nvCxnSpPr>
          <p:cNvPr id="60" name="Google Shape;60;p13"/>
          <p:cNvCxnSpPr/>
          <p:nvPr/>
        </p:nvCxnSpPr>
        <p:spPr>
          <a:xfrm>
            <a:off x="-750" y="171200"/>
            <a:ext cx="9145500" cy="0"/>
          </a:xfrm>
          <a:prstGeom prst="straightConnector1">
            <a:avLst/>
          </a:prstGeom>
          <a:noFill/>
          <a:ln w="76200" cap="flat" cmpd="sng">
            <a:solidFill>
              <a:srgbClr val="1C4071"/>
            </a:solidFill>
            <a:prstDash val="solid"/>
            <a:round/>
            <a:headEnd type="none" w="med" len="med"/>
            <a:tailEnd type="none" w="med" len="med"/>
          </a:ln>
        </p:spPr>
      </p:cxnSp>
      <p:pic>
        <p:nvPicPr>
          <p:cNvPr id="3" name="Imagem 2">
            <a:extLst>
              <a:ext uri="{FF2B5EF4-FFF2-40B4-BE49-F238E27FC236}">
                <a16:creationId xmlns:a16="http://schemas.microsoft.com/office/drawing/2014/main" id="{6B1A68A9-CA08-36A6-2199-0D2E75FDCAEB}"/>
              </a:ext>
            </a:extLst>
          </p:cNvPr>
          <p:cNvPicPr>
            <a:picLocks noChangeAspect="1"/>
          </p:cNvPicPr>
          <p:nvPr/>
        </p:nvPicPr>
        <p:blipFill>
          <a:blip r:embed="rId3"/>
          <a:stretch>
            <a:fillRect/>
          </a:stretch>
        </p:blipFill>
        <p:spPr>
          <a:xfrm>
            <a:off x="-1500" y="-13517"/>
            <a:ext cx="9145500" cy="976967"/>
          </a:xfrm>
          <a:prstGeom prst="rect">
            <a:avLst/>
          </a:prstGeom>
        </p:spPr>
      </p:pic>
      <p:pic>
        <p:nvPicPr>
          <p:cNvPr id="5" name="Imagem 4">
            <a:extLst>
              <a:ext uri="{FF2B5EF4-FFF2-40B4-BE49-F238E27FC236}">
                <a16:creationId xmlns:a16="http://schemas.microsoft.com/office/drawing/2014/main" id="{D414AB2F-8D31-3459-99A1-84067C68ED27}"/>
              </a:ext>
            </a:extLst>
          </p:cNvPr>
          <p:cNvPicPr>
            <a:picLocks noChangeAspect="1"/>
          </p:cNvPicPr>
          <p:nvPr/>
        </p:nvPicPr>
        <p:blipFill>
          <a:blip r:embed="rId4"/>
          <a:stretch>
            <a:fillRect/>
          </a:stretch>
        </p:blipFill>
        <p:spPr>
          <a:xfrm>
            <a:off x="0" y="4452160"/>
            <a:ext cx="9144000" cy="648850"/>
          </a:xfrm>
          <a:prstGeom prst="rect">
            <a:avLst/>
          </a:prstGeom>
        </p:spPr>
      </p:pic>
      <p:graphicFrame>
        <p:nvGraphicFramePr>
          <p:cNvPr id="17" name="Diagrama 16">
            <a:extLst>
              <a:ext uri="{FF2B5EF4-FFF2-40B4-BE49-F238E27FC236}">
                <a16:creationId xmlns:a16="http://schemas.microsoft.com/office/drawing/2014/main" id="{10099934-6219-559E-C3F2-6A94600EB43A}"/>
              </a:ext>
            </a:extLst>
          </p:cNvPr>
          <p:cNvGraphicFramePr/>
          <p:nvPr>
            <p:extLst>
              <p:ext uri="{D42A27DB-BD31-4B8C-83A1-F6EECF244321}">
                <p14:modId xmlns:p14="http://schemas.microsoft.com/office/powerpoint/2010/main" val="2068631232"/>
              </p:ext>
            </p:extLst>
          </p:nvPr>
        </p:nvGraphicFramePr>
        <p:xfrm>
          <a:off x="200861" y="1503957"/>
          <a:ext cx="3896256" cy="25782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Retângulo 4">
            <a:extLst>
              <a:ext uri="{FF2B5EF4-FFF2-40B4-BE49-F238E27FC236}">
                <a16:creationId xmlns:a16="http://schemas.microsoft.com/office/drawing/2014/main" id="{E2F95C27-0107-3DE9-65E9-39383ADD1B37}"/>
              </a:ext>
            </a:extLst>
          </p:cNvPr>
          <p:cNvSpPr>
            <a:spLocks noChangeArrowheads="1"/>
          </p:cNvSpPr>
          <p:nvPr/>
        </p:nvSpPr>
        <p:spPr bwMode="auto">
          <a:xfrm>
            <a:off x="200861" y="1061340"/>
            <a:ext cx="3296355" cy="307777"/>
          </a:xfrm>
          <a:prstGeom prst="rect">
            <a:avLst/>
          </a:prstGeom>
          <a:noFill/>
          <a:ln>
            <a:noFill/>
          </a:ln>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Clr>
                <a:srgbClr val="C00000"/>
              </a:buClr>
              <a:buFont typeface="Wingdings" panose="05000000000000000000" pitchFamily="2" charset="2"/>
              <a:buChar char="§"/>
              <a:defRPr/>
            </a:pPr>
            <a:r>
              <a:rPr lang="pt-BR" altLang="pt-BR" dirty="0">
                <a:latin typeface="+mn-lt"/>
              </a:rPr>
              <a:t>Problemas de pesquisa:</a:t>
            </a:r>
          </a:p>
        </p:txBody>
      </p:sp>
      <p:sp>
        <p:nvSpPr>
          <p:cNvPr id="2" name="CaixaDeTexto 1">
            <a:extLst>
              <a:ext uri="{FF2B5EF4-FFF2-40B4-BE49-F238E27FC236}">
                <a16:creationId xmlns:a16="http://schemas.microsoft.com/office/drawing/2014/main" id="{1DCA4ED2-AE74-9B25-6D71-E84036BEAC2F}"/>
              </a:ext>
            </a:extLst>
          </p:cNvPr>
          <p:cNvSpPr txBox="1"/>
          <p:nvPr/>
        </p:nvSpPr>
        <p:spPr>
          <a:xfrm>
            <a:off x="4831645" y="1061340"/>
            <a:ext cx="3747911" cy="3631763"/>
          </a:xfrm>
          <a:prstGeom prst="rect">
            <a:avLst/>
          </a:prstGeom>
          <a:noFill/>
        </p:spPr>
        <p:txBody>
          <a:bodyPr wrap="square" rtlCol="0">
            <a:spAutoFit/>
          </a:bodyPr>
          <a:lstStyle/>
          <a:p>
            <a:pPr algn="just"/>
            <a:r>
              <a:rPr lang="en-US" sz="1800" dirty="0">
                <a:effectLst/>
                <a:latin typeface="+mn-lt"/>
                <a:ea typeface="Calibri" panose="020F0502020204030204" pitchFamily="34" charset="0"/>
                <a:cs typeface="Times New Roman" panose="02020603050405020304" pitchFamily="18" charset="0"/>
              </a:rPr>
              <a:t>To help us understand how firms orchestrate ecosystem innovation, we adopted Teece's (2007) division of dynamic capabilities – i.e., </a:t>
            </a:r>
            <a:r>
              <a:rPr lang="en-US" sz="1800" b="1" dirty="0">
                <a:solidFill>
                  <a:srgbClr val="C00000"/>
                </a:solidFill>
                <a:effectLst/>
                <a:latin typeface="+mn-lt"/>
                <a:ea typeface="Calibri" panose="020F0502020204030204" pitchFamily="34" charset="0"/>
                <a:cs typeface="Times New Roman" panose="02020603050405020304" pitchFamily="18" charset="0"/>
              </a:rPr>
              <a:t>sensing</a:t>
            </a:r>
            <a:r>
              <a:rPr lang="en-US" sz="1800" dirty="0">
                <a:effectLst/>
                <a:latin typeface="+mn-lt"/>
                <a:ea typeface="Calibri" panose="020F0502020204030204" pitchFamily="34" charset="0"/>
                <a:cs typeface="Times New Roman" panose="02020603050405020304" pitchFamily="18" charset="0"/>
              </a:rPr>
              <a:t>, </a:t>
            </a:r>
            <a:r>
              <a:rPr lang="en-US" sz="1800" b="1" dirty="0">
                <a:solidFill>
                  <a:srgbClr val="C00000"/>
                </a:solidFill>
                <a:effectLst/>
                <a:latin typeface="+mn-lt"/>
                <a:ea typeface="Calibri" panose="020F0502020204030204" pitchFamily="34" charset="0"/>
                <a:cs typeface="Times New Roman" panose="02020603050405020304" pitchFamily="18" charset="0"/>
              </a:rPr>
              <a:t>seizing</a:t>
            </a:r>
            <a:r>
              <a:rPr lang="en-US" sz="1800" dirty="0">
                <a:effectLst/>
                <a:latin typeface="+mn-lt"/>
                <a:ea typeface="Calibri" panose="020F0502020204030204" pitchFamily="34" charset="0"/>
                <a:cs typeface="Times New Roman" panose="02020603050405020304" pitchFamily="18" charset="0"/>
              </a:rPr>
              <a:t>, and </a:t>
            </a:r>
            <a:r>
              <a:rPr lang="en-US" sz="1800" b="1" dirty="0">
                <a:solidFill>
                  <a:srgbClr val="C00000"/>
                </a:solidFill>
                <a:effectLst/>
                <a:latin typeface="+mn-lt"/>
                <a:ea typeface="Calibri" panose="020F0502020204030204" pitchFamily="34" charset="0"/>
                <a:cs typeface="Times New Roman" panose="02020603050405020304" pitchFamily="18" charset="0"/>
              </a:rPr>
              <a:t>reconfiguring</a:t>
            </a:r>
            <a:r>
              <a:rPr lang="en-US" sz="1800" dirty="0">
                <a:effectLst/>
                <a:latin typeface="+mn-lt"/>
                <a:ea typeface="Calibri" panose="020F0502020204030204" pitchFamily="34" charset="0"/>
                <a:cs typeface="Times New Roman" panose="02020603050405020304" pitchFamily="18" charset="0"/>
              </a:rPr>
              <a:t> – as synthesizing concepts to create the three overarching themes: ecosystem sensing capabilities, ecosystem seizing capabilities, and ecosystem reconfiguring capabilities.</a:t>
            </a:r>
            <a:endParaRPr lang="pt-BR" sz="1800" dirty="0">
              <a:effectLst/>
              <a:latin typeface="+mn-lt"/>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2672618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cxnSp>
        <p:nvCxnSpPr>
          <p:cNvPr id="60" name="Google Shape;60;p13"/>
          <p:cNvCxnSpPr/>
          <p:nvPr/>
        </p:nvCxnSpPr>
        <p:spPr>
          <a:xfrm>
            <a:off x="-750" y="171200"/>
            <a:ext cx="9145500" cy="0"/>
          </a:xfrm>
          <a:prstGeom prst="straightConnector1">
            <a:avLst/>
          </a:prstGeom>
          <a:noFill/>
          <a:ln w="76200" cap="flat" cmpd="sng">
            <a:solidFill>
              <a:srgbClr val="1C4071"/>
            </a:solidFill>
            <a:prstDash val="solid"/>
            <a:round/>
            <a:headEnd type="none" w="med" len="med"/>
            <a:tailEnd type="none" w="med" len="med"/>
          </a:ln>
        </p:spPr>
      </p:cxnSp>
      <p:pic>
        <p:nvPicPr>
          <p:cNvPr id="3" name="Imagem 2">
            <a:extLst>
              <a:ext uri="{FF2B5EF4-FFF2-40B4-BE49-F238E27FC236}">
                <a16:creationId xmlns:a16="http://schemas.microsoft.com/office/drawing/2014/main" id="{6B1A68A9-CA08-36A6-2199-0D2E75FDCAEB}"/>
              </a:ext>
            </a:extLst>
          </p:cNvPr>
          <p:cNvPicPr>
            <a:picLocks noChangeAspect="1"/>
          </p:cNvPicPr>
          <p:nvPr/>
        </p:nvPicPr>
        <p:blipFill>
          <a:blip r:embed="rId3"/>
          <a:stretch>
            <a:fillRect/>
          </a:stretch>
        </p:blipFill>
        <p:spPr>
          <a:xfrm>
            <a:off x="-1500" y="-13517"/>
            <a:ext cx="9145500" cy="976967"/>
          </a:xfrm>
          <a:prstGeom prst="rect">
            <a:avLst/>
          </a:prstGeom>
        </p:spPr>
      </p:pic>
      <p:pic>
        <p:nvPicPr>
          <p:cNvPr id="5" name="Imagem 4">
            <a:extLst>
              <a:ext uri="{FF2B5EF4-FFF2-40B4-BE49-F238E27FC236}">
                <a16:creationId xmlns:a16="http://schemas.microsoft.com/office/drawing/2014/main" id="{D414AB2F-8D31-3459-99A1-84067C68ED27}"/>
              </a:ext>
            </a:extLst>
          </p:cNvPr>
          <p:cNvPicPr>
            <a:picLocks noChangeAspect="1"/>
          </p:cNvPicPr>
          <p:nvPr/>
        </p:nvPicPr>
        <p:blipFill>
          <a:blip r:embed="rId4"/>
          <a:stretch>
            <a:fillRect/>
          </a:stretch>
        </p:blipFill>
        <p:spPr>
          <a:xfrm>
            <a:off x="0" y="4452160"/>
            <a:ext cx="9144000" cy="648850"/>
          </a:xfrm>
          <a:prstGeom prst="rect">
            <a:avLst/>
          </a:prstGeom>
        </p:spPr>
      </p:pic>
      <p:grpSp>
        <p:nvGrpSpPr>
          <p:cNvPr id="13" name="Agrupar 12">
            <a:extLst>
              <a:ext uri="{FF2B5EF4-FFF2-40B4-BE49-F238E27FC236}">
                <a16:creationId xmlns:a16="http://schemas.microsoft.com/office/drawing/2014/main" id="{6EC9DC1E-032C-5370-9DFC-2F46758F55F5}"/>
              </a:ext>
            </a:extLst>
          </p:cNvPr>
          <p:cNvGrpSpPr/>
          <p:nvPr/>
        </p:nvGrpSpPr>
        <p:grpSpPr>
          <a:xfrm>
            <a:off x="1524000" y="4972299"/>
            <a:ext cx="6096000" cy="546480"/>
            <a:chOff x="0" y="3231880"/>
            <a:chExt cx="6096000" cy="546480"/>
          </a:xfrm>
        </p:grpSpPr>
        <p:sp>
          <p:nvSpPr>
            <p:cNvPr id="14" name="Retângulo 13">
              <a:extLst>
                <a:ext uri="{FF2B5EF4-FFF2-40B4-BE49-F238E27FC236}">
                  <a16:creationId xmlns:a16="http://schemas.microsoft.com/office/drawing/2014/main" id="{D839B8B1-2619-96F5-BE3D-BD84128895DE}"/>
                </a:ext>
              </a:extLst>
            </p:cNvPr>
            <p:cNvSpPr/>
            <p:nvPr/>
          </p:nvSpPr>
          <p:spPr>
            <a:xfrm>
              <a:off x="0" y="3231880"/>
              <a:ext cx="6096000" cy="5464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CaixaDeTexto 14">
              <a:extLst>
                <a:ext uri="{FF2B5EF4-FFF2-40B4-BE49-F238E27FC236}">
                  <a16:creationId xmlns:a16="http://schemas.microsoft.com/office/drawing/2014/main" id="{9DA3E6E8-8C62-24CE-F7EA-D8FDFB153C95}"/>
                </a:ext>
              </a:extLst>
            </p:cNvPr>
            <p:cNvSpPr txBox="1"/>
            <p:nvPr/>
          </p:nvSpPr>
          <p:spPr>
            <a:xfrm>
              <a:off x="0" y="3231880"/>
              <a:ext cx="6096000" cy="5464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3548"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pt-BR" sz="2000" kern="1200"/>
            </a:p>
          </p:txBody>
        </p:sp>
      </p:grpSp>
      <p:sp>
        <p:nvSpPr>
          <p:cNvPr id="7" name="CaixaDeTexto 6">
            <a:extLst>
              <a:ext uri="{FF2B5EF4-FFF2-40B4-BE49-F238E27FC236}">
                <a16:creationId xmlns:a16="http://schemas.microsoft.com/office/drawing/2014/main" id="{82BCB1C1-E1CC-8AB9-C1DD-95AD643BDD4F}"/>
              </a:ext>
            </a:extLst>
          </p:cNvPr>
          <p:cNvSpPr txBox="1"/>
          <p:nvPr/>
        </p:nvSpPr>
        <p:spPr>
          <a:xfrm>
            <a:off x="100849" y="1514762"/>
            <a:ext cx="8692445" cy="2893100"/>
          </a:xfrm>
          <a:prstGeom prst="rect">
            <a:avLst/>
          </a:prstGeom>
          <a:noFill/>
        </p:spPr>
        <p:txBody>
          <a:bodyPr wrap="square" rtlCol="0">
            <a:spAutoFit/>
          </a:bodyPr>
          <a:lstStyle/>
          <a:p>
            <a:pPr marL="171450" indent="-171450" algn="just">
              <a:buClr>
                <a:srgbClr val="C00000"/>
              </a:buClr>
              <a:buFont typeface="Arial" panose="020B0604020202020204" pitchFamily="34" charset="0"/>
              <a:buChar char="•"/>
            </a:pPr>
            <a:r>
              <a:rPr lang="en-US" sz="1300" b="1" dirty="0">
                <a:effectLst/>
                <a:latin typeface="+mn-lt"/>
                <a:ea typeface="Calibri" panose="020F0502020204030204" pitchFamily="34" charset="0"/>
                <a:cs typeface="Times New Roman" panose="02020603050405020304" pitchFamily="18" charset="0"/>
              </a:rPr>
              <a:t>Innovation Ecosystem: </a:t>
            </a:r>
            <a:r>
              <a:rPr lang="en-US" sz="1300" dirty="0">
                <a:effectLst/>
                <a:latin typeface="+mn-lt"/>
                <a:ea typeface="Calibri" panose="020F0502020204030204" pitchFamily="34" charset="0"/>
                <a:cs typeface="Times New Roman" panose="02020603050405020304" pitchFamily="18" charset="0"/>
              </a:rPr>
              <a:t>An innovation ecosystem can be defined as the “alignment structure of the multilateral set of partners that need to interact in order for a focal </a:t>
            </a:r>
            <a:r>
              <a:rPr lang="en-US" sz="1300" b="1" dirty="0">
                <a:solidFill>
                  <a:srgbClr val="C00000"/>
                </a:solidFill>
                <a:effectLst/>
                <a:latin typeface="+mn-lt"/>
                <a:ea typeface="Calibri" panose="020F0502020204030204" pitchFamily="34" charset="0"/>
                <a:cs typeface="Times New Roman" panose="02020603050405020304" pitchFamily="18" charset="0"/>
              </a:rPr>
              <a:t>value proposition </a:t>
            </a:r>
            <a:r>
              <a:rPr lang="en-US" sz="1300" dirty="0">
                <a:effectLst/>
                <a:latin typeface="+mn-lt"/>
                <a:ea typeface="Calibri" panose="020F0502020204030204" pitchFamily="34" charset="0"/>
                <a:cs typeface="Times New Roman" panose="02020603050405020304" pitchFamily="18" charset="0"/>
              </a:rPr>
              <a:t>to materialize” (</a:t>
            </a:r>
            <a:r>
              <a:rPr lang="en-US" sz="1300" dirty="0" err="1">
                <a:effectLst/>
                <a:latin typeface="+mn-lt"/>
                <a:ea typeface="Calibri" panose="020F0502020204030204" pitchFamily="34" charset="0"/>
                <a:cs typeface="Times New Roman" panose="02020603050405020304" pitchFamily="18" charset="0"/>
              </a:rPr>
              <a:t>Adner</a:t>
            </a:r>
            <a:r>
              <a:rPr lang="en-US" sz="1300" dirty="0">
                <a:effectLst/>
                <a:latin typeface="+mn-lt"/>
                <a:ea typeface="Calibri" panose="020F0502020204030204" pitchFamily="34" charset="0"/>
                <a:cs typeface="Times New Roman" panose="02020603050405020304" pitchFamily="18" charset="0"/>
              </a:rPr>
              <a:t>, 2017, p. 42).</a:t>
            </a:r>
          </a:p>
          <a:p>
            <a:pPr marL="171450" indent="-171450" algn="just">
              <a:buClr>
                <a:srgbClr val="C00000"/>
              </a:buClr>
              <a:buFont typeface="Arial" panose="020B0604020202020204" pitchFamily="34" charset="0"/>
              <a:buChar char="•"/>
            </a:pPr>
            <a:endParaRPr lang="en-US" sz="1300" dirty="0">
              <a:effectLst/>
              <a:latin typeface="+mn-lt"/>
              <a:ea typeface="Calibri" panose="020F0502020204030204" pitchFamily="34" charset="0"/>
              <a:cs typeface="Times New Roman" panose="02020603050405020304" pitchFamily="18" charset="0"/>
            </a:endParaRPr>
          </a:p>
          <a:p>
            <a:pPr marL="171450" indent="-171450" algn="just">
              <a:buClr>
                <a:srgbClr val="C00000"/>
              </a:buClr>
              <a:buFont typeface="Arial" panose="020B0604020202020204" pitchFamily="34" charset="0"/>
              <a:buChar char="•"/>
            </a:pPr>
            <a:r>
              <a:rPr lang="en-US" sz="1300" b="1" dirty="0">
                <a:effectLst/>
                <a:latin typeface="+mn-lt"/>
                <a:ea typeface="Calibri" panose="020F0502020204030204" pitchFamily="34" charset="0"/>
                <a:cs typeface="Times New Roman" panose="02020603050405020304" pitchFamily="18" charset="0"/>
              </a:rPr>
              <a:t>Smart city initiatives: </a:t>
            </a:r>
            <a:r>
              <a:rPr lang="en-US" sz="1300" dirty="0">
                <a:effectLst/>
                <a:latin typeface="+mn-lt"/>
                <a:ea typeface="Calibri" panose="020F0502020204030204" pitchFamily="34" charset="0"/>
                <a:cs typeface="Times New Roman" panose="02020603050405020304" pitchFamily="18" charset="0"/>
              </a:rPr>
              <a:t>Can be seen as “improv[</a:t>
            </a:r>
            <a:r>
              <a:rPr lang="en-US" sz="1300" dirty="0" err="1">
                <a:effectLst/>
                <a:latin typeface="+mn-lt"/>
                <a:ea typeface="Calibri" panose="020F0502020204030204" pitchFamily="34" charset="0"/>
                <a:cs typeface="Times New Roman" panose="02020603050405020304" pitchFamily="18" charset="0"/>
              </a:rPr>
              <a:t>ing</a:t>
            </a:r>
            <a:r>
              <a:rPr lang="en-US" sz="1300" dirty="0">
                <a:effectLst/>
                <a:latin typeface="+mn-lt"/>
                <a:ea typeface="Calibri" panose="020F0502020204030204" pitchFamily="34" charset="0"/>
                <a:cs typeface="Times New Roman" panose="02020603050405020304" pitchFamily="18" charset="0"/>
              </a:rPr>
              <a:t>] urban performance by using data, information and information technologies (IT) to provide more efficient services to citizens, to monitor and optimize existing infrastructure, to increase collaboration amongst different economic actors and to encourage </a:t>
            </a:r>
            <a:r>
              <a:rPr lang="en-US" sz="1300" b="1" dirty="0">
                <a:solidFill>
                  <a:srgbClr val="C00000"/>
                </a:solidFill>
                <a:effectLst/>
                <a:latin typeface="+mn-lt"/>
                <a:ea typeface="Calibri" panose="020F0502020204030204" pitchFamily="34" charset="0"/>
                <a:cs typeface="Times New Roman" panose="02020603050405020304" pitchFamily="18" charset="0"/>
              </a:rPr>
              <a:t>innovative business models </a:t>
            </a:r>
            <a:r>
              <a:rPr lang="en-US" sz="1300" dirty="0">
                <a:effectLst/>
                <a:latin typeface="+mn-lt"/>
                <a:ea typeface="Calibri" panose="020F0502020204030204" pitchFamily="34" charset="0"/>
                <a:cs typeface="Times New Roman" panose="02020603050405020304" pitchFamily="18" charset="0"/>
              </a:rPr>
              <a:t>in both the private and public sectors” (Marsal-</a:t>
            </a:r>
            <a:r>
              <a:rPr lang="en-US" sz="1300" dirty="0" err="1">
                <a:effectLst/>
                <a:latin typeface="+mn-lt"/>
                <a:ea typeface="Calibri" panose="020F0502020204030204" pitchFamily="34" charset="0"/>
                <a:cs typeface="Times New Roman" panose="02020603050405020304" pitchFamily="18" charset="0"/>
              </a:rPr>
              <a:t>Llacuna</a:t>
            </a:r>
            <a:r>
              <a:rPr lang="en-US" sz="1300" dirty="0">
                <a:effectLst/>
                <a:latin typeface="+mn-lt"/>
                <a:ea typeface="Calibri" panose="020F0502020204030204" pitchFamily="34" charset="0"/>
                <a:cs typeface="Times New Roman" panose="02020603050405020304" pitchFamily="18" charset="0"/>
              </a:rPr>
              <a:t> et al., 2015, p. 618). </a:t>
            </a:r>
          </a:p>
          <a:p>
            <a:pPr marL="171450" indent="-171450" algn="just">
              <a:buClr>
                <a:srgbClr val="C00000"/>
              </a:buClr>
              <a:buFont typeface="Arial" panose="020B0604020202020204" pitchFamily="34" charset="0"/>
              <a:buChar char="•"/>
            </a:pPr>
            <a:endParaRPr lang="en-US" sz="1300" dirty="0">
              <a:effectLst/>
              <a:latin typeface="+mn-lt"/>
              <a:ea typeface="Calibri" panose="020F0502020204030204" pitchFamily="34" charset="0"/>
              <a:cs typeface="Times New Roman" panose="02020603050405020304" pitchFamily="18" charset="0"/>
            </a:endParaRPr>
          </a:p>
          <a:p>
            <a:pPr marL="171450" indent="-171450" algn="just">
              <a:buClr>
                <a:srgbClr val="C00000"/>
              </a:buClr>
              <a:buFont typeface="Arial" panose="020B0604020202020204" pitchFamily="34" charset="0"/>
              <a:buChar char="•"/>
            </a:pPr>
            <a:r>
              <a:rPr lang="en-US" sz="1300" b="1" dirty="0">
                <a:effectLst/>
                <a:latin typeface="+mn-lt"/>
                <a:ea typeface="Calibri" panose="020F0502020204030204" pitchFamily="34" charset="0"/>
                <a:cs typeface="Times New Roman" panose="02020603050405020304" pitchFamily="18" charset="0"/>
              </a:rPr>
              <a:t>Bussiness models: </a:t>
            </a:r>
            <a:r>
              <a:rPr lang="en-US" sz="1300" dirty="0">
                <a:effectLst/>
                <a:latin typeface="+mn-lt"/>
                <a:ea typeface="Calibri" panose="020F0502020204030204" pitchFamily="34" charset="0"/>
                <a:cs typeface="Times New Roman" panose="02020603050405020304" pitchFamily="18" charset="0"/>
              </a:rPr>
              <a:t>The purpose is to encourage </a:t>
            </a:r>
            <a:r>
              <a:rPr lang="en-US" sz="1300" b="1" dirty="0">
                <a:solidFill>
                  <a:srgbClr val="C00000"/>
                </a:solidFill>
                <a:effectLst/>
                <a:latin typeface="+mn-lt"/>
                <a:ea typeface="Calibri" panose="020F0502020204030204" pitchFamily="34" charset="0"/>
                <a:cs typeface="Times New Roman" panose="02020603050405020304" pitchFamily="18" charset="0"/>
              </a:rPr>
              <a:t>new business models </a:t>
            </a:r>
            <a:r>
              <a:rPr lang="en-US" sz="1300" dirty="0">
                <a:effectLst/>
                <a:latin typeface="+mn-lt"/>
                <a:ea typeface="Calibri" panose="020F0502020204030204" pitchFamily="34" charset="0"/>
                <a:cs typeface="Times New Roman" panose="02020603050405020304" pitchFamily="18" charset="0"/>
              </a:rPr>
              <a:t>in order to </a:t>
            </a:r>
            <a:r>
              <a:rPr lang="en-US" sz="1300" b="1" dirty="0">
                <a:solidFill>
                  <a:srgbClr val="C00000"/>
                </a:solidFill>
                <a:effectLst/>
                <a:latin typeface="+mn-lt"/>
                <a:ea typeface="Calibri" panose="020F0502020204030204" pitchFamily="34" charset="0"/>
                <a:cs typeface="Times New Roman" panose="02020603050405020304" pitchFamily="18" charset="0"/>
              </a:rPr>
              <a:t>transform</a:t>
            </a:r>
            <a:r>
              <a:rPr lang="en-US" sz="1300" dirty="0">
                <a:effectLst/>
                <a:latin typeface="+mn-lt"/>
                <a:ea typeface="Calibri" panose="020F0502020204030204" pitchFamily="34" charset="0"/>
                <a:cs typeface="Times New Roman" panose="02020603050405020304" pitchFamily="18" charset="0"/>
              </a:rPr>
              <a:t> the smart city concept, and to maintain it. (</a:t>
            </a:r>
            <a:r>
              <a:rPr lang="en-US" sz="1300" dirty="0" err="1">
                <a:effectLst/>
                <a:latin typeface="+mn-lt"/>
                <a:ea typeface="Calibri" panose="020F0502020204030204" pitchFamily="34" charset="0"/>
                <a:cs typeface="Times New Roman" panose="02020603050405020304" pitchFamily="18" charset="0"/>
              </a:rPr>
              <a:t>Adner</a:t>
            </a:r>
            <a:r>
              <a:rPr lang="en-US" sz="1300" dirty="0">
                <a:effectLst/>
                <a:latin typeface="+mn-lt"/>
                <a:ea typeface="Calibri" panose="020F0502020204030204" pitchFamily="34" charset="0"/>
                <a:cs typeface="Times New Roman" panose="02020603050405020304" pitchFamily="18" charset="0"/>
              </a:rPr>
              <a:t>, 2017; </a:t>
            </a:r>
            <a:r>
              <a:rPr lang="en-US" sz="1300" dirty="0" err="1">
                <a:effectLst/>
                <a:latin typeface="+mn-lt"/>
                <a:ea typeface="Calibri" panose="020F0502020204030204" pitchFamily="34" charset="0"/>
                <a:cs typeface="Times New Roman" panose="02020603050405020304" pitchFamily="18" charset="0"/>
              </a:rPr>
              <a:t>Hurmelinna</a:t>
            </a:r>
            <a:r>
              <a:rPr lang="en-US" sz="1300" dirty="0">
                <a:effectLst/>
                <a:latin typeface="+mn-lt"/>
                <a:ea typeface="Calibri" panose="020F0502020204030204" pitchFamily="34" charset="0"/>
                <a:cs typeface="Times New Roman" panose="02020603050405020304" pitchFamily="18" charset="0"/>
              </a:rPr>
              <a:t>-Laukkanen and </a:t>
            </a:r>
            <a:r>
              <a:rPr lang="en-US" sz="1300" dirty="0" err="1">
                <a:effectLst/>
                <a:latin typeface="+mn-lt"/>
                <a:ea typeface="Calibri" panose="020F0502020204030204" pitchFamily="34" charset="0"/>
                <a:cs typeface="Times New Roman" panose="02020603050405020304" pitchFamily="18" charset="0"/>
              </a:rPr>
              <a:t>Nätti</a:t>
            </a:r>
            <a:r>
              <a:rPr lang="en-US" sz="1300" dirty="0">
                <a:effectLst/>
                <a:latin typeface="+mn-lt"/>
                <a:ea typeface="Calibri" panose="020F0502020204030204" pitchFamily="34" charset="0"/>
                <a:cs typeface="Times New Roman" panose="02020603050405020304" pitchFamily="18" charset="0"/>
              </a:rPr>
              <a:t>, 2018; </a:t>
            </a:r>
            <a:r>
              <a:rPr lang="en-US" sz="1300" dirty="0" err="1">
                <a:effectLst/>
                <a:latin typeface="+mn-lt"/>
                <a:ea typeface="Calibri" panose="020F0502020204030204" pitchFamily="34" charset="0"/>
                <a:cs typeface="Times New Roman" panose="02020603050405020304" pitchFamily="18" charset="0"/>
              </a:rPr>
              <a:t>Walrave</a:t>
            </a:r>
            <a:r>
              <a:rPr lang="en-US" sz="1300" dirty="0">
                <a:effectLst/>
                <a:latin typeface="+mn-lt"/>
                <a:ea typeface="Calibri" panose="020F0502020204030204" pitchFamily="34" charset="0"/>
                <a:cs typeface="Times New Roman" panose="02020603050405020304" pitchFamily="18" charset="0"/>
              </a:rPr>
              <a:t> et al., 2018).</a:t>
            </a:r>
          </a:p>
          <a:p>
            <a:pPr marL="171450" indent="-171450" algn="just">
              <a:buClr>
                <a:srgbClr val="C00000"/>
              </a:buClr>
              <a:buFont typeface="Arial" panose="020B0604020202020204" pitchFamily="34" charset="0"/>
              <a:buChar char="•"/>
            </a:pPr>
            <a:endParaRPr lang="en-US" sz="1300" dirty="0">
              <a:effectLst/>
              <a:latin typeface="+mn-lt"/>
              <a:ea typeface="Calibri" panose="020F0502020204030204" pitchFamily="34" charset="0"/>
              <a:cs typeface="Times New Roman" panose="02020603050405020304" pitchFamily="18" charset="0"/>
            </a:endParaRPr>
          </a:p>
          <a:p>
            <a:pPr marL="171450" indent="-171450" algn="just">
              <a:buClr>
                <a:srgbClr val="C00000"/>
              </a:buClr>
              <a:buFont typeface="Arial" panose="020B0604020202020204" pitchFamily="34" charset="0"/>
              <a:buChar char="•"/>
            </a:pPr>
            <a:r>
              <a:rPr lang="en-US" sz="1300" b="1" dirty="0">
                <a:effectLst/>
                <a:latin typeface="+mn-lt"/>
                <a:ea typeface="Calibri" panose="020F0502020204030204" pitchFamily="34" charset="0"/>
                <a:cs typeface="Times New Roman" panose="02020603050405020304" pitchFamily="18" charset="0"/>
              </a:rPr>
              <a:t>Dynamic Capabilities: </a:t>
            </a:r>
            <a:r>
              <a:rPr lang="en-US" sz="1300" dirty="0">
                <a:effectLst/>
                <a:latin typeface="+mn-lt"/>
                <a:ea typeface="Calibri" panose="020F0502020204030204" pitchFamily="34" charset="0"/>
                <a:cs typeface="Times New Roman" panose="02020603050405020304" pitchFamily="18" charset="0"/>
              </a:rPr>
              <a:t>“the firm's processes that use resources – specifically the process to </a:t>
            </a:r>
            <a:r>
              <a:rPr lang="en-US" sz="1300" b="1" dirty="0">
                <a:solidFill>
                  <a:srgbClr val="C00000"/>
                </a:solidFill>
                <a:effectLst/>
                <a:latin typeface="+mn-lt"/>
                <a:ea typeface="Calibri" panose="020F0502020204030204" pitchFamily="34" charset="0"/>
                <a:cs typeface="Times New Roman" panose="02020603050405020304" pitchFamily="18" charset="0"/>
              </a:rPr>
              <a:t>integrate</a:t>
            </a:r>
            <a:r>
              <a:rPr lang="en-US" sz="1300" dirty="0">
                <a:effectLst/>
                <a:latin typeface="+mn-lt"/>
                <a:ea typeface="Calibri" panose="020F0502020204030204" pitchFamily="34" charset="0"/>
                <a:cs typeface="Times New Roman" panose="02020603050405020304" pitchFamily="18" charset="0"/>
              </a:rPr>
              <a:t>, </a:t>
            </a:r>
            <a:r>
              <a:rPr lang="en-US" sz="1300" b="1" dirty="0">
                <a:solidFill>
                  <a:srgbClr val="C00000"/>
                </a:solidFill>
                <a:effectLst/>
                <a:latin typeface="+mn-lt"/>
                <a:ea typeface="Calibri" panose="020F0502020204030204" pitchFamily="34" charset="0"/>
                <a:cs typeface="Times New Roman" panose="02020603050405020304" pitchFamily="18" charset="0"/>
              </a:rPr>
              <a:t>reconfigure</a:t>
            </a:r>
            <a:r>
              <a:rPr lang="en-US" sz="1300" dirty="0">
                <a:effectLst/>
                <a:latin typeface="+mn-lt"/>
                <a:ea typeface="Calibri" panose="020F0502020204030204" pitchFamily="34" charset="0"/>
                <a:cs typeface="Times New Roman" panose="02020603050405020304" pitchFamily="18" charset="0"/>
              </a:rPr>
              <a:t>, </a:t>
            </a:r>
            <a:r>
              <a:rPr lang="en-US" sz="1300" b="1" dirty="0">
                <a:solidFill>
                  <a:srgbClr val="C00000"/>
                </a:solidFill>
                <a:effectLst/>
                <a:latin typeface="+mn-lt"/>
                <a:ea typeface="Calibri" panose="020F0502020204030204" pitchFamily="34" charset="0"/>
                <a:cs typeface="Times New Roman" panose="02020603050405020304" pitchFamily="18" charset="0"/>
              </a:rPr>
              <a:t>gain</a:t>
            </a:r>
            <a:r>
              <a:rPr lang="en-US" sz="1300" dirty="0">
                <a:effectLst/>
                <a:latin typeface="+mn-lt"/>
                <a:ea typeface="Calibri" panose="020F0502020204030204" pitchFamily="34" charset="0"/>
                <a:cs typeface="Times New Roman" panose="02020603050405020304" pitchFamily="18" charset="0"/>
              </a:rPr>
              <a:t>, and </a:t>
            </a:r>
            <a:r>
              <a:rPr lang="en-US" sz="1300" b="1" dirty="0">
                <a:solidFill>
                  <a:srgbClr val="C00000"/>
                </a:solidFill>
                <a:effectLst/>
                <a:latin typeface="+mn-lt"/>
                <a:ea typeface="Calibri" panose="020F0502020204030204" pitchFamily="34" charset="0"/>
                <a:cs typeface="Times New Roman" panose="02020603050405020304" pitchFamily="18" charset="0"/>
              </a:rPr>
              <a:t>release resources</a:t>
            </a:r>
            <a:r>
              <a:rPr lang="en-US" sz="1300" dirty="0">
                <a:effectLst/>
                <a:latin typeface="+mn-lt"/>
                <a:ea typeface="Calibri" panose="020F0502020204030204" pitchFamily="34" charset="0"/>
                <a:cs typeface="Times New Roman" panose="02020603050405020304" pitchFamily="18" charset="0"/>
              </a:rPr>
              <a:t> – to match and even create market change</a:t>
            </a:r>
            <a:r>
              <a:rPr lang="en-US" sz="1300" dirty="0">
                <a:latin typeface="+mn-lt"/>
                <a:ea typeface="Calibri" panose="020F0502020204030204" pitchFamily="34" charset="0"/>
                <a:cs typeface="Times New Roman" panose="02020603050405020304" pitchFamily="18" charset="0"/>
              </a:rPr>
              <a:t> </a:t>
            </a:r>
            <a:r>
              <a:rPr lang="en-US" sz="1300" dirty="0">
                <a:effectLst/>
                <a:latin typeface="+mn-lt"/>
                <a:ea typeface="Calibri" panose="020F0502020204030204" pitchFamily="34" charset="0"/>
                <a:cs typeface="Times New Roman" panose="02020603050405020304" pitchFamily="18" charset="0"/>
              </a:rPr>
              <a:t>(Eisenhardt and Martin, 2000, p. 1107; Teece, p. 1319).</a:t>
            </a:r>
          </a:p>
        </p:txBody>
      </p:sp>
      <p:sp>
        <p:nvSpPr>
          <p:cNvPr id="2" name="CaixaDeTexto 1">
            <a:extLst>
              <a:ext uri="{FF2B5EF4-FFF2-40B4-BE49-F238E27FC236}">
                <a16:creationId xmlns:a16="http://schemas.microsoft.com/office/drawing/2014/main" id="{630DFCB7-4B56-2DCF-79A1-F50C46BA266D}"/>
              </a:ext>
            </a:extLst>
          </p:cNvPr>
          <p:cNvSpPr txBox="1"/>
          <p:nvPr/>
        </p:nvSpPr>
        <p:spPr>
          <a:xfrm>
            <a:off x="225026" y="1131910"/>
            <a:ext cx="6074173" cy="307777"/>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pt-BR" b="1" dirty="0">
                <a:solidFill>
                  <a:srgbClr val="C00000"/>
                </a:solidFill>
                <a:latin typeface="+mn-lt"/>
              </a:rPr>
              <a:t>PRINCIPAIS ABORDAGENS E CONCEITOS EXPLORADOS:</a:t>
            </a:r>
          </a:p>
        </p:txBody>
      </p:sp>
    </p:spTree>
    <p:extLst>
      <p:ext uri="{BB962C8B-B14F-4D97-AF65-F5344CB8AC3E}">
        <p14:creationId xmlns:p14="http://schemas.microsoft.com/office/powerpoint/2010/main" val="397319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cxnSp>
        <p:nvCxnSpPr>
          <p:cNvPr id="60" name="Google Shape;60;p13"/>
          <p:cNvCxnSpPr/>
          <p:nvPr/>
        </p:nvCxnSpPr>
        <p:spPr>
          <a:xfrm>
            <a:off x="-750" y="171200"/>
            <a:ext cx="9145500" cy="0"/>
          </a:xfrm>
          <a:prstGeom prst="straightConnector1">
            <a:avLst/>
          </a:prstGeom>
          <a:noFill/>
          <a:ln w="76200" cap="flat" cmpd="sng">
            <a:solidFill>
              <a:srgbClr val="1C4071"/>
            </a:solidFill>
            <a:prstDash val="solid"/>
            <a:round/>
            <a:headEnd type="none" w="med" len="med"/>
            <a:tailEnd type="none" w="med" len="med"/>
          </a:ln>
        </p:spPr>
      </p:cxnSp>
      <p:pic>
        <p:nvPicPr>
          <p:cNvPr id="3" name="Imagem 2">
            <a:extLst>
              <a:ext uri="{FF2B5EF4-FFF2-40B4-BE49-F238E27FC236}">
                <a16:creationId xmlns:a16="http://schemas.microsoft.com/office/drawing/2014/main" id="{6B1A68A9-CA08-36A6-2199-0D2E75FDCAEB}"/>
              </a:ext>
            </a:extLst>
          </p:cNvPr>
          <p:cNvPicPr>
            <a:picLocks noChangeAspect="1"/>
          </p:cNvPicPr>
          <p:nvPr/>
        </p:nvPicPr>
        <p:blipFill>
          <a:blip r:embed="rId3"/>
          <a:stretch>
            <a:fillRect/>
          </a:stretch>
        </p:blipFill>
        <p:spPr>
          <a:xfrm>
            <a:off x="-1500" y="-13517"/>
            <a:ext cx="9145500" cy="976967"/>
          </a:xfrm>
          <a:prstGeom prst="rect">
            <a:avLst/>
          </a:prstGeom>
        </p:spPr>
      </p:pic>
      <p:pic>
        <p:nvPicPr>
          <p:cNvPr id="5" name="Imagem 4">
            <a:extLst>
              <a:ext uri="{FF2B5EF4-FFF2-40B4-BE49-F238E27FC236}">
                <a16:creationId xmlns:a16="http://schemas.microsoft.com/office/drawing/2014/main" id="{D414AB2F-8D31-3459-99A1-84067C68ED27}"/>
              </a:ext>
            </a:extLst>
          </p:cNvPr>
          <p:cNvPicPr>
            <a:picLocks noChangeAspect="1"/>
          </p:cNvPicPr>
          <p:nvPr/>
        </p:nvPicPr>
        <p:blipFill>
          <a:blip r:embed="rId4"/>
          <a:stretch>
            <a:fillRect/>
          </a:stretch>
        </p:blipFill>
        <p:spPr>
          <a:xfrm>
            <a:off x="0" y="4452160"/>
            <a:ext cx="9144000" cy="648850"/>
          </a:xfrm>
          <a:prstGeom prst="rect">
            <a:avLst/>
          </a:prstGeom>
        </p:spPr>
      </p:pic>
      <p:grpSp>
        <p:nvGrpSpPr>
          <p:cNvPr id="13" name="Agrupar 12">
            <a:extLst>
              <a:ext uri="{FF2B5EF4-FFF2-40B4-BE49-F238E27FC236}">
                <a16:creationId xmlns:a16="http://schemas.microsoft.com/office/drawing/2014/main" id="{6EC9DC1E-032C-5370-9DFC-2F46758F55F5}"/>
              </a:ext>
            </a:extLst>
          </p:cNvPr>
          <p:cNvGrpSpPr/>
          <p:nvPr/>
        </p:nvGrpSpPr>
        <p:grpSpPr>
          <a:xfrm>
            <a:off x="1524000" y="4972299"/>
            <a:ext cx="6096000" cy="546480"/>
            <a:chOff x="0" y="3231880"/>
            <a:chExt cx="6096000" cy="546480"/>
          </a:xfrm>
        </p:grpSpPr>
        <p:sp>
          <p:nvSpPr>
            <p:cNvPr id="14" name="Retângulo 13">
              <a:extLst>
                <a:ext uri="{FF2B5EF4-FFF2-40B4-BE49-F238E27FC236}">
                  <a16:creationId xmlns:a16="http://schemas.microsoft.com/office/drawing/2014/main" id="{D839B8B1-2619-96F5-BE3D-BD84128895DE}"/>
                </a:ext>
              </a:extLst>
            </p:cNvPr>
            <p:cNvSpPr/>
            <p:nvPr/>
          </p:nvSpPr>
          <p:spPr>
            <a:xfrm>
              <a:off x="0" y="3231880"/>
              <a:ext cx="6096000" cy="5464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CaixaDeTexto 14">
              <a:extLst>
                <a:ext uri="{FF2B5EF4-FFF2-40B4-BE49-F238E27FC236}">
                  <a16:creationId xmlns:a16="http://schemas.microsoft.com/office/drawing/2014/main" id="{9DA3E6E8-8C62-24CE-F7EA-D8FDFB153C95}"/>
                </a:ext>
              </a:extLst>
            </p:cNvPr>
            <p:cNvSpPr txBox="1"/>
            <p:nvPr/>
          </p:nvSpPr>
          <p:spPr>
            <a:xfrm>
              <a:off x="0" y="3231880"/>
              <a:ext cx="6096000" cy="5464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3548"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pt-BR" sz="2000" kern="1200"/>
            </a:p>
          </p:txBody>
        </p:sp>
      </p:grpSp>
      <p:sp>
        <p:nvSpPr>
          <p:cNvPr id="7" name="CaixaDeTexto 6">
            <a:extLst>
              <a:ext uri="{FF2B5EF4-FFF2-40B4-BE49-F238E27FC236}">
                <a16:creationId xmlns:a16="http://schemas.microsoft.com/office/drawing/2014/main" id="{82BCB1C1-E1CC-8AB9-C1DD-95AD643BDD4F}"/>
              </a:ext>
            </a:extLst>
          </p:cNvPr>
          <p:cNvSpPr txBox="1"/>
          <p:nvPr/>
        </p:nvSpPr>
        <p:spPr>
          <a:xfrm>
            <a:off x="225027" y="1605624"/>
            <a:ext cx="8692445" cy="2631490"/>
          </a:xfrm>
          <a:prstGeom prst="rect">
            <a:avLst/>
          </a:prstGeom>
          <a:noFill/>
        </p:spPr>
        <p:txBody>
          <a:bodyPr wrap="square" rtlCol="0">
            <a:spAutoFit/>
          </a:bodyPr>
          <a:lstStyle/>
          <a:p>
            <a:pPr algn="just"/>
            <a:r>
              <a:rPr lang="en-US" sz="1500" dirty="0">
                <a:latin typeface="+mn-lt"/>
                <a:ea typeface="Calibri" panose="020F0502020204030204" pitchFamily="34" charset="0"/>
                <a:cs typeface="Times New Roman" panose="02020603050405020304" pitchFamily="18" charset="0"/>
              </a:rPr>
              <a:t>1) C</a:t>
            </a:r>
            <a:r>
              <a:rPr lang="en-US" sz="1500" dirty="0">
                <a:effectLst/>
                <a:latin typeface="+mn-lt"/>
                <a:ea typeface="Calibri" panose="020F0502020204030204" pitchFamily="34" charset="0"/>
                <a:cs typeface="Times New Roman" panose="02020603050405020304" pitchFamily="18" charset="0"/>
              </a:rPr>
              <a:t>ase involved an innovation ecosystem; that is to say, multiple actors collaborating to offer a </a:t>
            </a:r>
            <a:r>
              <a:rPr lang="en-US" sz="1500" b="1" dirty="0">
                <a:solidFill>
                  <a:srgbClr val="C00000"/>
                </a:solidFill>
                <a:effectLst/>
                <a:latin typeface="+mn-lt"/>
                <a:ea typeface="Calibri" panose="020F0502020204030204" pitchFamily="34" charset="0"/>
                <a:cs typeface="Times New Roman" panose="02020603050405020304" pitchFamily="18" charset="0"/>
              </a:rPr>
              <a:t>value proposition </a:t>
            </a:r>
            <a:r>
              <a:rPr lang="en-US" sz="1500" dirty="0">
                <a:effectLst/>
                <a:latin typeface="+mn-lt"/>
                <a:ea typeface="Calibri" panose="020F0502020204030204" pitchFamily="34" charset="0"/>
                <a:cs typeface="Times New Roman" panose="02020603050405020304" pitchFamily="18" charset="0"/>
              </a:rPr>
              <a:t>to the market. The case had to provide access to the ecosystem leader, a customer, and at least two other ecosystem actors (e.g., sub-supplier, technical provider, municipality).</a:t>
            </a:r>
          </a:p>
          <a:p>
            <a:pPr algn="just"/>
            <a:endParaRPr lang="en-US" sz="1500" dirty="0">
              <a:latin typeface="+mn-lt"/>
              <a:ea typeface="Calibri" panose="020F0502020204030204" pitchFamily="34" charset="0"/>
              <a:cs typeface="Times New Roman" panose="02020603050405020304" pitchFamily="18" charset="0"/>
            </a:endParaRPr>
          </a:p>
          <a:p>
            <a:pPr algn="just"/>
            <a:r>
              <a:rPr lang="en-US" sz="1500" dirty="0">
                <a:latin typeface="+mn-lt"/>
                <a:ea typeface="Calibri" panose="020F0502020204030204" pitchFamily="34" charset="0"/>
                <a:cs typeface="Times New Roman" panose="02020603050405020304" pitchFamily="18" charset="0"/>
              </a:rPr>
              <a:t>2)</a:t>
            </a:r>
            <a:r>
              <a:rPr lang="en-US" sz="1500" dirty="0">
                <a:effectLst/>
                <a:latin typeface="+mn-lt"/>
                <a:ea typeface="Calibri" panose="020F0502020204030204" pitchFamily="34" charset="0"/>
                <a:cs typeface="Times New Roman" panose="02020603050405020304" pitchFamily="18" charset="0"/>
              </a:rPr>
              <a:t> The innovation ecosystem should be developing a smart city initiative, and the </a:t>
            </a:r>
            <a:r>
              <a:rPr lang="en-US" sz="1500" b="1" dirty="0">
                <a:solidFill>
                  <a:srgbClr val="C00000"/>
                </a:solidFill>
                <a:effectLst/>
                <a:latin typeface="+mn-lt"/>
                <a:ea typeface="Calibri" panose="020F0502020204030204" pitchFamily="34" charset="0"/>
                <a:cs typeface="Times New Roman" panose="02020603050405020304" pitchFamily="18" charset="0"/>
              </a:rPr>
              <a:t>value proposition</a:t>
            </a:r>
            <a:r>
              <a:rPr lang="en-US" sz="1500" dirty="0">
                <a:effectLst/>
                <a:latin typeface="+mn-lt"/>
                <a:ea typeface="Calibri" panose="020F0502020204030204" pitchFamily="34" charset="0"/>
                <a:cs typeface="Times New Roman" panose="02020603050405020304" pitchFamily="18" charset="0"/>
              </a:rPr>
              <a:t> must be enabled through a </a:t>
            </a:r>
            <a:r>
              <a:rPr lang="en-US" sz="1500" b="1" dirty="0">
                <a:solidFill>
                  <a:srgbClr val="C00000"/>
                </a:solidFill>
                <a:effectLst/>
                <a:latin typeface="+mn-lt"/>
                <a:ea typeface="Calibri" panose="020F0502020204030204" pitchFamily="34" charset="0"/>
                <a:cs typeface="Times New Roman" panose="02020603050405020304" pitchFamily="18" charset="0"/>
              </a:rPr>
              <a:t>digital technology </a:t>
            </a:r>
            <a:r>
              <a:rPr lang="en-US" sz="1500" dirty="0">
                <a:effectLst/>
                <a:latin typeface="+mn-lt"/>
                <a:ea typeface="Calibri" panose="020F0502020204030204" pitchFamily="34" charset="0"/>
                <a:cs typeface="Times New Roman" panose="02020603050405020304" pitchFamily="18" charset="0"/>
              </a:rPr>
              <a:t>– for example, a digital platform to store, monitor, and optimize energy distribution. </a:t>
            </a:r>
          </a:p>
          <a:p>
            <a:pPr algn="just"/>
            <a:endParaRPr lang="en-US" sz="1500" dirty="0">
              <a:latin typeface="+mn-lt"/>
              <a:ea typeface="Calibri" panose="020F0502020204030204" pitchFamily="34" charset="0"/>
              <a:cs typeface="Times New Roman" panose="02020603050405020304" pitchFamily="18" charset="0"/>
            </a:endParaRPr>
          </a:p>
          <a:p>
            <a:pPr algn="just"/>
            <a:r>
              <a:rPr lang="en-US" sz="1500" dirty="0">
                <a:latin typeface="+mn-lt"/>
                <a:ea typeface="Calibri" panose="020F0502020204030204" pitchFamily="34" charset="0"/>
                <a:cs typeface="Times New Roman" panose="02020603050405020304" pitchFamily="18" charset="0"/>
              </a:rPr>
              <a:t>3) A</a:t>
            </a:r>
            <a:r>
              <a:rPr lang="en-US" sz="1500" dirty="0">
                <a:effectLst/>
                <a:latin typeface="+mn-lt"/>
                <a:ea typeface="Calibri" panose="020F0502020204030204" pitchFamily="34" charset="0"/>
                <a:cs typeface="Times New Roman" panose="02020603050405020304" pitchFamily="18" charset="0"/>
              </a:rPr>
              <a:t>ll cases had to have a </a:t>
            </a:r>
            <a:r>
              <a:rPr lang="en-US" sz="1500" b="1" dirty="0">
                <a:solidFill>
                  <a:srgbClr val="C00000"/>
                </a:solidFill>
                <a:effectLst/>
                <a:latin typeface="+mn-lt"/>
                <a:ea typeface="Calibri" panose="020F0502020204030204" pitchFamily="34" charset="0"/>
                <a:cs typeface="Times New Roman" panose="02020603050405020304" pitchFamily="18" charset="0"/>
              </a:rPr>
              <a:t>goal to achieve sustainability benefits </a:t>
            </a:r>
            <a:r>
              <a:rPr lang="en-US" sz="1500" dirty="0">
                <a:effectLst/>
                <a:latin typeface="+mn-lt"/>
                <a:ea typeface="Calibri" panose="020F0502020204030204" pitchFamily="34" charset="0"/>
                <a:cs typeface="Times New Roman" panose="02020603050405020304" pitchFamily="18" charset="0"/>
              </a:rPr>
              <a:t>with their smart city initiatives; for example, to become more energy and resource efficient.</a:t>
            </a:r>
            <a:endParaRPr lang="pt-BR" sz="1500" dirty="0">
              <a:latin typeface="+mn-lt"/>
            </a:endParaRPr>
          </a:p>
        </p:txBody>
      </p:sp>
      <p:sp>
        <p:nvSpPr>
          <p:cNvPr id="2" name="CaixaDeTexto 1">
            <a:extLst>
              <a:ext uri="{FF2B5EF4-FFF2-40B4-BE49-F238E27FC236}">
                <a16:creationId xmlns:a16="http://schemas.microsoft.com/office/drawing/2014/main" id="{630DFCB7-4B56-2DCF-79A1-F50C46BA266D}"/>
              </a:ext>
            </a:extLst>
          </p:cNvPr>
          <p:cNvSpPr txBox="1"/>
          <p:nvPr/>
        </p:nvSpPr>
        <p:spPr>
          <a:xfrm>
            <a:off x="90311" y="1082801"/>
            <a:ext cx="6931378" cy="307777"/>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pt-BR" b="1" dirty="0">
                <a:solidFill>
                  <a:srgbClr val="C00000"/>
                </a:solidFill>
                <a:latin typeface="+mn-lt"/>
              </a:rPr>
              <a:t>MÉTODO DE PESQUISA E CRITÉRIOS PARA DEFINIÇÃO DOS CASOS</a:t>
            </a:r>
          </a:p>
        </p:txBody>
      </p:sp>
    </p:spTree>
    <p:extLst>
      <p:ext uri="{BB962C8B-B14F-4D97-AF65-F5344CB8AC3E}">
        <p14:creationId xmlns:p14="http://schemas.microsoft.com/office/powerpoint/2010/main" val="3059043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cxnSp>
        <p:nvCxnSpPr>
          <p:cNvPr id="60" name="Google Shape;60;p13"/>
          <p:cNvCxnSpPr/>
          <p:nvPr/>
        </p:nvCxnSpPr>
        <p:spPr>
          <a:xfrm>
            <a:off x="-750" y="171200"/>
            <a:ext cx="9145500" cy="0"/>
          </a:xfrm>
          <a:prstGeom prst="straightConnector1">
            <a:avLst/>
          </a:prstGeom>
          <a:noFill/>
          <a:ln w="76200" cap="flat" cmpd="sng">
            <a:solidFill>
              <a:srgbClr val="1C4071"/>
            </a:solidFill>
            <a:prstDash val="solid"/>
            <a:round/>
            <a:headEnd type="none" w="med" len="med"/>
            <a:tailEnd type="none" w="med" len="med"/>
          </a:ln>
        </p:spPr>
      </p:cxnSp>
      <p:pic>
        <p:nvPicPr>
          <p:cNvPr id="3" name="Imagem 2">
            <a:extLst>
              <a:ext uri="{FF2B5EF4-FFF2-40B4-BE49-F238E27FC236}">
                <a16:creationId xmlns:a16="http://schemas.microsoft.com/office/drawing/2014/main" id="{6B1A68A9-CA08-36A6-2199-0D2E75FDCAEB}"/>
              </a:ext>
            </a:extLst>
          </p:cNvPr>
          <p:cNvPicPr>
            <a:picLocks noChangeAspect="1"/>
          </p:cNvPicPr>
          <p:nvPr/>
        </p:nvPicPr>
        <p:blipFill>
          <a:blip r:embed="rId3"/>
          <a:stretch>
            <a:fillRect/>
          </a:stretch>
        </p:blipFill>
        <p:spPr>
          <a:xfrm>
            <a:off x="-1500" y="-13517"/>
            <a:ext cx="9145500" cy="976967"/>
          </a:xfrm>
          <a:prstGeom prst="rect">
            <a:avLst/>
          </a:prstGeom>
        </p:spPr>
      </p:pic>
      <p:pic>
        <p:nvPicPr>
          <p:cNvPr id="5" name="Imagem 4">
            <a:extLst>
              <a:ext uri="{FF2B5EF4-FFF2-40B4-BE49-F238E27FC236}">
                <a16:creationId xmlns:a16="http://schemas.microsoft.com/office/drawing/2014/main" id="{D414AB2F-8D31-3459-99A1-84067C68ED27}"/>
              </a:ext>
            </a:extLst>
          </p:cNvPr>
          <p:cNvPicPr>
            <a:picLocks noChangeAspect="1"/>
          </p:cNvPicPr>
          <p:nvPr/>
        </p:nvPicPr>
        <p:blipFill>
          <a:blip r:embed="rId4"/>
          <a:stretch>
            <a:fillRect/>
          </a:stretch>
        </p:blipFill>
        <p:spPr>
          <a:xfrm>
            <a:off x="0" y="4452160"/>
            <a:ext cx="9144000" cy="648850"/>
          </a:xfrm>
          <a:prstGeom prst="rect">
            <a:avLst/>
          </a:prstGeom>
        </p:spPr>
      </p:pic>
      <p:grpSp>
        <p:nvGrpSpPr>
          <p:cNvPr id="13" name="Agrupar 12">
            <a:extLst>
              <a:ext uri="{FF2B5EF4-FFF2-40B4-BE49-F238E27FC236}">
                <a16:creationId xmlns:a16="http://schemas.microsoft.com/office/drawing/2014/main" id="{6EC9DC1E-032C-5370-9DFC-2F46758F55F5}"/>
              </a:ext>
            </a:extLst>
          </p:cNvPr>
          <p:cNvGrpSpPr/>
          <p:nvPr/>
        </p:nvGrpSpPr>
        <p:grpSpPr>
          <a:xfrm>
            <a:off x="1524000" y="4972299"/>
            <a:ext cx="6096000" cy="546480"/>
            <a:chOff x="0" y="3231880"/>
            <a:chExt cx="6096000" cy="546480"/>
          </a:xfrm>
        </p:grpSpPr>
        <p:sp>
          <p:nvSpPr>
            <p:cNvPr id="14" name="Retângulo 13">
              <a:extLst>
                <a:ext uri="{FF2B5EF4-FFF2-40B4-BE49-F238E27FC236}">
                  <a16:creationId xmlns:a16="http://schemas.microsoft.com/office/drawing/2014/main" id="{D839B8B1-2619-96F5-BE3D-BD84128895DE}"/>
                </a:ext>
              </a:extLst>
            </p:cNvPr>
            <p:cNvSpPr/>
            <p:nvPr/>
          </p:nvSpPr>
          <p:spPr>
            <a:xfrm>
              <a:off x="0" y="3231880"/>
              <a:ext cx="6096000" cy="5464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CaixaDeTexto 14">
              <a:extLst>
                <a:ext uri="{FF2B5EF4-FFF2-40B4-BE49-F238E27FC236}">
                  <a16:creationId xmlns:a16="http://schemas.microsoft.com/office/drawing/2014/main" id="{9DA3E6E8-8C62-24CE-F7EA-D8FDFB153C95}"/>
                </a:ext>
              </a:extLst>
            </p:cNvPr>
            <p:cNvSpPr txBox="1"/>
            <p:nvPr/>
          </p:nvSpPr>
          <p:spPr>
            <a:xfrm>
              <a:off x="0" y="3231880"/>
              <a:ext cx="6096000" cy="5464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3548"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pt-BR" sz="2000" kern="1200"/>
            </a:p>
          </p:txBody>
        </p:sp>
      </p:grpSp>
      <p:pic>
        <p:nvPicPr>
          <p:cNvPr id="9" name="Imagem 8">
            <a:extLst>
              <a:ext uri="{FF2B5EF4-FFF2-40B4-BE49-F238E27FC236}">
                <a16:creationId xmlns:a16="http://schemas.microsoft.com/office/drawing/2014/main" id="{3A4C488F-FE32-2220-A4D4-DEEB49FE6ED1}"/>
              </a:ext>
            </a:extLst>
          </p:cNvPr>
          <p:cNvPicPr>
            <a:picLocks noChangeAspect="1"/>
          </p:cNvPicPr>
          <p:nvPr/>
        </p:nvPicPr>
        <p:blipFill>
          <a:blip r:embed="rId5"/>
          <a:stretch>
            <a:fillRect/>
          </a:stretch>
        </p:blipFill>
        <p:spPr>
          <a:xfrm>
            <a:off x="-2250" y="963450"/>
            <a:ext cx="9144000" cy="3668145"/>
          </a:xfrm>
          <a:prstGeom prst="rect">
            <a:avLst/>
          </a:prstGeom>
        </p:spPr>
      </p:pic>
      <p:sp>
        <p:nvSpPr>
          <p:cNvPr id="10" name="CaixaDeTexto 9">
            <a:extLst>
              <a:ext uri="{FF2B5EF4-FFF2-40B4-BE49-F238E27FC236}">
                <a16:creationId xmlns:a16="http://schemas.microsoft.com/office/drawing/2014/main" id="{E74804DE-D92E-7BDD-8E5B-D3C7EBCDF4E5}"/>
              </a:ext>
            </a:extLst>
          </p:cNvPr>
          <p:cNvSpPr txBox="1"/>
          <p:nvPr/>
        </p:nvSpPr>
        <p:spPr>
          <a:xfrm flipH="1">
            <a:off x="1806784" y="996377"/>
            <a:ext cx="7334965" cy="307777"/>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pt-BR" b="1" dirty="0">
                <a:solidFill>
                  <a:srgbClr val="C00000"/>
                </a:solidFill>
              </a:rPr>
              <a:t>CARACTERIZAÇÃO DOS CASOS E BENEFÍCIOS SUSTENTÁVEIS</a:t>
            </a:r>
          </a:p>
        </p:txBody>
      </p:sp>
    </p:spTree>
    <p:extLst>
      <p:ext uri="{BB962C8B-B14F-4D97-AF65-F5344CB8AC3E}">
        <p14:creationId xmlns:p14="http://schemas.microsoft.com/office/powerpoint/2010/main" val="378307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cxnSp>
        <p:nvCxnSpPr>
          <p:cNvPr id="60" name="Google Shape;60;p13"/>
          <p:cNvCxnSpPr/>
          <p:nvPr/>
        </p:nvCxnSpPr>
        <p:spPr>
          <a:xfrm>
            <a:off x="-750" y="171200"/>
            <a:ext cx="9145500" cy="0"/>
          </a:xfrm>
          <a:prstGeom prst="straightConnector1">
            <a:avLst/>
          </a:prstGeom>
          <a:noFill/>
          <a:ln w="76200" cap="flat" cmpd="sng">
            <a:solidFill>
              <a:srgbClr val="1C4071"/>
            </a:solidFill>
            <a:prstDash val="solid"/>
            <a:round/>
            <a:headEnd type="none" w="med" len="med"/>
            <a:tailEnd type="none" w="med" len="med"/>
          </a:ln>
        </p:spPr>
      </p:cxnSp>
      <p:pic>
        <p:nvPicPr>
          <p:cNvPr id="3" name="Imagem 2">
            <a:extLst>
              <a:ext uri="{FF2B5EF4-FFF2-40B4-BE49-F238E27FC236}">
                <a16:creationId xmlns:a16="http://schemas.microsoft.com/office/drawing/2014/main" id="{6B1A68A9-CA08-36A6-2199-0D2E75FDCAEB}"/>
              </a:ext>
            </a:extLst>
          </p:cNvPr>
          <p:cNvPicPr>
            <a:picLocks noChangeAspect="1"/>
          </p:cNvPicPr>
          <p:nvPr/>
        </p:nvPicPr>
        <p:blipFill>
          <a:blip r:embed="rId3"/>
          <a:stretch>
            <a:fillRect/>
          </a:stretch>
        </p:blipFill>
        <p:spPr>
          <a:xfrm>
            <a:off x="-1500" y="-13517"/>
            <a:ext cx="9145500" cy="976967"/>
          </a:xfrm>
          <a:prstGeom prst="rect">
            <a:avLst/>
          </a:prstGeom>
        </p:spPr>
      </p:pic>
      <p:pic>
        <p:nvPicPr>
          <p:cNvPr id="5" name="Imagem 4">
            <a:extLst>
              <a:ext uri="{FF2B5EF4-FFF2-40B4-BE49-F238E27FC236}">
                <a16:creationId xmlns:a16="http://schemas.microsoft.com/office/drawing/2014/main" id="{D414AB2F-8D31-3459-99A1-84067C68ED27}"/>
              </a:ext>
            </a:extLst>
          </p:cNvPr>
          <p:cNvPicPr>
            <a:picLocks noChangeAspect="1"/>
          </p:cNvPicPr>
          <p:nvPr/>
        </p:nvPicPr>
        <p:blipFill>
          <a:blip r:embed="rId4"/>
          <a:stretch>
            <a:fillRect/>
          </a:stretch>
        </p:blipFill>
        <p:spPr>
          <a:xfrm>
            <a:off x="0" y="4452160"/>
            <a:ext cx="9144000" cy="648850"/>
          </a:xfrm>
          <a:prstGeom prst="rect">
            <a:avLst/>
          </a:prstGeom>
        </p:spPr>
      </p:pic>
      <p:grpSp>
        <p:nvGrpSpPr>
          <p:cNvPr id="13" name="Agrupar 12">
            <a:extLst>
              <a:ext uri="{FF2B5EF4-FFF2-40B4-BE49-F238E27FC236}">
                <a16:creationId xmlns:a16="http://schemas.microsoft.com/office/drawing/2014/main" id="{6EC9DC1E-032C-5370-9DFC-2F46758F55F5}"/>
              </a:ext>
            </a:extLst>
          </p:cNvPr>
          <p:cNvGrpSpPr/>
          <p:nvPr/>
        </p:nvGrpSpPr>
        <p:grpSpPr>
          <a:xfrm>
            <a:off x="1524000" y="4972299"/>
            <a:ext cx="6096000" cy="546480"/>
            <a:chOff x="0" y="3231880"/>
            <a:chExt cx="6096000" cy="546480"/>
          </a:xfrm>
        </p:grpSpPr>
        <p:sp>
          <p:nvSpPr>
            <p:cNvPr id="14" name="Retângulo 13">
              <a:extLst>
                <a:ext uri="{FF2B5EF4-FFF2-40B4-BE49-F238E27FC236}">
                  <a16:creationId xmlns:a16="http://schemas.microsoft.com/office/drawing/2014/main" id="{D839B8B1-2619-96F5-BE3D-BD84128895DE}"/>
                </a:ext>
              </a:extLst>
            </p:cNvPr>
            <p:cNvSpPr/>
            <p:nvPr/>
          </p:nvSpPr>
          <p:spPr>
            <a:xfrm>
              <a:off x="0" y="3231880"/>
              <a:ext cx="6096000" cy="5464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CaixaDeTexto 14">
              <a:extLst>
                <a:ext uri="{FF2B5EF4-FFF2-40B4-BE49-F238E27FC236}">
                  <a16:creationId xmlns:a16="http://schemas.microsoft.com/office/drawing/2014/main" id="{9DA3E6E8-8C62-24CE-F7EA-D8FDFB153C95}"/>
                </a:ext>
              </a:extLst>
            </p:cNvPr>
            <p:cNvSpPr txBox="1"/>
            <p:nvPr/>
          </p:nvSpPr>
          <p:spPr>
            <a:xfrm>
              <a:off x="0" y="3231880"/>
              <a:ext cx="6096000" cy="5464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3548"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pt-BR" sz="2000" kern="1200"/>
            </a:p>
          </p:txBody>
        </p:sp>
      </p:grpSp>
      <p:pic>
        <p:nvPicPr>
          <p:cNvPr id="4" name="Imagem 3">
            <a:extLst>
              <a:ext uri="{FF2B5EF4-FFF2-40B4-BE49-F238E27FC236}">
                <a16:creationId xmlns:a16="http://schemas.microsoft.com/office/drawing/2014/main" id="{E2D6E4C2-416F-2168-F98A-335D7E670309}"/>
              </a:ext>
            </a:extLst>
          </p:cNvPr>
          <p:cNvPicPr>
            <a:picLocks noChangeAspect="1"/>
          </p:cNvPicPr>
          <p:nvPr/>
        </p:nvPicPr>
        <p:blipFill>
          <a:blip r:embed="rId5"/>
          <a:stretch>
            <a:fillRect/>
          </a:stretch>
        </p:blipFill>
        <p:spPr>
          <a:xfrm>
            <a:off x="0" y="811196"/>
            <a:ext cx="5139840" cy="4332304"/>
          </a:xfrm>
          <a:prstGeom prst="rect">
            <a:avLst/>
          </a:prstGeom>
        </p:spPr>
      </p:pic>
      <p:sp>
        <p:nvSpPr>
          <p:cNvPr id="7" name="Chave Esquerda 6">
            <a:extLst>
              <a:ext uri="{FF2B5EF4-FFF2-40B4-BE49-F238E27FC236}">
                <a16:creationId xmlns:a16="http://schemas.microsoft.com/office/drawing/2014/main" id="{F3926B91-68E2-8649-51B2-D8E6DFDAF02C}"/>
              </a:ext>
            </a:extLst>
          </p:cNvPr>
          <p:cNvSpPr/>
          <p:nvPr/>
        </p:nvSpPr>
        <p:spPr>
          <a:xfrm rot="10800000">
            <a:off x="5106344" y="1282120"/>
            <a:ext cx="634427" cy="3170039"/>
          </a:xfrm>
          <a:prstGeom prst="leftBrace">
            <a:avLst>
              <a:gd name="adj1" fmla="val 22568"/>
              <a:gd name="adj2" fmla="val 1866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srgbClr val="FF0000"/>
              </a:solidFill>
            </a:endParaRPr>
          </a:p>
        </p:txBody>
      </p:sp>
      <p:sp>
        <p:nvSpPr>
          <p:cNvPr id="8" name="Retângulo 7">
            <a:extLst>
              <a:ext uri="{FF2B5EF4-FFF2-40B4-BE49-F238E27FC236}">
                <a16:creationId xmlns:a16="http://schemas.microsoft.com/office/drawing/2014/main" id="{410EC907-A810-0AAE-5893-01469574860E}"/>
              </a:ext>
            </a:extLst>
          </p:cNvPr>
          <p:cNvSpPr/>
          <p:nvPr/>
        </p:nvSpPr>
        <p:spPr>
          <a:xfrm>
            <a:off x="5796569" y="3543103"/>
            <a:ext cx="2690702" cy="491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t>Capabilidades Dinâmicas (</a:t>
            </a:r>
            <a:r>
              <a:rPr lang="pt-BR" sz="1200" dirty="0" err="1"/>
              <a:t>Teece</a:t>
            </a:r>
            <a:r>
              <a:rPr lang="pt-BR" sz="1200" dirty="0"/>
              <a:t>, 2007).</a:t>
            </a:r>
          </a:p>
        </p:txBody>
      </p:sp>
      <p:sp>
        <p:nvSpPr>
          <p:cNvPr id="11" name="Chave Esquerda 10">
            <a:extLst>
              <a:ext uri="{FF2B5EF4-FFF2-40B4-BE49-F238E27FC236}">
                <a16:creationId xmlns:a16="http://schemas.microsoft.com/office/drawing/2014/main" id="{CCA18AF7-DA37-B423-192A-9FF9C7DE9F35}"/>
              </a:ext>
            </a:extLst>
          </p:cNvPr>
          <p:cNvSpPr/>
          <p:nvPr/>
        </p:nvSpPr>
        <p:spPr>
          <a:xfrm rot="10800000">
            <a:off x="3692984" y="1212387"/>
            <a:ext cx="634427" cy="3517657"/>
          </a:xfrm>
          <a:prstGeom prst="leftBrace">
            <a:avLst>
              <a:gd name="adj1" fmla="val 166698"/>
              <a:gd name="adj2" fmla="val 38447"/>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srgbClr val="FF0000"/>
              </a:solidFill>
            </a:endParaRPr>
          </a:p>
        </p:txBody>
      </p:sp>
      <p:cxnSp>
        <p:nvCxnSpPr>
          <p:cNvPr id="6" name="Conector de Seta Reta 5">
            <a:extLst>
              <a:ext uri="{FF2B5EF4-FFF2-40B4-BE49-F238E27FC236}">
                <a16:creationId xmlns:a16="http://schemas.microsoft.com/office/drawing/2014/main" id="{867FDEDE-2BDA-3978-BE89-CC60B4FA9FE8}"/>
              </a:ext>
            </a:extLst>
          </p:cNvPr>
          <p:cNvCxnSpPr>
            <a:cxnSpLocks/>
          </p:cNvCxnSpPr>
          <p:nvPr/>
        </p:nvCxnSpPr>
        <p:spPr>
          <a:xfrm>
            <a:off x="4316122" y="3375377"/>
            <a:ext cx="171026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a16="http://schemas.microsoft.com/office/drawing/2014/main" id="{91623714-3F9C-F588-F0DE-05325F33B325}"/>
              </a:ext>
            </a:extLst>
          </p:cNvPr>
          <p:cNvSpPr txBox="1"/>
          <p:nvPr/>
        </p:nvSpPr>
        <p:spPr>
          <a:xfrm>
            <a:off x="6026390" y="2637976"/>
            <a:ext cx="2607733" cy="830997"/>
          </a:xfrm>
          <a:prstGeom prst="rect">
            <a:avLst/>
          </a:prstGeom>
          <a:solidFill>
            <a:srgbClr val="FF0000"/>
          </a:solidFill>
          <a:ln>
            <a:solidFill>
              <a:srgbClr val="FF0000"/>
            </a:solidFill>
          </a:ln>
        </p:spPr>
        <p:txBody>
          <a:bodyPr wrap="square" rtlCol="0">
            <a:spAutoFit/>
          </a:bodyPr>
          <a:lstStyle/>
          <a:p>
            <a:pPr algn="just"/>
            <a:r>
              <a:rPr lang="pt-BR" sz="1200" dirty="0">
                <a:solidFill>
                  <a:srgbClr val="2E2E2E"/>
                </a:solidFill>
                <a:latin typeface="+mn-lt"/>
              </a:rPr>
              <a:t>S</a:t>
            </a:r>
            <a:r>
              <a:rPr lang="pt-BR" sz="1200" b="0" i="0" dirty="0">
                <a:solidFill>
                  <a:srgbClr val="2E2E2E"/>
                </a:solidFill>
                <a:effectLst/>
                <a:latin typeface="+mn-lt"/>
              </a:rPr>
              <a:t>ub-rotinas específicas subjacentes aos recursos de detecção, captura e reconfiguração do líder do ecossistema</a:t>
            </a:r>
            <a:endParaRPr lang="pt-BR" sz="1200" dirty="0">
              <a:latin typeface="+mn-lt"/>
            </a:endParaRPr>
          </a:p>
        </p:txBody>
      </p:sp>
      <p:sp>
        <p:nvSpPr>
          <p:cNvPr id="17" name="CaixaDeTexto 16">
            <a:extLst>
              <a:ext uri="{FF2B5EF4-FFF2-40B4-BE49-F238E27FC236}">
                <a16:creationId xmlns:a16="http://schemas.microsoft.com/office/drawing/2014/main" id="{EE998AF2-5848-4B9F-F482-65C6D78058E7}"/>
              </a:ext>
            </a:extLst>
          </p:cNvPr>
          <p:cNvSpPr txBox="1"/>
          <p:nvPr/>
        </p:nvSpPr>
        <p:spPr>
          <a:xfrm>
            <a:off x="5423558" y="983594"/>
            <a:ext cx="3720442" cy="1169551"/>
          </a:xfrm>
          <a:prstGeom prst="rect">
            <a:avLst/>
          </a:prstGeom>
          <a:noFill/>
        </p:spPr>
        <p:txBody>
          <a:bodyPr wrap="square" rtlCol="0">
            <a:spAutoFit/>
          </a:bodyPr>
          <a:lstStyle/>
          <a:p>
            <a:pPr marL="285750" indent="-285750" algn="just">
              <a:buClr>
                <a:srgbClr val="C00000"/>
              </a:buClr>
              <a:buFont typeface="Wingdings" panose="05000000000000000000" pitchFamily="2" charset="2"/>
              <a:buChar char="§"/>
            </a:pPr>
            <a:r>
              <a:rPr lang="pt-BR" b="1" dirty="0">
                <a:solidFill>
                  <a:srgbClr val="C00000"/>
                </a:solidFill>
                <a:latin typeface="+mn-lt"/>
              </a:rPr>
              <a:t>S</a:t>
            </a:r>
            <a:r>
              <a:rPr lang="pt-BR" b="1" i="0" dirty="0">
                <a:solidFill>
                  <a:srgbClr val="C00000"/>
                </a:solidFill>
                <a:effectLst/>
                <a:latin typeface="+mn-lt"/>
              </a:rPr>
              <a:t>eis subtemas foram agrupados representando as rotinas do líder do ecossistema às quais cada atividade de codificação (Estrutura teórica). estava conectada.</a:t>
            </a:r>
            <a:endParaRPr lang="pt-BR" b="1" dirty="0">
              <a:solidFill>
                <a:srgbClr val="C00000"/>
              </a:solidFill>
              <a:latin typeface="+mn-lt"/>
            </a:endParaRPr>
          </a:p>
        </p:txBody>
      </p:sp>
    </p:spTree>
    <p:extLst>
      <p:ext uri="{BB962C8B-B14F-4D97-AF65-F5344CB8AC3E}">
        <p14:creationId xmlns:p14="http://schemas.microsoft.com/office/powerpoint/2010/main" val="2750756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cxnSp>
        <p:nvCxnSpPr>
          <p:cNvPr id="60" name="Google Shape;60;p13"/>
          <p:cNvCxnSpPr/>
          <p:nvPr/>
        </p:nvCxnSpPr>
        <p:spPr>
          <a:xfrm>
            <a:off x="-750" y="171200"/>
            <a:ext cx="9145500" cy="0"/>
          </a:xfrm>
          <a:prstGeom prst="straightConnector1">
            <a:avLst/>
          </a:prstGeom>
          <a:noFill/>
          <a:ln w="76200" cap="flat" cmpd="sng">
            <a:solidFill>
              <a:srgbClr val="1C4071"/>
            </a:solidFill>
            <a:prstDash val="solid"/>
            <a:round/>
            <a:headEnd type="none" w="med" len="med"/>
            <a:tailEnd type="none" w="med" len="med"/>
          </a:ln>
        </p:spPr>
      </p:cxnSp>
      <p:pic>
        <p:nvPicPr>
          <p:cNvPr id="3" name="Imagem 2">
            <a:extLst>
              <a:ext uri="{FF2B5EF4-FFF2-40B4-BE49-F238E27FC236}">
                <a16:creationId xmlns:a16="http://schemas.microsoft.com/office/drawing/2014/main" id="{6B1A68A9-CA08-36A6-2199-0D2E75FDCAEB}"/>
              </a:ext>
            </a:extLst>
          </p:cNvPr>
          <p:cNvPicPr>
            <a:picLocks noChangeAspect="1"/>
          </p:cNvPicPr>
          <p:nvPr/>
        </p:nvPicPr>
        <p:blipFill>
          <a:blip r:embed="rId3"/>
          <a:stretch>
            <a:fillRect/>
          </a:stretch>
        </p:blipFill>
        <p:spPr>
          <a:xfrm>
            <a:off x="-1500" y="-13517"/>
            <a:ext cx="9145500" cy="976967"/>
          </a:xfrm>
          <a:prstGeom prst="rect">
            <a:avLst/>
          </a:prstGeom>
        </p:spPr>
      </p:pic>
      <p:pic>
        <p:nvPicPr>
          <p:cNvPr id="5" name="Imagem 4">
            <a:extLst>
              <a:ext uri="{FF2B5EF4-FFF2-40B4-BE49-F238E27FC236}">
                <a16:creationId xmlns:a16="http://schemas.microsoft.com/office/drawing/2014/main" id="{D414AB2F-8D31-3459-99A1-84067C68ED27}"/>
              </a:ext>
            </a:extLst>
          </p:cNvPr>
          <p:cNvPicPr>
            <a:picLocks noChangeAspect="1"/>
          </p:cNvPicPr>
          <p:nvPr/>
        </p:nvPicPr>
        <p:blipFill>
          <a:blip r:embed="rId4"/>
          <a:stretch>
            <a:fillRect/>
          </a:stretch>
        </p:blipFill>
        <p:spPr>
          <a:xfrm>
            <a:off x="0" y="4452160"/>
            <a:ext cx="9144000" cy="648850"/>
          </a:xfrm>
          <a:prstGeom prst="rect">
            <a:avLst/>
          </a:prstGeom>
        </p:spPr>
      </p:pic>
      <p:grpSp>
        <p:nvGrpSpPr>
          <p:cNvPr id="13" name="Agrupar 12">
            <a:extLst>
              <a:ext uri="{FF2B5EF4-FFF2-40B4-BE49-F238E27FC236}">
                <a16:creationId xmlns:a16="http://schemas.microsoft.com/office/drawing/2014/main" id="{6EC9DC1E-032C-5370-9DFC-2F46758F55F5}"/>
              </a:ext>
            </a:extLst>
          </p:cNvPr>
          <p:cNvGrpSpPr/>
          <p:nvPr/>
        </p:nvGrpSpPr>
        <p:grpSpPr>
          <a:xfrm>
            <a:off x="1524000" y="4972299"/>
            <a:ext cx="6096000" cy="546480"/>
            <a:chOff x="0" y="3231880"/>
            <a:chExt cx="6096000" cy="546480"/>
          </a:xfrm>
        </p:grpSpPr>
        <p:sp>
          <p:nvSpPr>
            <p:cNvPr id="14" name="Retângulo 13">
              <a:extLst>
                <a:ext uri="{FF2B5EF4-FFF2-40B4-BE49-F238E27FC236}">
                  <a16:creationId xmlns:a16="http://schemas.microsoft.com/office/drawing/2014/main" id="{D839B8B1-2619-96F5-BE3D-BD84128895DE}"/>
                </a:ext>
              </a:extLst>
            </p:cNvPr>
            <p:cNvSpPr/>
            <p:nvPr/>
          </p:nvSpPr>
          <p:spPr>
            <a:xfrm>
              <a:off x="0" y="3231880"/>
              <a:ext cx="6096000" cy="5464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CaixaDeTexto 14">
              <a:extLst>
                <a:ext uri="{FF2B5EF4-FFF2-40B4-BE49-F238E27FC236}">
                  <a16:creationId xmlns:a16="http://schemas.microsoft.com/office/drawing/2014/main" id="{9DA3E6E8-8C62-24CE-F7EA-D8FDFB153C95}"/>
                </a:ext>
              </a:extLst>
            </p:cNvPr>
            <p:cNvSpPr txBox="1"/>
            <p:nvPr/>
          </p:nvSpPr>
          <p:spPr>
            <a:xfrm>
              <a:off x="0" y="3231880"/>
              <a:ext cx="6096000" cy="5464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3548"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pt-BR" sz="2000" kern="1200"/>
            </a:p>
          </p:txBody>
        </p:sp>
      </p:grpSp>
      <p:pic>
        <p:nvPicPr>
          <p:cNvPr id="6" name="Imagem 5">
            <a:extLst>
              <a:ext uri="{FF2B5EF4-FFF2-40B4-BE49-F238E27FC236}">
                <a16:creationId xmlns:a16="http://schemas.microsoft.com/office/drawing/2014/main" id="{62C53641-C742-119E-2096-1814FA10912E}"/>
              </a:ext>
            </a:extLst>
          </p:cNvPr>
          <p:cNvPicPr>
            <a:picLocks noChangeAspect="1"/>
          </p:cNvPicPr>
          <p:nvPr/>
        </p:nvPicPr>
        <p:blipFill>
          <a:blip r:embed="rId5"/>
          <a:stretch>
            <a:fillRect/>
          </a:stretch>
        </p:blipFill>
        <p:spPr>
          <a:xfrm>
            <a:off x="0" y="761436"/>
            <a:ext cx="9144000" cy="3620628"/>
          </a:xfrm>
          <a:prstGeom prst="rect">
            <a:avLst/>
          </a:prstGeom>
        </p:spPr>
      </p:pic>
      <p:sp>
        <p:nvSpPr>
          <p:cNvPr id="2" name="CaixaDeTexto 1">
            <a:extLst>
              <a:ext uri="{FF2B5EF4-FFF2-40B4-BE49-F238E27FC236}">
                <a16:creationId xmlns:a16="http://schemas.microsoft.com/office/drawing/2014/main" id="{53C3E154-29E3-3D1B-CF3A-926F67E65787}"/>
              </a:ext>
            </a:extLst>
          </p:cNvPr>
          <p:cNvSpPr txBox="1"/>
          <p:nvPr/>
        </p:nvSpPr>
        <p:spPr>
          <a:xfrm>
            <a:off x="-1500" y="4174274"/>
            <a:ext cx="6095999" cy="307777"/>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pt-BR" b="1" dirty="0">
                <a:solidFill>
                  <a:srgbClr val="C00000"/>
                </a:solidFill>
              </a:rPr>
              <a:t>Fig. 2 . Estrutura dinâmica de capabilidade do ecossistema.</a:t>
            </a:r>
          </a:p>
        </p:txBody>
      </p:sp>
      <p:sp>
        <p:nvSpPr>
          <p:cNvPr id="4" name="CaixaDeTexto 3">
            <a:extLst>
              <a:ext uri="{FF2B5EF4-FFF2-40B4-BE49-F238E27FC236}">
                <a16:creationId xmlns:a16="http://schemas.microsoft.com/office/drawing/2014/main" id="{1E3F9D24-244D-9E9A-A10D-FD715301166B}"/>
              </a:ext>
            </a:extLst>
          </p:cNvPr>
          <p:cNvSpPr txBox="1"/>
          <p:nvPr/>
        </p:nvSpPr>
        <p:spPr>
          <a:xfrm>
            <a:off x="6547556" y="3449615"/>
            <a:ext cx="2596444" cy="1015663"/>
          </a:xfrm>
          <a:prstGeom prst="rect">
            <a:avLst/>
          </a:prstGeom>
          <a:noFill/>
        </p:spPr>
        <p:txBody>
          <a:bodyPr wrap="square" rtlCol="0">
            <a:spAutoFit/>
          </a:bodyPr>
          <a:lstStyle/>
          <a:p>
            <a:pPr algn="just"/>
            <a:r>
              <a:rPr lang="pt-BR" sz="1000" dirty="0">
                <a:solidFill>
                  <a:schemeClr val="tx1"/>
                </a:solidFill>
                <a:latin typeface="+mn-lt"/>
              </a:rPr>
              <a:t>E</a:t>
            </a:r>
            <a:r>
              <a:rPr lang="pt-BR" sz="1000" b="0" i="0" dirty="0">
                <a:solidFill>
                  <a:schemeClr val="tx1"/>
                </a:solidFill>
                <a:effectLst/>
                <a:latin typeface="+mn-lt"/>
              </a:rPr>
              <a:t>strutura de capabilidades para explicar como os líderes de ecossistemas aplicam recursos dinâmicos de ecossistemas para mitigar os desafios dos ecossistemas de inovação e obter benefícios de inovação sustentável em </a:t>
            </a:r>
            <a:r>
              <a:rPr lang="pt-BR" sz="1000" b="0" i="0" dirty="0" err="1">
                <a:solidFill>
                  <a:schemeClr val="tx1"/>
                </a:solidFill>
                <a:effectLst/>
                <a:latin typeface="+mn-lt"/>
              </a:rPr>
              <a:t>smart</a:t>
            </a:r>
            <a:r>
              <a:rPr lang="pt-BR" sz="1000" b="0" i="0" dirty="0">
                <a:solidFill>
                  <a:schemeClr val="tx1"/>
                </a:solidFill>
                <a:effectLst/>
                <a:latin typeface="+mn-lt"/>
              </a:rPr>
              <a:t> </a:t>
            </a:r>
            <a:r>
              <a:rPr lang="pt-BR" sz="1000" b="0" i="0" dirty="0" err="1">
                <a:solidFill>
                  <a:schemeClr val="tx1"/>
                </a:solidFill>
                <a:effectLst/>
                <a:latin typeface="+mn-lt"/>
              </a:rPr>
              <a:t>cities</a:t>
            </a:r>
            <a:r>
              <a:rPr lang="pt-BR" sz="1000" b="0" i="0" dirty="0">
                <a:solidFill>
                  <a:schemeClr val="tx1"/>
                </a:solidFill>
                <a:effectLst/>
                <a:latin typeface="+mn-lt"/>
              </a:rPr>
              <a:t>.</a:t>
            </a:r>
            <a:endParaRPr lang="pt-BR" sz="1000" dirty="0">
              <a:solidFill>
                <a:schemeClr val="tx1"/>
              </a:solidFill>
              <a:latin typeface="+mn-lt"/>
            </a:endParaRPr>
          </a:p>
        </p:txBody>
      </p:sp>
    </p:spTree>
    <p:extLst>
      <p:ext uri="{BB962C8B-B14F-4D97-AF65-F5344CB8AC3E}">
        <p14:creationId xmlns:p14="http://schemas.microsoft.com/office/powerpoint/2010/main" val="1271345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cxnSp>
        <p:nvCxnSpPr>
          <p:cNvPr id="60" name="Google Shape;60;p13"/>
          <p:cNvCxnSpPr/>
          <p:nvPr/>
        </p:nvCxnSpPr>
        <p:spPr>
          <a:xfrm>
            <a:off x="-750" y="171200"/>
            <a:ext cx="9145500" cy="0"/>
          </a:xfrm>
          <a:prstGeom prst="straightConnector1">
            <a:avLst/>
          </a:prstGeom>
          <a:noFill/>
          <a:ln w="76200" cap="flat" cmpd="sng">
            <a:solidFill>
              <a:srgbClr val="1C4071"/>
            </a:solidFill>
            <a:prstDash val="solid"/>
            <a:round/>
            <a:headEnd type="none" w="med" len="med"/>
            <a:tailEnd type="none" w="med" len="med"/>
          </a:ln>
        </p:spPr>
      </p:cxnSp>
      <p:pic>
        <p:nvPicPr>
          <p:cNvPr id="3" name="Imagem 2">
            <a:extLst>
              <a:ext uri="{FF2B5EF4-FFF2-40B4-BE49-F238E27FC236}">
                <a16:creationId xmlns:a16="http://schemas.microsoft.com/office/drawing/2014/main" id="{6B1A68A9-CA08-36A6-2199-0D2E75FDCAEB}"/>
              </a:ext>
            </a:extLst>
          </p:cNvPr>
          <p:cNvPicPr>
            <a:picLocks noChangeAspect="1"/>
          </p:cNvPicPr>
          <p:nvPr/>
        </p:nvPicPr>
        <p:blipFill>
          <a:blip r:embed="rId3"/>
          <a:stretch>
            <a:fillRect/>
          </a:stretch>
        </p:blipFill>
        <p:spPr>
          <a:xfrm>
            <a:off x="-1500" y="-13517"/>
            <a:ext cx="9145500" cy="976967"/>
          </a:xfrm>
          <a:prstGeom prst="rect">
            <a:avLst/>
          </a:prstGeom>
        </p:spPr>
      </p:pic>
      <p:pic>
        <p:nvPicPr>
          <p:cNvPr id="5" name="Imagem 4">
            <a:extLst>
              <a:ext uri="{FF2B5EF4-FFF2-40B4-BE49-F238E27FC236}">
                <a16:creationId xmlns:a16="http://schemas.microsoft.com/office/drawing/2014/main" id="{D414AB2F-8D31-3459-99A1-84067C68ED27}"/>
              </a:ext>
            </a:extLst>
          </p:cNvPr>
          <p:cNvPicPr>
            <a:picLocks noChangeAspect="1"/>
          </p:cNvPicPr>
          <p:nvPr/>
        </p:nvPicPr>
        <p:blipFill>
          <a:blip r:embed="rId4"/>
          <a:stretch>
            <a:fillRect/>
          </a:stretch>
        </p:blipFill>
        <p:spPr>
          <a:xfrm>
            <a:off x="0" y="4452160"/>
            <a:ext cx="9144000" cy="648850"/>
          </a:xfrm>
          <a:prstGeom prst="rect">
            <a:avLst/>
          </a:prstGeom>
        </p:spPr>
      </p:pic>
      <p:sp>
        <p:nvSpPr>
          <p:cNvPr id="7" name="CaixaDeTexto 6">
            <a:extLst>
              <a:ext uri="{FF2B5EF4-FFF2-40B4-BE49-F238E27FC236}">
                <a16:creationId xmlns:a16="http://schemas.microsoft.com/office/drawing/2014/main" id="{82BCB1C1-E1CC-8AB9-C1DD-95AD643BDD4F}"/>
              </a:ext>
            </a:extLst>
          </p:cNvPr>
          <p:cNvSpPr txBox="1"/>
          <p:nvPr/>
        </p:nvSpPr>
        <p:spPr>
          <a:xfrm>
            <a:off x="225027" y="1483589"/>
            <a:ext cx="8692445" cy="3093154"/>
          </a:xfrm>
          <a:prstGeom prst="rect">
            <a:avLst/>
          </a:prstGeom>
          <a:noFill/>
        </p:spPr>
        <p:txBody>
          <a:bodyPr wrap="square" rtlCol="0">
            <a:spAutoFit/>
          </a:bodyPr>
          <a:lstStyle/>
          <a:p>
            <a:pPr marL="285750" indent="-285750" algn="just">
              <a:buClr>
                <a:srgbClr val="C00000"/>
              </a:buClr>
              <a:buFont typeface="Wingdings" panose="05000000000000000000" pitchFamily="2" charset="2"/>
              <a:buChar char="§"/>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We find that ecosystem innovation is </a:t>
            </a:r>
            <a:r>
              <a:rPr lang="en-US" sz="15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highly dependent on continuous adaptation </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to the evolving nature of customer needs, emerging technologies, and new entrants. </a:t>
            </a:r>
          </a:p>
          <a:p>
            <a:pPr marL="285750" indent="-285750" algn="just">
              <a:buClr>
                <a:srgbClr val="C00000"/>
              </a:buClr>
              <a:buFont typeface="Wingdings" panose="05000000000000000000" pitchFamily="2" charset="2"/>
              <a:buChar char="§"/>
            </a:pP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Clr>
                <a:srgbClr val="C00000"/>
              </a:buClr>
              <a:buFont typeface="Wingdings" panose="05000000000000000000" pitchFamily="2" charset="2"/>
              <a:buChar char="§"/>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We find that successful ecosystem leaders (i.e., case firms from E1, E3, and E4) develop dynamic capabilities in order to </a:t>
            </a:r>
            <a:r>
              <a:rPr lang="en-US"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lead</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with the demands of ecosystem coordination and management. </a:t>
            </a:r>
          </a:p>
          <a:p>
            <a:pPr marL="285750" indent="-285750" algn="just">
              <a:buClr>
                <a:srgbClr val="C00000"/>
              </a:buClr>
              <a:buFont typeface="Wingdings" panose="05000000000000000000" pitchFamily="2" charset="2"/>
              <a:buChar char="§"/>
            </a:pP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Clr>
                <a:srgbClr val="C00000"/>
              </a:buClr>
              <a:buFont typeface="Wingdings" panose="05000000000000000000" pitchFamily="2" charset="2"/>
              <a:buChar char="§"/>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In contrast, the ecosystem leader in E2 that try to create a new innovative value proposition and viable ecosystem but were missing capabilities such as complementary competence acquired through partnerships.</a:t>
            </a:r>
          </a:p>
          <a:p>
            <a:pPr marL="285750" indent="-285750" algn="just">
              <a:buClr>
                <a:srgbClr val="C00000"/>
              </a:buClr>
              <a:buFont typeface="Wingdings" panose="05000000000000000000" pitchFamily="2" charset="2"/>
              <a:buChar char="§"/>
            </a:pP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Clr>
                <a:srgbClr val="C00000"/>
              </a:buClr>
              <a:buFont typeface="Wingdings" panose="05000000000000000000" pitchFamily="2" charset="2"/>
              <a:buChar char="§"/>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The analysis reveals that sensing, seizing, and reconfiguring capabilities, routines, and processes on the part of an ecosystem leader facilitates ecosystem-innovation orchestration through the </a:t>
            </a:r>
            <a:r>
              <a:rPr lang="en-US" sz="15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process of value creation </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and </a:t>
            </a:r>
            <a:r>
              <a:rPr lang="en-US" sz="15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capture</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with ecosystem partners. </a:t>
            </a:r>
          </a:p>
          <a:p>
            <a:pPr algn="just"/>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CaixaDeTexto 1">
            <a:extLst>
              <a:ext uri="{FF2B5EF4-FFF2-40B4-BE49-F238E27FC236}">
                <a16:creationId xmlns:a16="http://schemas.microsoft.com/office/drawing/2014/main" id="{630DFCB7-4B56-2DCF-79A1-F50C46BA266D}"/>
              </a:ext>
            </a:extLst>
          </p:cNvPr>
          <p:cNvSpPr txBox="1"/>
          <p:nvPr/>
        </p:nvSpPr>
        <p:spPr>
          <a:xfrm>
            <a:off x="225027" y="1107432"/>
            <a:ext cx="4752622" cy="307777"/>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pt-BR" b="1" dirty="0">
                <a:solidFill>
                  <a:srgbClr val="C00000"/>
                </a:solidFill>
              </a:rPr>
              <a:t>FINDINGS</a:t>
            </a:r>
          </a:p>
        </p:txBody>
      </p:sp>
    </p:spTree>
    <p:extLst>
      <p:ext uri="{BB962C8B-B14F-4D97-AF65-F5344CB8AC3E}">
        <p14:creationId xmlns:p14="http://schemas.microsoft.com/office/powerpoint/2010/main" val="259545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cxnSp>
        <p:nvCxnSpPr>
          <p:cNvPr id="60" name="Google Shape;60;p13"/>
          <p:cNvCxnSpPr/>
          <p:nvPr/>
        </p:nvCxnSpPr>
        <p:spPr>
          <a:xfrm>
            <a:off x="-750" y="171200"/>
            <a:ext cx="9145500" cy="0"/>
          </a:xfrm>
          <a:prstGeom prst="straightConnector1">
            <a:avLst/>
          </a:prstGeom>
          <a:noFill/>
          <a:ln w="76200" cap="flat" cmpd="sng">
            <a:solidFill>
              <a:srgbClr val="1C4071"/>
            </a:solidFill>
            <a:prstDash val="solid"/>
            <a:round/>
            <a:headEnd type="none" w="med" len="med"/>
            <a:tailEnd type="none" w="med" len="med"/>
          </a:ln>
        </p:spPr>
      </p:cxnSp>
      <p:pic>
        <p:nvPicPr>
          <p:cNvPr id="3" name="Imagem 2">
            <a:extLst>
              <a:ext uri="{FF2B5EF4-FFF2-40B4-BE49-F238E27FC236}">
                <a16:creationId xmlns:a16="http://schemas.microsoft.com/office/drawing/2014/main" id="{6B1A68A9-CA08-36A6-2199-0D2E75FDCAEB}"/>
              </a:ext>
            </a:extLst>
          </p:cNvPr>
          <p:cNvPicPr>
            <a:picLocks noChangeAspect="1"/>
          </p:cNvPicPr>
          <p:nvPr/>
        </p:nvPicPr>
        <p:blipFill>
          <a:blip r:embed="rId3"/>
          <a:stretch>
            <a:fillRect/>
          </a:stretch>
        </p:blipFill>
        <p:spPr>
          <a:xfrm>
            <a:off x="-1500" y="-13517"/>
            <a:ext cx="9145500" cy="976967"/>
          </a:xfrm>
          <a:prstGeom prst="rect">
            <a:avLst/>
          </a:prstGeom>
        </p:spPr>
      </p:pic>
      <p:pic>
        <p:nvPicPr>
          <p:cNvPr id="5" name="Imagem 4">
            <a:extLst>
              <a:ext uri="{FF2B5EF4-FFF2-40B4-BE49-F238E27FC236}">
                <a16:creationId xmlns:a16="http://schemas.microsoft.com/office/drawing/2014/main" id="{D414AB2F-8D31-3459-99A1-84067C68ED27}"/>
              </a:ext>
            </a:extLst>
          </p:cNvPr>
          <p:cNvPicPr>
            <a:picLocks noChangeAspect="1"/>
          </p:cNvPicPr>
          <p:nvPr/>
        </p:nvPicPr>
        <p:blipFill>
          <a:blip r:embed="rId4"/>
          <a:stretch>
            <a:fillRect/>
          </a:stretch>
        </p:blipFill>
        <p:spPr>
          <a:xfrm>
            <a:off x="0" y="4452160"/>
            <a:ext cx="9144000" cy="648850"/>
          </a:xfrm>
          <a:prstGeom prst="rect">
            <a:avLst/>
          </a:prstGeom>
        </p:spPr>
      </p:pic>
      <p:grpSp>
        <p:nvGrpSpPr>
          <p:cNvPr id="13" name="Agrupar 12">
            <a:extLst>
              <a:ext uri="{FF2B5EF4-FFF2-40B4-BE49-F238E27FC236}">
                <a16:creationId xmlns:a16="http://schemas.microsoft.com/office/drawing/2014/main" id="{6EC9DC1E-032C-5370-9DFC-2F46758F55F5}"/>
              </a:ext>
            </a:extLst>
          </p:cNvPr>
          <p:cNvGrpSpPr/>
          <p:nvPr/>
        </p:nvGrpSpPr>
        <p:grpSpPr>
          <a:xfrm>
            <a:off x="1524000" y="4972299"/>
            <a:ext cx="6096000" cy="546480"/>
            <a:chOff x="0" y="3231880"/>
            <a:chExt cx="6096000" cy="546480"/>
          </a:xfrm>
        </p:grpSpPr>
        <p:sp>
          <p:nvSpPr>
            <p:cNvPr id="14" name="Retângulo 13">
              <a:extLst>
                <a:ext uri="{FF2B5EF4-FFF2-40B4-BE49-F238E27FC236}">
                  <a16:creationId xmlns:a16="http://schemas.microsoft.com/office/drawing/2014/main" id="{D839B8B1-2619-96F5-BE3D-BD84128895DE}"/>
                </a:ext>
              </a:extLst>
            </p:cNvPr>
            <p:cNvSpPr/>
            <p:nvPr/>
          </p:nvSpPr>
          <p:spPr>
            <a:xfrm>
              <a:off x="0" y="3231880"/>
              <a:ext cx="6096000" cy="5464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CaixaDeTexto 14">
              <a:extLst>
                <a:ext uri="{FF2B5EF4-FFF2-40B4-BE49-F238E27FC236}">
                  <a16:creationId xmlns:a16="http://schemas.microsoft.com/office/drawing/2014/main" id="{9DA3E6E8-8C62-24CE-F7EA-D8FDFB153C95}"/>
                </a:ext>
              </a:extLst>
            </p:cNvPr>
            <p:cNvSpPr txBox="1"/>
            <p:nvPr/>
          </p:nvSpPr>
          <p:spPr>
            <a:xfrm>
              <a:off x="0" y="3231880"/>
              <a:ext cx="6096000" cy="5464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3548"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pt-BR" sz="2000" kern="1200"/>
            </a:p>
          </p:txBody>
        </p:sp>
      </p:grpSp>
      <p:sp>
        <p:nvSpPr>
          <p:cNvPr id="7" name="CaixaDeTexto 6">
            <a:extLst>
              <a:ext uri="{FF2B5EF4-FFF2-40B4-BE49-F238E27FC236}">
                <a16:creationId xmlns:a16="http://schemas.microsoft.com/office/drawing/2014/main" id="{82BCB1C1-E1CC-8AB9-C1DD-95AD643BDD4F}"/>
              </a:ext>
            </a:extLst>
          </p:cNvPr>
          <p:cNvSpPr txBox="1"/>
          <p:nvPr/>
        </p:nvSpPr>
        <p:spPr>
          <a:xfrm>
            <a:off x="77709" y="3572552"/>
            <a:ext cx="8987081" cy="1015663"/>
          </a:xfrm>
          <a:prstGeom prst="rect">
            <a:avLst/>
          </a:prstGeom>
          <a:noFill/>
        </p:spPr>
        <p:txBody>
          <a:bodyPr wrap="square" rtlCol="0">
            <a:spAutoFit/>
          </a:bodyPr>
          <a:lstStyle/>
          <a:p>
            <a:pPr algn="just">
              <a:buClr>
                <a:srgbClr val="C00000"/>
              </a:buClr>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Ecosystem 1, 3 and 4, can be considered successful in their smart city initiatives and innovation ecosystem efforts; each was able to develop a new innovative value proposition and create a viable ecosystem that could deliver it to the market.</a:t>
            </a:r>
          </a:p>
          <a:p>
            <a:pPr marL="285750" indent="-285750" algn="just">
              <a:buClr>
                <a:srgbClr val="C00000"/>
              </a:buClr>
              <a:buFont typeface="Wingdings" panose="05000000000000000000" pitchFamily="2" charset="2"/>
              <a:buChar char="§"/>
            </a:pP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Diagrama 1">
            <a:extLst>
              <a:ext uri="{FF2B5EF4-FFF2-40B4-BE49-F238E27FC236}">
                <a16:creationId xmlns:a16="http://schemas.microsoft.com/office/drawing/2014/main" id="{11BA012E-ED7C-BFD5-62F1-EEAAD5217370}"/>
              </a:ext>
            </a:extLst>
          </p:cNvPr>
          <p:cNvGraphicFramePr/>
          <p:nvPr>
            <p:extLst>
              <p:ext uri="{D42A27DB-BD31-4B8C-83A1-F6EECF244321}">
                <p14:modId xmlns:p14="http://schemas.microsoft.com/office/powerpoint/2010/main" val="1479946827"/>
              </p:ext>
            </p:extLst>
          </p:nvPr>
        </p:nvGraphicFramePr>
        <p:xfrm>
          <a:off x="1940937" y="128091"/>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CaixaDeTexto 3">
            <a:extLst>
              <a:ext uri="{FF2B5EF4-FFF2-40B4-BE49-F238E27FC236}">
                <a16:creationId xmlns:a16="http://schemas.microsoft.com/office/drawing/2014/main" id="{CF43132D-2FEA-63BD-4580-680D6C516F75}"/>
              </a:ext>
            </a:extLst>
          </p:cNvPr>
          <p:cNvSpPr txBox="1"/>
          <p:nvPr/>
        </p:nvSpPr>
        <p:spPr>
          <a:xfrm>
            <a:off x="185890" y="1006559"/>
            <a:ext cx="3510093" cy="954107"/>
          </a:xfrm>
          <a:prstGeom prst="rect">
            <a:avLst/>
          </a:prstGeom>
          <a:noFill/>
        </p:spPr>
        <p:txBody>
          <a:bodyPr wrap="square" rtlCol="0">
            <a:spAutoFit/>
          </a:bodyPr>
          <a:lstStyle/>
          <a:p>
            <a:pPr algn="just"/>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Try, </a:t>
            </a:r>
            <a:r>
              <a:rPr lang="en-US" dirty="0">
                <a:latin typeface="Times New Roman" panose="02020603050405020304" pitchFamily="18" charset="0"/>
                <a:ea typeface="Calibri" panose="020F0502020204030204" pitchFamily="34" charset="0"/>
                <a:cs typeface="Times New Roman" panose="02020603050405020304" pitchFamily="18" charset="0"/>
              </a:rPr>
              <a:t>but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never advancing further than meeting with potential ecosystem actors to discuss new offerings such as ‘Indoor-Climate-as-a-Service’.</a:t>
            </a:r>
            <a:endParaRPr lang="pt-BR" dirty="0"/>
          </a:p>
        </p:txBody>
      </p:sp>
      <p:cxnSp>
        <p:nvCxnSpPr>
          <p:cNvPr id="17" name="Conector: Angulado 16">
            <a:extLst>
              <a:ext uri="{FF2B5EF4-FFF2-40B4-BE49-F238E27FC236}">
                <a16:creationId xmlns:a16="http://schemas.microsoft.com/office/drawing/2014/main" id="{67F0D401-5C92-E6A0-7562-57B2C1718100}"/>
              </a:ext>
            </a:extLst>
          </p:cNvPr>
          <p:cNvCxnSpPr/>
          <p:nvPr/>
        </p:nvCxnSpPr>
        <p:spPr>
          <a:xfrm rot="16200000" flipH="1">
            <a:off x="2432755" y="3369733"/>
            <a:ext cx="474134" cy="169333"/>
          </a:xfrm>
          <a:prstGeom prst="bentConnector3">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Angulado 18">
            <a:extLst>
              <a:ext uri="{FF2B5EF4-FFF2-40B4-BE49-F238E27FC236}">
                <a16:creationId xmlns:a16="http://schemas.microsoft.com/office/drawing/2014/main" id="{B6DDCA36-19F1-7C32-1B8B-BAD5AA3577E1}"/>
              </a:ext>
            </a:extLst>
          </p:cNvPr>
          <p:cNvCxnSpPr/>
          <p:nvPr/>
        </p:nvCxnSpPr>
        <p:spPr>
          <a:xfrm rot="5400000">
            <a:off x="5401272" y="3281271"/>
            <a:ext cx="441191" cy="316089"/>
          </a:xfrm>
          <a:prstGeom prst="bentConnector3">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do 20">
            <a:extLst>
              <a:ext uri="{FF2B5EF4-FFF2-40B4-BE49-F238E27FC236}">
                <a16:creationId xmlns:a16="http://schemas.microsoft.com/office/drawing/2014/main" id="{BDEE3A5D-B3DD-CE6F-3788-4CADEABC9530}"/>
              </a:ext>
            </a:extLst>
          </p:cNvPr>
          <p:cNvCxnSpPr/>
          <p:nvPr/>
        </p:nvCxnSpPr>
        <p:spPr>
          <a:xfrm rot="5400000">
            <a:off x="7110844" y="3274932"/>
            <a:ext cx="442579" cy="327378"/>
          </a:xfrm>
          <a:prstGeom prst="bentConnector3">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Angulado 24">
            <a:extLst>
              <a:ext uri="{FF2B5EF4-FFF2-40B4-BE49-F238E27FC236}">
                <a16:creationId xmlns:a16="http://schemas.microsoft.com/office/drawing/2014/main" id="{29BBFCFA-6772-D51F-7D01-9AC96E1C77C0}"/>
              </a:ext>
            </a:extLst>
          </p:cNvPr>
          <p:cNvCxnSpPr/>
          <p:nvPr/>
        </p:nvCxnSpPr>
        <p:spPr>
          <a:xfrm rot="16200000" flipH="1">
            <a:off x="3318933" y="1885245"/>
            <a:ext cx="801512" cy="395111"/>
          </a:xfrm>
          <a:prstGeom prst="bentConnector3">
            <a:avLst/>
          </a:prstGeom>
          <a:ln w="762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04346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3925</TotalTime>
  <Words>896</Words>
  <Application>Microsoft Office PowerPoint</Application>
  <PresentationFormat>Apresentação na tela (16:9)</PresentationFormat>
  <Paragraphs>54</Paragraphs>
  <Slides>10</Slides>
  <Notes>10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10</vt:i4>
      </vt:variant>
    </vt:vector>
  </HeadingPairs>
  <TitlesOfParts>
    <vt:vector size="16" baseType="lpstr">
      <vt:lpstr>Montserrat Medium</vt:lpstr>
      <vt:lpstr>Montserrat</vt:lpstr>
      <vt:lpstr>Arial</vt:lpstr>
      <vt:lpstr>Wingdings</vt:lpstr>
      <vt:lpstr>Times New Roman</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cp:lastModifiedBy>Jac ...</cp:lastModifiedBy>
  <cp:revision>10</cp:revision>
  <dcterms:modified xsi:type="dcterms:W3CDTF">2022-06-14T22:04:09Z</dcterms:modified>
</cp:coreProperties>
</file>