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04" r:id="rId3"/>
    <p:sldId id="318" r:id="rId4"/>
    <p:sldId id="319" r:id="rId5"/>
    <p:sldId id="320" r:id="rId6"/>
    <p:sldId id="321" r:id="rId7"/>
    <p:sldId id="305" r:id="rId8"/>
    <p:sldId id="303" r:id="rId9"/>
    <p:sldId id="306" r:id="rId10"/>
    <p:sldId id="298" r:id="rId11"/>
    <p:sldId id="299" r:id="rId12"/>
    <p:sldId id="307" r:id="rId13"/>
    <p:sldId id="300" r:id="rId14"/>
    <p:sldId id="301" r:id="rId15"/>
    <p:sldId id="308" r:id="rId16"/>
    <p:sldId id="309" r:id="rId17"/>
    <p:sldId id="291" r:id="rId18"/>
    <p:sldId id="310" r:id="rId19"/>
    <p:sldId id="311" r:id="rId20"/>
    <p:sldId id="292" r:id="rId21"/>
    <p:sldId id="312" r:id="rId22"/>
    <p:sldId id="313" r:id="rId23"/>
    <p:sldId id="314" r:id="rId24"/>
    <p:sldId id="315" r:id="rId25"/>
    <p:sldId id="316" r:id="rId26"/>
    <p:sldId id="31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0000"/>
    <a:srgbClr val="FF7C80"/>
    <a:srgbClr val="FFCCFF"/>
    <a:srgbClr val="00CC99"/>
    <a:srgbClr val="66FFFF"/>
    <a:srgbClr val="FF9999"/>
    <a:srgbClr val="0000FF"/>
    <a:srgbClr val="00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10FBB-DF7B-4451-A676-7458085F0AB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51652CE-DC8B-4B3D-A47A-21864ED3431D}">
      <dgm:prSet phldrT="[Texto]" custT="1"/>
      <dgm:spPr>
        <a:solidFill>
          <a:srgbClr val="CC0000"/>
        </a:solidFill>
      </dgm:spPr>
      <dgm:t>
        <a:bodyPr/>
        <a:lstStyle/>
        <a:p>
          <a:r>
            <a:rPr lang="pt-BR" sz="2000" dirty="0"/>
            <a:t>Mercado</a:t>
          </a:r>
        </a:p>
      </dgm:t>
    </dgm:pt>
    <dgm:pt modelId="{0B37DC86-FE56-4CAE-B626-B5A59D1BFB31}" type="parTrans" cxnId="{F685B7CA-ECDD-4A74-83BD-EBCB362D9A86}">
      <dgm:prSet/>
      <dgm:spPr/>
      <dgm:t>
        <a:bodyPr/>
        <a:lstStyle/>
        <a:p>
          <a:endParaRPr lang="pt-BR"/>
        </a:p>
      </dgm:t>
    </dgm:pt>
    <dgm:pt modelId="{863964D5-FAB6-4287-899D-80D71BA0C4FF}" type="sibTrans" cxnId="{F685B7CA-ECDD-4A74-83BD-EBCB362D9A86}">
      <dgm:prSet/>
      <dgm:spPr>
        <a:ln w="28575">
          <a:solidFill>
            <a:srgbClr val="66FFFF"/>
          </a:solidFill>
        </a:ln>
      </dgm:spPr>
      <dgm:t>
        <a:bodyPr/>
        <a:lstStyle/>
        <a:p>
          <a:endParaRPr lang="pt-BR"/>
        </a:p>
      </dgm:t>
    </dgm:pt>
    <dgm:pt modelId="{20A9C802-EC11-4494-BE0F-11DED259645F}">
      <dgm:prSet phldrT="[Texto]" custT="1"/>
      <dgm:spPr/>
      <dgm:t>
        <a:bodyPr/>
        <a:lstStyle/>
        <a:p>
          <a:r>
            <a:rPr lang="pt-BR" sz="2000" dirty="0"/>
            <a:t>Liquidez</a:t>
          </a:r>
        </a:p>
      </dgm:t>
    </dgm:pt>
    <dgm:pt modelId="{C9689DD4-288E-4CD3-9F83-F8DA10338BDE}" type="parTrans" cxnId="{6789819B-F18C-480A-822E-4D7EEA59535D}">
      <dgm:prSet/>
      <dgm:spPr/>
      <dgm:t>
        <a:bodyPr/>
        <a:lstStyle/>
        <a:p>
          <a:endParaRPr lang="pt-BR"/>
        </a:p>
      </dgm:t>
    </dgm:pt>
    <dgm:pt modelId="{F325500E-A126-4983-BE1F-8A4A3EE82FCA}" type="sibTrans" cxnId="{6789819B-F18C-480A-822E-4D7EEA59535D}">
      <dgm:prSet/>
      <dgm:spPr>
        <a:ln w="28575">
          <a:solidFill>
            <a:srgbClr val="66FFFF"/>
          </a:solidFill>
        </a:ln>
      </dgm:spPr>
      <dgm:t>
        <a:bodyPr/>
        <a:lstStyle/>
        <a:p>
          <a:endParaRPr lang="pt-BR"/>
        </a:p>
      </dgm:t>
    </dgm:pt>
    <dgm:pt modelId="{66252F6B-2EA6-469E-9F4F-37DE451EA902}">
      <dgm:prSet phldrT="[Texto]" custT="1"/>
      <dgm:spPr/>
      <dgm:t>
        <a:bodyPr/>
        <a:lstStyle/>
        <a:p>
          <a:r>
            <a:rPr lang="pt-BR" sz="1600" dirty="0"/>
            <a:t>Operacional</a:t>
          </a:r>
        </a:p>
      </dgm:t>
    </dgm:pt>
    <dgm:pt modelId="{7748C734-2575-4278-8071-953778AB7AE7}" type="parTrans" cxnId="{7D65EC7C-CC0A-4B5B-A456-7D9FA8F45FBF}">
      <dgm:prSet/>
      <dgm:spPr/>
      <dgm:t>
        <a:bodyPr/>
        <a:lstStyle/>
        <a:p>
          <a:endParaRPr lang="pt-BR"/>
        </a:p>
      </dgm:t>
    </dgm:pt>
    <dgm:pt modelId="{2AB6FF64-0894-4007-8A0A-F7C64199CC01}" type="sibTrans" cxnId="{7D65EC7C-CC0A-4B5B-A456-7D9FA8F45FBF}">
      <dgm:prSet/>
      <dgm:spPr>
        <a:ln w="28575">
          <a:solidFill>
            <a:srgbClr val="66FFFF"/>
          </a:solidFill>
        </a:ln>
      </dgm:spPr>
      <dgm:t>
        <a:bodyPr/>
        <a:lstStyle/>
        <a:p>
          <a:endParaRPr lang="pt-BR"/>
        </a:p>
      </dgm:t>
    </dgm:pt>
    <dgm:pt modelId="{F63A6341-D764-45CC-8626-4CE61D0EFABD}">
      <dgm:prSet phldrT="[Texto]" custT="1"/>
      <dgm:spPr/>
      <dgm:t>
        <a:bodyPr/>
        <a:lstStyle/>
        <a:p>
          <a:r>
            <a:rPr lang="pt-BR" sz="2000" dirty="0"/>
            <a:t>Legal</a:t>
          </a:r>
        </a:p>
      </dgm:t>
    </dgm:pt>
    <dgm:pt modelId="{C8D2D6F5-B293-4C1C-97BD-480C25104ED4}" type="parTrans" cxnId="{A99E271E-D713-4767-9408-B6FEC9684CDF}">
      <dgm:prSet/>
      <dgm:spPr/>
      <dgm:t>
        <a:bodyPr/>
        <a:lstStyle/>
        <a:p>
          <a:endParaRPr lang="pt-BR"/>
        </a:p>
      </dgm:t>
    </dgm:pt>
    <dgm:pt modelId="{F559563D-9345-4A60-834B-0D959DD052D1}" type="sibTrans" cxnId="{A99E271E-D713-4767-9408-B6FEC9684CDF}">
      <dgm:prSet/>
      <dgm:spPr>
        <a:ln w="28575">
          <a:solidFill>
            <a:srgbClr val="66FFFF"/>
          </a:solidFill>
        </a:ln>
      </dgm:spPr>
      <dgm:t>
        <a:bodyPr/>
        <a:lstStyle/>
        <a:p>
          <a:endParaRPr lang="pt-BR"/>
        </a:p>
      </dgm:t>
    </dgm:pt>
    <dgm:pt modelId="{05F80BB8-E4F6-4DDF-A98A-7A7FD59F416B}">
      <dgm:prSet phldrT="[Texto]" custT="1"/>
      <dgm:spPr/>
      <dgm:t>
        <a:bodyPr/>
        <a:lstStyle/>
        <a:p>
          <a:r>
            <a:rPr lang="pt-BR" sz="2000" dirty="0"/>
            <a:t>Crédito</a:t>
          </a:r>
        </a:p>
      </dgm:t>
    </dgm:pt>
    <dgm:pt modelId="{D7A7D691-0240-4FD7-8275-534319A2E5D9}" type="parTrans" cxnId="{9399DA2A-36C3-4EE3-ACD3-3CE2F4DCD9FD}">
      <dgm:prSet/>
      <dgm:spPr/>
      <dgm:t>
        <a:bodyPr/>
        <a:lstStyle/>
        <a:p>
          <a:endParaRPr lang="pt-BR"/>
        </a:p>
      </dgm:t>
    </dgm:pt>
    <dgm:pt modelId="{79C156E1-E89B-40F2-B581-561B379F68FE}" type="sibTrans" cxnId="{9399DA2A-36C3-4EE3-ACD3-3CE2F4DCD9FD}">
      <dgm:prSet/>
      <dgm:spPr>
        <a:ln w="28575">
          <a:solidFill>
            <a:srgbClr val="66FFFF"/>
          </a:solidFill>
        </a:ln>
      </dgm:spPr>
      <dgm:t>
        <a:bodyPr/>
        <a:lstStyle/>
        <a:p>
          <a:endParaRPr lang="pt-BR"/>
        </a:p>
      </dgm:t>
    </dgm:pt>
    <dgm:pt modelId="{3E0260D7-9B8F-41A7-BC70-4F12DB451D25}" type="pres">
      <dgm:prSet presAssocID="{15710FBB-DF7B-4451-A676-7458085F0ABC}" presName="cycle" presStyleCnt="0">
        <dgm:presLayoutVars>
          <dgm:dir/>
          <dgm:resizeHandles val="exact"/>
        </dgm:presLayoutVars>
      </dgm:prSet>
      <dgm:spPr/>
    </dgm:pt>
    <dgm:pt modelId="{7D6B192A-4604-4E18-BF16-C4DA5E316CDE}" type="pres">
      <dgm:prSet presAssocID="{151652CE-DC8B-4B3D-A47A-21864ED3431D}" presName="node" presStyleLbl="node1" presStyleIdx="0" presStyleCnt="5">
        <dgm:presLayoutVars>
          <dgm:bulletEnabled val="1"/>
        </dgm:presLayoutVars>
      </dgm:prSet>
      <dgm:spPr/>
    </dgm:pt>
    <dgm:pt modelId="{36E04BBE-9D38-4659-A1D7-91FCC6DF2B6D}" type="pres">
      <dgm:prSet presAssocID="{151652CE-DC8B-4B3D-A47A-21864ED3431D}" presName="spNode" presStyleCnt="0"/>
      <dgm:spPr/>
    </dgm:pt>
    <dgm:pt modelId="{4507EA0E-4543-4D5D-A3E2-F468C53B2F03}" type="pres">
      <dgm:prSet presAssocID="{863964D5-FAB6-4287-899D-80D71BA0C4FF}" presName="sibTrans" presStyleLbl="sibTrans1D1" presStyleIdx="0" presStyleCnt="5"/>
      <dgm:spPr/>
    </dgm:pt>
    <dgm:pt modelId="{0D459F88-308E-4672-9D60-CE4F75D7B535}" type="pres">
      <dgm:prSet presAssocID="{20A9C802-EC11-4494-BE0F-11DED259645F}" presName="node" presStyleLbl="node1" presStyleIdx="1" presStyleCnt="5" custRadScaleRad="100254" custRadScaleInc="19897">
        <dgm:presLayoutVars>
          <dgm:bulletEnabled val="1"/>
        </dgm:presLayoutVars>
      </dgm:prSet>
      <dgm:spPr/>
    </dgm:pt>
    <dgm:pt modelId="{2795D0C4-B910-4B0F-9790-A2FC127EAA79}" type="pres">
      <dgm:prSet presAssocID="{20A9C802-EC11-4494-BE0F-11DED259645F}" presName="spNode" presStyleCnt="0"/>
      <dgm:spPr/>
    </dgm:pt>
    <dgm:pt modelId="{72447828-D51C-49DD-93A2-3DAC156E8D90}" type="pres">
      <dgm:prSet presAssocID="{F325500E-A126-4983-BE1F-8A4A3EE82FCA}" presName="sibTrans" presStyleLbl="sibTrans1D1" presStyleIdx="1" presStyleCnt="5"/>
      <dgm:spPr/>
    </dgm:pt>
    <dgm:pt modelId="{93609A4C-5C53-478A-8A25-A39194296620}" type="pres">
      <dgm:prSet presAssocID="{66252F6B-2EA6-469E-9F4F-37DE451EA902}" presName="node" presStyleLbl="node1" presStyleIdx="2" presStyleCnt="5" custRadScaleRad="100228" custRadScaleInc="-45521">
        <dgm:presLayoutVars>
          <dgm:bulletEnabled val="1"/>
        </dgm:presLayoutVars>
      </dgm:prSet>
      <dgm:spPr/>
    </dgm:pt>
    <dgm:pt modelId="{04A28949-A670-44B5-9098-D7254E5C384F}" type="pres">
      <dgm:prSet presAssocID="{66252F6B-2EA6-469E-9F4F-37DE451EA902}" presName="spNode" presStyleCnt="0"/>
      <dgm:spPr/>
    </dgm:pt>
    <dgm:pt modelId="{4F0A87AE-C7DF-4DB3-BADA-A4966790B294}" type="pres">
      <dgm:prSet presAssocID="{2AB6FF64-0894-4007-8A0A-F7C64199CC01}" presName="sibTrans" presStyleLbl="sibTrans1D1" presStyleIdx="2" presStyleCnt="5"/>
      <dgm:spPr/>
    </dgm:pt>
    <dgm:pt modelId="{53F75BA5-AFC7-4D4E-8BFE-A179E6C78EBF}" type="pres">
      <dgm:prSet presAssocID="{F63A6341-D764-45CC-8626-4CE61D0EFABD}" presName="node" presStyleLbl="node1" presStyleIdx="3" presStyleCnt="5" custRadScaleRad="96319" custRadScaleInc="32759">
        <dgm:presLayoutVars>
          <dgm:bulletEnabled val="1"/>
        </dgm:presLayoutVars>
      </dgm:prSet>
      <dgm:spPr/>
    </dgm:pt>
    <dgm:pt modelId="{E2F5C62D-392D-4108-89F4-15F6D8854504}" type="pres">
      <dgm:prSet presAssocID="{F63A6341-D764-45CC-8626-4CE61D0EFABD}" presName="spNode" presStyleCnt="0"/>
      <dgm:spPr/>
    </dgm:pt>
    <dgm:pt modelId="{FF65B856-A1F0-4F97-B985-FDCD0F487602}" type="pres">
      <dgm:prSet presAssocID="{F559563D-9345-4A60-834B-0D959DD052D1}" presName="sibTrans" presStyleLbl="sibTrans1D1" presStyleIdx="3" presStyleCnt="5"/>
      <dgm:spPr/>
    </dgm:pt>
    <dgm:pt modelId="{02ACC097-09EE-41E9-9FF3-B68613AC38F2}" type="pres">
      <dgm:prSet presAssocID="{05F80BB8-E4F6-4DDF-A98A-7A7FD59F416B}" presName="node" presStyleLbl="node1" presStyleIdx="4" presStyleCnt="5" custRadScaleRad="97951" custRadScaleInc="-17327">
        <dgm:presLayoutVars>
          <dgm:bulletEnabled val="1"/>
        </dgm:presLayoutVars>
      </dgm:prSet>
      <dgm:spPr/>
    </dgm:pt>
    <dgm:pt modelId="{0C55C630-5960-4739-8EF0-B6692A790FC7}" type="pres">
      <dgm:prSet presAssocID="{05F80BB8-E4F6-4DDF-A98A-7A7FD59F416B}" presName="spNode" presStyleCnt="0"/>
      <dgm:spPr/>
    </dgm:pt>
    <dgm:pt modelId="{E9EFF7F0-50C5-4E57-A794-5C91121A3062}" type="pres">
      <dgm:prSet presAssocID="{79C156E1-E89B-40F2-B581-561B379F68FE}" presName="sibTrans" presStyleLbl="sibTrans1D1" presStyleIdx="4" presStyleCnt="5"/>
      <dgm:spPr/>
    </dgm:pt>
  </dgm:ptLst>
  <dgm:cxnLst>
    <dgm:cxn modelId="{2461E504-0D9B-4125-AD94-8C9627A8E40B}" type="presOf" srcId="{863964D5-FAB6-4287-899D-80D71BA0C4FF}" destId="{4507EA0E-4543-4D5D-A3E2-F468C53B2F03}" srcOrd="0" destOrd="0" presId="urn:microsoft.com/office/officeart/2005/8/layout/cycle6"/>
    <dgm:cxn modelId="{0C955209-CAB4-4039-A0E3-C77E7EED023D}" type="presOf" srcId="{F325500E-A126-4983-BE1F-8A4A3EE82FCA}" destId="{72447828-D51C-49DD-93A2-3DAC156E8D90}" srcOrd="0" destOrd="0" presId="urn:microsoft.com/office/officeart/2005/8/layout/cycle6"/>
    <dgm:cxn modelId="{EB510D12-2EBA-439C-82B2-ACB697432BAB}" type="presOf" srcId="{20A9C802-EC11-4494-BE0F-11DED259645F}" destId="{0D459F88-308E-4672-9D60-CE4F75D7B535}" srcOrd="0" destOrd="0" presId="urn:microsoft.com/office/officeart/2005/8/layout/cycle6"/>
    <dgm:cxn modelId="{A99E271E-D713-4767-9408-B6FEC9684CDF}" srcId="{15710FBB-DF7B-4451-A676-7458085F0ABC}" destId="{F63A6341-D764-45CC-8626-4CE61D0EFABD}" srcOrd="3" destOrd="0" parTransId="{C8D2D6F5-B293-4C1C-97BD-480C25104ED4}" sibTransId="{F559563D-9345-4A60-834B-0D959DD052D1}"/>
    <dgm:cxn modelId="{9399DA2A-36C3-4EE3-ACD3-3CE2F4DCD9FD}" srcId="{15710FBB-DF7B-4451-A676-7458085F0ABC}" destId="{05F80BB8-E4F6-4DDF-A98A-7A7FD59F416B}" srcOrd="4" destOrd="0" parTransId="{D7A7D691-0240-4FD7-8275-534319A2E5D9}" sibTransId="{79C156E1-E89B-40F2-B581-561B379F68FE}"/>
    <dgm:cxn modelId="{66C14848-5B6C-4D85-A0C9-247507E3B311}" type="presOf" srcId="{151652CE-DC8B-4B3D-A47A-21864ED3431D}" destId="{7D6B192A-4604-4E18-BF16-C4DA5E316CDE}" srcOrd="0" destOrd="0" presId="urn:microsoft.com/office/officeart/2005/8/layout/cycle6"/>
    <dgm:cxn modelId="{25BFE44D-F3AE-465E-87B7-8E1B9D121937}" type="presOf" srcId="{05F80BB8-E4F6-4DDF-A98A-7A7FD59F416B}" destId="{02ACC097-09EE-41E9-9FF3-B68613AC38F2}" srcOrd="0" destOrd="0" presId="urn:microsoft.com/office/officeart/2005/8/layout/cycle6"/>
    <dgm:cxn modelId="{7D65EC7C-CC0A-4B5B-A456-7D9FA8F45FBF}" srcId="{15710FBB-DF7B-4451-A676-7458085F0ABC}" destId="{66252F6B-2EA6-469E-9F4F-37DE451EA902}" srcOrd="2" destOrd="0" parTransId="{7748C734-2575-4278-8071-953778AB7AE7}" sibTransId="{2AB6FF64-0894-4007-8A0A-F7C64199CC01}"/>
    <dgm:cxn modelId="{EE6FA28D-EA6E-4A18-AA0D-18E78046E59F}" type="presOf" srcId="{15710FBB-DF7B-4451-A676-7458085F0ABC}" destId="{3E0260D7-9B8F-41A7-BC70-4F12DB451D25}" srcOrd="0" destOrd="0" presId="urn:microsoft.com/office/officeart/2005/8/layout/cycle6"/>
    <dgm:cxn modelId="{6789819B-F18C-480A-822E-4D7EEA59535D}" srcId="{15710FBB-DF7B-4451-A676-7458085F0ABC}" destId="{20A9C802-EC11-4494-BE0F-11DED259645F}" srcOrd="1" destOrd="0" parTransId="{C9689DD4-288E-4CD3-9F83-F8DA10338BDE}" sibTransId="{F325500E-A126-4983-BE1F-8A4A3EE82FCA}"/>
    <dgm:cxn modelId="{F685B7CA-ECDD-4A74-83BD-EBCB362D9A86}" srcId="{15710FBB-DF7B-4451-A676-7458085F0ABC}" destId="{151652CE-DC8B-4B3D-A47A-21864ED3431D}" srcOrd="0" destOrd="0" parTransId="{0B37DC86-FE56-4CAE-B626-B5A59D1BFB31}" sibTransId="{863964D5-FAB6-4287-899D-80D71BA0C4FF}"/>
    <dgm:cxn modelId="{4221B6D0-6575-4F58-8B93-E69A5AE9BB7D}" type="presOf" srcId="{F63A6341-D764-45CC-8626-4CE61D0EFABD}" destId="{53F75BA5-AFC7-4D4E-8BFE-A179E6C78EBF}" srcOrd="0" destOrd="0" presId="urn:microsoft.com/office/officeart/2005/8/layout/cycle6"/>
    <dgm:cxn modelId="{215B00D5-1B79-415F-A73D-6156C24E0663}" type="presOf" srcId="{2AB6FF64-0894-4007-8A0A-F7C64199CC01}" destId="{4F0A87AE-C7DF-4DB3-BADA-A4966790B294}" srcOrd="0" destOrd="0" presId="urn:microsoft.com/office/officeart/2005/8/layout/cycle6"/>
    <dgm:cxn modelId="{BD298CDD-82F0-40C0-8DBD-A8C1D992F234}" type="presOf" srcId="{79C156E1-E89B-40F2-B581-561B379F68FE}" destId="{E9EFF7F0-50C5-4E57-A794-5C91121A3062}" srcOrd="0" destOrd="0" presId="urn:microsoft.com/office/officeart/2005/8/layout/cycle6"/>
    <dgm:cxn modelId="{252204F2-E2AB-4F3B-9A81-39FC5F28F431}" type="presOf" srcId="{F559563D-9345-4A60-834B-0D959DD052D1}" destId="{FF65B856-A1F0-4F97-B985-FDCD0F487602}" srcOrd="0" destOrd="0" presId="urn:microsoft.com/office/officeart/2005/8/layout/cycle6"/>
    <dgm:cxn modelId="{B036F3F3-EC0C-40AB-8205-261E4924014F}" type="presOf" srcId="{66252F6B-2EA6-469E-9F4F-37DE451EA902}" destId="{93609A4C-5C53-478A-8A25-A39194296620}" srcOrd="0" destOrd="0" presId="urn:microsoft.com/office/officeart/2005/8/layout/cycle6"/>
    <dgm:cxn modelId="{E1F4EAE3-C476-46B9-ADD7-3D61BF56D6CB}" type="presParOf" srcId="{3E0260D7-9B8F-41A7-BC70-4F12DB451D25}" destId="{7D6B192A-4604-4E18-BF16-C4DA5E316CDE}" srcOrd="0" destOrd="0" presId="urn:microsoft.com/office/officeart/2005/8/layout/cycle6"/>
    <dgm:cxn modelId="{FBB5B8FE-ECC0-4D18-92A1-FFDCD7E66B32}" type="presParOf" srcId="{3E0260D7-9B8F-41A7-BC70-4F12DB451D25}" destId="{36E04BBE-9D38-4659-A1D7-91FCC6DF2B6D}" srcOrd="1" destOrd="0" presId="urn:microsoft.com/office/officeart/2005/8/layout/cycle6"/>
    <dgm:cxn modelId="{03676820-988E-46D4-A5D4-1031B01243D6}" type="presParOf" srcId="{3E0260D7-9B8F-41A7-BC70-4F12DB451D25}" destId="{4507EA0E-4543-4D5D-A3E2-F468C53B2F03}" srcOrd="2" destOrd="0" presId="urn:microsoft.com/office/officeart/2005/8/layout/cycle6"/>
    <dgm:cxn modelId="{1FBB9A8F-3AA7-4105-9C18-EAB4CB057F95}" type="presParOf" srcId="{3E0260D7-9B8F-41A7-BC70-4F12DB451D25}" destId="{0D459F88-308E-4672-9D60-CE4F75D7B535}" srcOrd="3" destOrd="0" presId="urn:microsoft.com/office/officeart/2005/8/layout/cycle6"/>
    <dgm:cxn modelId="{F8B4037C-8169-4FAB-976F-8E29EED139C7}" type="presParOf" srcId="{3E0260D7-9B8F-41A7-BC70-4F12DB451D25}" destId="{2795D0C4-B910-4B0F-9790-A2FC127EAA79}" srcOrd="4" destOrd="0" presId="urn:microsoft.com/office/officeart/2005/8/layout/cycle6"/>
    <dgm:cxn modelId="{F29E6392-56E7-49A8-91C8-231C068DA0CD}" type="presParOf" srcId="{3E0260D7-9B8F-41A7-BC70-4F12DB451D25}" destId="{72447828-D51C-49DD-93A2-3DAC156E8D90}" srcOrd="5" destOrd="0" presId="urn:microsoft.com/office/officeart/2005/8/layout/cycle6"/>
    <dgm:cxn modelId="{3E5F50B9-796B-4F8A-86EA-034CAA0CE85F}" type="presParOf" srcId="{3E0260D7-9B8F-41A7-BC70-4F12DB451D25}" destId="{93609A4C-5C53-478A-8A25-A39194296620}" srcOrd="6" destOrd="0" presId="urn:microsoft.com/office/officeart/2005/8/layout/cycle6"/>
    <dgm:cxn modelId="{F2FD0175-0E8D-4205-874C-2FE800A4C4A4}" type="presParOf" srcId="{3E0260D7-9B8F-41A7-BC70-4F12DB451D25}" destId="{04A28949-A670-44B5-9098-D7254E5C384F}" srcOrd="7" destOrd="0" presId="urn:microsoft.com/office/officeart/2005/8/layout/cycle6"/>
    <dgm:cxn modelId="{9CDB6F4B-A696-47F4-AE82-A81A49C30555}" type="presParOf" srcId="{3E0260D7-9B8F-41A7-BC70-4F12DB451D25}" destId="{4F0A87AE-C7DF-4DB3-BADA-A4966790B294}" srcOrd="8" destOrd="0" presId="urn:microsoft.com/office/officeart/2005/8/layout/cycle6"/>
    <dgm:cxn modelId="{49A3FE75-389E-4D66-8466-07B8A4165358}" type="presParOf" srcId="{3E0260D7-9B8F-41A7-BC70-4F12DB451D25}" destId="{53F75BA5-AFC7-4D4E-8BFE-A179E6C78EBF}" srcOrd="9" destOrd="0" presId="urn:microsoft.com/office/officeart/2005/8/layout/cycle6"/>
    <dgm:cxn modelId="{99F9437E-DAFF-4764-A5C0-A5C8D9BBBBF6}" type="presParOf" srcId="{3E0260D7-9B8F-41A7-BC70-4F12DB451D25}" destId="{E2F5C62D-392D-4108-89F4-15F6D8854504}" srcOrd="10" destOrd="0" presId="urn:microsoft.com/office/officeart/2005/8/layout/cycle6"/>
    <dgm:cxn modelId="{8D4925A9-5172-4083-8170-DBE02DEFA66C}" type="presParOf" srcId="{3E0260D7-9B8F-41A7-BC70-4F12DB451D25}" destId="{FF65B856-A1F0-4F97-B985-FDCD0F487602}" srcOrd="11" destOrd="0" presId="urn:microsoft.com/office/officeart/2005/8/layout/cycle6"/>
    <dgm:cxn modelId="{17DCA4FE-51C6-4D5C-A99D-C8AE5A59E5A6}" type="presParOf" srcId="{3E0260D7-9B8F-41A7-BC70-4F12DB451D25}" destId="{02ACC097-09EE-41E9-9FF3-B68613AC38F2}" srcOrd="12" destOrd="0" presId="urn:microsoft.com/office/officeart/2005/8/layout/cycle6"/>
    <dgm:cxn modelId="{C54EAEB6-E322-4234-B066-4640F45D4E77}" type="presParOf" srcId="{3E0260D7-9B8F-41A7-BC70-4F12DB451D25}" destId="{0C55C630-5960-4739-8EF0-B6692A790FC7}" srcOrd="13" destOrd="0" presId="urn:microsoft.com/office/officeart/2005/8/layout/cycle6"/>
    <dgm:cxn modelId="{8AD689C3-E851-4C3E-9CD6-AC575316083B}" type="presParOf" srcId="{3E0260D7-9B8F-41A7-BC70-4F12DB451D25}" destId="{E9EFF7F0-50C5-4E57-A794-5C91121A306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B192A-4604-4E18-BF16-C4DA5E316CDE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Mercado</a:t>
          </a:r>
        </a:p>
      </dsp:txBody>
      <dsp:txXfrm>
        <a:off x="2422865" y="44730"/>
        <a:ext cx="1250268" cy="783022"/>
      </dsp:txXfrm>
    </dsp:sp>
    <dsp:sp modelId="{4507EA0E-4543-4D5D-A3E2-F468C53B2F03}">
      <dsp:nvSpPr>
        <dsp:cNvPr id="0" name=""/>
        <dsp:cNvSpPr/>
      </dsp:nvSpPr>
      <dsp:spPr>
        <a:xfrm>
          <a:off x="1321895" y="438935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4223" y="135472"/>
              </a:moveTo>
              <a:arcTo wR="1732594" hR="1732594" stAng="17568477" swAng="2282370"/>
            </a:path>
          </a:pathLst>
        </a:custGeom>
        <a:noFill/>
        <a:ln w="28575" cap="flat" cmpd="sng" algn="ctr">
          <a:solidFill>
            <a:srgbClr val="66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59F88-308E-4672-9D60-CE4F75D7B535}">
      <dsp:nvSpPr>
        <dsp:cNvPr id="0" name=""/>
        <dsp:cNvSpPr/>
      </dsp:nvSpPr>
      <dsp:spPr>
        <a:xfrm>
          <a:off x="4071436" y="1337591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Liquidez</a:t>
          </a:r>
        </a:p>
      </dsp:txBody>
      <dsp:txXfrm>
        <a:off x="4113796" y="1379951"/>
        <a:ext cx="1250268" cy="783022"/>
      </dsp:txXfrm>
    </dsp:sp>
    <dsp:sp modelId="{72447828-D51C-49DD-93A2-3DAC156E8D90}">
      <dsp:nvSpPr>
        <dsp:cNvPr id="0" name=""/>
        <dsp:cNvSpPr/>
      </dsp:nvSpPr>
      <dsp:spPr>
        <a:xfrm>
          <a:off x="1319808" y="436203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4632" y="1776487"/>
              </a:moveTo>
              <a:arcTo wR="1732594" hR="1732594" stAng="87099" swAng="1442048"/>
            </a:path>
          </a:pathLst>
        </a:custGeom>
        <a:noFill/>
        <a:ln w="28575" cap="flat" cmpd="sng" algn="ctr">
          <a:solidFill>
            <a:srgbClr val="66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09A4C-5C53-478A-8A25-A39194296620}">
      <dsp:nvSpPr>
        <dsp:cNvPr id="0" name=""/>
        <dsp:cNvSpPr/>
      </dsp:nvSpPr>
      <dsp:spPr>
        <a:xfrm>
          <a:off x="3648983" y="2920946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Operacional</a:t>
          </a:r>
        </a:p>
      </dsp:txBody>
      <dsp:txXfrm>
        <a:off x="3691343" y="2963306"/>
        <a:ext cx="1250268" cy="783022"/>
      </dsp:txXfrm>
    </dsp:sp>
    <dsp:sp modelId="{4F0A87AE-C7DF-4DB3-BADA-A4966790B294}">
      <dsp:nvSpPr>
        <dsp:cNvPr id="0" name=""/>
        <dsp:cNvSpPr/>
      </dsp:nvSpPr>
      <dsp:spPr>
        <a:xfrm>
          <a:off x="1419560" y="403902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243628" y="3388108"/>
              </a:moveTo>
              <a:arcTo wR="1732594" hR="1732594" stAng="4370716" swAng="2208101"/>
            </a:path>
          </a:pathLst>
        </a:custGeom>
        <a:noFill/>
        <a:ln w="28575" cap="flat" cmpd="sng" algn="ctr">
          <a:solidFill>
            <a:srgbClr val="66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75BA5-AFC7-4D4E-8BFE-A179E6C78EBF}">
      <dsp:nvSpPr>
        <dsp:cNvPr id="0" name=""/>
        <dsp:cNvSpPr/>
      </dsp:nvSpPr>
      <dsp:spPr>
        <a:xfrm>
          <a:off x="1224139" y="2938197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Legal</a:t>
          </a:r>
        </a:p>
      </dsp:txBody>
      <dsp:txXfrm>
        <a:off x="1266499" y="2980557"/>
        <a:ext cx="1250268" cy="783022"/>
      </dsp:txXfrm>
    </dsp:sp>
    <dsp:sp modelId="{FF65B856-A1F0-4F97-B985-FDCD0F487602}">
      <dsp:nvSpPr>
        <dsp:cNvPr id="0" name=""/>
        <dsp:cNvSpPr/>
      </dsp:nvSpPr>
      <dsp:spPr>
        <a:xfrm>
          <a:off x="1348154" y="362525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15211" y="2568916"/>
              </a:moveTo>
              <a:arcTo wR="1732594" hR="1732594" stAng="9068290" swAng="1514720"/>
            </a:path>
          </a:pathLst>
        </a:custGeom>
        <a:noFill/>
        <a:ln w="28575" cap="flat" cmpd="sng" algn="ctr">
          <a:solidFill>
            <a:srgbClr val="66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CC097-09EE-41E9-9FF3-B68613AC38F2}">
      <dsp:nvSpPr>
        <dsp:cNvPr id="0" name=""/>
        <dsp:cNvSpPr/>
      </dsp:nvSpPr>
      <dsp:spPr>
        <a:xfrm>
          <a:off x="732693" y="1328957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Crédito</a:t>
          </a:r>
        </a:p>
      </dsp:txBody>
      <dsp:txXfrm>
        <a:off x="775053" y="1371317"/>
        <a:ext cx="1250268" cy="783022"/>
      </dsp:txXfrm>
    </dsp:sp>
    <dsp:sp modelId="{E9EFF7F0-50C5-4E57-A794-5C91121A3062}">
      <dsp:nvSpPr>
        <dsp:cNvPr id="0" name=""/>
        <dsp:cNvSpPr/>
      </dsp:nvSpPr>
      <dsp:spPr>
        <a:xfrm>
          <a:off x="1368846" y="412867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9709" y="906334"/>
              </a:moveTo>
              <a:arcTo wR="1732594" hR="1732594" stAng="12508955" swAng="2193739"/>
            </a:path>
          </a:pathLst>
        </a:custGeom>
        <a:noFill/>
        <a:ln w="28575" cap="flat" cmpd="sng" algn="ctr">
          <a:solidFill>
            <a:srgbClr val="66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6589-9362-4294-8072-328A12ADE78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CF6DC6F-0AE3-438B-8D96-94F31C66A529}"/>
              </a:ext>
            </a:extLst>
          </p:cNvPr>
          <p:cNvSpPr txBox="1"/>
          <p:nvPr/>
        </p:nvSpPr>
        <p:spPr>
          <a:xfrm>
            <a:off x="933512" y="1345509"/>
            <a:ext cx="717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RAD1304 - Administração Financeira II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3FC2D9-B1BA-4A72-AF1F-B57D73CB5C1B}"/>
              </a:ext>
            </a:extLst>
          </p:cNvPr>
          <p:cNvSpPr txBox="1"/>
          <p:nvPr/>
        </p:nvSpPr>
        <p:spPr>
          <a:xfrm>
            <a:off x="1643329" y="2809628"/>
            <a:ext cx="57571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Fundamentos de Risco</a:t>
            </a:r>
          </a:p>
          <a:p>
            <a:pPr algn="ctr"/>
            <a:endParaRPr lang="pt-BR" sz="5400" dirty="0">
              <a:solidFill>
                <a:srgbClr val="002060"/>
              </a:solidFill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Prof. Dr. Tabajara Pimenta Junior</a:t>
            </a:r>
          </a:p>
          <a:p>
            <a:pPr algn="ctr"/>
            <a:r>
              <a:rPr lang="pt-BR" dirty="0"/>
              <a:t>FEA-RP/USP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119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6" name="CaixaDeTexto 15"/>
          <p:cNvSpPr txBox="1"/>
          <p:nvPr/>
        </p:nvSpPr>
        <p:spPr>
          <a:xfrm>
            <a:off x="1104182" y="2710629"/>
            <a:ext cx="7185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O termo risco provém do italiano </a:t>
            </a:r>
            <a:r>
              <a:rPr lang="pt-BR" sz="2400" dirty="0" err="1">
                <a:solidFill>
                  <a:srgbClr val="FFCCFF"/>
                </a:solidFill>
              </a:rPr>
              <a:t>risico</a:t>
            </a:r>
            <a:r>
              <a:rPr lang="pt-BR" sz="2400" dirty="0"/>
              <a:t> ou </a:t>
            </a:r>
            <a:r>
              <a:rPr lang="pt-BR" sz="2400" dirty="0" err="1">
                <a:solidFill>
                  <a:srgbClr val="FFCCFF"/>
                </a:solidFill>
              </a:rPr>
              <a:t>rischio</a:t>
            </a:r>
            <a:r>
              <a:rPr lang="pt-BR" sz="2400" dirty="0"/>
              <a:t> que, por sua vez, deriva do árabe clássico </a:t>
            </a:r>
            <a:r>
              <a:rPr lang="pt-BR" sz="2400" dirty="0" err="1">
                <a:solidFill>
                  <a:srgbClr val="FFCCFF"/>
                </a:solidFill>
              </a:rPr>
              <a:t>rizq</a:t>
            </a:r>
            <a:r>
              <a:rPr lang="pt-BR" sz="2400" dirty="0"/>
              <a:t> (“aquilo que se depara com a providência”). O termo faz referência à </a:t>
            </a:r>
            <a:r>
              <a:rPr lang="pt-BR" sz="2400" dirty="0">
                <a:solidFill>
                  <a:srgbClr val="FFFF00"/>
                </a:solidFill>
              </a:rPr>
              <a:t>proximidade</a:t>
            </a:r>
            <a:r>
              <a:rPr lang="pt-BR" sz="2400" dirty="0"/>
              <a:t> ou contingência </a:t>
            </a:r>
            <a:r>
              <a:rPr lang="pt-BR" sz="2400" dirty="0">
                <a:solidFill>
                  <a:srgbClr val="FFFF00"/>
                </a:solidFill>
              </a:rPr>
              <a:t>de um possível dano</a:t>
            </a:r>
            <a:r>
              <a:rPr lang="pt-BR" sz="2400" dirty="0"/>
              <a:t>.</a:t>
            </a:r>
            <a:endParaRPr lang="pt-BR" sz="2400" dirty="0"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376938" y="1632341"/>
            <a:ext cx="63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Origem da palavra “Risco”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561382" y="1684104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Conceito de Risco em Finanças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0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1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34" name="CaixaDeTexto 33"/>
          <p:cNvSpPr txBox="1"/>
          <p:nvPr/>
        </p:nvSpPr>
        <p:spPr>
          <a:xfrm>
            <a:off x="1578612" y="2710629"/>
            <a:ext cx="7185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Risco é a probabilidade de perda.</a:t>
            </a:r>
          </a:p>
          <a:p>
            <a:endParaRPr lang="pt-BR" sz="2400" dirty="0"/>
          </a:p>
          <a:p>
            <a:r>
              <a:rPr lang="pt-BR" sz="2400" dirty="0"/>
              <a:t>Risco é o grau de incerteza em relação à rentabilidade de um investimento.</a:t>
            </a:r>
          </a:p>
          <a:p>
            <a:endParaRPr lang="pt-BR" sz="2400" dirty="0">
              <a:cs typeface="Arial" pitchFamily="34" charset="0"/>
            </a:endParaRPr>
          </a:p>
          <a:p>
            <a:r>
              <a:rPr lang="pt-BR" sz="2400" dirty="0">
                <a:cs typeface="Arial" pitchFamily="34" charset="0"/>
              </a:rPr>
              <a:t>Risco é a probabilidade de que os retornos reais sejam inferiores aos retornos históricos e esperados.</a:t>
            </a:r>
          </a:p>
        </p:txBody>
      </p:sp>
      <p:sp>
        <p:nvSpPr>
          <p:cNvPr id="35" name="Seta para a direita 34"/>
          <p:cNvSpPr/>
          <p:nvPr/>
        </p:nvSpPr>
        <p:spPr>
          <a:xfrm>
            <a:off x="989162" y="2717321"/>
            <a:ext cx="396815" cy="560717"/>
          </a:xfrm>
          <a:prstGeom prst="rightArrow">
            <a:avLst/>
          </a:prstGeom>
          <a:solidFill>
            <a:srgbClr val="0070C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a direita 35"/>
          <p:cNvSpPr/>
          <p:nvPr/>
        </p:nvSpPr>
        <p:spPr>
          <a:xfrm>
            <a:off x="989162" y="3650412"/>
            <a:ext cx="396815" cy="560717"/>
          </a:xfrm>
          <a:prstGeom prst="rightArrow">
            <a:avLst/>
          </a:prstGeom>
          <a:solidFill>
            <a:srgbClr val="0070C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a direita 36"/>
          <p:cNvSpPr/>
          <p:nvPr/>
        </p:nvSpPr>
        <p:spPr>
          <a:xfrm>
            <a:off x="989162" y="4583502"/>
            <a:ext cx="396815" cy="560717"/>
          </a:xfrm>
          <a:prstGeom prst="rightArrow">
            <a:avLst/>
          </a:prstGeom>
          <a:solidFill>
            <a:srgbClr val="0070C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61382" y="1684104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Conceito de Risco em Finanças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1578612" y="2538109"/>
            <a:ext cx="718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Risco é a probabilidade de que o </a:t>
            </a:r>
            <a:r>
              <a:rPr lang="pt-BR" sz="2400" dirty="0">
                <a:solidFill>
                  <a:srgbClr val="FFFF00"/>
                </a:solidFill>
              </a:rPr>
              <a:t>resultado financeiro </a:t>
            </a:r>
            <a:r>
              <a:rPr lang="pt-BR" sz="2400" dirty="0"/>
              <a:t>seja </a:t>
            </a:r>
            <a:r>
              <a:rPr lang="pt-BR" sz="2400" dirty="0">
                <a:solidFill>
                  <a:srgbClr val="FFFF00"/>
                </a:solidFill>
              </a:rPr>
              <a:t>diferente do esperado</a:t>
            </a:r>
            <a:r>
              <a:rPr lang="pt-BR" sz="2400" dirty="0"/>
              <a:t>.</a:t>
            </a:r>
          </a:p>
        </p:txBody>
      </p:sp>
      <p:sp>
        <p:nvSpPr>
          <p:cNvPr id="14" name="Seta para a direita 13"/>
          <p:cNvSpPr/>
          <p:nvPr/>
        </p:nvSpPr>
        <p:spPr>
          <a:xfrm rot="5400000">
            <a:off x="3368045" y="3321178"/>
            <a:ext cx="396815" cy="560717"/>
          </a:xfrm>
          <a:prstGeom prst="rightArrow">
            <a:avLst/>
          </a:prstGeom>
          <a:solidFill>
            <a:srgbClr val="00B0F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encrypted-tbn0.gstatic.com/images?q=tbn:ANd9GcQdIVyyvAfJib0An7G1Cvt29QF9apRnwqhlyL94LIv8WJutpHv-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245" y="3548362"/>
            <a:ext cx="3450267" cy="2473778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nDRCrD5GvNABBbzX9gv7VI0ItcFSOBPSIZq5iViVIfK_ykv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475" y="4343430"/>
            <a:ext cx="1921955" cy="1651929"/>
          </a:xfrm>
          <a:prstGeom prst="rect">
            <a:avLst/>
          </a:prstGeom>
          <a:noFill/>
        </p:spPr>
      </p:pic>
      <p:sp>
        <p:nvSpPr>
          <p:cNvPr id="1030" name="AutoShape 6" descr="data:image/png;base64,iVBORw0KGgoAAAANSUhEUgAAAOEAAADhCAMAAAAJbSJIAAAAgVBMVEX///8AAABISEhycnJQUFB1dXX8/PxFRUVxcXHu7u6Dg4Pz8/OsrKxoaGjk5OSfn5/q6urPz8+7u7vIyMikpKQ/Pz9lZWXOzs6JiYlYWFjY2NhfX1/f3997e3szMzPBwcEZGRkkJCSYmJgNDQ0vLy8gICA6OjoYGBiysrIrKyuSkpInCseRAAAF5UlEQVR4nO2d13biMBBAs1lwMKaYbloIZQnk/z9wKWfBRSON7VFj574mkXSRrDIak7c3hmEYhmEYhmEYhmEYhmEYhmEYhmEYhmEYhmEYhmG8I4iiKLwSRYHttpASrEadn27jeN7/evJ9mMybu9OgZ7t19QhWp2SZ9hJx7vY3se2WViEeJkeFW4r9cjfzaeRGm/UWb/egsVvYbjmKePxRwe4fzY3jXRn3JzX07kw3ti1gho3aenfaTg7XXptI78ax49poHVF135O1S2vl+A+535WlI4M16GvRu/E+sG13QaPflYbtfjzp9bsyt/k8zj71C15ohZb8wqURvyt9K4KaH8AsW/NTzsLMAH2yNixIuoHBsTfZjauDecELbWOCOyt+F85mFo6IfguKZ2xAcGDR70JXu2C1NeK8TPqn0WC16sVx3FstZsN+Mv1UBanERWkOW3VLt0gWSgsXnfV76RJHGv2CciGYQ7LB7LcW/Xk5RX0PY1jmGDg9lRhOwWJXZgeha9lY4JvQqhBNCjv4EbKkt3srMYl+nKrGWGL0SjsnVbszQtZdM7wyQj6TE/JI1RBX8S6qXdMKN18fiRVxPUg0ycVrTGWfpIoRpsoOXX1hE1HfgVJxqq7vh3bUrBC73wlddT1lZa36z1+ekXr1fSerTLUZ/ZqRVZVGvXaQrYuKkNMPVT15YuUegGp38yWrZKszZqs8yhBNbyY+RYDeVqFIE72RHOR0HmXuqBYOknAxmHPwaSIa3ZEbflLUAcUO9YcUbigONRSt2IiL3hEUjSI6SxUpZhvhgzgkKBiL/MRBEGQUPQp6VnkI6YHjQFBB8TM0fXMpvUeguNTI7y5WBGWWI5EpUqyKrXSBWxu5djLFPcXJZvOMhhmbRLPIDsY0l2+Dn/n2671pLytLNt3YzmggQnIsJtna2CfYwoomrqUMEErGKX2YwQqSParpm35dSE4a5tdoPbRAw4btplEBx1TMbpX1sQINP2w3jQo4PKU/pmIIMKpCGAW3CxyDdyHjlgQwGv4y0yk8n7qU/l6LGWTYtN0yMsDQlEe702A0brfHI+DwHkOGuCNGtOm3k47Vean3COY3xRETKDL1hSh88bjxTax1eWayFGZ5g+codcdkoiEmo74pcrtr4fQBdeJvVeG5QIGVoFOh8S3BL4HZE4qwWyFVkDDDAosgtUWkCIXeTtLCBbmQ5tfQb0GzBYrQ3k2aESZK9jS+ERKnXwnu0KA1UTI/ihMDTAcHgOSdoiKUqAVPj0C6runJBmj3r2nhN4GMGzAHBUrt0JHpKAHOMCv0InTEAEoGE67/aFbKAe7HiorQqi+O10iSc/RbpZFlCeYVgV5JROVKUub3BrTSSAzzisALnmdBqbL0KtPLhfTOPqsI9XcxCUaaP6YtbQ1Anj+TVQQuowoXgPK3OkzfzAXS1mQXDeDTyKeiyTMAjwblpM3+R7oXgYk312bFezkWDsKKbM90LwKLfqY4xbeRCGde3Sg+9FQvAqfE9JOlSFJVnif1oFB89iLwlkTqzKfoQdG5zAiKD/7Ri8C2Zo0tyJqgsmWPXhQ/iBNkMRYF0YriC9M9rhCrgtiBCly1hZgiLAsipxvglbrb8cLVSeYJpheBrelJ/eeWloksil68HebFP0qUPeiEIGq6EX8KLS968Ir6WRRPphPFm2HOCCJ6sdJ3WDgkqJ7xkW+3uiuoVKzwPSuOCSoVS+PAOpin/DdLeCZIq+jcEL1Dp+ioIJ2is4JUig4L0ig6LUih6Lhg/XXRecG6ik6ug3nqDFQvBOsoejBE71RV9Cgrs5qiR4LVFL0SrKLomWB5Re8Ey66LHgqWU/RmmciC/w5VTwXxil4O0Ts4RY8FcYpeC2IUPRdUK3ovqFJ8AUG54ksIyhS9XQfzQIovIwgpvsgQvSNSfClBkeKLCRYVX04w/91DVvJFdZO6y7fwH2nMcLpl+H93Hf7XgrUJwtCj97gZhmEYhmEYhmEYhmEYhmEYhmEYhmEYhmEYhmEY5n/mL6kQR/s4HRa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data:image/png;base64,iVBORw0KGgoAAAANSUhEUgAAAOEAAADhCAMAAAAJbSJIAAAAgVBMVEX///8AAABISEhycnJQUFB1dXX8/PxFRUVxcXHu7u6Dg4Pz8/OsrKxoaGjk5OSfn5/q6urPz8+7u7vIyMikpKQ/Pz9lZWXOzs6JiYlYWFjY2NhfX1/f3997e3szMzPBwcEZGRkkJCSYmJgNDQ0vLy8gICA6OjoYGBiysrIrKyuSkpInCseRAAAF5UlEQVR4nO2d13biMBBAs1lwMKaYbloIZQnk/z9wKWfBRSON7VFj574mkXSRrDIak7c3hmEYhmEYhmEYhmEYhmEYhmEYhmEYhmEYhmEYhmG8I4iiKLwSRYHttpASrEadn27jeN7/evJ9mMybu9OgZ7t19QhWp2SZ9hJx7vY3se2WViEeJkeFW4r9cjfzaeRGm/UWb/egsVvYbjmKePxRwe4fzY3jXRn3JzX07kw3ti1gho3aenfaTg7XXptI78ax49poHVF135O1S2vl+A+535WlI4M16GvRu/E+sG13QaPflYbtfjzp9bsyt/k8zj71C15ohZb8wqURvyt9K4KaH8AsW/NTzsLMAH2yNixIuoHBsTfZjauDecELbWOCOyt+F85mFo6IfguKZ2xAcGDR70JXu2C1NeK8TPqn0WC16sVx3FstZsN+Mv1UBanERWkOW3VLt0gWSgsXnfV76RJHGv2CciGYQ7LB7LcW/Xk5RX0PY1jmGDg9lRhOwWJXZgeha9lY4JvQqhBNCjv4EbKkt3srMYl+nKrGWGL0SjsnVbszQtZdM7wyQj6TE/JI1RBX8S6qXdMKN18fiRVxPUg0ycVrTGWfpIoRpsoOXX1hE1HfgVJxqq7vh3bUrBC73wlddT1lZa36z1+ekXr1fSerTLUZ/ZqRVZVGvXaQrYuKkNMPVT15YuUegGp38yWrZKszZqs8yhBNbyY+RYDeVqFIE72RHOR0HmXuqBYOknAxmHPwaSIa3ZEbflLUAcUO9YcUbigONRSt2IiL3hEUjSI6SxUpZhvhgzgkKBiL/MRBEGQUPQp6VnkI6YHjQFBB8TM0fXMpvUeguNTI7y5WBGWWI5EpUqyKrXSBWxu5djLFPcXJZvOMhhmbRLPIDsY0l2+Dn/n2671pLytLNt3YzmggQnIsJtna2CfYwoomrqUMEErGKX2YwQqSParpm35dSE4a5tdoPbRAw4btplEBx1TMbpX1sQINP2w3jQo4PKU/pmIIMKpCGAW3CxyDdyHjlgQwGv4y0yk8n7qU/l6LGWTYtN0yMsDQlEe702A0brfHI+DwHkOGuCNGtOm3k47Vean3COY3xRETKDL1hSh88bjxTax1eWayFGZ5g+codcdkoiEmo74pcrtr4fQBdeJvVeG5QIGVoFOh8S3BL4HZE4qwWyFVkDDDAosgtUWkCIXeTtLCBbmQ5tfQb0GzBYrQ3k2aESZK9jS+ERKnXwnu0KA1UTI/ihMDTAcHgOSdoiKUqAVPj0C6runJBmj3r2nhN4GMGzAHBUrt0JHpKAHOMCv0InTEAEoGE67/aFbKAe7HiorQqi+O10iSc/RbpZFlCeYVgV5JROVKUub3BrTSSAzzisALnmdBqbL0KtPLhfTOPqsI9XcxCUaaP6YtbQ1Anj+TVQQuowoXgPK3OkzfzAXS1mQXDeDTyKeiyTMAjwblpM3+R7oXgYk312bFezkWDsKKbM90LwKLfqY4xbeRCGde3Sg+9FQvAqfE9JOlSFJVnif1oFB89iLwlkTqzKfoQdG5zAiKD/7Ri8C2Zo0tyJqgsmWPXhQ/iBNkMRYF0YriC9M9rhCrgtiBCly1hZgiLAsipxvglbrb8cLVSeYJpheBrelJ/eeWloksil68HebFP0qUPeiEIGq6EX8KLS968Ir6WRRPphPFm2HOCCJ6sdJ3WDgkqJ7xkW+3uiuoVKzwPSuOCSoVS+PAOpin/DdLeCZIq+jcEL1Dp+ioIJ2is4JUig4L0ig6LUih6Lhg/XXRecG6ik6ug3nqDFQvBOsoejBE71RV9Cgrs5qiR4LVFL0SrKLomWB5Re8Ey66LHgqWU/RmmciC/w5VTwXxil4O0Ts4RY8FcYpeC2IUPRdUK3ovqFJ8AUG54ksIyhS9XQfzQIovIwgpvsgQvSNSfClBkeKLCRYVX04w/91DVvJFdZO6y7fwH2nMcLpl+H93Hf7XgrUJwtCj97gZhmEYhmEYhmEYhmEYhmEYhmEYhmEYhmEYhmEY5n/mL6kQR/s4HRa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data:image/png;base64,iVBORw0KGgoAAAANSUhEUgAAAOEAAADhCAMAAAAJbSJIAAAAgVBMVEX///8AAABISEhycnJQUFB1dXX8/PxFRUVxcXHu7u6Dg4Pz8/OsrKxoaGjk5OSfn5/q6urPz8+7u7vIyMikpKQ/Pz9lZWXOzs6JiYlYWFjY2NhfX1/f3997e3szMzPBwcEZGRkkJCSYmJgNDQ0vLy8gICA6OjoYGBiysrIrKyuSkpInCseRAAAF5UlEQVR4nO2d13biMBBAs1lwMKaYbloIZQnk/z9wKWfBRSON7VFj574mkXSRrDIak7c3hmEYhmEYhmEYhmEYhmEYhmEYhmEYhmEYhmEYhmG8I4iiKLwSRYHttpASrEadn27jeN7/evJ9mMybu9OgZ7t19QhWp2SZ9hJx7vY3se2WViEeJkeFW4r9cjfzaeRGm/UWb/egsVvYbjmKePxRwe4fzY3jXRn3JzX07kw3ti1gho3aenfaTg7XXptI78ax49poHVF135O1S2vl+A+535WlI4M16GvRu/E+sG13QaPflYbtfjzp9bsyt/k8zj71C15ohZb8wqURvyt9K4KaH8AsW/NTzsLMAH2yNixIuoHBsTfZjauDecELbWOCOyt+F85mFo6IfguKZ2xAcGDR70JXu2C1NeK8TPqn0WC16sVx3FstZsN+Mv1UBanERWkOW3VLt0gWSgsXnfV76RJHGv2CciGYQ7LB7LcW/Xk5RX0PY1jmGDg9lRhOwWJXZgeha9lY4JvQqhBNCjv4EbKkt3srMYl+nKrGWGL0SjsnVbszQtZdM7wyQj6TE/JI1RBX8S6qXdMKN18fiRVxPUg0ycVrTGWfpIoRpsoOXX1hE1HfgVJxqq7vh3bUrBC73wlddT1lZa36z1+ekXr1fSerTLUZ/ZqRVZVGvXaQrYuKkNMPVT15YuUegGp38yWrZKszZqs8yhBNbyY+RYDeVqFIE72RHOR0HmXuqBYOknAxmHPwaSIa3ZEbflLUAcUO9YcUbigONRSt2IiL3hEUjSI6SxUpZhvhgzgkKBiL/MRBEGQUPQp6VnkI6YHjQFBB8TM0fXMpvUeguNTI7y5WBGWWI5EpUqyKrXSBWxu5djLFPcXJZvOMhhmbRLPIDsY0l2+Dn/n2671pLytLNt3YzmggQnIsJtna2CfYwoomrqUMEErGKX2YwQqSParpm35dSE4a5tdoPbRAw4btplEBx1TMbpX1sQINP2w3jQo4PKU/pmIIMKpCGAW3CxyDdyHjlgQwGv4y0yk8n7qU/l6LGWTYtN0yMsDQlEe702A0brfHI+DwHkOGuCNGtOm3k47Vean3COY3xRETKDL1hSh88bjxTax1eWayFGZ5g+codcdkoiEmo74pcrtr4fQBdeJvVeG5QIGVoFOh8S3BL4HZE4qwWyFVkDDDAosgtUWkCIXeTtLCBbmQ5tfQb0GzBYrQ3k2aESZK9jS+ERKnXwnu0KA1UTI/ihMDTAcHgOSdoiKUqAVPj0C6runJBmj3r2nhN4GMGzAHBUrt0JHpKAHOMCv0InTEAEoGE67/aFbKAe7HiorQqi+O10iSc/RbpZFlCeYVgV5JROVKUub3BrTSSAzzisALnmdBqbL0KtPLhfTOPqsI9XcxCUaaP6YtbQ1Anj+TVQQuowoXgPK3OkzfzAXS1mQXDeDTyKeiyTMAjwblpM3+R7oXgYk312bFezkWDsKKbM90LwKLfqY4xbeRCGde3Sg+9FQvAqfE9JOlSFJVnif1oFB89iLwlkTqzKfoQdG5zAiKD/7Ri8C2Zo0tyJqgsmWPXhQ/iBNkMRYF0YriC9M9rhCrgtiBCly1hZgiLAsipxvglbrb8cLVSeYJpheBrelJ/eeWloksil68HebFP0qUPeiEIGq6EX8KLS968Ir6WRRPphPFm2HOCCJ6sdJ3WDgkqJ7xkW+3uiuoVKzwPSuOCSoVS+PAOpin/DdLeCZIq+jcEL1Dp+ioIJ2is4JUig4L0ig6LUih6Lhg/XXRecG6ik6ug3nqDFQvBOsoejBE71RV9Cgrs5qiR4LVFL0SrKLomWB5Re8Ey66LHgqWU/RmmciC/w5VTwXxil4O0Ts4RY8FcYpeC2IUPRdUK3ovqFJ8AUG54ksIyhS9XQfzQIovIwgpvsgQvSNSfClBkeKLCRYVX04w/91DVvJFdZO6y7fwH2nMcLpl+H93Hf7XgrUJwtCj97gZhmEYhmEYhmEYhmEYhmEYhmEYhmEYhmEYhmEY5n/mL6kQR/s4HRa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data:image/png;base64,iVBORw0KGgoAAAANSUhEUgAAAOEAAADhCAMAAAAJbSJIAAAAb1BMVEX///8BAQHz8/Ovr6/p6eliYmI+Pj7CwsJ0dHT39/eWlpb7+/vJycmoqKh9fX01NTVNTU1vb29eXl7U1NRERESMjIy6urqEhIRDQ0Pf399KSkpVVVUpKSng4OCIiIicnJwLCwsiIiIZGRk4ODgvLy/kVXQkAAAES0lEQVR4nO2c61bqMBBG6YU7RUEpIiCgvv8ziujxMJNU25CsTGZ9+7eL9W3bTpJJ2l4PAAAAAAAAAAAAAAAAAAAAAAAA0MRycMWujB0nAIPsmn3sOAF4Ioab2HEC8EwMH2LHCcCWGM5ixwnAQr3hiBjWseMEYE0Mq9hxAjAhhpPYcQJQEcN17DgBqIlhP3acADwQw6fYcQKwJ4ZZ7DgBGKs37FFDjYuLd/WTmr76IX9FDOex4wSgIIbPseMEgA6IGospGy40FlNqOIwdJwBLYriKHScAdP2ksdQM1ZeanBpqbLcdieEhdpwA0Hbbfew4AaCzGo0PIlsEa1xeUEONk2/aFdZ4m9J+m8bxgk2+NU7c6CbiMXacABzU36al/mq6U19N6QpK4zKY3aYa56Z3VFFht4ZuI2YvsfP4hw36GmsNbe5r7O7P9F9E2svQeO6E1ZpT7Dz+mWbqL+Jc/UUs9V9ENmAcY+fxz4ZdRIW94S1TnMYO5B22HZyNYgfyzz1T1Hfsmz+Jb7ED+YeVU4UTcD4mZnnsRN5hExuF/Qw+O82K2Im8U3FFffcpa51mg9iBvMOHfYUbNSOuqG8bgxtm49iJfDPkhp4exVLO2418ZuNnCp4LaqUbg6KP2dvl6JUYRd489VBt8q9upRhFPnm7OVp+9PM7/jj5Lai5t3+VN4xFxk3dRXL8UYpibSi6jxnsfKcURWNqkz06/lLOf0iK4puh6HZC2hAUo8g3TV0V+WJFkCLvSzneqJZrKEbRrDbZm0OXWLLixEx2cljzS1Y0C6pTNMmKS0s0h2PSkhUfLdEcVhqSFe8s0RbdfyY1xbvu9Uayom3IdngYJSvarqLDJzQkK5pT1DPvncNJVny2ZeteUyUr2sbF85KxazrJimbn5kLX8xqSFQ+2bOd5ascunGRFoxX+Tb/b2ChZcW/L9km33SnJitOBLdwnnaqqZEX27TNXR9GKTQ9jN0fRiqV1CvfFpHXNEa3Ye2lWzBZtxw7ZisZO/zW7qt0Gh2xFa/vmP/1WL4YJVzQ3GCmLFpLCFX99Gi8si7/SSlfcNw7/P7zO61+rq3RFW0vcwqKaNdYe8Yq2nrid7Us1Ky0bAuNX6Yp5w7Kxgd12tJ5UVVEPv5kVtj8TpdgrF7aMNyJLMYijMMVe2e1ebYO4U63j1jWnJUeBpwXrv8fHLrwKVOxtmtfHDpxkvpM0tPdVnXiPLdPAtODvh7ki+GjytPYxfkj/INfD5MbCI13wk+lsxd+Fa086r+huirV93+p3UntTJ58Vq36XuzY1wX9My82wrg6T9Xz0g3W+l6qgFVvVVSVovPcAwcSAYOpAMHUgmDoQTB0Ipg4EUweCqQPB1IFg6kAwdSCYOhBMHQimjm1fX5Wg7ZCmLkHLOxraBA1FfYJMUaMgUdQpeKWoVfBHUa/gt6JmwYuibsHz0K/v29kAAAAAAAAAAAAAAAAAAABADx+HOiaFO2xxY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686642" y="3899942"/>
            <a:ext cx="1764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FFCCFF"/>
                </a:solidFill>
              </a:rPr>
              <a:t>Foco na perda!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1834" y="6385940"/>
            <a:ext cx="8906446" cy="322328"/>
            <a:chOff x="191834" y="6385940"/>
            <a:chExt cx="8906446" cy="322328"/>
          </a:xfrm>
        </p:grpSpPr>
        <p:grpSp>
          <p:nvGrpSpPr>
            <p:cNvPr id="3" name="Grupo 115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sp>
          <p:nvSpPr>
            <p:cNvPr id="4" name="CaixaDeTexto 3"/>
            <p:cNvSpPr txBox="1"/>
            <p:nvPr/>
          </p:nvSpPr>
          <p:spPr>
            <a:xfrm>
              <a:off x="191834" y="6408605"/>
              <a:ext cx="2944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>
                      <a:lumMod val="95000"/>
                    </a:schemeClr>
                  </a:solidFill>
                </a:rPr>
                <a:t>RAD1304 - Administração Financeira II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1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2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6" name="CaixaDeTexto 25"/>
          <p:cNvSpPr txBox="1"/>
          <p:nvPr/>
        </p:nvSpPr>
        <p:spPr>
          <a:xfrm>
            <a:off x="3896869" y="3374867"/>
            <a:ext cx="138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FFCC"/>
                </a:solidFill>
                <a:latin typeface="Bookman Old Style" pitchFamily="18" charset="0"/>
              </a:rPr>
              <a:t>Tipos de Risco</a:t>
            </a:r>
            <a:endParaRPr lang="pt-BR" sz="2000" b="1" dirty="0">
              <a:latin typeface="Bookman Old Style" pitchFamily="18" charset="0"/>
            </a:endParaRPr>
          </a:p>
        </p:txBody>
      </p:sp>
      <p:graphicFrame>
        <p:nvGraphicFramePr>
          <p:cNvPr id="25" name="Diagrama 24"/>
          <p:cNvGraphicFramePr/>
          <p:nvPr/>
        </p:nvGraphicFramePr>
        <p:xfrm>
          <a:off x="1524000" y="1647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ângulo 18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85461" y="1433919"/>
            <a:ext cx="186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FF00"/>
                </a:solidFill>
                <a:latin typeface="Bookman Old Style" pitchFamily="18" charset="0"/>
              </a:rPr>
              <a:t>Exemplo</a:t>
            </a:r>
            <a:endParaRPr lang="pt-BR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6" name="Retângulo 25"/>
          <p:cNvSpPr/>
          <p:nvPr/>
        </p:nvSpPr>
        <p:spPr>
          <a:xfrm>
            <a:off x="4226945" y="1704023"/>
            <a:ext cx="360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 investidor analisa dois tipos de investimentos para seu capital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962756" y="2965484"/>
          <a:ext cx="721848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Investimento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Investimento 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Retorno possível [%</a:t>
                      </a:r>
                      <a:r>
                        <a:rPr lang="pt-BR" sz="1600" b="0" dirty="0" err="1"/>
                        <a:t>a.a.</a:t>
                      </a:r>
                      <a:r>
                        <a:rPr lang="pt-BR" sz="1600" b="0" dirty="0"/>
                        <a:t>]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Probabilidade de ocorrência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Retorno possível [%</a:t>
                      </a:r>
                      <a:r>
                        <a:rPr lang="pt-BR" sz="1600" b="0" dirty="0" err="1"/>
                        <a:t>a.a.</a:t>
                      </a:r>
                      <a:r>
                        <a:rPr lang="pt-BR" sz="1600" b="0" dirty="0"/>
                        <a:t>]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Probabilidade de ocorrência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10" name="AutoShape 2" descr="data:image/jpeg;base64,/9j/4AAQSkZJRgABAQAAAQABAAD/2wCEAAkGBxMTEhUTEhMVFRUXFRcVFRUXFRUVFRUVFRUXFxUVFRUYHSggGBolHRUVITEhJSkrLi4uFx8zODMtNygtLisBCgoKDg0OGhAQGi0lHyUtLS0tLS0tLS0tLS0tLS0tLS0tLS0tLS0tLS0tLS0tLS0tLS0tLS0tLS0tLS0tLS0tLf/AABEIAJABXQMBIgACEQEDEQH/xAAcAAACAwEBAQEAAAAAAAAAAAADBAIFBgEHAAj/xAA7EAABBAAEBAQCCAUDBQAAAAABAAIDEQQSITEFQVFhBhMicYGRFCMyQqGxwfAHUnLR4WKS8RUkM4Ky/8QAGgEAAwEBAQEAAAAAAAAAAAAAAAECAwQFBv/EACYRAAICAgICAgICAwAAAAAAAAABAhEhMQMSBFEzQSIyE7FCYYH/2gAMAwEAAhEDEQA/AMp9Havra0IL5V95DqujS+ir2eRZ8XEojAiR4NxjMmmUGj1+SZw2Fr1yaN6cz7ItCoJhBkbnPPRv6lKY95ygEpmSXMegGw6BJ4/kEJBYrGE1C1BhYrDD4c2E2BY4wAQm+Yr5rORx60VoPEJyxtb1KpobdTQLJ+ZUoYSGMvcABvsvQ8JwwtjaGmxl1PTqsbwmEsLnOFZRQ9ytthHkRVehAWfI39FKvslw/CZBb601Fa30UswJsrjZRpXRMteKPPuss3Y8aOYKPc91J95tE1htkKQIvJLWCDHnmiQmzrshJ7DRDS0SpIlWyZjUGtB0/VFxLCEGOE81C1ZT3QzFCBqpyM5hKzP5BNYZ3p1UNNZLTTwKRM5lDkfZRp3cgllqvZi/QSDdRxe6lBuvsYj/ACD6FXBQREMrVEj7dguELsZ0CI+KhaxvJrVoWKKIwW7fFTOFPUKMLdxalv0WlWzro2ADTt80uYqeNqOyadCO6QaaeB0KIjkNOjHQIE8Qo6DZNPQZQhMGjOtNOHurdyqZtCfdWjT6QtpmcSDlX8XZbL6Kwclce243eymOymZl4XYMM55IbyFnVfPRMFivLcTV2KXQ7rBmv9g28OkJoAdd+S4eGScwB7uAv2TbeK5dm68jewKDJxPN9tmY+9KLmVUTMcPhzG605nkESXHOzW00OSDHjHhuQGm1VdkNa17FY+3iUnb5DXuVHMXHUkpeI2U1FpqfYIpIQZkJuktjWAurNy6K44Zg849Tso2HcpOXhRcC6/X91nMgKeysfViUEVa2E1gGnME7gsG1rHNq5S0munautLvBcE5z9QQBuTyR2WQaFvEV+gIbCIG0P/I4b/yg9O6uuJ4yLMW0PSLZe5cOqzD3lziTuksj0WEeKfIWhxsWP2eq2uamV2CxPCY7kaFtZh6UpVaQrIxJhrktCmGC0mSW2ENhCxB1TGBi9IU/KDjosLSZbTaFYYCdU0TqAmaDRQSjW05Lt2E1Q5LIK1SrpbRMRslwiKVDk8nyah2SyZiPpRLQQ2KuUCpPKgrRmwkO6+xi5HuF3GJfY/oVJUF1xUCVqiR+E6BN0a2+KRgdoFYtK55m8Abs13ohxutxTKTafWfZSi7DuVZOak+KsVWY409VDYpjpKhIpA6IbihAyhxopxT2GdbAk+J/b+CPgHehbP8AVGa2Gcgz6tI7FFcUFylFGXlGqE9MYttPI7pZ5XSZg3KKk5DcgRU4LBukdlYLP5JvFcKysJzglv2gOXTVCZj3Boaz09SN3e5XMFjcjjmGZrhRb16IfYpUFwuEaBmk0Z+LvbsnZOH55Glg+rIsE8gN7VXiMQXmztyHIDsnMJjXhnlg+m7/AMJU9jtFi7FAOaG/ZYfn1KqsdxBz5S8Gq+zXII52KqwmooVsdgxDg7OHerqr3h+Ne+w51/Ifks9ELWk4RgjVjolKvsFZRcVf9Y75JSJqaxcLnSuFc0/h4GQgF+ruQTukFD3hrhZztc7Qclp+JxVQVBwDFufL2rb5LQcWsloWLvvkeOotBH0T30Whpugx0wd0XD4nqht/RKS+y2j9LAOdJSKUi6KOHWLSIcs4rZUmPtLjzXeYSglPVGw77OqTjQrTDYk6JcORsTyS6cdClsnmWK8SePzG4w4Voc5rnNke4ekObVtaOe+62VrwrHynz5zZH/cTEVpoZCNhy0K5/Im4pJHT4sFJts0vD/4lTMfWJja5t7t0cG9RWh5r0rD4lr2New21wDmnqDqF+fNXyDarGm2mh1v3Xt3hWhg4QDdNPzzG/wDhT4/JJumX5PHFK0XUTtQpY07IMbtQp4w6hddZOJaFnFDLk23D2Fw4RV3Q+jO4c6KyYdAk8PBonmx00LCbRtBNHC5KOP1iYKTxBqQIihyY05yq+JH1KwJVfxTkqhsmWhqJ/pHsovKHhTbQjmND2NZKXiw1HsucMfoQmeLRaApPh7KcfZap3EhqmOPKC8ojyguKkZR8TFSFIOKtuKxeoHskDEt08ENCblBMyQpZwVJiopQonddzBcaqEFYncLGaujSSjc26JpXWGxbWCgQR+aTY0iBiJGxS7cBWrjQ6cymsZxegKr5Kslxuc2SpVjxRfwYJlg/dpW0GLABDdABofZZWLHGsubRWgmAh35KXH2Pt6AHi7bJrXkq98xcbKr2yjqmY5B1VqKWhOTZpvC7fUT2/VaWbGa0Qs74YcKJtWOJlGbdQ43IV0hiSXMbRYUkyQdU1h5RY1Q1SJ+y6a7RJ2jOkFb8kkJh1WcEVIZDkzhDqkBMOoTODmF7oksErY1i3bJbMp4uUaapbzO6UVgb2GteT+MOATQTuLAXskBkBDTTSTqD+H7K9Ax/inCwWHyZnj7jAXH4kaD5rzbxP4glxUmY+lg0YwbBt863PU91x+S4uq2d3iKUbvTK/g/DpJ52RhlEuDT2s6k9tV7FwTg5ggZGDmom3bW5ziSa6WV4dhZHxvbJG9zXtIc1w5kbO03Gnx+K9C4R/E70hmJYGn+dm2+5b8eWnwWfBKMXb2a88ZSVLRui0tIvqpYt2oVfhvEOHxAHlyNcQfZ3ewdUxjJxY1C74u8nntVgd8ympR+PQp8W3Luqx2Ib1VQ472EpVov8AC4uwVYxTW1ZvA4htHVXGFmGTfms+SFFQkxpzkjjHU5pRzK3qkOJTtGXXmlFZKeixJVfxM6A90czt6pPiMzcm6cVkTYzww+lGmkSHC8S3KfUpy4ht7oayNPADicnotKcNlt/wKJxCZpY7VVGCxrQ8epaxX4kN5L+cUgLs2KaeYQWYht7hSkxshxZtMB6LPSTK+4xM3yjqOX5rKOxDf5gteNYIkNtmXXMtV5xDeoTEOLbX2gqaEjLg+6m0FfRC02yNaALgdkzEEaOMJhkYSCxOTD5lKPAd1YtaEwwBKwK+Ph/dWEmHzMy9qTMbQmYwEmwKBnAe6Yj8P/6loWAI7AEuwCXCsH5QrdNnCgm00wBGaAp7BQozBhHjwoBTTaRAQk5sXU5VhDGGCYa4KVqLaHViwwwRIog3UIoIUgQjsHU4vPPHHG5POdCx5axoAcG6W7UmyOWy3+OxAjjkko+hjnf7QSvEcVisznPcfU4knrqenxXL5E6VI6vG403bPiVB/wC/31/uuhw0/f4/FRc799tOXXVcR2g3VXY870rYG/YBJSb6Cr9gNRyPTVGdJmJrat9fy3N/r8UtMddO2vsK3SGNcMnc17XA6g6b7jUfvsvZsLO2VrX1YcAQvDg7btr+q9T8BY4OgLDr5bst72DquvxJ1Jx9nN5MLimaSWJp5BAOHZ/KEw+cJd+IC702cTSIiMDYUrDAH0/FV7ZQSjtlIFAodghx5Vbxc+ke65LiHdUrPKToSiKoGyza/QeyU4hqw/vmoDiNCsv4oU2PzAjLumk7FZLhD9x2TJbaTwc2TWuSLJxSvu/ik7sZLEw20jsswWUb6FXE/Gjtl/FVgntWrQYHji2j7wUY8Wy/tBV07UkDqnROi/x87CxwzDZZJytn7KtenAchdy7G5TK4FTViToegYOyaja1Bhw5PMJ7AQ/bsbD8Umwoi0NTDA1RZgXW0GgXbBEiwji8s5jdTaCmfadkxGGqMHDnO1JAF6Xz9lKXDljqclaeB0xmMNTMYCSjTDUgHY8qO2kjG5MxKWhjTCEZpCWaAjNCljGGkKVhAXGpUA0CETRJkqQelQDWikCEuHruZKhlb4wxoiwcrtLcPLH/vofwteH42b7oG3M/ovTP4n4qo4WfzOe4j+gCv/r8V5vgMG+edsfN2bqAA1pceW1BcPO7nR28CqFi7Zz8dvz/x0R79Op1v5aN/wlY3C9NtSOw6/kiyS6deXyG35/ClgbkC7TKNS7U/HkhvH5f5v9UaGOhmI+Ht/wAIBN7oA7GdRyW2/hrj2tldEap7bZ/U3Uj3q1Q/9Pj+gsxFkSHEGIjkWljnfDbdQ8LTFuLho6GRo+Zr9VpxvrNMzmu0Wj2Vxb2Q3ZeyDK6kB0i9ZI80djLb2CYaW9lUsfqmmPSkhph5svZAdl7Icz0u56IoGGdl6BBOXshOehOcroksmFtckriS3oEOJ6FiSklkpvAOYN6BAyjouOeoFy0IHQGkbBJSxgHYJiE6JbEu1UrY3oNlBGwVfNGL2Cbgfol8SNU1sHoXLB0ChkHRSJUMyskLGwmTtauMDiGtzOOoLgFmRinVVqTZzWW9N1Eo2WnRocUck7Tdg0R7FWPEKjt16vr4Dms9gniQjzH0G7KXEsXndY2Gg9gp65SHeGy6x0TnOYG3WUVW3JG4pReBezQD7qmwXEZA2s2iKHpKLQOSLTCs3No+JdQGyq45Fx8mqOuRXgsoW3oOZVk/AvY3MSD1rcX1Vfwc/WMvqFayMc2OTMKL3Ch1o8lE5NOiopNEcJh3P2oDqfyR4cG8lwsDLuSdETBuIiYGsDjm9V8kRjnCwxoc0u1J1qlk5u2WoIRmNGiR8FETIXES0PIbtaX83stkrRk9jvmokbrIHXRVgKd4W/61l9R80NUgWWWE+GcwWar3291GBhfo3VfSMcI35hq52g668lHg0pDy29MriR7BZW+rZpS7JGR/iDwaWWJuIjGYQh4ewfaLXltub1rLqF5o2U5s7XlrqoAEtNHQ6+xIpe/4F1Mb6M9v/wBvdeZePfDLmSyTYYZmC3SM0OTq5v8Ap7BcvNBtuSOnimklFmFMNGuVWCdqX3mNuzZ3oaAD+6+ADtSden5/D+6bwXCnzOLIY3yOAzENFmgXDXt6VynSJSTkoSvOGeEcZiHERQOoAnM+mCuVk8yq/H4V0LnRPaWPaac1wGYaXR5bHkgAJkpuUONbkXpZFWG7X33Wg8FcJdJM2ZxpkZDv6na0PwtVPBOGHESZLygC3HsN67r0aBjY2hrBQGwC6vG4O77PRz8/L1VLZcSPtKOegsnXzngr0Vg4dhY36pwOVY14tEfLyCHkawHmlQS5HhgAFuXBKwmkrDqCLUu96sMVAALCpJnapxdikqGGS0UeUghVLnKcOIrRU0JMJIFABWsGHaRZXCYwp/kK/jFG6BIYiTVP49gq2qiLjaqGcikqwNwy6piUWEsyEAWUbD4pmxQ/aBL2JyBRAVrisGKzBIaBNSsHGipBRoxrQTmJ4XWTIcwfsnuH8PjEgGe3N1IrTRNzVCUWVVEHXRTcdFYHCB5fI92Vl17+y5iuHAZCx1tcaR2QdWL4cWnWN7prD8MYHZC/1e3ZKOdRI6GklJPQOLQYDuuhyk2IlRkiLTqixUHjkI2TjcXJYcXEkbWUhC5Ha5JoLHGYqQXTiL3pSixMjbpxF76pVrlMPSpDthmv1U86Sz6qV90CHQ9QiebFb3p78kn5qd4M765n9Q+aTwhrLLLFCdmV8huttbo90vhzI95yXmNk105ospcIZs12Xir65uSH4exDhLlugQ6+9BZp/i2aNfkkE4eyZ2byjQH2taHP/Ko/FYkjweJddU0MJB5ucBp81d8PxRbGR5WcPkAJ169vdVXjIj6NiYA27bnaf5SC0n32UcjdSRcErR40t94cxgwuGzQlzpZaMj2kDK0aMYb21L/je6wTSEzgOISRXkOh3BFg12PuV5Mk2sHpwaTybHCeI8XG7MHuq7okUWj7pB3CrfHePimlD2g+YQC5w2cCBSppuMSO6D2G2t6Dkq9prZKCa2VyzUtGt8GxAZnDm0AnvdlaUuWd8LOAzj4/C9Pf3V26Vez4vxo8jyPkYUvUTIgmVQdIumjEN5qcwergqrzFY8Kk9Y91MtDWy34wcrAAqDOrrxG/QLOGRTxfqVybNNw5/mMIKosY3K4hWfhybUhIcd0kKUcTaHLMUxIuUsM23D3SxkR8BL6x7rV6M1suOLvLGADos+ZHFaviGGDwCdqVe6aFmhA/BZQlS0ayjkrIseQKclIXW8e6u8RgmSNtioKLHgHqtItPRDTWyy4ro1UudaTFw+ZFY3pZqWMg0UcbwE1k0HBJi9paVVcRBY8hWXhmE3ZX3iHD/WD2UppTKq4h4pWh8bCRpH8jSX4Zg3MMj36U11d1nvMN3ZtG+kOO7j81XQnsX0sRlhZk1omwmsPQMUNgkHM7Xb92s1DO4bEhFwjznu9eqThgakX+Cr6Q83tZVa59uJ7r6F2pKDm1TSyJstY5G9eSHLICdEk1ymxyKFY8xEHulwVNrkxDAPdTB7pcPUg5IAhdRUvPQHO1XcyAJh6kyWjYQXuUA9FAWT+JyFzXOcXZdRaF9MdmLwaJv8d0kXLhcl1Q7Y9BxCRl5HEXvSSxk5ySa7scD3saqDnIUzvSfY/khxVME8o83C6uvGp9yuLwj1z5fL5fIA0fhXTP7NV456z3hqTV4/0tKuHPXr+J8S/7/Z53kfIwpeoOehF6iXLqMAmdP8Olp7fdVJcjwS0QUmrQI1XiI2wFZVz1qHu82AVqVlZ4yCQRzWfFqi+Tdl54Zf60LxMfrEXw5GRbiq7j+IzSFJfIN/oV5eiYaWnD3QmROdsFB3pOq2Mza42c+TY6LGSvJJWk4dOJIi3ms7jsO5riCCsuPDaNJ5yPcDxZa+r0R/EkNEOHRV3CYSX7K08SyCgOyb/fAl+ojwvihZodlbHEwO1NKn4bgmyN7pHFwuY4hNxTYJtI0bOJNDg1lbo/FtS09lneDQkvB7hXfFsQA4C+SzlFKVIpO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12" name="AutoShape 4" descr="Resultado de imagem para Investment dou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4" name="Picture 6" descr="Resultado de imagem para investor thinking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294" y="1552751"/>
            <a:ext cx="1039822" cy="1035201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61382" y="1684104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Cálculo do Retorno Esperado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7" name="AutoShape 6" descr="data:image/png;base64,iVBORw0KGgoAAAANSUhEUgAAAOEAAADhCAMAAAAJbSJIAAAAgVBMVEX///8AAABISEhycnJQUFB1dXX8/PxFRUVxcXHu7u6Dg4Pz8/OsrKxoaGjk5OSfn5/q6urPz8+7u7vIyMikpKQ/Pz9lZWXOzs6JiYlYWFjY2NhfX1/f3997e3szMzPBwcEZGRkkJCSYmJgNDQ0vLy8gICA6OjoYGBiysrIrKyuSkpInCseRAAAF5UlEQVR4nO2d13biMBBAs1lwMKaYbloIZQnk/z9wKWfBRSON7VFj574mkXSRrDIak7c3hmEYhmEYhmEYhmEYhmEYhmEYhmEYhmEYhmEYhmG8I4iiKLwSRYHttpASrEadn27jeN7/evJ9mMybu9OgZ7t19QhWp2SZ9hJx7vY3se2WViEeJkeFW4r9cjfzaeRGm/UWb/egsVvYbjmKePxRwe4fzY3jXRn3JzX07kw3ti1gho3aenfaTg7XXptI78ax49poHVF135O1S2vl+A+535WlI4M16GvRu/E+sG13QaPflYbtfjzp9bsyt/k8zj71C15ohZb8wqURvyt9K4KaH8AsW/NTzsLMAH2yNixIuoHBsTfZjauDecELbWOCOyt+F85mFo6IfguKZ2xAcGDR70JXu2C1NeK8TPqn0WC16sVx3FstZsN+Mv1UBanERWkOW3VLt0gWSgsXnfV76RJHGv2CciGYQ7LB7LcW/Xk5RX0PY1jmGDg9lRhOwWJXZgeha9lY4JvQqhBNCjv4EbKkt3srMYl+nKrGWGL0SjsnVbszQtZdM7wyQj6TE/JI1RBX8S6qXdMKN18fiRVxPUg0ycVrTGWfpIoRpsoOXX1hE1HfgVJxqq7vh3bUrBC73wlddT1lZa36z1+ekXr1fSerTLUZ/ZqRVZVGvXaQrYuKkNMPVT15YuUegGp38yWrZKszZqs8yhBNbyY+RYDeVqFIE72RHOR0HmXuqBYOknAxmHPwaSIa3ZEbflLUAcUO9YcUbigONRSt2IiL3hEUjSI6SxUpZhvhgzgkKBiL/MRBEGQUPQp6VnkI6YHjQFBB8TM0fXMpvUeguNTI7y5WBGWWI5EpUqyKrXSBWxu5djLFPcXJZvOMhhmbRLPIDsY0l2+Dn/n2671pLytLNt3YzmggQnIsJtna2CfYwoomrqUMEErGKX2YwQqSParpm35dSE4a5tdoPbRAw4btplEBx1TMbpX1sQINP2w3jQo4PKU/pmIIMKpCGAW3CxyDdyHjlgQwGv4y0yk8n7qU/l6LGWTYtN0yMsDQlEe702A0brfHI+DwHkOGuCNGtOm3k47Vean3COY3xRETKDL1hSh88bjxTax1eWayFGZ5g+codcdkoiEmo74pcrtr4fQBdeJvVeG5QIGVoFOh8S3BL4HZE4qwWyFVkDDDAosgtUWkCIXeTtLCBbmQ5tfQb0GzBYrQ3k2aESZK9jS+ERKnXwnu0KA1UTI/ihMDTAcHgOSdoiKUqAVPj0C6runJBmj3r2nhN4GMGzAHBUrt0JHpKAHOMCv0InTEAEoGE67/aFbKAe7HiorQqi+O10iSc/RbpZFlCeYVgV5JROVKUub3BrTSSAzzisALnmdBqbL0KtPLhfTOPqsI9XcxCUaaP6YtbQ1Anj+TVQQuowoXgPK3OkzfzAXS1mQXDeDTyKeiyTMAjwblpM3+R7oXgYk312bFezkWDsKKbM90LwKLfqY4xbeRCGde3Sg+9FQvAqfE9JOlSFJVnif1oFB89iLwlkTqzKfoQdG5zAiKD/7Ri8C2Zo0tyJqgsmWPXhQ/iBNkMRYF0YriC9M9rhCrgtiBCly1hZgiLAsipxvglbrb8cLVSeYJpheBrelJ/eeWloksil68HebFP0qUPeiEIGq6EX8KLS968Ir6WRRPphPFm2HOCCJ6sdJ3WDgkqJ7xkW+3uiuoVKzwPSuOCSoVS+PAOpin/DdLeCZIq+jcEL1Dp+ioIJ2is4JUig4L0ig6LUih6Lhg/XXRecG6ik6ug3nqDFQvBOsoejBE71RV9Cgrs5qiR4LVFL0SrKLomWB5Re8Ey66LHgqWU/RmmciC/w5VTwXxil4O0Ts4RY8FcYpeC2IUPRdUK3ovqFJ8AUG54ksIyhS9XQfzQIovIwgpvsgQvSNSfClBkeKLCRYVX04w/91DVvJFdZO6y7fwH2nMcLpl+H93Hf7XgrUJwtCj97gZhmEYhmEYhmEYhmEYhmEYhmEYhmEYhmEYhmEY5n/mL6kQR/s4HRa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8" descr="data:image/png;base64,iVBORw0KGgoAAAANSUhEUgAAAOEAAADhCAMAAAAJbSJIAAAAgVBMVEX///8AAABISEhycnJQUFB1dXX8/PxFRUVxcXHu7u6Dg4Pz8/OsrKxoaGjk5OSfn5/q6urPz8+7u7vIyMikpKQ/Pz9lZWXOzs6JiYlYWFjY2NhfX1/f3997e3szMzPBwcEZGRkkJCSYmJgNDQ0vLy8gICA6OjoYGBiysrIrKyuSkpInCseRAAAF5UlEQVR4nO2d13biMBBAs1lwMKaYbloIZQnk/z9wKWfBRSON7VFj574mkXSRrDIak7c3hmEYhmEYhmEYhmEYhmEYhmEYhmEYhmEYhmEYhmG8I4iiKLwSRYHttpASrEadn27jeN7/evJ9mMybu9OgZ7t19QhWp2SZ9hJx7vY3se2WViEeJkeFW4r9cjfzaeRGm/UWb/egsVvYbjmKePxRwe4fzY3jXRn3JzX07kw3ti1gho3aenfaTg7XXptI78ax49poHVF135O1S2vl+A+535WlI4M16GvRu/E+sG13QaPflYbtfjzp9bsyt/k8zj71C15ohZb8wqURvyt9K4KaH8AsW/NTzsLMAH2yNixIuoHBsTfZjauDecELbWOCOyt+F85mFo6IfguKZ2xAcGDR70JXu2C1NeK8TPqn0WC16sVx3FstZsN+Mv1UBanERWkOW3VLt0gWSgsXnfV76RJHGv2CciGYQ7LB7LcW/Xk5RX0PY1jmGDg9lRhOwWJXZgeha9lY4JvQqhBNCjv4EbKkt3srMYl+nKrGWGL0SjsnVbszQtZdM7wyQj6TE/JI1RBX8S6qXdMKN18fiRVxPUg0ycVrTGWfpIoRpsoOXX1hE1HfgVJxqq7vh3bUrBC73wlddT1lZa36z1+ekXr1fSerTLUZ/ZqRVZVGvXaQrYuKkNMPVT15YuUegGp38yWrZKszZqs8yhBNbyY+RYDeVqFIE72RHOR0HmXuqBYOknAxmHPwaSIa3ZEbflLUAcUO9YcUbigONRSt2IiL3hEUjSI6SxUpZhvhgzgkKBiL/MRBEGQUPQp6VnkI6YHjQFBB8TM0fXMpvUeguNTI7y5WBGWWI5EpUqyKrXSBWxu5djLFPcXJZvOMhhmbRLPIDsY0l2+Dn/n2671pLytLNt3YzmggQnIsJtna2CfYwoomrqUMEErGKX2YwQqSParpm35dSE4a5tdoPbRAw4btplEBx1TMbpX1sQINP2w3jQo4PKU/pmIIMKpCGAW3CxyDdyHjlgQwGv4y0yk8n7qU/l6LGWTYtN0yMsDQlEe702A0brfHI+DwHkOGuCNGtOm3k47Vean3COY3xRETKDL1hSh88bjxTax1eWayFGZ5g+codcdkoiEmo74pcrtr4fQBdeJvVeG5QIGVoFOh8S3BL4HZE4qwWyFVkDDDAosgtUWkCIXeTtLCBbmQ5tfQb0GzBYrQ3k2aESZK9jS+ERKnXwnu0KA1UTI/ihMDTAcHgOSdoiKUqAVPj0C6runJBmj3r2nhN4GMGzAHBUrt0JHpKAHOMCv0InTEAEoGE67/aFbKAe7HiorQqi+O10iSc/RbpZFlCeYVgV5JROVKUub3BrTSSAzzisALnmdBqbL0KtPLhfTOPqsI9XcxCUaaP6YtbQ1Anj+TVQQuowoXgPK3OkzfzAXS1mQXDeDTyKeiyTMAjwblpM3+R7oXgYk312bFezkWDsKKbM90LwKLfqY4xbeRCGde3Sg+9FQvAqfE9JOlSFJVnif1oFB89iLwlkTqzKfoQdG5zAiKD/7Ri8C2Zo0tyJqgsmWPXhQ/iBNkMRYF0YriC9M9rhCrgtiBCly1hZgiLAsipxvglbrb8cLVSeYJpheBrelJ/eeWloksil68HebFP0qUPeiEIGq6EX8KLS968Ir6WRRPphPFm2HOCCJ6sdJ3WDgkqJ7xkW+3uiuoVKzwPSuOCSoVS+PAOpin/DdLeCZIq+jcEL1Dp+ioIJ2is4JUig4L0ig6LUih6Lhg/XXRecG6ik6ug3nqDFQvBOsoejBE71RV9Cgrs5qiR4LVFL0SrKLomWB5Re8Ey66LHgqWU/RmmciC/w5VTwXxil4O0Ts4RY8FcYpeC2IUPRdUK3ovqFJ8AUG54ksIyhS9XQfzQIovIwgpvsgQvSNSfClBkeKLCRYVX04w/91DVvJFdZO6y7fwH2nMcLpl+H93Hf7XgrUJwtCj97gZhmEYhmEYhmEYhmEYhmEYhmEYhmEYhmEYhmEY5n/mL6kQR/s4HRa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10" descr="data:image/png;base64,iVBORw0KGgoAAAANSUhEUgAAAOEAAADhCAMAAAAJbSJIAAAAgVBMVEX///8AAABISEhycnJQUFB1dXX8/PxFRUVxcXHu7u6Dg4Pz8/OsrKxoaGjk5OSfn5/q6urPz8+7u7vIyMikpKQ/Pz9lZWXOzs6JiYlYWFjY2NhfX1/f3997e3szMzPBwcEZGRkkJCSYmJgNDQ0vLy8gICA6OjoYGBiysrIrKyuSkpInCseRAAAF5UlEQVR4nO2d13biMBBAs1lwMKaYbloIZQnk/z9wKWfBRSON7VFj574mkXSRrDIak7c3hmEYhmEYhmEYhmEYhmEYhmEYhmEYhmEYhmEYhmG8I4iiKLwSRYHttpASrEadn27jeN7/evJ9mMybu9OgZ7t19QhWp2SZ9hJx7vY3se2WViEeJkeFW4r9cjfzaeRGm/UWb/egsVvYbjmKePxRwe4fzY3jXRn3JzX07kw3ti1gho3aenfaTg7XXptI78ax49poHVF135O1S2vl+A+535WlI4M16GvRu/E+sG13QaPflYbtfjzp9bsyt/k8zj71C15ohZb8wqURvyt9K4KaH8AsW/NTzsLMAH2yNixIuoHBsTfZjauDecELbWOCOyt+F85mFo6IfguKZ2xAcGDR70JXu2C1NeK8TPqn0WC16sVx3FstZsN+Mv1UBanERWkOW3VLt0gWSgsXnfV76RJHGv2CciGYQ7LB7LcW/Xk5RX0PY1jmGDg9lRhOwWJXZgeha9lY4JvQqhBNCjv4EbKkt3srMYl+nKrGWGL0SjsnVbszQtZdM7wyQj6TE/JI1RBX8S6qXdMKN18fiRVxPUg0ycVrTGWfpIoRpsoOXX1hE1HfgVJxqq7vh3bUrBC73wlddT1lZa36z1+ekXr1fSerTLUZ/ZqRVZVGvXaQrYuKkNMPVT15YuUegGp38yWrZKszZqs8yhBNbyY+RYDeVqFIE72RHOR0HmXuqBYOknAxmHPwaSIa3ZEbflLUAcUO9YcUbigONRSt2IiL3hEUjSI6SxUpZhvhgzgkKBiL/MRBEGQUPQp6VnkI6YHjQFBB8TM0fXMpvUeguNTI7y5WBGWWI5EpUqyKrXSBWxu5djLFPcXJZvOMhhmbRLPIDsY0l2+Dn/n2671pLytLNt3YzmggQnIsJtna2CfYwoomrqUMEErGKX2YwQqSParpm35dSE4a5tdoPbRAw4btplEBx1TMbpX1sQINP2w3jQo4PKU/pmIIMKpCGAW3CxyDdyHjlgQwGv4y0yk8n7qU/l6LGWTYtN0yMsDQlEe702A0brfHI+DwHkOGuCNGtOm3k47Vean3COY3xRETKDL1hSh88bjxTax1eWayFGZ5g+codcdkoiEmo74pcrtr4fQBdeJvVeG5QIGVoFOh8S3BL4HZE4qwWyFVkDDDAosgtUWkCIXeTtLCBbmQ5tfQb0GzBYrQ3k2aESZK9jS+ERKnXwnu0KA1UTI/ihMDTAcHgOSdoiKUqAVPj0C6runJBmj3r2nhN4GMGzAHBUrt0JHpKAHOMCv0InTEAEoGE67/aFbKAe7HiorQqi+O10iSc/RbpZFlCeYVgV5JROVKUub3BrTSSAzzisALnmdBqbL0KtPLhfTOPqsI9XcxCUaaP6YtbQ1Anj+TVQQuowoXgPK3OkzfzAXS1mQXDeDTyKeiyTMAjwblpM3+R7oXgYk312bFezkWDsKKbM90LwKLfqY4xbeRCGde3Sg+9FQvAqfE9JOlSFJVnif1oFB89iLwlkTqzKfoQdG5zAiKD/7Ri8C2Zo0tyJqgsmWPXhQ/iBNkMRYF0YriC9M9rhCrgtiBCly1hZgiLAsipxvglbrb8cLVSeYJpheBrelJ/eeWloksil68HebFP0qUPeiEIGq6EX8KLS968Ir6WRRPphPFm2HOCCJ6sdJ3WDgkqJ7xkW+3uiuoVKzwPSuOCSoVS+PAOpin/DdLeCZIq+jcEL1Dp+ioIJ2is4JUig4L0ig6LUih6Lhg/XXRecG6ik6ug3nqDFQvBOsoejBE71RV9Cgrs5qiR4LVFL0SrKLomWB5Re8Ey66LHgqWU/RmmciC/w5VTwXxil4O0Ts4RY8FcYpeC2IUPRdUK3ovqFJ8AUG54ksIyhS9XQfzQIovIwgpvsgQvSNSfClBkeKLCRYVX04w/91DVvJFdZO6y7fwH2nMcLpl+H93Hf7XgrUJwtCj97gZhmEYhmEYhmEYhmEYhmEYhmEYhmEYhmEYhmEY5n/mL6kQR/s4HRa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12" descr="data:image/png;base64,iVBORw0KGgoAAAANSUhEUgAAAOEAAADhCAMAAAAJbSJIAAAAb1BMVEX///8BAQHz8/Ovr6/p6eliYmI+Pj7CwsJ0dHT39/eWlpb7+/vJycmoqKh9fX01NTVNTU1vb29eXl7U1NRERESMjIy6urqEhIRDQ0Pf399KSkpVVVUpKSng4OCIiIicnJwLCwsiIiIZGRk4ODgvLy/kVXQkAAAES0lEQVR4nO2c61bqMBBG6YU7RUEpIiCgvv8ziujxMJNU25CsTGZ9+7eL9W3bTpJJ2l4PAAAAAAAAAAAAAAAAAAAAAAAA0MRycMWujB0nAIPsmn3sOAF4Ioab2HEC8EwMH2LHCcCWGM5ixwnAQr3hiBjWseMEYE0Mq9hxAjAhhpPYcQJQEcN17DgBqIlhP3acADwQw6fYcQKwJ4ZZ7DgBGKs37FFDjYuLd/WTmr76IX9FDOex4wSgIIbPseMEgA6IGospGy40FlNqOIwdJwBLYriKHScAdP2ksdQM1ZeanBpqbLcdieEhdpwA0Hbbfew4AaCzGo0PIlsEa1xeUEONk2/aFdZ4m9J+m8bxgk2+NU7c6CbiMXacABzU36al/mq6U19N6QpK4zKY3aYa56Z3VFFht4ZuI2YvsfP4hw36GmsNbe5r7O7P9F9E2svQeO6E1ZpT7Dz+mWbqL+Jc/UUs9V9ENmAcY+fxz4ZdRIW94S1TnMYO5B22HZyNYgfyzz1T1Hfsmz+Jb7ED+YeVU4UTcD4mZnnsRN5hExuF/Qw+O82K2Im8U3FFffcpa51mg9iBvMOHfYUbNSOuqG8bgxtm49iJfDPkhp4exVLO2418ZuNnCp4LaqUbg6KP2dvl6JUYRd489VBt8q9upRhFPnm7OVp+9PM7/jj5Lai5t3+VN4xFxk3dRXL8UYpibSi6jxnsfKcURWNqkz06/lLOf0iK4puh6HZC2hAUo8g3TV0V+WJFkCLvSzneqJZrKEbRrDbZm0OXWLLixEx2cljzS1Y0C6pTNMmKS0s0h2PSkhUfLdEcVhqSFe8s0RbdfyY1xbvu9Uayom3IdngYJSvarqLDJzQkK5pT1DPvncNJVny2ZeteUyUr2sbF85KxazrJimbn5kLX8xqSFQ+2bOd5ascunGRFoxX+Tb/b2ChZcW/L9km33SnJitOBLdwnnaqqZEX27TNXR9GKTQ9jN0fRiqV1CvfFpHXNEa3Ye2lWzBZtxw7ZisZO/zW7qt0Gh2xFa/vmP/1WL4YJVzQ3GCmLFpLCFX99Gi8si7/SSlfcNw7/P7zO61+rq3RFW0vcwqKaNdYe8Yq2nrid7Us1Ky0bAuNX6Yp5w7Kxgd12tJ5UVVEPv5kVtj8TpdgrF7aMNyJLMYijMMVe2e1ebYO4U63j1jWnJUeBpwXrv8fHLrwKVOxtmtfHDpxkvpM0tPdVnXiPLdPAtODvh7ki+GjytPYxfkj/INfD5MbCI13wk+lsxd+Fa086r+huirV93+p3UntTJ58Vq36XuzY1wX9My82wrg6T9Xz0g3W+l6qgFVvVVSVovPcAwcSAYOpAMHUgmDoQTB0Ipg4EUweCqQPB1IFg6kAwdSCYOhBMHQimjm1fX5Wg7ZCmLkHLOxraBA1FfYJMUaMgUdQpeKWoVfBHUa/gt6JmwYuibsHz0K/v29kAAAAAAAAAAAAAAAAAAABADx+HOiaFO2xxY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9465" y="2769079"/>
            <a:ext cx="3286125" cy="1076325"/>
          </a:xfrm>
          <a:prstGeom prst="rect">
            <a:avLst/>
          </a:prstGeom>
          <a:noFill/>
        </p:spPr>
      </p:pic>
      <p:sp>
        <p:nvSpPr>
          <p:cNvPr id="33" name="Texto Explicativo 1 32"/>
          <p:cNvSpPr/>
          <p:nvPr/>
        </p:nvSpPr>
        <p:spPr>
          <a:xfrm>
            <a:off x="1423358" y="4321834"/>
            <a:ext cx="2001329" cy="362310"/>
          </a:xfrm>
          <a:prstGeom prst="borderCallout1">
            <a:avLst>
              <a:gd name="adj1" fmla="val -9821"/>
              <a:gd name="adj2" fmla="val 50288"/>
              <a:gd name="adj3" fmla="val -206547"/>
              <a:gd name="adj4" fmla="val 793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Retorno esperado</a:t>
            </a:r>
          </a:p>
        </p:txBody>
      </p:sp>
      <p:sp>
        <p:nvSpPr>
          <p:cNvPr id="34" name="Texto Explicativo 1 33"/>
          <p:cNvSpPr/>
          <p:nvPr/>
        </p:nvSpPr>
        <p:spPr>
          <a:xfrm>
            <a:off x="3275163" y="5095335"/>
            <a:ext cx="1314091" cy="362310"/>
          </a:xfrm>
          <a:prstGeom prst="borderCallout1">
            <a:avLst>
              <a:gd name="adj1" fmla="val -9821"/>
              <a:gd name="adj2" fmla="val 50288"/>
              <a:gd name="adj3" fmla="val -311309"/>
              <a:gd name="adj4" fmla="val 10749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Somatório</a:t>
            </a:r>
          </a:p>
        </p:txBody>
      </p:sp>
      <p:sp>
        <p:nvSpPr>
          <p:cNvPr id="35" name="Texto Explicativo 1 34"/>
          <p:cNvSpPr/>
          <p:nvPr/>
        </p:nvSpPr>
        <p:spPr>
          <a:xfrm>
            <a:off x="5083834" y="4919930"/>
            <a:ext cx="2015706" cy="652733"/>
          </a:xfrm>
          <a:prstGeom prst="borderCallout1">
            <a:avLst>
              <a:gd name="adj1" fmla="val -9821"/>
              <a:gd name="adj2" fmla="val 50288"/>
              <a:gd name="adj3" fmla="val -195544"/>
              <a:gd name="adj4" fmla="val 16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Cada um dos retornos possíveis</a:t>
            </a:r>
          </a:p>
        </p:txBody>
      </p:sp>
      <p:sp>
        <p:nvSpPr>
          <p:cNvPr id="36" name="Texto Explicativo 1 35"/>
          <p:cNvSpPr/>
          <p:nvPr/>
        </p:nvSpPr>
        <p:spPr>
          <a:xfrm>
            <a:off x="7044905" y="4025660"/>
            <a:ext cx="1581510" cy="692989"/>
          </a:xfrm>
          <a:prstGeom prst="borderCallout1">
            <a:avLst>
              <a:gd name="adj1" fmla="val -11619"/>
              <a:gd name="adj2" fmla="val -9274"/>
              <a:gd name="adj3" fmla="val -81978"/>
              <a:gd name="adj4" fmla="val -538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Probabilidade de ocorrência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14182" y="2422020"/>
          <a:ext cx="8224374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Investimento 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Investimento 2</a:t>
                      </a: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0">
                          <a:solidFill>
                            <a:schemeClr val="bg1"/>
                          </a:solidFill>
                        </a:rPr>
                        <a:t>Retorno possível 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[%</a:t>
                      </a:r>
                      <a:r>
                        <a:rPr lang="pt-BR" sz="1600" b="0" dirty="0" err="1">
                          <a:solidFill>
                            <a:schemeClr val="bg1"/>
                          </a:solidFill>
                        </a:rPr>
                        <a:t>a.a.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Probabilidade de ocorrência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Retorno esperado [%</a:t>
                      </a:r>
                      <a:r>
                        <a:rPr lang="pt-BR" sz="1600" b="0" dirty="0" err="1">
                          <a:solidFill>
                            <a:schemeClr val="bg1"/>
                          </a:solidFill>
                        </a:rPr>
                        <a:t>a.a.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Retorno possível [%</a:t>
                      </a:r>
                      <a:r>
                        <a:rPr lang="pt-BR" sz="1600" b="0" dirty="0" err="1">
                          <a:solidFill>
                            <a:schemeClr val="bg1"/>
                          </a:solidFill>
                        </a:rPr>
                        <a:t>a.a.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Probabilidade de ocorrência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Retorno esperado [%</a:t>
                      </a:r>
                      <a:r>
                        <a:rPr lang="pt-BR" sz="1600" b="0" dirty="0" err="1">
                          <a:solidFill>
                            <a:schemeClr val="bg1"/>
                          </a:solidFill>
                        </a:rPr>
                        <a:t>a.a.</a:t>
                      </a: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  <a:r>
                        <a:rPr lang="pt-BR" baseline="0" dirty="0"/>
                        <a:t> x 0,10</a:t>
                      </a:r>
                      <a:endParaRPr lang="pt-BR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 x 0,10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 x 0,20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 x 0,20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x 0,40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x 0,40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 x 0,20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 x 0,20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 x 0,10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 x 0,10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10 % </a:t>
                      </a:r>
                      <a:r>
                        <a:rPr lang="pt-BR" dirty="0" err="1"/>
                        <a:t>a.a.</a:t>
                      </a:r>
                      <a:endParaRPr lang="pt-BR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10 % </a:t>
                      </a:r>
                      <a:r>
                        <a:rPr lang="pt-BR" dirty="0" err="1"/>
                        <a:t>a.a.</a:t>
                      </a:r>
                      <a:endParaRPr lang="pt-BR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561382" y="1580587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Cálculo do Retorno Esperado</a:t>
            </a:r>
            <a:endParaRPr lang="pt-BR" sz="2800" b="1" dirty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43" name="Grupo 42"/>
          <p:cNvGrpSpPr/>
          <p:nvPr/>
        </p:nvGrpSpPr>
        <p:grpSpPr>
          <a:xfrm>
            <a:off x="1440612" y="1691547"/>
            <a:ext cx="6262776" cy="4211822"/>
            <a:chOff x="1388854" y="1510401"/>
            <a:chExt cx="6262776" cy="4211822"/>
          </a:xfrm>
        </p:grpSpPr>
        <p:pic>
          <p:nvPicPr>
            <p:cNvPr id="31746" name="Picture 2" descr="https://encrypted-tbn0.gstatic.com/images?q=tbn:ANd9GcSYTSCdoBJe-usMVTXH7iSWCkeWEdBSds_88leQvyQFOSwhwP9v"/>
            <p:cNvPicPr>
              <a:picLocks noChangeAspect="1" noChangeArrowheads="1"/>
            </p:cNvPicPr>
            <p:nvPr/>
          </p:nvPicPr>
          <p:blipFill>
            <a:blip r:embed="rId2" cstate="print"/>
            <a:srcRect r="3786"/>
            <a:stretch>
              <a:fillRect/>
            </a:stretch>
          </p:blipFill>
          <p:spPr bwMode="auto">
            <a:xfrm>
              <a:off x="1388854" y="1510401"/>
              <a:ext cx="6262776" cy="3834194"/>
            </a:xfrm>
            <a:prstGeom prst="rect">
              <a:avLst/>
            </a:prstGeom>
            <a:noFill/>
          </p:spPr>
        </p:pic>
        <p:cxnSp>
          <p:nvCxnSpPr>
            <p:cNvPr id="23" name="Conector reto 22"/>
            <p:cNvCxnSpPr/>
            <p:nvPr/>
          </p:nvCxnSpPr>
          <p:spPr>
            <a:xfrm>
              <a:off x="4520241" y="1802921"/>
              <a:ext cx="8627" cy="344193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 Explicativo 1 29"/>
            <p:cNvSpPr/>
            <p:nvPr/>
          </p:nvSpPr>
          <p:spPr>
            <a:xfrm>
              <a:off x="5512279" y="2182483"/>
              <a:ext cx="1483743" cy="250166"/>
            </a:xfrm>
            <a:prstGeom prst="borderCallout1">
              <a:avLst>
                <a:gd name="adj1" fmla="val 53233"/>
                <a:gd name="adj2" fmla="val -4845"/>
                <a:gd name="adj3" fmla="val 164224"/>
                <a:gd name="adj4" fmla="val -40077"/>
              </a:avLst>
            </a:prstGeom>
            <a:solidFill>
              <a:srgbClr val="FF7C8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Investimento 1</a:t>
              </a:r>
            </a:p>
          </p:txBody>
        </p:sp>
        <p:sp>
          <p:nvSpPr>
            <p:cNvPr id="31" name="Texto Explicativo 1 30"/>
            <p:cNvSpPr/>
            <p:nvPr/>
          </p:nvSpPr>
          <p:spPr>
            <a:xfrm>
              <a:off x="5759569" y="3163019"/>
              <a:ext cx="1483743" cy="250166"/>
            </a:xfrm>
            <a:prstGeom prst="borderCallout1">
              <a:avLst>
                <a:gd name="adj1" fmla="val 129095"/>
                <a:gd name="adj2" fmla="val 47481"/>
                <a:gd name="adj3" fmla="val 405604"/>
                <a:gd name="adj4" fmla="val -2286"/>
              </a:avLst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Investimento 2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 flipH="1">
              <a:off x="3355675" y="5011947"/>
              <a:ext cx="8627" cy="31917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5681932" y="5017696"/>
              <a:ext cx="8627" cy="31917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2119222" y="5069457"/>
              <a:ext cx="8627" cy="31917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6912633" y="5101088"/>
              <a:ext cx="8627" cy="31917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tângulo 28"/>
            <p:cNvSpPr/>
            <p:nvPr/>
          </p:nvSpPr>
          <p:spPr>
            <a:xfrm>
              <a:off x="4107625" y="5383669"/>
              <a:ext cx="885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/>
                <a:t>10% </a:t>
              </a:r>
              <a:r>
                <a:rPr lang="pt-BR" sz="1600" dirty="0" err="1"/>
                <a:t>a.a.</a:t>
              </a:r>
              <a:endParaRPr lang="pt-BR" sz="16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2968942" y="5383669"/>
              <a:ext cx="78098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rgbClr val="CC0000"/>
                  </a:solidFill>
                </a:rPr>
                <a:t>6% </a:t>
              </a:r>
              <a:r>
                <a:rPr lang="pt-BR" sz="1600" dirty="0" err="1">
                  <a:solidFill>
                    <a:srgbClr val="CC0000"/>
                  </a:solidFill>
                </a:rPr>
                <a:t>a.a.</a:t>
              </a:r>
              <a:endParaRPr lang="pt-BR" sz="1600" dirty="0">
                <a:solidFill>
                  <a:srgbClr val="CC0000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6479878" y="5383669"/>
              <a:ext cx="885179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</a:rPr>
                <a:t>22% </a:t>
              </a:r>
              <a:r>
                <a:rPr lang="pt-BR" sz="1600" dirty="0" err="1">
                  <a:solidFill>
                    <a:schemeClr val="bg1"/>
                  </a:solidFill>
                </a:rPr>
                <a:t>a.a.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246308" y="5383669"/>
              <a:ext cx="885179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rgbClr val="CC0000"/>
                  </a:solidFill>
                </a:rPr>
                <a:t>14% </a:t>
              </a:r>
              <a:r>
                <a:rPr lang="pt-BR" sz="1600" dirty="0" err="1">
                  <a:solidFill>
                    <a:srgbClr val="CC0000"/>
                  </a:solidFill>
                </a:rPr>
                <a:t>a.a.</a:t>
              </a:r>
              <a:endParaRPr lang="pt-BR" sz="1600" dirty="0">
                <a:solidFill>
                  <a:srgbClr val="CC0000"/>
                </a:solidFill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700869" y="5383669"/>
              <a:ext cx="843501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</a:rPr>
                <a:t>-2% </a:t>
              </a:r>
              <a:r>
                <a:rPr lang="pt-BR" sz="1600" dirty="0" err="1">
                  <a:solidFill>
                    <a:schemeClr val="bg1"/>
                  </a:solidFill>
                </a:rPr>
                <a:t>a.a.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41" name="Grupo 40"/>
          <p:cNvGrpSpPr/>
          <p:nvPr/>
        </p:nvGrpSpPr>
        <p:grpSpPr>
          <a:xfrm>
            <a:off x="2415407" y="1510403"/>
            <a:ext cx="4629505" cy="4545351"/>
            <a:chOff x="2587927" y="1726053"/>
            <a:chExt cx="4629505" cy="4545351"/>
          </a:xfrm>
        </p:grpSpPr>
        <p:sp>
          <p:nvSpPr>
            <p:cNvPr id="32" name="Retângulo 31"/>
            <p:cNvSpPr/>
            <p:nvPr/>
          </p:nvSpPr>
          <p:spPr>
            <a:xfrm>
              <a:off x="2596552" y="4356340"/>
              <a:ext cx="4252822" cy="1915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Picture 2" descr="https://encrypted-tbn0.gstatic.com/images?q=tbn:ANd9GcSYTSCdoBJe-usMVTXH7iSWCkeWEdBSds_88leQvyQFOSwhwP9v"/>
            <p:cNvPicPr>
              <a:picLocks noChangeAspect="1" noChangeArrowheads="1"/>
            </p:cNvPicPr>
            <p:nvPr/>
          </p:nvPicPr>
          <p:blipFill>
            <a:blip r:embed="rId2" cstate="print"/>
            <a:srcRect r="3786"/>
            <a:stretch>
              <a:fillRect/>
            </a:stretch>
          </p:blipFill>
          <p:spPr bwMode="auto">
            <a:xfrm>
              <a:off x="2587927" y="1726053"/>
              <a:ext cx="4278700" cy="2619504"/>
            </a:xfrm>
            <a:prstGeom prst="rect">
              <a:avLst/>
            </a:prstGeom>
            <a:noFill/>
          </p:spPr>
        </p:pic>
        <p:cxnSp>
          <p:nvCxnSpPr>
            <p:cNvPr id="14" name="Conector reto 13"/>
            <p:cNvCxnSpPr>
              <a:endCxn id="13" idx="2"/>
            </p:cNvCxnSpPr>
            <p:nvPr/>
          </p:nvCxnSpPr>
          <p:spPr>
            <a:xfrm>
              <a:off x="4727275" y="1975449"/>
              <a:ext cx="2" cy="237010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 Explicativo 1 14"/>
            <p:cNvSpPr/>
            <p:nvPr/>
          </p:nvSpPr>
          <p:spPr>
            <a:xfrm>
              <a:off x="5727941" y="1940935"/>
              <a:ext cx="1483743" cy="250166"/>
            </a:xfrm>
            <a:prstGeom prst="borderCallout1">
              <a:avLst>
                <a:gd name="adj1" fmla="val 53233"/>
                <a:gd name="adj2" fmla="val -4845"/>
                <a:gd name="adj3" fmla="val 274569"/>
                <a:gd name="adj4" fmla="val -43565"/>
              </a:avLst>
            </a:prstGeom>
            <a:solidFill>
              <a:srgbClr val="FF7C8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Investimento 1</a:t>
              </a:r>
            </a:p>
          </p:txBody>
        </p:sp>
        <p:sp>
          <p:nvSpPr>
            <p:cNvPr id="16" name="Texto Explicativo 1 15"/>
            <p:cNvSpPr/>
            <p:nvPr/>
          </p:nvSpPr>
          <p:spPr>
            <a:xfrm>
              <a:off x="5733689" y="2662678"/>
              <a:ext cx="1483743" cy="250166"/>
            </a:xfrm>
            <a:prstGeom prst="borderCallout1">
              <a:avLst>
                <a:gd name="adj1" fmla="val 129095"/>
                <a:gd name="adj2" fmla="val 47481"/>
                <a:gd name="adj3" fmla="val 440087"/>
                <a:gd name="adj4" fmla="val 5854"/>
              </a:avLst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Investimento 2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396460" y="5685585"/>
              <a:ext cx="2654445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</a:rPr>
                <a:t>Maior dispersão = maior risco</a:t>
              </a:r>
            </a:p>
          </p:txBody>
        </p:sp>
        <p:sp>
          <p:nvSpPr>
            <p:cNvPr id="27" name="Chave direita 26"/>
            <p:cNvSpPr/>
            <p:nvPr/>
          </p:nvSpPr>
          <p:spPr>
            <a:xfrm rot="5400000">
              <a:off x="4551154" y="3776215"/>
              <a:ext cx="345057" cy="1720971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8" name="Chave direita 27"/>
            <p:cNvSpPr/>
            <p:nvPr/>
          </p:nvSpPr>
          <p:spPr>
            <a:xfrm rot="5400000">
              <a:off x="4551154" y="3817903"/>
              <a:ext cx="345057" cy="3426127"/>
            </a:xfrm>
            <a:prstGeom prst="righ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330737" y="4837321"/>
              <a:ext cx="2785891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</a:rPr>
                <a:t>Menor dispersão = menor risco</a:t>
              </a:r>
            </a:p>
          </p:txBody>
        </p:sp>
        <p:cxnSp>
          <p:nvCxnSpPr>
            <p:cNvPr id="34" name="Conector reto 33"/>
            <p:cNvCxnSpPr/>
            <p:nvPr/>
          </p:nvCxnSpPr>
          <p:spPr>
            <a:xfrm flipH="1">
              <a:off x="3019244" y="3916392"/>
              <a:ext cx="1" cy="1354346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6432428" y="3956649"/>
              <a:ext cx="1" cy="1354346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3861760" y="3922142"/>
              <a:ext cx="2874" cy="51183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5575541" y="3927893"/>
              <a:ext cx="2874" cy="51183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16650" y="1684104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Cálculo do Risco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5" name="Texto Explicativo 1 24"/>
          <p:cNvSpPr/>
          <p:nvPr/>
        </p:nvSpPr>
        <p:spPr>
          <a:xfrm>
            <a:off x="1664886" y="4856646"/>
            <a:ext cx="2001329" cy="362310"/>
          </a:xfrm>
          <a:prstGeom prst="borderCallout1">
            <a:avLst>
              <a:gd name="adj1" fmla="val -9821"/>
              <a:gd name="adj2" fmla="val 50288"/>
              <a:gd name="adj3" fmla="val -206547"/>
              <a:gd name="adj4" fmla="val 793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Desvio-Padrão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391" y="3433286"/>
            <a:ext cx="3086100" cy="476250"/>
          </a:xfrm>
          <a:prstGeom prst="rect">
            <a:avLst/>
          </a:prstGeom>
          <a:noFill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318" y="2656920"/>
            <a:ext cx="3009900" cy="400050"/>
          </a:xfrm>
          <a:prstGeom prst="rect">
            <a:avLst/>
          </a:prstGeom>
          <a:noFill/>
        </p:spPr>
      </p:pic>
      <p:sp>
        <p:nvSpPr>
          <p:cNvPr id="35" name="Texto Explicativo 1 34"/>
          <p:cNvSpPr/>
          <p:nvPr/>
        </p:nvSpPr>
        <p:spPr>
          <a:xfrm>
            <a:off x="5310985" y="4991794"/>
            <a:ext cx="2001329" cy="362310"/>
          </a:xfrm>
          <a:prstGeom prst="borderCallout1">
            <a:avLst>
              <a:gd name="adj1" fmla="val -9821"/>
              <a:gd name="adj2" fmla="val 50288"/>
              <a:gd name="adj3" fmla="val -287499"/>
              <a:gd name="adj4" fmla="val 185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Variância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51162" y="1988616"/>
            <a:ext cx="63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Conceito de Risco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73193" y="3288599"/>
            <a:ext cx="718580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Risco é a probabilidade de ocorrência de um evento.</a:t>
            </a:r>
            <a:endParaRPr lang="pt-BR" sz="2400" dirty="0"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2046" y="2656936"/>
            <a:ext cx="3943350" cy="15430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16650" y="1684104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Cálculo do Risco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Texto Explicativo 1 16"/>
          <p:cNvSpPr/>
          <p:nvPr/>
        </p:nvSpPr>
        <p:spPr>
          <a:xfrm>
            <a:off x="931641" y="4554721"/>
            <a:ext cx="2001329" cy="362310"/>
          </a:xfrm>
          <a:prstGeom prst="borderCallout1">
            <a:avLst>
              <a:gd name="adj1" fmla="val -9821"/>
              <a:gd name="adj2" fmla="val 50288"/>
              <a:gd name="adj3" fmla="val -206547"/>
              <a:gd name="adj4" fmla="val 793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Desvio-Padrão</a:t>
            </a:r>
          </a:p>
        </p:txBody>
      </p:sp>
      <p:sp>
        <p:nvSpPr>
          <p:cNvPr id="18" name="Texto Explicativo 1 17"/>
          <p:cNvSpPr/>
          <p:nvPr/>
        </p:nvSpPr>
        <p:spPr>
          <a:xfrm>
            <a:off x="6323161" y="5293716"/>
            <a:ext cx="2001329" cy="362310"/>
          </a:xfrm>
          <a:prstGeom prst="borderCallout1">
            <a:avLst>
              <a:gd name="adj1" fmla="val -9821"/>
              <a:gd name="adj2" fmla="val 50288"/>
              <a:gd name="adj3" fmla="val -444642"/>
              <a:gd name="adj4" fmla="val -61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Retorno médio</a:t>
            </a:r>
          </a:p>
        </p:txBody>
      </p:sp>
      <p:sp>
        <p:nvSpPr>
          <p:cNvPr id="19" name="Texto Explicativo 1 18"/>
          <p:cNvSpPr/>
          <p:nvPr/>
        </p:nvSpPr>
        <p:spPr>
          <a:xfrm>
            <a:off x="2265872" y="5509402"/>
            <a:ext cx="1314091" cy="362310"/>
          </a:xfrm>
          <a:prstGeom prst="borderCallout1">
            <a:avLst>
              <a:gd name="adj1" fmla="val -9821"/>
              <a:gd name="adj2" fmla="val 50288"/>
              <a:gd name="adj3" fmla="val -394643"/>
              <a:gd name="adj4" fmla="val 116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Somatório</a:t>
            </a:r>
          </a:p>
        </p:txBody>
      </p:sp>
      <p:sp>
        <p:nvSpPr>
          <p:cNvPr id="20" name="Texto Explicativo 1 19"/>
          <p:cNvSpPr/>
          <p:nvPr/>
        </p:nvSpPr>
        <p:spPr>
          <a:xfrm>
            <a:off x="3910641" y="5368503"/>
            <a:ext cx="2015706" cy="652733"/>
          </a:xfrm>
          <a:prstGeom prst="borderCallout1">
            <a:avLst>
              <a:gd name="adj1" fmla="val -9821"/>
              <a:gd name="adj2" fmla="val 50288"/>
              <a:gd name="adj3" fmla="val -252372"/>
              <a:gd name="adj4" fmla="val 220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Cada um dos retornos possíveis</a:t>
            </a:r>
          </a:p>
        </p:txBody>
      </p:sp>
      <p:sp>
        <p:nvSpPr>
          <p:cNvPr id="21" name="Texto Explicativo 1 20"/>
          <p:cNvSpPr/>
          <p:nvPr/>
        </p:nvSpPr>
        <p:spPr>
          <a:xfrm>
            <a:off x="7407215" y="3456316"/>
            <a:ext cx="1581510" cy="692989"/>
          </a:xfrm>
          <a:prstGeom prst="borderCallout1">
            <a:avLst>
              <a:gd name="adj1" fmla="val 51866"/>
              <a:gd name="adj2" fmla="val -7092"/>
              <a:gd name="adj3" fmla="val 17607"/>
              <a:gd name="adj4" fmla="val -538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Probabilidade de ocorrência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14180" y="1964842"/>
          <a:ext cx="8034594" cy="3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 gridSpan="6"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Investimento 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Retornos possíveis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Probabilidade de ocorrência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Retorno esperado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Diferença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Quadrado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Ponderado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pt-BR" sz="1800" kern="12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pt-B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R)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R)</a:t>
                      </a:r>
                      <a:r>
                        <a:rPr lang="pt-BR" sz="1800" kern="1200" baseline="300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R)</a:t>
                      </a:r>
                      <a:r>
                        <a:rPr lang="pt-BR" sz="1800" kern="1200" baseline="300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P(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</a:t>
                      </a:r>
                      <a:r>
                        <a:rPr lang="pt-BR" sz="1600" baseline="0" dirty="0"/>
                        <a:t> x 0,10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(6% - 10%) = - 4%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(-4)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16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16 x 0,1 = 1,6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8 %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8 x 0,20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(8% - 10%) = - 2%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(-2)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4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4 x 0,2 = 0,8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 x 0,40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(10% - 10%) = 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 x 0,4 = 0,0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12 %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12 x 0,20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(12% - 10%) = 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2%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4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4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x 0,2 = 0,8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14 %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14 x 0,10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(14% - 10%) = 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4%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16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16 x 0,1 = 1,6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ym typeface="Symbol"/>
                        </a:rPr>
                        <a:t> = 0</a:t>
                      </a:r>
                      <a:endParaRPr lang="pt-BR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pt-BR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Var(R) = 4,8 </a:t>
                      </a:r>
                      <a:endParaRPr lang="pt-BR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AutoShape 2" descr="data:image/jpeg;base64,/9j/4AAQSkZJRgABAQAAAQABAAD/2wCEAAkGBxMTEhUTEhMVFRUXFRcVFRUXFRUVFRUVFRUXFxUVFRUYHSggGBolHRUVITEhJSkrLi4uFx8zODMtNygtLisBCgoKDg0OGhAQGi0lHyUtLS0tLS0tLS0tLS0tLS0tLS0tLS0tLS0tLS0tLS0tLS0tLS0tLS0tLS0tLS0tLS0tLf/AABEIAJABXQMBIgACEQEDEQH/xAAcAAACAwEBAQEAAAAAAAAAAAADBAIFBgEHAAj/xAA7EAABBAAEBAQCCAUDBQAAAAABAAIDEQQSITEFQVFhBhMicYGRFCMyQqGxwfAHUnLR4WKS8RUkM4Ky/8QAGgEAAwEBAQEAAAAAAAAAAAAAAAECAwQFBv/EACYRAAICAgICAgICAwAAAAAAAAABAhEhMQMSBFEzQSIyE7FCYYH/2gAMAwEAAhEDEQA/AMp9Havra0IL5V95DqujS+ir2eRZ8XEojAiR4NxjMmmUGj1+SZw2Fr1yaN6cz7ItCoJhBkbnPPRv6lKY95ygEpmSXMegGw6BJ4/kEJBYrGE1C1BhYrDD4c2E2BY4wAQm+Yr5rORx60VoPEJyxtb1KpobdTQLJ+ZUoYSGMvcABvsvQ8JwwtjaGmxl1PTqsbwmEsLnOFZRQ9ytthHkRVehAWfI39FKvslw/CZBb601Fa30UswJsrjZRpXRMteKPPuss3Y8aOYKPc91J95tE1htkKQIvJLWCDHnmiQmzrshJ7DRDS0SpIlWyZjUGtB0/VFxLCEGOE81C1ZT3QzFCBqpyM5hKzP5BNYZ3p1UNNZLTTwKRM5lDkfZRp3cgllqvZi/QSDdRxe6lBuvsYj/ACD6FXBQREMrVEj7dguELsZ0CI+KhaxvJrVoWKKIwW7fFTOFPUKMLdxalv0WlWzro2ADTt80uYqeNqOyadCO6QaaeB0KIjkNOjHQIE8Qo6DZNPQZQhMGjOtNOHurdyqZtCfdWjT6QtpmcSDlX8XZbL6Kwclce243eymOymZl4XYMM55IbyFnVfPRMFivLcTV2KXQ7rBmv9g28OkJoAdd+S4eGScwB7uAv2TbeK5dm68jewKDJxPN9tmY+9KLmVUTMcPhzG605nkESXHOzW00OSDHjHhuQGm1VdkNa17FY+3iUnb5DXuVHMXHUkpeI2U1FpqfYIpIQZkJuktjWAurNy6K44Zg849Tso2HcpOXhRcC6/X91nMgKeysfViUEVa2E1gGnME7gsG1rHNq5S0munautLvBcE5z9QQBuTyR2WQaFvEV+gIbCIG0P/I4b/yg9O6uuJ4yLMW0PSLZe5cOqzD3lziTuksj0WEeKfIWhxsWP2eq2uamV2CxPCY7kaFtZh6UpVaQrIxJhrktCmGC0mSW2ENhCxB1TGBi9IU/KDjosLSZbTaFYYCdU0TqAmaDRQSjW05Lt2E1Q5LIK1SrpbRMRslwiKVDk8nyah2SyZiPpRLQQ2KuUCpPKgrRmwkO6+xi5HuF3GJfY/oVJUF1xUCVqiR+E6BN0a2+KRgdoFYtK55m8Abs13ohxutxTKTafWfZSi7DuVZOak+KsVWY409VDYpjpKhIpA6IbihAyhxopxT2GdbAk+J/b+CPgHehbP8AVGa2Gcgz6tI7FFcUFylFGXlGqE9MYttPI7pZ5XSZg3KKk5DcgRU4LBukdlYLP5JvFcKysJzglv2gOXTVCZj3Boaz09SN3e5XMFjcjjmGZrhRb16IfYpUFwuEaBmk0Z+LvbsnZOH55Glg+rIsE8gN7VXiMQXmztyHIDsnMJjXhnlg+m7/AMJU9jtFi7FAOaG/ZYfn1KqsdxBz5S8Gq+zXII52KqwmooVsdgxDg7OHerqr3h+Ne+w51/Ifks9ELWk4RgjVjolKvsFZRcVf9Y75JSJqaxcLnSuFc0/h4GQgF+ruQTukFD3hrhZztc7Qclp+JxVQVBwDFufL2rb5LQcWsloWLvvkeOotBH0T30Whpugx0wd0XD4nqht/RKS+y2j9LAOdJSKUi6KOHWLSIcs4rZUmPtLjzXeYSglPVGw77OqTjQrTDYk6JcORsTyS6cdClsnmWK8SePzG4w4Voc5rnNke4ekObVtaOe+62VrwrHynz5zZH/cTEVpoZCNhy0K5/Im4pJHT4sFJts0vD/4lTMfWJja5t7t0cG9RWh5r0rD4lr2New21wDmnqDqF+fNXyDarGm2mh1v3Xt3hWhg4QDdNPzzG/wDhT4/JJumX5PHFK0XUTtQpY07IMbtQp4w6hddZOJaFnFDLk23D2Fw4RV3Q+jO4c6KyYdAk8PBonmx00LCbRtBNHC5KOP1iYKTxBqQIihyY05yq+JH1KwJVfxTkqhsmWhqJ/pHsovKHhTbQjmND2NZKXiw1HsucMfoQmeLRaApPh7KcfZap3EhqmOPKC8ojyguKkZR8TFSFIOKtuKxeoHskDEt08ENCblBMyQpZwVJiopQonddzBcaqEFYncLGaujSSjc26JpXWGxbWCgQR+aTY0iBiJGxS7cBWrjQ6cymsZxegKr5Kslxuc2SpVjxRfwYJlg/dpW0GLABDdABofZZWLHGsubRWgmAh35KXH2Pt6AHi7bJrXkq98xcbKr2yjqmY5B1VqKWhOTZpvC7fUT2/VaWbGa0Qs74YcKJtWOJlGbdQ43IV0hiSXMbRYUkyQdU1h5RY1Q1SJ+y6a7RJ2jOkFb8kkJh1WcEVIZDkzhDqkBMOoTODmF7oksErY1i3bJbMp4uUaapbzO6UVgb2GteT+MOATQTuLAXskBkBDTTSTqD+H7K9Ax/inCwWHyZnj7jAXH4kaD5rzbxP4glxUmY+lg0YwbBt863PU91x+S4uq2d3iKUbvTK/g/DpJ52RhlEuDT2s6k9tV7FwTg5ggZGDmom3bW5ziSa6WV4dhZHxvbJG9zXtIc1w5kbO03Gnx+K9C4R/E70hmJYGn+dm2+5b8eWnwWfBKMXb2a88ZSVLRui0tIvqpYt2oVfhvEOHxAHlyNcQfZ3ewdUxjJxY1C74u8nntVgd8ympR+PQp8W3Luqx2Ib1VQ472EpVov8AC4uwVYxTW1ZvA4htHVXGFmGTfms+SFFQkxpzkjjHU5pRzK3qkOJTtGXXmlFZKeixJVfxM6A90czt6pPiMzcm6cVkTYzww+lGmkSHC8S3KfUpy4ht7oayNPADicnotKcNlt/wKJxCZpY7VVGCxrQ8epaxX4kN5L+cUgLs2KaeYQWYht7hSkxshxZtMB6LPSTK+4xM3yjqOX5rKOxDf5gteNYIkNtmXXMtV5xDeoTEOLbX2gqaEjLg+6m0FfRC02yNaALgdkzEEaOMJhkYSCxOTD5lKPAd1YtaEwwBKwK+Ph/dWEmHzMy9qTMbQmYwEmwKBnAe6Yj8P/6loWAI7AEuwCXCsH5QrdNnCgm00wBGaAp7BQozBhHjwoBTTaRAQk5sXU5VhDGGCYa4KVqLaHViwwwRIog3UIoIUgQjsHU4vPPHHG5POdCx5axoAcG6W7UmyOWy3+OxAjjkko+hjnf7QSvEcVisznPcfU4knrqenxXL5E6VI6vG403bPiVB/wC/31/uuhw0/f4/FRc799tOXXVcR2g3VXY870rYG/YBJSb6Cr9gNRyPTVGdJmJrat9fy3N/r8UtMddO2vsK3SGNcMnc17XA6g6b7jUfvsvZsLO2VrX1YcAQvDg7btr+q9T8BY4OgLDr5bst72DquvxJ1Jx9nN5MLimaSWJp5BAOHZ/KEw+cJd+IC702cTSIiMDYUrDAH0/FV7ZQSjtlIFAodghx5Vbxc+ke65LiHdUrPKToSiKoGyza/QeyU4hqw/vmoDiNCsv4oU2PzAjLumk7FZLhD9x2TJbaTwc2TWuSLJxSvu/ik7sZLEw20jsswWUb6FXE/Gjtl/FVgntWrQYHji2j7wUY8Wy/tBV07UkDqnROi/x87CxwzDZZJytn7KtenAchdy7G5TK4FTViToegYOyaja1Bhw5PMJ7AQ/bsbD8Umwoi0NTDA1RZgXW0GgXbBEiwji8s5jdTaCmfadkxGGqMHDnO1JAF6Xz9lKXDljqclaeB0xmMNTMYCSjTDUgHY8qO2kjG5MxKWhjTCEZpCWaAjNCljGGkKVhAXGpUA0CETRJkqQelQDWikCEuHruZKhlb4wxoiwcrtLcPLH/vofwteH42b7oG3M/ovTP4n4qo4WfzOe4j+gCv/r8V5vgMG+edsfN2bqAA1pceW1BcPO7nR28CqFi7Zz8dvz/x0R79Op1v5aN/wlY3C9NtSOw6/kiyS6deXyG35/ClgbkC7TKNS7U/HkhvH5f5v9UaGOhmI+Ht/wAIBN7oA7GdRyW2/hrj2tldEap7bZ/U3Uj3q1Q/9Pj+gsxFkSHEGIjkWljnfDbdQ8LTFuLho6GRo+Zr9VpxvrNMzmu0Wj2Vxb2Q3ZeyDK6kB0i9ZI80djLb2CYaW9lUsfqmmPSkhph5svZAdl7Icz0u56IoGGdl6BBOXshOehOcroksmFtckriS3oEOJ6FiSklkpvAOYN6BAyjouOeoFy0IHQGkbBJSxgHYJiE6JbEu1UrY3oNlBGwVfNGL2Cbgfol8SNU1sHoXLB0ChkHRSJUMyskLGwmTtauMDiGtzOOoLgFmRinVVqTZzWW9N1Eo2WnRocUck7Tdg0R7FWPEKjt16vr4Dms9gniQjzH0G7KXEsXndY2Gg9gp65SHeGy6x0TnOYG3WUVW3JG4pReBezQD7qmwXEZA2s2iKHpKLQOSLTCs3No+JdQGyq45Fx8mqOuRXgsoW3oOZVk/AvY3MSD1rcX1Vfwc/WMvqFayMc2OTMKL3Ch1o8lE5NOiopNEcJh3P2oDqfyR4cG8lwsDLuSdETBuIiYGsDjm9V8kRjnCwxoc0u1J1qlk5u2WoIRmNGiR8FETIXES0PIbtaX83stkrRk9jvmokbrIHXRVgKd4W/61l9R80NUgWWWE+GcwWar3291GBhfo3VfSMcI35hq52g668lHg0pDy29MriR7BZW+rZpS7JGR/iDwaWWJuIjGYQh4ewfaLXltub1rLqF5o2U5s7XlrqoAEtNHQ6+xIpe/4F1Mb6M9v/wBvdeZePfDLmSyTYYZmC3SM0OTq5v8Ap7BcvNBtuSOnimklFmFMNGuVWCdqX3mNuzZ3oaAD+6+ADtSden5/D+6bwXCnzOLIY3yOAzENFmgXDXt6VynSJSTkoSvOGeEcZiHERQOoAnM+mCuVk8yq/H4V0LnRPaWPaac1wGYaXR5bHkgAJkpuUONbkXpZFWG7X33Wg8FcJdJM2ZxpkZDv6na0PwtVPBOGHESZLygC3HsN67r0aBjY2hrBQGwC6vG4O77PRz8/L1VLZcSPtKOegsnXzngr0Vg4dhY36pwOVY14tEfLyCHkawHmlQS5HhgAFuXBKwmkrDqCLUu96sMVAALCpJnapxdikqGGS0UeUghVLnKcOIrRU0JMJIFABWsGHaRZXCYwp/kK/jFG6BIYiTVP49gq2qiLjaqGcikqwNwy6piUWEsyEAWUbD4pmxQ/aBL2JyBRAVrisGKzBIaBNSsHGipBRoxrQTmJ4XWTIcwfsnuH8PjEgGe3N1IrTRNzVCUWVVEHXRTcdFYHCB5fI92Vl17+y5iuHAZCx1tcaR2QdWL4cWnWN7prD8MYHZC/1e3ZKOdRI6GklJPQOLQYDuuhyk2IlRkiLTqixUHjkI2TjcXJYcXEkbWUhC5Ha5JoLHGYqQXTiL3pSixMjbpxF76pVrlMPSpDthmv1U86Sz6qV90CHQ9QiebFb3p78kn5qd4M765n9Q+aTwhrLLLFCdmV8huttbo90vhzI95yXmNk105ospcIZs12Xir65uSH4exDhLlugQ6+9BZp/i2aNfkkE4eyZ2byjQH2taHP/Ko/FYkjweJddU0MJB5ucBp81d8PxRbGR5WcPkAJ169vdVXjIj6NiYA27bnaf5SC0n32UcjdSRcErR40t94cxgwuGzQlzpZaMj2kDK0aMYb21L/je6wTSEzgOISRXkOh3BFg12PuV5Mk2sHpwaTybHCeI8XG7MHuq7okUWj7pB3CrfHePimlD2g+YQC5w2cCBSppuMSO6D2G2t6Dkq9prZKCa2VyzUtGt8GxAZnDm0AnvdlaUuWd8LOAzj4/C9Pf3V26Vez4vxo8jyPkYUvUTIgmVQdIumjEN5qcwergqrzFY8Kk9Y91MtDWy34wcrAAqDOrrxG/QLOGRTxfqVybNNw5/mMIKosY3K4hWfhybUhIcd0kKUcTaHLMUxIuUsM23D3SxkR8BL6x7rV6M1suOLvLGADos+ZHFaviGGDwCdqVe6aFmhA/BZQlS0ayjkrIseQKclIXW8e6u8RgmSNtioKLHgHqtItPRDTWyy4ro1UudaTFw+ZFY3pZqWMg0UcbwE1k0HBJi9paVVcRBY8hWXhmE3ZX3iHD/WD2UppTKq4h4pWh8bCRpH8jSX4Zg3MMj36U11d1nvMN3ZtG+kOO7j81XQnsX0sRlhZk1omwmsPQMUNgkHM7Xb92s1DO4bEhFwjznu9eqThgakX+Cr6Q83tZVa59uJ7r6F2pKDm1TSyJstY5G9eSHLICdEk1ymxyKFY8xEHulwVNrkxDAPdTB7pcPUg5IAhdRUvPQHO1XcyAJh6kyWjYQXuUA9FAWT+JyFzXOcXZdRaF9MdmLwaJv8d0kXLhcl1Q7Y9BxCRl5HEXvSSxk5ySa7scD3saqDnIUzvSfY/khxVME8o83C6uvGp9yuLwj1z5fL5fIA0fhXTP7NV456z3hqTV4/0tKuHPXr+J8S/7/Z53kfIwpeoOehF6iXLqMAmdP8Olp7fdVJcjwS0QUmrQI1XiI2wFZVz1qHu82AVqVlZ4yCQRzWfFqi+Tdl54Zf60LxMfrEXw5GRbiq7j+IzSFJfIN/oV5eiYaWnD3QmROdsFB3pOq2Mza42c+TY6LGSvJJWk4dOJIi3ms7jsO5riCCsuPDaNJ5yPcDxZa+r0R/EkNEOHRV3CYSX7K08SyCgOyb/fAl+ojwvihZodlbHEwO1NKn4bgmyN7pHFwuY4hNxTYJtI0bOJNDg1lbo/FtS09lneDQkvB7hXfFsQA4C+SzlFKVIpO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4" descr="Resultado de imagem para Investment dou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604514" y="1183783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Cálculo do Risco</a:t>
            </a:r>
            <a:endParaRPr lang="pt-BR" sz="2800" b="1" dirty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3329795" y="3148642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879679" y="3154393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6326050" y="3160144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7487740" y="3148641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ta em curva para a direita 33"/>
          <p:cNvSpPr/>
          <p:nvPr/>
        </p:nvSpPr>
        <p:spPr>
          <a:xfrm>
            <a:off x="6288657" y="5512279"/>
            <a:ext cx="439947" cy="57797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824973" y="5771873"/>
            <a:ext cx="17395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dk1"/>
                </a:solidFill>
              </a:rPr>
              <a:t>σ = DP(R) = 2,19 </a:t>
            </a:r>
            <a:endParaRPr lang="pt-BR" sz="1600" dirty="0"/>
          </a:p>
        </p:txBody>
      </p:sp>
      <p:sp>
        <p:nvSpPr>
          <p:cNvPr id="25" name="Retângulo 2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41545" y="1964842"/>
          <a:ext cx="8626413" cy="3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6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 gridSpan="6"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Investimento 2</a:t>
                      </a: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Retornos possíveis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Probabilidade de ocorrência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Retorno esperado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Diferença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Quadrado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bg1"/>
                          </a:solidFill>
                        </a:rPr>
                        <a:t>Ponderado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pt-BR" sz="1800" kern="12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pt-B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R)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R)</a:t>
                      </a:r>
                      <a:r>
                        <a:rPr lang="pt-BR" sz="1800" kern="1200" baseline="300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R)</a:t>
                      </a:r>
                      <a:r>
                        <a:rPr lang="pt-BR" sz="1800" kern="1200" baseline="300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P(</a:t>
                      </a:r>
                      <a:r>
                        <a:rPr lang="pt-BR" sz="1800" kern="12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kern="1200" baseline="-25000" dirty="0" err="1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-2 %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/>
                        <a:t>-2 x 0,10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(-2% - 10%) = - 12%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(-12)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144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144 x 0,1 = 14,4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 x 0,20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(5% - 10%) = - 5%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(-5)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25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25 x 0,2 = 5,0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 x 0,40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(10% - 10%) = 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0 x 0,4 = 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 x 0,20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(15% - 10%) = </a:t>
                      </a:r>
                      <a:r>
                        <a:rPr lang="pt-BR" sz="1600" baseline="0" dirty="0"/>
                        <a:t> 5</a:t>
                      </a:r>
                      <a:r>
                        <a:rPr lang="pt-BR" sz="1600" dirty="0"/>
                        <a:t>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25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/>
                        <a:t>25 </a:t>
                      </a:r>
                      <a:r>
                        <a:rPr lang="pt-BR" sz="1600" dirty="0"/>
                        <a:t>x 0,2 = 5,0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22 %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22 x 0,10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(22% - 10%) = </a:t>
                      </a:r>
                      <a:r>
                        <a:rPr lang="pt-BR" sz="1600" baseline="0" dirty="0"/>
                        <a:t> 12</a:t>
                      </a:r>
                      <a:r>
                        <a:rPr lang="pt-BR" sz="1600" dirty="0"/>
                        <a:t>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(12)</a:t>
                      </a:r>
                      <a:r>
                        <a:rPr lang="pt-BR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144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144 x 0,1 = 14,4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10 % </a:t>
                      </a:r>
                      <a:r>
                        <a:rPr lang="pt-BR" sz="1600" dirty="0" err="1"/>
                        <a:t>a.a.</a:t>
                      </a:r>
                      <a:endParaRPr lang="pt-BR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ym typeface="Symbol"/>
                        </a:rPr>
                        <a:t> = 0</a:t>
                      </a:r>
                      <a:endParaRPr lang="pt-BR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pt-BR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Var(R) = 38,8 </a:t>
                      </a:r>
                      <a:endParaRPr lang="pt-BR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604514" y="1183783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Cálculo do Risco</a:t>
            </a:r>
            <a:endParaRPr lang="pt-BR" sz="2800" b="1" dirty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3269413" y="3148642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4948687" y="3154393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6507196" y="3160144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7737894" y="3157267"/>
            <a:ext cx="129397" cy="2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em curva para a direita 22"/>
          <p:cNvSpPr/>
          <p:nvPr/>
        </p:nvSpPr>
        <p:spPr>
          <a:xfrm>
            <a:off x="6487055" y="5512279"/>
            <a:ext cx="439947" cy="577970"/>
          </a:xfrm>
          <a:prstGeom prst="curv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073661" y="5771873"/>
            <a:ext cx="181005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dk1"/>
                </a:solidFill>
              </a:rPr>
              <a:t>σ = DP(R) = 6,23 </a:t>
            </a:r>
            <a:endParaRPr lang="pt-BR" sz="1600" dirty="0"/>
          </a:p>
        </p:txBody>
      </p:sp>
      <p:sp>
        <p:nvSpPr>
          <p:cNvPr id="25" name="Retângulo 2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encrypted-tbn0.gstatic.com/images?q=tbn:ANd9GcTBtvhATu9Chc3Ykp-RtDVFFf1ASsZgn5WiqH6iDvWxVAkHk7JNQA"/>
          <p:cNvPicPr>
            <a:picLocks noChangeAspect="1" noChangeArrowheads="1"/>
          </p:cNvPicPr>
          <p:nvPr/>
        </p:nvPicPr>
        <p:blipFill>
          <a:blip r:embed="rId2" cstate="print"/>
          <a:srcRect l="9266" r="3137" b="24128"/>
          <a:stretch>
            <a:fillRect/>
          </a:stretch>
        </p:blipFill>
        <p:spPr bwMode="auto">
          <a:xfrm>
            <a:off x="4038137" y="2820827"/>
            <a:ext cx="4675259" cy="2199735"/>
          </a:xfrm>
          <a:prstGeom prst="rect">
            <a:avLst/>
          </a:prstGeom>
          <a:noFill/>
        </p:spPr>
      </p:pic>
      <p:pic>
        <p:nvPicPr>
          <p:cNvPr id="3" name="Picture 2" descr="https://encrypted-tbn0.gstatic.com/images?q=tbn:ANd9GcTBtvhATu9Chc3Ykp-RtDVFFf1ASsZgn5WiqH6iDvWxVAkHk7JNQA"/>
          <p:cNvPicPr>
            <a:picLocks noChangeAspect="1" noChangeArrowheads="1"/>
          </p:cNvPicPr>
          <p:nvPr/>
        </p:nvPicPr>
        <p:blipFill>
          <a:blip r:embed="rId2" cstate="print"/>
          <a:srcRect l="9266" r="3137" b="24128"/>
          <a:stretch>
            <a:fillRect/>
          </a:stretch>
        </p:blipFill>
        <p:spPr bwMode="auto">
          <a:xfrm>
            <a:off x="782150" y="2380866"/>
            <a:ext cx="2426899" cy="3137141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CaixaDeTexto 13"/>
          <p:cNvSpPr txBox="1"/>
          <p:nvPr/>
        </p:nvSpPr>
        <p:spPr>
          <a:xfrm>
            <a:off x="1604514" y="1183783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Cálculo do Risco</a:t>
            </a:r>
            <a:endParaRPr lang="pt-BR" sz="2800" b="1" dirty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H="1">
            <a:off x="1995601" y="2656913"/>
            <a:ext cx="5751" cy="286109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1535525" y="2656913"/>
            <a:ext cx="5751" cy="286109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2455676" y="2656913"/>
            <a:ext cx="5751" cy="286109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6367025" y="3062367"/>
            <a:ext cx="7168" cy="194381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401449" y="3036487"/>
            <a:ext cx="2895" cy="19696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339750" y="3045114"/>
            <a:ext cx="19" cy="196107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1707509" y="552168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10%</a:t>
            </a:r>
            <a:endParaRPr lang="pt-BR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100288" y="5076000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10%</a:t>
            </a:r>
            <a:endParaRPr lang="pt-BR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1992724" y="5020551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1541275" y="5017676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6380664" y="4692758"/>
            <a:ext cx="102942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6358889" y="4397379"/>
            <a:ext cx="987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+σ = 6,23%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5389857" y="4397379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-σ = 6,23%</a:t>
            </a:r>
          </a:p>
        </p:txBody>
      </p:sp>
      <p:cxnSp>
        <p:nvCxnSpPr>
          <p:cNvPr id="59" name="Conector de seta reta 58"/>
          <p:cNvCxnSpPr/>
          <p:nvPr/>
        </p:nvCxnSpPr>
        <p:spPr>
          <a:xfrm flipH="1">
            <a:off x="5316739" y="4689883"/>
            <a:ext cx="102942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5001860" y="5076000"/>
            <a:ext cx="6992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3,77%</a:t>
            </a:r>
            <a:endParaRPr lang="pt-BR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7052073" y="5076000"/>
            <a:ext cx="8034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16,23%</a:t>
            </a:r>
            <a:endParaRPr lang="pt-BR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858335" y="5521684"/>
            <a:ext cx="6992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7,81%</a:t>
            </a:r>
            <a:endParaRPr lang="pt-BR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2399589" y="5521684"/>
            <a:ext cx="8034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12,19%</a:t>
            </a:r>
            <a:endParaRPr lang="pt-BR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Texto Explicativo 1 63"/>
          <p:cNvSpPr/>
          <p:nvPr/>
        </p:nvSpPr>
        <p:spPr>
          <a:xfrm>
            <a:off x="215682" y="4304559"/>
            <a:ext cx="1069675" cy="267419"/>
          </a:xfrm>
          <a:prstGeom prst="borderCallout1">
            <a:avLst>
              <a:gd name="adj1" fmla="val 47782"/>
              <a:gd name="adj2" fmla="val 100538"/>
              <a:gd name="adj3" fmla="val 235081"/>
              <a:gd name="adj4" fmla="val 145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1"/>
                </a:solidFill>
              </a:rPr>
              <a:t>-σ = 2,19%</a:t>
            </a:r>
          </a:p>
        </p:txBody>
      </p:sp>
      <p:sp>
        <p:nvSpPr>
          <p:cNvPr id="65" name="Texto Explicativo 1 64"/>
          <p:cNvSpPr/>
          <p:nvPr/>
        </p:nvSpPr>
        <p:spPr>
          <a:xfrm flipH="1">
            <a:off x="2697214" y="4293058"/>
            <a:ext cx="1069675" cy="267419"/>
          </a:xfrm>
          <a:prstGeom prst="borderCallout1">
            <a:avLst>
              <a:gd name="adj1" fmla="val 47782"/>
              <a:gd name="adj2" fmla="val 100538"/>
              <a:gd name="adj3" fmla="val 235081"/>
              <a:gd name="adj4" fmla="val 145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1"/>
                </a:solidFill>
              </a:rPr>
              <a:t>+σ = 2,19%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5498137" y="2536953"/>
            <a:ext cx="1736309" cy="400110"/>
          </a:xfrm>
          <a:prstGeom prst="rect">
            <a:avLst/>
          </a:prstGeom>
          <a:solidFill>
            <a:srgbClr val="008080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2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147548" y="2111379"/>
            <a:ext cx="1736309" cy="40011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1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16650" y="1494332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Qual é o melhor investimento?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Texto Explicativo 1 16"/>
          <p:cNvSpPr/>
          <p:nvPr/>
        </p:nvSpPr>
        <p:spPr>
          <a:xfrm>
            <a:off x="3191774" y="5121188"/>
            <a:ext cx="2760453" cy="546367"/>
          </a:xfrm>
          <a:prstGeom prst="borderCallout1">
            <a:avLst>
              <a:gd name="adj1" fmla="val -9821"/>
              <a:gd name="adj2" fmla="val 50288"/>
              <a:gd name="adj3" fmla="val -166661"/>
              <a:gd name="adj4" fmla="val 375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Coeficiente de Variação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972590" y="2465074"/>
            <a:ext cx="1736309" cy="400110"/>
          </a:xfrm>
          <a:prstGeom prst="rect">
            <a:avLst/>
          </a:prstGeom>
          <a:solidFill>
            <a:srgbClr val="008080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2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518489" y="2465074"/>
            <a:ext cx="1736309" cy="40011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1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550760" y="2905043"/>
            <a:ext cx="1625766" cy="88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E[R] = 10 % </a:t>
            </a:r>
            <a:r>
              <a:rPr lang="pt-BR" dirty="0" err="1"/>
              <a:t>a.a.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>
                <a:cs typeface="Times New Roman"/>
              </a:rPr>
              <a:t>σ = 2,19% </a:t>
            </a:r>
            <a:r>
              <a:rPr lang="pt-BR" dirty="0" err="1">
                <a:cs typeface="Times New Roman"/>
              </a:rPr>
              <a:t>a.a.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6016361" y="2905043"/>
            <a:ext cx="1625766" cy="88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E[R] = 10 % </a:t>
            </a:r>
            <a:r>
              <a:rPr lang="pt-BR" dirty="0" err="1"/>
              <a:t>a.a.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>
                <a:cs typeface="Times New Roman"/>
              </a:rPr>
              <a:t>σ = 6,23% </a:t>
            </a:r>
            <a:r>
              <a:rPr lang="pt-BR" dirty="0" err="1">
                <a:cs typeface="Times New Roman"/>
              </a:rPr>
              <a:t>a.a.</a:t>
            </a:r>
            <a:endParaRPr lang="pt-BR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8536" y="3648974"/>
            <a:ext cx="1190625" cy="685800"/>
          </a:xfrm>
          <a:prstGeom prst="rect">
            <a:avLst/>
          </a:prstGeom>
          <a:noFill/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2978" y="4097547"/>
            <a:ext cx="1924050" cy="542925"/>
          </a:xfrm>
          <a:prstGeom prst="rect">
            <a:avLst/>
          </a:prstGeom>
          <a:noFill/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479" y="4097547"/>
            <a:ext cx="1933575" cy="542925"/>
          </a:xfrm>
          <a:prstGeom prst="rect">
            <a:avLst/>
          </a:prstGeom>
          <a:noFill/>
        </p:spPr>
      </p:pic>
      <p:pic>
        <p:nvPicPr>
          <p:cNvPr id="54292" name="Picture 20" descr="Resultado de imagem para escolha icon"/>
          <p:cNvPicPr>
            <a:picLocks noChangeAspect="1" noChangeArrowheads="1"/>
          </p:cNvPicPr>
          <p:nvPr/>
        </p:nvPicPr>
        <p:blipFill>
          <a:blip r:embed="rId5" cstate="print"/>
          <a:srcRect t="46390" r="48089" b="3296"/>
          <a:stretch>
            <a:fillRect/>
          </a:stretch>
        </p:blipFill>
        <p:spPr bwMode="auto">
          <a:xfrm>
            <a:off x="8033536" y="3985404"/>
            <a:ext cx="765406" cy="741872"/>
          </a:xfrm>
          <a:prstGeom prst="rect">
            <a:avLst/>
          </a:prstGeom>
          <a:noFill/>
        </p:spPr>
      </p:pic>
      <p:pic>
        <p:nvPicPr>
          <p:cNvPr id="44" name="Picture 20" descr="Resultado de imagem para escolha icon"/>
          <p:cNvPicPr>
            <a:picLocks noChangeAspect="1" noChangeArrowheads="1"/>
          </p:cNvPicPr>
          <p:nvPr/>
        </p:nvPicPr>
        <p:blipFill>
          <a:blip r:embed="rId5" cstate="print"/>
          <a:srcRect l="49630" t="47329" b="3564"/>
          <a:stretch>
            <a:fillRect/>
          </a:stretch>
        </p:blipFill>
        <p:spPr bwMode="auto">
          <a:xfrm>
            <a:off x="457206" y="3985404"/>
            <a:ext cx="767745" cy="748488"/>
          </a:xfrm>
          <a:prstGeom prst="rect">
            <a:avLst/>
          </a:prstGeom>
          <a:noFill/>
        </p:spPr>
      </p:pic>
      <p:sp>
        <p:nvSpPr>
          <p:cNvPr id="35" name="Retângulo 3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16650" y="1615096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Qual é o melhor investimento?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974995" y="2844618"/>
            <a:ext cx="1731500" cy="400110"/>
          </a:xfrm>
          <a:prstGeom prst="rect">
            <a:avLst/>
          </a:prstGeom>
          <a:solidFill>
            <a:srgbClr val="008080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Y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16886" y="2844618"/>
            <a:ext cx="1739515" cy="40011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X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550760" y="3284587"/>
            <a:ext cx="1625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E[R] = 20 % </a:t>
            </a:r>
            <a:r>
              <a:rPr lang="pt-BR" dirty="0" err="1"/>
              <a:t>a.a.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>
                <a:cs typeface="Times New Roman"/>
              </a:rPr>
              <a:t>σ = 12 % </a:t>
            </a:r>
            <a:r>
              <a:rPr lang="pt-BR" dirty="0" err="1">
                <a:cs typeface="Times New Roman"/>
              </a:rPr>
              <a:t>a.a.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016361" y="3284587"/>
            <a:ext cx="1625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dirty="0"/>
              <a:t>E[R] = 16 % </a:t>
            </a:r>
            <a:r>
              <a:rPr lang="pt-BR" dirty="0" err="1"/>
              <a:t>a.a.</a:t>
            </a:r>
            <a:endParaRPr lang="pt-BR" dirty="0"/>
          </a:p>
          <a:p>
            <a:pPr algn="r">
              <a:lnSpc>
                <a:spcPct val="150000"/>
              </a:lnSpc>
            </a:pPr>
            <a:r>
              <a:rPr lang="pt-BR" dirty="0">
                <a:cs typeface="Times New Roman"/>
              </a:rPr>
              <a:t>σ = 12 % </a:t>
            </a:r>
            <a:r>
              <a:rPr lang="pt-BR" dirty="0" err="1">
                <a:cs typeface="Times New Roman"/>
              </a:rPr>
              <a:t>a.a.</a:t>
            </a:r>
            <a:endParaRPr lang="pt-BR" dirty="0"/>
          </a:p>
        </p:txBody>
      </p:sp>
      <p:pic>
        <p:nvPicPr>
          <p:cNvPr id="33" name="Picture 20" descr="Resultado de imagem para escolha icon"/>
          <p:cNvPicPr>
            <a:picLocks noChangeAspect="1" noChangeArrowheads="1"/>
          </p:cNvPicPr>
          <p:nvPr/>
        </p:nvPicPr>
        <p:blipFill>
          <a:blip r:embed="rId2" cstate="print"/>
          <a:srcRect t="46390" r="48089" b="3296"/>
          <a:stretch>
            <a:fillRect/>
          </a:stretch>
        </p:blipFill>
        <p:spPr bwMode="auto">
          <a:xfrm>
            <a:off x="8033536" y="4364948"/>
            <a:ext cx="765406" cy="741872"/>
          </a:xfrm>
          <a:prstGeom prst="rect">
            <a:avLst/>
          </a:prstGeom>
          <a:noFill/>
        </p:spPr>
      </p:pic>
      <p:pic>
        <p:nvPicPr>
          <p:cNvPr id="34" name="Picture 20" descr="Resultado de imagem para escolha icon"/>
          <p:cNvPicPr>
            <a:picLocks noChangeAspect="1" noChangeArrowheads="1"/>
          </p:cNvPicPr>
          <p:nvPr/>
        </p:nvPicPr>
        <p:blipFill>
          <a:blip r:embed="rId2" cstate="print"/>
          <a:srcRect l="49630" t="47329" b="3564"/>
          <a:stretch>
            <a:fillRect/>
          </a:stretch>
        </p:blipFill>
        <p:spPr bwMode="auto">
          <a:xfrm>
            <a:off x="457206" y="4364948"/>
            <a:ext cx="767745" cy="748488"/>
          </a:xfrm>
          <a:prstGeom prst="rect">
            <a:avLst/>
          </a:prstGeom>
          <a:noFill/>
        </p:spPr>
      </p:pic>
      <p:cxnSp>
        <p:nvCxnSpPr>
          <p:cNvPr id="36" name="Conector reto 35"/>
          <p:cNvCxnSpPr/>
          <p:nvPr/>
        </p:nvCxnSpPr>
        <p:spPr>
          <a:xfrm>
            <a:off x="3364302" y="4002638"/>
            <a:ext cx="2527540" cy="0"/>
          </a:xfrm>
          <a:prstGeom prst="line">
            <a:avLst/>
          </a:prstGeom>
          <a:ln w="28575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3537949" y="3615251"/>
            <a:ext cx="21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Mesmo nível de risco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442604"/>
            <a:ext cx="1943100" cy="542925"/>
          </a:xfrm>
          <a:prstGeom prst="rect">
            <a:avLst/>
          </a:prstGeom>
          <a:noFill/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2973" y="4442604"/>
            <a:ext cx="1943100" cy="542925"/>
          </a:xfrm>
          <a:prstGeom prst="rect">
            <a:avLst/>
          </a:prstGeom>
          <a:noFill/>
        </p:spPr>
      </p:pic>
      <p:sp>
        <p:nvSpPr>
          <p:cNvPr id="43" name="Retângulo 4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16650" y="1615096"/>
            <a:ext cx="60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Qual é o melhor investimento?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923699" y="2577212"/>
            <a:ext cx="1834092" cy="400110"/>
          </a:xfrm>
          <a:prstGeom prst="rect">
            <a:avLst/>
          </a:prstGeom>
          <a:solidFill>
            <a:srgbClr val="008080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W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523298" y="2577212"/>
            <a:ext cx="1726691" cy="40011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/>
              <a:t>Investimento Z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50760" y="3017181"/>
            <a:ext cx="1625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E[R] = 20 % </a:t>
            </a:r>
            <a:r>
              <a:rPr lang="pt-BR" dirty="0" err="1"/>
              <a:t>a.a.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>
                <a:cs typeface="Times New Roman"/>
              </a:rPr>
              <a:t>σ = 18 % </a:t>
            </a:r>
            <a:r>
              <a:rPr lang="pt-BR" dirty="0" err="1">
                <a:cs typeface="Times New Roman"/>
              </a:rPr>
              <a:t>a.a.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016361" y="3017181"/>
            <a:ext cx="1625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dirty="0"/>
              <a:t>E[R] = 16 % </a:t>
            </a:r>
            <a:r>
              <a:rPr lang="pt-BR" dirty="0" err="1"/>
              <a:t>a.a.</a:t>
            </a:r>
            <a:endParaRPr lang="pt-BR" dirty="0"/>
          </a:p>
          <a:p>
            <a:pPr algn="r">
              <a:lnSpc>
                <a:spcPct val="150000"/>
              </a:lnSpc>
            </a:pPr>
            <a:r>
              <a:rPr lang="pt-BR" dirty="0">
                <a:cs typeface="Times New Roman"/>
              </a:rPr>
              <a:t>σ = 12 % </a:t>
            </a:r>
            <a:r>
              <a:rPr lang="pt-BR" dirty="0" err="1">
                <a:cs typeface="Times New Roman"/>
              </a:rPr>
              <a:t>a.a.</a:t>
            </a:r>
            <a:endParaRPr lang="pt-BR" dirty="0"/>
          </a:p>
        </p:txBody>
      </p:sp>
      <p:cxnSp>
        <p:nvCxnSpPr>
          <p:cNvPr id="31" name="Conector reto 30"/>
          <p:cNvCxnSpPr/>
          <p:nvPr/>
        </p:nvCxnSpPr>
        <p:spPr>
          <a:xfrm>
            <a:off x="3364302" y="3735232"/>
            <a:ext cx="2527540" cy="0"/>
          </a:xfrm>
          <a:prstGeom prst="line">
            <a:avLst/>
          </a:prstGeom>
          <a:ln w="28575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3529323" y="2925151"/>
            <a:ext cx="2172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Diferentes níveis de retorno e risco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842" y="4192450"/>
            <a:ext cx="1943100" cy="542925"/>
          </a:xfrm>
          <a:prstGeom prst="rect">
            <a:avLst/>
          </a:prstGeom>
          <a:noFill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3216" y="4192450"/>
            <a:ext cx="2000250" cy="542925"/>
          </a:xfrm>
          <a:prstGeom prst="rect">
            <a:avLst/>
          </a:prstGeom>
          <a:noFill/>
        </p:spPr>
      </p:pic>
      <p:pic>
        <p:nvPicPr>
          <p:cNvPr id="56328" name="Picture 8" descr="Resultado de imagem para interrogaÃ§Ã£o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514" y="4078152"/>
            <a:ext cx="880972" cy="880972"/>
          </a:xfrm>
          <a:prstGeom prst="rect">
            <a:avLst/>
          </a:prstGeom>
          <a:noFill/>
        </p:spPr>
      </p:pic>
      <p:sp>
        <p:nvSpPr>
          <p:cNvPr id="46" name="Retângulo 45"/>
          <p:cNvSpPr/>
          <p:nvPr/>
        </p:nvSpPr>
        <p:spPr>
          <a:xfrm>
            <a:off x="1406103" y="5467052"/>
            <a:ext cx="6564702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 escolha depende do grau de aversão ao risco do investidor!</a:t>
            </a:r>
          </a:p>
        </p:txBody>
      </p:sp>
      <p:sp>
        <p:nvSpPr>
          <p:cNvPr id="47" name="Elipse 46"/>
          <p:cNvSpPr/>
          <p:nvPr/>
        </p:nvSpPr>
        <p:spPr>
          <a:xfrm>
            <a:off x="966159" y="4011296"/>
            <a:ext cx="2493034" cy="8971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5612921" y="3999794"/>
            <a:ext cx="2493034" cy="8971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paraqu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085" y="709582"/>
            <a:ext cx="7267575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m para bungee jump"/>
          <p:cNvPicPr>
            <a:picLocks noChangeAspect="1" noChangeArrowheads="1"/>
          </p:cNvPicPr>
          <p:nvPr/>
        </p:nvPicPr>
        <p:blipFill>
          <a:blip r:embed="rId2" cstate="print"/>
          <a:srcRect l="10950" r="16743" b="10295"/>
          <a:stretch>
            <a:fillRect/>
          </a:stretch>
        </p:blipFill>
        <p:spPr bwMode="auto">
          <a:xfrm>
            <a:off x="267432" y="275418"/>
            <a:ext cx="4238760" cy="3502954"/>
          </a:xfrm>
          <a:prstGeom prst="rect">
            <a:avLst/>
          </a:prstGeom>
          <a:noFill/>
        </p:spPr>
      </p:pic>
      <p:pic>
        <p:nvPicPr>
          <p:cNvPr id="41990" name="Picture 6" descr="https://blog.kanui.com.br/wp-content/uploads/2016/11/bungee-jump.jpg"/>
          <p:cNvPicPr>
            <a:picLocks noChangeAspect="1" noChangeArrowheads="1"/>
          </p:cNvPicPr>
          <p:nvPr/>
        </p:nvPicPr>
        <p:blipFill>
          <a:blip r:embed="rId3" cstate="print"/>
          <a:srcRect r="25356"/>
          <a:stretch>
            <a:fillRect/>
          </a:stretch>
        </p:blipFill>
        <p:spPr bwMode="auto">
          <a:xfrm>
            <a:off x="4703674" y="3467825"/>
            <a:ext cx="4129779" cy="3101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sultado de imagem para boe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56" y="147457"/>
            <a:ext cx="5782705" cy="3251351"/>
          </a:xfrm>
          <a:prstGeom prst="rect">
            <a:avLst/>
          </a:prstGeom>
          <a:noFill/>
        </p:spPr>
      </p:pic>
      <p:pic>
        <p:nvPicPr>
          <p:cNvPr id="43012" name="Picture 4" descr="Resultado de imagem para boeing aircr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852" y="3528204"/>
            <a:ext cx="5257921" cy="3042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sultado de imagem para trãns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01" y="319241"/>
            <a:ext cx="4347414" cy="2902951"/>
          </a:xfrm>
          <a:prstGeom prst="rect">
            <a:avLst/>
          </a:prstGeom>
          <a:noFill/>
        </p:spPr>
      </p:pic>
      <p:pic>
        <p:nvPicPr>
          <p:cNvPr id="44036" name="Picture 4" descr="Resultado de imagem para acidente trânsito"/>
          <p:cNvPicPr>
            <a:picLocks noChangeAspect="1" noChangeArrowheads="1"/>
          </p:cNvPicPr>
          <p:nvPr/>
        </p:nvPicPr>
        <p:blipFill>
          <a:blip r:embed="rId3" cstate="print"/>
          <a:srcRect t="9244"/>
          <a:stretch>
            <a:fillRect/>
          </a:stretch>
        </p:blipFill>
        <p:spPr bwMode="auto">
          <a:xfrm>
            <a:off x="4175185" y="3525558"/>
            <a:ext cx="4708883" cy="3110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57519" y="1632341"/>
            <a:ext cx="63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Risco e Perigo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33910" y="2520862"/>
            <a:ext cx="5779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 perigo amplia o risco!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O perigo amplia a probabilidade de ocorrência de um evento </a:t>
            </a:r>
            <a:r>
              <a:rPr lang="pt-BR" sz="2400" dirty="0">
                <a:solidFill>
                  <a:srgbClr val="FFCCFF"/>
                </a:solidFill>
              </a:rPr>
              <a:t>negativo</a:t>
            </a:r>
            <a:r>
              <a:rPr lang="pt-BR" sz="2400" dirty="0"/>
              <a:t>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57519" y="1632341"/>
            <a:ext cx="63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Risco e Perigo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04182" y="2408719"/>
            <a:ext cx="71858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>
                <a:solidFill>
                  <a:srgbClr val="66FFFF"/>
                </a:solidFill>
              </a:rPr>
              <a:t>Exemplo</a:t>
            </a:r>
            <a:r>
              <a:rPr lang="pt-BR" sz="2400" dirty="0"/>
              <a:t>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Iniciativa: Viajar de carro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Resultado esperado: Chegar bem ao destino</a:t>
            </a:r>
          </a:p>
          <a:p>
            <a:pPr>
              <a:lnSpc>
                <a:spcPct val="150000"/>
              </a:lnSpc>
            </a:pPr>
            <a:r>
              <a:rPr lang="pt-BR" sz="2400" u="sng" dirty="0">
                <a:solidFill>
                  <a:srgbClr val="FFFF00"/>
                </a:solidFill>
              </a:rPr>
              <a:t>Risco</a:t>
            </a:r>
            <a:r>
              <a:rPr lang="pt-BR" sz="2400" dirty="0">
                <a:solidFill>
                  <a:srgbClr val="FFFF00"/>
                </a:solidFill>
              </a:rPr>
              <a:t>:</a:t>
            </a:r>
            <a:r>
              <a:rPr lang="pt-BR" sz="2400" dirty="0"/>
              <a:t> probabilidade de ocorrer um acidente</a:t>
            </a:r>
          </a:p>
          <a:p>
            <a:pPr>
              <a:lnSpc>
                <a:spcPct val="150000"/>
              </a:lnSpc>
            </a:pPr>
            <a:r>
              <a:rPr lang="pt-BR" sz="2400" u="sng" dirty="0">
                <a:solidFill>
                  <a:srgbClr val="FFCCFF"/>
                </a:solidFill>
              </a:rPr>
              <a:t>Perigo</a:t>
            </a:r>
            <a:r>
              <a:rPr lang="pt-BR" sz="2400" dirty="0">
                <a:solidFill>
                  <a:srgbClr val="FFCCFF"/>
                </a:solidFill>
              </a:rPr>
              <a:t>:</a:t>
            </a:r>
            <a:r>
              <a:rPr lang="pt-BR" sz="2400" dirty="0"/>
              <a:t> dirigir em alta velocidade (...ou desrespeitar regras de trânsito... ou beber antes de dirigir ...etc.)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1026" name="Picture 2" descr="Resultado de imagem para dirigindo seguro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949" y="2076905"/>
            <a:ext cx="1276410" cy="1445247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2" name="CaixaDeTexto 11"/>
          <p:cNvSpPr txBox="1"/>
          <p:nvPr/>
        </p:nvSpPr>
        <p:spPr>
          <a:xfrm>
            <a:off x="1376938" y="1632341"/>
            <a:ext cx="63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Origem da palavra “Risco”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04514" y="2978048"/>
            <a:ext cx="593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Segundo Peter Bernstein, a palavra </a:t>
            </a:r>
            <a:r>
              <a:rPr lang="pt-BR" sz="2400" dirty="0">
                <a:solidFill>
                  <a:srgbClr val="FFC000"/>
                </a:solidFill>
              </a:rPr>
              <a:t>risco</a:t>
            </a:r>
            <a:r>
              <a:rPr lang="pt-BR" sz="2400" dirty="0"/>
              <a:t> deriva do latim </a:t>
            </a:r>
            <a:r>
              <a:rPr lang="pt-BR" sz="2400" dirty="0" err="1">
                <a:solidFill>
                  <a:srgbClr val="FFC000"/>
                </a:solidFill>
              </a:rPr>
              <a:t>risicare</a:t>
            </a:r>
            <a:r>
              <a:rPr lang="pt-BR" sz="2400" dirty="0"/>
              <a:t>, que significa </a:t>
            </a:r>
            <a:r>
              <a:rPr lang="pt-BR" sz="2400" dirty="0">
                <a:solidFill>
                  <a:srgbClr val="FFCCFF"/>
                </a:solidFill>
              </a:rPr>
              <a:t>ousar</a:t>
            </a:r>
            <a:r>
              <a:rPr lang="pt-BR" sz="2400" dirty="0"/>
              <a:t>.</a:t>
            </a:r>
            <a:endParaRPr lang="pt-BR" sz="2400" dirty="0"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Fundamentos do Risco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7544" y="116632"/>
            <a:ext cx="128361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1626</Words>
  <Application>Microsoft Office PowerPoint</Application>
  <PresentationFormat>Apresentação na tela (4:3)</PresentationFormat>
  <Paragraphs>352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Bookman Old Style</vt:lpstr>
      <vt:lpstr>Broadway</vt:lpstr>
      <vt:lpstr>Calibri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Tabajara Pimenta Junior</dc:creator>
  <cp:lastModifiedBy>Tabajara Pimenta Junior</cp:lastModifiedBy>
  <cp:revision>298</cp:revision>
  <dcterms:created xsi:type="dcterms:W3CDTF">2015-07-10T23:11:11Z</dcterms:created>
  <dcterms:modified xsi:type="dcterms:W3CDTF">2020-10-20T22:32:17Z</dcterms:modified>
</cp:coreProperties>
</file>