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6" r:id="rId2"/>
    <p:sldId id="271" r:id="rId3"/>
    <p:sldId id="272" r:id="rId4"/>
    <p:sldId id="273" r:id="rId5"/>
    <p:sldId id="274" r:id="rId6"/>
    <p:sldId id="278" r:id="rId7"/>
    <p:sldId id="279" r:id="rId8"/>
    <p:sldId id="280" r:id="rId9"/>
    <p:sldId id="281" r:id="rId10"/>
    <p:sldId id="282" r:id="rId11"/>
    <p:sldId id="283" r:id="rId12"/>
    <p:sldId id="284" r:id="rId13"/>
    <p:sldId id="285" r:id="rId14"/>
    <p:sldId id="286" r:id="rId15"/>
    <p:sldId id="287" r:id="rId16"/>
    <p:sldId id="288" r:id="rId17"/>
    <p:sldId id="289" r:id="rId18"/>
    <p:sldId id="290" r:id="rId19"/>
    <p:sldId id="291" r:id="rId20"/>
    <p:sldId id="464" r:id="rId21"/>
    <p:sldId id="502" r:id="rId22"/>
    <p:sldId id="442" r:id="rId23"/>
    <p:sldId id="451" r:id="rId24"/>
    <p:sldId id="292" r:id="rId25"/>
    <p:sldId id="298" r:id="rId26"/>
    <p:sldId id="299" r:id="rId27"/>
    <p:sldId id="296" r:id="rId28"/>
    <p:sldId id="440" r:id="rId29"/>
    <p:sldId id="462" r:id="rId30"/>
    <p:sldId id="294" r:id="rId31"/>
    <p:sldId id="447" r:id="rId32"/>
    <p:sldId id="466" r:id="rId33"/>
    <p:sldId id="454" r:id="rId34"/>
    <p:sldId id="468" r:id="rId35"/>
    <p:sldId id="503" r:id="rId36"/>
    <p:sldId id="469" r:id="rId37"/>
    <p:sldId id="470" r:id="rId38"/>
    <p:sldId id="475" r:id="rId39"/>
    <p:sldId id="476" r:id="rId40"/>
    <p:sldId id="478" r:id="rId41"/>
    <p:sldId id="480" r:id="rId42"/>
    <p:sldId id="482" r:id="rId43"/>
    <p:sldId id="489" r:id="rId44"/>
    <p:sldId id="490" r:id="rId45"/>
    <p:sldId id="491" r:id="rId46"/>
    <p:sldId id="492" r:id="rId47"/>
    <p:sldId id="493" r:id="rId48"/>
    <p:sldId id="495" r:id="rId49"/>
    <p:sldId id="456" r:id="rId50"/>
    <p:sldId id="460" r:id="rId51"/>
    <p:sldId id="499" r:id="rId52"/>
    <p:sldId id="500" r:id="rId53"/>
    <p:sldId id="504" r:id="rId54"/>
    <p:sldId id="501" r:id="rId55"/>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0" d="100"/>
          <a:sy n="110" d="100"/>
        </p:scale>
        <p:origin x="492" y="-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4C1233-4C74-412E-AF1E-A66988BEAF9C}" type="datetimeFigureOut">
              <a:rPr lang="pt-BR" smtClean="0"/>
              <a:t>11/10/2023</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0F92DE-79AD-4A3F-9C4B-CDBC33DE2FA9}" type="slidenum">
              <a:rPr lang="pt-BR" smtClean="0"/>
              <a:t>‹nº›</a:t>
            </a:fld>
            <a:endParaRPr lang="pt-BR"/>
          </a:p>
        </p:txBody>
      </p:sp>
    </p:spTree>
    <p:extLst>
      <p:ext uri="{BB962C8B-B14F-4D97-AF65-F5344CB8AC3E}">
        <p14:creationId xmlns:p14="http://schemas.microsoft.com/office/powerpoint/2010/main" val="3702683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extLst>
      <p:ext uri="{BB962C8B-B14F-4D97-AF65-F5344CB8AC3E}">
        <p14:creationId xmlns:p14="http://schemas.microsoft.com/office/powerpoint/2010/main" val="4280682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extLst>
      <p:ext uri="{BB962C8B-B14F-4D97-AF65-F5344CB8AC3E}">
        <p14:creationId xmlns:p14="http://schemas.microsoft.com/office/powerpoint/2010/main" val="3590002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extLst>
      <p:ext uri="{BB962C8B-B14F-4D97-AF65-F5344CB8AC3E}">
        <p14:creationId xmlns:p14="http://schemas.microsoft.com/office/powerpoint/2010/main" val="443231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extLst>
      <p:ext uri="{BB962C8B-B14F-4D97-AF65-F5344CB8AC3E}">
        <p14:creationId xmlns:p14="http://schemas.microsoft.com/office/powerpoint/2010/main" val="520391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extLst>
      <p:ext uri="{BB962C8B-B14F-4D97-AF65-F5344CB8AC3E}">
        <p14:creationId xmlns:p14="http://schemas.microsoft.com/office/powerpoint/2010/main" val="3751254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extLst>
      <p:ext uri="{BB962C8B-B14F-4D97-AF65-F5344CB8AC3E}">
        <p14:creationId xmlns:p14="http://schemas.microsoft.com/office/powerpoint/2010/main" val="18912435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extLst>
      <p:ext uri="{BB962C8B-B14F-4D97-AF65-F5344CB8AC3E}">
        <p14:creationId xmlns:p14="http://schemas.microsoft.com/office/powerpoint/2010/main" val="11796957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extLst>
      <p:ext uri="{BB962C8B-B14F-4D97-AF65-F5344CB8AC3E}">
        <p14:creationId xmlns:p14="http://schemas.microsoft.com/office/powerpoint/2010/main" val="38158740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extLst>
      <p:ext uri="{BB962C8B-B14F-4D97-AF65-F5344CB8AC3E}">
        <p14:creationId xmlns:p14="http://schemas.microsoft.com/office/powerpoint/2010/main" val="32711532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extLst>
      <p:ext uri="{BB962C8B-B14F-4D97-AF65-F5344CB8AC3E}">
        <p14:creationId xmlns:p14="http://schemas.microsoft.com/office/powerpoint/2010/main" val="41711797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extLst>
      <p:ext uri="{BB962C8B-B14F-4D97-AF65-F5344CB8AC3E}">
        <p14:creationId xmlns:p14="http://schemas.microsoft.com/office/powerpoint/2010/main" val="2117557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extLst>
      <p:ext uri="{BB962C8B-B14F-4D97-AF65-F5344CB8AC3E}">
        <p14:creationId xmlns:p14="http://schemas.microsoft.com/office/powerpoint/2010/main" val="40557973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extLst>
      <p:ext uri="{BB962C8B-B14F-4D97-AF65-F5344CB8AC3E}">
        <p14:creationId xmlns:p14="http://schemas.microsoft.com/office/powerpoint/2010/main" val="5764058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extLst>
      <p:ext uri="{BB962C8B-B14F-4D97-AF65-F5344CB8AC3E}">
        <p14:creationId xmlns:p14="http://schemas.microsoft.com/office/powerpoint/2010/main" val="33378282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extLst>
      <p:ext uri="{BB962C8B-B14F-4D97-AF65-F5344CB8AC3E}">
        <p14:creationId xmlns:p14="http://schemas.microsoft.com/office/powerpoint/2010/main" val="8754543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extLst>
      <p:ext uri="{BB962C8B-B14F-4D97-AF65-F5344CB8AC3E}">
        <p14:creationId xmlns:p14="http://schemas.microsoft.com/office/powerpoint/2010/main" val="18057786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extLst>
      <p:ext uri="{BB962C8B-B14F-4D97-AF65-F5344CB8AC3E}">
        <p14:creationId xmlns:p14="http://schemas.microsoft.com/office/powerpoint/2010/main" val="12344802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extLst>
      <p:ext uri="{BB962C8B-B14F-4D97-AF65-F5344CB8AC3E}">
        <p14:creationId xmlns:p14="http://schemas.microsoft.com/office/powerpoint/2010/main" val="13509096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FB0CDEB-9995-4D72-9947-959085F20C36}" type="slidenum">
              <a:rPr lang="pt-BR" smtClean="0"/>
              <a:t>31</a:t>
            </a:fld>
            <a:endParaRPr lang="pt-BR"/>
          </a:p>
        </p:txBody>
      </p:sp>
    </p:spTree>
    <p:extLst>
      <p:ext uri="{BB962C8B-B14F-4D97-AF65-F5344CB8AC3E}">
        <p14:creationId xmlns:p14="http://schemas.microsoft.com/office/powerpoint/2010/main" val="18245887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FB0CDEB-9995-4D72-9947-959085F20C36}" type="slidenum">
              <a:rPr lang="pt-BR" smtClean="0"/>
              <a:t>32</a:t>
            </a:fld>
            <a:endParaRPr lang="pt-BR"/>
          </a:p>
        </p:txBody>
      </p:sp>
    </p:spTree>
    <p:extLst>
      <p:ext uri="{BB962C8B-B14F-4D97-AF65-F5344CB8AC3E}">
        <p14:creationId xmlns:p14="http://schemas.microsoft.com/office/powerpoint/2010/main" val="8206441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extLst>
      <p:ext uri="{BB962C8B-B14F-4D97-AF65-F5344CB8AC3E}">
        <p14:creationId xmlns:p14="http://schemas.microsoft.com/office/powerpoint/2010/main" val="42416495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extLst>
      <p:ext uri="{BB962C8B-B14F-4D97-AF65-F5344CB8AC3E}">
        <p14:creationId xmlns:p14="http://schemas.microsoft.com/office/powerpoint/2010/main" val="1297795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4" name="Google Shape;154;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extLst>
      <p:ext uri="{BB962C8B-B14F-4D97-AF65-F5344CB8AC3E}">
        <p14:creationId xmlns:p14="http://schemas.microsoft.com/office/powerpoint/2010/main" val="5156618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extLst>
      <p:ext uri="{BB962C8B-B14F-4D97-AF65-F5344CB8AC3E}">
        <p14:creationId xmlns:p14="http://schemas.microsoft.com/office/powerpoint/2010/main" val="27436321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extLst>
      <p:ext uri="{BB962C8B-B14F-4D97-AF65-F5344CB8AC3E}">
        <p14:creationId xmlns:p14="http://schemas.microsoft.com/office/powerpoint/2010/main" val="25710270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extLst>
      <p:ext uri="{BB962C8B-B14F-4D97-AF65-F5344CB8AC3E}">
        <p14:creationId xmlns:p14="http://schemas.microsoft.com/office/powerpoint/2010/main" val="15930564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a:p>
        </p:txBody>
      </p:sp>
    </p:spTree>
    <p:extLst>
      <p:ext uri="{BB962C8B-B14F-4D97-AF65-F5344CB8AC3E}">
        <p14:creationId xmlns:p14="http://schemas.microsoft.com/office/powerpoint/2010/main" val="19051082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extLst>
      <p:ext uri="{BB962C8B-B14F-4D97-AF65-F5344CB8AC3E}">
        <p14:creationId xmlns:p14="http://schemas.microsoft.com/office/powerpoint/2010/main" val="22579190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extLst>
      <p:ext uri="{BB962C8B-B14F-4D97-AF65-F5344CB8AC3E}">
        <p14:creationId xmlns:p14="http://schemas.microsoft.com/office/powerpoint/2010/main" val="17961678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42</a:t>
            </a:fld>
            <a:endParaRPr/>
          </a:p>
        </p:txBody>
      </p:sp>
    </p:spTree>
    <p:extLst>
      <p:ext uri="{BB962C8B-B14F-4D97-AF65-F5344CB8AC3E}">
        <p14:creationId xmlns:p14="http://schemas.microsoft.com/office/powerpoint/2010/main" val="913914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43</a:t>
            </a:fld>
            <a:endParaRPr/>
          </a:p>
        </p:txBody>
      </p:sp>
    </p:spTree>
    <p:extLst>
      <p:ext uri="{BB962C8B-B14F-4D97-AF65-F5344CB8AC3E}">
        <p14:creationId xmlns:p14="http://schemas.microsoft.com/office/powerpoint/2010/main" val="13623849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44</a:t>
            </a:fld>
            <a:endParaRPr/>
          </a:p>
        </p:txBody>
      </p:sp>
    </p:spTree>
    <p:extLst>
      <p:ext uri="{BB962C8B-B14F-4D97-AF65-F5344CB8AC3E}">
        <p14:creationId xmlns:p14="http://schemas.microsoft.com/office/powerpoint/2010/main" val="16416047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45</a:t>
            </a:fld>
            <a:endParaRPr/>
          </a:p>
        </p:txBody>
      </p:sp>
    </p:spTree>
    <p:extLst>
      <p:ext uri="{BB962C8B-B14F-4D97-AF65-F5344CB8AC3E}">
        <p14:creationId xmlns:p14="http://schemas.microsoft.com/office/powerpoint/2010/main" val="2556522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extLst>
      <p:ext uri="{BB962C8B-B14F-4D97-AF65-F5344CB8AC3E}">
        <p14:creationId xmlns:p14="http://schemas.microsoft.com/office/powerpoint/2010/main" val="14848274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46</a:t>
            </a:fld>
            <a:endParaRPr/>
          </a:p>
        </p:txBody>
      </p:sp>
    </p:spTree>
    <p:extLst>
      <p:ext uri="{BB962C8B-B14F-4D97-AF65-F5344CB8AC3E}">
        <p14:creationId xmlns:p14="http://schemas.microsoft.com/office/powerpoint/2010/main" val="6841272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47</a:t>
            </a:fld>
            <a:endParaRPr/>
          </a:p>
        </p:txBody>
      </p:sp>
    </p:spTree>
    <p:extLst>
      <p:ext uri="{BB962C8B-B14F-4D97-AF65-F5344CB8AC3E}">
        <p14:creationId xmlns:p14="http://schemas.microsoft.com/office/powerpoint/2010/main" val="580596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48</a:t>
            </a:fld>
            <a:endParaRPr/>
          </a:p>
        </p:txBody>
      </p:sp>
    </p:spTree>
    <p:extLst>
      <p:ext uri="{BB962C8B-B14F-4D97-AF65-F5344CB8AC3E}">
        <p14:creationId xmlns:p14="http://schemas.microsoft.com/office/powerpoint/2010/main" val="3875852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49</a:t>
            </a:fld>
            <a:endParaRPr/>
          </a:p>
        </p:txBody>
      </p:sp>
    </p:spTree>
    <p:extLst>
      <p:ext uri="{BB962C8B-B14F-4D97-AF65-F5344CB8AC3E}">
        <p14:creationId xmlns:p14="http://schemas.microsoft.com/office/powerpoint/2010/main" val="30547484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50</a:t>
            </a:fld>
            <a:endParaRPr/>
          </a:p>
        </p:txBody>
      </p:sp>
    </p:spTree>
    <p:extLst>
      <p:ext uri="{BB962C8B-B14F-4D97-AF65-F5344CB8AC3E}">
        <p14:creationId xmlns:p14="http://schemas.microsoft.com/office/powerpoint/2010/main" val="33170982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51</a:t>
            </a:fld>
            <a:endParaRPr/>
          </a:p>
        </p:txBody>
      </p:sp>
    </p:spTree>
    <p:extLst>
      <p:ext uri="{BB962C8B-B14F-4D97-AF65-F5344CB8AC3E}">
        <p14:creationId xmlns:p14="http://schemas.microsoft.com/office/powerpoint/2010/main" val="8414746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52</a:t>
            </a:fld>
            <a:endParaRPr/>
          </a:p>
        </p:txBody>
      </p:sp>
    </p:spTree>
    <p:extLst>
      <p:ext uri="{BB962C8B-B14F-4D97-AF65-F5344CB8AC3E}">
        <p14:creationId xmlns:p14="http://schemas.microsoft.com/office/powerpoint/2010/main" val="27198023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54</a:t>
            </a:fld>
            <a:endParaRPr/>
          </a:p>
        </p:txBody>
      </p:sp>
    </p:spTree>
    <p:extLst>
      <p:ext uri="{BB962C8B-B14F-4D97-AF65-F5344CB8AC3E}">
        <p14:creationId xmlns:p14="http://schemas.microsoft.com/office/powerpoint/2010/main" val="1538148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extLst>
      <p:ext uri="{BB962C8B-B14F-4D97-AF65-F5344CB8AC3E}">
        <p14:creationId xmlns:p14="http://schemas.microsoft.com/office/powerpoint/2010/main" val="3091918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extLst>
      <p:ext uri="{BB962C8B-B14F-4D97-AF65-F5344CB8AC3E}">
        <p14:creationId xmlns:p14="http://schemas.microsoft.com/office/powerpoint/2010/main" val="1117658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extLst>
      <p:ext uri="{BB962C8B-B14F-4D97-AF65-F5344CB8AC3E}">
        <p14:creationId xmlns:p14="http://schemas.microsoft.com/office/powerpoint/2010/main" val="580339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extLst>
      <p:ext uri="{BB962C8B-B14F-4D97-AF65-F5344CB8AC3E}">
        <p14:creationId xmlns:p14="http://schemas.microsoft.com/office/powerpoint/2010/main" val="3302160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extLst>
      <p:ext uri="{BB962C8B-B14F-4D97-AF65-F5344CB8AC3E}">
        <p14:creationId xmlns:p14="http://schemas.microsoft.com/office/powerpoint/2010/main" val="2993411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B6F0C7-4237-F5EE-AE1F-34DBEFB4FD01}"/>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789ACE75-15EE-3D53-31C8-DA183779C0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B3369CB1-4D79-6561-87CB-0A80A4CB23D0}"/>
              </a:ext>
            </a:extLst>
          </p:cNvPr>
          <p:cNvSpPr>
            <a:spLocks noGrp="1"/>
          </p:cNvSpPr>
          <p:nvPr>
            <p:ph type="dt" sz="half" idx="10"/>
          </p:nvPr>
        </p:nvSpPr>
        <p:spPr/>
        <p:txBody>
          <a:bodyPr/>
          <a:lstStyle/>
          <a:p>
            <a:fld id="{8039D51C-BA76-407E-8AD0-C546F3BAB0FB}" type="datetimeFigureOut">
              <a:rPr lang="pt-BR" smtClean="0"/>
              <a:t>11/10/2023</a:t>
            </a:fld>
            <a:endParaRPr lang="pt-BR"/>
          </a:p>
        </p:txBody>
      </p:sp>
      <p:sp>
        <p:nvSpPr>
          <p:cNvPr id="5" name="Espaço Reservado para Rodapé 4">
            <a:extLst>
              <a:ext uri="{FF2B5EF4-FFF2-40B4-BE49-F238E27FC236}">
                <a16:creationId xmlns:a16="http://schemas.microsoft.com/office/drawing/2014/main" id="{AE7871C5-EE2F-B8A7-DC35-179BE7DC6C2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62332AE9-E22B-F1C1-11DE-95C21F325374}"/>
              </a:ext>
            </a:extLst>
          </p:cNvPr>
          <p:cNvSpPr>
            <a:spLocks noGrp="1"/>
          </p:cNvSpPr>
          <p:nvPr>
            <p:ph type="sldNum" sz="quarter" idx="12"/>
          </p:nvPr>
        </p:nvSpPr>
        <p:spPr/>
        <p:txBody>
          <a:bodyPr/>
          <a:lstStyle/>
          <a:p>
            <a:fld id="{11DA0224-4C60-449A-BEAD-6D8EFC4FBF76}" type="slidenum">
              <a:rPr lang="pt-BR" smtClean="0"/>
              <a:t>‹nº›</a:t>
            </a:fld>
            <a:endParaRPr lang="pt-BR"/>
          </a:p>
        </p:txBody>
      </p:sp>
    </p:spTree>
    <p:extLst>
      <p:ext uri="{BB962C8B-B14F-4D97-AF65-F5344CB8AC3E}">
        <p14:creationId xmlns:p14="http://schemas.microsoft.com/office/powerpoint/2010/main" val="1615497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38E933-B35F-B851-813A-FD263CDCC621}"/>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2BB0B9CD-A955-5AE8-8DA3-5D1032B6D328}"/>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D934CCD-A093-6720-B7E5-3A4877A74A6E}"/>
              </a:ext>
            </a:extLst>
          </p:cNvPr>
          <p:cNvSpPr>
            <a:spLocks noGrp="1"/>
          </p:cNvSpPr>
          <p:nvPr>
            <p:ph type="dt" sz="half" idx="10"/>
          </p:nvPr>
        </p:nvSpPr>
        <p:spPr/>
        <p:txBody>
          <a:bodyPr/>
          <a:lstStyle/>
          <a:p>
            <a:fld id="{8039D51C-BA76-407E-8AD0-C546F3BAB0FB}" type="datetimeFigureOut">
              <a:rPr lang="pt-BR" smtClean="0"/>
              <a:t>11/10/2023</a:t>
            </a:fld>
            <a:endParaRPr lang="pt-BR"/>
          </a:p>
        </p:txBody>
      </p:sp>
      <p:sp>
        <p:nvSpPr>
          <p:cNvPr id="5" name="Espaço Reservado para Rodapé 4">
            <a:extLst>
              <a:ext uri="{FF2B5EF4-FFF2-40B4-BE49-F238E27FC236}">
                <a16:creationId xmlns:a16="http://schemas.microsoft.com/office/drawing/2014/main" id="{B1AC0F52-8A6E-BB3F-1B86-D38962D65B6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918752F-681A-8E54-B042-1449CA48EBF3}"/>
              </a:ext>
            </a:extLst>
          </p:cNvPr>
          <p:cNvSpPr>
            <a:spLocks noGrp="1"/>
          </p:cNvSpPr>
          <p:nvPr>
            <p:ph type="sldNum" sz="quarter" idx="12"/>
          </p:nvPr>
        </p:nvSpPr>
        <p:spPr/>
        <p:txBody>
          <a:bodyPr/>
          <a:lstStyle/>
          <a:p>
            <a:fld id="{11DA0224-4C60-449A-BEAD-6D8EFC4FBF76}" type="slidenum">
              <a:rPr lang="pt-BR" smtClean="0"/>
              <a:t>‹nº›</a:t>
            </a:fld>
            <a:endParaRPr lang="pt-BR"/>
          </a:p>
        </p:txBody>
      </p:sp>
    </p:spTree>
    <p:extLst>
      <p:ext uri="{BB962C8B-B14F-4D97-AF65-F5344CB8AC3E}">
        <p14:creationId xmlns:p14="http://schemas.microsoft.com/office/powerpoint/2010/main" val="1676409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A0FE5C4-D96A-B260-F589-25BE715AD2AF}"/>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CB323114-88E3-F8D6-97C5-6E1F42A87DA0}"/>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CB78A561-9091-8DAC-60E1-36F9D3032500}"/>
              </a:ext>
            </a:extLst>
          </p:cNvPr>
          <p:cNvSpPr>
            <a:spLocks noGrp="1"/>
          </p:cNvSpPr>
          <p:nvPr>
            <p:ph type="dt" sz="half" idx="10"/>
          </p:nvPr>
        </p:nvSpPr>
        <p:spPr/>
        <p:txBody>
          <a:bodyPr/>
          <a:lstStyle/>
          <a:p>
            <a:fld id="{8039D51C-BA76-407E-8AD0-C546F3BAB0FB}" type="datetimeFigureOut">
              <a:rPr lang="pt-BR" smtClean="0"/>
              <a:t>11/10/2023</a:t>
            </a:fld>
            <a:endParaRPr lang="pt-BR"/>
          </a:p>
        </p:txBody>
      </p:sp>
      <p:sp>
        <p:nvSpPr>
          <p:cNvPr id="5" name="Espaço Reservado para Rodapé 4">
            <a:extLst>
              <a:ext uri="{FF2B5EF4-FFF2-40B4-BE49-F238E27FC236}">
                <a16:creationId xmlns:a16="http://schemas.microsoft.com/office/drawing/2014/main" id="{CE12A9FA-645F-D5F4-3234-87CCC7F31FAB}"/>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E06ED3F-C00A-02DB-8103-29B17CC45B31}"/>
              </a:ext>
            </a:extLst>
          </p:cNvPr>
          <p:cNvSpPr>
            <a:spLocks noGrp="1"/>
          </p:cNvSpPr>
          <p:nvPr>
            <p:ph type="sldNum" sz="quarter" idx="12"/>
          </p:nvPr>
        </p:nvSpPr>
        <p:spPr/>
        <p:txBody>
          <a:bodyPr/>
          <a:lstStyle/>
          <a:p>
            <a:fld id="{11DA0224-4C60-449A-BEAD-6D8EFC4FBF76}" type="slidenum">
              <a:rPr lang="pt-BR" smtClean="0"/>
              <a:t>‹nº›</a:t>
            </a:fld>
            <a:endParaRPr lang="pt-BR"/>
          </a:p>
        </p:txBody>
      </p:sp>
    </p:spTree>
    <p:extLst>
      <p:ext uri="{BB962C8B-B14F-4D97-AF65-F5344CB8AC3E}">
        <p14:creationId xmlns:p14="http://schemas.microsoft.com/office/powerpoint/2010/main" val="1341316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93"/>
        <p:cNvGrpSpPr/>
        <p:nvPr/>
      </p:nvGrpSpPr>
      <p:grpSpPr>
        <a:xfrm>
          <a:off x="0" y="0"/>
          <a:ext cx="0" cy="0"/>
          <a:chOff x="0" y="0"/>
          <a:chExt cx="0" cy="0"/>
        </a:xfrm>
      </p:grpSpPr>
    </p:spTree>
    <p:extLst>
      <p:ext uri="{BB962C8B-B14F-4D97-AF65-F5344CB8AC3E}">
        <p14:creationId xmlns:p14="http://schemas.microsoft.com/office/powerpoint/2010/main" val="2896161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E8E0A7-4509-C996-9335-786775F6026A}"/>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A2E54193-881E-1236-9632-A030DA4F225D}"/>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5E034C3-363F-E761-9022-F5C6EAD9BF54}"/>
              </a:ext>
            </a:extLst>
          </p:cNvPr>
          <p:cNvSpPr>
            <a:spLocks noGrp="1"/>
          </p:cNvSpPr>
          <p:nvPr>
            <p:ph type="dt" sz="half" idx="10"/>
          </p:nvPr>
        </p:nvSpPr>
        <p:spPr/>
        <p:txBody>
          <a:bodyPr/>
          <a:lstStyle/>
          <a:p>
            <a:fld id="{8039D51C-BA76-407E-8AD0-C546F3BAB0FB}" type="datetimeFigureOut">
              <a:rPr lang="pt-BR" smtClean="0"/>
              <a:t>11/10/2023</a:t>
            </a:fld>
            <a:endParaRPr lang="pt-BR"/>
          </a:p>
        </p:txBody>
      </p:sp>
      <p:sp>
        <p:nvSpPr>
          <p:cNvPr id="5" name="Espaço Reservado para Rodapé 4">
            <a:extLst>
              <a:ext uri="{FF2B5EF4-FFF2-40B4-BE49-F238E27FC236}">
                <a16:creationId xmlns:a16="http://schemas.microsoft.com/office/drawing/2014/main" id="{1F0FC9F4-EDE9-D0D5-4607-EC6770EC0FB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CE4049D-2780-F815-1C7C-58D07CABD4B2}"/>
              </a:ext>
            </a:extLst>
          </p:cNvPr>
          <p:cNvSpPr>
            <a:spLocks noGrp="1"/>
          </p:cNvSpPr>
          <p:nvPr>
            <p:ph type="sldNum" sz="quarter" idx="12"/>
          </p:nvPr>
        </p:nvSpPr>
        <p:spPr/>
        <p:txBody>
          <a:bodyPr/>
          <a:lstStyle/>
          <a:p>
            <a:fld id="{11DA0224-4C60-449A-BEAD-6D8EFC4FBF76}" type="slidenum">
              <a:rPr lang="pt-BR" smtClean="0"/>
              <a:t>‹nº›</a:t>
            </a:fld>
            <a:endParaRPr lang="pt-BR"/>
          </a:p>
        </p:txBody>
      </p:sp>
    </p:spTree>
    <p:extLst>
      <p:ext uri="{BB962C8B-B14F-4D97-AF65-F5344CB8AC3E}">
        <p14:creationId xmlns:p14="http://schemas.microsoft.com/office/powerpoint/2010/main" val="4246352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719F7D-957D-C9F0-713B-8A1ED4D4D15C}"/>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0CB6BC9F-8E05-CAF2-6461-4ABBE2B08B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6C652BC4-FB01-8189-D758-16F82A96BCBB}"/>
              </a:ext>
            </a:extLst>
          </p:cNvPr>
          <p:cNvSpPr>
            <a:spLocks noGrp="1"/>
          </p:cNvSpPr>
          <p:nvPr>
            <p:ph type="dt" sz="half" idx="10"/>
          </p:nvPr>
        </p:nvSpPr>
        <p:spPr/>
        <p:txBody>
          <a:bodyPr/>
          <a:lstStyle/>
          <a:p>
            <a:fld id="{8039D51C-BA76-407E-8AD0-C546F3BAB0FB}" type="datetimeFigureOut">
              <a:rPr lang="pt-BR" smtClean="0"/>
              <a:t>11/10/2023</a:t>
            </a:fld>
            <a:endParaRPr lang="pt-BR"/>
          </a:p>
        </p:txBody>
      </p:sp>
      <p:sp>
        <p:nvSpPr>
          <p:cNvPr id="5" name="Espaço Reservado para Rodapé 4">
            <a:extLst>
              <a:ext uri="{FF2B5EF4-FFF2-40B4-BE49-F238E27FC236}">
                <a16:creationId xmlns:a16="http://schemas.microsoft.com/office/drawing/2014/main" id="{E8281194-83E7-040C-33A5-BFC63557B0DD}"/>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35FDC5F-053F-AEA9-E160-8988C9186E3F}"/>
              </a:ext>
            </a:extLst>
          </p:cNvPr>
          <p:cNvSpPr>
            <a:spLocks noGrp="1"/>
          </p:cNvSpPr>
          <p:nvPr>
            <p:ph type="sldNum" sz="quarter" idx="12"/>
          </p:nvPr>
        </p:nvSpPr>
        <p:spPr/>
        <p:txBody>
          <a:bodyPr/>
          <a:lstStyle/>
          <a:p>
            <a:fld id="{11DA0224-4C60-449A-BEAD-6D8EFC4FBF76}" type="slidenum">
              <a:rPr lang="pt-BR" smtClean="0"/>
              <a:t>‹nº›</a:t>
            </a:fld>
            <a:endParaRPr lang="pt-BR"/>
          </a:p>
        </p:txBody>
      </p:sp>
    </p:spTree>
    <p:extLst>
      <p:ext uri="{BB962C8B-B14F-4D97-AF65-F5344CB8AC3E}">
        <p14:creationId xmlns:p14="http://schemas.microsoft.com/office/powerpoint/2010/main" val="3448671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B78ED8-6279-4B58-38DF-09DC2BC9ED05}"/>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ACC072D8-D842-54A3-230E-819E1C1027B4}"/>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B2A7EF95-83C9-C5F9-9DDD-D2FCF68BC87B}"/>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AAB833D6-D682-64C5-126E-0723D480752E}"/>
              </a:ext>
            </a:extLst>
          </p:cNvPr>
          <p:cNvSpPr>
            <a:spLocks noGrp="1"/>
          </p:cNvSpPr>
          <p:nvPr>
            <p:ph type="dt" sz="half" idx="10"/>
          </p:nvPr>
        </p:nvSpPr>
        <p:spPr/>
        <p:txBody>
          <a:bodyPr/>
          <a:lstStyle/>
          <a:p>
            <a:fld id="{8039D51C-BA76-407E-8AD0-C546F3BAB0FB}" type="datetimeFigureOut">
              <a:rPr lang="pt-BR" smtClean="0"/>
              <a:t>11/10/2023</a:t>
            </a:fld>
            <a:endParaRPr lang="pt-BR"/>
          </a:p>
        </p:txBody>
      </p:sp>
      <p:sp>
        <p:nvSpPr>
          <p:cNvPr id="6" name="Espaço Reservado para Rodapé 5">
            <a:extLst>
              <a:ext uri="{FF2B5EF4-FFF2-40B4-BE49-F238E27FC236}">
                <a16:creationId xmlns:a16="http://schemas.microsoft.com/office/drawing/2014/main" id="{AA87ACC7-2000-68B1-F310-FD83EE07BF5E}"/>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EB5591C5-4BCB-5F15-84A2-23F86172001B}"/>
              </a:ext>
            </a:extLst>
          </p:cNvPr>
          <p:cNvSpPr>
            <a:spLocks noGrp="1"/>
          </p:cNvSpPr>
          <p:nvPr>
            <p:ph type="sldNum" sz="quarter" idx="12"/>
          </p:nvPr>
        </p:nvSpPr>
        <p:spPr/>
        <p:txBody>
          <a:bodyPr/>
          <a:lstStyle/>
          <a:p>
            <a:fld id="{11DA0224-4C60-449A-BEAD-6D8EFC4FBF76}" type="slidenum">
              <a:rPr lang="pt-BR" smtClean="0"/>
              <a:t>‹nº›</a:t>
            </a:fld>
            <a:endParaRPr lang="pt-BR"/>
          </a:p>
        </p:txBody>
      </p:sp>
    </p:spTree>
    <p:extLst>
      <p:ext uri="{BB962C8B-B14F-4D97-AF65-F5344CB8AC3E}">
        <p14:creationId xmlns:p14="http://schemas.microsoft.com/office/powerpoint/2010/main" val="2939831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8A3FFD-CF3C-DD26-CE8D-7332BE90EF15}"/>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BD2AAE78-F544-1FFA-4E40-C0D283B20B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19E180EE-DB6C-9DB2-EA78-C5C39881459B}"/>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2D11DB9E-1E95-6468-84F3-D88527C78A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38CA9180-24CA-8949-4052-A041A728A0D3}"/>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611896A7-BBA4-D7BC-8FBB-9D30A453F6AA}"/>
              </a:ext>
            </a:extLst>
          </p:cNvPr>
          <p:cNvSpPr>
            <a:spLocks noGrp="1"/>
          </p:cNvSpPr>
          <p:nvPr>
            <p:ph type="dt" sz="half" idx="10"/>
          </p:nvPr>
        </p:nvSpPr>
        <p:spPr/>
        <p:txBody>
          <a:bodyPr/>
          <a:lstStyle/>
          <a:p>
            <a:fld id="{8039D51C-BA76-407E-8AD0-C546F3BAB0FB}" type="datetimeFigureOut">
              <a:rPr lang="pt-BR" smtClean="0"/>
              <a:t>11/10/2023</a:t>
            </a:fld>
            <a:endParaRPr lang="pt-BR"/>
          </a:p>
        </p:txBody>
      </p:sp>
      <p:sp>
        <p:nvSpPr>
          <p:cNvPr id="8" name="Espaço Reservado para Rodapé 7">
            <a:extLst>
              <a:ext uri="{FF2B5EF4-FFF2-40B4-BE49-F238E27FC236}">
                <a16:creationId xmlns:a16="http://schemas.microsoft.com/office/drawing/2014/main" id="{FF851D98-305A-91A6-0971-8546E181084C}"/>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A8408D5B-97BA-FD31-FAA7-D58617A1A63F}"/>
              </a:ext>
            </a:extLst>
          </p:cNvPr>
          <p:cNvSpPr>
            <a:spLocks noGrp="1"/>
          </p:cNvSpPr>
          <p:nvPr>
            <p:ph type="sldNum" sz="quarter" idx="12"/>
          </p:nvPr>
        </p:nvSpPr>
        <p:spPr/>
        <p:txBody>
          <a:bodyPr/>
          <a:lstStyle/>
          <a:p>
            <a:fld id="{11DA0224-4C60-449A-BEAD-6D8EFC4FBF76}" type="slidenum">
              <a:rPr lang="pt-BR" smtClean="0"/>
              <a:t>‹nº›</a:t>
            </a:fld>
            <a:endParaRPr lang="pt-BR"/>
          </a:p>
        </p:txBody>
      </p:sp>
    </p:spTree>
    <p:extLst>
      <p:ext uri="{BB962C8B-B14F-4D97-AF65-F5344CB8AC3E}">
        <p14:creationId xmlns:p14="http://schemas.microsoft.com/office/powerpoint/2010/main" val="1345819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627BAB-E510-5A60-4E44-0A1AD2D5577E}"/>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229BBC7B-9F91-D3A2-3F96-694621EA434F}"/>
              </a:ext>
            </a:extLst>
          </p:cNvPr>
          <p:cNvSpPr>
            <a:spLocks noGrp="1"/>
          </p:cNvSpPr>
          <p:nvPr>
            <p:ph type="dt" sz="half" idx="10"/>
          </p:nvPr>
        </p:nvSpPr>
        <p:spPr/>
        <p:txBody>
          <a:bodyPr/>
          <a:lstStyle/>
          <a:p>
            <a:fld id="{8039D51C-BA76-407E-8AD0-C546F3BAB0FB}" type="datetimeFigureOut">
              <a:rPr lang="pt-BR" smtClean="0"/>
              <a:t>11/10/2023</a:t>
            </a:fld>
            <a:endParaRPr lang="pt-BR"/>
          </a:p>
        </p:txBody>
      </p:sp>
      <p:sp>
        <p:nvSpPr>
          <p:cNvPr id="4" name="Espaço Reservado para Rodapé 3">
            <a:extLst>
              <a:ext uri="{FF2B5EF4-FFF2-40B4-BE49-F238E27FC236}">
                <a16:creationId xmlns:a16="http://schemas.microsoft.com/office/drawing/2014/main" id="{F12C6244-F518-6AB8-1ACE-E23E14CD177C}"/>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300A1C14-28DD-52ED-E4E5-BCC0FCEE095F}"/>
              </a:ext>
            </a:extLst>
          </p:cNvPr>
          <p:cNvSpPr>
            <a:spLocks noGrp="1"/>
          </p:cNvSpPr>
          <p:nvPr>
            <p:ph type="sldNum" sz="quarter" idx="12"/>
          </p:nvPr>
        </p:nvSpPr>
        <p:spPr/>
        <p:txBody>
          <a:bodyPr/>
          <a:lstStyle/>
          <a:p>
            <a:fld id="{11DA0224-4C60-449A-BEAD-6D8EFC4FBF76}" type="slidenum">
              <a:rPr lang="pt-BR" smtClean="0"/>
              <a:t>‹nº›</a:t>
            </a:fld>
            <a:endParaRPr lang="pt-BR"/>
          </a:p>
        </p:txBody>
      </p:sp>
    </p:spTree>
    <p:extLst>
      <p:ext uri="{BB962C8B-B14F-4D97-AF65-F5344CB8AC3E}">
        <p14:creationId xmlns:p14="http://schemas.microsoft.com/office/powerpoint/2010/main" val="2552063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95F201CC-F0E1-FED1-B2CC-35774BF11B58}"/>
              </a:ext>
            </a:extLst>
          </p:cNvPr>
          <p:cNvSpPr>
            <a:spLocks noGrp="1"/>
          </p:cNvSpPr>
          <p:nvPr>
            <p:ph type="dt" sz="half" idx="10"/>
          </p:nvPr>
        </p:nvSpPr>
        <p:spPr/>
        <p:txBody>
          <a:bodyPr/>
          <a:lstStyle/>
          <a:p>
            <a:fld id="{8039D51C-BA76-407E-8AD0-C546F3BAB0FB}" type="datetimeFigureOut">
              <a:rPr lang="pt-BR" smtClean="0"/>
              <a:t>11/10/2023</a:t>
            </a:fld>
            <a:endParaRPr lang="pt-BR"/>
          </a:p>
        </p:txBody>
      </p:sp>
      <p:sp>
        <p:nvSpPr>
          <p:cNvPr id="3" name="Espaço Reservado para Rodapé 2">
            <a:extLst>
              <a:ext uri="{FF2B5EF4-FFF2-40B4-BE49-F238E27FC236}">
                <a16:creationId xmlns:a16="http://schemas.microsoft.com/office/drawing/2014/main" id="{6BFDAD59-6EDB-186A-3E89-443F71AA5616}"/>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91AB4586-1780-3D5B-E7F2-08DAA8E42510}"/>
              </a:ext>
            </a:extLst>
          </p:cNvPr>
          <p:cNvSpPr>
            <a:spLocks noGrp="1"/>
          </p:cNvSpPr>
          <p:nvPr>
            <p:ph type="sldNum" sz="quarter" idx="12"/>
          </p:nvPr>
        </p:nvSpPr>
        <p:spPr/>
        <p:txBody>
          <a:bodyPr/>
          <a:lstStyle/>
          <a:p>
            <a:fld id="{11DA0224-4C60-449A-BEAD-6D8EFC4FBF76}" type="slidenum">
              <a:rPr lang="pt-BR" smtClean="0"/>
              <a:t>‹nº›</a:t>
            </a:fld>
            <a:endParaRPr lang="pt-BR"/>
          </a:p>
        </p:txBody>
      </p:sp>
    </p:spTree>
    <p:extLst>
      <p:ext uri="{BB962C8B-B14F-4D97-AF65-F5344CB8AC3E}">
        <p14:creationId xmlns:p14="http://schemas.microsoft.com/office/powerpoint/2010/main" val="792495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F2B6E7-C826-F536-81F7-74A340A31969}"/>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6D3FF920-C364-B160-5033-3E59AF21A1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CEB46E0A-6E03-2CE8-36D1-D604B0E4B7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8A248719-07D2-8F0A-5A19-A58C87677725}"/>
              </a:ext>
            </a:extLst>
          </p:cNvPr>
          <p:cNvSpPr>
            <a:spLocks noGrp="1"/>
          </p:cNvSpPr>
          <p:nvPr>
            <p:ph type="dt" sz="half" idx="10"/>
          </p:nvPr>
        </p:nvSpPr>
        <p:spPr/>
        <p:txBody>
          <a:bodyPr/>
          <a:lstStyle/>
          <a:p>
            <a:fld id="{8039D51C-BA76-407E-8AD0-C546F3BAB0FB}" type="datetimeFigureOut">
              <a:rPr lang="pt-BR" smtClean="0"/>
              <a:t>11/10/2023</a:t>
            </a:fld>
            <a:endParaRPr lang="pt-BR"/>
          </a:p>
        </p:txBody>
      </p:sp>
      <p:sp>
        <p:nvSpPr>
          <p:cNvPr id="6" name="Espaço Reservado para Rodapé 5">
            <a:extLst>
              <a:ext uri="{FF2B5EF4-FFF2-40B4-BE49-F238E27FC236}">
                <a16:creationId xmlns:a16="http://schemas.microsoft.com/office/drawing/2014/main" id="{A2BC6498-061B-CEE0-C453-FCAB239425EE}"/>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FBD6F5B6-51A7-560A-F629-EBDF74F7A815}"/>
              </a:ext>
            </a:extLst>
          </p:cNvPr>
          <p:cNvSpPr>
            <a:spLocks noGrp="1"/>
          </p:cNvSpPr>
          <p:nvPr>
            <p:ph type="sldNum" sz="quarter" idx="12"/>
          </p:nvPr>
        </p:nvSpPr>
        <p:spPr/>
        <p:txBody>
          <a:bodyPr/>
          <a:lstStyle/>
          <a:p>
            <a:fld id="{11DA0224-4C60-449A-BEAD-6D8EFC4FBF76}" type="slidenum">
              <a:rPr lang="pt-BR" smtClean="0"/>
              <a:t>‹nº›</a:t>
            </a:fld>
            <a:endParaRPr lang="pt-BR"/>
          </a:p>
        </p:txBody>
      </p:sp>
    </p:spTree>
    <p:extLst>
      <p:ext uri="{BB962C8B-B14F-4D97-AF65-F5344CB8AC3E}">
        <p14:creationId xmlns:p14="http://schemas.microsoft.com/office/powerpoint/2010/main" val="2869944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10250B-C8E6-A1C5-7602-B5621F1CE65C}"/>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2FB20D68-DA25-0227-C6BF-1563299FCE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22AC3B92-5ADD-8EDE-13DC-472F7A0F53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1DFA609-3F09-3265-7FD1-5AEE69FF1D67}"/>
              </a:ext>
            </a:extLst>
          </p:cNvPr>
          <p:cNvSpPr>
            <a:spLocks noGrp="1"/>
          </p:cNvSpPr>
          <p:nvPr>
            <p:ph type="dt" sz="half" idx="10"/>
          </p:nvPr>
        </p:nvSpPr>
        <p:spPr/>
        <p:txBody>
          <a:bodyPr/>
          <a:lstStyle/>
          <a:p>
            <a:fld id="{8039D51C-BA76-407E-8AD0-C546F3BAB0FB}" type="datetimeFigureOut">
              <a:rPr lang="pt-BR" smtClean="0"/>
              <a:t>11/10/2023</a:t>
            </a:fld>
            <a:endParaRPr lang="pt-BR"/>
          </a:p>
        </p:txBody>
      </p:sp>
      <p:sp>
        <p:nvSpPr>
          <p:cNvPr id="6" name="Espaço Reservado para Rodapé 5">
            <a:extLst>
              <a:ext uri="{FF2B5EF4-FFF2-40B4-BE49-F238E27FC236}">
                <a16:creationId xmlns:a16="http://schemas.microsoft.com/office/drawing/2014/main" id="{121838EE-E3B9-BF0C-7A84-0477CD82566E}"/>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8A822D08-3C1B-3D9E-FDEA-B5ABAA1CDFD2}"/>
              </a:ext>
            </a:extLst>
          </p:cNvPr>
          <p:cNvSpPr>
            <a:spLocks noGrp="1"/>
          </p:cNvSpPr>
          <p:nvPr>
            <p:ph type="sldNum" sz="quarter" idx="12"/>
          </p:nvPr>
        </p:nvSpPr>
        <p:spPr/>
        <p:txBody>
          <a:bodyPr/>
          <a:lstStyle/>
          <a:p>
            <a:fld id="{11DA0224-4C60-449A-BEAD-6D8EFC4FBF76}" type="slidenum">
              <a:rPr lang="pt-BR" smtClean="0"/>
              <a:t>‹nº›</a:t>
            </a:fld>
            <a:endParaRPr lang="pt-BR"/>
          </a:p>
        </p:txBody>
      </p:sp>
    </p:spTree>
    <p:extLst>
      <p:ext uri="{BB962C8B-B14F-4D97-AF65-F5344CB8AC3E}">
        <p14:creationId xmlns:p14="http://schemas.microsoft.com/office/powerpoint/2010/main" val="3881652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EBFA247A-0449-BB5F-7C11-F208F40C3D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8F70C0E0-EDA2-BFFB-9E6C-018698221C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80D1ADA-5B23-AC02-C360-985F814361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39D51C-BA76-407E-8AD0-C546F3BAB0FB}" type="datetimeFigureOut">
              <a:rPr lang="pt-BR" smtClean="0"/>
              <a:t>11/10/2023</a:t>
            </a:fld>
            <a:endParaRPr lang="pt-BR"/>
          </a:p>
        </p:txBody>
      </p:sp>
      <p:sp>
        <p:nvSpPr>
          <p:cNvPr id="5" name="Espaço Reservado para Rodapé 4">
            <a:extLst>
              <a:ext uri="{FF2B5EF4-FFF2-40B4-BE49-F238E27FC236}">
                <a16:creationId xmlns:a16="http://schemas.microsoft.com/office/drawing/2014/main" id="{033BB687-8A3D-253E-BD1C-B22EF65EFC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9D1D29E2-2345-9E92-05E1-6AAD2413B2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DA0224-4C60-449A-BEAD-6D8EFC4FBF76}" type="slidenum">
              <a:rPr lang="pt-BR" smtClean="0"/>
              <a:t>‹nº›</a:t>
            </a:fld>
            <a:endParaRPr lang="pt-BR"/>
          </a:p>
        </p:txBody>
      </p:sp>
    </p:spTree>
    <p:extLst>
      <p:ext uri="{BB962C8B-B14F-4D97-AF65-F5344CB8AC3E}">
        <p14:creationId xmlns:p14="http://schemas.microsoft.com/office/powerpoint/2010/main" val="1457390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conjur.com.br/2022-abr-05/souza-almeida-tributacao-especifica-futebol"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5.tmp"/><Relationship Id="rId5" Type="http://schemas.openxmlformats.org/officeDocument/2006/relationships/image" Target="../media/image4.tmp"/><Relationship Id="rId4" Type="http://schemas.openxmlformats.org/officeDocument/2006/relationships/image" Target="../media/image3.tmp"/></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2.xml"/><Relationship Id="rId1" Type="http://schemas.openxmlformats.org/officeDocument/2006/relationships/slideLayout" Target="../slideLayouts/slideLayout12.xml"/><Relationship Id="rId4" Type="http://schemas.openxmlformats.org/officeDocument/2006/relationships/image" Target="../media/image7.emf"/></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hyperlink" Target="http://www.planalto.gov.br/ccivil_03/leis/2002/L10406.htm#art50" TargetMode="External"/><Relationship Id="rId2" Type="http://schemas.openxmlformats.org/officeDocument/2006/relationships/notesSlide" Target="../notesSlides/notesSlide45.xml"/><Relationship Id="rId1" Type="http://schemas.openxmlformats.org/officeDocument/2006/relationships/slideLayout" Target="../slideLayouts/slideLayout12.xml"/><Relationship Id="rId4" Type="http://schemas.openxmlformats.org/officeDocument/2006/relationships/hyperlink" Target="http://www.planalto.gov.br/ccivil_03/leis/2002/L10406.htm#art1017"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hyperlink" Target="http://www.planalto.gov.br/ccivil_03/LEIS/L9249.htm#art3%C2%A74" TargetMode="External"/><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1ABB84-FAB0-CED9-B496-C1AB59063D6A}"/>
              </a:ext>
            </a:extLst>
          </p:cNvPr>
          <p:cNvSpPr>
            <a:spLocks noGrp="1"/>
          </p:cNvSpPr>
          <p:nvPr>
            <p:ph type="ctrTitle"/>
          </p:nvPr>
        </p:nvSpPr>
        <p:spPr>
          <a:xfrm>
            <a:off x="1524000" y="1122363"/>
            <a:ext cx="9144000" cy="1655762"/>
          </a:xfrm>
        </p:spPr>
        <p:txBody>
          <a:bodyPr/>
          <a:lstStyle/>
          <a:p>
            <a:r>
              <a:rPr lang="pt-BR" b="1" dirty="0"/>
              <a:t>Tributação no Desporto</a:t>
            </a:r>
          </a:p>
        </p:txBody>
      </p:sp>
      <p:sp>
        <p:nvSpPr>
          <p:cNvPr id="3" name="Subtítulo 2">
            <a:extLst>
              <a:ext uri="{FF2B5EF4-FFF2-40B4-BE49-F238E27FC236}">
                <a16:creationId xmlns:a16="http://schemas.microsoft.com/office/drawing/2014/main" id="{920D43C6-78C0-88B2-88DD-BFEF2D791D6D}"/>
              </a:ext>
            </a:extLst>
          </p:cNvPr>
          <p:cNvSpPr>
            <a:spLocks noGrp="1"/>
          </p:cNvSpPr>
          <p:nvPr>
            <p:ph type="subTitle" idx="1"/>
          </p:nvPr>
        </p:nvSpPr>
        <p:spPr/>
        <p:txBody>
          <a:bodyPr>
            <a:normAutofit fontScale="92500" lnSpcReduction="10000"/>
          </a:bodyPr>
          <a:lstStyle/>
          <a:p>
            <a:r>
              <a:rPr lang="pt-BR" dirty="0"/>
              <a:t>Juliano Di Pietro</a:t>
            </a:r>
          </a:p>
          <a:p>
            <a:pPr algn="just"/>
            <a:r>
              <a:rPr lang="pt-BR" sz="1800" dirty="0"/>
              <a:t>Graduado pela Faculdade de Direito do Largo São Francisco (USP), especialista em Direito Tributário pelo Instituto Bra­sileiro de Estudos Tributários (IBET) e pelo Instituto Brasileiro de Di­reito Tributário (IBDT), mestre e doutor em Direito Tributário pela Faculdade de Direito do Largo São Francisco (USP). Juiz da Câmara Superior do Tribunal de Impostos e Taxas de São Paulo (TIT/ SP). Professor de Direito </a:t>
            </a:r>
            <a:r>
              <a:rPr lang="pt-BR" sz="1800" dirty="0" err="1"/>
              <a:t>Tributario</a:t>
            </a:r>
            <a:r>
              <a:rPr lang="pt-BR" sz="1800" dirty="0"/>
              <a:t> em cursos de graduação e pós-graduação em diversas instituições de ensino.</a:t>
            </a:r>
          </a:p>
        </p:txBody>
      </p:sp>
    </p:spTree>
    <p:extLst>
      <p:ext uri="{BB962C8B-B14F-4D97-AF65-F5344CB8AC3E}">
        <p14:creationId xmlns:p14="http://schemas.microsoft.com/office/powerpoint/2010/main" val="2789387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8" name="Google Shape;158;p20"/>
          <p:cNvSpPr/>
          <p:nvPr/>
        </p:nvSpPr>
        <p:spPr>
          <a:xfrm>
            <a:off x="576998" y="273773"/>
            <a:ext cx="9543964" cy="5067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2600"/>
              <a:buFont typeface="Arial"/>
              <a:buNone/>
            </a:pPr>
            <a:r>
              <a:rPr lang="en-US" sz="2800" b="0" i="0" u="none" strike="noStrike" cap="all" dirty="0" err="1">
                <a:solidFill>
                  <a:srgbClr val="22304F"/>
                </a:solidFill>
                <a:latin typeface="Bitter"/>
                <a:ea typeface="Bitter"/>
                <a:cs typeface="Bitter"/>
                <a:sym typeface="Bitter"/>
              </a:rPr>
              <a:t>Tributação</a:t>
            </a:r>
            <a:r>
              <a:rPr lang="en-US" sz="2800" b="0" i="0" u="none" strike="noStrike" cap="all" dirty="0">
                <a:solidFill>
                  <a:srgbClr val="22304F"/>
                </a:solidFill>
                <a:latin typeface="Bitter"/>
                <a:ea typeface="Bitter"/>
                <a:cs typeface="Bitter"/>
                <a:sym typeface="Bitter"/>
              </a:rPr>
              <a:t> das </a:t>
            </a:r>
            <a:r>
              <a:rPr lang="en-US" sz="2800" b="0" i="0" u="none" strike="noStrike" cap="all" dirty="0" err="1">
                <a:solidFill>
                  <a:srgbClr val="22304F"/>
                </a:solidFill>
                <a:latin typeface="Bitter"/>
                <a:ea typeface="Bitter"/>
                <a:cs typeface="Bitter"/>
                <a:sym typeface="Bitter"/>
              </a:rPr>
              <a:t>Associações</a:t>
            </a:r>
            <a:r>
              <a:rPr lang="en-US" sz="2800" b="0" i="0" u="none" strike="noStrike" cap="all" dirty="0">
                <a:solidFill>
                  <a:srgbClr val="22304F"/>
                </a:solidFill>
                <a:latin typeface="Bitter"/>
                <a:ea typeface="Bitter"/>
                <a:cs typeface="Bitter"/>
                <a:sym typeface="Bitter"/>
              </a:rPr>
              <a:t> </a:t>
            </a:r>
            <a:r>
              <a:rPr lang="en-US" sz="2800" b="0" i="0" u="none" strike="noStrike" cap="all" dirty="0" err="1">
                <a:solidFill>
                  <a:srgbClr val="22304F"/>
                </a:solidFill>
                <a:latin typeface="Bitter"/>
                <a:ea typeface="Bitter"/>
                <a:cs typeface="Bitter"/>
                <a:sym typeface="Bitter"/>
              </a:rPr>
              <a:t>Civis</a:t>
            </a:r>
            <a:r>
              <a:rPr lang="en-US" sz="2800" b="0" i="0" u="none" strike="noStrike" cap="all" dirty="0">
                <a:solidFill>
                  <a:srgbClr val="22304F"/>
                </a:solidFill>
                <a:latin typeface="Bitter"/>
                <a:ea typeface="Bitter"/>
                <a:cs typeface="Bitter"/>
                <a:sym typeface="Bitter"/>
              </a:rPr>
              <a:t> </a:t>
            </a:r>
            <a:r>
              <a:rPr lang="en-US" sz="2800" b="0" i="0" u="none" strike="noStrike" cap="all" dirty="0" err="1">
                <a:solidFill>
                  <a:srgbClr val="22304F"/>
                </a:solidFill>
                <a:latin typeface="Bitter"/>
                <a:ea typeface="Bitter"/>
                <a:cs typeface="Bitter"/>
                <a:sym typeface="Bitter"/>
              </a:rPr>
              <a:t>sem</a:t>
            </a:r>
            <a:r>
              <a:rPr lang="en-US" sz="2800" b="0" i="0" u="none" strike="noStrike" cap="all" dirty="0">
                <a:solidFill>
                  <a:srgbClr val="22304F"/>
                </a:solidFill>
                <a:latin typeface="Bitter"/>
                <a:ea typeface="Bitter"/>
                <a:cs typeface="Bitter"/>
                <a:sym typeface="Bitter"/>
              </a:rPr>
              <a:t> Fins </a:t>
            </a:r>
            <a:r>
              <a:rPr lang="en-US" sz="2800" b="0" i="0" u="none" strike="noStrike" cap="all" dirty="0" err="1">
                <a:solidFill>
                  <a:srgbClr val="22304F"/>
                </a:solidFill>
                <a:latin typeface="Bitter"/>
                <a:ea typeface="Bitter"/>
                <a:cs typeface="Bitter"/>
                <a:sym typeface="Bitter"/>
              </a:rPr>
              <a:t>Lucrativos</a:t>
            </a:r>
            <a:endParaRPr sz="2600" b="1" i="0" u="none" strike="noStrike" cap="all" dirty="0">
              <a:solidFill>
                <a:srgbClr val="B2954A"/>
              </a:solidFill>
              <a:latin typeface="Bitter"/>
              <a:ea typeface="Bitter"/>
              <a:cs typeface="Bitter"/>
              <a:sym typeface="Bitter"/>
            </a:endParaRPr>
          </a:p>
        </p:txBody>
      </p:sp>
      <p:sp>
        <p:nvSpPr>
          <p:cNvPr id="159" name="Google Shape;159;p20"/>
          <p:cNvSpPr/>
          <p:nvPr/>
        </p:nvSpPr>
        <p:spPr>
          <a:xfrm>
            <a:off x="576998" y="1428101"/>
            <a:ext cx="11199364" cy="4649426"/>
          </a:xfrm>
          <a:prstGeom prst="rect">
            <a:avLst/>
          </a:prstGeom>
          <a:noFill/>
          <a:ln>
            <a:noFill/>
          </a:ln>
        </p:spPr>
        <p:txBody>
          <a:bodyPr spcFirstLastPara="1" wrap="square" lIns="91425" tIns="45700" rIns="91425" bIns="45700" anchor="t" anchorCtr="0">
            <a:noAutofit/>
          </a:bodyPr>
          <a:lstStyle/>
          <a:p>
            <a:pPr marL="114300" marR="0" lvl="0" algn="just" rtl="0">
              <a:lnSpc>
                <a:spcPct val="150000"/>
              </a:lnSpc>
              <a:spcBef>
                <a:spcPts val="0"/>
              </a:spcBef>
              <a:spcAft>
                <a:spcPts val="0"/>
              </a:spcAft>
              <a:buClr>
                <a:srgbClr val="22304F"/>
              </a:buClr>
              <a:buSzPts val="1800"/>
            </a:pPr>
            <a:r>
              <a:rPr lang="pt-BR" sz="1500" b="0" i="0" u="none" strike="noStrike" cap="none" dirty="0">
                <a:solidFill>
                  <a:srgbClr val="22304F"/>
                </a:solidFill>
                <a:latin typeface="Bitter"/>
                <a:ea typeface="Bitter"/>
                <a:cs typeface="Bitter"/>
                <a:sym typeface="Bitter"/>
              </a:rPr>
              <a:t>Lei nº 9.532/97, Art. 12, §2º, alíneas “a” a “e” (requisitos aplicáveis à isenção):</a:t>
            </a:r>
          </a:p>
          <a:p>
            <a:pPr marL="114300" marR="0" lvl="0" algn="just" rtl="0">
              <a:lnSpc>
                <a:spcPct val="150000"/>
              </a:lnSpc>
              <a:spcBef>
                <a:spcPts val="0"/>
              </a:spcBef>
              <a:spcAft>
                <a:spcPts val="0"/>
              </a:spcAft>
              <a:buClr>
                <a:srgbClr val="22304F"/>
              </a:buClr>
              <a:buSzPts val="1800"/>
            </a:pPr>
            <a:endParaRPr lang="pt-BR" sz="800" b="0" i="0" u="none" strike="noStrike" cap="none" dirty="0">
              <a:solidFill>
                <a:srgbClr val="22304F"/>
              </a:solidFill>
              <a:latin typeface="Bitter"/>
              <a:ea typeface="Bitter"/>
              <a:cs typeface="Bitter"/>
              <a:sym typeface="Bitter"/>
            </a:endParaRPr>
          </a:p>
          <a:p>
            <a:pPr marL="114300" marR="0" lvl="0" algn="just" rtl="0">
              <a:lnSpc>
                <a:spcPct val="150000"/>
              </a:lnSpc>
              <a:spcBef>
                <a:spcPts val="0"/>
              </a:spcBef>
              <a:spcAft>
                <a:spcPts val="0"/>
              </a:spcAft>
              <a:buClr>
                <a:srgbClr val="22304F"/>
              </a:buClr>
              <a:buSzPts val="1800"/>
            </a:pPr>
            <a:r>
              <a:rPr lang="pt-BR" sz="1500" b="0" i="0" u="none" strike="noStrike" cap="none" dirty="0">
                <a:solidFill>
                  <a:srgbClr val="22304F"/>
                </a:solidFill>
                <a:latin typeface="Bitter"/>
                <a:ea typeface="Bitter"/>
                <a:cs typeface="Bitter"/>
                <a:sym typeface="Bitter"/>
              </a:rPr>
              <a:t>a) não remunerar, por qualquer forma, seus dirigentes pelos serviços prestados, exceto no caso de associações, fundações ou organizações da sociedade civil, sem fins lucrativos, cujos dirigentes poderão ser remunerados, desde que atuem efetivamente na gestão executiva e desde que cumpridos os requisitos previstos nos </a:t>
            </a:r>
            <a:r>
              <a:rPr lang="pt-BR" sz="1500" b="0" i="0" u="none" strike="noStrike" cap="none" dirty="0" err="1">
                <a:solidFill>
                  <a:srgbClr val="22304F"/>
                </a:solidFill>
                <a:latin typeface="Bitter"/>
                <a:ea typeface="Bitter"/>
                <a:cs typeface="Bitter"/>
                <a:sym typeface="Bitter"/>
              </a:rPr>
              <a:t>arts</a:t>
            </a:r>
            <a:r>
              <a:rPr lang="pt-BR" sz="1500" b="0" i="0" u="none" strike="noStrike" cap="none" dirty="0">
                <a:solidFill>
                  <a:srgbClr val="22304F"/>
                </a:solidFill>
                <a:latin typeface="Bitter"/>
                <a:ea typeface="Bitter"/>
                <a:cs typeface="Bitter"/>
                <a:sym typeface="Bitter"/>
              </a:rPr>
              <a:t>. 3º e 16 da Lei no 9.790, de 23 de março de 1999, respeitados como limites máximos os valores praticados pelo mercado na região correspondente à sua área de atuação, devendo seu valor ser fixado pelo órgão de deliberação superior da entidade, registrado em ata, com comunicação ao Ministério Público, no caso das fundações; (Redação dada pela Lei nº 13.204, de 2015); b) aplicar integralmente seus recursos na manutenção e desenvolvimento dos seus objetivos sociais; c) manter escrituração completa de suas receitas e despesas em livros revestidos das formalidades que assegurem a respectiva exatidão; d) conservar em boa ordem, pelo prazo de cinco anos, contado da data da emissão, os documentos que comprovem a origem de suas receitas e a efetivação de suas despesas, bem assim a realização de quaisquer outros atos ou operações que venham a modificar sua situação patrimonial; e) apresentar, anualmente, Declaração de Rendimentos, em conformidade com o disposto em ato da Secretaria da Receita Federal;</a:t>
            </a:r>
          </a:p>
          <a:p>
            <a:pPr marL="457200" marR="0" lvl="0" indent="-342900" algn="just" rtl="0">
              <a:lnSpc>
                <a:spcPct val="150000"/>
              </a:lnSpc>
              <a:spcBef>
                <a:spcPts val="0"/>
              </a:spcBef>
              <a:spcAft>
                <a:spcPts val="0"/>
              </a:spcAft>
              <a:buClr>
                <a:srgbClr val="22304F"/>
              </a:buClr>
              <a:buSzPts val="1800"/>
              <a:buFont typeface="Bitter"/>
              <a:buChar char="●"/>
            </a:pPr>
            <a:endParaRPr lang="en-US" sz="1800" b="0" i="0" u="none" strike="noStrike" cap="none" dirty="0">
              <a:solidFill>
                <a:srgbClr val="22304F"/>
              </a:solidFill>
              <a:latin typeface="Bitter"/>
              <a:ea typeface="Bitter"/>
              <a:cs typeface="Bitter"/>
              <a:sym typeface="Bitter"/>
            </a:endParaRPr>
          </a:p>
        </p:txBody>
      </p:sp>
      <p:sp>
        <p:nvSpPr>
          <p:cNvPr id="160" name="Google Shape;160;p20"/>
          <p:cNvSpPr/>
          <p:nvPr/>
        </p:nvSpPr>
        <p:spPr>
          <a:xfrm>
            <a:off x="10120964" y="168463"/>
            <a:ext cx="806100" cy="97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866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8" name="Google Shape;158;p20"/>
          <p:cNvSpPr/>
          <p:nvPr/>
        </p:nvSpPr>
        <p:spPr>
          <a:xfrm>
            <a:off x="577000" y="243763"/>
            <a:ext cx="9543964" cy="5067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2600"/>
              <a:buFont typeface="Arial"/>
              <a:buNone/>
            </a:pPr>
            <a:r>
              <a:rPr lang="en-US" sz="2800" b="0" i="0" u="none" strike="noStrike" cap="all" dirty="0" err="1">
                <a:solidFill>
                  <a:srgbClr val="22304F"/>
                </a:solidFill>
                <a:latin typeface="Bitter"/>
                <a:ea typeface="Bitter"/>
                <a:cs typeface="Bitter"/>
                <a:sym typeface="Bitter"/>
              </a:rPr>
              <a:t>Tributação</a:t>
            </a:r>
            <a:r>
              <a:rPr lang="en-US" sz="2800" b="0" i="0" u="none" strike="noStrike" cap="all" dirty="0">
                <a:solidFill>
                  <a:srgbClr val="22304F"/>
                </a:solidFill>
                <a:latin typeface="Bitter"/>
                <a:ea typeface="Bitter"/>
                <a:cs typeface="Bitter"/>
                <a:sym typeface="Bitter"/>
              </a:rPr>
              <a:t> das </a:t>
            </a:r>
            <a:r>
              <a:rPr lang="en-US" sz="2800" b="0" i="0" u="none" strike="noStrike" cap="all" dirty="0" err="1">
                <a:solidFill>
                  <a:srgbClr val="22304F"/>
                </a:solidFill>
                <a:latin typeface="Bitter"/>
                <a:ea typeface="Bitter"/>
                <a:cs typeface="Bitter"/>
                <a:sym typeface="Bitter"/>
              </a:rPr>
              <a:t>Associações</a:t>
            </a:r>
            <a:r>
              <a:rPr lang="en-US" sz="2800" b="0" i="0" u="none" strike="noStrike" cap="all" dirty="0">
                <a:solidFill>
                  <a:srgbClr val="22304F"/>
                </a:solidFill>
                <a:latin typeface="Bitter"/>
                <a:ea typeface="Bitter"/>
                <a:cs typeface="Bitter"/>
                <a:sym typeface="Bitter"/>
              </a:rPr>
              <a:t> </a:t>
            </a:r>
            <a:r>
              <a:rPr lang="en-US" sz="2800" b="0" i="0" u="none" strike="noStrike" cap="all" dirty="0" err="1">
                <a:solidFill>
                  <a:srgbClr val="22304F"/>
                </a:solidFill>
                <a:latin typeface="Bitter"/>
                <a:ea typeface="Bitter"/>
                <a:cs typeface="Bitter"/>
                <a:sym typeface="Bitter"/>
              </a:rPr>
              <a:t>Civis</a:t>
            </a:r>
            <a:r>
              <a:rPr lang="en-US" sz="2800" b="0" i="0" u="none" strike="noStrike" cap="all" dirty="0">
                <a:solidFill>
                  <a:srgbClr val="22304F"/>
                </a:solidFill>
                <a:latin typeface="Bitter"/>
                <a:ea typeface="Bitter"/>
                <a:cs typeface="Bitter"/>
                <a:sym typeface="Bitter"/>
              </a:rPr>
              <a:t> </a:t>
            </a:r>
            <a:r>
              <a:rPr lang="en-US" sz="2800" b="0" i="0" u="none" strike="noStrike" cap="all" dirty="0" err="1">
                <a:solidFill>
                  <a:srgbClr val="22304F"/>
                </a:solidFill>
                <a:latin typeface="Bitter"/>
                <a:ea typeface="Bitter"/>
                <a:cs typeface="Bitter"/>
                <a:sym typeface="Bitter"/>
              </a:rPr>
              <a:t>sem</a:t>
            </a:r>
            <a:r>
              <a:rPr lang="en-US" sz="2800" b="0" i="0" u="none" strike="noStrike" cap="all" dirty="0">
                <a:solidFill>
                  <a:srgbClr val="22304F"/>
                </a:solidFill>
                <a:latin typeface="Bitter"/>
                <a:ea typeface="Bitter"/>
                <a:cs typeface="Bitter"/>
                <a:sym typeface="Bitter"/>
              </a:rPr>
              <a:t> Fins </a:t>
            </a:r>
            <a:r>
              <a:rPr lang="en-US" sz="2800" b="0" i="0" u="none" strike="noStrike" cap="all" dirty="0" err="1">
                <a:solidFill>
                  <a:srgbClr val="22304F"/>
                </a:solidFill>
                <a:latin typeface="Bitter"/>
                <a:ea typeface="Bitter"/>
                <a:cs typeface="Bitter"/>
                <a:sym typeface="Bitter"/>
              </a:rPr>
              <a:t>Lucrativos</a:t>
            </a:r>
            <a:endParaRPr sz="2600" b="1" i="0" u="none" strike="noStrike" cap="all" dirty="0">
              <a:solidFill>
                <a:srgbClr val="B2954A"/>
              </a:solidFill>
              <a:latin typeface="Bitter"/>
              <a:ea typeface="Bitter"/>
              <a:cs typeface="Bitter"/>
              <a:sym typeface="Bitter"/>
            </a:endParaRPr>
          </a:p>
        </p:txBody>
      </p:sp>
      <p:sp>
        <p:nvSpPr>
          <p:cNvPr id="159" name="Google Shape;159;p20"/>
          <p:cNvSpPr/>
          <p:nvPr/>
        </p:nvSpPr>
        <p:spPr>
          <a:xfrm>
            <a:off x="496318" y="1232074"/>
            <a:ext cx="11199364" cy="4943871"/>
          </a:xfrm>
          <a:prstGeom prst="rect">
            <a:avLst/>
          </a:prstGeom>
          <a:noFill/>
          <a:ln>
            <a:noFill/>
          </a:ln>
        </p:spPr>
        <p:txBody>
          <a:bodyPr spcFirstLastPara="1" wrap="square" lIns="91425" tIns="45700" rIns="91425" bIns="45700" anchor="t" anchorCtr="0">
            <a:noAutofit/>
          </a:bodyPr>
          <a:lstStyle/>
          <a:p>
            <a:pPr marL="114300" marR="0" lvl="0" algn="just" rtl="0">
              <a:lnSpc>
                <a:spcPct val="150000"/>
              </a:lnSpc>
              <a:spcBef>
                <a:spcPts val="0"/>
              </a:spcBef>
              <a:spcAft>
                <a:spcPts val="0"/>
              </a:spcAft>
              <a:buClr>
                <a:srgbClr val="22304F"/>
              </a:buClr>
              <a:buSzPts val="1800"/>
            </a:pPr>
            <a:r>
              <a:rPr lang="pt-BR" b="0" i="0" u="none" strike="noStrike" cap="none" dirty="0">
                <a:solidFill>
                  <a:srgbClr val="22304F"/>
                </a:solidFill>
                <a:latin typeface="Bitter"/>
                <a:ea typeface="Bitter"/>
                <a:cs typeface="Bitter"/>
                <a:sym typeface="Bitter"/>
              </a:rPr>
              <a:t>Lei nº 9.532/97, art. 12, §§ 4º a 6º:</a:t>
            </a:r>
          </a:p>
          <a:p>
            <a:pPr marL="114300" marR="0" lvl="0" algn="just" rtl="0">
              <a:spcBef>
                <a:spcPts val="0"/>
              </a:spcBef>
              <a:spcAft>
                <a:spcPts val="0"/>
              </a:spcAft>
              <a:buClr>
                <a:srgbClr val="22304F"/>
              </a:buClr>
              <a:buSzPts val="1800"/>
            </a:pPr>
            <a:r>
              <a:rPr lang="pt-BR" sz="1600" b="0" i="0" u="none" strike="noStrike" cap="none" dirty="0">
                <a:solidFill>
                  <a:srgbClr val="22304F"/>
                </a:solidFill>
                <a:latin typeface="Bitter"/>
                <a:ea typeface="Bitter"/>
                <a:cs typeface="Bitter"/>
                <a:sym typeface="Bitter"/>
              </a:rPr>
              <a:t>“§ 4º  A exigência a que se refere a alínea “a” do § 2º não impede:      (Incluído pela Lei nº 12.868, de 2013)</a:t>
            </a:r>
          </a:p>
          <a:p>
            <a:pPr marL="114300" marR="0" lvl="0" algn="just" rtl="0">
              <a:spcBef>
                <a:spcPts val="0"/>
              </a:spcBef>
              <a:spcAft>
                <a:spcPts val="0"/>
              </a:spcAft>
              <a:buClr>
                <a:srgbClr val="22304F"/>
              </a:buClr>
              <a:buSzPts val="1800"/>
            </a:pPr>
            <a:r>
              <a:rPr lang="pt-BR" sz="1600" b="0" i="0" u="none" strike="noStrike" cap="none" dirty="0">
                <a:solidFill>
                  <a:srgbClr val="22304F"/>
                </a:solidFill>
                <a:latin typeface="Bitter"/>
                <a:ea typeface="Bitter"/>
                <a:cs typeface="Bitter"/>
                <a:sym typeface="Bitter"/>
              </a:rPr>
              <a:t>I - a remuneração aos diretores não estatutários que tenham vínculo empregatício; e      (Incluído pela Lei nº 12.868, de 2013)</a:t>
            </a:r>
          </a:p>
          <a:p>
            <a:pPr marL="114300" marR="0" lvl="0" algn="just" rtl="0">
              <a:spcBef>
                <a:spcPts val="0"/>
              </a:spcBef>
              <a:spcAft>
                <a:spcPts val="0"/>
              </a:spcAft>
              <a:buClr>
                <a:srgbClr val="22304F"/>
              </a:buClr>
              <a:buSzPts val="1800"/>
            </a:pPr>
            <a:r>
              <a:rPr lang="pt-BR" sz="1600" b="0" i="0" u="none" strike="noStrike" cap="none" dirty="0">
                <a:solidFill>
                  <a:srgbClr val="22304F"/>
                </a:solidFill>
                <a:latin typeface="Bitter"/>
                <a:ea typeface="Bitter"/>
                <a:cs typeface="Bitter"/>
                <a:sym typeface="Bitter"/>
              </a:rPr>
              <a:t>II - a remuneração aos dirigentes estatutários, desde que recebam remuneração inferior, em seu valor bruto, a 70% (setenta por cento) do limite estabelecido para a remuneração de servidores do Poder Executivo federal.  (Incluído pela Lei nº 12.868, de 2013)</a:t>
            </a:r>
          </a:p>
          <a:p>
            <a:pPr marL="114300" marR="0" lvl="0" algn="just" rtl="0">
              <a:spcBef>
                <a:spcPts val="0"/>
              </a:spcBef>
              <a:spcAft>
                <a:spcPts val="0"/>
              </a:spcAft>
              <a:buClr>
                <a:srgbClr val="22304F"/>
              </a:buClr>
              <a:buSzPts val="1800"/>
            </a:pPr>
            <a:r>
              <a:rPr lang="pt-BR" sz="1600" b="0" i="0" u="none" strike="noStrike" cap="none" dirty="0">
                <a:solidFill>
                  <a:srgbClr val="22304F"/>
                </a:solidFill>
                <a:latin typeface="Bitter"/>
                <a:ea typeface="Bitter"/>
                <a:cs typeface="Bitter"/>
                <a:sym typeface="Bitter"/>
              </a:rPr>
              <a:t>§ 5º  A remuneração dos dirigentes estatutários referidos no inciso II do § 4º deverá obedecer às seguintes condições:     (Incluído pela Lei nº 12.868, de 2013)</a:t>
            </a:r>
          </a:p>
          <a:p>
            <a:pPr marL="114300" marR="0" lvl="0" algn="just" rtl="0">
              <a:spcBef>
                <a:spcPts val="0"/>
              </a:spcBef>
              <a:spcAft>
                <a:spcPts val="0"/>
              </a:spcAft>
              <a:buClr>
                <a:srgbClr val="22304F"/>
              </a:buClr>
              <a:buSzPts val="1800"/>
            </a:pPr>
            <a:r>
              <a:rPr lang="pt-BR" sz="1600" b="0" i="0" u="none" strike="noStrike" cap="none" dirty="0">
                <a:solidFill>
                  <a:srgbClr val="22304F"/>
                </a:solidFill>
                <a:latin typeface="Bitter"/>
                <a:ea typeface="Bitter"/>
                <a:cs typeface="Bitter"/>
                <a:sym typeface="Bitter"/>
              </a:rPr>
              <a:t>I - nenhum dirigente remunerado poderá ser cônjuge ou parente até 3o (terceiro) grau, inclusive afim, de instituidores, sócios, diretores, conselheiros, benfeitores ou equivalentes da instituição de que trata o caput deste artigo; e      (Incluído pela Lei nº 12.868, de 2013)</a:t>
            </a:r>
          </a:p>
          <a:p>
            <a:pPr marL="114300" marR="0" lvl="0" algn="just" rtl="0">
              <a:spcBef>
                <a:spcPts val="0"/>
              </a:spcBef>
              <a:spcAft>
                <a:spcPts val="0"/>
              </a:spcAft>
              <a:buClr>
                <a:srgbClr val="22304F"/>
              </a:buClr>
              <a:buSzPts val="1800"/>
            </a:pPr>
            <a:r>
              <a:rPr lang="pt-BR" sz="1600" b="0" i="0" u="none" strike="noStrike" cap="none" dirty="0">
                <a:solidFill>
                  <a:srgbClr val="22304F"/>
                </a:solidFill>
                <a:latin typeface="Bitter"/>
                <a:ea typeface="Bitter"/>
                <a:cs typeface="Bitter"/>
                <a:sym typeface="Bitter"/>
              </a:rPr>
              <a:t>II - o total pago a título de remuneração para dirigentes, pelo exercício das atribuições estatutárias, deve ser inferior a 5 (cinco) vezes o valor correspondente ao limite individual estabelecido neste parágrafo.      (Incluído pela Lei nº 12.868, de 2013)</a:t>
            </a:r>
          </a:p>
          <a:p>
            <a:pPr marL="114300" marR="0" lvl="0" algn="just" rtl="0">
              <a:spcBef>
                <a:spcPts val="0"/>
              </a:spcBef>
              <a:spcAft>
                <a:spcPts val="0"/>
              </a:spcAft>
              <a:buClr>
                <a:srgbClr val="22304F"/>
              </a:buClr>
              <a:buSzPts val="1800"/>
            </a:pPr>
            <a:r>
              <a:rPr lang="pt-BR" sz="1600" b="0" i="0" u="none" strike="noStrike" cap="none" dirty="0">
                <a:solidFill>
                  <a:srgbClr val="22304F"/>
                </a:solidFill>
                <a:latin typeface="Bitter"/>
                <a:ea typeface="Bitter"/>
                <a:cs typeface="Bitter"/>
                <a:sym typeface="Bitter"/>
              </a:rPr>
              <a:t>§ 6º  O disposto nos §§ 4º e 5º não impede a remuneração da pessoa do dirigente estatutário ou diretor que, cumulativamente, tenha vínculo estatutário e empregatício, exceto se houver incompatibilidade de jornadas de trabalho.       (Lei nº 12.868/2013)”</a:t>
            </a:r>
          </a:p>
          <a:p>
            <a:pPr marL="457200" marR="0" lvl="0" indent="-342900" algn="just" rtl="0">
              <a:lnSpc>
                <a:spcPct val="150000"/>
              </a:lnSpc>
              <a:spcBef>
                <a:spcPts val="0"/>
              </a:spcBef>
              <a:spcAft>
                <a:spcPts val="0"/>
              </a:spcAft>
              <a:buClr>
                <a:srgbClr val="22304F"/>
              </a:buClr>
              <a:buSzPts val="1800"/>
              <a:buFont typeface="Bitter"/>
              <a:buChar char="●"/>
            </a:pPr>
            <a:endParaRPr lang="en-US" sz="1800" b="0" i="0" u="none" strike="noStrike" cap="none" dirty="0">
              <a:solidFill>
                <a:srgbClr val="22304F"/>
              </a:solidFill>
              <a:latin typeface="Bitter"/>
              <a:ea typeface="Bitter"/>
              <a:cs typeface="Bitter"/>
              <a:sym typeface="Bitter"/>
            </a:endParaRPr>
          </a:p>
        </p:txBody>
      </p:sp>
      <p:sp>
        <p:nvSpPr>
          <p:cNvPr id="160" name="Google Shape;160;p20"/>
          <p:cNvSpPr/>
          <p:nvPr/>
        </p:nvSpPr>
        <p:spPr>
          <a:xfrm>
            <a:off x="10120964" y="168463"/>
            <a:ext cx="806100" cy="97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4726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8" name="Google Shape;158;p20"/>
          <p:cNvSpPr/>
          <p:nvPr/>
        </p:nvSpPr>
        <p:spPr>
          <a:xfrm>
            <a:off x="576998" y="273773"/>
            <a:ext cx="9543964" cy="5067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2600"/>
              <a:buFont typeface="Arial"/>
              <a:buNone/>
            </a:pPr>
            <a:r>
              <a:rPr lang="en-US" sz="2800" b="0" i="0" u="none" strike="noStrike" cap="all" dirty="0" err="1">
                <a:solidFill>
                  <a:srgbClr val="22304F"/>
                </a:solidFill>
                <a:latin typeface="Bitter"/>
                <a:ea typeface="Bitter"/>
                <a:cs typeface="Bitter"/>
                <a:sym typeface="Bitter"/>
              </a:rPr>
              <a:t>Tributação</a:t>
            </a:r>
            <a:r>
              <a:rPr lang="en-US" sz="2800" b="0" i="0" u="none" strike="noStrike" cap="all" dirty="0">
                <a:solidFill>
                  <a:srgbClr val="22304F"/>
                </a:solidFill>
                <a:latin typeface="Bitter"/>
                <a:ea typeface="Bitter"/>
                <a:cs typeface="Bitter"/>
                <a:sym typeface="Bitter"/>
              </a:rPr>
              <a:t> das </a:t>
            </a:r>
            <a:r>
              <a:rPr lang="en-US" sz="2800" b="0" i="0" u="none" strike="noStrike" cap="all" dirty="0" err="1">
                <a:solidFill>
                  <a:srgbClr val="22304F"/>
                </a:solidFill>
                <a:latin typeface="Bitter"/>
                <a:ea typeface="Bitter"/>
                <a:cs typeface="Bitter"/>
                <a:sym typeface="Bitter"/>
              </a:rPr>
              <a:t>Associações</a:t>
            </a:r>
            <a:r>
              <a:rPr lang="en-US" sz="2800" b="0" i="0" u="none" strike="noStrike" cap="all" dirty="0">
                <a:solidFill>
                  <a:srgbClr val="22304F"/>
                </a:solidFill>
                <a:latin typeface="Bitter"/>
                <a:ea typeface="Bitter"/>
                <a:cs typeface="Bitter"/>
                <a:sym typeface="Bitter"/>
              </a:rPr>
              <a:t> </a:t>
            </a:r>
            <a:r>
              <a:rPr lang="en-US" sz="2800" b="0" i="0" u="none" strike="noStrike" cap="all" dirty="0" err="1">
                <a:solidFill>
                  <a:srgbClr val="22304F"/>
                </a:solidFill>
                <a:latin typeface="Bitter"/>
                <a:ea typeface="Bitter"/>
                <a:cs typeface="Bitter"/>
                <a:sym typeface="Bitter"/>
              </a:rPr>
              <a:t>Civis</a:t>
            </a:r>
            <a:r>
              <a:rPr lang="en-US" sz="2800" b="0" i="0" u="none" strike="noStrike" cap="all" dirty="0">
                <a:solidFill>
                  <a:srgbClr val="22304F"/>
                </a:solidFill>
                <a:latin typeface="Bitter"/>
                <a:ea typeface="Bitter"/>
                <a:cs typeface="Bitter"/>
                <a:sym typeface="Bitter"/>
              </a:rPr>
              <a:t> </a:t>
            </a:r>
            <a:r>
              <a:rPr lang="en-US" sz="2800" b="0" i="0" u="none" strike="noStrike" cap="all" dirty="0" err="1">
                <a:solidFill>
                  <a:srgbClr val="22304F"/>
                </a:solidFill>
                <a:latin typeface="Bitter"/>
                <a:ea typeface="Bitter"/>
                <a:cs typeface="Bitter"/>
                <a:sym typeface="Bitter"/>
              </a:rPr>
              <a:t>sem</a:t>
            </a:r>
            <a:r>
              <a:rPr lang="en-US" sz="2800" b="0" i="0" u="none" strike="noStrike" cap="all" dirty="0">
                <a:solidFill>
                  <a:srgbClr val="22304F"/>
                </a:solidFill>
                <a:latin typeface="Bitter"/>
                <a:ea typeface="Bitter"/>
                <a:cs typeface="Bitter"/>
                <a:sym typeface="Bitter"/>
              </a:rPr>
              <a:t> Fins </a:t>
            </a:r>
            <a:r>
              <a:rPr lang="en-US" sz="2800" b="0" i="0" u="none" strike="noStrike" cap="all" dirty="0" err="1">
                <a:solidFill>
                  <a:srgbClr val="22304F"/>
                </a:solidFill>
                <a:latin typeface="Bitter"/>
                <a:ea typeface="Bitter"/>
                <a:cs typeface="Bitter"/>
                <a:sym typeface="Bitter"/>
              </a:rPr>
              <a:t>Lucrativos</a:t>
            </a:r>
            <a:endParaRPr sz="2600" b="1" i="0" u="none" strike="noStrike" cap="all" dirty="0">
              <a:solidFill>
                <a:srgbClr val="B2954A"/>
              </a:solidFill>
              <a:latin typeface="Bitter"/>
              <a:ea typeface="Bitter"/>
              <a:cs typeface="Bitter"/>
              <a:sym typeface="Bitter"/>
            </a:endParaRPr>
          </a:p>
        </p:txBody>
      </p:sp>
      <p:sp>
        <p:nvSpPr>
          <p:cNvPr id="159" name="Google Shape;159;p20"/>
          <p:cNvSpPr/>
          <p:nvPr/>
        </p:nvSpPr>
        <p:spPr>
          <a:xfrm>
            <a:off x="576998" y="1716870"/>
            <a:ext cx="11199364" cy="4649426"/>
          </a:xfrm>
          <a:prstGeom prst="rect">
            <a:avLst/>
          </a:prstGeom>
          <a:noFill/>
          <a:ln>
            <a:noFill/>
          </a:ln>
        </p:spPr>
        <p:txBody>
          <a:bodyPr spcFirstLastPara="1" wrap="square" lIns="91425" tIns="45700" rIns="91425" bIns="45700" anchor="t" anchorCtr="0">
            <a:noAutofit/>
          </a:bodyPr>
          <a:lstStyle/>
          <a:p>
            <a:pPr marL="114300" marR="0" lvl="0" algn="just" rtl="0">
              <a:lnSpc>
                <a:spcPct val="150000"/>
              </a:lnSpc>
              <a:spcBef>
                <a:spcPts val="0"/>
              </a:spcBef>
              <a:spcAft>
                <a:spcPts val="0"/>
              </a:spcAft>
              <a:buClr>
                <a:srgbClr val="22304F"/>
              </a:buClr>
              <a:buSzPts val="1800"/>
            </a:pPr>
            <a:endParaRPr lang="pt-BR" sz="1800" b="1" i="0" u="sng" strike="noStrike" cap="none" dirty="0">
              <a:solidFill>
                <a:srgbClr val="22304F"/>
              </a:solidFill>
              <a:latin typeface="Bitter"/>
              <a:ea typeface="Bitter"/>
              <a:cs typeface="Bitter"/>
              <a:sym typeface="Bitter"/>
            </a:endParaRPr>
          </a:p>
          <a:p>
            <a:pPr marL="114300" marR="0" lvl="0" algn="just" rtl="0">
              <a:lnSpc>
                <a:spcPct val="150000"/>
              </a:lnSpc>
              <a:spcBef>
                <a:spcPts val="0"/>
              </a:spcBef>
              <a:spcAft>
                <a:spcPts val="0"/>
              </a:spcAft>
              <a:buClr>
                <a:srgbClr val="22304F"/>
              </a:buClr>
              <a:buSzPts val="1800"/>
            </a:pPr>
            <a:r>
              <a:rPr lang="pt-BR" sz="1800" b="1" i="0" u="sng" strike="noStrike" cap="none" dirty="0">
                <a:solidFill>
                  <a:srgbClr val="22304F"/>
                </a:solidFill>
                <a:latin typeface="Bitter"/>
                <a:ea typeface="Bitter"/>
                <a:cs typeface="Bitter"/>
                <a:sym typeface="Bitter"/>
              </a:rPr>
              <a:t>IRPJ/CSLL (isenção subjetiva)</a:t>
            </a:r>
            <a:r>
              <a:rPr lang="pt-BR" sz="1800" b="1" i="0" u="none" strike="noStrike" cap="none" dirty="0">
                <a:solidFill>
                  <a:srgbClr val="22304F"/>
                </a:solidFill>
                <a:latin typeface="Bitter"/>
                <a:ea typeface="Bitter"/>
                <a:cs typeface="Bitter"/>
                <a:sym typeface="Bitter"/>
              </a:rPr>
              <a:t>: “as associações civis que prestem os serviços para os quais houverem sido instituídas e os coloquem à disposição do grupo de pessoas a que se destinam, sem fins lucrativos” (art. 15, Lei nº 9.532/97)</a:t>
            </a:r>
          </a:p>
          <a:p>
            <a:pPr marL="114300" marR="0" lvl="0" algn="just" rtl="0">
              <a:lnSpc>
                <a:spcPct val="150000"/>
              </a:lnSpc>
              <a:spcBef>
                <a:spcPts val="0"/>
              </a:spcBef>
              <a:spcAft>
                <a:spcPts val="0"/>
              </a:spcAft>
              <a:buClr>
                <a:srgbClr val="22304F"/>
              </a:buClr>
              <a:buSzPts val="1800"/>
            </a:pPr>
            <a:endParaRPr lang="pt-BR" sz="1800" b="1" i="0" u="none" strike="noStrike" cap="none" dirty="0">
              <a:solidFill>
                <a:srgbClr val="22304F"/>
              </a:solidFill>
              <a:latin typeface="Bitter"/>
              <a:ea typeface="Bitter"/>
              <a:cs typeface="Bitter"/>
              <a:sym typeface="Bitter"/>
            </a:endParaRPr>
          </a:p>
          <a:p>
            <a:pPr marL="114300" marR="0" lvl="0" algn="just" rtl="0">
              <a:lnSpc>
                <a:spcPct val="150000"/>
              </a:lnSpc>
              <a:spcBef>
                <a:spcPts val="0"/>
              </a:spcBef>
              <a:spcAft>
                <a:spcPts val="0"/>
              </a:spcAft>
              <a:buClr>
                <a:srgbClr val="22304F"/>
              </a:buClr>
              <a:buSzPts val="1800"/>
            </a:pPr>
            <a:endParaRPr lang="pt-BR" sz="800" b="0" i="0" u="none" strike="noStrike" cap="none" dirty="0">
              <a:solidFill>
                <a:srgbClr val="22304F"/>
              </a:solidFill>
              <a:latin typeface="Bitter"/>
              <a:ea typeface="Bitter"/>
              <a:cs typeface="Bitter"/>
              <a:sym typeface="Bitter"/>
            </a:endParaRPr>
          </a:p>
          <a:p>
            <a:pPr marL="114300" marR="0" lvl="0" algn="just" rtl="0">
              <a:lnSpc>
                <a:spcPct val="150000"/>
              </a:lnSpc>
              <a:spcBef>
                <a:spcPts val="0"/>
              </a:spcBef>
              <a:spcAft>
                <a:spcPts val="0"/>
              </a:spcAft>
              <a:buClr>
                <a:srgbClr val="22304F"/>
              </a:buClr>
              <a:buSzPts val="1800"/>
            </a:pPr>
            <a:r>
              <a:rPr lang="pt-BR" sz="1800" b="1" i="0" u="sng" strike="noStrike" cap="none" dirty="0">
                <a:solidFill>
                  <a:srgbClr val="22304F"/>
                </a:solidFill>
                <a:latin typeface="Bitter"/>
                <a:ea typeface="Bitter"/>
                <a:cs typeface="Bitter"/>
                <a:sym typeface="Bitter"/>
              </a:rPr>
              <a:t>PIS/COFINS (isenção objetiva)</a:t>
            </a:r>
            <a:r>
              <a:rPr lang="pt-BR" sz="1800" b="0" i="0" u="none" strike="noStrike" cap="none" dirty="0">
                <a:solidFill>
                  <a:srgbClr val="22304F"/>
                </a:solidFill>
                <a:latin typeface="Bitter"/>
                <a:ea typeface="Bitter"/>
                <a:cs typeface="Bitter"/>
                <a:sym typeface="Bitter"/>
              </a:rPr>
              <a:t>: </a:t>
            </a:r>
            <a:r>
              <a:rPr lang="pt-BR" sz="1800" b="1" i="0" u="none" strike="noStrike" cap="none" dirty="0">
                <a:solidFill>
                  <a:srgbClr val="22304F"/>
                </a:solidFill>
                <a:latin typeface="Bitter"/>
                <a:ea typeface="Bitter"/>
                <a:cs typeface="Bitter"/>
                <a:sym typeface="Bitter"/>
              </a:rPr>
              <a:t>“as receitas (...) relativas às atividades próprias das entidades a que se refere o art. 13”</a:t>
            </a:r>
            <a:r>
              <a:rPr lang="pt-BR" sz="1800" b="0" i="0" u="none" strike="noStrike" cap="none" dirty="0">
                <a:solidFill>
                  <a:srgbClr val="22304F"/>
                </a:solidFill>
                <a:latin typeface="Bitter"/>
                <a:ea typeface="Bitter"/>
                <a:cs typeface="Bitter"/>
                <a:sym typeface="Bitter"/>
              </a:rPr>
              <a:t> (art. 14, MP 2.158-35/2001, o qual remete às entidades do art. 13, entre elas “as associações, a que se refere o art. 15 da Lei no 9.532, de 1997”) </a:t>
            </a:r>
          </a:p>
          <a:p>
            <a:pPr marL="114300" marR="0" lvl="0" algn="just" rtl="0">
              <a:lnSpc>
                <a:spcPct val="150000"/>
              </a:lnSpc>
              <a:spcBef>
                <a:spcPts val="0"/>
              </a:spcBef>
              <a:spcAft>
                <a:spcPts val="0"/>
              </a:spcAft>
              <a:buClr>
                <a:srgbClr val="22304F"/>
              </a:buClr>
              <a:buSzPts val="1800"/>
            </a:pPr>
            <a:endParaRPr lang="pt-BR" sz="800" b="0" i="0" u="none" strike="noStrike" cap="none" dirty="0">
              <a:solidFill>
                <a:srgbClr val="22304F"/>
              </a:solidFill>
              <a:latin typeface="Bitter"/>
              <a:ea typeface="Bitter"/>
              <a:cs typeface="Bitter"/>
              <a:sym typeface="Bitter"/>
            </a:endParaRPr>
          </a:p>
          <a:p>
            <a:pPr marL="114300" marR="0" lvl="0" algn="just" rtl="0">
              <a:lnSpc>
                <a:spcPct val="150000"/>
              </a:lnSpc>
              <a:spcBef>
                <a:spcPts val="0"/>
              </a:spcBef>
              <a:spcAft>
                <a:spcPts val="0"/>
              </a:spcAft>
              <a:buClr>
                <a:srgbClr val="22304F"/>
              </a:buClr>
              <a:buSzPts val="1800"/>
            </a:pPr>
            <a:endParaRPr lang="en-US" sz="1800" b="0" i="0" u="none" strike="noStrike" cap="none" dirty="0">
              <a:solidFill>
                <a:srgbClr val="22304F"/>
              </a:solidFill>
              <a:latin typeface="Bitter"/>
              <a:ea typeface="Bitter"/>
              <a:cs typeface="Bitter"/>
              <a:sym typeface="Bitter"/>
            </a:endParaRPr>
          </a:p>
        </p:txBody>
      </p:sp>
      <p:sp>
        <p:nvSpPr>
          <p:cNvPr id="160" name="Google Shape;160;p20"/>
          <p:cNvSpPr/>
          <p:nvPr/>
        </p:nvSpPr>
        <p:spPr>
          <a:xfrm>
            <a:off x="10120964" y="168463"/>
            <a:ext cx="806100" cy="97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4390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8" name="Google Shape;158;p20"/>
          <p:cNvSpPr/>
          <p:nvPr/>
        </p:nvSpPr>
        <p:spPr>
          <a:xfrm>
            <a:off x="577000" y="312754"/>
            <a:ext cx="9543964" cy="5067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2600"/>
              <a:buFont typeface="Arial"/>
              <a:buNone/>
            </a:pPr>
            <a:r>
              <a:rPr lang="en-US" sz="2800" b="0" i="0" u="none" strike="noStrike" cap="all" dirty="0" err="1">
                <a:solidFill>
                  <a:srgbClr val="22304F"/>
                </a:solidFill>
                <a:latin typeface="Bitter"/>
                <a:ea typeface="Bitter"/>
                <a:cs typeface="Bitter"/>
                <a:sym typeface="Bitter"/>
              </a:rPr>
              <a:t>Tributação</a:t>
            </a:r>
            <a:r>
              <a:rPr lang="en-US" sz="2800" b="0" i="0" u="none" strike="noStrike" cap="all" dirty="0">
                <a:solidFill>
                  <a:srgbClr val="22304F"/>
                </a:solidFill>
                <a:latin typeface="Bitter"/>
                <a:ea typeface="Bitter"/>
                <a:cs typeface="Bitter"/>
                <a:sym typeface="Bitter"/>
              </a:rPr>
              <a:t> das </a:t>
            </a:r>
            <a:r>
              <a:rPr lang="en-US" sz="2800" b="0" i="0" u="none" strike="noStrike" cap="all" dirty="0" err="1">
                <a:solidFill>
                  <a:srgbClr val="22304F"/>
                </a:solidFill>
                <a:latin typeface="Bitter"/>
                <a:ea typeface="Bitter"/>
                <a:cs typeface="Bitter"/>
                <a:sym typeface="Bitter"/>
              </a:rPr>
              <a:t>Associações</a:t>
            </a:r>
            <a:r>
              <a:rPr lang="en-US" sz="2800" b="0" i="0" u="none" strike="noStrike" cap="all" dirty="0">
                <a:solidFill>
                  <a:srgbClr val="22304F"/>
                </a:solidFill>
                <a:latin typeface="Bitter"/>
                <a:ea typeface="Bitter"/>
                <a:cs typeface="Bitter"/>
                <a:sym typeface="Bitter"/>
              </a:rPr>
              <a:t> </a:t>
            </a:r>
            <a:r>
              <a:rPr lang="en-US" sz="2800" b="0" i="0" u="none" strike="noStrike" cap="all" dirty="0" err="1">
                <a:solidFill>
                  <a:srgbClr val="22304F"/>
                </a:solidFill>
                <a:latin typeface="Bitter"/>
                <a:ea typeface="Bitter"/>
                <a:cs typeface="Bitter"/>
                <a:sym typeface="Bitter"/>
              </a:rPr>
              <a:t>Civis</a:t>
            </a:r>
            <a:r>
              <a:rPr lang="en-US" sz="2800" b="0" i="0" u="none" strike="noStrike" cap="all" dirty="0">
                <a:solidFill>
                  <a:srgbClr val="22304F"/>
                </a:solidFill>
                <a:latin typeface="Bitter"/>
                <a:ea typeface="Bitter"/>
                <a:cs typeface="Bitter"/>
                <a:sym typeface="Bitter"/>
              </a:rPr>
              <a:t> </a:t>
            </a:r>
            <a:r>
              <a:rPr lang="en-US" sz="2800" b="0" i="0" u="none" strike="noStrike" cap="all" dirty="0" err="1">
                <a:solidFill>
                  <a:srgbClr val="22304F"/>
                </a:solidFill>
                <a:latin typeface="Bitter"/>
                <a:ea typeface="Bitter"/>
                <a:cs typeface="Bitter"/>
                <a:sym typeface="Bitter"/>
              </a:rPr>
              <a:t>sem</a:t>
            </a:r>
            <a:r>
              <a:rPr lang="en-US" sz="2800" b="0" i="0" u="none" strike="noStrike" cap="all" dirty="0">
                <a:solidFill>
                  <a:srgbClr val="22304F"/>
                </a:solidFill>
                <a:latin typeface="Bitter"/>
                <a:ea typeface="Bitter"/>
                <a:cs typeface="Bitter"/>
                <a:sym typeface="Bitter"/>
              </a:rPr>
              <a:t> Fins </a:t>
            </a:r>
            <a:r>
              <a:rPr lang="en-US" sz="2800" b="0" i="0" u="none" strike="noStrike" cap="all" dirty="0" err="1">
                <a:solidFill>
                  <a:srgbClr val="22304F"/>
                </a:solidFill>
                <a:latin typeface="Bitter"/>
                <a:ea typeface="Bitter"/>
                <a:cs typeface="Bitter"/>
                <a:sym typeface="Bitter"/>
              </a:rPr>
              <a:t>Lucrativos</a:t>
            </a:r>
            <a:endParaRPr sz="2600" b="1" i="0" u="none" strike="noStrike" cap="all" dirty="0">
              <a:solidFill>
                <a:srgbClr val="B2954A"/>
              </a:solidFill>
              <a:latin typeface="Bitter"/>
              <a:ea typeface="Bitter"/>
              <a:cs typeface="Bitter"/>
              <a:sym typeface="Bitter"/>
            </a:endParaRPr>
          </a:p>
        </p:txBody>
      </p:sp>
      <p:sp>
        <p:nvSpPr>
          <p:cNvPr id="159" name="Google Shape;159;p20"/>
          <p:cNvSpPr/>
          <p:nvPr/>
        </p:nvSpPr>
        <p:spPr>
          <a:xfrm>
            <a:off x="576998" y="1428101"/>
            <a:ext cx="11199364" cy="4649426"/>
          </a:xfrm>
          <a:prstGeom prst="rect">
            <a:avLst/>
          </a:prstGeom>
          <a:noFill/>
          <a:ln>
            <a:noFill/>
          </a:ln>
        </p:spPr>
        <p:txBody>
          <a:bodyPr spcFirstLastPara="1" wrap="square" lIns="91425" tIns="45700" rIns="91425" bIns="45700" anchor="t" anchorCtr="0">
            <a:noAutofit/>
          </a:bodyPr>
          <a:lstStyle/>
          <a:p>
            <a:pPr marL="114300" marR="0" lvl="0" algn="just" rtl="0">
              <a:lnSpc>
                <a:spcPct val="150000"/>
              </a:lnSpc>
              <a:spcBef>
                <a:spcPts val="0"/>
              </a:spcBef>
              <a:spcAft>
                <a:spcPts val="0"/>
              </a:spcAft>
              <a:buClr>
                <a:srgbClr val="22304F"/>
              </a:buClr>
              <a:buSzPts val="1800"/>
            </a:pPr>
            <a:r>
              <a:rPr lang="pt-BR" sz="1800" b="1" i="0" u="none" strike="noStrike" cap="none" dirty="0">
                <a:solidFill>
                  <a:srgbClr val="22304F"/>
                </a:solidFill>
                <a:latin typeface="Bitter"/>
                <a:ea typeface="Bitter"/>
                <a:cs typeface="Bitter"/>
                <a:sym typeface="Bitter"/>
              </a:rPr>
              <a:t>JURISPRUDÊNCIA ADMINISTRATIVA:</a:t>
            </a:r>
          </a:p>
          <a:p>
            <a:pPr marL="114300" marR="0" lvl="0" algn="just" rtl="0">
              <a:lnSpc>
                <a:spcPct val="150000"/>
              </a:lnSpc>
              <a:spcBef>
                <a:spcPts val="0"/>
              </a:spcBef>
              <a:spcAft>
                <a:spcPts val="0"/>
              </a:spcAft>
              <a:buClr>
                <a:srgbClr val="22304F"/>
              </a:buClr>
              <a:buSzPts val="1800"/>
            </a:pPr>
            <a:endParaRPr lang="pt-BR" sz="800" b="0" i="0" u="none" strike="noStrike" cap="none" dirty="0">
              <a:solidFill>
                <a:srgbClr val="22304F"/>
              </a:solidFill>
              <a:latin typeface="Bitter"/>
              <a:ea typeface="Bitter"/>
              <a:cs typeface="Bitter"/>
              <a:sym typeface="Bitter"/>
            </a:endParaRPr>
          </a:p>
          <a:p>
            <a:pPr marL="114300" marR="0" lvl="0" algn="just" rtl="0">
              <a:lnSpc>
                <a:spcPct val="150000"/>
              </a:lnSpc>
              <a:spcBef>
                <a:spcPts val="0"/>
              </a:spcBef>
              <a:spcAft>
                <a:spcPts val="0"/>
              </a:spcAft>
              <a:buClr>
                <a:srgbClr val="22304F"/>
              </a:buClr>
              <a:buSzPts val="1800"/>
            </a:pPr>
            <a:r>
              <a:rPr lang="pt-BR" sz="1600" b="0" i="0" u="none" strike="noStrike" cap="none" dirty="0">
                <a:solidFill>
                  <a:srgbClr val="22304F"/>
                </a:solidFill>
                <a:latin typeface="Bitter"/>
                <a:ea typeface="Bitter"/>
                <a:cs typeface="Bitter"/>
                <a:sym typeface="Bitter"/>
              </a:rPr>
              <a:t>“Assunto: Imposto sobre a Renda de Pessoa Jurídica - IRPJ</a:t>
            </a:r>
          </a:p>
          <a:p>
            <a:pPr marL="114300" marR="0" lvl="0" algn="just" rtl="0">
              <a:lnSpc>
                <a:spcPct val="150000"/>
              </a:lnSpc>
              <a:spcBef>
                <a:spcPts val="0"/>
              </a:spcBef>
              <a:spcAft>
                <a:spcPts val="0"/>
              </a:spcAft>
              <a:buClr>
                <a:srgbClr val="22304F"/>
              </a:buClr>
              <a:buSzPts val="1800"/>
            </a:pPr>
            <a:r>
              <a:rPr lang="pt-BR" sz="1600" b="0" i="0" u="none" strike="noStrike" cap="none" dirty="0">
                <a:solidFill>
                  <a:srgbClr val="22304F"/>
                </a:solidFill>
                <a:latin typeface="Bitter"/>
                <a:ea typeface="Bitter"/>
                <a:cs typeface="Bitter"/>
                <a:sym typeface="Bitter"/>
              </a:rPr>
              <a:t>Ano-calendário: 2005, 2006, 2007, 2009</a:t>
            </a:r>
          </a:p>
          <a:p>
            <a:pPr marL="114300" marR="0" lvl="0" algn="just" rtl="0">
              <a:lnSpc>
                <a:spcPct val="150000"/>
              </a:lnSpc>
              <a:spcBef>
                <a:spcPts val="0"/>
              </a:spcBef>
              <a:spcAft>
                <a:spcPts val="0"/>
              </a:spcAft>
              <a:buClr>
                <a:srgbClr val="22304F"/>
              </a:buClr>
              <a:buSzPts val="1800"/>
            </a:pPr>
            <a:r>
              <a:rPr lang="pt-BR" sz="1600" b="0" i="0" u="none" strike="noStrike" cap="none" dirty="0">
                <a:solidFill>
                  <a:srgbClr val="22304F"/>
                </a:solidFill>
                <a:latin typeface="Bitter"/>
                <a:ea typeface="Bitter"/>
                <a:cs typeface="Bitter"/>
                <a:sym typeface="Bitter"/>
              </a:rPr>
              <a:t>EXPLORAÇÃO DE PRÁTICA DESPORTIVA, DE CARÁTER PROFISSIONAL, POR CLUBES RECREATIVOS E ASSOCIAÇÕES CIVIS SEM FINS LUCRATIVOS QUE PRESTEM OS SERVIÇOS PARA OS QUAIS FORAM CONSTITUÍDAS E OS COLOQUEM À DISPOSIÇÃO DO GRUPO DE PESSOAS A QUE SE DESTINAM. ISENÇÃO.</a:t>
            </a:r>
          </a:p>
          <a:p>
            <a:pPr marL="114300" marR="0" lvl="0" algn="just" rtl="0">
              <a:lnSpc>
                <a:spcPct val="150000"/>
              </a:lnSpc>
              <a:spcBef>
                <a:spcPts val="0"/>
              </a:spcBef>
              <a:spcAft>
                <a:spcPts val="0"/>
              </a:spcAft>
              <a:buClr>
                <a:srgbClr val="22304F"/>
              </a:buClr>
              <a:buSzPts val="1800"/>
            </a:pPr>
            <a:r>
              <a:rPr lang="pt-BR" sz="1600" b="0" i="0" u="none" strike="noStrike" cap="none" dirty="0">
                <a:solidFill>
                  <a:srgbClr val="22304F"/>
                </a:solidFill>
                <a:latin typeface="Bitter"/>
                <a:ea typeface="Bitter"/>
                <a:cs typeface="Bitter"/>
                <a:sym typeface="Bitter"/>
              </a:rPr>
              <a:t>O artigo 18 da Lei nº 9.532, de 1997, revogou a isenção das entidades em geral que exploram a prática desportiva, de caráter profissional. Contudo, seu parágrafo único assegurou a fruição do benefício para as entidades constituídas como clubes recreativos, e também como associações civis sem fins lucrativos que prestem os serviços para os quais houverem sido instituídas e os coloquem à disposição do grupo de pessoas a que se destinam. (...).” (CSRF - Processo nº  10980.726897/2011-23  - Recurso Especial do Contribuinte - Acórdão nº  9101-003.648  –  1ª Turma - Sessão de  04 de julho de 2018 - Interessado  Clube Atlético Paranaense) </a:t>
            </a:r>
          </a:p>
          <a:p>
            <a:pPr marL="457200" marR="0" lvl="0" indent="-342900" algn="just" rtl="0">
              <a:lnSpc>
                <a:spcPct val="150000"/>
              </a:lnSpc>
              <a:spcBef>
                <a:spcPts val="0"/>
              </a:spcBef>
              <a:spcAft>
                <a:spcPts val="0"/>
              </a:spcAft>
              <a:buClr>
                <a:srgbClr val="22304F"/>
              </a:buClr>
              <a:buSzPts val="1800"/>
              <a:buFont typeface="Bitter"/>
              <a:buChar char="●"/>
            </a:pPr>
            <a:endParaRPr lang="en-US" sz="1800" b="0" i="0" u="none" strike="noStrike" cap="none" dirty="0">
              <a:solidFill>
                <a:srgbClr val="22304F"/>
              </a:solidFill>
              <a:latin typeface="Bitter"/>
              <a:ea typeface="Bitter"/>
              <a:cs typeface="Bitter"/>
              <a:sym typeface="Bitter"/>
            </a:endParaRPr>
          </a:p>
        </p:txBody>
      </p:sp>
      <p:sp>
        <p:nvSpPr>
          <p:cNvPr id="160" name="Google Shape;160;p20"/>
          <p:cNvSpPr/>
          <p:nvPr/>
        </p:nvSpPr>
        <p:spPr>
          <a:xfrm>
            <a:off x="10120964" y="168463"/>
            <a:ext cx="806100" cy="97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3019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8" name="Google Shape;158;p20"/>
          <p:cNvSpPr/>
          <p:nvPr/>
        </p:nvSpPr>
        <p:spPr>
          <a:xfrm>
            <a:off x="577000" y="243763"/>
            <a:ext cx="9543964" cy="5067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2600"/>
              <a:buFont typeface="Arial"/>
              <a:buNone/>
            </a:pPr>
            <a:r>
              <a:rPr lang="en-US" sz="2800" b="0" i="0" u="none" strike="noStrike" cap="all" dirty="0" err="1">
                <a:solidFill>
                  <a:srgbClr val="22304F"/>
                </a:solidFill>
                <a:latin typeface="Bitter"/>
                <a:ea typeface="Bitter"/>
                <a:cs typeface="Bitter"/>
                <a:sym typeface="Bitter"/>
              </a:rPr>
              <a:t>Tributação</a:t>
            </a:r>
            <a:r>
              <a:rPr lang="en-US" sz="2800" b="0" i="0" u="none" strike="noStrike" cap="all" dirty="0">
                <a:solidFill>
                  <a:srgbClr val="22304F"/>
                </a:solidFill>
                <a:latin typeface="Bitter"/>
                <a:ea typeface="Bitter"/>
                <a:cs typeface="Bitter"/>
                <a:sym typeface="Bitter"/>
              </a:rPr>
              <a:t> das </a:t>
            </a:r>
            <a:r>
              <a:rPr lang="en-US" sz="2800" b="0" i="0" u="none" strike="noStrike" cap="all" dirty="0" err="1">
                <a:solidFill>
                  <a:srgbClr val="22304F"/>
                </a:solidFill>
                <a:latin typeface="Bitter"/>
                <a:ea typeface="Bitter"/>
                <a:cs typeface="Bitter"/>
                <a:sym typeface="Bitter"/>
              </a:rPr>
              <a:t>Associações</a:t>
            </a:r>
            <a:r>
              <a:rPr lang="en-US" sz="2800" b="0" i="0" u="none" strike="noStrike" cap="all" dirty="0">
                <a:solidFill>
                  <a:srgbClr val="22304F"/>
                </a:solidFill>
                <a:latin typeface="Bitter"/>
                <a:ea typeface="Bitter"/>
                <a:cs typeface="Bitter"/>
                <a:sym typeface="Bitter"/>
              </a:rPr>
              <a:t> </a:t>
            </a:r>
            <a:r>
              <a:rPr lang="en-US" sz="2800" b="0" i="0" u="none" strike="noStrike" cap="all" dirty="0" err="1">
                <a:solidFill>
                  <a:srgbClr val="22304F"/>
                </a:solidFill>
                <a:latin typeface="Bitter"/>
                <a:ea typeface="Bitter"/>
                <a:cs typeface="Bitter"/>
                <a:sym typeface="Bitter"/>
              </a:rPr>
              <a:t>Civis</a:t>
            </a:r>
            <a:r>
              <a:rPr lang="en-US" sz="2800" b="0" i="0" u="none" strike="noStrike" cap="all" dirty="0">
                <a:solidFill>
                  <a:srgbClr val="22304F"/>
                </a:solidFill>
                <a:latin typeface="Bitter"/>
                <a:ea typeface="Bitter"/>
                <a:cs typeface="Bitter"/>
                <a:sym typeface="Bitter"/>
              </a:rPr>
              <a:t> </a:t>
            </a:r>
            <a:r>
              <a:rPr lang="en-US" sz="2800" b="0" i="0" u="none" strike="noStrike" cap="all" dirty="0" err="1">
                <a:solidFill>
                  <a:srgbClr val="22304F"/>
                </a:solidFill>
                <a:latin typeface="Bitter"/>
                <a:ea typeface="Bitter"/>
                <a:cs typeface="Bitter"/>
                <a:sym typeface="Bitter"/>
              </a:rPr>
              <a:t>sem</a:t>
            </a:r>
            <a:r>
              <a:rPr lang="en-US" sz="2800" b="0" i="0" u="none" strike="noStrike" cap="all" dirty="0">
                <a:solidFill>
                  <a:srgbClr val="22304F"/>
                </a:solidFill>
                <a:latin typeface="Bitter"/>
                <a:ea typeface="Bitter"/>
                <a:cs typeface="Bitter"/>
                <a:sym typeface="Bitter"/>
              </a:rPr>
              <a:t> Fins </a:t>
            </a:r>
            <a:r>
              <a:rPr lang="en-US" sz="2800" b="0" i="0" u="none" strike="noStrike" cap="all" dirty="0" err="1">
                <a:solidFill>
                  <a:srgbClr val="22304F"/>
                </a:solidFill>
                <a:latin typeface="Bitter"/>
                <a:ea typeface="Bitter"/>
                <a:cs typeface="Bitter"/>
                <a:sym typeface="Bitter"/>
              </a:rPr>
              <a:t>Lucrativos</a:t>
            </a:r>
            <a:endParaRPr sz="2600" b="1" i="0" u="none" strike="noStrike" cap="all" dirty="0">
              <a:solidFill>
                <a:srgbClr val="B2954A"/>
              </a:solidFill>
              <a:latin typeface="Bitter"/>
              <a:ea typeface="Bitter"/>
              <a:cs typeface="Bitter"/>
              <a:sym typeface="Bitter"/>
            </a:endParaRPr>
          </a:p>
        </p:txBody>
      </p:sp>
      <p:sp>
        <p:nvSpPr>
          <p:cNvPr id="159" name="Google Shape;159;p20"/>
          <p:cNvSpPr/>
          <p:nvPr/>
        </p:nvSpPr>
        <p:spPr>
          <a:xfrm>
            <a:off x="576998" y="1217138"/>
            <a:ext cx="11199364" cy="4958807"/>
          </a:xfrm>
          <a:prstGeom prst="rect">
            <a:avLst/>
          </a:prstGeom>
          <a:noFill/>
          <a:ln>
            <a:noFill/>
          </a:ln>
        </p:spPr>
        <p:txBody>
          <a:bodyPr spcFirstLastPara="1" wrap="square" lIns="91425" tIns="45700" rIns="91425" bIns="45700" anchor="t" anchorCtr="0">
            <a:noAutofit/>
          </a:bodyPr>
          <a:lstStyle/>
          <a:p>
            <a:pPr marL="114300" marR="0" lvl="0" algn="just" rtl="0">
              <a:spcBef>
                <a:spcPts val="0"/>
              </a:spcBef>
              <a:spcAft>
                <a:spcPts val="0"/>
              </a:spcAft>
              <a:buClr>
                <a:srgbClr val="22304F"/>
              </a:buClr>
              <a:buSzPts val="1800"/>
            </a:pPr>
            <a:r>
              <a:rPr lang="pt-BR" sz="1800" b="1" i="0" u="none" strike="noStrike" cap="none" dirty="0">
                <a:solidFill>
                  <a:srgbClr val="22304F"/>
                </a:solidFill>
                <a:latin typeface="Bitter"/>
                <a:ea typeface="Bitter"/>
                <a:cs typeface="Bitter"/>
                <a:sym typeface="Bitter"/>
              </a:rPr>
              <a:t>Parecer DENOR/CGU/AGU nº 04/2013</a:t>
            </a:r>
            <a:endParaRPr lang="pt-BR" sz="800" b="1" i="0" u="none" strike="noStrike" cap="none" dirty="0">
              <a:solidFill>
                <a:srgbClr val="22304F"/>
              </a:solidFill>
              <a:latin typeface="Bitter"/>
              <a:ea typeface="Bitter"/>
              <a:cs typeface="Bitter"/>
              <a:sym typeface="Bitter"/>
            </a:endParaRPr>
          </a:p>
          <a:p>
            <a:pPr marL="114300" marR="0" lvl="0" algn="just" rtl="0">
              <a:spcBef>
                <a:spcPts val="0"/>
              </a:spcBef>
              <a:spcAft>
                <a:spcPts val="0"/>
              </a:spcAft>
              <a:buClr>
                <a:srgbClr val="22304F"/>
              </a:buClr>
              <a:buSzPts val="1800"/>
            </a:pPr>
            <a:r>
              <a:rPr lang="pt-BR" b="0" i="0" u="none" strike="noStrike" cap="none" dirty="0">
                <a:solidFill>
                  <a:srgbClr val="22304F"/>
                </a:solidFill>
                <a:latin typeface="Bitter"/>
                <a:ea typeface="Bitter"/>
                <a:cs typeface="Bitter"/>
                <a:sym typeface="Bitter"/>
              </a:rPr>
              <a:t>“(...)</a:t>
            </a:r>
          </a:p>
          <a:p>
            <a:pPr marL="114300" marR="0" lvl="0" algn="just" rtl="0">
              <a:spcBef>
                <a:spcPts val="0"/>
              </a:spcBef>
              <a:spcAft>
                <a:spcPts val="0"/>
              </a:spcAft>
              <a:buClr>
                <a:srgbClr val="22304F"/>
              </a:buClr>
              <a:buSzPts val="1800"/>
            </a:pPr>
            <a:r>
              <a:rPr lang="pt-BR" b="0" i="0" u="none" strike="noStrike" cap="none" dirty="0">
                <a:solidFill>
                  <a:srgbClr val="22304F"/>
                </a:solidFill>
                <a:latin typeface="Bitter"/>
                <a:ea typeface="Bitter"/>
                <a:cs typeface="Bitter"/>
                <a:sym typeface="Bitter"/>
              </a:rPr>
              <a:t>Conclui-se, portanto:</a:t>
            </a:r>
          </a:p>
          <a:p>
            <a:pPr marL="114300" marR="0" lvl="0" algn="just" rtl="0">
              <a:spcBef>
                <a:spcPts val="0"/>
              </a:spcBef>
              <a:spcAft>
                <a:spcPts val="0"/>
              </a:spcAft>
              <a:buClr>
                <a:srgbClr val="22304F"/>
              </a:buClr>
              <a:buSzPts val="1800"/>
            </a:pPr>
            <a:r>
              <a:rPr lang="pt-BR" b="0" i="0" u="none" strike="noStrike" cap="none" dirty="0">
                <a:solidFill>
                  <a:srgbClr val="22304F"/>
                </a:solidFill>
                <a:latin typeface="Bitter"/>
                <a:ea typeface="Bitter"/>
                <a:cs typeface="Bitter"/>
                <a:sym typeface="Bitter"/>
              </a:rPr>
              <a:t>a) a isenção de que trata o art. 15 da Lei 9.532/98 (sic) aplica-se às associações civis sem fins lucrativos que prestem os serviços para os quais houverem sido instituídas e os coloquem à disposição do grupo de pessoas a que se destinam;</a:t>
            </a:r>
          </a:p>
          <a:p>
            <a:pPr marL="114300" marR="0" lvl="0" algn="just" rtl="0">
              <a:spcBef>
                <a:spcPts val="0"/>
              </a:spcBef>
              <a:spcAft>
                <a:spcPts val="0"/>
              </a:spcAft>
              <a:buClr>
                <a:srgbClr val="22304F"/>
              </a:buClr>
              <a:buSzPts val="1800"/>
            </a:pPr>
            <a:r>
              <a:rPr lang="pt-BR" b="0" i="0" u="none" strike="noStrike" cap="none" dirty="0">
                <a:solidFill>
                  <a:srgbClr val="22304F"/>
                </a:solidFill>
                <a:latin typeface="Bitter"/>
                <a:ea typeface="Bitter"/>
                <a:cs typeface="Bitter"/>
                <a:sym typeface="Bitter"/>
              </a:rPr>
              <a:t>b) </a:t>
            </a:r>
            <a:r>
              <a:rPr lang="pt-BR" b="1" i="0" u="none" strike="noStrike" cap="none" dirty="0">
                <a:solidFill>
                  <a:srgbClr val="22304F"/>
                </a:solidFill>
                <a:latin typeface="Bitter"/>
                <a:ea typeface="Bitter"/>
                <a:cs typeface="Bitter"/>
                <a:sym typeface="Bitter"/>
              </a:rPr>
              <a:t>as entidades de prática desportiva participantes de competições profissionais e as entidades de administração de desporto ou ligas em que se organizarem podem adotar a forma jurídica de associação civil</a:t>
            </a:r>
            <a:r>
              <a:rPr lang="pt-BR" b="0" i="0" u="none" strike="noStrike" cap="none" dirty="0">
                <a:solidFill>
                  <a:srgbClr val="22304F"/>
                </a:solidFill>
                <a:latin typeface="Bitter"/>
                <a:ea typeface="Bitter"/>
                <a:cs typeface="Bitter"/>
                <a:sym typeface="Bitter"/>
              </a:rPr>
              <a:t>; e</a:t>
            </a:r>
          </a:p>
          <a:p>
            <a:pPr marL="114300" marR="0" lvl="0" algn="just" rtl="0">
              <a:spcBef>
                <a:spcPts val="0"/>
              </a:spcBef>
              <a:spcAft>
                <a:spcPts val="0"/>
              </a:spcAft>
              <a:buClr>
                <a:srgbClr val="22304F"/>
              </a:buClr>
              <a:buSzPts val="1800"/>
            </a:pPr>
            <a:r>
              <a:rPr lang="pt-BR" b="0" i="0" u="none" strike="noStrike" cap="none" dirty="0">
                <a:solidFill>
                  <a:srgbClr val="22304F"/>
                </a:solidFill>
                <a:latin typeface="Bitter"/>
                <a:ea typeface="Bitter"/>
                <a:cs typeface="Bitter"/>
                <a:sym typeface="Bitter"/>
              </a:rPr>
              <a:t>c) </a:t>
            </a:r>
            <a:r>
              <a:rPr lang="pt-BR" b="1" i="0" u="none" strike="noStrike" cap="none" dirty="0">
                <a:solidFill>
                  <a:srgbClr val="22304F"/>
                </a:solidFill>
                <a:latin typeface="Bitter"/>
                <a:ea typeface="Bitter"/>
                <a:cs typeface="Bitter"/>
                <a:sym typeface="Bitter"/>
              </a:rPr>
              <a:t>a equiparação das associações civis às sociedades empresárias "para fins de fiscalização e controle" (art. 27, § 13, da Lei 9.615/98) não implica equiparação para fins de direito material tributário e, portanto, não impede que tais associações gozem de determinado benefício fiscal, legalmente instituído</a:t>
            </a:r>
            <a:r>
              <a:rPr lang="pt-BR" b="0" i="0" u="none" strike="noStrike" cap="none" dirty="0">
                <a:solidFill>
                  <a:srgbClr val="22304F"/>
                </a:solidFill>
                <a:latin typeface="Bitter"/>
                <a:ea typeface="Bitter"/>
                <a:cs typeface="Bitter"/>
                <a:sym typeface="Bitter"/>
              </a:rPr>
              <a:t>.</a:t>
            </a:r>
          </a:p>
          <a:p>
            <a:pPr marL="114300" marR="0" lvl="0" algn="just" rtl="0">
              <a:spcBef>
                <a:spcPts val="0"/>
              </a:spcBef>
              <a:spcAft>
                <a:spcPts val="0"/>
              </a:spcAft>
              <a:buClr>
                <a:srgbClr val="22304F"/>
              </a:buClr>
              <a:buSzPts val="1800"/>
            </a:pPr>
            <a:r>
              <a:rPr lang="pt-BR" b="0" i="0" u="none" strike="noStrike" cap="none" dirty="0">
                <a:solidFill>
                  <a:srgbClr val="22304F"/>
                </a:solidFill>
                <a:latin typeface="Bitter"/>
                <a:ea typeface="Bitter"/>
                <a:cs typeface="Bitter"/>
                <a:sym typeface="Bitter"/>
              </a:rPr>
              <a:t>9. </a:t>
            </a:r>
            <a:r>
              <a:rPr lang="pt-BR" b="1" i="0" u="none" strike="noStrike" cap="none" dirty="0">
                <a:solidFill>
                  <a:srgbClr val="22304F"/>
                </a:solidFill>
                <a:latin typeface="Bitter"/>
                <a:ea typeface="Bitter"/>
                <a:cs typeface="Bitter"/>
                <a:sym typeface="Bitter"/>
              </a:rPr>
              <a:t>Registra-se ainda que a isenção não será concedida pelo Decreto, mas regulamentada por este. Isso implica dizer que seus efeitos iniciaram quando da vigência da Lei 12.935, de 2011, que alterou o § 13 do art. 27 da Lei 9.615/98</a:t>
            </a:r>
            <a:r>
              <a:rPr lang="pt-BR" b="0" i="0" u="none" strike="noStrike" cap="none" dirty="0">
                <a:solidFill>
                  <a:srgbClr val="22304F"/>
                </a:solidFill>
                <a:latin typeface="Bitter"/>
                <a:ea typeface="Bitter"/>
                <a:cs typeface="Bitter"/>
                <a:sym typeface="Bitter"/>
              </a:rPr>
              <a:t>.</a:t>
            </a:r>
          </a:p>
          <a:p>
            <a:pPr marL="114300" marR="0" lvl="0" algn="just" rtl="0">
              <a:spcBef>
                <a:spcPts val="0"/>
              </a:spcBef>
              <a:spcAft>
                <a:spcPts val="0"/>
              </a:spcAft>
              <a:buClr>
                <a:srgbClr val="22304F"/>
              </a:buClr>
              <a:buSzPts val="1800"/>
            </a:pPr>
            <a:r>
              <a:rPr lang="pt-BR" b="0" i="0" u="none" strike="noStrike" cap="none" dirty="0">
                <a:solidFill>
                  <a:srgbClr val="22304F"/>
                </a:solidFill>
                <a:latin typeface="Bitter"/>
                <a:ea typeface="Bitter"/>
                <a:cs typeface="Bitter"/>
                <a:sym typeface="Bitter"/>
              </a:rPr>
              <a:t>Assim, deve-se atentar para as consequências financeiras da medida, notadamente a possibilidade de restituição de valores pagos desde aquela data.” (destaques acrescidos).</a:t>
            </a:r>
          </a:p>
          <a:p>
            <a:pPr marL="114300" marR="0" lvl="0" algn="just" rtl="0">
              <a:lnSpc>
                <a:spcPct val="150000"/>
              </a:lnSpc>
              <a:spcBef>
                <a:spcPts val="0"/>
              </a:spcBef>
              <a:spcAft>
                <a:spcPts val="0"/>
              </a:spcAft>
              <a:buClr>
                <a:srgbClr val="22304F"/>
              </a:buClr>
              <a:buSzPts val="1800"/>
            </a:pPr>
            <a:endParaRPr lang="en-US" sz="1800" b="0" i="0" u="none" strike="noStrike" cap="none" dirty="0">
              <a:solidFill>
                <a:srgbClr val="22304F"/>
              </a:solidFill>
              <a:latin typeface="Bitter"/>
              <a:ea typeface="Bitter"/>
              <a:cs typeface="Bitter"/>
              <a:sym typeface="Bitter"/>
            </a:endParaRPr>
          </a:p>
        </p:txBody>
      </p:sp>
      <p:sp>
        <p:nvSpPr>
          <p:cNvPr id="160" name="Google Shape;160;p20"/>
          <p:cNvSpPr/>
          <p:nvPr/>
        </p:nvSpPr>
        <p:spPr>
          <a:xfrm>
            <a:off x="10120964" y="168463"/>
            <a:ext cx="806100" cy="97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35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8" name="Google Shape;158;p20"/>
          <p:cNvSpPr/>
          <p:nvPr/>
        </p:nvSpPr>
        <p:spPr>
          <a:xfrm>
            <a:off x="577000" y="417127"/>
            <a:ext cx="9543964" cy="5067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2600"/>
              <a:buFont typeface="Arial"/>
              <a:buNone/>
            </a:pPr>
            <a:r>
              <a:rPr lang="en-US" sz="2800" b="0" i="0" u="none" strike="noStrike" cap="all" dirty="0" err="1">
                <a:solidFill>
                  <a:srgbClr val="22304F"/>
                </a:solidFill>
                <a:latin typeface="Bitter"/>
                <a:ea typeface="Bitter"/>
                <a:cs typeface="Bitter"/>
                <a:sym typeface="Bitter"/>
              </a:rPr>
              <a:t>Tributação</a:t>
            </a:r>
            <a:r>
              <a:rPr lang="en-US" sz="2800" b="0" i="0" u="none" strike="noStrike" cap="all" dirty="0">
                <a:solidFill>
                  <a:srgbClr val="22304F"/>
                </a:solidFill>
                <a:latin typeface="Bitter"/>
                <a:ea typeface="Bitter"/>
                <a:cs typeface="Bitter"/>
                <a:sym typeface="Bitter"/>
              </a:rPr>
              <a:t> das </a:t>
            </a:r>
            <a:r>
              <a:rPr lang="en-US" sz="2800" b="0" i="0" u="none" strike="noStrike" cap="all" dirty="0" err="1">
                <a:solidFill>
                  <a:srgbClr val="22304F"/>
                </a:solidFill>
                <a:latin typeface="Bitter"/>
                <a:ea typeface="Bitter"/>
                <a:cs typeface="Bitter"/>
                <a:sym typeface="Bitter"/>
              </a:rPr>
              <a:t>Associações</a:t>
            </a:r>
            <a:r>
              <a:rPr lang="en-US" sz="2800" b="0" i="0" u="none" strike="noStrike" cap="all" dirty="0">
                <a:solidFill>
                  <a:srgbClr val="22304F"/>
                </a:solidFill>
                <a:latin typeface="Bitter"/>
                <a:ea typeface="Bitter"/>
                <a:cs typeface="Bitter"/>
                <a:sym typeface="Bitter"/>
              </a:rPr>
              <a:t> </a:t>
            </a:r>
            <a:r>
              <a:rPr lang="en-US" sz="2800" b="0" i="0" u="none" strike="noStrike" cap="all" dirty="0" err="1">
                <a:solidFill>
                  <a:srgbClr val="22304F"/>
                </a:solidFill>
                <a:latin typeface="Bitter"/>
                <a:ea typeface="Bitter"/>
                <a:cs typeface="Bitter"/>
                <a:sym typeface="Bitter"/>
              </a:rPr>
              <a:t>Civis</a:t>
            </a:r>
            <a:r>
              <a:rPr lang="en-US" sz="2800" b="0" i="0" u="none" strike="noStrike" cap="all" dirty="0">
                <a:solidFill>
                  <a:srgbClr val="22304F"/>
                </a:solidFill>
                <a:latin typeface="Bitter"/>
                <a:ea typeface="Bitter"/>
                <a:cs typeface="Bitter"/>
                <a:sym typeface="Bitter"/>
              </a:rPr>
              <a:t> </a:t>
            </a:r>
            <a:r>
              <a:rPr lang="en-US" sz="2800" b="0" i="0" u="none" strike="noStrike" cap="all" dirty="0" err="1">
                <a:solidFill>
                  <a:srgbClr val="22304F"/>
                </a:solidFill>
                <a:latin typeface="Bitter"/>
                <a:ea typeface="Bitter"/>
                <a:cs typeface="Bitter"/>
                <a:sym typeface="Bitter"/>
              </a:rPr>
              <a:t>sem</a:t>
            </a:r>
            <a:r>
              <a:rPr lang="en-US" sz="2800" b="0" i="0" u="none" strike="noStrike" cap="all" dirty="0">
                <a:solidFill>
                  <a:srgbClr val="22304F"/>
                </a:solidFill>
                <a:latin typeface="Bitter"/>
                <a:ea typeface="Bitter"/>
                <a:cs typeface="Bitter"/>
                <a:sym typeface="Bitter"/>
              </a:rPr>
              <a:t> Fins </a:t>
            </a:r>
            <a:r>
              <a:rPr lang="en-US" sz="2800" b="0" i="0" u="none" strike="noStrike" cap="all" dirty="0" err="1">
                <a:solidFill>
                  <a:srgbClr val="22304F"/>
                </a:solidFill>
                <a:latin typeface="Bitter"/>
                <a:ea typeface="Bitter"/>
                <a:cs typeface="Bitter"/>
                <a:sym typeface="Bitter"/>
              </a:rPr>
              <a:t>Lucrativos</a:t>
            </a:r>
            <a:endParaRPr sz="2600" b="1" i="0" u="none" strike="noStrike" cap="all" dirty="0">
              <a:solidFill>
                <a:srgbClr val="B2954A"/>
              </a:solidFill>
              <a:latin typeface="Bitter"/>
              <a:ea typeface="Bitter"/>
              <a:cs typeface="Bitter"/>
              <a:sym typeface="Bitter"/>
            </a:endParaRPr>
          </a:p>
        </p:txBody>
      </p:sp>
      <p:sp>
        <p:nvSpPr>
          <p:cNvPr id="159" name="Google Shape;159;p20"/>
          <p:cNvSpPr/>
          <p:nvPr/>
        </p:nvSpPr>
        <p:spPr>
          <a:xfrm>
            <a:off x="576998" y="1428101"/>
            <a:ext cx="11199364" cy="4649426"/>
          </a:xfrm>
          <a:prstGeom prst="rect">
            <a:avLst/>
          </a:prstGeom>
          <a:noFill/>
          <a:ln>
            <a:noFill/>
          </a:ln>
        </p:spPr>
        <p:txBody>
          <a:bodyPr spcFirstLastPara="1" wrap="square" lIns="91425" tIns="45700" rIns="91425" bIns="45700" anchor="t" anchorCtr="0">
            <a:noAutofit/>
          </a:bodyPr>
          <a:lstStyle/>
          <a:p>
            <a:pPr marL="457200" marR="0" lvl="0" indent="-342900" algn="just" rtl="0">
              <a:lnSpc>
                <a:spcPct val="150000"/>
              </a:lnSpc>
              <a:spcBef>
                <a:spcPts val="0"/>
              </a:spcBef>
              <a:spcAft>
                <a:spcPts val="0"/>
              </a:spcAft>
              <a:buClr>
                <a:srgbClr val="22304F"/>
              </a:buClr>
              <a:buSzPts val="1800"/>
              <a:buFont typeface="Bitter"/>
              <a:buChar char="●"/>
            </a:pPr>
            <a:r>
              <a:rPr lang="pt-BR" sz="1800" b="0" i="0" u="none" strike="noStrike" cap="none" dirty="0">
                <a:solidFill>
                  <a:srgbClr val="22304F"/>
                </a:solidFill>
                <a:latin typeface="Bitter"/>
                <a:ea typeface="Bitter"/>
                <a:cs typeface="Bitter"/>
                <a:sym typeface="Bitter"/>
              </a:rPr>
              <a:t>Artigo 2º, parágrafo 1º, da Lei Complementar nº 73/1993:</a:t>
            </a:r>
          </a:p>
          <a:p>
            <a:pPr marL="114300" marR="0" lvl="0" algn="just" rtl="0">
              <a:lnSpc>
                <a:spcPct val="150000"/>
              </a:lnSpc>
              <a:spcBef>
                <a:spcPts val="0"/>
              </a:spcBef>
              <a:spcAft>
                <a:spcPts val="0"/>
              </a:spcAft>
              <a:buClr>
                <a:srgbClr val="22304F"/>
              </a:buClr>
              <a:buSzPts val="1800"/>
            </a:pPr>
            <a:r>
              <a:rPr lang="pt-BR" sz="1800" b="0" i="0" u="none" strike="noStrike" cap="none" dirty="0">
                <a:solidFill>
                  <a:srgbClr val="22304F"/>
                </a:solidFill>
                <a:latin typeface="Bitter"/>
                <a:ea typeface="Bitter"/>
                <a:cs typeface="Bitter"/>
                <a:sym typeface="Bitter"/>
              </a:rPr>
              <a:t>“§ 1º - </a:t>
            </a:r>
            <a:r>
              <a:rPr lang="pt-BR" sz="1800" b="1" i="0" u="none" strike="noStrike" cap="none" dirty="0">
                <a:solidFill>
                  <a:srgbClr val="22304F"/>
                </a:solidFill>
                <a:latin typeface="Bitter"/>
                <a:ea typeface="Bitter"/>
                <a:cs typeface="Bitter"/>
                <a:sym typeface="Bitter"/>
              </a:rPr>
              <a:t>Subordinam-se diretamente ao Advogado-Geral da União</a:t>
            </a:r>
            <a:r>
              <a:rPr lang="pt-BR" sz="1800" b="0" i="0" u="none" strike="noStrike" cap="none" dirty="0">
                <a:solidFill>
                  <a:srgbClr val="22304F"/>
                </a:solidFill>
                <a:latin typeface="Bitter"/>
                <a:ea typeface="Bitter"/>
                <a:cs typeface="Bitter"/>
                <a:sym typeface="Bitter"/>
              </a:rPr>
              <a:t>, além do seu gabinete, a Procuradoria-Geral da União, a Consultoria-Geral da União, a Corregedoria-Geral da Advocacia-Geral da União, a Secretaria de Controle Interno e, </a:t>
            </a:r>
            <a:r>
              <a:rPr lang="pt-BR" sz="1800" b="1" i="0" u="none" strike="noStrike" cap="none" dirty="0">
                <a:solidFill>
                  <a:srgbClr val="22304F"/>
                </a:solidFill>
                <a:latin typeface="Bitter"/>
                <a:ea typeface="Bitter"/>
                <a:cs typeface="Bitter"/>
                <a:sym typeface="Bitter"/>
              </a:rPr>
              <a:t>técnica e juridicamente, a Procuradoria-Geral da Fazenda Nacional</a:t>
            </a:r>
            <a:r>
              <a:rPr lang="pt-BR" sz="1800" b="0" i="0" u="none" strike="noStrike" cap="none" dirty="0">
                <a:solidFill>
                  <a:srgbClr val="22304F"/>
                </a:solidFill>
                <a:latin typeface="Bitter"/>
                <a:ea typeface="Bitter"/>
                <a:cs typeface="Bitter"/>
                <a:sym typeface="Bitter"/>
              </a:rPr>
              <a:t>.” (destaques acrescidos).”</a:t>
            </a:r>
          </a:p>
          <a:p>
            <a:pPr marL="114300" marR="0" lvl="0" algn="just" rtl="0">
              <a:lnSpc>
                <a:spcPct val="150000"/>
              </a:lnSpc>
              <a:spcBef>
                <a:spcPts val="0"/>
              </a:spcBef>
              <a:spcAft>
                <a:spcPts val="0"/>
              </a:spcAft>
              <a:buClr>
                <a:srgbClr val="22304F"/>
              </a:buClr>
              <a:buSzPts val="1800"/>
            </a:pPr>
            <a:endParaRPr lang="pt-BR" sz="1800" dirty="0">
              <a:solidFill>
                <a:srgbClr val="22304F"/>
              </a:solidFill>
              <a:latin typeface="Bitter"/>
              <a:ea typeface="Bitter"/>
              <a:cs typeface="Bitter"/>
              <a:sym typeface="Bitter"/>
            </a:endParaRPr>
          </a:p>
          <a:p>
            <a:pPr marL="400050" marR="0" lvl="0" indent="-285750" algn="just" rtl="0">
              <a:lnSpc>
                <a:spcPct val="150000"/>
              </a:lnSpc>
              <a:spcBef>
                <a:spcPts val="0"/>
              </a:spcBef>
              <a:spcAft>
                <a:spcPts val="0"/>
              </a:spcAft>
              <a:buClr>
                <a:srgbClr val="22304F"/>
              </a:buClr>
              <a:buSzPts val="1800"/>
              <a:buFont typeface="Arial" panose="020B0604020202020204" pitchFamily="34" charset="0"/>
              <a:buChar char="•"/>
            </a:pPr>
            <a:r>
              <a:rPr lang="pt-BR" sz="1800" dirty="0">
                <a:solidFill>
                  <a:srgbClr val="22304F"/>
                </a:solidFill>
                <a:latin typeface="Bitter"/>
              </a:rPr>
              <a:t>Parecer PGFN/CAT nº 587, de 2013:</a:t>
            </a:r>
          </a:p>
          <a:p>
            <a:pPr marL="114300" marR="0" lvl="0" algn="just" rtl="0">
              <a:lnSpc>
                <a:spcPct val="150000"/>
              </a:lnSpc>
              <a:spcBef>
                <a:spcPts val="0"/>
              </a:spcBef>
              <a:spcAft>
                <a:spcPts val="0"/>
              </a:spcAft>
              <a:buClr>
                <a:srgbClr val="22304F"/>
              </a:buClr>
              <a:buSzPts val="1800"/>
            </a:pPr>
            <a:r>
              <a:rPr lang="pt-BR" sz="1800" b="0" i="0" u="none" strike="noStrike" cap="none" dirty="0">
                <a:solidFill>
                  <a:srgbClr val="22304F"/>
                </a:solidFill>
                <a:latin typeface="Bitter"/>
                <a:ea typeface="Bitter"/>
                <a:cs typeface="Bitter"/>
                <a:sym typeface="Bitter"/>
              </a:rPr>
              <a:t>“Considerando que o Parecer nº 4/2013/DENOR/CGU/AGU foi aprovado pelo Ministro Advogado-Geral da União, as suas conclusões </a:t>
            </a:r>
            <a:r>
              <a:rPr lang="pt-BR" sz="1800" b="1" i="0" u="none" strike="noStrike" cap="none" dirty="0">
                <a:solidFill>
                  <a:srgbClr val="22304F"/>
                </a:solidFill>
                <a:latin typeface="Bitter"/>
                <a:ea typeface="Bitter"/>
                <a:cs typeface="Bitter"/>
                <a:sym typeface="Bitter"/>
              </a:rPr>
              <a:t>vinculam técnica e juridicamente a atuação da PGFN, nos termos do art. 2º, § 1º da Lei Complementar nº 73, de 10 de fevereiro de 1993. Isto quer dizer que suas conclusões se sobrepõem às nossas</a:t>
            </a:r>
            <a:r>
              <a:rPr lang="pt-BR" sz="1800" b="0" i="0" u="none" strike="noStrike" cap="none" dirty="0">
                <a:solidFill>
                  <a:srgbClr val="22304F"/>
                </a:solidFill>
                <a:latin typeface="Bitter"/>
                <a:ea typeface="Bitter"/>
                <a:cs typeface="Bitter"/>
                <a:sym typeface="Bitter"/>
              </a:rPr>
              <a:t>.” (negritos acrescidos)”</a:t>
            </a:r>
          </a:p>
          <a:p>
            <a:pPr marL="457200" marR="0" lvl="0" indent="-342900" algn="just" rtl="0">
              <a:lnSpc>
                <a:spcPct val="150000"/>
              </a:lnSpc>
              <a:spcBef>
                <a:spcPts val="0"/>
              </a:spcBef>
              <a:spcAft>
                <a:spcPts val="0"/>
              </a:spcAft>
              <a:buClr>
                <a:srgbClr val="22304F"/>
              </a:buClr>
              <a:buSzPts val="1800"/>
              <a:buFont typeface="Bitter"/>
              <a:buChar char="●"/>
            </a:pPr>
            <a:endParaRPr lang="en-US" sz="1800" b="0" i="0" u="none" strike="noStrike" cap="none" dirty="0">
              <a:solidFill>
                <a:srgbClr val="22304F"/>
              </a:solidFill>
              <a:latin typeface="Bitter"/>
              <a:ea typeface="Bitter"/>
              <a:cs typeface="Bitter"/>
              <a:sym typeface="Bitter"/>
            </a:endParaRPr>
          </a:p>
        </p:txBody>
      </p:sp>
      <p:sp>
        <p:nvSpPr>
          <p:cNvPr id="160" name="Google Shape;160;p20"/>
          <p:cNvSpPr/>
          <p:nvPr/>
        </p:nvSpPr>
        <p:spPr>
          <a:xfrm>
            <a:off x="10120964" y="168463"/>
            <a:ext cx="806100" cy="97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577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8" name="Google Shape;158;p20"/>
          <p:cNvSpPr/>
          <p:nvPr/>
        </p:nvSpPr>
        <p:spPr>
          <a:xfrm>
            <a:off x="577000" y="243763"/>
            <a:ext cx="9543964" cy="5067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2600"/>
              <a:buFont typeface="Arial"/>
              <a:buNone/>
            </a:pPr>
            <a:r>
              <a:rPr lang="en-US" sz="2800" b="0" i="0" u="none" strike="noStrike" cap="all" dirty="0" err="1">
                <a:solidFill>
                  <a:srgbClr val="22304F"/>
                </a:solidFill>
                <a:latin typeface="Bitter"/>
                <a:ea typeface="Bitter"/>
                <a:cs typeface="Bitter"/>
                <a:sym typeface="Bitter"/>
              </a:rPr>
              <a:t>Tributação</a:t>
            </a:r>
            <a:r>
              <a:rPr lang="en-US" sz="2800" b="0" i="0" u="none" strike="noStrike" cap="all" dirty="0">
                <a:solidFill>
                  <a:srgbClr val="22304F"/>
                </a:solidFill>
                <a:latin typeface="Bitter"/>
                <a:ea typeface="Bitter"/>
                <a:cs typeface="Bitter"/>
                <a:sym typeface="Bitter"/>
              </a:rPr>
              <a:t> das </a:t>
            </a:r>
            <a:r>
              <a:rPr lang="en-US" sz="2800" b="0" i="0" u="none" strike="noStrike" cap="all" dirty="0" err="1">
                <a:solidFill>
                  <a:srgbClr val="22304F"/>
                </a:solidFill>
                <a:latin typeface="Bitter"/>
                <a:ea typeface="Bitter"/>
                <a:cs typeface="Bitter"/>
                <a:sym typeface="Bitter"/>
              </a:rPr>
              <a:t>Associações</a:t>
            </a:r>
            <a:r>
              <a:rPr lang="en-US" sz="2800" b="0" i="0" u="none" strike="noStrike" cap="all" dirty="0">
                <a:solidFill>
                  <a:srgbClr val="22304F"/>
                </a:solidFill>
                <a:latin typeface="Bitter"/>
                <a:ea typeface="Bitter"/>
                <a:cs typeface="Bitter"/>
                <a:sym typeface="Bitter"/>
              </a:rPr>
              <a:t> </a:t>
            </a:r>
            <a:r>
              <a:rPr lang="en-US" sz="2800" b="0" i="0" u="none" strike="noStrike" cap="all" dirty="0" err="1">
                <a:solidFill>
                  <a:srgbClr val="22304F"/>
                </a:solidFill>
                <a:latin typeface="Bitter"/>
                <a:ea typeface="Bitter"/>
                <a:cs typeface="Bitter"/>
                <a:sym typeface="Bitter"/>
              </a:rPr>
              <a:t>Civis</a:t>
            </a:r>
            <a:r>
              <a:rPr lang="en-US" sz="2800" b="0" i="0" u="none" strike="noStrike" cap="all" dirty="0">
                <a:solidFill>
                  <a:srgbClr val="22304F"/>
                </a:solidFill>
                <a:latin typeface="Bitter"/>
                <a:ea typeface="Bitter"/>
                <a:cs typeface="Bitter"/>
                <a:sym typeface="Bitter"/>
              </a:rPr>
              <a:t> </a:t>
            </a:r>
            <a:r>
              <a:rPr lang="en-US" sz="2800" b="0" i="0" u="none" strike="noStrike" cap="all" dirty="0" err="1">
                <a:solidFill>
                  <a:srgbClr val="22304F"/>
                </a:solidFill>
                <a:latin typeface="Bitter"/>
                <a:ea typeface="Bitter"/>
                <a:cs typeface="Bitter"/>
                <a:sym typeface="Bitter"/>
              </a:rPr>
              <a:t>sem</a:t>
            </a:r>
            <a:r>
              <a:rPr lang="en-US" sz="2800" b="0" i="0" u="none" strike="noStrike" cap="all" dirty="0">
                <a:solidFill>
                  <a:srgbClr val="22304F"/>
                </a:solidFill>
                <a:latin typeface="Bitter"/>
                <a:ea typeface="Bitter"/>
                <a:cs typeface="Bitter"/>
                <a:sym typeface="Bitter"/>
              </a:rPr>
              <a:t> Fins </a:t>
            </a:r>
            <a:r>
              <a:rPr lang="en-US" sz="2800" b="0" i="0" u="none" strike="noStrike" cap="all" dirty="0" err="1">
                <a:solidFill>
                  <a:srgbClr val="22304F"/>
                </a:solidFill>
                <a:latin typeface="Bitter"/>
                <a:ea typeface="Bitter"/>
                <a:cs typeface="Bitter"/>
                <a:sym typeface="Bitter"/>
              </a:rPr>
              <a:t>Lucrativos</a:t>
            </a:r>
            <a:endParaRPr sz="2600" b="1" i="0" u="none" strike="noStrike" cap="all" dirty="0">
              <a:solidFill>
                <a:srgbClr val="B2954A"/>
              </a:solidFill>
              <a:latin typeface="Bitter"/>
              <a:ea typeface="Bitter"/>
              <a:cs typeface="Bitter"/>
              <a:sym typeface="Bitter"/>
            </a:endParaRPr>
          </a:p>
        </p:txBody>
      </p:sp>
      <p:sp>
        <p:nvSpPr>
          <p:cNvPr id="159" name="Google Shape;159;p20"/>
          <p:cNvSpPr/>
          <p:nvPr/>
        </p:nvSpPr>
        <p:spPr>
          <a:xfrm>
            <a:off x="576998" y="1428101"/>
            <a:ext cx="11199364" cy="4649426"/>
          </a:xfrm>
          <a:prstGeom prst="rect">
            <a:avLst/>
          </a:prstGeom>
          <a:noFill/>
          <a:ln>
            <a:noFill/>
          </a:ln>
        </p:spPr>
        <p:txBody>
          <a:bodyPr spcFirstLastPara="1" wrap="square" lIns="91425" tIns="45700" rIns="91425" bIns="45700" anchor="t" anchorCtr="0">
            <a:noAutofit/>
          </a:bodyPr>
          <a:lstStyle/>
          <a:p>
            <a:pPr marL="457200" marR="0" lvl="0" indent="-342900" algn="just" rtl="0">
              <a:spcBef>
                <a:spcPts val="0"/>
              </a:spcBef>
              <a:spcAft>
                <a:spcPts val="0"/>
              </a:spcAft>
              <a:buClr>
                <a:srgbClr val="22304F"/>
              </a:buClr>
              <a:buSzPts val="1800"/>
              <a:buFont typeface="Bitter"/>
              <a:buChar char="●"/>
            </a:pPr>
            <a:r>
              <a:rPr lang="pt-BR" sz="1800" b="0" i="0" u="none" strike="noStrike" cap="none" dirty="0">
                <a:solidFill>
                  <a:srgbClr val="22304F"/>
                </a:solidFill>
                <a:latin typeface="Bitter"/>
                <a:ea typeface="Bitter"/>
                <a:cs typeface="Bitter"/>
                <a:sym typeface="Bitter"/>
              </a:rPr>
              <a:t>Solução de Consulta COSIT nº 231, de 07 de dezembro de 2018</a:t>
            </a:r>
            <a:endParaRPr lang="pt-BR" sz="800" b="0" i="0" u="none" strike="noStrike" cap="none" dirty="0">
              <a:solidFill>
                <a:srgbClr val="22304F"/>
              </a:solidFill>
              <a:latin typeface="Bitter"/>
              <a:ea typeface="Bitter"/>
              <a:cs typeface="Bitter"/>
              <a:sym typeface="Bitter"/>
            </a:endParaRPr>
          </a:p>
          <a:p>
            <a:pPr marL="114300" marR="0" lvl="0" algn="just" rtl="0">
              <a:spcBef>
                <a:spcPts val="0"/>
              </a:spcBef>
              <a:spcAft>
                <a:spcPts val="0"/>
              </a:spcAft>
              <a:buClr>
                <a:srgbClr val="22304F"/>
              </a:buClr>
              <a:buSzPts val="1800"/>
            </a:pPr>
            <a:r>
              <a:rPr lang="pt-BR" b="0" i="0" u="none" strike="noStrike" cap="none" dirty="0">
                <a:solidFill>
                  <a:srgbClr val="22304F"/>
                </a:solidFill>
                <a:latin typeface="Bitter"/>
                <a:ea typeface="Bitter"/>
                <a:cs typeface="Bitter"/>
                <a:sym typeface="Bitter"/>
              </a:rPr>
              <a:t>“ASSUNTO: IMPOSTO SOBRE A RENDA DE PESSOA JURÍDICA – IRPJ, CONTRIBUIÇÃO SOCIAL SOBRE O LUCRO LÍQUIDO – CSLL, CONTRIBUIÇÃO PARA O FINANCIAMENTO DA SEGURIDADE SOCIAL – COFINS e CONTRIBUIÇÃO PARA O PIS/PASEP</a:t>
            </a:r>
          </a:p>
          <a:p>
            <a:pPr marL="114300" marR="0" lvl="0" algn="just" rtl="0">
              <a:spcBef>
                <a:spcPts val="0"/>
              </a:spcBef>
              <a:spcAft>
                <a:spcPts val="0"/>
              </a:spcAft>
              <a:buClr>
                <a:srgbClr val="22304F"/>
              </a:buClr>
              <a:buSzPts val="1800"/>
            </a:pPr>
            <a:r>
              <a:rPr lang="pt-BR" dirty="0">
                <a:solidFill>
                  <a:srgbClr val="22304F"/>
                </a:solidFill>
                <a:latin typeface="Bitter"/>
                <a:ea typeface="Bitter"/>
                <a:cs typeface="Bitter"/>
                <a:sym typeface="Bitter"/>
              </a:rPr>
              <a:t>(...)</a:t>
            </a:r>
          </a:p>
          <a:p>
            <a:pPr marL="114300" marR="0" lvl="0" algn="just" rtl="0">
              <a:spcBef>
                <a:spcPts val="0"/>
              </a:spcBef>
              <a:spcAft>
                <a:spcPts val="0"/>
              </a:spcAft>
              <a:buClr>
                <a:srgbClr val="22304F"/>
              </a:buClr>
              <a:buSzPts val="1800"/>
            </a:pPr>
            <a:r>
              <a:rPr lang="pt-BR" b="0" i="0" u="none" strike="noStrike" cap="none" dirty="0">
                <a:solidFill>
                  <a:srgbClr val="22304F"/>
                </a:solidFill>
                <a:latin typeface="Bitter"/>
                <a:ea typeface="Bitter"/>
                <a:cs typeface="Bitter"/>
                <a:sym typeface="Bitter"/>
              </a:rPr>
              <a:t>Tornou-se possível o enquadramento das entidades de prática desportiva profissional de futebol organizadas na forma de associação sem fins lucrativos ao disposto no art. 15 da Lei nº 9.532, de 1997, a partir do dia 17 de março de 2011, quando começou a produzir efeitos a Lei nº 12.395, de 2011, que alterou os §§ 11 e 13 do art. 27 da Lei nº 9.615, de 1998</a:t>
            </a:r>
            <a:r>
              <a:rPr lang="pt-BR" b="1" i="0" u="none" strike="noStrike" cap="none" dirty="0">
                <a:solidFill>
                  <a:srgbClr val="22304F"/>
                </a:solidFill>
                <a:latin typeface="Bitter"/>
                <a:ea typeface="Bitter"/>
                <a:cs typeface="Bitter"/>
                <a:sym typeface="Bitter"/>
              </a:rPr>
              <a:t>, desde que elas cumprissem com todos os requisitos necessários estipulados pelas respectivas legislações</a:t>
            </a:r>
            <a:r>
              <a:rPr lang="pt-BR" b="0" i="0" u="none" strike="noStrike" cap="none" dirty="0">
                <a:solidFill>
                  <a:srgbClr val="22304F"/>
                </a:solidFill>
                <a:latin typeface="Bitter"/>
                <a:ea typeface="Bitter"/>
                <a:cs typeface="Bitter"/>
                <a:sym typeface="Bitter"/>
              </a:rPr>
              <a:t>. </a:t>
            </a:r>
          </a:p>
          <a:p>
            <a:pPr marL="114300" marR="0" lvl="0" algn="just" rtl="0">
              <a:spcBef>
                <a:spcPts val="0"/>
              </a:spcBef>
              <a:spcAft>
                <a:spcPts val="0"/>
              </a:spcAft>
              <a:buClr>
                <a:srgbClr val="22304F"/>
              </a:buClr>
              <a:buSzPts val="1800"/>
            </a:pPr>
            <a:r>
              <a:rPr lang="pt-BR" b="0" i="0" u="none" strike="noStrike" cap="none" dirty="0">
                <a:solidFill>
                  <a:srgbClr val="22304F"/>
                </a:solidFill>
                <a:latin typeface="Bitter"/>
                <a:ea typeface="Bitter"/>
                <a:cs typeface="Bitter"/>
                <a:sym typeface="Bitter"/>
              </a:rPr>
              <a:t>A partir de 16 de outubro de 2013, quando começou a produzir efeitos a Lei nº 12.868, de 2013, para o gozo do disposto no art. 15 da Lei nº 9.532, de 1997, pelas entidades elencadas no parágrafo único do art. 13 da Lei nº 9.615, de 1998, organizadas na forma de associação sem fins lucrativos, elas deviam atender, além dos requisitos previstos na própria Lei nº 9.532, de 1997, também as condições previstas nos incisos I a VIII do art. 18-A. Dispositivos Legais: </a:t>
            </a:r>
            <a:r>
              <a:rPr lang="pt-BR" b="0" i="0" u="none" strike="noStrike" cap="none" dirty="0" err="1">
                <a:solidFill>
                  <a:srgbClr val="22304F"/>
                </a:solidFill>
                <a:latin typeface="Bitter"/>
                <a:ea typeface="Bitter"/>
                <a:cs typeface="Bitter"/>
                <a:sym typeface="Bitter"/>
              </a:rPr>
              <a:t>arts</a:t>
            </a:r>
            <a:r>
              <a:rPr lang="pt-BR" b="0" i="0" u="none" strike="noStrike" cap="none" dirty="0">
                <a:solidFill>
                  <a:srgbClr val="22304F"/>
                </a:solidFill>
                <a:latin typeface="Bitter"/>
                <a:ea typeface="Bitter"/>
                <a:cs typeface="Bitter"/>
                <a:sym typeface="Bitter"/>
              </a:rPr>
              <a:t> 12 e 15 da Lei nº 9.532, de 1997; </a:t>
            </a:r>
            <a:r>
              <a:rPr lang="pt-BR" b="0" i="0" u="none" strike="noStrike" cap="none" dirty="0" err="1">
                <a:solidFill>
                  <a:srgbClr val="22304F"/>
                </a:solidFill>
                <a:latin typeface="Bitter"/>
                <a:ea typeface="Bitter"/>
                <a:cs typeface="Bitter"/>
                <a:sym typeface="Bitter"/>
              </a:rPr>
              <a:t>arts</a:t>
            </a:r>
            <a:r>
              <a:rPr lang="pt-BR" b="0" i="0" u="none" strike="noStrike" cap="none" dirty="0">
                <a:solidFill>
                  <a:srgbClr val="22304F"/>
                </a:solidFill>
                <a:latin typeface="Bitter"/>
                <a:ea typeface="Bitter"/>
                <a:cs typeface="Bitter"/>
                <a:sym typeface="Bitter"/>
              </a:rPr>
              <a:t>. 13, 18-A, 27 e 94 da Lei nº 9.615, de 1998; </a:t>
            </a:r>
            <a:r>
              <a:rPr lang="pt-BR" b="0" i="0" u="none" strike="noStrike" cap="none" dirty="0" err="1">
                <a:solidFill>
                  <a:srgbClr val="22304F"/>
                </a:solidFill>
                <a:latin typeface="Bitter"/>
                <a:ea typeface="Bitter"/>
                <a:cs typeface="Bitter"/>
                <a:sym typeface="Bitter"/>
              </a:rPr>
              <a:t>arts</a:t>
            </a:r>
            <a:r>
              <a:rPr lang="pt-BR" b="0" i="0" u="none" strike="noStrike" cap="none" dirty="0">
                <a:solidFill>
                  <a:srgbClr val="22304F"/>
                </a:solidFill>
                <a:latin typeface="Bitter"/>
                <a:ea typeface="Bitter"/>
                <a:cs typeface="Bitter"/>
                <a:sym typeface="Bitter"/>
              </a:rPr>
              <a:t>. 53, 966 e 983 da Lei nº 10.406, de 2002 e </a:t>
            </a:r>
            <a:r>
              <a:rPr lang="pt-BR" b="0" i="0" u="none" strike="noStrike" cap="none" dirty="0" err="1">
                <a:solidFill>
                  <a:srgbClr val="22304F"/>
                </a:solidFill>
                <a:latin typeface="Bitter"/>
                <a:ea typeface="Bitter"/>
                <a:cs typeface="Bitter"/>
                <a:sym typeface="Bitter"/>
              </a:rPr>
              <a:t>arts</a:t>
            </a:r>
            <a:r>
              <a:rPr lang="pt-BR" b="0" i="0" u="none" strike="noStrike" cap="none" dirty="0">
                <a:solidFill>
                  <a:srgbClr val="22304F"/>
                </a:solidFill>
                <a:latin typeface="Bitter"/>
                <a:ea typeface="Bitter"/>
                <a:cs typeface="Bitter"/>
                <a:sym typeface="Bitter"/>
              </a:rPr>
              <a:t>. 13 e 13-A da Lei nº 11.345, de 2006.” (destaques acrescidos)</a:t>
            </a:r>
          </a:p>
          <a:p>
            <a:pPr marL="114300" marR="0" lvl="0" algn="just" rtl="0">
              <a:lnSpc>
                <a:spcPct val="150000"/>
              </a:lnSpc>
              <a:spcBef>
                <a:spcPts val="0"/>
              </a:spcBef>
              <a:spcAft>
                <a:spcPts val="0"/>
              </a:spcAft>
              <a:buClr>
                <a:srgbClr val="22304F"/>
              </a:buClr>
              <a:buSzPts val="1800"/>
            </a:pPr>
            <a:endParaRPr lang="en-US" sz="1800" b="0" i="0" u="none" strike="noStrike" cap="none" dirty="0">
              <a:solidFill>
                <a:srgbClr val="22304F"/>
              </a:solidFill>
              <a:latin typeface="Bitter"/>
              <a:ea typeface="Bitter"/>
              <a:cs typeface="Bitter"/>
              <a:sym typeface="Bitter"/>
            </a:endParaRPr>
          </a:p>
        </p:txBody>
      </p:sp>
      <p:sp>
        <p:nvSpPr>
          <p:cNvPr id="160" name="Google Shape;160;p20"/>
          <p:cNvSpPr/>
          <p:nvPr/>
        </p:nvSpPr>
        <p:spPr>
          <a:xfrm>
            <a:off x="10120964" y="168463"/>
            <a:ext cx="806100" cy="97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8464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8" name="Google Shape;158;p20"/>
          <p:cNvSpPr/>
          <p:nvPr/>
        </p:nvSpPr>
        <p:spPr>
          <a:xfrm>
            <a:off x="577000" y="312754"/>
            <a:ext cx="9543964" cy="5067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2600"/>
              <a:buFont typeface="Arial"/>
              <a:buNone/>
            </a:pPr>
            <a:r>
              <a:rPr lang="en-US" sz="2800" b="0" i="0" u="none" strike="noStrike" cap="all" dirty="0" err="1">
                <a:solidFill>
                  <a:srgbClr val="22304F"/>
                </a:solidFill>
                <a:latin typeface="Bitter"/>
                <a:ea typeface="Bitter"/>
                <a:cs typeface="Bitter"/>
                <a:sym typeface="Bitter"/>
              </a:rPr>
              <a:t>Tributação</a:t>
            </a:r>
            <a:r>
              <a:rPr lang="en-US" sz="2800" b="0" i="0" u="none" strike="noStrike" cap="all" dirty="0">
                <a:solidFill>
                  <a:srgbClr val="22304F"/>
                </a:solidFill>
                <a:latin typeface="Bitter"/>
                <a:ea typeface="Bitter"/>
                <a:cs typeface="Bitter"/>
                <a:sym typeface="Bitter"/>
              </a:rPr>
              <a:t> das </a:t>
            </a:r>
            <a:r>
              <a:rPr lang="en-US" sz="2800" b="0" i="0" u="none" strike="noStrike" cap="all" dirty="0" err="1">
                <a:solidFill>
                  <a:srgbClr val="22304F"/>
                </a:solidFill>
                <a:latin typeface="Bitter"/>
                <a:ea typeface="Bitter"/>
                <a:cs typeface="Bitter"/>
                <a:sym typeface="Bitter"/>
              </a:rPr>
              <a:t>Associações</a:t>
            </a:r>
            <a:r>
              <a:rPr lang="en-US" sz="2800" b="0" i="0" u="none" strike="noStrike" cap="all" dirty="0">
                <a:solidFill>
                  <a:srgbClr val="22304F"/>
                </a:solidFill>
                <a:latin typeface="Bitter"/>
                <a:ea typeface="Bitter"/>
                <a:cs typeface="Bitter"/>
                <a:sym typeface="Bitter"/>
              </a:rPr>
              <a:t> </a:t>
            </a:r>
            <a:r>
              <a:rPr lang="en-US" sz="2800" b="0" i="0" u="none" strike="noStrike" cap="all" dirty="0" err="1">
                <a:solidFill>
                  <a:srgbClr val="22304F"/>
                </a:solidFill>
                <a:latin typeface="Bitter"/>
                <a:ea typeface="Bitter"/>
                <a:cs typeface="Bitter"/>
                <a:sym typeface="Bitter"/>
              </a:rPr>
              <a:t>Civis</a:t>
            </a:r>
            <a:r>
              <a:rPr lang="en-US" sz="2800" b="0" i="0" u="none" strike="noStrike" cap="all" dirty="0">
                <a:solidFill>
                  <a:srgbClr val="22304F"/>
                </a:solidFill>
                <a:latin typeface="Bitter"/>
                <a:ea typeface="Bitter"/>
                <a:cs typeface="Bitter"/>
                <a:sym typeface="Bitter"/>
              </a:rPr>
              <a:t> </a:t>
            </a:r>
            <a:r>
              <a:rPr lang="en-US" sz="2800" b="0" i="0" u="none" strike="noStrike" cap="all" dirty="0" err="1">
                <a:solidFill>
                  <a:srgbClr val="22304F"/>
                </a:solidFill>
                <a:latin typeface="Bitter"/>
                <a:ea typeface="Bitter"/>
                <a:cs typeface="Bitter"/>
                <a:sym typeface="Bitter"/>
              </a:rPr>
              <a:t>sem</a:t>
            </a:r>
            <a:r>
              <a:rPr lang="en-US" sz="2800" b="0" i="0" u="none" strike="noStrike" cap="all" dirty="0">
                <a:solidFill>
                  <a:srgbClr val="22304F"/>
                </a:solidFill>
                <a:latin typeface="Bitter"/>
                <a:ea typeface="Bitter"/>
                <a:cs typeface="Bitter"/>
                <a:sym typeface="Bitter"/>
              </a:rPr>
              <a:t> Fins </a:t>
            </a:r>
            <a:r>
              <a:rPr lang="en-US" sz="2800" b="0" i="0" u="none" strike="noStrike" cap="all" dirty="0" err="1">
                <a:solidFill>
                  <a:srgbClr val="22304F"/>
                </a:solidFill>
                <a:latin typeface="Bitter"/>
                <a:ea typeface="Bitter"/>
                <a:cs typeface="Bitter"/>
                <a:sym typeface="Bitter"/>
              </a:rPr>
              <a:t>Lucrativos</a:t>
            </a:r>
            <a:endParaRPr sz="2600" b="1" i="0" u="none" strike="noStrike" cap="all" dirty="0">
              <a:solidFill>
                <a:srgbClr val="B2954A"/>
              </a:solidFill>
              <a:latin typeface="Bitter"/>
              <a:ea typeface="Bitter"/>
              <a:cs typeface="Bitter"/>
              <a:sym typeface="Bitter"/>
            </a:endParaRPr>
          </a:p>
        </p:txBody>
      </p:sp>
      <p:sp>
        <p:nvSpPr>
          <p:cNvPr id="159" name="Google Shape;159;p20"/>
          <p:cNvSpPr/>
          <p:nvPr/>
        </p:nvSpPr>
        <p:spPr>
          <a:xfrm>
            <a:off x="576998" y="1273356"/>
            <a:ext cx="11199364" cy="4902589"/>
          </a:xfrm>
          <a:prstGeom prst="rect">
            <a:avLst/>
          </a:prstGeom>
          <a:noFill/>
          <a:ln>
            <a:noFill/>
          </a:ln>
        </p:spPr>
        <p:txBody>
          <a:bodyPr spcFirstLastPara="1" wrap="square" lIns="91425" tIns="45700" rIns="91425" bIns="45700" anchor="t" anchorCtr="0">
            <a:noAutofit/>
          </a:bodyPr>
          <a:lstStyle/>
          <a:p>
            <a:pPr marL="457200" marR="0" lvl="0" indent="-342900" algn="just" rtl="0">
              <a:lnSpc>
                <a:spcPct val="150000"/>
              </a:lnSpc>
              <a:spcBef>
                <a:spcPts val="0"/>
              </a:spcBef>
              <a:spcAft>
                <a:spcPts val="0"/>
              </a:spcAft>
              <a:buClr>
                <a:srgbClr val="22304F"/>
              </a:buClr>
              <a:buSzPts val="1800"/>
              <a:buFont typeface="Bitter"/>
              <a:buChar char="●"/>
            </a:pPr>
            <a:r>
              <a:rPr lang="pt-BR" sz="1800" b="0" i="0" u="none" strike="noStrike" cap="none" dirty="0">
                <a:solidFill>
                  <a:srgbClr val="22304F"/>
                </a:solidFill>
                <a:latin typeface="Bitter"/>
                <a:ea typeface="Bitter"/>
                <a:cs typeface="Bitter"/>
                <a:sym typeface="Bitter"/>
              </a:rPr>
              <a:t>Entendimento fiscal baseado na revogação da parte final do §13 do artigo 27 da Lei nº 9.615/97 (Lei Pelé):</a:t>
            </a:r>
          </a:p>
          <a:p>
            <a:pPr marR="0" lvl="0" algn="just" rtl="0">
              <a:spcBef>
                <a:spcPts val="0"/>
              </a:spcBef>
              <a:spcAft>
                <a:spcPts val="0"/>
              </a:spcAft>
              <a:buClr>
                <a:srgbClr val="22304F"/>
              </a:buClr>
              <a:buSzPts val="1800"/>
            </a:pPr>
            <a:endParaRPr lang="pt-BR" sz="800" b="0" i="0" u="none" strike="noStrike" cap="none" dirty="0">
              <a:solidFill>
                <a:srgbClr val="22304F"/>
              </a:solidFill>
              <a:latin typeface="Bitter"/>
              <a:ea typeface="Bitter"/>
              <a:cs typeface="Bitter"/>
              <a:sym typeface="Bitter"/>
            </a:endParaRPr>
          </a:p>
          <a:p>
            <a:pPr marL="114300" marR="0" lvl="0" algn="just" rtl="0">
              <a:lnSpc>
                <a:spcPct val="150000"/>
              </a:lnSpc>
              <a:spcBef>
                <a:spcPts val="0"/>
              </a:spcBef>
              <a:spcAft>
                <a:spcPts val="0"/>
              </a:spcAft>
              <a:buClr>
                <a:srgbClr val="22304F"/>
              </a:buClr>
              <a:buSzPts val="1800"/>
            </a:pPr>
            <a:r>
              <a:rPr lang="pt-BR" sz="1800" b="0" i="0" u="none" strike="noStrike" cap="none" dirty="0">
                <a:solidFill>
                  <a:srgbClr val="22304F"/>
                </a:solidFill>
                <a:latin typeface="Bitter"/>
                <a:ea typeface="Bitter"/>
                <a:cs typeface="Bitter"/>
                <a:sym typeface="Bitter"/>
              </a:rPr>
              <a:t>“§ 13. Para os fins de fiscalização e controle do disposto nesta Lei, as atividades profissionais das entidades de prática desportiva, das entidades de administração de desporto e das ligas desportivas, independentemente da forma jurídica como estas estejam constituídas, equiparam-se às das sociedades empresárias, </a:t>
            </a:r>
            <a:r>
              <a:rPr lang="pt-BR" sz="1800" b="1" i="0" u="none" strike="noStrike" cap="none" dirty="0">
                <a:solidFill>
                  <a:srgbClr val="22304F"/>
                </a:solidFill>
                <a:latin typeface="Bitter"/>
                <a:ea typeface="Bitter"/>
                <a:cs typeface="Bitter"/>
                <a:sym typeface="Bitter"/>
              </a:rPr>
              <a:t>notadamente para efeitos tributários, fiscais, previdenciários, financeiros, contábeis e administrativos</a:t>
            </a:r>
            <a:r>
              <a:rPr lang="pt-BR" sz="1800" b="0" i="0" u="none" strike="noStrike" cap="none" dirty="0">
                <a:solidFill>
                  <a:srgbClr val="22304F"/>
                </a:solidFill>
                <a:latin typeface="Bitter"/>
                <a:ea typeface="Bitter"/>
                <a:cs typeface="Bitter"/>
                <a:sym typeface="Bitter"/>
              </a:rPr>
              <a:t>.                     (Incluído pela Lei nº 10.672, de 2003)</a:t>
            </a:r>
          </a:p>
          <a:p>
            <a:pPr marL="114300" marR="0" lvl="0" algn="just" rtl="0">
              <a:lnSpc>
                <a:spcPct val="150000"/>
              </a:lnSpc>
              <a:spcBef>
                <a:spcPts val="0"/>
              </a:spcBef>
              <a:spcAft>
                <a:spcPts val="0"/>
              </a:spcAft>
              <a:buClr>
                <a:srgbClr val="22304F"/>
              </a:buClr>
              <a:buSzPts val="1800"/>
            </a:pPr>
            <a:endParaRPr lang="pt-BR" sz="800" b="0" i="0" u="none" strike="noStrike" cap="none" dirty="0">
              <a:solidFill>
                <a:srgbClr val="22304F"/>
              </a:solidFill>
              <a:latin typeface="Bitter"/>
              <a:ea typeface="Bitter"/>
              <a:cs typeface="Bitter"/>
              <a:sym typeface="Bitter"/>
            </a:endParaRPr>
          </a:p>
          <a:p>
            <a:pPr marL="114300" marR="0" lvl="0" algn="just" rtl="0">
              <a:lnSpc>
                <a:spcPct val="150000"/>
              </a:lnSpc>
              <a:spcBef>
                <a:spcPts val="0"/>
              </a:spcBef>
              <a:spcAft>
                <a:spcPts val="0"/>
              </a:spcAft>
              <a:buClr>
                <a:srgbClr val="22304F"/>
              </a:buClr>
              <a:buSzPts val="1800"/>
            </a:pPr>
            <a:r>
              <a:rPr lang="pt-BR" sz="1800" b="0" i="0" u="none" strike="noStrike" cap="none" dirty="0">
                <a:solidFill>
                  <a:srgbClr val="22304F"/>
                </a:solidFill>
                <a:latin typeface="Bitter"/>
                <a:ea typeface="Bitter"/>
                <a:cs typeface="Bitter"/>
                <a:sym typeface="Bitter"/>
              </a:rPr>
              <a:t>§ 13.  Para os fins de fiscalização e controle do disposto nesta Lei, as atividades profissionais das entidades de que trata o caput deste artigo, independentemente da forma jurídica sob a qual estejam constituídas, equiparam-se às das sociedades empresárias.                      (Redação dada pela Lei nº 12.395, de 2011).</a:t>
            </a:r>
            <a:endParaRPr lang="en-US" sz="1800" b="0" i="0" u="none" strike="noStrike" cap="none" dirty="0">
              <a:solidFill>
                <a:srgbClr val="22304F"/>
              </a:solidFill>
              <a:latin typeface="Bitter"/>
              <a:ea typeface="Bitter"/>
              <a:cs typeface="Bitter"/>
              <a:sym typeface="Bitter"/>
            </a:endParaRPr>
          </a:p>
        </p:txBody>
      </p:sp>
      <p:sp>
        <p:nvSpPr>
          <p:cNvPr id="160" name="Google Shape;160;p20"/>
          <p:cNvSpPr/>
          <p:nvPr/>
        </p:nvSpPr>
        <p:spPr>
          <a:xfrm>
            <a:off x="10120964" y="168463"/>
            <a:ext cx="806100" cy="97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0957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8" name="Google Shape;158;p20"/>
          <p:cNvSpPr/>
          <p:nvPr/>
        </p:nvSpPr>
        <p:spPr>
          <a:xfrm>
            <a:off x="577000" y="417127"/>
            <a:ext cx="9543964" cy="5067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2600"/>
              <a:buFont typeface="Arial"/>
              <a:buNone/>
            </a:pPr>
            <a:r>
              <a:rPr lang="en-US" sz="2800" b="0" i="0" u="none" strike="noStrike" cap="all" dirty="0" err="1">
                <a:solidFill>
                  <a:srgbClr val="22304F"/>
                </a:solidFill>
                <a:latin typeface="Bitter"/>
                <a:ea typeface="Bitter"/>
                <a:cs typeface="Bitter"/>
                <a:sym typeface="Bitter"/>
              </a:rPr>
              <a:t>Tributação</a:t>
            </a:r>
            <a:r>
              <a:rPr lang="en-US" sz="2800" b="0" i="0" u="none" strike="noStrike" cap="all" dirty="0">
                <a:solidFill>
                  <a:srgbClr val="22304F"/>
                </a:solidFill>
                <a:latin typeface="Bitter"/>
                <a:ea typeface="Bitter"/>
                <a:cs typeface="Bitter"/>
                <a:sym typeface="Bitter"/>
              </a:rPr>
              <a:t> das </a:t>
            </a:r>
            <a:r>
              <a:rPr lang="en-US" sz="2800" b="0" i="0" u="none" strike="noStrike" cap="all" dirty="0" err="1">
                <a:solidFill>
                  <a:srgbClr val="22304F"/>
                </a:solidFill>
                <a:latin typeface="Bitter"/>
                <a:ea typeface="Bitter"/>
                <a:cs typeface="Bitter"/>
                <a:sym typeface="Bitter"/>
              </a:rPr>
              <a:t>Associações</a:t>
            </a:r>
            <a:r>
              <a:rPr lang="en-US" sz="2800" b="0" i="0" u="none" strike="noStrike" cap="all" dirty="0">
                <a:solidFill>
                  <a:srgbClr val="22304F"/>
                </a:solidFill>
                <a:latin typeface="Bitter"/>
                <a:ea typeface="Bitter"/>
                <a:cs typeface="Bitter"/>
                <a:sym typeface="Bitter"/>
              </a:rPr>
              <a:t> </a:t>
            </a:r>
            <a:r>
              <a:rPr lang="en-US" sz="2800" b="0" i="0" u="none" strike="noStrike" cap="all" dirty="0" err="1">
                <a:solidFill>
                  <a:srgbClr val="22304F"/>
                </a:solidFill>
                <a:latin typeface="Bitter"/>
                <a:ea typeface="Bitter"/>
                <a:cs typeface="Bitter"/>
                <a:sym typeface="Bitter"/>
              </a:rPr>
              <a:t>Civis</a:t>
            </a:r>
            <a:r>
              <a:rPr lang="en-US" sz="2800" b="0" i="0" u="none" strike="noStrike" cap="all" dirty="0">
                <a:solidFill>
                  <a:srgbClr val="22304F"/>
                </a:solidFill>
                <a:latin typeface="Bitter"/>
                <a:ea typeface="Bitter"/>
                <a:cs typeface="Bitter"/>
                <a:sym typeface="Bitter"/>
              </a:rPr>
              <a:t> </a:t>
            </a:r>
            <a:r>
              <a:rPr lang="en-US" sz="2800" b="0" i="0" u="none" strike="noStrike" cap="all" dirty="0" err="1">
                <a:solidFill>
                  <a:srgbClr val="22304F"/>
                </a:solidFill>
                <a:latin typeface="Bitter"/>
                <a:ea typeface="Bitter"/>
                <a:cs typeface="Bitter"/>
                <a:sym typeface="Bitter"/>
              </a:rPr>
              <a:t>sem</a:t>
            </a:r>
            <a:r>
              <a:rPr lang="en-US" sz="2800" b="0" i="0" u="none" strike="noStrike" cap="all" dirty="0">
                <a:solidFill>
                  <a:srgbClr val="22304F"/>
                </a:solidFill>
                <a:latin typeface="Bitter"/>
                <a:ea typeface="Bitter"/>
                <a:cs typeface="Bitter"/>
                <a:sym typeface="Bitter"/>
              </a:rPr>
              <a:t> Fins </a:t>
            </a:r>
            <a:r>
              <a:rPr lang="en-US" sz="2800" b="0" i="0" u="none" strike="noStrike" cap="all" dirty="0" err="1">
                <a:solidFill>
                  <a:srgbClr val="22304F"/>
                </a:solidFill>
                <a:latin typeface="Bitter"/>
                <a:ea typeface="Bitter"/>
                <a:cs typeface="Bitter"/>
                <a:sym typeface="Bitter"/>
              </a:rPr>
              <a:t>Lucrativos</a:t>
            </a:r>
            <a:endParaRPr sz="2600" b="1" i="0" u="none" strike="noStrike" cap="all" dirty="0">
              <a:solidFill>
                <a:srgbClr val="B2954A"/>
              </a:solidFill>
              <a:latin typeface="Bitter"/>
              <a:ea typeface="Bitter"/>
              <a:cs typeface="Bitter"/>
              <a:sym typeface="Bitter"/>
            </a:endParaRPr>
          </a:p>
        </p:txBody>
      </p:sp>
      <p:sp>
        <p:nvSpPr>
          <p:cNvPr id="159" name="Google Shape;159;p20"/>
          <p:cNvSpPr/>
          <p:nvPr/>
        </p:nvSpPr>
        <p:spPr>
          <a:xfrm>
            <a:off x="576998" y="1428101"/>
            <a:ext cx="11199364" cy="4649426"/>
          </a:xfrm>
          <a:prstGeom prst="rect">
            <a:avLst/>
          </a:prstGeom>
          <a:noFill/>
          <a:ln>
            <a:noFill/>
          </a:ln>
        </p:spPr>
        <p:txBody>
          <a:bodyPr spcFirstLastPara="1" wrap="square" lIns="91425" tIns="45700" rIns="91425" bIns="45700" anchor="t" anchorCtr="0">
            <a:noAutofit/>
          </a:bodyPr>
          <a:lstStyle/>
          <a:p>
            <a:pPr marL="457200" marR="0" lvl="0" indent="-342900" algn="just" rtl="0">
              <a:spcBef>
                <a:spcPts val="0"/>
              </a:spcBef>
              <a:spcAft>
                <a:spcPts val="0"/>
              </a:spcAft>
              <a:buClr>
                <a:srgbClr val="22304F"/>
              </a:buClr>
              <a:buSzPts val="1800"/>
              <a:buFont typeface="Bitter"/>
              <a:buChar char="●"/>
            </a:pPr>
            <a:r>
              <a:rPr lang="pt-BR" sz="1800" b="0" i="0" u="none" strike="noStrike" cap="none" dirty="0">
                <a:solidFill>
                  <a:srgbClr val="22304F"/>
                </a:solidFill>
                <a:latin typeface="Bitter"/>
                <a:ea typeface="Bitter"/>
                <a:cs typeface="Bitter"/>
                <a:sym typeface="Bitter"/>
              </a:rPr>
              <a:t>Em sessão de 14.05.2019, a Primeira Turma Ordinária da 3ª Câmara da Primeira Seção do CARF </a:t>
            </a:r>
            <a:r>
              <a:rPr lang="pt-BR" sz="1800" dirty="0">
                <a:solidFill>
                  <a:srgbClr val="22304F"/>
                </a:solidFill>
                <a:latin typeface="Bitter"/>
                <a:ea typeface="Bitter"/>
                <a:cs typeface="Bitter"/>
                <a:sym typeface="Bitter"/>
              </a:rPr>
              <a:t>proferiu o </a:t>
            </a:r>
            <a:r>
              <a:rPr lang="pt-BR" sz="1800" b="0" i="0" u="none" strike="noStrike" cap="none" dirty="0">
                <a:solidFill>
                  <a:srgbClr val="22304F"/>
                </a:solidFill>
                <a:latin typeface="Bitter"/>
                <a:ea typeface="Bitter"/>
                <a:cs typeface="Bitter"/>
                <a:sym typeface="Bitter"/>
              </a:rPr>
              <a:t>Acórdão nº 1301-003.869 no processo nº 19515.720764/2017-08 (SPFC):</a:t>
            </a:r>
            <a:endParaRPr lang="pt-BR" sz="800" b="0" i="0" u="none" strike="noStrike" cap="none" dirty="0">
              <a:solidFill>
                <a:srgbClr val="22304F"/>
              </a:solidFill>
              <a:latin typeface="Bitter"/>
              <a:ea typeface="Bitter"/>
              <a:cs typeface="Bitter"/>
              <a:sym typeface="Bitter"/>
            </a:endParaRPr>
          </a:p>
          <a:p>
            <a:pPr marL="114300" marR="0" lvl="0" algn="just" rtl="0">
              <a:spcBef>
                <a:spcPts val="0"/>
              </a:spcBef>
              <a:spcAft>
                <a:spcPts val="0"/>
              </a:spcAft>
              <a:buClr>
                <a:srgbClr val="22304F"/>
              </a:buClr>
              <a:buSzPts val="1800"/>
            </a:pPr>
            <a:r>
              <a:rPr lang="pt-BR" b="0" i="0" u="none" strike="noStrike" cap="none" dirty="0">
                <a:solidFill>
                  <a:srgbClr val="22304F"/>
                </a:solidFill>
                <a:latin typeface="Bitter"/>
                <a:ea typeface="Bitter"/>
                <a:cs typeface="Bitter"/>
                <a:sym typeface="Bitter"/>
              </a:rPr>
              <a:t>“Ano-calendário: 2012, 2013</a:t>
            </a:r>
          </a:p>
          <a:p>
            <a:pPr marL="114300" marR="0" lvl="0" algn="just" rtl="0">
              <a:spcBef>
                <a:spcPts val="0"/>
              </a:spcBef>
              <a:spcAft>
                <a:spcPts val="0"/>
              </a:spcAft>
              <a:buClr>
                <a:srgbClr val="22304F"/>
              </a:buClr>
              <a:buSzPts val="1800"/>
            </a:pPr>
            <a:r>
              <a:rPr lang="pt-BR" b="0" i="0" u="none" strike="noStrike" cap="none" dirty="0">
                <a:solidFill>
                  <a:srgbClr val="22304F"/>
                </a:solidFill>
                <a:latin typeface="Bitter"/>
                <a:ea typeface="Bitter"/>
                <a:cs typeface="Bitter"/>
                <a:sym typeface="Bitter"/>
              </a:rPr>
              <a:t>ISENÇÃO. ENTIDADES DE DESPORTO PROFISSIONAL DA MODALIDADE FUTEBOL. FICÇÃO JURÍDICA. ALCANCE DOS EFEITOS.</a:t>
            </a:r>
          </a:p>
          <a:p>
            <a:pPr marL="114300" marR="0" lvl="0" algn="just" rtl="0">
              <a:spcBef>
                <a:spcPts val="0"/>
              </a:spcBef>
              <a:spcAft>
                <a:spcPts val="0"/>
              </a:spcAft>
              <a:buClr>
                <a:srgbClr val="22304F"/>
              </a:buClr>
              <a:buSzPts val="1800"/>
            </a:pPr>
            <a:r>
              <a:rPr lang="pt-BR" b="1" i="0" u="none" strike="noStrike" cap="none" dirty="0">
                <a:solidFill>
                  <a:srgbClr val="22304F"/>
                </a:solidFill>
                <a:latin typeface="Bitter"/>
                <a:ea typeface="Bitter"/>
                <a:cs typeface="Bitter"/>
                <a:sym typeface="Bitter"/>
              </a:rPr>
              <a:t>As entidades desportivas de caráter profissional na modalidade futebol gozam de isenção, por se enquadrarem como associações civis sem fins lucrativos nos termos da lei</a:t>
            </a:r>
            <a:r>
              <a:rPr lang="pt-BR" b="0" i="0" u="none" strike="noStrike" cap="none" dirty="0">
                <a:solidFill>
                  <a:srgbClr val="22304F"/>
                </a:solidFill>
                <a:latin typeface="Bitter"/>
                <a:ea typeface="Bitter"/>
                <a:cs typeface="Bitter"/>
                <a:sym typeface="Bitter"/>
              </a:rPr>
              <a:t>.</a:t>
            </a:r>
          </a:p>
          <a:p>
            <a:pPr marL="114300" marR="0" lvl="0" algn="just" rtl="0">
              <a:spcBef>
                <a:spcPts val="0"/>
              </a:spcBef>
              <a:spcAft>
                <a:spcPts val="0"/>
              </a:spcAft>
              <a:buClr>
                <a:srgbClr val="22304F"/>
              </a:buClr>
              <a:buSzPts val="1800"/>
            </a:pPr>
            <a:r>
              <a:rPr lang="pt-BR" b="0" i="0" u="none" strike="noStrike" cap="none" dirty="0">
                <a:solidFill>
                  <a:srgbClr val="22304F"/>
                </a:solidFill>
                <a:latin typeface="Bitter"/>
                <a:ea typeface="Bitter"/>
                <a:cs typeface="Bitter"/>
                <a:sym typeface="Bitter"/>
              </a:rPr>
              <a:t>As entidades sem finalidade de lucro são aquelas em que o resultado positivo não é destinado aos detentores do patrimônio líquido e o lucro ou prejuízo são denominados, respectivamente, de superávit ou déficit. </a:t>
            </a:r>
            <a:r>
              <a:rPr lang="pt-BR" b="1" i="0" u="none" strike="noStrike" cap="none" dirty="0">
                <a:solidFill>
                  <a:srgbClr val="22304F"/>
                </a:solidFill>
                <a:latin typeface="Bitter"/>
                <a:ea typeface="Bitter"/>
                <a:cs typeface="Bitter"/>
                <a:sym typeface="Bitter"/>
              </a:rPr>
              <a:t>Desse modo, o fato da associação realizar atividades econômicas não permite concluir que ela possui finalidade lucrativa, pelo contrário, faz parte do seu escopo de obter recursos para fomentar suas atividades empresariais</a:t>
            </a:r>
            <a:r>
              <a:rPr lang="pt-BR" b="0" i="0" u="none" strike="noStrike" cap="none" dirty="0">
                <a:solidFill>
                  <a:srgbClr val="22304F"/>
                </a:solidFill>
                <a:latin typeface="Bitter"/>
                <a:ea typeface="Bitter"/>
                <a:cs typeface="Bitter"/>
                <a:sym typeface="Bitter"/>
              </a:rPr>
              <a:t>.</a:t>
            </a:r>
          </a:p>
          <a:p>
            <a:pPr marL="114300" marR="0" lvl="0" algn="just" rtl="0">
              <a:spcBef>
                <a:spcPts val="0"/>
              </a:spcBef>
              <a:spcAft>
                <a:spcPts val="0"/>
              </a:spcAft>
              <a:buClr>
                <a:srgbClr val="22304F"/>
              </a:buClr>
              <a:buSzPts val="1800"/>
            </a:pPr>
            <a:r>
              <a:rPr lang="pt-BR" b="1" i="0" u="sng" strike="noStrike" cap="none" dirty="0">
                <a:solidFill>
                  <a:srgbClr val="22304F"/>
                </a:solidFill>
                <a:latin typeface="Bitter"/>
                <a:ea typeface="Bitter"/>
                <a:cs typeface="Bitter"/>
                <a:sym typeface="Bitter"/>
              </a:rPr>
              <a:t>A equiparação às sociedades empresárias estabelecida pela Lei Pelé em seu art. 27, §13º, possui natureza de ficção jurídica, se restringindo, portanto, apenas aos aspectos que a própria lei dispôs, é dizer, no tocante à fiscalização e controle do que for disposto naquele diploma normativo, não abrangendo outros aspectos, mormente o tributário</a:t>
            </a:r>
            <a:r>
              <a:rPr lang="pt-BR" b="0" i="0" u="none" strike="noStrike" cap="none" dirty="0">
                <a:solidFill>
                  <a:srgbClr val="22304F"/>
                </a:solidFill>
                <a:latin typeface="Bitter"/>
                <a:ea typeface="Bitter"/>
                <a:cs typeface="Bitter"/>
                <a:sym typeface="Bitter"/>
              </a:rPr>
              <a:t>.</a:t>
            </a:r>
          </a:p>
          <a:p>
            <a:pPr marL="114300" marR="0" lvl="0" algn="just" rtl="0">
              <a:spcBef>
                <a:spcPts val="0"/>
              </a:spcBef>
              <a:spcAft>
                <a:spcPts val="0"/>
              </a:spcAft>
              <a:buClr>
                <a:srgbClr val="22304F"/>
              </a:buClr>
              <a:buSzPts val="1800"/>
            </a:pPr>
            <a:r>
              <a:rPr lang="pt-BR" b="0" i="0" u="none" strike="noStrike" cap="none" dirty="0">
                <a:solidFill>
                  <a:srgbClr val="22304F"/>
                </a:solidFill>
                <a:latin typeface="Bitter"/>
                <a:ea typeface="Bitter"/>
                <a:cs typeface="Bitter"/>
                <a:sym typeface="Bitter"/>
              </a:rPr>
              <a:t>(...).” (destaques acrescidos)</a:t>
            </a:r>
          </a:p>
          <a:p>
            <a:pPr marL="457200" marR="0" lvl="0" indent="-342900" algn="just" rtl="0">
              <a:lnSpc>
                <a:spcPct val="150000"/>
              </a:lnSpc>
              <a:spcBef>
                <a:spcPts val="0"/>
              </a:spcBef>
              <a:spcAft>
                <a:spcPts val="0"/>
              </a:spcAft>
              <a:buClr>
                <a:srgbClr val="22304F"/>
              </a:buClr>
              <a:buSzPts val="1800"/>
              <a:buFont typeface="Bitter"/>
              <a:buChar char="●"/>
            </a:pPr>
            <a:endParaRPr lang="en-US" sz="1800" b="0" i="0" u="none" strike="noStrike" cap="none" dirty="0">
              <a:solidFill>
                <a:srgbClr val="22304F"/>
              </a:solidFill>
              <a:latin typeface="Bitter"/>
              <a:ea typeface="Bitter"/>
              <a:cs typeface="Bitter"/>
              <a:sym typeface="Bitter"/>
            </a:endParaRPr>
          </a:p>
        </p:txBody>
      </p:sp>
      <p:sp>
        <p:nvSpPr>
          <p:cNvPr id="160" name="Google Shape;160;p20"/>
          <p:cNvSpPr/>
          <p:nvPr/>
        </p:nvSpPr>
        <p:spPr>
          <a:xfrm>
            <a:off x="10120964" y="168463"/>
            <a:ext cx="806100" cy="97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6312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8" name="Google Shape;158;p20"/>
          <p:cNvSpPr/>
          <p:nvPr/>
        </p:nvSpPr>
        <p:spPr>
          <a:xfrm>
            <a:off x="577000" y="417127"/>
            <a:ext cx="9543964" cy="5067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2600"/>
              <a:buFont typeface="Arial"/>
              <a:buNone/>
            </a:pPr>
            <a:r>
              <a:rPr lang="en-US" sz="2800" b="0" i="0" u="none" strike="noStrike" cap="all" dirty="0" err="1">
                <a:solidFill>
                  <a:srgbClr val="22304F"/>
                </a:solidFill>
                <a:latin typeface="Bitter"/>
                <a:ea typeface="Bitter"/>
                <a:cs typeface="Bitter"/>
                <a:sym typeface="Bitter"/>
              </a:rPr>
              <a:t>Tributação</a:t>
            </a:r>
            <a:r>
              <a:rPr lang="en-US" sz="2800" b="0" i="0" u="none" strike="noStrike" cap="all" dirty="0">
                <a:solidFill>
                  <a:srgbClr val="22304F"/>
                </a:solidFill>
                <a:latin typeface="Bitter"/>
                <a:ea typeface="Bitter"/>
                <a:cs typeface="Bitter"/>
                <a:sym typeface="Bitter"/>
              </a:rPr>
              <a:t> das </a:t>
            </a:r>
            <a:r>
              <a:rPr lang="en-US" sz="2800" b="0" i="0" u="none" strike="noStrike" cap="all" dirty="0" err="1">
                <a:solidFill>
                  <a:srgbClr val="22304F"/>
                </a:solidFill>
                <a:latin typeface="Bitter"/>
                <a:ea typeface="Bitter"/>
                <a:cs typeface="Bitter"/>
                <a:sym typeface="Bitter"/>
              </a:rPr>
              <a:t>Associações</a:t>
            </a:r>
            <a:r>
              <a:rPr lang="en-US" sz="2800" b="0" i="0" u="none" strike="noStrike" cap="all" dirty="0">
                <a:solidFill>
                  <a:srgbClr val="22304F"/>
                </a:solidFill>
                <a:latin typeface="Bitter"/>
                <a:ea typeface="Bitter"/>
                <a:cs typeface="Bitter"/>
                <a:sym typeface="Bitter"/>
              </a:rPr>
              <a:t> </a:t>
            </a:r>
            <a:r>
              <a:rPr lang="en-US" sz="2800" b="0" i="0" u="none" strike="noStrike" cap="all" dirty="0" err="1">
                <a:solidFill>
                  <a:srgbClr val="22304F"/>
                </a:solidFill>
                <a:latin typeface="Bitter"/>
                <a:ea typeface="Bitter"/>
                <a:cs typeface="Bitter"/>
                <a:sym typeface="Bitter"/>
              </a:rPr>
              <a:t>Civis</a:t>
            </a:r>
            <a:r>
              <a:rPr lang="en-US" sz="2800" b="0" i="0" u="none" strike="noStrike" cap="all" dirty="0">
                <a:solidFill>
                  <a:srgbClr val="22304F"/>
                </a:solidFill>
                <a:latin typeface="Bitter"/>
                <a:ea typeface="Bitter"/>
                <a:cs typeface="Bitter"/>
                <a:sym typeface="Bitter"/>
              </a:rPr>
              <a:t> </a:t>
            </a:r>
            <a:r>
              <a:rPr lang="en-US" sz="2800" b="0" i="0" u="none" strike="noStrike" cap="all" dirty="0" err="1">
                <a:solidFill>
                  <a:srgbClr val="22304F"/>
                </a:solidFill>
                <a:latin typeface="Bitter"/>
                <a:ea typeface="Bitter"/>
                <a:cs typeface="Bitter"/>
                <a:sym typeface="Bitter"/>
              </a:rPr>
              <a:t>sem</a:t>
            </a:r>
            <a:r>
              <a:rPr lang="en-US" sz="2800" b="0" i="0" u="none" strike="noStrike" cap="all" dirty="0">
                <a:solidFill>
                  <a:srgbClr val="22304F"/>
                </a:solidFill>
                <a:latin typeface="Bitter"/>
                <a:ea typeface="Bitter"/>
                <a:cs typeface="Bitter"/>
                <a:sym typeface="Bitter"/>
              </a:rPr>
              <a:t> Fins </a:t>
            </a:r>
            <a:r>
              <a:rPr lang="en-US" sz="2800" b="0" i="0" u="none" strike="noStrike" cap="all" dirty="0" err="1">
                <a:solidFill>
                  <a:srgbClr val="22304F"/>
                </a:solidFill>
                <a:latin typeface="Bitter"/>
                <a:ea typeface="Bitter"/>
                <a:cs typeface="Bitter"/>
                <a:sym typeface="Bitter"/>
              </a:rPr>
              <a:t>Lucrativos</a:t>
            </a:r>
            <a:endParaRPr sz="2600" b="1" i="0" u="none" strike="noStrike" cap="all" dirty="0">
              <a:solidFill>
                <a:srgbClr val="B2954A"/>
              </a:solidFill>
              <a:latin typeface="Bitter"/>
              <a:ea typeface="Bitter"/>
              <a:cs typeface="Bitter"/>
              <a:sym typeface="Bitter"/>
            </a:endParaRPr>
          </a:p>
        </p:txBody>
      </p:sp>
      <p:sp>
        <p:nvSpPr>
          <p:cNvPr id="159" name="Google Shape;159;p20"/>
          <p:cNvSpPr/>
          <p:nvPr/>
        </p:nvSpPr>
        <p:spPr>
          <a:xfrm>
            <a:off x="576998" y="2208574"/>
            <a:ext cx="11199364" cy="4649426"/>
          </a:xfrm>
          <a:prstGeom prst="rect">
            <a:avLst/>
          </a:prstGeom>
          <a:noFill/>
          <a:ln>
            <a:noFill/>
          </a:ln>
        </p:spPr>
        <p:txBody>
          <a:bodyPr spcFirstLastPara="1" wrap="square" lIns="91425" tIns="45700" rIns="91425" bIns="45700" anchor="t" anchorCtr="0">
            <a:noAutofit/>
          </a:bodyPr>
          <a:lstStyle/>
          <a:p>
            <a:pPr marL="457200" marR="0" lvl="0" indent="-342900" algn="just" rtl="0">
              <a:lnSpc>
                <a:spcPct val="150000"/>
              </a:lnSpc>
              <a:spcBef>
                <a:spcPts val="0"/>
              </a:spcBef>
              <a:spcAft>
                <a:spcPts val="0"/>
              </a:spcAft>
              <a:buClr>
                <a:srgbClr val="22304F"/>
              </a:buClr>
              <a:buSzPts val="1800"/>
              <a:buFont typeface="Bitter"/>
              <a:buChar char="●"/>
            </a:pPr>
            <a:r>
              <a:rPr lang="pt-BR" sz="1800" b="0" i="0" u="none" strike="noStrike" cap="none" dirty="0">
                <a:solidFill>
                  <a:srgbClr val="22304F"/>
                </a:solidFill>
                <a:latin typeface="Bitter"/>
                <a:ea typeface="Bitter"/>
                <a:cs typeface="Bitter"/>
                <a:sym typeface="Bitter"/>
              </a:rPr>
              <a:t>Com base no Parecer DENOR/CGU/AGU nº 04/2013, o qual vincula a PGFN tal qual por ela própria reconhecido no Parecer PGFN/CAT nº 587/2013, o qual por sua vez, conforma entendimento jurídico a ser adotado pela RFB, o que está refletido na </a:t>
            </a:r>
            <a:r>
              <a:rPr lang="pt-BR" sz="1800" dirty="0">
                <a:solidFill>
                  <a:srgbClr val="22304F"/>
                </a:solidFill>
                <a:latin typeface="Bitter"/>
              </a:rPr>
              <a:t>Solução de Consulta COSIT nº 231/2018, </a:t>
            </a:r>
            <a:r>
              <a:rPr lang="pt-BR" sz="1800" b="1" u="sng" dirty="0">
                <a:solidFill>
                  <a:srgbClr val="22304F"/>
                </a:solidFill>
                <a:latin typeface="Bitter"/>
              </a:rPr>
              <a:t>a partir de 17 de março de 2011 são isentas as Associações Civis sem fins lucrativos que cumprem as disposições da Lei nº 9.532/1997 e dos incisos I a VIII do art. 18-A da Lei nº 9.615/1997</a:t>
            </a:r>
            <a:r>
              <a:rPr lang="pt-BR" sz="1800" dirty="0">
                <a:solidFill>
                  <a:srgbClr val="22304F"/>
                </a:solidFill>
                <a:latin typeface="Bitter"/>
              </a:rPr>
              <a:t>.</a:t>
            </a:r>
          </a:p>
          <a:p>
            <a:pPr marL="457200" marR="0" lvl="0" indent="-342900" algn="just" rtl="0">
              <a:lnSpc>
                <a:spcPct val="150000"/>
              </a:lnSpc>
              <a:spcBef>
                <a:spcPts val="0"/>
              </a:spcBef>
              <a:spcAft>
                <a:spcPts val="0"/>
              </a:spcAft>
              <a:buClr>
                <a:srgbClr val="22304F"/>
              </a:buClr>
              <a:buSzPts val="1800"/>
              <a:buFont typeface="Bitter"/>
              <a:buChar char="●"/>
            </a:pPr>
            <a:r>
              <a:rPr lang="pt-BR" sz="1800" dirty="0">
                <a:solidFill>
                  <a:srgbClr val="22304F"/>
                </a:solidFill>
                <a:latin typeface="Bitter"/>
                <a:sym typeface="Bitter"/>
              </a:rPr>
              <a:t>Resta ainda a controvérsia, quanto ao passado, para períodos anteriores a 2011, ainda objeto de contencioso em âmbito administrativo.</a:t>
            </a:r>
          </a:p>
          <a:p>
            <a:pPr marL="457200" marR="0" lvl="0" indent="-342900" algn="just" rtl="0">
              <a:lnSpc>
                <a:spcPct val="150000"/>
              </a:lnSpc>
              <a:spcBef>
                <a:spcPts val="0"/>
              </a:spcBef>
              <a:spcAft>
                <a:spcPts val="0"/>
              </a:spcAft>
              <a:buClr>
                <a:srgbClr val="22304F"/>
              </a:buClr>
              <a:buSzPts val="1800"/>
              <a:buFont typeface="Bitter"/>
              <a:buChar char="●"/>
            </a:pPr>
            <a:endParaRPr lang="en-US" sz="1800" b="0" i="0" u="none" strike="noStrike" cap="none" dirty="0">
              <a:solidFill>
                <a:srgbClr val="22304F"/>
              </a:solidFill>
              <a:latin typeface="Bitter"/>
              <a:ea typeface="Bitter"/>
              <a:cs typeface="Bitter"/>
              <a:sym typeface="Bitter"/>
            </a:endParaRPr>
          </a:p>
        </p:txBody>
      </p:sp>
      <p:sp>
        <p:nvSpPr>
          <p:cNvPr id="160" name="Google Shape;160;p20"/>
          <p:cNvSpPr/>
          <p:nvPr/>
        </p:nvSpPr>
        <p:spPr>
          <a:xfrm>
            <a:off x="10120964" y="168463"/>
            <a:ext cx="806100" cy="97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4782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0"/>
          <p:cNvSpPr txBox="1"/>
          <p:nvPr/>
        </p:nvSpPr>
        <p:spPr>
          <a:xfrm>
            <a:off x="96707" y="6246761"/>
            <a:ext cx="66351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400" b="0" i="0" u="none" strike="noStrike" cap="none" dirty="0">
              <a:solidFill>
                <a:srgbClr val="000000"/>
              </a:solidFill>
              <a:latin typeface="Arial"/>
              <a:ea typeface="Arial"/>
              <a:cs typeface="Arial"/>
              <a:sym typeface="Arial"/>
            </a:endParaRPr>
          </a:p>
        </p:txBody>
      </p:sp>
      <p:sp>
        <p:nvSpPr>
          <p:cNvPr id="158" name="Google Shape;158;p20"/>
          <p:cNvSpPr/>
          <p:nvPr/>
        </p:nvSpPr>
        <p:spPr>
          <a:xfrm>
            <a:off x="576998" y="331098"/>
            <a:ext cx="8779436" cy="5067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2600"/>
              <a:buFont typeface="Arial"/>
              <a:buNone/>
            </a:pPr>
            <a:r>
              <a:rPr lang="pt-BR" sz="2600" b="1" i="0" u="none" strike="noStrike" cap="none" dirty="0">
                <a:solidFill>
                  <a:srgbClr val="22304F"/>
                </a:solidFill>
                <a:latin typeface="Bitter"/>
                <a:ea typeface="Bitter"/>
                <a:cs typeface="Bitter"/>
                <a:sym typeface="Bitter"/>
              </a:rPr>
              <a:t>REGIMES DE TRIBUTAÇÃO DA PESSOA JURÍDICA</a:t>
            </a:r>
            <a:endParaRPr lang="pt-BR" sz="2600" b="1" i="0" u="none" strike="noStrike" cap="none" dirty="0">
              <a:solidFill>
                <a:srgbClr val="B2954A"/>
              </a:solidFill>
              <a:latin typeface="Bitter"/>
              <a:ea typeface="Bitter"/>
              <a:cs typeface="Bitter"/>
              <a:sym typeface="Bitter"/>
            </a:endParaRPr>
          </a:p>
        </p:txBody>
      </p:sp>
      <p:sp>
        <p:nvSpPr>
          <p:cNvPr id="159" name="Google Shape;159;p20"/>
          <p:cNvSpPr/>
          <p:nvPr/>
        </p:nvSpPr>
        <p:spPr>
          <a:xfrm>
            <a:off x="576998" y="1039070"/>
            <a:ext cx="10695900" cy="5006419"/>
          </a:xfrm>
          <a:prstGeom prst="rect">
            <a:avLst/>
          </a:prstGeom>
          <a:noFill/>
          <a:ln>
            <a:noFill/>
          </a:ln>
        </p:spPr>
        <p:txBody>
          <a:bodyPr spcFirstLastPara="1" wrap="square" lIns="91425" tIns="45700" rIns="91425" bIns="45700" anchor="t" anchorCtr="0">
            <a:noAutofit/>
          </a:bodyPr>
          <a:lstStyle/>
          <a:p>
            <a:pPr marL="457200" marR="0" lvl="0" indent="-342900" algn="just" rtl="0">
              <a:lnSpc>
                <a:spcPct val="150000"/>
              </a:lnSpc>
              <a:spcBef>
                <a:spcPts val="0"/>
              </a:spcBef>
              <a:spcAft>
                <a:spcPts val="0"/>
              </a:spcAft>
              <a:buClr>
                <a:srgbClr val="22304F"/>
              </a:buClr>
              <a:buSzPts val="1800"/>
              <a:buFont typeface="Bitter"/>
              <a:buChar char="●"/>
            </a:pPr>
            <a:r>
              <a:rPr lang="en-US" sz="1800" b="0" i="0" u="none" strike="noStrike" cap="none" dirty="0">
                <a:solidFill>
                  <a:srgbClr val="22304F"/>
                </a:solidFill>
                <a:latin typeface="Bitter"/>
                <a:ea typeface="Bitter"/>
                <a:cs typeface="Bitter"/>
                <a:sym typeface="Bitter"/>
              </a:rPr>
              <a:t>LUCRO REAL:</a:t>
            </a:r>
          </a:p>
          <a:p>
            <a:pPr marL="400050" marR="0" lvl="0" indent="-285750" algn="just" rtl="0">
              <a:lnSpc>
                <a:spcPct val="150000"/>
              </a:lnSpc>
              <a:spcBef>
                <a:spcPts val="0"/>
              </a:spcBef>
              <a:spcAft>
                <a:spcPts val="0"/>
              </a:spcAft>
              <a:buClr>
                <a:srgbClr val="22304F"/>
              </a:buClr>
              <a:buSzPts val="1800"/>
              <a:buFont typeface="Arial" panose="020B0604020202020204" pitchFamily="34" charset="0"/>
              <a:buChar char="•"/>
            </a:pPr>
            <a:r>
              <a:rPr lang="pt-BR" sz="1800" dirty="0">
                <a:solidFill>
                  <a:srgbClr val="22304F"/>
                </a:solidFill>
                <a:latin typeface="Bitter"/>
                <a:ea typeface="Bitter"/>
                <a:cs typeface="Bitter"/>
                <a:sym typeface="Bitter"/>
              </a:rPr>
              <a:t>É </a:t>
            </a:r>
            <a:r>
              <a:rPr lang="pt-BR" sz="1800" b="0" i="0" u="none" strike="noStrike" cap="none" dirty="0">
                <a:solidFill>
                  <a:srgbClr val="22304F"/>
                </a:solidFill>
                <a:latin typeface="Bitter"/>
                <a:ea typeface="Bitter"/>
                <a:cs typeface="Bitter"/>
                <a:sym typeface="Bitter"/>
              </a:rPr>
              <a:t>a regra geral para a apuração do IRPJ e da CSLL, cuja base parte do lucro contábil da pessoa jurídica e sofre adições e exclusões determinadas pela legislação tributária (com outras especificidades para a CSLL). Salvo exceções legais, as pessoas jurídicas sujeitas ao Lucro Real submetem-se à Contribuição ao PIS e à COFINS não cumulativas.</a:t>
            </a:r>
          </a:p>
          <a:p>
            <a:pPr marL="400050" marR="0" lvl="0" indent="-285750" algn="just" rtl="0">
              <a:lnSpc>
                <a:spcPct val="150000"/>
              </a:lnSpc>
              <a:spcBef>
                <a:spcPts val="0"/>
              </a:spcBef>
              <a:spcAft>
                <a:spcPts val="0"/>
              </a:spcAft>
              <a:buClr>
                <a:srgbClr val="22304F"/>
              </a:buClr>
              <a:buSzPts val="1800"/>
              <a:buFont typeface="Arial" panose="020B0604020202020204" pitchFamily="34" charset="0"/>
              <a:buChar char="•"/>
            </a:pPr>
            <a:r>
              <a:rPr lang="pt-BR" sz="1800" dirty="0">
                <a:solidFill>
                  <a:srgbClr val="22304F"/>
                </a:solidFill>
                <a:latin typeface="Bitter"/>
                <a:ea typeface="Bitter"/>
                <a:cs typeface="Bitter"/>
                <a:sym typeface="Bitter"/>
              </a:rPr>
              <a:t>Pessoas obrigadas ao Lucro Real: cuja receita bruta total no ano-calendário anterior seja superior a R$ 78 MM ou a R$ 6,5 MM multiplicado pelo número de meses de atividade do ano-calendário anterior; atividades específicas, como bancos, corretoras de títulos, valores mobiliários e câmbio, seguradoras e empresas de capitalização e entidades de previdência privada aberta; empresas que </a:t>
            </a:r>
            <a:r>
              <a:rPr lang="pt-BR" altLang="en-US" sz="1800" dirty="0">
                <a:solidFill>
                  <a:srgbClr val="22304F"/>
                </a:solidFill>
                <a:latin typeface="Bitter"/>
              </a:rPr>
              <a:t>tenham lucros, rendimentos ou ganhos de capital oriundos do exterior decorrentes, por exemplo, de coligadas ou controladas, entre outras.</a:t>
            </a:r>
          </a:p>
          <a:p>
            <a:pPr marL="400050" marR="0" lvl="0" indent="-285750" algn="just" rtl="0">
              <a:lnSpc>
                <a:spcPct val="150000"/>
              </a:lnSpc>
              <a:spcBef>
                <a:spcPts val="0"/>
              </a:spcBef>
              <a:spcAft>
                <a:spcPts val="0"/>
              </a:spcAft>
              <a:buClr>
                <a:srgbClr val="22304F"/>
              </a:buClr>
              <a:buSzPts val="1800"/>
              <a:buFont typeface="Arial" panose="020B0604020202020204" pitchFamily="34" charset="0"/>
              <a:buChar char="•"/>
            </a:pPr>
            <a:r>
              <a:rPr lang="pt-BR" altLang="en-US" sz="1800" dirty="0">
                <a:solidFill>
                  <a:srgbClr val="22304F"/>
                </a:solidFill>
                <a:latin typeface="Bitter"/>
              </a:rPr>
              <a:t>Possibilidade de compensação de prejuízos.</a:t>
            </a:r>
          </a:p>
          <a:p>
            <a:pPr marL="114300" marR="0" lvl="0" algn="just" rtl="0">
              <a:lnSpc>
                <a:spcPct val="150000"/>
              </a:lnSpc>
              <a:spcBef>
                <a:spcPts val="0"/>
              </a:spcBef>
              <a:spcAft>
                <a:spcPts val="0"/>
              </a:spcAft>
              <a:buClr>
                <a:srgbClr val="22304F"/>
              </a:buClr>
              <a:buSzPts val="1800"/>
            </a:pPr>
            <a:endParaRPr sz="1800" b="0" i="0" u="none" strike="noStrike" cap="none" dirty="0">
              <a:solidFill>
                <a:srgbClr val="22304F"/>
              </a:solidFill>
              <a:latin typeface="Bitter"/>
              <a:ea typeface="Bitter"/>
              <a:cs typeface="Bitter"/>
              <a:sym typeface="Bitter"/>
            </a:endParaRPr>
          </a:p>
        </p:txBody>
      </p:sp>
      <p:sp>
        <p:nvSpPr>
          <p:cNvPr id="160" name="Google Shape;160;p20"/>
          <p:cNvSpPr/>
          <p:nvPr/>
        </p:nvSpPr>
        <p:spPr>
          <a:xfrm>
            <a:off x="10120964" y="168463"/>
            <a:ext cx="806100" cy="97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1694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8" name="Google Shape;158;p20"/>
          <p:cNvSpPr/>
          <p:nvPr/>
        </p:nvSpPr>
        <p:spPr>
          <a:xfrm>
            <a:off x="577000" y="243763"/>
            <a:ext cx="9543964" cy="5067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2600"/>
              <a:buFont typeface="Arial"/>
              <a:buNone/>
            </a:pPr>
            <a:r>
              <a:rPr lang="en-US" sz="2800" b="0" i="0" u="none" strike="noStrike" cap="all" dirty="0" err="1">
                <a:solidFill>
                  <a:srgbClr val="22304F"/>
                </a:solidFill>
                <a:latin typeface="Bitter"/>
                <a:ea typeface="Bitter"/>
                <a:cs typeface="Bitter"/>
                <a:sym typeface="Bitter"/>
              </a:rPr>
              <a:t>Tributação</a:t>
            </a:r>
            <a:r>
              <a:rPr lang="en-US" sz="2800" b="0" i="0" u="none" strike="noStrike" cap="all" dirty="0">
                <a:solidFill>
                  <a:srgbClr val="22304F"/>
                </a:solidFill>
                <a:latin typeface="Bitter"/>
                <a:ea typeface="Bitter"/>
                <a:cs typeface="Bitter"/>
                <a:sym typeface="Bitter"/>
              </a:rPr>
              <a:t> das </a:t>
            </a:r>
            <a:r>
              <a:rPr lang="en-US" sz="2800" b="0" i="0" u="none" strike="noStrike" cap="all" dirty="0" err="1">
                <a:solidFill>
                  <a:srgbClr val="22304F"/>
                </a:solidFill>
                <a:latin typeface="Bitter"/>
                <a:ea typeface="Bitter"/>
                <a:cs typeface="Bitter"/>
                <a:sym typeface="Bitter"/>
              </a:rPr>
              <a:t>Associações</a:t>
            </a:r>
            <a:r>
              <a:rPr lang="en-US" sz="2800" b="0" i="0" u="none" strike="noStrike" cap="all" dirty="0">
                <a:solidFill>
                  <a:srgbClr val="22304F"/>
                </a:solidFill>
                <a:latin typeface="Bitter"/>
                <a:ea typeface="Bitter"/>
                <a:cs typeface="Bitter"/>
                <a:sym typeface="Bitter"/>
              </a:rPr>
              <a:t> </a:t>
            </a:r>
            <a:r>
              <a:rPr lang="en-US" sz="2800" b="0" i="0" u="none" strike="noStrike" cap="all" dirty="0" err="1">
                <a:solidFill>
                  <a:srgbClr val="22304F"/>
                </a:solidFill>
                <a:latin typeface="Bitter"/>
                <a:ea typeface="Bitter"/>
                <a:cs typeface="Bitter"/>
                <a:sym typeface="Bitter"/>
              </a:rPr>
              <a:t>Civis</a:t>
            </a:r>
            <a:r>
              <a:rPr lang="en-US" sz="2800" b="0" i="0" u="none" strike="noStrike" cap="all" dirty="0">
                <a:solidFill>
                  <a:srgbClr val="22304F"/>
                </a:solidFill>
                <a:latin typeface="Bitter"/>
                <a:ea typeface="Bitter"/>
                <a:cs typeface="Bitter"/>
                <a:sym typeface="Bitter"/>
              </a:rPr>
              <a:t> </a:t>
            </a:r>
            <a:r>
              <a:rPr lang="en-US" sz="2800" b="0" i="0" u="none" strike="noStrike" cap="all" dirty="0" err="1">
                <a:solidFill>
                  <a:srgbClr val="22304F"/>
                </a:solidFill>
                <a:latin typeface="Bitter"/>
                <a:ea typeface="Bitter"/>
                <a:cs typeface="Bitter"/>
                <a:sym typeface="Bitter"/>
              </a:rPr>
              <a:t>sem</a:t>
            </a:r>
            <a:r>
              <a:rPr lang="en-US" sz="2800" b="0" i="0" u="none" strike="noStrike" cap="all" dirty="0">
                <a:solidFill>
                  <a:srgbClr val="22304F"/>
                </a:solidFill>
                <a:latin typeface="Bitter"/>
                <a:ea typeface="Bitter"/>
                <a:cs typeface="Bitter"/>
                <a:sym typeface="Bitter"/>
              </a:rPr>
              <a:t> Fins </a:t>
            </a:r>
            <a:r>
              <a:rPr lang="en-US" sz="2800" b="0" i="0" u="none" strike="noStrike" cap="all" dirty="0" err="1">
                <a:solidFill>
                  <a:srgbClr val="22304F"/>
                </a:solidFill>
                <a:latin typeface="Bitter"/>
                <a:ea typeface="Bitter"/>
                <a:cs typeface="Bitter"/>
                <a:sym typeface="Bitter"/>
              </a:rPr>
              <a:t>Lucrativos</a:t>
            </a:r>
            <a:endParaRPr sz="2600" b="1" i="0" u="none" strike="noStrike" cap="all" dirty="0">
              <a:solidFill>
                <a:srgbClr val="B2954A"/>
              </a:solidFill>
              <a:latin typeface="Bitter"/>
              <a:ea typeface="Bitter"/>
              <a:cs typeface="Bitter"/>
              <a:sym typeface="Bitter"/>
            </a:endParaRPr>
          </a:p>
        </p:txBody>
      </p:sp>
      <p:sp>
        <p:nvSpPr>
          <p:cNvPr id="159" name="Google Shape;159;p20"/>
          <p:cNvSpPr/>
          <p:nvPr/>
        </p:nvSpPr>
        <p:spPr>
          <a:xfrm>
            <a:off x="430968" y="1239967"/>
            <a:ext cx="11199364" cy="4649426"/>
          </a:xfrm>
          <a:prstGeom prst="rect">
            <a:avLst/>
          </a:prstGeom>
          <a:noFill/>
          <a:ln>
            <a:noFill/>
          </a:ln>
        </p:spPr>
        <p:txBody>
          <a:bodyPr spcFirstLastPara="1" wrap="square" lIns="91425" tIns="45700" rIns="91425" bIns="45700" anchor="t" anchorCtr="0">
            <a:noAutofit/>
          </a:bodyPr>
          <a:lstStyle/>
          <a:p>
            <a:pPr marL="457200" marR="0" lvl="0" indent="-342900" algn="just" rtl="0">
              <a:lnSpc>
                <a:spcPct val="150000"/>
              </a:lnSpc>
              <a:spcBef>
                <a:spcPts val="0"/>
              </a:spcBef>
              <a:spcAft>
                <a:spcPts val="0"/>
              </a:spcAft>
              <a:buClr>
                <a:srgbClr val="22304F"/>
              </a:buClr>
              <a:buSzPts val="1800"/>
              <a:buFont typeface="Bitter"/>
              <a:buChar char="●"/>
            </a:pPr>
            <a:r>
              <a:rPr lang="pt-BR" sz="1800" b="0" i="0" u="none" strike="noStrike" cap="none" dirty="0">
                <a:solidFill>
                  <a:srgbClr val="22304F"/>
                </a:solidFill>
                <a:latin typeface="Bitter"/>
                <a:ea typeface="Bitter"/>
                <a:cs typeface="Bitter"/>
                <a:sym typeface="Bitter"/>
              </a:rPr>
              <a:t>Em sessão de 16.06.2022, a Primeira Turma da Câmara Superior de Recursos Fiscais do CARF </a:t>
            </a:r>
            <a:r>
              <a:rPr lang="pt-BR" sz="1800" dirty="0">
                <a:solidFill>
                  <a:srgbClr val="22304F"/>
                </a:solidFill>
                <a:latin typeface="Bitter"/>
                <a:ea typeface="Bitter"/>
                <a:cs typeface="Bitter"/>
                <a:sym typeface="Bitter"/>
              </a:rPr>
              <a:t>proferiu o </a:t>
            </a:r>
            <a:r>
              <a:rPr lang="pt-BR" sz="1800" b="0" i="0" u="none" strike="noStrike" cap="none" dirty="0">
                <a:solidFill>
                  <a:srgbClr val="22304F"/>
                </a:solidFill>
                <a:latin typeface="Bitter"/>
                <a:ea typeface="Bitter"/>
                <a:cs typeface="Bitter"/>
                <a:sym typeface="Bitter"/>
              </a:rPr>
              <a:t>Acórdão nº 9101-006.133 no processo nº 15983.720004/2016-34 (Santos Futebol Clube):</a:t>
            </a:r>
          </a:p>
          <a:p>
            <a:pPr marL="114300" marR="0" lvl="0" algn="just" rtl="0">
              <a:lnSpc>
                <a:spcPct val="150000"/>
              </a:lnSpc>
              <a:spcBef>
                <a:spcPts val="0"/>
              </a:spcBef>
              <a:spcAft>
                <a:spcPts val="0"/>
              </a:spcAft>
              <a:buClr>
                <a:srgbClr val="22304F"/>
              </a:buClr>
              <a:buSzPts val="1800"/>
            </a:pPr>
            <a:r>
              <a:rPr lang="pt-BR" sz="1200" b="0" i="0" u="none" strike="noStrike" cap="none" dirty="0">
                <a:solidFill>
                  <a:srgbClr val="22304F"/>
                </a:solidFill>
                <a:latin typeface="Bitter"/>
                <a:ea typeface="Bitter"/>
                <a:cs typeface="Bitter"/>
                <a:sym typeface="Bitter"/>
              </a:rPr>
              <a:t>“Ementa(s)</a:t>
            </a:r>
          </a:p>
          <a:p>
            <a:pPr marL="114300" marR="0" lvl="0" algn="just" rtl="0">
              <a:lnSpc>
                <a:spcPct val="150000"/>
              </a:lnSpc>
              <a:spcBef>
                <a:spcPts val="0"/>
              </a:spcBef>
              <a:spcAft>
                <a:spcPts val="0"/>
              </a:spcAft>
              <a:buClr>
                <a:srgbClr val="22304F"/>
              </a:buClr>
              <a:buSzPts val="1800"/>
            </a:pPr>
            <a:r>
              <a:rPr lang="pt-BR" sz="1200" b="0" i="0" u="none" strike="noStrike" cap="none" dirty="0">
                <a:solidFill>
                  <a:srgbClr val="22304F"/>
                </a:solidFill>
                <a:latin typeface="Bitter"/>
                <a:ea typeface="Bitter"/>
                <a:cs typeface="Bitter"/>
                <a:sym typeface="Bitter"/>
              </a:rPr>
              <a:t>ASSUNTO: IMPOSTO SOBRE A RENDA DE PESSOA JURÍDICA (IRPJ)</a:t>
            </a:r>
          </a:p>
          <a:p>
            <a:pPr marL="114300" marR="0" lvl="0" algn="just" rtl="0">
              <a:lnSpc>
                <a:spcPct val="150000"/>
              </a:lnSpc>
              <a:spcBef>
                <a:spcPts val="0"/>
              </a:spcBef>
              <a:spcAft>
                <a:spcPts val="0"/>
              </a:spcAft>
              <a:buClr>
                <a:srgbClr val="22304F"/>
              </a:buClr>
              <a:buSzPts val="1800"/>
            </a:pPr>
            <a:r>
              <a:rPr lang="pt-BR" sz="1200" b="0" i="0" u="none" strike="noStrike" cap="none" dirty="0">
                <a:solidFill>
                  <a:srgbClr val="22304F"/>
                </a:solidFill>
                <a:latin typeface="Bitter"/>
                <a:ea typeface="Bitter"/>
                <a:cs typeface="Bitter"/>
                <a:sym typeface="Bitter"/>
              </a:rPr>
              <a:t>Ano-calendário: 2011, 2012</a:t>
            </a:r>
          </a:p>
          <a:p>
            <a:pPr marL="114300" marR="0" lvl="0" algn="just" rtl="0">
              <a:lnSpc>
                <a:spcPct val="150000"/>
              </a:lnSpc>
              <a:spcBef>
                <a:spcPts val="0"/>
              </a:spcBef>
              <a:spcAft>
                <a:spcPts val="0"/>
              </a:spcAft>
              <a:buClr>
                <a:srgbClr val="22304F"/>
              </a:buClr>
              <a:buSzPts val="1800"/>
            </a:pPr>
            <a:r>
              <a:rPr lang="pt-BR" sz="1200" b="0" i="0" u="none" strike="noStrike" cap="none" dirty="0">
                <a:solidFill>
                  <a:srgbClr val="22304F"/>
                </a:solidFill>
                <a:latin typeface="Bitter"/>
                <a:ea typeface="Bitter"/>
                <a:cs typeface="Bitter"/>
                <a:sym typeface="Bitter"/>
              </a:rPr>
              <a:t>ISENÇÃO. ENTIDADES DE DESPORTO PROFISSIONAL DA MODALIDADE FUTEBOL. FICÇÃO JURÍDICA. ALCANCE DOS EFEITOS.</a:t>
            </a:r>
          </a:p>
          <a:p>
            <a:pPr marL="114300" marR="0" lvl="0" algn="just" rtl="0">
              <a:lnSpc>
                <a:spcPct val="150000"/>
              </a:lnSpc>
              <a:spcBef>
                <a:spcPts val="0"/>
              </a:spcBef>
              <a:spcAft>
                <a:spcPts val="0"/>
              </a:spcAft>
              <a:buClr>
                <a:srgbClr val="22304F"/>
              </a:buClr>
              <a:buSzPts val="1800"/>
            </a:pPr>
            <a:r>
              <a:rPr lang="pt-BR" sz="1200" b="0" i="0" u="none" strike="noStrike" cap="none" dirty="0">
                <a:solidFill>
                  <a:srgbClr val="22304F"/>
                </a:solidFill>
                <a:latin typeface="Bitter"/>
                <a:ea typeface="Bitter"/>
                <a:cs typeface="Bitter"/>
                <a:sym typeface="Bitter"/>
              </a:rPr>
              <a:t>As entidades desportivas de caráter profissional na modalidade futebol gozam de isenção, por se enquadrarem como associações civis sem fins lucrativos nos termos da lei.</a:t>
            </a:r>
          </a:p>
          <a:p>
            <a:pPr marL="114300" marR="0" lvl="0" algn="just" rtl="0">
              <a:lnSpc>
                <a:spcPct val="150000"/>
              </a:lnSpc>
              <a:spcBef>
                <a:spcPts val="0"/>
              </a:spcBef>
              <a:spcAft>
                <a:spcPts val="0"/>
              </a:spcAft>
              <a:buClr>
                <a:srgbClr val="22304F"/>
              </a:buClr>
              <a:buSzPts val="1800"/>
            </a:pPr>
            <a:r>
              <a:rPr lang="pt-BR" sz="1200" b="0" i="0" u="none" strike="noStrike" cap="none" dirty="0">
                <a:solidFill>
                  <a:srgbClr val="22304F"/>
                </a:solidFill>
                <a:latin typeface="Bitter"/>
                <a:ea typeface="Bitter"/>
                <a:cs typeface="Bitter"/>
                <a:sym typeface="Bitter"/>
              </a:rPr>
              <a:t>As entidades sem finalidade de lucro são aquelas em que o resultado positivo não é destinado aos detentores do patrimônio líquido e o lucro ou prejuízo são denominados, respectivamente, de superávit ou déficit. </a:t>
            </a:r>
            <a:r>
              <a:rPr lang="pt-BR" sz="1200" b="1" i="0" u="none" strike="noStrike" cap="none" dirty="0">
                <a:solidFill>
                  <a:srgbClr val="22304F"/>
                </a:solidFill>
                <a:latin typeface="Bitter"/>
                <a:ea typeface="Bitter"/>
                <a:cs typeface="Bitter"/>
                <a:sym typeface="Bitter"/>
              </a:rPr>
              <a:t>Desse modo, o fato da associação realizar atividades econômicas não permite concluir que ela possui finalidade lucrativa, pelo contrário, faz parte do seu escopo de obter recursos para fomentar suas atividades empresariais</a:t>
            </a:r>
            <a:r>
              <a:rPr lang="pt-BR" sz="1200" b="0" i="0" u="none" strike="noStrike" cap="none" dirty="0">
                <a:solidFill>
                  <a:srgbClr val="22304F"/>
                </a:solidFill>
                <a:latin typeface="Bitter"/>
                <a:ea typeface="Bitter"/>
                <a:cs typeface="Bitter"/>
                <a:sym typeface="Bitter"/>
              </a:rPr>
              <a:t>.</a:t>
            </a:r>
          </a:p>
          <a:p>
            <a:pPr marL="114300" marR="0" lvl="0" algn="just" rtl="0">
              <a:lnSpc>
                <a:spcPct val="150000"/>
              </a:lnSpc>
              <a:spcBef>
                <a:spcPts val="0"/>
              </a:spcBef>
              <a:spcAft>
                <a:spcPts val="0"/>
              </a:spcAft>
              <a:buClr>
                <a:srgbClr val="22304F"/>
              </a:buClr>
              <a:buSzPts val="1800"/>
            </a:pPr>
            <a:r>
              <a:rPr lang="pt-BR" sz="1200" b="1" i="0" u="sng" strike="noStrike" cap="none" dirty="0">
                <a:solidFill>
                  <a:srgbClr val="22304F"/>
                </a:solidFill>
                <a:latin typeface="Bitter"/>
                <a:ea typeface="Bitter"/>
                <a:cs typeface="Bitter"/>
                <a:sym typeface="Bitter"/>
              </a:rPr>
              <a:t>A equiparação às sociedades empresárias estabelecida pela Lei Pelé em seu art. 27, §13°, possui natureza de ficção jurídica, se restringindo, portanto, apenas aos aspectos que a própria lei dispôs, é dizer, no tocante à fiscalização e controle do que for disposto naquele diploma normativo, não abrangendo outros aspectos, mormente o tributário</a:t>
            </a:r>
            <a:r>
              <a:rPr lang="pt-BR" sz="1200" b="0" i="0" u="none" strike="noStrike" cap="none" dirty="0">
                <a:solidFill>
                  <a:srgbClr val="22304F"/>
                </a:solidFill>
                <a:latin typeface="Bitter"/>
                <a:ea typeface="Bitter"/>
                <a:cs typeface="Bitter"/>
                <a:sym typeface="Bitter"/>
              </a:rPr>
              <a:t>. (...).” (destaques acrescidos)</a:t>
            </a:r>
          </a:p>
          <a:p>
            <a:pPr marL="457200" marR="0" lvl="0" indent="-342900" algn="just" rtl="0">
              <a:lnSpc>
                <a:spcPct val="150000"/>
              </a:lnSpc>
              <a:spcBef>
                <a:spcPts val="0"/>
              </a:spcBef>
              <a:spcAft>
                <a:spcPts val="0"/>
              </a:spcAft>
              <a:buClr>
                <a:srgbClr val="22304F"/>
              </a:buClr>
              <a:buSzPts val="1800"/>
              <a:buFont typeface="Bitter"/>
              <a:buChar char="●"/>
            </a:pPr>
            <a:endParaRPr lang="en-US" sz="1800" b="0" i="0" u="none" strike="noStrike" cap="none" dirty="0">
              <a:solidFill>
                <a:srgbClr val="22304F"/>
              </a:solidFill>
              <a:latin typeface="Bitter"/>
              <a:ea typeface="Bitter"/>
              <a:cs typeface="Bitter"/>
              <a:sym typeface="Bitter"/>
            </a:endParaRPr>
          </a:p>
        </p:txBody>
      </p:sp>
      <p:sp>
        <p:nvSpPr>
          <p:cNvPr id="160" name="Google Shape;160;p20"/>
          <p:cNvSpPr/>
          <p:nvPr/>
        </p:nvSpPr>
        <p:spPr>
          <a:xfrm>
            <a:off x="10120964" y="168463"/>
            <a:ext cx="806100" cy="97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7054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23E088CE-DE7C-F439-3D6A-F1156E95A24A}"/>
              </a:ext>
            </a:extLst>
          </p:cNvPr>
          <p:cNvSpPr txBox="1"/>
          <p:nvPr/>
        </p:nvSpPr>
        <p:spPr>
          <a:xfrm>
            <a:off x="457200" y="767965"/>
            <a:ext cx="11277600" cy="5875134"/>
          </a:xfrm>
          <a:prstGeom prst="rect">
            <a:avLst/>
          </a:prstGeom>
          <a:noFill/>
        </p:spPr>
        <p:txBody>
          <a:bodyPr wrap="square">
            <a:spAutoFit/>
          </a:bodyPr>
          <a:lstStyle/>
          <a:p>
            <a:pPr marL="457200" marR="0" lvl="0" indent="-342900" algn="just" rtl="0">
              <a:lnSpc>
                <a:spcPct val="150000"/>
              </a:lnSpc>
              <a:spcBef>
                <a:spcPts val="0"/>
              </a:spcBef>
              <a:spcAft>
                <a:spcPts val="0"/>
              </a:spcAft>
              <a:buClr>
                <a:srgbClr val="22304F"/>
              </a:buClr>
              <a:buSzPts val="1800"/>
              <a:buFont typeface="Bitter"/>
              <a:buChar char="●"/>
            </a:pPr>
            <a:r>
              <a:rPr lang="pt-BR" dirty="0">
                <a:solidFill>
                  <a:srgbClr val="22304F"/>
                </a:solidFill>
                <a:latin typeface="Bitter"/>
                <a:sym typeface="Bitter"/>
              </a:rPr>
              <a:t>Em sessão de 20.12.2022, a Segunda Turma da CSRF do CARF proferiu o Acórdão nº 9202-010.589 no processo nº 19515.720764/2017-08 (São Paulo Futebol Clube):</a:t>
            </a:r>
          </a:p>
          <a:p>
            <a:pPr marL="114300" marR="0" lvl="0" algn="just" rtl="0">
              <a:lnSpc>
                <a:spcPct val="150000"/>
              </a:lnSpc>
              <a:spcBef>
                <a:spcPts val="0"/>
              </a:spcBef>
              <a:spcAft>
                <a:spcPts val="0"/>
              </a:spcAft>
              <a:buClr>
                <a:srgbClr val="22304F"/>
              </a:buClr>
              <a:buSzPts val="1800"/>
            </a:pPr>
            <a:r>
              <a:rPr lang="pt-BR" sz="1800" b="0" i="0" u="none" strike="noStrike" cap="none" dirty="0">
                <a:solidFill>
                  <a:srgbClr val="22304F"/>
                </a:solidFill>
                <a:latin typeface="Bitter"/>
                <a:ea typeface="Bitter"/>
                <a:cs typeface="Bitter"/>
                <a:sym typeface="Bitter"/>
              </a:rPr>
              <a:t>“</a:t>
            </a:r>
            <a:r>
              <a:rPr lang="pt-BR" sz="1200" b="0" i="0" u="none" strike="noStrike" cap="none" dirty="0">
                <a:solidFill>
                  <a:srgbClr val="22304F"/>
                </a:solidFill>
                <a:latin typeface="Bitter"/>
                <a:ea typeface="Bitter"/>
                <a:cs typeface="Bitter"/>
                <a:sym typeface="Bitter"/>
              </a:rPr>
              <a:t>Ementa(s)</a:t>
            </a:r>
          </a:p>
          <a:p>
            <a:pPr marL="114300" marR="0" lvl="0" algn="just" rtl="0">
              <a:lnSpc>
                <a:spcPct val="150000"/>
              </a:lnSpc>
              <a:spcBef>
                <a:spcPts val="0"/>
              </a:spcBef>
              <a:spcAft>
                <a:spcPts val="0"/>
              </a:spcAft>
              <a:buClr>
                <a:srgbClr val="22304F"/>
              </a:buClr>
              <a:buSzPts val="1800"/>
            </a:pPr>
            <a:r>
              <a:rPr lang="pt-BR" sz="1200" b="0" i="0" u="none" strike="noStrike" cap="none" dirty="0">
                <a:solidFill>
                  <a:srgbClr val="22304F"/>
                </a:solidFill>
                <a:latin typeface="Bitter"/>
                <a:ea typeface="Bitter"/>
                <a:cs typeface="Bitter"/>
                <a:sym typeface="Bitter"/>
              </a:rPr>
              <a:t>ASSUNTO: IMPOSTO SOBRE A RENDA DE PESSOA JURÍDICA (IRPJ)</a:t>
            </a:r>
          </a:p>
          <a:p>
            <a:pPr marL="114300" marR="0" lvl="0" algn="just" rtl="0">
              <a:lnSpc>
                <a:spcPct val="150000"/>
              </a:lnSpc>
              <a:spcBef>
                <a:spcPts val="0"/>
              </a:spcBef>
              <a:spcAft>
                <a:spcPts val="0"/>
              </a:spcAft>
              <a:buClr>
                <a:srgbClr val="22304F"/>
              </a:buClr>
              <a:buSzPts val="1800"/>
            </a:pPr>
            <a:r>
              <a:rPr lang="pt-BR" sz="1200" b="0" i="0" u="none" strike="noStrike" cap="none" dirty="0">
                <a:solidFill>
                  <a:srgbClr val="22304F"/>
                </a:solidFill>
                <a:latin typeface="Bitter"/>
                <a:ea typeface="Bitter"/>
                <a:cs typeface="Bitter"/>
                <a:sym typeface="Bitter"/>
              </a:rPr>
              <a:t>Ano-calendário: 2012, 2013</a:t>
            </a:r>
          </a:p>
          <a:p>
            <a:pPr marL="114300" marR="0" lvl="0" algn="just" rtl="0">
              <a:lnSpc>
                <a:spcPct val="150000"/>
              </a:lnSpc>
              <a:spcBef>
                <a:spcPts val="0"/>
              </a:spcBef>
              <a:spcAft>
                <a:spcPts val="0"/>
              </a:spcAft>
              <a:buClr>
                <a:srgbClr val="22304F"/>
              </a:buClr>
              <a:buSzPts val="1800"/>
            </a:pPr>
            <a:r>
              <a:rPr lang="pt-BR" sz="1200" b="0" i="0" u="none" strike="noStrike" cap="none" dirty="0">
                <a:solidFill>
                  <a:srgbClr val="22304F"/>
                </a:solidFill>
                <a:latin typeface="Bitter"/>
                <a:ea typeface="Bitter"/>
                <a:cs typeface="Bitter"/>
                <a:sym typeface="Bitter"/>
              </a:rPr>
              <a:t>ENTIDADE DE DESPORTO PROFISSIONAL DE</a:t>
            </a:r>
            <a:r>
              <a:rPr lang="pt-BR" sz="1800" b="0" i="0" u="none" strike="noStrike" cap="none" dirty="0">
                <a:solidFill>
                  <a:srgbClr val="22304F"/>
                </a:solidFill>
                <a:latin typeface="Bitter"/>
                <a:ea typeface="Bitter"/>
                <a:cs typeface="Bitter"/>
                <a:sym typeface="Bitter"/>
              </a:rPr>
              <a:t> </a:t>
            </a:r>
            <a:r>
              <a:rPr lang="pt-BR" sz="1200" b="0" i="0" u="none" strike="noStrike" cap="none" dirty="0">
                <a:solidFill>
                  <a:srgbClr val="22304F"/>
                </a:solidFill>
                <a:latin typeface="Bitter"/>
                <a:ea typeface="Bitter"/>
                <a:cs typeface="Bitter"/>
                <a:sym typeface="Bitter"/>
              </a:rPr>
              <a:t>FUTEBOL. FORMA DE ASSOCIAÇÃO SEM FINS LUCRATIVOS. DIREITO À ISENÇÃO. CUMPRIMENTO DOS REQUISITOS LEGAIS</a:t>
            </a:r>
          </a:p>
          <a:p>
            <a:pPr marL="114300" marR="0" lvl="0" algn="just" rtl="0">
              <a:lnSpc>
                <a:spcPct val="150000"/>
              </a:lnSpc>
              <a:spcBef>
                <a:spcPts val="0"/>
              </a:spcBef>
              <a:spcAft>
                <a:spcPts val="0"/>
              </a:spcAft>
              <a:buClr>
                <a:srgbClr val="22304F"/>
              </a:buClr>
              <a:buSzPts val="1800"/>
            </a:pPr>
            <a:r>
              <a:rPr lang="pt-BR" sz="1200" b="1" i="0" u="none" strike="noStrike" cap="none" dirty="0">
                <a:solidFill>
                  <a:srgbClr val="22304F"/>
                </a:solidFill>
                <a:latin typeface="Bitter"/>
                <a:ea typeface="Bitter"/>
                <a:cs typeface="Bitter"/>
                <a:sym typeface="Bitter"/>
              </a:rPr>
              <a:t>As entidades desportivas de caráter profissional na modalidade futebol gozam de isenção, quando se enquadrarem como associações civis sem fins lucrativos, nos termos da lei</a:t>
            </a:r>
            <a:r>
              <a:rPr lang="pt-BR" sz="1200" b="0" i="0" u="none" strike="noStrike" cap="none" dirty="0">
                <a:solidFill>
                  <a:srgbClr val="22304F"/>
                </a:solidFill>
                <a:latin typeface="Bitter"/>
                <a:ea typeface="Bitter"/>
                <a:cs typeface="Bitter"/>
                <a:sym typeface="Bitter"/>
              </a:rPr>
              <a:t>.</a:t>
            </a:r>
          </a:p>
          <a:p>
            <a:pPr marL="114300" marR="0" lvl="0" algn="just" rtl="0">
              <a:lnSpc>
                <a:spcPct val="150000"/>
              </a:lnSpc>
              <a:spcBef>
                <a:spcPts val="0"/>
              </a:spcBef>
              <a:spcAft>
                <a:spcPts val="0"/>
              </a:spcAft>
              <a:buClr>
                <a:srgbClr val="22304F"/>
              </a:buClr>
              <a:buSzPts val="1800"/>
            </a:pPr>
            <a:r>
              <a:rPr lang="pt-BR" sz="1200" b="1" i="0" u="none" strike="noStrike" cap="none" dirty="0">
                <a:solidFill>
                  <a:srgbClr val="22304F"/>
                </a:solidFill>
                <a:latin typeface="Bitter"/>
                <a:ea typeface="Bitter"/>
                <a:cs typeface="Bitter"/>
                <a:sym typeface="Bitter"/>
              </a:rPr>
              <a:t>As entidades sem finalidade de lucro são aquelas em que o resultado positivo não é destinado aos detentores do patrimônio líquido e o lucro ou prejuízo são denominados, respectivamente, de superávit ou déficit. Desse modo, </a:t>
            </a:r>
            <a:r>
              <a:rPr lang="pt-BR" sz="1200" b="1" i="0" u="sng" strike="noStrike" cap="none" dirty="0">
                <a:solidFill>
                  <a:srgbClr val="22304F"/>
                </a:solidFill>
                <a:latin typeface="Bitter"/>
                <a:ea typeface="Bitter"/>
                <a:cs typeface="Bitter"/>
                <a:sym typeface="Bitter"/>
              </a:rPr>
              <a:t>o fato da associação realizar atividades econômicas não permite concluir que ela possui finalidade lucrativa, pelo contrário, faz parte do seu escopo de obter recursos para fomentar suas atividades institucionais</a:t>
            </a:r>
            <a:r>
              <a:rPr lang="pt-BR" sz="1200" b="0" i="0" u="none" strike="noStrike" cap="none" dirty="0">
                <a:solidFill>
                  <a:srgbClr val="22304F"/>
                </a:solidFill>
                <a:latin typeface="Bitter"/>
                <a:ea typeface="Bitter"/>
                <a:cs typeface="Bitter"/>
                <a:sym typeface="Bitter"/>
              </a:rPr>
              <a:t>.</a:t>
            </a:r>
          </a:p>
          <a:p>
            <a:pPr marL="114300" marR="0" lvl="0" algn="just" rtl="0">
              <a:lnSpc>
                <a:spcPct val="150000"/>
              </a:lnSpc>
              <a:spcBef>
                <a:spcPts val="0"/>
              </a:spcBef>
              <a:spcAft>
                <a:spcPts val="0"/>
              </a:spcAft>
              <a:buClr>
                <a:srgbClr val="22304F"/>
              </a:buClr>
              <a:buSzPts val="1800"/>
            </a:pPr>
            <a:r>
              <a:rPr lang="pt-BR" sz="1200" b="1" i="0" u="sng" strike="noStrike" cap="none" dirty="0">
                <a:solidFill>
                  <a:srgbClr val="22304F"/>
                </a:solidFill>
                <a:latin typeface="Bitter"/>
                <a:ea typeface="Bitter"/>
                <a:cs typeface="Bitter"/>
                <a:sym typeface="Bitter"/>
              </a:rPr>
              <a:t>A equiparação às sociedades empresárias estabelecida pela Lei Pelé em seu art. 27, §13º, possui natureza de ficção jurídica, se restringindo, portanto, apenas aos aspectos que a própria lei dispôs, é dizer, no tocante à fiscalização e controle do que for disposto naquele diploma normativo, não abrangendo outros aspectos, mormente o tributário</a:t>
            </a:r>
            <a:r>
              <a:rPr lang="pt-BR" sz="1200" b="0" i="0" u="none" strike="noStrike" cap="none" dirty="0">
                <a:solidFill>
                  <a:srgbClr val="22304F"/>
                </a:solidFill>
                <a:latin typeface="Bitter"/>
                <a:ea typeface="Bitter"/>
                <a:cs typeface="Bitter"/>
                <a:sym typeface="Bitter"/>
              </a:rPr>
              <a:t>.</a:t>
            </a:r>
          </a:p>
          <a:p>
            <a:pPr marL="114300" marR="0" lvl="0" algn="just" rtl="0">
              <a:lnSpc>
                <a:spcPct val="150000"/>
              </a:lnSpc>
              <a:spcBef>
                <a:spcPts val="0"/>
              </a:spcBef>
              <a:spcAft>
                <a:spcPts val="0"/>
              </a:spcAft>
              <a:buClr>
                <a:srgbClr val="22304F"/>
              </a:buClr>
              <a:buSzPts val="1800"/>
            </a:pPr>
            <a:r>
              <a:rPr lang="pt-BR" sz="1200" b="0" i="0" u="none" strike="noStrike" cap="none" dirty="0">
                <a:solidFill>
                  <a:srgbClr val="22304F"/>
                </a:solidFill>
                <a:latin typeface="Bitter"/>
                <a:ea typeface="Bitter"/>
                <a:cs typeface="Bitter"/>
                <a:sym typeface="Bitter"/>
              </a:rPr>
              <a:t>ASSUNTO: CONTRIBUIÇÃO SOCIAL SOBRE O LUCRO LÍQUIDO (CSLL)</a:t>
            </a:r>
          </a:p>
          <a:p>
            <a:pPr marL="114300" marR="0" lvl="0" algn="just" rtl="0">
              <a:lnSpc>
                <a:spcPct val="150000"/>
              </a:lnSpc>
              <a:spcBef>
                <a:spcPts val="0"/>
              </a:spcBef>
              <a:spcAft>
                <a:spcPts val="0"/>
              </a:spcAft>
              <a:buClr>
                <a:srgbClr val="22304F"/>
              </a:buClr>
              <a:buSzPts val="1800"/>
            </a:pPr>
            <a:r>
              <a:rPr lang="pt-BR" sz="1200" b="0" i="0" u="none" strike="noStrike" cap="none" dirty="0">
                <a:solidFill>
                  <a:srgbClr val="22304F"/>
                </a:solidFill>
                <a:latin typeface="Bitter"/>
                <a:ea typeface="Bitter"/>
                <a:cs typeface="Bitter"/>
                <a:sym typeface="Bitter"/>
              </a:rPr>
              <a:t>Ano-calendário: 2012, 2013</a:t>
            </a:r>
          </a:p>
          <a:p>
            <a:pPr marL="114300" marR="0" lvl="0" algn="just" rtl="0">
              <a:lnSpc>
                <a:spcPct val="150000"/>
              </a:lnSpc>
              <a:spcBef>
                <a:spcPts val="0"/>
              </a:spcBef>
              <a:spcAft>
                <a:spcPts val="0"/>
              </a:spcAft>
              <a:buClr>
                <a:srgbClr val="22304F"/>
              </a:buClr>
              <a:buSzPts val="1800"/>
            </a:pPr>
            <a:r>
              <a:rPr lang="pt-BR" sz="1200" b="0" i="0" u="none" strike="noStrike" cap="none" dirty="0">
                <a:solidFill>
                  <a:srgbClr val="22304F"/>
                </a:solidFill>
                <a:latin typeface="Bitter"/>
                <a:ea typeface="Bitter"/>
                <a:cs typeface="Bitter"/>
                <a:sym typeface="Bitter"/>
              </a:rPr>
              <a:t>CSLL. LANÇAMENTO REFLEXO.</a:t>
            </a:r>
          </a:p>
          <a:p>
            <a:pPr marL="114300" marR="0" lvl="0" algn="just" rtl="0">
              <a:lnSpc>
                <a:spcPct val="150000"/>
              </a:lnSpc>
              <a:spcBef>
                <a:spcPts val="0"/>
              </a:spcBef>
              <a:spcAft>
                <a:spcPts val="0"/>
              </a:spcAft>
              <a:buClr>
                <a:srgbClr val="22304F"/>
              </a:buClr>
              <a:buSzPts val="1800"/>
            </a:pPr>
            <a:r>
              <a:rPr lang="pt-BR" sz="1200" b="0" i="0" u="none" strike="noStrike" cap="none" dirty="0">
                <a:solidFill>
                  <a:srgbClr val="22304F"/>
                </a:solidFill>
                <a:latin typeface="Bitter"/>
                <a:ea typeface="Bitter"/>
                <a:cs typeface="Bitter"/>
                <a:sym typeface="Bitter"/>
              </a:rPr>
              <a:t>Aplica-se a mesma solução dada ao IRPJ, em razão do lançamento estar apoiado nos mesmos elementos de convicção.” (destaques acrescidos)</a:t>
            </a:r>
          </a:p>
        </p:txBody>
      </p:sp>
      <p:sp>
        <p:nvSpPr>
          <p:cNvPr id="5" name="CaixaDeTexto 4">
            <a:extLst>
              <a:ext uri="{FF2B5EF4-FFF2-40B4-BE49-F238E27FC236}">
                <a16:creationId xmlns:a16="http://schemas.microsoft.com/office/drawing/2014/main" id="{38CDE301-79F4-AD3A-F0FA-D3CA579E09C0}"/>
              </a:ext>
            </a:extLst>
          </p:cNvPr>
          <p:cNvSpPr txBox="1"/>
          <p:nvPr/>
        </p:nvSpPr>
        <p:spPr>
          <a:xfrm>
            <a:off x="557347" y="65593"/>
            <a:ext cx="9945189" cy="481029"/>
          </a:xfrm>
          <a:prstGeom prst="rect">
            <a:avLst/>
          </a:prstGeom>
          <a:noFill/>
        </p:spPr>
        <p:txBody>
          <a:bodyPr wrap="square">
            <a:spAutoFit/>
          </a:bodyPr>
          <a:lstStyle/>
          <a:p>
            <a:pPr marL="0" marR="0" lvl="0" indent="0" algn="l" rtl="0">
              <a:lnSpc>
                <a:spcPct val="115000"/>
              </a:lnSpc>
              <a:spcBef>
                <a:spcPts val="0"/>
              </a:spcBef>
              <a:spcAft>
                <a:spcPts val="0"/>
              </a:spcAft>
              <a:buClr>
                <a:srgbClr val="000000"/>
              </a:buClr>
              <a:buSzPts val="2600"/>
              <a:buFont typeface="Arial"/>
              <a:buNone/>
            </a:pPr>
            <a:r>
              <a:rPr lang="pt-BR" sz="2400" b="0" i="0" u="none" strike="noStrike" cap="all" dirty="0">
                <a:solidFill>
                  <a:srgbClr val="22304F"/>
                </a:solidFill>
                <a:latin typeface="Bitter"/>
                <a:ea typeface="Bitter"/>
                <a:cs typeface="Bitter"/>
                <a:sym typeface="Bitter"/>
              </a:rPr>
              <a:t>Tributação das Associações Civis sem Fins Lucrativos</a:t>
            </a:r>
            <a:endParaRPr lang="pt-BR" sz="2400" b="1" i="0" u="none" strike="noStrike" cap="all" dirty="0">
              <a:solidFill>
                <a:srgbClr val="B2954A"/>
              </a:solidFill>
              <a:latin typeface="Bitter"/>
              <a:ea typeface="Bitter"/>
              <a:cs typeface="Bitter"/>
              <a:sym typeface="Bitter"/>
            </a:endParaRPr>
          </a:p>
        </p:txBody>
      </p:sp>
    </p:spTree>
    <p:extLst>
      <p:ext uri="{BB962C8B-B14F-4D97-AF65-F5344CB8AC3E}">
        <p14:creationId xmlns:p14="http://schemas.microsoft.com/office/powerpoint/2010/main" val="34949653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8" name="Google Shape;158;p20"/>
          <p:cNvSpPr/>
          <p:nvPr/>
        </p:nvSpPr>
        <p:spPr>
          <a:xfrm>
            <a:off x="577000" y="59404"/>
            <a:ext cx="9543964" cy="5067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2600"/>
              <a:buFont typeface="Arial"/>
              <a:buNone/>
            </a:pPr>
            <a:r>
              <a:rPr lang="en-US" sz="2800" b="0" i="0" u="none" strike="noStrike" cap="all" dirty="0" err="1">
                <a:solidFill>
                  <a:srgbClr val="22304F"/>
                </a:solidFill>
                <a:latin typeface="Bitter"/>
                <a:ea typeface="Bitter"/>
                <a:cs typeface="Bitter"/>
                <a:sym typeface="Bitter"/>
              </a:rPr>
              <a:t>Tributação</a:t>
            </a:r>
            <a:r>
              <a:rPr lang="en-US" sz="2800" b="0" i="0" u="none" strike="noStrike" cap="all" dirty="0">
                <a:solidFill>
                  <a:srgbClr val="22304F"/>
                </a:solidFill>
                <a:latin typeface="Bitter"/>
                <a:ea typeface="Bitter"/>
                <a:cs typeface="Bitter"/>
                <a:sym typeface="Bitter"/>
              </a:rPr>
              <a:t> das </a:t>
            </a:r>
            <a:r>
              <a:rPr lang="en-US" sz="2800" b="0" i="0" u="none" strike="noStrike" cap="all" dirty="0" err="1">
                <a:solidFill>
                  <a:srgbClr val="22304F"/>
                </a:solidFill>
                <a:latin typeface="Bitter"/>
                <a:ea typeface="Bitter"/>
                <a:cs typeface="Bitter"/>
                <a:sym typeface="Bitter"/>
              </a:rPr>
              <a:t>Associações</a:t>
            </a:r>
            <a:r>
              <a:rPr lang="en-US" sz="2800" b="0" i="0" u="none" strike="noStrike" cap="all" dirty="0">
                <a:solidFill>
                  <a:srgbClr val="22304F"/>
                </a:solidFill>
                <a:latin typeface="Bitter"/>
                <a:ea typeface="Bitter"/>
                <a:cs typeface="Bitter"/>
                <a:sym typeface="Bitter"/>
              </a:rPr>
              <a:t> </a:t>
            </a:r>
            <a:r>
              <a:rPr lang="en-US" sz="2800" b="0" i="0" u="none" strike="noStrike" cap="all" dirty="0" err="1">
                <a:solidFill>
                  <a:srgbClr val="22304F"/>
                </a:solidFill>
                <a:latin typeface="Bitter"/>
                <a:ea typeface="Bitter"/>
                <a:cs typeface="Bitter"/>
                <a:sym typeface="Bitter"/>
              </a:rPr>
              <a:t>Civis</a:t>
            </a:r>
            <a:r>
              <a:rPr lang="en-US" sz="2800" b="0" i="0" u="none" strike="noStrike" cap="all" dirty="0">
                <a:solidFill>
                  <a:srgbClr val="22304F"/>
                </a:solidFill>
                <a:latin typeface="Bitter"/>
                <a:ea typeface="Bitter"/>
                <a:cs typeface="Bitter"/>
                <a:sym typeface="Bitter"/>
              </a:rPr>
              <a:t> </a:t>
            </a:r>
            <a:r>
              <a:rPr lang="en-US" sz="2800" b="0" i="0" u="none" strike="noStrike" cap="all" dirty="0" err="1">
                <a:solidFill>
                  <a:srgbClr val="22304F"/>
                </a:solidFill>
                <a:latin typeface="Bitter"/>
                <a:ea typeface="Bitter"/>
                <a:cs typeface="Bitter"/>
                <a:sym typeface="Bitter"/>
              </a:rPr>
              <a:t>sem</a:t>
            </a:r>
            <a:r>
              <a:rPr lang="en-US" sz="2800" b="0" i="0" u="none" strike="noStrike" cap="all" dirty="0">
                <a:solidFill>
                  <a:srgbClr val="22304F"/>
                </a:solidFill>
                <a:latin typeface="Bitter"/>
                <a:ea typeface="Bitter"/>
                <a:cs typeface="Bitter"/>
                <a:sym typeface="Bitter"/>
              </a:rPr>
              <a:t> Fins </a:t>
            </a:r>
            <a:r>
              <a:rPr lang="en-US" sz="2800" b="0" i="0" u="none" strike="noStrike" cap="all" dirty="0" err="1">
                <a:solidFill>
                  <a:srgbClr val="22304F"/>
                </a:solidFill>
                <a:latin typeface="Bitter"/>
                <a:ea typeface="Bitter"/>
                <a:cs typeface="Bitter"/>
                <a:sym typeface="Bitter"/>
              </a:rPr>
              <a:t>Lucrativos</a:t>
            </a:r>
            <a:endParaRPr sz="2600" b="1" i="0" u="none" strike="noStrike" cap="all" dirty="0">
              <a:solidFill>
                <a:srgbClr val="B2954A"/>
              </a:solidFill>
              <a:latin typeface="Bitter"/>
              <a:ea typeface="Bitter"/>
              <a:cs typeface="Bitter"/>
              <a:sym typeface="Bitter"/>
            </a:endParaRPr>
          </a:p>
        </p:txBody>
      </p:sp>
      <p:sp>
        <p:nvSpPr>
          <p:cNvPr id="159" name="Google Shape;159;p20"/>
          <p:cNvSpPr/>
          <p:nvPr/>
        </p:nvSpPr>
        <p:spPr>
          <a:xfrm>
            <a:off x="430968" y="1074038"/>
            <a:ext cx="11199364" cy="5471208"/>
          </a:xfrm>
          <a:prstGeom prst="rect">
            <a:avLst/>
          </a:prstGeom>
          <a:noFill/>
          <a:ln>
            <a:noFill/>
          </a:ln>
        </p:spPr>
        <p:txBody>
          <a:bodyPr spcFirstLastPara="1" wrap="square" lIns="91425" tIns="45700" rIns="91425" bIns="45700" anchor="t" anchorCtr="0">
            <a:noAutofit/>
          </a:bodyPr>
          <a:lstStyle/>
          <a:p>
            <a:pPr marL="457200" marR="0" lvl="0" indent="-342900" algn="just" rtl="0">
              <a:lnSpc>
                <a:spcPct val="150000"/>
              </a:lnSpc>
              <a:spcBef>
                <a:spcPts val="0"/>
              </a:spcBef>
              <a:spcAft>
                <a:spcPts val="0"/>
              </a:spcAft>
              <a:buClr>
                <a:srgbClr val="22304F"/>
              </a:buClr>
              <a:buSzPts val="1800"/>
              <a:buFont typeface="Bitter"/>
              <a:buChar char="●"/>
            </a:pPr>
            <a:r>
              <a:rPr lang="pt-BR" sz="1800" b="0" i="0" u="none" strike="noStrike" cap="none" dirty="0">
                <a:solidFill>
                  <a:srgbClr val="22304F"/>
                </a:solidFill>
                <a:latin typeface="Bitter"/>
                <a:ea typeface="Bitter"/>
                <a:cs typeface="Bitter"/>
                <a:sym typeface="Bitter"/>
              </a:rPr>
              <a:t>Contribuições Previdenciárias (art. 22, Lei nº 8.212/91, §§ 6º  a 9º):</a:t>
            </a:r>
            <a:endParaRPr lang="pt-BR" sz="1800" dirty="0">
              <a:solidFill>
                <a:srgbClr val="22304F"/>
              </a:solidFill>
              <a:latin typeface="Bitter"/>
            </a:endParaRPr>
          </a:p>
          <a:p>
            <a:pPr marL="114300" marR="0" lvl="0" algn="just" rtl="0">
              <a:lnSpc>
                <a:spcPct val="150000"/>
              </a:lnSpc>
              <a:spcBef>
                <a:spcPts val="0"/>
              </a:spcBef>
              <a:spcAft>
                <a:spcPts val="0"/>
              </a:spcAft>
              <a:buClr>
                <a:srgbClr val="22304F"/>
              </a:buClr>
              <a:buSzPts val="1800"/>
            </a:pPr>
            <a:r>
              <a:rPr lang="pt-BR" sz="1300" dirty="0">
                <a:solidFill>
                  <a:srgbClr val="22304F"/>
                </a:solidFill>
                <a:latin typeface="Bitter"/>
                <a:sym typeface="Bitter"/>
              </a:rPr>
              <a:t>“§ 6º </a:t>
            </a:r>
            <a:r>
              <a:rPr lang="pt-BR" sz="1300" b="1" dirty="0">
                <a:solidFill>
                  <a:srgbClr val="22304F"/>
                </a:solidFill>
                <a:latin typeface="Bitter"/>
                <a:sym typeface="Bitter"/>
              </a:rPr>
              <a:t>A contribuição empresarial da associação desportiva que mantém equipe de futebol profissional destinada à Seguridade Social, em substituição à prevista nos incisos I e II deste artigo </a:t>
            </a:r>
            <a:r>
              <a:rPr lang="pt-BR" sz="1300" b="1" i="1" dirty="0">
                <a:solidFill>
                  <a:srgbClr val="22304F"/>
                </a:solidFill>
                <a:latin typeface="Bitter"/>
                <a:sym typeface="Bitter"/>
              </a:rPr>
              <a:t>(patronal e RAT)</a:t>
            </a:r>
            <a:r>
              <a:rPr lang="pt-BR" sz="1300" b="1" dirty="0">
                <a:solidFill>
                  <a:srgbClr val="22304F"/>
                </a:solidFill>
                <a:latin typeface="Bitter"/>
                <a:sym typeface="Bitter"/>
              </a:rPr>
              <a:t>, corresponde a cinco por cento da receita bruta, decorrente dos espetáculos desportivos de que participem em todo território nacional em qualquer modalidade desportiva, inclusive jogos internacionais, e de qualquer forma de patrocínio, licenciamento de uso de marcas e símbolos, publicidade, propaganda e de transmissão de espetáculos desportivos</a:t>
            </a:r>
            <a:r>
              <a:rPr lang="pt-BR" sz="1300" dirty="0">
                <a:solidFill>
                  <a:srgbClr val="22304F"/>
                </a:solidFill>
                <a:latin typeface="Bitter"/>
                <a:sym typeface="Bitter"/>
              </a:rPr>
              <a:t>.          (Incluído pela Lei nº 9.528, de 10.12.97).</a:t>
            </a:r>
          </a:p>
          <a:p>
            <a:pPr marL="114300" marR="0" lvl="0" algn="just" rtl="0">
              <a:lnSpc>
                <a:spcPct val="150000"/>
              </a:lnSpc>
              <a:spcBef>
                <a:spcPts val="0"/>
              </a:spcBef>
              <a:spcAft>
                <a:spcPts val="0"/>
              </a:spcAft>
              <a:buClr>
                <a:srgbClr val="22304F"/>
              </a:buClr>
              <a:buSzPts val="1800"/>
            </a:pPr>
            <a:r>
              <a:rPr lang="pt-BR" sz="1300" dirty="0">
                <a:solidFill>
                  <a:srgbClr val="22304F"/>
                </a:solidFill>
                <a:latin typeface="Bitter"/>
                <a:sym typeface="Bitter"/>
              </a:rPr>
              <a:t>§ 7º Caberá à entidade promotora do espetáculo a responsabilidade de efetuar o desconto de cinco por cento da receita bruta decorrente dos espetáculos desportivos e o respectivo recolhimento ao Instituto Nacional do Seguro Social, no prazo de até dois dias úteis após a realização do evento.          (Incluído pela Lei nº 9.528, de 10.12.97).</a:t>
            </a:r>
          </a:p>
          <a:p>
            <a:pPr marL="114300" marR="0" lvl="0" algn="just" rtl="0">
              <a:lnSpc>
                <a:spcPct val="150000"/>
              </a:lnSpc>
              <a:spcBef>
                <a:spcPts val="0"/>
              </a:spcBef>
              <a:spcAft>
                <a:spcPts val="0"/>
              </a:spcAft>
              <a:buClr>
                <a:srgbClr val="22304F"/>
              </a:buClr>
              <a:buSzPts val="1800"/>
            </a:pPr>
            <a:r>
              <a:rPr lang="pt-BR" sz="1300" dirty="0">
                <a:solidFill>
                  <a:srgbClr val="22304F"/>
                </a:solidFill>
                <a:latin typeface="Bitter"/>
                <a:sym typeface="Bitter"/>
              </a:rPr>
              <a:t>§ 8º Caberá à associação desportiva que mantém equipe de futebol profissional informar à entidade promotora do espetáculo desportivo todas as receitas auferidas no evento, discriminando-as detalhadamente. (Incluído pela Lei nº 9.528, de 10.12.97).</a:t>
            </a:r>
          </a:p>
          <a:p>
            <a:pPr marL="114300" marR="0" lvl="0" algn="just" rtl="0">
              <a:lnSpc>
                <a:spcPct val="150000"/>
              </a:lnSpc>
              <a:spcBef>
                <a:spcPts val="0"/>
              </a:spcBef>
              <a:spcAft>
                <a:spcPts val="0"/>
              </a:spcAft>
              <a:buClr>
                <a:srgbClr val="22304F"/>
              </a:buClr>
              <a:buSzPts val="1800"/>
            </a:pPr>
            <a:r>
              <a:rPr lang="pt-BR" sz="1300" dirty="0">
                <a:solidFill>
                  <a:srgbClr val="22304F"/>
                </a:solidFill>
                <a:latin typeface="Bitter"/>
                <a:sym typeface="Bitter"/>
              </a:rPr>
              <a:t>§ 9º </a:t>
            </a:r>
            <a:r>
              <a:rPr lang="pt-BR" sz="1300" b="1" dirty="0">
                <a:solidFill>
                  <a:srgbClr val="22304F"/>
                </a:solidFill>
                <a:latin typeface="Bitter"/>
                <a:sym typeface="Bitter"/>
              </a:rPr>
              <a:t>No caso de a associação desportiva que mantém equipe de futebol profissional receber recursos de empresa ou entidade, a título de patrocínio, licenciamento de uso de marcas e símbolos, publicidade, propaganda e transmissão de espetáculos, esta última ficará com a responsabilidade de reter e recolher o percentual de cinco por cento da receita bruta decorrente do evento, inadmitida qualquer dedução, no prazo estabelecido na alínea "b", inciso I, do art. 30 desta Lei. (Incluído pela Lei nº 9.528/97)</a:t>
            </a:r>
            <a:r>
              <a:rPr lang="pt-BR" sz="1300" dirty="0">
                <a:solidFill>
                  <a:srgbClr val="22304F"/>
                </a:solidFill>
                <a:latin typeface="Bitter"/>
                <a:sym typeface="Bitter"/>
              </a:rPr>
              <a:t>.” </a:t>
            </a:r>
            <a:r>
              <a:rPr lang="pt-BR" dirty="0">
                <a:solidFill>
                  <a:srgbClr val="22304F"/>
                </a:solidFill>
                <a:latin typeface="Bitter"/>
                <a:sym typeface="Bitter"/>
              </a:rPr>
              <a:t>				</a:t>
            </a:r>
          </a:p>
        </p:txBody>
      </p:sp>
      <p:sp>
        <p:nvSpPr>
          <p:cNvPr id="160" name="Google Shape;160;p20"/>
          <p:cNvSpPr/>
          <p:nvPr/>
        </p:nvSpPr>
        <p:spPr>
          <a:xfrm>
            <a:off x="10120964" y="168463"/>
            <a:ext cx="806100" cy="97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0962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aixaDeTexto 12">
            <a:extLst>
              <a:ext uri="{FF2B5EF4-FFF2-40B4-BE49-F238E27FC236}">
                <a16:creationId xmlns:a16="http://schemas.microsoft.com/office/drawing/2014/main" id="{3FFC60BB-CB77-4C76-A722-8F032D3D6828}"/>
              </a:ext>
            </a:extLst>
          </p:cNvPr>
          <p:cNvSpPr txBox="1"/>
          <p:nvPr/>
        </p:nvSpPr>
        <p:spPr>
          <a:xfrm>
            <a:off x="701964" y="164519"/>
            <a:ext cx="9368878" cy="1052596"/>
          </a:xfrm>
          <a:prstGeom prst="rect">
            <a:avLst/>
          </a:prstGeom>
          <a:noFill/>
        </p:spPr>
        <p:txBody>
          <a:bodyPr wrap="square" rtlCol="0">
            <a:spAutoFit/>
          </a:bodyPr>
          <a:lstStyle/>
          <a:p>
            <a:pPr marL="0" marR="0" lvl="0" indent="0" algn="l" rtl="0">
              <a:lnSpc>
                <a:spcPct val="115000"/>
              </a:lnSpc>
              <a:spcBef>
                <a:spcPts val="0"/>
              </a:spcBef>
              <a:spcAft>
                <a:spcPts val="0"/>
              </a:spcAft>
              <a:buClr>
                <a:srgbClr val="000000"/>
              </a:buClr>
              <a:buSzPts val="2600"/>
              <a:buFont typeface="Arial"/>
              <a:buNone/>
            </a:pPr>
            <a:r>
              <a:rPr lang="pt-BR" sz="2800" b="0" i="0" u="none" strike="noStrike" cap="all" dirty="0">
                <a:solidFill>
                  <a:srgbClr val="22304F"/>
                </a:solidFill>
                <a:latin typeface="Bitter"/>
                <a:ea typeface="Bitter"/>
                <a:cs typeface="Bitter"/>
                <a:sym typeface="Bitter"/>
              </a:rPr>
              <a:t>Tributação das Associações Civis sem Fins Lucrativos</a:t>
            </a:r>
            <a:endParaRPr lang="pt-BR" sz="2800" b="1" i="0" u="none" strike="noStrike" cap="all" dirty="0">
              <a:solidFill>
                <a:srgbClr val="B2954A"/>
              </a:solidFill>
              <a:latin typeface="Bitter"/>
              <a:ea typeface="Bitter"/>
              <a:cs typeface="Bitter"/>
              <a:sym typeface="Bitter"/>
            </a:endParaRPr>
          </a:p>
        </p:txBody>
      </p:sp>
      <p:sp>
        <p:nvSpPr>
          <p:cNvPr id="9" name="CaixaDeTexto 8">
            <a:extLst>
              <a:ext uri="{FF2B5EF4-FFF2-40B4-BE49-F238E27FC236}">
                <a16:creationId xmlns:a16="http://schemas.microsoft.com/office/drawing/2014/main" id="{AEC019C4-AEE8-46A8-B7C8-52542E07E4F4}"/>
              </a:ext>
            </a:extLst>
          </p:cNvPr>
          <p:cNvSpPr txBox="1"/>
          <p:nvPr/>
        </p:nvSpPr>
        <p:spPr>
          <a:xfrm>
            <a:off x="701964" y="1217115"/>
            <a:ext cx="4102817" cy="369332"/>
          </a:xfrm>
          <a:prstGeom prst="rect">
            <a:avLst/>
          </a:prstGeom>
          <a:noFill/>
        </p:spPr>
        <p:txBody>
          <a:bodyPr wrap="square" rtlCol="0">
            <a:spAutoFit/>
          </a:bodyPr>
          <a:lstStyle/>
          <a:p>
            <a:r>
              <a:rPr lang="pt-BR" sz="1800" dirty="0">
                <a:solidFill>
                  <a:srgbClr val="22304F"/>
                </a:solidFill>
                <a:latin typeface="Bitter"/>
              </a:rPr>
              <a:t>Resumo:</a:t>
            </a:r>
          </a:p>
        </p:txBody>
      </p:sp>
      <p:graphicFrame>
        <p:nvGraphicFramePr>
          <p:cNvPr id="10" name="Tabela 6">
            <a:extLst>
              <a:ext uri="{FF2B5EF4-FFF2-40B4-BE49-F238E27FC236}">
                <a16:creationId xmlns:a16="http://schemas.microsoft.com/office/drawing/2014/main" id="{F8B733BE-D3D5-4BAE-BCF4-5BAF7ECF037C}"/>
              </a:ext>
            </a:extLst>
          </p:cNvPr>
          <p:cNvGraphicFramePr>
            <a:graphicFrameLocks noGrp="1"/>
          </p:cNvGraphicFramePr>
          <p:nvPr/>
        </p:nvGraphicFramePr>
        <p:xfrm>
          <a:off x="803564" y="1787218"/>
          <a:ext cx="10621818" cy="4253365"/>
        </p:xfrm>
        <a:graphic>
          <a:graphicData uri="http://schemas.openxmlformats.org/drawingml/2006/table">
            <a:tbl>
              <a:tblPr firstRow="1" bandRow="1">
                <a:tableStyleId>{073A0DAA-6AF3-43AB-8588-CEC1D06C72B9}</a:tableStyleId>
              </a:tblPr>
              <a:tblGrid>
                <a:gridCol w="5310909">
                  <a:extLst>
                    <a:ext uri="{9D8B030D-6E8A-4147-A177-3AD203B41FA5}">
                      <a16:colId xmlns:a16="http://schemas.microsoft.com/office/drawing/2014/main" val="1024445540"/>
                    </a:ext>
                  </a:extLst>
                </a:gridCol>
                <a:gridCol w="5310909">
                  <a:extLst>
                    <a:ext uri="{9D8B030D-6E8A-4147-A177-3AD203B41FA5}">
                      <a16:colId xmlns:a16="http://schemas.microsoft.com/office/drawing/2014/main" val="1936451763"/>
                    </a:ext>
                  </a:extLst>
                </a:gridCol>
              </a:tblGrid>
              <a:tr h="420839">
                <a:tc>
                  <a:txBody>
                    <a:bodyPr/>
                    <a:lstStyle/>
                    <a:p>
                      <a:pPr algn="ctr" fontAlgn="ctr"/>
                      <a:r>
                        <a:rPr lang="pt-BR" sz="1700" b="1" u="none" strike="noStrike" dirty="0">
                          <a:solidFill>
                            <a:srgbClr val="000000"/>
                          </a:solidFill>
                          <a:effectLst/>
                        </a:rPr>
                        <a:t>IRPJ | CSLL | COFINS</a:t>
                      </a:r>
                      <a:endParaRPr lang="pt-BR" sz="1700" b="1" i="0" u="none" strike="noStrike" dirty="0">
                        <a:solidFill>
                          <a:srgbClr val="000000"/>
                        </a:solidFill>
                        <a:effectLst/>
                        <a:latin typeface="Calibri" panose="020F0502020204030204" pitchFamily="34" charset="0"/>
                      </a:endParaRPr>
                    </a:p>
                  </a:txBody>
                  <a:tcPr marL="11430" marR="11430" marT="1143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7E7E7"/>
                    </a:solidFill>
                  </a:tcPr>
                </a:tc>
                <a:tc>
                  <a:txBody>
                    <a:bodyPr/>
                    <a:lstStyle/>
                    <a:p>
                      <a:pPr algn="ctr" fontAlgn="ctr"/>
                      <a:r>
                        <a:rPr lang="pt-BR" sz="1700" b="1" u="none" strike="noStrike" dirty="0">
                          <a:solidFill>
                            <a:srgbClr val="000000"/>
                          </a:solidFill>
                          <a:effectLst/>
                        </a:rPr>
                        <a:t>Isento</a:t>
                      </a:r>
                      <a:endParaRPr lang="pt-BR" sz="1700" b="1" i="0" u="none" strike="noStrike" dirty="0">
                        <a:solidFill>
                          <a:srgbClr val="000000"/>
                        </a:solidFill>
                        <a:effectLst/>
                        <a:latin typeface="Calibri" panose="020F0502020204030204" pitchFamily="34" charset="0"/>
                      </a:endParaRPr>
                    </a:p>
                  </a:txBody>
                  <a:tcPr marL="11430" marR="11430" marT="1143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7E7E7"/>
                    </a:solidFill>
                  </a:tcPr>
                </a:tc>
                <a:extLst>
                  <a:ext uri="{0D108BD9-81ED-4DB2-BD59-A6C34878D82A}">
                    <a16:rowId xmlns:a16="http://schemas.microsoft.com/office/drawing/2014/main" val="1651626342"/>
                  </a:ext>
                </a:extLst>
              </a:tr>
              <a:tr h="380097">
                <a:tc>
                  <a:txBody>
                    <a:bodyPr/>
                    <a:lstStyle/>
                    <a:p>
                      <a:pPr algn="ctr" fontAlgn="ctr"/>
                      <a:r>
                        <a:rPr lang="pt-BR" sz="1700" b="1" u="none" strike="noStrike" dirty="0">
                          <a:solidFill>
                            <a:srgbClr val="000000"/>
                          </a:solidFill>
                          <a:effectLst/>
                        </a:rPr>
                        <a:t>PIS</a:t>
                      </a:r>
                      <a:endParaRPr lang="pt-BR" sz="1700" b="1" i="0" u="none" strike="noStrike" dirty="0">
                        <a:solidFill>
                          <a:srgbClr val="000000"/>
                        </a:solidFill>
                        <a:effectLst/>
                        <a:latin typeface="Calibri" panose="020F0502020204030204" pitchFamily="34" charset="0"/>
                      </a:endParaRPr>
                    </a:p>
                  </a:txBody>
                  <a:tcPr marL="11430" marR="11430" marT="1143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BCBCB"/>
                    </a:solidFill>
                  </a:tcPr>
                </a:tc>
                <a:tc>
                  <a:txBody>
                    <a:bodyPr/>
                    <a:lstStyle/>
                    <a:p>
                      <a:pPr algn="ctr" fontAlgn="ctr"/>
                      <a:r>
                        <a:rPr lang="pt-BR" sz="1700" b="1" u="none" strike="noStrike" dirty="0">
                          <a:solidFill>
                            <a:srgbClr val="000000"/>
                          </a:solidFill>
                          <a:effectLst/>
                        </a:rPr>
                        <a:t>1%  sobre a folha </a:t>
                      </a:r>
                      <a:endParaRPr lang="pt-BR" sz="1700" b="1" i="0" u="none" strike="noStrike" dirty="0">
                        <a:solidFill>
                          <a:srgbClr val="000000"/>
                        </a:solidFill>
                        <a:effectLst/>
                        <a:latin typeface="Calibri" panose="020F0502020204030204" pitchFamily="34" charset="0"/>
                      </a:endParaRPr>
                    </a:p>
                  </a:txBody>
                  <a:tcPr marL="11430" marR="11430" marT="1143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3516351"/>
                  </a:ext>
                </a:extLst>
              </a:tr>
              <a:tr h="1109828">
                <a:tc>
                  <a:txBody>
                    <a:bodyPr/>
                    <a:lstStyle/>
                    <a:p>
                      <a:pPr algn="ctr" fontAlgn="ctr"/>
                      <a:r>
                        <a:rPr lang="pt-BR" sz="1700" b="1" u="none" strike="noStrike" dirty="0">
                          <a:solidFill>
                            <a:srgbClr val="000000"/>
                          </a:solidFill>
                          <a:effectLst/>
                        </a:rPr>
                        <a:t>INSS/RAT</a:t>
                      </a:r>
                      <a:endParaRPr lang="pt-BR" sz="1700" b="1" i="0" u="none" strike="noStrike" dirty="0">
                        <a:solidFill>
                          <a:srgbClr val="000000"/>
                        </a:solidFill>
                        <a:effectLst/>
                        <a:latin typeface="Calibri" panose="020F0502020204030204" pitchFamily="34" charset="0"/>
                      </a:endParaRPr>
                    </a:p>
                  </a:txBody>
                  <a:tcPr marL="11430" marR="11430" marT="1143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7E7E7"/>
                    </a:solidFill>
                  </a:tcPr>
                </a:tc>
                <a:tc>
                  <a:txBody>
                    <a:bodyPr/>
                    <a:lstStyle/>
                    <a:p>
                      <a:pPr algn="ctr" fontAlgn="ctr"/>
                      <a:r>
                        <a:rPr lang="pt-BR" sz="1700" b="1" u="none" strike="noStrike" dirty="0">
                          <a:solidFill>
                            <a:srgbClr val="000000"/>
                          </a:solidFill>
                          <a:effectLst/>
                        </a:rPr>
                        <a:t>5% da receita bruta de a) eventos desportivos de qualquer modalidade b) transmissão de eventos desportivos e c) patrocínio, licenciamento de marcas, propaganda e publicidade.</a:t>
                      </a:r>
                      <a:endParaRPr lang="pt-BR" sz="1700" b="1" i="0" u="none" strike="noStrike" dirty="0">
                        <a:solidFill>
                          <a:srgbClr val="000000"/>
                        </a:solidFill>
                        <a:effectLst/>
                        <a:latin typeface="Calibri" panose="020F0502020204030204" pitchFamily="34" charset="0"/>
                      </a:endParaRPr>
                    </a:p>
                  </a:txBody>
                  <a:tcPr marL="11430" marR="11430" marT="1143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7E7E7"/>
                    </a:solidFill>
                  </a:tcPr>
                </a:tc>
                <a:extLst>
                  <a:ext uri="{0D108BD9-81ED-4DB2-BD59-A6C34878D82A}">
                    <a16:rowId xmlns:a16="http://schemas.microsoft.com/office/drawing/2014/main" val="893020647"/>
                  </a:ext>
                </a:extLst>
              </a:tr>
              <a:tr h="383408">
                <a:tc>
                  <a:txBody>
                    <a:bodyPr/>
                    <a:lstStyle/>
                    <a:p>
                      <a:pPr algn="ctr" fontAlgn="ctr"/>
                      <a:r>
                        <a:rPr lang="pt-BR" sz="1700" b="1" u="none" strike="noStrike" dirty="0">
                          <a:solidFill>
                            <a:srgbClr val="000000"/>
                          </a:solidFill>
                          <a:effectLst/>
                        </a:rPr>
                        <a:t>Contribuintes Individuais </a:t>
                      </a:r>
                      <a:endParaRPr lang="pt-BR" sz="1700" b="1" i="0" u="none" strike="noStrike" dirty="0">
                        <a:solidFill>
                          <a:srgbClr val="000000"/>
                        </a:solidFill>
                        <a:effectLst/>
                        <a:latin typeface="Calibri" panose="020F0502020204030204" pitchFamily="34" charset="0"/>
                      </a:endParaRPr>
                    </a:p>
                  </a:txBody>
                  <a:tcPr marL="11430" marR="11430" marT="1143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pt-BR" sz="1700" b="1" u="none" strike="noStrike" dirty="0">
                          <a:solidFill>
                            <a:srgbClr val="000000"/>
                          </a:solidFill>
                          <a:effectLst/>
                        </a:rPr>
                        <a:t>20% sobre o pagamento</a:t>
                      </a:r>
                      <a:endParaRPr lang="pt-BR" sz="1700" b="1" i="0" u="none" strike="noStrike" dirty="0">
                        <a:solidFill>
                          <a:srgbClr val="000000"/>
                        </a:solidFill>
                        <a:effectLst/>
                        <a:latin typeface="Calibri" panose="020F0502020204030204" pitchFamily="34" charset="0"/>
                      </a:endParaRPr>
                    </a:p>
                  </a:txBody>
                  <a:tcPr marL="11430" marR="11430" marT="1143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8401920"/>
                  </a:ext>
                </a:extLst>
              </a:tr>
              <a:tr h="352946">
                <a:tc>
                  <a:txBody>
                    <a:bodyPr/>
                    <a:lstStyle/>
                    <a:p>
                      <a:pPr algn="ctr" fontAlgn="ctr"/>
                      <a:r>
                        <a:rPr lang="pt-BR" sz="1700" b="1" u="none" strike="noStrike" dirty="0">
                          <a:solidFill>
                            <a:srgbClr val="000000"/>
                          </a:solidFill>
                          <a:effectLst/>
                        </a:rPr>
                        <a:t>IPTU</a:t>
                      </a:r>
                      <a:endParaRPr lang="pt-BR" sz="1700" b="1" i="0" u="none" strike="noStrike" dirty="0">
                        <a:solidFill>
                          <a:srgbClr val="000000"/>
                        </a:solidFill>
                        <a:effectLst/>
                        <a:latin typeface="Calibri" panose="020F0502020204030204" pitchFamily="34" charset="0"/>
                      </a:endParaRPr>
                    </a:p>
                  </a:txBody>
                  <a:tcPr marL="11430" marR="11430" marT="1143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pt-BR" sz="1700" b="1" u="none" strike="noStrike" dirty="0">
                          <a:solidFill>
                            <a:srgbClr val="000000"/>
                          </a:solidFill>
                          <a:effectLst/>
                        </a:rPr>
                        <a:t>Isento</a:t>
                      </a:r>
                      <a:endParaRPr lang="pt-BR" sz="1700" b="1" i="0" u="none" strike="noStrike" dirty="0">
                        <a:solidFill>
                          <a:srgbClr val="000000"/>
                        </a:solidFill>
                        <a:effectLst/>
                        <a:latin typeface="Calibri" panose="020F0502020204030204" pitchFamily="34" charset="0"/>
                      </a:endParaRPr>
                    </a:p>
                  </a:txBody>
                  <a:tcPr marL="11430" marR="11430" marT="1143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6567678"/>
                  </a:ext>
                </a:extLst>
              </a:tr>
              <a:tr h="325797">
                <a:tc>
                  <a:txBody>
                    <a:bodyPr/>
                    <a:lstStyle/>
                    <a:p>
                      <a:pPr algn="ctr" fontAlgn="ctr"/>
                      <a:r>
                        <a:rPr lang="pt-BR" sz="1700" b="1" u="none" strike="noStrike">
                          <a:solidFill>
                            <a:srgbClr val="000000"/>
                          </a:solidFill>
                          <a:effectLst/>
                        </a:rPr>
                        <a:t>ISS</a:t>
                      </a:r>
                      <a:endParaRPr lang="pt-BR" sz="1700" b="1" i="0" u="none" strike="noStrike">
                        <a:solidFill>
                          <a:srgbClr val="000000"/>
                        </a:solidFill>
                        <a:effectLst/>
                        <a:latin typeface="Calibri" panose="020F0502020204030204" pitchFamily="34" charset="0"/>
                      </a:endParaRPr>
                    </a:p>
                  </a:txBody>
                  <a:tcPr marL="11430" marR="11430" marT="1143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pt-BR" sz="1700" b="1" u="none" strike="noStrike" dirty="0">
                          <a:solidFill>
                            <a:srgbClr val="000000"/>
                          </a:solidFill>
                          <a:effectLst/>
                        </a:rPr>
                        <a:t>Tributação normal</a:t>
                      </a:r>
                      <a:endParaRPr lang="pt-BR" sz="1700" b="1" i="0" u="none" strike="noStrike" dirty="0">
                        <a:solidFill>
                          <a:srgbClr val="000000"/>
                        </a:solidFill>
                        <a:effectLst/>
                        <a:latin typeface="Calibri" panose="020F0502020204030204" pitchFamily="34" charset="0"/>
                      </a:endParaRPr>
                    </a:p>
                  </a:txBody>
                  <a:tcPr marL="11430" marR="11430" marT="1143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9077150"/>
                  </a:ext>
                </a:extLst>
              </a:tr>
              <a:tr h="1280450">
                <a:tc>
                  <a:txBody>
                    <a:bodyPr/>
                    <a:lstStyle/>
                    <a:p>
                      <a:pPr algn="ctr" fontAlgn="ctr"/>
                      <a:r>
                        <a:rPr lang="pt-BR" sz="1700" b="1" u="none" strike="noStrike" dirty="0">
                          <a:solidFill>
                            <a:srgbClr val="000000"/>
                          </a:solidFill>
                          <a:effectLst/>
                        </a:rPr>
                        <a:t>IOF, IRPJ sobre rendimentos ou ganhos líquidos auferidos em aplicações de renda fixa ou variável e ganhos de capital auferidos na alienação de bens do ativo imobilizado, FGTS e Contribuições a Terceiros</a:t>
                      </a:r>
                      <a:endParaRPr lang="pt-BR" sz="1700" b="1" i="0" u="none" strike="noStrike" dirty="0">
                        <a:solidFill>
                          <a:srgbClr val="000000"/>
                        </a:solidFill>
                        <a:effectLst/>
                        <a:latin typeface="Calibri" panose="020F0502020204030204" pitchFamily="34" charset="0"/>
                      </a:endParaRPr>
                    </a:p>
                  </a:txBody>
                  <a:tcPr marL="11430" marR="11430" marT="1143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pt-BR" sz="1700" b="1" u="none" strike="noStrike" dirty="0">
                          <a:solidFill>
                            <a:srgbClr val="000000"/>
                          </a:solidFill>
                          <a:effectLst/>
                        </a:rPr>
                        <a:t>Tributação normal</a:t>
                      </a:r>
                      <a:endParaRPr lang="pt-BR" sz="1700" b="1" i="0" u="none" strike="noStrike" dirty="0">
                        <a:solidFill>
                          <a:srgbClr val="000000"/>
                        </a:solidFill>
                        <a:effectLst/>
                        <a:latin typeface="Calibri" panose="020F0502020204030204" pitchFamily="34" charset="0"/>
                      </a:endParaRPr>
                    </a:p>
                  </a:txBody>
                  <a:tcPr marL="11430" marR="11430" marT="1143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7644192"/>
                  </a:ext>
                </a:extLst>
              </a:tr>
            </a:tbl>
          </a:graphicData>
        </a:graphic>
      </p:graphicFrame>
    </p:spTree>
    <p:extLst>
      <p:ext uri="{BB962C8B-B14F-4D97-AF65-F5344CB8AC3E}">
        <p14:creationId xmlns:p14="http://schemas.microsoft.com/office/powerpoint/2010/main" val="545090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8" name="Google Shape;158;p20"/>
          <p:cNvSpPr/>
          <p:nvPr/>
        </p:nvSpPr>
        <p:spPr>
          <a:xfrm>
            <a:off x="576998" y="244054"/>
            <a:ext cx="9543964" cy="5067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2600"/>
              <a:buFont typeface="Arial"/>
              <a:buNone/>
            </a:pPr>
            <a:r>
              <a:rPr lang="pt-BR" sz="2800" b="0" i="0" u="none" strike="noStrike" cap="all" dirty="0">
                <a:solidFill>
                  <a:srgbClr val="22304F"/>
                </a:solidFill>
                <a:latin typeface="Bitter"/>
                <a:ea typeface="Bitter"/>
                <a:cs typeface="Bitter"/>
                <a:sym typeface="Bitter"/>
              </a:rPr>
              <a:t>Sociedade Anônima do Futebol – SAF (Regime de Tributação Específica do Futebol - TEF)</a:t>
            </a:r>
            <a:endParaRPr sz="2600" b="1" i="0" u="none" strike="noStrike" cap="all" dirty="0">
              <a:solidFill>
                <a:srgbClr val="B2954A"/>
              </a:solidFill>
              <a:latin typeface="Bitter"/>
              <a:ea typeface="Bitter"/>
              <a:cs typeface="Bitter"/>
              <a:sym typeface="Bitter"/>
            </a:endParaRPr>
          </a:p>
        </p:txBody>
      </p:sp>
      <p:sp>
        <p:nvSpPr>
          <p:cNvPr id="159" name="Google Shape;159;p20"/>
          <p:cNvSpPr/>
          <p:nvPr/>
        </p:nvSpPr>
        <p:spPr>
          <a:xfrm>
            <a:off x="576998" y="1428100"/>
            <a:ext cx="11199364" cy="5429900"/>
          </a:xfrm>
          <a:prstGeom prst="rect">
            <a:avLst/>
          </a:prstGeom>
          <a:noFill/>
          <a:ln>
            <a:noFill/>
          </a:ln>
        </p:spPr>
        <p:txBody>
          <a:bodyPr spcFirstLastPara="1" wrap="square" lIns="91425" tIns="45700" rIns="91425" bIns="45700" anchor="t" anchorCtr="0">
            <a:noAutofit/>
          </a:bodyPr>
          <a:lstStyle/>
          <a:p>
            <a:pPr marL="457200" marR="0" lvl="0" indent="-342900" algn="just" rtl="0">
              <a:lnSpc>
                <a:spcPct val="150000"/>
              </a:lnSpc>
              <a:spcBef>
                <a:spcPts val="0"/>
              </a:spcBef>
              <a:spcAft>
                <a:spcPts val="0"/>
              </a:spcAft>
              <a:buClr>
                <a:srgbClr val="22304F"/>
              </a:buClr>
              <a:buSzPts val="1800"/>
              <a:buFont typeface="Bitter"/>
              <a:buChar char="●"/>
            </a:pPr>
            <a:r>
              <a:rPr lang="pt-BR" sz="1800" b="1" i="0" u="none" strike="noStrike" cap="none" dirty="0">
                <a:solidFill>
                  <a:srgbClr val="22304F"/>
                </a:solidFill>
                <a:latin typeface="Bitter"/>
                <a:ea typeface="Bitter"/>
                <a:cs typeface="Bitter"/>
                <a:sym typeface="Bitter"/>
              </a:rPr>
              <a:t>Lei nº 14.193/2021</a:t>
            </a:r>
            <a:r>
              <a:rPr lang="pt-BR" sz="1800" b="0" i="0" u="none" strike="noStrike" cap="none" dirty="0">
                <a:solidFill>
                  <a:srgbClr val="22304F"/>
                </a:solidFill>
                <a:latin typeface="Bitter"/>
                <a:ea typeface="Bitter"/>
                <a:cs typeface="Bitter"/>
                <a:sym typeface="Bitter"/>
              </a:rPr>
              <a:t>:</a:t>
            </a:r>
          </a:p>
          <a:p>
            <a:pPr marL="114300" marR="0" lvl="0" algn="just" rtl="0">
              <a:lnSpc>
                <a:spcPct val="150000"/>
              </a:lnSpc>
              <a:spcBef>
                <a:spcPts val="0"/>
              </a:spcBef>
              <a:spcAft>
                <a:spcPts val="0"/>
              </a:spcAft>
              <a:buClr>
                <a:srgbClr val="22304F"/>
              </a:buClr>
              <a:buSzPts val="1800"/>
            </a:pPr>
            <a:endParaRPr lang="pt-BR" b="0" i="0" u="none" strike="noStrike" cap="none" dirty="0">
              <a:solidFill>
                <a:srgbClr val="22304F"/>
              </a:solidFill>
              <a:latin typeface="Bitter"/>
              <a:ea typeface="Bitter"/>
              <a:cs typeface="Bitter"/>
              <a:sym typeface="Bitter"/>
            </a:endParaRPr>
          </a:p>
          <a:p>
            <a:pPr marL="114300" marR="0" lvl="0" algn="just" rtl="0">
              <a:lnSpc>
                <a:spcPct val="150000"/>
              </a:lnSpc>
              <a:spcBef>
                <a:spcPts val="0"/>
              </a:spcBef>
              <a:spcAft>
                <a:spcPts val="0"/>
              </a:spcAft>
              <a:buClr>
                <a:srgbClr val="22304F"/>
              </a:buClr>
              <a:buSzPts val="1800"/>
            </a:pPr>
            <a:r>
              <a:rPr lang="pt-BR" b="0" i="0" u="none" strike="noStrike" cap="none" dirty="0">
                <a:solidFill>
                  <a:srgbClr val="22304F"/>
                </a:solidFill>
                <a:latin typeface="Bitter"/>
                <a:ea typeface="Bitter"/>
                <a:cs typeface="Bitter"/>
                <a:sym typeface="Bitter"/>
              </a:rPr>
              <a:t>Art. 31. A Sociedade Anônima do Futebol regularmente constituída nos termos desta Lei fica sujeita ao Regime de Tributação Específica do Futebol (TEF).   (Promulgação partes vetadas)</a:t>
            </a:r>
          </a:p>
          <a:p>
            <a:pPr marL="114300" marR="0" lvl="0" algn="just" rtl="0">
              <a:lnSpc>
                <a:spcPct val="150000"/>
              </a:lnSpc>
              <a:spcBef>
                <a:spcPts val="0"/>
              </a:spcBef>
              <a:spcAft>
                <a:spcPts val="0"/>
              </a:spcAft>
              <a:buClr>
                <a:srgbClr val="22304F"/>
              </a:buClr>
              <a:buSzPts val="1800"/>
            </a:pPr>
            <a:r>
              <a:rPr lang="pt-BR" b="0" i="0" u="none" strike="noStrike" cap="none" dirty="0">
                <a:solidFill>
                  <a:srgbClr val="22304F"/>
                </a:solidFill>
                <a:latin typeface="Bitter"/>
                <a:ea typeface="Bitter"/>
                <a:cs typeface="Bitter"/>
                <a:sym typeface="Bitter"/>
              </a:rPr>
              <a:t>§ 1º  O regime referido no caput deste artigo implica o recolhimento mensal, mediante documento único de arrecadação, dos seguintes impostos e contribuições, a serem apurados seguindo o regime de caixa:</a:t>
            </a:r>
          </a:p>
          <a:p>
            <a:pPr marL="114300" marR="0" lvl="0" algn="just" rtl="0">
              <a:lnSpc>
                <a:spcPct val="150000"/>
              </a:lnSpc>
              <a:spcBef>
                <a:spcPts val="0"/>
              </a:spcBef>
              <a:spcAft>
                <a:spcPts val="0"/>
              </a:spcAft>
              <a:buClr>
                <a:srgbClr val="22304F"/>
              </a:buClr>
              <a:buSzPts val="1800"/>
            </a:pPr>
            <a:r>
              <a:rPr lang="pt-BR" b="0" i="0" u="none" strike="noStrike" cap="none" dirty="0">
                <a:solidFill>
                  <a:srgbClr val="22304F"/>
                </a:solidFill>
                <a:latin typeface="Bitter"/>
                <a:ea typeface="Bitter"/>
                <a:cs typeface="Bitter"/>
                <a:sym typeface="Bitter"/>
              </a:rPr>
              <a:t>I - Imposto sobre a Renda das Pessoas Jurídicas (IRPJ);</a:t>
            </a:r>
          </a:p>
          <a:p>
            <a:pPr marL="114300" marR="0" lvl="0" algn="just" rtl="0">
              <a:lnSpc>
                <a:spcPct val="150000"/>
              </a:lnSpc>
              <a:spcBef>
                <a:spcPts val="0"/>
              </a:spcBef>
              <a:spcAft>
                <a:spcPts val="0"/>
              </a:spcAft>
              <a:buClr>
                <a:srgbClr val="22304F"/>
              </a:buClr>
              <a:buSzPts val="1800"/>
            </a:pPr>
            <a:r>
              <a:rPr lang="pt-BR" b="0" i="0" u="none" strike="noStrike" cap="none" dirty="0">
                <a:solidFill>
                  <a:srgbClr val="22304F"/>
                </a:solidFill>
                <a:latin typeface="Bitter"/>
                <a:ea typeface="Bitter"/>
                <a:cs typeface="Bitter"/>
                <a:sym typeface="Bitter"/>
              </a:rPr>
              <a:t>II - Contribuição para os Programas de Integração Social e de Formação do Patrimônio do Servidor Público (Contribuição para o PIS/Pasep);</a:t>
            </a:r>
          </a:p>
          <a:p>
            <a:pPr marL="114300" marR="0" lvl="0" algn="just" rtl="0">
              <a:lnSpc>
                <a:spcPct val="150000"/>
              </a:lnSpc>
              <a:spcBef>
                <a:spcPts val="0"/>
              </a:spcBef>
              <a:spcAft>
                <a:spcPts val="0"/>
              </a:spcAft>
              <a:buClr>
                <a:srgbClr val="22304F"/>
              </a:buClr>
              <a:buSzPts val="1800"/>
            </a:pPr>
            <a:r>
              <a:rPr lang="pt-BR" b="0" i="0" u="none" strike="noStrike" cap="none" dirty="0">
                <a:solidFill>
                  <a:srgbClr val="22304F"/>
                </a:solidFill>
                <a:latin typeface="Bitter"/>
                <a:ea typeface="Bitter"/>
                <a:cs typeface="Bitter"/>
                <a:sym typeface="Bitter"/>
              </a:rPr>
              <a:t>III - Contribuição Social sobre o Lucro Líquido (CSLL);</a:t>
            </a:r>
          </a:p>
          <a:p>
            <a:pPr marL="114300" marR="0" lvl="0" algn="just" rtl="0">
              <a:lnSpc>
                <a:spcPct val="150000"/>
              </a:lnSpc>
              <a:spcBef>
                <a:spcPts val="0"/>
              </a:spcBef>
              <a:spcAft>
                <a:spcPts val="0"/>
              </a:spcAft>
              <a:buClr>
                <a:srgbClr val="22304F"/>
              </a:buClr>
              <a:buSzPts val="1800"/>
            </a:pPr>
            <a:r>
              <a:rPr lang="pt-BR" b="0" i="0" u="none" strike="noStrike" cap="none" dirty="0">
                <a:solidFill>
                  <a:srgbClr val="22304F"/>
                </a:solidFill>
                <a:latin typeface="Bitter"/>
                <a:ea typeface="Bitter"/>
                <a:cs typeface="Bitter"/>
                <a:sym typeface="Bitter"/>
              </a:rPr>
              <a:t>IV - Contribuição para o Financiamento da Seguridade Social (</a:t>
            </a:r>
            <a:r>
              <a:rPr lang="pt-BR" b="0" i="0" u="none" strike="noStrike" cap="none" dirty="0" err="1">
                <a:solidFill>
                  <a:srgbClr val="22304F"/>
                </a:solidFill>
                <a:latin typeface="Bitter"/>
                <a:ea typeface="Bitter"/>
                <a:cs typeface="Bitter"/>
                <a:sym typeface="Bitter"/>
              </a:rPr>
              <a:t>Cofins</a:t>
            </a:r>
            <a:r>
              <a:rPr lang="pt-BR" b="0" i="0" u="none" strike="noStrike" cap="none" dirty="0">
                <a:solidFill>
                  <a:srgbClr val="22304F"/>
                </a:solidFill>
                <a:latin typeface="Bitter"/>
                <a:ea typeface="Bitter"/>
                <a:cs typeface="Bitter"/>
                <a:sym typeface="Bitter"/>
              </a:rPr>
              <a:t>); e</a:t>
            </a:r>
          </a:p>
          <a:p>
            <a:pPr marL="114300" marR="0" lvl="0" algn="just" rtl="0">
              <a:lnSpc>
                <a:spcPct val="150000"/>
              </a:lnSpc>
              <a:spcBef>
                <a:spcPts val="0"/>
              </a:spcBef>
              <a:spcAft>
                <a:spcPts val="0"/>
              </a:spcAft>
              <a:buClr>
                <a:srgbClr val="22304F"/>
              </a:buClr>
              <a:buSzPts val="1800"/>
            </a:pPr>
            <a:r>
              <a:rPr lang="pt-BR" b="0" i="0" u="none" strike="noStrike" cap="none" dirty="0">
                <a:solidFill>
                  <a:srgbClr val="22304F"/>
                </a:solidFill>
                <a:latin typeface="Bitter"/>
                <a:ea typeface="Bitter"/>
                <a:cs typeface="Bitter"/>
                <a:sym typeface="Bitter"/>
              </a:rPr>
              <a:t>V - contribuições previstas nos incisos I, II e III do caput e no § 6º do art. 22 da Lei nº 8.212, de 24 de julho de 1991.</a:t>
            </a:r>
          </a:p>
          <a:p>
            <a:pPr marL="114300" marR="0" lvl="0" algn="just" rtl="0">
              <a:lnSpc>
                <a:spcPct val="150000"/>
              </a:lnSpc>
              <a:spcBef>
                <a:spcPts val="0"/>
              </a:spcBef>
              <a:spcAft>
                <a:spcPts val="0"/>
              </a:spcAft>
              <a:buClr>
                <a:srgbClr val="22304F"/>
              </a:buClr>
              <a:buSzPts val="1800"/>
            </a:pPr>
            <a:endParaRPr lang="pt-BR" sz="1800" b="0" i="0" u="none" strike="noStrike" cap="none" dirty="0">
              <a:solidFill>
                <a:srgbClr val="22304F"/>
              </a:solidFill>
              <a:latin typeface="Bitter"/>
              <a:ea typeface="Bitter"/>
              <a:cs typeface="Bitter"/>
              <a:sym typeface="Bitter"/>
            </a:endParaRPr>
          </a:p>
          <a:p>
            <a:pPr marL="114300" marR="0" lvl="0" algn="just" rtl="0">
              <a:lnSpc>
                <a:spcPct val="150000"/>
              </a:lnSpc>
              <a:spcBef>
                <a:spcPts val="0"/>
              </a:spcBef>
              <a:spcAft>
                <a:spcPts val="0"/>
              </a:spcAft>
              <a:buClr>
                <a:srgbClr val="22304F"/>
              </a:buClr>
              <a:buSzPts val="1800"/>
            </a:pPr>
            <a:endParaRPr lang="en-US" sz="1800" b="0" i="0" u="none" strike="noStrike" cap="none" dirty="0">
              <a:solidFill>
                <a:srgbClr val="22304F"/>
              </a:solidFill>
              <a:latin typeface="Bitter"/>
              <a:ea typeface="Bitter"/>
              <a:cs typeface="Bitter"/>
              <a:sym typeface="Bitter"/>
            </a:endParaRPr>
          </a:p>
        </p:txBody>
      </p:sp>
      <p:sp>
        <p:nvSpPr>
          <p:cNvPr id="160" name="Google Shape;160;p20"/>
          <p:cNvSpPr/>
          <p:nvPr/>
        </p:nvSpPr>
        <p:spPr>
          <a:xfrm>
            <a:off x="10120964" y="168463"/>
            <a:ext cx="806100" cy="97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76198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8" name="Google Shape;158;p20"/>
          <p:cNvSpPr/>
          <p:nvPr/>
        </p:nvSpPr>
        <p:spPr>
          <a:xfrm>
            <a:off x="576998" y="244054"/>
            <a:ext cx="9543964" cy="5067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2600"/>
              <a:buFont typeface="Arial"/>
              <a:buNone/>
            </a:pPr>
            <a:r>
              <a:rPr lang="pt-BR" sz="2800" b="0" i="0" u="none" strike="noStrike" cap="all" dirty="0">
                <a:solidFill>
                  <a:srgbClr val="22304F"/>
                </a:solidFill>
                <a:latin typeface="Bitter"/>
                <a:ea typeface="Bitter"/>
                <a:cs typeface="Bitter"/>
                <a:sym typeface="Bitter"/>
              </a:rPr>
              <a:t>Sociedade Anônima do Futebol – SAF (Regime de Tributação Específica do Futebol - TEF)</a:t>
            </a:r>
            <a:endParaRPr sz="2600" b="1" i="0" u="none" strike="noStrike" cap="all" dirty="0">
              <a:solidFill>
                <a:srgbClr val="B2954A"/>
              </a:solidFill>
              <a:latin typeface="Bitter"/>
              <a:ea typeface="Bitter"/>
              <a:cs typeface="Bitter"/>
              <a:sym typeface="Bitter"/>
            </a:endParaRPr>
          </a:p>
        </p:txBody>
      </p:sp>
      <p:sp>
        <p:nvSpPr>
          <p:cNvPr id="159" name="Google Shape;159;p20"/>
          <p:cNvSpPr/>
          <p:nvPr/>
        </p:nvSpPr>
        <p:spPr>
          <a:xfrm>
            <a:off x="576998" y="1352864"/>
            <a:ext cx="11199364" cy="5505136"/>
          </a:xfrm>
          <a:prstGeom prst="rect">
            <a:avLst/>
          </a:prstGeom>
          <a:noFill/>
          <a:ln>
            <a:noFill/>
          </a:ln>
        </p:spPr>
        <p:txBody>
          <a:bodyPr spcFirstLastPara="1" wrap="square" lIns="91425" tIns="45700" rIns="91425" bIns="45700" anchor="t" anchorCtr="0">
            <a:noAutofit/>
          </a:bodyPr>
          <a:lstStyle/>
          <a:p>
            <a:pPr marL="457200" marR="0" lvl="0" indent="-342900" algn="just" rtl="0">
              <a:lnSpc>
                <a:spcPct val="150000"/>
              </a:lnSpc>
              <a:spcBef>
                <a:spcPts val="0"/>
              </a:spcBef>
              <a:spcAft>
                <a:spcPts val="0"/>
              </a:spcAft>
              <a:buClr>
                <a:srgbClr val="22304F"/>
              </a:buClr>
              <a:buSzPts val="1800"/>
              <a:buFont typeface="Bitter"/>
              <a:buChar char="●"/>
            </a:pPr>
            <a:r>
              <a:rPr lang="pt-BR" sz="1800" b="1" i="0" u="none" strike="noStrike" cap="none" dirty="0">
                <a:solidFill>
                  <a:srgbClr val="22304F"/>
                </a:solidFill>
                <a:latin typeface="Bitter"/>
                <a:ea typeface="Bitter"/>
                <a:cs typeface="Bitter"/>
                <a:sym typeface="Bitter"/>
              </a:rPr>
              <a:t>Lei nº 14.193/2021</a:t>
            </a:r>
            <a:r>
              <a:rPr lang="pt-BR" sz="1800" b="0" i="0" u="none" strike="noStrike" cap="none" dirty="0">
                <a:solidFill>
                  <a:srgbClr val="22304F"/>
                </a:solidFill>
                <a:latin typeface="Bitter"/>
                <a:ea typeface="Bitter"/>
                <a:cs typeface="Bitter"/>
                <a:sym typeface="Bitter"/>
              </a:rPr>
              <a:t>:</a:t>
            </a:r>
          </a:p>
          <a:p>
            <a:pPr marL="114300" marR="0" lvl="0" algn="just" rtl="0">
              <a:lnSpc>
                <a:spcPct val="150000"/>
              </a:lnSpc>
              <a:spcBef>
                <a:spcPts val="0"/>
              </a:spcBef>
              <a:spcAft>
                <a:spcPts val="0"/>
              </a:spcAft>
              <a:buClr>
                <a:srgbClr val="22304F"/>
              </a:buClr>
              <a:buSzPts val="1800"/>
            </a:pPr>
            <a:endParaRPr lang="pt-BR" sz="800" b="0" i="0" u="none" strike="noStrike" cap="none" dirty="0">
              <a:solidFill>
                <a:srgbClr val="22304F"/>
              </a:solidFill>
              <a:latin typeface="Bitter"/>
              <a:ea typeface="Bitter"/>
              <a:cs typeface="Bitter"/>
              <a:sym typeface="Bitter"/>
            </a:endParaRPr>
          </a:p>
          <a:p>
            <a:pPr marL="114300" marR="0" lvl="0" algn="just" rtl="0">
              <a:spcBef>
                <a:spcPts val="0"/>
              </a:spcBef>
              <a:spcAft>
                <a:spcPts val="0"/>
              </a:spcAft>
              <a:buClr>
                <a:srgbClr val="22304F"/>
              </a:buClr>
              <a:buSzPts val="1800"/>
            </a:pPr>
            <a:r>
              <a:rPr lang="pt-BR" b="0" i="0" u="none" strike="noStrike" cap="none" dirty="0">
                <a:solidFill>
                  <a:srgbClr val="22304F"/>
                </a:solidFill>
                <a:latin typeface="Bitter"/>
                <a:ea typeface="Bitter"/>
                <a:cs typeface="Bitter"/>
                <a:sym typeface="Bitter"/>
              </a:rPr>
              <a:t>§ 2º  O recolhimento na forma deste artigo não exclui a incidência dos seguintes impostos ou contribuições, devidos na qualidade de contribuinte ou responsável, em relação aos quais será observada a legislação aplicável às demais pessoas jurídicas:</a:t>
            </a:r>
          </a:p>
          <a:p>
            <a:pPr marL="114300" marR="0" lvl="0" algn="just" rtl="0">
              <a:spcBef>
                <a:spcPts val="0"/>
              </a:spcBef>
              <a:spcAft>
                <a:spcPts val="0"/>
              </a:spcAft>
              <a:buClr>
                <a:srgbClr val="22304F"/>
              </a:buClr>
              <a:buSzPts val="1800"/>
            </a:pPr>
            <a:r>
              <a:rPr lang="pt-BR" b="0" i="0" u="none" strike="noStrike" cap="none" dirty="0">
                <a:solidFill>
                  <a:srgbClr val="22304F"/>
                </a:solidFill>
                <a:latin typeface="Bitter"/>
                <a:ea typeface="Bitter"/>
                <a:cs typeface="Bitter"/>
                <a:sym typeface="Bitter"/>
              </a:rPr>
              <a:t>I - Imposto sobre Operações de Crédito, Câmbio e Seguro, ou Relativas a Títulos ou Valores Mobiliários (IOF);</a:t>
            </a:r>
          </a:p>
          <a:p>
            <a:pPr marL="114300" marR="0" lvl="0" algn="just" rtl="0">
              <a:spcBef>
                <a:spcPts val="0"/>
              </a:spcBef>
              <a:spcAft>
                <a:spcPts val="0"/>
              </a:spcAft>
              <a:buClr>
                <a:srgbClr val="22304F"/>
              </a:buClr>
              <a:buSzPts val="1800"/>
            </a:pPr>
            <a:r>
              <a:rPr lang="pt-BR" b="0" i="0" u="none" strike="noStrike" cap="none" dirty="0">
                <a:solidFill>
                  <a:srgbClr val="22304F"/>
                </a:solidFill>
                <a:latin typeface="Bitter"/>
                <a:ea typeface="Bitter"/>
                <a:cs typeface="Bitter"/>
                <a:sym typeface="Bitter"/>
              </a:rPr>
              <a:t>II - Imposto de Renda relativo aos rendimentos ou ganhos líquidos auferidos em aplicações de renda fixa ou variável;</a:t>
            </a:r>
          </a:p>
          <a:p>
            <a:pPr marL="114300" marR="0" lvl="0" algn="just" rtl="0">
              <a:spcBef>
                <a:spcPts val="0"/>
              </a:spcBef>
              <a:spcAft>
                <a:spcPts val="0"/>
              </a:spcAft>
              <a:buClr>
                <a:srgbClr val="22304F"/>
              </a:buClr>
              <a:buSzPts val="1800"/>
            </a:pPr>
            <a:r>
              <a:rPr lang="pt-BR" b="0" i="0" u="none" strike="noStrike" cap="none" dirty="0">
                <a:solidFill>
                  <a:srgbClr val="22304F"/>
                </a:solidFill>
                <a:latin typeface="Bitter"/>
                <a:ea typeface="Bitter"/>
                <a:cs typeface="Bitter"/>
                <a:sym typeface="Bitter"/>
              </a:rPr>
              <a:t>III - Imposto de Renda relativo aos ganhos de capital auferidos na alienação de bens do ativo imobilizado;</a:t>
            </a:r>
          </a:p>
          <a:p>
            <a:pPr marL="114300" marR="0" lvl="0" algn="just" rtl="0">
              <a:spcBef>
                <a:spcPts val="0"/>
              </a:spcBef>
              <a:spcAft>
                <a:spcPts val="0"/>
              </a:spcAft>
              <a:buClr>
                <a:srgbClr val="22304F"/>
              </a:buClr>
              <a:buSzPts val="1800"/>
            </a:pPr>
            <a:r>
              <a:rPr lang="pt-BR" b="0" i="0" u="none" strike="noStrike" cap="none" dirty="0">
                <a:solidFill>
                  <a:srgbClr val="22304F"/>
                </a:solidFill>
                <a:latin typeface="Bitter"/>
                <a:ea typeface="Bitter"/>
                <a:cs typeface="Bitter"/>
                <a:sym typeface="Bitter"/>
              </a:rPr>
              <a:t>IV - contribuição para o Fundo de Garantia do Tempo de Serviço (FGTS);</a:t>
            </a:r>
          </a:p>
          <a:p>
            <a:pPr marL="114300" marR="0" lvl="0" algn="just" rtl="0">
              <a:spcBef>
                <a:spcPts val="0"/>
              </a:spcBef>
              <a:spcAft>
                <a:spcPts val="0"/>
              </a:spcAft>
              <a:buClr>
                <a:srgbClr val="22304F"/>
              </a:buClr>
              <a:buSzPts val="1800"/>
            </a:pPr>
            <a:r>
              <a:rPr lang="pt-BR" b="0" i="0" u="none" strike="noStrike" cap="none" dirty="0">
                <a:solidFill>
                  <a:srgbClr val="22304F"/>
                </a:solidFill>
                <a:latin typeface="Bitter"/>
                <a:ea typeface="Bitter"/>
                <a:cs typeface="Bitter"/>
                <a:sym typeface="Bitter"/>
              </a:rPr>
              <a:t>V - Imposto de Renda relativo aos pagamentos ou créditos efetuados pela pessoa jurídica a pessoas físicas; e</a:t>
            </a:r>
          </a:p>
          <a:p>
            <a:pPr marL="114300" marR="0" lvl="0" algn="just" rtl="0">
              <a:spcBef>
                <a:spcPts val="0"/>
              </a:spcBef>
              <a:spcAft>
                <a:spcPts val="0"/>
              </a:spcAft>
              <a:buClr>
                <a:srgbClr val="22304F"/>
              </a:buClr>
              <a:buSzPts val="1800"/>
            </a:pPr>
            <a:r>
              <a:rPr lang="pt-BR" b="0" i="0" u="none" strike="noStrike" cap="none" dirty="0">
                <a:solidFill>
                  <a:srgbClr val="22304F"/>
                </a:solidFill>
                <a:latin typeface="Bitter"/>
                <a:ea typeface="Bitter"/>
                <a:cs typeface="Bitter"/>
                <a:sym typeface="Bitter"/>
              </a:rPr>
              <a:t>VI - demais contribuições instituídas pela União, inclusive as contribuições compulsórias dos empregadores sobre a folha de salários, destinadas às entidades privadas de serviço social e de formação profissional vinculadas ao sistema sindical, de que trata o art. 240 da Constituição Federal, e demais entidades de serviço social autônomo.</a:t>
            </a:r>
          </a:p>
          <a:p>
            <a:pPr marL="114300" marR="0" lvl="0" algn="just" rtl="0">
              <a:spcBef>
                <a:spcPts val="0"/>
              </a:spcBef>
              <a:spcAft>
                <a:spcPts val="0"/>
              </a:spcAft>
              <a:buClr>
                <a:srgbClr val="22304F"/>
              </a:buClr>
              <a:buSzPts val="1800"/>
            </a:pPr>
            <a:r>
              <a:rPr lang="pt-BR" b="0" i="0" u="none" strike="noStrike" cap="none" dirty="0">
                <a:solidFill>
                  <a:srgbClr val="22304F"/>
                </a:solidFill>
                <a:latin typeface="Bitter"/>
                <a:ea typeface="Bitter"/>
                <a:cs typeface="Bitter"/>
                <a:sym typeface="Bitter"/>
              </a:rPr>
              <a:t>§ 3º  O pagamento mensal unificado deverá ser feito até o vigésimo dia do mês subsequente àquele em que houver sido recebida a receita.”</a:t>
            </a:r>
          </a:p>
          <a:p>
            <a:pPr marL="114300" marR="0" lvl="0" algn="just" rtl="0">
              <a:lnSpc>
                <a:spcPct val="150000"/>
              </a:lnSpc>
              <a:spcBef>
                <a:spcPts val="0"/>
              </a:spcBef>
              <a:spcAft>
                <a:spcPts val="0"/>
              </a:spcAft>
              <a:buClr>
                <a:srgbClr val="22304F"/>
              </a:buClr>
              <a:buSzPts val="1800"/>
            </a:pPr>
            <a:endParaRPr lang="pt-BR" sz="1800" b="0" i="0" u="none" strike="noStrike" cap="none" dirty="0">
              <a:solidFill>
                <a:srgbClr val="22304F"/>
              </a:solidFill>
              <a:latin typeface="Bitter"/>
              <a:ea typeface="Bitter"/>
              <a:cs typeface="Bitter"/>
              <a:sym typeface="Bitter"/>
            </a:endParaRPr>
          </a:p>
          <a:p>
            <a:pPr marL="114300" marR="0" lvl="0" algn="just" rtl="0">
              <a:lnSpc>
                <a:spcPct val="150000"/>
              </a:lnSpc>
              <a:spcBef>
                <a:spcPts val="0"/>
              </a:spcBef>
              <a:spcAft>
                <a:spcPts val="0"/>
              </a:spcAft>
              <a:buClr>
                <a:srgbClr val="22304F"/>
              </a:buClr>
              <a:buSzPts val="1800"/>
            </a:pPr>
            <a:endParaRPr lang="en-US" sz="1800" b="0" i="0" u="none" strike="noStrike" cap="none" dirty="0">
              <a:solidFill>
                <a:srgbClr val="22304F"/>
              </a:solidFill>
              <a:latin typeface="Bitter"/>
              <a:ea typeface="Bitter"/>
              <a:cs typeface="Bitter"/>
              <a:sym typeface="Bitter"/>
            </a:endParaRPr>
          </a:p>
        </p:txBody>
      </p:sp>
      <p:sp>
        <p:nvSpPr>
          <p:cNvPr id="160" name="Google Shape;160;p20"/>
          <p:cNvSpPr/>
          <p:nvPr/>
        </p:nvSpPr>
        <p:spPr>
          <a:xfrm>
            <a:off x="10120964" y="168463"/>
            <a:ext cx="806100" cy="97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35468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8" name="Google Shape;158;p20"/>
          <p:cNvSpPr/>
          <p:nvPr/>
        </p:nvSpPr>
        <p:spPr>
          <a:xfrm>
            <a:off x="576998" y="244054"/>
            <a:ext cx="9543964" cy="5067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2600"/>
              <a:buFont typeface="Arial"/>
              <a:buNone/>
            </a:pPr>
            <a:r>
              <a:rPr lang="pt-BR" sz="2800" b="0" i="0" u="none" strike="noStrike" cap="all" dirty="0">
                <a:solidFill>
                  <a:srgbClr val="22304F"/>
                </a:solidFill>
                <a:latin typeface="Bitter"/>
                <a:ea typeface="Bitter"/>
                <a:cs typeface="Bitter"/>
                <a:sym typeface="Bitter"/>
              </a:rPr>
              <a:t>Sociedade Anônima do Futebol – SAF (Regime de Tributação Específica do Futebol - TEF)</a:t>
            </a:r>
            <a:endParaRPr sz="2600" b="1" i="0" u="none" strike="noStrike" cap="all" dirty="0">
              <a:solidFill>
                <a:srgbClr val="B2954A"/>
              </a:solidFill>
              <a:latin typeface="Bitter"/>
              <a:ea typeface="Bitter"/>
              <a:cs typeface="Bitter"/>
              <a:sym typeface="Bitter"/>
            </a:endParaRPr>
          </a:p>
        </p:txBody>
      </p:sp>
      <p:sp>
        <p:nvSpPr>
          <p:cNvPr id="159" name="Google Shape;159;p20"/>
          <p:cNvSpPr/>
          <p:nvPr/>
        </p:nvSpPr>
        <p:spPr>
          <a:xfrm>
            <a:off x="576998" y="1428100"/>
            <a:ext cx="11199364" cy="4649426"/>
          </a:xfrm>
          <a:prstGeom prst="rect">
            <a:avLst/>
          </a:prstGeom>
          <a:noFill/>
          <a:ln>
            <a:noFill/>
          </a:ln>
        </p:spPr>
        <p:txBody>
          <a:bodyPr spcFirstLastPara="1" wrap="square" lIns="91425" tIns="45700" rIns="91425" bIns="45700" anchor="t" anchorCtr="0">
            <a:noAutofit/>
          </a:bodyPr>
          <a:lstStyle/>
          <a:p>
            <a:pPr marL="457200" marR="0" lvl="0" indent="-342900" algn="just" rtl="0">
              <a:lnSpc>
                <a:spcPct val="150000"/>
              </a:lnSpc>
              <a:spcBef>
                <a:spcPts val="0"/>
              </a:spcBef>
              <a:spcAft>
                <a:spcPts val="0"/>
              </a:spcAft>
              <a:buClr>
                <a:srgbClr val="22304F"/>
              </a:buClr>
              <a:buSzPts val="1800"/>
              <a:buFont typeface="Bitter"/>
              <a:buChar char="●"/>
            </a:pPr>
            <a:r>
              <a:rPr lang="pt-BR" sz="1800" b="1" i="0" u="none" strike="noStrike" cap="none" dirty="0">
                <a:solidFill>
                  <a:srgbClr val="22304F"/>
                </a:solidFill>
                <a:latin typeface="Bitter"/>
                <a:ea typeface="Bitter"/>
                <a:cs typeface="Bitter"/>
                <a:sym typeface="Bitter"/>
              </a:rPr>
              <a:t>Lei nº 14.193/2021</a:t>
            </a:r>
            <a:r>
              <a:rPr lang="pt-BR" sz="1800" b="0" i="0" u="none" strike="noStrike" cap="none" dirty="0">
                <a:solidFill>
                  <a:srgbClr val="22304F"/>
                </a:solidFill>
                <a:latin typeface="Bitter"/>
                <a:ea typeface="Bitter"/>
                <a:cs typeface="Bitter"/>
                <a:sym typeface="Bitter"/>
              </a:rPr>
              <a:t>:</a:t>
            </a:r>
          </a:p>
          <a:p>
            <a:pPr marL="114300" marR="0" lvl="0" algn="just" rtl="0">
              <a:lnSpc>
                <a:spcPct val="150000"/>
              </a:lnSpc>
              <a:spcBef>
                <a:spcPts val="0"/>
              </a:spcBef>
              <a:spcAft>
                <a:spcPts val="0"/>
              </a:spcAft>
              <a:buClr>
                <a:srgbClr val="22304F"/>
              </a:buClr>
              <a:buSzPts val="1800"/>
            </a:pPr>
            <a:endParaRPr lang="pt-BR" b="0" i="0" u="none" strike="noStrike" cap="none" dirty="0">
              <a:solidFill>
                <a:srgbClr val="22304F"/>
              </a:solidFill>
              <a:latin typeface="Bitter"/>
              <a:ea typeface="Bitter"/>
              <a:cs typeface="Bitter"/>
              <a:sym typeface="Bitter"/>
            </a:endParaRPr>
          </a:p>
          <a:p>
            <a:pPr marL="114300" marR="0" lvl="0" algn="just" rtl="0">
              <a:spcBef>
                <a:spcPts val="0"/>
              </a:spcBef>
              <a:spcAft>
                <a:spcPts val="0"/>
              </a:spcAft>
              <a:buClr>
                <a:srgbClr val="22304F"/>
              </a:buClr>
              <a:buSzPts val="1800"/>
            </a:pPr>
            <a:r>
              <a:rPr lang="pt-BR" b="0" i="0" u="none" strike="noStrike" cap="none" dirty="0">
                <a:solidFill>
                  <a:srgbClr val="22304F"/>
                </a:solidFill>
                <a:latin typeface="Bitter"/>
                <a:ea typeface="Bitter"/>
                <a:cs typeface="Bitter"/>
                <a:sym typeface="Bitter"/>
              </a:rPr>
              <a:t>“Art. 32. Nos 5 (cinco) primeiros anos-calendário da constituição da Sociedade Anônima do Futebol ficará ela sujeita ao pagamento mensal e unificado dos tributos referidos no § 1º do art. 31 desta Lei, à alíquota de 5% (cinco por cento) das receitas mensais recebidas.   (Promulgação partes vetadas)</a:t>
            </a:r>
          </a:p>
          <a:p>
            <a:pPr marL="114300" marR="0" lvl="0" algn="just" rtl="0">
              <a:spcBef>
                <a:spcPts val="0"/>
              </a:spcBef>
              <a:spcAft>
                <a:spcPts val="0"/>
              </a:spcAft>
              <a:buClr>
                <a:srgbClr val="22304F"/>
              </a:buClr>
              <a:buSzPts val="1800"/>
            </a:pPr>
            <a:r>
              <a:rPr lang="pt-BR" b="0" i="0" u="none" strike="noStrike" cap="none" dirty="0">
                <a:solidFill>
                  <a:srgbClr val="22304F"/>
                </a:solidFill>
                <a:latin typeface="Bitter"/>
                <a:ea typeface="Bitter"/>
                <a:cs typeface="Bitter"/>
                <a:sym typeface="Bitter"/>
              </a:rPr>
              <a:t>§ 1º Para fins do disposto no caput deste artigo, considera-se receita mensal a totalidade das receitas recebidas pela Sociedade Anônima do Futebol, inclusive aquelas referentes a prêmios e programas de </a:t>
            </a:r>
            <a:r>
              <a:rPr lang="pt-BR" b="0" i="0" u="none" strike="noStrike" cap="none" dirty="0" err="1">
                <a:solidFill>
                  <a:srgbClr val="22304F"/>
                </a:solidFill>
                <a:latin typeface="Bitter"/>
                <a:ea typeface="Bitter"/>
                <a:cs typeface="Bitter"/>
                <a:sym typeface="Bitter"/>
              </a:rPr>
              <a:t>sócio-torcedor</a:t>
            </a:r>
            <a:r>
              <a:rPr lang="pt-BR" b="0" i="0" u="none" strike="noStrike" cap="none" dirty="0">
                <a:solidFill>
                  <a:srgbClr val="22304F"/>
                </a:solidFill>
                <a:latin typeface="Bitter"/>
                <a:ea typeface="Bitter"/>
                <a:cs typeface="Bitter"/>
                <a:sym typeface="Bitter"/>
              </a:rPr>
              <a:t>, excetuadas as relativas à cessão dos direitos desportivos dos atletas.</a:t>
            </a:r>
          </a:p>
          <a:p>
            <a:pPr marL="114300" marR="0" lvl="0" algn="just" rtl="0">
              <a:spcBef>
                <a:spcPts val="0"/>
              </a:spcBef>
              <a:spcAft>
                <a:spcPts val="0"/>
              </a:spcAft>
              <a:buClr>
                <a:srgbClr val="22304F"/>
              </a:buClr>
              <a:buSzPts val="1800"/>
            </a:pPr>
            <a:r>
              <a:rPr lang="pt-BR" b="0" i="0" u="none" strike="noStrike" cap="none" dirty="0">
                <a:solidFill>
                  <a:srgbClr val="22304F"/>
                </a:solidFill>
                <a:latin typeface="Bitter"/>
                <a:ea typeface="Bitter"/>
                <a:cs typeface="Bitter"/>
                <a:sym typeface="Bitter"/>
              </a:rPr>
              <a:t>§ 2º A partir do início do sexto ano-calendário da constituição da Sociedade Anônima do Futebol, o TEF incidirá à alíquota de 4% (quatro por cento) da receita mensal recebida, compreendidos os tributos referidos no § 1º do art. 31 desta Lei, inclusive as receitas relativas à cessão dos direitos desportivos dos atletas.</a:t>
            </a:r>
          </a:p>
          <a:p>
            <a:pPr marL="114300" marR="0" lvl="0" algn="just" rtl="0">
              <a:spcBef>
                <a:spcPts val="0"/>
              </a:spcBef>
              <a:spcAft>
                <a:spcPts val="0"/>
              </a:spcAft>
              <a:buClr>
                <a:srgbClr val="22304F"/>
              </a:buClr>
              <a:buSzPts val="1800"/>
            </a:pPr>
            <a:r>
              <a:rPr lang="pt-BR" b="0" i="0" u="none" strike="noStrike" cap="none" dirty="0">
                <a:solidFill>
                  <a:srgbClr val="22304F"/>
                </a:solidFill>
                <a:latin typeface="Bitter"/>
                <a:ea typeface="Bitter"/>
                <a:cs typeface="Bitter"/>
                <a:sym typeface="Bitter"/>
              </a:rPr>
              <a:t>§ 3º O Ministério da Economia regulamentará a repartição da receita tributária de que trata este artigo, observadas as diretrizes de repartição de receitas tributárias estabelecidas pela Constituição Federal e pela legislação em vigor.”</a:t>
            </a:r>
            <a:endParaRPr lang="pt-BR" sz="1800" b="0" i="0" u="none" strike="noStrike" cap="none" dirty="0">
              <a:solidFill>
                <a:srgbClr val="22304F"/>
              </a:solidFill>
              <a:latin typeface="Bitter"/>
              <a:ea typeface="Bitter"/>
              <a:cs typeface="Bitter"/>
              <a:sym typeface="Bitter"/>
            </a:endParaRPr>
          </a:p>
          <a:p>
            <a:pPr marL="114300" marR="0" lvl="0" algn="just" rtl="0">
              <a:lnSpc>
                <a:spcPct val="150000"/>
              </a:lnSpc>
              <a:spcBef>
                <a:spcPts val="0"/>
              </a:spcBef>
              <a:spcAft>
                <a:spcPts val="0"/>
              </a:spcAft>
              <a:buClr>
                <a:srgbClr val="22304F"/>
              </a:buClr>
              <a:buSzPts val="1800"/>
            </a:pPr>
            <a:endParaRPr lang="en-US" sz="1800" b="0" i="0" u="none" strike="noStrike" cap="none" dirty="0">
              <a:solidFill>
                <a:srgbClr val="22304F"/>
              </a:solidFill>
              <a:latin typeface="Bitter"/>
              <a:ea typeface="Bitter"/>
              <a:cs typeface="Bitter"/>
              <a:sym typeface="Bitter"/>
            </a:endParaRPr>
          </a:p>
        </p:txBody>
      </p:sp>
      <p:sp>
        <p:nvSpPr>
          <p:cNvPr id="160" name="Google Shape;160;p20"/>
          <p:cNvSpPr/>
          <p:nvPr/>
        </p:nvSpPr>
        <p:spPr>
          <a:xfrm>
            <a:off x="10120964" y="168463"/>
            <a:ext cx="806100" cy="97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83951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8" name="Google Shape;158;p20"/>
          <p:cNvSpPr/>
          <p:nvPr/>
        </p:nvSpPr>
        <p:spPr>
          <a:xfrm>
            <a:off x="577000" y="417127"/>
            <a:ext cx="9543964" cy="5067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2600"/>
              <a:buFont typeface="Arial"/>
              <a:buNone/>
            </a:pPr>
            <a:r>
              <a:rPr lang="pt-BR" sz="2800" b="0" i="0" u="none" strike="noStrike" cap="all" dirty="0">
                <a:solidFill>
                  <a:srgbClr val="22304F"/>
                </a:solidFill>
                <a:latin typeface="Bitter"/>
                <a:ea typeface="Bitter"/>
                <a:cs typeface="Bitter"/>
                <a:sym typeface="Bitter"/>
              </a:rPr>
              <a:t>Sociedade Anônima do Futebol – SAF (Regime de Tributação Específica do Futebol - TEF)</a:t>
            </a:r>
            <a:endParaRPr sz="2600" b="1" i="0" u="none" strike="noStrike" cap="all" dirty="0">
              <a:solidFill>
                <a:srgbClr val="B2954A"/>
              </a:solidFill>
              <a:latin typeface="Bitter"/>
              <a:ea typeface="Bitter"/>
              <a:cs typeface="Bitter"/>
              <a:sym typeface="Bitter"/>
            </a:endParaRPr>
          </a:p>
        </p:txBody>
      </p:sp>
      <p:sp>
        <p:nvSpPr>
          <p:cNvPr id="159" name="Google Shape;159;p20"/>
          <p:cNvSpPr/>
          <p:nvPr/>
        </p:nvSpPr>
        <p:spPr>
          <a:xfrm>
            <a:off x="576998" y="1711170"/>
            <a:ext cx="11199364" cy="4649426"/>
          </a:xfrm>
          <a:prstGeom prst="rect">
            <a:avLst/>
          </a:prstGeom>
          <a:noFill/>
          <a:ln>
            <a:noFill/>
          </a:ln>
        </p:spPr>
        <p:txBody>
          <a:bodyPr spcFirstLastPara="1" wrap="square" lIns="91425" tIns="45700" rIns="91425" bIns="45700" anchor="t" anchorCtr="0">
            <a:noAutofit/>
          </a:bodyPr>
          <a:lstStyle/>
          <a:p>
            <a:pPr marL="457200" marR="0" lvl="0" indent="-342900" algn="just" rtl="0">
              <a:lnSpc>
                <a:spcPct val="150000"/>
              </a:lnSpc>
              <a:spcBef>
                <a:spcPts val="0"/>
              </a:spcBef>
              <a:spcAft>
                <a:spcPts val="0"/>
              </a:spcAft>
              <a:buClr>
                <a:srgbClr val="22304F"/>
              </a:buClr>
              <a:buSzPts val="1800"/>
              <a:buFont typeface="Bitter"/>
              <a:buChar char="●"/>
            </a:pPr>
            <a:r>
              <a:rPr lang="pt-BR" sz="1800" b="0" i="0" u="none" strike="noStrike" cap="none" dirty="0">
                <a:solidFill>
                  <a:srgbClr val="22304F"/>
                </a:solidFill>
                <a:latin typeface="Bitter"/>
                <a:ea typeface="Bitter"/>
                <a:cs typeface="Bitter"/>
                <a:sym typeface="Bitter"/>
              </a:rPr>
              <a:t>Simplificação da arrecadação de tributos federais: o TEF promoverá a unificação do recolhimento do IRPJ, CSLL, PIS/PASEP, COFINS e Contribuições Previdenciárias (Patronal, RAT e Avulsos) em guia única de arrecadação, com vencimento previsto para o 20º dia do mês subsequente àquele em que for auferida a receita. </a:t>
            </a:r>
          </a:p>
          <a:p>
            <a:pPr marL="457200" marR="0" lvl="0" indent="-342900" algn="just" rtl="0">
              <a:lnSpc>
                <a:spcPct val="150000"/>
              </a:lnSpc>
              <a:spcBef>
                <a:spcPts val="0"/>
              </a:spcBef>
              <a:spcAft>
                <a:spcPts val="0"/>
              </a:spcAft>
              <a:buClr>
                <a:srgbClr val="22304F"/>
              </a:buClr>
              <a:buSzPts val="1800"/>
              <a:buFont typeface="Bitter"/>
              <a:buChar char="●"/>
            </a:pPr>
            <a:r>
              <a:rPr lang="pt-BR" sz="1800" b="0" i="0" u="none" strike="noStrike" cap="none" dirty="0">
                <a:solidFill>
                  <a:srgbClr val="22304F"/>
                </a:solidFill>
                <a:latin typeface="Bitter"/>
                <a:ea typeface="Bitter"/>
                <a:cs typeface="Bitter"/>
                <a:sym typeface="Bitter"/>
              </a:rPr>
              <a:t>Alíquota única que incidirá sobre a renda bruta:</a:t>
            </a:r>
          </a:p>
          <a:p>
            <a:pPr marL="442913" marR="0" lvl="0" algn="just" rtl="0">
              <a:lnSpc>
                <a:spcPct val="150000"/>
              </a:lnSpc>
              <a:spcBef>
                <a:spcPts val="0"/>
              </a:spcBef>
              <a:spcAft>
                <a:spcPts val="0"/>
              </a:spcAft>
              <a:buClr>
                <a:srgbClr val="22304F"/>
              </a:buClr>
              <a:buSzPts val="1800"/>
            </a:pPr>
            <a:r>
              <a:rPr lang="pt-BR" sz="1800" dirty="0">
                <a:solidFill>
                  <a:srgbClr val="22304F"/>
                </a:solidFill>
                <a:latin typeface="Bitter"/>
                <a:ea typeface="Bitter"/>
                <a:cs typeface="Bitter"/>
                <a:sym typeface="Bitter"/>
              </a:rPr>
              <a:t>a) n</a:t>
            </a:r>
            <a:r>
              <a:rPr lang="pt-BR" sz="1800" b="0" i="0" u="none" strike="noStrike" cap="none" dirty="0">
                <a:solidFill>
                  <a:srgbClr val="22304F"/>
                </a:solidFill>
                <a:latin typeface="Bitter"/>
                <a:ea typeface="Bitter"/>
                <a:cs typeface="Bitter"/>
                <a:sym typeface="Bitter"/>
              </a:rPr>
              <a:t>os 5 primeiros anos da constituição da SAF, a alíquota será de 5% das receitas brutas mensais, excluídas as “receitas” de cessão de direitos desportivos; e</a:t>
            </a:r>
          </a:p>
          <a:p>
            <a:pPr marL="442913" marR="0" lvl="0" algn="just" rtl="0">
              <a:lnSpc>
                <a:spcPct val="150000"/>
              </a:lnSpc>
              <a:spcBef>
                <a:spcPts val="0"/>
              </a:spcBef>
              <a:spcAft>
                <a:spcPts val="0"/>
              </a:spcAft>
              <a:buClr>
                <a:srgbClr val="22304F"/>
              </a:buClr>
              <a:buSzPts val="1800"/>
            </a:pPr>
            <a:r>
              <a:rPr lang="pt-BR" sz="1800" b="0" i="0" u="none" strike="noStrike" cap="none" dirty="0">
                <a:solidFill>
                  <a:srgbClr val="22304F"/>
                </a:solidFill>
                <a:latin typeface="Bitter"/>
                <a:ea typeface="Bitter"/>
                <a:cs typeface="Bitter"/>
                <a:sym typeface="Bitter"/>
              </a:rPr>
              <a:t>b) a partir do 6º ano da constituição da SAF, a alíquota será reduzida para 4% das receitas brutas, com a inclusão das receitas “relativas” à cessão dos direitos desportivos na base de cálculo.</a:t>
            </a:r>
          </a:p>
          <a:p>
            <a:pPr marL="457200" marR="0" lvl="0" indent="-342900" algn="just" rtl="0">
              <a:lnSpc>
                <a:spcPct val="150000"/>
              </a:lnSpc>
              <a:spcBef>
                <a:spcPts val="0"/>
              </a:spcBef>
              <a:spcAft>
                <a:spcPts val="0"/>
              </a:spcAft>
              <a:buClr>
                <a:srgbClr val="22304F"/>
              </a:buClr>
              <a:buSzPts val="1800"/>
              <a:buFont typeface="Bitter"/>
              <a:buChar char="●"/>
            </a:pPr>
            <a:endParaRPr lang="en-US" sz="1800" b="0" i="0" u="none" strike="noStrike" cap="none" dirty="0">
              <a:solidFill>
                <a:srgbClr val="22304F"/>
              </a:solidFill>
              <a:latin typeface="Bitter"/>
              <a:ea typeface="Bitter"/>
              <a:cs typeface="Bitter"/>
              <a:sym typeface="Bitter"/>
            </a:endParaRPr>
          </a:p>
        </p:txBody>
      </p:sp>
      <p:sp>
        <p:nvSpPr>
          <p:cNvPr id="160" name="Google Shape;160;p20"/>
          <p:cNvSpPr/>
          <p:nvPr/>
        </p:nvSpPr>
        <p:spPr>
          <a:xfrm>
            <a:off x="10120964" y="168463"/>
            <a:ext cx="806100" cy="97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29167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4">
            <a:extLst>
              <a:ext uri="{FF2B5EF4-FFF2-40B4-BE49-F238E27FC236}">
                <a16:creationId xmlns:a16="http://schemas.microsoft.com/office/drawing/2014/main" id="{EF4071EF-04C2-495A-8C8F-4A6474A883B6}"/>
              </a:ext>
            </a:extLst>
          </p:cNvPr>
          <p:cNvGraphicFramePr>
            <a:graphicFrameLocks noGrp="1"/>
          </p:cNvGraphicFramePr>
          <p:nvPr/>
        </p:nvGraphicFramePr>
        <p:xfrm>
          <a:off x="914400" y="1692238"/>
          <a:ext cx="10464800" cy="4305291"/>
        </p:xfrm>
        <a:graphic>
          <a:graphicData uri="http://schemas.openxmlformats.org/drawingml/2006/table">
            <a:tbl>
              <a:tblPr firstRow="1" bandRow="1">
                <a:tableStyleId>{21E4AEA4-8DFA-4A89-87EB-49C32662AFE0}</a:tableStyleId>
              </a:tblPr>
              <a:tblGrid>
                <a:gridCol w="4763801">
                  <a:extLst>
                    <a:ext uri="{9D8B030D-6E8A-4147-A177-3AD203B41FA5}">
                      <a16:colId xmlns:a16="http://schemas.microsoft.com/office/drawing/2014/main" val="3269624290"/>
                    </a:ext>
                  </a:extLst>
                </a:gridCol>
                <a:gridCol w="5700999">
                  <a:extLst>
                    <a:ext uri="{9D8B030D-6E8A-4147-A177-3AD203B41FA5}">
                      <a16:colId xmlns:a16="http://schemas.microsoft.com/office/drawing/2014/main" val="3762158306"/>
                    </a:ext>
                  </a:extLst>
                </a:gridCol>
              </a:tblGrid>
              <a:tr h="427162">
                <a:tc>
                  <a:txBody>
                    <a:bodyPr/>
                    <a:lstStyle/>
                    <a:p>
                      <a:pPr algn="ctr" fontAlgn="ctr"/>
                      <a:r>
                        <a:rPr lang="pt-BR" sz="1700" b="1" u="none" strike="noStrike" dirty="0">
                          <a:solidFill>
                            <a:srgbClr val="000000"/>
                          </a:solidFill>
                          <a:effectLst/>
                        </a:rPr>
                        <a:t>IRPJ | CSLL | COFINS</a:t>
                      </a:r>
                      <a:endParaRPr lang="pt-BR" sz="1700" b="1" i="0" u="none" strike="noStrike" dirty="0">
                        <a:solidFill>
                          <a:srgbClr val="000000"/>
                        </a:solidFill>
                        <a:effectLst/>
                        <a:latin typeface="Calibri" panose="020F0502020204030204" pitchFamily="34" charset="0"/>
                      </a:endParaRPr>
                    </a:p>
                  </a:txBody>
                  <a:tcPr marL="11430" marR="11430" marT="1143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rowSpan="3">
                  <a:txBody>
                    <a:bodyPr/>
                    <a:lstStyle/>
                    <a:p>
                      <a:pPr algn="ctr" fontAlgn="ctr"/>
                      <a:r>
                        <a:rPr lang="pt-BR" sz="1700" b="1" u="sng" strike="noStrike" dirty="0">
                          <a:solidFill>
                            <a:srgbClr val="000000"/>
                          </a:solidFill>
                          <a:effectLst/>
                        </a:rPr>
                        <a:t>5 primeiros anos:</a:t>
                      </a:r>
                      <a:r>
                        <a:rPr lang="pt-BR" sz="1700" b="1" u="none" strike="noStrike" dirty="0">
                          <a:solidFill>
                            <a:srgbClr val="000000"/>
                          </a:solidFill>
                          <a:effectLst/>
                        </a:rPr>
                        <a:t> alíquota de 5% sobre a receita bruta mensal, excetuadas as cessões de direitos desportivos dos atletas</a:t>
                      </a:r>
                    </a:p>
                    <a:p>
                      <a:pPr algn="ctr" fontAlgn="ctr"/>
                      <a:br>
                        <a:rPr lang="pt-BR" sz="1700" b="1" u="none" strike="noStrike" dirty="0">
                          <a:solidFill>
                            <a:srgbClr val="000000"/>
                          </a:solidFill>
                          <a:effectLst/>
                        </a:rPr>
                      </a:br>
                      <a:r>
                        <a:rPr lang="pt-BR" sz="1700" b="1" u="sng" strike="noStrike" dirty="0">
                          <a:solidFill>
                            <a:srgbClr val="000000"/>
                          </a:solidFill>
                          <a:effectLst/>
                        </a:rPr>
                        <a:t>A partir do 6º ano:</a:t>
                      </a:r>
                      <a:r>
                        <a:rPr lang="pt-BR" sz="1700" b="1" u="none" strike="noStrike" dirty="0">
                          <a:solidFill>
                            <a:srgbClr val="000000"/>
                          </a:solidFill>
                          <a:effectLst/>
                        </a:rPr>
                        <a:t> 4% sobre a receita bruta mensal, com a adição das receitas provenientes de cessões de direitos desportivos dos atletas  </a:t>
                      </a:r>
                      <a:endParaRPr lang="pt-BR" sz="1700" b="1" i="0" u="none" strike="noStrike" dirty="0">
                        <a:solidFill>
                          <a:srgbClr val="000000"/>
                        </a:solidFill>
                        <a:effectLst/>
                        <a:latin typeface="Calibri" panose="020F0502020204030204" pitchFamily="34" charset="0"/>
                      </a:endParaRPr>
                    </a:p>
                  </a:txBody>
                  <a:tcPr marL="11430" marR="11430" marT="1143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extLst>
                  <a:ext uri="{0D108BD9-81ED-4DB2-BD59-A6C34878D82A}">
                    <a16:rowId xmlns:a16="http://schemas.microsoft.com/office/drawing/2014/main" val="2605057632"/>
                  </a:ext>
                </a:extLst>
              </a:tr>
              <a:tr h="427162">
                <a:tc>
                  <a:txBody>
                    <a:bodyPr/>
                    <a:lstStyle/>
                    <a:p>
                      <a:pPr algn="ctr" fontAlgn="ctr"/>
                      <a:r>
                        <a:rPr lang="pt-BR" sz="1700" b="1" u="none" strike="noStrike" dirty="0">
                          <a:solidFill>
                            <a:srgbClr val="000000"/>
                          </a:solidFill>
                          <a:effectLst/>
                        </a:rPr>
                        <a:t>PIS</a:t>
                      </a:r>
                      <a:endParaRPr lang="pt-BR" sz="1700" b="1" i="0" u="none" strike="noStrike" dirty="0">
                        <a:solidFill>
                          <a:srgbClr val="000000"/>
                        </a:solidFill>
                        <a:effectLst/>
                        <a:latin typeface="Calibri" panose="020F0502020204030204" pitchFamily="34" charset="0"/>
                      </a:endParaRPr>
                    </a:p>
                  </a:txBody>
                  <a:tcPr marL="11430" marR="11430" marT="1143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CBCB"/>
                    </a:solidFill>
                  </a:tcPr>
                </a:tc>
                <a:tc vMerge="1">
                  <a:txBody>
                    <a:bodyPr/>
                    <a:lstStyle/>
                    <a:p>
                      <a:endParaRPr lang="pt-BR"/>
                    </a:p>
                  </a:txBody>
                  <a:tcPr/>
                </a:tc>
                <a:extLst>
                  <a:ext uri="{0D108BD9-81ED-4DB2-BD59-A6C34878D82A}">
                    <a16:rowId xmlns:a16="http://schemas.microsoft.com/office/drawing/2014/main" val="2258554570"/>
                  </a:ext>
                </a:extLst>
              </a:tr>
              <a:tr h="899311">
                <a:tc>
                  <a:txBody>
                    <a:bodyPr/>
                    <a:lstStyle/>
                    <a:p>
                      <a:pPr algn="ctr" fontAlgn="ctr"/>
                      <a:r>
                        <a:rPr lang="pt-BR" sz="1700" b="1" u="none" strike="noStrike" dirty="0">
                          <a:solidFill>
                            <a:srgbClr val="000000"/>
                          </a:solidFill>
                          <a:effectLst/>
                        </a:rPr>
                        <a:t>Contribuições Previdenciárias (incluindo avulsos)</a:t>
                      </a:r>
                      <a:endParaRPr lang="pt-BR" sz="1700" b="1" i="0" u="none" strike="noStrike" dirty="0">
                        <a:solidFill>
                          <a:srgbClr val="000000"/>
                        </a:solidFill>
                        <a:effectLst/>
                        <a:latin typeface="Calibri" panose="020F0502020204030204" pitchFamily="34" charset="0"/>
                      </a:endParaRPr>
                    </a:p>
                  </a:txBody>
                  <a:tcPr marL="11430" marR="11430" marT="1143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vMerge="1">
                  <a:txBody>
                    <a:bodyPr/>
                    <a:lstStyle/>
                    <a:p>
                      <a:endParaRPr lang="pt-B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367039446"/>
                  </a:ext>
                </a:extLst>
              </a:tr>
              <a:tr h="75783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pt-BR" sz="1700" b="1" u="none" strike="noStrike" dirty="0">
                        <a:solidFill>
                          <a:srgbClr val="000000"/>
                        </a:solidFill>
                        <a:effectLst/>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pt-BR" sz="1700" b="1" u="none" strike="noStrike" dirty="0">
                          <a:solidFill>
                            <a:srgbClr val="000000"/>
                          </a:solidFill>
                          <a:effectLst/>
                        </a:rPr>
                        <a:t>IPTU</a:t>
                      </a:r>
                      <a:endParaRPr lang="pt-BR" sz="1700" b="1" i="0" u="none" strike="noStrike" dirty="0">
                        <a:solidFill>
                          <a:srgbClr val="000000"/>
                        </a:solidFill>
                        <a:effectLst/>
                        <a:latin typeface="Calibri" panose="020F0502020204030204" pitchFamily="34" charset="0"/>
                      </a:endParaRPr>
                    </a:p>
                    <a:p>
                      <a:pPr algn="ctr" fontAlgn="ctr"/>
                      <a:endParaRPr lang="pt-BR" sz="1700" b="1" i="0" u="none" strike="noStrike" dirty="0">
                        <a:solidFill>
                          <a:srgbClr val="000000"/>
                        </a:solidFill>
                        <a:effectLst/>
                        <a:latin typeface="Calibri" panose="020F0502020204030204" pitchFamily="34" charset="0"/>
                      </a:endParaRPr>
                    </a:p>
                  </a:txBody>
                  <a:tcPr marL="11430" marR="11430" marT="1143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CBCB"/>
                    </a:solidFill>
                  </a:tcPr>
                </a:tc>
                <a:tc>
                  <a:txBody>
                    <a:bodyPr/>
                    <a:lstStyle/>
                    <a:p>
                      <a:pPr algn="ctr" fontAlgn="ctr"/>
                      <a:r>
                        <a:rPr lang="pt-BR" sz="1700" b="1" i="0" u="none" strike="noStrike" dirty="0">
                          <a:solidFill>
                            <a:srgbClr val="000000"/>
                          </a:solidFill>
                          <a:effectLst/>
                          <a:latin typeface="Calibri" panose="020F0502020204030204" pitchFamily="34" charset="0"/>
                        </a:rPr>
                        <a:t>Perda da isenção (com base na legislação paulistana, são isentos os “imóveis das agremiações desportivas, efetiva e habitualmente utilizados no exercício de suas atividades”)</a:t>
                      </a:r>
                    </a:p>
                  </a:txBody>
                  <a:tcPr marL="11430" marR="11430" marT="1143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CBCB"/>
                    </a:solidFill>
                  </a:tcPr>
                </a:tc>
                <a:extLst>
                  <a:ext uri="{0D108BD9-81ED-4DB2-BD59-A6C34878D82A}">
                    <a16:rowId xmlns:a16="http://schemas.microsoft.com/office/drawing/2014/main" val="4198726841"/>
                  </a:ext>
                </a:extLst>
              </a:tr>
              <a:tr h="369066">
                <a:tc>
                  <a:txBody>
                    <a:bodyPr/>
                    <a:lstStyle/>
                    <a:p>
                      <a:pPr algn="ctr" fontAlgn="ctr"/>
                      <a:r>
                        <a:rPr lang="pt-BR" sz="1700" b="1" u="none" strike="noStrike" dirty="0">
                          <a:solidFill>
                            <a:srgbClr val="000000"/>
                          </a:solidFill>
                          <a:effectLst/>
                        </a:rPr>
                        <a:t>ISS</a:t>
                      </a:r>
                      <a:endParaRPr lang="pt-BR" sz="1700" b="1" i="0" u="none" strike="noStrike" dirty="0">
                        <a:solidFill>
                          <a:srgbClr val="000000"/>
                        </a:solidFill>
                        <a:effectLst/>
                        <a:latin typeface="Calibri" panose="020F0502020204030204" pitchFamily="34" charset="0"/>
                      </a:endParaRPr>
                    </a:p>
                  </a:txBody>
                  <a:tcPr marL="11430" marR="11430" marT="1143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rowSpan="2">
                  <a:txBody>
                    <a:bodyPr/>
                    <a:lstStyle/>
                    <a:p>
                      <a:pPr algn="ctr" fontAlgn="ctr"/>
                      <a:r>
                        <a:rPr lang="pt-BR" sz="1700" b="1" u="none" strike="noStrike" dirty="0">
                          <a:solidFill>
                            <a:srgbClr val="000000"/>
                          </a:solidFill>
                          <a:effectLst/>
                        </a:rPr>
                        <a:t>Tributação normal, já existente</a:t>
                      </a:r>
                      <a:endParaRPr lang="pt-BR" sz="1700" b="1" i="0" u="none" strike="noStrike" dirty="0">
                        <a:solidFill>
                          <a:srgbClr val="000000"/>
                        </a:solidFill>
                        <a:effectLst/>
                        <a:latin typeface="Calibri" panose="020F0502020204030204" pitchFamily="34" charset="0"/>
                      </a:endParaRPr>
                    </a:p>
                  </a:txBody>
                  <a:tcPr marL="11430" marR="11430" marT="1143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TlToBr w="12700" cmpd="sng">
                      <a:noFill/>
                      <a:prstDash val="solid"/>
                    </a:lnTlToBr>
                    <a:lnBlToTr w="12700" cmpd="sng">
                      <a:noFill/>
                      <a:prstDash val="solid"/>
                    </a:lnBlToTr>
                    <a:solidFill>
                      <a:srgbClr val="CBCBCB"/>
                    </a:solidFill>
                  </a:tcPr>
                </a:tc>
                <a:extLst>
                  <a:ext uri="{0D108BD9-81ED-4DB2-BD59-A6C34878D82A}">
                    <a16:rowId xmlns:a16="http://schemas.microsoft.com/office/drawing/2014/main" val="3874880219"/>
                  </a:ext>
                </a:extLst>
              </a:tr>
              <a:tr h="1393920">
                <a:tc>
                  <a:txBody>
                    <a:bodyPr/>
                    <a:lstStyle/>
                    <a:p>
                      <a:pPr algn="ctr" fontAlgn="ctr"/>
                      <a:r>
                        <a:rPr lang="pt-BR" sz="1700" b="1" u="none" strike="noStrike" dirty="0">
                          <a:solidFill>
                            <a:srgbClr val="000000"/>
                          </a:solidFill>
                          <a:effectLst/>
                        </a:rPr>
                        <a:t>IOF, IRPJ sobre rendimentos ou ganhos líquidos auferidos em aplicações de renda fixa ou variável e ganhos de capital auferidos na alienação de bens do ativo imobilizado, FGTS e Contribuições a Terceiros</a:t>
                      </a:r>
                      <a:endParaRPr lang="pt-BR" sz="1700" b="1" i="0" u="none" strike="noStrike" dirty="0">
                        <a:solidFill>
                          <a:srgbClr val="000000"/>
                        </a:solidFill>
                        <a:effectLst/>
                        <a:latin typeface="Calibri" panose="020F0502020204030204" pitchFamily="34" charset="0"/>
                      </a:endParaRPr>
                    </a:p>
                  </a:txBody>
                  <a:tcPr marL="11430" marR="11430" marT="1143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CBCB"/>
                    </a:solidFill>
                  </a:tcPr>
                </a:tc>
                <a:tc vMerge="1">
                  <a:txBody>
                    <a:bodyPr/>
                    <a:lstStyle/>
                    <a:p>
                      <a:pPr algn="ctr" fontAlgn="ctr"/>
                      <a:r>
                        <a:rPr lang="pt-BR" sz="1100" b="1" i="0" u="none" strike="noStrike" dirty="0">
                          <a:solidFill>
                            <a:srgbClr val="000000"/>
                          </a:solidFill>
                          <a:effectLst/>
                          <a:latin typeface="Calibri" panose="020F0502020204030204" pitchFamily="34" charset="0"/>
                        </a:rPr>
                        <a:t>Tributação normal</a:t>
                      </a:r>
                    </a:p>
                  </a:txBody>
                  <a:tcPr marL="9525" marR="9525" marT="9525" marB="0" anchor="ctr">
                    <a:lnL w="31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843808174"/>
                  </a:ext>
                </a:extLst>
              </a:tr>
            </a:tbl>
          </a:graphicData>
        </a:graphic>
      </p:graphicFrame>
      <p:sp>
        <p:nvSpPr>
          <p:cNvPr id="11" name="CaixaDeTexto 10">
            <a:extLst>
              <a:ext uri="{FF2B5EF4-FFF2-40B4-BE49-F238E27FC236}">
                <a16:creationId xmlns:a16="http://schemas.microsoft.com/office/drawing/2014/main" id="{7CC2CC43-01B8-47BF-A3CF-F82519BC1F4A}"/>
              </a:ext>
            </a:extLst>
          </p:cNvPr>
          <p:cNvSpPr txBox="1"/>
          <p:nvPr/>
        </p:nvSpPr>
        <p:spPr>
          <a:xfrm>
            <a:off x="812800" y="66687"/>
            <a:ext cx="9276513" cy="2036070"/>
          </a:xfrm>
          <a:prstGeom prst="rect">
            <a:avLst/>
          </a:prstGeom>
          <a:noFill/>
        </p:spPr>
        <p:txBody>
          <a:bodyPr wrap="square" rtlCol="0">
            <a:spAutoFit/>
          </a:bodyPr>
          <a:lstStyle/>
          <a:p>
            <a:pPr marL="0" marR="0" lvl="0" indent="0" algn="l" rtl="0">
              <a:lnSpc>
                <a:spcPct val="115000"/>
              </a:lnSpc>
              <a:spcBef>
                <a:spcPts val="0"/>
              </a:spcBef>
              <a:spcAft>
                <a:spcPts val="0"/>
              </a:spcAft>
              <a:buClr>
                <a:srgbClr val="000000"/>
              </a:buClr>
              <a:buSzPts val="2600"/>
              <a:buFont typeface="Arial"/>
              <a:buNone/>
            </a:pPr>
            <a:r>
              <a:rPr lang="pt-BR" sz="2800" b="0" i="0" u="none" strike="noStrike" cap="all" dirty="0">
                <a:solidFill>
                  <a:srgbClr val="22304F"/>
                </a:solidFill>
                <a:latin typeface="Bitter"/>
                <a:ea typeface="Bitter"/>
                <a:cs typeface="Bitter"/>
                <a:sym typeface="Bitter"/>
              </a:rPr>
              <a:t>Sociedade Anônima do Futebol – SAF (Regime de Tributação Específica do Futebol - TEF)</a:t>
            </a:r>
          </a:p>
          <a:p>
            <a:pPr>
              <a:lnSpc>
                <a:spcPct val="115000"/>
              </a:lnSpc>
              <a:buSzPts val="2600"/>
            </a:pPr>
            <a:endParaRPr lang="pt-BR" sz="1000" b="0" i="0" u="none" strike="noStrike" cap="none" dirty="0">
              <a:solidFill>
                <a:srgbClr val="22304F"/>
              </a:solidFill>
              <a:latin typeface="Bitter"/>
              <a:ea typeface="Bitter"/>
              <a:cs typeface="Bitter"/>
              <a:sym typeface="Bitter"/>
            </a:endParaRPr>
          </a:p>
          <a:p>
            <a:pPr>
              <a:lnSpc>
                <a:spcPct val="115000"/>
              </a:lnSpc>
              <a:buSzPts val="2600"/>
            </a:pPr>
            <a:r>
              <a:rPr lang="pt-BR" sz="1800" b="0" i="0" u="none" strike="noStrike" cap="none" dirty="0">
                <a:solidFill>
                  <a:srgbClr val="22304F"/>
                </a:solidFill>
                <a:latin typeface="Bitter"/>
                <a:ea typeface="Bitter"/>
                <a:cs typeface="Bitter"/>
                <a:sym typeface="Bitter"/>
              </a:rPr>
              <a:t>Resumo da TEF:</a:t>
            </a:r>
          </a:p>
          <a:p>
            <a:pPr marL="0" marR="0" lvl="0" indent="0" algn="l" rtl="0">
              <a:lnSpc>
                <a:spcPct val="115000"/>
              </a:lnSpc>
              <a:spcBef>
                <a:spcPts val="0"/>
              </a:spcBef>
              <a:spcAft>
                <a:spcPts val="0"/>
              </a:spcAft>
              <a:buClr>
                <a:srgbClr val="000000"/>
              </a:buClr>
              <a:buSzPts val="2600"/>
              <a:buFont typeface="Arial"/>
              <a:buNone/>
            </a:pPr>
            <a:endParaRPr lang="pt-BR" sz="2800" b="1" i="0" u="none" strike="noStrike" cap="all" dirty="0">
              <a:solidFill>
                <a:srgbClr val="B2954A"/>
              </a:solidFill>
              <a:latin typeface="Bitter"/>
              <a:ea typeface="Bitter"/>
              <a:cs typeface="Bitter"/>
              <a:sym typeface="Bitter"/>
            </a:endParaRPr>
          </a:p>
        </p:txBody>
      </p:sp>
    </p:spTree>
    <p:extLst>
      <p:ext uri="{BB962C8B-B14F-4D97-AF65-F5344CB8AC3E}">
        <p14:creationId xmlns:p14="http://schemas.microsoft.com/office/powerpoint/2010/main" val="4878385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8">
            <a:extLst>
              <a:ext uri="{FF2B5EF4-FFF2-40B4-BE49-F238E27FC236}">
                <a16:creationId xmlns:a16="http://schemas.microsoft.com/office/drawing/2014/main" id="{F463D363-F5F2-4DE6-8102-AA8D8126CC37}"/>
              </a:ext>
            </a:extLst>
          </p:cNvPr>
          <p:cNvSpPr txBox="1">
            <a:spLocks/>
          </p:cNvSpPr>
          <p:nvPr/>
        </p:nvSpPr>
        <p:spPr>
          <a:xfrm>
            <a:off x="779245" y="555253"/>
            <a:ext cx="9800819" cy="932514"/>
          </a:xfrm>
          <a:prstGeom prst="rect">
            <a:avLst/>
          </a:prstGeom>
        </p:spPr>
        <p:txBody>
          <a:bodyPr vert="horz" lIns="109728" tIns="54864" rIns="109728" bIns="54864"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rtl="0">
              <a:lnSpc>
                <a:spcPct val="115000"/>
              </a:lnSpc>
              <a:spcBef>
                <a:spcPts val="0"/>
              </a:spcBef>
              <a:spcAft>
                <a:spcPts val="0"/>
              </a:spcAft>
              <a:buClr>
                <a:srgbClr val="000000"/>
              </a:buClr>
              <a:buSzPts val="2600"/>
              <a:buFont typeface="Arial"/>
              <a:buNone/>
            </a:pPr>
            <a:r>
              <a:rPr lang="pt-BR" sz="2800" b="0" i="0" u="none" strike="noStrike" cap="all" dirty="0">
                <a:solidFill>
                  <a:srgbClr val="22304F"/>
                </a:solidFill>
                <a:latin typeface="Bitter"/>
                <a:ea typeface="Bitter"/>
                <a:cs typeface="Bitter"/>
                <a:sym typeface="Bitter"/>
              </a:rPr>
              <a:t>Sociedade Anônima do Futebol – SAF (Regime de Tributação Específica do Futebol - TEF)</a:t>
            </a:r>
          </a:p>
          <a:p>
            <a:pPr marL="0" marR="0" lvl="0" indent="0" algn="l" rtl="0">
              <a:lnSpc>
                <a:spcPct val="115000"/>
              </a:lnSpc>
              <a:spcBef>
                <a:spcPts val="0"/>
              </a:spcBef>
              <a:spcAft>
                <a:spcPts val="0"/>
              </a:spcAft>
              <a:buClr>
                <a:srgbClr val="000000"/>
              </a:buClr>
              <a:buSzPts val="2600"/>
              <a:buFont typeface="Arial"/>
              <a:buNone/>
            </a:pPr>
            <a:endParaRPr lang="pt-BR" sz="800" cap="all" dirty="0">
              <a:solidFill>
                <a:srgbClr val="22304F"/>
              </a:solidFill>
              <a:latin typeface="Bitter"/>
              <a:ea typeface="Bitter"/>
              <a:cs typeface="Bitter"/>
              <a:sym typeface="Bitter"/>
            </a:endParaRPr>
          </a:p>
          <a:p>
            <a:pPr marL="0" marR="0" lvl="0" indent="0" algn="l" rtl="0">
              <a:lnSpc>
                <a:spcPct val="115000"/>
              </a:lnSpc>
              <a:spcBef>
                <a:spcPts val="0"/>
              </a:spcBef>
              <a:spcAft>
                <a:spcPts val="0"/>
              </a:spcAft>
              <a:buClr>
                <a:srgbClr val="000000"/>
              </a:buClr>
              <a:buSzPts val="2600"/>
              <a:buFont typeface="Arial"/>
              <a:buNone/>
            </a:pPr>
            <a:r>
              <a:rPr lang="pt-BR" sz="1800" b="0" i="0" u="none" strike="noStrike" cap="all" dirty="0">
                <a:solidFill>
                  <a:srgbClr val="22304F"/>
                </a:solidFill>
                <a:latin typeface="Bitter"/>
                <a:ea typeface="Bitter"/>
                <a:cs typeface="Bitter"/>
                <a:sym typeface="Bitter"/>
              </a:rPr>
              <a:t>Exemplo publicado no CONJUR - SPFC(</a:t>
            </a:r>
            <a:r>
              <a:rPr lang="pt-BR" sz="1800" dirty="0">
                <a:solidFill>
                  <a:srgbClr val="000000"/>
                </a:solidFill>
              </a:rPr>
              <a:t> (</a:t>
            </a:r>
            <a:r>
              <a:rPr lang="pt-BR" sz="1800" dirty="0">
                <a:solidFill>
                  <a:srgbClr val="000000"/>
                </a:solidFill>
                <a:hlinkClick r:id="rId2"/>
              </a:rPr>
              <a:t>https://www.conjur.com.br/2022-abr-05/</a:t>
            </a:r>
            <a:r>
              <a:rPr lang="pt-BR" sz="1800" dirty="0" err="1">
                <a:solidFill>
                  <a:srgbClr val="000000"/>
                </a:solidFill>
                <a:hlinkClick r:id="rId2"/>
              </a:rPr>
              <a:t>souza</a:t>
            </a:r>
            <a:r>
              <a:rPr lang="pt-BR" sz="1800" dirty="0">
                <a:solidFill>
                  <a:srgbClr val="000000"/>
                </a:solidFill>
                <a:hlinkClick r:id="rId2"/>
              </a:rPr>
              <a:t>-almeida-</a:t>
            </a:r>
            <a:r>
              <a:rPr lang="pt-BR" sz="1800" dirty="0" err="1">
                <a:solidFill>
                  <a:srgbClr val="000000"/>
                </a:solidFill>
                <a:hlinkClick r:id="rId2"/>
              </a:rPr>
              <a:t>tributacao</a:t>
            </a:r>
            <a:r>
              <a:rPr lang="pt-BR" sz="1800" dirty="0">
                <a:solidFill>
                  <a:srgbClr val="000000"/>
                </a:solidFill>
                <a:hlinkClick r:id="rId2"/>
              </a:rPr>
              <a:t>-especifica-futebol</a:t>
            </a:r>
            <a:r>
              <a:rPr lang="pt-BR" sz="1800" dirty="0">
                <a:solidFill>
                  <a:srgbClr val="000000"/>
                </a:solidFill>
              </a:rPr>
              <a:t>) </a:t>
            </a:r>
            <a:endParaRPr lang="pt-BR" sz="1800" b="0" i="0" u="none" strike="noStrike" cap="all" dirty="0">
              <a:solidFill>
                <a:srgbClr val="22304F"/>
              </a:solidFill>
              <a:latin typeface="Bitter"/>
              <a:ea typeface="Bitter"/>
              <a:cs typeface="Bitter"/>
              <a:sym typeface="Bitter"/>
            </a:endParaRPr>
          </a:p>
          <a:p>
            <a:pPr>
              <a:lnSpc>
                <a:spcPct val="115000"/>
              </a:lnSpc>
              <a:buSzPts val="2600"/>
            </a:pPr>
            <a:endParaRPr lang="pt-BR" sz="1050" b="0" i="0" u="none" strike="noStrike" cap="none" dirty="0">
              <a:solidFill>
                <a:srgbClr val="22304F"/>
              </a:solidFill>
              <a:latin typeface="Bitter"/>
              <a:ea typeface="Bitter"/>
              <a:cs typeface="Bitter"/>
              <a:sym typeface="Bitter"/>
            </a:endParaRPr>
          </a:p>
        </p:txBody>
      </p:sp>
      <p:pic>
        <p:nvPicPr>
          <p:cNvPr id="6145" name="Imagem 3">
            <a:extLst>
              <a:ext uri="{FF2B5EF4-FFF2-40B4-BE49-F238E27FC236}">
                <a16:creationId xmlns:a16="http://schemas.microsoft.com/office/drawing/2014/main" id="{0A4D32FE-CAB1-4A2E-9B09-302EEF37E3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2005" y="1932382"/>
            <a:ext cx="7837309" cy="4100592"/>
          </a:xfrm>
          <a:prstGeom prst="rect">
            <a:avLst/>
          </a:prstGeom>
          <a:noFill/>
          <a:ln>
            <a:noFill/>
          </a:ln>
          <a:effectLst>
            <a:outerShdw blurRad="50800" dist="38100" dir="18900000" algn="b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0799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0"/>
          <p:cNvSpPr txBox="1"/>
          <p:nvPr/>
        </p:nvSpPr>
        <p:spPr>
          <a:xfrm>
            <a:off x="576998" y="6175946"/>
            <a:ext cx="66351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400" b="0" i="0" u="none" strike="noStrike" cap="none" dirty="0">
              <a:solidFill>
                <a:srgbClr val="000000"/>
              </a:solidFill>
              <a:latin typeface="Arial"/>
              <a:ea typeface="Arial"/>
              <a:cs typeface="Arial"/>
              <a:sym typeface="Arial"/>
            </a:endParaRPr>
          </a:p>
        </p:txBody>
      </p:sp>
      <p:sp>
        <p:nvSpPr>
          <p:cNvPr id="158" name="Google Shape;158;p20"/>
          <p:cNvSpPr/>
          <p:nvPr/>
        </p:nvSpPr>
        <p:spPr>
          <a:xfrm>
            <a:off x="577000" y="597125"/>
            <a:ext cx="9222782" cy="5067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2600"/>
              <a:buFont typeface="Arial"/>
              <a:buNone/>
            </a:pPr>
            <a:r>
              <a:rPr lang="pt-BR" sz="2600" b="1" i="0" u="none" strike="noStrike" cap="none" dirty="0">
                <a:solidFill>
                  <a:srgbClr val="22304F"/>
                </a:solidFill>
                <a:latin typeface="Bitter"/>
                <a:ea typeface="Bitter"/>
                <a:cs typeface="Bitter"/>
                <a:sym typeface="Bitter"/>
              </a:rPr>
              <a:t>REGIMES DE TRIBUTAÇÃO DA PESSOA JURÍDICA</a:t>
            </a:r>
            <a:endParaRPr lang="pt-BR" sz="2600" b="1" i="0" u="none" strike="noStrike" cap="none" dirty="0">
              <a:solidFill>
                <a:srgbClr val="B2954A"/>
              </a:solidFill>
              <a:latin typeface="Bitter"/>
              <a:ea typeface="Bitter"/>
              <a:cs typeface="Bitter"/>
              <a:sym typeface="Bitter"/>
            </a:endParaRPr>
          </a:p>
        </p:txBody>
      </p:sp>
      <p:sp>
        <p:nvSpPr>
          <p:cNvPr id="159" name="Google Shape;159;p20"/>
          <p:cNvSpPr/>
          <p:nvPr/>
        </p:nvSpPr>
        <p:spPr>
          <a:xfrm>
            <a:off x="547117" y="1390026"/>
            <a:ext cx="11097766" cy="4583346"/>
          </a:xfrm>
          <a:prstGeom prst="rect">
            <a:avLst/>
          </a:prstGeom>
          <a:noFill/>
          <a:ln>
            <a:noFill/>
          </a:ln>
        </p:spPr>
        <p:txBody>
          <a:bodyPr spcFirstLastPara="1" wrap="square" lIns="91425" tIns="45700" rIns="91425" bIns="45700" anchor="t" anchorCtr="0">
            <a:noAutofit/>
          </a:bodyPr>
          <a:lstStyle/>
          <a:p>
            <a:pPr marL="457200" marR="0" lvl="0" indent="-342900" algn="just" rtl="0">
              <a:lnSpc>
                <a:spcPct val="150000"/>
              </a:lnSpc>
              <a:spcBef>
                <a:spcPts val="0"/>
              </a:spcBef>
              <a:spcAft>
                <a:spcPts val="0"/>
              </a:spcAft>
              <a:buClr>
                <a:srgbClr val="22304F"/>
              </a:buClr>
              <a:buSzPts val="1800"/>
              <a:buFont typeface="Bitter"/>
              <a:buChar char="●"/>
            </a:pPr>
            <a:r>
              <a:rPr lang="en-US" sz="1800" b="0" i="0" u="none" strike="noStrike" cap="none" dirty="0">
                <a:solidFill>
                  <a:srgbClr val="22304F"/>
                </a:solidFill>
                <a:latin typeface="Bitter"/>
                <a:ea typeface="Bitter"/>
                <a:cs typeface="Bitter"/>
                <a:sym typeface="Bitter"/>
              </a:rPr>
              <a:t>LUCRO PRESUMIDO</a:t>
            </a:r>
          </a:p>
          <a:p>
            <a:pPr marL="114300" marR="0" lvl="0" algn="just" rtl="0">
              <a:lnSpc>
                <a:spcPct val="150000"/>
              </a:lnSpc>
              <a:spcBef>
                <a:spcPts val="0"/>
              </a:spcBef>
              <a:spcAft>
                <a:spcPts val="0"/>
              </a:spcAft>
              <a:buClr>
                <a:srgbClr val="22304F"/>
              </a:buClr>
              <a:buSzPts val="1800"/>
            </a:pPr>
            <a:endParaRPr lang="en-US" sz="1800" b="0" i="0" u="none" strike="noStrike" cap="none" dirty="0">
              <a:solidFill>
                <a:srgbClr val="22304F"/>
              </a:solidFill>
              <a:latin typeface="Bitter"/>
              <a:ea typeface="Bitter"/>
              <a:cs typeface="Bitter"/>
              <a:sym typeface="Bitter"/>
            </a:endParaRPr>
          </a:p>
          <a:p>
            <a:pPr marL="400050" marR="0" lvl="0" indent="-285750" algn="just" rtl="0">
              <a:lnSpc>
                <a:spcPct val="150000"/>
              </a:lnSpc>
              <a:spcBef>
                <a:spcPts val="0"/>
              </a:spcBef>
              <a:spcAft>
                <a:spcPts val="0"/>
              </a:spcAft>
              <a:buClr>
                <a:srgbClr val="22304F"/>
              </a:buClr>
              <a:buSzPts val="1800"/>
              <a:buFont typeface="Arial" panose="020B0604020202020204" pitchFamily="34" charset="0"/>
              <a:buChar char="•"/>
            </a:pPr>
            <a:r>
              <a:rPr lang="pt-BR" sz="1800" b="0" i="0" u="none" strike="noStrike" cap="none" dirty="0">
                <a:solidFill>
                  <a:srgbClr val="22304F"/>
                </a:solidFill>
                <a:latin typeface="Bitter"/>
                <a:ea typeface="Bitter"/>
                <a:cs typeface="Bitter"/>
                <a:sym typeface="Bitter"/>
              </a:rPr>
              <a:t>Opção do contribuinte não-obrigado a utilizar o lucro real</a:t>
            </a:r>
          </a:p>
          <a:p>
            <a:pPr marL="400050" marR="0" lvl="0" indent="-285750" algn="just" rtl="0">
              <a:lnSpc>
                <a:spcPct val="150000"/>
              </a:lnSpc>
              <a:spcBef>
                <a:spcPts val="0"/>
              </a:spcBef>
              <a:spcAft>
                <a:spcPts val="0"/>
              </a:spcAft>
              <a:buClr>
                <a:srgbClr val="22304F"/>
              </a:buClr>
              <a:buSzPts val="1800"/>
              <a:buFont typeface="Arial" panose="020B0604020202020204" pitchFamily="34" charset="0"/>
              <a:buChar char="•"/>
            </a:pPr>
            <a:r>
              <a:rPr lang="pt-BR" sz="1800" b="0" i="0" u="none" strike="noStrike" cap="none" dirty="0">
                <a:solidFill>
                  <a:srgbClr val="22304F"/>
                </a:solidFill>
                <a:latin typeface="Bitter"/>
                <a:ea typeface="Bitter"/>
                <a:cs typeface="Bitter"/>
                <a:sym typeface="Bitter"/>
              </a:rPr>
              <a:t>Desconsidera todos os custos ou despesas da empresa para tributar uma “presunção” de lucro mediante aplicação de específicos percentuais de presunção sobre as receitas da pessoas jurídica em conformidade com o tipo de sua atividade (por exe</a:t>
            </a:r>
            <a:r>
              <a:rPr lang="pt-BR" sz="1800" dirty="0">
                <a:solidFill>
                  <a:srgbClr val="22304F"/>
                </a:solidFill>
                <a:latin typeface="Bitter"/>
                <a:ea typeface="Bitter"/>
                <a:cs typeface="Bitter"/>
                <a:sym typeface="Bitter"/>
              </a:rPr>
              <a:t>mplo</a:t>
            </a:r>
            <a:r>
              <a:rPr lang="pt-BR" sz="1800" b="0" i="0" u="none" strike="noStrike" cap="none" dirty="0">
                <a:solidFill>
                  <a:srgbClr val="22304F"/>
                </a:solidFill>
                <a:latin typeface="Bitter"/>
                <a:ea typeface="Bitter"/>
                <a:cs typeface="Bitter"/>
                <a:sym typeface="Bitter"/>
              </a:rPr>
              <a:t>: a</a:t>
            </a:r>
            <a:r>
              <a:rPr lang="pt-BR" sz="1800" dirty="0">
                <a:solidFill>
                  <a:srgbClr val="22304F"/>
                </a:solidFill>
                <a:latin typeface="Bitter"/>
              </a:rPr>
              <a:t>tividades em geral - 8%; serviços em geral -  32%; administração, locação ou cessão de bens e direitos de qualquer natureza -  32%)</a:t>
            </a:r>
          </a:p>
          <a:p>
            <a:pPr marL="400050" marR="0" lvl="0" indent="-285750" algn="just" rtl="0">
              <a:lnSpc>
                <a:spcPct val="150000"/>
              </a:lnSpc>
              <a:spcBef>
                <a:spcPts val="0"/>
              </a:spcBef>
              <a:spcAft>
                <a:spcPts val="0"/>
              </a:spcAft>
              <a:buClr>
                <a:srgbClr val="22304F"/>
              </a:buClr>
              <a:buSzPts val="1800"/>
              <a:buFont typeface="Arial" panose="020B0604020202020204" pitchFamily="34" charset="0"/>
              <a:buChar char="•"/>
            </a:pPr>
            <a:r>
              <a:rPr lang="pt-BR" sz="1800" dirty="0">
                <a:solidFill>
                  <a:srgbClr val="22304F"/>
                </a:solidFill>
                <a:latin typeface="Bitter"/>
              </a:rPr>
              <a:t>PIS e COFINS pela sistemática cumulativa</a:t>
            </a:r>
          </a:p>
          <a:p>
            <a:pPr marL="400050" marR="0" lvl="0" indent="-285750" algn="just" rtl="0">
              <a:lnSpc>
                <a:spcPct val="150000"/>
              </a:lnSpc>
              <a:spcBef>
                <a:spcPts val="0"/>
              </a:spcBef>
              <a:spcAft>
                <a:spcPts val="0"/>
              </a:spcAft>
              <a:buClr>
                <a:srgbClr val="22304F"/>
              </a:buClr>
              <a:buSzPts val="1800"/>
              <a:buFont typeface="Arial" panose="020B0604020202020204" pitchFamily="34" charset="0"/>
              <a:buChar char="•"/>
            </a:pPr>
            <a:r>
              <a:rPr lang="pt-BR" sz="1800" dirty="0">
                <a:solidFill>
                  <a:srgbClr val="22304F"/>
                </a:solidFill>
                <a:latin typeface="Bitter"/>
              </a:rPr>
              <a:t>Impossibilidade de compensação de prejuízos</a:t>
            </a:r>
          </a:p>
          <a:p>
            <a:pPr marL="114300" marR="0" lvl="0" algn="just" rtl="0">
              <a:lnSpc>
                <a:spcPct val="150000"/>
              </a:lnSpc>
              <a:spcBef>
                <a:spcPts val="0"/>
              </a:spcBef>
              <a:spcAft>
                <a:spcPts val="0"/>
              </a:spcAft>
              <a:buClr>
                <a:srgbClr val="22304F"/>
              </a:buClr>
              <a:buSzPts val="1800"/>
            </a:pPr>
            <a:endParaRPr lang="pt-BR" sz="1800" b="0" i="0" u="none" strike="noStrike" cap="none" dirty="0">
              <a:solidFill>
                <a:srgbClr val="22304F"/>
              </a:solidFill>
              <a:latin typeface="Bitter"/>
              <a:ea typeface="Bitter"/>
              <a:cs typeface="Bitter"/>
              <a:sym typeface="Bitter"/>
            </a:endParaRPr>
          </a:p>
          <a:p>
            <a:pPr marL="114300" marR="0" lvl="0" algn="just" rtl="0">
              <a:lnSpc>
                <a:spcPct val="150000"/>
              </a:lnSpc>
              <a:spcBef>
                <a:spcPts val="0"/>
              </a:spcBef>
              <a:spcAft>
                <a:spcPts val="0"/>
              </a:spcAft>
              <a:buClr>
                <a:srgbClr val="22304F"/>
              </a:buClr>
              <a:buSzPts val="1800"/>
            </a:pPr>
            <a:endParaRPr lang="pt-BR" sz="1800" b="0" i="0" u="none" strike="noStrike" cap="none" dirty="0">
              <a:solidFill>
                <a:srgbClr val="22304F"/>
              </a:solidFill>
              <a:latin typeface="Bitter"/>
              <a:ea typeface="Bitter"/>
              <a:cs typeface="Bitter"/>
              <a:sym typeface="Bitter"/>
            </a:endParaRPr>
          </a:p>
        </p:txBody>
      </p:sp>
      <p:sp>
        <p:nvSpPr>
          <p:cNvPr id="160" name="Google Shape;160;p20"/>
          <p:cNvSpPr/>
          <p:nvPr/>
        </p:nvSpPr>
        <p:spPr>
          <a:xfrm>
            <a:off x="10120964" y="168463"/>
            <a:ext cx="806100" cy="97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67127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8" name="Google Shape;158;p20"/>
          <p:cNvSpPr/>
          <p:nvPr/>
        </p:nvSpPr>
        <p:spPr>
          <a:xfrm>
            <a:off x="577000" y="168399"/>
            <a:ext cx="9543964" cy="5067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2600"/>
              <a:buFont typeface="Arial"/>
              <a:buNone/>
            </a:pPr>
            <a:r>
              <a:rPr lang="pt-BR" sz="2800" b="0" i="0" u="none" strike="noStrike" cap="all" dirty="0">
                <a:solidFill>
                  <a:srgbClr val="22304F"/>
                </a:solidFill>
                <a:latin typeface="Bitter"/>
                <a:ea typeface="Bitter"/>
                <a:cs typeface="Bitter"/>
                <a:sym typeface="Bitter"/>
              </a:rPr>
              <a:t>Sociedade Anônima do Futebol – SAF (Regime de Tributação Específica do Futebol - TEF)</a:t>
            </a:r>
          </a:p>
        </p:txBody>
      </p:sp>
      <p:sp>
        <p:nvSpPr>
          <p:cNvPr id="159" name="Google Shape;159;p20"/>
          <p:cNvSpPr/>
          <p:nvPr/>
        </p:nvSpPr>
        <p:spPr>
          <a:xfrm>
            <a:off x="576998" y="1383419"/>
            <a:ext cx="11199364" cy="5156865"/>
          </a:xfrm>
          <a:prstGeom prst="rect">
            <a:avLst/>
          </a:prstGeom>
          <a:noFill/>
          <a:ln>
            <a:noFill/>
          </a:ln>
        </p:spPr>
        <p:txBody>
          <a:bodyPr spcFirstLastPara="1" wrap="square" lIns="91425" tIns="45700" rIns="91425" bIns="45700" anchor="t" anchorCtr="0">
            <a:noAutofit/>
          </a:bodyPr>
          <a:lstStyle/>
          <a:p>
            <a:pPr marL="114300" marR="0" lvl="0" algn="just" rtl="0">
              <a:lnSpc>
                <a:spcPct val="150000"/>
              </a:lnSpc>
              <a:spcBef>
                <a:spcPts val="0"/>
              </a:spcBef>
              <a:spcAft>
                <a:spcPts val="0"/>
              </a:spcAft>
              <a:buClr>
                <a:srgbClr val="22304F"/>
              </a:buClr>
              <a:buSzPts val="1800"/>
            </a:pPr>
            <a:r>
              <a:rPr lang="pt-BR" b="1" i="0" u="none" strike="noStrike" cap="none" dirty="0">
                <a:solidFill>
                  <a:srgbClr val="22304F"/>
                </a:solidFill>
                <a:latin typeface="Bitter"/>
                <a:ea typeface="Bitter"/>
                <a:cs typeface="Bitter"/>
                <a:sym typeface="Bitter"/>
              </a:rPr>
              <a:t>Pontos de Atenção:</a:t>
            </a:r>
          </a:p>
          <a:p>
            <a:pPr marL="114300" marR="0" lvl="0" algn="just" rtl="0">
              <a:lnSpc>
                <a:spcPct val="150000"/>
              </a:lnSpc>
              <a:spcBef>
                <a:spcPts val="0"/>
              </a:spcBef>
              <a:spcAft>
                <a:spcPts val="0"/>
              </a:spcAft>
              <a:buClr>
                <a:srgbClr val="22304F"/>
              </a:buClr>
              <a:buSzPts val="1800"/>
            </a:pPr>
            <a:endParaRPr lang="pt-BR" dirty="0">
              <a:solidFill>
                <a:srgbClr val="22304F"/>
              </a:solidFill>
              <a:latin typeface="Bitter"/>
              <a:ea typeface="Bitter"/>
              <a:cs typeface="Bitter"/>
              <a:sym typeface="Bitter"/>
            </a:endParaRPr>
          </a:p>
          <a:p>
            <a:pPr marL="457200" marR="0" lvl="0" indent="-342900" algn="just" rtl="0">
              <a:lnSpc>
                <a:spcPct val="150000"/>
              </a:lnSpc>
              <a:spcBef>
                <a:spcPts val="0"/>
              </a:spcBef>
              <a:spcAft>
                <a:spcPts val="0"/>
              </a:spcAft>
              <a:buClr>
                <a:srgbClr val="22304F"/>
              </a:buClr>
              <a:buSzPts val="1800"/>
              <a:buFont typeface="Bitter"/>
              <a:buChar char="●"/>
            </a:pPr>
            <a:r>
              <a:rPr lang="pt-BR" b="0" i="0" u="none" strike="noStrike" cap="none" dirty="0">
                <a:solidFill>
                  <a:srgbClr val="22304F"/>
                </a:solidFill>
                <a:latin typeface="Bitter"/>
                <a:ea typeface="Bitter"/>
                <a:cs typeface="Bitter"/>
                <a:sym typeface="Bitter"/>
              </a:rPr>
              <a:t>Especialmente nos primeiros 5 anos, a carga da tributação pelo TEF à alíquota de 5% da receita bruta, excluídas as receitas de cessão de direitos de atletas, pode ser próxima à tributação das associações, que não apenas se submetem à alíquota de 5% no regime especial vigente para contribuições previdenciárias sobre receita a bruta de espetáculos desportivos e de patrocínio, licenciamento de uso de marcas e símbolos, publicidade, propaganda e de transmissão de espetáculos desportivos, mas também a 1% sobre folha a título de PIS e a 20% sobre pagamentos aos segurados individuais</a:t>
            </a:r>
          </a:p>
          <a:p>
            <a:pPr marL="457200" marR="0" lvl="0" indent="-342900" algn="just" rtl="0">
              <a:lnSpc>
                <a:spcPct val="150000"/>
              </a:lnSpc>
              <a:spcBef>
                <a:spcPts val="0"/>
              </a:spcBef>
              <a:spcAft>
                <a:spcPts val="0"/>
              </a:spcAft>
              <a:buClr>
                <a:srgbClr val="22304F"/>
              </a:buClr>
              <a:buSzPts val="1800"/>
              <a:buFont typeface="Bitter"/>
              <a:buChar char="●"/>
            </a:pPr>
            <a:r>
              <a:rPr lang="pt-BR" b="0" i="0" u="none" strike="noStrike" cap="none" dirty="0">
                <a:solidFill>
                  <a:srgbClr val="22304F"/>
                </a:solidFill>
                <a:latin typeface="Bitter"/>
                <a:ea typeface="Bitter"/>
                <a:cs typeface="Bitter"/>
                <a:sym typeface="Bitter"/>
              </a:rPr>
              <a:t>A partir do 6º ano da constituição da Sociedade, aí sem o TEF deve superar a carga tributária das associações.</a:t>
            </a:r>
          </a:p>
          <a:p>
            <a:pPr marL="457200" marR="0" lvl="0" indent="-342900" algn="just" rtl="0">
              <a:lnSpc>
                <a:spcPct val="150000"/>
              </a:lnSpc>
              <a:spcBef>
                <a:spcPts val="0"/>
              </a:spcBef>
              <a:spcAft>
                <a:spcPts val="0"/>
              </a:spcAft>
              <a:buClr>
                <a:srgbClr val="22304F"/>
              </a:buClr>
              <a:buSzPts val="1800"/>
              <a:buFont typeface="Bitter"/>
              <a:buChar char="●"/>
            </a:pPr>
            <a:r>
              <a:rPr lang="pt-BR" b="0" i="0" u="none" strike="noStrike" cap="none" dirty="0">
                <a:solidFill>
                  <a:srgbClr val="22304F"/>
                </a:solidFill>
                <a:latin typeface="Bitter"/>
                <a:ea typeface="Bitter"/>
                <a:cs typeface="Bitter"/>
                <a:sym typeface="Bitter"/>
              </a:rPr>
              <a:t>A isenção do IPTU, como existente no Município de São Paulo, cessa em caso de transferência do imóvel à SAF.</a:t>
            </a:r>
          </a:p>
          <a:p>
            <a:pPr marR="0" lvl="0" algn="just" rtl="0">
              <a:spcBef>
                <a:spcPts val="0"/>
              </a:spcBef>
              <a:spcAft>
                <a:spcPts val="0"/>
              </a:spcAft>
              <a:buClr>
                <a:srgbClr val="22304F"/>
              </a:buClr>
              <a:buSzPts val="1800"/>
            </a:pPr>
            <a:endParaRPr lang="pt-BR" sz="800" b="0" i="0" u="none" strike="noStrike" cap="none" dirty="0">
              <a:solidFill>
                <a:srgbClr val="22304F"/>
              </a:solidFill>
              <a:latin typeface="Bitter"/>
              <a:ea typeface="Bitter"/>
              <a:cs typeface="Bitter"/>
              <a:sym typeface="Bitter"/>
            </a:endParaRPr>
          </a:p>
          <a:p>
            <a:pPr marL="457200" marR="0" lvl="0" indent="-342900" algn="just" rtl="0">
              <a:lnSpc>
                <a:spcPct val="150000"/>
              </a:lnSpc>
              <a:spcBef>
                <a:spcPts val="0"/>
              </a:spcBef>
              <a:spcAft>
                <a:spcPts val="0"/>
              </a:spcAft>
              <a:buClr>
                <a:srgbClr val="22304F"/>
              </a:buClr>
              <a:buSzPts val="1800"/>
              <a:buFont typeface="Bitter"/>
              <a:buChar char="●"/>
            </a:pPr>
            <a:endParaRPr lang="en-US" sz="1800" b="0" i="0" u="none" strike="noStrike" cap="none" dirty="0">
              <a:solidFill>
                <a:srgbClr val="22304F"/>
              </a:solidFill>
              <a:latin typeface="Bitter"/>
              <a:ea typeface="Bitter"/>
              <a:cs typeface="Bitter"/>
              <a:sym typeface="Bitter"/>
            </a:endParaRPr>
          </a:p>
        </p:txBody>
      </p:sp>
      <p:sp>
        <p:nvSpPr>
          <p:cNvPr id="160" name="Google Shape;160;p20"/>
          <p:cNvSpPr/>
          <p:nvPr/>
        </p:nvSpPr>
        <p:spPr>
          <a:xfrm>
            <a:off x="10120964" y="168463"/>
            <a:ext cx="806100" cy="97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06486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aixaDeTexto 14"/>
          <p:cNvSpPr txBox="1"/>
          <p:nvPr/>
        </p:nvSpPr>
        <p:spPr>
          <a:xfrm>
            <a:off x="772496" y="1249911"/>
            <a:ext cx="10647007" cy="4108817"/>
          </a:xfrm>
          <a:prstGeom prst="rect">
            <a:avLst/>
          </a:prstGeom>
          <a:noFill/>
        </p:spPr>
        <p:txBody>
          <a:bodyPr wrap="square" rtlCol="0">
            <a:spAutoFit/>
          </a:bodyPr>
          <a:lstStyle/>
          <a:p>
            <a:pPr algn="just"/>
            <a:r>
              <a:rPr lang="pt-BR" sz="1400" b="1" i="0" u="none" strike="noStrike" cap="none" dirty="0">
                <a:solidFill>
                  <a:srgbClr val="22304F"/>
                </a:solidFill>
                <a:latin typeface="Bitter"/>
                <a:ea typeface="Bitter"/>
                <a:cs typeface="Bitter"/>
                <a:sym typeface="Bitter"/>
              </a:rPr>
              <a:t>Pontos de Atenção:</a:t>
            </a:r>
          </a:p>
          <a:p>
            <a:pPr algn="just"/>
            <a:endParaRPr lang="pt-BR" sz="800" b="1" dirty="0">
              <a:solidFill>
                <a:srgbClr val="22304F"/>
              </a:solidFill>
              <a:latin typeface="Bitter"/>
              <a:ea typeface="Bitter"/>
              <a:cs typeface="Bitter"/>
              <a:sym typeface="Bitter"/>
            </a:endParaRPr>
          </a:p>
          <a:p>
            <a:pPr algn="just"/>
            <a:r>
              <a:rPr lang="pt-BR" sz="1400" b="1" i="0" u="none" strike="noStrike" cap="none" dirty="0">
                <a:solidFill>
                  <a:srgbClr val="22304F"/>
                </a:solidFill>
                <a:latin typeface="Bitter"/>
                <a:ea typeface="Bitter"/>
                <a:cs typeface="Bitter"/>
                <a:sym typeface="Bitter"/>
              </a:rPr>
              <a:t>Isenção e concorrência (Soluções de Consulta da RFB)</a:t>
            </a:r>
          </a:p>
          <a:p>
            <a:pPr algn="just"/>
            <a:endParaRPr lang="pt-BR" sz="1260" dirty="0"/>
          </a:p>
          <a:p>
            <a:pPr marL="342900" indent="-342900" algn="just">
              <a:buFont typeface="Wingdings" panose="05000000000000000000" pitchFamily="2" charset="2"/>
              <a:buChar char="Ø"/>
            </a:pPr>
            <a:r>
              <a:rPr lang="pt-BR" sz="1260" b="1" dirty="0"/>
              <a:t>SC nº 175/2018: </a:t>
            </a:r>
            <a:r>
              <a:rPr lang="pt-BR" sz="1260" dirty="0"/>
              <a:t>análise das isenções de associações sem fins lucrativos que exercem atos de natureza econômico-financeira em concorrência com outras organizações que não desfrutam do mesmo benefício:</a:t>
            </a:r>
          </a:p>
          <a:p>
            <a:pPr marL="342900" indent="-342900" algn="just">
              <a:buFont typeface="Wingdings" panose="05000000000000000000" pitchFamily="2" charset="2"/>
              <a:buChar char="Ø"/>
            </a:pPr>
            <a:endParaRPr lang="pt-BR" sz="1320" b="1" dirty="0"/>
          </a:p>
          <a:p>
            <a:pPr marL="342900" indent="-342900" algn="just">
              <a:buFont typeface="Wingdings" panose="05000000000000000000" pitchFamily="2" charset="2"/>
              <a:buChar char="Ø"/>
            </a:pPr>
            <a:endParaRPr lang="pt-BR" sz="1320" b="1" dirty="0"/>
          </a:p>
          <a:p>
            <a:pPr marL="342900" indent="-342900" algn="just">
              <a:buFont typeface="Wingdings" panose="05000000000000000000" pitchFamily="2" charset="2"/>
              <a:buChar char="Ø"/>
            </a:pPr>
            <a:endParaRPr lang="pt-BR" sz="1320" b="1" dirty="0"/>
          </a:p>
          <a:p>
            <a:pPr algn="just"/>
            <a:endParaRPr lang="pt-BR" sz="1320" dirty="0"/>
          </a:p>
          <a:p>
            <a:pPr algn="just"/>
            <a:endParaRPr lang="pt-BR" sz="1320" dirty="0"/>
          </a:p>
          <a:p>
            <a:pPr marL="342900" indent="-342900" algn="just">
              <a:buFont typeface="Wingdings" panose="05000000000000000000" pitchFamily="2" charset="2"/>
              <a:buChar char="Ø"/>
            </a:pPr>
            <a:r>
              <a:rPr lang="pt-BR" sz="1260" b="1" dirty="0"/>
              <a:t>SC nº 124/2019: </a:t>
            </a:r>
            <a:r>
              <a:rPr lang="pt-BR" sz="1260" dirty="0"/>
              <a:t>afastamento da isenção de COFINS às entidades realizam a venda de bens e serviços a associados e não associados:</a:t>
            </a:r>
          </a:p>
          <a:p>
            <a:pPr marL="342900" indent="-342900" algn="just">
              <a:buFont typeface="Wingdings" panose="05000000000000000000" pitchFamily="2" charset="2"/>
              <a:buChar char="Ø"/>
            </a:pPr>
            <a:endParaRPr lang="pt-BR" sz="1260" dirty="0"/>
          </a:p>
          <a:p>
            <a:pPr marL="342900" indent="-342900" algn="just">
              <a:buFont typeface="Wingdings" panose="05000000000000000000" pitchFamily="2" charset="2"/>
              <a:buChar char="Ø"/>
            </a:pPr>
            <a:endParaRPr lang="pt-BR" sz="1260" dirty="0"/>
          </a:p>
          <a:p>
            <a:pPr algn="just"/>
            <a:endParaRPr lang="pt-BR" sz="1320" b="1" dirty="0"/>
          </a:p>
          <a:p>
            <a:pPr algn="just"/>
            <a:endParaRPr lang="pt-BR" sz="1320" b="1" dirty="0"/>
          </a:p>
          <a:p>
            <a:pPr marL="342900" indent="-342900" algn="just">
              <a:buFont typeface="Wingdings" panose="05000000000000000000" pitchFamily="2" charset="2"/>
              <a:buChar char="Ø"/>
            </a:pPr>
            <a:r>
              <a:rPr lang="pt-BR" sz="1260" b="1" dirty="0"/>
              <a:t>SC nº 162/2021: </a:t>
            </a:r>
            <a:r>
              <a:rPr lang="pt-BR" sz="1260" dirty="0"/>
              <a:t>afastada a isenção de COFINS pela prática de atividade que não é considerada própria da associação, bem como afastada a isenção de IRPJ e CSLL nos casos em que a associação preste serviços de ordem econômica que extrapolem seu objetivos e que as coloque em posição de vantagem com relação à empresas que não tenham o mesmo incentivo: </a:t>
            </a:r>
          </a:p>
          <a:p>
            <a:pPr marL="342900" indent="-342900" algn="just">
              <a:buFont typeface="Wingdings" panose="05000000000000000000" pitchFamily="2" charset="2"/>
              <a:buChar char="Ø"/>
            </a:pPr>
            <a:endParaRPr lang="pt-BR" sz="1320" b="1" dirty="0"/>
          </a:p>
        </p:txBody>
      </p:sp>
      <p:cxnSp>
        <p:nvCxnSpPr>
          <p:cNvPr id="13" name="Conector reto 12">
            <a:extLst>
              <a:ext uri="{FF2B5EF4-FFF2-40B4-BE49-F238E27FC236}">
                <a16:creationId xmlns:a16="http://schemas.microsoft.com/office/drawing/2014/main" id="{BC0B7147-D8D7-445D-B9E4-9A167CBD34ED}"/>
              </a:ext>
            </a:extLst>
          </p:cNvPr>
          <p:cNvCxnSpPr>
            <a:cxnSpLocks/>
          </p:cNvCxnSpPr>
          <p:nvPr/>
        </p:nvCxnSpPr>
        <p:spPr>
          <a:xfrm>
            <a:off x="1046704" y="3450122"/>
            <a:ext cx="9331001" cy="0"/>
          </a:xfrm>
          <a:prstGeom prst="line">
            <a:avLst/>
          </a:prstGeom>
        </p:spPr>
        <p:style>
          <a:lnRef idx="1">
            <a:schemeClr val="dk1"/>
          </a:lnRef>
          <a:fillRef idx="0">
            <a:schemeClr val="dk1"/>
          </a:fillRef>
          <a:effectRef idx="0">
            <a:schemeClr val="dk1"/>
          </a:effectRef>
          <a:fontRef idx="minor">
            <a:schemeClr val="tx1"/>
          </a:fontRef>
        </p:style>
      </p:cxnSp>
      <p:cxnSp>
        <p:nvCxnSpPr>
          <p:cNvPr id="17" name="Conector reto 16">
            <a:extLst>
              <a:ext uri="{FF2B5EF4-FFF2-40B4-BE49-F238E27FC236}">
                <a16:creationId xmlns:a16="http://schemas.microsoft.com/office/drawing/2014/main" id="{83D85977-F974-4010-83EA-DDFC38EAAB1B}"/>
              </a:ext>
            </a:extLst>
          </p:cNvPr>
          <p:cNvCxnSpPr>
            <a:cxnSpLocks/>
          </p:cNvCxnSpPr>
          <p:nvPr/>
        </p:nvCxnSpPr>
        <p:spPr>
          <a:xfrm>
            <a:off x="979262" y="4389962"/>
            <a:ext cx="9398443" cy="0"/>
          </a:xfrm>
          <a:prstGeom prst="line">
            <a:avLst/>
          </a:prstGeom>
          <a:ln>
            <a:solidFill>
              <a:srgbClr val="000000"/>
            </a:solidFill>
          </a:ln>
        </p:spPr>
        <p:style>
          <a:lnRef idx="1">
            <a:schemeClr val="dk1"/>
          </a:lnRef>
          <a:fillRef idx="0">
            <a:schemeClr val="dk1"/>
          </a:fillRef>
          <a:effectRef idx="0">
            <a:schemeClr val="dk1"/>
          </a:effectRef>
          <a:fontRef idx="minor">
            <a:schemeClr val="tx1"/>
          </a:fontRef>
        </p:style>
      </p:cxnSp>
      <p:pic>
        <p:nvPicPr>
          <p:cNvPr id="5" name="Imagem 4" descr="Texto&#10;&#10;Descrição gerada automaticamente">
            <a:extLst>
              <a:ext uri="{FF2B5EF4-FFF2-40B4-BE49-F238E27FC236}">
                <a16:creationId xmlns:a16="http://schemas.microsoft.com/office/drawing/2014/main" id="{9D080891-35DC-4253-A9E4-3267D271AD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678" y="2591455"/>
            <a:ext cx="5308067" cy="768650"/>
          </a:xfrm>
          <a:prstGeom prst="rect">
            <a:avLst/>
          </a:prstGeom>
          <a:ln w="12700" cap="sq">
            <a:solidFill>
              <a:srgbClr val="000000"/>
            </a:solidFill>
            <a:prstDash val="solid"/>
            <a:miter lim="800000"/>
          </a:ln>
          <a:effectLst>
            <a:outerShdw blurRad="76200" dir="13500000" sy="23000" kx="1200000" algn="br" rotWithShape="0">
              <a:prstClr val="black">
                <a:alpha val="20000"/>
              </a:prstClr>
            </a:outerShdw>
          </a:effectLst>
        </p:spPr>
      </p:pic>
      <p:pic>
        <p:nvPicPr>
          <p:cNvPr id="18" name="Imagem 17">
            <a:extLst>
              <a:ext uri="{FF2B5EF4-FFF2-40B4-BE49-F238E27FC236}">
                <a16:creationId xmlns:a16="http://schemas.microsoft.com/office/drawing/2014/main" id="{0D0EC6E1-A509-4290-ACC1-E5C2CA5381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9678" y="3784554"/>
            <a:ext cx="6089647" cy="513648"/>
          </a:xfrm>
          <a:prstGeom prst="rect">
            <a:avLst/>
          </a:prstGeom>
          <a:ln w="12700" cap="sq">
            <a:solidFill>
              <a:srgbClr val="000000"/>
            </a:solidFill>
            <a:prstDash val="solid"/>
            <a:miter lim="800000"/>
          </a:ln>
          <a:effectLst>
            <a:outerShdw blurRad="76200" dir="13500000" sy="23000" kx="1200000" algn="br" rotWithShape="0">
              <a:prstClr val="black">
                <a:alpha val="20000"/>
              </a:prstClr>
            </a:outerShdw>
          </a:effectLst>
        </p:spPr>
      </p:pic>
      <p:pic>
        <p:nvPicPr>
          <p:cNvPr id="20" name="Imagem 19" descr="Texto&#10;&#10;Descrição gerada automaticamente">
            <a:extLst>
              <a:ext uri="{FF2B5EF4-FFF2-40B4-BE49-F238E27FC236}">
                <a16:creationId xmlns:a16="http://schemas.microsoft.com/office/drawing/2014/main" id="{D843AC13-7D27-4C70-A47E-DDE76DF689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9678" y="5043385"/>
            <a:ext cx="4844778" cy="1033861"/>
          </a:xfrm>
          <a:prstGeom prst="rect">
            <a:avLst/>
          </a:prstGeom>
          <a:ln w="12700" cap="sq">
            <a:solidFill>
              <a:srgbClr val="000000"/>
            </a:solidFill>
            <a:prstDash val="solid"/>
            <a:miter lim="800000"/>
          </a:ln>
          <a:effectLst>
            <a:outerShdw blurRad="76200" dir="13500000" sy="23000" kx="1200000" algn="br" rotWithShape="0">
              <a:prstClr val="black">
                <a:alpha val="20000"/>
              </a:prstClr>
            </a:outerShdw>
          </a:effectLst>
        </p:spPr>
      </p:pic>
      <p:pic>
        <p:nvPicPr>
          <p:cNvPr id="22" name="Imagem 21" descr="Texto&#10;&#10;Descrição gerada automaticamente">
            <a:extLst>
              <a:ext uri="{FF2B5EF4-FFF2-40B4-BE49-F238E27FC236}">
                <a16:creationId xmlns:a16="http://schemas.microsoft.com/office/drawing/2014/main" id="{3EADF4E1-22E4-44B6-B3EA-621E02579C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10599" y="5133403"/>
            <a:ext cx="4452648" cy="653760"/>
          </a:xfrm>
          <a:prstGeom prst="rect">
            <a:avLst/>
          </a:prstGeom>
          <a:ln w="12700" cap="sq">
            <a:solidFill>
              <a:srgbClr val="000000"/>
            </a:solidFill>
            <a:prstDash val="solid"/>
            <a:miter lim="800000"/>
          </a:ln>
          <a:effectLst>
            <a:outerShdw blurRad="76200" dir="13500000" sy="23000" kx="1200000" algn="br" rotWithShape="0">
              <a:prstClr val="black">
                <a:alpha val="20000"/>
              </a:prstClr>
            </a:outerShdw>
          </a:effectLst>
        </p:spPr>
      </p:pic>
      <p:sp>
        <p:nvSpPr>
          <p:cNvPr id="25" name="Título 8">
            <a:extLst>
              <a:ext uri="{FF2B5EF4-FFF2-40B4-BE49-F238E27FC236}">
                <a16:creationId xmlns:a16="http://schemas.microsoft.com/office/drawing/2014/main" id="{07E4DC7E-80EF-450B-AADD-4E24514439B9}"/>
              </a:ext>
            </a:extLst>
          </p:cNvPr>
          <p:cNvSpPr txBox="1">
            <a:spLocks/>
          </p:cNvSpPr>
          <p:nvPr/>
        </p:nvSpPr>
        <p:spPr>
          <a:xfrm>
            <a:off x="743045" y="176544"/>
            <a:ext cx="9800819" cy="932514"/>
          </a:xfrm>
          <a:prstGeom prst="rect">
            <a:avLst/>
          </a:prstGeom>
        </p:spPr>
        <p:txBody>
          <a:bodyPr vert="horz" lIns="109728" tIns="54864" rIns="109728" bIns="54864"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rtl="0">
              <a:lnSpc>
                <a:spcPct val="115000"/>
              </a:lnSpc>
              <a:spcBef>
                <a:spcPts val="0"/>
              </a:spcBef>
              <a:spcAft>
                <a:spcPts val="0"/>
              </a:spcAft>
              <a:buClr>
                <a:srgbClr val="000000"/>
              </a:buClr>
              <a:buSzPts val="2600"/>
              <a:buFont typeface="Arial"/>
              <a:buNone/>
            </a:pPr>
            <a:r>
              <a:rPr lang="pt-BR" sz="2800" b="0" i="0" u="none" strike="noStrike" cap="all" dirty="0">
                <a:solidFill>
                  <a:srgbClr val="22304F"/>
                </a:solidFill>
                <a:latin typeface="Bitter"/>
                <a:ea typeface="Bitter"/>
                <a:cs typeface="Bitter"/>
                <a:sym typeface="Bitter"/>
              </a:rPr>
              <a:t>Sociedade Anônima do Futebol – SAF (Regime de Tributação Específica do Futebol - TEF)</a:t>
            </a:r>
          </a:p>
        </p:txBody>
      </p:sp>
    </p:spTree>
    <p:extLst>
      <p:ext uri="{BB962C8B-B14F-4D97-AF65-F5344CB8AC3E}">
        <p14:creationId xmlns:p14="http://schemas.microsoft.com/office/powerpoint/2010/main" val="18817140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aixaDeTexto 14"/>
          <p:cNvSpPr txBox="1"/>
          <p:nvPr/>
        </p:nvSpPr>
        <p:spPr>
          <a:xfrm>
            <a:off x="743045" y="1416166"/>
            <a:ext cx="10647007" cy="4912114"/>
          </a:xfrm>
          <a:prstGeom prst="rect">
            <a:avLst/>
          </a:prstGeom>
          <a:noFill/>
        </p:spPr>
        <p:txBody>
          <a:bodyPr wrap="square" rtlCol="0">
            <a:spAutoFit/>
          </a:bodyPr>
          <a:lstStyle/>
          <a:p>
            <a:pPr algn="just"/>
            <a:r>
              <a:rPr lang="pt-BR" sz="2000" b="1" i="0" u="none" strike="noStrike" cap="none" dirty="0">
                <a:solidFill>
                  <a:srgbClr val="22304F"/>
                </a:solidFill>
                <a:latin typeface="Bitter"/>
                <a:ea typeface="Bitter"/>
                <a:cs typeface="Bitter"/>
                <a:sym typeface="Bitter"/>
              </a:rPr>
              <a:t>Pontos de Atenção:</a:t>
            </a:r>
          </a:p>
          <a:p>
            <a:pPr algn="just"/>
            <a:endParaRPr lang="pt-BR" sz="2000" b="1" dirty="0">
              <a:solidFill>
                <a:srgbClr val="22304F"/>
              </a:solidFill>
              <a:latin typeface="Bitter"/>
              <a:ea typeface="Bitter"/>
              <a:cs typeface="Bitter"/>
              <a:sym typeface="Bitter"/>
            </a:endParaRPr>
          </a:p>
          <a:p>
            <a:pPr algn="just"/>
            <a:r>
              <a:rPr lang="pt-BR" sz="2000" b="1" i="0" u="none" strike="noStrike" cap="none" dirty="0">
                <a:solidFill>
                  <a:srgbClr val="22304F"/>
                </a:solidFill>
                <a:latin typeface="Bitter"/>
                <a:ea typeface="Bitter"/>
                <a:cs typeface="Bitter"/>
                <a:sym typeface="Bitter"/>
              </a:rPr>
              <a:t>Isenção e concorrência (Soluções de Consulta da RFB)</a:t>
            </a:r>
          </a:p>
          <a:p>
            <a:pPr algn="just"/>
            <a:endParaRPr lang="pt-BR" sz="2000" dirty="0"/>
          </a:p>
          <a:p>
            <a:pPr marL="342900" indent="-342900" algn="just">
              <a:buFont typeface="Wingdings" panose="05000000000000000000" pitchFamily="2" charset="2"/>
              <a:buChar char="Ø"/>
            </a:pPr>
            <a:r>
              <a:rPr lang="pt-BR" sz="2000" b="1" dirty="0"/>
              <a:t>Lei Geral do Esporte (nº 14.597/2023):</a:t>
            </a:r>
          </a:p>
          <a:p>
            <a:pPr marL="342900" indent="-342900" algn="just">
              <a:buFont typeface="Wingdings" panose="05000000000000000000" pitchFamily="2" charset="2"/>
              <a:buChar char="Ø"/>
            </a:pPr>
            <a:endParaRPr lang="pt-BR" sz="2000" b="1" dirty="0"/>
          </a:p>
          <a:p>
            <a:pPr algn="just"/>
            <a:r>
              <a:rPr lang="pt-BR" sz="2000" dirty="0"/>
              <a:t>“Art. 103. As organizações esportivas que tenham a forma de associações civis sem fins econômicos, inclusive as que organizem ou participem de competições profissionais, fazem jus, em relação à totalidade de suas receitas, ao tratamento tributário previsto no art. 15 da Lei nº 9.532, de 10 de dezembro de 1997, e nos </a:t>
            </a:r>
            <a:r>
              <a:rPr lang="pt-BR" sz="2000" dirty="0" err="1"/>
              <a:t>arts</a:t>
            </a:r>
            <a:r>
              <a:rPr lang="pt-BR" sz="2000" dirty="0"/>
              <a:t>. 13 e 14 da Medida Provisória nº 2.158-35, de 24 de agosto de 2001.</a:t>
            </a:r>
          </a:p>
          <a:p>
            <a:pPr algn="just"/>
            <a:r>
              <a:rPr lang="pt-BR" sz="2000" dirty="0"/>
              <a:t>Parágrafo único. Aplica-se ao caput deste artigo o disposto no inciso I do art. 106 da Lei nº 5.172, de 25 de outubro de 1966 (Código Tributário Nacional).”</a:t>
            </a:r>
          </a:p>
          <a:p>
            <a:pPr algn="just"/>
            <a:endParaRPr lang="pt-BR" sz="2000" dirty="0"/>
          </a:p>
          <a:p>
            <a:pPr algn="just"/>
            <a:r>
              <a:rPr lang="pt-BR" sz="2000" b="1" u="sng" dirty="0"/>
              <a:t>VETADO</a:t>
            </a:r>
          </a:p>
          <a:p>
            <a:pPr algn="just"/>
            <a:endParaRPr lang="pt-BR" sz="2000" b="1" dirty="0"/>
          </a:p>
          <a:p>
            <a:pPr marL="342900" indent="-342900" algn="just">
              <a:buFont typeface="Wingdings" panose="05000000000000000000" pitchFamily="2" charset="2"/>
              <a:buChar char="Ø"/>
            </a:pPr>
            <a:endParaRPr lang="pt-BR" sz="1320" b="1" dirty="0"/>
          </a:p>
        </p:txBody>
      </p:sp>
      <p:sp>
        <p:nvSpPr>
          <p:cNvPr id="25" name="Título 8">
            <a:extLst>
              <a:ext uri="{FF2B5EF4-FFF2-40B4-BE49-F238E27FC236}">
                <a16:creationId xmlns:a16="http://schemas.microsoft.com/office/drawing/2014/main" id="{07E4DC7E-80EF-450B-AADD-4E24514439B9}"/>
              </a:ext>
            </a:extLst>
          </p:cNvPr>
          <p:cNvSpPr txBox="1">
            <a:spLocks/>
          </p:cNvSpPr>
          <p:nvPr/>
        </p:nvSpPr>
        <p:spPr>
          <a:xfrm>
            <a:off x="433953" y="176544"/>
            <a:ext cx="11158779" cy="932514"/>
          </a:xfrm>
          <a:prstGeom prst="rect">
            <a:avLst/>
          </a:prstGeom>
        </p:spPr>
        <p:txBody>
          <a:bodyPr vert="horz" lIns="109728" tIns="54864" rIns="109728" bIns="54864"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rtl="0">
              <a:lnSpc>
                <a:spcPct val="115000"/>
              </a:lnSpc>
              <a:spcBef>
                <a:spcPts val="0"/>
              </a:spcBef>
              <a:spcAft>
                <a:spcPts val="0"/>
              </a:spcAft>
              <a:buClr>
                <a:srgbClr val="000000"/>
              </a:buClr>
              <a:buSzPts val="2600"/>
              <a:buFont typeface="Arial"/>
              <a:buNone/>
            </a:pPr>
            <a:r>
              <a:rPr lang="pt-BR" sz="2800" b="0" i="0" u="none" strike="noStrike" cap="all" dirty="0">
                <a:solidFill>
                  <a:srgbClr val="22304F"/>
                </a:solidFill>
                <a:latin typeface="Bitter"/>
                <a:ea typeface="Bitter"/>
                <a:cs typeface="Bitter"/>
                <a:sym typeface="Bitter"/>
              </a:rPr>
              <a:t>Sociedade Anônima do Futebol – SAF (Regime de Tributação Específica do Futebol - TEF)</a:t>
            </a:r>
          </a:p>
        </p:txBody>
      </p:sp>
    </p:spTree>
    <p:extLst>
      <p:ext uri="{BB962C8B-B14F-4D97-AF65-F5344CB8AC3E}">
        <p14:creationId xmlns:p14="http://schemas.microsoft.com/office/powerpoint/2010/main" val="25629018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8" name="Google Shape;158;p20"/>
          <p:cNvSpPr/>
          <p:nvPr/>
        </p:nvSpPr>
        <p:spPr>
          <a:xfrm>
            <a:off x="576999" y="2204"/>
            <a:ext cx="10566281" cy="5067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2600"/>
              <a:buFont typeface="Arial"/>
              <a:buNone/>
            </a:pPr>
            <a:r>
              <a:rPr lang="pt-BR" sz="2800" b="0" i="0" u="none" strike="noStrike" cap="all" dirty="0">
                <a:solidFill>
                  <a:srgbClr val="22304F"/>
                </a:solidFill>
                <a:latin typeface="Bitter"/>
                <a:ea typeface="Bitter"/>
                <a:cs typeface="Bitter"/>
                <a:sym typeface="Bitter"/>
              </a:rPr>
              <a:t>DIREITO DE IMAGEM: FUNÇÃO LABORAL DE JOGADOR X "CESSÃO" DE IMAGEM</a:t>
            </a:r>
          </a:p>
        </p:txBody>
      </p:sp>
      <p:sp>
        <p:nvSpPr>
          <p:cNvPr id="159" name="Google Shape;159;p20"/>
          <p:cNvSpPr/>
          <p:nvPr/>
        </p:nvSpPr>
        <p:spPr>
          <a:xfrm>
            <a:off x="577000" y="1066663"/>
            <a:ext cx="11199364" cy="5026643"/>
          </a:xfrm>
          <a:prstGeom prst="rect">
            <a:avLst/>
          </a:prstGeom>
          <a:noFill/>
          <a:ln>
            <a:noFill/>
          </a:ln>
        </p:spPr>
        <p:txBody>
          <a:bodyPr spcFirstLastPara="1" wrap="square" lIns="91425" tIns="45700" rIns="91425" bIns="45700" anchor="t" anchorCtr="0">
            <a:noAutofit/>
          </a:bodyPr>
          <a:lstStyle/>
          <a:p>
            <a:pPr marL="457200" marR="0" lvl="0" indent="-342900" algn="just" rtl="0">
              <a:lnSpc>
                <a:spcPct val="150000"/>
              </a:lnSpc>
              <a:spcBef>
                <a:spcPts val="0"/>
              </a:spcBef>
              <a:spcAft>
                <a:spcPts val="0"/>
              </a:spcAft>
              <a:buClr>
                <a:srgbClr val="22304F"/>
              </a:buClr>
              <a:buSzPts val="1800"/>
              <a:buFont typeface="Bitter"/>
              <a:buChar char="●"/>
            </a:pPr>
            <a:r>
              <a:rPr lang="pt-BR" sz="1600" b="0" i="0" u="none" strike="noStrike" cap="none" dirty="0">
                <a:solidFill>
                  <a:srgbClr val="22304F"/>
                </a:solidFill>
                <a:latin typeface="Bitter"/>
                <a:ea typeface="Bitter"/>
                <a:cs typeface="Bitter"/>
                <a:sym typeface="Bitter"/>
              </a:rPr>
              <a:t>Artigo 5º, incisos X e XXVIII, CF:</a:t>
            </a:r>
          </a:p>
          <a:p>
            <a:pPr marL="114300" marR="0" lvl="0" algn="just" rtl="0">
              <a:lnSpc>
                <a:spcPct val="150000"/>
              </a:lnSpc>
              <a:spcBef>
                <a:spcPts val="0"/>
              </a:spcBef>
              <a:spcAft>
                <a:spcPts val="0"/>
              </a:spcAft>
              <a:buClr>
                <a:srgbClr val="22304F"/>
              </a:buClr>
              <a:buSzPts val="1800"/>
            </a:pPr>
            <a:endParaRPr lang="pt-BR" sz="800" b="0" i="0" u="none" strike="noStrike" cap="none" dirty="0">
              <a:solidFill>
                <a:srgbClr val="22304F"/>
              </a:solidFill>
              <a:latin typeface="Bitter"/>
              <a:ea typeface="Bitter"/>
              <a:cs typeface="Bitter"/>
              <a:sym typeface="Bitter"/>
            </a:endParaRPr>
          </a:p>
          <a:p>
            <a:pPr marL="114300" marR="0" lvl="0" algn="just" rtl="0">
              <a:spcBef>
                <a:spcPts val="0"/>
              </a:spcBef>
              <a:spcAft>
                <a:spcPts val="0"/>
              </a:spcAft>
              <a:buClr>
                <a:srgbClr val="22304F"/>
              </a:buClr>
              <a:buSzPts val="1800"/>
            </a:pPr>
            <a:r>
              <a:rPr lang="pt-BR" sz="1500" b="0" i="0" u="none" strike="noStrike" cap="none" dirty="0">
                <a:solidFill>
                  <a:srgbClr val="22304F"/>
                </a:solidFill>
                <a:latin typeface="Bitter"/>
                <a:ea typeface="Bitter"/>
                <a:cs typeface="Bitter"/>
                <a:sym typeface="Bitter"/>
              </a:rPr>
              <a:t>“Art. 5º. Todos são iguais perante a lei, sem distinção de qualquer natureza, garantindo-se aos brasileiros e aos estrangeiros residentes no País a inviolabilidade do direito à vida, à liberdade, à segurança e à propriedade, nos termos seguintes:</a:t>
            </a:r>
          </a:p>
          <a:p>
            <a:pPr marL="114300" marR="0" lvl="0" algn="just" rtl="0">
              <a:spcBef>
                <a:spcPts val="0"/>
              </a:spcBef>
              <a:spcAft>
                <a:spcPts val="0"/>
              </a:spcAft>
              <a:buClr>
                <a:srgbClr val="22304F"/>
              </a:buClr>
              <a:buSzPts val="1800"/>
            </a:pPr>
            <a:r>
              <a:rPr lang="pt-BR" sz="1500" b="0" i="0" u="none" strike="noStrike" cap="none" dirty="0">
                <a:solidFill>
                  <a:srgbClr val="22304F"/>
                </a:solidFill>
                <a:latin typeface="Bitter"/>
                <a:ea typeface="Bitter"/>
                <a:cs typeface="Bitter"/>
                <a:sym typeface="Bitter"/>
              </a:rPr>
              <a:t>(...)</a:t>
            </a:r>
          </a:p>
          <a:p>
            <a:pPr marL="114300" marR="0" lvl="0" algn="just" rtl="0">
              <a:spcBef>
                <a:spcPts val="0"/>
              </a:spcBef>
              <a:spcAft>
                <a:spcPts val="0"/>
              </a:spcAft>
              <a:buClr>
                <a:srgbClr val="22304F"/>
              </a:buClr>
              <a:buSzPts val="1800"/>
            </a:pPr>
            <a:r>
              <a:rPr lang="pt-BR" sz="1500" b="0" i="0" u="none" strike="noStrike" cap="none" dirty="0">
                <a:solidFill>
                  <a:srgbClr val="22304F"/>
                </a:solidFill>
                <a:latin typeface="Bitter"/>
                <a:ea typeface="Bitter"/>
                <a:cs typeface="Bitter"/>
                <a:sym typeface="Bitter"/>
              </a:rPr>
              <a:t>V - é assegurado o direito de resposta, proporcional ao agravo, além de indenização por dano material, moral ou à imagem;</a:t>
            </a:r>
          </a:p>
          <a:p>
            <a:pPr marL="114300" marR="0" lvl="0" algn="just" rtl="0">
              <a:spcBef>
                <a:spcPts val="0"/>
              </a:spcBef>
              <a:spcAft>
                <a:spcPts val="0"/>
              </a:spcAft>
              <a:buClr>
                <a:srgbClr val="22304F"/>
              </a:buClr>
              <a:buSzPts val="1800"/>
            </a:pPr>
            <a:r>
              <a:rPr lang="pt-BR" sz="1500" b="0" i="0" u="none" strike="noStrike" cap="none" dirty="0">
                <a:solidFill>
                  <a:srgbClr val="22304F"/>
                </a:solidFill>
                <a:latin typeface="Bitter"/>
                <a:ea typeface="Bitter"/>
                <a:cs typeface="Bitter"/>
                <a:sym typeface="Bitter"/>
              </a:rPr>
              <a:t>(...)</a:t>
            </a:r>
          </a:p>
          <a:p>
            <a:pPr marL="114300" marR="0" lvl="0" algn="just" rtl="0">
              <a:spcBef>
                <a:spcPts val="0"/>
              </a:spcBef>
              <a:spcAft>
                <a:spcPts val="0"/>
              </a:spcAft>
              <a:buClr>
                <a:srgbClr val="22304F"/>
              </a:buClr>
              <a:buSzPts val="1800"/>
            </a:pPr>
            <a:r>
              <a:rPr lang="pt-BR" sz="1500" b="0" i="0" u="none" strike="noStrike" cap="none" dirty="0">
                <a:solidFill>
                  <a:srgbClr val="22304F"/>
                </a:solidFill>
                <a:latin typeface="Bitter"/>
                <a:ea typeface="Bitter"/>
                <a:cs typeface="Bitter"/>
                <a:sym typeface="Bitter"/>
              </a:rPr>
              <a:t>X - são invioláveis a intimidade, a vida privada, a honra e a imagem das pessoas, assegurando o direito à indenização pelo dano material ou moral decorrente da sua violação;</a:t>
            </a:r>
          </a:p>
          <a:p>
            <a:pPr marL="114300" marR="0" lvl="0" algn="just" rtl="0">
              <a:spcBef>
                <a:spcPts val="0"/>
              </a:spcBef>
              <a:spcAft>
                <a:spcPts val="0"/>
              </a:spcAft>
              <a:buClr>
                <a:srgbClr val="22304F"/>
              </a:buClr>
              <a:buSzPts val="1800"/>
            </a:pPr>
            <a:r>
              <a:rPr lang="pt-BR" sz="1500" b="0" i="0" u="none" strike="noStrike" cap="none" dirty="0">
                <a:solidFill>
                  <a:srgbClr val="22304F"/>
                </a:solidFill>
                <a:latin typeface="Bitter"/>
                <a:ea typeface="Bitter"/>
                <a:cs typeface="Bitter"/>
                <a:sym typeface="Bitter"/>
              </a:rPr>
              <a:t>(...)</a:t>
            </a:r>
          </a:p>
          <a:p>
            <a:pPr marL="114300" marR="0" lvl="0" algn="just" rtl="0">
              <a:spcBef>
                <a:spcPts val="0"/>
              </a:spcBef>
              <a:spcAft>
                <a:spcPts val="0"/>
              </a:spcAft>
              <a:buClr>
                <a:srgbClr val="22304F"/>
              </a:buClr>
              <a:buSzPts val="1800"/>
            </a:pPr>
            <a:r>
              <a:rPr lang="pt-BR" sz="1500" b="0" i="0" u="none" strike="noStrike" cap="none" dirty="0">
                <a:solidFill>
                  <a:srgbClr val="22304F"/>
                </a:solidFill>
                <a:latin typeface="Bitter"/>
                <a:ea typeface="Bitter"/>
                <a:cs typeface="Bitter"/>
                <a:sym typeface="Bitter"/>
              </a:rPr>
              <a:t>XXVIII - são assegurados, nos termos da lei:</a:t>
            </a:r>
          </a:p>
          <a:p>
            <a:pPr marL="114300" marR="0" lvl="0" algn="just" rtl="0">
              <a:spcBef>
                <a:spcPts val="0"/>
              </a:spcBef>
              <a:spcAft>
                <a:spcPts val="0"/>
              </a:spcAft>
              <a:buClr>
                <a:srgbClr val="22304F"/>
              </a:buClr>
              <a:buSzPts val="1800"/>
            </a:pPr>
            <a:r>
              <a:rPr lang="pt-BR" sz="1500" b="0" i="0" u="none" strike="noStrike" cap="none" dirty="0">
                <a:solidFill>
                  <a:srgbClr val="22304F"/>
                </a:solidFill>
                <a:latin typeface="Bitter"/>
                <a:ea typeface="Bitter"/>
                <a:cs typeface="Bitter"/>
                <a:sym typeface="Bitter"/>
              </a:rPr>
              <a:t>a) a proteção às participações individuais em obras coletivas e à reprodução da imagem e voz humanas, inclusive nas atividades esportivas;  (...)". (grifos e negritos acrescidos)</a:t>
            </a:r>
          </a:p>
          <a:p>
            <a:pPr marL="114300" marR="0" lvl="0" algn="just" rtl="0">
              <a:spcBef>
                <a:spcPts val="0"/>
              </a:spcBef>
              <a:spcAft>
                <a:spcPts val="0"/>
              </a:spcAft>
              <a:buClr>
                <a:srgbClr val="22304F"/>
              </a:buClr>
              <a:buSzPts val="1800"/>
            </a:pPr>
            <a:endParaRPr lang="pt-BR" sz="800" b="0" i="0" u="none" strike="noStrike" cap="none" dirty="0">
              <a:solidFill>
                <a:srgbClr val="22304F"/>
              </a:solidFill>
              <a:latin typeface="Bitter"/>
              <a:ea typeface="Bitter"/>
              <a:cs typeface="Bitter"/>
              <a:sym typeface="Bitter"/>
            </a:endParaRPr>
          </a:p>
          <a:p>
            <a:pPr marL="457200" indent="-342900" algn="just">
              <a:lnSpc>
                <a:spcPct val="150000"/>
              </a:lnSpc>
              <a:buClr>
                <a:srgbClr val="22304F"/>
              </a:buClr>
              <a:buSzPts val="1800"/>
              <a:buFont typeface="Bitter"/>
              <a:buChar char="●"/>
            </a:pPr>
            <a:r>
              <a:rPr lang="pt-BR" sz="1600" b="0" i="0" u="none" strike="noStrike" cap="none" dirty="0">
                <a:solidFill>
                  <a:srgbClr val="22304F"/>
                </a:solidFill>
                <a:latin typeface="Bitter"/>
                <a:ea typeface="Bitter"/>
                <a:cs typeface="Bitter"/>
                <a:sym typeface="Bitter"/>
              </a:rPr>
              <a:t>Código Civil, artigo 20:</a:t>
            </a:r>
          </a:p>
          <a:p>
            <a:pPr marL="114300" marR="0" lvl="0" algn="just" rtl="0">
              <a:lnSpc>
                <a:spcPct val="150000"/>
              </a:lnSpc>
              <a:spcBef>
                <a:spcPts val="0"/>
              </a:spcBef>
              <a:spcAft>
                <a:spcPts val="0"/>
              </a:spcAft>
              <a:buClr>
                <a:srgbClr val="22304F"/>
              </a:buClr>
              <a:buSzPts val="1800"/>
            </a:pPr>
            <a:endParaRPr lang="pt-BR" sz="800" b="0" i="0" u="none" strike="noStrike" cap="none" dirty="0">
              <a:solidFill>
                <a:srgbClr val="22304F"/>
              </a:solidFill>
              <a:latin typeface="Bitter"/>
              <a:ea typeface="Bitter"/>
              <a:cs typeface="Bitter"/>
              <a:sym typeface="Bitter"/>
            </a:endParaRPr>
          </a:p>
          <a:p>
            <a:pPr marL="114300" marR="0" lvl="0" algn="just" rtl="0">
              <a:spcBef>
                <a:spcPts val="0"/>
              </a:spcBef>
              <a:spcAft>
                <a:spcPts val="0"/>
              </a:spcAft>
              <a:buClr>
                <a:srgbClr val="22304F"/>
              </a:buClr>
              <a:buSzPts val="1800"/>
            </a:pPr>
            <a:r>
              <a:rPr lang="pt-BR" sz="1500" b="0" i="0" u="none" strike="noStrike" cap="none" dirty="0">
                <a:solidFill>
                  <a:srgbClr val="22304F"/>
                </a:solidFill>
                <a:latin typeface="Bitter"/>
                <a:ea typeface="Bitter"/>
                <a:cs typeface="Bitter"/>
                <a:sym typeface="Bitter"/>
              </a:rPr>
              <a:t>“Art. 20. Salvo se autorizada, ou se necessárias à administração da justiça ou à manutenção da ordem pública, a divulgação de escritos, a transmissão da palavra, ou a publicação, a exposição ou a utilização da imagem de uma pessoa poderão ser proibidas, a seu requerimento e sem prejuízo da indenização que couber, se lhe atingirem a honra, a boa fama ou respeitabilidade, ou se destinarem a fins comerciais".</a:t>
            </a:r>
          </a:p>
          <a:p>
            <a:pPr marL="457200" marR="0" lvl="0" indent="-342900" algn="just" rtl="0">
              <a:lnSpc>
                <a:spcPct val="150000"/>
              </a:lnSpc>
              <a:spcBef>
                <a:spcPts val="0"/>
              </a:spcBef>
              <a:spcAft>
                <a:spcPts val="0"/>
              </a:spcAft>
              <a:buClr>
                <a:srgbClr val="22304F"/>
              </a:buClr>
              <a:buSzPts val="1800"/>
              <a:buFont typeface="Bitter"/>
              <a:buChar char="●"/>
            </a:pPr>
            <a:endParaRPr lang="pt-BR" sz="1600" b="0" i="0" u="none" strike="noStrike" cap="none" dirty="0">
              <a:solidFill>
                <a:srgbClr val="22304F"/>
              </a:solidFill>
              <a:latin typeface="Bitter"/>
              <a:ea typeface="Bitter"/>
              <a:cs typeface="Bitter"/>
              <a:sym typeface="Bitter"/>
            </a:endParaRPr>
          </a:p>
          <a:p>
            <a:pPr marL="114300" marR="0" lvl="0" algn="just" rtl="0">
              <a:lnSpc>
                <a:spcPct val="150000"/>
              </a:lnSpc>
              <a:spcBef>
                <a:spcPts val="0"/>
              </a:spcBef>
              <a:spcAft>
                <a:spcPts val="0"/>
              </a:spcAft>
              <a:buClr>
                <a:srgbClr val="22304F"/>
              </a:buClr>
              <a:buSzPts val="1800"/>
            </a:pPr>
            <a:endParaRPr lang="pt-BR" sz="1600" b="0" i="0" u="none" strike="noStrike" cap="none" dirty="0">
              <a:solidFill>
                <a:srgbClr val="22304F"/>
              </a:solidFill>
              <a:latin typeface="Bitter"/>
              <a:ea typeface="Bitter"/>
              <a:cs typeface="Bitter"/>
              <a:sym typeface="Bitter"/>
            </a:endParaRPr>
          </a:p>
          <a:p>
            <a:pPr marL="114300" marR="0" lvl="0" algn="just" rtl="0">
              <a:lnSpc>
                <a:spcPct val="150000"/>
              </a:lnSpc>
              <a:spcBef>
                <a:spcPts val="0"/>
              </a:spcBef>
              <a:spcAft>
                <a:spcPts val="0"/>
              </a:spcAft>
              <a:buClr>
                <a:srgbClr val="22304F"/>
              </a:buClr>
              <a:buSzPts val="1800"/>
            </a:pPr>
            <a:endParaRPr lang="pt-BR" sz="1600" b="0" i="0" u="none" strike="noStrike" cap="none" dirty="0">
              <a:solidFill>
                <a:srgbClr val="22304F"/>
              </a:solidFill>
              <a:latin typeface="Bitter"/>
              <a:ea typeface="Bitter"/>
              <a:cs typeface="Bitter"/>
              <a:sym typeface="Bitter"/>
            </a:endParaRPr>
          </a:p>
          <a:p>
            <a:pPr marR="0" lvl="0" algn="just" rtl="0">
              <a:spcBef>
                <a:spcPts val="0"/>
              </a:spcBef>
              <a:spcAft>
                <a:spcPts val="0"/>
              </a:spcAft>
              <a:buClr>
                <a:srgbClr val="22304F"/>
              </a:buClr>
              <a:buSzPts val="1800"/>
            </a:pPr>
            <a:endParaRPr lang="pt-BR" sz="800" b="0" i="0" u="none" strike="noStrike" cap="none" dirty="0">
              <a:solidFill>
                <a:srgbClr val="22304F"/>
              </a:solidFill>
              <a:latin typeface="Bitter"/>
              <a:ea typeface="Bitter"/>
              <a:cs typeface="Bitter"/>
              <a:sym typeface="Bitter"/>
            </a:endParaRPr>
          </a:p>
          <a:p>
            <a:pPr marL="457200" marR="0" lvl="0" indent="-342900" algn="just" rtl="0">
              <a:lnSpc>
                <a:spcPct val="150000"/>
              </a:lnSpc>
              <a:spcBef>
                <a:spcPts val="0"/>
              </a:spcBef>
              <a:spcAft>
                <a:spcPts val="0"/>
              </a:spcAft>
              <a:buClr>
                <a:srgbClr val="22304F"/>
              </a:buClr>
              <a:buSzPts val="1800"/>
              <a:buFont typeface="Bitter"/>
              <a:buChar char="●"/>
            </a:pPr>
            <a:endParaRPr lang="en-US" sz="1800" b="0" i="0" u="none" strike="noStrike" cap="none" dirty="0">
              <a:solidFill>
                <a:srgbClr val="22304F"/>
              </a:solidFill>
              <a:latin typeface="Bitter"/>
              <a:ea typeface="Bitter"/>
              <a:cs typeface="Bitter"/>
              <a:sym typeface="Bitter"/>
            </a:endParaRPr>
          </a:p>
        </p:txBody>
      </p:sp>
      <p:sp>
        <p:nvSpPr>
          <p:cNvPr id="160" name="Google Shape;160;p20"/>
          <p:cNvSpPr/>
          <p:nvPr/>
        </p:nvSpPr>
        <p:spPr>
          <a:xfrm>
            <a:off x="10120964" y="168463"/>
            <a:ext cx="806100" cy="97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38805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8" name="Google Shape;158;p20"/>
          <p:cNvSpPr/>
          <p:nvPr/>
        </p:nvSpPr>
        <p:spPr>
          <a:xfrm>
            <a:off x="577000" y="168459"/>
            <a:ext cx="10984736" cy="5067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2600"/>
              <a:buFont typeface="Arial"/>
              <a:buNone/>
            </a:pPr>
            <a:r>
              <a:rPr lang="pt-BR" sz="2800" b="0" i="0" u="none" strike="noStrike" cap="all" dirty="0">
                <a:solidFill>
                  <a:srgbClr val="22304F"/>
                </a:solidFill>
                <a:latin typeface="Bitter"/>
                <a:ea typeface="Bitter"/>
                <a:cs typeface="Bitter"/>
                <a:sym typeface="Bitter"/>
              </a:rPr>
              <a:t>DIREITO DE IMAGEM: FUNÇÃO LABORAL DE JOGADOR X "CESSÃO" DE IMAGEM</a:t>
            </a:r>
          </a:p>
        </p:txBody>
      </p:sp>
      <p:sp>
        <p:nvSpPr>
          <p:cNvPr id="159" name="Google Shape;159;p20"/>
          <p:cNvSpPr/>
          <p:nvPr/>
        </p:nvSpPr>
        <p:spPr>
          <a:xfrm>
            <a:off x="577000" y="1217139"/>
            <a:ext cx="11199364" cy="5472398"/>
          </a:xfrm>
          <a:prstGeom prst="rect">
            <a:avLst/>
          </a:prstGeom>
          <a:noFill/>
          <a:ln>
            <a:noFill/>
          </a:ln>
        </p:spPr>
        <p:txBody>
          <a:bodyPr spcFirstLastPara="1" wrap="square" lIns="91425" tIns="45700" rIns="91425" bIns="45700" anchor="t" anchorCtr="0">
            <a:noAutofit/>
          </a:bodyPr>
          <a:lstStyle/>
          <a:p>
            <a:pPr marL="400050" indent="-285750" algn="just">
              <a:lnSpc>
                <a:spcPct val="150000"/>
              </a:lnSpc>
              <a:buClr>
                <a:srgbClr val="22304F"/>
              </a:buClr>
              <a:buSzPts val="1800"/>
              <a:buFont typeface="Arial" panose="020B0604020202020204" pitchFamily="34" charset="0"/>
              <a:buChar char="•"/>
            </a:pPr>
            <a:r>
              <a:rPr lang="pt-BR" sz="1600" b="1" i="0" u="none" strike="noStrike" cap="none" dirty="0">
                <a:solidFill>
                  <a:srgbClr val="22304F"/>
                </a:solidFill>
                <a:latin typeface="Bitter"/>
                <a:ea typeface="Bitter"/>
                <a:cs typeface="Bitter"/>
                <a:sym typeface="Bitter"/>
              </a:rPr>
              <a:t>Lei Pelé (nº 9.615/98 – REDAÇÃO ORIGINAL):</a:t>
            </a:r>
          </a:p>
          <a:p>
            <a:pPr marL="114300" algn="just">
              <a:lnSpc>
                <a:spcPct val="150000"/>
              </a:lnSpc>
              <a:buClr>
                <a:srgbClr val="22304F"/>
              </a:buClr>
              <a:buSzPts val="1800"/>
            </a:pPr>
            <a:endParaRPr lang="pt-BR" sz="800" b="0" i="0" u="none" strike="noStrike" cap="none" dirty="0">
              <a:solidFill>
                <a:srgbClr val="22304F"/>
              </a:solidFill>
              <a:latin typeface="Bitter"/>
              <a:ea typeface="Bitter"/>
              <a:cs typeface="Bitter"/>
              <a:sym typeface="Bitter"/>
            </a:endParaRPr>
          </a:p>
          <a:p>
            <a:pPr marL="114300" marR="0" lvl="0" algn="just" rtl="0">
              <a:spcBef>
                <a:spcPts val="0"/>
              </a:spcBef>
              <a:spcAft>
                <a:spcPts val="0"/>
              </a:spcAft>
              <a:buClr>
                <a:srgbClr val="22304F"/>
              </a:buClr>
              <a:buSzPts val="1800"/>
            </a:pPr>
            <a:r>
              <a:rPr lang="pt-BR" sz="1500" b="0" i="0" u="none" strike="noStrike" cap="none" dirty="0">
                <a:solidFill>
                  <a:srgbClr val="22304F"/>
                </a:solidFill>
                <a:latin typeface="Bitter"/>
                <a:ea typeface="Bitter"/>
                <a:cs typeface="Bitter"/>
                <a:sym typeface="Bitter"/>
              </a:rPr>
              <a:t>“Art. 87. A denominação e os símbolos de entidade de administração do desporto ou prática desportiva, bem como o nome ou apelido desportivo do atleta profissional, são de propriedade exclusiva dos mesmos, contando com a proteção legal, válida para todo o território nacional, por tempo indeterminado, sem necessidade de registro ou averbação no órgão competente.</a:t>
            </a:r>
          </a:p>
          <a:p>
            <a:pPr marL="114300" marR="0" lvl="0" algn="just" rtl="0">
              <a:spcBef>
                <a:spcPts val="0"/>
              </a:spcBef>
              <a:spcAft>
                <a:spcPts val="0"/>
              </a:spcAft>
              <a:buClr>
                <a:srgbClr val="22304F"/>
              </a:buClr>
              <a:buSzPts val="1800"/>
            </a:pPr>
            <a:r>
              <a:rPr lang="pt-BR" sz="1500" b="0" i="0" u="none" strike="noStrike" cap="none" dirty="0">
                <a:solidFill>
                  <a:srgbClr val="22304F"/>
                </a:solidFill>
                <a:latin typeface="Bitter"/>
                <a:ea typeface="Bitter"/>
                <a:cs typeface="Bitter"/>
                <a:sym typeface="Bitter"/>
              </a:rPr>
              <a:t>Parágrafo único. A garantia legal outorgada às entidades e aos atletas referidos neste artigo permite-lhes o uso comercial de sua denominação, símbolos, nomes e apelidos.”</a:t>
            </a:r>
          </a:p>
          <a:p>
            <a:pPr marL="114300" marR="0" lvl="0" algn="just" rtl="0">
              <a:spcBef>
                <a:spcPts val="0"/>
              </a:spcBef>
              <a:spcAft>
                <a:spcPts val="0"/>
              </a:spcAft>
              <a:buClr>
                <a:srgbClr val="22304F"/>
              </a:buClr>
              <a:buSzPts val="1800"/>
            </a:pPr>
            <a:endParaRPr lang="pt-BR" sz="1500" dirty="0">
              <a:solidFill>
                <a:srgbClr val="22304F"/>
              </a:solidFill>
              <a:latin typeface="Bitter"/>
              <a:ea typeface="Bitter"/>
              <a:cs typeface="Bitter"/>
              <a:sym typeface="Bitter"/>
            </a:endParaRPr>
          </a:p>
          <a:p>
            <a:pPr marL="400050" marR="0" lvl="0" indent="-285750" algn="just" rtl="0">
              <a:spcBef>
                <a:spcPts val="0"/>
              </a:spcBef>
              <a:spcAft>
                <a:spcPts val="0"/>
              </a:spcAft>
              <a:buClr>
                <a:srgbClr val="22304F"/>
              </a:buClr>
              <a:buSzPts val="1800"/>
              <a:buFont typeface="Arial" panose="020B0604020202020204" pitchFamily="34" charset="0"/>
              <a:buChar char="•"/>
            </a:pPr>
            <a:r>
              <a:rPr lang="pt-BR" sz="1600" b="1" dirty="0">
                <a:solidFill>
                  <a:srgbClr val="22304F"/>
                </a:solidFill>
                <a:latin typeface="Bitter"/>
                <a:sym typeface="Bitter"/>
              </a:rPr>
              <a:t>Lei nº 12.395/11, introduziu o artigo 87-A à Lei Pelé:</a:t>
            </a:r>
          </a:p>
          <a:p>
            <a:pPr marL="114300" marR="0" lvl="0" algn="just" rtl="0">
              <a:spcBef>
                <a:spcPts val="0"/>
              </a:spcBef>
              <a:spcAft>
                <a:spcPts val="0"/>
              </a:spcAft>
              <a:buClr>
                <a:srgbClr val="22304F"/>
              </a:buClr>
              <a:buSzPts val="1800"/>
            </a:pPr>
            <a:endParaRPr lang="pt-BR" sz="800" dirty="0">
              <a:solidFill>
                <a:srgbClr val="22304F"/>
              </a:solidFill>
              <a:latin typeface="Bitter"/>
              <a:ea typeface="Bitter"/>
              <a:cs typeface="Bitter"/>
              <a:sym typeface="Bitter"/>
            </a:endParaRPr>
          </a:p>
          <a:p>
            <a:pPr marL="114300" marR="0" lvl="0" algn="just" rtl="0">
              <a:spcBef>
                <a:spcPts val="0"/>
              </a:spcBef>
              <a:spcAft>
                <a:spcPts val="0"/>
              </a:spcAft>
              <a:buClr>
                <a:srgbClr val="22304F"/>
              </a:buClr>
              <a:buSzPts val="1800"/>
            </a:pPr>
            <a:r>
              <a:rPr lang="pt-BR" sz="1500" b="0" i="0" u="none" strike="noStrike" cap="none" dirty="0">
                <a:solidFill>
                  <a:srgbClr val="22304F"/>
                </a:solidFill>
                <a:latin typeface="Bitter"/>
                <a:ea typeface="Bitter"/>
                <a:cs typeface="Bitter"/>
                <a:sym typeface="Bitter"/>
              </a:rPr>
              <a:t>“Art. 87-A. O direito ao uso da imagem do atleta pode ser por ele cedido ou explorado, mediante ajuste contratual de natureza civil e com fixação de direitos, deveres e condições inconfundíveis com o contrato especial de trabalho desportivo.”</a:t>
            </a:r>
          </a:p>
          <a:p>
            <a:pPr marL="114300" marR="0" lvl="0" algn="just" rtl="0">
              <a:spcBef>
                <a:spcPts val="0"/>
              </a:spcBef>
              <a:spcAft>
                <a:spcPts val="0"/>
              </a:spcAft>
              <a:buClr>
                <a:srgbClr val="22304F"/>
              </a:buClr>
              <a:buSzPts val="1800"/>
            </a:pPr>
            <a:endParaRPr lang="pt-BR" sz="1500" dirty="0">
              <a:solidFill>
                <a:srgbClr val="22304F"/>
              </a:solidFill>
              <a:latin typeface="Bitter"/>
              <a:ea typeface="Bitter"/>
              <a:cs typeface="Bitter"/>
              <a:sym typeface="Bitter"/>
            </a:endParaRPr>
          </a:p>
          <a:p>
            <a:pPr marL="400050" indent="-285750" algn="just">
              <a:buClr>
                <a:srgbClr val="22304F"/>
              </a:buClr>
              <a:buSzPts val="1800"/>
              <a:buFont typeface="Arial" panose="020B0604020202020204" pitchFamily="34" charset="0"/>
              <a:buChar char="•"/>
            </a:pPr>
            <a:r>
              <a:rPr lang="pt-BR" sz="1600" b="1" dirty="0">
                <a:solidFill>
                  <a:srgbClr val="22304F"/>
                </a:solidFill>
                <a:latin typeface="Bitter"/>
              </a:rPr>
              <a:t>Lei nº 13.155/2015, introduziu o parágrafo único ao art. 87-A da Lei Pelé</a:t>
            </a:r>
          </a:p>
          <a:p>
            <a:pPr marL="114300" marR="0" lvl="0" algn="just" rtl="0">
              <a:spcBef>
                <a:spcPts val="0"/>
              </a:spcBef>
              <a:spcAft>
                <a:spcPts val="0"/>
              </a:spcAft>
              <a:buClr>
                <a:srgbClr val="22304F"/>
              </a:buClr>
              <a:buSzPts val="1800"/>
            </a:pPr>
            <a:endParaRPr lang="pt-BR" sz="800" b="0" i="0" u="none" strike="noStrike" cap="none" dirty="0">
              <a:solidFill>
                <a:srgbClr val="22304F"/>
              </a:solidFill>
              <a:latin typeface="Bitter"/>
              <a:ea typeface="Bitter"/>
              <a:cs typeface="Bitter"/>
              <a:sym typeface="Bitter"/>
            </a:endParaRPr>
          </a:p>
          <a:p>
            <a:pPr marL="114300" marR="0" lvl="0" algn="just" rtl="0">
              <a:spcBef>
                <a:spcPts val="0"/>
              </a:spcBef>
              <a:spcAft>
                <a:spcPts val="0"/>
              </a:spcAft>
              <a:buClr>
                <a:srgbClr val="22304F"/>
              </a:buClr>
              <a:buSzPts val="1800"/>
            </a:pPr>
            <a:r>
              <a:rPr lang="pt-BR" sz="1500" b="0" i="0" u="none" strike="noStrike" cap="none" dirty="0">
                <a:solidFill>
                  <a:srgbClr val="22304F"/>
                </a:solidFill>
                <a:latin typeface="Bitter"/>
                <a:ea typeface="Bitter"/>
                <a:cs typeface="Bitter"/>
                <a:sym typeface="Bitter"/>
              </a:rPr>
              <a:t>“Parágrafo único. Quando houver, por parte do atleta, a cessão de direitos ao uso de sua imagem para a entidade de prática desportiva detentora do contrato especial de trabalho desportivo, o valor correspondente ao uso da imagem não poderá ultrapassar 40% (quarenta por cento) da remuneração total paga ao atleta, composta pela soma do salário e dos valores pagos pelo direito ao uso da imagem. (Incluído pela Lei nº 13.155, de 2015)”</a:t>
            </a:r>
          </a:p>
          <a:p>
            <a:pPr marL="114300" marR="0" lvl="0" algn="just" rtl="0">
              <a:spcBef>
                <a:spcPts val="0"/>
              </a:spcBef>
              <a:spcAft>
                <a:spcPts val="0"/>
              </a:spcAft>
              <a:buClr>
                <a:srgbClr val="22304F"/>
              </a:buClr>
              <a:buSzPts val="1800"/>
            </a:pPr>
            <a:endParaRPr lang="pt-BR" sz="1500" dirty="0">
              <a:solidFill>
                <a:srgbClr val="22304F"/>
              </a:solidFill>
              <a:latin typeface="Bitter"/>
              <a:ea typeface="Bitter"/>
              <a:cs typeface="Bitter"/>
              <a:sym typeface="Bitter"/>
            </a:endParaRPr>
          </a:p>
          <a:p>
            <a:pPr marL="114300" marR="0" lvl="0" algn="just" rtl="0">
              <a:lnSpc>
                <a:spcPct val="150000"/>
              </a:lnSpc>
              <a:spcBef>
                <a:spcPts val="0"/>
              </a:spcBef>
              <a:spcAft>
                <a:spcPts val="0"/>
              </a:spcAft>
              <a:buClr>
                <a:srgbClr val="22304F"/>
              </a:buClr>
              <a:buSzPts val="1800"/>
            </a:pPr>
            <a:endParaRPr lang="pt-BR" sz="1600" b="1" dirty="0">
              <a:solidFill>
                <a:srgbClr val="22304F"/>
              </a:solidFill>
              <a:latin typeface="Bitter"/>
              <a:sym typeface="Bitter"/>
            </a:endParaRPr>
          </a:p>
          <a:p>
            <a:pPr marL="114300" marR="0" lvl="0" algn="just" rtl="0">
              <a:lnSpc>
                <a:spcPct val="150000"/>
              </a:lnSpc>
              <a:spcBef>
                <a:spcPts val="0"/>
              </a:spcBef>
              <a:spcAft>
                <a:spcPts val="0"/>
              </a:spcAft>
              <a:buClr>
                <a:srgbClr val="22304F"/>
              </a:buClr>
              <a:buSzPts val="1800"/>
            </a:pPr>
            <a:endParaRPr lang="pt-BR" sz="1600" b="1" dirty="0">
              <a:solidFill>
                <a:srgbClr val="22304F"/>
              </a:solidFill>
              <a:latin typeface="Bitter"/>
              <a:sym typeface="Bitter"/>
            </a:endParaRPr>
          </a:p>
          <a:p>
            <a:pPr marL="114300" marR="0" lvl="0" algn="just" rtl="0">
              <a:lnSpc>
                <a:spcPct val="150000"/>
              </a:lnSpc>
              <a:spcBef>
                <a:spcPts val="0"/>
              </a:spcBef>
              <a:spcAft>
                <a:spcPts val="0"/>
              </a:spcAft>
              <a:buClr>
                <a:srgbClr val="22304F"/>
              </a:buClr>
              <a:buSzPts val="1800"/>
            </a:pPr>
            <a:endParaRPr lang="pt-BR" sz="1600" b="0" i="0" u="none" strike="noStrike" cap="none" dirty="0">
              <a:solidFill>
                <a:srgbClr val="22304F"/>
              </a:solidFill>
              <a:latin typeface="Bitter"/>
              <a:ea typeface="Bitter"/>
              <a:cs typeface="Bitter"/>
              <a:sym typeface="Bitter"/>
            </a:endParaRPr>
          </a:p>
          <a:p>
            <a:pPr marL="114300" marR="0" lvl="0" algn="just" rtl="0">
              <a:lnSpc>
                <a:spcPct val="150000"/>
              </a:lnSpc>
              <a:spcBef>
                <a:spcPts val="0"/>
              </a:spcBef>
              <a:spcAft>
                <a:spcPts val="0"/>
              </a:spcAft>
              <a:buClr>
                <a:srgbClr val="22304F"/>
              </a:buClr>
              <a:buSzPts val="1800"/>
            </a:pPr>
            <a:endParaRPr lang="pt-BR" sz="1600" b="0" i="0" u="none" strike="noStrike" cap="none" dirty="0">
              <a:solidFill>
                <a:srgbClr val="22304F"/>
              </a:solidFill>
              <a:latin typeface="Bitter"/>
              <a:ea typeface="Bitter"/>
              <a:cs typeface="Bitter"/>
              <a:sym typeface="Bitter"/>
            </a:endParaRPr>
          </a:p>
          <a:p>
            <a:pPr marR="0" lvl="0" algn="just" rtl="0">
              <a:spcBef>
                <a:spcPts val="0"/>
              </a:spcBef>
              <a:spcAft>
                <a:spcPts val="0"/>
              </a:spcAft>
              <a:buClr>
                <a:srgbClr val="22304F"/>
              </a:buClr>
              <a:buSzPts val="1800"/>
            </a:pPr>
            <a:endParaRPr lang="pt-BR" sz="800" b="0" i="0" u="none" strike="noStrike" cap="none" dirty="0">
              <a:solidFill>
                <a:srgbClr val="22304F"/>
              </a:solidFill>
              <a:latin typeface="Bitter"/>
              <a:ea typeface="Bitter"/>
              <a:cs typeface="Bitter"/>
              <a:sym typeface="Bitter"/>
            </a:endParaRPr>
          </a:p>
          <a:p>
            <a:pPr marL="457200" marR="0" lvl="0" indent="-342900" algn="just" rtl="0">
              <a:lnSpc>
                <a:spcPct val="150000"/>
              </a:lnSpc>
              <a:spcBef>
                <a:spcPts val="0"/>
              </a:spcBef>
              <a:spcAft>
                <a:spcPts val="0"/>
              </a:spcAft>
              <a:buClr>
                <a:srgbClr val="22304F"/>
              </a:buClr>
              <a:buSzPts val="1800"/>
              <a:buFont typeface="Bitter"/>
              <a:buChar char="●"/>
            </a:pPr>
            <a:endParaRPr lang="en-US" sz="1800" b="0" i="0" u="none" strike="noStrike" cap="none" dirty="0">
              <a:solidFill>
                <a:srgbClr val="22304F"/>
              </a:solidFill>
              <a:latin typeface="Bitter"/>
              <a:ea typeface="Bitter"/>
              <a:cs typeface="Bitter"/>
              <a:sym typeface="Bitter"/>
            </a:endParaRPr>
          </a:p>
        </p:txBody>
      </p:sp>
      <p:sp>
        <p:nvSpPr>
          <p:cNvPr id="160" name="Google Shape;160;p20"/>
          <p:cNvSpPr/>
          <p:nvPr/>
        </p:nvSpPr>
        <p:spPr>
          <a:xfrm>
            <a:off x="10120964" y="168463"/>
            <a:ext cx="806100" cy="97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21414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8C076DCF-53D3-58DC-56F9-54B197681D0F}"/>
              </a:ext>
            </a:extLst>
          </p:cNvPr>
          <p:cNvSpPr txBox="1"/>
          <p:nvPr/>
        </p:nvSpPr>
        <p:spPr>
          <a:xfrm>
            <a:off x="435429" y="537088"/>
            <a:ext cx="9178834" cy="392159"/>
          </a:xfrm>
          <a:prstGeom prst="rect">
            <a:avLst/>
          </a:prstGeom>
          <a:noFill/>
        </p:spPr>
        <p:txBody>
          <a:bodyPr wrap="square">
            <a:spAutoFit/>
          </a:bodyPr>
          <a:lstStyle/>
          <a:p>
            <a:pPr marL="0" marR="0" lvl="0" indent="0" algn="l" rtl="0">
              <a:lnSpc>
                <a:spcPct val="115000"/>
              </a:lnSpc>
              <a:spcBef>
                <a:spcPts val="0"/>
              </a:spcBef>
              <a:spcAft>
                <a:spcPts val="0"/>
              </a:spcAft>
              <a:buClr>
                <a:srgbClr val="000000"/>
              </a:buClr>
              <a:buSzPts val="2600"/>
              <a:buFont typeface="Arial"/>
              <a:buNone/>
            </a:pPr>
            <a:r>
              <a:rPr lang="pt-BR" sz="1800" b="1" i="0" u="none" strike="noStrike" cap="all" dirty="0">
                <a:solidFill>
                  <a:srgbClr val="22304F"/>
                </a:solidFill>
                <a:latin typeface="Bitter"/>
                <a:ea typeface="Bitter"/>
                <a:cs typeface="Bitter"/>
                <a:sym typeface="Bitter"/>
              </a:rPr>
              <a:t>DIREITO DE IMAGEM: FUNÇÃO LABORAL DE JOGADOR X "CESSÃO" DE IMAGEM</a:t>
            </a:r>
          </a:p>
        </p:txBody>
      </p:sp>
      <p:sp>
        <p:nvSpPr>
          <p:cNvPr id="5" name="CaixaDeTexto 4">
            <a:extLst>
              <a:ext uri="{FF2B5EF4-FFF2-40B4-BE49-F238E27FC236}">
                <a16:creationId xmlns:a16="http://schemas.microsoft.com/office/drawing/2014/main" id="{FD032E3A-BD33-30EB-8E12-30463BF8CBF5}"/>
              </a:ext>
            </a:extLst>
          </p:cNvPr>
          <p:cNvSpPr txBox="1"/>
          <p:nvPr/>
        </p:nvSpPr>
        <p:spPr>
          <a:xfrm>
            <a:off x="435429" y="1045028"/>
            <a:ext cx="11399520" cy="5604739"/>
          </a:xfrm>
          <a:prstGeom prst="rect">
            <a:avLst/>
          </a:prstGeom>
          <a:noFill/>
        </p:spPr>
        <p:txBody>
          <a:bodyPr wrap="square">
            <a:spAutoFit/>
          </a:bodyPr>
          <a:lstStyle/>
          <a:p>
            <a:pPr marL="400050" marR="0" lvl="0" indent="-285750" algn="just" rtl="0">
              <a:lnSpc>
                <a:spcPct val="150000"/>
              </a:lnSpc>
              <a:spcBef>
                <a:spcPts val="0"/>
              </a:spcBef>
              <a:spcAft>
                <a:spcPts val="0"/>
              </a:spcAft>
              <a:buClr>
                <a:srgbClr val="22304F"/>
              </a:buClr>
              <a:buSzPts val="1800"/>
              <a:buFont typeface="Arial" panose="020B0604020202020204" pitchFamily="34" charset="0"/>
              <a:buChar char="•"/>
            </a:pPr>
            <a:r>
              <a:rPr lang="pt-BR" b="1" dirty="0">
                <a:solidFill>
                  <a:srgbClr val="22304F"/>
                </a:solidFill>
                <a:latin typeface="Bitter"/>
                <a:sym typeface="Bitter"/>
              </a:rPr>
              <a:t>Lei nº 14.597/2023 (Lei Geral do Esporte):</a:t>
            </a:r>
          </a:p>
          <a:p>
            <a:pPr marL="114300" marR="0" lvl="0" algn="just" rtl="0">
              <a:lnSpc>
                <a:spcPct val="150000"/>
              </a:lnSpc>
              <a:spcBef>
                <a:spcPts val="0"/>
              </a:spcBef>
              <a:spcAft>
                <a:spcPts val="0"/>
              </a:spcAft>
              <a:buClr>
                <a:srgbClr val="22304F"/>
              </a:buClr>
              <a:buSzPts val="1800"/>
            </a:pPr>
            <a:endParaRPr lang="pt-BR" b="1" dirty="0">
              <a:solidFill>
                <a:srgbClr val="22304F"/>
              </a:solidFill>
              <a:latin typeface="Bitter"/>
              <a:sym typeface="Bitter"/>
            </a:endParaRPr>
          </a:p>
          <a:p>
            <a:pPr algn="just"/>
            <a:r>
              <a:rPr lang="pt-BR" sz="1400" b="0" i="0" dirty="0">
                <a:solidFill>
                  <a:srgbClr val="000000"/>
                </a:solidFill>
                <a:effectLst/>
                <a:latin typeface="Arial" panose="020B0604020202020204" pitchFamily="34" charset="0"/>
              </a:rPr>
              <a:t>“Art. 164. O direito ao uso da imagem do atleta profissional ou não profissional pode ser por ele cedido ou explorado por terceiros, </a:t>
            </a:r>
            <a:r>
              <a:rPr lang="pt-BR" sz="1400" b="0" i="0" u="sng" dirty="0">
                <a:solidFill>
                  <a:srgbClr val="000000"/>
                </a:solidFill>
                <a:effectLst/>
                <a:latin typeface="Arial" panose="020B0604020202020204" pitchFamily="34" charset="0"/>
              </a:rPr>
              <a:t>inclusive por pessoa jurídica da qual seja sócio</a:t>
            </a:r>
            <a:r>
              <a:rPr lang="pt-BR" sz="1400" b="0" i="0" dirty="0">
                <a:solidFill>
                  <a:srgbClr val="000000"/>
                </a:solidFill>
                <a:effectLst/>
                <a:latin typeface="Arial" panose="020B0604020202020204" pitchFamily="34" charset="0"/>
              </a:rPr>
              <a:t>, mediante ajuste contratual de natureza civil e com fixação de direitos, deveres e condições inconfundíveis com o contrato especial de trabalho esportivo.</a:t>
            </a:r>
            <a:endParaRPr lang="pt-BR" sz="1400" b="0" i="0" dirty="0">
              <a:solidFill>
                <a:srgbClr val="000000"/>
              </a:solidFill>
              <a:effectLst/>
              <a:latin typeface="Times New Roman" panose="02020603050405020304" pitchFamily="18" charset="0"/>
            </a:endParaRPr>
          </a:p>
          <a:p>
            <a:pPr algn="just"/>
            <a:r>
              <a:rPr lang="pt-BR" sz="1400" b="0" i="0" dirty="0">
                <a:solidFill>
                  <a:srgbClr val="000000"/>
                </a:solidFill>
                <a:effectLst/>
                <a:latin typeface="Arial" panose="020B0604020202020204" pitchFamily="34" charset="0"/>
              </a:rPr>
              <a:t>§ 1º Não há impedimento a que o atleta empregado, </a:t>
            </a:r>
            <a:r>
              <a:rPr lang="pt-BR" sz="1400" b="0" i="0" u="sng" dirty="0">
                <a:solidFill>
                  <a:srgbClr val="000000"/>
                </a:solidFill>
                <a:effectLst/>
                <a:latin typeface="Arial" panose="020B0604020202020204" pitchFamily="34" charset="0"/>
              </a:rPr>
              <a:t>concomitantemente à existência de contrato especial de trabalho esportivo</a:t>
            </a:r>
            <a:r>
              <a:rPr lang="pt-BR" sz="1400" b="0" i="0" dirty="0">
                <a:solidFill>
                  <a:srgbClr val="000000"/>
                </a:solidFill>
                <a:effectLst/>
                <a:latin typeface="Arial" panose="020B0604020202020204" pitchFamily="34" charset="0"/>
              </a:rPr>
              <a:t>, ceda seu direito de imagem à organização esportiva empregadora, mas a remuneração pela cessão de direito de imagem não substitui a remuneração devida quando configurada a relação de emprego entre o atleta e a organização esportiva contratante.</a:t>
            </a:r>
            <a:endParaRPr lang="pt-BR" sz="1400" b="0" i="0" dirty="0">
              <a:solidFill>
                <a:srgbClr val="000000"/>
              </a:solidFill>
              <a:effectLst/>
              <a:latin typeface="Times New Roman" panose="02020603050405020304" pitchFamily="18" charset="0"/>
            </a:endParaRPr>
          </a:p>
          <a:p>
            <a:pPr algn="just"/>
            <a:r>
              <a:rPr lang="pt-BR" sz="1400" b="0" i="0" dirty="0">
                <a:solidFill>
                  <a:srgbClr val="000000"/>
                </a:solidFill>
                <a:effectLst/>
                <a:latin typeface="Arial" panose="020B0604020202020204" pitchFamily="34" charset="0"/>
              </a:rPr>
              <a:t>§ 2º A remuneração devida a título de imagem ao atleta pela organização esportiva </a:t>
            </a:r>
            <a:r>
              <a:rPr lang="pt-BR" sz="1400" b="0" i="0" u="sng" dirty="0">
                <a:solidFill>
                  <a:srgbClr val="000000"/>
                </a:solidFill>
                <a:effectLst/>
                <a:latin typeface="Arial" panose="020B0604020202020204" pitchFamily="34" charset="0"/>
              </a:rPr>
              <a:t>não poderá ser superior a 50% (cinquenta por cento) de sua remuneração</a:t>
            </a:r>
            <a:r>
              <a:rPr lang="pt-BR" sz="1400" b="0" i="0" dirty="0">
                <a:solidFill>
                  <a:srgbClr val="000000"/>
                </a:solidFill>
                <a:effectLst/>
                <a:latin typeface="Arial" panose="020B0604020202020204" pitchFamily="34" charset="0"/>
              </a:rPr>
              <a:t>.</a:t>
            </a:r>
            <a:endParaRPr lang="pt-BR" sz="1400" b="0" i="0" dirty="0">
              <a:solidFill>
                <a:srgbClr val="000000"/>
              </a:solidFill>
              <a:effectLst/>
              <a:latin typeface="Times New Roman" panose="02020603050405020304" pitchFamily="18" charset="0"/>
            </a:endParaRPr>
          </a:p>
          <a:p>
            <a:pPr algn="just"/>
            <a:r>
              <a:rPr lang="pt-BR" sz="1400" b="0" i="0" dirty="0">
                <a:solidFill>
                  <a:srgbClr val="000000"/>
                </a:solidFill>
                <a:effectLst/>
                <a:latin typeface="Arial" panose="020B0604020202020204" pitchFamily="34" charset="0"/>
              </a:rPr>
              <a:t>§ 3º A utilização da imagem do atleta pela organização esportiva poderá ocorrer, durante a vigência do vínculo esportivo e contratual, das seguintes formas, entre outras:</a:t>
            </a:r>
            <a:endParaRPr lang="pt-BR" sz="1400" b="0" i="0" dirty="0">
              <a:solidFill>
                <a:srgbClr val="000000"/>
              </a:solidFill>
              <a:effectLst/>
              <a:latin typeface="Times New Roman" panose="02020603050405020304" pitchFamily="18" charset="0"/>
            </a:endParaRPr>
          </a:p>
          <a:p>
            <a:pPr algn="just"/>
            <a:r>
              <a:rPr lang="pt-BR" sz="1400" b="0" i="0" dirty="0">
                <a:solidFill>
                  <a:srgbClr val="000000"/>
                </a:solidFill>
                <a:effectLst/>
                <a:latin typeface="Arial" panose="020B0604020202020204" pitchFamily="34" charset="0"/>
              </a:rPr>
              <a:t>I - divulgação da imagem do atleta no sítio eletrônico da organização e nos demais canais oficiais de comunicação, tais como redes sociais, revistas e vídeos institucionais;</a:t>
            </a:r>
            <a:endParaRPr lang="pt-BR" sz="1400" b="0" i="0" dirty="0">
              <a:solidFill>
                <a:srgbClr val="000000"/>
              </a:solidFill>
              <a:effectLst/>
              <a:latin typeface="Times New Roman" panose="02020603050405020304" pitchFamily="18" charset="0"/>
            </a:endParaRPr>
          </a:p>
          <a:p>
            <a:pPr algn="just"/>
            <a:r>
              <a:rPr lang="pt-BR" sz="1400" b="0" i="0" dirty="0">
                <a:solidFill>
                  <a:srgbClr val="000000"/>
                </a:solidFill>
                <a:effectLst/>
                <a:latin typeface="Arial" panose="020B0604020202020204" pitchFamily="34" charset="0"/>
              </a:rPr>
              <a:t>II - realização de campanhas de divulgação da organização esportiva e de sua equipe competitiva;</a:t>
            </a:r>
            <a:endParaRPr lang="pt-BR" sz="1400" b="0" i="0" dirty="0">
              <a:solidFill>
                <a:srgbClr val="000000"/>
              </a:solidFill>
              <a:effectLst/>
              <a:latin typeface="Times New Roman" panose="02020603050405020304" pitchFamily="18" charset="0"/>
            </a:endParaRPr>
          </a:p>
          <a:p>
            <a:pPr algn="just"/>
            <a:r>
              <a:rPr lang="pt-BR" sz="1400" b="0" i="0" dirty="0">
                <a:solidFill>
                  <a:srgbClr val="000000"/>
                </a:solidFill>
                <a:effectLst/>
                <a:latin typeface="Arial" panose="020B0604020202020204" pitchFamily="34" charset="0"/>
              </a:rPr>
              <a:t>III - participação nos eventos de lançamento da equipe e comemoração dos resultados.</a:t>
            </a:r>
            <a:endParaRPr lang="pt-BR" sz="1400" b="0" i="0" dirty="0">
              <a:solidFill>
                <a:srgbClr val="000000"/>
              </a:solidFill>
              <a:effectLst/>
              <a:latin typeface="Times New Roman" panose="02020603050405020304" pitchFamily="18" charset="0"/>
            </a:endParaRPr>
          </a:p>
          <a:p>
            <a:pPr algn="just"/>
            <a:r>
              <a:rPr lang="pt-BR" sz="1400" b="0" i="0" dirty="0">
                <a:solidFill>
                  <a:srgbClr val="000000"/>
                </a:solidFill>
                <a:effectLst/>
                <a:latin typeface="Arial" panose="020B0604020202020204" pitchFamily="34" charset="0"/>
              </a:rPr>
              <a:t>§ 4º </a:t>
            </a:r>
            <a:r>
              <a:rPr lang="pt-BR" sz="1400" b="0" i="0" u="sng" dirty="0">
                <a:solidFill>
                  <a:srgbClr val="000000"/>
                </a:solidFill>
                <a:effectLst/>
                <a:latin typeface="Arial" panose="020B0604020202020204" pitchFamily="34" charset="0"/>
              </a:rPr>
              <a:t>Deve ser efetivo o uso comercial da exploração do direito de imagem do atleta, de modo a se combater a simulação e a fraude</a:t>
            </a:r>
            <a:r>
              <a:rPr lang="pt-BR" sz="1400" b="0" i="0" dirty="0">
                <a:solidFill>
                  <a:srgbClr val="000000"/>
                </a:solidFill>
                <a:effectLst/>
                <a:latin typeface="Arial" panose="020B0604020202020204" pitchFamily="34" charset="0"/>
              </a:rPr>
              <a:t>.</a:t>
            </a:r>
            <a:endParaRPr lang="pt-BR" sz="1400" b="0" i="0" dirty="0">
              <a:solidFill>
                <a:srgbClr val="000000"/>
              </a:solidFill>
              <a:effectLst/>
              <a:latin typeface="Times New Roman" panose="02020603050405020304" pitchFamily="18" charset="0"/>
            </a:endParaRPr>
          </a:p>
          <a:p>
            <a:pPr algn="just"/>
            <a:r>
              <a:rPr lang="pt-BR" sz="1400" b="0" i="0" dirty="0">
                <a:solidFill>
                  <a:srgbClr val="000000"/>
                </a:solidFill>
                <a:effectLst/>
                <a:latin typeface="Arial" panose="020B0604020202020204" pitchFamily="34" charset="0"/>
              </a:rPr>
              <a:t>§ 5º Fica permitida a exploração da imagem dos atletas e dos membros das comissões técnicas, de forma coletiva, assim considerada, no mínimo, 3 (três) atletas ou membros das respectivas comissões técnicas agrupados, em atividade profissional, em campo ou fora dele, captada no contexto das atividades esportivas e utilizada para fins promocionais, institucionais e de fomento ao esporte, pelas organizações que administram e regulam o esporte e pelas organizações que se dediquem à prática esportiva, respeitado o disposto neste artigo no que se refere ao direito de imagem de cada atleta e membro da comissão técnica, quando individualmente considerados.”</a:t>
            </a:r>
            <a:endParaRPr lang="pt-BR" sz="1400" b="0" i="0" dirty="0">
              <a:solidFill>
                <a:srgbClr val="000000"/>
              </a:solidFill>
              <a:effectLst/>
              <a:latin typeface="Times New Roman" panose="02020603050405020304" pitchFamily="18" charset="0"/>
            </a:endParaRPr>
          </a:p>
          <a:p>
            <a:pPr marL="114300" marR="0" lvl="0" algn="just" rtl="0">
              <a:lnSpc>
                <a:spcPct val="150000"/>
              </a:lnSpc>
              <a:spcBef>
                <a:spcPts val="0"/>
              </a:spcBef>
              <a:spcAft>
                <a:spcPts val="0"/>
              </a:spcAft>
              <a:buClr>
                <a:srgbClr val="22304F"/>
              </a:buClr>
              <a:buSzPts val="1800"/>
            </a:pPr>
            <a:endParaRPr lang="pt-BR" sz="1800" b="1" dirty="0">
              <a:solidFill>
                <a:srgbClr val="22304F"/>
              </a:solidFill>
              <a:latin typeface="Bitter"/>
              <a:sym typeface="Bitter"/>
            </a:endParaRPr>
          </a:p>
        </p:txBody>
      </p:sp>
    </p:spTree>
    <p:extLst>
      <p:ext uri="{BB962C8B-B14F-4D97-AF65-F5344CB8AC3E}">
        <p14:creationId xmlns:p14="http://schemas.microsoft.com/office/powerpoint/2010/main" val="40457872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8" name="Google Shape;158;p20"/>
          <p:cNvSpPr/>
          <p:nvPr/>
        </p:nvSpPr>
        <p:spPr>
          <a:xfrm>
            <a:off x="576999" y="168459"/>
            <a:ext cx="10659271" cy="5067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2600"/>
              <a:buFont typeface="Arial"/>
              <a:buNone/>
            </a:pPr>
            <a:r>
              <a:rPr lang="pt-BR" sz="2800" b="0" i="0" u="none" strike="noStrike" cap="all" dirty="0">
                <a:solidFill>
                  <a:srgbClr val="22304F"/>
                </a:solidFill>
                <a:latin typeface="Bitter"/>
                <a:ea typeface="Bitter"/>
                <a:cs typeface="Bitter"/>
                <a:sym typeface="Bitter"/>
              </a:rPr>
              <a:t>DIREITO DE IMAGEM: FUNÇÃO LABORAL DE JOGADOR X "CESSÃO" DE IMAGEM</a:t>
            </a:r>
          </a:p>
        </p:txBody>
      </p:sp>
      <p:sp>
        <p:nvSpPr>
          <p:cNvPr id="159" name="Google Shape;159;p20"/>
          <p:cNvSpPr/>
          <p:nvPr/>
        </p:nvSpPr>
        <p:spPr>
          <a:xfrm>
            <a:off x="577000" y="1141899"/>
            <a:ext cx="11199364" cy="4649426"/>
          </a:xfrm>
          <a:prstGeom prst="rect">
            <a:avLst/>
          </a:prstGeom>
          <a:noFill/>
          <a:ln>
            <a:noFill/>
          </a:ln>
        </p:spPr>
        <p:txBody>
          <a:bodyPr spcFirstLastPara="1" wrap="square" lIns="91425" tIns="45700" rIns="91425" bIns="45700" anchor="t" anchorCtr="0">
            <a:noAutofit/>
          </a:bodyPr>
          <a:lstStyle/>
          <a:p>
            <a:pPr marL="457200" marR="0" lvl="0" indent="-342900" algn="just" rtl="0">
              <a:lnSpc>
                <a:spcPct val="150000"/>
              </a:lnSpc>
              <a:spcBef>
                <a:spcPts val="0"/>
              </a:spcBef>
              <a:spcAft>
                <a:spcPts val="0"/>
              </a:spcAft>
              <a:buClr>
                <a:srgbClr val="22304F"/>
              </a:buClr>
              <a:buSzPts val="1800"/>
              <a:buFont typeface="Bitter"/>
              <a:buChar char="●"/>
            </a:pPr>
            <a:r>
              <a:rPr lang="pt-BR" sz="1600" b="0" i="0" u="none" strike="noStrike" cap="none" dirty="0">
                <a:solidFill>
                  <a:srgbClr val="22304F"/>
                </a:solidFill>
                <a:latin typeface="Bitter"/>
                <a:ea typeface="Bitter"/>
                <a:cs typeface="Bitter"/>
                <a:sym typeface="Bitter"/>
              </a:rPr>
              <a:t>TST - Subseção I Especializada em Dissídios Individuais:</a:t>
            </a:r>
          </a:p>
          <a:p>
            <a:pPr marL="114300" marR="0" lvl="0" algn="just" rtl="0">
              <a:lnSpc>
                <a:spcPct val="150000"/>
              </a:lnSpc>
              <a:spcBef>
                <a:spcPts val="0"/>
              </a:spcBef>
              <a:spcAft>
                <a:spcPts val="0"/>
              </a:spcAft>
              <a:buClr>
                <a:srgbClr val="22304F"/>
              </a:buClr>
              <a:buSzPts val="1800"/>
            </a:pPr>
            <a:endParaRPr lang="pt-BR" sz="800" b="0" i="0" u="none" strike="noStrike" cap="none" dirty="0">
              <a:solidFill>
                <a:srgbClr val="22304F"/>
              </a:solidFill>
              <a:latin typeface="Bitter"/>
              <a:ea typeface="Bitter"/>
              <a:cs typeface="Bitter"/>
              <a:sym typeface="Bitter"/>
            </a:endParaRPr>
          </a:p>
          <a:p>
            <a:pPr marL="114300" marR="0" lvl="0" algn="just" rtl="0">
              <a:spcBef>
                <a:spcPts val="0"/>
              </a:spcBef>
              <a:spcAft>
                <a:spcPts val="0"/>
              </a:spcAft>
              <a:buClr>
                <a:srgbClr val="22304F"/>
              </a:buClr>
              <a:buSzPts val="1800"/>
            </a:pPr>
            <a:r>
              <a:rPr lang="pt-BR" sz="1600" b="0" i="0" u="none" strike="noStrike" cap="none" dirty="0">
                <a:solidFill>
                  <a:srgbClr val="22304F"/>
                </a:solidFill>
                <a:latin typeface="Bitter"/>
                <a:ea typeface="Bitter"/>
                <a:cs typeface="Bitter"/>
                <a:sym typeface="Bitter"/>
              </a:rPr>
              <a:t>“CONTRATO DE CESSÃO DE DIREITO. EXPLORAÇÃO DA IMAGEM. ATLETA PROFISSIONAL. CONTRAPRESTAÇÃO. NATUREZA JURÍDICA.</a:t>
            </a:r>
          </a:p>
          <a:p>
            <a:pPr marL="114300" marR="0" lvl="0" algn="just" rtl="0">
              <a:spcBef>
                <a:spcPts val="0"/>
              </a:spcBef>
              <a:spcAft>
                <a:spcPts val="0"/>
              </a:spcAft>
              <a:buClr>
                <a:srgbClr val="22304F"/>
              </a:buClr>
              <a:buSzPts val="1800"/>
            </a:pPr>
            <a:r>
              <a:rPr lang="pt-BR" sz="1600" b="0" i="0" u="none" strike="noStrike" cap="none" dirty="0">
                <a:solidFill>
                  <a:srgbClr val="22304F"/>
                </a:solidFill>
                <a:latin typeface="Bitter"/>
                <a:ea typeface="Bitter"/>
                <a:cs typeface="Bitter"/>
                <a:sym typeface="Bitter"/>
              </a:rPr>
              <a:t>1. Em tese, o contrato de cessão do direito de exploração da imagem de atleta profissional ostenta natureza civil e não se confunde com o contrato especial de trabalho firmado com a entidade de prática desportiva. Nessa circunstância, os valores percebidos a tal título, em princípio, não se confundem com a contraprestação pecuniária devida ao atleta profissional, na condição de empregado, à luz do artigo 457 da CLT, e, portanto, não constituem salário.</a:t>
            </a:r>
          </a:p>
          <a:p>
            <a:pPr marL="114300" marR="0" lvl="0" algn="just" rtl="0">
              <a:spcBef>
                <a:spcPts val="0"/>
              </a:spcBef>
              <a:spcAft>
                <a:spcPts val="0"/>
              </a:spcAft>
              <a:buClr>
                <a:srgbClr val="22304F"/>
              </a:buClr>
              <a:buSzPts val="1800"/>
            </a:pPr>
            <a:r>
              <a:rPr lang="pt-BR" sz="1600" b="0" i="0" u="none" strike="noStrike" cap="none" dirty="0">
                <a:solidFill>
                  <a:srgbClr val="22304F"/>
                </a:solidFill>
                <a:latin typeface="Bitter"/>
                <a:ea typeface="Bitter"/>
                <a:cs typeface="Bitter"/>
                <a:sym typeface="Bitter"/>
              </a:rPr>
              <a:t>2. A Lei nº 12.395/2011, ao introduzir o art. 87-A à Lei nº 9.615/98 (“Lei Pelé”), tornou explícito o caráter autônomo da cessão ou exploração do denominado “direito de imagem” do atleta profissional – desvinculado do contrato de trabalho –, cuja essência civilista deita raízes nas disposições dos </a:t>
            </a:r>
            <a:r>
              <a:rPr lang="pt-BR" sz="1600" b="0" i="0" u="none" strike="noStrike" cap="none" dirty="0" err="1">
                <a:solidFill>
                  <a:srgbClr val="22304F"/>
                </a:solidFill>
                <a:latin typeface="Bitter"/>
                <a:ea typeface="Bitter"/>
                <a:cs typeface="Bitter"/>
                <a:sym typeface="Bitter"/>
              </a:rPr>
              <a:t>arts</a:t>
            </a:r>
            <a:r>
              <a:rPr lang="pt-BR" sz="1600" b="0" i="0" u="none" strike="noStrike" cap="none" dirty="0">
                <a:solidFill>
                  <a:srgbClr val="22304F"/>
                </a:solidFill>
                <a:latin typeface="Bitter"/>
                <a:ea typeface="Bitter"/>
                <a:cs typeface="Bitter"/>
                <a:sym typeface="Bitter"/>
              </a:rPr>
              <a:t>. 5º, inciso XXVIII, alínea “a”, da Constituição Federal e 20 do Código Civil de 2002.</a:t>
            </a:r>
          </a:p>
          <a:p>
            <a:pPr marL="114300" marR="0" lvl="0" algn="just" rtl="0">
              <a:spcBef>
                <a:spcPts val="0"/>
              </a:spcBef>
              <a:spcAft>
                <a:spcPts val="0"/>
              </a:spcAft>
              <a:buClr>
                <a:srgbClr val="22304F"/>
              </a:buClr>
              <a:buSzPts val="1800"/>
            </a:pPr>
            <a:r>
              <a:rPr lang="pt-BR" sz="1600" b="0" i="0" u="none" strike="noStrike" cap="none" dirty="0">
                <a:solidFill>
                  <a:srgbClr val="22304F"/>
                </a:solidFill>
                <a:latin typeface="Bitter"/>
                <a:ea typeface="Bitter"/>
                <a:cs typeface="Bitter"/>
                <a:sym typeface="Bitter"/>
              </a:rPr>
              <a:t>3. </a:t>
            </a:r>
            <a:r>
              <a:rPr lang="pt-BR" sz="1600" b="1" i="0" u="none" strike="noStrike" cap="none" dirty="0">
                <a:solidFill>
                  <a:srgbClr val="22304F"/>
                </a:solidFill>
                <a:latin typeface="Bitter"/>
                <a:ea typeface="Bitter"/>
                <a:cs typeface="Bitter"/>
                <a:sym typeface="Bitter"/>
              </a:rPr>
              <a:t>Diante da submissão do Direito do Trabalho ao princípio da primazia da realidade e em respeito às disposições do artigo 9º da CLT, excepcionalmente é concebível, em tese, atribuir natureza salarial aos valores auferidos a pretexto de retribuição pecuniária em razão da cessão do direito de exploração da imagem, desde que hajam sido repassados ao atleta pela entidade desportiva empregadora com o verdadeiro intuito de “mascarar” o pagamento de salário</a:t>
            </a:r>
            <a:r>
              <a:rPr lang="pt-BR" sz="1600" b="0" i="0" u="none" strike="noStrike" cap="none" dirty="0">
                <a:solidFill>
                  <a:srgbClr val="22304F"/>
                </a:solidFill>
                <a:latin typeface="Bitter"/>
                <a:ea typeface="Bitter"/>
                <a:cs typeface="Bitter"/>
                <a:sym typeface="Bitter"/>
              </a:rPr>
              <a:t>.</a:t>
            </a:r>
          </a:p>
          <a:p>
            <a:pPr marL="457200" marR="0" lvl="0" indent="-342900" algn="just" rtl="0">
              <a:lnSpc>
                <a:spcPct val="150000"/>
              </a:lnSpc>
              <a:spcBef>
                <a:spcPts val="0"/>
              </a:spcBef>
              <a:spcAft>
                <a:spcPts val="0"/>
              </a:spcAft>
              <a:buClr>
                <a:srgbClr val="22304F"/>
              </a:buClr>
              <a:buSzPts val="1800"/>
              <a:buFont typeface="Bitter"/>
              <a:buChar char="●"/>
            </a:pPr>
            <a:endParaRPr lang="pt-BR" sz="1600" b="0" i="0" u="none" strike="noStrike" cap="none" dirty="0">
              <a:solidFill>
                <a:srgbClr val="22304F"/>
              </a:solidFill>
              <a:latin typeface="Bitter"/>
              <a:ea typeface="Bitter"/>
              <a:cs typeface="Bitter"/>
              <a:sym typeface="Bitter"/>
            </a:endParaRPr>
          </a:p>
          <a:p>
            <a:pPr marL="114300" marR="0" lvl="0" algn="just" rtl="0">
              <a:lnSpc>
                <a:spcPct val="150000"/>
              </a:lnSpc>
              <a:spcBef>
                <a:spcPts val="0"/>
              </a:spcBef>
              <a:spcAft>
                <a:spcPts val="0"/>
              </a:spcAft>
              <a:buClr>
                <a:srgbClr val="22304F"/>
              </a:buClr>
              <a:buSzPts val="1800"/>
            </a:pPr>
            <a:endParaRPr lang="pt-BR" sz="1600" b="0" i="0" u="none" strike="noStrike" cap="none" dirty="0">
              <a:solidFill>
                <a:srgbClr val="22304F"/>
              </a:solidFill>
              <a:latin typeface="Bitter"/>
              <a:ea typeface="Bitter"/>
              <a:cs typeface="Bitter"/>
              <a:sym typeface="Bitter"/>
            </a:endParaRPr>
          </a:p>
          <a:p>
            <a:pPr marL="114300" marR="0" lvl="0" algn="just" rtl="0">
              <a:lnSpc>
                <a:spcPct val="150000"/>
              </a:lnSpc>
              <a:spcBef>
                <a:spcPts val="0"/>
              </a:spcBef>
              <a:spcAft>
                <a:spcPts val="0"/>
              </a:spcAft>
              <a:buClr>
                <a:srgbClr val="22304F"/>
              </a:buClr>
              <a:buSzPts val="1800"/>
            </a:pPr>
            <a:endParaRPr lang="pt-BR" sz="1600" b="0" i="0" u="none" strike="noStrike" cap="none" dirty="0">
              <a:solidFill>
                <a:srgbClr val="22304F"/>
              </a:solidFill>
              <a:latin typeface="Bitter"/>
              <a:ea typeface="Bitter"/>
              <a:cs typeface="Bitter"/>
              <a:sym typeface="Bitter"/>
            </a:endParaRPr>
          </a:p>
          <a:p>
            <a:pPr marR="0" lvl="0" algn="just" rtl="0">
              <a:spcBef>
                <a:spcPts val="0"/>
              </a:spcBef>
              <a:spcAft>
                <a:spcPts val="0"/>
              </a:spcAft>
              <a:buClr>
                <a:srgbClr val="22304F"/>
              </a:buClr>
              <a:buSzPts val="1800"/>
            </a:pPr>
            <a:endParaRPr lang="pt-BR" sz="800" b="0" i="0" u="none" strike="noStrike" cap="none" dirty="0">
              <a:solidFill>
                <a:srgbClr val="22304F"/>
              </a:solidFill>
              <a:latin typeface="Bitter"/>
              <a:ea typeface="Bitter"/>
              <a:cs typeface="Bitter"/>
              <a:sym typeface="Bitter"/>
            </a:endParaRPr>
          </a:p>
          <a:p>
            <a:pPr marL="457200" marR="0" lvl="0" indent="-342900" algn="just" rtl="0">
              <a:lnSpc>
                <a:spcPct val="150000"/>
              </a:lnSpc>
              <a:spcBef>
                <a:spcPts val="0"/>
              </a:spcBef>
              <a:spcAft>
                <a:spcPts val="0"/>
              </a:spcAft>
              <a:buClr>
                <a:srgbClr val="22304F"/>
              </a:buClr>
              <a:buSzPts val="1800"/>
              <a:buFont typeface="Bitter"/>
              <a:buChar char="●"/>
            </a:pPr>
            <a:endParaRPr lang="en-US" sz="1800" b="0" i="0" u="none" strike="noStrike" cap="none" dirty="0">
              <a:solidFill>
                <a:srgbClr val="22304F"/>
              </a:solidFill>
              <a:latin typeface="Bitter"/>
              <a:ea typeface="Bitter"/>
              <a:cs typeface="Bitter"/>
              <a:sym typeface="Bitter"/>
            </a:endParaRPr>
          </a:p>
        </p:txBody>
      </p:sp>
      <p:sp>
        <p:nvSpPr>
          <p:cNvPr id="160" name="Google Shape;160;p20"/>
          <p:cNvSpPr/>
          <p:nvPr/>
        </p:nvSpPr>
        <p:spPr>
          <a:xfrm>
            <a:off x="10120964" y="168463"/>
            <a:ext cx="806100" cy="97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55029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8" name="Google Shape;158;p20"/>
          <p:cNvSpPr/>
          <p:nvPr/>
        </p:nvSpPr>
        <p:spPr>
          <a:xfrm>
            <a:off x="577000" y="168459"/>
            <a:ext cx="10504288" cy="5067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2600"/>
              <a:buFont typeface="Arial"/>
              <a:buNone/>
            </a:pPr>
            <a:r>
              <a:rPr lang="pt-BR" sz="2800" b="0" i="0" u="none" strike="noStrike" cap="all" dirty="0">
                <a:solidFill>
                  <a:srgbClr val="22304F"/>
                </a:solidFill>
                <a:latin typeface="Bitter"/>
                <a:ea typeface="Bitter"/>
                <a:cs typeface="Bitter"/>
                <a:sym typeface="Bitter"/>
              </a:rPr>
              <a:t>DIREITO DE IMAGEM: FUNÇÃO LABORAL DE JOGADOR X "CESSÃO" DE IMAGEM</a:t>
            </a:r>
          </a:p>
        </p:txBody>
      </p:sp>
      <p:sp>
        <p:nvSpPr>
          <p:cNvPr id="159" name="Google Shape;159;p20"/>
          <p:cNvSpPr/>
          <p:nvPr/>
        </p:nvSpPr>
        <p:spPr>
          <a:xfrm>
            <a:off x="577000" y="1291056"/>
            <a:ext cx="11199364" cy="4649426"/>
          </a:xfrm>
          <a:prstGeom prst="rect">
            <a:avLst/>
          </a:prstGeom>
          <a:noFill/>
          <a:ln>
            <a:noFill/>
          </a:ln>
        </p:spPr>
        <p:txBody>
          <a:bodyPr spcFirstLastPara="1" wrap="square" lIns="91425" tIns="45700" rIns="91425" bIns="45700" anchor="t" anchorCtr="0">
            <a:noAutofit/>
          </a:bodyPr>
          <a:lstStyle/>
          <a:p>
            <a:pPr marL="114300" marR="0" lvl="0" algn="just" rtl="0">
              <a:lnSpc>
                <a:spcPct val="150000"/>
              </a:lnSpc>
              <a:spcBef>
                <a:spcPts val="0"/>
              </a:spcBef>
              <a:spcAft>
                <a:spcPts val="0"/>
              </a:spcAft>
              <a:buClr>
                <a:srgbClr val="22304F"/>
              </a:buClr>
              <a:buSzPts val="1800"/>
            </a:pPr>
            <a:endParaRPr lang="pt-BR" sz="800" b="0" i="0" u="none" strike="noStrike" cap="none" dirty="0">
              <a:solidFill>
                <a:srgbClr val="22304F"/>
              </a:solidFill>
              <a:latin typeface="Bitter"/>
              <a:ea typeface="Bitter"/>
              <a:cs typeface="Bitter"/>
              <a:sym typeface="Bitter"/>
            </a:endParaRPr>
          </a:p>
          <a:p>
            <a:pPr marL="114300" marR="0" lvl="0" algn="just" rtl="0">
              <a:spcBef>
                <a:spcPts val="0"/>
              </a:spcBef>
              <a:spcAft>
                <a:spcPts val="0"/>
              </a:spcAft>
              <a:buClr>
                <a:srgbClr val="22304F"/>
              </a:buClr>
              <a:buSzPts val="1800"/>
            </a:pPr>
            <a:r>
              <a:rPr lang="pt-BR" sz="1600" b="0" i="0" u="none" strike="noStrike" cap="none" dirty="0">
                <a:solidFill>
                  <a:srgbClr val="22304F"/>
                </a:solidFill>
                <a:latin typeface="Bitter"/>
                <a:ea typeface="Bitter"/>
                <a:cs typeface="Bitter"/>
                <a:sym typeface="Bitter"/>
              </a:rPr>
              <a:t>“4. </a:t>
            </a:r>
            <a:r>
              <a:rPr lang="pt-BR" sz="1600" b="1" i="0" u="none" strike="noStrike" cap="none" dirty="0">
                <a:solidFill>
                  <a:srgbClr val="22304F"/>
                </a:solidFill>
                <a:latin typeface="Bitter"/>
                <a:ea typeface="Bitter"/>
                <a:cs typeface="Bitter"/>
                <a:sym typeface="Bitter"/>
              </a:rPr>
              <a:t>A </a:t>
            </a:r>
            <a:r>
              <a:rPr lang="pt-BR" sz="1600" b="1" i="1" u="none" strike="noStrike" cap="none" dirty="0">
                <a:solidFill>
                  <a:srgbClr val="22304F"/>
                </a:solidFill>
                <a:latin typeface="Bitter"/>
                <a:ea typeface="Bitter"/>
                <a:cs typeface="Bitter"/>
                <a:sym typeface="Bitter"/>
              </a:rPr>
              <a:t>contrario sensu</a:t>
            </a:r>
            <a:r>
              <a:rPr lang="pt-BR" sz="1600" b="1" i="0" u="none" strike="noStrike" cap="none" dirty="0">
                <a:solidFill>
                  <a:srgbClr val="22304F"/>
                </a:solidFill>
                <a:latin typeface="Bitter"/>
                <a:ea typeface="Bitter"/>
                <a:cs typeface="Bitter"/>
                <a:sym typeface="Bitter"/>
              </a:rPr>
              <a:t>, inviabiliza o reconhecimento da natureza salarial da importância paga sob a rubrica “direito de imagem” a ausência de registro expresso, no acórdão regional, quanto à caracterização de fraude em si ou, ainda, de elementos que permitam ao Tribunal Superior do Trabalho, no âmbito restrito de recursos de natureza extraordinária, aferir o desvirtuamento na execução do contrato de cessão do direito de exploração da imagem do atleta. A mera referência, no acórdão regional, a repasses habituais ao atleta, com periodicidade mensal, a título de “direito de imagem”, não é o suficiente para atribuir-lhes natureza salarial, nem tampouco autoriza a sua repercussão econômica nas parcelas do contrato de trabalho. Prevalência do princípio da boa fé objetiva, que decorre do art. 113 do Código Civil.</a:t>
            </a:r>
          </a:p>
          <a:p>
            <a:pPr marL="114300" marR="0" lvl="0" algn="just" rtl="0">
              <a:spcBef>
                <a:spcPts val="0"/>
              </a:spcBef>
              <a:spcAft>
                <a:spcPts val="0"/>
              </a:spcAft>
              <a:buClr>
                <a:srgbClr val="22304F"/>
              </a:buClr>
              <a:buSzPts val="1800"/>
            </a:pPr>
            <a:r>
              <a:rPr lang="pt-BR" sz="1600" b="0" i="0" u="none" strike="noStrike" cap="none" dirty="0">
                <a:solidFill>
                  <a:srgbClr val="22304F"/>
                </a:solidFill>
                <a:latin typeface="Bitter"/>
                <a:ea typeface="Bitter"/>
                <a:cs typeface="Bitter"/>
                <a:sym typeface="Bitter"/>
              </a:rPr>
              <a:t>5. </a:t>
            </a:r>
            <a:r>
              <a:rPr lang="pt-BR" sz="1600" b="1" i="0" u="none" strike="noStrike" cap="none" dirty="0">
                <a:solidFill>
                  <a:srgbClr val="22304F"/>
                </a:solidFill>
                <a:latin typeface="Bitter"/>
                <a:ea typeface="Bitter"/>
                <a:cs typeface="Bitter"/>
                <a:sym typeface="Bitter"/>
              </a:rPr>
              <a:t>Merece reforma acórdão de Turma do TST que, sem qualquer alusão à existência de fraude à legislação trabalhista, adota o fundamento genérico de que a renda auferida por atleta profissional em decorrência da cessão do direito de exploração de sua imagem decorre diretamente do contrato de trabalho e, por essa razão, constitui salário</a:t>
            </a:r>
            <a:r>
              <a:rPr lang="pt-BR" sz="1600" b="0" i="0" u="none" strike="noStrike" cap="none" dirty="0">
                <a:solidFill>
                  <a:srgbClr val="22304F"/>
                </a:solidFill>
                <a:latin typeface="Bitter"/>
                <a:ea typeface="Bitter"/>
                <a:cs typeface="Bitter"/>
                <a:sym typeface="Bitter"/>
              </a:rPr>
              <a:t>.</a:t>
            </a:r>
          </a:p>
          <a:p>
            <a:pPr marL="114300" marR="0" lvl="0" algn="just" rtl="0">
              <a:spcBef>
                <a:spcPts val="0"/>
              </a:spcBef>
              <a:spcAft>
                <a:spcPts val="0"/>
              </a:spcAft>
              <a:buClr>
                <a:srgbClr val="22304F"/>
              </a:buClr>
              <a:buSzPts val="1800"/>
            </a:pPr>
            <a:r>
              <a:rPr lang="pt-BR" sz="1600" b="0" i="0" u="none" strike="noStrike" cap="none" dirty="0">
                <a:solidFill>
                  <a:srgbClr val="22304F"/>
                </a:solidFill>
                <a:latin typeface="Bitter"/>
                <a:ea typeface="Bitter"/>
                <a:cs typeface="Bitter"/>
                <a:sym typeface="Bitter"/>
              </a:rPr>
              <a:t>6. Embargos do Reclamado de que se conhece, por divergência jurisprudencial, e a que se dá provimento.”</a:t>
            </a:r>
          </a:p>
          <a:p>
            <a:pPr marL="114300" marR="0" lvl="0" algn="just" rtl="0">
              <a:spcBef>
                <a:spcPts val="0"/>
              </a:spcBef>
              <a:spcAft>
                <a:spcPts val="0"/>
              </a:spcAft>
              <a:buClr>
                <a:srgbClr val="22304F"/>
              </a:buClr>
              <a:buSzPts val="1800"/>
            </a:pPr>
            <a:r>
              <a:rPr lang="pt-BR" sz="1600" b="0" i="0" u="none" strike="noStrike" cap="none" dirty="0">
                <a:solidFill>
                  <a:srgbClr val="22304F"/>
                </a:solidFill>
                <a:latin typeface="Bitter"/>
                <a:ea typeface="Bitter"/>
                <a:cs typeface="Bitter"/>
                <a:sym typeface="Bitter"/>
              </a:rPr>
              <a:t>(RR - 406-17.2012.5.09.0651 - Subseção I Especializada em Dissídios Individuais - Relator Ministro João </a:t>
            </a:r>
            <a:r>
              <a:rPr lang="pt-BR" sz="1600" b="0" i="0" u="none" strike="noStrike" cap="none" dirty="0" err="1">
                <a:solidFill>
                  <a:srgbClr val="22304F"/>
                </a:solidFill>
                <a:latin typeface="Bitter"/>
                <a:ea typeface="Bitter"/>
                <a:cs typeface="Bitter"/>
                <a:sym typeface="Bitter"/>
              </a:rPr>
              <a:t>Oreste</a:t>
            </a:r>
            <a:r>
              <a:rPr lang="pt-BR" sz="1600" b="0" i="0" u="none" strike="noStrike" cap="none" dirty="0">
                <a:solidFill>
                  <a:srgbClr val="22304F"/>
                </a:solidFill>
                <a:latin typeface="Bitter"/>
                <a:ea typeface="Bitter"/>
                <a:cs typeface="Bitter"/>
                <a:sym typeface="Bitter"/>
              </a:rPr>
              <a:t> </a:t>
            </a:r>
            <a:r>
              <a:rPr lang="pt-BR" sz="1600" b="0" i="0" u="none" strike="noStrike" cap="none" dirty="0" err="1">
                <a:solidFill>
                  <a:srgbClr val="22304F"/>
                </a:solidFill>
                <a:latin typeface="Bitter"/>
                <a:ea typeface="Bitter"/>
                <a:cs typeface="Bitter"/>
                <a:sym typeface="Bitter"/>
              </a:rPr>
              <a:t>Dalazen</a:t>
            </a:r>
            <a:r>
              <a:rPr lang="pt-BR" sz="1600" b="0" i="0" u="none" strike="noStrike" cap="none" dirty="0">
                <a:solidFill>
                  <a:srgbClr val="22304F"/>
                </a:solidFill>
                <a:latin typeface="Bitter"/>
                <a:ea typeface="Bitter"/>
                <a:cs typeface="Bitter"/>
                <a:sym typeface="Bitter"/>
              </a:rPr>
              <a:t> - Publicado acórdão em 24/11/2017) (grifos e negritos acrescidos)</a:t>
            </a:r>
          </a:p>
          <a:p>
            <a:pPr marL="457200" marR="0" lvl="0" indent="-342900" algn="just" rtl="0">
              <a:lnSpc>
                <a:spcPct val="150000"/>
              </a:lnSpc>
              <a:spcBef>
                <a:spcPts val="0"/>
              </a:spcBef>
              <a:spcAft>
                <a:spcPts val="0"/>
              </a:spcAft>
              <a:buClr>
                <a:srgbClr val="22304F"/>
              </a:buClr>
              <a:buSzPts val="1800"/>
              <a:buFont typeface="Bitter"/>
              <a:buChar char="●"/>
            </a:pPr>
            <a:endParaRPr lang="pt-BR" sz="1600" b="0" i="0" u="none" strike="noStrike" cap="none" dirty="0">
              <a:solidFill>
                <a:srgbClr val="22304F"/>
              </a:solidFill>
              <a:latin typeface="Bitter"/>
              <a:ea typeface="Bitter"/>
              <a:cs typeface="Bitter"/>
              <a:sym typeface="Bitter"/>
            </a:endParaRPr>
          </a:p>
          <a:p>
            <a:pPr marL="114300" marR="0" lvl="0" algn="just" rtl="0">
              <a:lnSpc>
                <a:spcPct val="150000"/>
              </a:lnSpc>
              <a:spcBef>
                <a:spcPts val="0"/>
              </a:spcBef>
              <a:spcAft>
                <a:spcPts val="0"/>
              </a:spcAft>
              <a:buClr>
                <a:srgbClr val="22304F"/>
              </a:buClr>
              <a:buSzPts val="1800"/>
            </a:pPr>
            <a:endParaRPr lang="pt-BR" sz="1600" b="0" i="0" u="none" strike="noStrike" cap="none" dirty="0">
              <a:solidFill>
                <a:srgbClr val="22304F"/>
              </a:solidFill>
              <a:latin typeface="Bitter"/>
              <a:ea typeface="Bitter"/>
              <a:cs typeface="Bitter"/>
              <a:sym typeface="Bitter"/>
            </a:endParaRPr>
          </a:p>
          <a:p>
            <a:pPr marL="114300" marR="0" lvl="0" algn="just" rtl="0">
              <a:lnSpc>
                <a:spcPct val="150000"/>
              </a:lnSpc>
              <a:spcBef>
                <a:spcPts val="0"/>
              </a:spcBef>
              <a:spcAft>
                <a:spcPts val="0"/>
              </a:spcAft>
              <a:buClr>
                <a:srgbClr val="22304F"/>
              </a:buClr>
              <a:buSzPts val="1800"/>
            </a:pPr>
            <a:endParaRPr lang="pt-BR" sz="1600" b="0" i="0" u="none" strike="noStrike" cap="none" dirty="0">
              <a:solidFill>
                <a:srgbClr val="22304F"/>
              </a:solidFill>
              <a:latin typeface="Bitter"/>
              <a:ea typeface="Bitter"/>
              <a:cs typeface="Bitter"/>
              <a:sym typeface="Bitter"/>
            </a:endParaRPr>
          </a:p>
          <a:p>
            <a:pPr marR="0" lvl="0" algn="just" rtl="0">
              <a:spcBef>
                <a:spcPts val="0"/>
              </a:spcBef>
              <a:spcAft>
                <a:spcPts val="0"/>
              </a:spcAft>
              <a:buClr>
                <a:srgbClr val="22304F"/>
              </a:buClr>
              <a:buSzPts val="1800"/>
            </a:pPr>
            <a:endParaRPr lang="pt-BR" sz="800" b="0" i="0" u="none" strike="noStrike" cap="none" dirty="0">
              <a:solidFill>
                <a:srgbClr val="22304F"/>
              </a:solidFill>
              <a:latin typeface="Bitter"/>
              <a:ea typeface="Bitter"/>
              <a:cs typeface="Bitter"/>
              <a:sym typeface="Bitter"/>
            </a:endParaRPr>
          </a:p>
          <a:p>
            <a:pPr marL="457200" marR="0" lvl="0" indent="-342900" algn="just" rtl="0">
              <a:lnSpc>
                <a:spcPct val="150000"/>
              </a:lnSpc>
              <a:spcBef>
                <a:spcPts val="0"/>
              </a:spcBef>
              <a:spcAft>
                <a:spcPts val="0"/>
              </a:spcAft>
              <a:buClr>
                <a:srgbClr val="22304F"/>
              </a:buClr>
              <a:buSzPts val="1800"/>
              <a:buFont typeface="Bitter"/>
              <a:buChar char="●"/>
            </a:pPr>
            <a:endParaRPr lang="en-US" sz="1800" b="0" i="0" u="none" strike="noStrike" cap="none" dirty="0">
              <a:solidFill>
                <a:srgbClr val="22304F"/>
              </a:solidFill>
              <a:latin typeface="Bitter"/>
              <a:ea typeface="Bitter"/>
              <a:cs typeface="Bitter"/>
              <a:sym typeface="Bitter"/>
            </a:endParaRPr>
          </a:p>
        </p:txBody>
      </p:sp>
      <p:sp>
        <p:nvSpPr>
          <p:cNvPr id="160" name="Google Shape;160;p20"/>
          <p:cNvSpPr/>
          <p:nvPr/>
        </p:nvSpPr>
        <p:spPr>
          <a:xfrm>
            <a:off x="10120964" y="168463"/>
            <a:ext cx="806100" cy="97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81819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8" name="Google Shape;158;p20"/>
          <p:cNvSpPr/>
          <p:nvPr/>
        </p:nvSpPr>
        <p:spPr>
          <a:xfrm>
            <a:off x="577000" y="168459"/>
            <a:ext cx="10581780" cy="5067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2600"/>
              <a:buFont typeface="Arial"/>
              <a:buNone/>
            </a:pPr>
            <a:r>
              <a:rPr lang="pt-BR" sz="2800" b="0" i="0" u="none" strike="noStrike" cap="all" dirty="0">
                <a:solidFill>
                  <a:srgbClr val="22304F"/>
                </a:solidFill>
                <a:latin typeface="Bitter"/>
                <a:ea typeface="Bitter"/>
                <a:cs typeface="Bitter"/>
                <a:sym typeface="Bitter"/>
              </a:rPr>
              <a:t>DIREITO DE IMAGEM: FUNÇÃO LABORAL DE JOGADOR X "CESSÃO" DE IMAGEM</a:t>
            </a:r>
          </a:p>
        </p:txBody>
      </p:sp>
      <p:sp>
        <p:nvSpPr>
          <p:cNvPr id="159" name="Google Shape;159;p20"/>
          <p:cNvSpPr/>
          <p:nvPr/>
        </p:nvSpPr>
        <p:spPr>
          <a:xfrm>
            <a:off x="577000" y="1725165"/>
            <a:ext cx="11199364" cy="4093744"/>
          </a:xfrm>
          <a:prstGeom prst="rect">
            <a:avLst/>
          </a:prstGeom>
          <a:noFill/>
          <a:ln>
            <a:noFill/>
          </a:ln>
        </p:spPr>
        <p:txBody>
          <a:bodyPr spcFirstLastPara="1" wrap="square" lIns="91425" tIns="45700" rIns="91425" bIns="45700" anchor="t" anchorCtr="0">
            <a:noAutofit/>
          </a:bodyPr>
          <a:lstStyle/>
          <a:p>
            <a:pPr marL="114300" marR="0" lvl="0" algn="just" rtl="0">
              <a:lnSpc>
                <a:spcPct val="150000"/>
              </a:lnSpc>
              <a:spcBef>
                <a:spcPts val="0"/>
              </a:spcBef>
              <a:spcAft>
                <a:spcPts val="0"/>
              </a:spcAft>
              <a:buClr>
                <a:srgbClr val="22304F"/>
              </a:buClr>
              <a:buSzPts val="1800"/>
            </a:pPr>
            <a:endParaRPr lang="pt-BR" sz="800" b="0" i="0" u="none" strike="noStrike" cap="none" dirty="0">
              <a:solidFill>
                <a:srgbClr val="22304F"/>
              </a:solidFill>
              <a:latin typeface="Bitter"/>
              <a:ea typeface="Bitter"/>
              <a:cs typeface="Bitter"/>
              <a:sym typeface="Bitter"/>
            </a:endParaRPr>
          </a:p>
          <a:p>
            <a:pPr marL="450215" algn="just"/>
            <a:r>
              <a:rPr lang="pt-BR" sz="3200" b="1" u="sng" dirty="0">
                <a:effectLst/>
                <a:latin typeface="Times New Roman" panose="02020603050405020304" pitchFamily="18" charset="0"/>
                <a:ea typeface="Times New Roman" panose="02020603050405020304" pitchFamily="18" charset="0"/>
              </a:rPr>
              <a:t>REMUNERAÇÃO POR DIREITO DE IMAGEM NÃO TEM NATUREZA TRABALHISTA (NÃO INCIDEM CONTRIBUIÇÕES SOBRE FOLHA OU FGTS) </a:t>
            </a:r>
            <a:endParaRPr lang="pt-BR" sz="3200" dirty="0">
              <a:effectLst/>
              <a:latin typeface="Times New Roman" panose="02020603050405020304" pitchFamily="18" charset="0"/>
              <a:ea typeface="Times New Roman" panose="02020603050405020304" pitchFamily="18" charset="0"/>
            </a:endParaRPr>
          </a:p>
          <a:p>
            <a:pPr marL="450215" algn="just"/>
            <a:r>
              <a:rPr lang="pt-BR" sz="3200" b="1" u="none" strike="noStrike" dirty="0">
                <a:effectLst/>
                <a:latin typeface="Times New Roman" panose="02020603050405020304" pitchFamily="18" charset="0"/>
                <a:ea typeface="Times New Roman" panose="02020603050405020304" pitchFamily="18" charset="0"/>
              </a:rPr>
              <a:t> </a:t>
            </a:r>
            <a:endParaRPr lang="pt-BR" sz="3200" dirty="0">
              <a:effectLst/>
              <a:latin typeface="Times New Roman" panose="02020603050405020304" pitchFamily="18" charset="0"/>
              <a:ea typeface="Times New Roman" panose="02020603050405020304" pitchFamily="18" charset="0"/>
            </a:endParaRPr>
          </a:p>
          <a:p>
            <a:pPr marL="450215" algn="just"/>
            <a:r>
              <a:rPr lang="pt-BR" sz="3200" b="1" u="sng" dirty="0">
                <a:effectLst/>
                <a:latin typeface="Times New Roman" panose="02020603050405020304" pitchFamily="18" charset="0"/>
                <a:ea typeface="Times New Roman" panose="02020603050405020304" pitchFamily="18" charset="0"/>
              </a:rPr>
              <a:t>LIMITES ENTRE SALÁRIO E REMUNERAÇÃO POR DIREITO DE IMAGEM = SOLUÇÃO E PROBLEMA</a:t>
            </a:r>
            <a:endParaRPr lang="pt-BR" sz="3200" dirty="0">
              <a:effectLst/>
              <a:latin typeface="Times New Roman" panose="02020603050405020304" pitchFamily="18" charset="0"/>
              <a:ea typeface="Times New Roman" panose="02020603050405020304" pitchFamily="18" charset="0"/>
            </a:endParaRPr>
          </a:p>
          <a:p>
            <a:pPr marL="114300" marR="0" lvl="0" algn="just" rtl="0">
              <a:lnSpc>
                <a:spcPct val="150000"/>
              </a:lnSpc>
              <a:spcBef>
                <a:spcPts val="0"/>
              </a:spcBef>
              <a:spcAft>
                <a:spcPts val="0"/>
              </a:spcAft>
              <a:buClr>
                <a:srgbClr val="22304F"/>
              </a:buClr>
              <a:buSzPts val="1800"/>
            </a:pPr>
            <a:endParaRPr lang="pt-BR" sz="3200" b="0" i="0" u="none" strike="noStrike" cap="none" dirty="0">
              <a:solidFill>
                <a:srgbClr val="22304F"/>
              </a:solidFill>
              <a:latin typeface="Bitter"/>
              <a:ea typeface="Bitter"/>
              <a:cs typeface="Bitter"/>
              <a:sym typeface="Bitter"/>
            </a:endParaRPr>
          </a:p>
          <a:p>
            <a:pPr marL="114300" marR="0" lvl="0" algn="just" rtl="0">
              <a:lnSpc>
                <a:spcPct val="150000"/>
              </a:lnSpc>
              <a:spcBef>
                <a:spcPts val="0"/>
              </a:spcBef>
              <a:spcAft>
                <a:spcPts val="0"/>
              </a:spcAft>
              <a:buClr>
                <a:srgbClr val="22304F"/>
              </a:buClr>
              <a:buSzPts val="1800"/>
            </a:pPr>
            <a:endParaRPr lang="pt-BR" sz="3200" b="0" i="0" u="none" strike="noStrike" cap="none" dirty="0">
              <a:solidFill>
                <a:srgbClr val="22304F"/>
              </a:solidFill>
              <a:latin typeface="Bitter"/>
              <a:ea typeface="Bitter"/>
              <a:cs typeface="Bitter"/>
              <a:sym typeface="Bitter"/>
            </a:endParaRPr>
          </a:p>
          <a:p>
            <a:pPr marR="0" lvl="0" algn="just" rtl="0">
              <a:spcBef>
                <a:spcPts val="0"/>
              </a:spcBef>
              <a:spcAft>
                <a:spcPts val="0"/>
              </a:spcAft>
              <a:buClr>
                <a:srgbClr val="22304F"/>
              </a:buClr>
              <a:buSzPts val="1800"/>
            </a:pPr>
            <a:endParaRPr lang="pt-BR" sz="3200" b="0" i="0" u="none" strike="noStrike" cap="none" dirty="0">
              <a:solidFill>
                <a:srgbClr val="22304F"/>
              </a:solidFill>
              <a:latin typeface="Bitter"/>
              <a:ea typeface="Bitter"/>
              <a:cs typeface="Bitter"/>
              <a:sym typeface="Bitter"/>
            </a:endParaRPr>
          </a:p>
          <a:p>
            <a:pPr marL="457200" marR="0" lvl="0" indent="-342900" algn="just" rtl="0">
              <a:lnSpc>
                <a:spcPct val="150000"/>
              </a:lnSpc>
              <a:spcBef>
                <a:spcPts val="0"/>
              </a:spcBef>
              <a:spcAft>
                <a:spcPts val="0"/>
              </a:spcAft>
              <a:buClr>
                <a:srgbClr val="22304F"/>
              </a:buClr>
              <a:buSzPts val="1800"/>
              <a:buFont typeface="Bitter"/>
              <a:buChar char="●"/>
            </a:pPr>
            <a:endParaRPr lang="en-US" sz="1800" b="0" i="0" u="none" strike="noStrike" cap="none" dirty="0">
              <a:solidFill>
                <a:srgbClr val="22304F"/>
              </a:solidFill>
              <a:latin typeface="Bitter"/>
              <a:ea typeface="Bitter"/>
              <a:cs typeface="Bitter"/>
              <a:sym typeface="Bitter"/>
            </a:endParaRPr>
          </a:p>
        </p:txBody>
      </p:sp>
      <p:sp>
        <p:nvSpPr>
          <p:cNvPr id="160" name="Google Shape;160;p20"/>
          <p:cNvSpPr/>
          <p:nvPr/>
        </p:nvSpPr>
        <p:spPr>
          <a:xfrm>
            <a:off x="10120964" y="168463"/>
            <a:ext cx="806100" cy="97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89870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8" name="Google Shape;158;p20"/>
          <p:cNvSpPr/>
          <p:nvPr/>
        </p:nvSpPr>
        <p:spPr>
          <a:xfrm>
            <a:off x="577000" y="168459"/>
            <a:ext cx="10984736" cy="5067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2600"/>
              <a:buFont typeface="Arial"/>
              <a:buNone/>
            </a:pPr>
            <a:r>
              <a:rPr lang="pt-BR" sz="2800" b="0" i="0" u="none" strike="noStrike" cap="all" dirty="0">
                <a:solidFill>
                  <a:srgbClr val="22304F"/>
                </a:solidFill>
                <a:latin typeface="Bitter"/>
                <a:ea typeface="Bitter"/>
                <a:cs typeface="Bitter"/>
                <a:sym typeface="Bitter"/>
              </a:rPr>
              <a:t>DIREITO DE IMAGEM: FUNÇÃO LABORAL DE JOGADOR X "CESSÃO" DE IMAGEM</a:t>
            </a:r>
          </a:p>
        </p:txBody>
      </p:sp>
      <p:sp>
        <p:nvSpPr>
          <p:cNvPr id="159" name="Google Shape;159;p20"/>
          <p:cNvSpPr/>
          <p:nvPr/>
        </p:nvSpPr>
        <p:spPr>
          <a:xfrm>
            <a:off x="577000" y="1217139"/>
            <a:ext cx="11199364" cy="5640861"/>
          </a:xfrm>
          <a:prstGeom prst="rect">
            <a:avLst/>
          </a:prstGeom>
          <a:noFill/>
          <a:ln>
            <a:noFill/>
          </a:ln>
        </p:spPr>
        <p:txBody>
          <a:bodyPr spcFirstLastPara="1" wrap="square" lIns="91425" tIns="45700" rIns="91425" bIns="45700" anchor="t" anchorCtr="0">
            <a:noAutofit/>
          </a:bodyPr>
          <a:lstStyle/>
          <a:p>
            <a:pPr marL="457200" marR="0" lvl="0" indent="-342900" algn="just" rtl="0">
              <a:spcBef>
                <a:spcPts val="0"/>
              </a:spcBef>
              <a:spcAft>
                <a:spcPts val="0"/>
              </a:spcAft>
              <a:buClr>
                <a:srgbClr val="22304F"/>
              </a:buClr>
              <a:buSzPts val="1800"/>
              <a:buFont typeface="Bitter"/>
              <a:buChar char="●"/>
            </a:pPr>
            <a:r>
              <a:rPr lang="pt-BR" sz="1600" b="1" i="0" u="sng" strike="noStrike" cap="none" dirty="0">
                <a:solidFill>
                  <a:srgbClr val="22304F"/>
                </a:solidFill>
                <a:latin typeface="Bitter"/>
                <a:ea typeface="Bitter"/>
                <a:cs typeface="Bitter"/>
                <a:sym typeface="Bitter"/>
              </a:rPr>
              <a:t>FGTS</a:t>
            </a:r>
            <a:r>
              <a:rPr lang="pt-BR" sz="1600" b="0" i="0" u="none" strike="noStrike" cap="none" dirty="0">
                <a:solidFill>
                  <a:srgbClr val="22304F"/>
                </a:solidFill>
                <a:latin typeface="Bitter"/>
                <a:ea typeface="Bitter"/>
                <a:cs typeface="Bitter"/>
                <a:sym typeface="Bitter"/>
              </a:rPr>
              <a:t> - Caso SCCP (Processo nº 0003209-63.2015.4.03.6100 – 1ª Turma – TRF 3, em 09/05/2019):</a:t>
            </a:r>
          </a:p>
          <a:p>
            <a:pPr marL="114300" marR="0" lvl="0" algn="just" rtl="0">
              <a:spcBef>
                <a:spcPts val="0"/>
              </a:spcBef>
              <a:spcAft>
                <a:spcPts val="0"/>
              </a:spcAft>
              <a:buClr>
                <a:srgbClr val="22304F"/>
              </a:buClr>
              <a:buSzPts val="1800"/>
            </a:pPr>
            <a:endParaRPr lang="pt-BR" sz="1600" b="0" i="0" u="none" strike="noStrike" cap="none" dirty="0">
              <a:solidFill>
                <a:srgbClr val="22304F"/>
              </a:solidFill>
              <a:latin typeface="Bitter"/>
              <a:ea typeface="Bitter"/>
              <a:cs typeface="Bitter"/>
              <a:sym typeface="Bitter"/>
            </a:endParaRPr>
          </a:p>
          <a:p>
            <a:pPr marL="114300" marR="0" lvl="0" algn="just" rtl="0">
              <a:spcBef>
                <a:spcPts val="0"/>
              </a:spcBef>
              <a:spcAft>
                <a:spcPts val="0"/>
              </a:spcAft>
              <a:buClr>
                <a:srgbClr val="22304F"/>
              </a:buClr>
              <a:buSzPts val="1800"/>
            </a:pPr>
            <a:r>
              <a:rPr lang="pt-BR" sz="1600" b="0" i="0" u="none" strike="noStrike" cap="none" dirty="0">
                <a:solidFill>
                  <a:srgbClr val="22304F"/>
                </a:solidFill>
                <a:latin typeface="Bitter"/>
                <a:ea typeface="Bitter"/>
                <a:cs typeface="Bitter"/>
                <a:sym typeface="Bitter"/>
              </a:rPr>
              <a:t>“APELAÇÃO. PARCELAMENTO. CONTRATO FIRMADO COM A CEF. LEGITIMIDADE PASSIVA. DIREITO DE IMAGEM. NATUREZA SALARIAL. INCIDÊNCIA DE CONTRIBUIÇÃO AO FGTS. RECURSOS PROVIDOS.</a:t>
            </a:r>
          </a:p>
          <a:p>
            <a:pPr marL="114300" marR="0" lvl="0" algn="just" rtl="0">
              <a:spcBef>
                <a:spcPts val="0"/>
              </a:spcBef>
              <a:spcAft>
                <a:spcPts val="0"/>
              </a:spcAft>
              <a:buClr>
                <a:srgbClr val="22304F"/>
              </a:buClr>
              <a:buSzPts val="1800"/>
            </a:pPr>
            <a:r>
              <a:rPr lang="pt-BR" sz="1600" b="0" i="0" u="none" strike="noStrike" cap="none" dirty="0">
                <a:solidFill>
                  <a:srgbClr val="22304F"/>
                </a:solidFill>
                <a:latin typeface="Bitter"/>
                <a:ea typeface="Bitter"/>
                <a:cs typeface="Bitter"/>
                <a:sym typeface="Bitter"/>
              </a:rPr>
              <a:t>(...)</a:t>
            </a:r>
          </a:p>
          <a:p>
            <a:pPr marL="114300" marR="0" lvl="0" algn="just" rtl="0">
              <a:spcBef>
                <a:spcPts val="0"/>
              </a:spcBef>
              <a:spcAft>
                <a:spcPts val="0"/>
              </a:spcAft>
              <a:buClr>
                <a:srgbClr val="22304F"/>
              </a:buClr>
              <a:buSzPts val="1800"/>
            </a:pPr>
            <a:r>
              <a:rPr lang="pt-BR" sz="1600" b="0" i="0" u="none" strike="noStrike" cap="none" dirty="0">
                <a:solidFill>
                  <a:srgbClr val="22304F"/>
                </a:solidFill>
                <a:latin typeface="Bitter"/>
                <a:ea typeface="Bitter"/>
                <a:cs typeface="Bitter"/>
                <a:sym typeface="Bitter"/>
              </a:rPr>
              <a:t>IV. Nos termos do atual entendimento do Tribunal Superior do Trabalho, a parcela auferida pelo atleta profissional de futebol a título de direito de imagem possui natureza salarial, por se tratar de verba paga por força do contrato de emprego.</a:t>
            </a:r>
          </a:p>
          <a:p>
            <a:pPr marL="114300" marR="0" lvl="0" algn="just" rtl="0">
              <a:spcBef>
                <a:spcPts val="0"/>
              </a:spcBef>
              <a:spcAft>
                <a:spcPts val="0"/>
              </a:spcAft>
              <a:buClr>
                <a:srgbClr val="22304F"/>
              </a:buClr>
              <a:buSzPts val="1800"/>
            </a:pPr>
            <a:r>
              <a:rPr lang="pt-BR" sz="1600" b="0" i="0" u="none" strike="noStrike" cap="none" dirty="0">
                <a:solidFill>
                  <a:srgbClr val="22304F"/>
                </a:solidFill>
                <a:latin typeface="Bitter"/>
                <a:ea typeface="Bitter"/>
                <a:cs typeface="Bitter"/>
                <a:sym typeface="Bitter"/>
              </a:rPr>
              <a:t>V. Destarte, considerando que as parcelas pagas a título de direito de imagem integram a remuneração dos atletas, conforme entendimento do Tribunal Superior do Trabalho, deverá incidir as respectivas contribuições sociais prevista na Lei Complementar nº 110/01 e ao FGTS sobre as referidas verbas.</a:t>
            </a:r>
          </a:p>
          <a:p>
            <a:pPr marL="114300" marR="0" lvl="0" algn="just" rtl="0">
              <a:spcBef>
                <a:spcPts val="0"/>
              </a:spcBef>
              <a:spcAft>
                <a:spcPts val="0"/>
              </a:spcAft>
              <a:buClr>
                <a:srgbClr val="22304F"/>
              </a:buClr>
              <a:buSzPts val="1800"/>
            </a:pPr>
            <a:r>
              <a:rPr lang="pt-BR" sz="1600" b="0" i="0" u="none" strike="noStrike" cap="none" dirty="0">
                <a:solidFill>
                  <a:srgbClr val="22304F"/>
                </a:solidFill>
                <a:latin typeface="Bitter"/>
                <a:ea typeface="Bitter"/>
                <a:cs typeface="Bitter"/>
                <a:sym typeface="Bitter"/>
              </a:rPr>
              <a:t>VI. Apelações da Caixa Econômica Federal - CEF e da União Federal providas.” (destaques parcialmente acrescidos) (DE 31/05/2019)</a:t>
            </a:r>
          </a:p>
          <a:p>
            <a:pPr marL="114300" marR="0" lvl="0" algn="just" rtl="0">
              <a:spcBef>
                <a:spcPts val="0"/>
              </a:spcBef>
              <a:spcAft>
                <a:spcPts val="0"/>
              </a:spcAft>
              <a:buClr>
                <a:srgbClr val="22304F"/>
              </a:buClr>
              <a:buSzPts val="1800"/>
            </a:pPr>
            <a:endParaRPr lang="pt-BR" sz="1600" dirty="0">
              <a:solidFill>
                <a:srgbClr val="22304F"/>
              </a:solidFill>
              <a:latin typeface="Bitter"/>
              <a:ea typeface="Bitter"/>
              <a:cs typeface="Bitter"/>
              <a:sym typeface="Bitter"/>
            </a:endParaRPr>
          </a:p>
          <a:p>
            <a:pPr marL="400050" marR="0" lvl="0" indent="-285750" algn="just" rtl="0">
              <a:spcBef>
                <a:spcPts val="0"/>
              </a:spcBef>
              <a:spcAft>
                <a:spcPts val="0"/>
              </a:spcAft>
              <a:buClr>
                <a:srgbClr val="22304F"/>
              </a:buClr>
              <a:buSzPts val="1800"/>
              <a:buFont typeface="Arial" panose="020B0604020202020204" pitchFamily="34" charset="0"/>
              <a:buChar char="•"/>
            </a:pPr>
            <a:r>
              <a:rPr lang="pt-BR" sz="1600" b="0" i="0" u="none" strike="noStrike" cap="none" dirty="0">
                <a:solidFill>
                  <a:srgbClr val="22304F"/>
                </a:solidFill>
                <a:latin typeface="Bitter"/>
                <a:ea typeface="Bitter"/>
                <a:cs typeface="Bitter"/>
                <a:sym typeface="Bitter"/>
              </a:rPr>
              <a:t>CARF (Grêmio – Processo n º 11080.728104/2011-17 – 2ª Turma da CSRF – j. 29/01/2019):</a:t>
            </a:r>
          </a:p>
          <a:p>
            <a:pPr marL="400050" marR="0" lvl="0" indent="-285750" algn="just" rtl="0">
              <a:spcBef>
                <a:spcPts val="0"/>
              </a:spcBef>
              <a:spcAft>
                <a:spcPts val="0"/>
              </a:spcAft>
              <a:buClr>
                <a:srgbClr val="22304F"/>
              </a:buClr>
              <a:buSzPts val="1800"/>
              <a:buFont typeface="Arial" panose="020B0604020202020204" pitchFamily="34" charset="0"/>
              <a:buChar char="•"/>
            </a:pPr>
            <a:endParaRPr lang="pt-BR" sz="1600" dirty="0">
              <a:solidFill>
                <a:srgbClr val="22304F"/>
              </a:solidFill>
              <a:latin typeface="Bitter"/>
              <a:ea typeface="Bitter"/>
              <a:cs typeface="Bitter"/>
              <a:sym typeface="Bitter"/>
            </a:endParaRPr>
          </a:p>
          <a:p>
            <a:pPr marL="114300" marR="0" lvl="0" algn="just" rtl="0">
              <a:spcBef>
                <a:spcPts val="0"/>
              </a:spcBef>
              <a:spcAft>
                <a:spcPts val="0"/>
              </a:spcAft>
              <a:buClr>
                <a:srgbClr val="22304F"/>
              </a:buClr>
              <a:buSzPts val="1800"/>
            </a:pPr>
            <a:r>
              <a:rPr lang="pt-BR" sz="1600" b="0" i="0" u="none" strike="noStrike" cap="none" dirty="0">
                <a:solidFill>
                  <a:srgbClr val="22304F"/>
                </a:solidFill>
                <a:latin typeface="Bitter"/>
                <a:ea typeface="Bitter"/>
                <a:cs typeface="Bitter"/>
                <a:sym typeface="Bitter"/>
              </a:rPr>
              <a:t>“SALÁRIO DE CONTRIBUIÇÃO. CESSÃO DE DIREITO DE IMAGEM. ATLETA PROFISSIONAL DE FUTEBOL. AUSÊNCIA DE PREVISÃO DE EXCLUSÃO DO CONCEITO DE SALÁRIO DE CONTRIBUIÇÃO. INCIDÊNCIA.</a:t>
            </a:r>
          </a:p>
          <a:p>
            <a:pPr marL="114300" marR="0" lvl="0" algn="just" rtl="0">
              <a:spcBef>
                <a:spcPts val="0"/>
              </a:spcBef>
              <a:spcAft>
                <a:spcPts val="0"/>
              </a:spcAft>
              <a:buClr>
                <a:srgbClr val="22304F"/>
              </a:buClr>
              <a:buSzPts val="1800"/>
            </a:pPr>
            <a:r>
              <a:rPr lang="pt-BR" sz="1600" b="0" i="0" u="none" strike="noStrike" cap="none" dirty="0">
                <a:solidFill>
                  <a:srgbClr val="22304F"/>
                </a:solidFill>
                <a:latin typeface="Bitter"/>
                <a:ea typeface="Bitter"/>
                <a:cs typeface="Bitter"/>
                <a:sym typeface="Bitter"/>
              </a:rPr>
              <a:t>Integram o salário de contribuição do atleta profissional de futebol e equipe de futebol os rendimentos auferidos a título de direito de imagem, por se constituir em verba remuneratória, independente do título e da forma de percepção da renda.</a:t>
            </a:r>
          </a:p>
          <a:p>
            <a:pPr marL="114300" marR="0" lvl="0" algn="just" rtl="0">
              <a:spcBef>
                <a:spcPts val="0"/>
              </a:spcBef>
              <a:spcAft>
                <a:spcPts val="0"/>
              </a:spcAft>
              <a:buClr>
                <a:srgbClr val="22304F"/>
              </a:buClr>
              <a:buSzPts val="1800"/>
            </a:pPr>
            <a:r>
              <a:rPr lang="pt-BR" sz="1600" b="0" i="0" u="none" strike="noStrike" cap="none" dirty="0">
                <a:solidFill>
                  <a:srgbClr val="22304F"/>
                </a:solidFill>
                <a:latin typeface="Bitter"/>
                <a:ea typeface="Bitter"/>
                <a:cs typeface="Bitter"/>
                <a:sym typeface="Bitter"/>
              </a:rPr>
              <a:t>As verbas pagas a titulo de cessão de imagem integram o salário de contribuição pois não se enquadram nas exceções previstas no § 9° do art. 28 da Lei n° 8.212/91.” </a:t>
            </a:r>
          </a:p>
          <a:p>
            <a:pPr marL="114300" marR="0" lvl="0" algn="just" rtl="0">
              <a:spcBef>
                <a:spcPts val="0"/>
              </a:spcBef>
              <a:spcAft>
                <a:spcPts val="0"/>
              </a:spcAft>
              <a:buClr>
                <a:srgbClr val="22304F"/>
              </a:buClr>
              <a:buSzPts val="1800"/>
            </a:pPr>
            <a:endParaRPr lang="pt-BR" sz="1600" b="0" i="0" u="none" strike="noStrike" cap="none" dirty="0">
              <a:solidFill>
                <a:srgbClr val="22304F"/>
              </a:solidFill>
              <a:latin typeface="Bitter"/>
              <a:ea typeface="Bitter"/>
              <a:cs typeface="Bitter"/>
              <a:sym typeface="Bitter"/>
            </a:endParaRPr>
          </a:p>
          <a:p>
            <a:pPr marL="457200" marR="0" lvl="0" indent="-342900" algn="just" rtl="0">
              <a:lnSpc>
                <a:spcPct val="150000"/>
              </a:lnSpc>
              <a:spcBef>
                <a:spcPts val="0"/>
              </a:spcBef>
              <a:spcAft>
                <a:spcPts val="0"/>
              </a:spcAft>
              <a:buClr>
                <a:srgbClr val="22304F"/>
              </a:buClr>
              <a:buSzPts val="1800"/>
              <a:buFont typeface="Bitter"/>
              <a:buChar char="●"/>
            </a:pPr>
            <a:endParaRPr lang="pt-BR" sz="1600" b="0" i="0" u="none" strike="noStrike" cap="none" dirty="0">
              <a:solidFill>
                <a:srgbClr val="22304F"/>
              </a:solidFill>
              <a:latin typeface="Bitter"/>
              <a:ea typeface="Bitter"/>
              <a:cs typeface="Bitter"/>
              <a:sym typeface="Bitter"/>
            </a:endParaRPr>
          </a:p>
          <a:p>
            <a:pPr marL="114300" marR="0" lvl="0" algn="just" rtl="0">
              <a:lnSpc>
                <a:spcPct val="150000"/>
              </a:lnSpc>
              <a:spcBef>
                <a:spcPts val="0"/>
              </a:spcBef>
              <a:spcAft>
                <a:spcPts val="0"/>
              </a:spcAft>
              <a:buClr>
                <a:srgbClr val="22304F"/>
              </a:buClr>
              <a:buSzPts val="1800"/>
            </a:pPr>
            <a:endParaRPr lang="pt-BR" sz="1600" b="0" i="0" u="none" strike="noStrike" cap="none" dirty="0">
              <a:solidFill>
                <a:srgbClr val="22304F"/>
              </a:solidFill>
              <a:latin typeface="Bitter"/>
              <a:ea typeface="Bitter"/>
              <a:cs typeface="Bitter"/>
              <a:sym typeface="Bitter"/>
            </a:endParaRPr>
          </a:p>
          <a:p>
            <a:pPr marL="114300" marR="0" lvl="0" algn="just" rtl="0">
              <a:lnSpc>
                <a:spcPct val="150000"/>
              </a:lnSpc>
              <a:spcBef>
                <a:spcPts val="0"/>
              </a:spcBef>
              <a:spcAft>
                <a:spcPts val="0"/>
              </a:spcAft>
              <a:buClr>
                <a:srgbClr val="22304F"/>
              </a:buClr>
              <a:buSzPts val="1800"/>
            </a:pPr>
            <a:endParaRPr lang="pt-BR" sz="1600" b="0" i="0" u="none" strike="noStrike" cap="none" dirty="0">
              <a:solidFill>
                <a:srgbClr val="22304F"/>
              </a:solidFill>
              <a:latin typeface="Bitter"/>
              <a:ea typeface="Bitter"/>
              <a:cs typeface="Bitter"/>
              <a:sym typeface="Bitter"/>
            </a:endParaRPr>
          </a:p>
          <a:p>
            <a:pPr marR="0" lvl="0" algn="just" rtl="0">
              <a:spcBef>
                <a:spcPts val="0"/>
              </a:spcBef>
              <a:spcAft>
                <a:spcPts val="0"/>
              </a:spcAft>
              <a:buClr>
                <a:srgbClr val="22304F"/>
              </a:buClr>
              <a:buSzPts val="1800"/>
            </a:pPr>
            <a:endParaRPr lang="pt-BR" sz="800" b="0" i="0" u="none" strike="noStrike" cap="none" dirty="0">
              <a:solidFill>
                <a:srgbClr val="22304F"/>
              </a:solidFill>
              <a:latin typeface="Bitter"/>
              <a:ea typeface="Bitter"/>
              <a:cs typeface="Bitter"/>
              <a:sym typeface="Bitter"/>
            </a:endParaRPr>
          </a:p>
          <a:p>
            <a:pPr marL="457200" marR="0" lvl="0" indent="-342900" algn="just" rtl="0">
              <a:lnSpc>
                <a:spcPct val="150000"/>
              </a:lnSpc>
              <a:spcBef>
                <a:spcPts val="0"/>
              </a:spcBef>
              <a:spcAft>
                <a:spcPts val="0"/>
              </a:spcAft>
              <a:buClr>
                <a:srgbClr val="22304F"/>
              </a:buClr>
              <a:buSzPts val="1800"/>
              <a:buFont typeface="Bitter"/>
              <a:buChar char="●"/>
            </a:pPr>
            <a:endParaRPr lang="en-US" sz="1800" b="0" i="0" u="none" strike="noStrike" cap="none" dirty="0">
              <a:solidFill>
                <a:srgbClr val="22304F"/>
              </a:solidFill>
              <a:latin typeface="Bitter"/>
              <a:ea typeface="Bitter"/>
              <a:cs typeface="Bitter"/>
              <a:sym typeface="Bitter"/>
            </a:endParaRPr>
          </a:p>
        </p:txBody>
      </p:sp>
      <p:sp>
        <p:nvSpPr>
          <p:cNvPr id="160" name="Google Shape;160;p20"/>
          <p:cNvSpPr/>
          <p:nvPr/>
        </p:nvSpPr>
        <p:spPr>
          <a:xfrm>
            <a:off x="10120964" y="168463"/>
            <a:ext cx="806100" cy="97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2907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7" name="Google Shape;157;p20"/>
          <p:cNvSpPr txBox="1"/>
          <p:nvPr/>
        </p:nvSpPr>
        <p:spPr>
          <a:xfrm>
            <a:off x="430968" y="6462147"/>
            <a:ext cx="66351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B18D32"/>
              </a:solidFill>
              <a:latin typeface="Arial"/>
              <a:ea typeface="Arial"/>
              <a:cs typeface="Arial"/>
              <a:sym typeface="Arial"/>
            </a:endParaRPr>
          </a:p>
        </p:txBody>
      </p:sp>
      <p:sp>
        <p:nvSpPr>
          <p:cNvPr id="158" name="Google Shape;158;p20"/>
          <p:cNvSpPr/>
          <p:nvPr/>
        </p:nvSpPr>
        <p:spPr>
          <a:xfrm>
            <a:off x="576998" y="419469"/>
            <a:ext cx="8631655" cy="5067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2600"/>
              <a:buFont typeface="Arial"/>
              <a:buNone/>
            </a:pPr>
            <a:r>
              <a:rPr lang="pt-BR" sz="2600" b="1" i="0" u="none" strike="noStrike" cap="none" dirty="0">
                <a:solidFill>
                  <a:srgbClr val="22304F"/>
                </a:solidFill>
                <a:latin typeface="Bitter"/>
                <a:ea typeface="Bitter"/>
                <a:cs typeface="Bitter"/>
                <a:sym typeface="Bitter"/>
              </a:rPr>
              <a:t>REGIMES DE TRIBUTAÇÃO DA PESSOA JURÍDICA</a:t>
            </a:r>
            <a:endParaRPr lang="pt-BR" sz="2600" b="1" i="0" u="none" strike="noStrike" cap="none" dirty="0">
              <a:solidFill>
                <a:srgbClr val="B2954A"/>
              </a:solidFill>
              <a:latin typeface="Bitter"/>
              <a:ea typeface="Bitter"/>
              <a:cs typeface="Bitter"/>
              <a:sym typeface="Bitter"/>
            </a:endParaRPr>
          </a:p>
        </p:txBody>
      </p:sp>
      <p:sp>
        <p:nvSpPr>
          <p:cNvPr id="159" name="Google Shape;159;p20"/>
          <p:cNvSpPr/>
          <p:nvPr/>
        </p:nvSpPr>
        <p:spPr>
          <a:xfrm>
            <a:off x="576998" y="1078306"/>
            <a:ext cx="10695900" cy="4903840"/>
          </a:xfrm>
          <a:prstGeom prst="rect">
            <a:avLst/>
          </a:prstGeom>
          <a:noFill/>
          <a:ln>
            <a:noFill/>
          </a:ln>
        </p:spPr>
        <p:txBody>
          <a:bodyPr spcFirstLastPara="1" wrap="square" lIns="91425" tIns="45700" rIns="91425" bIns="45700" anchor="t" anchorCtr="0">
            <a:noAutofit/>
          </a:bodyPr>
          <a:lstStyle/>
          <a:p>
            <a:pPr marL="457200" marR="0" lvl="0" indent="-342900" algn="just" rtl="0">
              <a:lnSpc>
                <a:spcPct val="150000"/>
              </a:lnSpc>
              <a:spcBef>
                <a:spcPts val="0"/>
              </a:spcBef>
              <a:spcAft>
                <a:spcPts val="0"/>
              </a:spcAft>
              <a:buClr>
                <a:srgbClr val="22304F"/>
              </a:buClr>
              <a:buSzPts val="1800"/>
              <a:buFont typeface="Bitter"/>
              <a:buChar char="●"/>
            </a:pPr>
            <a:r>
              <a:rPr lang="en-US" sz="1800" b="0" i="0" u="none" strike="noStrike" cap="none" dirty="0">
                <a:solidFill>
                  <a:srgbClr val="22304F"/>
                </a:solidFill>
                <a:latin typeface="Bitter"/>
                <a:ea typeface="Bitter"/>
                <a:cs typeface="Bitter"/>
                <a:sym typeface="Bitter"/>
              </a:rPr>
              <a:t>SIMPLES NACIONAL</a:t>
            </a:r>
          </a:p>
          <a:p>
            <a:pPr marL="400050" marR="0" lvl="0" indent="-285750" algn="just" rtl="0">
              <a:lnSpc>
                <a:spcPct val="150000"/>
              </a:lnSpc>
              <a:spcBef>
                <a:spcPts val="0"/>
              </a:spcBef>
              <a:spcAft>
                <a:spcPts val="0"/>
              </a:spcAft>
              <a:buClr>
                <a:srgbClr val="22304F"/>
              </a:buClr>
              <a:buSzPts val="1800"/>
              <a:buFont typeface="Arial" panose="020B0604020202020204" pitchFamily="34" charset="0"/>
              <a:buChar char="•"/>
            </a:pPr>
            <a:r>
              <a:rPr lang="pt-BR" sz="1800" b="0" i="0" u="none" strike="noStrike" cap="none" dirty="0">
                <a:solidFill>
                  <a:srgbClr val="22304F"/>
                </a:solidFill>
                <a:latin typeface="Bitter"/>
                <a:ea typeface="Bitter"/>
                <a:cs typeface="Bitter"/>
                <a:sym typeface="Bitter"/>
              </a:rPr>
              <a:t>Opção de Sistema Integrado de Pagamento de Tributos para microempresas e empresas de pequeno porte (receita bruta no ano calendário anterior igual ou inferior a R$ 4.800.000,00 ), englobando IRPJ, CSLL, PIS, COFINS, IPI, INSS a cargo do empregador, ICMS e ISS.</a:t>
            </a:r>
          </a:p>
          <a:p>
            <a:pPr marL="400050" marR="0" lvl="0" indent="-285750" algn="just" rtl="0">
              <a:lnSpc>
                <a:spcPct val="150000"/>
              </a:lnSpc>
              <a:spcBef>
                <a:spcPts val="0"/>
              </a:spcBef>
              <a:spcAft>
                <a:spcPts val="0"/>
              </a:spcAft>
              <a:buClr>
                <a:srgbClr val="22304F"/>
              </a:buClr>
              <a:buSzPts val="1800"/>
              <a:buFont typeface="Arial" panose="020B0604020202020204" pitchFamily="34" charset="0"/>
              <a:buChar char="•"/>
            </a:pPr>
            <a:r>
              <a:rPr lang="pt-BR" sz="1800" b="0" i="0" u="none" strike="noStrike" cap="none" dirty="0">
                <a:solidFill>
                  <a:srgbClr val="22304F"/>
                </a:solidFill>
                <a:latin typeface="Bitter"/>
                <a:ea typeface="Bitter"/>
                <a:cs typeface="Bitter"/>
                <a:sym typeface="Bitter"/>
              </a:rPr>
              <a:t>percentuais de 4,5% a 33%, sobre receita bruto, acrescidos de 0,5% quando contribuinte do IPI, bem como de ICMS ou de ISS.</a:t>
            </a:r>
          </a:p>
          <a:p>
            <a:pPr marL="442913" marR="0" lvl="0" indent="-285750" algn="just" rtl="0">
              <a:lnSpc>
                <a:spcPct val="150000"/>
              </a:lnSpc>
              <a:spcBef>
                <a:spcPts val="0"/>
              </a:spcBef>
              <a:spcAft>
                <a:spcPts val="0"/>
              </a:spcAft>
              <a:buClr>
                <a:srgbClr val="22304F"/>
              </a:buClr>
              <a:buSzPts val="1800"/>
              <a:buFont typeface="Arial" panose="020B0604020202020204" pitchFamily="34" charset="0"/>
              <a:buChar char="•"/>
            </a:pPr>
            <a:r>
              <a:rPr lang="pt-BR" sz="1800" dirty="0">
                <a:solidFill>
                  <a:srgbClr val="22304F"/>
                </a:solidFill>
                <a:latin typeface="Bitter"/>
                <a:ea typeface="Bitter"/>
                <a:cs typeface="Bitter"/>
                <a:sym typeface="Bitter"/>
              </a:rPr>
              <a:t>Não podem optar: sociedades por ações; instituições financeiras ou equiparadas; atividades imobiliárias; que tenha sócio estrangeiro residente no exterior; de cujo capital participe entidade de administração pública; que seja filial, sucursal, agência ou representação de pessoa jurídica com sede no exterior; cujo sócio participe com mais de 10% do capital de outra empresa, com receita bruta global que ultrapasse R$ 4.800.000,00; que tenha</a:t>
            </a:r>
            <a:r>
              <a:rPr lang="pt-BR" sz="1800" dirty="0">
                <a:solidFill>
                  <a:srgbClr val="22304F"/>
                </a:solidFill>
                <a:latin typeface="Bitter"/>
                <a:sym typeface="Bitter"/>
              </a:rPr>
              <a:t> como sócia outra pessoa jurídica; </a:t>
            </a:r>
            <a:r>
              <a:rPr lang="pt-BR" altLang="pt-BR" sz="1800" dirty="0">
                <a:solidFill>
                  <a:srgbClr val="22304F"/>
                </a:solidFill>
                <a:latin typeface="Bitter"/>
              </a:rPr>
              <a:t>que participe do capital de outra pessoa jurídica, entre outras.</a:t>
            </a:r>
            <a:endParaRPr lang="pt-BR" sz="1800" dirty="0">
              <a:solidFill>
                <a:srgbClr val="22304F"/>
              </a:solidFill>
              <a:latin typeface="Bitter"/>
              <a:ea typeface="Bitter"/>
              <a:cs typeface="Bitter"/>
              <a:sym typeface="Bitter"/>
            </a:endParaRPr>
          </a:p>
          <a:p>
            <a:pPr marL="157163" marR="0" lvl="0" algn="just" rtl="0">
              <a:lnSpc>
                <a:spcPct val="150000"/>
              </a:lnSpc>
              <a:spcBef>
                <a:spcPts val="0"/>
              </a:spcBef>
              <a:spcAft>
                <a:spcPts val="0"/>
              </a:spcAft>
              <a:buClr>
                <a:srgbClr val="22304F"/>
              </a:buClr>
              <a:buSzPts val="1800"/>
            </a:pPr>
            <a:endParaRPr lang="pt-BR" sz="1800" b="0" i="0" u="none" strike="noStrike" cap="none" dirty="0">
              <a:solidFill>
                <a:srgbClr val="22304F"/>
              </a:solidFill>
              <a:latin typeface="Bitter"/>
              <a:ea typeface="Bitter"/>
              <a:cs typeface="Bitter"/>
              <a:sym typeface="Bitter"/>
            </a:endParaRPr>
          </a:p>
          <a:p>
            <a:pPr marL="114300" marR="0" lvl="0" algn="just" rtl="0">
              <a:lnSpc>
                <a:spcPct val="150000"/>
              </a:lnSpc>
              <a:spcBef>
                <a:spcPts val="0"/>
              </a:spcBef>
              <a:spcAft>
                <a:spcPts val="0"/>
              </a:spcAft>
              <a:buClr>
                <a:srgbClr val="22304F"/>
              </a:buClr>
              <a:buSzPts val="1800"/>
            </a:pPr>
            <a:endParaRPr lang="en-US" sz="1800" b="0" i="0" u="none" strike="noStrike" cap="none" dirty="0">
              <a:solidFill>
                <a:srgbClr val="22304F"/>
              </a:solidFill>
              <a:latin typeface="Bitter"/>
              <a:ea typeface="Bitter"/>
              <a:cs typeface="Bitter"/>
              <a:sym typeface="Bitter"/>
            </a:endParaRPr>
          </a:p>
        </p:txBody>
      </p:sp>
      <p:sp>
        <p:nvSpPr>
          <p:cNvPr id="160" name="Google Shape;160;p20"/>
          <p:cNvSpPr/>
          <p:nvPr/>
        </p:nvSpPr>
        <p:spPr>
          <a:xfrm>
            <a:off x="10120964" y="168463"/>
            <a:ext cx="806100" cy="97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45464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8" name="Google Shape;158;p20"/>
          <p:cNvSpPr/>
          <p:nvPr/>
        </p:nvSpPr>
        <p:spPr>
          <a:xfrm>
            <a:off x="576999" y="168459"/>
            <a:ext cx="10953739" cy="5067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2600"/>
              <a:buFont typeface="Arial"/>
              <a:buNone/>
            </a:pPr>
            <a:r>
              <a:rPr lang="pt-BR" sz="2800" b="0" i="0" u="none" strike="noStrike" cap="all" dirty="0" err="1">
                <a:solidFill>
                  <a:srgbClr val="22304F"/>
                </a:solidFill>
                <a:latin typeface="Bitter"/>
                <a:ea typeface="Bitter"/>
                <a:cs typeface="Bitter"/>
                <a:sym typeface="Bitter"/>
              </a:rPr>
              <a:t>Issqn</a:t>
            </a:r>
            <a:r>
              <a:rPr lang="pt-BR" sz="2800" b="0" i="0" u="none" strike="noStrike" cap="all" dirty="0">
                <a:solidFill>
                  <a:srgbClr val="22304F"/>
                </a:solidFill>
                <a:latin typeface="Bitter"/>
                <a:ea typeface="Bitter"/>
                <a:cs typeface="Bitter"/>
                <a:sym typeface="Bitter"/>
              </a:rPr>
              <a:t> sobre espetáculos desportivos, cessões de direitos e patrocínios</a:t>
            </a:r>
          </a:p>
        </p:txBody>
      </p:sp>
      <p:sp>
        <p:nvSpPr>
          <p:cNvPr id="159" name="Google Shape;159;p20"/>
          <p:cNvSpPr/>
          <p:nvPr/>
        </p:nvSpPr>
        <p:spPr>
          <a:xfrm>
            <a:off x="577000" y="1376506"/>
            <a:ext cx="11199364" cy="4516293"/>
          </a:xfrm>
          <a:prstGeom prst="rect">
            <a:avLst/>
          </a:prstGeom>
          <a:noFill/>
          <a:ln>
            <a:noFill/>
          </a:ln>
        </p:spPr>
        <p:txBody>
          <a:bodyPr spcFirstLastPara="1" wrap="square" lIns="91425" tIns="45700" rIns="91425" bIns="45700" anchor="t" anchorCtr="0">
            <a:noAutofit/>
          </a:bodyPr>
          <a:lstStyle/>
          <a:p>
            <a:pPr marL="457200" marR="0" lvl="0" indent="-342900" algn="just" rtl="0">
              <a:lnSpc>
                <a:spcPct val="150000"/>
              </a:lnSpc>
              <a:spcBef>
                <a:spcPts val="0"/>
              </a:spcBef>
              <a:spcAft>
                <a:spcPts val="0"/>
              </a:spcAft>
              <a:buClr>
                <a:srgbClr val="22304F"/>
              </a:buClr>
              <a:buSzPts val="1800"/>
              <a:buFont typeface="Bitter"/>
              <a:buChar char="●"/>
            </a:pPr>
            <a:r>
              <a:rPr lang="pt-BR" sz="1600" b="1" i="0" u="sng" strike="noStrike" cap="none" dirty="0">
                <a:solidFill>
                  <a:srgbClr val="22304F"/>
                </a:solidFill>
                <a:latin typeface="Bitter"/>
                <a:ea typeface="Bitter"/>
                <a:cs typeface="Bitter"/>
                <a:sym typeface="Bitter"/>
              </a:rPr>
              <a:t>LC 116/2003</a:t>
            </a:r>
            <a:r>
              <a:rPr lang="pt-BR" sz="1600" b="1" i="0" u="none" strike="noStrike" cap="none" dirty="0">
                <a:solidFill>
                  <a:srgbClr val="22304F"/>
                </a:solidFill>
                <a:latin typeface="Bitter"/>
                <a:ea typeface="Bitter"/>
                <a:cs typeface="Bitter"/>
                <a:sym typeface="Bitter"/>
              </a:rPr>
              <a:t>:</a:t>
            </a:r>
          </a:p>
          <a:p>
            <a:pPr marL="114300" marR="0" lvl="0" algn="just" rtl="0">
              <a:lnSpc>
                <a:spcPct val="150000"/>
              </a:lnSpc>
              <a:spcBef>
                <a:spcPts val="0"/>
              </a:spcBef>
              <a:spcAft>
                <a:spcPts val="0"/>
              </a:spcAft>
              <a:buClr>
                <a:srgbClr val="22304F"/>
              </a:buClr>
              <a:buSzPts val="1800"/>
            </a:pPr>
            <a:endParaRPr lang="pt-BR" sz="1600" b="0" i="0" u="none" strike="noStrike" cap="none" dirty="0">
              <a:solidFill>
                <a:srgbClr val="22304F"/>
              </a:solidFill>
              <a:latin typeface="Bitter"/>
              <a:ea typeface="Bitter"/>
              <a:cs typeface="Bitter"/>
              <a:sym typeface="Bitter"/>
            </a:endParaRPr>
          </a:p>
          <a:p>
            <a:pPr marL="114300" marR="0" lvl="0" algn="just" rtl="0">
              <a:spcBef>
                <a:spcPts val="0"/>
              </a:spcBef>
              <a:spcAft>
                <a:spcPts val="0"/>
              </a:spcAft>
              <a:buClr>
                <a:srgbClr val="22304F"/>
              </a:buClr>
              <a:buSzPts val="1800"/>
            </a:pPr>
            <a:r>
              <a:rPr lang="pt-BR" sz="1600" b="1" i="0" u="none" strike="noStrike" cap="none" dirty="0">
                <a:solidFill>
                  <a:srgbClr val="22304F"/>
                </a:solidFill>
                <a:latin typeface="Bitter"/>
                <a:ea typeface="Bitter"/>
                <a:cs typeface="Bitter"/>
                <a:sym typeface="Bitter"/>
              </a:rPr>
              <a:t>“Item 12 – Serviços de diversões, lazer, entretenimento e congêneres. </a:t>
            </a:r>
          </a:p>
          <a:p>
            <a:pPr marL="114300" marR="0" lvl="0" algn="just" rtl="0">
              <a:spcBef>
                <a:spcPts val="0"/>
              </a:spcBef>
              <a:spcAft>
                <a:spcPts val="0"/>
              </a:spcAft>
              <a:buClr>
                <a:srgbClr val="22304F"/>
              </a:buClr>
              <a:buSzPts val="1800"/>
            </a:pPr>
            <a:r>
              <a:rPr lang="pt-BR" sz="1600" b="1" i="0" u="none" strike="noStrike" cap="none" dirty="0">
                <a:solidFill>
                  <a:srgbClr val="22304F"/>
                </a:solidFill>
                <a:latin typeface="Bitter"/>
                <a:ea typeface="Bitter"/>
                <a:cs typeface="Bitter"/>
                <a:sym typeface="Bitter"/>
              </a:rPr>
              <a:t>Subitem 12.11 – Competições esportivas ou de destreza física ou intelectual, com ou sem a participação do espectador</a:t>
            </a:r>
            <a:r>
              <a:rPr lang="pt-BR" sz="1600" b="0" i="0" u="none" strike="noStrike" cap="none" dirty="0">
                <a:solidFill>
                  <a:srgbClr val="22304F"/>
                </a:solidFill>
                <a:latin typeface="Bitter"/>
                <a:ea typeface="Bitter"/>
                <a:cs typeface="Bitter"/>
                <a:sym typeface="Bitter"/>
              </a:rPr>
              <a:t>.” </a:t>
            </a:r>
          </a:p>
          <a:p>
            <a:pPr marL="114300" marR="0" lvl="0" algn="just" rtl="0">
              <a:spcBef>
                <a:spcPts val="0"/>
              </a:spcBef>
              <a:spcAft>
                <a:spcPts val="0"/>
              </a:spcAft>
              <a:buClr>
                <a:srgbClr val="22304F"/>
              </a:buClr>
              <a:buSzPts val="1800"/>
            </a:pPr>
            <a:endParaRPr lang="pt-BR" sz="1600" dirty="0">
              <a:solidFill>
                <a:srgbClr val="22304F"/>
              </a:solidFill>
              <a:latin typeface="Bitter"/>
              <a:ea typeface="Bitter"/>
              <a:cs typeface="Bitter"/>
              <a:sym typeface="Bitter"/>
            </a:endParaRPr>
          </a:p>
          <a:p>
            <a:pPr marL="114300" marR="0" lvl="0" algn="just" rtl="0">
              <a:spcBef>
                <a:spcPts val="0"/>
              </a:spcBef>
              <a:spcAft>
                <a:spcPts val="0"/>
              </a:spcAft>
              <a:buClr>
                <a:srgbClr val="22304F"/>
              </a:buClr>
              <a:buSzPts val="1800"/>
            </a:pPr>
            <a:r>
              <a:rPr lang="pt-BR" sz="1600" b="0" i="0" u="none" strike="noStrike" cap="none" dirty="0">
                <a:solidFill>
                  <a:srgbClr val="22304F"/>
                </a:solidFill>
                <a:latin typeface="Bitter"/>
                <a:ea typeface="Bitter"/>
                <a:cs typeface="Bitter"/>
                <a:sym typeface="Bitter"/>
              </a:rPr>
              <a:t>Legitimidade ativa?</a:t>
            </a:r>
          </a:p>
          <a:p>
            <a:pPr marL="114300" marR="0" lvl="0" algn="just" rtl="0">
              <a:spcBef>
                <a:spcPts val="0"/>
              </a:spcBef>
              <a:spcAft>
                <a:spcPts val="0"/>
              </a:spcAft>
              <a:buClr>
                <a:srgbClr val="22304F"/>
              </a:buClr>
              <a:buSzPts val="1800"/>
            </a:pPr>
            <a:endParaRPr lang="pt-BR" sz="1600" dirty="0">
              <a:solidFill>
                <a:srgbClr val="22304F"/>
              </a:solidFill>
              <a:latin typeface="Bitter"/>
              <a:ea typeface="Bitter"/>
              <a:cs typeface="Bitter"/>
              <a:sym typeface="Bitter"/>
            </a:endParaRPr>
          </a:p>
          <a:p>
            <a:pPr marL="114300" marR="0" lvl="0" algn="just" rtl="0">
              <a:spcBef>
                <a:spcPts val="0"/>
              </a:spcBef>
              <a:spcAft>
                <a:spcPts val="0"/>
              </a:spcAft>
              <a:buClr>
                <a:srgbClr val="22304F"/>
              </a:buClr>
              <a:buSzPts val="1800"/>
            </a:pPr>
            <a:r>
              <a:rPr lang="pt-BR" sz="1600" b="1" i="0" u="none" strike="noStrike" cap="none" dirty="0">
                <a:solidFill>
                  <a:srgbClr val="22304F"/>
                </a:solidFill>
                <a:latin typeface="Bitter"/>
                <a:ea typeface="Bitter"/>
                <a:cs typeface="Bitter"/>
                <a:sym typeface="Bitter"/>
              </a:rPr>
              <a:t>“Item 3 - 3 – Serviços prestados mediante locação, cessão de direito de uso e congêneres.</a:t>
            </a:r>
          </a:p>
          <a:p>
            <a:pPr marL="114300" marR="0" lvl="0" algn="just" rtl="0">
              <a:spcBef>
                <a:spcPts val="0"/>
              </a:spcBef>
              <a:spcAft>
                <a:spcPts val="0"/>
              </a:spcAft>
              <a:buClr>
                <a:srgbClr val="22304F"/>
              </a:buClr>
              <a:buSzPts val="1800"/>
            </a:pPr>
            <a:r>
              <a:rPr lang="pt-BR" sz="1600" b="1" i="0" u="none" strike="noStrike" cap="none" dirty="0">
                <a:solidFill>
                  <a:srgbClr val="22304F"/>
                </a:solidFill>
                <a:latin typeface="Bitter"/>
                <a:ea typeface="Bitter"/>
                <a:cs typeface="Bitter"/>
                <a:sym typeface="Bitter"/>
              </a:rPr>
              <a:t>3.02 – Cessão de direito de uso de marcas e de sinais de propaganda.”</a:t>
            </a:r>
          </a:p>
          <a:p>
            <a:pPr marL="114300" marR="0" lvl="0" algn="just" rtl="0">
              <a:spcBef>
                <a:spcPts val="0"/>
              </a:spcBef>
              <a:spcAft>
                <a:spcPts val="0"/>
              </a:spcAft>
              <a:buClr>
                <a:srgbClr val="22304F"/>
              </a:buClr>
              <a:buSzPts val="1800"/>
            </a:pPr>
            <a:endParaRPr lang="pt-BR" sz="1600" dirty="0">
              <a:solidFill>
                <a:srgbClr val="22304F"/>
              </a:solidFill>
              <a:latin typeface="Bitter"/>
              <a:ea typeface="Bitter"/>
              <a:cs typeface="Bitter"/>
              <a:sym typeface="Bitter"/>
            </a:endParaRPr>
          </a:p>
          <a:p>
            <a:pPr marL="114300" marR="0" lvl="0" algn="just" rtl="0">
              <a:spcBef>
                <a:spcPts val="0"/>
              </a:spcBef>
              <a:spcAft>
                <a:spcPts val="0"/>
              </a:spcAft>
              <a:buClr>
                <a:srgbClr val="22304F"/>
              </a:buClr>
              <a:buSzPts val="1800"/>
            </a:pPr>
            <a:r>
              <a:rPr lang="pt-BR" sz="1600" dirty="0">
                <a:solidFill>
                  <a:srgbClr val="22304F"/>
                </a:solidFill>
                <a:latin typeface="Bitter"/>
                <a:ea typeface="Bitter"/>
                <a:cs typeface="Bitter"/>
                <a:sym typeface="Bitter"/>
              </a:rPr>
              <a:t>Repercussão Geral admitida – Tema 1210/STF (RE 1.348.288): em 15.04.2022, STF reconheceu a repercussão geral do tema para discutir, “à luz do artigo 156, III, da Constituição Federal, a incidência, ou não, do Imposto Sobre Serviços (ISS) sobre as operações de cessão de direito de uso e transferência de marcas”.</a:t>
            </a:r>
          </a:p>
          <a:p>
            <a:pPr marL="114300" marR="0" lvl="0" algn="just" rtl="0">
              <a:spcBef>
                <a:spcPts val="0"/>
              </a:spcBef>
              <a:spcAft>
                <a:spcPts val="0"/>
              </a:spcAft>
              <a:buClr>
                <a:srgbClr val="22304F"/>
              </a:buClr>
              <a:buSzPts val="1800"/>
            </a:pPr>
            <a:endParaRPr lang="pt-BR" sz="1600" dirty="0">
              <a:solidFill>
                <a:srgbClr val="22304F"/>
              </a:solidFill>
              <a:latin typeface="Bitter"/>
              <a:ea typeface="Bitter"/>
              <a:cs typeface="Bitter"/>
              <a:sym typeface="Bitter"/>
            </a:endParaRPr>
          </a:p>
          <a:p>
            <a:pPr marL="114300" marR="0" lvl="0" algn="just" rtl="0">
              <a:spcBef>
                <a:spcPts val="0"/>
              </a:spcBef>
              <a:spcAft>
                <a:spcPts val="0"/>
              </a:spcAft>
              <a:buClr>
                <a:srgbClr val="22304F"/>
              </a:buClr>
              <a:buSzPts val="1800"/>
            </a:pPr>
            <a:r>
              <a:rPr lang="pt-BR" sz="1600" b="0" i="0" u="none" strike="noStrike" cap="none" dirty="0">
                <a:solidFill>
                  <a:srgbClr val="22304F"/>
                </a:solidFill>
                <a:latin typeface="Bitter"/>
                <a:ea typeface="Bitter"/>
                <a:cs typeface="Bitter"/>
                <a:sym typeface="Bitter"/>
              </a:rPr>
              <a:t>Exemplo: Loteria </a:t>
            </a:r>
            <a:r>
              <a:rPr lang="pt-BR" sz="1600" b="0" i="0" u="none" strike="noStrike" cap="none" dirty="0" err="1">
                <a:solidFill>
                  <a:srgbClr val="22304F"/>
                </a:solidFill>
                <a:latin typeface="Bitter"/>
                <a:ea typeface="Bitter"/>
                <a:cs typeface="Bitter"/>
                <a:sym typeface="Bitter"/>
              </a:rPr>
              <a:t>Timemania</a:t>
            </a:r>
            <a:endParaRPr lang="pt-BR" sz="1600" b="0" i="0" u="none" strike="noStrike" cap="none" dirty="0">
              <a:solidFill>
                <a:srgbClr val="22304F"/>
              </a:solidFill>
              <a:latin typeface="Bitter"/>
              <a:ea typeface="Bitter"/>
              <a:cs typeface="Bitter"/>
              <a:sym typeface="Bitter"/>
            </a:endParaRPr>
          </a:p>
          <a:p>
            <a:pPr marL="114300" marR="0" lvl="0" algn="just" rtl="0">
              <a:spcBef>
                <a:spcPts val="0"/>
              </a:spcBef>
              <a:spcAft>
                <a:spcPts val="0"/>
              </a:spcAft>
              <a:buClr>
                <a:srgbClr val="22304F"/>
              </a:buClr>
              <a:buSzPts val="1800"/>
            </a:pPr>
            <a:endParaRPr lang="pt-BR" sz="1600" dirty="0">
              <a:solidFill>
                <a:srgbClr val="22304F"/>
              </a:solidFill>
              <a:latin typeface="Bitter"/>
              <a:ea typeface="Bitter"/>
              <a:cs typeface="Bitter"/>
              <a:sym typeface="Bitter"/>
            </a:endParaRPr>
          </a:p>
          <a:p>
            <a:pPr marL="114300" marR="0" lvl="0" algn="just" rtl="0">
              <a:spcBef>
                <a:spcPts val="0"/>
              </a:spcBef>
              <a:spcAft>
                <a:spcPts val="0"/>
              </a:spcAft>
              <a:buClr>
                <a:srgbClr val="22304F"/>
              </a:buClr>
              <a:buSzPts val="1800"/>
            </a:pPr>
            <a:endParaRPr lang="pt-BR" sz="1600" b="0" i="0" u="none" strike="noStrike" cap="none" dirty="0">
              <a:solidFill>
                <a:srgbClr val="22304F"/>
              </a:solidFill>
              <a:latin typeface="Bitter"/>
              <a:ea typeface="Bitter"/>
              <a:cs typeface="Bitter"/>
              <a:sym typeface="Bitter"/>
            </a:endParaRPr>
          </a:p>
          <a:p>
            <a:pPr marL="114300" marR="0" lvl="0" algn="just" rtl="0">
              <a:spcBef>
                <a:spcPts val="0"/>
              </a:spcBef>
              <a:spcAft>
                <a:spcPts val="0"/>
              </a:spcAft>
              <a:buClr>
                <a:srgbClr val="22304F"/>
              </a:buClr>
              <a:buSzPts val="1800"/>
            </a:pPr>
            <a:endParaRPr lang="pt-BR" sz="1600" dirty="0">
              <a:solidFill>
                <a:srgbClr val="22304F"/>
              </a:solidFill>
              <a:latin typeface="Bitter"/>
              <a:ea typeface="Bitter"/>
              <a:cs typeface="Bitter"/>
              <a:sym typeface="Bitter"/>
            </a:endParaRPr>
          </a:p>
          <a:p>
            <a:pPr marL="114300" marR="0" lvl="0" algn="just" rtl="0">
              <a:spcBef>
                <a:spcPts val="0"/>
              </a:spcBef>
              <a:spcAft>
                <a:spcPts val="0"/>
              </a:spcAft>
              <a:buClr>
                <a:srgbClr val="22304F"/>
              </a:buClr>
              <a:buSzPts val="1800"/>
            </a:pPr>
            <a:endParaRPr lang="pt-BR" sz="1600" b="0" i="0" u="none" strike="noStrike" cap="none" dirty="0">
              <a:solidFill>
                <a:srgbClr val="22304F"/>
              </a:solidFill>
              <a:latin typeface="Bitter"/>
              <a:ea typeface="Bitter"/>
              <a:cs typeface="Bitter"/>
              <a:sym typeface="Bitter"/>
            </a:endParaRPr>
          </a:p>
          <a:p>
            <a:pPr marL="114300" marR="0" lvl="0" algn="just" rtl="0">
              <a:spcBef>
                <a:spcPts val="0"/>
              </a:spcBef>
              <a:spcAft>
                <a:spcPts val="0"/>
              </a:spcAft>
              <a:buClr>
                <a:srgbClr val="22304F"/>
              </a:buClr>
              <a:buSzPts val="1800"/>
            </a:pPr>
            <a:endParaRPr lang="pt-BR" sz="1600" dirty="0">
              <a:solidFill>
                <a:srgbClr val="22304F"/>
              </a:solidFill>
              <a:latin typeface="Bitter"/>
              <a:ea typeface="Bitter"/>
              <a:cs typeface="Bitter"/>
              <a:sym typeface="Bitter"/>
            </a:endParaRPr>
          </a:p>
          <a:p>
            <a:pPr marL="114300" marR="0" lvl="0" algn="just" rtl="0">
              <a:spcBef>
                <a:spcPts val="0"/>
              </a:spcBef>
              <a:spcAft>
                <a:spcPts val="0"/>
              </a:spcAft>
              <a:buClr>
                <a:srgbClr val="22304F"/>
              </a:buClr>
              <a:buSzPts val="1800"/>
            </a:pPr>
            <a:endParaRPr lang="pt-BR" sz="1600" b="0" i="0" u="none" strike="noStrike" cap="none" dirty="0">
              <a:solidFill>
                <a:srgbClr val="22304F"/>
              </a:solidFill>
              <a:latin typeface="Bitter"/>
              <a:ea typeface="Bitter"/>
              <a:cs typeface="Bitter"/>
              <a:sym typeface="Bitter"/>
            </a:endParaRPr>
          </a:p>
          <a:p>
            <a:pPr marL="114300" marR="0" lvl="0" algn="just" rtl="0">
              <a:spcBef>
                <a:spcPts val="0"/>
              </a:spcBef>
              <a:spcAft>
                <a:spcPts val="0"/>
              </a:spcAft>
              <a:buClr>
                <a:srgbClr val="22304F"/>
              </a:buClr>
              <a:buSzPts val="1800"/>
            </a:pPr>
            <a:endParaRPr lang="pt-BR" sz="1600" b="0" i="0" u="none" strike="noStrike" cap="none" dirty="0">
              <a:solidFill>
                <a:srgbClr val="22304F"/>
              </a:solidFill>
              <a:latin typeface="Bitter"/>
              <a:ea typeface="Bitter"/>
              <a:cs typeface="Bitter"/>
              <a:sym typeface="Bitter"/>
            </a:endParaRPr>
          </a:p>
          <a:p>
            <a:pPr marL="457200" marR="0" lvl="0" indent="-342900" algn="just" rtl="0">
              <a:lnSpc>
                <a:spcPct val="150000"/>
              </a:lnSpc>
              <a:spcBef>
                <a:spcPts val="0"/>
              </a:spcBef>
              <a:spcAft>
                <a:spcPts val="0"/>
              </a:spcAft>
              <a:buClr>
                <a:srgbClr val="22304F"/>
              </a:buClr>
              <a:buSzPts val="1800"/>
              <a:buFont typeface="Bitter"/>
              <a:buChar char="●"/>
            </a:pPr>
            <a:endParaRPr lang="pt-BR" sz="1600" b="0" i="0" u="none" strike="noStrike" cap="none" dirty="0">
              <a:solidFill>
                <a:srgbClr val="22304F"/>
              </a:solidFill>
              <a:latin typeface="Bitter"/>
              <a:ea typeface="Bitter"/>
              <a:cs typeface="Bitter"/>
              <a:sym typeface="Bitter"/>
            </a:endParaRPr>
          </a:p>
          <a:p>
            <a:pPr marL="114300" marR="0" lvl="0" algn="just" rtl="0">
              <a:lnSpc>
                <a:spcPct val="150000"/>
              </a:lnSpc>
              <a:spcBef>
                <a:spcPts val="0"/>
              </a:spcBef>
              <a:spcAft>
                <a:spcPts val="0"/>
              </a:spcAft>
              <a:buClr>
                <a:srgbClr val="22304F"/>
              </a:buClr>
              <a:buSzPts val="1800"/>
            </a:pPr>
            <a:endParaRPr lang="pt-BR" sz="1600" b="0" i="0" u="none" strike="noStrike" cap="none" dirty="0">
              <a:solidFill>
                <a:srgbClr val="22304F"/>
              </a:solidFill>
              <a:latin typeface="Bitter"/>
              <a:ea typeface="Bitter"/>
              <a:cs typeface="Bitter"/>
              <a:sym typeface="Bitter"/>
            </a:endParaRPr>
          </a:p>
          <a:p>
            <a:pPr marL="114300" marR="0" lvl="0" algn="just" rtl="0">
              <a:lnSpc>
                <a:spcPct val="150000"/>
              </a:lnSpc>
              <a:spcBef>
                <a:spcPts val="0"/>
              </a:spcBef>
              <a:spcAft>
                <a:spcPts val="0"/>
              </a:spcAft>
              <a:buClr>
                <a:srgbClr val="22304F"/>
              </a:buClr>
              <a:buSzPts val="1800"/>
            </a:pPr>
            <a:endParaRPr lang="pt-BR" sz="1600" b="0" i="0" u="none" strike="noStrike" cap="none" dirty="0">
              <a:solidFill>
                <a:srgbClr val="22304F"/>
              </a:solidFill>
              <a:latin typeface="Bitter"/>
              <a:ea typeface="Bitter"/>
              <a:cs typeface="Bitter"/>
              <a:sym typeface="Bitter"/>
            </a:endParaRPr>
          </a:p>
          <a:p>
            <a:pPr marR="0" lvl="0" algn="just" rtl="0">
              <a:spcBef>
                <a:spcPts val="0"/>
              </a:spcBef>
              <a:spcAft>
                <a:spcPts val="0"/>
              </a:spcAft>
              <a:buClr>
                <a:srgbClr val="22304F"/>
              </a:buClr>
              <a:buSzPts val="1800"/>
            </a:pPr>
            <a:endParaRPr lang="pt-BR" sz="800" b="0" i="0" u="none" strike="noStrike" cap="none" dirty="0">
              <a:solidFill>
                <a:srgbClr val="22304F"/>
              </a:solidFill>
              <a:latin typeface="Bitter"/>
              <a:ea typeface="Bitter"/>
              <a:cs typeface="Bitter"/>
              <a:sym typeface="Bitter"/>
            </a:endParaRPr>
          </a:p>
          <a:p>
            <a:pPr marL="457200" marR="0" lvl="0" indent="-342900" algn="just" rtl="0">
              <a:lnSpc>
                <a:spcPct val="150000"/>
              </a:lnSpc>
              <a:spcBef>
                <a:spcPts val="0"/>
              </a:spcBef>
              <a:spcAft>
                <a:spcPts val="0"/>
              </a:spcAft>
              <a:buClr>
                <a:srgbClr val="22304F"/>
              </a:buClr>
              <a:buSzPts val="1800"/>
              <a:buFont typeface="Bitter"/>
              <a:buChar char="●"/>
            </a:pPr>
            <a:endParaRPr lang="en-US" sz="1800" b="0" i="0" u="none" strike="noStrike" cap="none" dirty="0">
              <a:solidFill>
                <a:srgbClr val="22304F"/>
              </a:solidFill>
              <a:latin typeface="Bitter"/>
              <a:ea typeface="Bitter"/>
              <a:cs typeface="Bitter"/>
              <a:sym typeface="Bitter"/>
            </a:endParaRPr>
          </a:p>
        </p:txBody>
      </p:sp>
      <p:sp>
        <p:nvSpPr>
          <p:cNvPr id="160" name="Google Shape;160;p20"/>
          <p:cNvSpPr/>
          <p:nvPr/>
        </p:nvSpPr>
        <p:spPr>
          <a:xfrm>
            <a:off x="10120964" y="168463"/>
            <a:ext cx="806100" cy="97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14831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8" name="Google Shape;158;p20"/>
          <p:cNvSpPr/>
          <p:nvPr/>
        </p:nvSpPr>
        <p:spPr>
          <a:xfrm>
            <a:off x="577000" y="168459"/>
            <a:ext cx="11000234" cy="5067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2600"/>
              <a:buFont typeface="Arial"/>
              <a:buNone/>
            </a:pPr>
            <a:r>
              <a:rPr lang="pt-BR" sz="2800" b="0" i="0" u="none" strike="noStrike" cap="all" dirty="0" err="1">
                <a:solidFill>
                  <a:srgbClr val="22304F"/>
                </a:solidFill>
                <a:latin typeface="Bitter"/>
                <a:ea typeface="Bitter"/>
                <a:cs typeface="Bitter"/>
                <a:sym typeface="Bitter"/>
              </a:rPr>
              <a:t>Issqn</a:t>
            </a:r>
            <a:r>
              <a:rPr lang="pt-BR" sz="2800" b="0" i="0" u="none" strike="noStrike" cap="all" dirty="0">
                <a:solidFill>
                  <a:srgbClr val="22304F"/>
                </a:solidFill>
                <a:latin typeface="Bitter"/>
                <a:ea typeface="Bitter"/>
                <a:cs typeface="Bitter"/>
                <a:sym typeface="Bitter"/>
              </a:rPr>
              <a:t> sobre espetáculos desportivos, cessões de direitos e patrocínios</a:t>
            </a:r>
          </a:p>
        </p:txBody>
      </p:sp>
      <p:sp>
        <p:nvSpPr>
          <p:cNvPr id="159" name="Google Shape;159;p20"/>
          <p:cNvSpPr/>
          <p:nvPr/>
        </p:nvSpPr>
        <p:spPr>
          <a:xfrm>
            <a:off x="577000" y="1170853"/>
            <a:ext cx="11199364" cy="4971329"/>
          </a:xfrm>
          <a:prstGeom prst="rect">
            <a:avLst/>
          </a:prstGeom>
          <a:noFill/>
          <a:ln>
            <a:noFill/>
          </a:ln>
        </p:spPr>
        <p:txBody>
          <a:bodyPr spcFirstLastPara="1" wrap="square" lIns="91425" tIns="45700" rIns="91425" bIns="45700" anchor="t" anchorCtr="0">
            <a:noAutofit/>
          </a:bodyPr>
          <a:lstStyle/>
          <a:p>
            <a:pPr marL="114300" marR="0" lvl="0" algn="just" rtl="0">
              <a:spcBef>
                <a:spcPts val="0"/>
              </a:spcBef>
              <a:spcAft>
                <a:spcPts val="0"/>
              </a:spcAft>
              <a:buClr>
                <a:srgbClr val="22304F"/>
              </a:buClr>
              <a:buSzPts val="1800"/>
            </a:pPr>
            <a:endParaRPr lang="pt-BR" sz="800" dirty="0">
              <a:solidFill>
                <a:srgbClr val="22304F"/>
              </a:solidFill>
              <a:latin typeface="Bitter"/>
              <a:ea typeface="Bitter"/>
              <a:cs typeface="Bitter"/>
              <a:sym typeface="Bitter"/>
            </a:endParaRPr>
          </a:p>
          <a:p>
            <a:pPr marL="400050" marR="0" lvl="0" indent="-285750" algn="just" rtl="0">
              <a:spcBef>
                <a:spcPts val="0"/>
              </a:spcBef>
              <a:spcAft>
                <a:spcPts val="0"/>
              </a:spcAft>
              <a:buClr>
                <a:srgbClr val="22304F"/>
              </a:buClr>
              <a:buSzPts val="1800"/>
              <a:buFont typeface="Arial" panose="020B0604020202020204" pitchFamily="34" charset="0"/>
              <a:buChar char="•"/>
            </a:pPr>
            <a:r>
              <a:rPr lang="pt-BR" sz="1600" b="1" i="0" u="sng" strike="noStrike" cap="none" dirty="0">
                <a:solidFill>
                  <a:srgbClr val="22304F"/>
                </a:solidFill>
                <a:latin typeface="Bitter"/>
                <a:ea typeface="Bitter"/>
                <a:cs typeface="Bitter"/>
                <a:sym typeface="Bitter"/>
              </a:rPr>
              <a:t>Patrocínio configura cessão de direito, mais especificamente de marca ou sinais de propaganda</a:t>
            </a:r>
            <a:r>
              <a:rPr lang="pt-BR" sz="1600" b="1" i="0" u="none" strike="noStrike" cap="none" dirty="0">
                <a:solidFill>
                  <a:srgbClr val="22304F"/>
                </a:solidFill>
                <a:latin typeface="Bitter"/>
                <a:ea typeface="Bitter"/>
                <a:cs typeface="Bitter"/>
                <a:sym typeface="Bitter"/>
              </a:rPr>
              <a:t>?</a:t>
            </a:r>
          </a:p>
          <a:p>
            <a:pPr marL="114300" marR="0" lvl="0" algn="just" rtl="0">
              <a:spcBef>
                <a:spcPts val="0"/>
              </a:spcBef>
              <a:spcAft>
                <a:spcPts val="0"/>
              </a:spcAft>
              <a:buClr>
                <a:srgbClr val="22304F"/>
              </a:buClr>
              <a:buSzPts val="1800"/>
            </a:pPr>
            <a:endParaRPr lang="pt-BR" sz="800" b="1" dirty="0">
              <a:solidFill>
                <a:srgbClr val="22304F"/>
              </a:solidFill>
              <a:latin typeface="Bitter"/>
              <a:ea typeface="Bitter"/>
              <a:cs typeface="Bitter"/>
              <a:sym typeface="Bitter"/>
            </a:endParaRPr>
          </a:p>
          <a:p>
            <a:pPr marL="114300" marR="0" lvl="0" algn="just" rtl="0">
              <a:spcBef>
                <a:spcPts val="0"/>
              </a:spcBef>
              <a:spcAft>
                <a:spcPts val="0"/>
              </a:spcAft>
              <a:buClr>
                <a:srgbClr val="22304F"/>
              </a:buClr>
              <a:buSzPts val="1800"/>
            </a:pPr>
            <a:r>
              <a:rPr lang="pt-BR" sz="1600" b="0" i="0" u="none" strike="noStrike" cap="none" dirty="0">
                <a:solidFill>
                  <a:srgbClr val="22304F"/>
                </a:solidFill>
                <a:latin typeface="Bitter"/>
                <a:ea typeface="Bitter"/>
                <a:cs typeface="Bitter"/>
                <a:sym typeface="Bitter"/>
              </a:rPr>
              <a:t>Lei Rouanet (Lei nº 8.313/91):</a:t>
            </a:r>
          </a:p>
          <a:p>
            <a:pPr marL="114300" marR="0" lvl="0" algn="just" rtl="0">
              <a:spcBef>
                <a:spcPts val="0"/>
              </a:spcBef>
              <a:spcAft>
                <a:spcPts val="0"/>
              </a:spcAft>
              <a:buClr>
                <a:srgbClr val="22304F"/>
              </a:buClr>
              <a:buSzPts val="1800"/>
            </a:pPr>
            <a:r>
              <a:rPr lang="pt-BR" sz="1600" b="0" i="0" u="none" strike="noStrike" cap="none" dirty="0">
                <a:solidFill>
                  <a:srgbClr val="22304F"/>
                </a:solidFill>
                <a:latin typeface="Bitter"/>
                <a:ea typeface="Bitter"/>
                <a:cs typeface="Bitter"/>
                <a:sym typeface="Bitter"/>
              </a:rPr>
              <a:t>“Art. 23. Para os fins desta lei, considera-se:</a:t>
            </a:r>
          </a:p>
          <a:p>
            <a:pPr marL="114300" marR="0" lvl="0" algn="just" rtl="0">
              <a:spcBef>
                <a:spcPts val="0"/>
              </a:spcBef>
              <a:spcAft>
                <a:spcPts val="0"/>
              </a:spcAft>
              <a:buClr>
                <a:srgbClr val="22304F"/>
              </a:buClr>
              <a:buSzPts val="1800"/>
            </a:pPr>
            <a:r>
              <a:rPr lang="pt-BR" sz="1600" b="0" i="0" u="none" strike="noStrike" cap="none" dirty="0">
                <a:solidFill>
                  <a:srgbClr val="22304F"/>
                </a:solidFill>
                <a:latin typeface="Bitter"/>
                <a:ea typeface="Bitter"/>
                <a:cs typeface="Bitter"/>
                <a:sym typeface="Bitter"/>
              </a:rPr>
              <a:t>I - (Vetado)</a:t>
            </a:r>
          </a:p>
          <a:p>
            <a:pPr marL="114300" marR="0" lvl="0" algn="just" rtl="0">
              <a:spcBef>
                <a:spcPts val="0"/>
              </a:spcBef>
              <a:spcAft>
                <a:spcPts val="0"/>
              </a:spcAft>
              <a:buClr>
                <a:srgbClr val="22304F"/>
              </a:buClr>
              <a:buSzPts val="1800"/>
            </a:pPr>
            <a:r>
              <a:rPr lang="pt-BR" sz="1600" b="0" i="0" u="none" strike="noStrike" cap="none" dirty="0">
                <a:solidFill>
                  <a:srgbClr val="22304F"/>
                </a:solidFill>
                <a:latin typeface="Bitter"/>
                <a:ea typeface="Bitter"/>
                <a:cs typeface="Bitter"/>
                <a:sym typeface="Bitter"/>
              </a:rPr>
              <a:t>II - patrocínio: a transferência de numerário, com finalidade promocional ou a cobertura, pelo contribuinte do imposto sobre a renda e proventos de qualquer natureza, de gastos, ou a utilização de bem móvel ou imóvel do seu patrimônio, sem a transferência de domínio, para a realização, por outra pessoa física ou jurídica de atividade cultural com ou sem finalidade lucrativa prevista no art. 3° desta lei. (...).”</a:t>
            </a:r>
          </a:p>
          <a:p>
            <a:pPr marL="114300" marR="0" lvl="0" algn="just" rtl="0">
              <a:spcBef>
                <a:spcPts val="0"/>
              </a:spcBef>
              <a:spcAft>
                <a:spcPts val="0"/>
              </a:spcAft>
              <a:buClr>
                <a:srgbClr val="22304F"/>
              </a:buClr>
              <a:buSzPts val="1800"/>
            </a:pPr>
            <a:endParaRPr lang="pt-BR" sz="1600" dirty="0">
              <a:solidFill>
                <a:srgbClr val="22304F"/>
              </a:solidFill>
              <a:latin typeface="Bitter"/>
              <a:ea typeface="Bitter"/>
              <a:cs typeface="Bitter"/>
              <a:sym typeface="Bitter"/>
            </a:endParaRPr>
          </a:p>
          <a:p>
            <a:pPr marL="114300" marR="0" lvl="0" algn="just" rtl="0">
              <a:spcBef>
                <a:spcPts val="0"/>
              </a:spcBef>
              <a:spcAft>
                <a:spcPts val="0"/>
              </a:spcAft>
              <a:buClr>
                <a:srgbClr val="22304F"/>
              </a:buClr>
              <a:buSzPts val="1800"/>
            </a:pPr>
            <a:r>
              <a:rPr lang="pt-BR" sz="1600" b="0" i="0" u="none" strike="noStrike" cap="none" dirty="0">
                <a:solidFill>
                  <a:srgbClr val="22304F"/>
                </a:solidFill>
                <a:latin typeface="Bitter"/>
                <a:ea typeface="Bitter"/>
                <a:cs typeface="Bitter"/>
                <a:sym typeface="Bitter"/>
              </a:rPr>
              <a:t>Lei nº 11.438/2006 (“Dispõe sobre incentivos e benefícios para fomentar as atividades de caráter desportivo e dá outras providências”) :</a:t>
            </a:r>
          </a:p>
          <a:p>
            <a:pPr marL="114300" marR="0" lvl="0" algn="just" rtl="0">
              <a:spcBef>
                <a:spcPts val="0"/>
              </a:spcBef>
              <a:spcAft>
                <a:spcPts val="0"/>
              </a:spcAft>
              <a:buClr>
                <a:srgbClr val="22304F"/>
              </a:buClr>
              <a:buSzPts val="1800"/>
            </a:pPr>
            <a:r>
              <a:rPr lang="pt-BR" sz="1600" b="0" i="0" u="none" strike="noStrike" cap="none" dirty="0">
                <a:solidFill>
                  <a:srgbClr val="22304F"/>
                </a:solidFill>
                <a:latin typeface="Bitter"/>
                <a:ea typeface="Bitter"/>
                <a:cs typeface="Bitter"/>
                <a:sym typeface="Bitter"/>
              </a:rPr>
              <a:t>“Art. 3º Para fins do disposto nesta Lei, considera-se:</a:t>
            </a:r>
          </a:p>
          <a:p>
            <a:pPr marL="114300" marR="0" lvl="0" algn="just" rtl="0">
              <a:spcBef>
                <a:spcPts val="0"/>
              </a:spcBef>
              <a:spcAft>
                <a:spcPts val="0"/>
              </a:spcAft>
              <a:buClr>
                <a:srgbClr val="22304F"/>
              </a:buClr>
              <a:buSzPts val="1800"/>
            </a:pPr>
            <a:r>
              <a:rPr lang="pt-BR" sz="1600" b="0" i="0" u="none" strike="noStrike" cap="none" dirty="0">
                <a:solidFill>
                  <a:srgbClr val="22304F"/>
                </a:solidFill>
                <a:latin typeface="Bitter"/>
                <a:ea typeface="Bitter"/>
                <a:cs typeface="Bitter"/>
                <a:sym typeface="Bitter"/>
              </a:rPr>
              <a:t>I - patrocínio:</a:t>
            </a:r>
          </a:p>
          <a:p>
            <a:pPr marL="114300" marR="0" lvl="0" algn="just" rtl="0">
              <a:spcBef>
                <a:spcPts val="0"/>
              </a:spcBef>
              <a:spcAft>
                <a:spcPts val="0"/>
              </a:spcAft>
              <a:buClr>
                <a:srgbClr val="22304F"/>
              </a:buClr>
              <a:buSzPts val="1800"/>
            </a:pPr>
            <a:r>
              <a:rPr lang="pt-BR" sz="1600" b="0" i="0" u="none" strike="noStrike" cap="none" dirty="0">
                <a:solidFill>
                  <a:srgbClr val="22304F"/>
                </a:solidFill>
                <a:latin typeface="Bitter"/>
                <a:ea typeface="Bitter"/>
                <a:cs typeface="Bitter"/>
                <a:sym typeface="Bitter"/>
              </a:rPr>
              <a:t>a) a transferência gratuita, em caráter definitivo, ao proponente de que trata o inciso V do caput deste artigo de numerário para a realização de projetos desportivos e paradesportivos, com finalidade promocional e institucional de publicidade; (Redação dada pela Lei nº 11.472, de 2007)</a:t>
            </a:r>
          </a:p>
          <a:p>
            <a:pPr marL="114300" marR="0" lvl="0" algn="just" rtl="0">
              <a:spcBef>
                <a:spcPts val="0"/>
              </a:spcBef>
              <a:spcAft>
                <a:spcPts val="0"/>
              </a:spcAft>
              <a:buClr>
                <a:srgbClr val="22304F"/>
              </a:buClr>
              <a:buSzPts val="1800"/>
            </a:pPr>
            <a:r>
              <a:rPr lang="pt-BR" sz="1600" b="0" i="0" u="none" strike="noStrike" cap="none" dirty="0">
                <a:solidFill>
                  <a:srgbClr val="22304F"/>
                </a:solidFill>
                <a:latin typeface="Bitter"/>
                <a:ea typeface="Bitter"/>
                <a:cs typeface="Bitter"/>
                <a:sym typeface="Bitter"/>
              </a:rPr>
              <a:t>b) a cobertura de gastos ou a utilização de bens, móveis ou imóveis, do patrocinador, sem transferência de domínio, para a realização de projetos desportivos e paradesportivos pelo proponente de que trata o inciso V do caput deste artigo; (Redação dada pela Lei nº 11.472, de 2007).”</a:t>
            </a:r>
          </a:p>
          <a:p>
            <a:pPr marL="114300" marR="0" lvl="0" algn="just" rtl="0">
              <a:spcBef>
                <a:spcPts val="0"/>
              </a:spcBef>
              <a:spcAft>
                <a:spcPts val="0"/>
              </a:spcAft>
              <a:buClr>
                <a:srgbClr val="22304F"/>
              </a:buClr>
              <a:buSzPts val="1800"/>
            </a:pPr>
            <a:endParaRPr lang="pt-BR" sz="1600" b="0" i="0" u="none" strike="noStrike" cap="none" dirty="0">
              <a:solidFill>
                <a:srgbClr val="22304F"/>
              </a:solidFill>
              <a:latin typeface="Bitter"/>
              <a:ea typeface="Bitter"/>
              <a:cs typeface="Bitter"/>
              <a:sym typeface="Bitter"/>
            </a:endParaRPr>
          </a:p>
          <a:p>
            <a:pPr marL="114300" marR="0" lvl="0" algn="just" rtl="0">
              <a:spcBef>
                <a:spcPts val="0"/>
              </a:spcBef>
              <a:spcAft>
                <a:spcPts val="0"/>
              </a:spcAft>
              <a:buClr>
                <a:srgbClr val="22304F"/>
              </a:buClr>
              <a:buSzPts val="1800"/>
            </a:pPr>
            <a:endParaRPr lang="pt-BR" sz="1600" dirty="0">
              <a:solidFill>
                <a:srgbClr val="22304F"/>
              </a:solidFill>
              <a:latin typeface="Bitter"/>
              <a:ea typeface="Bitter"/>
              <a:cs typeface="Bitter"/>
              <a:sym typeface="Bitter"/>
            </a:endParaRPr>
          </a:p>
          <a:p>
            <a:pPr marL="114300" marR="0" lvl="0" algn="just" rtl="0">
              <a:spcBef>
                <a:spcPts val="0"/>
              </a:spcBef>
              <a:spcAft>
                <a:spcPts val="0"/>
              </a:spcAft>
              <a:buClr>
                <a:srgbClr val="22304F"/>
              </a:buClr>
              <a:buSzPts val="1800"/>
            </a:pPr>
            <a:endParaRPr lang="pt-BR" sz="1600" b="0" i="0" u="none" strike="noStrike" cap="none" dirty="0">
              <a:solidFill>
                <a:srgbClr val="22304F"/>
              </a:solidFill>
              <a:latin typeface="Bitter"/>
              <a:ea typeface="Bitter"/>
              <a:cs typeface="Bitter"/>
              <a:sym typeface="Bitter"/>
            </a:endParaRPr>
          </a:p>
          <a:p>
            <a:pPr marL="114300" marR="0" lvl="0" algn="just" rtl="0">
              <a:spcBef>
                <a:spcPts val="0"/>
              </a:spcBef>
              <a:spcAft>
                <a:spcPts val="0"/>
              </a:spcAft>
              <a:buClr>
                <a:srgbClr val="22304F"/>
              </a:buClr>
              <a:buSzPts val="1800"/>
            </a:pPr>
            <a:endParaRPr lang="pt-BR" sz="1600" dirty="0">
              <a:solidFill>
                <a:srgbClr val="22304F"/>
              </a:solidFill>
              <a:latin typeface="Bitter"/>
              <a:ea typeface="Bitter"/>
              <a:cs typeface="Bitter"/>
              <a:sym typeface="Bitter"/>
            </a:endParaRPr>
          </a:p>
          <a:p>
            <a:pPr marL="114300" marR="0" lvl="0" algn="just" rtl="0">
              <a:spcBef>
                <a:spcPts val="0"/>
              </a:spcBef>
              <a:spcAft>
                <a:spcPts val="0"/>
              </a:spcAft>
              <a:buClr>
                <a:srgbClr val="22304F"/>
              </a:buClr>
              <a:buSzPts val="1800"/>
            </a:pPr>
            <a:endParaRPr lang="pt-BR" sz="1600" b="0" i="0" u="none" strike="noStrike" cap="none" dirty="0">
              <a:solidFill>
                <a:srgbClr val="22304F"/>
              </a:solidFill>
              <a:latin typeface="Bitter"/>
              <a:ea typeface="Bitter"/>
              <a:cs typeface="Bitter"/>
              <a:sym typeface="Bitter"/>
            </a:endParaRPr>
          </a:p>
          <a:p>
            <a:pPr marL="114300" marR="0" lvl="0" algn="just" rtl="0">
              <a:spcBef>
                <a:spcPts val="0"/>
              </a:spcBef>
              <a:spcAft>
                <a:spcPts val="0"/>
              </a:spcAft>
              <a:buClr>
                <a:srgbClr val="22304F"/>
              </a:buClr>
              <a:buSzPts val="1800"/>
            </a:pPr>
            <a:endParaRPr lang="pt-BR" sz="1600" b="0" i="0" u="none" strike="noStrike" cap="none" dirty="0">
              <a:solidFill>
                <a:srgbClr val="22304F"/>
              </a:solidFill>
              <a:latin typeface="Bitter"/>
              <a:ea typeface="Bitter"/>
              <a:cs typeface="Bitter"/>
              <a:sym typeface="Bitter"/>
            </a:endParaRPr>
          </a:p>
          <a:p>
            <a:pPr marL="457200" marR="0" lvl="0" indent="-342900" algn="just" rtl="0">
              <a:lnSpc>
                <a:spcPct val="150000"/>
              </a:lnSpc>
              <a:spcBef>
                <a:spcPts val="0"/>
              </a:spcBef>
              <a:spcAft>
                <a:spcPts val="0"/>
              </a:spcAft>
              <a:buClr>
                <a:srgbClr val="22304F"/>
              </a:buClr>
              <a:buSzPts val="1800"/>
              <a:buFont typeface="Bitter"/>
              <a:buChar char="●"/>
            </a:pPr>
            <a:endParaRPr lang="pt-BR" sz="1600" b="0" i="0" u="none" strike="noStrike" cap="none" dirty="0">
              <a:solidFill>
                <a:srgbClr val="22304F"/>
              </a:solidFill>
              <a:latin typeface="Bitter"/>
              <a:ea typeface="Bitter"/>
              <a:cs typeface="Bitter"/>
              <a:sym typeface="Bitter"/>
            </a:endParaRPr>
          </a:p>
          <a:p>
            <a:pPr marL="114300" marR="0" lvl="0" algn="just" rtl="0">
              <a:lnSpc>
                <a:spcPct val="150000"/>
              </a:lnSpc>
              <a:spcBef>
                <a:spcPts val="0"/>
              </a:spcBef>
              <a:spcAft>
                <a:spcPts val="0"/>
              </a:spcAft>
              <a:buClr>
                <a:srgbClr val="22304F"/>
              </a:buClr>
              <a:buSzPts val="1800"/>
            </a:pPr>
            <a:endParaRPr lang="pt-BR" sz="1600" b="0" i="0" u="none" strike="noStrike" cap="none" dirty="0">
              <a:solidFill>
                <a:srgbClr val="22304F"/>
              </a:solidFill>
              <a:latin typeface="Bitter"/>
              <a:ea typeface="Bitter"/>
              <a:cs typeface="Bitter"/>
              <a:sym typeface="Bitter"/>
            </a:endParaRPr>
          </a:p>
          <a:p>
            <a:pPr marL="114300" marR="0" lvl="0" algn="just" rtl="0">
              <a:lnSpc>
                <a:spcPct val="150000"/>
              </a:lnSpc>
              <a:spcBef>
                <a:spcPts val="0"/>
              </a:spcBef>
              <a:spcAft>
                <a:spcPts val="0"/>
              </a:spcAft>
              <a:buClr>
                <a:srgbClr val="22304F"/>
              </a:buClr>
              <a:buSzPts val="1800"/>
            </a:pPr>
            <a:endParaRPr lang="pt-BR" sz="1600" b="0" i="0" u="none" strike="noStrike" cap="none" dirty="0">
              <a:solidFill>
                <a:srgbClr val="22304F"/>
              </a:solidFill>
              <a:latin typeface="Bitter"/>
              <a:ea typeface="Bitter"/>
              <a:cs typeface="Bitter"/>
              <a:sym typeface="Bitter"/>
            </a:endParaRPr>
          </a:p>
          <a:p>
            <a:pPr marR="0" lvl="0" algn="just" rtl="0">
              <a:spcBef>
                <a:spcPts val="0"/>
              </a:spcBef>
              <a:spcAft>
                <a:spcPts val="0"/>
              </a:spcAft>
              <a:buClr>
                <a:srgbClr val="22304F"/>
              </a:buClr>
              <a:buSzPts val="1800"/>
            </a:pPr>
            <a:endParaRPr lang="pt-BR" sz="800" b="0" i="0" u="none" strike="noStrike" cap="none" dirty="0">
              <a:solidFill>
                <a:srgbClr val="22304F"/>
              </a:solidFill>
              <a:latin typeface="Bitter"/>
              <a:ea typeface="Bitter"/>
              <a:cs typeface="Bitter"/>
              <a:sym typeface="Bitter"/>
            </a:endParaRPr>
          </a:p>
          <a:p>
            <a:pPr marL="457200" marR="0" lvl="0" indent="-342900" algn="just" rtl="0">
              <a:lnSpc>
                <a:spcPct val="150000"/>
              </a:lnSpc>
              <a:spcBef>
                <a:spcPts val="0"/>
              </a:spcBef>
              <a:spcAft>
                <a:spcPts val="0"/>
              </a:spcAft>
              <a:buClr>
                <a:srgbClr val="22304F"/>
              </a:buClr>
              <a:buSzPts val="1800"/>
              <a:buFont typeface="Bitter"/>
              <a:buChar char="●"/>
            </a:pPr>
            <a:endParaRPr lang="en-US" sz="1800" b="0" i="0" u="none" strike="noStrike" cap="none" dirty="0">
              <a:solidFill>
                <a:srgbClr val="22304F"/>
              </a:solidFill>
              <a:latin typeface="Bitter"/>
              <a:ea typeface="Bitter"/>
              <a:cs typeface="Bitter"/>
              <a:sym typeface="Bitter"/>
            </a:endParaRPr>
          </a:p>
        </p:txBody>
      </p:sp>
      <p:sp>
        <p:nvSpPr>
          <p:cNvPr id="160" name="Google Shape;160;p20"/>
          <p:cNvSpPr/>
          <p:nvPr/>
        </p:nvSpPr>
        <p:spPr>
          <a:xfrm>
            <a:off x="10120964" y="168463"/>
            <a:ext cx="806100" cy="97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CaixaDeTexto 2">
            <a:extLst>
              <a:ext uri="{FF2B5EF4-FFF2-40B4-BE49-F238E27FC236}">
                <a16:creationId xmlns:a16="http://schemas.microsoft.com/office/drawing/2014/main" id="{AE154CD9-11CA-74BB-B238-80FC562DE65E}"/>
              </a:ext>
            </a:extLst>
          </p:cNvPr>
          <p:cNvSpPr txBox="1"/>
          <p:nvPr/>
        </p:nvSpPr>
        <p:spPr>
          <a:xfrm>
            <a:off x="3048000" y="3061977"/>
            <a:ext cx="6096000" cy="738664"/>
          </a:xfrm>
          <a:prstGeom prst="rect">
            <a:avLst/>
          </a:prstGeom>
          <a:noFill/>
        </p:spPr>
        <p:txBody>
          <a:bodyPr wrap="square">
            <a:spAutoFit/>
          </a:bodyPr>
          <a:lstStyle/>
          <a:p>
            <a:r>
              <a:rPr lang="pt-BR" dirty="0"/>
              <a:t>De	Assunto	Tamanho	Categorias	Recebido em	</a:t>
            </a:r>
          </a:p>
          <a:p>
            <a:r>
              <a:rPr lang="pt-BR" dirty="0"/>
              <a:t>AASP Intimações	Intimações do dia 19/10/2022	128 KB		12:01	</a:t>
            </a:r>
          </a:p>
        </p:txBody>
      </p:sp>
    </p:spTree>
    <p:extLst>
      <p:ext uri="{BB962C8B-B14F-4D97-AF65-F5344CB8AC3E}">
        <p14:creationId xmlns:p14="http://schemas.microsoft.com/office/powerpoint/2010/main" val="33558629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8" name="Google Shape;158;p20"/>
          <p:cNvSpPr/>
          <p:nvPr/>
        </p:nvSpPr>
        <p:spPr>
          <a:xfrm>
            <a:off x="576999" y="168459"/>
            <a:ext cx="10829753" cy="5067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2600"/>
              <a:buFont typeface="Arial"/>
              <a:buNone/>
            </a:pPr>
            <a:r>
              <a:rPr lang="pt-BR" sz="2800" b="0" i="0" u="none" strike="noStrike" cap="all" dirty="0" err="1">
                <a:solidFill>
                  <a:srgbClr val="22304F"/>
                </a:solidFill>
                <a:latin typeface="Bitter"/>
                <a:ea typeface="Bitter"/>
                <a:cs typeface="Bitter"/>
                <a:sym typeface="Bitter"/>
              </a:rPr>
              <a:t>Issqn</a:t>
            </a:r>
            <a:r>
              <a:rPr lang="pt-BR" sz="2800" b="0" i="0" u="none" strike="noStrike" cap="all" dirty="0">
                <a:solidFill>
                  <a:srgbClr val="22304F"/>
                </a:solidFill>
                <a:latin typeface="Bitter"/>
                <a:ea typeface="Bitter"/>
                <a:cs typeface="Bitter"/>
                <a:sym typeface="Bitter"/>
              </a:rPr>
              <a:t> sobre espetáculos desportivos, cessões de direitos e patrocínios</a:t>
            </a:r>
          </a:p>
        </p:txBody>
      </p:sp>
      <p:sp>
        <p:nvSpPr>
          <p:cNvPr id="159" name="Google Shape;159;p20"/>
          <p:cNvSpPr/>
          <p:nvPr/>
        </p:nvSpPr>
        <p:spPr>
          <a:xfrm>
            <a:off x="577000" y="1120016"/>
            <a:ext cx="11199364" cy="4971329"/>
          </a:xfrm>
          <a:prstGeom prst="rect">
            <a:avLst/>
          </a:prstGeom>
          <a:noFill/>
          <a:ln>
            <a:noFill/>
          </a:ln>
        </p:spPr>
        <p:txBody>
          <a:bodyPr spcFirstLastPara="1" wrap="square" lIns="91425" tIns="45700" rIns="91425" bIns="45700" anchor="t" anchorCtr="0">
            <a:noAutofit/>
          </a:bodyPr>
          <a:lstStyle/>
          <a:p>
            <a:pPr marL="114300" marR="0" lvl="0" algn="just" rtl="0">
              <a:spcBef>
                <a:spcPts val="0"/>
              </a:spcBef>
              <a:spcAft>
                <a:spcPts val="0"/>
              </a:spcAft>
              <a:buClr>
                <a:srgbClr val="22304F"/>
              </a:buClr>
              <a:buSzPts val="1800"/>
            </a:pPr>
            <a:endParaRPr lang="pt-BR" sz="800" dirty="0">
              <a:solidFill>
                <a:srgbClr val="22304F"/>
              </a:solidFill>
              <a:latin typeface="Bitter"/>
              <a:ea typeface="Bitter"/>
              <a:cs typeface="Bitter"/>
              <a:sym typeface="Bitter"/>
            </a:endParaRPr>
          </a:p>
          <a:p>
            <a:pPr marL="400050" marR="0" lvl="0" indent="-285750" algn="just" rtl="0">
              <a:spcBef>
                <a:spcPts val="0"/>
              </a:spcBef>
              <a:spcAft>
                <a:spcPts val="0"/>
              </a:spcAft>
              <a:buClr>
                <a:srgbClr val="22304F"/>
              </a:buClr>
              <a:buSzPts val="1800"/>
              <a:buFont typeface="Arial" panose="020B0604020202020204" pitchFamily="34" charset="0"/>
              <a:buChar char="•"/>
            </a:pPr>
            <a:r>
              <a:rPr lang="pt-BR" sz="1600" b="1" i="0" u="sng" strike="noStrike" cap="none" dirty="0">
                <a:solidFill>
                  <a:srgbClr val="22304F"/>
                </a:solidFill>
                <a:latin typeface="Bitter"/>
                <a:ea typeface="Bitter"/>
                <a:cs typeface="Bitter"/>
                <a:sym typeface="Bitter"/>
              </a:rPr>
              <a:t>Patrocínio configura Inserção de textos, desenhos e outros materiais de propaganda e publicidade, em qualquer meio</a:t>
            </a:r>
            <a:r>
              <a:rPr lang="pt-BR" sz="1600" b="1" i="0" u="none" strike="noStrike" cap="none" dirty="0">
                <a:solidFill>
                  <a:srgbClr val="22304F"/>
                </a:solidFill>
                <a:latin typeface="Bitter"/>
                <a:ea typeface="Bitter"/>
                <a:cs typeface="Bitter"/>
                <a:sym typeface="Bitter"/>
              </a:rPr>
              <a:t>?</a:t>
            </a:r>
          </a:p>
          <a:p>
            <a:pPr marL="114300" marR="0" lvl="0" algn="just" rtl="0">
              <a:spcBef>
                <a:spcPts val="0"/>
              </a:spcBef>
              <a:spcAft>
                <a:spcPts val="0"/>
              </a:spcAft>
              <a:buClr>
                <a:srgbClr val="22304F"/>
              </a:buClr>
              <a:buSzPts val="1800"/>
            </a:pPr>
            <a:endParaRPr lang="pt-BR" sz="800" b="1" dirty="0">
              <a:solidFill>
                <a:srgbClr val="22304F"/>
              </a:solidFill>
              <a:latin typeface="Bitter"/>
              <a:ea typeface="Bitter"/>
              <a:cs typeface="Bitter"/>
              <a:sym typeface="Bitter"/>
            </a:endParaRPr>
          </a:p>
          <a:p>
            <a:pPr marL="114300" marR="0" lvl="0" algn="just" rtl="0">
              <a:spcBef>
                <a:spcPts val="0"/>
              </a:spcBef>
              <a:spcAft>
                <a:spcPts val="0"/>
              </a:spcAft>
              <a:buClr>
                <a:srgbClr val="22304F"/>
              </a:buClr>
              <a:buSzPts val="1800"/>
            </a:pPr>
            <a:r>
              <a:rPr lang="pt-BR" sz="1600" b="1" i="0" u="none" strike="noStrike" cap="none" dirty="0">
                <a:solidFill>
                  <a:srgbClr val="22304F"/>
                </a:solidFill>
                <a:latin typeface="Bitter"/>
                <a:ea typeface="Bitter"/>
                <a:cs typeface="Bitter"/>
                <a:sym typeface="Bitter"/>
              </a:rPr>
              <a:t>Lei </a:t>
            </a:r>
            <a:r>
              <a:rPr lang="pt-BR" sz="1600" b="1" dirty="0">
                <a:solidFill>
                  <a:srgbClr val="22304F"/>
                </a:solidFill>
                <a:latin typeface="Bitter"/>
                <a:sym typeface="Bitter"/>
              </a:rPr>
              <a:t>Complementar</a:t>
            </a:r>
            <a:r>
              <a:rPr lang="pt-BR" sz="1600" b="1" i="0" u="none" strike="noStrike" cap="none" dirty="0">
                <a:solidFill>
                  <a:srgbClr val="22304F"/>
                </a:solidFill>
                <a:latin typeface="Bitter"/>
                <a:ea typeface="Bitter"/>
                <a:cs typeface="Bitter"/>
                <a:sym typeface="Bitter"/>
              </a:rPr>
              <a:t> nº 116/2003:</a:t>
            </a:r>
          </a:p>
          <a:p>
            <a:pPr marL="114300" marR="0" lvl="0" algn="just" rtl="0">
              <a:spcBef>
                <a:spcPts val="0"/>
              </a:spcBef>
              <a:spcAft>
                <a:spcPts val="0"/>
              </a:spcAft>
              <a:buClr>
                <a:srgbClr val="22304F"/>
              </a:buClr>
              <a:buSzPts val="1800"/>
            </a:pPr>
            <a:endParaRPr lang="pt-BR" sz="1600" dirty="0">
              <a:solidFill>
                <a:srgbClr val="22304F"/>
              </a:solidFill>
              <a:latin typeface="Bitter"/>
              <a:ea typeface="Bitter"/>
              <a:cs typeface="Bitter"/>
              <a:sym typeface="Bitter"/>
            </a:endParaRPr>
          </a:p>
          <a:p>
            <a:pPr marL="114300" marR="0" lvl="0" algn="just" rtl="0">
              <a:spcBef>
                <a:spcPts val="0"/>
              </a:spcBef>
              <a:spcAft>
                <a:spcPts val="0"/>
              </a:spcAft>
              <a:buClr>
                <a:srgbClr val="22304F"/>
              </a:buClr>
              <a:buSzPts val="1800"/>
            </a:pPr>
            <a:r>
              <a:rPr lang="pt-BR" sz="1600" b="0" i="0" u="none" strike="noStrike" cap="none" dirty="0">
                <a:solidFill>
                  <a:srgbClr val="22304F"/>
                </a:solidFill>
                <a:latin typeface="Bitter"/>
                <a:ea typeface="Bitter"/>
                <a:cs typeface="Bitter"/>
                <a:sym typeface="Bitter"/>
              </a:rPr>
              <a:t>“17.25 - Inserção de textos, desenhos e outros materiais de propaganda e publicidade, em qualquer meio (exceto em livros, jornais, periódicos e nas modalidades de serviços de radiodifusão sonora e de sons e imagens de recepção livre e gratuita). (Incluído pela Lei Complementar nº 157, de 2016)”</a:t>
            </a:r>
          </a:p>
          <a:p>
            <a:pPr marL="114300" marR="0" lvl="0" algn="just" rtl="0">
              <a:spcBef>
                <a:spcPts val="0"/>
              </a:spcBef>
              <a:spcAft>
                <a:spcPts val="0"/>
              </a:spcAft>
              <a:buClr>
                <a:srgbClr val="22304F"/>
              </a:buClr>
              <a:buSzPts val="1800"/>
            </a:pPr>
            <a:endParaRPr lang="pt-BR" sz="800" b="0" i="0" u="none" strike="noStrike" cap="none" dirty="0">
              <a:solidFill>
                <a:srgbClr val="22304F"/>
              </a:solidFill>
              <a:latin typeface="Bitter"/>
              <a:ea typeface="Bitter"/>
              <a:cs typeface="Bitter"/>
              <a:sym typeface="Bitter"/>
            </a:endParaRPr>
          </a:p>
          <a:p>
            <a:pPr lvl="0" algn="just">
              <a:lnSpc>
                <a:spcPct val="150000"/>
              </a:lnSpc>
              <a:spcAft>
                <a:spcPts val="600"/>
              </a:spcAft>
              <a:tabLst>
                <a:tab pos="900430" algn="l"/>
              </a:tabLst>
            </a:pPr>
            <a:r>
              <a:rPr lang="pt-BR" sz="1600" b="1" dirty="0">
                <a:solidFill>
                  <a:srgbClr val="22304F"/>
                </a:solidFill>
                <a:latin typeface="Bitter"/>
              </a:rPr>
              <a:t>  Supremo Tribunal Federal:</a:t>
            </a:r>
          </a:p>
          <a:p>
            <a:pPr marL="92075" algn="just"/>
            <a:r>
              <a:rPr lang="pt-BR" sz="1600" dirty="0">
                <a:solidFill>
                  <a:srgbClr val="22304F"/>
                </a:solidFill>
                <a:latin typeface="Bitter"/>
              </a:rPr>
              <a:t>“A atividade de inserção de textos, desenhos e outros materiais de propaganda e publicidade em qualquer meio (exceto em livros, jornais, periódicos e nas modalidades de serviços de radiodifusão sonora e de sons e imagens de recepção livre e gratuita) pode ser compreendida como ato preparatório ao serviço de comunicação propriamente dito.</a:t>
            </a:r>
          </a:p>
          <a:p>
            <a:pPr marL="92075" algn="just"/>
            <a:r>
              <a:rPr lang="pt-BR" sz="1600" dirty="0">
                <a:solidFill>
                  <a:srgbClr val="22304F"/>
                </a:solidFill>
                <a:latin typeface="Bitter"/>
              </a:rPr>
              <a:t>Reitere-se o que disse o Senador Dornelles na CAE: trata-se de atividade de “‘inserir’ o material publicitário [ou de propaganda] no espaço contratado e não de ‘veicular’, ato próprio de divulgação de conteúdos (notícias, informações e entretenimento) por meio de comunicação social” (grifo nosso). </a:t>
            </a:r>
          </a:p>
          <a:p>
            <a:pPr marL="92075" algn="just"/>
            <a:r>
              <a:rPr lang="pt-BR" sz="1600" dirty="0">
                <a:solidFill>
                  <a:srgbClr val="22304F"/>
                </a:solidFill>
                <a:latin typeface="Bitter"/>
              </a:rPr>
              <a:t>Tal atividade, embora seja imprescindível à operacionalização do serviço de comunicação social, encontra-se, por ser preparatório desse serviço, fora do âmbito de materialidade do ICMS-comunicação.</a:t>
            </a:r>
          </a:p>
          <a:p>
            <a:pPr marL="92075" algn="just"/>
            <a:r>
              <a:rPr lang="pt-BR" sz="1600" dirty="0">
                <a:solidFill>
                  <a:srgbClr val="22304F"/>
                </a:solidFill>
                <a:latin typeface="Bitter"/>
              </a:rPr>
              <a:t>(...).” (ADI 6034, Rel. Min. Dias Toffoli, </a:t>
            </a:r>
            <a:r>
              <a:rPr lang="pt-BR" sz="1600" dirty="0" err="1">
                <a:solidFill>
                  <a:srgbClr val="22304F"/>
                </a:solidFill>
                <a:latin typeface="Bitter"/>
              </a:rPr>
              <a:t>DJe</a:t>
            </a:r>
            <a:r>
              <a:rPr lang="pt-BR" sz="1600" dirty="0">
                <a:solidFill>
                  <a:srgbClr val="22304F"/>
                </a:solidFill>
                <a:latin typeface="Bitter"/>
              </a:rPr>
              <a:t> 14/06/2022)</a:t>
            </a:r>
          </a:p>
          <a:p>
            <a:pPr marL="114300" marR="0" lvl="0" algn="just" rtl="0">
              <a:spcBef>
                <a:spcPts val="0"/>
              </a:spcBef>
              <a:spcAft>
                <a:spcPts val="0"/>
              </a:spcAft>
              <a:buClr>
                <a:srgbClr val="22304F"/>
              </a:buClr>
              <a:buSzPts val="1800"/>
            </a:pPr>
            <a:endParaRPr lang="pt-BR" sz="1600" b="0" i="0" u="none" strike="noStrike" cap="none" dirty="0">
              <a:solidFill>
                <a:srgbClr val="22304F"/>
              </a:solidFill>
              <a:latin typeface="Bitter"/>
              <a:ea typeface="Bitter"/>
              <a:cs typeface="Bitter"/>
              <a:sym typeface="Bitter"/>
            </a:endParaRPr>
          </a:p>
          <a:p>
            <a:pPr marL="114300" marR="0" lvl="0" algn="just" rtl="0">
              <a:spcBef>
                <a:spcPts val="0"/>
              </a:spcBef>
              <a:spcAft>
                <a:spcPts val="0"/>
              </a:spcAft>
              <a:buClr>
                <a:srgbClr val="22304F"/>
              </a:buClr>
              <a:buSzPts val="1800"/>
            </a:pPr>
            <a:endParaRPr lang="pt-BR" sz="1600" dirty="0">
              <a:solidFill>
                <a:srgbClr val="22304F"/>
              </a:solidFill>
              <a:latin typeface="Bitter"/>
              <a:ea typeface="Bitter"/>
              <a:cs typeface="Bitter"/>
              <a:sym typeface="Bitter"/>
            </a:endParaRPr>
          </a:p>
          <a:p>
            <a:pPr marL="114300" marR="0" lvl="0" algn="just" rtl="0">
              <a:spcBef>
                <a:spcPts val="0"/>
              </a:spcBef>
              <a:spcAft>
                <a:spcPts val="0"/>
              </a:spcAft>
              <a:buClr>
                <a:srgbClr val="22304F"/>
              </a:buClr>
              <a:buSzPts val="1800"/>
            </a:pPr>
            <a:endParaRPr lang="pt-BR" sz="1600" b="0" i="0" u="none" strike="noStrike" cap="none" dirty="0">
              <a:solidFill>
                <a:srgbClr val="22304F"/>
              </a:solidFill>
              <a:latin typeface="Bitter"/>
              <a:ea typeface="Bitter"/>
              <a:cs typeface="Bitter"/>
              <a:sym typeface="Bitter"/>
            </a:endParaRPr>
          </a:p>
          <a:p>
            <a:pPr marL="114300" marR="0" lvl="0" algn="just" rtl="0">
              <a:spcBef>
                <a:spcPts val="0"/>
              </a:spcBef>
              <a:spcAft>
                <a:spcPts val="0"/>
              </a:spcAft>
              <a:buClr>
                <a:srgbClr val="22304F"/>
              </a:buClr>
              <a:buSzPts val="1800"/>
            </a:pPr>
            <a:endParaRPr lang="pt-BR" sz="1600" b="0" i="0" u="none" strike="noStrike" cap="none" dirty="0">
              <a:solidFill>
                <a:srgbClr val="22304F"/>
              </a:solidFill>
              <a:latin typeface="Bitter"/>
              <a:ea typeface="Bitter"/>
              <a:cs typeface="Bitter"/>
              <a:sym typeface="Bitter"/>
            </a:endParaRPr>
          </a:p>
          <a:p>
            <a:pPr marL="457200" marR="0" lvl="0" indent="-342900" algn="just" rtl="0">
              <a:lnSpc>
                <a:spcPct val="150000"/>
              </a:lnSpc>
              <a:spcBef>
                <a:spcPts val="0"/>
              </a:spcBef>
              <a:spcAft>
                <a:spcPts val="0"/>
              </a:spcAft>
              <a:buClr>
                <a:srgbClr val="22304F"/>
              </a:buClr>
              <a:buSzPts val="1800"/>
              <a:buFont typeface="Bitter"/>
              <a:buChar char="●"/>
            </a:pPr>
            <a:endParaRPr lang="pt-BR" sz="1600" b="0" i="0" u="none" strike="noStrike" cap="none" dirty="0">
              <a:solidFill>
                <a:srgbClr val="22304F"/>
              </a:solidFill>
              <a:latin typeface="Bitter"/>
              <a:ea typeface="Bitter"/>
              <a:cs typeface="Bitter"/>
              <a:sym typeface="Bitter"/>
            </a:endParaRPr>
          </a:p>
          <a:p>
            <a:pPr marL="114300" marR="0" lvl="0" algn="just" rtl="0">
              <a:lnSpc>
                <a:spcPct val="150000"/>
              </a:lnSpc>
              <a:spcBef>
                <a:spcPts val="0"/>
              </a:spcBef>
              <a:spcAft>
                <a:spcPts val="0"/>
              </a:spcAft>
              <a:buClr>
                <a:srgbClr val="22304F"/>
              </a:buClr>
              <a:buSzPts val="1800"/>
            </a:pPr>
            <a:endParaRPr lang="pt-BR" sz="1600" b="0" i="0" u="none" strike="noStrike" cap="none" dirty="0">
              <a:solidFill>
                <a:srgbClr val="22304F"/>
              </a:solidFill>
              <a:latin typeface="Bitter"/>
              <a:ea typeface="Bitter"/>
              <a:cs typeface="Bitter"/>
              <a:sym typeface="Bitter"/>
            </a:endParaRPr>
          </a:p>
          <a:p>
            <a:pPr marL="114300" marR="0" lvl="0" algn="just" rtl="0">
              <a:lnSpc>
                <a:spcPct val="150000"/>
              </a:lnSpc>
              <a:spcBef>
                <a:spcPts val="0"/>
              </a:spcBef>
              <a:spcAft>
                <a:spcPts val="0"/>
              </a:spcAft>
              <a:buClr>
                <a:srgbClr val="22304F"/>
              </a:buClr>
              <a:buSzPts val="1800"/>
            </a:pPr>
            <a:endParaRPr lang="pt-BR" sz="1600" b="0" i="0" u="none" strike="noStrike" cap="none" dirty="0">
              <a:solidFill>
                <a:srgbClr val="22304F"/>
              </a:solidFill>
              <a:latin typeface="Bitter"/>
              <a:ea typeface="Bitter"/>
              <a:cs typeface="Bitter"/>
              <a:sym typeface="Bitter"/>
            </a:endParaRPr>
          </a:p>
          <a:p>
            <a:pPr marR="0" lvl="0" algn="just" rtl="0">
              <a:spcBef>
                <a:spcPts val="0"/>
              </a:spcBef>
              <a:spcAft>
                <a:spcPts val="0"/>
              </a:spcAft>
              <a:buClr>
                <a:srgbClr val="22304F"/>
              </a:buClr>
              <a:buSzPts val="1800"/>
            </a:pPr>
            <a:endParaRPr lang="pt-BR" sz="800" b="0" i="0" u="none" strike="noStrike" cap="none" dirty="0">
              <a:solidFill>
                <a:srgbClr val="22304F"/>
              </a:solidFill>
              <a:latin typeface="Bitter"/>
              <a:ea typeface="Bitter"/>
              <a:cs typeface="Bitter"/>
              <a:sym typeface="Bitter"/>
            </a:endParaRPr>
          </a:p>
          <a:p>
            <a:pPr marL="457200" marR="0" lvl="0" indent="-342900" algn="just" rtl="0">
              <a:lnSpc>
                <a:spcPct val="150000"/>
              </a:lnSpc>
              <a:spcBef>
                <a:spcPts val="0"/>
              </a:spcBef>
              <a:spcAft>
                <a:spcPts val="0"/>
              </a:spcAft>
              <a:buClr>
                <a:srgbClr val="22304F"/>
              </a:buClr>
              <a:buSzPts val="1800"/>
              <a:buFont typeface="Bitter"/>
              <a:buChar char="●"/>
            </a:pPr>
            <a:endParaRPr lang="en-US" sz="1800" b="0" i="0" u="none" strike="noStrike" cap="none" dirty="0">
              <a:solidFill>
                <a:srgbClr val="22304F"/>
              </a:solidFill>
              <a:latin typeface="Bitter"/>
              <a:ea typeface="Bitter"/>
              <a:cs typeface="Bitter"/>
              <a:sym typeface="Bitter"/>
            </a:endParaRPr>
          </a:p>
        </p:txBody>
      </p:sp>
      <p:sp>
        <p:nvSpPr>
          <p:cNvPr id="160" name="Google Shape;160;p20"/>
          <p:cNvSpPr/>
          <p:nvPr/>
        </p:nvSpPr>
        <p:spPr>
          <a:xfrm>
            <a:off x="10120964" y="168463"/>
            <a:ext cx="806100" cy="97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CaixaDeTexto 2">
            <a:extLst>
              <a:ext uri="{FF2B5EF4-FFF2-40B4-BE49-F238E27FC236}">
                <a16:creationId xmlns:a16="http://schemas.microsoft.com/office/drawing/2014/main" id="{AE154CD9-11CA-74BB-B238-80FC562DE65E}"/>
              </a:ext>
            </a:extLst>
          </p:cNvPr>
          <p:cNvSpPr txBox="1"/>
          <p:nvPr/>
        </p:nvSpPr>
        <p:spPr>
          <a:xfrm>
            <a:off x="3048000" y="5620450"/>
            <a:ext cx="6096000" cy="307777"/>
          </a:xfrm>
          <a:prstGeom prst="rect">
            <a:avLst/>
          </a:prstGeom>
          <a:noFill/>
        </p:spPr>
        <p:txBody>
          <a:bodyPr wrap="square">
            <a:spAutoFit/>
          </a:bodyPr>
          <a:lstStyle/>
          <a:p>
            <a:r>
              <a:rPr lang="pt-BR" dirty="0"/>
              <a:t>	</a:t>
            </a:r>
          </a:p>
        </p:txBody>
      </p:sp>
    </p:spTree>
    <p:extLst>
      <p:ext uri="{BB962C8B-B14F-4D97-AF65-F5344CB8AC3E}">
        <p14:creationId xmlns:p14="http://schemas.microsoft.com/office/powerpoint/2010/main" val="6762493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8" name="Google Shape;158;p20"/>
          <p:cNvSpPr/>
          <p:nvPr/>
        </p:nvSpPr>
        <p:spPr>
          <a:xfrm>
            <a:off x="577000" y="168459"/>
            <a:ext cx="9543964" cy="5067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2600"/>
              <a:buFont typeface="Arial"/>
              <a:buNone/>
            </a:pPr>
            <a:r>
              <a:rPr lang="pt-BR" sz="2800" b="0" i="0" u="none" strike="noStrike" cap="all" dirty="0">
                <a:solidFill>
                  <a:srgbClr val="22304F"/>
                </a:solidFill>
                <a:latin typeface="Bitter"/>
                <a:ea typeface="Bitter"/>
                <a:cs typeface="Bitter"/>
                <a:sym typeface="Bitter"/>
              </a:rPr>
              <a:t>REGIME TRIBUTÁRIOS DOS ATLETAS</a:t>
            </a:r>
          </a:p>
        </p:txBody>
      </p:sp>
      <p:sp>
        <p:nvSpPr>
          <p:cNvPr id="159" name="Google Shape;159;p20"/>
          <p:cNvSpPr/>
          <p:nvPr/>
        </p:nvSpPr>
        <p:spPr>
          <a:xfrm>
            <a:off x="577000" y="765462"/>
            <a:ext cx="11199364" cy="5616865"/>
          </a:xfrm>
          <a:prstGeom prst="rect">
            <a:avLst/>
          </a:prstGeom>
          <a:noFill/>
          <a:ln>
            <a:noFill/>
          </a:ln>
        </p:spPr>
        <p:txBody>
          <a:bodyPr spcFirstLastPara="1" wrap="square" lIns="91425" tIns="45700" rIns="91425" bIns="45700" anchor="t" anchorCtr="0">
            <a:noAutofit/>
          </a:bodyPr>
          <a:lstStyle/>
          <a:p>
            <a:pPr marL="114300" marR="0" lvl="0" algn="just" rtl="0">
              <a:spcBef>
                <a:spcPts val="0"/>
              </a:spcBef>
              <a:spcAft>
                <a:spcPts val="0"/>
              </a:spcAft>
              <a:buClr>
                <a:srgbClr val="22304F"/>
              </a:buClr>
              <a:buSzPts val="1800"/>
            </a:pPr>
            <a:endParaRPr lang="pt-BR" sz="800" dirty="0">
              <a:solidFill>
                <a:srgbClr val="22304F"/>
              </a:solidFill>
              <a:latin typeface="Bitter"/>
              <a:ea typeface="Bitter"/>
              <a:cs typeface="Bitter"/>
              <a:sym typeface="Bitter"/>
            </a:endParaRPr>
          </a:p>
          <a:p>
            <a:pPr marL="400050" marR="0" lvl="0" indent="-285750" algn="just" rtl="0">
              <a:spcBef>
                <a:spcPts val="0"/>
              </a:spcBef>
              <a:spcAft>
                <a:spcPts val="0"/>
              </a:spcAft>
              <a:buClr>
                <a:srgbClr val="22304F"/>
              </a:buClr>
              <a:buSzPts val="1800"/>
              <a:buFont typeface="Arial" panose="020B0604020202020204" pitchFamily="34" charset="0"/>
              <a:buChar char="•"/>
            </a:pPr>
            <a:r>
              <a:rPr lang="pt-BR" sz="1600" b="1" i="0" strike="noStrike" cap="none" dirty="0">
                <a:solidFill>
                  <a:srgbClr val="22304F"/>
                </a:solidFill>
                <a:latin typeface="Bitter"/>
                <a:ea typeface="Bitter"/>
                <a:cs typeface="Bitter"/>
                <a:sym typeface="Bitter"/>
              </a:rPr>
              <a:t>Art. 43, CTN:</a:t>
            </a:r>
          </a:p>
          <a:p>
            <a:pPr marL="114300" marR="0" lvl="0" algn="just" rtl="0">
              <a:spcBef>
                <a:spcPts val="0"/>
              </a:spcBef>
              <a:spcAft>
                <a:spcPts val="0"/>
              </a:spcAft>
              <a:buClr>
                <a:srgbClr val="22304F"/>
              </a:buClr>
              <a:buSzPts val="1800"/>
            </a:pPr>
            <a:endParaRPr lang="pt-BR" sz="800" dirty="0">
              <a:solidFill>
                <a:srgbClr val="22304F"/>
              </a:solidFill>
              <a:latin typeface="Bitter"/>
              <a:ea typeface="Bitter"/>
              <a:cs typeface="Bitter"/>
              <a:sym typeface="Bitter"/>
            </a:endParaRPr>
          </a:p>
          <a:p>
            <a:pPr marL="114300" marR="0" lvl="0" algn="just" rtl="0">
              <a:spcBef>
                <a:spcPts val="0"/>
              </a:spcBef>
              <a:spcAft>
                <a:spcPts val="0"/>
              </a:spcAft>
              <a:buClr>
                <a:srgbClr val="22304F"/>
              </a:buClr>
              <a:buSzPts val="1800"/>
            </a:pPr>
            <a:r>
              <a:rPr lang="pt-BR" sz="1600" b="0" i="0" u="none" strike="noStrike" cap="none" dirty="0">
                <a:solidFill>
                  <a:srgbClr val="22304F"/>
                </a:solidFill>
                <a:latin typeface="Bitter"/>
                <a:ea typeface="Bitter"/>
                <a:cs typeface="Bitter"/>
                <a:sym typeface="Bitter"/>
              </a:rPr>
              <a:t>“Art. 43. O imposto, de competência da União, sobre a renda e proventos de qualquer natureza tem como fato gerador a aquisição da disponibilidade econômica ou jurídica:</a:t>
            </a:r>
          </a:p>
          <a:p>
            <a:pPr marL="114300" marR="0" lvl="0" algn="just" rtl="0">
              <a:spcBef>
                <a:spcPts val="0"/>
              </a:spcBef>
              <a:spcAft>
                <a:spcPts val="0"/>
              </a:spcAft>
              <a:buClr>
                <a:srgbClr val="22304F"/>
              </a:buClr>
              <a:buSzPts val="1800"/>
            </a:pPr>
            <a:r>
              <a:rPr lang="pt-BR" sz="1600" b="0" i="0" u="none" strike="noStrike" cap="none" dirty="0">
                <a:solidFill>
                  <a:srgbClr val="22304F"/>
                </a:solidFill>
                <a:latin typeface="Bitter"/>
                <a:ea typeface="Bitter"/>
                <a:cs typeface="Bitter"/>
                <a:sym typeface="Bitter"/>
              </a:rPr>
              <a:t>I - </a:t>
            </a:r>
            <a:r>
              <a:rPr lang="pt-BR" sz="1600" b="1" i="0" u="none" strike="noStrike" cap="none" dirty="0">
                <a:solidFill>
                  <a:srgbClr val="22304F"/>
                </a:solidFill>
                <a:latin typeface="Bitter"/>
                <a:ea typeface="Bitter"/>
                <a:cs typeface="Bitter"/>
                <a:sym typeface="Bitter"/>
              </a:rPr>
              <a:t>de renda, assim entendido o produto do capital, do trabalho ou da combinação de ambos</a:t>
            </a:r>
            <a:r>
              <a:rPr lang="pt-BR" sz="1600" b="0" i="0" u="none" strike="noStrike" cap="none" dirty="0">
                <a:solidFill>
                  <a:srgbClr val="22304F"/>
                </a:solidFill>
                <a:latin typeface="Bitter"/>
                <a:ea typeface="Bitter"/>
                <a:cs typeface="Bitter"/>
                <a:sym typeface="Bitter"/>
              </a:rPr>
              <a:t>;</a:t>
            </a:r>
          </a:p>
          <a:p>
            <a:pPr marL="114300" marR="0" lvl="0" algn="just" rtl="0">
              <a:spcBef>
                <a:spcPts val="0"/>
              </a:spcBef>
              <a:spcAft>
                <a:spcPts val="0"/>
              </a:spcAft>
              <a:buClr>
                <a:srgbClr val="22304F"/>
              </a:buClr>
              <a:buSzPts val="1800"/>
            </a:pPr>
            <a:r>
              <a:rPr lang="pt-BR" sz="1600" b="0" i="0" u="none" strike="noStrike" cap="none" dirty="0">
                <a:solidFill>
                  <a:srgbClr val="22304F"/>
                </a:solidFill>
                <a:latin typeface="Bitter"/>
                <a:ea typeface="Bitter"/>
                <a:cs typeface="Bitter"/>
                <a:sym typeface="Bitter"/>
              </a:rPr>
              <a:t>II - </a:t>
            </a:r>
            <a:r>
              <a:rPr lang="pt-BR" sz="1600" b="1" i="0" u="none" strike="noStrike" cap="none" dirty="0">
                <a:solidFill>
                  <a:srgbClr val="22304F"/>
                </a:solidFill>
                <a:latin typeface="Bitter"/>
                <a:ea typeface="Bitter"/>
                <a:cs typeface="Bitter"/>
                <a:sym typeface="Bitter"/>
              </a:rPr>
              <a:t>de proventos de qualquer natureza, assim entendidos os acréscimos patrimoniais não compreendidos no inciso anterior</a:t>
            </a:r>
            <a:r>
              <a:rPr lang="pt-BR" sz="1600" b="0" i="0" u="none" strike="noStrike" cap="none" dirty="0">
                <a:solidFill>
                  <a:srgbClr val="22304F"/>
                </a:solidFill>
                <a:latin typeface="Bitter"/>
                <a:ea typeface="Bitter"/>
                <a:cs typeface="Bitter"/>
                <a:sym typeface="Bitter"/>
              </a:rPr>
              <a:t>.</a:t>
            </a:r>
          </a:p>
          <a:p>
            <a:pPr marL="114300" marR="0" lvl="0" algn="just" rtl="0">
              <a:spcBef>
                <a:spcPts val="0"/>
              </a:spcBef>
              <a:spcAft>
                <a:spcPts val="0"/>
              </a:spcAft>
              <a:buClr>
                <a:srgbClr val="22304F"/>
              </a:buClr>
              <a:buSzPts val="1800"/>
            </a:pPr>
            <a:r>
              <a:rPr lang="pt-BR" sz="1600" b="0" i="0" u="none" strike="noStrike" cap="none" dirty="0">
                <a:solidFill>
                  <a:srgbClr val="22304F"/>
                </a:solidFill>
                <a:latin typeface="Bitter"/>
                <a:ea typeface="Bitter"/>
                <a:cs typeface="Bitter"/>
                <a:sym typeface="Bitter"/>
              </a:rPr>
              <a:t>§ 1º A incidência do imposto independe da denominação da receita ou do rendimento, da localização, condição jurídica ou nacionalidade da fonte, da origem e da forma de percepção. (Incluído pela </a:t>
            </a:r>
            <a:r>
              <a:rPr lang="pt-BR" sz="1600" b="0" i="0" u="none" strike="noStrike" cap="none" dirty="0" err="1">
                <a:solidFill>
                  <a:srgbClr val="22304F"/>
                </a:solidFill>
                <a:latin typeface="Bitter"/>
                <a:ea typeface="Bitter"/>
                <a:cs typeface="Bitter"/>
                <a:sym typeface="Bitter"/>
              </a:rPr>
              <a:t>Lcp</a:t>
            </a:r>
            <a:r>
              <a:rPr lang="pt-BR" sz="1600" b="0" i="0" u="none" strike="noStrike" cap="none" dirty="0">
                <a:solidFill>
                  <a:srgbClr val="22304F"/>
                </a:solidFill>
                <a:latin typeface="Bitter"/>
                <a:ea typeface="Bitter"/>
                <a:cs typeface="Bitter"/>
                <a:sym typeface="Bitter"/>
              </a:rPr>
              <a:t> nº 104, de 2001)</a:t>
            </a:r>
          </a:p>
          <a:p>
            <a:pPr marL="114300" marR="0" lvl="0" algn="just" rtl="0">
              <a:spcBef>
                <a:spcPts val="0"/>
              </a:spcBef>
              <a:spcAft>
                <a:spcPts val="0"/>
              </a:spcAft>
              <a:buClr>
                <a:srgbClr val="22304F"/>
              </a:buClr>
              <a:buSzPts val="1800"/>
            </a:pPr>
            <a:r>
              <a:rPr lang="pt-BR" sz="1600" b="0" i="0" u="none" strike="noStrike" cap="none" dirty="0">
                <a:solidFill>
                  <a:srgbClr val="22304F"/>
                </a:solidFill>
                <a:latin typeface="Bitter"/>
                <a:ea typeface="Bitter"/>
                <a:cs typeface="Bitter"/>
                <a:sym typeface="Bitter"/>
              </a:rPr>
              <a:t>(...).”</a:t>
            </a:r>
          </a:p>
          <a:p>
            <a:pPr marL="114300" marR="0" lvl="0" algn="just" rtl="0">
              <a:spcBef>
                <a:spcPts val="0"/>
              </a:spcBef>
              <a:spcAft>
                <a:spcPts val="0"/>
              </a:spcAft>
              <a:buClr>
                <a:srgbClr val="22304F"/>
              </a:buClr>
              <a:buSzPts val="1800"/>
            </a:pPr>
            <a:endParaRPr lang="pt-BR" sz="800" b="0" i="0" u="none" strike="noStrike" cap="none" dirty="0">
              <a:solidFill>
                <a:srgbClr val="22304F"/>
              </a:solidFill>
              <a:latin typeface="Bitter"/>
              <a:ea typeface="Bitter"/>
              <a:cs typeface="Bitter"/>
              <a:sym typeface="Bitter"/>
            </a:endParaRPr>
          </a:p>
          <a:p>
            <a:pPr marL="285750" lvl="0" indent="-285750" algn="just">
              <a:lnSpc>
                <a:spcPct val="150000"/>
              </a:lnSpc>
              <a:spcAft>
                <a:spcPts val="600"/>
              </a:spcAft>
              <a:buFont typeface="Arial" panose="020B0604020202020204" pitchFamily="34" charset="0"/>
              <a:buChar char="•"/>
              <a:tabLst>
                <a:tab pos="900430" algn="l"/>
              </a:tabLst>
            </a:pPr>
            <a:r>
              <a:rPr lang="pt-BR" sz="1600" b="1" dirty="0">
                <a:solidFill>
                  <a:srgbClr val="22304F"/>
                </a:solidFill>
                <a:latin typeface="Bitter"/>
              </a:rPr>
              <a:t>  Tabela Progressiva (até R$ 1903,98 – isenção; até R$ 2826,65 – 7,5%; até 3.751,05 – 15%; até R$ 4664,68 – 22,5%; acima – 27,5%)</a:t>
            </a:r>
          </a:p>
          <a:p>
            <a:pPr marL="285750" lvl="0" indent="-285750" algn="just">
              <a:lnSpc>
                <a:spcPct val="150000"/>
              </a:lnSpc>
              <a:spcAft>
                <a:spcPts val="600"/>
              </a:spcAft>
              <a:buFont typeface="Arial" panose="020B0604020202020204" pitchFamily="34" charset="0"/>
              <a:buChar char="•"/>
              <a:tabLst>
                <a:tab pos="900430" algn="l"/>
              </a:tabLst>
            </a:pPr>
            <a:r>
              <a:rPr lang="pt-BR" sz="1600" b="1" dirty="0">
                <a:solidFill>
                  <a:srgbClr val="22304F"/>
                </a:solidFill>
                <a:latin typeface="Bitter"/>
              </a:rPr>
              <a:t>  Retenção na Fonte (Lei 7713/88):</a:t>
            </a:r>
          </a:p>
          <a:p>
            <a:pPr marL="92075" lvl="0" algn="just">
              <a:tabLst>
                <a:tab pos="900430" algn="l"/>
              </a:tabLst>
            </a:pPr>
            <a:r>
              <a:rPr lang="pt-BR" sz="1600" dirty="0">
                <a:solidFill>
                  <a:srgbClr val="22304F"/>
                </a:solidFill>
                <a:latin typeface="Bitter"/>
              </a:rPr>
              <a:t>“Art. 7º Ficam sujeito à incidência do imposto de renda na fonte, calculado de acordo com o disposto no art. 25 desta Lei:</a:t>
            </a:r>
          </a:p>
          <a:p>
            <a:pPr marL="92075" lvl="0" algn="just">
              <a:tabLst>
                <a:tab pos="900430" algn="l"/>
              </a:tabLst>
            </a:pPr>
            <a:r>
              <a:rPr lang="pt-BR" sz="1600" dirty="0">
                <a:solidFill>
                  <a:srgbClr val="22304F"/>
                </a:solidFill>
                <a:latin typeface="Bitter"/>
              </a:rPr>
              <a:t>I - os rendimentos do trabalho assalariado, pagos ou creditados por pessoas físicas ou jurídicas;         (Vide Lei complementar nº 150, de 2015)</a:t>
            </a:r>
          </a:p>
          <a:p>
            <a:pPr marL="92075" lvl="0" algn="just">
              <a:tabLst>
                <a:tab pos="900430" algn="l"/>
              </a:tabLst>
            </a:pPr>
            <a:r>
              <a:rPr lang="pt-BR" sz="1600" dirty="0">
                <a:solidFill>
                  <a:srgbClr val="22304F"/>
                </a:solidFill>
                <a:latin typeface="Bitter"/>
              </a:rPr>
              <a:t> II - os demais rendimentos percebidos por pessoas físicas, que não estejam sujeitos à tributação exclusiva na fonte, pagos ou creditados por pessoas jurídicas. (...).”</a:t>
            </a:r>
          </a:p>
          <a:p>
            <a:pPr marL="92075" lvl="0" algn="just">
              <a:lnSpc>
                <a:spcPct val="150000"/>
              </a:lnSpc>
              <a:spcAft>
                <a:spcPts val="600"/>
              </a:spcAft>
              <a:tabLst>
                <a:tab pos="900430" algn="l"/>
              </a:tabLst>
            </a:pPr>
            <a:endParaRPr lang="pt-BR" sz="1600" b="1" dirty="0">
              <a:solidFill>
                <a:srgbClr val="22304F"/>
              </a:solidFill>
              <a:latin typeface="Bitter"/>
            </a:endParaRPr>
          </a:p>
          <a:p>
            <a:pPr marL="114300" marR="0" lvl="0" algn="just" rtl="0">
              <a:spcBef>
                <a:spcPts val="0"/>
              </a:spcBef>
              <a:spcAft>
                <a:spcPts val="0"/>
              </a:spcAft>
              <a:buClr>
                <a:srgbClr val="22304F"/>
              </a:buClr>
              <a:buSzPts val="1800"/>
            </a:pPr>
            <a:endParaRPr lang="pt-BR" sz="1600" b="0" i="0" u="none" strike="noStrike" cap="none" dirty="0">
              <a:solidFill>
                <a:srgbClr val="22304F"/>
              </a:solidFill>
              <a:latin typeface="Bitter"/>
              <a:ea typeface="Bitter"/>
              <a:cs typeface="Bitter"/>
              <a:sym typeface="Bitter"/>
            </a:endParaRPr>
          </a:p>
          <a:p>
            <a:pPr marL="114300" marR="0" lvl="0" algn="just" rtl="0">
              <a:spcBef>
                <a:spcPts val="0"/>
              </a:spcBef>
              <a:spcAft>
                <a:spcPts val="0"/>
              </a:spcAft>
              <a:buClr>
                <a:srgbClr val="22304F"/>
              </a:buClr>
              <a:buSzPts val="1800"/>
            </a:pPr>
            <a:endParaRPr lang="pt-BR" sz="1600" b="0" i="0" u="none" strike="noStrike" cap="none" dirty="0">
              <a:solidFill>
                <a:srgbClr val="22304F"/>
              </a:solidFill>
              <a:latin typeface="Bitter"/>
              <a:ea typeface="Bitter"/>
              <a:cs typeface="Bitter"/>
              <a:sym typeface="Bitter"/>
            </a:endParaRPr>
          </a:p>
          <a:p>
            <a:pPr marL="457200" marR="0" lvl="0" indent="-342900" algn="just" rtl="0">
              <a:lnSpc>
                <a:spcPct val="150000"/>
              </a:lnSpc>
              <a:spcBef>
                <a:spcPts val="0"/>
              </a:spcBef>
              <a:spcAft>
                <a:spcPts val="0"/>
              </a:spcAft>
              <a:buClr>
                <a:srgbClr val="22304F"/>
              </a:buClr>
              <a:buSzPts val="1800"/>
              <a:buFont typeface="Bitter"/>
              <a:buChar char="●"/>
            </a:pPr>
            <a:endParaRPr lang="pt-BR" sz="1600" b="0" i="0" u="none" strike="noStrike" cap="none" dirty="0">
              <a:solidFill>
                <a:srgbClr val="22304F"/>
              </a:solidFill>
              <a:latin typeface="Bitter"/>
              <a:ea typeface="Bitter"/>
              <a:cs typeface="Bitter"/>
              <a:sym typeface="Bitter"/>
            </a:endParaRPr>
          </a:p>
          <a:p>
            <a:pPr marL="114300" marR="0" lvl="0" algn="just" rtl="0">
              <a:lnSpc>
                <a:spcPct val="150000"/>
              </a:lnSpc>
              <a:spcBef>
                <a:spcPts val="0"/>
              </a:spcBef>
              <a:spcAft>
                <a:spcPts val="0"/>
              </a:spcAft>
              <a:buClr>
                <a:srgbClr val="22304F"/>
              </a:buClr>
              <a:buSzPts val="1800"/>
            </a:pPr>
            <a:endParaRPr lang="pt-BR" sz="1600" b="0" i="0" u="none" strike="noStrike" cap="none" dirty="0">
              <a:solidFill>
                <a:srgbClr val="22304F"/>
              </a:solidFill>
              <a:latin typeface="Bitter"/>
              <a:ea typeface="Bitter"/>
              <a:cs typeface="Bitter"/>
              <a:sym typeface="Bitter"/>
            </a:endParaRPr>
          </a:p>
          <a:p>
            <a:pPr marL="114300" marR="0" lvl="0" algn="just" rtl="0">
              <a:lnSpc>
                <a:spcPct val="150000"/>
              </a:lnSpc>
              <a:spcBef>
                <a:spcPts val="0"/>
              </a:spcBef>
              <a:spcAft>
                <a:spcPts val="0"/>
              </a:spcAft>
              <a:buClr>
                <a:srgbClr val="22304F"/>
              </a:buClr>
              <a:buSzPts val="1800"/>
            </a:pPr>
            <a:endParaRPr lang="pt-BR" sz="1600" b="0" i="0" u="none" strike="noStrike" cap="none" dirty="0">
              <a:solidFill>
                <a:srgbClr val="22304F"/>
              </a:solidFill>
              <a:latin typeface="Bitter"/>
              <a:ea typeface="Bitter"/>
              <a:cs typeface="Bitter"/>
              <a:sym typeface="Bitter"/>
            </a:endParaRPr>
          </a:p>
          <a:p>
            <a:pPr marR="0" lvl="0" algn="just" rtl="0">
              <a:spcBef>
                <a:spcPts val="0"/>
              </a:spcBef>
              <a:spcAft>
                <a:spcPts val="0"/>
              </a:spcAft>
              <a:buClr>
                <a:srgbClr val="22304F"/>
              </a:buClr>
              <a:buSzPts val="1800"/>
            </a:pPr>
            <a:endParaRPr lang="pt-BR" sz="800" b="0" i="0" u="none" strike="noStrike" cap="none" dirty="0">
              <a:solidFill>
                <a:srgbClr val="22304F"/>
              </a:solidFill>
              <a:latin typeface="Bitter"/>
              <a:ea typeface="Bitter"/>
              <a:cs typeface="Bitter"/>
              <a:sym typeface="Bitter"/>
            </a:endParaRPr>
          </a:p>
          <a:p>
            <a:pPr marL="457200" marR="0" lvl="0" indent="-342900" algn="just" rtl="0">
              <a:lnSpc>
                <a:spcPct val="150000"/>
              </a:lnSpc>
              <a:spcBef>
                <a:spcPts val="0"/>
              </a:spcBef>
              <a:spcAft>
                <a:spcPts val="0"/>
              </a:spcAft>
              <a:buClr>
                <a:srgbClr val="22304F"/>
              </a:buClr>
              <a:buSzPts val="1800"/>
              <a:buFont typeface="Bitter"/>
              <a:buChar char="●"/>
            </a:pPr>
            <a:endParaRPr lang="en-US" sz="1800" b="0" i="0" u="none" strike="noStrike" cap="none" dirty="0">
              <a:solidFill>
                <a:srgbClr val="22304F"/>
              </a:solidFill>
              <a:latin typeface="Bitter"/>
              <a:ea typeface="Bitter"/>
              <a:cs typeface="Bitter"/>
              <a:sym typeface="Bitter"/>
            </a:endParaRPr>
          </a:p>
        </p:txBody>
      </p:sp>
      <p:sp>
        <p:nvSpPr>
          <p:cNvPr id="160" name="Google Shape;160;p20"/>
          <p:cNvSpPr/>
          <p:nvPr/>
        </p:nvSpPr>
        <p:spPr>
          <a:xfrm>
            <a:off x="10120964" y="168463"/>
            <a:ext cx="806100" cy="97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CaixaDeTexto 2">
            <a:extLst>
              <a:ext uri="{FF2B5EF4-FFF2-40B4-BE49-F238E27FC236}">
                <a16:creationId xmlns:a16="http://schemas.microsoft.com/office/drawing/2014/main" id="{AE154CD9-11CA-74BB-B238-80FC562DE65E}"/>
              </a:ext>
            </a:extLst>
          </p:cNvPr>
          <p:cNvSpPr txBox="1"/>
          <p:nvPr/>
        </p:nvSpPr>
        <p:spPr>
          <a:xfrm>
            <a:off x="3048000" y="5620450"/>
            <a:ext cx="6096000" cy="307777"/>
          </a:xfrm>
          <a:prstGeom prst="rect">
            <a:avLst/>
          </a:prstGeom>
          <a:noFill/>
        </p:spPr>
        <p:txBody>
          <a:bodyPr wrap="square">
            <a:spAutoFit/>
          </a:bodyPr>
          <a:lstStyle/>
          <a:p>
            <a:r>
              <a:rPr lang="pt-BR" dirty="0"/>
              <a:t>	</a:t>
            </a:r>
          </a:p>
        </p:txBody>
      </p:sp>
    </p:spTree>
    <p:extLst>
      <p:ext uri="{BB962C8B-B14F-4D97-AF65-F5344CB8AC3E}">
        <p14:creationId xmlns:p14="http://schemas.microsoft.com/office/powerpoint/2010/main" val="23213470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8" name="Google Shape;158;p20"/>
          <p:cNvSpPr/>
          <p:nvPr/>
        </p:nvSpPr>
        <p:spPr>
          <a:xfrm>
            <a:off x="577000" y="168459"/>
            <a:ext cx="9543964" cy="5067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2600"/>
              <a:buFont typeface="Arial"/>
              <a:buNone/>
            </a:pPr>
            <a:r>
              <a:rPr lang="pt-BR" sz="2800" b="0" i="0" u="none" strike="noStrike" cap="all" dirty="0">
                <a:solidFill>
                  <a:srgbClr val="22304F"/>
                </a:solidFill>
                <a:latin typeface="Bitter"/>
                <a:ea typeface="Bitter"/>
                <a:cs typeface="Bitter"/>
                <a:sym typeface="Bitter"/>
              </a:rPr>
              <a:t>REGIME TRIBUTÁRIOS DOS ATLETAS</a:t>
            </a:r>
          </a:p>
        </p:txBody>
      </p:sp>
      <p:sp>
        <p:nvSpPr>
          <p:cNvPr id="159" name="Google Shape;159;p20"/>
          <p:cNvSpPr/>
          <p:nvPr/>
        </p:nvSpPr>
        <p:spPr>
          <a:xfrm>
            <a:off x="577000" y="675159"/>
            <a:ext cx="11199364" cy="5616865"/>
          </a:xfrm>
          <a:prstGeom prst="rect">
            <a:avLst/>
          </a:prstGeom>
          <a:noFill/>
          <a:ln>
            <a:noFill/>
          </a:ln>
        </p:spPr>
        <p:txBody>
          <a:bodyPr spcFirstLastPara="1" wrap="square" lIns="91425" tIns="45700" rIns="91425" bIns="45700" anchor="t" anchorCtr="0">
            <a:noAutofit/>
          </a:bodyPr>
          <a:lstStyle/>
          <a:p>
            <a:pPr marL="114300" marR="0" lvl="0" algn="just" rtl="0">
              <a:spcBef>
                <a:spcPts val="0"/>
              </a:spcBef>
              <a:spcAft>
                <a:spcPts val="0"/>
              </a:spcAft>
              <a:buClr>
                <a:srgbClr val="22304F"/>
              </a:buClr>
              <a:buSzPts val="1800"/>
            </a:pPr>
            <a:endParaRPr lang="pt-BR" sz="800" dirty="0">
              <a:solidFill>
                <a:srgbClr val="22304F"/>
              </a:solidFill>
              <a:latin typeface="Bitter"/>
              <a:ea typeface="Bitter"/>
              <a:cs typeface="Bitter"/>
              <a:sym typeface="Bitter"/>
            </a:endParaRPr>
          </a:p>
          <a:p>
            <a:pPr marL="377825" lvl="0" indent="-285750" algn="just">
              <a:lnSpc>
                <a:spcPct val="150000"/>
              </a:lnSpc>
              <a:spcAft>
                <a:spcPts val="600"/>
              </a:spcAft>
              <a:buFont typeface="Arial" panose="020B0604020202020204" pitchFamily="34" charset="0"/>
              <a:buChar char="•"/>
              <a:tabLst>
                <a:tab pos="900430" algn="l"/>
              </a:tabLst>
            </a:pPr>
            <a:r>
              <a:rPr lang="pt-BR" sz="1600" b="1" dirty="0">
                <a:solidFill>
                  <a:srgbClr val="22304F"/>
                </a:solidFill>
                <a:latin typeface="Bitter"/>
              </a:rPr>
              <a:t>Lei 8212/91:</a:t>
            </a:r>
          </a:p>
          <a:p>
            <a:pPr marL="92075" lvl="0" algn="just">
              <a:lnSpc>
                <a:spcPct val="150000"/>
              </a:lnSpc>
              <a:spcAft>
                <a:spcPts val="600"/>
              </a:spcAft>
              <a:tabLst>
                <a:tab pos="900430" algn="l"/>
              </a:tabLst>
            </a:pPr>
            <a:r>
              <a:rPr lang="pt-BR" sz="1600" dirty="0">
                <a:solidFill>
                  <a:srgbClr val="22304F"/>
                </a:solidFill>
                <a:latin typeface="Bitter"/>
              </a:rPr>
              <a:t>“Art. 20. A contribuição do empregado, inclusive o doméstico, e a do trabalhador avulso é calculada mediante a aplicação da correspondente alíquota sobre o seu salário-de-contribuição mensal, de forma não cumulativa, observado o disposto no art. 28, de acordo com a seguinte tabela: (Redação dada pela Lei n° 9.032, de 28.4.95).    (Vide Lei Complementar nº 150, de 2015)</a:t>
            </a:r>
          </a:p>
          <a:p>
            <a:pPr marL="92075" lvl="0" algn="just">
              <a:lnSpc>
                <a:spcPct val="150000"/>
              </a:lnSpc>
              <a:spcAft>
                <a:spcPts val="600"/>
              </a:spcAft>
              <a:tabLst>
                <a:tab pos="900430" algn="l"/>
              </a:tabLst>
            </a:pPr>
            <a:r>
              <a:rPr lang="pt-BR" sz="1600" dirty="0">
                <a:solidFill>
                  <a:srgbClr val="22304F"/>
                </a:solidFill>
                <a:latin typeface="Bitter"/>
              </a:rPr>
              <a:t>Salário-de-contribuição	Alíquota em %</a:t>
            </a:r>
          </a:p>
          <a:p>
            <a:pPr marL="92075" lvl="0" algn="just">
              <a:spcAft>
                <a:spcPts val="600"/>
              </a:spcAft>
              <a:tabLst>
                <a:tab pos="900430" algn="l"/>
              </a:tabLst>
            </a:pPr>
            <a:r>
              <a:rPr lang="pt-BR" sz="1600" dirty="0">
                <a:solidFill>
                  <a:srgbClr val="22304F"/>
                </a:solidFill>
                <a:latin typeface="Bitter"/>
              </a:rPr>
              <a:t>até 1212				7,5</a:t>
            </a:r>
          </a:p>
          <a:p>
            <a:pPr marL="92075" lvl="0" algn="just">
              <a:spcAft>
                <a:spcPts val="600"/>
              </a:spcAft>
              <a:tabLst>
                <a:tab pos="900430" algn="l"/>
              </a:tabLst>
            </a:pPr>
            <a:r>
              <a:rPr lang="pt-BR" sz="1600" dirty="0">
                <a:solidFill>
                  <a:srgbClr val="22304F"/>
                </a:solidFill>
                <a:latin typeface="Bitter"/>
              </a:rPr>
              <a:t>de 1212,01 a 2427,35	9,00</a:t>
            </a:r>
          </a:p>
          <a:p>
            <a:pPr marL="92075" lvl="0" algn="just">
              <a:spcAft>
                <a:spcPts val="600"/>
              </a:spcAft>
              <a:tabLst>
                <a:tab pos="900430" algn="l"/>
              </a:tabLst>
            </a:pPr>
            <a:r>
              <a:rPr lang="pt-BR" sz="1600" dirty="0">
                <a:solidFill>
                  <a:srgbClr val="22304F"/>
                </a:solidFill>
                <a:latin typeface="Bitter"/>
              </a:rPr>
              <a:t>de 2427,36 a 3641,03	12,00</a:t>
            </a:r>
          </a:p>
          <a:p>
            <a:pPr marL="92075" lvl="0" algn="just">
              <a:spcAft>
                <a:spcPts val="600"/>
              </a:spcAft>
              <a:tabLst>
                <a:tab pos="900430" algn="l"/>
              </a:tabLst>
            </a:pPr>
            <a:r>
              <a:rPr lang="pt-BR" sz="1600" dirty="0">
                <a:solidFill>
                  <a:srgbClr val="22304F"/>
                </a:solidFill>
                <a:latin typeface="Bitter"/>
              </a:rPr>
              <a:t>De 3641,04 a 7087,22	14,00</a:t>
            </a:r>
          </a:p>
          <a:p>
            <a:pPr marL="92075" lvl="0" algn="just">
              <a:lnSpc>
                <a:spcPct val="150000"/>
              </a:lnSpc>
              <a:spcAft>
                <a:spcPts val="600"/>
              </a:spcAft>
              <a:tabLst>
                <a:tab pos="900430" algn="l"/>
              </a:tabLst>
            </a:pPr>
            <a:r>
              <a:rPr lang="pt-BR" sz="1600" dirty="0">
                <a:solidFill>
                  <a:srgbClr val="22304F"/>
                </a:solidFill>
                <a:latin typeface="Bitter"/>
              </a:rPr>
              <a:t>(Valores e alíquotas dados pela Lei nº 9.129, de 20.11.95)   </a:t>
            </a:r>
          </a:p>
          <a:p>
            <a:pPr marL="92075" lvl="0" algn="just">
              <a:lnSpc>
                <a:spcPct val="150000"/>
              </a:lnSpc>
              <a:spcAft>
                <a:spcPts val="600"/>
              </a:spcAft>
              <a:tabLst>
                <a:tab pos="900430" algn="l"/>
              </a:tabLst>
            </a:pPr>
            <a:r>
              <a:rPr lang="pt-BR" sz="1600" dirty="0">
                <a:solidFill>
                  <a:srgbClr val="22304F"/>
                </a:solidFill>
                <a:latin typeface="Bitter"/>
              </a:rPr>
              <a:t>§ 1º Os valores do salário-de-contribuição serão reajustados, a partir da data de entrada em vigor desta Lei, na mesma época e com os mesmos índices que os do reajustamento dos benefícios de prestação continuada da Previdência Social.(Redação dada pela Lei n° 8.620, de 5.1.93)</a:t>
            </a:r>
          </a:p>
          <a:p>
            <a:pPr marL="92075" lvl="0" algn="just">
              <a:lnSpc>
                <a:spcPct val="150000"/>
              </a:lnSpc>
              <a:spcAft>
                <a:spcPts val="600"/>
              </a:spcAft>
              <a:tabLst>
                <a:tab pos="900430" algn="l"/>
              </a:tabLst>
            </a:pPr>
            <a:endParaRPr lang="pt-BR" sz="1600" b="1" dirty="0">
              <a:solidFill>
                <a:srgbClr val="22304F"/>
              </a:solidFill>
              <a:latin typeface="Bitter"/>
            </a:endParaRPr>
          </a:p>
          <a:p>
            <a:pPr marL="114300" marR="0" lvl="0" algn="just" rtl="0">
              <a:spcBef>
                <a:spcPts val="0"/>
              </a:spcBef>
              <a:spcAft>
                <a:spcPts val="0"/>
              </a:spcAft>
              <a:buClr>
                <a:srgbClr val="22304F"/>
              </a:buClr>
              <a:buSzPts val="1800"/>
            </a:pPr>
            <a:endParaRPr lang="pt-BR" sz="1600" b="0" i="0" u="none" strike="noStrike" cap="none" dirty="0">
              <a:solidFill>
                <a:srgbClr val="22304F"/>
              </a:solidFill>
              <a:latin typeface="Bitter"/>
              <a:ea typeface="Bitter"/>
              <a:cs typeface="Bitter"/>
              <a:sym typeface="Bitter"/>
            </a:endParaRPr>
          </a:p>
          <a:p>
            <a:pPr marL="114300" marR="0" lvl="0" algn="just" rtl="0">
              <a:spcBef>
                <a:spcPts val="0"/>
              </a:spcBef>
              <a:spcAft>
                <a:spcPts val="0"/>
              </a:spcAft>
              <a:buClr>
                <a:srgbClr val="22304F"/>
              </a:buClr>
              <a:buSzPts val="1800"/>
            </a:pPr>
            <a:endParaRPr lang="pt-BR" sz="1600" b="0" i="0" u="none" strike="noStrike" cap="none" dirty="0">
              <a:solidFill>
                <a:srgbClr val="22304F"/>
              </a:solidFill>
              <a:latin typeface="Bitter"/>
              <a:ea typeface="Bitter"/>
              <a:cs typeface="Bitter"/>
              <a:sym typeface="Bitter"/>
            </a:endParaRPr>
          </a:p>
          <a:p>
            <a:pPr marL="457200" marR="0" lvl="0" indent="-342900" algn="just" rtl="0">
              <a:lnSpc>
                <a:spcPct val="150000"/>
              </a:lnSpc>
              <a:spcBef>
                <a:spcPts val="0"/>
              </a:spcBef>
              <a:spcAft>
                <a:spcPts val="0"/>
              </a:spcAft>
              <a:buClr>
                <a:srgbClr val="22304F"/>
              </a:buClr>
              <a:buSzPts val="1800"/>
              <a:buFont typeface="Bitter"/>
              <a:buChar char="●"/>
            </a:pPr>
            <a:endParaRPr lang="pt-BR" sz="1600" b="0" i="0" u="none" strike="noStrike" cap="none" dirty="0">
              <a:solidFill>
                <a:srgbClr val="22304F"/>
              </a:solidFill>
              <a:latin typeface="Bitter"/>
              <a:ea typeface="Bitter"/>
              <a:cs typeface="Bitter"/>
              <a:sym typeface="Bitter"/>
            </a:endParaRPr>
          </a:p>
          <a:p>
            <a:pPr marL="114300" marR="0" lvl="0" algn="just" rtl="0">
              <a:lnSpc>
                <a:spcPct val="150000"/>
              </a:lnSpc>
              <a:spcBef>
                <a:spcPts val="0"/>
              </a:spcBef>
              <a:spcAft>
                <a:spcPts val="0"/>
              </a:spcAft>
              <a:buClr>
                <a:srgbClr val="22304F"/>
              </a:buClr>
              <a:buSzPts val="1800"/>
            </a:pPr>
            <a:endParaRPr lang="pt-BR" sz="1600" b="0" i="0" u="none" strike="noStrike" cap="none" dirty="0">
              <a:solidFill>
                <a:srgbClr val="22304F"/>
              </a:solidFill>
              <a:latin typeface="Bitter"/>
              <a:ea typeface="Bitter"/>
              <a:cs typeface="Bitter"/>
              <a:sym typeface="Bitter"/>
            </a:endParaRPr>
          </a:p>
          <a:p>
            <a:pPr marL="114300" marR="0" lvl="0" algn="just" rtl="0">
              <a:lnSpc>
                <a:spcPct val="150000"/>
              </a:lnSpc>
              <a:spcBef>
                <a:spcPts val="0"/>
              </a:spcBef>
              <a:spcAft>
                <a:spcPts val="0"/>
              </a:spcAft>
              <a:buClr>
                <a:srgbClr val="22304F"/>
              </a:buClr>
              <a:buSzPts val="1800"/>
            </a:pPr>
            <a:endParaRPr lang="pt-BR" sz="1600" b="0" i="0" u="none" strike="noStrike" cap="none" dirty="0">
              <a:solidFill>
                <a:srgbClr val="22304F"/>
              </a:solidFill>
              <a:latin typeface="Bitter"/>
              <a:ea typeface="Bitter"/>
              <a:cs typeface="Bitter"/>
              <a:sym typeface="Bitter"/>
            </a:endParaRPr>
          </a:p>
          <a:p>
            <a:pPr marR="0" lvl="0" algn="just" rtl="0">
              <a:spcBef>
                <a:spcPts val="0"/>
              </a:spcBef>
              <a:spcAft>
                <a:spcPts val="0"/>
              </a:spcAft>
              <a:buClr>
                <a:srgbClr val="22304F"/>
              </a:buClr>
              <a:buSzPts val="1800"/>
            </a:pPr>
            <a:endParaRPr lang="pt-BR" sz="800" b="0" i="0" u="none" strike="noStrike" cap="none" dirty="0">
              <a:solidFill>
                <a:srgbClr val="22304F"/>
              </a:solidFill>
              <a:latin typeface="Bitter"/>
              <a:ea typeface="Bitter"/>
              <a:cs typeface="Bitter"/>
              <a:sym typeface="Bitter"/>
            </a:endParaRPr>
          </a:p>
          <a:p>
            <a:pPr marL="457200" marR="0" lvl="0" indent="-342900" algn="just" rtl="0">
              <a:lnSpc>
                <a:spcPct val="150000"/>
              </a:lnSpc>
              <a:spcBef>
                <a:spcPts val="0"/>
              </a:spcBef>
              <a:spcAft>
                <a:spcPts val="0"/>
              </a:spcAft>
              <a:buClr>
                <a:srgbClr val="22304F"/>
              </a:buClr>
              <a:buSzPts val="1800"/>
              <a:buFont typeface="Bitter"/>
              <a:buChar char="●"/>
            </a:pPr>
            <a:endParaRPr lang="en-US" sz="1800" b="0" i="0" u="none" strike="noStrike" cap="none" dirty="0">
              <a:solidFill>
                <a:srgbClr val="22304F"/>
              </a:solidFill>
              <a:latin typeface="Bitter"/>
              <a:ea typeface="Bitter"/>
              <a:cs typeface="Bitter"/>
              <a:sym typeface="Bitter"/>
            </a:endParaRPr>
          </a:p>
        </p:txBody>
      </p:sp>
      <p:sp>
        <p:nvSpPr>
          <p:cNvPr id="160" name="Google Shape;160;p20"/>
          <p:cNvSpPr/>
          <p:nvPr/>
        </p:nvSpPr>
        <p:spPr>
          <a:xfrm>
            <a:off x="10120964" y="168463"/>
            <a:ext cx="806100" cy="97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CaixaDeTexto 2">
            <a:extLst>
              <a:ext uri="{FF2B5EF4-FFF2-40B4-BE49-F238E27FC236}">
                <a16:creationId xmlns:a16="http://schemas.microsoft.com/office/drawing/2014/main" id="{AE154CD9-11CA-74BB-B238-80FC562DE65E}"/>
              </a:ext>
            </a:extLst>
          </p:cNvPr>
          <p:cNvSpPr txBox="1"/>
          <p:nvPr/>
        </p:nvSpPr>
        <p:spPr>
          <a:xfrm>
            <a:off x="3048000" y="5620450"/>
            <a:ext cx="6096000" cy="307777"/>
          </a:xfrm>
          <a:prstGeom prst="rect">
            <a:avLst/>
          </a:prstGeom>
          <a:noFill/>
        </p:spPr>
        <p:txBody>
          <a:bodyPr wrap="square">
            <a:spAutoFit/>
          </a:bodyPr>
          <a:lstStyle/>
          <a:p>
            <a:r>
              <a:rPr lang="pt-BR" dirty="0"/>
              <a:t>	</a:t>
            </a:r>
          </a:p>
        </p:txBody>
      </p:sp>
    </p:spTree>
    <p:extLst>
      <p:ext uri="{BB962C8B-B14F-4D97-AF65-F5344CB8AC3E}">
        <p14:creationId xmlns:p14="http://schemas.microsoft.com/office/powerpoint/2010/main" val="9374705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8" name="Google Shape;158;p20"/>
          <p:cNvSpPr/>
          <p:nvPr/>
        </p:nvSpPr>
        <p:spPr>
          <a:xfrm>
            <a:off x="577000" y="168459"/>
            <a:ext cx="9543964" cy="5067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2600"/>
              <a:buFont typeface="Arial"/>
              <a:buNone/>
            </a:pPr>
            <a:r>
              <a:rPr lang="pt-BR" sz="2800" b="0" i="0" u="none" strike="noStrike" cap="all" dirty="0">
                <a:solidFill>
                  <a:srgbClr val="22304F"/>
                </a:solidFill>
                <a:latin typeface="Bitter"/>
                <a:ea typeface="Bitter"/>
                <a:cs typeface="Bitter"/>
                <a:sym typeface="Bitter"/>
              </a:rPr>
              <a:t>REGIME TRIBUTÁRIOS DOS ATLETAS</a:t>
            </a:r>
          </a:p>
        </p:txBody>
      </p:sp>
      <p:sp>
        <p:nvSpPr>
          <p:cNvPr id="159" name="Google Shape;159;p20"/>
          <p:cNvSpPr/>
          <p:nvPr/>
        </p:nvSpPr>
        <p:spPr>
          <a:xfrm>
            <a:off x="577000" y="675159"/>
            <a:ext cx="11199364" cy="5616865"/>
          </a:xfrm>
          <a:prstGeom prst="rect">
            <a:avLst/>
          </a:prstGeom>
          <a:noFill/>
          <a:ln>
            <a:noFill/>
          </a:ln>
        </p:spPr>
        <p:txBody>
          <a:bodyPr spcFirstLastPara="1" wrap="square" lIns="91425" tIns="45700" rIns="91425" bIns="45700" anchor="t" anchorCtr="0">
            <a:noAutofit/>
          </a:bodyPr>
          <a:lstStyle/>
          <a:p>
            <a:pPr marL="114300" marR="0" lvl="0" algn="just" rtl="0">
              <a:spcBef>
                <a:spcPts val="0"/>
              </a:spcBef>
              <a:spcAft>
                <a:spcPts val="0"/>
              </a:spcAft>
              <a:buClr>
                <a:srgbClr val="22304F"/>
              </a:buClr>
              <a:buSzPts val="1800"/>
            </a:pPr>
            <a:endParaRPr lang="pt-BR" sz="800" dirty="0">
              <a:solidFill>
                <a:srgbClr val="22304F"/>
              </a:solidFill>
              <a:latin typeface="Bitter"/>
              <a:ea typeface="Bitter"/>
              <a:cs typeface="Bitter"/>
              <a:sym typeface="Bitter"/>
            </a:endParaRPr>
          </a:p>
          <a:p>
            <a:pPr marL="92075" lvl="0" algn="just">
              <a:lnSpc>
                <a:spcPct val="150000"/>
              </a:lnSpc>
              <a:spcAft>
                <a:spcPts val="600"/>
              </a:spcAft>
              <a:tabLst>
                <a:tab pos="900430" algn="l"/>
              </a:tabLst>
            </a:pPr>
            <a:r>
              <a:rPr lang="pt-BR" sz="1800" b="1" dirty="0">
                <a:solidFill>
                  <a:srgbClr val="22304F"/>
                </a:solidFill>
                <a:latin typeface="Bitter"/>
              </a:rPr>
              <a:t>Cessão/integralização de direitos de imagem em pessoa jurídica</a:t>
            </a:r>
          </a:p>
          <a:p>
            <a:pPr marL="377825" lvl="0" indent="-285750" algn="just">
              <a:lnSpc>
                <a:spcPct val="150000"/>
              </a:lnSpc>
              <a:spcAft>
                <a:spcPts val="600"/>
              </a:spcAft>
              <a:buFont typeface="Arial" panose="020B0604020202020204" pitchFamily="34" charset="0"/>
              <a:buChar char="•"/>
              <a:tabLst>
                <a:tab pos="900430" algn="l"/>
              </a:tabLst>
            </a:pPr>
            <a:r>
              <a:rPr lang="pt-BR" sz="1600" dirty="0">
                <a:solidFill>
                  <a:srgbClr val="22304F"/>
                </a:solidFill>
                <a:latin typeface="Bitter"/>
              </a:rPr>
              <a:t>Direito de imagem = ativo intangível (como, por exemplo, marca)</a:t>
            </a:r>
          </a:p>
          <a:p>
            <a:pPr marL="377825" lvl="0" indent="-285750" algn="just">
              <a:lnSpc>
                <a:spcPct val="150000"/>
              </a:lnSpc>
              <a:spcAft>
                <a:spcPts val="600"/>
              </a:spcAft>
              <a:buFont typeface="Arial" panose="020B0604020202020204" pitchFamily="34" charset="0"/>
              <a:buChar char="•"/>
              <a:tabLst>
                <a:tab pos="900430" algn="l"/>
              </a:tabLst>
            </a:pPr>
            <a:r>
              <a:rPr lang="pt-BR" sz="1600" dirty="0">
                <a:solidFill>
                  <a:srgbClr val="22304F"/>
                </a:solidFill>
                <a:latin typeface="Bitter"/>
              </a:rPr>
              <a:t>Lei 11.196/2005:</a:t>
            </a:r>
          </a:p>
          <a:p>
            <a:pPr marL="92075" lvl="0" algn="just">
              <a:lnSpc>
                <a:spcPct val="150000"/>
              </a:lnSpc>
              <a:spcAft>
                <a:spcPts val="600"/>
              </a:spcAft>
              <a:tabLst>
                <a:tab pos="900430" algn="l"/>
              </a:tabLst>
            </a:pPr>
            <a:r>
              <a:rPr lang="pt-BR" sz="1600" dirty="0">
                <a:solidFill>
                  <a:srgbClr val="22304F"/>
                </a:solidFill>
                <a:latin typeface="Bitter"/>
              </a:rPr>
              <a:t>“Art. 129. Para fins fiscais e previdenciários, a prestação de serviços intelectuais, inclusive os de natureza científica, artística ou cultural, em caráter personalíssimo ou não, com ou sem a designação de quaisquer obrigações a sócios ou empregados da sociedade prestadora de serviços, quando por esta realizada, se sujeita tão-somente à legislação aplicável às pessoas jurídicas, sem prejuízo da observância do disposto no art. 50 da Lei nº 10.406, de 10 de janeiro de 2002 - Código Civil.”</a:t>
            </a:r>
          </a:p>
          <a:p>
            <a:pPr marL="377825" indent="-285750" algn="just">
              <a:lnSpc>
                <a:spcPct val="150000"/>
              </a:lnSpc>
              <a:spcAft>
                <a:spcPts val="600"/>
              </a:spcAft>
              <a:buFont typeface="Arial" panose="020B0604020202020204" pitchFamily="34" charset="0"/>
              <a:buChar char="•"/>
              <a:tabLst>
                <a:tab pos="900430" algn="l"/>
              </a:tabLst>
            </a:pPr>
            <a:r>
              <a:rPr lang="pt-BR" sz="1600" dirty="0">
                <a:solidFill>
                  <a:srgbClr val="22304F"/>
                </a:solidFill>
                <a:latin typeface="Bitter"/>
              </a:rPr>
              <a:t>AUTUAÇÃO DE JOGADORES PARA COBRANÇA DE IRPF COM RESPONSABILIDADE SOLIDÁRIA DOS CLUBES (124, II, CTN)</a:t>
            </a:r>
          </a:p>
          <a:p>
            <a:pPr marL="377825" indent="-285750" algn="just">
              <a:lnSpc>
                <a:spcPct val="150000"/>
              </a:lnSpc>
              <a:spcAft>
                <a:spcPts val="600"/>
              </a:spcAft>
              <a:buFont typeface="Arial" panose="020B0604020202020204" pitchFamily="34" charset="0"/>
              <a:buChar char="•"/>
              <a:tabLst>
                <a:tab pos="900430" algn="l"/>
              </a:tabLst>
            </a:pPr>
            <a:r>
              <a:rPr lang="pt-BR" sz="1600" dirty="0">
                <a:solidFill>
                  <a:srgbClr val="22304F"/>
                </a:solidFill>
                <a:latin typeface="Bitter"/>
              </a:rPr>
              <a:t>Fatos anteriores à Lei 11.196/2005, perderam no CARF: Felipão, Guga, entre outros.</a:t>
            </a:r>
          </a:p>
          <a:p>
            <a:pPr marL="377825" indent="-285750" algn="just">
              <a:lnSpc>
                <a:spcPct val="150000"/>
              </a:lnSpc>
              <a:spcAft>
                <a:spcPts val="600"/>
              </a:spcAft>
              <a:buFont typeface="Arial" panose="020B0604020202020204" pitchFamily="34" charset="0"/>
              <a:buChar char="•"/>
              <a:tabLst>
                <a:tab pos="900430" algn="l"/>
              </a:tabLst>
            </a:pPr>
            <a:r>
              <a:rPr lang="pt-BR" sz="1600" dirty="0">
                <a:solidFill>
                  <a:srgbClr val="22304F"/>
                </a:solidFill>
                <a:latin typeface="Bitter"/>
              </a:rPr>
              <a:t>Fatos posterior à Lei 11.196/2005, perderam Conca, </a:t>
            </a:r>
            <a:r>
              <a:rPr lang="pt-BR" sz="1600" dirty="0" err="1">
                <a:solidFill>
                  <a:srgbClr val="22304F"/>
                </a:solidFill>
                <a:latin typeface="Bitter"/>
              </a:rPr>
              <a:t>Deco</a:t>
            </a:r>
            <a:r>
              <a:rPr lang="pt-BR" sz="1600" dirty="0">
                <a:solidFill>
                  <a:srgbClr val="22304F"/>
                </a:solidFill>
                <a:latin typeface="Bitter"/>
              </a:rPr>
              <a:t>, Cuca (CSRF).</a:t>
            </a:r>
          </a:p>
          <a:p>
            <a:pPr marL="377825" indent="-285750" algn="just">
              <a:lnSpc>
                <a:spcPct val="150000"/>
              </a:lnSpc>
              <a:spcAft>
                <a:spcPts val="600"/>
              </a:spcAft>
              <a:buFont typeface="Arial" panose="020B0604020202020204" pitchFamily="34" charset="0"/>
              <a:buChar char="•"/>
              <a:tabLst>
                <a:tab pos="900430" algn="l"/>
              </a:tabLst>
            </a:pPr>
            <a:r>
              <a:rPr lang="pt-BR" sz="1600" dirty="0">
                <a:solidFill>
                  <a:srgbClr val="22304F"/>
                </a:solidFill>
                <a:latin typeface="Bitter"/>
              </a:rPr>
              <a:t>STJ: </a:t>
            </a:r>
            <a:r>
              <a:rPr lang="pt-BR" sz="1600" dirty="0" err="1">
                <a:solidFill>
                  <a:srgbClr val="22304F"/>
                </a:solidFill>
                <a:latin typeface="Bitter"/>
              </a:rPr>
              <a:t>Boechat</a:t>
            </a:r>
            <a:r>
              <a:rPr lang="pt-BR" sz="1600" dirty="0">
                <a:solidFill>
                  <a:srgbClr val="22304F"/>
                </a:solidFill>
                <a:latin typeface="Bitter"/>
              </a:rPr>
              <a:t> – RESP 1.584.593</a:t>
            </a:r>
          </a:p>
          <a:p>
            <a:pPr marL="92075" lvl="0" algn="just">
              <a:lnSpc>
                <a:spcPct val="150000"/>
              </a:lnSpc>
              <a:spcAft>
                <a:spcPts val="600"/>
              </a:spcAft>
              <a:tabLst>
                <a:tab pos="900430" algn="l"/>
              </a:tabLst>
            </a:pPr>
            <a:endParaRPr lang="pt-BR" sz="1600" b="1" dirty="0">
              <a:solidFill>
                <a:srgbClr val="22304F"/>
              </a:solidFill>
              <a:latin typeface="Bitter"/>
            </a:endParaRPr>
          </a:p>
          <a:p>
            <a:pPr marL="114300" marR="0" lvl="0" algn="just" rtl="0">
              <a:spcBef>
                <a:spcPts val="0"/>
              </a:spcBef>
              <a:spcAft>
                <a:spcPts val="0"/>
              </a:spcAft>
              <a:buClr>
                <a:srgbClr val="22304F"/>
              </a:buClr>
              <a:buSzPts val="1800"/>
            </a:pPr>
            <a:endParaRPr lang="pt-BR" sz="1600" b="0" i="0" u="none" strike="noStrike" cap="none" dirty="0">
              <a:solidFill>
                <a:srgbClr val="22304F"/>
              </a:solidFill>
              <a:latin typeface="Bitter"/>
              <a:ea typeface="Bitter"/>
              <a:cs typeface="Bitter"/>
              <a:sym typeface="Bitter"/>
            </a:endParaRPr>
          </a:p>
          <a:p>
            <a:pPr marL="114300" marR="0" lvl="0" algn="just" rtl="0">
              <a:spcBef>
                <a:spcPts val="0"/>
              </a:spcBef>
              <a:spcAft>
                <a:spcPts val="0"/>
              </a:spcAft>
              <a:buClr>
                <a:srgbClr val="22304F"/>
              </a:buClr>
              <a:buSzPts val="1800"/>
            </a:pPr>
            <a:endParaRPr lang="pt-BR" sz="1600" b="0" i="0" u="none" strike="noStrike" cap="none" dirty="0">
              <a:solidFill>
                <a:srgbClr val="22304F"/>
              </a:solidFill>
              <a:latin typeface="Bitter"/>
              <a:ea typeface="Bitter"/>
              <a:cs typeface="Bitter"/>
              <a:sym typeface="Bitter"/>
            </a:endParaRPr>
          </a:p>
          <a:p>
            <a:pPr marL="457200" marR="0" lvl="0" indent="-342900" algn="just" rtl="0">
              <a:lnSpc>
                <a:spcPct val="150000"/>
              </a:lnSpc>
              <a:spcBef>
                <a:spcPts val="0"/>
              </a:spcBef>
              <a:spcAft>
                <a:spcPts val="0"/>
              </a:spcAft>
              <a:buClr>
                <a:srgbClr val="22304F"/>
              </a:buClr>
              <a:buSzPts val="1800"/>
              <a:buFont typeface="Bitter"/>
              <a:buChar char="●"/>
            </a:pPr>
            <a:endParaRPr lang="pt-BR" sz="1600" b="0" i="0" u="none" strike="noStrike" cap="none" dirty="0">
              <a:solidFill>
                <a:srgbClr val="22304F"/>
              </a:solidFill>
              <a:latin typeface="Bitter"/>
              <a:ea typeface="Bitter"/>
              <a:cs typeface="Bitter"/>
              <a:sym typeface="Bitter"/>
            </a:endParaRPr>
          </a:p>
          <a:p>
            <a:pPr marL="114300" marR="0" lvl="0" algn="just" rtl="0">
              <a:lnSpc>
                <a:spcPct val="150000"/>
              </a:lnSpc>
              <a:spcBef>
                <a:spcPts val="0"/>
              </a:spcBef>
              <a:spcAft>
                <a:spcPts val="0"/>
              </a:spcAft>
              <a:buClr>
                <a:srgbClr val="22304F"/>
              </a:buClr>
              <a:buSzPts val="1800"/>
            </a:pPr>
            <a:endParaRPr lang="pt-BR" sz="1600" b="0" i="0" u="none" strike="noStrike" cap="none" dirty="0">
              <a:solidFill>
                <a:srgbClr val="22304F"/>
              </a:solidFill>
              <a:latin typeface="Bitter"/>
              <a:ea typeface="Bitter"/>
              <a:cs typeface="Bitter"/>
              <a:sym typeface="Bitter"/>
            </a:endParaRPr>
          </a:p>
          <a:p>
            <a:pPr marL="114300" marR="0" lvl="0" algn="just" rtl="0">
              <a:lnSpc>
                <a:spcPct val="150000"/>
              </a:lnSpc>
              <a:spcBef>
                <a:spcPts val="0"/>
              </a:spcBef>
              <a:spcAft>
                <a:spcPts val="0"/>
              </a:spcAft>
              <a:buClr>
                <a:srgbClr val="22304F"/>
              </a:buClr>
              <a:buSzPts val="1800"/>
            </a:pPr>
            <a:endParaRPr lang="pt-BR" sz="1600" b="0" i="0" u="none" strike="noStrike" cap="none" dirty="0">
              <a:solidFill>
                <a:srgbClr val="22304F"/>
              </a:solidFill>
              <a:latin typeface="Bitter"/>
              <a:ea typeface="Bitter"/>
              <a:cs typeface="Bitter"/>
              <a:sym typeface="Bitter"/>
            </a:endParaRPr>
          </a:p>
          <a:p>
            <a:pPr marR="0" lvl="0" algn="just" rtl="0">
              <a:spcBef>
                <a:spcPts val="0"/>
              </a:spcBef>
              <a:spcAft>
                <a:spcPts val="0"/>
              </a:spcAft>
              <a:buClr>
                <a:srgbClr val="22304F"/>
              </a:buClr>
              <a:buSzPts val="1800"/>
            </a:pPr>
            <a:endParaRPr lang="pt-BR" sz="800" b="0" i="0" u="none" strike="noStrike" cap="none" dirty="0">
              <a:solidFill>
                <a:srgbClr val="22304F"/>
              </a:solidFill>
              <a:latin typeface="Bitter"/>
              <a:ea typeface="Bitter"/>
              <a:cs typeface="Bitter"/>
              <a:sym typeface="Bitter"/>
            </a:endParaRPr>
          </a:p>
          <a:p>
            <a:pPr marL="457200" marR="0" lvl="0" indent="-342900" algn="just" rtl="0">
              <a:lnSpc>
                <a:spcPct val="150000"/>
              </a:lnSpc>
              <a:spcBef>
                <a:spcPts val="0"/>
              </a:spcBef>
              <a:spcAft>
                <a:spcPts val="0"/>
              </a:spcAft>
              <a:buClr>
                <a:srgbClr val="22304F"/>
              </a:buClr>
              <a:buSzPts val="1800"/>
              <a:buFont typeface="Bitter"/>
              <a:buChar char="●"/>
            </a:pPr>
            <a:endParaRPr lang="en-US" sz="1800" b="0" i="0" u="none" strike="noStrike" cap="none" dirty="0">
              <a:solidFill>
                <a:srgbClr val="22304F"/>
              </a:solidFill>
              <a:latin typeface="Bitter"/>
              <a:ea typeface="Bitter"/>
              <a:cs typeface="Bitter"/>
              <a:sym typeface="Bitter"/>
            </a:endParaRPr>
          </a:p>
        </p:txBody>
      </p:sp>
      <p:sp>
        <p:nvSpPr>
          <p:cNvPr id="160" name="Google Shape;160;p20"/>
          <p:cNvSpPr/>
          <p:nvPr/>
        </p:nvSpPr>
        <p:spPr>
          <a:xfrm>
            <a:off x="10120964" y="168463"/>
            <a:ext cx="806100" cy="97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CaixaDeTexto 2">
            <a:extLst>
              <a:ext uri="{FF2B5EF4-FFF2-40B4-BE49-F238E27FC236}">
                <a16:creationId xmlns:a16="http://schemas.microsoft.com/office/drawing/2014/main" id="{AE154CD9-11CA-74BB-B238-80FC562DE65E}"/>
              </a:ext>
            </a:extLst>
          </p:cNvPr>
          <p:cNvSpPr txBox="1"/>
          <p:nvPr/>
        </p:nvSpPr>
        <p:spPr>
          <a:xfrm>
            <a:off x="3048000" y="5620450"/>
            <a:ext cx="6096000" cy="307777"/>
          </a:xfrm>
          <a:prstGeom prst="rect">
            <a:avLst/>
          </a:prstGeom>
          <a:noFill/>
        </p:spPr>
        <p:txBody>
          <a:bodyPr wrap="square">
            <a:spAutoFit/>
          </a:bodyPr>
          <a:lstStyle/>
          <a:p>
            <a:r>
              <a:rPr lang="pt-BR" dirty="0"/>
              <a:t>	</a:t>
            </a:r>
          </a:p>
        </p:txBody>
      </p:sp>
    </p:spTree>
    <p:extLst>
      <p:ext uri="{BB962C8B-B14F-4D97-AF65-F5344CB8AC3E}">
        <p14:creationId xmlns:p14="http://schemas.microsoft.com/office/powerpoint/2010/main" val="20439446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8" name="Google Shape;158;p20"/>
          <p:cNvSpPr/>
          <p:nvPr/>
        </p:nvSpPr>
        <p:spPr>
          <a:xfrm>
            <a:off x="577000" y="168459"/>
            <a:ext cx="9543964" cy="5067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2600"/>
              <a:buFont typeface="Arial"/>
              <a:buNone/>
            </a:pPr>
            <a:r>
              <a:rPr lang="pt-BR" sz="2800" b="0" i="0" u="none" strike="noStrike" cap="all" dirty="0">
                <a:solidFill>
                  <a:srgbClr val="22304F"/>
                </a:solidFill>
                <a:latin typeface="Bitter"/>
                <a:ea typeface="Bitter"/>
                <a:cs typeface="Bitter"/>
                <a:sym typeface="Bitter"/>
              </a:rPr>
              <a:t>CONVENÇÕES PARA EVITAR A DUPLA TRIBUTAÇÃO</a:t>
            </a:r>
          </a:p>
        </p:txBody>
      </p:sp>
      <p:sp>
        <p:nvSpPr>
          <p:cNvPr id="159" name="Google Shape;159;p20"/>
          <p:cNvSpPr/>
          <p:nvPr/>
        </p:nvSpPr>
        <p:spPr>
          <a:xfrm>
            <a:off x="577000" y="675159"/>
            <a:ext cx="11199364" cy="6014378"/>
          </a:xfrm>
          <a:prstGeom prst="rect">
            <a:avLst/>
          </a:prstGeom>
          <a:noFill/>
          <a:ln>
            <a:noFill/>
          </a:ln>
        </p:spPr>
        <p:txBody>
          <a:bodyPr spcFirstLastPara="1" wrap="square" lIns="91425" tIns="45700" rIns="91425" bIns="45700" anchor="t" anchorCtr="0">
            <a:noAutofit/>
          </a:bodyPr>
          <a:lstStyle/>
          <a:p>
            <a:pPr marL="114300" marR="0" lvl="0" algn="just" rtl="0">
              <a:spcBef>
                <a:spcPts val="0"/>
              </a:spcBef>
              <a:spcAft>
                <a:spcPts val="0"/>
              </a:spcAft>
              <a:buClr>
                <a:srgbClr val="22304F"/>
              </a:buClr>
              <a:buSzPts val="1800"/>
            </a:pPr>
            <a:endParaRPr lang="pt-BR" sz="800" dirty="0">
              <a:solidFill>
                <a:srgbClr val="22304F"/>
              </a:solidFill>
              <a:latin typeface="Bitter"/>
              <a:ea typeface="Bitter"/>
              <a:cs typeface="Bitter"/>
              <a:sym typeface="Bitter"/>
            </a:endParaRPr>
          </a:p>
          <a:p>
            <a:pPr marL="92075" lvl="0" algn="just">
              <a:lnSpc>
                <a:spcPct val="150000"/>
              </a:lnSpc>
              <a:spcAft>
                <a:spcPts val="600"/>
              </a:spcAft>
              <a:tabLst>
                <a:tab pos="900430" algn="l"/>
              </a:tabLst>
            </a:pPr>
            <a:r>
              <a:rPr lang="pt-BR" sz="1800" b="1" dirty="0">
                <a:solidFill>
                  <a:srgbClr val="22304F"/>
                </a:solidFill>
                <a:latin typeface="Bitter"/>
              </a:rPr>
              <a:t>Atletas</a:t>
            </a:r>
          </a:p>
          <a:p>
            <a:pPr marL="377825" lvl="0" indent="-285750" algn="just">
              <a:lnSpc>
                <a:spcPct val="150000"/>
              </a:lnSpc>
              <a:spcAft>
                <a:spcPts val="600"/>
              </a:spcAft>
              <a:buFont typeface="Arial" panose="020B0604020202020204" pitchFamily="34" charset="0"/>
              <a:buChar char="•"/>
              <a:tabLst>
                <a:tab pos="900430" algn="l"/>
              </a:tabLst>
            </a:pPr>
            <a:r>
              <a:rPr lang="pt-BR" sz="1600" dirty="0">
                <a:solidFill>
                  <a:srgbClr val="22304F"/>
                </a:solidFill>
                <a:latin typeface="Bitter"/>
              </a:rPr>
              <a:t>Modelo OCDE</a:t>
            </a:r>
          </a:p>
          <a:p>
            <a:pPr marL="92075" lvl="0" algn="just">
              <a:spcAft>
                <a:spcPts val="600"/>
              </a:spcAft>
              <a:tabLst>
                <a:tab pos="900430" algn="l"/>
              </a:tabLst>
            </a:pPr>
            <a:r>
              <a:rPr lang="pt-BR" sz="1600" dirty="0">
                <a:solidFill>
                  <a:srgbClr val="22304F"/>
                </a:solidFill>
                <a:latin typeface="Bitter"/>
              </a:rPr>
              <a:t>“Art. 17º. Artistas e desportistas</a:t>
            </a:r>
          </a:p>
          <a:p>
            <a:pPr marL="92075" lvl="0" algn="just">
              <a:spcAft>
                <a:spcPts val="600"/>
              </a:spcAft>
              <a:tabLst>
                <a:tab pos="900430" algn="l"/>
              </a:tabLst>
            </a:pPr>
            <a:r>
              <a:rPr lang="pt-BR" sz="1600" dirty="0">
                <a:solidFill>
                  <a:srgbClr val="22304F"/>
                </a:solidFill>
                <a:latin typeface="Bitter"/>
              </a:rPr>
              <a:t>1. Não obstante o disposto nos Artigos 7.º e 15.º, os rendimentos obtidos por um residente de Estado contratante na qualidade de profissional de </a:t>
            </a:r>
            <a:r>
              <a:rPr lang="pt-BR" sz="1600" dirty="0" err="1">
                <a:solidFill>
                  <a:srgbClr val="22304F"/>
                </a:solidFill>
                <a:latin typeface="Bitter"/>
              </a:rPr>
              <a:t>espectáculos</a:t>
            </a:r>
            <a:r>
              <a:rPr lang="pt-BR" sz="1600" dirty="0">
                <a:solidFill>
                  <a:srgbClr val="22304F"/>
                </a:solidFill>
                <a:latin typeface="Bitter"/>
              </a:rPr>
              <a:t>, tal como artista de teatro, cinema, rádio ou televisão, ou músico, bem como de desportista, provenientes das suas </a:t>
            </a:r>
            <a:r>
              <a:rPr lang="pt-BR" sz="1600" dirty="0" err="1">
                <a:solidFill>
                  <a:srgbClr val="22304F"/>
                </a:solidFill>
                <a:latin typeface="Bitter"/>
              </a:rPr>
              <a:t>actividades</a:t>
            </a:r>
            <a:r>
              <a:rPr lang="pt-BR" sz="1600" dirty="0">
                <a:solidFill>
                  <a:srgbClr val="22304F"/>
                </a:solidFill>
                <a:latin typeface="Bitter"/>
              </a:rPr>
              <a:t> pessoais exercidas, nessa qualidade, no outro Estado contratante, podem ser tributados nesse outro Estado.</a:t>
            </a:r>
          </a:p>
          <a:p>
            <a:pPr marL="92075" lvl="0" algn="just">
              <a:spcAft>
                <a:spcPts val="600"/>
              </a:spcAft>
              <a:tabLst>
                <a:tab pos="900430" algn="l"/>
              </a:tabLst>
            </a:pPr>
            <a:r>
              <a:rPr lang="pt-BR" sz="1600" dirty="0">
                <a:solidFill>
                  <a:srgbClr val="22304F"/>
                </a:solidFill>
                <a:latin typeface="Bitter"/>
              </a:rPr>
              <a:t>2. Não obstante o disposto nos Artigos 7.ºe 15.º, os rendimentos da </a:t>
            </a:r>
            <a:r>
              <a:rPr lang="pt-BR" sz="1600" dirty="0" err="1">
                <a:solidFill>
                  <a:srgbClr val="22304F"/>
                </a:solidFill>
                <a:latin typeface="Bitter"/>
              </a:rPr>
              <a:t>actividade</a:t>
            </a:r>
            <a:r>
              <a:rPr lang="pt-BR" sz="1600" dirty="0">
                <a:solidFill>
                  <a:srgbClr val="22304F"/>
                </a:solidFill>
                <a:latin typeface="Bitter"/>
              </a:rPr>
              <a:t> exercida pessoalmente pelos profissionais de </a:t>
            </a:r>
            <a:r>
              <a:rPr lang="pt-BR" sz="1600" dirty="0" err="1">
                <a:solidFill>
                  <a:srgbClr val="22304F"/>
                </a:solidFill>
                <a:latin typeface="Bitter"/>
              </a:rPr>
              <a:t>espectáculos</a:t>
            </a:r>
            <a:r>
              <a:rPr lang="pt-BR" sz="1600" dirty="0">
                <a:solidFill>
                  <a:srgbClr val="22304F"/>
                </a:solidFill>
                <a:latin typeface="Bitter"/>
              </a:rPr>
              <a:t> ou desportistas, nessa qualidade, atribuídos a uma outra pessoa, podem ser tributados no Estado contratante em que são exercidas essas </a:t>
            </a:r>
            <a:r>
              <a:rPr lang="pt-BR" sz="1600" dirty="0" err="1">
                <a:solidFill>
                  <a:srgbClr val="22304F"/>
                </a:solidFill>
                <a:latin typeface="Bitter"/>
              </a:rPr>
              <a:t>actividades</a:t>
            </a:r>
            <a:r>
              <a:rPr lang="pt-BR" sz="1600" dirty="0">
                <a:solidFill>
                  <a:srgbClr val="22304F"/>
                </a:solidFill>
                <a:latin typeface="Bitter"/>
              </a:rPr>
              <a:t> dos profissionais de </a:t>
            </a:r>
            <a:r>
              <a:rPr lang="pt-BR" sz="1600" dirty="0" err="1">
                <a:solidFill>
                  <a:srgbClr val="22304F"/>
                </a:solidFill>
                <a:latin typeface="Bitter"/>
              </a:rPr>
              <a:t>espectáculos</a:t>
            </a:r>
            <a:r>
              <a:rPr lang="pt-BR" sz="1600" dirty="0">
                <a:solidFill>
                  <a:srgbClr val="22304F"/>
                </a:solidFill>
                <a:latin typeface="Bitter"/>
              </a:rPr>
              <a:t> ou dos desportistas.”</a:t>
            </a:r>
          </a:p>
          <a:p>
            <a:pPr marL="377825" lvl="0" indent="-285750" algn="just">
              <a:lnSpc>
                <a:spcPct val="150000"/>
              </a:lnSpc>
              <a:spcAft>
                <a:spcPts val="600"/>
              </a:spcAft>
              <a:buFont typeface="Arial" panose="020B0604020202020204" pitchFamily="34" charset="0"/>
              <a:buChar char="•"/>
              <a:tabLst>
                <a:tab pos="900430" algn="l"/>
              </a:tabLst>
            </a:pPr>
            <a:r>
              <a:rPr lang="pt-BR" sz="1600" dirty="0">
                <a:solidFill>
                  <a:srgbClr val="22304F"/>
                </a:solidFill>
                <a:latin typeface="Bitter"/>
              </a:rPr>
              <a:t>Exemplo: Brasil e Espanha (Decreto 76.975/76)</a:t>
            </a:r>
          </a:p>
          <a:p>
            <a:pPr marL="92075" lvl="0" algn="just">
              <a:spcAft>
                <a:spcPts val="600"/>
              </a:spcAft>
              <a:tabLst>
                <a:tab pos="900430" algn="l"/>
              </a:tabLst>
            </a:pPr>
            <a:r>
              <a:rPr lang="pt-BR" sz="1600" dirty="0">
                <a:solidFill>
                  <a:srgbClr val="22304F"/>
                </a:solidFill>
                <a:latin typeface="Bitter"/>
              </a:rPr>
              <a:t>“ARTIGO 17 - Artistas e desportistas</a:t>
            </a:r>
          </a:p>
          <a:p>
            <a:pPr marL="92075" lvl="0" algn="just">
              <a:spcAft>
                <a:spcPts val="600"/>
              </a:spcAft>
              <a:tabLst>
                <a:tab pos="900430" algn="l"/>
              </a:tabLst>
            </a:pPr>
            <a:r>
              <a:rPr lang="pt-BR" sz="1600" dirty="0">
                <a:solidFill>
                  <a:srgbClr val="22304F"/>
                </a:solidFill>
                <a:latin typeface="Bitter"/>
              </a:rPr>
              <a:t>1. Não obstante as outras disposições da presente Convenção, os rendimentos obtidos pelos profissionais de espetáculos, tais como artistas de teatro, de cinema, de rádio ou de televisão e músicos, bem como os dos desportistas, pelo exercício nessa qualidade de suas atividades pessoais, são tributáveis no Estado Contratante em que essas atividades forem exercidas.</a:t>
            </a:r>
          </a:p>
          <a:p>
            <a:pPr marL="92075" lvl="0" algn="just">
              <a:spcAft>
                <a:spcPts val="600"/>
              </a:spcAft>
              <a:tabLst>
                <a:tab pos="900430" algn="l"/>
              </a:tabLst>
            </a:pPr>
            <a:r>
              <a:rPr lang="pt-BR" sz="1600" dirty="0">
                <a:solidFill>
                  <a:srgbClr val="22304F"/>
                </a:solidFill>
                <a:latin typeface="Bitter"/>
              </a:rPr>
              <a:t>2. Quando os serviços mencionados no parágrafo 1 deste artigo, forem fornecidos num Estado Contratante por uma empresa do outro Estado Contratante, os rendimentos recebidos pela empresa pelo fornecimento desses serviços podem ser tributados no primeiro Estado Contratante, não obstante as outras disposições da presente Convenção.”</a:t>
            </a:r>
          </a:p>
          <a:p>
            <a:pPr marL="92075" lvl="0" algn="just">
              <a:lnSpc>
                <a:spcPct val="150000"/>
              </a:lnSpc>
              <a:spcAft>
                <a:spcPts val="600"/>
              </a:spcAft>
              <a:tabLst>
                <a:tab pos="900430" algn="l"/>
              </a:tabLst>
            </a:pPr>
            <a:endParaRPr lang="pt-BR" sz="1600" b="1" dirty="0">
              <a:solidFill>
                <a:srgbClr val="22304F"/>
              </a:solidFill>
              <a:latin typeface="Bitter"/>
            </a:endParaRPr>
          </a:p>
          <a:p>
            <a:pPr marL="114300" marR="0" lvl="0" algn="just" rtl="0">
              <a:spcBef>
                <a:spcPts val="0"/>
              </a:spcBef>
              <a:spcAft>
                <a:spcPts val="0"/>
              </a:spcAft>
              <a:buClr>
                <a:srgbClr val="22304F"/>
              </a:buClr>
              <a:buSzPts val="1800"/>
            </a:pPr>
            <a:endParaRPr lang="pt-BR" sz="1600" b="0" i="0" u="none" strike="noStrike" cap="none" dirty="0">
              <a:solidFill>
                <a:srgbClr val="22304F"/>
              </a:solidFill>
              <a:latin typeface="Bitter"/>
              <a:ea typeface="Bitter"/>
              <a:cs typeface="Bitter"/>
              <a:sym typeface="Bitter"/>
            </a:endParaRPr>
          </a:p>
          <a:p>
            <a:pPr marL="114300" marR="0" lvl="0" algn="just" rtl="0">
              <a:spcBef>
                <a:spcPts val="0"/>
              </a:spcBef>
              <a:spcAft>
                <a:spcPts val="0"/>
              </a:spcAft>
              <a:buClr>
                <a:srgbClr val="22304F"/>
              </a:buClr>
              <a:buSzPts val="1800"/>
            </a:pPr>
            <a:endParaRPr lang="pt-BR" sz="1600" b="0" i="0" u="none" strike="noStrike" cap="none" dirty="0">
              <a:solidFill>
                <a:srgbClr val="22304F"/>
              </a:solidFill>
              <a:latin typeface="Bitter"/>
              <a:ea typeface="Bitter"/>
              <a:cs typeface="Bitter"/>
              <a:sym typeface="Bitter"/>
            </a:endParaRPr>
          </a:p>
          <a:p>
            <a:pPr marL="457200" marR="0" lvl="0" indent="-342900" algn="just" rtl="0">
              <a:lnSpc>
                <a:spcPct val="150000"/>
              </a:lnSpc>
              <a:spcBef>
                <a:spcPts val="0"/>
              </a:spcBef>
              <a:spcAft>
                <a:spcPts val="0"/>
              </a:spcAft>
              <a:buClr>
                <a:srgbClr val="22304F"/>
              </a:buClr>
              <a:buSzPts val="1800"/>
              <a:buFont typeface="Bitter"/>
              <a:buChar char="●"/>
            </a:pPr>
            <a:endParaRPr lang="pt-BR" sz="1600" b="0" i="0" u="none" strike="noStrike" cap="none" dirty="0">
              <a:solidFill>
                <a:srgbClr val="22304F"/>
              </a:solidFill>
              <a:latin typeface="Bitter"/>
              <a:ea typeface="Bitter"/>
              <a:cs typeface="Bitter"/>
              <a:sym typeface="Bitter"/>
            </a:endParaRPr>
          </a:p>
          <a:p>
            <a:pPr marL="114300" marR="0" lvl="0" algn="just" rtl="0">
              <a:lnSpc>
                <a:spcPct val="150000"/>
              </a:lnSpc>
              <a:spcBef>
                <a:spcPts val="0"/>
              </a:spcBef>
              <a:spcAft>
                <a:spcPts val="0"/>
              </a:spcAft>
              <a:buClr>
                <a:srgbClr val="22304F"/>
              </a:buClr>
              <a:buSzPts val="1800"/>
            </a:pPr>
            <a:endParaRPr lang="pt-BR" sz="1600" b="0" i="0" u="none" strike="noStrike" cap="none" dirty="0">
              <a:solidFill>
                <a:srgbClr val="22304F"/>
              </a:solidFill>
              <a:latin typeface="Bitter"/>
              <a:ea typeface="Bitter"/>
              <a:cs typeface="Bitter"/>
              <a:sym typeface="Bitter"/>
            </a:endParaRPr>
          </a:p>
          <a:p>
            <a:pPr marL="114300" marR="0" lvl="0" algn="just" rtl="0">
              <a:lnSpc>
                <a:spcPct val="150000"/>
              </a:lnSpc>
              <a:spcBef>
                <a:spcPts val="0"/>
              </a:spcBef>
              <a:spcAft>
                <a:spcPts val="0"/>
              </a:spcAft>
              <a:buClr>
                <a:srgbClr val="22304F"/>
              </a:buClr>
              <a:buSzPts val="1800"/>
            </a:pPr>
            <a:endParaRPr lang="pt-BR" sz="1600" b="0" i="0" u="none" strike="noStrike" cap="none" dirty="0">
              <a:solidFill>
                <a:srgbClr val="22304F"/>
              </a:solidFill>
              <a:latin typeface="Bitter"/>
              <a:ea typeface="Bitter"/>
              <a:cs typeface="Bitter"/>
              <a:sym typeface="Bitter"/>
            </a:endParaRPr>
          </a:p>
          <a:p>
            <a:pPr marR="0" lvl="0" algn="just" rtl="0">
              <a:spcBef>
                <a:spcPts val="0"/>
              </a:spcBef>
              <a:spcAft>
                <a:spcPts val="0"/>
              </a:spcAft>
              <a:buClr>
                <a:srgbClr val="22304F"/>
              </a:buClr>
              <a:buSzPts val="1800"/>
            </a:pPr>
            <a:endParaRPr lang="pt-BR" sz="800" b="0" i="0" u="none" strike="noStrike" cap="none" dirty="0">
              <a:solidFill>
                <a:srgbClr val="22304F"/>
              </a:solidFill>
              <a:latin typeface="Bitter"/>
              <a:ea typeface="Bitter"/>
              <a:cs typeface="Bitter"/>
              <a:sym typeface="Bitter"/>
            </a:endParaRPr>
          </a:p>
          <a:p>
            <a:pPr marL="457200" marR="0" lvl="0" indent="-342900" algn="just" rtl="0">
              <a:lnSpc>
                <a:spcPct val="150000"/>
              </a:lnSpc>
              <a:spcBef>
                <a:spcPts val="0"/>
              </a:spcBef>
              <a:spcAft>
                <a:spcPts val="0"/>
              </a:spcAft>
              <a:buClr>
                <a:srgbClr val="22304F"/>
              </a:buClr>
              <a:buSzPts val="1800"/>
              <a:buFont typeface="Bitter"/>
              <a:buChar char="●"/>
            </a:pPr>
            <a:endParaRPr lang="en-US" sz="1800" b="0" i="0" u="none" strike="noStrike" cap="none" dirty="0">
              <a:solidFill>
                <a:srgbClr val="22304F"/>
              </a:solidFill>
              <a:latin typeface="Bitter"/>
              <a:ea typeface="Bitter"/>
              <a:cs typeface="Bitter"/>
              <a:sym typeface="Bitter"/>
            </a:endParaRPr>
          </a:p>
        </p:txBody>
      </p:sp>
      <p:sp>
        <p:nvSpPr>
          <p:cNvPr id="160" name="Google Shape;160;p20"/>
          <p:cNvSpPr/>
          <p:nvPr/>
        </p:nvSpPr>
        <p:spPr>
          <a:xfrm>
            <a:off x="10120964" y="168463"/>
            <a:ext cx="806100" cy="97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CaixaDeTexto 2">
            <a:extLst>
              <a:ext uri="{FF2B5EF4-FFF2-40B4-BE49-F238E27FC236}">
                <a16:creationId xmlns:a16="http://schemas.microsoft.com/office/drawing/2014/main" id="{AE154CD9-11CA-74BB-B238-80FC562DE65E}"/>
              </a:ext>
            </a:extLst>
          </p:cNvPr>
          <p:cNvSpPr txBox="1"/>
          <p:nvPr/>
        </p:nvSpPr>
        <p:spPr>
          <a:xfrm>
            <a:off x="3048000" y="5620450"/>
            <a:ext cx="6096000" cy="307777"/>
          </a:xfrm>
          <a:prstGeom prst="rect">
            <a:avLst/>
          </a:prstGeom>
          <a:noFill/>
        </p:spPr>
        <p:txBody>
          <a:bodyPr wrap="square">
            <a:spAutoFit/>
          </a:bodyPr>
          <a:lstStyle/>
          <a:p>
            <a:r>
              <a:rPr lang="pt-BR" dirty="0"/>
              <a:t>	</a:t>
            </a:r>
          </a:p>
        </p:txBody>
      </p:sp>
    </p:spTree>
    <p:extLst>
      <p:ext uri="{BB962C8B-B14F-4D97-AF65-F5344CB8AC3E}">
        <p14:creationId xmlns:p14="http://schemas.microsoft.com/office/powerpoint/2010/main" val="35601832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8" name="Google Shape;158;p20"/>
          <p:cNvSpPr/>
          <p:nvPr/>
        </p:nvSpPr>
        <p:spPr>
          <a:xfrm>
            <a:off x="577000" y="59276"/>
            <a:ext cx="9543964" cy="5067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2600"/>
              <a:buFont typeface="Arial"/>
              <a:buNone/>
            </a:pPr>
            <a:r>
              <a:rPr lang="pt-BR" sz="2800" b="0" i="0" u="none" strike="noStrike" cap="all" dirty="0">
                <a:solidFill>
                  <a:srgbClr val="22304F"/>
                </a:solidFill>
                <a:latin typeface="Bitter"/>
                <a:ea typeface="Bitter"/>
                <a:cs typeface="Bitter"/>
                <a:sym typeface="Bitter"/>
              </a:rPr>
              <a:t>CONVENÇÕES PARA EVITAR A DUPLA TRIBUTAÇÃO</a:t>
            </a:r>
          </a:p>
        </p:txBody>
      </p:sp>
      <p:sp>
        <p:nvSpPr>
          <p:cNvPr id="159" name="Google Shape;159;p20"/>
          <p:cNvSpPr/>
          <p:nvPr/>
        </p:nvSpPr>
        <p:spPr>
          <a:xfrm>
            <a:off x="185980" y="444250"/>
            <a:ext cx="11887200" cy="5864186"/>
          </a:xfrm>
          <a:prstGeom prst="rect">
            <a:avLst/>
          </a:prstGeom>
          <a:noFill/>
          <a:ln>
            <a:noFill/>
          </a:ln>
        </p:spPr>
        <p:txBody>
          <a:bodyPr spcFirstLastPara="1" wrap="square" lIns="91425" tIns="45700" rIns="91425" bIns="45700" anchor="t" anchorCtr="0">
            <a:noAutofit/>
          </a:bodyPr>
          <a:lstStyle/>
          <a:p>
            <a:pPr marL="92075" lvl="0" algn="just">
              <a:lnSpc>
                <a:spcPct val="150000"/>
              </a:lnSpc>
              <a:spcAft>
                <a:spcPts val="600"/>
              </a:spcAft>
              <a:tabLst>
                <a:tab pos="900430" algn="l"/>
              </a:tabLst>
            </a:pPr>
            <a:r>
              <a:rPr lang="pt-BR" sz="1800" b="1" dirty="0">
                <a:solidFill>
                  <a:srgbClr val="22304F"/>
                </a:solidFill>
                <a:latin typeface="Bitter"/>
              </a:rPr>
              <a:t>Clubes</a:t>
            </a:r>
          </a:p>
          <a:p>
            <a:pPr marL="377825" lvl="0" indent="-285750" algn="just">
              <a:lnSpc>
                <a:spcPct val="150000"/>
              </a:lnSpc>
              <a:spcAft>
                <a:spcPts val="600"/>
              </a:spcAft>
              <a:buFont typeface="Arial" panose="020B0604020202020204" pitchFamily="34" charset="0"/>
              <a:buChar char="•"/>
              <a:tabLst>
                <a:tab pos="900430" algn="l"/>
              </a:tabLst>
            </a:pPr>
            <a:r>
              <a:rPr lang="pt-BR" sz="1600" b="1" dirty="0">
                <a:solidFill>
                  <a:srgbClr val="22304F"/>
                </a:solidFill>
                <a:latin typeface="Bitter"/>
              </a:rPr>
              <a:t>Modelo OCDE</a:t>
            </a:r>
          </a:p>
          <a:p>
            <a:pPr marL="92075" lvl="0" algn="just">
              <a:spcAft>
                <a:spcPts val="600"/>
              </a:spcAft>
              <a:tabLst>
                <a:tab pos="900430" algn="l"/>
              </a:tabLst>
            </a:pPr>
            <a:r>
              <a:rPr lang="pt-BR" sz="1600" dirty="0">
                <a:solidFill>
                  <a:srgbClr val="22304F"/>
                </a:solidFill>
                <a:latin typeface="Bitter"/>
              </a:rPr>
              <a:t>“Ganhos de Capital</a:t>
            </a:r>
          </a:p>
          <a:p>
            <a:pPr marL="92075" lvl="0" algn="just">
              <a:spcAft>
                <a:spcPts val="600"/>
              </a:spcAft>
              <a:tabLst>
                <a:tab pos="900430" algn="l"/>
              </a:tabLst>
            </a:pPr>
            <a:r>
              <a:rPr lang="pt-BR" sz="1600" dirty="0">
                <a:solidFill>
                  <a:srgbClr val="22304F"/>
                </a:solidFill>
                <a:latin typeface="Bitter"/>
              </a:rPr>
              <a:t>1. Os ganhos que um residente de um Estado contratante aufira da alienação de bens imobiliários (...).</a:t>
            </a:r>
          </a:p>
          <a:p>
            <a:pPr marL="92075" lvl="0" algn="just">
              <a:spcAft>
                <a:spcPts val="600"/>
              </a:spcAft>
              <a:tabLst>
                <a:tab pos="900430" algn="l"/>
              </a:tabLst>
            </a:pPr>
            <a:r>
              <a:rPr lang="pt-BR" sz="1600" dirty="0">
                <a:solidFill>
                  <a:srgbClr val="22304F"/>
                </a:solidFill>
                <a:latin typeface="Bitter"/>
              </a:rPr>
              <a:t>2. Os ganhos provenientes da alienação de bens mobiliários que façam parte do </a:t>
            </a:r>
            <a:r>
              <a:rPr lang="pt-BR" sz="1600" dirty="0" err="1">
                <a:solidFill>
                  <a:srgbClr val="22304F"/>
                </a:solidFill>
                <a:latin typeface="Bitter"/>
              </a:rPr>
              <a:t>activo</a:t>
            </a:r>
            <a:r>
              <a:rPr lang="pt-BR" sz="1600" dirty="0">
                <a:solidFill>
                  <a:srgbClr val="22304F"/>
                </a:solidFill>
                <a:latin typeface="Bitter"/>
              </a:rPr>
              <a:t> de um estabelecimento estável que uma empresa de um Estado contratante tenha no outro Estado contratante, (...).</a:t>
            </a:r>
          </a:p>
          <a:p>
            <a:pPr marL="92075" lvl="0" algn="just">
              <a:spcAft>
                <a:spcPts val="600"/>
              </a:spcAft>
              <a:tabLst>
                <a:tab pos="900430" algn="l"/>
              </a:tabLst>
            </a:pPr>
            <a:r>
              <a:rPr lang="pt-BR" sz="1600" dirty="0">
                <a:solidFill>
                  <a:srgbClr val="22304F"/>
                </a:solidFill>
                <a:latin typeface="Bitter"/>
              </a:rPr>
              <a:t>3. Os ganhos provenientes da alienação de navios ou aeronaves (...).</a:t>
            </a:r>
          </a:p>
          <a:p>
            <a:pPr marL="92075" lvl="0" algn="just">
              <a:spcAft>
                <a:spcPts val="600"/>
              </a:spcAft>
              <a:tabLst>
                <a:tab pos="900430" algn="l"/>
              </a:tabLst>
            </a:pPr>
            <a:r>
              <a:rPr lang="pt-BR" sz="1600" dirty="0">
                <a:solidFill>
                  <a:srgbClr val="22304F"/>
                </a:solidFill>
                <a:latin typeface="Bitter"/>
              </a:rPr>
              <a:t>4. Os ganhos que uma sociedade residente de um Estado contratante aufira de alienação de </a:t>
            </a:r>
            <a:r>
              <a:rPr lang="pt-BR" sz="1600" dirty="0" err="1">
                <a:solidFill>
                  <a:srgbClr val="22304F"/>
                </a:solidFill>
                <a:latin typeface="Bitter"/>
              </a:rPr>
              <a:t>acções</a:t>
            </a:r>
            <a:r>
              <a:rPr lang="pt-BR" sz="1600" dirty="0">
                <a:solidFill>
                  <a:srgbClr val="22304F"/>
                </a:solidFill>
                <a:latin typeface="Bitter"/>
              </a:rPr>
              <a:t> (...).</a:t>
            </a:r>
          </a:p>
          <a:p>
            <a:pPr marL="92075" lvl="0" algn="just">
              <a:spcAft>
                <a:spcPts val="600"/>
              </a:spcAft>
              <a:tabLst>
                <a:tab pos="900430" algn="l"/>
              </a:tabLst>
            </a:pPr>
            <a:r>
              <a:rPr lang="pt-BR" sz="1600" dirty="0">
                <a:solidFill>
                  <a:srgbClr val="22304F"/>
                </a:solidFill>
                <a:latin typeface="Bitter"/>
              </a:rPr>
              <a:t>5. </a:t>
            </a:r>
            <a:r>
              <a:rPr lang="pt-BR" sz="1600" b="1" dirty="0">
                <a:solidFill>
                  <a:srgbClr val="22304F"/>
                </a:solidFill>
                <a:latin typeface="Bitter"/>
              </a:rPr>
              <a:t>Os ganhos provenientes da alienação de quaisquer outros bens diferentes dos mencionados nos </a:t>
            </a:r>
            <a:r>
              <a:rPr lang="pt-BR" sz="1600" b="1" dirty="0" err="1">
                <a:solidFill>
                  <a:srgbClr val="22304F"/>
                </a:solidFill>
                <a:latin typeface="Bitter"/>
              </a:rPr>
              <a:t>n.ºs</a:t>
            </a:r>
            <a:r>
              <a:rPr lang="pt-BR" sz="1600" b="1" dirty="0">
                <a:solidFill>
                  <a:srgbClr val="22304F"/>
                </a:solidFill>
                <a:latin typeface="Bitter"/>
              </a:rPr>
              <a:t> 1, 2 e 3 só podem ser tributados no Estado contratante de que o alienante é residente</a:t>
            </a:r>
            <a:r>
              <a:rPr lang="pt-BR" sz="1600" dirty="0">
                <a:solidFill>
                  <a:srgbClr val="22304F"/>
                </a:solidFill>
                <a:latin typeface="Bitter"/>
              </a:rPr>
              <a:t>.”</a:t>
            </a:r>
          </a:p>
          <a:p>
            <a:pPr marL="92075" lvl="0" algn="just">
              <a:tabLst>
                <a:tab pos="900430" algn="l"/>
              </a:tabLst>
            </a:pPr>
            <a:endParaRPr lang="pt-BR" sz="1600" dirty="0">
              <a:solidFill>
                <a:srgbClr val="22304F"/>
              </a:solidFill>
              <a:latin typeface="Bitter"/>
            </a:endParaRPr>
          </a:p>
          <a:p>
            <a:pPr marL="377825" lvl="0" indent="-285750" algn="just">
              <a:spcAft>
                <a:spcPts val="600"/>
              </a:spcAft>
              <a:buFont typeface="Arial" panose="020B0604020202020204" pitchFamily="34" charset="0"/>
              <a:buChar char="•"/>
              <a:tabLst>
                <a:tab pos="900430" algn="l"/>
              </a:tabLst>
            </a:pPr>
            <a:r>
              <a:rPr lang="pt-BR" sz="1600" b="1" dirty="0">
                <a:solidFill>
                  <a:srgbClr val="22304F"/>
                </a:solidFill>
                <a:latin typeface="Bitter"/>
              </a:rPr>
              <a:t>Exemplo: Brasil e Espanha (Decreto 76.975/76)</a:t>
            </a:r>
          </a:p>
          <a:p>
            <a:pPr marL="92075" lvl="0" algn="just">
              <a:spcAft>
                <a:spcPts val="600"/>
              </a:spcAft>
              <a:tabLst>
                <a:tab pos="900430" algn="l"/>
              </a:tabLst>
            </a:pPr>
            <a:r>
              <a:rPr lang="pt-BR" sz="1600" dirty="0">
                <a:solidFill>
                  <a:srgbClr val="22304F"/>
                </a:solidFill>
                <a:latin typeface="Bitter"/>
              </a:rPr>
              <a:t>“ARTIGO 13</a:t>
            </a:r>
          </a:p>
          <a:p>
            <a:pPr marL="92075" lvl="0" algn="just">
              <a:spcAft>
                <a:spcPts val="600"/>
              </a:spcAft>
              <a:tabLst>
                <a:tab pos="900430" algn="l"/>
              </a:tabLst>
            </a:pPr>
            <a:r>
              <a:rPr lang="pt-BR" sz="1600" dirty="0">
                <a:solidFill>
                  <a:srgbClr val="22304F"/>
                </a:solidFill>
                <a:latin typeface="Bitter"/>
              </a:rPr>
              <a:t>Ganhos de capital </a:t>
            </a:r>
          </a:p>
          <a:p>
            <a:pPr marL="92075" lvl="0" algn="just">
              <a:spcAft>
                <a:spcPts val="600"/>
              </a:spcAft>
              <a:tabLst>
                <a:tab pos="900430" algn="l"/>
              </a:tabLst>
            </a:pPr>
            <a:r>
              <a:rPr lang="pt-BR" sz="1600" dirty="0">
                <a:solidFill>
                  <a:srgbClr val="22304F"/>
                </a:solidFill>
                <a:latin typeface="Bitter"/>
              </a:rPr>
              <a:t>1. Os ganhos provenientes da alienação de bens imobiliários (...).</a:t>
            </a:r>
          </a:p>
          <a:p>
            <a:pPr marL="92075" lvl="0" algn="just">
              <a:spcAft>
                <a:spcPts val="600"/>
              </a:spcAft>
              <a:tabLst>
                <a:tab pos="900430" algn="l"/>
              </a:tabLst>
            </a:pPr>
            <a:r>
              <a:rPr lang="pt-BR" sz="1600" dirty="0">
                <a:solidFill>
                  <a:srgbClr val="22304F"/>
                </a:solidFill>
                <a:latin typeface="Bitter"/>
              </a:rPr>
              <a:t>2. Os ganhos provenientes da alienação de bens mobiliários que façam parte do ativo de um estabelecimento permanente que uma empresa de um Estado Contratante possua no outro Estado Contratante, ou de bens mobiliários constitutivos de uma instalação fixa de que disponha um residente de um Estado Contratante no outro Estado Contratante (...).</a:t>
            </a:r>
          </a:p>
          <a:p>
            <a:pPr marL="92075" lvl="0" algn="just">
              <a:spcAft>
                <a:spcPts val="600"/>
              </a:spcAft>
              <a:tabLst>
                <a:tab pos="900430" algn="l"/>
              </a:tabLst>
            </a:pPr>
            <a:r>
              <a:rPr lang="pt-BR" sz="1600" dirty="0">
                <a:solidFill>
                  <a:srgbClr val="22304F"/>
                </a:solidFill>
                <a:latin typeface="Bitter"/>
              </a:rPr>
              <a:t>3. </a:t>
            </a:r>
            <a:r>
              <a:rPr lang="pt-BR" sz="1600" b="1" dirty="0">
                <a:solidFill>
                  <a:srgbClr val="22304F"/>
                </a:solidFill>
                <a:latin typeface="Bitter"/>
              </a:rPr>
              <a:t>Os ganhos provenientes da alienação de quaisquer bens ou direitos diferentes dos mencionados nos parágrafos 1 e 2 são tributáveis em ambos os Estados Contratantes</a:t>
            </a:r>
            <a:r>
              <a:rPr lang="pt-BR" sz="1600" dirty="0">
                <a:solidFill>
                  <a:srgbClr val="22304F"/>
                </a:solidFill>
                <a:latin typeface="Bitter"/>
              </a:rPr>
              <a:t>.” (</a:t>
            </a:r>
            <a:r>
              <a:rPr lang="pt-BR" sz="1600" b="1" u="sng" dirty="0">
                <a:solidFill>
                  <a:srgbClr val="22304F"/>
                </a:solidFill>
                <a:latin typeface="Bitter"/>
              </a:rPr>
              <a:t>Artigo 23 – método para eliminar a dupla tributação: dedução</a:t>
            </a:r>
            <a:r>
              <a:rPr lang="pt-BR" sz="1600" dirty="0">
                <a:solidFill>
                  <a:srgbClr val="22304F"/>
                </a:solidFill>
                <a:latin typeface="Bitter"/>
              </a:rPr>
              <a:t>)</a:t>
            </a:r>
          </a:p>
          <a:p>
            <a:pPr marL="92075" lvl="0" algn="just">
              <a:lnSpc>
                <a:spcPct val="150000"/>
              </a:lnSpc>
              <a:spcAft>
                <a:spcPts val="600"/>
              </a:spcAft>
              <a:tabLst>
                <a:tab pos="900430" algn="l"/>
              </a:tabLst>
            </a:pPr>
            <a:endParaRPr lang="pt-BR" sz="1600" b="1" dirty="0">
              <a:solidFill>
                <a:srgbClr val="22304F"/>
              </a:solidFill>
              <a:latin typeface="Bitter"/>
            </a:endParaRPr>
          </a:p>
          <a:p>
            <a:pPr marL="114300" marR="0" lvl="0" algn="just" rtl="0">
              <a:spcBef>
                <a:spcPts val="0"/>
              </a:spcBef>
              <a:spcAft>
                <a:spcPts val="0"/>
              </a:spcAft>
              <a:buClr>
                <a:srgbClr val="22304F"/>
              </a:buClr>
              <a:buSzPts val="1800"/>
            </a:pPr>
            <a:endParaRPr lang="pt-BR" sz="1600" b="0" i="0" u="none" strike="noStrike" cap="none" dirty="0">
              <a:solidFill>
                <a:srgbClr val="22304F"/>
              </a:solidFill>
              <a:latin typeface="Bitter"/>
              <a:ea typeface="Bitter"/>
              <a:cs typeface="Bitter"/>
              <a:sym typeface="Bitter"/>
            </a:endParaRPr>
          </a:p>
          <a:p>
            <a:pPr marL="114300" marR="0" lvl="0" algn="just" rtl="0">
              <a:spcBef>
                <a:spcPts val="0"/>
              </a:spcBef>
              <a:spcAft>
                <a:spcPts val="0"/>
              </a:spcAft>
              <a:buClr>
                <a:srgbClr val="22304F"/>
              </a:buClr>
              <a:buSzPts val="1800"/>
            </a:pPr>
            <a:endParaRPr lang="pt-BR" sz="1600" b="0" i="0" u="none" strike="noStrike" cap="none" dirty="0">
              <a:solidFill>
                <a:srgbClr val="22304F"/>
              </a:solidFill>
              <a:latin typeface="Bitter"/>
              <a:ea typeface="Bitter"/>
              <a:cs typeface="Bitter"/>
              <a:sym typeface="Bitter"/>
            </a:endParaRPr>
          </a:p>
          <a:p>
            <a:pPr marL="457200" marR="0" lvl="0" indent="-342900" algn="just" rtl="0">
              <a:lnSpc>
                <a:spcPct val="150000"/>
              </a:lnSpc>
              <a:spcBef>
                <a:spcPts val="0"/>
              </a:spcBef>
              <a:spcAft>
                <a:spcPts val="0"/>
              </a:spcAft>
              <a:buClr>
                <a:srgbClr val="22304F"/>
              </a:buClr>
              <a:buSzPts val="1800"/>
              <a:buFont typeface="Bitter"/>
              <a:buChar char="●"/>
            </a:pPr>
            <a:endParaRPr lang="pt-BR" sz="1600" b="0" i="0" u="none" strike="noStrike" cap="none" dirty="0">
              <a:solidFill>
                <a:srgbClr val="22304F"/>
              </a:solidFill>
              <a:latin typeface="Bitter"/>
              <a:ea typeface="Bitter"/>
              <a:cs typeface="Bitter"/>
              <a:sym typeface="Bitter"/>
            </a:endParaRPr>
          </a:p>
          <a:p>
            <a:pPr marL="114300" marR="0" lvl="0" algn="just" rtl="0">
              <a:lnSpc>
                <a:spcPct val="150000"/>
              </a:lnSpc>
              <a:spcBef>
                <a:spcPts val="0"/>
              </a:spcBef>
              <a:spcAft>
                <a:spcPts val="0"/>
              </a:spcAft>
              <a:buClr>
                <a:srgbClr val="22304F"/>
              </a:buClr>
              <a:buSzPts val="1800"/>
            </a:pPr>
            <a:endParaRPr lang="pt-BR" sz="1600" b="0" i="0" u="none" strike="noStrike" cap="none" dirty="0">
              <a:solidFill>
                <a:srgbClr val="22304F"/>
              </a:solidFill>
              <a:latin typeface="Bitter"/>
              <a:ea typeface="Bitter"/>
              <a:cs typeface="Bitter"/>
              <a:sym typeface="Bitter"/>
            </a:endParaRPr>
          </a:p>
          <a:p>
            <a:pPr marL="114300" marR="0" lvl="0" algn="just" rtl="0">
              <a:lnSpc>
                <a:spcPct val="150000"/>
              </a:lnSpc>
              <a:spcBef>
                <a:spcPts val="0"/>
              </a:spcBef>
              <a:spcAft>
                <a:spcPts val="0"/>
              </a:spcAft>
              <a:buClr>
                <a:srgbClr val="22304F"/>
              </a:buClr>
              <a:buSzPts val="1800"/>
            </a:pPr>
            <a:endParaRPr lang="pt-BR" sz="1600" b="0" i="0" u="none" strike="noStrike" cap="none" dirty="0">
              <a:solidFill>
                <a:srgbClr val="22304F"/>
              </a:solidFill>
              <a:latin typeface="Bitter"/>
              <a:ea typeface="Bitter"/>
              <a:cs typeface="Bitter"/>
              <a:sym typeface="Bitter"/>
            </a:endParaRPr>
          </a:p>
          <a:p>
            <a:pPr marR="0" lvl="0" algn="just" rtl="0">
              <a:spcBef>
                <a:spcPts val="0"/>
              </a:spcBef>
              <a:spcAft>
                <a:spcPts val="0"/>
              </a:spcAft>
              <a:buClr>
                <a:srgbClr val="22304F"/>
              </a:buClr>
              <a:buSzPts val="1800"/>
            </a:pPr>
            <a:endParaRPr lang="pt-BR" sz="800" b="0" i="0" u="none" strike="noStrike" cap="none" dirty="0">
              <a:solidFill>
                <a:srgbClr val="22304F"/>
              </a:solidFill>
              <a:latin typeface="Bitter"/>
              <a:ea typeface="Bitter"/>
              <a:cs typeface="Bitter"/>
              <a:sym typeface="Bitter"/>
            </a:endParaRPr>
          </a:p>
          <a:p>
            <a:pPr marL="457200" marR="0" lvl="0" indent="-342900" algn="just" rtl="0">
              <a:lnSpc>
                <a:spcPct val="150000"/>
              </a:lnSpc>
              <a:spcBef>
                <a:spcPts val="0"/>
              </a:spcBef>
              <a:spcAft>
                <a:spcPts val="0"/>
              </a:spcAft>
              <a:buClr>
                <a:srgbClr val="22304F"/>
              </a:buClr>
              <a:buSzPts val="1800"/>
              <a:buFont typeface="Bitter"/>
              <a:buChar char="●"/>
            </a:pPr>
            <a:endParaRPr lang="en-US" sz="1800" b="0" i="0" u="none" strike="noStrike" cap="none" dirty="0">
              <a:solidFill>
                <a:srgbClr val="22304F"/>
              </a:solidFill>
              <a:latin typeface="Bitter"/>
              <a:ea typeface="Bitter"/>
              <a:cs typeface="Bitter"/>
              <a:sym typeface="Bitter"/>
            </a:endParaRPr>
          </a:p>
        </p:txBody>
      </p:sp>
      <p:sp>
        <p:nvSpPr>
          <p:cNvPr id="160" name="Google Shape;160;p20"/>
          <p:cNvSpPr/>
          <p:nvPr/>
        </p:nvSpPr>
        <p:spPr>
          <a:xfrm>
            <a:off x="10120964" y="168463"/>
            <a:ext cx="806100" cy="97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CaixaDeTexto 2">
            <a:extLst>
              <a:ext uri="{FF2B5EF4-FFF2-40B4-BE49-F238E27FC236}">
                <a16:creationId xmlns:a16="http://schemas.microsoft.com/office/drawing/2014/main" id="{AE154CD9-11CA-74BB-B238-80FC562DE65E}"/>
              </a:ext>
            </a:extLst>
          </p:cNvPr>
          <p:cNvSpPr txBox="1"/>
          <p:nvPr/>
        </p:nvSpPr>
        <p:spPr>
          <a:xfrm>
            <a:off x="3048000" y="5620450"/>
            <a:ext cx="6096000" cy="307777"/>
          </a:xfrm>
          <a:prstGeom prst="rect">
            <a:avLst/>
          </a:prstGeom>
          <a:noFill/>
        </p:spPr>
        <p:txBody>
          <a:bodyPr wrap="square">
            <a:spAutoFit/>
          </a:bodyPr>
          <a:lstStyle/>
          <a:p>
            <a:r>
              <a:rPr lang="pt-BR" dirty="0"/>
              <a:t>	</a:t>
            </a:r>
          </a:p>
        </p:txBody>
      </p:sp>
    </p:spTree>
    <p:extLst>
      <p:ext uri="{BB962C8B-B14F-4D97-AF65-F5344CB8AC3E}">
        <p14:creationId xmlns:p14="http://schemas.microsoft.com/office/powerpoint/2010/main" val="2083600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8" name="Google Shape;158;p20"/>
          <p:cNvSpPr/>
          <p:nvPr/>
        </p:nvSpPr>
        <p:spPr>
          <a:xfrm>
            <a:off x="577000" y="59276"/>
            <a:ext cx="9543964" cy="5067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2600"/>
              <a:buFont typeface="Arial"/>
              <a:buNone/>
            </a:pPr>
            <a:r>
              <a:rPr lang="pt-BR" sz="2800" b="0" i="0" u="none" strike="noStrike" cap="all" dirty="0">
                <a:solidFill>
                  <a:srgbClr val="22304F"/>
                </a:solidFill>
                <a:latin typeface="Bitter"/>
                <a:ea typeface="Bitter"/>
                <a:cs typeface="Bitter"/>
                <a:sym typeface="Bitter"/>
              </a:rPr>
              <a:t>CONVENÇÕES PARA EVITAR A DUPLA TRIBUTAÇÃO</a:t>
            </a:r>
          </a:p>
        </p:txBody>
      </p:sp>
      <p:sp>
        <p:nvSpPr>
          <p:cNvPr id="159" name="Google Shape;159;p20"/>
          <p:cNvSpPr/>
          <p:nvPr/>
        </p:nvSpPr>
        <p:spPr>
          <a:xfrm>
            <a:off x="496318" y="444250"/>
            <a:ext cx="11199364" cy="5864186"/>
          </a:xfrm>
          <a:prstGeom prst="rect">
            <a:avLst/>
          </a:prstGeom>
          <a:noFill/>
          <a:ln>
            <a:noFill/>
          </a:ln>
        </p:spPr>
        <p:txBody>
          <a:bodyPr spcFirstLastPara="1" wrap="square" lIns="91425" tIns="45700" rIns="91425" bIns="45700" anchor="t" anchorCtr="0">
            <a:noAutofit/>
          </a:bodyPr>
          <a:lstStyle/>
          <a:p>
            <a:pPr marL="92075" lvl="0" algn="just">
              <a:lnSpc>
                <a:spcPct val="150000"/>
              </a:lnSpc>
              <a:spcAft>
                <a:spcPts val="600"/>
              </a:spcAft>
              <a:tabLst>
                <a:tab pos="900430" algn="l"/>
              </a:tabLst>
            </a:pPr>
            <a:r>
              <a:rPr lang="pt-BR" sz="1800" b="1" dirty="0">
                <a:solidFill>
                  <a:srgbClr val="22304F"/>
                </a:solidFill>
                <a:latin typeface="Bitter"/>
              </a:rPr>
              <a:t>Clubes</a:t>
            </a:r>
          </a:p>
          <a:p>
            <a:pPr marL="377825" lvl="0" indent="-285750" algn="just">
              <a:lnSpc>
                <a:spcPct val="150000"/>
              </a:lnSpc>
              <a:spcAft>
                <a:spcPts val="600"/>
              </a:spcAft>
              <a:buFont typeface="Arial" panose="020B0604020202020204" pitchFamily="34" charset="0"/>
              <a:buChar char="•"/>
              <a:tabLst>
                <a:tab pos="900430" algn="l"/>
              </a:tabLst>
            </a:pPr>
            <a:r>
              <a:rPr lang="pt-BR" sz="1600" b="1" dirty="0">
                <a:solidFill>
                  <a:srgbClr val="22304F"/>
                </a:solidFill>
                <a:latin typeface="Bitter"/>
              </a:rPr>
              <a:t>Circular nº 171/2018/FPF-PRES</a:t>
            </a:r>
          </a:p>
          <a:p>
            <a:pPr marL="92075" lvl="0" algn="just">
              <a:lnSpc>
                <a:spcPct val="150000"/>
              </a:lnSpc>
              <a:spcAft>
                <a:spcPts val="600"/>
              </a:spcAft>
              <a:tabLst>
                <a:tab pos="900430" algn="l"/>
              </a:tabLst>
            </a:pPr>
            <a:endParaRPr lang="pt-BR" sz="1600" b="1" dirty="0">
              <a:solidFill>
                <a:srgbClr val="22304F"/>
              </a:solidFill>
              <a:latin typeface="Bitter"/>
            </a:endParaRPr>
          </a:p>
          <a:p>
            <a:pPr marL="92075" lvl="0" algn="just">
              <a:lnSpc>
                <a:spcPct val="150000"/>
              </a:lnSpc>
              <a:spcAft>
                <a:spcPts val="600"/>
              </a:spcAft>
              <a:tabLst>
                <a:tab pos="900430" algn="l"/>
              </a:tabLst>
            </a:pPr>
            <a:endParaRPr lang="pt-BR" sz="1600" b="1" dirty="0">
              <a:solidFill>
                <a:srgbClr val="22304F"/>
              </a:solidFill>
              <a:latin typeface="Bitter"/>
            </a:endParaRPr>
          </a:p>
          <a:p>
            <a:pPr marL="114300" marR="0" lvl="0" algn="just" rtl="0">
              <a:spcBef>
                <a:spcPts val="0"/>
              </a:spcBef>
              <a:spcAft>
                <a:spcPts val="0"/>
              </a:spcAft>
              <a:buClr>
                <a:srgbClr val="22304F"/>
              </a:buClr>
              <a:buSzPts val="1800"/>
            </a:pPr>
            <a:endParaRPr lang="pt-BR" sz="1600" b="0" i="0" u="none" strike="noStrike" cap="none" dirty="0">
              <a:solidFill>
                <a:srgbClr val="22304F"/>
              </a:solidFill>
              <a:latin typeface="Bitter"/>
              <a:ea typeface="Bitter"/>
              <a:cs typeface="Bitter"/>
              <a:sym typeface="Bitter"/>
            </a:endParaRPr>
          </a:p>
          <a:p>
            <a:pPr marL="114300" marR="0" lvl="0" algn="just" rtl="0">
              <a:spcBef>
                <a:spcPts val="0"/>
              </a:spcBef>
              <a:spcAft>
                <a:spcPts val="0"/>
              </a:spcAft>
              <a:buClr>
                <a:srgbClr val="22304F"/>
              </a:buClr>
              <a:buSzPts val="1800"/>
            </a:pPr>
            <a:endParaRPr lang="pt-BR" sz="1600" b="0" i="0" u="none" strike="noStrike" cap="none" dirty="0">
              <a:solidFill>
                <a:srgbClr val="22304F"/>
              </a:solidFill>
              <a:latin typeface="Bitter"/>
              <a:ea typeface="Bitter"/>
              <a:cs typeface="Bitter"/>
              <a:sym typeface="Bitter"/>
            </a:endParaRPr>
          </a:p>
          <a:p>
            <a:pPr marL="457200" marR="0" lvl="0" indent="-342900" algn="just" rtl="0">
              <a:lnSpc>
                <a:spcPct val="150000"/>
              </a:lnSpc>
              <a:spcBef>
                <a:spcPts val="0"/>
              </a:spcBef>
              <a:spcAft>
                <a:spcPts val="0"/>
              </a:spcAft>
              <a:buClr>
                <a:srgbClr val="22304F"/>
              </a:buClr>
              <a:buSzPts val="1800"/>
              <a:buFont typeface="Bitter"/>
              <a:buChar char="●"/>
            </a:pPr>
            <a:endParaRPr lang="pt-BR" sz="1600" b="0" i="0" u="none" strike="noStrike" cap="none" dirty="0">
              <a:solidFill>
                <a:srgbClr val="22304F"/>
              </a:solidFill>
              <a:latin typeface="Bitter"/>
              <a:ea typeface="Bitter"/>
              <a:cs typeface="Bitter"/>
              <a:sym typeface="Bitter"/>
            </a:endParaRPr>
          </a:p>
          <a:p>
            <a:pPr marL="114300" marR="0" lvl="0" algn="just" rtl="0">
              <a:lnSpc>
                <a:spcPct val="150000"/>
              </a:lnSpc>
              <a:spcBef>
                <a:spcPts val="0"/>
              </a:spcBef>
              <a:spcAft>
                <a:spcPts val="0"/>
              </a:spcAft>
              <a:buClr>
                <a:srgbClr val="22304F"/>
              </a:buClr>
              <a:buSzPts val="1800"/>
            </a:pPr>
            <a:endParaRPr lang="pt-BR" sz="1600" b="0" i="0" u="none" strike="noStrike" cap="none" dirty="0">
              <a:solidFill>
                <a:srgbClr val="22304F"/>
              </a:solidFill>
              <a:latin typeface="Bitter"/>
              <a:ea typeface="Bitter"/>
              <a:cs typeface="Bitter"/>
              <a:sym typeface="Bitter"/>
            </a:endParaRPr>
          </a:p>
          <a:p>
            <a:pPr marL="114300" marR="0" lvl="0" algn="just" rtl="0">
              <a:lnSpc>
                <a:spcPct val="150000"/>
              </a:lnSpc>
              <a:spcBef>
                <a:spcPts val="0"/>
              </a:spcBef>
              <a:spcAft>
                <a:spcPts val="0"/>
              </a:spcAft>
              <a:buClr>
                <a:srgbClr val="22304F"/>
              </a:buClr>
              <a:buSzPts val="1800"/>
            </a:pPr>
            <a:endParaRPr lang="pt-BR" sz="1600" b="0" i="0" u="none" strike="noStrike" cap="none" dirty="0">
              <a:solidFill>
                <a:srgbClr val="22304F"/>
              </a:solidFill>
              <a:latin typeface="Bitter"/>
              <a:ea typeface="Bitter"/>
              <a:cs typeface="Bitter"/>
              <a:sym typeface="Bitter"/>
            </a:endParaRPr>
          </a:p>
          <a:p>
            <a:pPr marR="0" lvl="0" algn="just" rtl="0">
              <a:spcBef>
                <a:spcPts val="0"/>
              </a:spcBef>
              <a:spcAft>
                <a:spcPts val="0"/>
              </a:spcAft>
              <a:buClr>
                <a:srgbClr val="22304F"/>
              </a:buClr>
              <a:buSzPts val="1800"/>
            </a:pPr>
            <a:endParaRPr lang="pt-BR" sz="800" b="0" i="0" u="none" strike="noStrike" cap="none" dirty="0">
              <a:solidFill>
                <a:srgbClr val="22304F"/>
              </a:solidFill>
              <a:latin typeface="Bitter"/>
              <a:ea typeface="Bitter"/>
              <a:cs typeface="Bitter"/>
              <a:sym typeface="Bitter"/>
            </a:endParaRPr>
          </a:p>
          <a:p>
            <a:pPr marL="457200" marR="0" lvl="0" indent="-342900" algn="just" rtl="0">
              <a:lnSpc>
                <a:spcPct val="150000"/>
              </a:lnSpc>
              <a:spcBef>
                <a:spcPts val="0"/>
              </a:spcBef>
              <a:spcAft>
                <a:spcPts val="0"/>
              </a:spcAft>
              <a:buClr>
                <a:srgbClr val="22304F"/>
              </a:buClr>
              <a:buSzPts val="1800"/>
              <a:buFont typeface="Bitter"/>
              <a:buChar char="●"/>
            </a:pPr>
            <a:endParaRPr lang="en-US" sz="1800" b="0" i="0" u="none" strike="noStrike" cap="none" dirty="0">
              <a:solidFill>
                <a:srgbClr val="22304F"/>
              </a:solidFill>
              <a:latin typeface="Bitter"/>
              <a:ea typeface="Bitter"/>
              <a:cs typeface="Bitter"/>
              <a:sym typeface="Bitter"/>
            </a:endParaRPr>
          </a:p>
        </p:txBody>
      </p:sp>
      <p:sp>
        <p:nvSpPr>
          <p:cNvPr id="160" name="Google Shape;160;p20"/>
          <p:cNvSpPr/>
          <p:nvPr/>
        </p:nvSpPr>
        <p:spPr>
          <a:xfrm>
            <a:off x="10120964" y="168463"/>
            <a:ext cx="806100" cy="97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CaixaDeTexto 2">
            <a:extLst>
              <a:ext uri="{FF2B5EF4-FFF2-40B4-BE49-F238E27FC236}">
                <a16:creationId xmlns:a16="http://schemas.microsoft.com/office/drawing/2014/main" id="{AE154CD9-11CA-74BB-B238-80FC562DE65E}"/>
              </a:ext>
            </a:extLst>
          </p:cNvPr>
          <p:cNvSpPr txBox="1"/>
          <p:nvPr/>
        </p:nvSpPr>
        <p:spPr>
          <a:xfrm>
            <a:off x="3048000" y="5620450"/>
            <a:ext cx="6096000" cy="307777"/>
          </a:xfrm>
          <a:prstGeom prst="rect">
            <a:avLst/>
          </a:prstGeom>
          <a:noFill/>
        </p:spPr>
        <p:txBody>
          <a:bodyPr wrap="square">
            <a:spAutoFit/>
          </a:bodyPr>
          <a:lstStyle/>
          <a:p>
            <a:r>
              <a:rPr lang="pt-BR" dirty="0"/>
              <a:t>	</a:t>
            </a:r>
          </a:p>
        </p:txBody>
      </p:sp>
      <p:pic>
        <p:nvPicPr>
          <p:cNvPr id="5" name="Imagem 4">
            <a:extLst>
              <a:ext uri="{FF2B5EF4-FFF2-40B4-BE49-F238E27FC236}">
                <a16:creationId xmlns:a16="http://schemas.microsoft.com/office/drawing/2014/main" id="{DE45D69D-459B-BEA0-F199-D40583B4ACA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32405" y="1710631"/>
            <a:ext cx="6192128" cy="2224060"/>
          </a:xfrm>
          <a:prstGeom prst="rect">
            <a:avLst/>
          </a:prstGeom>
          <a:noFill/>
          <a:ln>
            <a:noFill/>
          </a:ln>
        </p:spPr>
      </p:pic>
      <p:pic>
        <p:nvPicPr>
          <p:cNvPr id="6" name="Imagem 5">
            <a:extLst>
              <a:ext uri="{FF2B5EF4-FFF2-40B4-BE49-F238E27FC236}">
                <a16:creationId xmlns:a16="http://schemas.microsoft.com/office/drawing/2014/main" id="{8598C1ED-5EFF-0E93-7287-6E3C9CD7145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0731" y="4039391"/>
            <a:ext cx="6135476" cy="1891145"/>
          </a:xfrm>
          <a:prstGeom prst="rect">
            <a:avLst/>
          </a:prstGeom>
          <a:noFill/>
          <a:ln>
            <a:noFill/>
          </a:ln>
        </p:spPr>
      </p:pic>
    </p:spTree>
    <p:extLst>
      <p:ext uri="{BB962C8B-B14F-4D97-AF65-F5344CB8AC3E}">
        <p14:creationId xmlns:p14="http://schemas.microsoft.com/office/powerpoint/2010/main" val="33185114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8" name="Google Shape;158;p20"/>
          <p:cNvSpPr/>
          <p:nvPr/>
        </p:nvSpPr>
        <p:spPr>
          <a:xfrm>
            <a:off x="577000" y="478171"/>
            <a:ext cx="9543964" cy="523974"/>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2600"/>
              <a:buFont typeface="Arial"/>
              <a:buNone/>
            </a:pPr>
            <a:r>
              <a:rPr lang="pt-BR" sz="2800" b="0" i="0" u="none" strike="noStrike" cap="all" dirty="0">
                <a:solidFill>
                  <a:srgbClr val="22304F"/>
                </a:solidFill>
                <a:latin typeface="Bitter"/>
                <a:ea typeface="Bitter"/>
                <a:cs typeface="Bitter"/>
                <a:sym typeface="Bitter"/>
              </a:rPr>
              <a:t>CONVENÇÕES PARA EVITAR A DUPLA TRIBUTAÇÃO</a:t>
            </a:r>
          </a:p>
        </p:txBody>
      </p:sp>
      <p:sp>
        <p:nvSpPr>
          <p:cNvPr id="159" name="Google Shape;159;p20"/>
          <p:cNvSpPr/>
          <p:nvPr/>
        </p:nvSpPr>
        <p:spPr>
          <a:xfrm>
            <a:off x="577000" y="935240"/>
            <a:ext cx="11199364" cy="5185240"/>
          </a:xfrm>
          <a:prstGeom prst="rect">
            <a:avLst/>
          </a:prstGeom>
          <a:noFill/>
          <a:ln>
            <a:noFill/>
          </a:ln>
        </p:spPr>
        <p:txBody>
          <a:bodyPr spcFirstLastPara="1" wrap="square" lIns="91425" tIns="45700" rIns="91425" bIns="45700" anchor="t" anchorCtr="0">
            <a:noAutofit/>
          </a:bodyPr>
          <a:lstStyle/>
          <a:p>
            <a:pPr marL="114300" marR="0" lvl="0" algn="just" rtl="0">
              <a:lnSpc>
                <a:spcPct val="150000"/>
              </a:lnSpc>
              <a:spcBef>
                <a:spcPts val="0"/>
              </a:spcBef>
              <a:spcAft>
                <a:spcPts val="0"/>
              </a:spcAft>
              <a:buClr>
                <a:srgbClr val="22304F"/>
              </a:buClr>
              <a:buSzPts val="1800"/>
            </a:pPr>
            <a:endParaRPr lang="pt-BR" sz="800" dirty="0">
              <a:solidFill>
                <a:srgbClr val="22304F"/>
              </a:solidFill>
              <a:latin typeface="Bitter"/>
              <a:ea typeface="Bitter"/>
              <a:cs typeface="Bitter"/>
              <a:sym typeface="Bitter"/>
            </a:endParaRPr>
          </a:p>
          <a:p>
            <a:pPr marL="457200" marR="0" lvl="0" indent="-342900" algn="just" rtl="0">
              <a:spcBef>
                <a:spcPts val="0"/>
              </a:spcBef>
              <a:spcAft>
                <a:spcPts val="0"/>
              </a:spcAft>
              <a:buClr>
                <a:srgbClr val="22304F"/>
              </a:buClr>
              <a:buSzPts val="1800"/>
              <a:buFont typeface="Bitter"/>
              <a:buChar char="●"/>
            </a:pPr>
            <a:r>
              <a:rPr lang="pt-BR" b="0" i="0" u="none" strike="noStrike" cap="none" dirty="0">
                <a:solidFill>
                  <a:srgbClr val="22304F"/>
                </a:solidFill>
                <a:latin typeface="Bitter"/>
                <a:ea typeface="Bitter"/>
                <a:cs typeface="Bitter"/>
                <a:sym typeface="Bitter"/>
              </a:rPr>
              <a:t>INTERPRETAÇÃO TÉCNICA GERAL - ITG 2003 (R1) </a:t>
            </a:r>
            <a:r>
              <a:rPr lang="pt-BR" b="0" i="1" u="none" strike="noStrike" cap="none" dirty="0">
                <a:solidFill>
                  <a:srgbClr val="22304F"/>
                </a:solidFill>
                <a:latin typeface="Bitter"/>
                <a:ea typeface="Bitter"/>
                <a:cs typeface="Bitter"/>
                <a:sym typeface="Bitter"/>
              </a:rPr>
              <a:t>(em vigor a partir de 1º.1.2018) </a:t>
            </a:r>
            <a:r>
              <a:rPr lang="pt-BR" b="0" i="0" u="none" strike="noStrike" cap="none" dirty="0">
                <a:solidFill>
                  <a:srgbClr val="22304F"/>
                </a:solidFill>
                <a:latin typeface="Bitter"/>
                <a:ea typeface="Bitter"/>
                <a:cs typeface="Bitter"/>
                <a:sym typeface="Bitter"/>
              </a:rPr>
              <a:t>- aprovada pelo Plenário do CFC, no dia 24 de novembro de 2017, para alterar a ITG 2003, que dispõe sobre entidade desportiva profissional e aplicando-se também a outras que, direta ou indiretamente, estejam ligadas à exploração da atividade desportiva profissional e não profissional. </a:t>
            </a:r>
          </a:p>
          <a:p>
            <a:pPr marL="442913" marR="0" lvl="0" algn="just" rtl="0">
              <a:spcBef>
                <a:spcPts val="0"/>
              </a:spcBef>
              <a:spcAft>
                <a:spcPts val="0"/>
              </a:spcAft>
              <a:buClr>
                <a:srgbClr val="22304F"/>
              </a:buClr>
              <a:buSzPts val="1800"/>
            </a:pPr>
            <a:r>
              <a:rPr lang="pt-BR" b="0" i="0" u="none" strike="noStrike" cap="none" dirty="0">
                <a:solidFill>
                  <a:srgbClr val="22304F"/>
                </a:solidFill>
                <a:latin typeface="Bitter"/>
                <a:ea typeface="Bitter"/>
                <a:cs typeface="Bitter"/>
                <a:sym typeface="Bitter"/>
              </a:rPr>
              <a:t>a) a determinação de que os gastos com candidato a atleta devem ser reconhecidos no resultado, enquanto não apresentar as condições para o reconhecimento como ativo intangível; </a:t>
            </a:r>
          </a:p>
          <a:p>
            <a:pPr marL="442913" marR="0" lvl="0" algn="just" rtl="0">
              <a:spcBef>
                <a:spcPts val="0"/>
              </a:spcBef>
              <a:spcAft>
                <a:spcPts val="0"/>
              </a:spcAft>
              <a:buClr>
                <a:srgbClr val="22304F"/>
              </a:buClr>
              <a:buSzPts val="1800"/>
            </a:pPr>
            <a:r>
              <a:rPr lang="pt-BR" b="0" i="0" u="none" strike="noStrike" cap="none" dirty="0">
                <a:solidFill>
                  <a:srgbClr val="22304F"/>
                </a:solidFill>
                <a:latin typeface="Bitter"/>
                <a:ea typeface="Bitter"/>
                <a:cs typeface="Bitter"/>
                <a:sym typeface="Bitter"/>
              </a:rPr>
              <a:t>b) </a:t>
            </a:r>
            <a:r>
              <a:rPr lang="pt-BR" b="1" i="0" u="none" strike="noStrike" cap="none" dirty="0">
                <a:solidFill>
                  <a:srgbClr val="22304F"/>
                </a:solidFill>
                <a:latin typeface="Bitter"/>
                <a:ea typeface="Bitter"/>
                <a:cs typeface="Bitter"/>
                <a:sym typeface="Bitter"/>
              </a:rPr>
              <a:t>a necessidade de reclassificar para a conta "atletas formados", os valores anteriormente classificados no ativo intangível, quando o atleta alcançar a formação pretendida pela Administração</a:t>
            </a:r>
            <a:r>
              <a:rPr lang="pt-BR" b="0" i="0" u="none" strike="noStrike" cap="none" dirty="0">
                <a:solidFill>
                  <a:srgbClr val="22304F"/>
                </a:solidFill>
                <a:latin typeface="Bitter"/>
                <a:ea typeface="Bitter"/>
                <a:cs typeface="Bitter"/>
                <a:sym typeface="Bitter"/>
              </a:rPr>
              <a:t>; </a:t>
            </a:r>
          </a:p>
          <a:p>
            <a:pPr marL="442913" marR="0" lvl="0" algn="just" rtl="0">
              <a:spcBef>
                <a:spcPts val="0"/>
              </a:spcBef>
              <a:spcAft>
                <a:spcPts val="0"/>
              </a:spcAft>
              <a:buClr>
                <a:srgbClr val="22304F"/>
              </a:buClr>
              <a:buSzPts val="1800"/>
            </a:pPr>
            <a:r>
              <a:rPr lang="pt-BR" b="0" i="0" u="none" strike="noStrike" cap="none" dirty="0">
                <a:solidFill>
                  <a:srgbClr val="22304F"/>
                </a:solidFill>
                <a:latin typeface="Bitter"/>
                <a:ea typeface="Bitter"/>
                <a:cs typeface="Bitter"/>
                <a:sym typeface="Bitter"/>
              </a:rPr>
              <a:t>c) a obrigatoriedade de analisar como um todo o contrato de cessão onerosa de direitos de transmissão e exibição de jogos com previsão de recebimento de parte do valor do contrato a título de luva, prêmio ou outra denominação congênere, mesmo que seja sem qualquer obrigação de performance explícita, sendo que a receita deve ser reconhecida de acordo com o regime competência, nos termos dos itens B48 a B51 da NBC TG 47 - Receita de Contrato com Cliente; </a:t>
            </a:r>
          </a:p>
          <a:p>
            <a:pPr marL="442913" marR="0" lvl="0" algn="just" rtl="0">
              <a:spcBef>
                <a:spcPts val="0"/>
              </a:spcBef>
              <a:spcAft>
                <a:spcPts val="0"/>
              </a:spcAft>
              <a:buClr>
                <a:srgbClr val="22304F"/>
              </a:buClr>
              <a:buSzPts val="1800"/>
            </a:pPr>
            <a:r>
              <a:rPr lang="pt-BR" b="0" i="0" u="none" strike="noStrike" cap="none" dirty="0">
                <a:solidFill>
                  <a:srgbClr val="22304F"/>
                </a:solidFill>
                <a:latin typeface="Bitter"/>
                <a:ea typeface="Bitter"/>
                <a:cs typeface="Bitter"/>
                <a:sym typeface="Bitter"/>
              </a:rPr>
              <a:t>d) </a:t>
            </a:r>
            <a:r>
              <a:rPr lang="pt-BR" b="1" i="0" u="none" strike="noStrike" cap="none" dirty="0">
                <a:solidFill>
                  <a:srgbClr val="22304F"/>
                </a:solidFill>
                <a:latin typeface="Bitter"/>
                <a:ea typeface="Bitter"/>
                <a:cs typeface="Bitter"/>
                <a:sym typeface="Bitter"/>
              </a:rPr>
              <a:t>a necessidade de reconhecer gastos com a formação do atleta como ativo intangível somente a partir do momento em que o candidato a atleta apresentar viabilidade técnica de se tornar atleta profissional</a:t>
            </a:r>
            <a:r>
              <a:rPr lang="pt-BR" b="0" i="0" u="none" strike="noStrike" cap="none" dirty="0">
                <a:solidFill>
                  <a:srgbClr val="22304F"/>
                </a:solidFill>
                <a:latin typeface="Bitter"/>
                <a:ea typeface="Bitter"/>
                <a:cs typeface="Bitter"/>
                <a:sym typeface="Bitter"/>
              </a:rPr>
              <a:t>. </a:t>
            </a:r>
          </a:p>
          <a:p>
            <a:pPr marL="114300" marR="0" lvl="0" algn="just" rtl="0">
              <a:lnSpc>
                <a:spcPct val="150000"/>
              </a:lnSpc>
              <a:spcBef>
                <a:spcPts val="0"/>
              </a:spcBef>
              <a:spcAft>
                <a:spcPts val="0"/>
              </a:spcAft>
              <a:buClr>
                <a:srgbClr val="22304F"/>
              </a:buClr>
              <a:buSzPts val="1800"/>
            </a:pPr>
            <a:r>
              <a:rPr lang="pt-BR" b="0" i="0" u="none" strike="noStrike" cap="none" dirty="0">
                <a:solidFill>
                  <a:srgbClr val="22304F"/>
                </a:solidFill>
                <a:latin typeface="Bitter"/>
                <a:ea typeface="Bitter"/>
                <a:cs typeface="Bitter"/>
                <a:sym typeface="Bitter"/>
              </a:rPr>
              <a:t> </a:t>
            </a:r>
          </a:p>
          <a:p>
            <a:pPr marL="457200" marR="0" lvl="0" indent="-342900" algn="just" rtl="0">
              <a:lnSpc>
                <a:spcPct val="150000"/>
              </a:lnSpc>
              <a:spcBef>
                <a:spcPts val="0"/>
              </a:spcBef>
              <a:spcAft>
                <a:spcPts val="0"/>
              </a:spcAft>
              <a:buClr>
                <a:srgbClr val="22304F"/>
              </a:buClr>
              <a:buSzPts val="1800"/>
              <a:buFont typeface="Bitter"/>
              <a:buChar char="●"/>
            </a:pPr>
            <a:endParaRPr lang="pt-BR" sz="1600" b="0" i="0" u="none" strike="noStrike" cap="none" dirty="0">
              <a:solidFill>
                <a:srgbClr val="22304F"/>
              </a:solidFill>
              <a:latin typeface="Bitter"/>
              <a:ea typeface="Bitter"/>
              <a:cs typeface="Bitter"/>
              <a:sym typeface="Bitter"/>
            </a:endParaRPr>
          </a:p>
          <a:p>
            <a:pPr marL="114300" marR="0" lvl="0" algn="just" rtl="0">
              <a:lnSpc>
                <a:spcPct val="150000"/>
              </a:lnSpc>
              <a:spcBef>
                <a:spcPts val="0"/>
              </a:spcBef>
              <a:spcAft>
                <a:spcPts val="0"/>
              </a:spcAft>
              <a:buClr>
                <a:srgbClr val="22304F"/>
              </a:buClr>
              <a:buSzPts val="1800"/>
            </a:pPr>
            <a:endParaRPr lang="pt-BR" sz="1600" b="0" i="0" u="none" strike="noStrike" cap="none" dirty="0">
              <a:solidFill>
                <a:srgbClr val="22304F"/>
              </a:solidFill>
              <a:latin typeface="Bitter"/>
              <a:ea typeface="Bitter"/>
              <a:cs typeface="Bitter"/>
              <a:sym typeface="Bitter"/>
            </a:endParaRPr>
          </a:p>
          <a:p>
            <a:pPr marR="0" lvl="0" algn="just" rtl="0">
              <a:spcBef>
                <a:spcPts val="0"/>
              </a:spcBef>
              <a:spcAft>
                <a:spcPts val="0"/>
              </a:spcAft>
              <a:buClr>
                <a:srgbClr val="22304F"/>
              </a:buClr>
              <a:buSzPts val="1800"/>
            </a:pPr>
            <a:endParaRPr lang="pt-BR" sz="800" b="0" i="0" u="none" strike="noStrike" cap="none" dirty="0">
              <a:solidFill>
                <a:srgbClr val="22304F"/>
              </a:solidFill>
              <a:latin typeface="Bitter"/>
              <a:ea typeface="Bitter"/>
              <a:cs typeface="Bitter"/>
              <a:sym typeface="Bitter"/>
            </a:endParaRPr>
          </a:p>
          <a:p>
            <a:pPr marL="457200" marR="0" lvl="0" indent="-342900" algn="just" rtl="0">
              <a:lnSpc>
                <a:spcPct val="150000"/>
              </a:lnSpc>
              <a:spcBef>
                <a:spcPts val="0"/>
              </a:spcBef>
              <a:spcAft>
                <a:spcPts val="0"/>
              </a:spcAft>
              <a:buClr>
                <a:srgbClr val="22304F"/>
              </a:buClr>
              <a:buSzPts val="1800"/>
              <a:buFont typeface="Bitter"/>
              <a:buChar char="●"/>
            </a:pPr>
            <a:endParaRPr lang="en-US" sz="1800" b="0" i="0" u="none" strike="noStrike" cap="none" dirty="0">
              <a:solidFill>
                <a:srgbClr val="22304F"/>
              </a:solidFill>
              <a:latin typeface="Bitter"/>
              <a:ea typeface="Bitter"/>
              <a:cs typeface="Bitter"/>
              <a:sym typeface="Bitter"/>
            </a:endParaRPr>
          </a:p>
        </p:txBody>
      </p:sp>
      <p:sp>
        <p:nvSpPr>
          <p:cNvPr id="160" name="Google Shape;160;p20"/>
          <p:cNvSpPr/>
          <p:nvPr/>
        </p:nvSpPr>
        <p:spPr>
          <a:xfrm>
            <a:off x="10120964" y="168463"/>
            <a:ext cx="806100" cy="97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5992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8" name="Google Shape;158;p20"/>
          <p:cNvSpPr/>
          <p:nvPr/>
        </p:nvSpPr>
        <p:spPr>
          <a:xfrm>
            <a:off x="550245" y="168459"/>
            <a:ext cx="9543964" cy="5067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2600"/>
              <a:buFont typeface="Arial"/>
              <a:buNone/>
            </a:pPr>
            <a:r>
              <a:rPr lang="en-US" sz="2800" b="0" i="0" u="none" strike="noStrike" cap="all" dirty="0" err="1">
                <a:solidFill>
                  <a:srgbClr val="22304F"/>
                </a:solidFill>
                <a:latin typeface="Bitter"/>
                <a:ea typeface="Bitter"/>
                <a:cs typeface="Bitter"/>
                <a:sym typeface="Bitter"/>
              </a:rPr>
              <a:t>Tributação</a:t>
            </a:r>
            <a:r>
              <a:rPr lang="en-US" sz="2800" b="0" i="0" u="none" strike="noStrike" cap="all" dirty="0">
                <a:solidFill>
                  <a:srgbClr val="22304F"/>
                </a:solidFill>
                <a:latin typeface="Bitter"/>
                <a:ea typeface="Bitter"/>
                <a:cs typeface="Bitter"/>
                <a:sym typeface="Bitter"/>
              </a:rPr>
              <a:t> das </a:t>
            </a:r>
            <a:r>
              <a:rPr lang="en-US" sz="2800" b="0" i="0" u="none" strike="noStrike" cap="all" dirty="0" err="1">
                <a:solidFill>
                  <a:srgbClr val="22304F"/>
                </a:solidFill>
                <a:latin typeface="Bitter"/>
                <a:ea typeface="Bitter"/>
                <a:cs typeface="Bitter"/>
                <a:sym typeface="Bitter"/>
              </a:rPr>
              <a:t>Associações</a:t>
            </a:r>
            <a:r>
              <a:rPr lang="en-US" sz="2800" b="0" i="0" u="none" strike="noStrike" cap="all" dirty="0">
                <a:solidFill>
                  <a:srgbClr val="22304F"/>
                </a:solidFill>
                <a:latin typeface="Bitter"/>
                <a:ea typeface="Bitter"/>
                <a:cs typeface="Bitter"/>
                <a:sym typeface="Bitter"/>
              </a:rPr>
              <a:t> </a:t>
            </a:r>
            <a:r>
              <a:rPr lang="en-US" sz="2800" b="0" i="0" u="none" strike="noStrike" cap="all" dirty="0" err="1">
                <a:solidFill>
                  <a:srgbClr val="22304F"/>
                </a:solidFill>
                <a:latin typeface="Bitter"/>
                <a:ea typeface="Bitter"/>
                <a:cs typeface="Bitter"/>
                <a:sym typeface="Bitter"/>
              </a:rPr>
              <a:t>Civis</a:t>
            </a:r>
            <a:r>
              <a:rPr lang="en-US" sz="2800" b="0" i="0" u="none" strike="noStrike" cap="all" dirty="0">
                <a:solidFill>
                  <a:srgbClr val="22304F"/>
                </a:solidFill>
                <a:latin typeface="Bitter"/>
                <a:ea typeface="Bitter"/>
                <a:cs typeface="Bitter"/>
                <a:sym typeface="Bitter"/>
              </a:rPr>
              <a:t> </a:t>
            </a:r>
            <a:r>
              <a:rPr lang="en-US" sz="2800" b="0" i="0" u="none" strike="noStrike" cap="all" dirty="0" err="1">
                <a:solidFill>
                  <a:srgbClr val="22304F"/>
                </a:solidFill>
                <a:latin typeface="Bitter"/>
                <a:ea typeface="Bitter"/>
                <a:cs typeface="Bitter"/>
                <a:sym typeface="Bitter"/>
              </a:rPr>
              <a:t>sem</a:t>
            </a:r>
            <a:r>
              <a:rPr lang="en-US" sz="2800" b="0" i="0" u="none" strike="noStrike" cap="all" dirty="0">
                <a:solidFill>
                  <a:srgbClr val="22304F"/>
                </a:solidFill>
                <a:latin typeface="Bitter"/>
                <a:ea typeface="Bitter"/>
                <a:cs typeface="Bitter"/>
                <a:sym typeface="Bitter"/>
              </a:rPr>
              <a:t> Fins </a:t>
            </a:r>
            <a:r>
              <a:rPr lang="en-US" sz="2800" b="0" i="0" u="none" strike="noStrike" cap="all" dirty="0" err="1">
                <a:solidFill>
                  <a:srgbClr val="22304F"/>
                </a:solidFill>
                <a:latin typeface="Bitter"/>
                <a:ea typeface="Bitter"/>
                <a:cs typeface="Bitter"/>
                <a:sym typeface="Bitter"/>
              </a:rPr>
              <a:t>Lucrativos</a:t>
            </a:r>
            <a:endParaRPr sz="2600" b="1" i="0" u="none" strike="noStrike" cap="all" dirty="0">
              <a:solidFill>
                <a:srgbClr val="B2954A"/>
              </a:solidFill>
              <a:latin typeface="Bitter"/>
              <a:ea typeface="Bitter"/>
              <a:cs typeface="Bitter"/>
              <a:sym typeface="Bitter"/>
            </a:endParaRPr>
          </a:p>
        </p:txBody>
      </p:sp>
      <p:sp>
        <p:nvSpPr>
          <p:cNvPr id="159" name="Google Shape;159;p20"/>
          <p:cNvSpPr/>
          <p:nvPr/>
        </p:nvSpPr>
        <p:spPr>
          <a:xfrm>
            <a:off x="550245" y="1100198"/>
            <a:ext cx="11199364" cy="5034047"/>
          </a:xfrm>
          <a:prstGeom prst="rect">
            <a:avLst/>
          </a:prstGeom>
          <a:noFill/>
          <a:ln>
            <a:noFill/>
          </a:ln>
        </p:spPr>
        <p:txBody>
          <a:bodyPr spcFirstLastPara="1" wrap="square" lIns="91425" tIns="45700" rIns="91425" bIns="45700" anchor="t" anchorCtr="0">
            <a:noAutofit/>
          </a:bodyPr>
          <a:lstStyle/>
          <a:p>
            <a:pPr marL="457200" marR="0" lvl="0" indent="-342900" algn="just" rtl="0">
              <a:lnSpc>
                <a:spcPct val="150000"/>
              </a:lnSpc>
              <a:spcBef>
                <a:spcPts val="0"/>
              </a:spcBef>
              <a:spcAft>
                <a:spcPts val="0"/>
              </a:spcAft>
              <a:buClr>
                <a:srgbClr val="22304F"/>
              </a:buClr>
              <a:buSzPts val="1800"/>
              <a:buFont typeface="Bitter"/>
              <a:buChar char="●"/>
            </a:pPr>
            <a:r>
              <a:rPr lang="pt-BR" sz="1800" b="0" i="0" u="none" strike="noStrike" cap="none" dirty="0">
                <a:solidFill>
                  <a:srgbClr val="22304F"/>
                </a:solidFill>
                <a:latin typeface="Bitter"/>
                <a:ea typeface="Bitter"/>
                <a:cs typeface="Bitter"/>
                <a:sym typeface="Bitter"/>
              </a:rPr>
              <a:t>CÓDIGO CIVIL</a:t>
            </a:r>
          </a:p>
          <a:p>
            <a:pPr marL="114300" marR="0" lvl="0" algn="just" rtl="0">
              <a:lnSpc>
                <a:spcPct val="150000"/>
              </a:lnSpc>
              <a:spcBef>
                <a:spcPts val="0"/>
              </a:spcBef>
              <a:spcAft>
                <a:spcPts val="0"/>
              </a:spcAft>
              <a:buClr>
                <a:srgbClr val="22304F"/>
              </a:buClr>
              <a:buSzPts val="1800"/>
            </a:pPr>
            <a:r>
              <a:rPr lang="pt-BR" sz="1800" b="0" i="0" u="none" strike="noStrike" cap="none" dirty="0">
                <a:solidFill>
                  <a:srgbClr val="22304F"/>
                </a:solidFill>
                <a:latin typeface="Bitter"/>
                <a:ea typeface="Bitter"/>
                <a:cs typeface="Bitter"/>
                <a:sym typeface="Bitter"/>
              </a:rPr>
              <a:t>“Art. 53. Constituem-se as associações pela união de pessoas que se organizem para fins não econômicos.</a:t>
            </a:r>
          </a:p>
          <a:p>
            <a:pPr marL="114300" marR="0" lvl="0" algn="just" rtl="0">
              <a:lnSpc>
                <a:spcPct val="150000"/>
              </a:lnSpc>
              <a:spcBef>
                <a:spcPts val="0"/>
              </a:spcBef>
              <a:spcAft>
                <a:spcPts val="0"/>
              </a:spcAft>
              <a:buClr>
                <a:srgbClr val="22304F"/>
              </a:buClr>
              <a:buSzPts val="1800"/>
            </a:pPr>
            <a:r>
              <a:rPr lang="pt-BR" sz="1800" b="0" i="0" u="none" strike="noStrike" cap="none" dirty="0">
                <a:solidFill>
                  <a:srgbClr val="22304F"/>
                </a:solidFill>
                <a:latin typeface="Bitter"/>
                <a:ea typeface="Bitter"/>
                <a:cs typeface="Bitter"/>
                <a:sym typeface="Bitter"/>
              </a:rPr>
              <a:t>Parágrafo único. Não há, entre os associados, direitos e obrigações recíprocos.”</a:t>
            </a:r>
          </a:p>
          <a:p>
            <a:pPr marL="114300" marR="0" lvl="0" algn="just" rtl="0">
              <a:lnSpc>
                <a:spcPct val="150000"/>
              </a:lnSpc>
              <a:spcBef>
                <a:spcPts val="0"/>
              </a:spcBef>
              <a:spcAft>
                <a:spcPts val="0"/>
              </a:spcAft>
              <a:buClr>
                <a:srgbClr val="22304F"/>
              </a:buClr>
              <a:buSzPts val="1800"/>
            </a:pPr>
            <a:endParaRPr lang="en-US" sz="800" b="0" i="0" u="none" strike="noStrike" cap="none" dirty="0">
              <a:solidFill>
                <a:srgbClr val="22304F"/>
              </a:solidFill>
              <a:latin typeface="Bitter"/>
              <a:ea typeface="Bitter"/>
              <a:cs typeface="Bitter"/>
              <a:sym typeface="Bitter"/>
            </a:endParaRPr>
          </a:p>
          <a:p>
            <a:pPr algn="just" defTabSz="515813" eaLnBrk="1" fontAlgn="auto" hangingPunct="1">
              <a:spcBef>
                <a:spcPts val="0"/>
              </a:spcBef>
              <a:spcAft>
                <a:spcPts val="0"/>
              </a:spcAft>
              <a:defRPr/>
            </a:pPr>
            <a:r>
              <a:rPr lang="pt-BR" sz="1800" dirty="0">
                <a:solidFill>
                  <a:srgbClr val="22304F"/>
                </a:solidFill>
                <a:latin typeface="Bitter"/>
              </a:rPr>
              <a:t>Conselho da Justiça Federal - CJF (VI Jornadas de Direito Civil – junho 2013)</a:t>
            </a:r>
          </a:p>
          <a:p>
            <a:pPr algn="just" defTabSz="515813" eaLnBrk="1" fontAlgn="auto" hangingPunct="1">
              <a:spcBef>
                <a:spcPts val="0"/>
              </a:spcBef>
              <a:spcAft>
                <a:spcPts val="0"/>
              </a:spcAft>
              <a:defRPr/>
            </a:pPr>
            <a:endParaRPr lang="pt-BR" sz="800" dirty="0">
              <a:solidFill>
                <a:srgbClr val="22304F"/>
              </a:solidFill>
              <a:latin typeface="Bitter"/>
            </a:endParaRPr>
          </a:p>
          <a:p>
            <a:pPr algn="just" defTabSz="515813" eaLnBrk="1" fontAlgn="auto" hangingPunct="1">
              <a:spcBef>
                <a:spcPts val="0"/>
              </a:spcBef>
              <a:spcAft>
                <a:spcPts val="0"/>
              </a:spcAft>
              <a:defRPr/>
            </a:pPr>
            <a:r>
              <a:rPr lang="pt-BR" sz="1800" dirty="0">
                <a:solidFill>
                  <a:srgbClr val="22304F"/>
                </a:solidFill>
                <a:latin typeface="Bitter"/>
              </a:rPr>
              <a:t>Enunciado 534: “As associações podem desenvolver atividade econômica, desde que não haja finalidade lucrativa.”</a:t>
            </a:r>
          </a:p>
          <a:p>
            <a:pPr algn="just" defTabSz="515813" eaLnBrk="1" fontAlgn="auto" hangingPunct="1">
              <a:spcBef>
                <a:spcPts val="0"/>
              </a:spcBef>
              <a:spcAft>
                <a:spcPts val="0"/>
              </a:spcAft>
              <a:defRPr/>
            </a:pPr>
            <a:r>
              <a:rPr lang="pt-BR" sz="1800" dirty="0">
                <a:solidFill>
                  <a:srgbClr val="22304F"/>
                </a:solidFill>
                <a:latin typeface="Bitter"/>
              </a:rPr>
              <a:t>Justificativa: Andou mal o legislador ao redigir o caput do art. 53 do Código Civil por ter utilizado o termo genérico "econômicos" em lugar do específico "lucrativos". A dificuldade está em que o adjetivo "econômico" é palavra polissêmica, ou seja, possuidora de vários significados (econômico pode ser tanto atividade produtiva quanto lucrativa). Dessa forma, as pessoas que entendem ser a atividade econômica sinônimo de atividade produtiva defendem ser descabida a redação do caput do art. 53 do Código Civil por ser pacífico o fato de as associações poderem exercer atividade produtiva. Entende-se também que o legislador não acertou ao mencionar o termo genérico "fins não econômicos" para expressar sua espécie "fins não lucrativos".</a:t>
            </a:r>
          </a:p>
        </p:txBody>
      </p:sp>
      <p:sp>
        <p:nvSpPr>
          <p:cNvPr id="160" name="Google Shape;160;p20"/>
          <p:cNvSpPr/>
          <p:nvPr/>
        </p:nvSpPr>
        <p:spPr>
          <a:xfrm>
            <a:off x="10120964" y="168463"/>
            <a:ext cx="806100" cy="97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08597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8" name="Google Shape;158;p20"/>
          <p:cNvSpPr/>
          <p:nvPr/>
        </p:nvSpPr>
        <p:spPr>
          <a:xfrm>
            <a:off x="577000" y="382995"/>
            <a:ext cx="9543964" cy="5067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2600"/>
              <a:buFont typeface="Arial"/>
              <a:buNone/>
            </a:pPr>
            <a:r>
              <a:rPr lang="pt-BR" sz="2800" b="0" i="0" u="none" strike="noStrike" cap="all" dirty="0">
                <a:solidFill>
                  <a:srgbClr val="22304F"/>
                </a:solidFill>
                <a:latin typeface="Bitter"/>
                <a:ea typeface="Bitter"/>
                <a:cs typeface="Bitter"/>
                <a:sym typeface="Bitter"/>
              </a:rPr>
              <a:t>CONVENÇÕES PARA EVITAR A DUPLA TRIBUTAÇÃO</a:t>
            </a:r>
          </a:p>
        </p:txBody>
      </p:sp>
      <p:sp>
        <p:nvSpPr>
          <p:cNvPr id="159" name="Google Shape;159;p20"/>
          <p:cNvSpPr/>
          <p:nvPr/>
        </p:nvSpPr>
        <p:spPr>
          <a:xfrm>
            <a:off x="576998" y="1141899"/>
            <a:ext cx="11199364" cy="5079756"/>
          </a:xfrm>
          <a:prstGeom prst="rect">
            <a:avLst/>
          </a:prstGeom>
          <a:noFill/>
          <a:ln>
            <a:noFill/>
          </a:ln>
        </p:spPr>
        <p:txBody>
          <a:bodyPr spcFirstLastPara="1" wrap="square" lIns="91425" tIns="45700" rIns="91425" bIns="45700" anchor="t" anchorCtr="0">
            <a:noAutofit/>
          </a:bodyPr>
          <a:lstStyle/>
          <a:p>
            <a:pPr marL="400050" indent="-285750" algn="just">
              <a:lnSpc>
                <a:spcPct val="150000"/>
              </a:lnSpc>
              <a:buClr>
                <a:srgbClr val="22304F"/>
              </a:buClr>
              <a:buSzPts val="1800"/>
              <a:buFont typeface="Arial" panose="020B0604020202020204" pitchFamily="34" charset="0"/>
              <a:buChar char="•"/>
            </a:pPr>
            <a:r>
              <a:rPr lang="pt-BR" sz="1600" dirty="0">
                <a:solidFill>
                  <a:srgbClr val="22304F"/>
                </a:solidFill>
                <a:latin typeface="Bitter"/>
              </a:rPr>
              <a:t>Exemplo: Brasil e Espanha (Decreto 76.975/76)</a:t>
            </a:r>
          </a:p>
          <a:p>
            <a:pPr marL="114300" marR="0" lvl="0" algn="just" rtl="0">
              <a:lnSpc>
                <a:spcPct val="150000"/>
              </a:lnSpc>
              <a:spcBef>
                <a:spcPts val="0"/>
              </a:spcBef>
              <a:spcAft>
                <a:spcPts val="0"/>
              </a:spcAft>
              <a:buClr>
                <a:srgbClr val="22304F"/>
              </a:buClr>
              <a:buSzPts val="1800"/>
            </a:pPr>
            <a:endParaRPr lang="pt-BR" sz="400" dirty="0">
              <a:solidFill>
                <a:srgbClr val="22304F"/>
              </a:solidFill>
              <a:latin typeface="Bitter"/>
              <a:ea typeface="Bitter"/>
              <a:cs typeface="Bitter"/>
              <a:sym typeface="Bitter"/>
            </a:endParaRPr>
          </a:p>
          <a:p>
            <a:pPr marL="442913" algn="just">
              <a:buClr>
                <a:srgbClr val="22304F"/>
              </a:buClr>
              <a:buSzPts val="1800"/>
            </a:pPr>
            <a:r>
              <a:rPr lang="pt-BR" dirty="0">
                <a:solidFill>
                  <a:srgbClr val="22304F"/>
                </a:solidFill>
                <a:latin typeface="Bitter"/>
              </a:rPr>
              <a:t>“ARTIGO 7 </a:t>
            </a:r>
          </a:p>
          <a:p>
            <a:pPr marL="442913" algn="just">
              <a:buClr>
                <a:srgbClr val="22304F"/>
              </a:buClr>
              <a:buSzPts val="1800"/>
            </a:pPr>
            <a:r>
              <a:rPr lang="pt-BR" dirty="0">
                <a:solidFill>
                  <a:srgbClr val="22304F"/>
                </a:solidFill>
                <a:latin typeface="Bitter"/>
              </a:rPr>
              <a:t>Lucros das empresas</a:t>
            </a:r>
          </a:p>
          <a:p>
            <a:pPr marL="442913" algn="just">
              <a:buClr>
                <a:srgbClr val="22304F"/>
              </a:buClr>
              <a:buSzPts val="1800"/>
            </a:pPr>
            <a:r>
              <a:rPr lang="pt-BR" dirty="0">
                <a:solidFill>
                  <a:srgbClr val="22304F"/>
                </a:solidFill>
                <a:latin typeface="Bitter"/>
              </a:rPr>
              <a:t>1. </a:t>
            </a:r>
            <a:r>
              <a:rPr lang="pt-BR" b="1" dirty="0">
                <a:solidFill>
                  <a:srgbClr val="22304F"/>
                </a:solidFill>
                <a:latin typeface="Bitter"/>
              </a:rPr>
              <a:t>Os lucros de uma empresa de um Estado Contratante só são tributáveis nesse Estado</a:t>
            </a:r>
            <a:r>
              <a:rPr lang="pt-BR" dirty="0">
                <a:solidFill>
                  <a:srgbClr val="22304F"/>
                </a:solidFill>
                <a:latin typeface="Bitter"/>
              </a:rPr>
              <a:t>, a não ser que a empresa exerça sua atividade no outro Estado Contratante por meio de um estabelecimento permanente aí situado. No último caso, os lucros da empresa serão tributáveis no outro Estado, mas unicamente na medida em que forem atribuíveis a esse estabelecimento permanente . (...).”</a:t>
            </a:r>
          </a:p>
          <a:p>
            <a:pPr marL="114300" algn="just">
              <a:buClr>
                <a:srgbClr val="22304F"/>
              </a:buClr>
              <a:buSzPts val="1800"/>
            </a:pPr>
            <a:endParaRPr lang="pt-BR" sz="800" dirty="0">
              <a:solidFill>
                <a:srgbClr val="22304F"/>
              </a:solidFill>
              <a:latin typeface="Bitter"/>
            </a:endParaRPr>
          </a:p>
          <a:p>
            <a:pPr marL="400050" indent="-285750" algn="just">
              <a:buClr>
                <a:srgbClr val="22304F"/>
              </a:buClr>
              <a:buSzPts val="1800"/>
              <a:buFont typeface="Arial" panose="020B0604020202020204" pitchFamily="34" charset="0"/>
              <a:buChar char="•"/>
            </a:pPr>
            <a:r>
              <a:rPr lang="pt-BR" dirty="0">
                <a:solidFill>
                  <a:srgbClr val="22304F"/>
                </a:solidFill>
                <a:latin typeface="Bitter"/>
                <a:ea typeface="Bitter"/>
                <a:cs typeface="Bitter"/>
                <a:sym typeface="Bitter"/>
              </a:rPr>
              <a:t>Nos termos do artigo 31 do Decreto-Lei nº 1.598/77: “</a:t>
            </a:r>
            <a:r>
              <a:rPr lang="pt-BR" b="1" dirty="0">
                <a:solidFill>
                  <a:srgbClr val="22304F"/>
                </a:solidFill>
                <a:latin typeface="Bitter"/>
                <a:ea typeface="Bitter"/>
                <a:cs typeface="Bitter"/>
                <a:sym typeface="Bitter"/>
              </a:rPr>
              <a:t>Serão classificados como ganhos ou perdas de capital</a:t>
            </a:r>
            <a:r>
              <a:rPr lang="pt-BR" dirty="0">
                <a:solidFill>
                  <a:srgbClr val="22304F"/>
                </a:solidFill>
                <a:latin typeface="Bitter"/>
                <a:ea typeface="Bitter"/>
                <a:cs typeface="Bitter"/>
                <a:sym typeface="Bitter"/>
              </a:rPr>
              <a:t>, e computados na determinação do lucro real, </a:t>
            </a:r>
            <a:r>
              <a:rPr lang="pt-BR" b="1" dirty="0">
                <a:solidFill>
                  <a:srgbClr val="22304F"/>
                </a:solidFill>
                <a:latin typeface="Bitter"/>
                <a:ea typeface="Bitter"/>
                <a:cs typeface="Bitter"/>
                <a:sym typeface="Bitter"/>
              </a:rPr>
              <a:t>os resultados na alienação</a:t>
            </a:r>
            <a:r>
              <a:rPr lang="pt-BR" dirty="0">
                <a:solidFill>
                  <a:srgbClr val="22304F"/>
                </a:solidFill>
                <a:latin typeface="Bitter"/>
                <a:ea typeface="Bitter"/>
                <a:cs typeface="Bitter"/>
                <a:sym typeface="Bitter"/>
              </a:rPr>
              <a:t>, inclusive por desapropriação (§ 4o), na baixa por perecimento, extinção, desgaste, obsolescência ou exaustão, ou na liquidação </a:t>
            </a:r>
            <a:r>
              <a:rPr lang="pt-BR" b="1" dirty="0">
                <a:solidFill>
                  <a:srgbClr val="22304F"/>
                </a:solidFill>
                <a:latin typeface="Bitter"/>
                <a:ea typeface="Bitter"/>
                <a:cs typeface="Bitter"/>
                <a:sym typeface="Bitter"/>
              </a:rPr>
              <a:t>de bens do ativo não circulante, classificados como </a:t>
            </a:r>
            <a:r>
              <a:rPr lang="pt-BR" dirty="0">
                <a:solidFill>
                  <a:srgbClr val="22304F"/>
                </a:solidFill>
                <a:latin typeface="Bitter"/>
                <a:ea typeface="Bitter"/>
                <a:cs typeface="Bitter"/>
                <a:sym typeface="Bitter"/>
              </a:rPr>
              <a:t>investimentos, imobilizado ou </a:t>
            </a:r>
            <a:r>
              <a:rPr lang="pt-BR" b="1" dirty="0">
                <a:solidFill>
                  <a:srgbClr val="22304F"/>
                </a:solidFill>
                <a:latin typeface="Bitter"/>
                <a:ea typeface="Bitter"/>
                <a:cs typeface="Bitter"/>
                <a:sym typeface="Bitter"/>
              </a:rPr>
              <a:t>intangível</a:t>
            </a:r>
            <a:r>
              <a:rPr lang="pt-BR" dirty="0">
                <a:solidFill>
                  <a:srgbClr val="22304F"/>
                </a:solidFill>
                <a:latin typeface="Bitter"/>
                <a:ea typeface="Bitter"/>
                <a:cs typeface="Bitter"/>
                <a:sym typeface="Bitter"/>
              </a:rPr>
              <a:t>.                     (Redação dada pela Lei nº 12.973, de 2014)     (Vigência)</a:t>
            </a:r>
          </a:p>
          <a:p>
            <a:pPr marL="114300" algn="just">
              <a:buClr>
                <a:srgbClr val="22304F"/>
              </a:buClr>
              <a:buSzPts val="1800"/>
            </a:pPr>
            <a:endParaRPr lang="pt-BR" sz="800" dirty="0">
              <a:solidFill>
                <a:srgbClr val="22304F"/>
              </a:solidFill>
              <a:latin typeface="Bitter"/>
              <a:ea typeface="Bitter"/>
              <a:cs typeface="Bitter"/>
              <a:sym typeface="Bitter"/>
            </a:endParaRPr>
          </a:p>
          <a:p>
            <a:pPr marL="400050" indent="-285750" algn="just">
              <a:buClr>
                <a:srgbClr val="22304F"/>
              </a:buClr>
              <a:buSzPts val="1800"/>
              <a:buFont typeface="Arial" panose="020B0604020202020204" pitchFamily="34" charset="0"/>
              <a:buChar char="•"/>
            </a:pPr>
            <a:r>
              <a:rPr lang="pt-BR" b="0" i="0" u="none" strike="noStrike" cap="none" dirty="0">
                <a:solidFill>
                  <a:srgbClr val="22304F"/>
                </a:solidFill>
                <a:latin typeface="Bitter"/>
                <a:ea typeface="Bitter"/>
                <a:cs typeface="Bitter"/>
                <a:sym typeface="Bitter"/>
              </a:rPr>
              <a:t>Portanto, para fins de IRPJ e CSLL, a venda de intangível, no que se incluem os direitos sobre atletas (aquisição ou formação) deve ser tributada como ganho de capital, seja no Lucro Real ou no presumido, ao passo que sobre tais ganhos não incidem PIS e COFINS.</a:t>
            </a:r>
          </a:p>
          <a:p>
            <a:pPr marL="457200" indent="-342900" algn="just">
              <a:lnSpc>
                <a:spcPct val="150000"/>
              </a:lnSpc>
              <a:buClr>
                <a:srgbClr val="22304F"/>
              </a:buClr>
              <a:buSzPts val="1800"/>
              <a:buFont typeface="Bitter"/>
              <a:buChar char="●"/>
            </a:pPr>
            <a:endParaRPr lang="pt-BR" dirty="0">
              <a:solidFill>
                <a:srgbClr val="22304F"/>
              </a:solidFill>
              <a:latin typeface="Bitter"/>
            </a:endParaRPr>
          </a:p>
          <a:p>
            <a:pPr marL="114300" marR="0" lvl="0" algn="just" rtl="0">
              <a:lnSpc>
                <a:spcPct val="150000"/>
              </a:lnSpc>
              <a:spcBef>
                <a:spcPts val="0"/>
              </a:spcBef>
              <a:spcAft>
                <a:spcPts val="0"/>
              </a:spcAft>
              <a:buClr>
                <a:srgbClr val="22304F"/>
              </a:buClr>
              <a:buSzPts val="1800"/>
            </a:pPr>
            <a:endParaRPr lang="pt-BR" sz="1600" b="0" i="0" u="none" strike="noStrike" cap="none" dirty="0">
              <a:solidFill>
                <a:srgbClr val="22304F"/>
              </a:solidFill>
              <a:latin typeface="Bitter"/>
              <a:ea typeface="Bitter"/>
              <a:cs typeface="Bitter"/>
              <a:sym typeface="Bitter"/>
            </a:endParaRPr>
          </a:p>
          <a:p>
            <a:pPr marR="0" lvl="0" algn="just" rtl="0">
              <a:spcBef>
                <a:spcPts val="0"/>
              </a:spcBef>
              <a:spcAft>
                <a:spcPts val="0"/>
              </a:spcAft>
              <a:buClr>
                <a:srgbClr val="22304F"/>
              </a:buClr>
              <a:buSzPts val="1800"/>
            </a:pPr>
            <a:endParaRPr lang="pt-BR" sz="800" b="0" i="0" u="none" strike="noStrike" cap="none" dirty="0">
              <a:solidFill>
                <a:srgbClr val="22304F"/>
              </a:solidFill>
              <a:latin typeface="Bitter"/>
              <a:ea typeface="Bitter"/>
              <a:cs typeface="Bitter"/>
              <a:sym typeface="Bitter"/>
            </a:endParaRPr>
          </a:p>
          <a:p>
            <a:pPr marL="457200" marR="0" lvl="0" indent="-342900" algn="just" rtl="0">
              <a:lnSpc>
                <a:spcPct val="150000"/>
              </a:lnSpc>
              <a:spcBef>
                <a:spcPts val="0"/>
              </a:spcBef>
              <a:spcAft>
                <a:spcPts val="0"/>
              </a:spcAft>
              <a:buClr>
                <a:srgbClr val="22304F"/>
              </a:buClr>
              <a:buSzPts val="1800"/>
              <a:buFont typeface="Bitter"/>
              <a:buChar char="●"/>
            </a:pPr>
            <a:endParaRPr lang="en-US" sz="1800" b="0" i="0" u="none" strike="noStrike" cap="none" dirty="0">
              <a:solidFill>
                <a:srgbClr val="22304F"/>
              </a:solidFill>
              <a:latin typeface="Bitter"/>
              <a:ea typeface="Bitter"/>
              <a:cs typeface="Bitter"/>
              <a:sym typeface="Bitter"/>
            </a:endParaRPr>
          </a:p>
        </p:txBody>
      </p:sp>
      <p:sp>
        <p:nvSpPr>
          <p:cNvPr id="160" name="Google Shape;160;p20"/>
          <p:cNvSpPr/>
          <p:nvPr/>
        </p:nvSpPr>
        <p:spPr>
          <a:xfrm>
            <a:off x="10120964" y="168463"/>
            <a:ext cx="806100" cy="97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09031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8" name="Google Shape;158;p20"/>
          <p:cNvSpPr/>
          <p:nvPr/>
        </p:nvSpPr>
        <p:spPr>
          <a:xfrm>
            <a:off x="576999" y="382995"/>
            <a:ext cx="10132329" cy="5067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2600"/>
              <a:buFont typeface="Arial"/>
              <a:buNone/>
            </a:pPr>
            <a:r>
              <a:rPr lang="pt-BR" sz="2800" b="0" i="0" u="none" strike="noStrike" cap="all" dirty="0">
                <a:solidFill>
                  <a:srgbClr val="22304F"/>
                </a:solidFill>
                <a:latin typeface="Bitter"/>
                <a:ea typeface="Bitter"/>
                <a:cs typeface="Bitter"/>
                <a:sym typeface="Bitter"/>
              </a:rPr>
              <a:t>RESPONSABILIDADE DOS DIRIGENTES DESPORTIVOS</a:t>
            </a:r>
          </a:p>
        </p:txBody>
      </p:sp>
      <p:sp>
        <p:nvSpPr>
          <p:cNvPr id="159" name="Google Shape;159;p20"/>
          <p:cNvSpPr/>
          <p:nvPr/>
        </p:nvSpPr>
        <p:spPr>
          <a:xfrm>
            <a:off x="496318" y="1250016"/>
            <a:ext cx="11199364" cy="5079756"/>
          </a:xfrm>
          <a:prstGeom prst="rect">
            <a:avLst/>
          </a:prstGeom>
          <a:noFill/>
          <a:ln>
            <a:noFill/>
          </a:ln>
        </p:spPr>
        <p:txBody>
          <a:bodyPr spcFirstLastPara="1" wrap="square" lIns="91425" tIns="45700" rIns="91425" bIns="45700" anchor="t" anchorCtr="0">
            <a:noAutofit/>
          </a:bodyPr>
          <a:lstStyle/>
          <a:p>
            <a:pPr marL="735965" indent="-285750" algn="just">
              <a:buFont typeface="Arial" panose="020B0604020202020204" pitchFamily="34" charset="0"/>
              <a:buChar char="•"/>
            </a:pPr>
            <a:r>
              <a:rPr lang="pt-BR" dirty="0">
                <a:solidFill>
                  <a:schemeClr val="accent1">
                    <a:lumMod val="50000"/>
                  </a:schemeClr>
                </a:solidFill>
                <a:effectLst/>
                <a:latin typeface="Bitter" panose="020B0604020202020204" charset="0"/>
                <a:ea typeface="Times New Roman" panose="02020603050405020304" pitchFamily="18" charset="0"/>
              </a:rPr>
              <a:t>CTN:</a:t>
            </a:r>
          </a:p>
          <a:p>
            <a:pPr marL="450215" algn="just"/>
            <a:r>
              <a:rPr lang="pt-BR" dirty="0">
                <a:solidFill>
                  <a:schemeClr val="accent1">
                    <a:lumMod val="50000"/>
                  </a:schemeClr>
                </a:solidFill>
                <a:effectLst/>
                <a:latin typeface="Bitter" panose="020B0604020202020204" charset="0"/>
                <a:ea typeface="Times New Roman" panose="02020603050405020304" pitchFamily="18" charset="0"/>
              </a:rPr>
              <a:t> </a:t>
            </a:r>
          </a:p>
          <a:p>
            <a:pPr marL="900430" algn="just"/>
            <a:r>
              <a:rPr lang="pt-BR" dirty="0">
                <a:solidFill>
                  <a:schemeClr val="accent1">
                    <a:lumMod val="50000"/>
                  </a:schemeClr>
                </a:solidFill>
                <a:effectLst/>
                <a:latin typeface="Bitter" panose="020B0604020202020204" charset="0"/>
                <a:ea typeface="Times New Roman" panose="02020603050405020304" pitchFamily="18" charset="0"/>
              </a:rPr>
              <a:t>“Art. 135. </a:t>
            </a:r>
            <a:r>
              <a:rPr lang="pt-BR" b="1" dirty="0">
                <a:solidFill>
                  <a:schemeClr val="accent1">
                    <a:lumMod val="50000"/>
                  </a:schemeClr>
                </a:solidFill>
                <a:effectLst/>
                <a:latin typeface="Bitter" panose="020B0604020202020204" charset="0"/>
                <a:ea typeface="Times New Roman" panose="02020603050405020304" pitchFamily="18" charset="0"/>
              </a:rPr>
              <a:t>São pessoalmente responsáveis pelos créditos correspondentes a obrigações tributárias resultantes de atos praticados com excesso de poderes ou infração de lei, contrato social ou estatutos</a:t>
            </a:r>
            <a:r>
              <a:rPr lang="pt-BR" dirty="0">
                <a:solidFill>
                  <a:schemeClr val="accent1">
                    <a:lumMod val="50000"/>
                  </a:schemeClr>
                </a:solidFill>
                <a:effectLst/>
                <a:latin typeface="Bitter" panose="020B0604020202020204" charset="0"/>
                <a:ea typeface="Times New Roman" panose="02020603050405020304" pitchFamily="18" charset="0"/>
              </a:rPr>
              <a:t>:</a:t>
            </a:r>
          </a:p>
          <a:p>
            <a:pPr marL="900430" algn="just"/>
            <a:r>
              <a:rPr lang="pt-BR" dirty="0">
                <a:solidFill>
                  <a:schemeClr val="accent1">
                    <a:lumMod val="50000"/>
                  </a:schemeClr>
                </a:solidFill>
                <a:effectLst/>
                <a:latin typeface="Bitter" panose="020B0604020202020204" charset="0"/>
                <a:ea typeface="Times New Roman" panose="02020603050405020304" pitchFamily="18" charset="0"/>
              </a:rPr>
              <a:t>(...)</a:t>
            </a:r>
          </a:p>
          <a:p>
            <a:pPr marL="900430" algn="just"/>
            <a:r>
              <a:rPr lang="pt-BR" dirty="0">
                <a:solidFill>
                  <a:schemeClr val="accent1">
                    <a:lumMod val="50000"/>
                  </a:schemeClr>
                </a:solidFill>
                <a:effectLst/>
                <a:latin typeface="Bitter" panose="020B0604020202020204" charset="0"/>
                <a:ea typeface="Times New Roman" panose="02020603050405020304" pitchFamily="18" charset="0"/>
              </a:rPr>
              <a:t>III - </a:t>
            </a:r>
            <a:r>
              <a:rPr lang="pt-BR" b="1" dirty="0">
                <a:solidFill>
                  <a:schemeClr val="accent1">
                    <a:lumMod val="50000"/>
                  </a:schemeClr>
                </a:solidFill>
                <a:effectLst/>
                <a:latin typeface="Bitter" panose="020B0604020202020204" charset="0"/>
                <a:ea typeface="Times New Roman" panose="02020603050405020304" pitchFamily="18" charset="0"/>
              </a:rPr>
              <a:t>os diretores, gerentes ou representantes de pessoas jurídicas de direito privado</a:t>
            </a:r>
            <a:r>
              <a:rPr lang="pt-BR" dirty="0">
                <a:solidFill>
                  <a:schemeClr val="accent1">
                    <a:lumMod val="50000"/>
                  </a:schemeClr>
                </a:solidFill>
                <a:effectLst/>
                <a:latin typeface="Bitter" panose="020B0604020202020204" charset="0"/>
                <a:ea typeface="Times New Roman" panose="02020603050405020304" pitchFamily="18" charset="0"/>
              </a:rPr>
              <a:t>.”</a:t>
            </a:r>
          </a:p>
          <a:p>
            <a:pPr marL="450215" algn="just"/>
            <a:r>
              <a:rPr lang="pt-BR" dirty="0">
                <a:solidFill>
                  <a:schemeClr val="accent1">
                    <a:lumMod val="50000"/>
                  </a:schemeClr>
                </a:solidFill>
                <a:effectLst/>
                <a:latin typeface="Bitter" panose="020B0604020202020204" charset="0"/>
                <a:ea typeface="Times New Roman" panose="02020603050405020304" pitchFamily="18" charset="0"/>
              </a:rPr>
              <a:t> </a:t>
            </a:r>
          </a:p>
          <a:p>
            <a:pPr marL="735965" indent="-285750" algn="just">
              <a:buFont typeface="Arial" panose="020B0604020202020204" pitchFamily="34" charset="0"/>
              <a:buChar char="•"/>
            </a:pPr>
            <a:r>
              <a:rPr lang="pt-BR" dirty="0">
                <a:solidFill>
                  <a:schemeClr val="accent1">
                    <a:lumMod val="50000"/>
                  </a:schemeClr>
                </a:solidFill>
                <a:effectLst/>
                <a:latin typeface="Bitter" panose="020B0604020202020204" charset="0"/>
                <a:ea typeface="Times New Roman" panose="02020603050405020304" pitchFamily="18" charset="0"/>
              </a:rPr>
              <a:t>Lei 9.615/98 (Lei Pelé):</a:t>
            </a:r>
          </a:p>
          <a:p>
            <a:pPr marL="450215" algn="just"/>
            <a:r>
              <a:rPr lang="pt-BR" dirty="0">
                <a:solidFill>
                  <a:schemeClr val="accent1">
                    <a:lumMod val="50000"/>
                  </a:schemeClr>
                </a:solidFill>
                <a:effectLst/>
                <a:latin typeface="Bitter" panose="020B0604020202020204" charset="0"/>
                <a:ea typeface="Times New Roman" panose="02020603050405020304" pitchFamily="18" charset="0"/>
              </a:rPr>
              <a:t> </a:t>
            </a:r>
          </a:p>
          <a:p>
            <a:pPr marL="900430" algn="just"/>
            <a:r>
              <a:rPr lang="pt-BR" dirty="0">
                <a:solidFill>
                  <a:schemeClr val="accent1">
                    <a:lumMod val="50000"/>
                  </a:schemeClr>
                </a:solidFill>
                <a:effectLst/>
                <a:latin typeface="Bitter" panose="020B0604020202020204" charset="0"/>
                <a:ea typeface="Calibri" panose="020F0502020204030204" pitchFamily="34" charset="0"/>
              </a:rPr>
              <a:t>“Art. 27. As entidades de prática desportiva participantes de competições profissionais e as entidades de administração de desporto ou ligas em que se organizarem, independentemente da forma jurídica adotada, </a:t>
            </a:r>
            <a:r>
              <a:rPr lang="pt-BR" b="1" dirty="0">
                <a:solidFill>
                  <a:schemeClr val="accent1">
                    <a:lumMod val="50000"/>
                  </a:schemeClr>
                </a:solidFill>
                <a:effectLst/>
                <a:latin typeface="Bitter" panose="020B0604020202020204" charset="0"/>
                <a:ea typeface="Calibri" panose="020F0502020204030204" pitchFamily="34" charset="0"/>
              </a:rPr>
              <a:t>sujeitam os bens particulares de seus dirigentes ao disposto no </a:t>
            </a:r>
            <a:r>
              <a:rPr lang="pt-BR" b="1" u="none" strike="noStrike" dirty="0">
                <a:solidFill>
                  <a:schemeClr val="accent1">
                    <a:lumMod val="50000"/>
                  </a:schemeClr>
                </a:solidFill>
                <a:effectLst/>
                <a:latin typeface="Bitter" panose="020B0604020202020204" charset="0"/>
                <a:ea typeface="Calibri" panose="020F0502020204030204" pitchFamily="34" charset="0"/>
                <a:hlinkClick r:id="rId3">
                  <a:extLst>
                    <a:ext uri="{A12FA001-AC4F-418D-AE19-62706E023703}">
                      <ahyp:hlinkClr xmlns:ahyp="http://schemas.microsoft.com/office/drawing/2018/hyperlinkcolor" val="tx"/>
                    </a:ext>
                  </a:extLst>
                </a:hlinkClick>
              </a:rPr>
              <a:t>art. 50 da Lei no 10.406, de 10 de janeiro de 2002</a:t>
            </a:r>
            <a:r>
              <a:rPr lang="pt-BR" b="1" dirty="0">
                <a:solidFill>
                  <a:schemeClr val="accent1">
                    <a:lumMod val="50000"/>
                  </a:schemeClr>
                </a:solidFill>
                <a:effectLst/>
                <a:latin typeface="Bitter" panose="020B0604020202020204" charset="0"/>
                <a:ea typeface="Calibri" panose="020F0502020204030204" pitchFamily="34" charset="0"/>
              </a:rPr>
              <a:t>, além das sanções e responsabilidades previstas no </a:t>
            </a:r>
            <a:r>
              <a:rPr lang="pt-BR" b="1" u="none" strike="noStrike" dirty="0">
                <a:solidFill>
                  <a:schemeClr val="accent1">
                    <a:lumMod val="50000"/>
                  </a:schemeClr>
                </a:solidFill>
                <a:effectLst/>
                <a:latin typeface="Bitter" panose="020B0604020202020204" charset="0"/>
                <a:ea typeface="Calibri" panose="020F0502020204030204" pitchFamily="34" charset="0"/>
                <a:hlinkClick r:id="rId4">
                  <a:extLst>
                    <a:ext uri="{A12FA001-AC4F-418D-AE19-62706E023703}">
                      <ahyp:hlinkClr xmlns:ahyp="http://schemas.microsoft.com/office/drawing/2018/hyperlinkcolor" val="tx"/>
                    </a:ext>
                  </a:extLst>
                </a:hlinkClick>
              </a:rPr>
              <a:t>caput do art. 1.017 da Lei no 10.406, de 10 de janeiro de 2002</a:t>
            </a:r>
            <a:r>
              <a:rPr lang="pt-BR" b="1" dirty="0">
                <a:solidFill>
                  <a:schemeClr val="accent1">
                    <a:lumMod val="50000"/>
                  </a:schemeClr>
                </a:solidFill>
                <a:effectLst/>
                <a:latin typeface="Bitter" panose="020B0604020202020204" charset="0"/>
                <a:ea typeface="Calibri" panose="020F0502020204030204" pitchFamily="34" charset="0"/>
              </a:rPr>
              <a:t>, na hipótese de aplicarem créditos ou bens sociais da entidade desportiva em proveito próprio ou de terceiros</a:t>
            </a:r>
            <a:r>
              <a:rPr lang="pt-BR" dirty="0">
                <a:solidFill>
                  <a:schemeClr val="accent1">
                    <a:lumMod val="50000"/>
                  </a:schemeClr>
                </a:solidFill>
                <a:effectLst/>
                <a:latin typeface="Bitter" panose="020B0604020202020204" charset="0"/>
                <a:ea typeface="Calibri" panose="020F0502020204030204" pitchFamily="34" charset="0"/>
              </a:rPr>
              <a:t>.”</a:t>
            </a:r>
            <a:endParaRPr lang="pt-BR" dirty="0">
              <a:solidFill>
                <a:schemeClr val="accent1">
                  <a:lumMod val="50000"/>
                </a:schemeClr>
              </a:solidFill>
              <a:effectLst/>
              <a:latin typeface="Bitter" panose="020B0604020202020204" charset="0"/>
              <a:ea typeface="Times New Roman" panose="02020603050405020304" pitchFamily="18" charset="0"/>
            </a:endParaRPr>
          </a:p>
          <a:p>
            <a:pPr marL="900430" algn="just"/>
            <a:r>
              <a:rPr lang="pt-BR" dirty="0">
                <a:solidFill>
                  <a:schemeClr val="accent1">
                    <a:lumMod val="50000"/>
                  </a:schemeClr>
                </a:solidFill>
                <a:effectLst/>
                <a:highlight>
                  <a:srgbClr val="FF0000"/>
                </a:highlight>
                <a:latin typeface="Times New Roman" panose="02020603050405020304" pitchFamily="18" charset="0"/>
                <a:ea typeface="Calibri" panose="020F0502020204030204" pitchFamily="34" charset="0"/>
              </a:rPr>
              <a:t> </a:t>
            </a:r>
            <a:endParaRPr lang="pt-BR" dirty="0">
              <a:solidFill>
                <a:schemeClr val="accent1">
                  <a:lumMod val="50000"/>
                </a:schemeClr>
              </a:solidFill>
              <a:effectLst/>
              <a:latin typeface="Times New Roman" panose="02020603050405020304" pitchFamily="18" charset="0"/>
              <a:ea typeface="Times New Roman" panose="02020603050405020304" pitchFamily="18" charset="0"/>
            </a:endParaRPr>
          </a:p>
          <a:p>
            <a:pPr marL="457200" indent="-342900" algn="just">
              <a:lnSpc>
                <a:spcPct val="150000"/>
              </a:lnSpc>
              <a:buClr>
                <a:srgbClr val="22304F"/>
              </a:buClr>
              <a:buSzPts val="1800"/>
              <a:buFont typeface="Bitter"/>
              <a:buChar char="●"/>
            </a:pPr>
            <a:endParaRPr lang="pt-BR" dirty="0">
              <a:solidFill>
                <a:srgbClr val="22304F"/>
              </a:solidFill>
              <a:latin typeface="Bitter"/>
            </a:endParaRPr>
          </a:p>
          <a:p>
            <a:pPr marL="114300" marR="0" lvl="0" algn="just" rtl="0">
              <a:lnSpc>
                <a:spcPct val="150000"/>
              </a:lnSpc>
              <a:spcBef>
                <a:spcPts val="0"/>
              </a:spcBef>
              <a:spcAft>
                <a:spcPts val="0"/>
              </a:spcAft>
              <a:buClr>
                <a:srgbClr val="22304F"/>
              </a:buClr>
              <a:buSzPts val="1800"/>
            </a:pPr>
            <a:endParaRPr lang="pt-BR" sz="1600" b="0" i="0" u="none" strike="noStrike" cap="none" dirty="0">
              <a:solidFill>
                <a:srgbClr val="22304F"/>
              </a:solidFill>
              <a:latin typeface="Bitter"/>
              <a:ea typeface="Bitter"/>
              <a:cs typeface="Bitter"/>
              <a:sym typeface="Bitter"/>
            </a:endParaRPr>
          </a:p>
          <a:p>
            <a:pPr marR="0" lvl="0" algn="just" rtl="0">
              <a:spcBef>
                <a:spcPts val="0"/>
              </a:spcBef>
              <a:spcAft>
                <a:spcPts val="0"/>
              </a:spcAft>
              <a:buClr>
                <a:srgbClr val="22304F"/>
              </a:buClr>
              <a:buSzPts val="1800"/>
            </a:pPr>
            <a:endParaRPr lang="pt-BR" sz="800" b="0" i="0" u="none" strike="noStrike" cap="none" dirty="0">
              <a:solidFill>
                <a:srgbClr val="22304F"/>
              </a:solidFill>
              <a:latin typeface="Bitter"/>
              <a:ea typeface="Bitter"/>
              <a:cs typeface="Bitter"/>
              <a:sym typeface="Bitter"/>
            </a:endParaRPr>
          </a:p>
          <a:p>
            <a:pPr marL="457200" marR="0" lvl="0" indent="-342900" algn="just" rtl="0">
              <a:lnSpc>
                <a:spcPct val="150000"/>
              </a:lnSpc>
              <a:spcBef>
                <a:spcPts val="0"/>
              </a:spcBef>
              <a:spcAft>
                <a:spcPts val="0"/>
              </a:spcAft>
              <a:buClr>
                <a:srgbClr val="22304F"/>
              </a:buClr>
              <a:buSzPts val="1800"/>
              <a:buFont typeface="Bitter"/>
              <a:buChar char="●"/>
            </a:pPr>
            <a:endParaRPr lang="en-US" sz="1800" b="0" i="0" u="none" strike="noStrike" cap="none" dirty="0">
              <a:solidFill>
                <a:srgbClr val="22304F"/>
              </a:solidFill>
              <a:latin typeface="Bitter"/>
              <a:ea typeface="Bitter"/>
              <a:cs typeface="Bitter"/>
              <a:sym typeface="Bitter"/>
            </a:endParaRPr>
          </a:p>
        </p:txBody>
      </p:sp>
      <p:sp>
        <p:nvSpPr>
          <p:cNvPr id="160" name="Google Shape;160;p20"/>
          <p:cNvSpPr/>
          <p:nvPr/>
        </p:nvSpPr>
        <p:spPr>
          <a:xfrm>
            <a:off x="10120964" y="168463"/>
            <a:ext cx="806100" cy="97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97612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8" name="Google Shape;158;p20"/>
          <p:cNvSpPr/>
          <p:nvPr/>
        </p:nvSpPr>
        <p:spPr>
          <a:xfrm>
            <a:off x="536659" y="168463"/>
            <a:ext cx="11118682" cy="5067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2600"/>
              <a:buFont typeface="Arial"/>
              <a:buNone/>
            </a:pPr>
            <a:r>
              <a:rPr lang="pt-BR" sz="2800" b="0" i="0" u="none" strike="noStrike" cap="all" dirty="0">
                <a:solidFill>
                  <a:srgbClr val="22304F"/>
                </a:solidFill>
                <a:latin typeface="Bitter"/>
                <a:ea typeface="Bitter"/>
                <a:cs typeface="Bitter"/>
                <a:sym typeface="Bitter"/>
              </a:rPr>
              <a:t>RESPONSABILIDADE DOS DIRIGENTES DESPORTIVOS</a:t>
            </a:r>
          </a:p>
        </p:txBody>
      </p:sp>
      <p:sp>
        <p:nvSpPr>
          <p:cNvPr id="159" name="Google Shape;159;p20"/>
          <p:cNvSpPr/>
          <p:nvPr/>
        </p:nvSpPr>
        <p:spPr>
          <a:xfrm>
            <a:off x="455977" y="889122"/>
            <a:ext cx="11199364" cy="5968878"/>
          </a:xfrm>
          <a:prstGeom prst="rect">
            <a:avLst/>
          </a:prstGeom>
          <a:noFill/>
          <a:ln>
            <a:noFill/>
          </a:ln>
        </p:spPr>
        <p:txBody>
          <a:bodyPr spcFirstLastPara="1" wrap="square" lIns="91425" tIns="45700" rIns="91425" bIns="45700" anchor="t" anchorCtr="0">
            <a:noAutofit/>
          </a:bodyPr>
          <a:lstStyle/>
          <a:p>
            <a:pPr marL="360363" algn="just">
              <a:buFont typeface="Arial" panose="020B0604020202020204" pitchFamily="34" charset="0"/>
              <a:buChar char="•"/>
            </a:pPr>
            <a:r>
              <a:rPr lang="pt-BR" sz="1600" dirty="0">
                <a:solidFill>
                  <a:schemeClr val="accent1">
                    <a:lumMod val="50000"/>
                  </a:schemeClr>
                </a:solidFill>
                <a:effectLst/>
                <a:latin typeface="Bitter" panose="020B0604020202020204" charset="0"/>
                <a:ea typeface="Calibri" panose="020F0502020204030204" pitchFamily="34" charset="0"/>
              </a:rPr>
              <a:t>Lei 13.155/2015 (PROFUT)</a:t>
            </a:r>
            <a:endParaRPr lang="pt-BR" sz="1600" dirty="0">
              <a:solidFill>
                <a:schemeClr val="accent1">
                  <a:lumMod val="50000"/>
                </a:schemeClr>
              </a:solidFill>
              <a:effectLst/>
              <a:latin typeface="Bitter" panose="020B0604020202020204" charset="0"/>
              <a:ea typeface="Times New Roman" panose="02020603050405020304" pitchFamily="18" charset="0"/>
            </a:endParaRPr>
          </a:p>
          <a:p>
            <a:pPr marL="360363" algn="just"/>
            <a:r>
              <a:rPr lang="pt-BR" sz="1600" dirty="0">
                <a:solidFill>
                  <a:schemeClr val="accent1">
                    <a:lumMod val="50000"/>
                  </a:schemeClr>
                </a:solidFill>
                <a:effectLst/>
                <a:latin typeface="Bitter" panose="020B0604020202020204" charset="0"/>
                <a:ea typeface="Calibri" panose="020F0502020204030204" pitchFamily="34" charset="0"/>
              </a:rPr>
              <a:t> </a:t>
            </a:r>
            <a:endParaRPr lang="pt-BR" sz="1600" dirty="0">
              <a:solidFill>
                <a:schemeClr val="accent1">
                  <a:lumMod val="50000"/>
                </a:schemeClr>
              </a:solidFill>
              <a:effectLst/>
              <a:latin typeface="Bitter" panose="020B0604020202020204" charset="0"/>
              <a:ea typeface="Times New Roman" panose="02020603050405020304" pitchFamily="18" charset="0"/>
            </a:endParaRPr>
          </a:p>
          <a:p>
            <a:pPr marL="360363" algn="just"/>
            <a:r>
              <a:rPr lang="pt-BR" sz="1600" dirty="0">
                <a:solidFill>
                  <a:schemeClr val="accent1">
                    <a:lumMod val="50000"/>
                  </a:schemeClr>
                </a:solidFill>
                <a:effectLst/>
                <a:latin typeface="Bitter" panose="020B0604020202020204" charset="0"/>
                <a:ea typeface="Calibri" panose="020F0502020204030204" pitchFamily="34" charset="0"/>
              </a:rPr>
              <a:t>CAPÍTULO I: DO PROGRAMA DE MODERNIZAÇÃO DA GESTÃO E DE RESPONSABILIDADE FISCAL DO FUTEBOL BRASILEIRO – PROFUT</a:t>
            </a:r>
            <a:endParaRPr lang="pt-BR" sz="1600" dirty="0">
              <a:solidFill>
                <a:schemeClr val="accent1">
                  <a:lumMod val="50000"/>
                </a:schemeClr>
              </a:solidFill>
              <a:effectLst/>
              <a:latin typeface="Bitter" panose="020B0604020202020204" charset="0"/>
              <a:ea typeface="Times New Roman" panose="02020603050405020304" pitchFamily="18" charset="0"/>
            </a:endParaRPr>
          </a:p>
          <a:p>
            <a:pPr marL="360363" algn="just"/>
            <a:r>
              <a:rPr lang="pt-BR" sz="1600" dirty="0">
                <a:solidFill>
                  <a:schemeClr val="accent1">
                    <a:lumMod val="50000"/>
                  </a:schemeClr>
                </a:solidFill>
                <a:effectLst/>
                <a:latin typeface="Bitter" panose="020B0604020202020204" charset="0"/>
                <a:ea typeface="Calibri" panose="020F0502020204030204" pitchFamily="34" charset="0"/>
              </a:rPr>
              <a:t> </a:t>
            </a:r>
            <a:endParaRPr lang="pt-BR" sz="1600" dirty="0">
              <a:solidFill>
                <a:schemeClr val="accent1">
                  <a:lumMod val="50000"/>
                </a:schemeClr>
              </a:solidFill>
              <a:effectLst/>
              <a:latin typeface="Bitter" panose="020B0604020202020204" charset="0"/>
              <a:ea typeface="Times New Roman" panose="02020603050405020304" pitchFamily="18" charset="0"/>
            </a:endParaRPr>
          </a:p>
          <a:p>
            <a:pPr marL="360363" algn="just"/>
            <a:r>
              <a:rPr lang="pt-BR" sz="1600" dirty="0">
                <a:solidFill>
                  <a:schemeClr val="accent1">
                    <a:lumMod val="50000"/>
                  </a:schemeClr>
                </a:solidFill>
                <a:effectLst/>
                <a:latin typeface="Bitter" panose="020B0604020202020204" charset="0"/>
                <a:ea typeface="Calibri" panose="020F0502020204030204" pitchFamily="34" charset="0"/>
              </a:rPr>
              <a:t>“Art. 4º  Para que as entidades desportivas profissionais de futebol mantenham-se no </a:t>
            </a:r>
            <a:r>
              <a:rPr lang="pt-BR" sz="1600" dirty="0" err="1">
                <a:solidFill>
                  <a:schemeClr val="accent1">
                    <a:lumMod val="50000"/>
                  </a:schemeClr>
                </a:solidFill>
                <a:effectLst/>
                <a:latin typeface="Bitter" panose="020B0604020202020204" charset="0"/>
                <a:ea typeface="Calibri" panose="020F0502020204030204" pitchFamily="34" charset="0"/>
              </a:rPr>
              <a:t>Profut</a:t>
            </a:r>
            <a:r>
              <a:rPr lang="pt-BR" sz="1600" dirty="0">
                <a:solidFill>
                  <a:schemeClr val="accent1">
                    <a:lumMod val="50000"/>
                  </a:schemeClr>
                </a:solidFill>
                <a:effectLst/>
                <a:latin typeface="Bitter" panose="020B0604020202020204" charset="0"/>
                <a:ea typeface="Calibri" panose="020F0502020204030204" pitchFamily="34" charset="0"/>
              </a:rPr>
              <a:t>, serão exigidas as seguintes condições: </a:t>
            </a:r>
            <a:endParaRPr lang="pt-BR" sz="1600" dirty="0">
              <a:solidFill>
                <a:schemeClr val="accent1">
                  <a:lumMod val="50000"/>
                </a:schemeClr>
              </a:solidFill>
              <a:effectLst/>
              <a:latin typeface="Bitter" panose="020B0604020202020204" charset="0"/>
              <a:ea typeface="Times New Roman" panose="02020603050405020304" pitchFamily="18" charset="0"/>
            </a:endParaRPr>
          </a:p>
          <a:p>
            <a:pPr marL="360363" algn="just"/>
            <a:r>
              <a:rPr lang="pt-BR" sz="1600" dirty="0">
                <a:solidFill>
                  <a:schemeClr val="accent1">
                    <a:lumMod val="50000"/>
                  </a:schemeClr>
                </a:solidFill>
                <a:effectLst/>
                <a:latin typeface="Bitter" panose="020B0604020202020204" charset="0"/>
                <a:ea typeface="Calibri" panose="020F0502020204030204" pitchFamily="34" charset="0"/>
              </a:rPr>
              <a:t>I - </a:t>
            </a:r>
            <a:r>
              <a:rPr lang="pt-BR" sz="1600" b="1" dirty="0">
                <a:solidFill>
                  <a:schemeClr val="accent1">
                    <a:lumMod val="50000"/>
                  </a:schemeClr>
                </a:solidFill>
                <a:effectLst/>
                <a:latin typeface="Bitter" panose="020B0604020202020204" charset="0"/>
                <a:ea typeface="Calibri" panose="020F0502020204030204" pitchFamily="34" charset="0"/>
              </a:rPr>
              <a:t>regularidade das obrigações</a:t>
            </a:r>
            <a:r>
              <a:rPr lang="pt-BR" sz="1600" dirty="0">
                <a:solidFill>
                  <a:schemeClr val="accent1">
                    <a:lumMod val="50000"/>
                  </a:schemeClr>
                </a:solidFill>
                <a:effectLst/>
                <a:latin typeface="Bitter" panose="020B0604020202020204" charset="0"/>
                <a:ea typeface="Calibri" panose="020F0502020204030204" pitchFamily="34" charset="0"/>
              </a:rPr>
              <a:t> trabalhistas e </a:t>
            </a:r>
            <a:r>
              <a:rPr lang="pt-BR" sz="1600" b="1" dirty="0">
                <a:solidFill>
                  <a:schemeClr val="accent1">
                    <a:lumMod val="50000"/>
                  </a:schemeClr>
                </a:solidFill>
                <a:effectLst/>
                <a:latin typeface="Bitter" panose="020B0604020202020204" charset="0"/>
                <a:ea typeface="Calibri" panose="020F0502020204030204" pitchFamily="34" charset="0"/>
              </a:rPr>
              <a:t>tributárias federais correntes, vencidas a partir da data de publicação desta Lei, inclusive as retenções legais, na condição de responsável tributário, na forma da lei</a:t>
            </a:r>
            <a:r>
              <a:rPr lang="pt-BR" sz="1600" dirty="0">
                <a:solidFill>
                  <a:schemeClr val="accent1">
                    <a:lumMod val="50000"/>
                  </a:schemeClr>
                </a:solidFill>
                <a:effectLst/>
                <a:latin typeface="Bitter" panose="020B0604020202020204" charset="0"/>
                <a:ea typeface="Calibri" panose="020F0502020204030204" pitchFamily="34" charset="0"/>
              </a:rPr>
              <a:t>;</a:t>
            </a:r>
            <a:endParaRPr lang="pt-BR" sz="1600" dirty="0">
              <a:solidFill>
                <a:schemeClr val="accent1">
                  <a:lumMod val="50000"/>
                </a:schemeClr>
              </a:solidFill>
              <a:effectLst/>
              <a:latin typeface="Bitter" panose="020B0604020202020204" charset="0"/>
              <a:ea typeface="Times New Roman" panose="02020603050405020304" pitchFamily="18" charset="0"/>
            </a:endParaRPr>
          </a:p>
          <a:p>
            <a:pPr marL="360363" algn="just"/>
            <a:r>
              <a:rPr lang="pt-BR" sz="1600" dirty="0">
                <a:solidFill>
                  <a:schemeClr val="accent1">
                    <a:lumMod val="50000"/>
                  </a:schemeClr>
                </a:solidFill>
                <a:effectLst/>
                <a:latin typeface="Bitter" panose="020B0604020202020204" charset="0"/>
                <a:ea typeface="Calibri" panose="020F0502020204030204" pitchFamily="34" charset="0"/>
              </a:rPr>
              <a:t>(...).”</a:t>
            </a:r>
            <a:endParaRPr lang="pt-BR" sz="1600" dirty="0">
              <a:solidFill>
                <a:schemeClr val="accent1">
                  <a:lumMod val="50000"/>
                </a:schemeClr>
              </a:solidFill>
              <a:effectLst/>
              <a:latin typeface="Bitter" panose="020B0604020202020204" charset="0"/>
              <a:ea typeface="Times New Roman" panose="02020603050405020304" pitchFamily="18" charset="0"/>
            </a:endParaRPr>
          </a:p>
          <a:p>
            <a:pPr marL="360363" algn="just"/>
            <a:r>
              <a:rPr lang="pt-BR" sz="1600" dirty="0">
                <a:solidFill>
                  <a:schemeClr val="accent1">
                    <a:lumMod val="50000"/>
                  </a:schemeClr>
                </a:solidFill>
                <a:effectLst/>
                <a:latin typeface="Bitter" panose="020B0604020202020204" charset="0"/>
                <a:ea typeface="Calibri" panose="020F0502020204030204" pitchFamily="34" charset="0"/>
              </a:rPr>
              <a:t> </a:t>
            </a:r>
            <a:endParaRPr lang="pt-BR" sz="1600" dirty="0">
              <a:solidFill>
                <a:schemeClr val="accent1">
                  <a:lumMod val="50000"/>
                </a:schemeClr>
              </a:solidFill>
              <a:effectLst/>
              <a:latin typeface="Bitter" panose="020B0604020202020204" charset="0"/>
              <a:ea typeface="Times New Roman" panose="02020603050405020304" pitchFamily="18" charset="0"/>
            </a:endParaRPr>
          </a:p>
          <a:p>
            <a:pPr marL="360363" algn="just"/>
            <a:r>
              <a:rPr lang="pt-BR" sz="1600" dirty="0">
                <a:solidFill>
                  <a:schemeClr val="accent1">
                    <a:lumMod val="50000"/>
                  </a:schemeClr>
                </a:solidFill>
                <a:effectLst/>
                <a:latin typeface="Bitter" panose="020B0604020202020204" charset="0"/>
                <a:ea typeface="Calibri" panose="020F0502020204030204" pitchFamily="34" charset="0"/>
              </a:rPr>
              <a:t>DA GESTÃO TEMERÁRIA NAS ENTIDADES DESPORTIVAS PROFISSIONAIS DE FUTEBOL </a:t>
            </a:r>
            <a:endParaRPr lang="pt-BR" sz="1600" dirty="0">
              <a:solidFill>
                <a:schemeClr val="accent1">
                  <a:lumMod val="50000"/>
                </a:schemeClr>
              </a:solidFill>
              <a:effectLst/>
              <a:latin typeface="Bitter" panose="020B0604020202020204" charset="0"/>
              <a:ea typeface="Times New Roman" panose="02020603050405020304" pitchFamily="18" charset="0"/>
            </a:endParaRPr>
          </a:p>
          <a:p>
            <a:pPr marL="360363" algn="just"/>
            <a:r>
              <a:rPr lang="pt-BR" sz="1600" dirty="0">
                <a:solidFill>
                  <a:schemeClr val="accent1">
                    <a:lumMod val="50000"/>
                  </a:schemeClr>
                </a:solidFill>
                <a:effectLst/>
                <a:latin typeface="Bitter" panose="020B0604020202020204" charset="0"/>
                <a:ea typeface="Calibri" panose="020F0502020204030204" pitchFamily="34" charset="0"/>
              </a:rPr>
              <a:t> </a:t>
            </a:r>
            <a:endParaRPr lang="pt-BR" sz="1600" dirty="0">
              <a:solidFill>
                <a:schemeClr val="accent1">
                  <a:lumMod val="50000"/>
                </a:schemeClr>
              </a:solidFill>
              <a:effectLst/>
              <a:latin typeface="Bitter" panose="020B0604020202020204" charset="0"/>
              <a:ea typeface="Times New Roman" panose="02020603050405020304" pitchFamily="18" charset="0"/>
            </a:endParaRPr>
          </a:p>
          <a:p>
            <a:pPr marL="360363" algn="just"/>
            <a:r>
              <a:rPr lang="pt-BR" sz="1600" dirty="0">
                <a:solidFill>
                  <a:schemeClr val="accent1">
                    <a:lumMod val="50000"/>
                  </a:schemeClr>
                </a:solidFill>
                <a:effectLst/>
                <a:latin typeface="Bitter" panose="020B0604020202020204" charset="0"/>
                <a:ea typeface="Calibri" panose="020F0502020204030204" pitchFamily="34" charset="0"/>
              </a:rPr>
              <a:t>“Art. 24. Os dirigentes das entidades desportivas profissionais de futebol, independentemente da forma jurídica adotada, têm seus bens particulares sujeitos ao disposto no art. 50 da Lei no 10.406, de 10 de janeiro de 2002 - Código Civil.</a:t>
            </a:r>
            <a:endParaRPr lang="pt-BR" sz="1600" dirty="0">
              <a:solidFill>
                <a:schemeClr val="accent1">
                  <a:lumMod val="50000"/>
                </a:schemeClr>
              </a:solidFill>
              <a:effectLst/>
              <a:latin typeface="Bitter" panose="020B0604020202020204" charset="0"/>
              <a:ea typeface="Times New Roman" panose="02020603050405020304" pitchFamily="18" charset="0"/>
            </a:endParaRPr>
          </a:p>
          <a:p>
            <a:pPr marL="360363" algn="just"/>
            <a:r>
              <a:rPr lang="pt-BR" sz="1600" dirty="0">
                <a:solidFill>
                  <a:schemeClr val="accent1">
                    <a:lumMod val="50000"/>
                  </a:schemeClr>
                </a:solidFill>
                <a:effectLst/>
                <a:latin typeface="Bitter" panose="020B0604020202020204" charset="0"/>
                <a:ea typeface="Calibri" panose="020F0502020204030204" pitchFamily="34" charset="0"/>
              </a:rPr>
              <a:t>(...)</a:t>
            </a:r>
            <a:endParaRPr lang="pt-BR" sz="1600" dirty="0">
              <a:solidFill>
                <a:schemeClr val="accent1">
                  <a:lumMod val="50000"/>
                </a:schemeClr>
              </a:solidFill>
              <a:effectLst/>
              <a:latin typeface="Bitter" panose="020B0604020202020204" charset="0"/>
              <a:ea typeface="Times New Roman" panose="02020603050405020304" pitchFamily="18" charset="0"/>
            </a:endParaRPr>
          </a:p>
          <a:p>
            <a:pPr marL="360363" algn="just"/>
            <a:r>
              <a:rPr lang="pt-BR" sz="1600" dirty="0">
                <a:solidFill>
                  <a:schemeClr val="accent1">
                    <a:lumMod val="50000"/>
                  </a:schemeClr>
                </a:solidFill>
                <a:effectLst/>
                <a:latin typeface="Bitter" panose="020B0604020202020204" charset="0"/>
                <a:ea typeface="Calibri" panose="020F0502020204030204" pitchFamily="34" charset="0"/>
              </a:rPr>
              <a:t> </a:t>
            </a:r>
            <a:endParaRPr lang="pt-BR" sz="1600" dirty="0">
              <a:solidFill>
                <a:schemeClr val="accent1">
                  <a:lumMod val="50000"/>
                </a:schemeClr>
              </a:solidFill>
              <a:effectLst/>
              <a:latin typeface="Bitter" panose="020B0604020202020204" charset="0"/>
              <a:ea typeface="Times New Roman" panose="02020603050405020304" pitchFamily="18" charset="0"/>
            </a:endParaRPr>
          </a:p>
          <a:p>
            <a:pPr marL="360363" algn="just"/>
            <a:r>
              <a:rPr lang="pt-BR" sz="1600" dirty="0">
                <a:solidFill>
                  <a:schemeClr val="accent1">
                    <a:lumMod val="50000"/>
                  </a:schemeClr>
                </a:solidFill>
                <a:effectLst/>
                <a:latin typeface="Bitter" panose="020B0604020202020204" charset="0"/>
                <a:ea typeface="Calibri" panose="020F0502020204030204" pitchFamily="34" charset="0"/>
              </a:rPr>
              <a:t>Art. 25.  </a:t>
            </a:r>
            <a:r>
              <a:rPr lang="pt-BR" sz="1600" b="1" dirty="0">
                <a:solidFill>
                  <a:schemeClr val="accent1">
                    <a:lumMod val="50000"/>
                  </a:schemeClr>
                </a:solidFill>
                <a:effectLst/>
                <a:latin typeface="Bitter" panose="020B0604020202020204" charset="0"/>
                <a:ea typeface="Calibri" panose="020F0502020204030204" pitchFamily="34" charset="0"/>
              </a:rPr>
              <a:t>Consideram-se atos de gestão irregular ou temerária praticados pelo dirigente aqueles que revelem desvio de finalidade na direção da entidade ou que gerem risco excessivo e irresponsável para seu patrimônio, tais como</a:t>
            </a:r>
            <a:r>
              <a:rPr lang="pt-BR" sz="1600" dirty="0">
                <a:solidFill>
                  <a:schemeClr val="accent1">
                    <a:lumMod val="50000"/>
                  </a:schemeClr>
                </a:solidFill>
                <a:effectLst/>
                <a:latin typeface="Bitter" panose="020B0604020202020204" charset="0"/>
                <a:ea typeface="Calibri" panose="020F0502020204030204" pitchFamily="34" charset="0"/>
              </a:rPr>
              <a:t>:</a:t>
            </a:r>
            <a:endParaRPr lang="pt-BR" sz="1600" dirty="0">
              <a:solidFill>
                <a:schemeClr val="accent1">
                  <a:lumMod val="50000"/>
                </a:schemeClr>
              </a:solidFill>
              <a:effectLst/>
              <a:latin typeface="Bitter" panose="020B0604020202020204" charset="0"/>
              <a:ea typeface="Times New Roman" panose="02020603050405020304" pitchFamily="18" charset="0"/>
            </a:endParaRPr>
          </a:p>
          <a:p>
            <a:pPr marL="360363" algn="just"/>
            <a:r>
              <a:rPr lang="pt-BR" sz="1600" dirty="0">
                <a:solidFill>
                  <a:schemeClr val="accent1">
                    <a:lumMod val="50000"/>
                  </a:schemeClr>
                </a:solidFill>
                <a:effectLst/>
                <a:latin typeface="Bitter" panose="020B0604020202020204" charset="0"/>
                <a:ea typeface="Calibri" panose="020F0502020204030204" pitchFamily="34" charset="0"/>
              </a:rPr>
              <a:t>(...)</a:t>
            </a:r>
            <a:endParaRPr lang="pt-BR" sz="1600" dirty="0">
              <a:solidFill>
                <a:schemeClr val="accent1">
                  <a:lumMod val="50000"/>
                </a:schemeClr>
              </a:solidFill>
              <a:effectLst/>
              <a:latin typeface="Bitter" panose="020B0604020202020204" charset="0"/>
              <a:ea typeface="Times New Roman" panose="02020603050405020304" pitchFamily="18" charset="0"/>
            </a:endParaRPr>
          </a:p>
          <a:p>
            <a:pPr marL="360363" algn="just"/>
            <a:r>
              <a:rPr lang="pt-BR" sz="1600" dirty="0">
                <a:solidFill>
                  <a:schemeClr val="accent1">
                    <a:lumMod val="50000"/>
                  </a:schemeClr>
                </a:solidFill>
                <a:effectLst/>
                <a:latin typeface="Bitter" panose="020B0604020202020204" charset="0"/>
                <a:ea typeface="Calibri" panose="020F0502020204030204" pitchFamily="34" charset="0"/>
              </a:rPr>
              <a:t>VII - </a:t>
            </a:r>
            <a:r>
              <a:rPr lang="pt-BR" sz="1600" b="1" dirty="0">
                <a:solidFill>
                  <a:schemeClr val="accent1">
                    <a:lumMod val="50000"/>
                  </a:schemeClr>
                </a:solidFill>
                <a:effectLst/>
                <a:latin typeface="Bitter" panose="020B0604020202020204" charset="0"/>
                <a:ea typeface="Calibri" panose="020F0502020204030204" pitchFamily="34" charset="0"/>
              </a:rPr>
              <a:t>atuar com inércia administrativa na tomada de providências que assegurem a diminuição dos défices fiscal</a:t>
            </a:r>
            <a:r>
              <a:rPr lang="pt-BR" sz="1600" dirty="0">
                <a:solidFill>
                  <a:schemeClr val="accent1">
                    <a:lumMod val="50000"/>
                  </a:schemeClr>
                </a:solidFill>
                <a:effectLst/>
                <a:latin typeface="Bitter" panose="020B0604020202020204" charset="0"/>
                <a:ea typeface="Calibri" panose="020F0502020204030204" pitchFamily="34" charset="0"/>
              </a:rPr>
              <a:t> e trabalhista </a:t>
            </a:r>
            <a:r>
              <a:rPr lang="pt-BR" sz="1600" b="1" dirty="0">
                <a:solidFill>
                  <a:schemeClr val="accent1">
                    <a:lumMod val="50000"/>
                  </a:schemeClr>
                </a:solidFill>
                <a:effectLst/>
                <a:latin typeface="Bitter" panose="020B0604020202020204" charset="0"/>
                <a:ea typeface="Calibri" panose="020F0502020204030204" pitchFamily="34" charset="0"/>
              </a:rPr>
              <a:t>determinados no art. 4o desta Lei</a:t>
            </a:r>
            <a:r>
              <a:rPr lang="pt-BR" sz="1600" dirty="0">
                <a:solidFill>
                  <a:schemeClr val="accent1">
                    <a:lumMod val="50000"/>
                  </a:schemeClr>
                </a:solidFill>
                <a:effectLst/>
                <a:latin typeface="Bitter" panose="020B0604020202020204" charset="0"/>
                <a:ea typeface="Calibri" panose="020F0502020204030204" pitchFamily="34" charset="0"/>
              </a:rPr>
              <a:t>; e (...).”</a:t>
            </a:r>
            <a:endParaRPr lang="pt-BR" sz="1600" dirty="0">
              <a:solidFill>
                <a:schemeClr val="accent1">
                  <a:lumMod val="50000"/>
                </a:schemeClr>
              </a:solidFill>
              <a:effectLst/>
              <a:latin typeface="Bitter" panose="020B0604020202020204" charset="0"/>
              <a:ea typeface="Times New Roman" panose="02020603050405020304" pitchFamily="18" charset="0"/>
            </a:endParaRPr>
          </a:p>
          <a:p>
            <a:pPr marL="900430" algn="just"/>
            <a:r>
              <a:rPr lang="pt-BR" sz="1800" dirty="0">
                <a:solidFill>
                  <a:schemeClr val="accent1">
                    <a:lumMod val="50000"/>
                  </a:schemeClr>
                </a:solidFill>
                <a:effectLst/>
                <a:highlight>
                  <a:srgbClr val="FF0000"/>
                </a:highlight>
                <a:latin typeface="Times New Roman" panose="02020603050405020304" pitchFamily="18" charset="0"/>
                <a:ea typeface="Calibri" panose="020F0502020204030204" pitchFamily="34" charset="0"/>
              </a:rPr>
              <a:t> </a:t>
            </a:r>
            <a:endParaRPr lang="pt-BR" sz="1800" dirty="0">
              <a:solidFill>
                <a:schemeClr val="accent1">
                  <a:lumMod val="50000"/>
                </a:schemeClr>
              </a:solidFill>
              <a:effectLst/>
              <a:latin typeface="Times New Roman" panose="02020603050405020304" pitchFamily="18" charset="0"/>
              <a:ea typeface="Times New Roman" panose="02020603050405020304" pitchFamily="18" charset="0"/>
            </a:endParaRPr>
          </a:p>
          <a:p>
            <a:pPr marL="457200" indent="-342900" algn="just">
              <a:lnSpc>
                <a:spcPct val="150000"/>
              </a:lnSpc>
              <a:buClr>
                <a:srgbClr val="22304F"/>
              </a:buClr>
              <a:buSzPts val="1800"/>
              <a:buFont typeface="Bitter"/>
              <a:buChar char="●"/>
            </a:pPr>
            <a:endParaRPr lang="pt-BR" dirty="0">
              <a:solidFill>
                <a:srgbClr val="22304F"/>
              </a:solidFill>
              <a:latin typeface="Bitter"/>
            </a:endParaRPr>
          </a:p>
          <a:p>
            <a:pPr marL="114300" marR="0" lvl="0" algn="just" rtl="0">
              <a:lnSpc>
                <a:spcPct val="150000"/>
              </a:lnSpc>
              <a:spcBef>
                <a:spcPts val="0"/>
              </a:spcBef>
              <a:spcAft>
                <a:spcPts val="0"/>
              </a:spcAft>
              <a:buClr>
                <a:srgbClr val="22304F"/>
              </a:buClr>
              <a:buSzPts val="1800"/>
            </a:pPr>
            <a:endParaRPr lang="pt-BR" sz="1600" b="0" i="0" u="none" strike="noStrike" cap="none" dirty="0">
              <a:solidFill>
                <a:srgbClr val="22304F"/>
              </a:solidFill>
              <a:latin typeface="Bitter"/>
              <a:ea typeface="Bitter"/>
              <a:cs typeface="Bitter"/>
              <a:sym typeface="Bitter"/>
            </a:endParaRPr>
          </a:p>
          <a:p>
            <a:pPr marR="0" lvl="0" algn="just" rtl="0">
              <a:spcBef>
                <a:spcPts val="0"/>
              </a:spcBef>
              <a:spcAft>
                <a:spcPts val="0"/>
              </a:spcAft>
              <a:buClr>
                <a:srgbClr val="22304F"/>
              </a:buClr>
              <a:buSzPts val="1800"/>
            </a:pPr>
            <a:endParaRPr lang="pt-BR" sz="800" b="0" i="0" u="none" strike="noStrike" cap="none" dirty="0">
              <a:solidFill>
                <a:srgbClr val="22304F"/>
              </a:solidFill>
              <a:latin typeface="Bitter"/>
              <a:ea typeface="Bitter"/>
              <a:cs typeface="Bitter"/>
              <a:sym typeface="Bitter"/>
            </a:endParaRPr>
          </a:p>
          <a:p>
            <a:pPr marL="457200" marR="0" lvl="0" indent="-342900" algn="just" rtl="0">
              <a:lnSpc>
                <a:spcPct val="150000"/>
              </a:lnSpc>
              <a:spcBef>
                <a:spcPts val="0"/>
              </a:spcBef>
              <a:spcAft>
                <a:spcPts val="0"/>
              </a:spcAft>
              <a:buClr>
                <a:srgbClr val="22304F"/>
              </a:buClr>
              <a:buSzPts val="1800"/>
              <a:buFont typeface="Bitter"/>
              <a:buChar char="●"/>
            </a:pPr>
            <a:endParaRPr lang="en-US" sz="1800" b="0" i="0" u="none" strike="noStrike" cap="none" dirty="0">
              <a:solidFill>
                <a:srgbClr val="22304F"/>
              </a:solidFill>
              <a:latin typeface="Bitter"/>
              <a:ea typeface="Bitter"/>
              <a:cs typeface="Bitter"/>
              <a:sym typeface="Bitter"/>
            </a:endParaRPr>
          </a:p>
        </p:txBody>
      </p:sp>
      <p:sp>
        <p:nvSpPr>
          <p:cNvPr id="160" name="Google Shape;160;p20"/>
          <p:cNvSpPr/>
          <p:nvPr/>
        </p:nvSpPr>
        <p:spPr>
          <a:xfrm>
            <a:off x="10120964" y="168463"/>
            <a:ext cx="806100" cy="97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79457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D660AF0C-15F9-2B21-3D28-DDBB5614D758}"/>
              </a:ext>
            </a:extLst>
          </p:cNvPr>
          <p:cNvSpPr txBox="1"/>
          <p:nvPr/>
        </p:nvSpPr>
        <p:spPr>
          <a:xfrm>
            <a:off x="705393" y="126138"/>
            <a:ext cx="9030790" cy="392159"/>
          </a:xfrm>
          <a:prstGeom prst="rect">
            <a:avLst/>
          </a:prstGeom>
          <a:noFill/>
        </p:spPr>
        <p:txBody>
          <a:bodyPr wrap="square">
            <a:spAutoFit/>
          </a:bodyPr>
          <a:lstStyle/>
          <a:p>
            <a:pPr marL="0" marR="0" lvl="0" indent="0" algn="l" rtl="0">
              <a:lnSpc>
                <a:spcPct val="115000"/>
              </a:lnSpc>
              <a:spcBef>
                <a:spcPts val="0"/>
              </a:spcBef>
              <a:spcAft>
                <a:spcPts val="0"/>
              </a:spcAft>
              <a:buClr>
                <a:srgbClr val="000000"/>
              </a:buClr>
              <a:buSzPts val="2600"/>
              <a:buFont typeface="Arial"/>
              <a:buNone/>
            </a:pPr>
            <a:r>
              <a:rPr lang="pt-BR" sz="1800" b="0" i="0" u="none" strike="noStrike" cap="all" dirty="0">
                <a:solidFill>
                  <a:srgbClr val="22304F"/>
                </a:solidFill>
                <a:latin typeface="Bitter"/>
                <a:ea typeface="Bitter"/>
                <a:cs typeface="Bitter"/>
                <a:sym typeface="Bitter"/>
              </a:rPr>
              <a:t>RESPONSABILIDADE DOS DIRIGENTES DESPORTIVOS</a:t>
            </a:r>
          </a:p>
        </p:txBody>
      </p:sp>
      <p:sp>
        <p:nvSpPr>
          <p:cNvPr id="5" name="CaixaDeTexto 4">
            <a:extLst>
              <a:ext uri="{FF2B5EF4-FFF2-40B4-BE49-F238E27FC236}">
                <a16:creationId xmlns:a16="http://schemas.microsoft.com/office/drawing/2014/main" id="{A5733954-9FF4-8A21-3DF5-C37AEBD18FAA}"/>
              </a:ext>
            </a:extLst>
          </p:cNvPr>
          <p:cNvSpPr txBox="1"/>
          <p:nvPr/>
        </p:nvSpPr>
        <p:spPr>
          <a:xfrm>
            <a:off x="339633" y="518297"/>
            <a:ext cx="11599818" cy="6555641"/>
          </a:xfrm>
          <a:prstGeom prst="rect">
            <a:avLst/>
          </a:prstGeom>
          <a:noFill/>
        </p:spPr>
        <p:txBody>
          <a:bodyPr wrap="square">
            <a:spAutoFit/>
          </a:bodyPr>
          <a:lstStyle/>
          <a:p>
            <a:pPr marL="360363" algn="just">
              <a:buFont typeface="Arial" panose="020B0604020202020204" pitchFamily="34" charset="0"/>
              <a:buChar char="•"/>
            </a:pPr>
            <a:r>
              <a:rPr lang="pt-BR" sz="1800" dirty="0">
                <a:solidFill>
                  <a:schemeClr val="accent1">
                    <a:lumMod val="50000"/>
                  </a:schemeClr>
                </a:solidFill>
                <a:effectLst/>
                <a:latin typeface="Bitter" panose="020B0604020202020204" charset="0"/>
                <a:ea typeface="Calibri" panose="020F0502020204030204" pitchFamily="34" charset="0"/>
              </a:rPr>
              <a:t>Lei 115.597/2023 (Lei Geral do Esporte)</a:t>
            </a:r>
            <a:endParaRPr lang="pt-BR" sz="1800" dirty="0">
              <a:solidFill>
                <a:schemeClr val="accent1">
                  <a:lumMod val="50000"/>
                </a:schemeClr>
              </a:solidFill>
              <a:effectLst/>
              <a:latin typeface="Bitter" panose="020B0604020202020204" charset="0"/>
              <a:ea typeface="Times New Roman" panose="02020603050405020304" pitchFamily="18" charset="0"/>
            </a:endParaRPr>
          </a:p>
          <a:p>
            <a:pPr marL="360363" algn="just"/>
            <a:r>
              <a:rPr lang="pt-BR" sz="1800" dirty="0">
                <a:solidFill>
                  <a:schemeClr val="accent1">
                    <a:lumMod val="50000"/>
                  </a:schemeClr>
                </a:solidFill>
                <a:effectLst/>
                <a:latin typeface="Bitter" panose="020B0604020202020204" charset="0"/>
                <a:ea typeface="Calibri" panose="020F0502020204030204" pitchFamily="34" charset="0"/>
              </a:rPr>
              <a:t> </a:t>
            </a:r>
            <a:endParaRPr lang="pt-BR" sz="1800" dirty="0">
              <a:solidFill>
                <a:schemeClr val="accent1">
                  <a:lumMod val="50000"/>
                </a:schemeClr>
              </a:solidFill>
              <a:effectLst/>
              <a:latin typeface="Bitter" panose="020B0604020202020204" charset="0"/>
              <a:ea typeface="Times New Roman" panose="02020603050405020304" pitchFamily="18" charset="0"/>
            </a:endParaRPr>
          </a:p>
          <a:p>
            <a:pPr marL="360363" algn="just"/>
            <a:r>
              <a:rPr lang="pt-BR" sz="1800" dirty="0">
                <a:solidFill>
                  <a:schemeClr val="accent1">
                    <a:lumMod val="50000"/>
                  </a:schemeClr>
                </a:solidFill>
                <a:effectLst/>
                <a:latin typeface="Bitter" panose="020B0604020202020204" charset="0"/>
                <a:ea typeface="Calibri" panose="020F0502020204030204" pitchFamily="34" charset="0"/>
              </a:rPr>
              <a:t>DA GESTÃO TEMERÁRIA NO ESPORTE</a:t>
            </a:r>
          </a:p>
          <a:p>
            <a:pPr marL="360363" algn="just"/>
            <a:endParaRPr lang="pt-BR" sz="1200" dirty="0">
              <a:solidFill>
                <a:schemeClr val="accent1">
                  <a:lumMod val="50000"/>
                </a:schemeClr>
              </a:solidFill>
              <a:latin typeface="Bitter" panose="020B0604020202020204" charset="0"/>
              <a:ea typeface="Times New Roman" panose="02020603050405020304" pitchFamily="18" charset="0"/>
            </a:endParaRPr>
          </a:p>
          <a:p>
            <a:pPr marL="360363" algn="just"/>
            <a:r>
              <a:rPr lang="pt-BR" sz="1200" dirty="0">
                <a:solidFill>
                  <a:schemeClr val="accent1">
                    <a:lumMod val="50000"/>
                  </a:schemeClr>
                </a:solidFill>
                <a:effectLst/>
                <a:latin typeface="Bitter" panose="020B0604020202020204" charset="0"/>
                <a:ea typeface="Times New Roman" panose="02020603050405020304" pitchFamily="18" charset="0"/>
              </a:rPr>
              <a:t>“Art. 66. </a:t>
            </a:r>
            <a:r>
              <a:rPr lang="pt-BR" sz="1200" b="1" dirty="0">
                <a:solidFill>
                  <a:schemeClr val="accent1">
                    <a:lumMod val="50000"/>
                  </a:schemeClr>
                </a:solidFill>
                <a:effectLst/>
                <a:latin typeface="Bitter" panose="020B0604020202020204" charset="0"/>
                <a:ea typeface="Times New Roman" panose="02020603050405020304" pitchFamily="18" charset="0"/>
              </a:rPr>
              <a:t>Os dirigentes das organizações esportivas, independentemente da forma jurídica adotada, têm seus bens particulares sujeitos ao disposto no art. 50 da Lei nº 10.406, de 10 de janeiro de 2002 (Código Civil)</a:t>
            </a:r>
            <a:r>
              <a:rPr lang="pt-BR" sz="1200" dirty="0">
                <a:solidFill>
                  <a:schemeClr val="accent1">
                    <a:lumMod val="50000"/>
                  </a:schemeClr>
                </a:solidFill>
                <a:effectLst/>
                <a:latin typeface="Bitter" panose="020B0604020202020204" charset="0"/>
                <a:ea typeface="Times New Roman" panose="02020603050405020304" pitchFamily="18" charset="0"/>
              </a:rPr>
              <a:t>.</a:t>
            </a:r>
          </a:p>
          <a:p>
            <a:pPr marL="360363" algn="just"/>
            <a:r>
              <a:rPr lang="pt-BR" sz="1200" dirty="0">
                <a:solidFill>
                  <a:schemeClr val="accent1">
                    <a:lumMod val="50000"/>
                  </a:schemeClr>
                </a:solidFill>
                <a:effectLst/>
                <a:latin typeface="Bitter" panose="020B0604020202020204" charset="0"/>
                <a:ea typeface="Times New Roman" panose="02020603050405020304" pitchFamily="18" charset="0"/>
              </a:rPr>
              <a:t>§ 1º Para os fins do disposto nesta Lei, dirigente é aquele que exerce, de fato ou de direito, poder de decisão na gestão da entidade, inclusive seus administradores.</a:t>
            </a:r>
          </a:p>
          <a:p>
            <a:pPr marL="360363" algn="just"/>
            <a:r>
              <a:rPr lang="pt-BR" sz="1200" dirty="0">
                <a:solidFill>
                  <a:schemeClr val="accent1">
                    <a:lumMod val="50000"/>
                  </a:schemeClr>
                </a:solidFill>
                <a:effectLst/>
                <a:latin typeface="Bitter" panose="020B0604020202020204" charset="0"/>
                <a:ea typeface="Times New Roman" panose="02020603050405020304" pitchFamily="18" charset="0"/>
              </a:rPr>
              <a:t>§ 2º </a:t>
            </a:r>
            <a:r>
              <a:rPr lang="pt-BR" sz="1200" b="1" dirty="0">
                <a:solidFill>
                  <a:schemeClr val="accent1">
                    <a:lumMod val="50000"/>
                  </a:schemeClr>
                </a:solidFill>
                <a:effectLst/>
                <a:latin typeface="Bitter" panose="020B0604020202020204" charset="0"/>
                <a:ea typeface="Times New Roman" panose="02020603050405020304" pitchFamily="18" charset="0"/>
              </a:rPr>
              <a:t>Os dirigentes de organizações esportivas respondem solidária e ilimitadamente pelos atos ilícitos praticados e pelos atos de gestão irregular ou temerária ou contrários ao previsto no contrato social ou estatuto</a:t>
            </a:r>
            <a:r>
              <a:rPr lang="pt-BR" sz="1200" dirty="0">
                <a:solidFill>
                  <a:schemeClr val="accent1">
                    <a:lumMod val="50000"/>
                  </a:schemeClr>
                </a:solidFill>
                <a:effectLst/>
                <a:latin typeface="Bitter" panose="020B0604020202020204" charset="0"/>
                <a:ea typeface="Times New Roman" panose="02020603050405020304" pitchFamily="18" charset="0"/>
              </a:rPr>
              <a:t>.</a:t>
            </a:r>
          </a:p>
          <a:p>
            <a:pPr marL="360363" algn="just"/>
            <a:r>
              <a:rPr lang="pt-BR" sz="1200" dirty="0">
                <a:solidFill>
                  <a:schemeClr val="accent1">
                    <a:lumMod val="50000"/>
                  </a:schemeClr>
                </a:solidFill>
                <a:effectLst/>
                <a:latin typeface="Bitter" panose="020B0604020202020204" charset="0"/>
                <a:ea typeface="Times New Roman" panose="02020603050405020304" pitchFamily="18" charset="0"/>
              </a:rPr>
              <a:t>§ 3º </a:t>
            </a:r>
            <a:r>
              <a:rPr lang="pt-BR" sz="1200" b="1" dirty="0">
                <a:solidFill>
                  <a:schemeClr val="accent1">
                    <a:lumMod val="50000"/>
                  </a:schemeClr>
                </a:solidFill>
                <a:effectLst/>
                <a:latin typeface="Bitter" panose="020B0604020202020204" charset="0"/>
                <a:ea typeface="Times New Roman" panose="02020603050405020304" pitchFamily="18" charset="0"/>
              </a:rPr>
              <a:t>O dirigente que tiver conhecimento do não cumprimento dos deveres estatutários ou contratuais por seu predecessor ou pelo administrador competente e deixar de comunicar o fato ao órgão estatutário competente será responsabilizado solidariamente</a:t>
            </a:r>
            <a:r>
              <a:rPr lang="pt-BR" sz="1200" dirty="0">
                <a:solidFill>
                  <a:schemeClr val="accent1">
                    <a:lumMod val="50000"/>
                  </a:schemeClr>
                </a:solidFill>
                <a:effectLst/>
                <a:latin typeface="Bitter" panose="020B0604020202020204" charset="0"/>
                <a:ea typeface="Times New Roman" panose="02020603050405020304" pitchFamily="18" charset="0"/>
              </a:rPr>
              <a:t>.</a:t>
            </a:r>
          </a:p>
          <a:p>
            <a:pPr marL="360363" algn="just"/>
            <a:endParaRPr lang="pt-BR" sz="1200" dirty="0">
              <a:solidFill>
                <a:schemeClr val="accent1">
                  <a:lumMod val="50000"/>
                </a:schemeClr>
              </a:solidFill>
              <a:effectLst/>
              <a:latin typeface="Bitter" panose="020B0604020202020204" charset="0"/>
              <a:ea typeface="Times New Roman" panose="02020603050405020304" pitchFamily="18" charset="0"/>
            </a:endParaRPr>
          </a:p>
          <a:p>
            <a:pPr marL="360363" algn="just"/>
            <a:r>
              <a:rPr lang="pt-BR" sz="1200" dirty="0">
                <a:solidFill>
                  <a:schemeClr val="accent1">
                    <a:lumMod val="50000"/>
                  </a:schemeClr>
                </a:solidFill>
                <a:effectLst/>
                <a:latin typeface="Bitter" panose="020B0604020202020204" charset="0"/>
                <a:ea typeface="Times New Roman" panose="02020603050405020304" pitchFamily="18" charset="0"/>
              </a:rPr>
              <a:t>Art. 67. </a:t>
            </a:r>
            <a:r>
              <a:rPr lang="pt-BR" sz="1200" b="1" dirty="0">
                <a:solidFill>
                  <a:schemeClr val="accent1">
                    <a:lumMod val="50000"/>
                  </a:schemeClr>
                </a:solidFill>
                <a:effectLst/>
                <a:latin typeface="Bitter" panose="020B0604020202020204" charset="0"/>
                <a:ea typeface="Times New Roman" panose="02020603050405020304" pitchFamily="18" charset="0"/>
              </a:rPr>
              <a:t>Consideram-se atos de gestão irregular ou temerária </a:t>
            </a:r>
            <a:r>
              <a:rPr lang="pt-BR" sz="1200" dirty="0">
                <a:solidFill>
                  <a:schemeClr val="accent1">
                    <a:lumMod val="50000"/>
                  </a:schemeClr>
                </a:solidFill>
                <a:effectLst/>
                <a:latin typeface="Bitter" panose="020B0604020202020204" charset="0"/>
                <a:ea typeface="Times New Roman" panose="02020603050405020304" pitchFamily="18" charset="0"/>
              </a:rPr>
              <a:t>praticados pelo dirigente aqueles que revelem desvio de finalidade na direção da organização ou que gerem risco excessivo e irresponsável para seu patrimônio, tais como:</a:t>
            </a:r>
          </a:p>
          <a:p>
            <a:pPr marL="360363" algn="just"/>
            <a:r>
              <a:rPr lang="pt-BR" sz="1200" dirty="0">
                <a:solidFill>
                  <a:schemeClr val="accent1">
                    <a:lumMod val="50000"/>
                  </a:schemeClr>
                </a:solidFill>
                <a:effectLst/>
                <a:latin typeface="Bitter" panose="020B0604020202020204" charset="0"/>
                <a:ea typeface="Times New Roman" panose="02020603050405020304" pitchFamily="18" charset="0"/>
              </a:rPr>
              <a:t>I - aplicar créditos ou bens sociais em proveito próprio ou de terceiros;</a:t>
            </a:r>
          </a:p>
          <a:p>
            <a:pPr marL="360363" algn="just"/>
            <a:r>
              <a:rPr lang="pt-BR" sz="1200" dirty="0">
                <a:solidFill>
                  <a:schemeClr val="accent1">
                    <a:lumMod val="50000"/>
                  </a:schemeClr>
                </a:solidFill>
                <a:effectLst/>
                <a:latin typeface="Bitter" panose="020B0604020202020204" charset="0"/>
                <a:ea typeface="Times New Roman" panose="02020603050405020304" pitchFamily="18" charset="0"/>
              </a:rPr>
              <a:t>II - obter, para si ou para outrem, vantagem a que não faz jus e de que resulte ou possa resultar prejuízo para a organização esportiva;</a:t>
            </a:r>
          </a:p>
          <a:p>
            <a:pPr marL="360363" algn="just"/>
            <a:r>
              <a:rPr lang="pt-BR" sz="1200" dirty="0">
                <a:solidFill>
                  <a:schemeClr val="accent1">
                    <a:lumMod val="50000"/>
                  </a:schemeClr>
                </a:solidFill>
                <a:effectLst/>
                <a:latin typeface="Bitter" panose="020B0604020202020204" charset="0"/>
                <a:ea typeface="Times New Roman" panose="02020603050405020304" pitchFamily="18" charset="0"/>
              </a:rPr>
              <a:t>III - celebrar contrato com empresa da qual o dirigente, seu cônjuge ou companheiro ou parentes, em linha reta, colateral ou por afinidade, até o terceiro grau sejam sócios ou administradores, exceto no caso de contratos de patrocínio ou doação em benefício da organização esportiva;</a:t>
            </a:r>
          </a:p>
          <a:p>
            <a:pPr marL="360363" algn="just"/>
            <a:r>
              <a:rPr lang="pt-BR" sz="1200" dirty="0">
                <a:solidFill>
                  <a:schemeClr val="accent1">
                    <a:lumMod val="50000"/>
                  </a:schemeClr>
                </a:solidFill>
                <a:effectLst/>
                <a:latin typeface="Bitter" panose="020B0604020202020204" charset="0"/>
                <a:ea typeface="Times New Roman" panose="02020603050405020304" pitchFamily="18" charset="0"/>
              </a:rPr>
              <a:t>IV - receber qualquer pagamento, doação ou outra forma de repasse de recursos oriundos de terceiros que, no prazo de até 1 (um) ano, antes ou depois do repasse, tenham celebrado contrato com a organização esportiva;</a:t>
            </a:r>
          </a:p>
          <a:p>
            <a:pPr marL="360363" algn="just"/>
            <a:r>
              <a:rPr lang="pt-BR" sz="1200" dirty="0">
                <a:solidFill>
                  <a:schemeClr val="accent1">
                    <a:lumMod val="50000"/>
                  </a:schemeClr>
                </a:solidFill>
                <a:effectLst/>
                <a:latin typeface="Bitter" panose="020B0604020202020204" charset="0"/>
                <a:ea typeface="Times New Roman" panose="02020603050405020304" pitchFamily="18" charset="0"/>
              </a:rPr>
              <a:t>V - antecipar ou comprometer receitas em desconformidade com o previsto em lei;</a:t>
            </a:r>
          </a:p>
          <a:p>
            <a:pPr marL="360363" algn="just"/>
            <a:r>
              <a:rPr lang="pt-BR" sz="1200" dirty="0">
                <a:solidFill>
                  <a:schemeClr val="accent1">
                    <a:lumMod val="50000"/>
                  </a:schemeClr>
                </a:solidFill>
                <a:effectLst/>
                <a:latin typeface="Bitter" panose="020B0604020202020204" charset="0"/>
                <a:ea typeface="Times New Roman" panose="02020603050405020304" pitchFamily="18" charset="0"/>
              </a:rPr>
              <a:t>VI - não divulgar de forma transparente informações de gestão aos associados;</a:t>
            </a:r>
          </a:p>
          <a:p>
            <a:pPr marL="360363" algn="just"/>
            <a:r>
              <a:rPr lang="pt-BR" sz="1200" dirty="0">
                <a:solidFill>
                  <a:schemeClr val="accent1">
                    <a:lumMod val="50000"/>
                  </a:schemeClr>
                </a:solidFill>
                <a:effectLst/>
                <a:latin typeface="Bitter" panose="020B0604020202020204" charset="0"/>
                <a:ea typeface="Times New Roman" panose="02020603050405020304" pitchFamily="18" charset="0"/>
              </a:rPr>
              <a:t>VII - deixar de prestar contas de recursos públicos recebidos.</a:t>
            </a:r>
          </a:p>
          <a:p>
            <a:pPr marL="360363" algn="just"/>
            <a:r>
              <a:rPr lang="pt-BR" sz="1200" dirty="0">
                <a:solidFill>
                  <a:schemeClr val="accent1">
                    <a:lumMod val="50000"/>
                  </a:schemeClr>
                </a:solidFill>
                <a:effectLst/>
                <a:latin typeface="Bitter" panose="020B0604020202020204" charset="0"/>
                <a:ea typeface="Times New Roman" panose="02020603050405020304" pitchFamily="18" charset="0"/>
              </a:rPr>
              <a:t>§ 1º Em qualquer hipótese, o dirigente não será responsabilizado caso:</a:t>
            </a:r>
          </a:p>
          <a:p>
            <a:pPr marL="360363" algn="just"/>
            <a:r>
              <a:rPr lang="pt-BR" sz="1200" dirty="0">
                <a:solidFill>
                  <a:schemeClr val="accent1">
                    <a:lumMod val="50000"/>
                  </a:schemeClr>
                </a:solidFill>
                <a:effectLst/>
                <a:latin typeface="Bitter" panose="020B0604020202020204" charset="0"/>
                <a:ea typeface="Times New Roman" panose="02020603050405020304" pitchFamily="18" charset="0"/>
              </a:rPr>
              <a:t>I - não tenha agido com culpa grave ou dolo; ou</a:t>
            </a:r>
          </a:p>
          <a:p>
            <a:pPr marL="360363" algn="just"/>
            <a:r>
              <a:rPr lang="pt-BR" sz="1200" dirty="0">
                <a:solidFill>
                  <a:schemeClr val="accent1">
                    <a:lumMod val="50000"/>
                  </a:schemeClr>
                </a:solidFill>
                <a:effectLst/>
                <a:latin typeface="Bitter" panose="020B0604020202020204" charset="0"/>
                <a:ea typeface="Times New Roman" panose="02020603050405020304" pitchFamily="18" charset="0"/>
              </a:rPr>
              <a:t>II - comprove que agiu de boa-fé e que as medidas realizadas visavam a evitar prejuízo maior à entidade.</a:t>
            </a:r>
          </a:p>
          <a:p>
            <a:pPr marL="360363" algn="just"/>
            <a:r>
              <a:rPr lang="pt-BR" sz="1200" dirty="0">
                <a:solidFill>
                  <a:schemeClr val="accent1">
                    <a:lumMod val="50000"/>
                  </a:schemeClr>
                </a:solidFill>
                <a:effectLst/>
                <a:latin typeface="Bitter" panose="020B0604020202020204" charset="0"/>
                <a:ea typeface="Times New Roman" panose="02020603050405020304" pitchFamily="18" charset="0"/>
              </a:rPr>
              <a:t>§ 2º Para os fins do disposto no inciso IV do caput deste artigo, também será considerado ato de gestão irregular ou temerária o recebimento de qualquer pagamento, doação ou outra forma de repasse de recursos por:</a:t>
            </a:r>
          </a:p>
          <a:p>
            <a:pPr marL="360363" algn="just"/>
            <a:r>
              <a:rPr lang="pt-BR" sz="1200" dirty="0">
                <a:solidFill>
                  <a:schemeClr val="accent1">
                    <a:lumMod val="50000"/>
                  </a:schemeClr>
                </a:solidFill>
                <a:effectLst/>
                <a:latin typeface="Bitter" panose="020B0604020202020204" charset="0"/>
                <a:ea typeface="Times New Roman" panose="02020603050405020304" pitchFamily="18" charset="0"/>
              </a:rPr>
              <a:t>I - cônjuge ou companheiro do dirigente;</a:t>
            </a:r>
          </a:p>
          <a:p>
            <a:pPr marL="360363" algn="just"/>
            <a:r>
              <a:rPr lang="pt-BR" sz="1200" dirty="0">
                <a:solidFill>
                  <a:schemeClr val="accent1">
                    <a:lumMod val="50000"/>
                  </a:schemeClr>
                </a:solidFill>
                <a:latin typeface="Bitter" panose="020B0604020202020204" charset="0"/>
                <a:ea typeface="Times New Roman" panose="02020603050405020304" pitchFamily="18" charset="0"/>
              </a:rPr>
              <a:t>I</a:t>
            </a:r>
            <a:r>
              <a:rPr lang="pt-BR" sz="1200" dirty="0">
                <a:solidFill>
                  <a:schemeClr val="accent1">
                    <a:lumMod val="50000"/>
                  </a:schemeClr>
                </a:solidFill>
                <a:effectLst/>
                <a:latin typeface="Bitter" panose="020B0604020202020204" charset="0"/>
                <a:ea typeface="Times New Roman" panose="02020603050405020304" pitchFamily="18" charset="0"/>
              </a:rPr>
              <a:t>I - parentes do dirigente, em linha reta, colateral ou por afinidade, até o terceiro grau;</a:t>
            </a:r>
          </a:p>
          <a:p>
            <a:pPr marL="360363" algn="just"/>
            <a:r>
              <a:rPr lang="pt-BR" sz="1200" dirty="0">
                <a:solidFill>
                  <a:schemeClr val="accent1">
                    <a:lumMod val="50000"/>
                  </a:schemeClr>
                </a:solidFill>
                <a:effectLst/>
                <a:latin typeface="Bitter" panose="020B0604020202020204" charset="0"/>
                <a:ea typeface="Times New Roman" panose="02020603050405020304" pitchFamily="18" charset="0"/>
              </a:rPr>
              <a:t>III - empresa ou sociedade civil da qual o dirigente, seu cônjuge ou companheiro ou parentes, em linha reta, colateral ou por afinidade, até o terceiro grau sejam sócios ou administradores.</a:t>
            </a:r>
          </a:p>
          <a:p>
            <a:pPr marL="360363" algn="just"/>
            <a:endParaRPr lang="pt-BR" sz="1200" dirty="0">
              <a:solidFill>
                <a:schemeClr val="accent1">
                  <a:lumMod val="50000"/>
                </a:schemeClr>
              </a:solidFill>
              <a:effectLst/>
              <a:latin typeface="Bitter" panose="020B0604020202020204" charset="0"/>
              <a:ea typeface="Times New Roman" panose="02020603050405020304" pitchFamily="18" charset="0"/>
            </a:endParaRPr>
          </a:p>
        </p:txBody>
      </p:sp>
    </p:spTree>
    <p:extLst>
      <p:ext uri="{BB962C8B-B14F-4D97-AF65-F5344CB8AC3E}">
        <p14:creationId xmlns:p14="http://schemas.microsoft.com/office/powerpoint/2010/main" val="17352582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8" name="Google Shape;158;p20"/>
          <p:cNvSpPr/>
          <p:nvPr/>
        </p:nvSpPr>
        <p:spPr>
          <a:xfrm>
            <a:off x="645984" y="0"/>
            <a:ext cx="9543964" cy="5067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2600"/>
              <a:buFont typeface="Arial"/>
              <a:buNone/>
            </a:pPr>
            <a:r>
              <a:rPr lang="pt-BR" sz="2800" b="1" i="0" u="none" strike="noStrike" cap="all" dirty="0">
                <a:solidFill>
                  <a:srgbClr val="22304F"/>
                </a:solidFill>
                <a:latin typeface="Bitter"/>
                <a:ea typeface="Bitter"/>
                <a:cs typeface="Bitter"/>
                <a:sym typeface="Bitter"/>
              </a:rPr>
              <a:t>INCENTIVOS FISCAIS AO ESPORTE</a:t>
            </a:r>
          </a:p>
        </p:txBody>
      </p:sp>
      <p:sp>
        <p:nvSpPr>
          <p:cNvPr id="159" name="Google Shape;159;p20"/>
          <p:cNvSpPr/>
          <p:nvPr/>
        </p:nvSpPr>
        <p:spPr>
          <a:xfrm>
            <a:off x="154983" y="506699"/>
            <a:ext cx="11871702" cy="6182838"/>
          </a:xfrm>
          <a:prstGeom prst="rect">
            <a:avLst/>
          </a:prstGeom>
          <a:noFill/>
          <a:ln>
            <a:noFill/>
          </a:ln>
        </p:spPr>
        <p:txBody>
          <a:bodyPr spcFirstLastPara="1" wrap="square" lIns="91425" tIns="45700" rIns="91425" bIns="45700" anchor="t" anchorCtr="0">
            <a:noAutofit/>
          </a:bodyPr>
          <a:lstStyle/>
          <a:p>
            <a:pPr marL="360363" lvl="1" algn="just">
              <a:buFont typeface="Arial" panose="020B0604020202020204" pitchFamily="34" charset="0"/>
              <a:buChar char="•"/>
            </a:pPr>
            <a:r>
              <a:rPr lang="pt-BR" dirty="0">
                <a:solidFill>
                  <a:schemeClr val="accent1">
                    <a:lumMod val="50000"/>
                  </a:schemeClr>
                </a:solidFill>
                <a:effectLst/>
                <a:latin typeface="Bitter" panose="020B0604020202020204" charset="0"/>
                <a:ea typeface="Calibri" panose="020F0502020204030204" pitchFamily="34" charset="0"/>
              </a:rPr>
              <a:t>  </a:t>
            </a:r>
            <a:r>
              <a:rPr lang="pt-BR" b="1" dirty="0">
                <a:solidFill>
                  <a:schemeClr val="accent1">
                    <a:lumMod val="50000"/>
                  </a:schemeClr>
                </a:solidFill>
                <a:effectLst/>
                <a:latin typeface="Bitter" panose="020B0604020202020204" charset="0"/>
                <a:ea typeface="Calibri" panose="020F0502020204030204" pitchFamily="34" charset="0"/>
              </a:rPr>
              <a:t>Lei 11.438/2006 (ALÉM DE PARCELAMENTOS, COMO TIMEMANIA E PROFUT, E PROJETOS EM TRAMITAÇÃO)</a:t>
            </a:r>
          </a:p>
          <a:p>
            <a:pPr marL="360363" algn="just"/>
            <a:r>
              <a:rPr lang="pt-BR" dirty="0">
                <a:solidFill>
                  <a:schemeClr val="accent1">
                    <a:lumMod val="50000"/>
                  </a:schemeClr>
                </a:solidFill>
                <a:effectLst/>
                <a:latin typeface="Bitter" panose="020B0604020202020204" charset="0"/>
                <a:ea typeface="Calibri" panose="020F0502020204030204" pitchFamily="34" charset="0"/>
              </a:rPr>
              <a:t> </a:t>
            </a:r>
            <a:endParaRPr lang="pt-BR" sz="800" dirty="0">
              <a:solidFill>
                <a:schemeClr val="accent1">
                  <a:lumMod val="50000"/>
                </a:schemeClr>
              </a:solidFill>
              <a:effectLst/>
              <a:latin typeface="Bitter" panose="020B0604020202020204" charset="0"/>
              <a:ea typeface="Calibri" panose="020F0502020204030204" pitchFamily="34" charset="0"/>
            </a:endParaRPr>
          </a:p>
          <a:p>
            <a:pPr marL="360363" algn="just"/>
            <a:r>
              <a:rPr lang="pt-BR" sz="1600" dirty="0">
                <a:solidFill>
                  <a:schemeClr val="accent1">
                    <a:lumMod val="50000"/>
                  </a:schemeClr>
                </a:solidFill>
                <a:effectLst/>
                <a:latin typeface="Bitter" panose="020B0604020202020204" charset="0"/>
                <a:ea typeface="Calibri" panose="020F0502020204030204" pitchFamily="34" charset="0"/>
              </a:rPr>
              <a:t>“Art. 1º A partir do ano-calendário de 2007, até o ano-calendário de 2027, inclusive, poderão ser deduzidos do imposto de renda devido, apurado na Declaração de Ajuste Anual pelas pessoas físicas ou em cada período de apuração, trimestral ou anual, pela pessoa jurídica tributada com base no lucro real, os valores despendidos a título de patrocínio ou doação no apoio direto a projetos desportivos e paradesportivos previamente aprovados pelo Ministério da Cidadania </a:t>
            </a:r>
            <a:r>
              <a:rPr lang="pt-BR" sz="1600" i="1" dirty="0">
                <a:solidFill>
                  <a:schemeClr val="accent1">
                    <a:lumMod val="50000"/>
                  </a:schemeClr>
                </a:solidFill>
                <a:effectLst/>
                <a:latin typeface="Bitter" panose="020B0604020202020204" charset="0"/>
                <a:ea typeface="Calibri" panose="020F0502020204030204" pitchFamily="34" charset="0"/>
              </a:rPr>
              <a:t>(ART. 2º: DESPORTO EDUCACIONAL, DESPORTO DE PARTICIPAÇÃO E DESPORTO DE RENDIMENTO).</a:t>
            </a:r>
            <a:r>
              <a:rPr lang="pt-BR" sz="1600" dirty="0">
                <a:solidFill>
                  <a:schemeClr val="accent1">
                    <a:lumMod val="50000"/>
                  </a:schemeClr>
                </a:solidFill>
                <a:effectLst/>
                <a:latin typeface="Bitter" panose="020B0604020202020204" charset="0"/>
                <a:ea typeface="Calibri" panose="020F0502020204030204" pitchFamily="34" charset="0"/>
              </a:rPr>
              <a:t>      (Redação dada pela Lei </a:t>
            </a:r>
            <a:r>
              <a:rPr lang="pt-BR" sz="1600" dirty="0">
                <a:solidFill>
                  <a:schemeClr val="accent1">
                    <a:lumMod val="50000"/>
                  </a:schemeClr>
                </a:solidFill>
                <a:latin typeface="Bitter" panose="020B0604020202020204" charset="0"/>
              </a:rPr>
              <a:t>nº 11.439, de 2022)</a:t>
            </a:r>
          </a:p>
          <a:p>
            <a:pPr marL="360363" algn="just"/>
            <a:r>
              <a:rPr lang="pt-BR" sz="1600" dirty="0">
                <a:solidFill>
                  <a:schemeClr val="accent1">
                    <a:lumMod val="50000"/>
                  </a:schemeClr>
                </a:solidFill>
                <a:latin typeface="Bitter" panose="020B0604020202020204" charset="0"/>
              </a:rPr>
              <a:t>§ 1º As deduções de que trata o caput deste artigo ficam limitadas:</a:t>
            </a:r>
          </a:p>
          <a:p>
            <a:pPr marL="360363" algn="just"/>
            <a:r>
              <a:rPr lang="pt-BR" sz="1600" dirty="0">
                <a:solidFill>
                  <a:schemeClr val="accent1">
                    <a:lumMod val="50000"/>
                  </a:schemeClr>
                </a:solidFill>
                <a:latin typeface="Bitter" panose="020B0604020202020204" charset="0"/>
              </a:rPr>
              <a:t>I </a:t>
            </a:r>
            <a:r>
              <a:rPr lang="pt-BR" sz="1600" b="1" dirty="0">
                <a:solidFill>
                  <a:schemeClr val="accent1">
                    <a:lumMod val="50000"/>
                  </a:schemeClr>
                </a:solidFill>
                <a:latin typeface="Bitter" panose="020B0604020202020204" charset="0"/>
              </a:rPr>
              <a:t>- relativamente à pessoa jurídica, a 2% (dois por cento) do imposto devido</a:t>
            </a:r>
            <a:r>
              <a:rPr lang="pt-BR" sz="1600" dirty="0">
                <a:solidFill>
                  <a:schemeClr val="accent1">
                    <a:lumMod val="50000"/>
                  </a:schemeClr>
                </a:solidFill>
                <a:latin typeface="Bitter" panose="020B0604020202020204" charset="0"/>
              </a:rPr>
              <a:t>, observado o disposto no </a:t>
            </a:r>
            <a:r>
              <a:rPr lang="pt-BR" sz="1600" dirty="0">
                <a:solidFill>
                  <a:schemeClr val="accent1">
                    <a:lumMod val="50000"/>
                  </a:schemeClr>
                </a:solidFill>
                <a:latin typeface="Bitter" panose="020B0604020202020204" charset="0"/>
                <a:hlinkClick r:id="rId3">
                  <a:extLst>
                    <a:ext uri="{A12FA001-AC4F-418D-AE19-62706E023703}">
                      <ahyp:hlinkClr xmlns:ahyp="http://schemas.microsoft.com/office/drawing/2018/hyperlinkcolor" val="tx"/>
                    </a:ext>
                  </a:extLst>
                </a:hlinkClick>
              </a:rPr>
              <a:t>§ 4º do art. 3º da Lei nº 9.249, de 26 de dezembro de 1995</a:t>
            </a:r>
            <a:r>
              <a:rPr lang="pt-BR" sz="1600" dirty="0">
                <a:solidFill>
                  <a:schemeClr val="accent1">
                    <a:lumMod val="50000"/>
                  </a:schemeClr>
                </a:solidFill>
                <a:latin typeface="Bitter" panose="020B0604020202020204" charset="0"/>
              </a:rPr>
              <a:t>, em cada período de apuração; </a:t>
            </a:r>
          </a:p>
          <a:p>
            <a:pPr marL="360363" algn="just"/>
            <a:r>
              <a:rPr lang="pt-BR" sz="1600" dirty="0">
                <a:solidFill>
                  <a:schemeClr val="accent1">
                    <a:lumMod val="50000"/>
                  </a:schemeClr>
                </a:solidFill>
                <a:latin typeface="Bitter" panose="020B0604020202020204" charset="0"/>
              </a:rPr>
              <a:t>II - </a:t>
            </a:r>
            <a:r>
              <a:rPr lang="pt-BR" sz="1600" b="1" dirty="0">
                <a:solidFill>
                  <a:schemeClr val="accent1">
                    <a:lumMod val="50000"/>
                  </a:schemeClr>
                </a:solidFill>
                <a:latin typeface="Bitter" panose="020B0604020202020204" charset="0"/>
              </a:rPr>
              <a:t>relativamente à pessoa física, a 7% (sete por cento) do imposto devido na Declaração de Ajuste Anual</a:t>
            </a:r>
            <a:r>
              <a:rPr lang="pt-BR" sz="1600" dirty="0">
                <a:solidFill>
                  <a:schemeClr val="accent1">
                    <a:lumMod val="50000"/>
                  </a:schemeClr>
                </a:solidFill>
                <a:latin typeface="Bitter" panose="020B0604020202020204" charset="0"/>
              </a:rPr>
              <a:t>, conjuntamente com as deduções a que se referem os incisos I, II e III do art. 12 da Lei nº 9.250, de 26 de dezembro de 1995.           (Redação dada pela Lei nº 11.439, de 2022)    (...)”</a:t>
            </a:r>
          </a:p>
          <a:p>
            <a:pPr marL="360363" algn="just"/>
            <a:endParaRPr lang="pt-BR" sz="800" dirty="0">
              <a:solidFill>
                <a:schemeClr val="accent1">
                  <a:lumMod val="50000"/>
                </a:schemeClr>
              </a:solidFill>
              <a:latin typeface="Bitter" panose="020B0604020202020204" charset="0"/>
            </a:endParaRPr>
          </a:p>
          <a:p>
            <a:pPr marL="646113" indent="-285750" algn="just">
              <a:buFont typeface="Arial" panose="020B0604020202020204" pitchFamily="34" charset="0"/>
              <a:buChar char="•"/>
            </a:pPr>
            <a:r>
              <a:rPr lang="pt-BR" sz="1600" dirty="0">
                <a:solidFill>
                  <a:schemeClr val="accent1">
                    <a:lumMod val="50000"/>
                  </a:schemeClr>
                </a:solidFill>
                <a:latin typeface="Bitter" panose="020B0604020202020204" charset="0"/>
              </a:rPr>
              <a:t>A dedução da PJ não alcança a Contribuição Social sobre o Lucro Líquido – CSLL;</a:t>
            </a:r>
          </a:p>
          <a:p>
            <a:pPr marL="646113" indent="-285750" algn="just">
              <a:buFont typeface="Arial" panose="020B0604020202020204" pitchFamily="34" charset="0"/>
              <a:buChar char="•"/>
            </a:pPr>
            <a:r>
              <a:rPr lang="pt-BR" sz="1600" dirty="0">
                <a:solidFill>
                  <a:schemeClr val="accent1">
                    <a:lumMod val="50000"/>
                  </a:schemeClr>
                </a:solidFill>
                <a:latin typeface="Bitter" panose="020B0604020202020204" charset="0"/>
              </a:rPr>
              <a:t>Tais benefício não excluem ou reduzem outros benefícios fiscais e deduções em vigor;</a:t>
            </a:r>
          </a:p>
          <a:p>
            <a:pPr marL="646113" indent="-285750" algn="just">
              <a:buFont typeface="Arial" panose="020B0604020202020204" pitchFamily="34" charset="0"/>
              <a:buChar char="•"/>
            </a:pPr>
            <a:r>
              <a:rPr lang="pt-BR" sz="1600" dirty="0">
                <a:solidFill>
                  <a:schemeClr val="accent1">
                    <a:lumMod val="50000"/>
                  </a:schemeClr>
                </a:solidFill>
                <a:latin typeface="Bitter" panose="020B0604020202020204" charset="0"/>
              </a:rPr>
              <a:t>Vedada a dedução referente a projetos que beneficiem, direta ou indiretamente, pessoa física ou jurídica vinculada ao doador ou patrocinador (titular, administrador, gerente, acionista ou sócio, na data da operação ou nos 12 (doze) meses anteriores; o cônjuge, os parentes até o terceiro grau, inclusive os afins, e os dependentes; a pessoa jurídica coligada, controladora ou controlada, ou que tenha como titulares, administradores acionistas ou sócios alguma das pessoas a que se refere o inciso II deste parágrafo;</a:t>
            </a:r>
          </a:p>
          <a:p>
            <a:pPr marL="646113" indent="-285750" algn="just">
              <a:buFont typeface="Arial" panose="020B0604020202020204" pitchFamily="34" charset="0"/>
              <a:buChar char="•"/>
            </a:pPr>
            <a:r>
              <a:rPr lang="pt-BR" sz="1600" dirty="0">
                <a:solidFill>
                  <a:schemeClr val="accent1">
                    <a:lumMod val="50000"/>
                  </a:schemeClr>
                </a:solidFill>
                <a:latin typeface="Bitter" panose="020B0604020202020204" charset="0"/>
              </a:rPr>
              <a:t>Aumento do limite PF para 4% (quatro por cento) quando o projeto desportivo ou paradesportivo for destinado a promover a inclusão social por meio do esporte, preferencialmente em comunidades em situação de vulnerabilidade social</a:t>
            </a:r>
            <a:r>
              <a:rPr lang="pt-BR" sz="1600" dirty="0">
                <a:solidFill>
                  <a:schemeClr val="accent1">
                    <a:lumMod val="50000"/>
                  </a:schemeClr>
                </a:solidFill>
                <a:effectLst/>
                <a:latin typeface="Bitter" panose="020B0604020202020204" charset="0"/>
                <a:ea typeface="Calibri" panose="020F0502020204030204" pitchFamily="34" charset="0"/>
              </a:rPr>
              <a:t>.”</a:t>
            </a:r>
            <a:endParaRPr lang="pt-BR" sz="1600" dirty="0">
              <a:solidFill>
                <a:schemeClr val="accent1">
                  <a:lumMod val="50000"/>
                </a:schemeClr>
              </a:solidFill>
              <a:effectLst/>
              <a:latin typeface="Bitter" panose="020B0604020202020204" charset="0"/>
              <a:ea typeface="Times New Roman" panose="02020603050405020304" pitchFamily="18" charset="0"/>
            </a:endParaRPr>
          </a:p>
          <a:p>
            <a:pPr marL="360363" algn="just"/>
            <a:r>
              <a:rPr lang="pt-BR" dirty="0">
                <a:solidFill>
                  <a:schemeClr val="accent1">
                    <a:lumMod val="50000"/>
                  </a:schemeClr>
                </a:solidFill>
                <a:effectLst/>
                <a:latin typeface="Bitter" panose="020B0604020202020204" charset="0"/>
                <a:ea typeface="Calibri" panose="020F0502020204030204" pitchFamily="34" charset="0"/>
              </a:rPr>
              <a:t> </a:t>
            </a:r>
            <a:endParaRPr lang="pt-BR" dirty="0">
              <a:solidFill>
                <a:schemeClr val="accent1">
                  <a:lumMod val="50000"/>
                </a:schemeClr>
              </a:solidFill>
              <a:effectLst/>
              <a:latin typeface="Bitter" panose="020B0604020202020204" charset="0"/>
              <a:ea typeface="Times New Roman" panose="02020603050405020304" pitchFamily="18" charset="0"/>
            </a:endParaRPr>
          </a:p>
          <a:p>
            <a:pPr marL="457200" indent="-342900" algn="just">
              <a:lnSpc>
                <a:spcPct val="150000"/>
              </a:lnSpc>
              <a:buClr>
                <a:srgbClr val="22304F"/>
              </a:buClr>
              <a:buSzPts val="1800"/>
              <a:buFont typeface="Bitter"/>
              <a:buChar char="●"/>
            </a:pPr>
            <a:endParaRPr lang="pt-BR" dirty="0">
              <a:solidFill>
                <a:srgbClr val="22304F"/>
              </a:solidFill>
              <a:latin typeface="Bitter"/>
            </a:endParaRPr>
          </a:p>
          <a:p>
            <a:pPr marL="114300" marR="0" lvl="0" algn="just" rtl="0">
              <a:lnSpc>
                <a:spcPct val="150000"/>
              </a:lnSpc>
              <a:spcBef>
                <a:spcPts val="0"/>
              </a:spcBef>
              <a:spcAft>
                <a:spcPts val="0"/>
              </a:spcAft>
              <a:buClr>
                <a:srgbClr val="22304F"/>
              </a:buClr>
              <a:buSzPts val="1800"/>
            </a:pPr>
            <a:endParaRPr lang="pt-BR" sz="1600" b="0" i="0" u="none" strike="noStrike" cap="none" dirty="0">
              <a:solidFill>
                <a:srgbClr val="22304F"/>
              </a:solidFill>
              <a:latin typeface="Bitter"/>
              <a:ea typeface="Bitter"/>
              <a:cs typeface="Bitter"/>
              <a:sym typeface="Bitter"/>
            </a:endParaRPr>
          </a:p>
          <a:p>
            <a:pPr marR="0" lvl="0" algn="just" rtl="0">
              <a:spcBef>
                <a:spcPts val="0"/>
              </a:spcBef>
              <a:spcAft>
                <a:spcPts val="0"/>
              </a:spcAft>
              <a:buClr>
                <a:srgbClr val="22304F"/>
              </a:buClr>
              <a:buSzPts val="1800"/>
            </a:pPr>
            <a:endParaRPr lang="pt-BR" sz="800" b="0" i="0" u="none" strike="noStrike" cap="none" dirty="0">
              <a:solidFill>
                <a:srgbClr val="22304F"/>
              </a:solidFill>
              <a:latin typeface="Bitter"/>
              <a:ea typeface="Bitter"/>
              <a:cs typeface="Bitter"/>
              <a:sym typeface="Bitter"/>
            </a:endParaRPr>
          </a:p>
          <a:p>
            <a:pPr marL="457200" marR="0" lvl="0" indent="-342900" algn="just" rtl="0">
              <a:lnSpc>
                <a:spcPct val="150000"/>
              </a:lnSpc>
              <a:spcBef>
                <a:spcPts val="0"/>
              </a:spcBef>
              <a:spcAft>
                <a:spcPts val="0"/>
              </a:spcAft>
              <a:buClr>
                <a:srgbClr val="22304F"/>
              </a:buClr>
              <a:buSzPts val="1800"/>
              <a:buFont typeface="Bitter"/>
              <a:buChar char="●"/>
            </a:pPr>
            <a:endParaRPr lang="en-US" sz="1800" b="0" i="0" u="none" strike="noStrike" cap="none" dirty="0">
              <a:solidFill>
                <a:srgbClr val="22304F"/>
              </a:solidFill>
              <a:latin typeface="Bitter"/>
              <a:ea typeface="Bitter"/>
              <a:cs typeface="Bitter"/>
              <a:sym typeface="Bitter"/>
            </a:endParaRPr>
          </a:p>
        </p:txBody>
      </p:sp>
      <p:sp>
        <p:nvSpPr>
          <p:cNvPr id="160" name="Google Shape;160;p20"/>
          <p:cNvSpPr/>
          <p:nvPr/>
        </p:nvSpPr>
        <p:spPr>
          <a:xfrm>
            <a:off x="10120964" y="168463"/>
            <a:ext cx="806100" cy="25641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8139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7" name="Google Shape;157;p20"/>
          <p:cNvSpPr txBox="1"/>
          <p:nvPr/>
        </p:nvSpPr>
        <p:spPr>
          <a:xfrm>
            <a:off x="430968" y="6462147"/>
            <a:ext cx="66351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B18D32"/>
              </a:solidFill>
              <a:latin typeface="Arial"/>
              <a:ea typeface="Arial"/>
              <a:cs typeface="Arial"/>
              <a:sym typeface="Arial"/>
            </a:endParaRPr>
          </a:p>
        </p:txBody>
      </p:sp>
      <p:sp>
        <p:nvSpPr>
          <p:cNvPr id="158" name="Google Shape;158;p20"/>
          <p:cNvSpPr/>
          <p:nvPr/>
        </p:nvSpPr>
        <p:spPr>
          <a:xfrm>
            <a:off x="577000" y="312754"/>
            <a:ext cx="9543964" cy="5067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2600"/>
              <a:buFont typeface="Arial"/>
              <a:buNone/>
            </a:pPr>
            <a:r>
              <a:rPr lang="en-US" sz="2800" b="0" i="0" u="none" strike="noStrike" cap="all" dirty="0" err="1">
                <a:solidFill>
                  <a:srgbClr val="22304F"/>
                </a:solidFill>
                <a:latin typeface="Bitter"/>
                <a:ea typeface="Bitter"/>
                <a:cs typeface="Bitter"/>
                <a:sym typeface="Bitter"/>
              </a:rPr>
              <a:t>Tributação</a:t>
            </a:r>
            <a:r>
              <a:rPr lang="en-US" sz="2800" b="0" i="0" u="none" strike="noStrike" cap="all" dirty="0">
                <a:solidFill>
                  <a:srgbClr val="22304F"/>
                </a:solidFill>
                <a:latin typeface="Bitter"/>
                <a:ea typeface="Bitter"/>
                <a:cs typeface="Bitter"/>
                <a:sym typeface="Bitter"/>
              </a:rPr>
              <a:t> das </a:t>
            </a:r>
            <a:r>
              <a:rPr lang="en-US" sz="2800" b="0" i="0" u="none" strike="noStrike" cap="all" dirty="0" err="1">
                <a:solidFill>
                  <a:srgbClr val="22304F"/>
                </a:solidFill>
                <a:latin typeface="Bitter"/>
                <a:ea typeface="Bitter"/>
                <a:cs typeface="Bitter"/>
                <a:sym typeface="Bitter"/>
              </a:rPr>
              <a:t>Associações</a:t>
            </a:r>
            <a:r>
              <a:rPr lang="en-US" sz="2800" b="0" i="0" u="none" strike="noStrike" cap="all" dirty="0">
                <a:solidFill>
                  <a:srgbClr val="22304F"/>
                </a:solidFill>
                <a:latin typeface="Bitter"/>
                <a:ea typeface="Bitter"/>
                <a:cs typeface="Bitter"/>
                <a:sym typeface="Bitter"/>
              </a:rPr>
              <a:t> </a:t>
            </a:r>
            <a:r>
              <a:rPr lang="en-US" sz="2800" b="0" i="0" u="none" strike="noStrike" cap="all" dirty="0" err="1">
                <a:solidFill>
                  <a:srgbClr val="22304F"/>
                </a:solidFill>
                <a:latin typeface="Bitter"/>
                <a:ea typeface="Bitter"/>
                <a:cs typeface="Bitter"/>
                <a:sym typeface="Bitter"/>
              </a:rPr>
              <a:t>Civis</a:t>
            </a:r>
            <a:r>
              <a:rPr lang="en-US" sz="2800" b="0" i="0" u="none" strike="noStrike" cap="all" dirty="0">
                <a:solidFill>
                  <a:srgbClr val="22304F"/>
                </a:solidFill>
                <a:latin typeface="Bitter"/>
                <a:ea typeface="Bitter"/>
                <a:cs typeface="Bitter"/>
                <a:sym typeface="Bitter"/>
              </a:rPr>
              <a:t> </a:t>
            </a:r>
            <a:r>
              <a:rPr lang="en-US" sz="2800" b="0" i="0" u="none" strike="noStrike" cap="all" dirty="0" err="1">
                <a:solidFill>
                  <a:srgbClr val="22304F"/>
                </a:solidFill>
                <a:latin typeface="Bitter"/>
                <a:ea typeface="Bitter"/>
                <a:cs typeface="Bitter"/>
                <a:sym typeface="Bitter"/>
              </a:rPr>
              <a:t>sem</a:t>
            </a:r>
            <a:r>
              <a:rPr lang="en-US" sz="2800" b="0" i="0" u="none" strike="noStrike" cap="all" dirty="0">
                <a:solidFill>
                  <a:srgbClr val="22304F"/>
                </a:solidFill>
                <a:latin typeface="Bitter"/>
                <a:ea typeface="Bitter"/>
                <a:cs typeface="Bitter"/>
                <a:sym typeface="Bitter"/>
              </a:rPr>
              <a:t> Fins </a:t>
            </a:r>
            <a:r>
              <a:rPr lang="en-US" sz="2800" b="0" i="0" u="none" strike="noStrike" cap="all" dirty="0" err="1">
                <a:solidFill>
                  <a:srgbClr val="22304F"/>
                </a:solidFill>
                <a:latin typeface="Bitter"/>
                <a:ea typeface="Bitter"/>
                <a:cs typeface="Bitter"/>
                <a:sym typeface="Bitter"/>
              </a:rPr>
              <a:t>Lucrativos</a:t>
            </a:r>
            <a:endParaRPr sz="2600" b="1" i="0" u="none" strike="noStrike" cap="all" dirty="0">
              <a:solidFill>
                <a:srgbClr val="B2954A"/>
              </a:solidFill>
              <a:latin typeface="Bitter"/>
              <a:ea typeface="Bitter"/>
              <a:cs typeface="Bitter"/>
              <a:sym typeface="Bitter"/>
            </a:endParaRPr>
          </a:p>
        </p:txBody>
      </p:sp>
      <p:sp>
        <p:nvSpPr>
          <p:cNvPr id="159" name="Google Shape;159;p20"/>
          <p:cNvSpPr/>
          <p:nvPr/>
        </p:nvSpPr>
        <p:spPr>
          <a:xfrm>
            <a:off x="576998" y="1272182"/>
            <a:ext cx="11199364" cy="5512474"/>
          </a:xfrm>
          <a:prstGeom prst="rect">
            <a:avLst/>
          </a:prstGeom>
          <a:noFill/>
          <a:ln>
            <a:noFill/>
          </a:ln>
        </p:spPr>
        <p:txBody>
          <a:bodyPr spcFirstLastPara="1" wrap="square" lIns="91425" tIns="45700" rIns="91425" bIns="45700" anchor="t" anchorCtr="0">
            <a:noAutofit/>
          </a:bodyPr>
          <a:lstStyle/>
          <a:p>
            <a:pPr marL="114300" marR="0" lvl="0" algn="just" rtl="0">
              <a:lnSpc>
                <a:spcPct val="150000"/>
              </a:lnSpc>
              <a:spcBef>
                <a:spcPts val="0"/>
              </a:spcBef>
              <a:spcAft>
                <a:spcPts val="0"/>
              </a:spcAft>
              <a:buClr>
                <a:srgbClr val="22304F"/>
              </a:buClr>
              <a:buSzPts val="1800"/>
            </a:pPr>
            <a:endParaRPr lang="pt-BR" sz="400" b="0" i="0" u="none" strike="noStrike" cap="none" dirty="0">
              <a:solidFill>
                <a:srgbClr val="22304F"/>
              </a:solidFill>
              <a:latin typeface="Bitter"/>
              <a:ea typeface="Bitter"/>
              <a:cs typeface="Bitter"/>
              <a:sym typeface="Bitter"/>
            </a:endParaRPr>
          </a:p>
          <a:p>
            <a:pPr marL="114300" marR="0" lvl="0" algn="just" rtl="0">
              <a:lnSpc>
                <a:spcPct val="150000"/>
              </a:lnSpc>
              <a:spcBef>
                <a:spcPts val="0"/>
              </a:spcBef>
              <a:spcAft>
                <a:spcPts val="0"/>
              </a:spcAft>
              <a:buClr>
                <a:srgbClr val="22304F"/>
              </a:buClr>
              <a:buSzPts val="1800"/>
            </a:pPr>
            <a:r>
              <a:rPr lang="pt-BR" sz="1800" b="0" i="0" u="none" strike="noStrike" cap="none" dirty="0">
                <a:solidFill>
                  <a:srgbClr val="22304F"/>
                </a:solidFill>
                <a:latin typeface="Bitter"/>
                <a:ea typeface="Bitter"/>
                <a:cs typeface="Bitter"/>
                <a:sym typeface="Bitter"/>
              </a:rPr>
              <a:t>Lei nº 4.506/64</a:t>
            </a:r>
          </a:p>
          <a:p>
            <a:pPr marL="114300" marR="0" lvl="0" algn="just" rtl="0">
              <a:lnSpc>
                <a:spcPct val="150000"/>
              </a:lnSpc>
              <a:spcBef>
                <a:spcPts val="0"/>
              </a:spcBef>
              <a:spcAft>
                <a:spcPts val="0"/>
              </a:spcAft>
              <a:buClr>
                <a:srgbClr val="22304F"/>
              </a:buClr>
              <a:buSzPts val="1800"/>
            </a:pPr>
            <a:r>
              <a:rPr lang="pt-BR" sz="800" b="0" i="0" u="none" strike="noStrike" cap="none" dirty="0">
                <a:solidFill>
                  <a:srgbClr val="22304F"/>
                </a:solidFill>
                <a:latin typeface="Bitter"/>
                <a:ea typeface="Bitter"/>
                <a:cs typeface="Bitter"/>
                <a:sym typeface="Bitter"/>
              </a:rPr>
              <a:t> </a:t>
            </a:r>
          </a:p>
          <a:p>
            <a:pPr marL="114300" marR="0" lvl="0" algn="just" rtl="0">
              <a:lnSpc>
                <a:spcPct val="150000"/>
              </a:lnSpc>
              <a:spcBef>
                <a:spcPts val="0"/>
              </a:spcBef>
              <a:spcAft>
                <a:spcPts val="0"/>
              </a:spcAft>
              <a:buClr>
                <a:srgbClr val="22304F"/>
              </a:buClr>
              <a:buSzPts val="1800"/>
            </a:pPr>
            <a:r>
              <a:rPr lang="pt-BR" sz="1600" b="0" i="0" u="none" strike="noStrike" cap="none" dirty="0">
                <a:solidFill>
                  <a:srgbClr val="22304F"/>
                </a:solidFill>
                <a:latin typeface="Bitter"/>
                <a:ea typeface="Bitter"/>
                <a:cs typeface="Bitter"/>
                <a:sym typeface="Bitter"/>
              </a:rPr>
              <a:t>“Art. 30. </a:t>
            </a:r>
            <a:r>
              <a:rPr lang="pt-BR" sz="1600" b="1" i="0" u="none" strike="noStrike" cap="none" dirty="0">
                <a:solidFill>
                  <a:srgbClr val="22304F"/>
                </a:solidFill>
                <a:latin typeface="Bitter"/>
                <a:ea typeface="Bitter"/>
                <a:cs typeface="Bitter"/>
                <a:sym typeface="Bitter"/>
              </a:rPr>
              <a:t>As sociedades, associações e fundações referidas nas letras a e b do art. 28 do Decreto-lei nº 5.844, de 23 de setembro de 1943, gozarão de isenção do </a:t>
            </a:r>
            <a:r>
              <a:rPr lang="pt-BR" sz="1600" b="1" i="0" u="none" strike="noStrike" cap="none" dirty="0" err="1">
                <a:solidFill>
                  <a:srgbClr val="22304F"/>
                </a:solidFill>
                <a:latin typeface="Bitter"/>
                <a:ea typeface="Bitter"/>
                <a:cs typeface="Bitter"/>
                <a:sym typeface="Bitter"/>
              </a:rPr>
              <a:t>impôsto</a:t>
            </a:r>
            <a:r>
              <a:rPr lang="pt-BR" sz="1600" b="1" i="0" u="none" strike="noStrike" cap="none" dirty="0">
                <a:solidFill>
                  <a:srgbClr val="22304F"/>
                </a:solidFill>
                <a:latin typeface="Bitter"/>
                <a:ea typeface="Bitter"/>
                <a:cs typeface="Bitter"/>
                <a:sym typeface="Bitter"/>
              </a:rPr>
              <a:t> de renda, </a:t>
            </a:r>
            <a:r>
              <a:rPr lang="pt-BR" sz="1600" b="1" i="0" u="sng" strike="noStrike" cap="none" dirty="0">
                <a:solidFill>
                  <a:srgbClr val="22304F"/>
                </a:solidFill>
                <a:latin typeface="Bitter"/>
                <a:ea typeface="Bitter"/>
                <a:cs typeface="Bitter"/>
                <a:sym typeface="Bitter"/>
              </a:rPr>
              <a:t>desde que</a:t>
            </a:r>
            <a:r>
              <a:rPr lang="pt-BR" sz="1600" b="0" i="0" u="none" strike="noStrike" cap="none" dirty="0">
                <a:solidFill>
                  <a:srgbClr val="22304F"/>
                </a:solidFill>
                <a:latin typeface="Bitter"/>
                <a:ea typeface="Bitter"/>
                <a:cs typeface="Bitter"/>
                <a:sym typeface="Bitter"/>
              </a:rPr>
              <a:t>:            (Revogado pela Lei nº 9.532, de 1997)    (Produção de efeito)</a:t>
            </a:r>
          </a:p>
          <a:p>
            <a:pPr marL="114300" marR="0" lvl="0" algn="just" rtl="0">
              <a:lnSpc>
                <a:spcPct val="150000"/>
              </a:lnSpc>
              <a:spcBef>
                <a:spcPts val="0"/>
              </a:spcBef>
              <a:spcAft>
                <a:spcPts val="0"/>
              </a:spcAft>
              <a:buClr>
                <a:srgbClr val="22304F"/>
              </a:buClr>
              <a:buSzPts val="1800"/>
            </a:pPr>
            <a:r>
              <a:rPr lang="pt-BR" sz="1600" b="0" i="0" u="none" strike="noStrike" cap="none" dirty="0">
                <a:solidFill>
                  <a:srgbClr val="22304F"/>
                </a:solidFill>
                <a:latin typeface="Bitter"/>
                <a:ea typeface="Bitter"/>
                <a:cs typeface="Bitter"/>
                <a:sym typeface="Bitter"/>
              </a:rPr>
              <a:t>I - Não remunerem os seus dirigentes e não distribuam lucros, a qualquer título;           (Revogado pela Lei nº 9.532, de 1997)        (Produção de efeito)</a:t>
            </a:r>
          </a:p>
          <a:p>
            <a:pPr marL="114300" marR="0" lvl="0" algn="just" rtl="0">
              <a:lnSpc>
                <a:spcPct val="150000"/>
              </a:lnSpc>
              <a:spcBef>
                <a:spcPts val="0"/>
              </a:spcBef>
              <a:spcAft>
                <a:spcPts val="0"/>
              </a:spcAft>
              <a:buClr>
                <a:srgbClr val="22304F"/>
              </a:buClr>
              <a:buSzPts val="1800"/>
            </a:pPr>
            <a:r>
              <a:rPr lang="pt-BR" sz="1600" b="0" i="0" u="none" strike="noStrike" cap="none" dirty="0">
                <a:solidFill>
                  <a:srgbClr val="22304F"/>
                </a:solidFill>
                <a:latin typeface="Bitter"/>
                <a:ea typeface="Bitter"/>
                <a:cs typeface="Bitter"/>
                <a:sym typeface="Bitter"/>
              </a:rPr>
              <a:t>II - Apliquem integralmente os seus recursos na manutenção e desenvolvimento, dos objetivos sociais;         (Revogado pela Lei nº 9.532, de 1997)</a:t>
            </a:r>
          </a:p>
          <a:p>
            <a:pPr marL="114300" marR="0" lvl="0" algn="just" rtl="0">
              <a:lnSpc>
                <a:spcPct val="150000"/>
              </a:lnSpc>
              <a:spcBef>
                <a:spcPts val="0"/>
              </a:spcBef>
              <a:spcAft>
                <a:spcPts val="0"/>
              </a:spcAft>
              <a:buClr>
                <a:srgbClr val="22304F"/>
              </a:buClr>
              <a:buSzPts val="1800"/>
            </a:pPr>
            <a:r>
              <a:rPr lang="pt-BR" sz="1600" b="0" i="0" u="none" strike="noStrike" cap="none" dirty="0">
                <a:solidFill>
                  <a:srgbClr val="22304F"/>
                </a:solidFill>
                <a:latin typeface="Bitter"/>
                <a:ea typeface="Bitter"/>
                <a:cs typeface="Bitter"/>
                <a:sym typeface="Bitter"/>
              </a:rPr>
              <a:t>III - Mantenham escrituração das suas receitas e despesas em livros revestidos das formalidades que assegurem a respectiva exatidão;           (Revogado pela Lei nº 9.532, de 1997)       (Produção de efeito)</a:t>
            </a:r>
          </a:p>
          <a:p>
            <a:pPr marL="114300" marR="0" lvl="0" algn="just" rtl="0">
              <a:lnSpc>
                <a:spcPct val="150000"/>
              </a:lnSpc>
              <a:spcBef>
                <a:spcPts val="0"/>
              </a:spcBef>
              <a:spcAft>
                <a:spcPts val="0"/>
              </a:spcAft>
              <a:buClr>
                <a:srgbClr val="22304F"/>
              </a:buClr>
              <a:buSzPts val="1800"/>
            </a:pPr>
            <a:r>
              <a:rPr lang="pt-BR" sz="1600" b="0" i="0" u="none" strike="noStrike" cap="none" dirty="0">
                <a:solidFill>
                  <a:srgbClr val="22304F"/>
                </a:solidFill>
                <a:latin typeface="Bitter"/>
                <a:ea typeface="Bitter"/>
                <a:cs typeface="Bitter"/>
                <a:sym typeface="Bitter"/>
              </a:rPr>
              <a:t>IV - Prestem à administração do </a:t>
            </a:r>
            <a:r>
              <a:rPr lang="pt-BR" sz="1600" b="0" i="0" u="none" strike="noStrike" cap="none" dirty="0" err="1">
                <a:solidFill>
                  <a:srgbClr val="22304F"/>
                </a:solidFill>
                <a:latin typeface="Bitter"/>
                <a:ea typeface="Bitter"/>
                <a:cs typeface="Bitter"/>
                <a:sym typeface="Bitter"/>
              </a:rPr>
              <a:t>impôsto</a:t>
            </a:r>
            <a:r>
              <a:rPr lang="pt-BR" sz="1600" b="0" i="0" u="none" strike="noStrike" cap="none" dirty="0">
                <a:solidFill>
                  <a:srgbClr val="22304F"/>
                </a:solidFill>
                <a:latin typeface="Bitter"/>
                <a:ea typeface="Bitter"/>
                <a:cs typeface="Bitter"/>
                <a:sym typeface="Bitter"/>
              </a:rPr>
              <a:t> as informações determinadas pela lei e recolham os tributos arrecadados </a:t>
            </a:r>
            <a:r>
              <a:rPr lang="pt-BR" sz="1600" b="0" i="0" u="none" strike="noStrike" cap="none" dirty="0" err="1">
                <a:solidFill>
                  <a:srgbClr val="22304F"/>
                </a:solidFill>
                <a:latin typeface="Bitter"/>
                <a:ea typeface="Bitter"/>
                <a:cs typeface="Bitter"/>
                <a:sym typeface="Bitter"/>
              </a:rPr>
              <a:t>sôbre</a:t>
            </a:r>
            <a:r>
              <a:rPr lang="pt-BR" sz="1600" b="0" i="0" u="none" strike="noStrike" cap="none" dirty="0">
                <a:solidFill>
                  <a:srgbClr val="22304F"/>
                </a:solidFill>
                <a:latin typeface="Bitter"/>
                <a:ea typeface="Bitter"/>
                <a:cs typeface="Bitter"/>
                <a:sym typeface="Bitter"/>
              </a:rPr>
              <a:t> os rendimentos por elas pagos.           (Revogado pela Lei nº 9.532, de 1997)       (Produção de efeito)</a:t>
            </a:r>
          </a:p>
          <a:p>
            <a:pPr marL="114300" marR="0" lvl="0" algn="just" rtl="0">
              <a:lnSpc>
                <a:spcPct val="150000"/>
              </a:lnSpc>
              <a:spcBef>
                <a:spcPts val="0"/>
              </a:spcBef>
              <a:spcAft>
                <a:spcPts val="0"/>
              </a:spcAft>
              <a:buClr>
                <a:srgbClr val="22304F"/>
              </a:buClr>
              <a:buSzPts val="1800"/>
            </a:pPr>
            <a:r>
              <a:rPr lang="pt-BR" sz="1600" b="0" i="0" u="none" strike="noStrike" cap="none" dirty="0">
                <a:solidFill>
                  <a:srgbClr val="22304F"/>
                </a:solidFill>
                <a:latin typeface="Bitter"/>
                <a:ea typeface="Bitter"/>
                <a:cs typeface="Bitter"/>
                <a:sym typeface="Bitter"/>
              </a:rPr>
              <a:t>§ 1º As pessoas jurídicas referidas neste artigo que deixarem de satisfazer às condições constantes dos </a:t>
            </a:r>
            <a:r>
              <a:rPr lang="pt-BR" sz="1600" b="0" i="0" u="none" strike="noStrike" cap="none" dirty="0" err="1">
                <a:solidFill>
                  <a:srgbClr val="22304F"/>
                </a:solidFill>
                <a:latin typeface="Bitter"/>
                <a:ea typeface="Bitter"/>
                <a:cs typeface="Bitter"/>
                <a:sym typeface="Bitter"/>
              </a:rPr>
              <a:t>ítens</a:t>
            </a:r>
            <a:r>
              <a:rPr lang="pt-BR" sz="1600" b="0" i="0" u="none" strike="noStrike" cap="none" dirty="0">
                <a:solidFill>
                  <a:srgbClr val="22304F"/>
                </a:solidFill>
                <a:latin typeface="Bitter"/>
                <a:ea typeface="Bitter"/>
                <a:cs typeface="Bitter"/>
                <a:sym typeface="Bitter"/>
              </a:rPr>
              <a:t> I e II perderão, de pleno direito, a isenção.           (Revogado pela Lei nº 9.532, de 1997)        (Produção de efeito) (...).”</a:t>
            </a:r>
          </a:p>
          <a:p>
            <a:pPr marL="457200" marR="0" lvl="0" indent="-342900" algn="just" rtl="0">
              <a:lnSpc>
                <a:spcPct val="150000"/>
              </a:lnSpc>
              <a:spcBef>
                <a:spcPts val="0"/>
              </a:spcBef>
              <a:spcAft>
                <a:spcPts val="0"/>
              </a:spcAft>
              <a:buClr>
                <a:srgbClr val="22304F"/>
              </a:buClr>
              <a:buSzPts val="1800"/>
              <a:buFont typeface="Bitter"/>
              <a:buChar char="●"/>
            </a:pPr>
            <a:endParaRPr lang="en-US" sz="1800" b="0" i="0" u="none" strike="noStrike" cap="none" dirty="0">
              <a:solidFill>
                <a:srgbClr val="22304F"/>
              </a:solidFill>
              <a:latin typeface="Bitter"/>
              <a:ea typeface="Bitter"/>
              <a:cs typeface="Bitter"/>
              <a:sym typeface="Bitter"/>
            </a:endParaRPr>
          </a:p>
        </p:txBody>
      </p:sp>
      <p:sp>
        <p:nvSpPr>
          <p:cNvPr id="160" name="Google Shape;160;p20"/>
          <p:cNvSpPr/>
          <p:nvPr/>
        </p:nvSpPr>
        <p:spPr>
          <a:xfrm>
            <a:off x="10120964" y="168463"/>
            <a:ext cx="806100" cy="97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5030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8" name="Google Shape;158;p20"/>
          <p:cNvSpPr/>
          <p:nvPr/>
        </p:nvSpPr>
        <p:spPr>
          <a:xfrm>
            <a:off x="577000" y="273773"/>
            <a:ext cx="9543964" cy="5067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2600"/>
              <a:buFont typeface="Arial"/>
              <a:buNone/>
            </a:pPr>
            <a:r>
              <a:rPr lang="en-US" sz="2800" b="0" i="0" u="none" strike="noStrike" cap="all" dirty="0" err="1">
                <a:solidFill>
                  <a:srgbClr val="22304F"/>
                </a:solidFill>
                <a:latin typeface="Bitter"/>
                <a:ea typeface="Bitter"/>
                <a:cs typeface="Bitter"/>
                <a:sym typeface="Bitter"/>
              </a:rPr>
              <a:t>Tributação</a:t>
            </a:r>
            <a:r>
              <a:rPr lang="en-US" sz="2800" b="0" i="0" u="none" strike="noStrike" cap="all" dirty="0">
                <a:solidFill>
                  <a:srgbClr val="22304F"/>
                </a:solidFill>
                <a:latin typeface="Bitter"/>
                <a:ea typeface="Bitter"/>
                <a:cs typeface="Bitter"/>
                <a:sym typeface="Bitter"/>
              </a:rPr>
              <a:t> das </a:t>
            </a:r>
            <a:r>
              <a:rPr lang="en-US" sz="2800" b="0" i="0" u="none" strike="noStrike" cap="all" dirty="0" err="1">
                <a:solidFill>
                  <a:srgbClr val="22304F"/>
                </a:solidFill>
                <a:latin typeface="Bitter"/>
                <a:ea typeface="Bitter"/>
                <a:cs typeface="Bitter"/>
                <a:sym typeface="Bitter"/>
              </a:rPr>
              <a:t>Associações</a:t>
            </a:r>
            <a:r>
              <a:rPr lang="en-US" sz="2800" b="0" i="0" u="none" strike="noStrike" cap="all" dirty="0">
                <a:solidFill>
                  <a:srgbClr val="22304F"/>
                </a:solidFill>
                <a:latin typeface="Bitter"/>
                <a:ea typeface="Bitter"/>
                <a:cs typeface="Bitter"/>
                <a:sym typeface="Bitter"/>
              </a:rPr>
              <a:t> </a:t>
            </a:r>
            <a:r>
              <a:rPr lang="en-US" sz="2800" b="0" i="0" u="none" strike="noStrike" cap="all" dirty="0" err="1">
                <a:solidFill>
                  <a:srgbClr val="22304F"/>
                </a:solidFill>
                <a:latin typeface="Bitter"/>
                <a:ea typeface="Bitter"/>
                <a:cs typeface="Bitter"/>
                <a:sym typeface="Bitter"/>
              </a:rPr>
              <a:t>Civis</a:t>
            </a:r>
            <a:r>
              <a:rPr lang="en-US" sz="2800" b="0" i="0" u="none" strike="noStrike" cap="all" dirty="0">
                <a:solidFill>
                  <a:srgbClr val="22304F"/>
                </a:solidFill>
                <a:latin typeface="Bitter"/>
                <a:ea typeface="Bitter"/>
                <a:cs typeface="Bitter"/>
                <a:sym typeface="Bitter"/>
              </a:rPr>
              <a:t> </a:t>
            </a:r>
            <a:r>
              <a:rPr lang="en-US" sz="2800" b="0" i="0" u="none" strike="noStrike" cap="all" dirty="0" err="1">
                <a:solidFill>
                  <a:srgbClr val="22304F"/>
                </a:solidFill>
                <a:latin typeface="Bitter"/>
                <a:ea typeface="Bitter"/>
                <a:cs typeface="Bitter"/>
                <a:sym typeface="Bitter"/>
              </a:rPr>
              <a:t>sem</a:t>
            </a:r>
            <a:r>
              <a:rPr lang="en-US" sz="2800" b="0" i="0" u="none" strike="noStrike" cap="all" dirty="0">
                <a:solidFill>
                  <a:srgbClr val="22304F"/>
                </a:solidFill>
                <a:latin typeface="Bitter"/>
                <a:ea typeface="Bitter"/>
                <a:cs typeface="Bitter"/>
                <a:sym typeface="Bitter"/>
              </a:rPr>
              <a:t> Fins </a:t>
            </a:r>
            <a:r>
              <a:rPr lang="en-US" sz="2800" b="0" i="0" u="none" strike="noStrike" cap="all" dirty="0" err="1">
                <a:solidFill>
                  <a:srgbClr val="22304F"/>
                </a:solidFill>
                <a:latin typeface="Bitter"/>
                <a:ea typeface="Bitter"/>
                <a:cs typeface="Bitter"/>
                <a:sym typeface="Bitter"/>
              </a:rPr>
              <a:t>Lucrativos</a:t>
            </a:r>
            <a:endParaRPr sz="2600" b="1" i="0" u="none" strike="noStrike" cap="all" dirty="0">
              <a:solidFill>
                <a:srgbClr val="B2954A"/>
              </a:solidFill>
              <a:latin typeface="Bitter"/>
              <a:ea typeface="Bitter"/>
              <a:cs typeface="Bitter"/>
              <a:sym typeface="Bitter"/>
            </a:endParaRPr>
          </a:p>
        </p:txBody>
      </p:sp>
      <p:sp>
        <p:nvSpPr>
          <p:cNvPr id="159" name="Google Shape;159;p20"/>
          <p:cNvSpPr/>
          <p:nvPr/>
        </p:nvSpPr>
        <p:spPr>
          <a:xfrm>
            <a:off x="576998" y="1352864"/>
            <a:ext cx="11199364" cy="4823082"/>
          </a:xfrm>
          <a:prstGeom prst="rect">
            <a:avLst/>
          </a:prstGeom>
          <a:noFill/>
          <a:ln>
            <a:noFill/>
          </a:ln>
        </p:spPr>
        <p:txBody>
          <a:bodyPr spcFirstLastPara="1" wrap="square" lIns="91425" tIns="45700" rIns="91425" bIns="45700" anchor="t" anchorCtr="0">
            <a:noAutofit/>
          </a:bodyPr>
          <a:lstStyle/>
          <a:p>
            <a:pPr marL="114300" marR="0" lvl="0" algn="just" rtl="0">
              <a:lnSpc>
                <a:spcPct val="150000"/>
              </a:lnSpc>
              <a:spcBef>
                <a:spcPts val="0"/>
              </a:spcBef>
              <a:spcAft>
                <a:spcPts val="0"/>
              </a:spcAft>
              <a:buClr>
                <a:srgbClr val="22304F"/>
              </a:buClr>
              <a:buSzPts val="1800"/>
            </a:pPr>
            <a:r>
              <a:rPr lang="pt-BR" sz="1800" b="0" i="0" u="none" strike="noStrike" cap="none" dirty="0">
                <a:solidFill>
                  <a:srgbClr val="22304F"/>
                </a:solidFill>
                <a:latin typeface="Bitter"/>
                <a:ea typeface="Bitter"/>
                <a:cs typeface="Bitter"/>
                <a:sym typeface="Bitter"/>
              </a:rPr>
              <a:t>Lei nº 9.532/97:</a:t>
            </a:r>
          </a:p>
          <a:p>
            <a:pPr marL="114300" marR="0" lvl="0" algn="just" rtl="0">
              <a:lnSpc>
                <a:spcPct val="150000"/>
              </a:lnSpc>
              <a:spcBef>
                <a:spcPts val="0"/>
              </a:spcBef>
              <a:spcAft>
                <a:spcPts val="0"/>
              </a:spcAft>
              <a:buClr>
                <a:srgbClr val="22304F"/>
              </a:buClr>
              <a:buSzPts val="1800"/>
            </a:pPr>
            <a:r>
              <a:rPr lang="pt-BR" sz="800" b="0" i="0" u="none" strike="noStrike" cap="none" dirty="0">
                <a:solidFill>
                  <a:srgbClr val="22304F"/>
                </a:solidFill>
                <a:latin typeface="Bitter"/>
                <a:ea typeface="Bitter"/>
                <a:cs typeface="Bitter"/>
                <a:sym typeface="Bitter"/>
              </a:rPr>
              <a:t> </a:t>
            </a:r>
          </a:p>
          <a:p>
            <a:pPr marL="114300" marR="0" lvl="0" algn="just" rtl="0">
              <a:lnSpc>
                <a:spcPct val="150000"/>
              </a:lnSpc>
              <a:spcBef>
                <a:spcPts val="0"/>
              </a:spcBef>
              <a:spcAft>
                <a:spcPts val="0"/>
              </a:spcAft>
              <a:buClr>
                <a:srgbClr val="22304F"/>
              </a:buClr>
              <a:buSzPts val="1800"/>
            </a:pPr>
            <a:r>
              <a:rPr lang="pt-BR" sz="1500" b="0" i="0" u="none" strike="noStrike" cap="none" dirty="0">
                <a:solidFill>
                  <a:srgbClr val="22304F"/>
                </a:solidFill>
                <a:latin typeface="Bitter"/>
                <a:ea typeface="Bitter"/>
                <a:cs typeface="Bitter"/>
                <a:sym typeface="Bitter"/>
              </a:rPr>
              <a:t>“Art. 18. Fica revogada a isenção concedida em virtude do art. 30 da Lei nº 4.506, de 1964, e alterações posteriores, às entidades que se dediquem às seguintes atividades:</a:t>
            </a:r>
          </a:p>
          <a:p>
            <a:pPr marL="114300" marR="0" lvl="0" algn="just" rtl="0">
              <a:lnSpc>
                <a:spcPct val="150000"/>
              </a:lnSpc>
              <a:spcBef>
                <a:spcPts val="0"/>
              </a:spcBef>
              <a:spcAft>
                <a:spcPts val="0"/>
              </a:spcAft>
              <a:buClr>
                <a:srgbClr val="22304F"/>
              </a:buClr>
              <a:buSzPts val="1800"/>
            </a:pPr>
            <a:r>
              <a:rPr lang="pt-BR" sz="1500" b="0" i="0" u="none" strike="noStrike" cap="none" dirty="0">
                <a:solidFill>
                  <a:srgbClr val="22304F"/>
                </a:solidFill>
                <a:latin typeface="Bitter"/>
                <a:ea typeface="Bitter"/>
                <a:cs typeface="Bitter"/>
                <a:sym typeface="Bitter"/>
              </a:rPr>
              <a:t>I - educacionais;</a:t>
            </a:r>
          </a:p>
          <a:p>
            <a:pPr marL="114300" marR="0" lvl="0" algn="just" rtl="0">
              <a:lnSpc>
                <a:spcPct val="150000"/>
              </a:lnSpc>
              <a:spcBef>
                <a:spcPts val="0"/>
              </a:spcBef>
              <a:spcAft>
                <a:spcPts val="0"/>
              </a:spcAft>
              <a:buClr>
                <a:srgbClr val="22304F"/>
              </a:buClr>
              <a:buSzPts val="1800"/>
            </a:pPr>
            <a:r>
              <a:rPr lang="pt-BR" sz="1500" b="0" i="0" u="none" strike="noStrike" cap="none" dirty="0">
                <a:solidFill>
                  <a:srgbClr val="22304F"/>
                </a:solidFill>
                <a:latin typeface="Bitter"/>
                <a:ea typeface="Bitter"/>
                <a:cs typeface="Bitter"/>
                <a:sym typeface="Bitter"/>
              </a:rPr>
              <a:t>II - de assistência à saúde;</a:t>
            </a:r>
          </a:p>
          <a:p>
            <a:pPr marL="114300" marR="0" lvl="0" algn="just" rtl="0">
              <a:lnSpc>
                <a:spcPct val="150000"/>
              </a:lnSpc>
              <a:spcBef>
                <a:spcPts val="0"/>
              </a:spcBef>
              <a:spcAft>
                <a:spcPts val="0"/>
              </a:spcAft>
              <a:buClr>
                <a:srgbClr val="22304F"/>
              </a:buClr>
              <a:buSzPts val="1800"/>
            </a:pPr>
            <a:r>
              <a:rPr lang="pt-BR" sz="1500" b="0" i="0" u="none" strike="noStrike" cap="none" dirty="0">
                <a:solidFill>
                  <a:srgbClr val="22304F"/>
                </a:solidFill>
                <a:latin typeface="Bitter"/>
                <a:ea typeface="Bitter"/>
                <a:cs typeface="Bitter"/>
                <a:sym typeface="Bitter"/>
              </a:rPr>
              <a:t>III - de administração de planos de saúde;</a:t>
            </a:r>
          </a:p>
          <a:p>
            <a:pPr marL="114300" marR="0" lvl="0" algn="just" rtl="0">
              <a:lnSpc>
                <a:spcPct val="150000"/>
              </a:lnSpc>
              <a:spcBef>
                <a:spcPts val="0"/>
              </a:spcBef>
              <a:spcAft>
                <a:spcPts val="0"/>
              </a:spcAft>
              <a:buClr>
                <a:srgbClr val="22304F"/>
              </a:buClr>
              <a:buSzPts val="1800"/>
            </a:pPr>
            <a:r>
              <a:rPr lang="pt-BR" sz="1500" b="0" i="0" u="none" strike="noStrike" cap="none" dirty="0">
                <a:solidFill>
                  <a:srgbClr val="22304F"/>
                </a:solidFill>
                <a:latin typeface="Bitter"/>
                <a:ea typeface="Bitter"/>
                <a:cs typeface="Bitter"/>
                <a:sym typeface="Bitter"/>
              </a:rPr>
              <a:t>IV - de prática desportiva, de caráter profissional;</a:t>
            </a:r>
          </a:p>
          <a:p>
            <a:pPr marL="114300" marR="0" lvl="0" algn="just" rtl="0">
              <a:lnSpc>
                <a:spcPct val="150000"/>
              </a:lnSpc>
              <a:spcBef>
                <a:spcPts val="0"/>
              </a:spcBef>
              <a:spcAft>
                <a:spcPts val="0"/>
              </a:spcAft>
              <a:buClr>
                <a:srgbClr val="22304F"/>
              </a:buClr>
              <a:buSzPts val="1800"/>
            </a:pPr>
            <a:r>
              <a:rPr lang="pt-BR" sz="1500" b="0" i="0" u="none" strike="noStrike" cap="none" dirty="0">
                <a:solidFill>
                  <a:srgbClr val="22304F"/>
                </a:solidFill>
                <a:latin typeface="Bitter"/>
                <a:ea typeface="Bitter"/>
                <a:cs typeface="Bitter"/>
                <a:sym typeface="Bitter"/>
              </a:rPr>
              <a:t>V - de administração do desporto.</a:t>
            </a:r>
          </a:p>
          <a:p>
            <a:pPr marL="114300" marR="0" lvl="0" algn="just" rtl="0">
              <a:lnSpc>
                <a:spcPct val="150000"/>
              </a:lnSpc>
              <a:spcBef>
                <a:spcPts val="0"/>
              </a:spcBef>
              <a:spcAft>
                <a:spcPts val="0"/>
              </a:spcAft>
              <a:buClr>
                <a:srgbClr val="22304F"/>
              </a:buClr>
              <a:buSzPts val="1800"/>
            </a:pPr>
            <a:r>
              <a:rPr lang="pt-BR" sz="1500" b="0" i="0" u="none" strike="noStrike" cap="none" dirty="0">
                <a:solidFill>
                  <a:srgbClr val="22304F"/>
                </a:solidFill>
                <a:latin typeface="Bitter"/>
                <a:ea typeface="Bitter"/>
                <a:cs typeface="Bitter"/>
                <a:sym typeface="Bitter"/>
              </a:rPr>
              <a:t>Parágrafo único. </a:t>
            </a:r>
            <a:r>
              <a:rPr lang="pt-BR" sz="1500" b="1" i="0" u="none" strike="noStrike" cap="none" dirty="0">
                <a:solidFill>
                  <a:srgbClr val="22304F"/>
                </a:solidFill>
                <a:latin typeface="Bitter"/>
                <a:ea typeface="Bitter"/>
                <a:cs typeface="Bitter"/>
                <a:sym typeface="Bitter"/>
              </a:rPr>
              <a:t>O disposto neste artigo não elide a fruição, conforme o caso, de imunidade ou isenção por entidade que se enquadrar nas condições do art. 12 ou do art. 15</a:t>
            </a:r>
            <a:r>
              <a:rPr lang="pt-BR" sz="1500" b="0" i="0" u="none" strike="noStrike" cap="none" dirty="0">
                <a:solidFill>
                  <a:srgbClr val="22304F"/>
                </a:solidFill>
                <a:latin typeface="Bitter"/>
                <a:ea typeface="Bitter"/>
                <a:cs typeface="Bitter"/>
                <a:sym typeface="Bitter"/>
              </a:rPr>
              <a:t>.” (destaques acrescidos)</a:t>
            </a:r>
          </a:p>
          <a:p>
            <a:pPr marL="114300" marR="0" lvl="0" algn="just" rtl="0">
              <a:lnSpc>
                <a:spcPct val="150000"/>
              </a:lnSpc>
              <a:spcBef>
                <a:spcPts val="0"/>
              </a:spcBef>
              <a:spcAft>
                <a:spcPts val="0"/>
              </a:spcAft>
              <a:buClr>
                <a:srgbClr val="22304F"/>
              </a:buClr>
              <a:buSzPts val="1800"/>
            </a:pPr>
            <a:r>
              <a:rPr lang="pt-BR" sz="1500" b="0" i="0" u="none" strike="noStrike" cap="none" dirty="0">
                <a:solidFill>
                  <a:srgbClr val="22304F"/>
                </a:solidFill>
                <a:latin typeface="Bitter"/>
                <a:ea typeface="Bitter"/>
                <a:cs typeface="Bitter"/>
                <a:sym typeface="Bitter"/>
              </a:rPr>
              <a:t> </a:t>
            </a:r>
          </a:p>
          <a:p>
            <a:pPr marL="114300" marR="0" lvl="0" algn="just" rtl="0">
              <a:lnSpc>
                <a:spcPct val="150000"/>
              </a:lnSpc>
              <a:spcBef>
                <a:spcPts val="0"/>
              </a:spcBef>
              <a:spcAft>
                <a:spcPts val="0"/>
              </a:spcAft>
              <a:buClr>
                <a:srgbClr val="22304F"/>
              </a:buClr>
              <a:buSzPts val="1800"/>
            </a:pPr>
            <a:r>
              <a:rPr lang="pt-BR" sz="1500" b="1" i="0" u="none" strike="noStrike" cap="none" dirty="0">
                <a:solidFill>
                  <a:srgbClr val="22304F"/>
                </a:solidFill>
                <a:latin typeface="Bitter"/>
                <a:ea typeface="Bitter"/>
                <a:cs typeface="Bitter"/>
                <a:sym typeface="Bitter"/>
              </a:rPr>
              <a:t>PARÁGRAFO ÚNICO QUE NÃO CONSTAVA DO TEXTO DA MP 1602/97, CONVERTIDA NA LEI 9.532/97, O QUAL FOI INCLUÍDO PELO CONGRESSO NACIONAL, SEM REGISTRO DE EMENDA NESSE SENTIDO</a:t>
            </a:r>
          </a:p>
          <a:p>
            <a:pPr marL="457200" marR="0" lvl="0" indent="-342900" algn="just" rtl="0">
              <a:lnSpc>
                <a:spcPct val="150000"/>
              </a:lnSpc>
              <a:spcBef>
                <a:spcPts val="0"/>
              </a:spcBef>
              <a:spcAft>
                <a:spcPts val="0"/>
              </a:spcAft>
              <a:buClr>
                <a:srgbClr val="22304F"/>
              </a:buClr>
              <a:buSzPts val="1800"/>
              <a:buFont typeface="Bitter"/>
              <a:buChar char="●"/>
            </a:pPr>
            <a:endParaRPr lang="en-US" sz="1800" b="0" i="0" u="none" strike="noStrike" cap="none" dirty="0">
              <a:solidFill>
                <a:srgbClr val="22304F"/>
              </a:solidFill>
              <a:latin typeface="Bitter"/>
              <a:ea typeface="Bitter"/>
              <a:cs typeface="Bitter"/>
              <a:sym typeface="Bitter"/>
            </a:endParaRPr>
          </a:p>
        </p:txBody>
      </p:sp>
      <p:sp>
        <p:nvSpPr>
          <p:cNvPr id="160" name="Google Shape;160;p20"/>
          <p:cNvSpPr/>
          <p:nvPr/>
        </p:nvSpPr>
        <p:spPr>
          <a:xfrm>
            <a:off x="10120964" y="168463"/>
            <a:ext cx="806100" cy="97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7263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0"/>
          <p:cNvSpPr txBox="1"/>
          <p:nvPr/>
        </p:nvSpPr>
        <p:spPr>
          <a:xfrm>
            <a:off x="576998" y="6175946"/>
            <a:ext cx="66351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400" b="0" i="0" u="none" strike="noStrike" cap="none" dirty="0">
              <a:solidFill>
                <a:srgbClr val="000000"/>
              </a:solidFill>
              <a:latin typeface="Arial"/>
              <a:ea typeface="Arial"/>
              <a:cs typeface="Arial"/>
              <a:sym typeface="Arial"/>
            </a:endParaRPr>
          </a:p>
        </p:txBody>
      </p:sp>
      <p:sp>
        <p:nvSpPr>
          <p:cNvPr id="157" name="Google Shape;157;p20"/>
          <p:cNvSpPr txBox="1"/>
          <p:nvPr/>
        </p:nvSpPr>
        <p:spPr>
          <a:xfrm>
            <a:off x="430968" y="6462147"/>
            <a:ext cx="66351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B18D32"/>
              </a:solidFill>
              <a:latin typeface="Arial"/>
              <a:ea typeface="Arial"/>
              <a:cs typeface="Arial"/>
              <a:sym typeface="Arial"/>
            </a:endParaRPr>
          </a:p>
        </p:txBody>
      </p:sp>
      <p:sp>
        <p:nvSpPr>
          <p:cNvPr id="158" name="Google Shape;158;p20"/>
          <p:cNvSpPr/>
          <p:nvPr/>
        </p:nvSpPr>
        <p:spPr>
          <a:xfrm>
            <a:off x="577000" y="243763"/>
            <a:ext cx="9543964" cy="5067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2600"/>
              <a:buFont typeface="Arial"/>
              <a:buNone/>
            </a:pPr>
            <a:r>
              <a:rPr lang="en-US" sz="2800" b="0" i="0" u="none" strike="noStrike" cap="all" dirty="0" err="1">
                <a:solidFill>
                  <a:srgbClr val="22304F"/>
                </a:solidFill>
                <a:latin typeface="Bitter"/>
                <a:ea typeface="Bitter"/>
                <a:cs typeface="Bitter"/>
                <a:sym typeface="Bitter"/>
              </a:rPr>
              <a:t>Tributação</a:t>
            </a:r>
            <a:r>
              <a:rPr lang="en-US" sz="2800" b="0" i="0" u="none" strike="noStrike" cap="all" dirty="0">
                <a:solidFill>
                  <a:srgbClr val="22304F"/>
                </a:solidFill>
                <a:latin typeface="Bitter"/>
                <a:ea typeface="Bitter"/>
                <a:cs typeface="Bitter"/>
                <a:sym typeface="Bitter"/>
              </a:rPr>
              <a:t> das </a:t>
            </a:r>
            <a:r>
              <a:rPr lang="en-US" sz="2800" b="0" i="0" u="none" strike="noStrike" cap="all" dirty="0" err="1">
                <a:solidFill>
                  <a:srgbClr val="22304F"/>
                </a:solidFill>
                <a:latin typeface="Bitter"/>
                <a:ea typeface="Bitter"/>
                <a:cs typeface="Bitter"/>
                <a:sym typeface="Bitter"/>
              </a:rPr>
              <a:t>Associações</a:t>
            </a:r>
            <a:r>
              <a:rPr lang="en-US" sz="2800" b="0" i="0" u="none" strike="noStrike" cap="all" dirty="0">
                <a:solidFill>
                  <a:srgbClr val="22304F"/>
                </a:solidFill>
                <a:latin typeface="Bitter"/>
                <a:ea typeface="Bitter"/>
                <a:cs typeface="Bitter"/>
                <a:sym typeface="Bitter"/>
              </a:rPr>
              <a:t> </a:t>
            </a:r>
            <a:r>
              <a:rPr lang="en-US" sz="2800" b="0" i="0" u="none" strike="noStrike" cap="all" dirty="0" err="1">
                <a:solidFill>
                  <a:srgbClr val="22304F"/>
                </a:solidFill>
                <a:latin typeface="Bitter"/>
                <a:ea typeface="Bitter"/>
                <a:cs typeface="Bitter"/>
                <a:sym typeface="Bitter"/>
              </a:rPr>
              <a:t>Civis</a:t>
            </a:r>
            <a:r>
              <a:rPr lang="en-US" sz="2800" b="0" i="0" u="none" strike="noStrike" cap="all" dirty="0">
                <a:solidFill>
                  <a:srgbClr val="22304F"/>
                </a:solidFill>
                <a:latin typeface="Bitter"/>
                <a:ea typeface="Bitter"/>
                <a:cs typeface="Bitter"/>
                <a:sym typeface="Bitter"/>
              </a:rPr>
              <a:t> </a:t>
            </a:r>
            <a:r>
              <a:rPr lang="en-US" sz="2800" b="0" i="0" u="none" strike="noStrike" cap="all" dirty="0" err="1">
                <a:solidFill>
                  <a:srgbClr val="22304F"/>
                </a:solidFill>
                <a:latin typeface="Bitter"/>
                <a:ea typeface="Bitter"/>
                <a:cs typeface="Bitter"/>
                <a:sym typeface="Bitter"/>
              </a:rPr>
              <a:t>sem</a:t>
            </a:r>
            <a:r>
              <a:rPr lang="en-US" sz="2800" b="0" i="0" u="none" strike="noStrike" cap="all" dirty="0">
                <a:solidFill>
                  <a:srgbClr val="22304F"/>
                </a:solidFill>
                <a:latin typeface="Bitter"/>
                <a:ea typeface="Bitter"/>
                <a:cs typeface="Bitter"/>
                <a:sym typeface="Bitter"/>
              </a:rPr>
              <a:t> Fins </a:t>
            </a:r>
            <a:r>
              <a:rPr lang="en-US" sz="2800" b="0" i="0" u="none" strike="noStrike" cap="all" dirty="0" err="1">
                <a:solidFill>
                  <a:srgbClr val="22304F"/>
                </a:solidFill>
                <a:latin typeface="Bitter"/>
                <a:ea typeface="Bitter"/>
                <a:cs typeface="Bitter"/>
                <a:sym typeface="Bitter"/>
              </a:rPr>
              <a:t>Lucrativos</a:t>
            </a:r>
            <a:endParaRPr sz="2600" b="1" i="0" u="none" strike="noStrike" cap="all" dirty="0">
              <a:solidFill>
                <a:srgbClr val="B2954A"/>
              </a:solidFill>
              <a:latin typeface="Bitter"/>
              <a:ea typeface="Bitter"/>
              <a:cs typeface="Bitter"/>
              <a:sym typeface="Bitter"/>
            </a:endParaRPr>
          </a:p>
        </p:txBody>
      </p:sp>
      <p:sp>
        <p:nvSpPr>
          <p:cNvPr id="159" name="Google Shape;159;p20"/>
          <p:cNvSpPr/>
          <p:nvPr/>
        </p:nvSpPr>
        <p:spPr>
          <a:xfrm>
            <a:off x="576998" y="1260328"/>
            <a:ext cx="11199364" cy="4772517"/>
          </a:xfrm>
          <a:prstGeom prst="rect">
            <a:avLst/>
          </a:prstGeom>
          <a:noFill/>
          <a:ln>
            <a:noFill/>
          </a:ln>
        </p:spPr>
        <p:txBody>
          <a:bodyPr spcFirstLastPara="1" wrap="square" lIns="91425" tIns="45700" rIns="91425" bIns="45700" anchor="t" anchorCtr="0">
            <a:noAutofit/>
          </a:bodyPr>
          <a:lstStyle/>
          <a:p>
            <a:pPr marL="114300" marR="0" lvl="0" algn="just" rtl="0">
              <a:lnSpc>
                <a:spcPct val="150000"/>
              </a:lnSpc>
              <a:spcBef>
                <a:spcPts val="0"/>
              </a:spcBef>
              <a:spcAft>
                <a:spcPts val="0"/>
              </a:spcAft>
              <a:buClr>
                <a:srgbClr val="22304F"/>
              </a:buClr>
              <a:buSzPts val="1800"/>
            </a:pPr>
            <a:r>
              <a:rPr lang="pt-BR" sz="1800" b="0" i="0" u="none" strike="noStrike" cap="none" dirty="0">
                <a:solidFill>
                  <a:srgbClr val="22304F"/>
                </a:solidFill>
                <a:latin typeface="Bitter"/>
                <a:ea typeface="Bitter"/>
                <a:cs typeface="Bitter"/>
                <a:sym typeface="Bitter"/>
              </a:rPr>
              <a:t>Lei nº 9.532/97:</a:t>
            </a:r>
          </a:p>
          <a:p>
            <a:pPr marL="114300" marR="0" lvl="0" algn="just" rtl="0">
              <a:lnSpc>
                <a:spcPct val="150000"/>
              </a:lnSpc>
              <a:spcBef>
                <a:spcPts val="0"/>
              </a:spcBef>
              <a:spcAft>
                <a:spcPts val="0"/>
              </a:spcAft>
              <a:buClr>
                <a:srgbClr val="22304F"/>
              </a:buClr>
              <a:buSzPts val="1800"/>
            </a:pPr>
            <a:r>
              <a:rPr lang="pt-BR" sz="800" b="0" i="0" u="none" strike="noStrike" cap="none" dirty="0">
                <a:solidFill>
                  <a:srgbClr val="22304F"/>
                </a:solidFill>
                <a:latin typeface="Bitter"/>
                <a:ea typeface="Bitter"/>
                <a:cs typeface="Bitter"/>
                <a:sym typeface="Bitter"/>
              </a:rPr>
              <a:t> </a:t>
            </a:r>
          </a:p>
          <a:p>
            <a:pPr marL="114300" marR="0" lvl="0" algn="just" rtl="0">
              <a:lnSpc>
                <a:spcPct val="150000"/>
              </a:lnSpc>
              <a:spcBef>
                <a:spcPts val="0"/>
              </a:spcBef>
              <a:spcAft>
                <a:spcPts val="0"/>
              </a:spcAft>
              <a:buClr>
                <a:srgbClr val="22304F"/>
              </a:buClr>
              <a:buSzPts val="1800"/>
            </a:pPr>
            <a:r>
              <a:rPr lang="pt-BR" sz="1600" b="0" i="0" u="none" strike="noStrike" cap="none" dirty="0">
                <a:solidFill>
                  <a:srgbClr val="22304F"/>
                </a:solidFill>
                <a:latin typeface="Bitter"/>
                <a:ea typeface="Bitter"/>
                <a:cs typeface="Bitter"/>
                <a:sym typeface="Bitter"/>
              </a:rPr>
              <a:t>“Art. 15. </a:t>
            </a:r>
            <a:r>
              <a:rPr lang="pt-BR" sz="1600" b="1" i="0" u="none" strike="noStrike" cap="none" dirty="0">
                <a:solidFill>
                  <a:srgbClr val="22304F"/>
                </a:solidFill>
                <a:latin typeface="Bitter"/>
                <a:ea typeface="Bitter"/>
                <a:cs typeface="Bitter"/>
                <a:sym typeface="Bitter"/>
              </a:rPr>
              <a:t>Consideram-se isentas </a:t>
            </a:r>
            <a:r>
              <a:rPr lang="pt-BR" sz="1600" b="0" i="0" u="none" strike="noStrike" cap="none" dirty="0">
                <a:solidFill>
                  <a:srgbClr val="22304F"/>
                </a:solidFill>
                <a:latin typeface="Bitter"/>
                <a:ea typeface="Bitter"/>
                <a:cs typeface="Bitter"/>
                <a:sym typeface="Bitter"/>
              </a:rPr>
              <a:t>as instituições de caráter filantrópico, recreativo, cultural e científico e </a:t>
            </a:r>
            <a:r>
              <a:rPr lang="pt-BR" sz="1600" b="1" i="0" u="sng" strike="noStrike" cap="none" dirty="0">
                <a:solidFill>
                  <a:srgbClr val="22304F"/>
                </a:solidFill>
                <a:latin typeface="Bitter"/>
                <a:ea typeface="Bitter"/>
                <a:cs typeface="Bitter"/>
                <a:sym typeface="Bitter"/>
              </a:rPr>
              <a:t>as associações civis </a:t>
            </a:r>
            <a:r>
              <a:rPr lang="pt-BR" sz="1600" b="1" i="0" u="none" strike="noStrike" cap="none" dirty="0">
                <a:solidFill>
                  <a:srgbClr val="22304F"/>
                </a:solidFill>
                <a:latin typeface="Bitter"/>
                <a:ea typeface="Bitter"/>
                <a:cs typeface="Bitter"/>
                <a:sym typeface="Bitter"/>
              </a:rPr>
              <a:t>que prestem os serviços para os quais houverem sido instituídas e os coloquem à disposição do grupo de pessoas a que se destinam, </a:t>
            </a:r>
            <a:r>
              <a:rPr lang="pt-BR" sz="1600" b="1" i="0" u="sng" strike="noStrike" cap="none" dirty="0">
                <a:solidFill>
                  <a:srgbClr val="22304F"/>
                </a:solidFill>
                <a:latin typeface="Bitter"/>
                <a:ea typeface="Bitter"/>
                <a:cs typeface="Bitter"/>
                <a:sym typeface="Bitter"/>
              </a:rPr>
              <a:t>sem fins lucrativos</a:t>
            </a:r>
            <a:r>
              <a:rPr lang="pt-BR" sz="1600" b="0" i="0" u="none" strike="noStrike" cap="none" dirty="0">
                <a:solidFill>
                  <a:srgbClr val="22304F"/>
                </a:solidFill>
                <a:latin typeface="Bitter"/>
                <a:ea typeface="Bitter"/>
                <a:cs typeface="Bitter"/>
                <a:sym typeface="Bitter"/>
              </a:rPr>
              <a:t>. (Vide Medida Provisória nº 2158-35, de 2001)</a:t>
            </a:r>
          </a:p>
          <a:p>
            <a:pPr marL="114300" marR="0" lvl="0" algn="just" rtl="0">
              <a:lnSpc>
                <a:spcPct val="150000"/>
              </a:lnSpc>
              <a:spcBef>
                <a:spcPts val="0"/>
              </a:spcBef>
              <a:spcAft>
                <a:spcPts val="0"/>
              </a:spcAft>
              <a:buClr>
                <a:srgbClr val="22304F"/>
              </a:buClr>
              <a:buSzPts val="1800"/>
            </a:pPr>
            <a:r>
              <a:rPr lang="pt-BR" sz="1600" b="0" i="0" u="none" strike="noStrike" cap="none" dirty="0">
                <a:solidFill>
                  <a:srgbClr val="22304F"/>
                </a:solidFill>
                <a:latin typeface="Bitter"/>
                <a:ea typeface="Bitter"/>
                <a:cs typeface="Bitter"/>
                <a:sym typeface="Bitter"/>
              </a:rPr>
              <a:t>§ 1º A isenção a que se refere este artigo aplica-se, exclusivamente, em relação ao </a:t>
            </a:r>
            <a:r>
              <a:rPr lang="pt-BR" sz="1600" b="1" i="0" u="none" strike="noStrike" cap="none" dirty="0">
                <a:solidFill>
                  <a:srgbClr val="22304F"/>
                </a:solidFill>
                <a:latin typeface="Bitter"/>
                <a:ea typeface="Bitter"/>
                <a:cs typeface="Bitter"/>
                <a:sym typeface="Bitter"/>
              </a:rPr>
              <a:t>imposto de renda da pessoa jurídica</a:t>
            </a:r>
            <a:r>
              <a:rPr lang="pt-BR" sz="1600" b="0" i="0" u="none" strike="noStrike" cap="none" dirty="0">
                <a:solidFill>
                  <a:srgbClr val="22304F"/>
                </a:solidFill>
                <a:latin typeface="Bitter"/>
                <a:ea typeface="Bitter"/>
                <a:cs typeface="Bitter"/>
                <a:sym typeface="Bitter"/>
              </a:rPr>
              <a:t> e à </a:t>
            </a:r>
            <a:r>
              <a:rPr lang="pt-BR" sz="1600" b="1" i="0" u="none" strike="noStrike" cap="none" dirty="0">
                <a:solidFill>
                  <a:srgbClr val="22304F"/>
                </a:solidFill>
                <a:latin typeface="Bitter"/>
                <a:ea typeface="Bitter"/>
                <a:cs typeface="Bitter"/>
                <a:sym typeface="Bitter"/>
              </a:rPr>
              <a:t>contribuição social sobre o lucro líquido</a:t>
            </a:r>
            <a:r>
              <a:rPr lang="pt-BR" sz="1600" b="0" i="0" u="none" strike="noStrike" cap="none" dirty="0">
                <a:solidFill>
                  <a:srgbClr val="22304F"/>
                </a:solidFill>
                <a:latin typeface="Bitter"/>
                <a:ea typeface="Bitter"/>
                <a:cs typeface="Bitter"/>
                <a:sym typeface="Bitter"/>
              </a:rPr>
              <a:t>, observado o disposto no parágrafo </a:t>
            </a:r>
            <a:r>
              <a:rPr lang="pt-BR" sz="1600" b="0" i="0" u="none" strike="noStrike" cap="none" dirty="0" err="1">
                <a:solidFill>
                  <a:srgbClr val="22304F"/>
                </a:solidFill>
                <a:latin typeface="Bitter"/>
                <a:ea typeface="Bitter"/>
                <a:cs typeface="Bitter"/>
                <a:sym typeface="Bitter"/>
              </a:rPr>
              <a:t>subseqüente</a:t>
            </a:r>
            <a:r>
              <a:rPr lang="pt-BR" sz="1600" b="0" i="0" u="none" strike="noStrike" cap="none" dirty="0">
                <a:solidFill>
                  <a:srgbClr val="22304F"/>
                </a:solidFill>
                <a:latin typeface="Bitter"/>
                <a:ea typeface="Bitter"/>
                <a:cs typeface="Bitter"/>
                <a:sym typeface="Bitter"/>
              </a:rPr>
              <a:t>.</a:t>
            </a:r>
          </a:p>
          <a:p>
            <a:pPr marL="114300" marR="0" lvl="0" algn="just" rtl="0">
              <a:lnSpc>
                <a:spcPct val="150000"/>
              </a:lnSpc>
              <a:spcBef>
                <a:spcPts val="0"/>
              </a:spcBef>
              <a:spcAft>
                <a:spcPts val="0"/>
              </a:spcAft>
              <a:buClr>
                <a:srgbClr val="22304F"/>
              </a:buClr>
              <a:buSzPts val="1800"/>
            </a:pPr>
            <a:r>
              <a:rPr lang="pt-BR" sz="1600" b="0" i="0" u="none" strike="noStrike" cap="none" dirty="0">
                <a:solidFill>
                  <a:srgbClr val="22304F"/>
                </a:solidFill>
                <a:latin typeface="Bitter"/>
                <a:ea typeface="Bitter"/>
                <a:cs typeface="Bitter"/>
                <a:sym typeface="Bitter"/>
              </a:rPr>
              <a:t>§ 2º Não estão abrangidos pela isenção do imposto de renda os rendimentos e ganhos de capital auferidos em aplicações financeiras de renda fixa ou de renda variável.</a:t>
            </a:r>
          </a:p>
          <a:p>
            <a:pPr marL="114300" marR="0" lvl="0" algn="just" rtl="0">
              <a:lnSpc>
                <a:spcPct val="150000"/>
              </a:lnSpc>
              <a:spcBef>
                <a:spcPts val="0"/>
              </a:spcBef>
              <a:spcAft>
                <a:spcPts val="0"/>
              </a:spcAft>
              <a:buClr>
                <a:srgbClr val="22304F"/>
              </a:buClr>
              <a:buSzPts val="1800"/>
            </a:pPr>
            <a:r>
              <a:rPr lang="pt-BR" sz="1600" b="0" i="0" u="none" strike="noStrike" cap="none" dirty="0">
                <a:solidFill>
                  <a:srgbClr val="22304F"/>
                </a:solidFill>
                <a:latin typeface="Bitter"/>
                <a:ea typeface="Bitter"/>
                <a:cs typeface="Bitter"/>
                <a:sym typeface="Bitter"/>
              </a:rPr>
              <a:t>§ 3º Às instituições isentas aplicam-se as disposições do art. 12, § 2°, alíneas "a" a "e" e § 3° e dos </a:t>
            </a:r>
            <a:r>
              <a:rPr lang="pt-BR" sz="1600" b="0" i="0" u="none" strike="noStrike" cap="none" dirty="0" err="1">
                <a:solidFill>
                  <a:srgbClr val="22304F"/>
                </a:solidFill>
                <a:latin typeface="Bitter"/>
                <a:ea typeface="Bitter"/>
                <a:cs typeface="Bitter"/>
                <a:sym typeface="Bitter"/>
              </a:rPr>
              <a:t>arts</a:t>
            </a:r>
            <a:r>
              <a:rPr lang="pt-BR" sz="1600" b="0" i="0" u="none" strike="noStrike" cap="none" dirty="0">
                <a:solidFill>
                  <a:srgbClr val="22304F"/>
                </a:solidFill>
                <a:latin typeface="Bitter"/>
                <a:ea typeface="Bitter"/>
                <a:cs typeface="Bitter"/>
                <a:sym typeface="Bitter"/>
              </a:rPr>
              <a:t>. 13 e 14.” (destaques acrescidos)</a:t>
            </a:r>
          </a:p>
          <a:p>
            <a:pPr marL="457200" marR="0" lvl="0" indent="-342900" algn="just" rtl="0">
              <a:lnSpc>
                <a:spcPct val="150000"/>
              </a:lnSpc>
              <a:spcBef>
                <a:spcPts val="0"/>
              </a:spcBef>
              <a:spcAft>
                <a:spcPts val="0"/>
              </a:spcAft>
              <a:buClr>
                <a:srgbClr val="22304F"/>
              </a:buClr>
              <a:buSzPts val="1800"/>
              <a:buFont typeface="Bitter"/>
              <a:buChar char="●"/>
            </a:pPr>
            <a:endParaRPr lang="en-US" sz="1800" b="0" i="0" u="none" strike="noStrike" cap="none" dirty="0">
              <a:solidFill>
                <a:srgbClr val="22304F"/>
              </a:solidFill>
              <a:latin typeface="Bitter"/>
              <a:ea typeface="Bitter"/>
              <a:cs typeface="Bitter"/>
              <a:sym typeface="Bitter"/>
            </a:endParaRPr>
          </a:p>
        </p:txBody>
      </p:sp>
      <p:sp>
        <p:nvSpPr>
          <p:cNvPr id="160" name="Google Shape;160;p20"/>
          <p:cNvSpPr/>
          <p:nvPr/>
        </p:nvSpPr>
        <p:spPr>
          <a:xfrm>
            <a:off x="10120964" y="168463"/>
            <a:ext cx="806100" cy="97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8913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8" name="Google Shape;158;p20"/>
          <p:cNvSpPr/>
          <p:nvPr/>
        </p:nvSpPr>
        <p:spPr>
          <a:xfrm>
            <a:off x="577000" y="312754"/>
            <a:ext cx="9543964" cy="5067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2600"/>
              <a:buFont typeface="Arial"/>
              <a:buNone/>
            </a:pPr>
            <a:r>
              <a:rPr lang="en-US" sz="2800" b="0" i="0" u="none" strike="noStrike" cap="all" dirty="0" err="1">
                <a:solidFill>
                  <a:srgbClr val="22304F"/>
                </a:solidFill>
                <a:latin typeface="Bitter"/>
                <a:ea typeface="Bitter"/>
                <a:cs typeface="Bitter"/>
                <a:sym typeface="Bitter"/>
              </a:rPr>
              <a:t>Tributação</a:t>
            </a:r>
            <a:r>
              <a:rPr lang="en-US" sz="2800" b="0" i="0" u="none" strike="noStrike" cap="all" dirty="0">
                <a:solidFill>
                  <a:srgbClr val="22304F"/>
                </a:solidFill>
                <a:latin typeface="Bitter"/>
                <a:ea typeface="Bitter"/>
                <a:cs typeface="Bitter"/>
                <a:sym typeface="Bitter"/>
              </a:rPr>
              <a:t> das </a:t>
            </a:r>
            <a:r>
              <a:rPr lang="en-US" sz="2800" b="0" i="0" u="none" strike="noStrike" cap="all" dirty="0" err="1">
                <a:solidFill>
                  <a:srgbClr val="22304F"/>
                </a:solidFill>
                <a:latin typeface="Bitter"/>
                <a:ea typeface="Bitter"/>
                <a:cs typeface="Bitter"/>
                <a:sym typeface="Bitter"/>
              </a:rPr>
              <a:t>Associações</a:t>
            </a:r>
            <a:r>
              <a:rPr lang="en-US" sz="2800" b="0" i="0" u="none" strike="noStrike" cap="all" dirty="0">
                <a:solidFill>
                  <a:srgbClr val="22304F"/>
                </a:solidFill>
                <a:latin typeface="Bitter"/>
                <a:ea typeface="Bitter"/>
                <a:cs typeface="Bitter"/>
                <a:sym typeface="Bitter"/>
              </a:rPr>
              <a:t> </a:t>
            </a:r>
            <a:r>
              <a:rPr lang="en-US" sz="2800" b="0" i="0" u="none" strike="noStrike" cap="all" dirty="0" err="1">
                <a:solidFill>
                  <a:srgbClr val="22304F"/>
                </a:solidFill>
                <a:latin typeface="Bitter"/>
                <a:ea typeface="Bitter"/>
                <a:cs typeface="Bitter"/>
                <a:sym typeface="Bitter"/>
              </a:rPr>
              <a:t>Civis</a:t>
            </a:r>
            <a:r>
              <a:rPr lang="en-US" sz="2800" b="0" i="0" u="none" strike="noStrike" cap="all" dirty="0">
                <a:solidFill>
                  <a:srgbClr val="22304F"/>
                </a:solidFill>
                <a:latin typeface="Bitter"/>
                <a:ea typeface="Bitter"/>
                <a:cs typeface="Bitter"/>
                <a:sym typeface="Bitter"/>
              </a:rPr>
              <a:t> </a:t>
            </a:r>
            <a:r>
              <a:rPr lang="en-US" sz="2800" b="0" i="0" u="none" strike="noStrike" cap="all" dirty="0" err="1">
                <a:solidFill>
                  <a:srgbClr val="22304F"/>
                </a:solidFill>
                <a:latin typeface="Bitter"/>
                <a:ea typeface="Bitter"/>
                <a:cs typeface="Bitter"/>
                <a:sym typeface="Bitter"/>
              </a:rPr>
              <a:t>sem</a:t>
            </a:r>
            <a:r>
              <a:rPr lang="en-US" sz="2800" b="0" i="0" u="none" strike="noStrike" cap="all" dirty="0">
                <a:solidFill>
                  <a:srgbClr val="22304F"/>
                </a:solidFill>
                <a:latin typeface="Bitter"/>
                <a:ea typeface="Bitter"/>
                <a:cs typeface="Bitter"/>
                <a:sym typeface="Bitter"/>
              </a:rPr>
              <a:t> Fins </a:t>
            </a:r>
            <a:r>
              <a:rPr lang="en-US" sz="2800" b="0" i="0" u="none" strike="noStrike" cap="all" dirty="0" err="1">
                <a:solidFill>
                  <a:srgbClr val="22304F"/>
                </a:solidFill>
                <a:latin typeface="Bitter"/>
                <a:ea typeface="Bitter"/>
                <a:cs typeface="Bitter"/>
                <a:sym typeface="Bitter"/>
              </a:rPr>
              <a:t>Lucrativos</a:t>
            </a:r>
            <a:endParaRPr sz="2600" b="1" i="0" u="none" strike="noStrike" cap="all" dirty="0">
              <a:solidFill>
                <a:srgbClr val="B2954A"/>
              </a:solidFill>
              <a:latin typeface="Bitter"/>
              <a:ea typeface="Bitter"/>
              <a:cs typeface="Bitter"/>
              <a:sym typeface="Bitter"/>
            </a:endParaRPr>
          </a:p>
        </p:txBody>
      </p:sp>
      <p:sp>
        <p:nvSpPr>
          <p:cNvPr id="159" name="Google Shape;159;p20"/>
          <p:cNvSpPr/>
          <p:nvPr/>
        </p:nvSpPr>
        <p:spPr>
          <a:xfrm>
            <a:off x="576998" y="1428101"/>
            <a:ext cx="11199364" cy="4649426"/>
          </a:xfrm>
          <a:prstGeom prst="rect">
            <a:avLst/>
          </a:prstGeom>
          <a:noFill/>
          <a:ln>
            <a:noFill/>
          </a:ln>
        </p:spPr>
        <p:txBody>
          <a:bodyPr spcFirstLastPara="1" wrap="square" lIns="91425" tIns="45700" rIns="91425" bIns="45700" anchor="t" anchorCtr="0">
            <a:noAutofit/>
          </a:bodyPr>
          <a:lstStyle/>
          <a:p>
            <a:pPr marL="114300" marR="0" lvl="0" algn="just" rtl="0">
              <a:lnSpc>
                <a:spcPct val="150000"/>
              </a:lnSpc>
              <a:spcBef>
                <a:spcPts val="0"/>
              </a:spcBef>
              <a:spcAft>
                <a:spcPts val="0"/>
              </a:spcAft>
              <a:buClr>
                <a:srgbClr val="22304F"/>
              </a:buClr>
              <a:buSzPts val="1800"/>
            </a:pPr>
            <a:r>
              <a:rPr lang="pt-BR" sz="1600" b="0" i="0" u="none" strike="noStrike" cap="none" dirty="0">
                <a:solidFill>
                  <a:srgbClr val="22304F"/>
                </a:solidFill>
                <a:latin typeface="Bitter"/>
                <a:ea typeface="Bitter"/>
                <a:cs typeface="Bitter"/>
                <a:sym typeface="Bitter"/>
              </a:rPr>
              <a:t>MP 2.158-35/2001:</a:t>
            </a:r>
          </a:p>
          <a:p>
            <a:pPr marL="114300" marR="0" lvl="0" algn="just" rtl="0">
              <a:lnSpc>
                <a:spcPct val="150000"/>
              </a:lnSpc>
              <a:spcBef>
                <a:spcPts val="0"/>
              </a:spcBef>
              <a:spcAft>
                <a:spcPts val="0"/>
              </a:spcAft>
              <a:buClr>
                <a:srgbClr val="22304F"/>
              </a:buClr>
              <a:buSzPts val="1800"/>
            </a:pPr>
            <a:r>
              <a:rPr lang="pt-BR" sz="800" b="0" i="0" u="none" strike="noStrike" cap="none" dirty="0">
                <a:solidFill>
                  <a:srgbClr val="22304F"/>
                </a:solidFill>
                <a:latin typeface="Bitter"/>
                <a:ea typeface="Bitter"/>
                <a:cs typeface="Bitter"/>
                <a:sym typeface="Bitter"/>
              </a:rPr>
              <a:t> </a:t>
            </a:r>
          </a:p>
          <a:p>
            <a:pPr marL="114300" marR="0" lvl="0" algn="just" rtl="0">
              <a:lnSpc>
                <a:spcPct val="150000"/>
              </a:lnSpc>
              <a:spcBef>
                <a:spcPts val="0"/>
              </a:spcBef>
              <a:spcAft>
                <a:spcPts val="0"/>
              </a:spcAft>
              <a:buClr>
                <a:srgbClr val="22304F"/>
              </a:buClr>
              <a:buSzPts val="1800"/>
            </a:pPr>
            <a:r>
              <a:rPr lang="pt-BR" sz="1600" b="0" i="0" u="none" strike="noStrike" cap="none" dirty="0">
                <a:solidFill>
                  <a:srgbClr val="22304F"/>
                </a:solidFill>
                <a:latin typeface="Bitter"/>
                <a:ea typeface="Bitter"/>
                <a:cs typeface="Bitter"/>
                <a:sym typeface="Bitter"/>
              </a:rPr>
              <a:t>“Art. 13. A contribuição para o PIS/PASEP será determinada com base na folha de salários, à alíquota de um por cento, pelas seguintes entidades:</a:t>
            </a:r>
          </a:p>
          <a:p>
            <a:pPr marL="114300" marR="0" lvl="0" algn="just" rtl="0">
              <a:lnSpc>
                <a:spcPct val="150000"/>
              </a:lnSpc>
              <a:spcBef>
                <a:spcPts val="0"/>
              </a:spcBef>
              <a:spcAft>
                <a:spcPts val="0"/>
              </a:spcAft>
              <a:buClr>
                <a:srgbClr val="22304F"/>
              </a:buClr>
              <a:buSzPts val="1800"/>
            </a:pPr>
            <a:r>
              <a:rPr lang="pt-BR" sz="1600" b="0" i="0" u="none" strike="noStrike" cap="none" dirty="0">
                <a:solidFill>
                  <a:srgbClr val="22304F"/>
                </a:solidFill>
                <a:latin typeface="Bitter"/>
                <a:ea typeface="Bitter"/>
                <a:cs typeface="Bitter"/>
                <a:sym typeface="Bitter"/>
              </a:rPr>
              <a:t>(...)</a:t>
            </a:r>
          </a:p>
          <a:p>
            <a:pPr marL="114300" marR="0" lvl="0" algn="just" rtl="0">
              <a:lnSpc>
                <a:spcPct val="150000"/>
              </a:lnSpc>
              <a:spcBef>
                <a:spcPts val="0"/>
              </a:spcBef>
              <a:spcAft>
                <a:spcPts val="0"/>
              </a:spcAft>
              <a:buClr>
                <a:srgbClr val="22304F"/>
              </a:buClr>
              <a:buSzPts val="1800"/>
            </a:pPr>
            <a:r>
              <a:rPr lang="pt-BR" sz="1600" b="0" i="0" u="none" strike="noStrike" cap="none" dirty="0">
                <a:solidFill>
                  <a:srgbClr val="22304F"/>
                </a:solidFill>
                <a:latin typeface="Bitter"/>
                <a:ea typeface="Bitter"/>
                <a:cs typeface="Bitter"/>
                <a:sym typeface="Bitter"/>
              </a:rPr>
              <a:t>IV - instituições de caráter filantrópico, recreativo, cultural, científico e as associações, a que se refere o art. 15 da Lei no 9.532, de 1997; (...).”</a:t>
            </a:r>
          </a:p>
          <a:p>
            <a:pPr marL="114300" marR="0" lvl="0" algn="just" rtl="0">
              <a:lnSpc>
                <a:spcPct val="150000"/>
              </a:lnSpc>
              <a:spcBef>
                <a:spcPts val="0"/>
              </a:spcBef>
              <a:spcAft>
                <a:spcPts val="0"/>
              </a:spcAft>
              <a:buClr>
                <a:srgbClr val="22304F"/>
              </a:buClr>
              <a:buSzPts val="1800"/>
            </a:pPr>
            <a:r>
              <a:rPr lang="pt-BR" sz="1600" b="0" i="0" u="none" strike="noStrike" cap="none" dirty="0">
                <a:solidFill>
                  <a:srgbClr val="22304F"/>
                </a:solidFill>
                <a:latin typeface="Bitter"/>
                <a:ea typeface="Bitter"/>
                <a:cs typeface="Bitter"/>
                <a:sym typeface="Bitter"/>
              </a:rPr>
              <a:t> </a:t>
            </a:r>
          </a:p>
          <a:p>
            <a:pPr marL="114300" marR="0" lvl="0" algn="just" rtl="0">
              <a:lnSpc>
                <a:spcPct val="150000"/>
              </a:lnSpc>
              <a:spcBef>
                <a:spcPts val="0"/>
              </a:spcBef>
              <a:spcAft>
                <a:spcPts val="0"/>
              </a:spcAft>
              <a:buClr>
                <a:srgbClr val="22304F"/>
              </a:buClr>
              <a:buSzPts val="1800"/>
            </a:pPr>
            <a:r>
              <a:rPr lang="pt-BR" sz="1600" b="0" i="0" u="none" strike="noStrike" cap="none" dirty="0">
                <a:solidFill>
                  <a:srgbClr val="22304F"/>
                </a:solidFill>
                <a:latin typeface="Bitter"/>
                <a:ea typeface="Bitter"/>
                <a:cs typeface="Bitter"/>
                <a:sym typeface="Bitter"/>
              </a:rPr>
              <a:t>“Art. 14. Em relação aos fatos geradores ocorridos a partir de 1º de fevereiro de 1999, são isentas da COFINS as receitas:</a:t>
            </a:r>
          </a:p>
          <a:p>
            <a:pPr marL="114300" marR="0" lvl="0" algn="just" rtl="0">
              <a:lnSpc>
                <a:spcPct val="150000"/>
              </a:lnSpc>
              <a:spcBef>
                <a:spcPts val="0"/>
              </a:spcBef>
              <a:spcAft>
                <a:spcPts val="0"/>
              </a:spcAft>
              <a:buClr>
                <a:srgbClr val="22304F"/>
              </a:buClr>
              <a:buSzPts val="1800"/>
            </a:pPr>
            <a:r>
              <a:rPr lang="pt-BR" sz="1600" b="0" i="0" u="none" strike="noStrike" cap="none" dirty="0">
                <a:solidFill>
                  <a:srgbClr val="22304F"/>
                </a:solidFill>
                <a:latin typeface="Bitter"/>
                <a:ea typeface="Bitter"/>
                <a:cs typeface="Bitter"/>
                <a:sym typeface="Bitter"/>
              </a:rPr>
              <a:t>(...)</a:t>
            </a:r>
          </a:p>
          <a:p>
            <a:pPr marL="114300" marR="0" lvl="0" algn="just" rtl="0">
              <a:lnSpc>
                <a:spcPct val="150000"/>
              </a:lnSpc>
              <a:spcBef>
                <a:spcPts val="0"/>
              </a:spcBef>
              <a:spcAft>
                <a:spcPts val="0"/>
              </a:spcAft>
              <a:buClr>
                <a:srgbClr val="22304F"/>
              </a:buClr>
              <a:buSzPts val="1800"/>
            </a:pPr>
            <a:r>
              <a:rPr lang="pt-BR" sz="1600" b="0" i="0" u="none" strike="noStrike" cap="none" dirty="0">
                <a:solidFill>
                  <a:srgbClr val="22304F"/>
                </a:solidFill>
                <a:latin typeface="Bitter"/>
                <a:ea typeface="Bitter"/>
                <a:cs typeface="Bitter"/>
                <a:sym typeface="Bitter"/>
              </a:rPr>
              <a:t>X - relativas às atividades próprias das entidades a que se refere o art. 13.</a:t>
            </a:r>
          </a:p>
          <a:p>
            <a:pPr marL="114300" marR="0" lvl="0" algn="just" rtl="0">
              <a:lnSpc>
                <a:spcPct val="150000"/>
              </a:lnSpc>
              <a:spcBef>
                <a:spcPts val="0"/>
              </a:spcBef>
              <a:spcAft>
                <a:spcPts val="0"/>
              </a:spcAft>
              <a:buClr>
                <a:srgbClr val="22304F"/>
              </a:buClr>
              <a:buSzPts val="1800"/>
            </a:pPr>
            <a:r>
              <a:rPr lang="pt-BR" sz="1600" b="0" i="0" u="none" strike="noStrike" cap="none" dirty="0">
                <a:solidFill>
                  <a:srgbClr val="22304F"/>
                </a:solidFill>
                <a:latin typeface="Bitter"/>
                <a:ea typeface="Bitter"/>
                <a:cs typeface="Bitter"/>
                <a:sym typeface="Bitter"/>
              </a:rPr>
              <a:t>§ 1º São isentas da contribuição para o PIS/PASEP as receitas referidas nos incisos I a IX do caput. (...).”</a:t>
            </a:r>
          </a:p>
          <a:p>
            <a:pPr marL="457200" marR="0" lvl="0" indent="-342900" algn="just" rtl="0">
              <a:lnSpc>
                <a:spcPct val="150000"/>
              </a:lnSpc>
              <a:spcBef>
                <a:spcPts val="0"/>
              </a:spcBef>
              <a:spcAft>
                <a:spcPts val="0"/>
              </a:spcAft>
              <a:buClr>
                <a:srgbClr val="22304F"/>
              </a:buClr>
              <a:buSzPts val="1800"/>
              <a:buFont typeface="Bitter"/>
              <a:buChar char="●"/>
            </a:pPr>
            <a:endParaRPr lang="en-US" sz="1800" b="0" i="0" u="none" strike="noStrike" cap="none" dirty="0">
              <a:solidFill>
                <a:srgbClr val="22304F"/>
              </a:solidFill>
              <a:latin typeface="Bitter"/>
              <a:ea typeface="Bitter"/>
              <a:cs typeface="Bitter"/>
              <a:sym typeface="Bitter"/>
            </a:endParaRPr>
          </a:p>
        </p:txBody>
      </p:sp>
      <p:sp>
        <p:nvSpPr>
          <p:cNvPr id="160" name="Google Shape;160;p20"/>
          <p:cNvSpPr/>
          <p:nvPr/>
        </p:nvSpPr>
        <p:spPr>
          <a:xfrm>
            <a:off x="10120964" y="168463"/>
            <a:ext cx="806100" cy="97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349311"/>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11550</Words>
  <Application>Microsoft Office PowerPoint</Application>
  <PresentationFormat>Widescreen</PresentationFormat>
  <Paragraphs>674</Paragraphs>
  <Slides>54</Slides>
  <Notes>47</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54</vt:i4>
      </vt:variant>
    </vt:vector>
  </HeadingPairs>
  <TitlesOfParts>
    <vt:vector size="61" baseType="lpstr">
      <vt:lpstr>Arial</vt:lpstr>
      <vt:lpstr>Bitter</vt:lpstr>
      <vt:lpstr>Calibri</vt:lpstr>
      <vt:lpstr>Calibri Light</vt:lpstr>
      <vt:lpstr>Times New Roman</vt:lpstr>
      <vt:lpstr>Wingdings</vt:lpstr>
      <vt:lpstr>Tema do Office</vt:lpstr>
      <vt:lpstr>Tributação no Desporto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Tributação no Desporto</dc:title>
  <dc:creator>Juliano Di Pietro</dc:creator>
  <cp:lastModifiedBy>Juliano Di Pietro</cp:lastModifiedBy>
  <cp:revision>5</cp:revision>
  <dcterms:created xsi:type="dcterms:W3CDTF">2022-10-19T17:15:13Z</dcterms:created>
  <dcterms:modified xsi:type="dcterms:W3CDTF">2023-10-11T13:56:23Z</dcterms:modified>
</cp:coreProperties>
</file>