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1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5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4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1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2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7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575D-B91D-7541-82F9-E1E4134BCCE5}" type="datetimeFigureOut">
              <a:rPr lang="en-US" smtClean="0"/>
              <a:t>30/09/21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64D7-A8B0-1A4A-994F-52120CCF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Poder legislativo: </a:t>
            </a:r>
            <a:r>
              <a:rPr lang="pt-BR" sz="4000" b="1" dirty="0" smtClean="0"/>
              <a:t>organiza</a:t>
            </a:r>
            <a:r>
              <a:rPr lang="pt-BR" sz="4000" b="1" dirty="0" smtClean="0"/>
              <a:t>ção, garantias </a:t>
            </a:r>
            <a:r>
              <a:rPr lang="pt-BR" sz="4000" b="1" dirty="0" smtClean="0"/>
              <a:t>e compet</a:t>
            </a:r>
            <a:r>
              <a:rPr lang="pt-BR" sz="4000" b="1" dirty="0" smtClean="0"/>
              <a:t>ências</a:t>
            </a:r>
            <a:endParaRPr lang="pt-BR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Professor Associado José Levi Mello do Amaral J</a:t>
            </a:r>
            <a:r>
              <a:rPr lang="pt-BR" dirty="0" smtClean="0"/>
              <a:t>únior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66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Prisão enquanto pena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Pena acessória: </a:t>
            </a:r>
            <a:r>
              <a:rPr lang="pt-BR" dirty="0" smtClean="0"/>
              <a:t>direitos políticos são suspensos no caso de “condenação criminal transitada em julgado, enquanto durarem seus efeitos” (Constituição, art. 15, III);</a:t>
            </a:r>
          </a:p>
          <a:p>
            <a:r>
              <a:rPr lang="pt-BR" b="1" dirty="0" smtClean="0"/>
              <a:t>Perde o mandato o parlamentar: </a:t>
            </a:r>
            <a:r>
              <a:rPr lang="pt-BR" dirty="0" smtClean="0"/>
              <a:t>(</a:t>
            </a:r>
            <a:r>
              <a:rPr lang="pt-BR" dirty="0" err="1" smtClean="0"/>
              <a:t>i</a:t>
            </a:r>
            <a:r>
              <a:rPr lang="pt-BR" dirty="0" smtClean="0"/>
              <a:t>) que perder ou tiver suspensos os direitos políticos; e (</a:t>
            </a:r>
            <a:r>
              <a:rPr lang="pt-BR" dirty="0" err="1" smtClean="0"/>
              <a:t>ii</a:t>
            </a:r>
            <a:r>
              <a:rPr lang="pt-BR" dirty="0" smtClean="0"/>
              <a:t>) que sofrer condenação criminal em sentença transitada em julgado (Constituição, art. 55, IV e VI).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74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No entanto, consta do mesmo art. 55: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§ 3º Nos casos previstos nos </a:t>
            </a:r>
            <a:r>
              <a:rPr lang="pt-BR" b="1" dirty="0" smtClean="0"/>
              <a:t>incisos III a V, </a:t>
            </a:r>
            <a:r>
              <a:rPr lang="pt-BR" dirty="0" smtClean="0"/>
              <a:t>a perda será </a:t>
            </a:r>
            <a:r>
              <a:rPr lang="pt-BR" b="1" dirty="0" smtClean="0">
                <a:solidFill>
                  <a:srgbClr val="FF0000"/>
                </a:solidFill>
              </a:rPr>
              <a:t>declarada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pela Mesa da Casa respectiva, de ofício ou mediante provocação de qualquer de seus membros, ou de partido político representado no Congresso Nacional, assegurada ampla defesa.</a:t>
            </a:r>
            <a:endParaRPr lang="pt-BR" sz="4400" dirty="0" smtClean="0"/>
          </a:p>
          <a:p>
            <a:r>
              <a:rPr lang="pt-BR" dirty="0" smtClean="0"/>
              <a:t>§ 2º Nos casos dos </a:t>
            </a:r>
            <a:r>
              <a:rPr lang="pt-BR" b="1" dirty="0" smtClean="0"/>
              <a:t>incisos </a:t>
            </a:r>
            <a:r>
              <a:rPr lang="pt-BR" b="1" dirty="0" err="1" smtClean="0"/>
              <a:t>I</a:t>
            </a:r>
            <a:r>
              <a:rPr lang="pt-BR" b="1" dirty="0" smtClean="0"/>
              <a:t>, II e VI, </a:t>
            </a:r>
            <a:r>
              <a:rPr lang="pt-BR" dirty="0" smtClean="0"/>
              <a:t>a perda do mandato será </a:t>
            </a:r>
            <a:r>
              <a:rPr lang="pt-BR" b="1" dirty="0" smtClean="0">
                <a:solidFill>
                  <a:srgbClr val="FF0000"/>
                </a:solidFill>
              </a:rPr>
              <a:t>decidida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pela Câmara dos Deputados ou pelo Senado Federal, por maioria absoluta, mediante provocação da respectiva Mesa ou de partido político representado no Congresso Nacional, assegurada ampla defesa.</a:t>
            </a:r>
            <a:endParaRPr lang="pt-BR" sz="44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8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Bicameral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44. O Poder Legislativo é exercido pelo Congresso Nacional, que se compõe da Câmara dos Deputados e do Senado Federal.</a:t>
            </a:r>
          </a:p>
          <a:p>
            <a:pPr lvl="1"/>
            <a:r>
              <a:rPr lang="pt-BR" dirty="0" smtClean="0"/>
              <a:t>Tr</a:t>
            </a:r>
            <a:r>
              <a:rPr lang="pt-BR" dirty="0" smtClean="0"/>
              <a:t>ês Regimentos</a:t>
            </a:r>
          </a:p>
          <a:p>
            <a:pPr lvl="1"/>
            <a:r>
              <a:rPr lang="pt-BR" dirty="0" smtClean="0"/>
              <a:t>Três Mesas</a:t>
            </a:r>
          </a:p>
          <a:p>
            <a:pPr lvl="1"/>
            <a:r>
              <a:rPr lang="pt-BR" dirty="0" smtClean="0"/>
              <a:t>Três pautas</a:t>
            </a:r>
          </a:p>
          <a:p>
            <a:pPr lvl="1"/>
            <a:r>
              <a:rPr lang="pt-BR" dirty="0" smtClean="0"/>
              <a:t>Sessão unicameral?</a:t>
            </a:r>
          </a:p>
          <a:p>
            <a:pPr lvl="1"/>
            <a:r>
              <a:rPr lang="pt-BR" dirty="0" smtClean="0"/>
              <a:t>Sessão conjunta?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606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Legislatura e sessão legislativa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44. (...)</a:t>
            </a:r>
          </a:p>
          <a:p>
            <a:r>
              <a:rPr lang="pt-BR" dirty="0" smtClean="0"/>
              <a:t>Parágrafo único. Cada legislatura terá a duração de quatro anos.</a:t>
            </a:r>
          </a:p>
          <a:p>
            <a:r>
              <a:rPr lang="pt-BR" dirty="0" smtClean="0"/>
              <a:t>Art. 57. O Congresso Nacional reunir-se-á, anualmente, na Capital Federal, de 2 de fevereiro a 17 de julho e de 1º de agosto a 22 de dezembro.</a:t>
            </a:r>
            <a:r>
              <a:rPr lang="pt-BR" dirty="0" smtClean="0">
                <a:effectLst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742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Câmara dos Deputados: proporcional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Art. 45. A Câmara dos Deputados compõe-se de </a:t>
            </a:r>
            <a:r>
              <a:rPr lang="pt-BR" b="1" dirty="0" smtClean="0"/>
              <a:t>representantes do povo, </a:t>
            </a:r>
            <a:r>
              <a:rPr lang="pt-BR" dirty="0" smtClean="0"/>
              <a:t>eleitos, pelo sistema proporcional, em cada Estado, em cada Território e no Distrito Federal.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6095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“Proporcional” em termos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Art. 45. (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r>
              <a:rPr lang="pt-BR" dirty="0"/>
              <a:t>§ 1º O número total de Deputados, bem como a representação por Estado e pelo Distrito Federal, será estabelecido por lei complementar, proporcionalmente à população, procedendo-se aos ajustes necessários, no ano anterior às eleições, para que nenhuma daquelas unidades da Federação tenha menos de oito ou mais de setenta </a:t>
            </a:r>
            <a:r>
              <a:rPr lang="pt-BR" dirty="0" smtClean="0"/>
              <a:t>Deputados</a:t>
            </a:r>
            <a:r>
              <a:rPr lang="en-US" dirty="0" smtClean="0"/>
              <a:t>.</a:t>
            </a:r>
          </a:p>
          <a:p>
            <a:r>
              <a:rPr lang="pt-BR" dirty="0" smtClean="0"/>
              <a:t>§ 2º Cada Território elegerá quatro Deputados.</a:t>
            </a:r>
          </a:p>
          <a:p>
            <a:r>
              <a:rPr lang="pt-BR" b="1" dirty="0" smtClean="0"/>
              <a:t>Ler a ADI </a:t>
            </a:r>
            <a:r>
              <a:rPr lang="pt-BR" b="1" dirty="0" err="1" smtClean="0"/>
              <a:t>n</a:t>
            </a:r>
            <a:r>
              <a:rPr lang="pt-BR" b="1" dirty="0" smtClean="0"/>
              <a:t>. 815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4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Senado Federal: majoritário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Art. 46. O Senado Federal compõe-se de </a:t>
            </a:r>
            <a:r>
              <a:rPr lang="pt-BR" b="1" dirty="0" smtClean="0"/>
              <a:t>representantes dos Estados e do DF, </a:t>
            </a:r>
            <a:r>
              <a:rPr lang="pt-BR" dirty="0" smtClean="0"/>
              <a:t>eleitos segundo o princípio majoritário.</a:t>
            </a:r>
          </a:p>
          <a:p>
            <a:r>
              <a:rPr lang="pt-BR" dirty="0" smtClean="0"/>
              <a:t>§ 1º Cada Estado e o Distrito Federal elegerão três Senadores, com mandato de oito anos.</a:t>
            </a:r>
          </a:p>
          <a:p>
            <a:r>
              <a:rPr lang="pt-BR" dirty="0" smtClean="0"/>
              <a:t>§ 2º A representação de cada Estado e do Distrito Federal será renovada de quatro em quatro anos, alternadamente, por um e dois terços.</a:t>
            </a:r>
          </a:p>
          <a:p>
            <a:r>
              <a:rPr lang="pt-BR" dirty="0" smtClean="0"/>
              <a:t>§ 3º Cada Senador será eleito com dois suplentes.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Regra padrão do processo legislativo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47. Salvo disposição constitucional em contrário, as deliberações de cada Casa e de suas Comissões serão tomadas por maioria dos votos, presente a maioria absoluta de seus membros.</a:t>
            </a:r>
          </a:p>
          <a:p>
            <a:r>
              <a:rPr lang="pt-BR" b="1" dirty="0" smtClean="0"/>
              <a:t>Distinguir:</a:t>
            </a:r>
            <a:r>
              <a:rPr lang="pt-BR" dirty="0" smtClean="0"/>
              <a:t> (</a:t>
            </a:r>
            <a:r>
              <a:rPr lang="pt-BR" dirty="0" err="1" smtClean="0"/>
              <a:t>i</a:t>
            </a:r>
            <a:r>
              <a:rPr lang="pt-BR" dirty="0" smtClean="0"/>
              <a:t>) quórum; de (</a:t>
            </a:r>
            <a:r>
              <a:rPr lang="pt-BR" dirty="0" err="1" smtClean="0"/>
              <a:t>ii</a:t>
            </a:r>
            <a:r>
              <a:rPr lang="pt-BR" dirty="0" smtClean="0"/>
              <a:t>) maioria simples, qualificada,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962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Imunidades parlamentares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Inviolabilidade</a:t>
            </a:r>
            <a:r>
              <a:rPr lang="pt-BR" dirty="0" smtClean="0"/>
              <a:t> ou imunidade material (Constituição, art. 53, caput): palavras, opiniões e votos.</a:t>
            </a:r>
          </a:p>
          <a:p>
            <a:r>
              <a:rPr lang="pt-BR" b="1" dirty="0" smtClean="0"/>
              <a:t>Imunidades formais </a:t>
            </a:r>
            <a:r>
              <a:rPr lang="pt-BR" dirty="0" smtClean="0"/>
              <a:t>(art. 53, §§):</a:t>
            </a:r>
          </a:p>
          <a:p>
            <a:pPr lvl="1"/>
            <a:r>
              <a:rPr lang="pt-BR" dirty="0" smtClean="0"/>
              <a:t>prerrogativa de foro: crimes praticados no cargo e em </a:t>
            </a:r>
            <a:r>
              <a:rPr lang="pt-BR" dirty="0" err="1" smtClean="0"/>
              <a:t>razão</a:t>
            </a:r>
            <a:r>
              <a:rPr lang="pt-BR" dirty="0" smtClean="0"/>
              <a:t> do cargo (cf. STF, Ação Penal </a:t>
            </a:r>
            <a:r>
              <a:rPr lang="pt-BR" dirty="0" err="1" smtClean="0"/>
              <a:t>n</a:t>
            </a:r>
            <a:r>
              <a:rPr lang="pt-BR" dirty="0" smtClean="0"/>
              <a:t>. 937/RJ);</a:t>
            </a:r>
          </a:p>
          <a:p>
            <a:pPr lvl="1"/>
            <a:r>
              <a:rPr lang="pt-BR" dirty="0" smtClean="0"/>
              <a:t>prisão: exceto flagrante de crime inafiançável;</a:t>
            </a:r>
          </a:p>
          <a:p>
            <a:pPr lvl="1"/>
            <a:r>
              <a:rPr lang="pt-BR" dirty="0" smtClean="0"/>
              <a:t>Recebida denúncia: possibilidade de sustação;</a:t>
            </a:r>
          </a:p>
          <a:p>
            <a:pPr lvl="1"/>
            <a:r>
              <a:rPr lang="pt-BR" dirty="0" smtClean="0"/>
              <a:t>testemunhas (= sigilo profissional);</a:t>
            </a:r>
          </a:p>
          <a:p>
            <a:pPr lvl="1"/>
            <a:r>
              <a:rPr lang="pt-BR" dirty="0" smtClean="0"/>
              <a:t>incorporação às FFAA;</a:t>
            </a:r>
          </a:p>
          <a:p>
            <a:pPr lvl="1"/>
            <a:r>
              <a:rPr lang="pt-BR" dirty="0" smtClean="0"/>
              <a:t>estado de sítio.</a:t>
            </a:r>
          </a:p>
          <a:p>
            <a:r>
              <a:rPr lang="pt-BR" b="1" dirty="0" smtClean="0"/>
              <a:t>Incompatibilidades</a:t>
            </a:r>
            <a:r>
              <a:rPr lang="pt-BR" dirty="0" smtClean="0"/>
              <a:t> (art. 54).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16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Prisão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Limites colocados são relativos às prisões cautelares (em flagrante, temporária, provisória, etc.).</a:t>
            </a:r>
          </a:p>
          <a:p>
            <a:r>
              <a:rPr lang="pt-BR" b="1" dirty="0" smtClean="0"/>
              <a:t>Inafiançáveis:</a:t>
            </a:r>
          </a:p>
          <a:p>
            <a:pPr lvl="1"/>
            <a:r>
              <a:rPr lang="pt-BR" dirty="0" smtClean="0"/>
              <a:t>racismo (Constituição, art. 5º, XLII);</a:t>
            </a:r>
          </a:p>
          <a:p>
            <a:pPr lvl="1"/>
            <a:r>
              <a:rPr lang="pt-BR" dirty="0" smtClean="0"/>
              <a:t>tortura, tráfico ilícitos de entorpecentes, terrorismo e os crimes definidos como hediondos (art. 5º, XLIII);</a:t>
            </a:r>
          </a:p>
          <a:p>
            <a:pPr lvl="1"/>
            <a:r>
              <a:rPr lang="pt-BR" dirty="0" smtClean="0"/>
              <a:t>ação de grupos armados, civis ou militares, contra a ordem constitucional e o Estado Democrático (art. 5º, XLIV).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032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739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Poder legislativo: organização, garantias e competências</vt:lpstr>
      <vt:lpstr>Bicameral</vt:lpstr>
      <vt:lpstr>Legislatura e sessão legislativa</vt:lpstr>
      <vt:lpstr>Câmara dos Deputados: proporcional</vt:lpstr>
      <vt:lpstr>“Proporcional” em termos</vt:lpstr>
      <vt:lpstr>Senado Federal: majoritário</vt:lpstr>
      <vt:lpstr>Regra padrão do processo legislativo</vt:lpstr>
      <vt:lpstr>Imunidades parlamentares</vt:lpstr>
      <vt:lpstr>Prisão</vt:lpstr>
      <vt:lpstr>Prisão enquanto pena</vt:lpstr>
      <vt:lpstr>No entanto, consta do mesmo art. 55: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Poder legislativo brasileiro</dc:title>
  <dc:creator>José Levi Mello do Amaral Júnior</dc:creator>
  <cp:lastModifiedBy>José Levi Mello do Amaral Júnior</cp:lastModifiedBy>
  <cp:revision>11</cp:revision>
  <dcterms:created xsi:type="dcterms:W3CDTF">2021-04-16T10:35:52Z</dcterms:created>
  <dcterms:modified xsi:type="dcterms:W3CDTF">2021-10-01T01:49:08Z</dcterms:modified>
</cp:coreProperties>
</file>