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4" r:id="rId19"/>
    <p:sldId id="270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82A-E532-214E-841E-8A46EFFDF5DA}" type="datetimeFigureOut">
              <a:rPr lang="en-US" smtClean="0"/>
              <a:t>28/08/22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pt-BR" b="1" dirty="0" smtClean="0"/>
              <a:t>Democracia e representação política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945498"/>
          </a:xfrm>
        </p:spPr>
        <p:txBody>
          <a:bodyPr/>
          <a:lstStyle/>
          <a:p>
            <a:r>
              <a:rPr lang="pt-BR" dirty="0" smtClean="0"/>
              <a:t>Professor Associado José Levi Mello do Amaral Júnior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68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SIEYÈS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err="1" smtClean="0"/>
              <a:t>Sieyès</a:t>
            </a:r>
            <a:r>
              <a:rPr lang="pt-BR" dirty="0" smtClean="0"/>
              <a:t> e a representação cf. Nicola </a:t>
            </a:r>
            <a:r>
              <a:rPr lang="pt-BR" dirty="0" err="1" smtClean="0"/>
              <a:t>Matteucci</a:t>
            </a:r>
            <a:r>
              <a:rPr lang="pt-BR" dirty="0" smtClean="0"/>
              <a:t> (p. 228): </a:t>
            </a:r>
            <a:r>
              <a:rPr lang="pt-BR" b="1" dirty="0" smtClean="0"/>
              <a:t>“tudo”,</a:t>
            </a:r>
            <a:r>
              <a:rPr lang="pt-BR" dirty="0" smtClean="0"/>
              <a:t> porque basta o Terceiro Estado à sociedade; </a:t>
            </a:r>
            <a:r>
              <a:rPr lang="pt-BR" b="1" dirty="0" smtClean="0"/>
              <a:t>“nada”, </a:t>
            </a:r>
            <a:r>
              <a:rPr lang="pt-BR" dirty="0" smtClean="0"/>
              <a:t>porque não possui representação; </a:t>
            </a:r>
            <a:r>
              <a:rPr lang="pt-BR" b="1" dirty="0" smtClean="0"/>
              <a:t>“algo”, </a:t>
            </a:r>
            <a:r>
              <a:rPr lang="pt-BR" dirty="0" smtClean="0"/>
              <a:t>com representação (e que sejam os seus representantes escolhidos em seu seio, que o número dos seus representantes seja duplicado e que se vote por cabeças e não por estados).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07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Tipologia da representação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MAURIZIO COTA: </a:t>
            </a:r>
            <a:r>
              <a:rPr lang="pt-BR" dirty="0" smtClean="0"/>
              <a:t>representação enquanto “mecanismo político particular para a realização de uma relação de controle (regular) entre governados e governantes”  </a:t>
            </a:r>
            <a:r>
              <a:rPr lang="pt-BR" dirty="0" smtClean="0"/>
              <a:t>[</a:t>
            </a:r>
            <a:r>
              <a:rPr lang="pt-BR" b="1" dirty="0" smtClean="0"/>
              <a:t>COTA</a:t>
            </a:r>
            <a:r>
              <a:rPr lang="pt-BR" b="1" dirty="0" smtClean="0"/>
              <a:t>, </a:t>
            </a:r>
            <a:r>
              <a:rPr lang="pt-BR" dirty="0" err="1" smtClean="0"/>
              <a:t>Maurizio</a:t>
            </a:r>
            <a:r>
              <a:rPr lang="pt-BR" dirty="0" smtClean="0"/>
              <a:t>. </a:t>
            </a:r>
            <a:r>
              <a:rPr lang="pt-BR" i="1" dirty="0" smtClean="0"/>
              <a:t>Representação política </a:t>
            </a:r>
            <a:r>
              <a:rPr lang="pt-BR" b="1" dirty="0" smtClean="0"/>
              <a:t>in </a:t>
            </a:r>
            <a:r>
              <a:rPr lang="pt-BR" dirty="0" smtClean="0"/>
              <a:t>Dicionário de Política</a:t>
            </a:r>
            <a:r>
              <a:rPr lang="pt-BR" i="1" dirty="0" smtClean="0"/>
              <a:t>,</a:t>
            </a:r>
            <a:r>
              <a:rPr lang="pt-BR" dirty="0" smtClean="0"/>
              <a:t> volume 2, 5ª edição, Brasília: UnB e São Paulo: Imprensa Oficial do Estado, p.  </a:t>
            </a:r>
            <a:r>
              <a:rPr lang="pt-BR" dirty="0" smtClean="0"/>
              <a:t>1102]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60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Três </a:t>
            </a:r>
            <a:r>
              <a:rPr lang="pt-BR" b="1" dirty="0"/>
              <a:t>modelos de representação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como relação de </a:t>
            </a:r>
            <a:r>
              <a:rPr lang="pt-BR" b="1" dirty="0" smtClean="0"/>
              <a:t>delegação: </a:t>
            </a:r>
            <a:r>
              <a:rPr lang="pt-BR" dirty="0"/>
              <a:t>representante </a:t>
            </a:r>
            <a:r>
              <a:rPr lang="pt-BR" dirty="0" smtClean="0"/>
              <a:t>como executor </a:t>
            </a:r>
            <a:r>
              <a:rPr lang="pt-BR" dirty="0"/>
              <a:t>destituído de iniciativa e </a:t>
            </a:r>
            <a:r>
              <a:rPr lang="pt-BR" dirty="0" smtClean="0"/>
              <a:t>autonomia (“</a:t>
            </a:r>
            <a:r>
              <a:rPr lang="pt-BR" dirty="0"/>
              <a:t>mandato imperativo</a:t>
            </a:r>
            <a:r>
              <a:rPr lang="pt-BR" dirty="0" smtClean="0"/>
              <a:t>”</a:t>
            </a:r>
            <a:r>
              <a:rPr lang="en-US" dirty="0" smtClean="0"/>
              <a:t>)</a:t>
            </a:r>
            <a:r>
              <a:rPr lang="pt-BR" dirty="0" smtClean="0"/>
              <a:t>;</a:t>
            </a:r>
          </a:p>
          <a:p>
            <a:r>
              <a:rPr lang="pt-BR" b="1" dirty="0"/>
              <a:t>como relação de </a:t>
            </a:r>
            <a:r>
              <a:rPr lang="pt-BR" b="1" dirty="0" smtClean="0"/>
              <a:t>confiança: </a:t>
            </a:r>
            <a:r>
              <a:rPr lang="pt-BR" dirty="0"/>
              <a:t>representante </a:t>
            </a:r>
            <a:r>
              <a:rPr lang="pt-BR" dirty="0" smtClean="0"/>
              <a:t>tem autonomia</a:t>
            </a:r>
            <a:r>
              <a:rPr lang="x-none" dirty="0" smtClean="0"/>
              <a:t> e apreende o interesse dos representados</a:t>
            </a:r>
            <a:r>
              <a:rPr lang="pt-BR" dirty="0" smtClean="0"/>
              <a:t>;</a:t>
            </a:r>
          </a:p>
          <a:p>
            <a:r>
              <a:rPr lang="pt-BR" b="1" dirty="0"/>
              <a:t>como “espelho” ou representatividade </a:t>
            </a:r>
            <a:r>
              <a:rPr lang="pt-BR" b="1" dirty="0" smtClean="0"/>
              <a:t>sociológica: </a:t>
            </a:r>
            <a:r>
              <a:rPr lang="pt-BR" dirty="0"/>
              <a:t>“microcosmos que fielmente reproduz as características do corpo político</a:t>
            </a:r>
            <a:r>
              <a:rPr lang="pt-BR" dirty="0" smtClean="0"/>
              <a:t>”</a:t>
            </a:r>
            <a:r>
              <a:rPr lang="en-US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6461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Edmund Burke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“Mas sua </a:t>
            </a:r>
            <a:r>
              <a:rPr lang="pt-BR" dirty="0" err="1" smtClean="0"/>
              <a:t>opinião</a:t>
            </a:r>
            <a:r>
              <a:rPr lang="pt-BR" dirty="0" smtClean="0"/>
              <a:t> desenviesada, seu julgamento maduro, sua </a:t>
            </a:r>
            <a:r>
              <a:rPr lang="pt-BR" dirty="0" err="1" smtClean="0"/>
              <a:t>consciência</a:t>
            </a:r>
            <a:r>
              <a:rPr lang="pt-BR" dirty="0" smtClean="0"/>
              <a:t> esclarecida, ele </a:t>
            </a:r>
            <a:r>
              <a:rPr lang="pt-BR" dirty="0" err="1" smtClean="0"/>
              <a:t>não</a:t>
            </a:r>
            <a:r>
              <a:rPr lang="pt-BR" dirty="0" smtClean="0"/>
              <a:t> deveria sacrificar por </a:t>
            </a:r>
            <a:r>
              <a:rPr lang="pt-BR" dirty="0" err="1" smtClean="0"/>
              <a:t>vocês</a:t>
            </a:r>
            <a:r>
              <a:rPr lang="pt-BR" dirty="0" smtClean="0"/>
              <a:t>, por qualquer homem, ou por qualquer conjunto de homens viventes. Esses atos que ele pratica </a:t>
            </a:r>
            <a:r>
              <a:rPr lang="pt-BR" dirty="0" err="1" smtClean="0"/>
              <a:t>não</a:t>
            </a:r>
            <a:r>
              <a:rPr lang="pt-BR" dirty="0" smtClean="0"/>
              <a:t> derivam do prazer de </a:t>
            </a:r>
            <a:r>
              <a:rPr lang="pt-BR" dirty="0" err="1" smtClean="0"/>
              <a:t>vocês</a:t>
            </a:r>
            <a:r>
              <a:rPr lang="pt-BR" dirty="0" smtClean="0"/>
              <a:t> – </a:t>
            </a:r>
            <a:r>
              <a:rPr lang="pt-BR" dirty="0" err="1" smtClean="0"/>
              <a:t>não</a:t>
            </a:r>
            <a:r>
              <a:rPr lang="pt-BR" dirty="0" smtClean="0"/>
              <a:t>, nem da lei ou da </a:t>
            </a:r>
            <a:r>
              <a:rPr lang="pt-BR" dirty="0" err="1" smtClean="0"/>
              <a:t>Constituição</a:t>
            </a:r>
            <a:r>
              <a:rPr lang="pt-BR" dirty="0" smtClean="0"/>
              <a:t>. Eles </a:t>
            </a:r>
            <a:r>
              <a:rPr lang="pt-BR" dirty="0" err="1" smtClean="0"/>
              <a:t>são</a:t>
            </a:r>
            <a:r>
              <a:rPr lang="pt-BR" dirty="0" smtClean="0"/>
              <a:t> uma </a:t>
            </a:r>
            <a:r>
              <a:rPr lang="pt-BR" dirty="0" err="1" smtClean="0"/>
              <a:t>confiança</a:t>
            </a:r>
            <a:r>
              <a:rPr lang="pt-BR" dirty="0" smtClean="0"/>
              <a:t> na </a:t>
            </a:r>
            <a:r>
              <a:rPr lang="pt-BR" dirty="0" err="1" smtClean="0"/>
              <a:t>Providência</a:t>
            </a:r>
            <a:r>
              <a:rPr lang="pt-BR" dirty="0" smtClean="0"/>
              <a:t>, por cujo abuso ele é profundamente </a:t>
            </a:r>
            <a:r>
              <a:rPr lang="pt-BR" dirty="0" err="1" smtClean="0"/>
              <a:t>responsável</a:t>
            </a:r>
            <a:r>
              <a:rPr lang="pt-BR" dirty="0" smtClean="0"/>
              <a:t>. Seu representante deve-lhes não somente sua </a:t>
            </a:r>
            <a:r>
              <a:rPr lang="pt-BR" dirty="0" err="1" smtClean="0"/>
              <a:t>diligência</a:t>
            </a:r>
            <a:r>
              <a:rPr lang="pt-BR" dirty="0" smtClean="0"/>
              <a:t>, mas seu julgamento; ele trai-os, em vez de servi- </a:t>
            </a:r>
            <a:r>
              <a:rPr lang="pt-BR" dirty="0" err="1" smtClean="0"/>
              <a:t>los</a:t>
            </a:r>
            <a:r>
              <a:rPr lang="pt-BR" dirty="0" smtClean="0"/>
              <a:t>, caso ele sacrifique seu julgamento em favor da </a:t>
            </a:r>
            <a:r>
              <a:rPr lang="pt-BR" dirty="0" err="1" smtClean="0"/>
              <a:t>opinião</a:t>
            </a:r>
            <a:r>
              <a:rPr lang="pt-BR" dirty="0" smtClean="0"/>
              <a:t> de vocês.”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Edmund Burke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“O Parlamento </a:t>
            </a:r>
            <a:r>
              <a:rPr lang="pt-BR" dirty="0" err="1" smtClean="0"/>
              <a:t>não</a:t>
            </a:r>
            <a:r>
              <a:rPr lang="pt-BR" dirty="0" smtClean="0"/>
              <a:t> é um congresso de embaixadores de interesses diferentes e hostis, cujos interesses cada um deve assegurar, como um agente e um defensor, contra outros agentes e defensores; mas o Parlamento é uma assembleia deliberativa de uma </a:t>
            </a:r>
            <a:r>
              <a:rPr lang="pt-BR" dirty="0" err="1" smtClean="0"/>
              <a:t>nação</a:t>
            </a:r>
            <a:r>
              <a:rPr lang="pt-BR" dirty="0" smtClean="0"/>
              <a:t>, com um interesse, o da totalidade – em que nenhum </a:t>
            </a:r>
            <a:r>
              <a:rPr lang="pt-BR" dirty="0" err="1" smtClean="0"/>
              <a:t>propósito</a:t>
            </a:r>
            <a:r>
              <a:rPr lang="pt-BR" dirty="0" smtClean="0"/>
              <a:t> local, nenhum preconceito local, deveria guiar, exceto o bem comum, resultante da </a:t>
            </a:r>
            <a:r>
              <a:rPr lang="pt-BR" dirty="0" err="1" smtClean="0"/>
              <a:t>razão</a:t>
            </a:r>
            <a:r>
              <a:rPr lang="pt-BR" dirty="0" smtClean="0"/>
              <a:t> geral da totalidade. </a:t>
            </a:r>
            <a:r>
              <a:rPr lang="pt-BR" dirty="0" err="1" smtClean="0"/>
              <a:t>Voce</a:t>
            </a:r>
            <a:r>
              <a:rPr lang="pt-BR" dirty="0" smtClean="0"/>
              <a:t>̂ escolhe um membro, de fato; mas quando </a:t>
            </a:r>
            <a:r>
              <a:rPr lang="pt-BR" dirty="0" err="1" smtClean="0"/>
              <a:t>voce</a:t>
            </a:r>
            <a:r>
              <a:rPr lang="pt-BR" dirty="0" smtClean="0"/>
              <a:t>̂ escolhe-o, ele </a:t>
            </a:r>
            <a:r>
              <a:rPr lang="pt-BR" dirty="0" err="1" smtClean="0"/>
              <a:t>não</a:t>
            </a:r>
            <a:r>
              <a:rPr lang="pt-BR" dirty="0" smtClean="0"/>
              <a:t> é membro de Bristol, mas é um membro do Parlamento.”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87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Edmund Burke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“Seu leal amigo, seu devotado servo, eu serei até o fim da minha vida: um adulador </a:t>
            </a:r>
            <a:r>
              <a:rPr lang="pt-BR" dirty="0" err="1" smtClean="0"/>
              <a:t>vocês</a:t>
            </a:r>
            <a:r>
              <a:rPr lang="pt-BR" dirty="0" smtClean="0"/>
              <a:t> </a:t>
            </a:r>
            <a:r>
              <a:rPr lang="pt-BR" dirty="0" err="1" smtClean="0"/>
              <a:t>não</a:t>
            </a:r>
            <a:r>
              <a:rPr lang="pt-BR" dirty="0" smtClean="0"/>
              <a:t> desejariam.”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00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Representação política e</a:t>
            </a:r>
            <a:br>
              <a:rPr lang="pt-BR" b="1" dirty="0" smtClean="0"/>
            </a:br>
            <a:r>
              <a:rPr lang="pt-BR" b="1" dirty="0" smtClean="0"/>
              <a:t>sistemas eleitorais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5381"/>
          </a:xfrm>
        </p:spPr>
        <p:txBody>
          <a:bodyPr/>
          <a:lstStyle/>
          <a:p>
            <a:r>
              <a:rPr lang="pt-BR" dirty="0" smtClean="0"/>
              <a:t>Sistema majoritário: FPTP</a:t>
            </a:r>
          </a:p>
          <a:p>
            <a:pPr lvl="1"/>
            <a:r>
              <a:rPr lang="pt-BR" dirty="0" smtClean="0"/>
              <a:t>simplicidade?</a:t>
            </a:r>
          </a:p>
          <a:p>
            <a:pPr lvl="1"/>
            <a:r>
              <a:rPr lang="pt-BR" dirty="0" err="1" smtClean="0"/>
              <a:t>paroquialismo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vínculo com eleitorado?</a:t>
            </a:r>
          </a:p>
          <a:p>
            <a:pPr lvl="1"/>
            <a:r>
              <a:rPr lang="pt-BR" dirty="0" smtClean="0"/>
              <a:t>custo de campanha?</a:t>
            </a:r>
          </a:p>
          <a:p>
            <a:pPr lvl="1"/>
            <a:r>
              <a:rPr lang="pt-BR" dirty="0" smtClean="0"/>
              <a:t>representatividade? </a:t>
            </a:r>
            <a:r>
              <a:rPr lang="pt-BR" b="1" dirty="0" smtClean="0"/>
              <a:t>[variantes]</a:t>
            </a:r>
          </a:p>
          <a:p>
            <a:r>
              <a:rPr lang="pt-BR" dirty="0" smtClean="0"/>
              <a:t>Sistema proporcional</a:t>
            </a:r>
          </a:p>
          <a:p>
            <a:r>
              <a:rPr lang="pt-BR" dirty="0" smtClean="0"/>
              <a:t>Sistema “misto”: majoritário ou proporcional?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10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Representação política e federalismo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05" y="1217746"/>
            <a:ext cx="8759385" cy="547330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Art. 14. A soberania popular será exercida pelo sufrágio universal e pelo voto direto e secreto, com valor igual para todos, e, nos termos da lei, mediante: [...] </a:t>
            </a:r>
            <a:r>
              <a:rPr lang="pt-BR" b="1" dirty="0" smtClean="0"/>
              <a:t>PORÉM...</a:t>
            </a:r>
          </a:p>
          <a:p>
            <a:r>
              <a:rPr lang="pt-BR" dirty="0" smtClean="0"/>
              <a:t>Art. 45. [...] § 1º O número total de Deputados, bem como a representação por Estado e pelo DF, será estabelecido por lei complementar, proporcionalmente à população, procedendo-se aos ajustes necessários, no ano anterior às eleições, para que nenhuma daquelas unidades da Federação tenha menos de 8 ou mais de 70 Deputados.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Representação e</a:t>
            </a:r>
            <a:br>
              <a:rPr lang="pt-BR" b="1" dirty="0" smtClean="0"/>
            </a:br>
            <a:r>
              <a:rPr lang="pt-BR" b="1" dirty="0" smtClean="0"/>
              <a:t>funcionamento parlamentar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22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Lei </a:t>
            </a:r>
            <a:r>
              <a:rPr lang="pt-BR" dirty="0" err="1" smtClean="0"/>
              <a:t>n</a:t>
            </a:r>
            <a:r>
              <a:rPr lang="pt-BR" dirty="0" smtClean="0"/>
              <a:t>. 9.096, de 1995: Art. 13. Tem direito a funcionamento parlamentar, em todas as Casas Legislativas para as quais tenha elegido representante, o partido que, em cada eleição para a Câmara dos Deputados obtenha o apoio de, no mínimo, 5% dos votos apurados, não computados os brancos e os nulos, distribuídos em, pelo menos, 1/3 dos Estados, com um mínimo de 2% do total de cada um deles.</a:t>
            </a:r>
          </a:p>
          <a:p>
            <a:r>
              <a:rPr lang="pt-BR" dirty="0" smtClean="0"/>
              <a:t>ADI 1351 e ADI 1354: cláusula de desempenho ≠ cláusula de barreira.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6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Quais Poderes e órgãos seriam representativos?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Art. 1º [...]</a:t>
            </a:r>
          </a:p>
          <a:p>
            <a:pPr marL="0" indent="0">
              <a:buNone/>
            </a:pPr>
            <a:r>
              <a:rPr lang="pt-BR" dirty="0" smtClean="0"/>
              <a:t>Parágrafo único. Todo o poder emana do povo, que o exerce por meio de representantes </a:t>
            </a:r>
            <a:r>
              <a:rPr lang="pt-BR" b="1" dirty="0" smtClean="0"/>
              <a:t>eleitos</a:t>
            </a:r>
            <a:r>
              <a:rPr lang="pt-BR" dirty="0" smtClean="0"/>
              <a:t> ou diretamente, nos termos desta Constituição.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Poder Judiciário: </a:t>
            </a:r>
            <a:r>
              <a:rPr lang="pt-BR" dirty="0" smtClean="0"/>
              <a:t>“</a:t>
            </a:r>
            <a:r>
              <a:rPr lang="pt-BR" dirty="0" err="1" smtClean="0"/>
              <a:t>contramajoritário</a:t>
            </a:r>
            <a:r>
              <a:rPr lang="pt-BR" dirty="0" smtClean="0"/>
              <a:t>, representativo e iluminista”?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“(...) que esta Nação, sob a proteção de Deus, renasça da liberdade, e que o governo do povo, pelo povo, para o povo não desapareça da Terra.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x-none" b="1" dirty="0" smtClean="0"/>
              <a:t>LINCOLN, </a:t>
            </a:r>
            <a:r>
              <a:rPr lang="pt-BR" dirty="0" smtClean="0"/>
              <a:t>Abraham. </a:t>
            </a:r>
            <a:r>
              <a:rPr lang="pt-BR" i="1" dirty="0" smtClean="0"/>
              <a:t>Discurso de </a:t>
            </a:r>
            <a:r>
              <a:rPr lang="pt-BR" i="1" dirty="0" err="1" smtClean="0"/>
              <a:t>Gettysburg</a:t>
            </a:r>
            <a:r>
              <a:rPr lang="pt-BR" i="1" dirty="0" smtClean="0"/>
              <a:t> proferido em 19 de novembro de 1863.</a:t>
            </a: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1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Qualidade da democracia representativa:</a:t>
            </a:r>
          </a:p>
          <a:p>
            <a:pPr lvl="1"/>
            <a:r>
              <a:rPr lang="pt-BR" dirty="0" smtClean="0"/>
              <a:t>império do Direito;</a:t>
            </a:r>
          </a:p>
          <a:p>
            <a:pPr lvl="1"/>
            <a:r>
              <a:rPr lang="pt-BR" i="1" dirty="0" err="1" smtClean="0"/>
              <a:t>accountability</a:t>
            </a:r>
            <a:r>
              <a:rPr lang="pt-BR" dirty="0" smtClean="0"/>
              <a:t> vertical;</a:t>
            </a:r>
          </a:p>
          <a:p>
            <a:pPr lvl="1"/>
            <a:r>
              <a:rPr lang="pt-BR" dirty="0" err="1" smtClean="0"/>
              <a:t>responsividade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liberdade;</a:t>
            </a:r>
          </a:p>
          <a:p>
            <a:pPr lvl="1"/>
            <a:r>
              <a:rPr lang="pt-BR" dirty="0" smtClean="0"/>
              <a:t>Igualdade;</a:t>
            </a:r>
          </a:p>
          <a:p>
            <a:pPr lvl="1"/>
            <a:r>
              <a:rPr lang="pt-BR" dirty="0" smtClean="0"/>
              <a:t>participação;</a:t>
            </a:r>
          </a:p>
          <a:p>
            <a:pPr lvl="1"/>
            <a:r>
              <a:rPr lang="pt-BR" dirty="0" smtClean="0"/>
              <a:t>competição;</a:t>
            </a:r>
          </a:p>
          <a:p>
            <a:pPr lvl="1"/>
            <a:r>
              <a:rPr lang="pt-BR" i="1" dirty="0" err="1" smtClean="0"/>
              <a:t>accountability</a:t>
            </a:r>
            <a:r>
              <a:rPr lang="pt-BR" dirty="0" smtClean="0"/>
              <a:t> horizontal.</a:t>
            </a:r>
          </a:p>
          <a:p>
            <a:r>
              <a:rPr lang="pt-BR" dirty="0" smtClean="0"/>
              <a:t>Qualidade da democracia como sistema em que o aperfeiçoamento de uma dimensão beneficia as outras.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Robert Dahl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sufrágio adulto universal;</a:t>
            </a:r>
          </a:p>
          <a:p>
            <a:r>
              <a:rPr lang="pt-BR" dirty="0" smtClean="0"/>
              <a:t>eleições recorrentes, livres, competitivas e justas;</a:t>
            </a:r>
          </a:p>
          <a:p>
            <a:r>
              <a:rPr lang="pt-BR" dirty="0" smtClean="0"/>
              <a:t>mais do que um partido político sério;</a:t>
            </a:r>
          </a:p>
          <a:p>
            <a:r>
              <a:rPr lang="pt-BR" dirty="0" smtClean="0"/>
              <a:t>meios alternativos de informação.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4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Muito obrigado!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 - Lincoln at Gettysbur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40" b="-19740"/>
          <a:stretch>
            <a:fillRect/>
          </a:stretch>
        </p:blipFill>
        <p:spPr>
          <a:xfrm>
            <a:off x="457200" y="274638"/>
            <a:ext cx="8229600" cy="6456362"/>
          </a:xfrm>
        </p:spPr>
      </p:pic>
    </p:spTree>
    <p:extLst>
      <p:ext uri="{BB962C8B-B14F-4D97-AF65-F5344CB8AC3E}">
        <p14:creationId xmlns:p14="http://schemas.microsoft.com/office/powerpoint/2010/main" val="383823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 - Lincoln at Gettysburg - 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b="8111"/>
          <a:stretch>
            <a:fillRect/>
          </a:stretch>
        </p:blipFill>
        <p:spPr>
          <a:xfrm>
            <a:off x="457200" y="523875"/>
            <a:ext cx="8229600" cy="5602288"/>
          </a:xfrm>
        </p:spPr>
      </p:pic>
    </p:spTree>
    <p:extLst>
      <p:ext uri="{BB962C8B-B14F-4D97-AF65-F5344CB8AC3E}">
        <p14:creationId xmlns:p14="http://schemas.microsoft.com/office/powerpoint/2010/main" val="255189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to - Lincoln at Gettysburg - 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59" r="-60959"/>
          <a:stretch>
            <a:fillRect/>
          </a:stretch>
        </p:blipFill>
        <p:spPr>
          <a:xfrm>
            <a:off x="457200" y="563563"/>
            <a:ext cx="8229600" cy="5562600"/>
          </a:xfrm>
        </p:spPr>
      </p:pic>
    </p:spTree>
    <p:extLst>
      <p:ext uri="{BB962C8B-B14F-4D97-AF65-F5344CB8AC3E}">
        <p14:creationId xmlns:p14="http://schemas.microsoft.com/office/powerpoint/2010/main" val="274624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Fundamento da representação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22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“Já que, num Estado livre, todo homem que supõe ter uma alma livre deve governar a si próprio, é necessário que o povo, no seu conjunto, possua o poder legislativo. Mas como isso é impossível nos grandes Estados, e sendo sujeito a muitos inconvenientes nos pequenos, é preciso que o povo, por intermédio de seus representantes, faça tudo o que não pode fazer por si mesmo.”</a:t>
            </a:r>
          </a:p>
          <a:p>
            <a:pPr marL="0" indent="0" algn="r">
              <a:buNone/>
            </a:pPr>
            <a:r>
              <a:rPr lang="en-US" b="1" dirty="0" smtClean="0"/>
              <a:t>MONTESQUIEU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30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Origem da representação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Karl </a:t>
            </a:r>
            <a:r>
              <a:rPr lang="pt-BR" b="1" dirty="0" err="1" smtClean="0"/>
              <a:t>Loewenstein</a:t>
            </a:r>
            <a:r>
              <a:rPr lang="pt-BR" b="1" dirty="0" smtClean="0"/>
              <a:t>: </a:t>
            </a:r>
            <a:r>
              <a:rPr lang="pt-BR" dirty="0" smtClean="0"/>
              <a:t>“a ideia da distribuição do poder está essencialmente unida à teoria e à prática da representação, assim como a técnica governamental que se baseia nela”.</a:t>
            </a:r>
          </a:p>
          <a:p>
            <a:r>
              <a:rPr lang="pt-BR" dirty="0" smtClean="0"/>
              <a:t>Para ele, instituições representativas datam do final do Século XIV.</a:t>
            </a:r>
          </a:p>
          <a:p>
            <a:r>
              <a:rPr lang="pt-BR" dirty="0" smtClean="0"/>
              <a:t>Recepção pelas organizações seculares das técnicas representativas das ordens religiosas.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15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Ainda KL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representação:</a:t>
            </a:r>
          </a:p>
          <a:p>
            <a:pPr lvl="1"/>
            <a:r>
              <a:rPr lang="pt-BR" dirty="0" smtClean="0"/>
              <a:t>foi condição prévia e indispensável para distribuir o poder político entre diferentes detentores do poder;</a:t>
            </a:r>
          </a:p>
          <a:p>
            <a:pPr lvl="1"/>
            <a:r>
              <a:rPr lang="pt-BR" dirty="0" smtClean="0"/>
              <a:t>fez possível a instituição do parlamento como um detentor do poder separado e independente do governo.</a:t>
            </a:r>
          </a:p>
          <a:p>
            <a:r>
              <a:rPr lang="pt-BR" dirty="0" smtClean="0"/>
              <a:t>Complemento lógico…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70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MGFF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5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“Isto ocorreu quando, a partir do século XII, monarcas europeus passaram a convocar com </a:t>
            </a:r>
            <a:r>
              <a:rPr lang="pt-BR" dirty="0" smtClean="0"/>
              <a:t>frequência </a:t>
            </a:r>
            <a:r>
              <a:rPr lang="pt-BR" dirty="0" smtClean="0"/>
              <a:t>os seus principais vassalos, para que comparecessem a seu Conselho. Ora, como nem sempre o podiam fazer e muitas vezes não lhes convinha atender a esse chamado, enviavam estes procuradores, mandatários, munidos de instruções estritas. Seguiam nisto o modelo romano do </a:t>
            </a:r>
            <a:r>
              <a:rPr lang="pt-BR" i="1" dirty="0" err="1" smtClean="0"/>
              <a:t>mandatum</a:t>
            </a:r>
            <a:r>
              <a:rPr lang="pt-BR" dirty="0" smtClean="0"/>
              <a:t>, contrato de direito privado. Este mesmo modelo foi observado, quando as convocações passaram a atingir os burgos, que haviam de habilitar representantes às reuniões do Conselho real.”</a:t>
            </a:r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b="1" dirty="0" smtClean="0"/>
              <a:t>FERREIRA FILHO, </a:t>
            </a:r>
            <a:r>
              <a:rPr lang="pt-BR" dirty="0" smtClean="0"/>
              <a:t>Manoel Gonçalves. </a:t>
            </a:r>
            <a:r>
              <a:rPr lang="pt-BR" i="1" dirty="0" smtClean="0"/>
              <a:t>Princípios fundamentais do direito constitucional, </a:t>
            </a:r>
            <a:r>
              <a:rPr lang="pt-BR" dirty="0" smtClean="0"/>
              <a:t>São Paulo: Saraiva, 2009, p. 59)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4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1161</Words>
  <Application>Microsoft Macintosh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Democracia e representação política</vt:lpstr>
      <vt:lpstr>PowerPoint Presentation</vt:lpstr>
      <vt:lpstr>PowerPoint Presentation</vt:lpstr>
      <vt:lpstr>PowerPoint Presentation</vt:lpstr>
      <vt:lpstr>PowerPoint Presentation</vt:lpstr>
      <vt:lpstr>Fundamento da representação</vt:lpstr>
      <vt:lpstr>Origem da representação</vt:lpstr>
      <vt:lpstr>Ainda KL</vt:lpstr>
      <vt:lpstr>MGFF</vt:lpstr>
      <vt:lpstr>SIEYÈS</vt:lpstr>
      <vt:lpstr>Tipologia da representação</vt:lpstr>
      <vt:lpstr>Três modelos de representação</vt:lpstr>
      <vt:lpstr>Edmund Burke</vt:lpstr>
      <vt:lpstr>Edmund Burke</vt:lpstr>
      <vt:lpstr>Edmund Burke</vt:lpstr>
      <vt:lpstr>Representação política e sistemas eleitorais</vt:lpstr>
      <vt:lpstr>Representação política e federalismo</vt:lpstr>
      <vt:lpstr>Representação e funcionamento parlamentar</vt:lpstr>
      <vt:lpstr>Quais Poderes e órgãos seriam representativos?</vt:lpstr>
      <vt:lpstr>Conclusão</vt:lpstr>
      <vt:lpstr>Robert Dahl</vt:lpstr>
      <vt:lpstr>Muito 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Democracia e representação política</dc:title>
  <dc:creator>José Levi Mello do Amaral Júnior</dc:creator>
  <cp:lastModifiedBy>José Levi Mello do Amaral Júnior</cp:lastModifiedBy>
  <cp:revision>23</cp:revision>
  <dcterms:created xsi:type="dcterms:W3CDTF">2021-08-31T00:30:37Z</dcterms:created>
  <dcterms:modified xsi:type="dcterms:W3CDTF">2022-08-28T11:48:27Z</dcterms:modified>
</cp:coreProperties>
</file>