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09" r:id="rId3"/>
    <p:sldMasterId id="2147483721" r:id="rId4"/>
    <p:sldMasterId id="2147483733" r:id="rId5"/>
    <p:sldMasterId id="2147483749" r:id="rId6"/>
  </p:sldMasterIdLst>
  <p:notesMasterIdLst>
    <p:notesMasterId r:id="rId53"/>
  </p:notesMasterIdLst>
  <p:sldIdLst>
    <p:sldId id="256" r:id="rId7"/>
    <p:sldId id="328" r:id="rId8"/>
    <p:sldId id="565" r:id="rId9"/>
    <p:sldId id="329" r:id="rId10"/>
    <p:sldId id="562" r:id="rId11"/>
    <p:sldId id="563" r:id="rId12"/>
    <p:sldId id="564" r:id="rId13"/>
    <p:sldId id="330" r:id="rId14"/>
    <p:sldId id="366" r:id="rId15"/>
    <p:sldId id="342" r:id="rId16"/>
    <p:sldId id="483" r:id="rId17"/>
    <p:sldId id="367" r:id="rId18"/>
    <p:sldId id="400" r:id="rId19"/>
    <p:sldId id="403" r:id="rId20"/>
    <p:sldId id="404" r:id="rId21"/>
    <p:sldId id="474" r:id="rId22"/>
    <p:sldId id="260" r:id="rId23"/>
    <p:sldId id="405" r:id="rId24"/>
    <p:sldId id="406" r:id="rId25"/>
    <p:sldId id="407" r:id="rId26"/>
    <p:sldId id="409" r:id="rId27"/>
    <p:sldId id="363" r:id="rId28"/>
    <p:sldId id="491" r:id="rId29"/>
    <p:sldId id="364" r:id="rId30"/>
    <p:sldId id="568" r:id="rId31"/>
    <p:sldId id="365" r:id="rId32"/>
    <p:sldId id="261" r:id="rId33"/>
    <p:sldId id="557" r:id="rId34"/>
    <p:sldId id="574" r:id="rId35"/>
    <p:sldId id="575" r:id="rId36"/>
    <p:sldId id="286" r:id="rId37"/>
    <p:sldId id="287" r:id="rId38"/>
    <p:sldId id="288" r:id="rId39"/>
    <p:sldId id="466" r:id="rId40"/>
    <p:sldId id="290" r:id="rId41"/>
    <p:sldId id="292" r:id="rId42"/>
    <p:sldId id="467" r:id="rId43"/>
    <p:sldId id="494" r:id="rId44"/>
    <p:sldId id="469" r:id="rId45"/>
    <p:sldId id="493" r:id="rId46"/>
    <p:sldId id="311" r:id="rId47"/>
    <p:sldId id="313" r:id="rId48"/>
    <p:sldId id="476" r:id="rId49"/>
    <p:sldId id="577" r:id="rId50"/>
    <p:sldId id="477" r:id="rId51"/>
    <p:sldId id="578" r:id="rId52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433" autoAdjust="0"/>
  </p:normalViewPr>
  <p:slideViewPr>
    <p:cSldViewPr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9CFC14-35B4-4C35-8299-7854C9E21A10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A3F24FB-311E-4F24-9852-272E4E8D64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9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2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42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2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07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00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8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47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7BE1-44E2-4DCB-966C-87100DF9276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8CF5-A074-4CD1-9372-CBF803A0B32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3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rmos-ch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27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30B01-B1C8-4CD7-A7D9-1F7F7ABE051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DA14-D9E2-4F96-90CF-EC0CAF3DF83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3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17" y="6407150"/>
            <a:ext cx="177409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6" descr="Capa_FIN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9341" y="211138"/>
            <a:ext cx="81475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/>
          <p:cNvSpPr txBox="1"/>
          <p:nvPr userDrawn="1"/>
        </p:nvSpPr>
        <p:spPr>
          <a:xfrm>
            <a:off x="287217" y="198438"/>
            <a:ext cx="6646984" cy="1381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prstClr val="black"/>
                </a:solidFill>
                <a:latin typeface="Arial" pitchFamily="34" charset="0"/>
                <a:ea typeface="Geneva" pitchFamily="-112" charset="-128"/>
                <a:cs typeface="Arial" pitchFamily="34" charset="0"/>
              </a:rPr>
              <a:t>Gerard J. Tortora, Berdell R. Funke, Christine L. Case – Microbiologia</a:t>
            </a:r>
            <a:endParaRPr lang="pt-BR" sz="900" b="1" dirty="0">
              <a:solidFill>
                <a:prstClr val="black"/>
              </a:solidFill>
              <a:latin typeface="Arial" pitchFamily="34" charset="0"/>
              <a:ea typeface="Geneva" pitchFamily="-112" charset="-128"/>
              <a:cs typeface="Arial" pitchFamily="34" charset="0"/>
            </a:endParaRPr>
          </a:p>
        </p:txBody>
      </p:sp>
      <p:cxnSp>
        <p:nvCxnSpPr>
          <p:cNvPr id="16" name="Straight Connector 4"/>
          <p:cNvCxnSpPr>
            <a:cxnSpLocks noChangeShapeType="1"/>
          </p:cNvCxnSpPr>
          <p:nvPr userDrawn="1"/>
        </p:nvCxnSpPr>
        <p:spPr bwMode="auto">
          <a:xfrm>
            <a:off x="287216" y="360365"/>
            <a:ext cx="10634784" cy="1587"/>
          </a:xfrm>
          <a:prstGeom prst="line">
            <a:avLst/>
          </a:prstGeom>
          <a:noFill/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0" name="Imagem 6" descr="Artmed_grupoA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26262" y="5729288"/>
            <a:ext cx="1107831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ECA3-C811-4C5F-9F24-0B6026317DE5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B49B-EE33-4920-95AB-A0E826F57F2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11424" y="714356"/>
            <a:ext cx="10369152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Microrganismos eucariotos</a:t>
            </a:r>
            <a:endParaRPr lang="pt-BR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42799" y="4365104"/>
            <a:ext cx="9937777" cy="1800200"/>
          </a:xfrm>
        </p:spPr>
        <p:txBody>
          <a:bodyPr>
            <a:noAutofit/>
          </a:bodyPr>
          <a:lstStyle/>
          <a:p>
            <a:pPr algn="r"/>
            <a:r>
              <a:rPr lang="pt-BR" sz="3600" b="1" dirty="0">
                <a:solidFill>
                  <a:schemeClr val="bg2">
                    <a:lumMod val="50000"/>
                  </a:schemeClr>
                </a:solidFill>
              </a:rPr>
              <a:t>Princípios de </a:t>
            </a:r>
            <a:r>
              <a:rPr lang="pt-BR" sz="3600" b="1" dirty="0" smtClean="0">
                <a:solidFill>
                  <a:schemeClr val="bg2">
                    <a:lumMod val="50000"/>
                  </a:schemeClr>
                </a:solidFill>
              </a:rPr>
              <a:t>Microbiologia </a:t>
            </a:r>
            <a:r>
              <a:rPr lang="pt-BR" sz="3600" b="1" dirty="0">
                <a:solidFill>
                  <a:schemeClr val="bg2">
                    <a:lumMod val="50000"/>
                  </a:schemeClr>
                </a:solidFill>
              </a:rPr>
              <a:t>(LFN0325)</a:t>
            </a:r>
          </a:p>
          <a:p>
            <a:pPr algn="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Docente: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 José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Belasque</a:t>
            </a:r>
            <a:endParaRPr lang="pt-B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pt-BR" sz="2800" b="1" dirty="0">
                <a:solidFill>
                  <a:srgbClr val="FFC000"/>
                </a:solidFill>
              </a:rPr>
              <a:t>Departamento de Fitopatologia e </a:t>
            </a:r>
            <a:r>
              <a:rPr lang="pt-BR" sz="2800" b="1" dirty="0" err="1">
                <a:solidFill>
                  <a:srgbClr val="FFC000"/>
                </a:solidFill>
              </a:rPr>
              <a:t>Nematologia</a:t>
            </a:r>
            <a:r>
              <a:rPr lang="pt-BR" sz="2800" b="1" dirty="0">
                <a:solidFill>
                  <a:srgbClr val="FFC000"/>
                </a:solidFill>
              </a:rPr>
              <a:t> (ESALQ/USP)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04-23.png"/>
          <p:cNvPicPr>
            <a:picLocks noChangeAspect="1"/>
          </p:cNvPicPr>
          <p:nvPr/>
        </p:nvPicPr>
        <p:blipFill>
          <a:blip r:embed="rId2" cstate="print"/>
          <a:srcRect t="82387" r="36908"/>
          <a:stretch>
            <a:fillRect/>
          </a:stretch>
        </p:blipFill>
        <p:spPr bwMode="auto">
          <a:xfrm>
            <a:off x="407368" y="5388352"/>
            <a:ext cx="660531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" descr="04-23.png"/>
          <p:cNvPicPr>
            <a:picLocks noChangeAspect="1"/>
          </p:cNvPicPr>
          <p:nvPr/>
        </p:nvPicPr>
        <p:blipFill>
          <a:blip r:embed="rId2" cstate="print"/>
          <a:srcRect l="32783" b="61357"/>
          <a:stretch>
            <a:fillRect/>
          </a:stretch>
        </p:blipFill>
        <p:spPr bwMode="auto">
          <a:xfrm>
            <a:off x="4655840" y="176160"/>
            <a:ext cx="733104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" descr="04-23.png"/>
          <p:cNvPicPr>
            <a:picLocks noChangeAspect="1"/>
          </p:cNvPicPr>
          <p:nvPr/>
        </p:nvPicPr>
        <p:blipFill>
          <a:blip r:embed="rId2" cstate="print"/>
          <a:srcRect t="40116" b="19961"/>
          <a:stretch>
            <a:fillRect/>
          </a:stretch>
        </p:blipFill>
        <p:spPr bwMode="auto">
          <a:xfrm>
            <a:off x="191344" y="2924944"/>
            <a:ext cx="9144000" cy="249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8_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261" y="117000"/>
            <a:ext cx="8207481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7368" y="188640"/>
            <a:ext cx="1152128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 celular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maioria células eucarióticas com parede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algas e 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oomicetos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(celulose), fungos (quitina), leveduras (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glicana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manana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células sem parede – película (protozoários) ou outros revestimentos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Glicocálice</a:t>
            </a:r>
            <a:r>
              <a:rPr lang="pt-BR" sz="40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carboidratos ancorados membrana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união de células, reconhecimento...</a:t>
            </a:r>
            <a:endParaRPr lang="pt-BR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7848" y="260648"/>
            <a:ext cx="7226638" cy="714380"/>
          </a:xfrm>
        </p:spPr>
        <p:txBody>
          <a:bodyPr>
            <a:noAutofit/>
          </a:bodyPr>
          <a:lstStyle/>
          <a:p>
            <a:pPr algn="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plasmática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368" y="1268760"/>
            <a:ext cx="114557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procariotos vs. eucariotos?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bicamada </a:t>
            </a:r>
            <a:r>
              <a:rPr lang="pt-BR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fosfolipídica</a:t>
            </a:r>
            <a:endParaRPr lang="pt-BR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proteínas integrais, periféricas...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esteróis 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carboidratos</a:t>
            </a:r>
          </a:p>
          <a:p>
            <a:pPr marL="0" lvl="1">
              <a:buFont typeface="Arial" pitchFamily="34" charset="0"/>
              <a:buChar char="•"/>
            </a:pPr>
            <a:r>
              <a:rPr lang="pt-BR" sz="44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fagocitose: </a:t>
            </a:r>
            <a:r>
              <a:rPr lang="pt-BR" sz="4400" b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pseudópodes</a:t>
            </a:r>
            <a:endParaRPr lang="pt-BR" sz="4400" b="1" dirty="0">
              <a:solidFill>
                <a:srgbClr val="CC9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pt-BR" sz="44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pinocitose</a:t>
            </a:r>
            <a:endParaRPr lang="pt-BR" sz="4400" b="1" dirty="0">
              <a:solidFill>
                <a:srgbClr val="CC9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51984" y="342860"/>
            <a:ext cx="5786478" cy="714380"/>
          </a:xfrm>
        </p:spPr>
        <p:txBody>
          <a:bodyPr>
            <a:noAutofit/>
          </a:bodyPr>
          <a:lstStyle/>
          <a:p>
            <a:pPr algn="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Citoplasma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5260" y="1628800"/>
            <a:ext cx="10971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complexo em eucariotos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citoesqueleto </a:t>
            </a:r>
            <a:r>
              <a:rPr lang="pt-BR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(fluxo citoplasmático)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organelas</a:t>
            </a:r>
          </a:p>
          <a:p>
            <a:pPr algn="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Ribossomos</a:t>
            </a:r>
            <a:r>
              <a:rPr lang="pt-BR" sz="4400" b="1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ligados ao RE rugoso ou livres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80S 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60S 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4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9976" y="407514"/>
            <a:ext cx="5786478" cy="714380"/>
          </a:xfrm>
        </p:spPr>
        <p:txBody>
          <a:bodyPr>
            <a:noAutofit/>
          </a:bodyPr>
          <a:lstStyle/>
          <a:p>
            <a:pPr algn="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Organelas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3392" y="764704"/>
            <a:ext cx="8358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núcleo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retículo endoplasmático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complexo de </a:t>
            </a:r>
            <a:r>
              <a:rPr lang="pt-BR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</a:t>
            </a:r>
            <a:endParaRPr lang="pt-B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lisossomos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vacúolos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mitocôndrias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cloroplastos</a:t>
            </a: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peroxissomos</a:t>
            </a:r>
            <a:endParaRPr lang="pt-B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centrossomos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75" y="1088740"/>
            <a:ext cx="1184305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642918"/>
            <a:ext cx="7350089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básicas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eucariotos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heterotróficos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absorção de nutrientes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de esporos</a:t>
            </a:r>
          </a:p>
          <a:p>
            <a:pPr>
              <a:spcBef>
                <a:spcPts val="1800"/>
              </a:spcBef>
            </a:pPr>
            <a:r>
              <a:rPr lang="pt-BR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morfológicas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assimilativas (somáticas)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reprodutivas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544272" y="285728"/>
            <a:ext cx="3205020" cy="714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pt-BR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07368" y="1124744"/>
            <a:ext cx="11233248" cy="532453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bolores (</a:t>
            </a:r>
            <a:r>
              <a:rPr lang="pt-BR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miceliais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cogumelos e leveduras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mil espécies </a:t>
            </a:r>
            <a:r>
              <a:rPr lang="pt-BR" sz="3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 patógenos animais)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grande maioria terrestre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decompositores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vários parasitas de plantas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simbiontes e parasitas de animais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importância 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1384" y="1340768"/>
            <a:ext cx="11089232" cy="440120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quimiorganotróficos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geralmente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aeróbios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capacidade </a:t>
            </a:r>
            <a:r>
              <a:rPr lang="pt-BR" sz="4000" b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biossintética</a:t>
            </a:r>
            <a:endParaRPr lang="pt-BR" sz="4000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enzimas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extracelulares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 crescer em extremos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baixos de pH</a:t>
            </a: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até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pt-BR" sz="4000" b="1" baseline="30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disseminação e sobrevivência por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maioria fungos </a:t>
            </a:r>
            <a:r>
              <a:rPr lang="pt-BR" sz="40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multicelulares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01_06.png"/>
          <p:cNvPicPr>
            <a:picLocks noChangeAspect="1"/>
          </p:cNvPicPr>
          <p:nvPr/>
        </p:nvPicPr>
        <p:blipFill>
          <a:blip r:embed="rId2" cstate="print"/>
          <a:srcRect b="23163"/>
          <a:stretch>
            <a:fillRect/>
          </a:stretch>
        </p:blipFill>
        <p:spPr bwMode="auto">
          <a:xfrm>
            <a:off x="335360" y="260647"/>
            <a:ext cx="7128792" cy="65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01_06.png"/>
          <p:cNvPicPr>
            <a:picLocks noChangeAspect="1"/>
          </p:cNvPicPr>
          <p:nvPr/>
        </p:nvPicPr>
        <p:blipFill>
          <a:blip r:embed="rId2" cstate="print"/>
          <a:srcRect t="75673"/>
          <a:stretch>
            <a:fillRect/>
          </a:stretch>
        </p:blipFill>
        <p:spPr bwMode="auto">
          <a:xfrm>
            <a:off x="6816080" y="5157192"/>
            <a:ext cx="5210780" cy="15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23392" y="1196752"/>
            <a:ext cx="11161240" cy="517064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hifas septadas ou </a:t>
            </a:r>
            <a:r>
              <a:rPr lang="pt-BR" sz="4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asseptadas</a:t>
            </a:r>
            <a:endParaRPr lang="pt-BR" sz="40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esporos </a:t>
            </a:r>
            <a:r>
              <a:rPr lang="pt-BR" sz="40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assexuais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forma de conídios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(cogumelos)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unicelulares (leveduras)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endomicorrizas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algas ou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cianobactérias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4000" b="1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líquens</a:t>
            </a:r>
            <a:endParaRPr lang="pt-BR" sz="4000" b="1" dirty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1384" y="1196752"/>
            <a:ext cx="11233248" cy="486287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reprodução 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assexuada</a:t>
            </a: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hifas, esporos ou divisão celular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esporos </a:t>
            </a:r>
            <a:r>
              <a:rPr lang="pt-BR" sz="40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sexuais</a:t>
            </a: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fusão de gametas, hifas ou células haplóides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diferentes tipos e morfologias (valor taxonômico)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ramificação tardia com animais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12-01.png"/>
          <p:cNvPicPr>
            <a:picLocks noChangeAspect="1"/>
          </p:cNvPicPr>
          <p:nvPr/>
        </p:nvPicPr>
        <p:blipFill>
          <a:blip r:embed="rId2" cstate="print"/>
          <a:srcRect r="71650" b="39763"/>
          <a:stretch>
            <a:fillRect/>
          </a:stretch>
        </p:blipFill>
        <p:spPr bwMode="auto">
          <a:xfrm>
            <a:off x="7464152" y="4365104"/>
            <a:ext cx="4256457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" descr="12-01.png"/>
          <p:cNvPicPr>
            <a:picLocks noChangeAspect="1"/>
          </p:cNvPicPr>
          <p:nvPr/>
        </p:nvPicPr>
        <p:blipFill>
          <a:blip r:embed="rId2" cstate="print"/>
          <a:srcRect l="28350"/>
          <a:stretch>
            <a:fillRect/>
          </a:stretch>
        </p:blipFill>
        <p:spPr bwMode="auto">
          <a:xfrm>
            <a:off x="767408" y="476671"/>
            <a:ext cx="9577064" cy="35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8_2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692696"/>
            <a:ext cx="1156018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-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7" y="404664"/>
            <a:ext cx="1148251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7035" t="48745" r="52323" b="9392"/>
          <a:stretch/>
        </p:blipFill>
        <p:spPr>
          <a:xfrm>
            <a:off x="5663952" y="1844824"/>
            <a:ext cx="6264696" cy="481435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9878" t="21117" r="55425" b="51555"/>
          <a:stretch/>
        </p:blipFill>
        <p:spPr>
          <a:xfrm>
            <a:off x="119335" y="188640"/>
            <a:ext cx="589989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500" y="215706"/>
            <a:ext cx="9001000" cy="64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620688"/>
            <a:ext cx="1119733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estruturas assimilativas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 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hifas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β-glicanas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celulose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crescimento apical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hifas septadas (</a:t>
            </a:r>
            <a:r>
              <a:rPr lang="pt-B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apocíticas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não septadas (</a:t>
            </a:r>
            <a:r>
              <a:rPr lang="pt-B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cenocíticas</a:t>
            </a: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modificações e agregados de hifas...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07" y="-1"/>
            <a:ext cx="717778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3.png"/>
          <p:cNvPicPr>
            <a:picLocks noChangeAspect="1"/>
          </p:cNvPicPr>
          <p:nvPr/>
        </p:nvPicPr>
        <p:blipFill rotWithShape="1">
          <a:blip r:embed="rId2" cstate="print"/>
          <a:srcRect b="49868"/>
          <a:stretch/>
        </p:blipFill>
        <p:spPr bwMode="auto">
          <a:xfrm>
            <a:off x="92598" y="561031"/>
            <a:ext cx="12006804" cy="57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9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2261" t="24366" r="14683" b="7422"/>
          <a:stretch/>
        </p:blipFill>
        <p:spPr>
          <a:xfrm>
            <a:off x="132080" y="296652"/>
            <a:ext cx="119278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341383" y="117000"/>
            <a:ext cx="11509235" cy="6624000"/>
            <a:chOff x="2927648" y="18000"/>
            <a:chExt cx="7177786" cy="4131080"/>
          </a:xfrm>
        </p:grpSpPr>
        <p:pic>
          <p:nvPicPr>
            <p:cNvPr id="2" name="Imagem 1" descr="Tabela 12-03.png"/>
            <p:cNvPicPr>
              <a:picLocks noChangeAspect="1"/>
            </p:cNvPicPr>
            <p:nvPr/>
          </p:nvPicPr>
          <p:blipFill rotWithShape="1">
            <a:blip r:embed="rId2" cstate="print"/>
            <a:srcRect b="89084"/>
            <a:stretch/>
          </p:blipFill>
          <p:spPr bwMode="auto">
            <a:xfrm>
              <a:off x="2927648" y="18000"/>
              <a:ext cx="7177786" cy="74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m 2" descr="Tabela 12-03.png"/>
            <p:cNvPicPr>
              <a:picLocks noChangeAspect="1"/>
            </p:cNvPicPr>
            <p:nvPr/>
          </p:nvPicPr>
          <p:blipFill rotWithShape="1">
            <a:blip r:embed="rId2" cstate="print"/>
            <a:srcRect t="49869"/>
            <a:stretch/>
          </p:blipFill>
          <p:spPr bwMode="auto">
            <a:xfrm>
              <a:off x="2927648" y="720080"/>
              <a:ext cx="717778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585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95400" y="764704"/>
            <a:ext cx="1098131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Filos do Reino </a:t>
            </a:r>
            <a:r>
              <a:rPr lang="pt-BR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endParaRPr lang="pt-BR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Blastocladiomycota</a:t>
            </a:r>
            <a:endParaRPr lang="pt-BR" sz="3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38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Chytridiomycota</a:t>
            </a:r>
            <a:endParaRPr lang="pt-BR" sz="3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38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Zygomycota</a:t>
            </a:r>
            <a:endParaRPr lang="pt-BR" sz="3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38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Ascomycota</a:t>
            </a:r>
            <a:endParaRPr lang="pt-BR" sz="3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38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endParaRPr lang="pt-BR" sz="38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Fungos </a:t>
            </a:r>
            <a:r>
              <a:rPr lang="pt-BR" sz="3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anamórficos</a:t>
            </a:r>
            <a:endParaRPr lang="pt-BR" sz="3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(Deuteromicetos, </a:t>
            </a:r>
            <a:r>
              <a:rPr lang="pt-BR" sz="3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mitospóricos</a:t>
            </a: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imperfeitos)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764704"/>
            <a:ext cx="111612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 </a:t>
            </a:r>
            <a:r>
              <a:rPr lang="pt-BR" sz="40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Blastocladiomycota</a:t>
            </a:r>
            <a:r>
              <a:rPr lang="pt-BR" sz="40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6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Chytridiomycota</a:t>
            </a:r>
            <a:endParaRPr lang="pt-BR" sz="40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reprodução por </a:t>
            </a: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zoósporos </a:t>
            </a:r>
            <a:r>
              <a:rPr lang="pt-BR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uniflagelados</a:t>
            </a:r>
            <a:endParaRPr lang="pt-B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Quitridiomicetos</a:t>
            </a:r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zoósporos móveis</a:t>
            </a: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flagelados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parede celular com </a:t>
            </a:r>
            <a:r>
              <a:rPr lang="pt-BR" sz="40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</a:p>
          <a:p>
            <a:pPr>
              <a:buFont typeface="Arial" pitchFamily="34" charset="0"/>
              <a:buChar char="•"/>
            </a:pPr>
            <a:r>
              <a:rPr lang="pt-BR" sz="40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 livre ou parasitas de plantas e animais</a:t>
            </a:r>
          </a:p>
          <a:p>
            <a:pPr algn="just">
              <a:spcBef>
                <a:spcPts val="600"/>
              </a:spcBef>
            </a:pPr>
            <a:endParaRPr lang="pt-BR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980728"/>
            <a:ext cx="110172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Zygomycota</a:t>
            </a:r>
            <a:endParaRPr lang="pt-BR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talo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haplóide,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asseptado</a:t>
            </a:r>
            <a:endParaRPr lang="pt-BR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aplanósporos (imóveis) em esporângios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zigosporângio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c/ </a:t>
            </a:r>
            <a:r>
              <a:rPr lang="pt-BR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zigósporo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(diplóide)</a:t>
            </a:r>
          </a:p>
          <a:p>
            <a:pPr algn="r">
              <a:spcBef>
                <a:spcPts val="2400"/>
              </a:spcBef>
            </a:pP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Ordem </a:t>
            </a:r>
            <a:r>
              <a:rPr lang="pt-BR" sz="4400" i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Mucorales</a:t>
            </a: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4400" i="1" dirty="0" err="1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Mucoraceae</a:t>
            </a:r>
            <a:r>
              <a:rPr lang="pt-BR" sz="4400" dirty="0">
                <a:solidFill>
                  <a:srgbClr val="CC9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Rhizopus</a:t>
            </a:r>
            <a:r>
              <a:rPr lang="pt-BR" sz="4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4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Mucor</a:t>
            </a:r>
            <a:endParaRPr lang="pt-BR" sz="4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95400" y="836712"/>
            <a:ext cx="10873208" cy="544764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Ascomicetos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 amplamente variável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aquáticos e terrestres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produção de esporos em </a:t>
            </a:r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(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ascocarpo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conídios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conidióforos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Neurospora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1384" y="332656"/>
            <a:ext cx="112332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Ascomycota</a:t>
            </a:r>
            <a:endParaRPr lang="pt-BR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grupo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numeroso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saprófitas e parasitas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ascósporos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formas variadas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prototunicados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bitunicados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operculados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inoperculados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fenda, poro ou anel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1384" y="836712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0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Ascomycota</a:t>
            </a:r>
            <a:endParaRPr lang="pt-BR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talo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micelial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septado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dicariofase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 hifas ascógenas</a:t>
            </a:r>
          </a:p>
          <a:p>
            <a:pPr algn="just">
              <a:spcBef>
                <a:spcPts val="2400"/>
              </a:spcBef>
            </a:pPr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 sexual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gametângios diferenciados –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ascogônio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</a:t>
            </a:r>
            <a:r>
              <a:rPr lang="pt-BR" sz="40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tricógino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anterídio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espermácia)</a:t>
            </a:r>
            <a:endParaRPr lang="pt-BR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fusão de hifas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somatogamia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23392" y="548680"/>
            <a:ext cx="10945216" cy="600164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Ascomicetos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000" b="1" i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pt-BR" sz="4000" b="1" i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i="1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endParaRPr lang="pt-BR" sz="4000" b="1" i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unicelulares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divisão por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brotamento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podem formar estruturas filamentosas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aeróbia facultativa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há espécies simbiontes e também parasitas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uso na fabricação de pães e bebidas alcoólicas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8_2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91" y="189000"/>
            <a:ext cx="855722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39416" y="908720"/>
            <a:ext cx="10873208" cy="461664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4400" b="1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Basidiomicetos</a:t>
            </a:r>
            <a:endParaRPr lang="pt-BR" sz="44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de 30.000 espécies descritas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cogumelos, leveduras e parasitas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formação de esporos sexuais em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basídios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basidiocarpo 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(corpos de frutificação)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Agaricus</a:t>
            </a:r>
            <a:r>
              <a:rPr lang="pt-BR" sz="4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Amanita</a:t>
            </a:r>
            <a:endParaRPr lang="pt-BR" sz="4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 descr="02_11.png"/>
          <p:cNvPicPr>
            <a:picLocks noChangeAspect="1"/>
          </p:cNvPicPr>
          <p:nvPr/>
        </p:nvPicPr>
        <p:blipFill>
          <a:blip r:embed="rId2" cstate="print"/>
          <a:srcRect b="67734"/>
          <a:stretch>
            <a:fillRect/>
          </a:stretch>
        </p:blipFill>
        <p:spPr bwMode="auto">
          <a:xfrm>
            <a:off x="263352" y="461574"/>
            <a:ext cx="5603516" cy="260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 descr="02_11.png"/>
          <p:cNvPicPr>
            <a:picLocks noChangeAspect="1"/>
          </p:cNvPicPr>
          <p:nvPr/>
        </p:nvPicPr>
        <p:blipFill>
          <a:blip r:embed="rId2" cstate="print"/>
          <a:srcRect t="91674"/>
          <a:stretch>
            <a:fillRect/>
          </a:stretch>
        </p:blipFill>
        <p:spPr bwMode="auto">
          <a:xfrm>
            <a:off x="5807968" y="461574"/>
            <a:ext cx="6035550" cy="72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 descr="02_11.png"/>
          <p:cNvPicPr>
            <a:picLocks noChangeAspect="1"/>
          </p:cNvPicPr>
          <p:nvPr/>
        </p:nvPicPr>
        <p:blipFill>
          <a:blip r:embed="rId2" cstate="print"/>
          <a:srcRect t="32678" b="8914"/>
          <a:stretch>
            <a:fillRect/>
          </a:stretch>
        </p:blipFill>
        <p:spPr bwMode="auto">
          <a:xfrm>
            <a:off x="5951984" y="1685574"/>
            <a:ext cx="6002284" cy="50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8_28.png"/>
          <p:cNvPicPr>
            <a:picLocks noChangeAspect="1"/>
          </p:cNvPicPr>
          <p:nvPr/>
        </p:nvPicPr>
        <p:blipFill>
          <a:blip r:embed="rId2" cstate="print"/>
          <a:srcRect b="43670"/>
          <a:stretch>
            <a:fillRect/>
          </a:stretch>
        </p:blipFill>
        <p:spPr bwMode="auto">
          <a:xfrm>
            <a:off x="779014" y="260648"/>
            <a:ext cx="4599756" cy="649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18_28.png"/>
          <p:cNvPicPr>
            <a:picLocks noChangeAspect="1"/>
          </p:cNvPicPr>
          <p:nvPr/>
        </p:nvPicPr>
        <p:blipFill>
          <a:blip r:embed="rId2" cstate="print"/>
          <a:srcRect t="53770"/>
          <a:stretch>
            <a:fillRect/>
          </a:stretch>
        </p:blipFill>
        <p:spPr bwMode="auto">
          <a:xfrm>
            <a:off x="6096000" y="206383"/>
            <a:ext cx="5637444" cy="65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738810" y="1071546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47728" y="6466034"/>
            <a:ext cx="1008112" cy="290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1052736"/>
            <a:ext cx="110892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endParaRPr lang="pt-BR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quitina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hifas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septadas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poro central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anastomose (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somatogamia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corpos de frutificação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macroscópicos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lançamento forçado 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meiósporos</a:t>
            </a:r>
            <a:endParaRPr lang="pt-BR" sz="4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11424" y="1052736"/>
            <a:ext cx="10441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 </a:t>
            </a:r>
            <a:r>
              <a:rPr lang="pt-BR" sz="4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Basidiomycota</a:t>
            </a:r>
            <a:endParaRPr lang="pt-BR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</a:t>
            </a:r>
            <a:r>
              <a:rPr lang="pt-BR" sz="4400" b="1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Agaricomycetes</a:t>
            </a:r>
            <a:endParaRPr lang="pt-BR" sz="4400" b="1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b="1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cogumelos e </a:t>
            </a:r>
            <a:r>
              <a:rPr lang="pt-BR" sz="4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orelhas-de-pau</a:t>
            </a:r>
            <a:endParaRPr lang="pt-BR" sz="4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basídios 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septados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(holobasídio)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balistósporos</a:t>
            </a: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projetados ativamente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5.png"/>
          <p:cNvPicPr>
            <a:picLocks noChangeAspect="1"/>
          </p:cNvPicPr>
          <p:nvPr/>
        </p:nvPicPr>
        <p:blipFill rotWithShape="1">
          <a:blip r:embed="rId2" cstate="print"/>
          <a:srcRect b="36183"/>
          <a:stretch/>
        </p:blipFill>
        <p:spPr bwMode="auto">
          <a:xfrm>
            <a:off x="371364" y="137544"/>
            <a:ext cx="11449272" cy="65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263327" y="188640"/>
            <a:ext cx="11719419" cy="5112000"/>
            <a:chOff x="2300015" y="-1"/>
            <a:chExt cx="7591970" cy="3311608"/>
          </a:xfrm>
        </p:grpSpPr>
        <p:pic>
          <p:nvPicPr>
            <p:cNvPr id="2" name="Imagem 1" descr="Tabela 12-05.png"/>
            <p:cNvPicPr>
              <a:picLocks noChangeAspect="1"/>
            </p:cNvPicPr>
            <p:nvPr/>
          </p:nvPicPr>
          <p:blipFill rotWithShape="1">
            <a:blip r:embed="rId2" cstate="print"/>
            <a:srcRect t="62765"/>
            <a:stretch/>
          </p:blipFill>
          <p:spPr bwMode="auto">
            <a:xfrm>
              <a:off x="2300015" y="764704"/>
              <a:ext cx="7591970" cy="2546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m 2" descr="Tabela 12-05.png"/>
            <p:cNvPicPr>
              <a:picLocks noChangeAspect="1"/>
            </p:cNvPicPr>
            <p:nvPr/>
          </p:nvPicPr>
          <p:blipFill rotWithShape="1">
            <a:blip r:embed="rId2" cstate="print"/>
            <a:srcRect b="88820"/>
            <a:stretch/>
          </p:blipFill>
          <p:spPr bwMode="auto">
            <a:xfrm>
              <a:off x="2300015" y="-1"/>
              <a:ext cx="7591970" cy="764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30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 12-06.png"/>
          <p:cNvPicPr>
            <a:picLocks noChangeAspect="1"/>
          </p:cNvPicPr>
          <p:nvPr/>
        </p:nvPicPr>
        <p:blipFill rotWithShape="1">
          <a:blip r:embed="rId2" cstate="print"/>
          <a:srcRect b="46531"/>
          <a:stretch/>
        </p:blipFill>
        <p:spPr bwMode="auto">
          <a:xfrm>
            <a:off x="191344" y="476672"/>
            <a:ext cx="1182508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3456" y="476672"/>
            <a:ext cx="11825089" cy="5222994"/>
            <a:chOff x="119336" y="476672"/>
            <a:chExt cx="11825089" cy="5222994"/>
          </a:xfrm>
        </p:grpSpPr>
        <p:pic>
          <p:nvPicPr>
            <p:cNvPr id="2" name="Imagem 1" descr="Tabela 12-06.png"/>
            <p:cNvPicPr>
              <a:picLocks noChangeAspect="1"/>
            </p:cNvPicPr>
            <p:nvPr/>
          </p:nvPicPr>
          <p:blipFill rotWithShape="1">
            <a:blip r:embed="rId2" cstate="print"/>
            <a:srcRect t="53185"/>
            <a:stretch/>
          </p:blipFill>
          <p:spPr bwMode="auto">
            <a:xfrm>
              <a:off x="119336" y="1916832"/>
              <a:ext cx="11825089" cy="3782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Imagem 2" descr="Tabela 12-06.png"/>
            <p:cNvPicPr>
              <a:picLocks noChangeAspect="1"/>
            </p:cNvPicPr>
            <p:nvPr/>
          </p:nvPicPr>
          <p:blipFill rotWithShape="1">
            <a:blip r:embed="rId2" cstate="print"/>
            <a:srcRect b="82177"/>
            <a:stretch/>
          </p:blipFill>
          <p:spPr bwMode="auto">
            <a:xfrm>
              <a:off x="119336" y="476672"/>
              <a:ext cx="11825089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837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005" t="16152" r="25215" b="8367"/>
          <a:stretch/>
        </p:blipFill>
        <p:spPr>
          <a:xfrm>
            <a:off x="3143672" y="109224"/>
            <a:ext cx="8424936" cy="66512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3352" y="188640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as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e organelas celulares de eucariotos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ler: </a:t>
            </a:r>
          </a:p>
          <a:p>
            <a:endParaRPr lang="pt-BR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Tortora</a:t>
            </a: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r>
              <a:rPr lang="pt-BR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edição </a:t>
            </a:r>
          </a:p>
          <a:p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94 a 102</a:t>
            </a:r>
          </a:p>
          <a:p>
            <a:endParaRPr lang="pt-BR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</a:t>
            </a: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pt-BR" baseline="30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edição </a:t>
            </a:r>
          </a:p>
          <a:p>
            <a:r>
              <a:rPr lang="pt-B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64 a 70</a:t>
            </a:r>
          </a:p>
        </p:txBody>
      </p:sp>
    </p:spTree>
    <p:extLst>
      <p:ext uri="{BB962C8B-B14F-4D97-AF65-F5344CB8AC3E}">
        <p14:creationId xmlns:p14="http://schemas.microsoft.com/office/powerpoint/2010/main" val="23310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576" t="19742" r="20870" b="10768"/>
          <a:stretch/>
        </p:blipFill>
        <p:spPr>
          <a:xfrm>
            <a:off x="788127" y="58316"/>
            <a:ext cx="1061574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258" t="49873" r="21907" b="17858"/>
          <a:stretch/>
        </p:blipFill>
        <p:spPr>
          <a:xfrm>
            <a:off x="62668" y="1628800"/>
            <a:ext cx="120666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5360" y="1196752"/>
            <a:ext cx="11569780" cy="409342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pt-BR" sz="4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procariotos e eucariotos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Procariotos: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Microrganismos eucariotos: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Fungos, </a:t>
            </a:r>
            <a:r>
              <a:rPr lang="pt-BR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oomicetos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algas, protozoários, helmintos e </a:t>
            </a:r>
            <a:r>
              <a:rPr lang="pt-BR" sz="4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nematóides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59896" y="260648"/>
            <a:ext cx="681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</a:rPr>
              <a:t>Estrutura celular e classificação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0" y="357167"/>
            <a:ext cx="5786478" cy="714380"/>
          </a:xfrm>
        </p:spPr>
        <p:txBody>
          <a:bodyPr>
            <a:noAutofit/>
          </a:bodyPr>
          <a:lstStyle/>
          <a:p>
            <a:pPr algn="r"/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Estruturas celulares externas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7368" y="2060848"/>
            <a:ext cx="11475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Flagelos e cílios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locomoção ou movimentação de partículas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contém citoplasma e membrana</a:t>
            </a:r>
          </a:p>
          <a:p>
            <a:pPr>
              <a:buFont typeface="Arial" pitchFamily="34" charset="0"/>
              <a:buChar char="•"/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movimento ondulatório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180000" marR="0" indent="-180000" algn="l" defTabSz="914400" rtl="0" eaLnBrk="1" fontAlgn="auto" latinLnBrk="0" hangingPunct="1">
          <a:lnSpc>
            <a:spcPct val="100000"/>
          </a:lnSpc>
          <a:spcBef>
            <a:spcPts val="300"/>
          </a:spcBef>
          <a:spcAft>
            <a:spcPts val="0"/>
          </a:spcAft>
          <a:buClr>
            <a:srgbClr val="CCCC00"/>
          </a:buClr>
          <a:buSzTx/>
          <a:buFont typeface="Arial" pitchFamily="34" charset="0"/>
          <a:buChar char="•"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723</Words>
  <Application>Microsoft Office PowerPoint</Application>
  <PresentationFormat>Widescreen</PresentationFormat>
  <Paragraphs>156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Geneva</vt:lpstr>
      <vt:lpstr>Tema do Office</vt:lpstr>
      <vt:lpstr>1_Tema do Office</vt:lpstr>
      <vt:lpstr>2_Tema do Office</vt:lpstr>
      <vt:lpstr>3_Tema do Office</vt:lpstr>
      <vt:lpstr>Personalizar design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Estruturas celulares externas</vt:lpstr>
      <vt:lpstr>Apresentação do PowerPoint</vt:lpstr>
      <vt:lpstr>Apresentação do PowerPoint</vt:lpstr>
      <vt:lpstr>Apresentação do PowerPoint</vt:lpstr>
      <vt:lpstr>Membrana plasmática</vt:lpstr>
      <vt:lpstr>Citoplasma</vt:lpstr>
      <vt:lpstr>Organelas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Sony Electronics,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Conceito de doença, sintomatologia e diagnose</dc:title>
  <dc:creator>Usuario</dc:creator>
  <cp:lastModifiedBy>Usuario</cp:lastModifiedBy>
  <cp:revision>221</cp:revision>
  <dcterms:created xsi:type="dcterms:W3CDTF">2013-01-23T15:36:12Z</dcterms:created>
  <dcterms:modified xsi:type="dcterms:W3CDTF">2023-09-25T21:16:01Z</dcterms:modified>
</cp:coreProperties>
</file>