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8" r:id="rId4"/>
    <p:sldId id="279" r:id="rId5"/>
    <p:sldId id="257" r:id="rId6"/>
    <p:sldId id="286" r:id="rId7"/>
    <p:sldId id="301" r:id="rId8"/>
    <p:sldId id="274" r:id="rId9"/>
    <p:sldId id="258" r:id="rId10"/>
    <p:sldId id="282" r:id="rId11"/>
    <p:sldId id="261" r:id="rId12"/>
    <p:sldId id="287" r:id="rId13"/>
    <p:sldId id="285" r:id="rId14"/>
    <p:sldId id="289" r:id="rId15"/>
    <p:sldId id="291" r:id="rId16"/>
    <p:sldId id="292" r:id="rId17"/>
    <p:sldId id="294" r:id="rId18"/>
    <p:sldId id="281" r:id="rId19"/>
    <p:sldId id="293" r:id="rId20"/>
    <p:sldId id="278" r:id="rId21"/>
    <p:sldId id="299" r:id="rId22"/>
    <p:sldId id="308" r:id="rId23"/>
    <p:sldId id="302" r:id="rId24"/>
    <p:sldId id="303" r:id="rId25"/>
    <p:sldId id="304" r:id="rId26"/>
    <p:sldId id="265" r:id="rId27"/>
    <p:sldId id="260" r:id="rId28"/>
    <p:sldId id="305" r:id="rId29"/>
    <p:sldId id="306" r:id="rId30"/>
    <p:sldId id="262" r:id="rId31"/>
    <p:sldId id="263" r:id="rId32"/>
    <p:sldId id="267" r:id="rId33"/>
    <p:sldId id="295" r:id="rId34"/>
    <p:sldId id="259" r:id="rId35"/>
    <p:sldId id="280" r:id="rId36"/>
    <p:sldId id="297" r:id="rId37"/>
    <p:sldId id="275" r:id="rId38"/>
    <p:sldId id="300" r:id="rId39"/>
    <p:sldId id="272" r:id="rId40"/>
    <p:sldId id="298" r:id="rId41"/>
    <p:sldId id="266" r:id="rId42"/>
    <p:sldId id="264" r:id="rId43"/>
    <p:sldId id="270" r:id="rId44"/>
    <p:sldId id="268" r:id="rId45"/>
    <p:sldId id="269" r:id="rId46"/>
    <p:sldId id="273" r:id="rId47"/>
    <p:sldId id="307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68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57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75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7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23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01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37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4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98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6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6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3787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41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32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8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689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690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82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5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38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42C3E-252F-4F1F-A17C-A323DBD5AC2F}" type="datetimeFigureOut">
              <a:rPr lang="pt-BR" smtClean="0"/>
              <a:t>14/09/2023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A25CA-4836-4CFC-B3E7-8E5C85E27A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63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E804E-9B19-4043-B025-5F5E8A02CDB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8498-0672-492F-88A9-557CF016D48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gZDHMQcgtQ" TargetMode="Externa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459346" y="-969818"/>
            <a:ext cx="9144000" cy="2387600"/>
          </a:xfrm>
        </p:spPr>
        <p:txBody>
          <a:bodyPr/>
          <a:lstStyle/>
          <a:p>
            <a:r>
              <a:rPr lang="pt-BR" dirty="0"/>
              <a:t>Via </a:t>
            </a:r>
            <a:r>
              <a:rPr lang="pt-BR" dirty="0" err="1"/>
              <a:t>glicolítica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2875" y="5460855"/>
            <a:ext cx="9144000" cy="1655762"/>
          </a:xfrm>
        </p:spPr>
        <p:txBody>
          <a:bodyPr/>
          <a:lstStyle/>
          <a:p>
            <a:pPr algn="l"/>
            <a:r>
              <a:rPr lang="pt-BR" dirty="0"/>
              <a:t>Mauricio S. Baptista</a:t>
            </a:r>
          </a:p>
          <a:p>
            <a:pPr algn="l"/>
            <a:r>
              <a:rPr lang="pt-BR" dirty="0"/>
              <a:t>Departamento de Bioquímica</a:t>
            </a:r>
          </a:p>
          <a:p>
            <a:pPr algn="l"/>
            <a:r>
              <a:rPr lang="pt-BR" dirty="0"/>
              <a:t>Instituto de Química da Universidade de São Paulo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72803" y="1616731"/>
            <a:ext cx="1116835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pt-BR" sz="2800" dirty="0"/>
              <a:t>Lógica geral da via </a:t>
            </a:r>
            <a:r>
              <a:rPr lang="pt-BR" sz="2800" dirty="0" err="1"/>
              <a:t>glicolítica</a:t>
            </a:r>
            <a:r>
              <a:rPr lang="pt-BR" sz="2800" dirty="0"/>
              <a:t>: rendimento de ATP</a:t>
            </a:r>
          </a:p>
          <a:p>
            <a:pPr marL="742950" indent="-742950">
              <a:buAutoNum type="arabicPeriod"/>
            </a:pPr>
            <a:r>
              <a:rPr lang="pt-BR" sz="2800" dirty="0" err="1"/>
              <a:t>Desidrogenases</a:t>
            </a:r>
            <a:endParaRPr lang="pt-BR" sz="2800" dirty="0"/>
          </a:p>
          <a:p>
            <a:pPr marL="742950" indent="-742950">
              <a:buFontTx/>
              <a:buAutoNum type="arabicPeriod"/>
            </a:pPr>
            <a:r>
              <a:rPr lang="pt-BR" sz="2800" dirty="0"/>
              <a:t>Fosforilação ao nível do substrato: Acoplamento da oxidação biológica com a síntese de ATP</a:t>
            </a:r>
          </a:p>
          <a:p>
            <a:pPr marL="742950" indent="-742950">
              <a:buAutoNum type="arabicPeriod"/>
            </a:pPr>
            <a:r>
              <a:rPr lang="pt-BR" sz="2800" dirty="0"/>
              <a:t>Passos reversíveis e irreversíveis</a:t>
            </a:r>
          </a:p>
          <a:p>
            <a:pPr marL="742950" indent="-742950">
              <a:buAutoNum type="arabicPeriod"/>
            </a:pPr>
            <a:r>
              <a:rPr lang="pt-BR" sz="2800" dirty="0"/>
              <a:t>Lançadeiras</a:t>
            </a:r>
          </a:p>
          <a:p>
            <a:r>
              <a:rPr lang="pt-BR" sz="2800" dirty="0"/>
              <a:t>6.      Fermentação</a:t>
            </a:r>
          </a:p>
          <a:p>
            <a:r>
              <a:rPr lang="pt-BR" sz="2800" dirty="0"/>
              <a:t>7.      Metabolismo etanol</a:t>
            </a:r>
          </a:p>
          <a:p>
            <a:pPr marL="742950" indent="-742950">
              <a:buAutoNum type="arabicPeriod" startAt="5"/>
            </a:pPr>
            <a:endParaRPr lang="pt-BR" sz="3600" dirty="0"/>
          </a:p>
          <a:p>
            <a:endParaRPr lang="pt-BR" sz="36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387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URCES\12_JPG\12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9782"/>
            <a:ext cx="9144000" cy="67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20370" y="3048232"/>
            <a:ext cx="4167103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0000"/>
                </a:solidFill>
                <a:latin typeface="Calibri"/>
              </a:rPr>
              <a:t>NAD</a:t>
            </a:r>
            <a:r>
              <a:rPr lang="pt-BR" sz="4800" baseline="30000" dirty="0">
                <a:solidFill>
                  <a:srgbClr val="FF0000"/>
                </a:solidFill>
                <a:latin typeface="Calibri"/>
              </a:rPr>
              <a:t>+</a:t>
            </a:r>
            <a:endParaRPr lang="pt-BR" sz="4800" baseline="-25000" dirty="0">
              <a:solidFill>
                <a:srgbClr val="FF0000"/>
              </a:solidFill>
              <a:latin typeface="Calibri"/>
            </a:endParaRPr>
          </a:p>
          <a:p>
            <a:r>
              <a:rPr lang="pt-BR" dirty="0">
                <a:solidFill>
                  <a:prstClr val="black"/>
                </a:solidFill>
                <a:latin typeface="Calibri"/>
              </a:rPr>
              <a:t>NICOTINAMIDA ADENINA DINUCLEOTÍDEO</a:t>
            </a:r>
          </a:p>
        </p:txBody>
      </p:sp>
      <p:sp>
        <p:nvSpPr>
          <p:cNvPr id="3" name="Elipse 2"/>
          <p:cNvSpPr/>
          <p:nvPr/>
        </p:nvSpPr>
        <p:spPr>
          <a:xfrm>
            <a:off x="4583832" y="476672"/>
            <a:ext cx="2448272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6672064" y="1808820"/>
            <a:ext cx="288032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6672064" y="2371074"/>
            <a:ext cx="265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Nicotinamida=vitamina B3</a:t>
            </a:r>
          </a:p>
        </p:txBody>
      </p:sp>
    </p:spTree>
    <p:extLst>
      <p:ext uri="{BB962C8B-B14F-4D97-AF65-F5344CB8AC3E}">
        <p14:creationId xmlns:p14="http://schemas.microsoft.com/office/powerpoint/2010/main" val="1474249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18" y="83456"/>
            <a:ext cx="10633447" cy="66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50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73" y="0"/>
            <a:ext cx="568862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540" y="2141994"/>
            <a:ext cx="6135911" cy="242077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656945" y="4867564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pt-BR" dirty="0"/>
              <a:t>G  ~   + 1,5 Kcal/mol</a:t>
            </a:r>
          </a:p>
        </p:txBody>
      </p:sp>
    </p:spTree>
    <p:extLst>
      <p:ext uri="{BB962C8B-B14F-4D97-AF65-F5344CB8AC3E}">
        <p14:creationId xmlns:p14="http://schemas.microsoft.com/office/powerpoint/2010/main" val="353632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818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Fosforilação ao nível do substrato: Acoplamento da oxidação biológica com a síntese de ATP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633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le:Phosphoglycerate kinase Mechanism.pn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683"/>
            <a:ext cx="6288452" cy="614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144225" y="2633641"/>
            <a:ext cx="343206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solidFill>
                  <a:srgbClr val="FF0000"/>
                </a:solidFill>
              </a:rPr>
              <a:t>Fosfoglicerato</a:t>
            </a:r>
            <a:r>
              <a:rPr lang="pt-BR" sz="2800" dirty="0">
                <a:solidFill>
                  <a:srgbClr val="FF0000"/>
                </a:solidFill>
              </a:rPr>
              <a:t> </a:t>
            </a:r>
            <a:r>
              <a:rPr lang="pt-BR" sz="2800" dirty="0" err="1">
                <a:solidFill>
                  <a:srgbClr val="FF0000"/>
                </a:solidFill>
              </a:rPr>
              <a:t>quinase</a:t>
            </a:r>
            <a:endParaRPr lang="pt-BR" sz="2800" dirty="0">
              <a:solidFill>
                <a:srgbClr val="FF0000"/>
              </a:solidFill>
            </a:endParaRPr>
          </a:p>
          <a:p>
            <a:r>
              <a:rPr lang="pt-BR" sz="2800" dirty="0">
                <a:solidFill>
                  <a:srgbClr val="FF0000"/>
                </a:solidFill>
              </a:rPr>
              <a:t>ΔG ~ -4,5Kcal/mol</a:t>
            </a:r>
          </a:p>
          <a:p>
            <a:endParaRPr lang="pt-BR" sz="2800" dirty="0">
              <a:solidFill>
                <a:srgbClr val="FF0000"/>
              </a:solidFill>
            </a:endParaRPr>
          </a:p>
          <a:p>
            <a:endParaRPr lang="pt-BR" sz="2800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77" y="1968623"/>
            <a:ext cx="5618000" cy="40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3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78" y="614286"/>
            <a:ext cx="10617321" cy="58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0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655744"/>
            <a:ext cx="10515600" cy="1325563"/>
          </a:xfrm>
        </p:spPr>
        <p:txBody>
          <a:bodyPr/>
          <a:lstStyle/>
          <a:p>
            <a:r>
              <a:rPr lang="pt-BR" dirty="0"/>
              <a:t>4. Passos reversíveis e irreversíveis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1842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280" y="1204493"/>
            <a:ext cx="7128720" cy="565094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95564" y="129309"/>
            <a:ext cx="418407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Passos irreversíveis</a:t>
            </a:r>
          </a:p>
          <a:p>
            <a:endParaRPr lang="pt-BR" sz="3600" b="1" dirty="0">
              <a:solidFill>
                <a:srgbClr val="FF0000"/>
              </a:solidFill>
            </a:endParaRPr>
          </a:p>
          <a:p>
            <a:endParaRPr lang="pt-BR" sz="3600" b="1" dirty="0">
              <a:solidFill>
                <a:srgbClr val="FF0000"/>
              </a:solidFill>
            </a:endParaRPr>
          </a:p>
          <a:p>
            <a:r>
              <a:rPr lang="pt-BR" sz="3600" b="1" dirty="0">
                <a:solidFill>
                  <a:srgbClr val="FF0000"/>
                </a:solidFill>
              </a:rPr>
              <a:t>           regulação</a:t>
            </a:r>
          </a:p>
        </p:txBody>
      </p:sp>
      <p:cxnSp>
        <p:nvCxnSpPr>
          <p:cNvPr id="7" name="Conector de Seta Reta 6"/>
          <p:cNvCxnSpPr/>
          <p:nvPr/>
        </p:nvCxnSpPr>
        <p:spPr>
          <a:xfrm>
            <a:off x="2138219" y="866513"/>
            <a:ext cx="4617" cy="675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86" y="2721887"/>
            <a:ext cx="4748796" cy="338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493" y="2881744"/>
            <a:ext cx="4168302" cy="368555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482733" y="4999304"/>
            <a:ext cx="5070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https://www.youtube.com/watch?v=2gZDHMQcgtQ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327" y="975661"/>
            <a:ext cx="7027373" cy="305478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08000" y="21420"/>
            <a:ext cx="2654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FF0000"/>
                </a:solidFill>
              </a:rPr>
              <a:t>Hexoquinase</a:t>
            </a:r>
            <a:endParaRPr lang="pt-BR" sz="3600" b="1" dirty="0">
              <a:solidFill>
                <a:srgbClr val="FF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88698">
            <a:off x="110840" y="2181097"/>
            <a:ext cx="974190" cy="498927"/>
          </a:xfrm>
          <a:prstGeom prst="rect">
            <a:avLst/>
          </a:prstGeom>
        </p:spPr>
      </p:pic>
      <p:sp>
        <p:nvSpPr>
          <p:cNvPr id="10" name="Forma Livre 9"/>
          <p:cNvSpPr/>
          <p:nvPr/>
        </p:nvSpPr>
        <p:spPr>
          <a:xfrm rot="21381783">
            <a:off x="720436" y="1791855"/>
            <a:ext cx="1163781" cy="471054"/>
          </a:xfrm>
          <a:custGeom>
            <a:avLst/>
            <a:gdLst>
              <a:gd name="connsiteX0" fmla="*/ 0 w 1163781"/>
              <a:gd name="connsiteY0" fmla="*/ 471054 h 471054"/>
              <a:gd name="connsiteX1" fmla="*/ 46181 w 1163781"/>
              <a:gd name="connsiteY1" fmla="*/ 443345 h 471054"/>
              <a:gd name="connsiteX2" fmla="*/ 55418 w 1163781"/>
              <a:gd name="connsiteY2" fmla="*/ 415636 h 471054"/>
              <a:gd name="connsiteX3" fmla="*/ 92363 w 1163781"/>
              <a:gd name="connsiteY3" fmla="*/ 350981 h 471054"/>
              <a:gd name="connsiteX4" fmla="*/ 101600 w 1163781"/>
              <a:gd name="connsiteY4" fmla="*/ 323272 h 471054"/>
              <a:gd name="connsiteX5" fmla="*/ 129309 w 1163781"/>
              <a:gd name="connsiteY5" fmla="*/ 304800 h 471054"/>
              <a:gd name="connsiteX6" fmla="*/ 175490 w 1163781"/>
              <a:gd name="connsiteY6" fmla="*/ 249381 h 471054"/>
              <a:gd name="connsiteX7" fmla="*/ 203200 w 1163781"/>
              <a:gd name="connsiteY7" fmla="*/ 230909 h 471054"/>
              <a:gd name="connsiteX8" fmla="*/ 230909 w 1163781"/>
              <a:gd name="connsiteY8" fmla="*/ 203200 h 471054"/>
              <a:gd name="connsiteX9" fmla="*/ 258618 w 1163781"/>
              <a:gd name="connsiteY9" fmla="*/ 193963 h 471054"/>
              <a:gd name="connsiteX10" fmla="*/ 323272 w 1163781"/>
              <a:gd name="connsiteY10" fmla="*/ 147781 h 471054"/>
              <a:gd name="connsiteX11" fmla="*/ 406400 w 1163781"/>
              <a:gd name="connsiteY11" fmla="*/ 110836 h 471054"/>
              <a:gd name="connsiteX12" fmla="*/ 461818 w 1163781"/>
              <a:gd name="connsiteY12" fmla="*/ 92363 h 471054"/>
              <a:gd name="connsiteX13" fmla="*/ 498763 w 1163781"/>
              <a:gd name="connsiteY13" fmla="*/ 73891 h 471054"/>
              <a:gd name="connsiteX14" fmla="*/ 563418 w 1163781"/>
              <a:gd name="connsiteY14" fmla="*/ 55418 h 471054"/>
              <a:gd name="connsiteX15" fmla="*/ 618836 w 1163781"/>
              <a:gd name="connsiteY15" fmla="*/ 36945 h 471054"/>
              <a:gd name="connsiteX16" fmla="*/ 701963 w 1163781"/>
              <a:gd name="connsiteY16" fmla="*/ 27709 h 471054"/>
              <a:gd name="connsiteX17" fmla="*/ 729672 w 1163781"/>
              <a:gd name="connsiteY17" fmla="*/ 18472 h 471054"/>
              <a:gd name="connsiteX18" fmla="*/ 932872 w 1163781"/>
              <a:gd name="connsiteY18" fmla="*/ 18472 h 471054"/>
              <a:gd name="connsiteX19" fmla="*/ 1163781 w 1163781"/>
              <a:gd name="connsiteY19" fmla="*/ 0 h 47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63781" h="471054">
                <a:moveTo>
                  <a:pt x="0" y="471054"/>
                </a:moveTo>
                <a:cubicBezTo>
                  <a:pt x="15394" y="461818"/>
                  <a:pt x="33487" y="456039"/>
                  <a:pt x="46181" y="443345"/>
                </a:cubicBezTo>
                <a:cubicBezTo>
                  <a:pt x="53065" y="436461"/>
                  <a:pt x="51583" y="424585"/>
                  <a:pt x="55418" y="415636"/>
                </a:cubicBezTo>
                <a:cubicBezTo>
                  <a:pt x="103991" y="302299"/>
                  <a:pt x="45986" y="443734"/>
                  <a:pt x="92363" y="350981"/>
                </a:cubicBezTo>
                <a:cubicBezTo>
                  <a:pt x="96717" y="342273"/>
                  <a:pt x="95518" y="330874"/>
                  <a:pt x="101600" y="323272"/>
                </a:cubicBezTo>
                <a:cubicBezTo>
                  <a:pt x="108535" y="314604"/>
                  <a:pt x="120781" y="311906"/>
                  <a:pt x="129309" y="304800"/>
                </a:cubicBezTo>
                <a:cubicBezTo>
                  <a:pt x="220105" y="229138"/>
                  <a:pt x="102829" y="322042"/>
                  <a:pt x="175490" y="249381"/>
                </a:cubicBezTo>
                <a:cubicBezTo>
                  <a:pt x="183339" y="241532"/>
                  <a:pt x="194672" y="238015"/>
                  <a:pt x="203200" y="230909"/>
                </a:cubicBezTo>
                <a:cubicBezTo>
                  <a:pt x="213235" y="222547"/>
                  <a:pt x="220041" y="210446"/>
                  <a:pt x="230909" y="203200"/>
                </a:cubicBezTo>
                <a:cubicBezTo>
                  <a:pt x="239010" y="197799"/>
                  <a:pt x="249910" y="198317"/>
                  <a:pt x="258618" y="193963"/>
                </a:cubicBezTo>
                <a:cubicBezTo>
                  <a:pt x="278173" y="184185"/>
                  <a:pt x="306517" y="158253"/>
                  <a:pt x="323272" y="147781"/>
                </a:cubicBezTo>
                <a:cubicBezTo>
                  <a:pt x="343466" y="135159"/>
                  <a:pt x="385463" y="118450"/>
                  <a:pt x="406400" y="110836"/>
                </a:cubicBezTo>
                <a:cubicBezTo>
                  <a:pt x="424700" y="104182"/>
                  <a:pt x="444402" y="101071"/>
                  <a:pt x="461818" y="92363"/>
                </a:cubicBezTo>
                <a:cubicBezTo>
                  <a:pt x="474133" y="86206"/>
                  <a:pt x="486108" y="79315"/>
                  <a:pt x="498763" y="73891"/>
                </a:cubicBezTo>
                <a:cubicBezTo>
                  <a:pt x="522916" y="63540"/>
                  <a:pt x="537365" y="63234"/>
                  <a:pt x="563418" y="55418"/>
                </a:cubicBezTo>
                <a:cubicBezTo>
                  <a:pt x="582069" y="49823"/>
                  <a:pt x="599483" y="39095"/>
                  <a:pt x="618836" y="36945"/>
                </a:cubicBezTo>
                <a:lnTo>
                  <a:pt x="701963" y="27709"/>
                </a:lnTo>
                <a:cubicBezTo>
                  <a:pt x="711199" y="24630"/>
                  <a:pt x="720168" y="20584"/>
                  <a:pt x="729672" y="18472"/>
                </a:cubicBezTo>
                <a:cubicBezTo>
                  <a:pt x="813459" y="-148"/>
                  <a:pt x="819943" y="11414"/>
                  <a:pt x="932872" y="18472"/>
                </a:cubicBezTo>
                <a:cubicBezTo>
                  <a:pt x="1152187" y="8937"/>
                  <a:pt x="1081913" y="40934"/>
                  <a:pt x="1163781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4539" y="3500872"/>
            <a:ext cx="2227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Porque não ocorre a hidrólise? </a:t>
            </a:r>
          </a:p>
        </p:txBody>
      </p:sp>
    </p:spTree>
    <p:extLst>
      <p:ext uri="{BB962C8B-B14F-4D97-AF65-F5344CB8AC3E}">
        <p14:creationId xmlns:p14="http://schemas.microsoft.com/office/powerpoint/2010/main" val="30248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ites.google.com/site/biologiaufal20121/_/rsrc/1334599201601/m-02-via-glicolitica/glicolise%20regula%C3%A7%C3%A3o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463" y="1520868"/>
            <a:ext cx="5506771" cy="47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3725618"/>
            <a:ext cx="3236287" cy="34088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948" y="0"/>
            <a:ext cx="4553526" cy="39195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45596" y="246231"/>
            <a:ext cx="4010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FF0000"/>
                </a:solidFill>
              </a:rPr>
              <a:t>Fosfofrutoquinase</a:t>
            </a:r>
            <a:r>
              <a:rPr lang="pt-BR" sz="3600" b="1" dirty="0">
                <a:solidFill>
                  <a:srgbClr val="FF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5126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345" y="2628033"/>
            <a:ext cx="10771909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1. Lógica geral da via glicolítica: gerar ATP, precursores para outras vias catabólicas e anabólicas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2557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Fosfofrutoquinase</a:t>
            </a:r>
            <a:r>
              <a:rPr lang="pt-BR" dirty="0"/>
              <a:t> 1</a:t>
            </a:r>
          </a:p>
        </p:txBody>
      </p:sp>
      <p:cxnSp>
        <p:nvCxnSpPr>
          <p:cNvPr id="5" name="Conector de Seta Reta 4"/>
          <p:cNvCxnSpPr/>
          <p:nvPr/>
        </p:nvCxnSpPr>
        <p:spPr>
          <a:xfrm flipH="1" flipV="1">
            <a:off x="1154545" y="1791855"/>
            <a:ext cx="9237" cy="37961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V="1">
            <a:off x="1154545" y="5514109"/>
            <a:ext cx="9144000" cy="73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0" y="1911928"/>
            <a:ext cx="119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velocidade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784108" y="5768110"/>
            <a:ext cx="19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[Frutose 6 fosfato]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1191491" y="1939636"/>
            <a:ext cx="7721600" cy="3657600"/>
          </a:xfrm>
          <a:custGeom>
            <a:avLst/>
            <a:gdLst>
              <a:gd name="connsiteX0" fmla="*/ 0 w 7721600"/>
              <a:gd name="connsiteY0" fmla="*/ 3657600 h 3657600"/>
              <a:gd name="connsiteX1" fmla="*/ 9236 w 7721600"/>
              <a:gd name="connsiteY1" fmla="*/ 3602182 h 3657600"/>
              <a:gd name="connsiteX2" fmla="*/ 46182 w 7721600"/>
              <a:gd name="connsiteY2" fmla="*/ 3528291 h 3657600"/>
              <a:gd name="connsiteX3" fmla="*/ 64654 w 7721600"/>
              <a:gd name="connsiteY3" fmla="*/ 3482109 h 3657600"/>
              <a:gd name="connsiteX4" fmla="*/ 83127 w 7721600"/>
              <a:gd name="connsiteY4" fmla="*/ 3454400 h 3657600"/>
              <a:gd name="connsiteX5" fmla="*/ 101600 w 7721600"/>
              <a:gd name="connsiteY5" fmla="*/ 3408219 h 3657600"/>
              <a:gd name="connsiteX6" fmla="*/ 110836 w 7721600"/>
              <a:gd name="connsiteY6" fmla="*/ 3380509 h 3657600"/>
              <a:gd name="connsiteX7" fmla="*/ 129309 w 7721600"/>
              <a:gd name="connsiteY7" fmla="*/ 3352800 h 3657600"/>
              <a:gd name="connsiteX8" fmla="*/ 157018 w 7721600"/>
              <a:gd name="connsiteY8" fmla="*/ 3297382 h 3657600"/>
              <a:gd name="connsiteX9" fmla="*/ 184727 w 7721600"/>
              <a:gd name="connsiteY9" fmla="*/ 3278909 h 3657600"/>
              <a:gd name="connsiteX10" fmla="*/ 203200 w 7721600"/>
              <a:gd name="connsiteY10" fmla="*/ 3223491 h 3657600"/>
              <a:gd name="connsiteX11" fmla="*/ 240145 w 7721600"/>
              <a:gd name="connsiteY11" fmla="*/ 3168073 h 3657600"/>
              <a:gd name="connsiteX12" fmla="*/ 277091 w 7721600"/>
              <a:gd name="connsiteY12" fmla="*/ 3112655 h 3657600"/>
              <a:gd name="connsiteX13" fmla="*/ 286327 w 7721600"/>
              <a:gd name="connsiteY13" fmla="*/ 3084946 h 3657600"/>
              <a:gd name="connsiteX14" fmla="*/ 314036 w 7721600"/>
              <a:gd name="connsiteY14" fmla="*/ 3066473 h 3657600"/>
              <a:gd name="connsiteX15" fmla="*/ 360218 w 7721600"/>
              <a:gd name="connsiteY15" fmla="*/ 3011055 h 3657600"/>
              <a:gd name="connsiteX16" fmla="*/ 387927 w 7721600"/>
              <a:gd name="connsiteY16" fmla="*/ 2992582 h 3657600"/>
              <a:gd name="connsiteX17" fmla="*/ 424873 w 7721600"/>
              <a:gd name="connsiteY17" fmla="*/ 2964873 h 3657600"/>
              <a:gd name="connsiteX18" fmla="*/ 526473 w 7721600"/>
              <a:gd name="connsiteY18" fmla="*/ 2918691 h 3657600"/>
              <a:gd name="connsiteX19" fmla="*/ 618836 w 7721600"/>
              <a:gd name="connsiteY19" fmla="*/ 2863273 h 3657600"/>
              <a:gd name="connsiteX20" fmla="*/ 646545 w 7721600"/>
              <a:gd name="connsiteY20" fmla="*/ 2854037 h 3657600"/>
              <a:gd name="connsiteX21" fmla="*/ 665018 w 7721600"/>
              <a:gd name="connsiteY21" fmla="*/ 2826328 h 3657600"/>
              <a:gd name="connsiteX22" fmla="*/ 701964 w 7721600"/>
              <a:gd name="connsiteY22" fmla="*/ 2798619 h 3657600"/>
              <a:gd name="connsiteX23" fmla="*/ 775854 w 7721600"/>
              <a:gd name="connsiteY23" fmla="*/ 2752437 h 3657600"/>
              <a:gd name="connsiteX24" fmla="*/ 905164 w 7721600"/>
              <a:gd name="connsiteY24" fmla="*/ 2687782 h 3657600"/>
              <a:gd name="connsiteX25" fmla="*/ 960582 w 7721600"/>
              <a:gd name="connsiteY25" fmla="*/ 2641600 h 3657600"/>
              <a:gd name="connsiteX26" fmla="*/ 1062182 w 7721600"/>
              <a:gd name="connsiteY26" fmla="*/ 2586182 h 3657600"/>
              <a:gd name="connsiteX27" fmla="*/ 1099127 w 7721600"/>
              <a:gd name="connsiteY27" fmla="*/ 2567709 h 3657600"/>
              <a:gd name="connsiteX28" fmla="*/ 1136073 w 7721600"/>
              <a:gd name="connsiteY28" fmla="*/ 2549237 h 3657600"/>
              <a:gd name="connsiteX29" fmla="*/ 1191491 w 7721600"/>
              <a:gd name="connsiteY29" fmla="*/ 2521528 h 3657600"/>
              <a:gd name="connsiteX30" fmla="*/ 1256145 w 7721600"/>
              <a:gd name="connsiteY30" fmla="*/ 2475346 h 3657600"/>
              <a:gd name="connsiteX31" fmla="*/ 1293091 w 7721600"/>
              <a:gd name="connsiteY31" fmla="*/ 2456873 h 3657600"/>
              <a:gd name="connsiteX32" fmla="*/ 1330036 w 7721600"/>
              <a:gd name="connsiteY32" fmla="*/ 2429164 h 3657600"/>
              <a:gd name="connsiteX33" fmla="*/ 1357745 w 7721600"/>
              <a:gd name="connsiteY33" fmla="*/ 2410691 h 3657600"/>
              <a:gd name="connsiteX34" fmla="*/ 1431636 w 7721600"/>
              <a:gd name="connsiteY34" fmla="*/ 2355273 h 3657600"/>
              <a:gd name="connsiteX35" fmla="*/ 1477818 w 7721600"/>
              <a:gd name="connsiteY35" fmla="*/ 2336800 h 3657600"/>
              <a:gd name="connsiteX36" fmla="*/ 1570182 w 7721600"/>
              <a:gd name="connsiteY36" fmla="*/ 2272146 h 3657600"/>
              <a:gd name="connsiteX37" fmla="*/ 1644073 w 7721600"/>
              <a:gd name="connsiteY37" fmla="*/ 2225964 h 3657600"/>
              <a:gd name="connsiteX38" fmla="*/ 1736436 w 7721600"/>
              <a:gd name="connsiteY38" fmla="*/ 2170546 h 3657600"/>
              <a:gd name="connsiteX39" fmla="*/ 1902691 w 7721600"/>
              <a:gd name="connsiteY39" fmla="*/ 2115128 h 3657600"/>
              <a:gd name="connsiteX40" fmla="*/ 1985818 w 7721600"/>
              <a:gd name="connsiteY40" fmla="*/ 2078182 h 3657600"/>
              <a:gd name="connsiteX41" fmla="*/ 2041236 w 7721600"/>
              <a:gd name="connsiteY41" fmla="*/ 2050473 h 3657600"/>
              <a:gd name="connsiteX42" fmla="*/ 2105891 w 7721600"/>
              <a:gd name="connsiteY42" fmla="*/ 2032000 h 3657600"/>
              <a:gd name="connsiteX43" fmla="*/ 2225964 w 7721600"/>
              <a:gd name="connsiteY43" fmla="*/ 1967346 h 3657600"/>
              <a:gd name="connsiteX44" fmla="*/ 2253673 w 7721600"/>
              <a:gd name="connsiteY44" fmla="*/ 1939637 h 3657600"/>
              <a:gd name="connsiteX45" fmla="*/ 2299854 w 7721600"/>
              <a:gd name="connsiteY45" fmla="*/ 1911928 h 3657600"/>
              <a:gd name="connsiteX46" fmla="*/ 2327564 w 7721600"/>
              <a:gd name="connsiteY46" fmla="*/ 1893455 h 3657600"/>
              <a:gd name="connsiteX47" fmla="*/ 2373745 w 7721600"/>
              <a:gd name="connsiteY47" fmla="*/ 1874982 h 3657600"/>
              <a:gd name="connsiteX48" fmla="*/ 2503054 w 7721600"/>
              <a:gd name="connsiteY48" fmla="*/ 1810328 h 3657600"/>
              <a:gd name="connsiteX49" fmla="*/ 2567709 w 7721600"/>
              <a:gd name="connsiteY49" fmla="*/ 1791855 h 3657600"/>
              <a:gd name="connsiteX50" fmla="*/ 2641600 w 7721600"/>
              <a:gd name="connsiteY50" fmla="*/ 1764146 h 3657600"/>
              <a:gd name="connsiteX51" fmla="*/ 2678545 w 7721600"/>
              <a:gd name="connsiteY51" fmla="*/ 1745673 h 3657600"/>
              <a:gd name="connsiteX52" fmla="*/ 2817091 w 7721600"/>
              <a:gd name="connsiteY52" fmla="*/ 1708728 h 3657600"/>
              <a:gd name="connsiteX53" fmla="*/ 2918691 w 7721600"/>
              <a:gd name="connsiteY53" fmla="*/ 1681019 h 3657600"/>
              <a:gd name="connsiteX54" fmla="*/ 3112654 w 7721600"/>
              <a:gd name="connsiteY54" fmla="*/ 1597891 h 3657600"/>
              <a:gd name="connsiteX55" fmla="*/ 3140364 w 7721600"/>
              <a:gd name="connsiteY55" fmla="*/ 1588655 h 3657600"/>
              <a:gd name="connsiteX56" fmla="*/ 3205018 w 7721600"/>
              <a:gd name="connsiteY56" fmla="*/ 1560946 h 3657600"/>
              <a:gd name="connsiteX57" fmla="*/ 3232727 w 7721600"/>
              <a:gd name="connsiteY57" fmla="*/ 1551709 h 3657600"/>
              <a:gd name="connsiteX58" fmla="*/ 3362036 w 7721600"/>
              <a:gd name="connsiteY58" fmla="*/ 1487055 h 3657600"/>
              <a:gd name="connsiteX59" fmla="*/ 3454400 w 7721600"/>
              <a:gd name="connsiteY59" fmla="*/ 1440873 h 3657600"/>
              <a:gd name="connsiteX60" fmla="*/ 3491345 w 7721600"/>
              <a:gd name="connsiteY60" fmla="*/ 1413164 h 3657600"/>
              <a:gd name="connsiteX61" fmla="*/ 3611418 w 7721600"/>
              <a:gd name="connsiteY61" fmla="*/ 1376219 h 3657600"/>
              <a:gd name="connsiteX62" fmla="*/ 3657600 w 7721600"/>
              <a:gd name="connsiteY62" fmla="*/ 1348509 h 3657600"/>
              <a:gd name="connsiteX63" fmla="*/ 3980873 w 7721600"/>
              <a:gd name="connsiteY63" fmla="*/ 1219200 h 3657600"/>
              <a:gd name="connsiteX64" fmla="*/ 4073236 w 7721600"/>
              <a:gd name="connsiteY64" fmla="*/ 1173019 h 3657600"/>
              <a:gd name="connsiteX65" fmla="*/ 4396509 w 7721600"/>
              <a:gd name="connsiteY65" fmla="*/ 1034473 h 3657600"/>
              <a:gd name="connsiteX66" fmla="*/ 4470400 w 7721600"/>
              <a:gd name="connsiteY66" fmla="*/ 988291 h 3657600"/>
              <a:gd name="connsiteX67" fmla="*/ 4590473 w 7721600"/>
              <a:gd name="connsiteY67" fmla="*/ 932873 h 3657600"/>
              <a:gd name="connsiteX68" fmla="*/ 4645891 w 7721600"/>
              <a:gd name="connsiteY68" fmla="*/ 914400 h 3657600"/>
              <a:gd name="connsiteX69" fmla="*/ 4673600 w 7721600"/>
              <a:gd name="connsiteY69" fmla="*/ 895928 h 3657600"/>
              <a:gd name="connsiteX70" fmla="*/ 4756727 w 7721600"/>
              <a:gd name="connsiteY70" fmla="*/ 877455 h 3657600"/>
              <a:gd name="connsiteX71" fmla="*/ 4950691 w 7721600"/>
              <a:gd name="connsiteY71" fmla="*/ 812800 h 3657600"/>
              <a:gd name="connsiteX72" fmla="*/ 5024582 w 7721600"/>
              <a:gd name="connsiteY72" fmla="*/ 775855 h 3657600"/>
              <a:gd name="connsiteX73" fmla="*/ 5227782 w 7721600"/>
              <a:gd name="connsiteY73" fmla="*/ 711200 h 3657600"/>
              <a:gd name="connsiteX74" fmla="*/ 5301673 w 7721600"/>
              <a:gd name="connsiteY74" fmla="*/ 674255 h 3657600"/>
              <a:gd name="connsiteX75" fmla="*/ 5652654 w 7721600"/>
              <a:gd name="connsiteY75" fmla="*/ 526473 h 3657600"/>
              <a:gd name="connsiteX76" fmla="*/ 5698836 w 7721600"/>
              <a:gd name="connsiteY76" fmla="*/ 489528 h 3657600"/>
              <a:gd name="connsiteX77" fmla="*/ 5911273 w 7721600"/>
              <a:gd name="connsiteY77" fmla="*/ 397164 h 3657600"/>
              <a:gd name="connsiteX78" fmla="*/ 5966691 w 7721600"/>
              <a:gd name="connsiteY78" fmla="*/ 369455 h 3657600"/>
              <a:gd name="connsiteX79" fmla="*/ 6234545 w 7721600"/>
              <a:gd name="connsiteY79" fmla="*/ 304800 h 3657600"/>
              <a:gd name="connsiteX80" fmla="*/ 6363854 w 7721600"/>
              <a:gd name="connsiteY80" fmla="*/ 249382 h 3657600"/>
              <a:gd name="connsiteX81" fmla="*/ 6410036 w 7721600"/>
              <a:gd name="connsiteY81" fmla="*/ 240146 h 3657600"/>
              <a:gd name="connsiteX82" fmla="*/ 6640945 w 7721600"/>
              <a:gd name="connsiteY82" fmla="*/ 184728 h 3657600"/>
              <a:gd name="connsiteX83" fmla="*/ 6733309 w 7721600"/>
              <a:gd name="connsiteY83" fmla="*/ 175491 h 3657600"/>
              <a:gd name="connsiteX84" fmla="*/ 6844145 w 7721600"/>
              <a:gd name="connsiteY84" fmla="*/ 147782 h 3657600"/>
              <a:gd name="connsiteX85" fmla="*/ 7056582 w 7721600"/>
              <a:gd name="connsiteY85" fmla="*/ 110837 h 3657600"/>
              <a:gd name="connsiteX86" fmla="*/ 7121236 w 7721600"/>
              <a:gd name="connsiteY86" fmla="*/ 101600 h 3657600"/>
              <a:gd name="connsiteX87" fmla="*/ 7213600 w 7721600"/>
              <a:gd name="connsiteY87" fmla="*/ 83128 h 3657600"/>
              <a:gd name="connsiteX88" fmla="*/ 7269018 w 7721600"/>
              <a:gd name="connsiteY88" fmla="*/ 46182 h 3657600"/>
              <a:gd name="connsiteX89" fmla="*/ 7352145 w 7721600"/>
              <a:gd name="connsiteY89" fmla="*/ 18473 h 3657600"/>
              <a:gd name="connsiteX90" fmla="*/ 7379854 w 7721600"/>
              <a:gd name="connsiteY90" fmla="*/ 9237 h 3657600"/>
              <a:gd name="connsiteX91" fmla="*/ 7435273 w 7721600"/>
              <a:gd name="connsiteY91" fmla="*/ 0 h 3657600"/>
              <a:gd name="connsiteX92" fmla="*/ 7518400 w 7721600"/>
              <a:gd name="connsiteY92" fmla="*/ 9237 h 3657600"/>
              <a:gd name="connsiteX93" fmla="*/ 7620000 w 7721600"/>
              <a:gd name="connsiteY93" fmla="*/ 18473 h 3657600"/>
              <a:gd name="connsiteX94" fmla="*/ 7675418 w 7721600"/>
              <a:gd name="connsiteY94" fmla="*/ 27709 h 3657600"/>
              <a:gd name="connsiteX95" fmla="*/ 7721600 w 7721600"/>
              <a:gd name="connsiteY95" fmla="*/ 36946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721600" h="3657600">
                <a:moveTo>
                  <a:pt x="0" y="3657600"/>
                </a:moveTo>
                <a:cubicBezTo>
                  <a:pt x="3079" y="3639127"/>
                  <a:pt x="2937" y="3619818"/>
                  <a:pt x="9236" y="3602182"/>
                </a:cubicBezTo>
                <a:cubicBezTo>
                  <a:pt x="18498" y="3576249"/>
                  <a:pt x="35955" y="3553859"/>
                  <a:pt x="46182" y="3528291"/>
                </a:cubicBezTo>
                <a:cubicBezTo>
                  <a:pt x="52339" y="3512897"/>
                  <a:pt x="57239" y="3496938"/>
                  <a:pt x="64654" y="3482109"/>
                </a:cubicBezTo>
                <a:cubicBezTo>
                  <a:pt x="69618" y="3472180"/>
                  <a:pt x="78162" y="3464329"/>
                  <a:pt x="83127" y="3454400"/>
                </a:cubicBezTo>
                <a:cubicBezTo>
                  <a:pt x="90542" y="3439571"/>
                  <a:pt x="95779" y="3423743"/>
                  <a:pt x="101600" y="3408219"/>
                </a:cubicBezTo>
                <a:cubicBezTo>
                  <a:pt x="105019" y="3399103"/>
                  <a:pt x="106482" y="3389217"/>
                  <a:pt x="110836" y="3380509"/>
                </a:cubicBezTo>
                <a:cubicBezTo>
                  <a:pt x="115800" y="3370580"/>
                  <a:pt x="123151" y="3362036"/>
                  <a:pt x="129309" y="3352800"/>
                </a:cubicBezTo>
                <a:cubicBezTo>
                  <a:pt x="136821" y="3330262"/>
                  <a:pt x="139112" y="3315288"/>
                  <a:pt x="157018" y="3297382"/>
                </a:cubicBezTo>
                <a:cubicBezTo>
                  <a:pt x="164867" y="3289533"/>
                  <a:pt x="175491" y="3285067"/>
                  <a:pt x="184727" y="3278909"/>
                </a:cubicBezTo>
                <a:cubicBezTo>
                  <a:pt x="190885" y="3260436"/>
                  <a:pt x="192399" y="3239693"/>
                  <a:pt x="203200" y="3223491"/>
                </a:cubicBezTo>
                <a:lnTo>
                  <a:pt x="240145" y="3168073"/>
                </a:lnTo>
                <a:cubicBezTo>
                  <a:pt x="261359" y="3083223"/>
                  <a:pt x="230701" y="3170644"/>
                  <a:pt x="277091" y="3112655"/>
                </a:cubicBezTo>
                <a:cubicBezTo>
                  <a:pt x="283173" y="3105052"/>
                  <a:pt x="280245" y="3092549"/>
                  <a:pt x="286327" y="3084946"/>
                </a:cubicBezTo>
                <a:cubicBezTo>
                  <a:pt x="293262" y="3076278"/>
                  <a:pt x="305508" y="3073580"/>
                  <a:pt x="314036" y="3066473"/>
                </a:cubicBezTo>
                <a:cubicBezTo>
                  <a:pt x="404823" y="2990817"/>
                  <a:pt x="287564" y="3083709"/>
                  <a:pt x="360218" y="3011055"/>
                </a:cubicBezTo>
                <a:cubicBezTo>
                  <a:pt x="368067" y="3003206"/>
                  <a:pt x="378894" y="2999034"/>
                  <a:pt x="387927" y="2992582"/>
                </a:cubicBezTo>
                <a:cubicBezTo>
                  <a:pt x="400454" y="2983634"/>
                  <a:pt x="411819" y="2973032"/>
                  <a:pt x="424873" y="2964873"/>
                </a:cubicBezTo>
                <a:cubicBezTo>
                  <a:pt x="447240" y="2950893"/>
                  <a:pt x="509702" y="2926314"/>
                  <a:pt x="526473" y="2918691"/>
                </a:cubicBezTo>
                <a:cubicBezTo>
                  <a:pt x="603338" y="2883753"/>
                  <a:pt x="519611" y="2918398"/>
                  <a:pt x="618836" y="2863273"/>
                </a:cubicBezTo>
                <a:cubicBezTo>
                  <a:pt x="627347" y="2858545"/>
                  <a:pt x="637309" y="2857116"/>
                  <a:pt x="646545" y="2854037"/>
                </a:cubicBezTo>
                <a:cubicBezTo>
                  <a:pt x="652703" y="2844801"/>
                  <a:pt x="657169" y="2834177"/>
                  <a:pt x="665018" y="2826328"/>
                </a:cubicBezTo>
                <a:cubicBezTo>
                  <a:pt x="675903" y="2815443"/>
                  <a:pt x="689437" y="2807567"/>
                  <a:pt x="701964" y="2798619"/>
                </a:cubicBezTo>
                <a:cubicBezTo>
                  <a:pt x="720306" y="2785517"/>
                  <a:pt x="759458" y="2761067"/>
                  <a:pt x="775854" y="2752437"/>
                </a:cubicBezTo>
                <a:cubicBezTo>
                  <a:pt x="818499" y="2729992"/>
                  <a:pt x="865067" y="2714514"/>
                  <a:pt x="905164" y="2687782"/>
                </a:cubicBezTo>
                <a:cubicBezTo>
                  <a:pt x="973967" y="2641913"/>
                  <a:pt x="889457" y="2700870"/>
                  <a:pt x="960582" y="2641600"/>
                </a:cubicBezTo>
                <a:cubicBezTo>
                  <a:pt x="985890" y="2620510"/>
                  <a:pt x="1041160" y="2596693"/>
                  <a:pt x="1062182" y="2586182"/>
                </a:cubicBezTo>
                <a:lnTo>
                  <a:pt x="1099127" y="2567709"/>
                </a:lnTo>
                <a:cubicBezTo>
                  <a:pt x="1111442" y="2561551"/>
                  <a:pt x="1124617" y="2556875"/>
                  <a:pt x="1136073" y="2549237"/>
                </a:cubicBezTo>
                <a:cubicBezTo>
                  <a:pt x="1171883" y="2525363"/>
                  <a:pt x="1153251" y="2534274"/>
                  <a:pt x="1191491" y="2521528"/>
                </a:cubicBezTo>
                <a:cubicBezTo>
                  <a:pt x="1207348" y="2509635"/>
                  <a:pt x="1237238" y="2486150"/>
                  <a:pt x="1256145" y="2475346"/>
                </a:cubicBezTo>
                <a:cubicBezTo>
                  <a:pt x="1268100" y="2468515"/>
                  <a:pt x="1281415" y="2464171"/>
                  <a:pt x="1293091" y="2456873"/>
                </a:cubicBezTo>
                <a:cubicBezTo>
                  <a:pt x="1306145" y="2448714"/>
                  <a:pt x="1317510" y="2438112"/>
                  <a:pt x="1330036" y="2429164"/>
                </a:cubicBezTo>
                <a:cubicBezTo>
                  <a:pt x="1339069" y="2422712"/>
                  <a:pt x="1348767" y="2417220"/>
                  <a:pt x="1357745" y="2410691"/>
                </a:cubicBezTo>
                <a:cubicBezTo>
                  <a:pt x="1382644" y="2392582"/>
                  <a:pt x="1403050" y="2366707"/>
                  <a:pt x="1431636" y="2355273"/>
                </a:cubicBezTo>
                <a:cubicBezTo>
                  <a:pt x="1447030" y="2349115"/>
                  <a:pt x="1463601" y="2345330"/>
                  <a:pt x="1477818" y="2336800"/>
                </a:cubicBezTo>
                <a:cubicBezTo>
                  <a:pt x="1510044" y="2317465"/>
                  <a:pt x="1538912" y="2292992"/>
                  <a:pt x="1570182" y="2272146"/>
                </a:cubicBezTo>
                <a:cubicBezTo>
                  <a:pt x="1594349" y="2256035"/>
                  <a:pt x="1619906" y="2242075"/>
                  <a:pt x="1644073" y="2225964"/>
                </a:cubicBezTo>
                <a:cubicBezTo>
                  <a:pt x="1690717" y="2194868"/>
                  <a:pt x="1676405" y="2193058"/>
                  <a:pt x="1736436" y="2170546"/>
                </a:cubicBezTo>
                <a:cubicBezTo>
                  <a:pt x="1791133" y="2150035"/>
                  <a:pt x="1850442" y="2141253"/>
                  <a:pt x="1902691" y="2115128"/>
                </a:cubicBezTo>
                <a:cubicBezTo>
                  <a:pt x="2013209" y="2059868"/>
                  <a:pt x="1856115" y="2137138"/>
                  <a:pt x="1985818" y="2078182"/>
                </a:cubicBezTo>
                <a:cubicBezTo>
                  <a:pt x="2004620" y="2069636"/>
                  <a:pt x="2022363" y="2058861"/>
                  <a:pt x="2041236" y="2050473"/>
                </a:cubicBezTo>
                <a:cubicBezTo>
                  <a:pt x="2202963" y="1978595"/>
                  <a:pt x="1900460" y="2120042"/>
                  <a:pt x="2105891" y="2032000"/>
                </a:cubicBezTo>
                <a:cubicBezTo>
                  <a:pt x="2118182" y="2026732"/>
                  <a:pt x="2198639" y="1990117"/>
                  <a:pt x="2225964" y="1967346"/>
                </a:cubicBezTo>
                <a:cubicBezTo>
                  <a:pt x="2235999" y="1958984"/>
                  <a:pt x="2243223" y="1947474"/>
                  <a:pt x="2253673" y="1939637"/>
                </a:cubicBezTo>
                <a:cubicBezTo>
                  <a:pt x="2268035" y="1928866"/>
                  <a:pt x="2284631" y="1921443"/>
                  <a:pt x="2299854" y="1911928"/>
                </a:cubicBezTo>
                <a:cubicBezTo>
                  <a:pt x="2309268" y="1906044"/>
                  <a:pt x="2317635" y="1898420"/>
                  <a:pt x="2327564" y="1893455"/>
                </a:cubicBezTo>
                <a:cubicBezTo>
                  <a:pt x="2342393" y="1886040"/>
                  <a:pt x="2358761" y="1882079"/>
                  <a:pt x="2373745" y="1874982"/>
                </a:cubicBezTo>
                <a:cubicBezTo>
                  <a:pt x="2417297" y="1854352"/>
                  <a:pt x="2459450" y="1830847"/>
                  <a:pt x="2503054" y="1810328"/>
                </a:cubicBezTo>
                <a:cubicBezTo>
                  <a:pt x="2524662" y="1800159"/>
                  <a:pt x="2544974" y="1799433"/>
                  <a:pt x="2567709" y="1791855"/>
                </a:cubicBezTo>
                <a:cubicBezTo>
                  <a:pt x="2592664" y="1783537"/>
                  <a:pt x="2617318" y="1774263"/>
                  <a:pt x="2641600" y="1764146"/>
                </a:cubicBezTo>
                <a:cubicBezTo>
                  <a:pt x="2654310" y="1758850"/>
                  <a:pt x="2665415" y="1749819"/>
                  <a:pt x="2678545" y="1745673"/>
                </a:cubicBezTo>
                <a:cubicBezTo>
                  <a:pt x="2724122" y="1731280"/>
                  <a:pt x="2770843" y="1720793"/>
                  <a:pt x="2817091" y="1708728"/>
                </a:cubicBezTo>
                <a:cubicBezTo>
                  <a:pt x="2829114" y="1705592"/>
                  <a:pt x="2894244" y="1691496"/>
                  <a:pt x="2918691" y="1681019"/>
                </a:cubicBezTo>
                <a:cubicBezTo>
                  <a:pt x="3078506" y="1612527"/>
                  <a:pt x="2960768" y="1656309"/>
                  <a:pt x="3112654" y="1597891"/>
                </a:cubicBezTo>
                <a:cubicBezTo>
                  <a:pt x="3121741" y="1594396"/>
                  <a:pt x="3131324" y="1592271"/>
                  <a:pt x="3140364" y="1588655"/>
                </a:cubicBezTo>
                <a:cubicBezTo>
                  <a:pt x="3162134" y="1579947"/>
                  <a:pt x="3183248" y="1569654"/>
                  <a:pt x="3205018" y="1560946"/>
                </a:cubicBezTo>
                <a:cubicBezTo>
                  <a:pt x="3214058" y="1557330"/>
                  <a:pt x="3223918" y="1555855"/>
                  <a:pt x="3232727" y="1551709"/>
                </a:cubicBezTo>
                <a:cubicBezTo>
                  <a:pt x="3276331" y="1531190"/>
                  <a:pt x="3318933" y="1508606"/>
                  <a:pt x="3362036" y="1487055"/>
                </a:cubicBezTo>
                <a:cubicBezTo>
                  <a:pt x="3392824" y="1471661"/>
                  <a:pt x="3426862" y="1461526"/>
                  <a:pt x="3454400" y="1440873"/>
                </a:cubicBezTo>
                <a:cubicBezTo>
                  <a:pt x="3466715" y="1431637"/>
                  <a:pt x="3477111" y="1419025"/>
                  <a:pt x="3491345" y="1413164"/>
                </a:cubicBezTo>
                <a:cubicBezTo>
                  <a:pt x="3530067" y="1397220"/>
                  <a:pt x="3572389" y="1391397"/>
                  <a:pt x="3611418" y="1376219"/>
                </a:cubicBezTo>
                <a:cubicBezTo>
                  <a:pt x="3628150" y="1369712"/>
                  <a:pt x="3641078" y="1355531"/>
                  <a:pt x="3657600" y="1348509"/>
                </a:cubicBezTo>
                <a:cubicBezTo>
                  <a:pt x="3764412" y="1303114"/>
                  <a:pt x="3873954" y="1264343"/>
                  <a:pt x="3980873" y="1219200"/>
                </a:cubicBezTo>
                <a:cubicBezTo>
                  <a:pt x="4012584" y="1205811"/>
                  <a:pt x="4041669" y="1186744"/>
                  <a:pt x="4073236" y="1173019"/>
                </a:cubicBezTo>
                <a:cubicBezTo>
                  <a:pt x="4311213" y="1069551"/>
                  <a:pt x="4070189" y="1197634"/>
                  <a:pt x="4396509" y="1034473"/>
                </a:cubicBezTo>
                <a:cubicBezTo>
                  <a:pt x="4422488" y="1021484"/>
                  <a:pt x="4444671" y="1001768"/>
                  <a:pt x="4470400" y="988291"/>
                </a:cubicBezTo>
                <a:cubicBezTo>
                  <a:pt x="4509449" y="967837"/>
                  <a:pt x="4549846" y="949979"/>
                  <a:pt x="4590473" y="932873"/>
                </a:cubicBezTo>
                <a:cubicBezTo>
                  <a:pt x="4608419" y="925317"/>
                  <a:pt x="4628097" y="922308"/>
                  <a:pt x="4645891" y="914400"/>
                </a:cubicBezTo>
                <a:cubicBezTo>
                  <a:pt x="4656035" y="909892"/>
                  <a:pt x="4663671" y="900892"/>
                  <a:pt x="4673600" y="895928"/>
                </a:cubicBezTo>
                <a:cubicBezTo>
                  <a:pt x="4703386" y="881035"/>
                  <a:pt x="4721884" y="887779"/>
                  <a:pt x="4756727" y="877455"/>
                </a:cubicBezTo>
                <a:cubicBezTo>
                  <a:pt x="4822071" y="858094"/>
                  <a:pt x="4889734" y="843278"/>
                  <a:pt x="4950691" y="812800"/>
                </a:cubicBezTo>
                <a:cubicBezTo>
                  <a:pt x="4975321" y="800485"/>
                  <a:pt x="4998728" y="785335"/>
                  <a:pt x="5024582" y="775855"/>
                </a:cubicBezTo>
                <a:cubicBezTo>
                  <a:pt x="5091317" y="751386"/>
                  <a:pt x="5227782" y="711200"/>
                  <a:pt x="5227782" y="711200"/>
                </a:cubicBezTo>
                <a:cubicBezTo>
                  <a:pt x="5276851" y="678489"/>
                  <a:pt x="5233886" y="704382"/>
                  <a:pt x="5301673" y="674255"/>
                </a:cubicBezTo>
                <a:cubicBezTo>
                  <a:pt x="5622280" y="531763"/>
                  <a:pt x="5484341" y="574564"/>
                  <a:pt x="5652654" y="526473"/>
                </a:cubicBezTo>
                <a:cubicBezTo>
                  <a:pt x="5668048" y="514158"/>
                  <a:pt x="5682047" y="499860"/>
                  <a:pt x="5698836" y="489528"/>
                </a:cubicBezTo>
                <a:cubicBezTo>
                  <a:pt x="5758000" y="453119"/>
                  <a:pt x="5854115" y="421660"/>
                  <a:pt x="5911273" y="397164"/>
                </a:cubicBezTo>
                <a:cubicBezTo>
                  <a:pt x="5930256" y="389028"/>
                  <a:pt x="5946833" y="375129"/>
                  <a:pt x="5966691" y="369455"/>
                </a:cubicBezTo>
                <a:cubicBezTo>
                  <a:pt x="6055006" y="344222"/>
                  <a:pt x="6150122" y="340981"/>
                  <a:pt x="6234545" y="304800"/>
                </a:cubicBezTo>
                <a:cubicBezTo>
                  <a:pt x="6277648" y="286327"/>
                  <a:pt x="6317870" y="258578"/>
                  <a:pt x="6363854" y="249382"/>
                </a:cubicBezTo>
                <a:cubicBezTo>
                  <a:pt x="6379248" y="246303"/>
                  <a:pt x="6394748" y="243713"/>
                  <a:pt x="6410036" y="240146"/>
                </a:cubicBezTo>
                <a:cubicBezTo>
                  <a:pt x="6487121" y="222160"/>
                  <a:pt x="6563327" y="200252"/>
                  <a:pt x="6640945" y="184728"/>
                </a:cubicBezTo>
                <a:cubicBezTo>
                  <a:pt x="6671286" y="178660"/>
                  <a:pt x="6702521" y="178570"/>
                  <a:pt x="6733309" y="175491"/>
                </a:cubicBezTo>
                <a:cubicBezTo>
                  <a:pt x="6770254" y="166255"/>
                  <a:pt x="6806357" y="152505"/>
                  <a:pt x="6844145" y="147782"/>
                </a:cubicBezTo>
                <a:cubicBezTo>
                  <a:pt x="6992230" y="129272"/>
                  <a:pt x="6841591" y="149927"/>
                  <a:pt x="7056582" y="110837"/>
                </a:cubicBezTo>
                <a:cubicBezTo>
                  <a:pt x="7078001" y="106943"/>
                  <a:pt x="7099797" y="105383"/>
                  <a:pt x="7121236" y="101600"/>
                </a:cubicBezTo>
                <a:cubicBezTo>
                  <a:pt x="7152156" y="96144"/>
                  <a:pt x="7182812" y="89285"/>
                  <a:pt x="7213600" y="83128"/>
                </a:cubicBezTo>
                <a:cubicBezTo>
                  <a:pt x="7232073" y="70813"/>
                  <a:pt x="7247956" y="53203"/>
                  <a:pt x="7269018" y="46182"/>
                </a:cubicBezTo>
                <a:lnTo>
                  <a:pt x="7352145" y="18473"/>
                </a:lnTo>
                <a:cubicBezTo>
                  <a:pt x="7361381" y="15394"/>
                  <a:pt x="7370251" y="10838"/>
                  <a:pt x="7379854" y="9237"/>
                </a:cubicBezTo>
                <a:lnTo>
                  <a:pt x="7435273" y="0"/>
                </a:lnTo>
                <a:lnTo>
                  <a:pt x="7518400" y="9237"/>
                </a:lnTo>
                <a:cubicBezTo>
                  <a:pt x="7552238" y="12621"/>
                  <a:pt x="7586227" y="14500"/>
                  <a:pt x="7620000" y="18473"/>
                </a:cubicBezTo>
                <a:cubicBezTo>
                  <a:pt x="7638599" y="20661"/>
                  <a:pt x="7657054" y="24036"/>
                  <a:pt x="7675418" y="27709"/>
                </a:cubicBezTo>
                <a:cubicBezTo>
                  <a:pt x="7725336" y="37693"/>
                  <a:pt x="7697248" y="36946"/>
                  <a:pt x="7721600" y="3694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1173019" y="1948873"/>
            <a:ext cx="7749309" cy="3565236"/>
          </a:xfrm>
          <a:custGeom>
            <a:avLst/>
            <a:gdLst>
              <a:gd name="connsiteX0" fmla="*/ 0 w 7287491"/>
              <a:gd name="connsiteY0" fmla="*/ 3796145 h 3796145"/>
              <a:gd name="connsiteX1" fmla="*/ 18473 w 7287491"/>
              <a:gd name="connsiteY1" fmla="*/ 3583709 h 3796145"/>
              <a:gd name="connsiteX2" fmla="*/ 36945 w 7287491"/>
              <a:gd name="connsiteY2" fmla="*/ 3528290 h 3796145"/>
              <a:gd name="connsiteX3" fmla="*/ 46182 w 7287491"/>
              <a:gd name="connsiteY3" fmla="*/ 3491345 h 3796145"/>
              <a:gd name="connsiteX4" fmla="*/ 64654 w 7287491"/>
              <a:gd name="connsiteY4" fmla="*/ 3435927 h 3796145"/>
              <a:gd name="connsiteX5" fmla="*/ 73891 w 7287491"/>
              <a:gd name="connsiteY5" fmla="*/ 3389745 h 3796145"/>
              <a:gd name="connsiteX6" fmla="*/ 120073 w 7287491"/>
              <a:gd name="connsiteY6" fmla="*/ 3334327 h 3796145"/>
              <a:gd name="connsiteX7" fmla="*/ 138545 w 7287491"/>
              <a:gd name="connsiteY7" fmla="*/ 3278909 h 3796145"/>
              <a:gd name="connsiteX8" fmla="*/ 147782 w 7287491"/>
              <a:gd name="connsiteY8" fmla="*/ 3251200 h 3796145"/>
              <a:gd name="connsiteX9" fmla="*/ 203200 w 7287491"/>
              <a:gd name="connsiteY9" fmla="*/ 3149600 h 3796145"/>
              <a:gd name="connsiteX10" fmla="*/ 267854 w 7287491"/>
              <a:gd name="connsiteY10" fmla="*/ 3020290 h 3796145"/>
              <a:gd name="connsiteX11" fmla="*/ 286327 w 7287491"/>
              <a:gd name="connsiteY11" fmla="*/ 2983345 h 3796145"/>
              <a:gd name="connsiteX12" fmla="*/ 314036 w 7287491"/>
              <a:gd name="connsiteY12" fmla="*/ 2946400 h 3796145"/>
              <a:gd name="connsiteX13" fmla="*/ 350982 w 7287491"/>
              <a:gd name="connsiteY13" fmla="*/ 2844800 h 3796145"/>
              <a:gd name="connsiteX14" fmla="*/ 360218 w 7287491"/>
              <a:gd name="connsiteY14" fmla="*/ 2807854 h 3796145"/>
              <a:gd name="connsiteX15" fmla="*/ 415636 w 7287491"/>
              <a:gd name="connsiteY15" fmla="*/ 2733963 h 3796145"/>
              <a:gd name="connsiteX16" fmla="*/ 461818 w 7287491"/>
              <a:gd name="connsiteY16" fmla="*/ 2641600 h 3796145"/>
              <a:gd name="connsiteX17" fmla="*/ 480291 w 7287491"/>
              <a:gd name="connsiteY17" fmla="*/ 2604654 h 3796145"/>
              <a:gd name="connsiteX18" fmla="*/ 517236 w 7287491"/>
              <a:gd name="connsiteY18" fmla="*/ 2576945 h 3796145"/>
              <a:gd name="connsiteX19" fmla="*/ 526473 w 7287491"/>
              <a:gd name="connsiteY19" fmla="*/ 2540000 h 3796145"/>
              <a:gd name="connsiteX20" fmla="*/ 572654 w 7287491"/>
              <a:gd name="connsiteY20" fmla="*/ 2475345 h 3796145"/>
              <a:gd name="connsiteX21" fmla="*/ 618836 w 7287491"/>
              <a:gd name="connsiteY21" fmla="*/ 2373745 h 3796145"/>
              <a:gd name="connsiteX22" fmla="*/ 646545 w 7287491"/>
              <a:gd name="connsiteY22" fmla="*/ 2318327 h 3796145"/>
              <a:gd name="connsiteX23" fmla="*/ 655782 w 7287491"/>
              <a:gd name="connsiteY23" fmla="*/ 2290618 h 3796145"/>
              <a:gd name="connsiteX24" fmla="*/ 738909 w 7287491"/>
              <a:gd name="connsiteY24" fmla="*/ 2198254 h 3796145"/>
              <a:gd name="connsiteX25" fmla="*/ 757382 w 7287491"/>
              <a:gd name="connsiteY25" fmla="*/ 2170545 h 3796145"/>
              <a:gd name="connsiteX26" fmla="*/ 877454 w 7287491"/>
              <a:gd name="connsiteY26" fmla="*/ 2041236 h 3796145"/>
              <a:gd name="connsiteX27" fmla="*/ 895927 w 7287491"/>
              <a:gd name="connsiteY27" fmla="*/ 2004290 h 3796145"/>
              <a:gd name="connsiteX28" fmla="*/ 969818 w 7287491"/>
              <a:gd name="connsiteY28" fmla="*/ 1939636 h 3796145"/>
              <a:gd name="connsiteX29" fmla="*/ 997527 w 7287491"/>
              <a:gd name="connsiteY29" fmla="*/ 1884218 h 3796145"/>
              <a:gd name="connsiteX30" fmla="*/ 1043709 w 7287491"/>
              <a:gd name="connsiteY30" fmla="*/ 1838036 h 3796145"/>
              <a:gd name="connsiteX31" fmla="*/ 1108364 w 7287491"/>
              <a:gd name="connsiteY31" fmla="*/ 1764145 h 3796145"/>
              <a:gd name="connsiteX32" fmla="*/ 1173018 w 7287491"/>
              <a:gd name="connsiteY32" fmla="*/ 1708727 h 3796145"/>
              <a:gd name="connsiteX33" fmla="*/ 1246909 w 7287491"/>
              <a:gd name="connsiteY33" fmla="*/ 1662545 h 3796145"/>
              <a:gd name="connsiteX34" fmla="*/ 1348509 w 7287491"/>
              <a:gd name="connsiteY34" fmla="*/ 1579418 h 3796145"/>
              <a:gd name="connsiteX35" fmla="*/ 1376218 w 7287491"/>
              <a:gd name="connsiteY35" fmla="*/ 1560945 h 3796145"/>
              <a:gd name="connsiteX36" fmla="*/ 1413164 w 7287491"/>
              <a:gd name="connsiteY36" fmla="*/ 1524000 h 3796145"/>
              <a:gd name="connsiteX37" fmla="*/ 1579418 w 7287491"/>
              <a:gd name="connsiteY37" fmla="*/ 1403927 h 3796145"/>
              <a:gd name="connsiteX38" fmla="*/ 1607127 w 7287491"/>
              <a:gd name="connsiteY38" fmla="*/ 1385454 h 3796145"/>
              <a:gd name="connsiteX39" fmla="*/ 1634836 w 7287491"/>
              <a:gd name="connsiteY39" fmla="*/ 1366981 h 3796145"/>
              <a:gd name="connsiteX40" fmla="*/ 1681018 w 7287491"/>
              <a:gd name="connsiteY40" fmla="*/ 1330036 h 3796145"/>
              <a:gd name="connsiteX41" fmla="*/ 1708727 w 7287491"/>
              <a:gd name="connsiteY41" fmla="*/ 1293090 h 3796145"/>
              <a:gd name="connsiteX42" fmla="*/ 1773382 w 7287491"/>
              <a:gd name="connsiteY42" fmla="*/ 1246909 h 3796145"/>
              <a:gd name="connsiteX43" fmla="*/ 1884218 w 7287491"/>
              <a:gd name="connsiteY43" fmla="*/ 1191490 h 3796145"/>
              <a:gd name="connsiteX44" fmla="*/ 1921164 w 7287491"/>
              <a:gd name="connsiteY44" fmla="*/ 1173018 h 3796145"/>
              <a:gd name="connsiteX45" fmla="*/ 2041236 w 7287491"/>
              <a:gd name="connsiteY45" fmla="*/ 1108363 h 3796145"/>
              <a:gd name="connsiteX46" fmla="*/ 2087418 w 7287491"/>
              <a:gd name="connsiteY46" fmla="*/ 1080654 h 3796145"/>
              <a:gd name="connsiteX47" fmla="*/ 2170545 w 7287491"/>
              <a:gd name="connsiteY47" fmla="*/ 1043709 h 3796145"/>
              <a:gd name="connsiteX48" fmla="*/ 2198254 w 7287491"/>
              <a:gd name="connsiteY48" fmla="*/ 1016000 h 3796145"/>
              <a:gd name="connsiteX49" fmla="*/ 2225964 w 7287491"/>
              <a:gd name="connsiteY49" fmla="*/ 997527 h 3796145"/>
              <a:gd name="connsiteX50" fmla="*/ 2355273 w 7287491"/>
              <a:gd name="connsiteY50" fmla="*/ 951345 h 3796145"/>
              <a:gd name="connsiteX51" fmla="*/ 2410691 w 7287491"/>
              <a:gd name="connsiteY51" fmla="*/ 923636 h 3796145"/>
              <a:gd name="connsiteX52" fmla="*/ 2447636 w 7287491"/>
              <a:gd name="connsiteY52" fmla="*/ 886690 h 3796145"/>
              <a:gd name="connsiteX53" fmla="*/ 2521527 w 7287491"/>
              <a:gd name="connsiteY53" fmla="*/ 849745 h 3796145"/>
              <a:gd name="connsiteX54" fmla="*/ 2586182 w 7287491"/>
              <a:gd name="connsiteY54" fmla="*/ 812800 h 3796145"/>
              <a:gd name="connsiteX55" fmla="*/ 2623127 w 7287491"/>
              <a:gd name="connsiteY55" fmla="*/ 803563 h 3796145"/>
              <a:gd name="connsiteX56" fmla="*/ 2678545 w 7287491"/>
              <a:gd name="connsiteY56" fmla="*/ 775854 h 3796145"/>
              <a:gd name="connsiteX57" fmla="*/ 2752436 w 7287491"/>
              <a:gd name="connsiteY57" fmla="*/ 748145 h 3796145"/>
              <a:gd name="connsiteX58" fmla="*/ 2807854 w 7287491"/>
              <a:gd name="connsiteY58" fmla="*/ 701963 h 3796145"/>
              <a:gd name="connsiteX59" fmla="*/ 2835564 w 7287491"/>
              <a:gd name="connsiteY59" fmla="*/ 692727 h 3796145"/>
              <a:gd name="connsiteX60" fmla="*/ 2909454 w 7287491"/>
              <a:gd name="connsiteY60" fmla="*/ 665018 h 3796145"/>
              <a:gd name="connsiteX61" fmla="*/ 3177309 w 7287491"/>
              <a:gd name="connsiteY61" fmla="*/ 646545 h 3796145"/>
              <a:gd name="connsiteX62" fmla="*/ 3260436 w 7287491"/>
              <a:gd name="connsiteY62" fmla="*/ 637309 h 3796145"/>
              <a:gd name="connsiteX63" fmla="*/ 3288145 w 7287491"/>
              <a:gd name="connsiteY63" fmla="*/ 628072 h 3796145"/>
              <a:gd name="connsiteX64" fmla="*/ 3408218 w 7287491"/>
              <a:gd name="connsiteY64" fmla="*/ 600363 h 3796145"/>
              <a:gd name="connsiteX65" fmla="*/ 3537527 w 7287491"/>
              <a:gd name="connsiteY65" fmla="*/ 563418 h 3796145"/>
              <a:gd name="connsiteX66" fmla="*/ 3629891 w 7287491"/>
              <a:gd name="connsiteY66" fmla="*/ 535709 h 3796145"/>
              <a:gd name="connsiteX67" fmla="*/ 3666836 w 7287491"/>
              <a:gd name="connsiteY67" fmla="*/ 526472 h 3796145"/>
              <a:gd name="connsiteX68" fmla="*/ 3713018 w 7287491"/>
              <a:gd name="connsiteY68" fmla="*/ 517236 h 3796145"/>
              <a:gd name="connsiteX69" fmla="*/ 3749964 w 7287491"/>
              <a:gd name="connsiteY69" fmla="*/ 508000 h 3796145"/>
              <a:gd name="connsiteX70" fmla="*/ 3897745 w 7287491"/>
              <a:gd name="connsiteY70" fmla="*/ 489527 h 3796145"/>
              <a:gd name="connsiteX71" fmla="*/ 3925454 w 7287491"/>
              <a:gd name="connsiteY71" fmla="*/ 480290 h 3796145"/>
              <a:gd name="connsiteX72" fmla="*/ 4008582 w 7287491"/>
              <a:gd name="connsiteY72" fmla="*/ 461818 h 3796145"/>
              <a:gd name="connsiteX73" fmla="*/ 4359564 w 7287491"/>
              <a:gd name="connsiteY73" fmla="*/ 397163 h 3796145"/>
              <a:gd name="connsiteX74" fmla="*/ 4442691 w 7287491"/>
              <a:gd name="connsiteY74" fmla="*/ 369454 h 3796145"/>
              <a:gd name="connsiteX75" fmla="*/ 4470400 w 7287491"/>
              <a:gd name="connsiteY75" fmla="*/ 360218 h 3796145"/>
              <a:gd name="connsiteX76" fmla="*/ 4572000 w 7287491"/>
              <a:gd name="connsiteY76" fmla="*/ 323272 h 3796145"/>
              <a:gd name="connsiteX77" fmla="*/ 4682836 w 7287491"/>
              <a:gd name="connsiteY77" fmla="*/ 295563 h 3796145"/>
              <a:gd name="connsiteX78" fmla="*/ 4775200 w 7287491"/>
              <a:gd name="connsiteY78" fmla="*/ 267854 h 3796145"/>
              <a:gd name="connsiteX79" fmla="*/ 4913745 w 7287491"/>
              <a:gd name="connsiteY79" fmla="*/ 249381 h 3796145"/>
              <a:gd name="connsiteX80" fmla="*/ 4950691 w 7287491"/>
              <a:gd name="connsiteY80" fmla="*/ 240145 h 3796145"/>
              <a:gd name="connsiteX81" fmla="*/ 5181600 w 7287491"/>
              <a:gd name="connsiteY81" fmla="*/ 203200 h 3796145"/>
              <a:gd name="connsiteX82" fmla="*/ 5283200 w 7287491"/>
              <a:gd name="connsiteY82" fmla="*/ 175490 h 3796145"/>
              <a:gd name="connsiteX83" fmla="*/ 5384800 w 7287491"/>
              <a:gd name="connsiteY83" fmla="*/ 147781 h 3796145"/>
              <a:gd name="connsiteX84" fmla="*/ 5495636 w 7287491"/>
              <a:gd name="connsiteY84" fmla="*/ 110836 h 3796145"/>
              <a:gd name="connsiteX85" fmla="*/ 5523345 w 7287491"/>
              <a:gd name="connsiteY85" fmla="*/ 101600 h 3796145"/>
              <a:gd name="connsiteX86" fmla="*/ 5569527 w 7287491"/>
              <a:gd name="connsiteY86" fmla="*/ 83127 h 3796145"/>
              <a:gd name="connsiteX87" fmla="*/ 5671127 w 7287491"/>
              <a:gd name="connsiteY87" fmla="*/ 55418 h 3796145"/>
              <a:gd name="connsiteX88" fmla="*/ 5929745 w 7287491"/>
              <a:gd name="connsiteY88" fmla="*/ 9236 h 3796145"/>
              <a:gd name="connsiteX89" fmla="*/ 6040582 w 7287491"/>
              <a:gd name="connsiteY89" fmla="*/ 0 h 3796145"/>
              <a:gd name="connsiteX90" fmla="*/ 7287491 w 7287491"/>
              <a:gd name="connsiteY90" fmla="*/ 9236 h 379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287491" h="3796145">
                <a:moveTo>
                  <a:pt x="0" y="3796145"/>
                </a:moveTo>
                <a:cubicBezTo>
                  <a:pt x="1162" y="3781035"/>
                  <a:pt x="13294" y="3611333"/>
                  <a:pt x="18473" y="3583709"/>
                </a:cubicBezTo>
                <a:cubicBezTo>
                  <a:pt x="22061" y="3564570"/>
                  <a:pt x="32222" y="3547181"/>
                  <a:pt x="36945" y="3528290"/>
                </a:cubicBezTo>
                <a:cubicBezTo>
                  <a:pt x="40024" y="3515975"/>
                  <a:pt x="42534" y="3503504"/>
                  <a:pt x="46182" y="3491345"/>
                </a:cubicBezTo>
                <a:cubicBezTo>
                  <a:pt x="51777" y="3472694"/>
                  <a:pt x="60835" y="3455021"/>
                  <a:pt x="64654" y="3435927"/>
                </a:cubicBezTo>
                <a:cubicBezTo>
                  <a:pt x="67733" y="3420533"/>
                  <a:pt x="68379" y="3404444"/>
                  <a:pt x="73891" y="3389745"/>
                </a:cubicBezTo>
                <a:cubicBezTo>
                  <a:pt x="81607" y="3369171"/>
                  <a:pt x="105699" y="3348701"/>
                  <a:pt x="120073" y="3334327"/>
                </a:cubicBezTo>
                <a:lnTo>
                  <a:pt x="138545" y="3278909"/>
                </a:lnTo>
                <a:cubicBezTo>
                  <a:pt x="141624" y="3269673"/>
                  <a:pt x="143428" y="3259908"/>
                  <a:pt x="147782" y="3251200"/>
                </a:cubicBezTo>
                <a:cubicBezTo>
                  <a:pt x="201621" y="3143516"/>
                  <a:pt x="115675" y="3313709"/>
                  <a:pt x="203200" y="3149600"/>
                </a:cubicBezTo>
                <a:lnTo>
                  <a:pt x="267854" y="3020290"/>
                </a:lnTo>
                <a:cubicBezTo>
                  <a:pt x="274012" y="3007975"/>
                  <a:pt x="278066" y="2994360"/>
                  <a:pt x="286327" y="2983345"/>
                </a:cubicBezTo>
                <a:lnTo>
                  <a:pt x="314036" y="2946400"/>
                </a:lnTo>
                <a:cubicBezTo>
                  <a:pt x="326351" y="2912533"/>
                  <a:pt x="339586" y="2878987"/>
                  <a:pt x="350982" y="2844800"/>
                </a:cubicBezTo>
                <a:cubicBezTo>
                  <a:pt x="354996" y="2832757"/>
                  <a:pt x="353822" y="2818819"/>
                  <a:pt x="360218" y="2807854"/>
                </a:cubicBezTo>
                <a:cubicBezTo>
                  <a:pt x="375731" y="2781260"/>
                  <a:pt x="397163" y="2758593"/>
                  <a:pt x="415636" y="2733963"/>
                </a:cubicBezTo>
                <a:cubicBezTo>
                  <a:pt x="436546" y="2650328"/>
                  <a:pt x="406834" y="2751569"/>
                  <a:pt x="461818" y="2641600"/>
                </a:cubicBezTo>
                <a:cubicBezTo>
                  <a:pt x="467976" y="2629285"/>
                  <a:pt x="471330" y="2615108"/>
                  <a:pt x="480291" y="2604654"/>
                </a:cubicBezTo>
                <a:cubicBezTo>
                  <a:pt x="490309" y="2592966"/>
                  <a:pt x="504921" y="2586181"/>
                  <a:pt x="517236" y="2576945"/>
                </a:cubicBezTo>
                <a:cubicBezTo>
                  <a:pt x="520315" y="2564630"/>
                  <a:pt x="521473" y="2551668"/>
                  <a:pt x="526473" y="2540000"/>
                </a:cubicBezTo>
                <a:cubicBezTo>
                  <a:pt x="530978" y="2529489"/>
                  <a:pt x="569494" y="2479559"/>
                  <a:pt x="572654" y="2475345"/>
                </a:cubicBezTo>
                <a:cubicBezTo>
                  <a:pt x="590600" y="2421512"/>
                  <a:pt x="577537" y="2456343"/>
                  <a:pt x="618836" y="2373745"/>
                </a:cubicBezTo>
                <a:cubicBezTo>
                  <a:pt x="628072" y="2355272"/>
                  <a:pt x="640014" y="2337920"/>
                  <a:pt x="646545" y="2318327"/>
                </a:cubicBezTo>
                <a:cubicBezTo>
                  <a:pt x="649624" y="2309091"/>
                  <a:pt x="650622" y="2298874"/>
                  <a:pt x="655782" y="2290618"/>
                </a:cubicBezTo>
                <a:cubicBezTo>
                  <a:pt x="684644" y="2244439"/>
                  <a:pt x="702732" y="2239599"/>
                  <a:pt x="738909" y="2198254"/>
                </a:cubicBezTo>
                <a:cubicBezTo>
                  <a:pt x="746219" y="2189900"/>
                  <a:pt x="750072" y="2178899"/>
                  <a:pt x="757382" y="2170545"/>
                </a:cubicBezTo>
                <a:cubicBezTo>
                  <a:pt x="837810" y="2078628"/>
                  <a:pt x="775424" y="2173876"/>
                  <a:pt x="877454" y="2041236"/>
                </a:cubicBezTo>
                <a:cubicBezTo>
                  <a:pt x="885849" y="2030322"/>
                  <a:pt x="886966" y="2014744"/>
                  <a:pt x="895927" y="2004290"/>
                </a:cubicBezTo>
                <a:cubicBezTo>
                  <a:pt x="958569" y="1931209"/>
                  <a:pt x="908680" y="2026976"/>
                  <a:pt x="969818" y="1939636"/>
                </a:cubicBezTo>
                <a:cubicBezTo>
                  <a:pt x="981662" y="1922716"/>
                  <a:pt x="985379" y="1900921"/>
                  <a:pt x="997527" y="1884218"/>
                </a:cubicBezTo>
                <a:cubicBezTo>
                  <a:pt x="1010332" y="1866611"/>
                  <a:pt x="1029246" y="1854307"/>
                  <a:pt x="1043709" y="1838036"/>
                </a:cubicBezTo>
                <a:cubicBezTo>
                  <a:pt x="1100892" y="1773705"/>
                  <a:pt x="1039009" y="1827194"/>
                  <a:pt x="1108364" y="1764145"/>
                </a:cubicBezTo>
                <a:cubicBezTo>
                  <a:pt x="1129367" y="1745051"/>
                  <a:pt x="1150853" y="1726459"/>
                  <a:pt x="1173018" y="1708727"/>
                </a:cubicBezTo>
                <a:cubicBezTo>
                  <a:pt x="1205276" y="1682920"/>
                  <a:pt x="1208008" y="1691720"/>
                  <a:pt x="1246909" y="1662545"/>
                </a:cubicBezTo>
                <a:cubicBezTo>
                  <a:pt x="1281915" y="1636290"/>
                  <a:pt x="1312101" y="1603691"/>
                  <a:pt x="1348509" y="1579418"/>
                </a:cubicBezTo>
                <a:cubicBezTo>
                  <a:pt x="1357745" y="1573260"/>
                  <a:pt x="1367790" y="1568169"/>
                  <a:pt x="1376218" y="1560945"/>
                </a:cubicBezTo>
                <a:cubicBezTo>
                  <a:pt x="1389441" y="1549611"/>
                  <a:pt x="1399564" y="1534880"/>
                  <a:pt x="1413164" y="1524000"/>
                </a:cubicBezTo>
                <a:cubicBezTo>
                  <a:pt x="1424406" y="1515006"/>
                  <a:pt x="1551382" y="1423553"/>
                  <a:pt x="1579418" y="1403927"/>
                </a:cubicBezTo>
                <a:cubicBezTo>
                  <a:pt x="1588512" y="1397561"/>
                  <a:pt x="1597891" y="1391612"/>
                  <a:pt x="1607127" y="1385454"/>
                </a:cubicBezTo>
                <a:cubicBezTo>
                  <a:pt x="1616363" y="1379296"/>
                  <a:pt x="1626168" y="1373916"/>
                  <a:pt x="1634836" y="1366981"/>
                </a:cubicBezTo>
                <a:cubicBezTo>
                  <a:pt x="1650230" y="1354666"/>
                  <a:pt x="1667078" y="1343976"/>
                  <a:pt x="1681018" y="1330036"/>
                </a:cubicBezTo>
                <a:cubicBezTo>
                  <a:pt x="1691903" y="1319151"/>
                  <a:pt x="1697842" y="1303975"/>
                  <a:pt x="1708727" y="1293090"/>
                </a:cubicBezTo>
                <a:cubicBezTo>
                  <a:pt x="1713951" y="1287866"/>
                  <a:pt x="1762142" y="1252904"/>
                  <a:pt x="1773382" y="1246909"/>
                </a:cubicBezTo>
                <a:cubicBezTo>
                  <a:pt x="1809829" y="1227471"/>
                  <a:pt x="1847273" y="1209963"/>
                  <a:pt x="1884218" y="1191490"/>
                </a:cubicBezTo>
                <a:cubicBezTo>
                  <a:pt x="1896533" y="1185332"/>
                  <a:pt x="1909041" y="1179546"/>
                  <a:pt x="1921164" y="1173018"/>
                </a:cubicBezTo>
                <a:cubicBezTo>
                  <a:pt x="1961188" y="1151466"/>
                  <a:pt x="2002256" y="1131751"/>
                  <a:pt x="2041236" y="1108363"/>
                </a:cubicBezTo>
                <a:cubicBezTo>
                  <a:pt x="2056630" y="1099127"/>
                  <a:pt x="2071361" y="1088682"/>
                  <a:pt x="2087418" y="1080654"/>
                </a:cubicBezTo>
                <a:cubicBezTo>
                  <a:pt x="2114539" y="1067093"/>
                  <a:pt x="2142836" y="1056024"/>
                  <a:pt x="2170545" y="1043709"/>
                </a:cubicBezTo>
                <a:cubicBezTo>
                  <a:pt x="2179781" y="1034473"/>
                  <a:pt x="2188219" y="1024362"/>
                  <a:pt x="2198254" y="1016000"/>
                </a:cubicBezTo>
                <a:cubicBezTo>
                  <a:pt x="2206782" y="1008893"/>
                  <a:pt x="2215885" y="1002179"/>
                  <a:pt x="2225964" y="997527"/>
                </a:cubicBezTo>
                <a:cubicBezTo>
                  <a:pt x="2299820" y="963439"/>
                  <a:pt x="2297755" y="965724"/>
                  <a:pt x="2355273" y="951345"/>
                </a:cubicBezTo>
                <a:cubicBezTo>
                  <a:pt x="2373746" y="942109"/>
                  <a:pt x="2393771" y="935480"/>
                  <a:pt x="2410691" y="923636"/>
                </a:cubicBezTo>
                <a:cubicBezTo>
                  <a:pt x="2424959" y="913648"/>
                  <a:pt x="2433145" y="896351"/>
                  <a:pt x="2447636" y="886690"/>
                </a:cubicBezTo>
                <a:cubicBezTo>
                  <a:pt x="2470549" y="871415"/>
                  <a:pt x="2498615" y="865020"/>
                  <a:pt x="2521527" y="849745"/>
                </a:cubicBezTo>
                <a:cubicBezTo>
                  <a:pt x="2544500" y="834429"/>
                  <a:pt x="2559391" y="822846"/>
                  <a:pt x="2586182" y="812800"/>
                </a:cubicBezTo>
                <a:cubicBezTo>
                  <a:pt x="2598068" y="808343"/>
                  <a:pt x="2611341" y="808278"/>
                  <a:pt x="2623127" y="803563"/>
                </a:cubicBezTo>
                <a:cubicBezTo>
                  <a:pt x="2642303" y="795892"/>
                  <a:pt x="2659562" y="783990"/>
                  <a:pt x="2678545" y="775854"/>
                </a:cubicBezTo>
                <a:cubicBezTo>
                  <a:pt x="2702723" y="765492"/>
                  <a:pt x="2727806" y="757381"/>
                  <a:pt x="2752436" y="748145"/>
                </a:cubicBezTo>
                <a:cubicBezTo>
                  <a:pt x="2770909" y="732751"/>
                  <a:pt x="2787846" y="715301"/>
                  <a:pt x="2807854" y="701963"/>
                </a:cubicBezTo>
                <a:cubicBezTo>
                  <a:pt x="2815955" y="696562"/>
                  <a:pt x="2826615" y="696562"/>
                  <a:pt x="2835564" y="692727"/>
                </a:cubicBezTo>
                <a:cubicBezTo>
                  <a:pt x="2868377" y="678665"/>
                  <a:pt x="2873429" y="668293"/>
                  <a:pt x="2909454" y="665018"/>
                </a:cubicBezTo>
                <a:cubicBezTo>
                  <a:pt x="2998584" y="656915"/>
                  <a:pt x="3088359" y="656428"/>
                  <a:pt x="3177309" y="646545"/>
                </a:cubicBezTo>
                <a:lnTo>
                  <a:pt x="3260436" y="637309"/>
                </a:lnTo>
                <a:cubicBezTo>
                  <a:pt x="3269672" y="634230"/>
                  <a:pt x="3278700" y="630433"/>
                  <a:pt x="3288145" y="628072"/>
                </a:cubicBezTo>
                <a:cubicBezTo>
                  <a:pt x="3375217" y="606304"/>
                  <a:pt x="3293230" y="634859"/>
                  <a:pt x="3408218" y="600363"/>
                </a:cubicBezTo>
                <a:cubicBezTo>
                  <a:pt x="3512741" y="569006"/>
                  <a:pt x="3469398" y="580450"/>
                  <a:pt x="3537527" y="563418"/>
                </a:cubicBezTo>
                <a:cubicBezTo>
                  <a:pt x="3596862" y="533751"/>
                  <a:pt x="3553222" y="551043"/>
                  <a:pt x="3629891" y="535709"/>
                </a:cubicBezTo>
                <a:cubicBezTo>
                  <a:pt x="3642339" y="533219"/>
                  <a:pt x="3654444" y="529226"/>
                  <a:pt x="3666836" y="526472"/>
                </a:cubicBezTo>
                <a:cubicBezTo>
                  <a:pt x="3682161" y="523066"/>
                  <a:pt x="3697693" y="520641"/>
                  <a:pt x="3713018" y="517236"/>
                </a:cubicBezTo>
                <a:cubicBezTo>
                  <a:pt x="3725410" y="514482"/>
                  <a:pt x="3737410" y="509883"/>
                  <a:pt x="3749964" y="508000"/>
                </a:cubicBezTo>
                <a:cubicBezTo>
                  <a:pt x="3799058" y="500636"/>
                  <a:pt x="3897745" y="489527"/>
                  <a:pt x="3897745" y="489527"/>
                </a:cubicBezTo>
                <a:cubicBezTo>
                  <a:pt x="3906981" y="486448"/>
                  <a:pt x="3916093" y="482965"/>
                  <a:pt x="3925454" y="480290"/>
                </a:cubicBezTo>
                <a:cubicBezTo>
                  <a:pt x="3960112" y="470388"/>
                  <a:pt x="3971616" y="469659"/>
                  <a:pt x="4008582" y="461818"/>
                </a:cubicBezTo>
                <a:cubicBezTo>
                  <a:pt x="4303035" y="399359"/>
                  <a:pt x="4177516" y="415369"/>
                  <a:pt x="4359564" y="397163"/>
                </a:cubicBezTo>
                <a:lnTo>
                  <a:pt x="4442691" y="369454"/>
                </a:lnTo>
                <a:cubicBezTo>
                  <a:pt x="4451927" y="366375"/>
                  <a:pt x="4461231" y="363493"/>
                  <a:pt x="4470400" y="360218"/>
                </a:cubicBezTo>
                <a:cubicBezTo>
                  <a:pt x="4504337" y="348098"/>
                  <a:pt x="4537040" y="332012"/>
                  <a:pt x="4572000" y="323272"/>
                </a:cubicBezTo>
                <a:cubicBezTo>
                  <a:pt x="4608945" y="314036"/>
                  <a:pt x="4646708" y="307605"/>
                  <a:pt x="4682836" y="295563"/>
                </a:cubicBezTo>
                <a:cubicBezTo>
                  <a:pt x="4709761" y="286588"/>
                  <a:pt x="4751942" y="272083"/>
                  <a:pt x="4775200" y="267854"/>
                </a:cubicBezTo>
                <a:cubicBezTo>
                  <a:pt x="4821039" y="259520"/>
                  <a:pt x="4867725" y="256647"/>
                  <a:pt x="4913745" y="249381"/>
                </a:cubicBezTo>
                <a:cubicBezTo>
                  <a:pt x="4926284" y="247401"/>
                  <a:pt x="4938181" y="242302"/>
                  <a:pt x="4950691" y="240145"/>
                </a:cubicBezTo>
                <a:cubicBezTo>
                  <a:pt x="5027506" y="226901"/>
                  <a:pt x="5181600" y="203200"/>
                  <a:pt x="5181600" y="203200"/>
                </a:cubicBezTo>
                <a:cubicBezTo>
                  <a:pt x="5237081" y="166212"/>
                  <a:pt x="5182375" y="196717"/>
                  <a:pt x="5283200" y="175490"/>
                </a:cubicBezTo>
                <a:cubicBezTo>
                  <a:pt x="5317551" y="168258"/>
                  <a:pt x="5351217" y="158002"/>
                  <a:pt x="5384800" y="147781"/>
                </a:cubicBezTo>
                <a:cubicBezTo>
                  <a:pt x="5422057" y="136442"/>
                  <a:pt x="5458691" y="123151"/>
                  <a:pt x="5495636" y="110836"/>
                </a:cubicBezTo>
                <a:cubicBezTo>
                  <a:pt x="5504872" y="107757"/>
                  <a:pt x="5514305" y="105216"/>
                  <a:pt x="5523345" y="101600"/>
                </a:cubicBezTo>
                <a:cubicBezTo>
                  <a:pt x="5538739" y="95442"/>
                  <a:pt x="5553702" y="88072"/>
                  <a:pt x="5569527" y="83127"/>
                </a:cubicBezTo>
                <a:cubicBezTo>
                  <a:pt x="5603033" y="72656"/>
                  <a:pt x="5636922" y="63311"/>
                  <a:pt x="5671127" y="55418"/>
                </a:cubicBezTo>
                <a:cubicBezTo>
                  <a:pt x="5740647" y="39375"/>
                  <a:pt x="5856617" y="18011"/>
                  <a:pt x="5929745" y="9236"/>
                </a:cubicBezTo>
                <a:cubicBezTo>
                  <a:pt x="5966555" y="4819"/>
                  <a:pt x="6003636" y="3079"/>
                  <a:pt x="6040582" y="0"/>
                </a:cubicBezTo>
                <a:lnTo>
                  <a:pt x="7287491" y="923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 16"/>
          <p:cNvSpPr/>
          <p:nvPr/>
        </p:nvSpPr>
        <p:spPr>
          <a:xfrm>
            <a:off x="1237673" y="1985818"/>
            <a:ext cx="7426036" cy="3583709"/>
          </a:xfrm>
          <a:custGeom>
            <a:avLst/>
            <a:gdLst>
              <a:gd name="connsiteX0" fmla="*/ 0 w 7426036"/>
              <a:gd name="connsiteY0" fmla="*/ 3583709 h 3583709"/>
              <a:gd name="connsiteX1" fmla="*/ 230909 w 7426036"/>
              <a:gd name="connsiteY1" fmla="*/ 3556000 h 3583709"/>
              <a:gd name="connsiteX2" fmla="*/ 314036 w 7426036"/>
              <a:gd name="connsiteY2" fmla="*/ 3528291 h 3583709"/>
              <a:gd name="connsiteX3" fmla="*/ 480291 w 7426036"/>
              <a:gd name="connsiteY3" fmla="*/ 3491346 h 3583709"/>
              <a:gd name="connsiteX4" fmla="*/ 794327 w 7426036"/>
              <a:gd name="connsiteY4" fmla="*/ 3472873 h 3583709"/>
              <a:gd name="connsiteX5" fmla="*/ 858982 w 7426036"/>
              <a:gd name="connsiteY5" fmla="*/ 3463637 h 3583709"/>
              <a:gd name="connsiteX6" fmla="*/ 979054 w 7426036"/>
              <a:gd name="connsiteY6" fmla="*/ 3454400 h 3583709"/>
              <a:gd name="connsiteX7" fmla="*/ 1006763 w 7426036"/>
              <a:gd name="connsiteY7" fmla="*/ 3445164 h 3583709"/>
              <a:gd name="connsiteX8" fmla="*/ 1071418 w 7426036"/>
              <a:gd name="connsiteY8" fmla="*/ 3435927 h 3583709"/>
              <a:gd name="connsiteX9" fmla="*/ 1163782 w 7426036"/>
              <a:gd name="connsiteY9" fmla="*/ 3417455 h 3583709"/>
              <a:gd name="connsiteX10" fmla="*/ 1191491 w 7426036"/>
              <a:gd name="connsiteY10" fmla="*/ 3408218 h 3583709"/>
              <a:gd name="connsiteX11" fmla="*/ 1311563 w 7426036"/>
              <a:gd name="connsiteY11" fmla="*/ 3389746 h 3583709"/>
              <a:gd name="connsiteX12" fmla="*/ 1403927 w 7426036"/>
              <a:gd name="connsiteY12" fmla="*/ 3371273 h 3583709"/>
              <a:gd name="connsiteX13" fmla="*/ 1431636 w 7426036"/>
              <a:gd name="connsiteY13" fmla="*/ 3362037 h 3583709"/>
              <a:gd name="connsiteX14" fmla="*/ 1625600 w 7426036"/>
              <a:gd name="connsiteY14" fmla="*/ 3343564 h 3583709"/>
              <a:gd name="connsiteX15" fmla="*/ 1745672 w 7426036"/>
              <a:gd name="connsiteY15" fmla="*/ 3325091 h 3583709"/>
              <a:gd name="connsiteX16" fmla="*/ 1847272 w 7426036"/>
              <a:gd name="connsiteY16" fmla="*/ 3306618 h 3583709"/>
              <a:gd name="connsiteX17" fmla="*/ 1874982 w 7426036"/>
              <a:gd name="connsiteY17" fmla="*/ 3288146 h 3583709"/>
              <a:gd name="connsiteX18" fmla="*/ 1911927 w 7426036"/>
              <a:gd name="connsiteY18" fmla="*/ 3278909 h 3583709"/>
              <a:gd name="connsiteX19" fmla="*/ 2032000 w 7426036"/>
              <a:gd name="connsiteY19" fmla="*/ 3260437 h 3583709"/>
              <a:gd name="connsiteX20" fmla="*/ 2078182 w 7426036"/>
              <a:gd name="connsiteY20" fmla="*/ 3251200 h 3583709"/>
              <a:gd name="connsiteX21" fmla="*/ 2207491 w 7426036"/>
              <a:gd name="connsiteY21" fmla="*/ 3232727 h 3583709"/>
              <a:gd name="connsiteX22" fmla="*/ 2244436 w 7426036"/>
              <a:gd name="connsiteY22" fmla="*/ 3214255 h 3583709"/>
              <a:gd name="connsiteX23" fmla="*/ 2281382 w 7426036"/>
              <a:gd name="connsiteY23" fmla="*/ 3205018 h 3583709"/>
              <a:gd name="connsiteX24" fmla="*/ 2401454 w 7426036"/>
              <a:gd name="connsiteY24" fmla="*/ 3186546 h 3583709"/>
              <a:gd name="connsiteX25" fmla="*/ 2493818 w 7426036"/>
              <a:gd name="connsiteY25" fmla="*/ 3158837 h 3583709"/>
              <a:gd name="connsiteX26" fmla="*/ 2521527 w 7426036"/>
              <a:gd name="connsiteY26" fmla="*/ 3149600 h 3583709"/>
              <a:gd name="connsiteX27" fmla="*/ 2613891 w 7426036"/>
              <a:gd name="connsiteY27" fmla="*/ 3112655 h 3583709"/>
              <a:gd name="connsiteX28" fmla="*/ 2650836 w 7426036"/>
              <a:gd name="connsiteY28" fmla="*/ 3094182 h 3583709"/>
              <a:gd name="connsiteX29" fmla="*/ 2715491 w 7426036"/>
              <a:gd name="connsiteY29" fmla="*/ 3066473 h 3583709"/>
              <a:gd name="connsiteX30" fmla="*/ 2752436 w 7426036"/>
              <a:gd name="connsiteY30" fmla="*/ 3038764 h 3583709"/>
              <a:gd name="connsiteX31" fmla="*/ 2807854 w 7426036"/>
              <a:gd name="connsiteY31" fmla="*/ 3001818 h 3583709"/>
              <a:gd name="connsiteX32" fmla="*/ 2844800 w 7426036"/>
              <a:gd name="connsiteY32" fmla="*/ 2974109 h 3583709"/>
              <a:gd name="connsiteX33" fmla="*/ 2927927 w 7426036"/>
              <a:gd name="connsiteY33" fmla="*/ 2918691 h 3583709"/>
              <a:gd name="connsiteX34" fmla="*/ 3029527 w 7426036"/>
              <a:gd name="connsiteY34" fmla="*/ 2789382 h 3583709"/>
              <a:gd name="connsiteX35" fmla="*/ 3112654 w 7426036"/>
              <a:gd name="connsiteY35" fmla="*/ 2669309 h 3583709"/>
              <a:gd name="connsiteX36" fmla="*/ 3195782 w 7426036"/>
              <a:gd name="connsiteY36" fmla="*/ 2567709 h 3583709"/>
              <a:gd name="connsiteX37" fmla="*/ 3232727 w 7426036"/>
              <a:gd name="connsiteY37" fmla="*/ 2530764 h 3583709"/>
              <a:gd name="connsiteX38" fmla="*/ 3278909 w 7426036"/>
              <a:gd name="connsiteY38" fmla="*/ 2456873 h 3583709"/>
              <a:gd name="connsiteX39" fmla="*/ 3306618 w 7426036"/>
              <a:gd name="connsiteY39" fmla="*/ 2429164 h 3583709"/>
              <a:gd name="connsiteX40" fmla="*/ 3334327 w 7426036"/>
              <a:gd name="connsiteY40" fmla="*/ 2382982 h 3583709"/>
              <a:gd name="connsiteX41" fmla="*/ 3398982 w 7426036"/>
              <a:gd name="connsiteY41" fmla="*/ 2309091 h 3583709"/>
              <a:gd name="connsiteX42" fmla="*/ 3463636 w 7426036"/>
              <a:gd name="connsiteY42" fmla="*/ 2198255 h 3583709"/>
              <a:gd name="connsiteX43" fmla="*/ 3500582 w 7426036"/>
              <a:gd name="connsiteY43" fmla="*/ 2142837 h 3583709"/>
              <a:gd name="connsiteX44" fmla="*/ 3519054 w 7426036"/>
              <a:gd name="connsiteY44" fmla="*/ 2115127 h 3583709"/>
              <a:gd name="connsiteX45" fmla="*/ 3546763 w 7426036"/>
              <a:gd name="connsiteY45" fmla="*/ 2087418 h 3583709"/>
              <a:gd name="connsiteX46" fmla="*/ 3620654 w 7426036"/>
              <a:gd name="connsiteY46" fmla="*/ 1985818 h 3583709"/>
              <a:gd name="connsiteX47" fmla="*/ 3657600 w 7426036"/>
              <a:gd name="connsiteY47" fmla="*/ 1958109 h 3583709"/>
              <a:gd name="connsiteX48" fmla="*/ 3722254 w 7426036"/>
              <a:gd name="connsiteY48" fmla="*/ 1884218 h 3583709"/>
              <a:gd name="connsiteX49" fmla="*/ 3759200 w 7426036"/>
              <a:gd name="connsiteY49" fmla="*/ 1856509 h 3583709"/>
              <a:gd name="connsiteX50" fmla="*/ 3786909 w 7426036"/>
              <a:gd name="connsiteY50" fmla="*/ 1819564 h 3583709"/>
              <a:gd name="connsiteX51" fmla="*/ 3860800 w 7426036"/>
              <a:gd name="connsiteY51" fmla="*/ 1754909 h 3583709"/>
              <a:gd name="connsiteX52" fmla="*/ 3943927 w 7426036"/>
              <a:gd name="connsiteY52" fmla="*/ 1671782 h 3583709"/>
              <a:gd name="connsiteX53" fmla="*/ 4027054 w 7426036"/>
              <a:gd name="connsiteY53" fmla="*/ 1607127 h 3583709"/>
              <a:gd name="connsiteX54" fmla="*/ 4064000 w 7426036"/>
              <a:gd name="connsiteY54" fmla="*/ 1579418 h 3583709"/>
              <a:gd name="connsiteX55" fmla="*/ 4100945 w 7426036"/>
              <a:gd name="connsiteY55" fmla="*/ 1542473 h 3583709"/>
              <a:gd name="connsiteX56" fmla="*/ 4156363 w 7426036"/>
              <a:gd name="connsiteY56" fmla="*/ 1514764 h 3583709"/>
              <a:gd name="connsiteX57" fmla="*/ 4285672 w 7426036"/>
              <a:gd name="connsiteY57" fmla="*/ 1413164 h 3583709"/>
              <a:gd name="connsiteX58" fmla="*/ 4322618 w 7426036"/>
              <a:gd name="connsiteY58" fmla="*/ 1385455 h 3583709"/>
              <a:gd name="connsiteX59" fmla="*/ 4359563 w 7426036"/>
              <a:gd name="connsiteY59" fmla="*/ 1348509 h 3583709"/>
              <a:gd name="connsiteX60" fmla="*/ 4387272 w 7426036"/>
              <a:gd name="connsiteY60" fmla="*/ 1311564 h 3583709"/>
              <a:gd name="connsiteX61" fmla="*/ 4507345 w 7426036"/>
              <a:gd name="connsiteY61" fmla="*/ 1237673 h 3583709"/>
              <a:gd name="connsiteX62" fmla="*/ 4581236 w 7426036"/>
              <a:gd name="connsiteY62" fmla="*/ 1163782 h 3583709"/>
              <a:gd name="connsiteX63" fmla="*/ 4655127 w 7426036"/>
              <a:gd name="connsiteY63" fmla="*/ 1089891 h 3583709"/>
              <a:gd name="connsiteX64" fmla="*/ 4682836 w 7426036"/>
              <a:gd name="connsiteY64" fmla="*/ 1071418 h 3583709"/>
              <a:gd name="connsiteX65" fmla="*/ 4775200 w 7426036"/>
              <a:gd name="connsiteY65" fmla="*/ 1006764 h 3583709"/>
              <a:gd name="connsiteX66" fmla="*/ 4802909 w 7426036"/>
              <a:gd name="connsiteY66" fmla="*/ 997527 h 3583709"/>
              <a:gd name="connsiteX67" fmla="*/ 4922982 w 7426036"/>
              <a:gd name="connsiteY67" fmla="*/ 960582 h 3583709"/>
              <a:gd name="connsiteX68" fmla="*/ 5006109 w 7426036"/>
              <a:gd name="connsiteY68" fmla="*/ 923637 h 3583709"/>
              <a:gd name="connsiteX69" fmla="*/ 5098472 w 7426036"/>
              <a:gd name="connsiteY69" fmla="*/ 877455 h 3583709"/>
              <a:gd name="connsiteX70" fmla="*/ 5126182 w 7426036"/>
              <a:gd name="connsiteY70" fmla="*/ 868218 h 3583709"/>
              <a:gd name="connsiteX71" fmla="*/ 5153891 w 7426036"/>
              <a:gd name="connsiteY71" fmla="*/ 849746 h 3583709"/>
              <a:gd name="connsiteX72" fmla="*/ 5200072 w 7426036"/>
              <a:gd name="connsiteY72" fmla="*/ 812800 h 3583709"/>
              <a:gd name="connsiteX73" fmla="*/ 5523345 w 7426036"/>
              <a:gd name="connsiteY73" fmla="*/ 711200 h 3583709"/>
              <a:gd name="connsiteX74" fmla="*/ 5588000 w 7426036"/>
              <a:gd name="connsiteY74" fmla="*/ 683491 h 3583709"/>
              <a:gd name="connsiteX75" fmla="*/ 5772727 w 7426036"/>
              <a:gd name="connsiteY75" fmla="*/ 628073 h 3583709"/>
              <a:gd name="connsiteX76" fmla="*/ 5828145 w 7426036"/>
              <a:gd name="connsiteY76" fmla="*/ 609600 h 3583709"/>
              <a:gd name="connsiteX77" fmla="*/ 5911272 w 7426036"/>
              <a:gd name="connsiteY77" fmla="*/ 591127 h 3583709"/>
              <a:gd name="connsiteX78" fmla="*/ 5948218 w 7426036"/>
              <a:gd name="connsiteY78" fmla="*/ 572655 h 3583709"/>
              <a:gd name="connsiteX79" fmla="*/ 5985163 w 7426036"/>
              <a:gd name="connsiteY79" fmla="*/ 563418 h 3583709"/>
              <a:gd name="connsiteX80" fmla="*/ 6077527 w 7426036"/>
              <a:gd name="connsiteY80" fmla="*/ 544946 h 3583709"/>
              <a:gd name="connsiteX81" fmla="*/ 6132945 w 7426036"/>
              <a:gd name="connsiteY81" fmla="*/ 517237 h 3583709"/>
              <a:gd name="connsiteX82" fmla="*/ 6206836 w 7426036"/>
              <a:gd name="connsiteY82" fmla="*/ 480291 h 3583709"/>
              <a:gd name="connsiteX83" fmla="*/ 6243782 w 7426036"/>
              <a:gd name="connsiteY83" fmla="*/ 452582 h 3583709"/>
              <a:gd name="connsiteX84" fmla="*/ 6317672 w 7426036"/>
              <a:gd name="connsiteY84" fmla="*/ 424873 h 3583709"/>
              <a:gd name="connsiteX85" fmla="*/ 6640945 w 7426036"/>
              <a:gd name="connsiteY85" fmla="*/ 295564 h 3583709"/>
              <a:gd name="connsiteX86" fmla="*/ 6705600 w 7426036"/>
              <a:gd name="connsiteY86" fmla="*/ 286327 h 3583709"/>
              <a:gd name="connsiteX87" fmla="*/ 6779491 w 7426036"/>
              <a:gd name="connsiteY87" fmla="*/ 212437 h 3583709"/>
              <a:gd name="connsiteX88" fmla="*/ 6807200 w 7426036"/>
              <a:gd name="connsiteY88" fmla="*/ 193964 h 3583709"/>
              <a:gd name="connsiteX89" fmla="*/ 6908800 w 7426036"/>
              <a:gd name="connsiteY89" fmla="*/ 120073 h 3583709"/>
              <a:gd name="connsiteX90" fmla="*/ 7028872 w 7426036"/>
              <a:gd name="connsiteY90" fmla="*/ 83127 h 3583709"/>
              <a:gd name="connsiteX91" fmla="*/ 7065818 w 7426036"/>
              <a:gd name="connsiteY91" fmla="*/ 73891 h 3583709"/>
              <a:gd name="connsiteX92" fmla="*/ 7148945 w 7426036"/>
              <a:gd name="connsiteY92" fmla="*/ 36946 h 3583709"/>
              <a:gd name="connsiteX93" fmla="*/ 7176654 w 7426036"/>
              <a:gd name="connsiteY93" fmla="*/ 27709 h 3583709"/>
              <a:gd name="connsiteX94" fmla="*/ 7204363 w 7426036"/>
              <a:gd name="connsiteY94" fmla="*/ 9237 h 3583709"/>
              <a:gd name="connsiteX95" fmla="*/ 7426036 w 7426036"/>
              <a:gd name="connsiteY95" fmla="*/ 0 h 358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426036" h="3583709">
                <a:moveTo>
                  <a:pt x="0" y="3583709"/>
                </a:moveTo>
                <a:cubicBezTo>
                  <a:pt x="104606" y="3576735"/>
                  <a:pt x="137435" y="3580599"/>
                  <a:pt x="230909" y="3556000"/>
                </a:cubicBezTo>
                <a:cubicBezTo>
                  <a:pt x="259155" y="3548567"/>
                  <a:pt x="285700" y="3535375"/>
                  <a:pt x="314036" y="3528291"/>
                </a:cubicBezTo>
                <a:cubicBezTo>
                  <a:pt x="380471" y="3511682"/>
                  <a:pt x="409922" y="3503074"/>
                  <a:pt x="480291" y="3491346"/>
                </a:cubicBezTo>
                <a:cubicBezTo>
                  <a:pt x="583834" y="3474089"/>
                  <a:pt x="690216" y="3476877"/>
                  <a:pt x="794327" y="3472873"/>
                </a:cubicBezTo>
                <a:cubicBezTo>
                  <a:pt x="815879" y="3469794"/>
                  <a:pt x="837320" y="3465803"/>
                  <a:pt x="858982" y="3463637"/>
                </a:cubicBezTo>
                <a:cubicBezTo>
                  <a:pt x="898925" y="3459643"/>
                  <a:pt x="939222" y="3459379"/>
                  <a:pt x="979054" y="3454400"/>
                </a:cubicBezTo>
                <a:cubicBezTo>
                  <a:pt x="988715" y="3453192"/>
                  <a:pt x="997216" y="3447073"/>
                  <a:pt x="1006763" y="3445164"/>
                </a:cubicBezTo>
                <a:cubicBezTo>
                  <a:pt x="1028111" y="3440894"/>
                  <a:pt x="1049979" y="3439710"/>
                  <a:pt x="1071418" y="3435927"/>
                </a:cubicBezTo>
                <a:cubicBezTo>
                  <a:pt x="1102338" y="3430471"/>
                  <a:pt x="1133188" y="3424515"/>
                  <a:pt x="1163782" y="3417455"/>
                </a:cubicBezTo>
                <a:cubicBezTo>
                  <a:pt x="1173269" y="3415266"/>
                  <a:pt x="1181987" y="3410330"/>
                  <a:pt x="1191491" y="3408218"/>
                </a:cubicBezTo>
                <a:cubicBezTo>
                  <a:pt x="1214555" y="3403093"/>
                  <a:pt x="1290944" y="3392692"/>
                  <a:pt x="1311563" y="3389746"/>
                </a:cubicBezTo>
                <a:cubicBezTo>
                  <a:pt x="1374160" y="3368879"/>
                  <a:pt x="1297803" y="3392497"/>
                  <a:pt x="1403927" y="3371273"/>
                </a:cubicBezTo>
                <a:cubicBezTo>
                  <a:pt x="1413474" y="3369364"/>
                  <a:pt x="1422033" y="3363638"/>
                  <a:pt x="1431636" y="3362037"/>
                </a:cubicBezTo>
                <a:cubicBezTo>
                  <a:pt x="1471641" y="3355369"/>
                  <a:pt x="1593321" y="3346254"/>
                  <a:pt x="1625600" y="3343564"/>
                </a:cubicBezTo>
                <a:cubicBezTo>
                  <a:pt x="1706543" y="3323327"/>
                  <a:pt x="1612699" y="3345037"/>
                  <a:pt x="1745672" y="3325091"/>
                </a:cubicBezTo>
                <a:cubicBezTo>
                  <a:pt x="1779713" y="3319985"/>
                  <a:pt x="1813405" y="3312776"/>
                  <a:pt x="1847272" y="3306618"/>
                </a:cubicBezTo>
                <a:cubicBezTo>
                  <a:pt x="1856509" y="3300461"/>
                  <a:pt x="1864779" y="3292519"/>
                  <a:pt x="1874982" y="3288146"/>
                </a:cubicBezTo>
                <a:cubicBezTo>
                  <a:pt x="1886650" y="3283146"/>
                  <a:pt x="1899721" y="3282396"/>
                  <a:pt x="1911927" y="3278909"/>
                </a:cubicBezTo>
                <a:cubicBezTo>
                  <a:pt x="1983615" y="3258426"/>
                  <a:pt x="1883469" y="3275289"/>
                  <a:pt x="2032000" y="3260437"/>
                </a:cubicBezTo>
                <a:cubicBezTo>
                  <a:pt x="2047394" y="3257358"/>
                  <a:pt x="2062675" y="3253649"/>
                  <a:pt x="2078182" y="3251200"/>
                </a:cubicBezTo>
                <a:cubicBezTo>
                  <a:pt x="2121190" y="3244409"/>
                  <a:pt x="2164987" y="3242172"/>
                  <a:pt x="2207491" y="3232727"/>
                </a:cubicBezTo>
                <a:cubicBezTo>
                  <a:pt x="2220932" y="3229740"/>
                  <a:pt x="2231544" y="3219089"/>
                  <a:pt x="2244436" y="3214255"/>
                </a:cubicBezTo>
                <a:cubicBezTo>
                  <a:pt x="2256322" y="3209798"/>
                  <a:pt x="2268934" y="3207508"/>
                  <a:pt x="2281382" y="3205018"/>
                </a:cubicBezTo>
                <a:cubicBezTo>
                  <a:pt x="2313414" y="3198611"/>
                  <a:pt x="2370409" y="3190981"/>
                  <a:pt x="2401454" y="3186546"/>
                </a:cubicBezTo>
                <a:lnTo>
                  <a:pt x="2493818" y="3158837"/>
                </a:lnTo>
                <a:cubicBezTo>
                  <a:pt x="2503123" y="3155974"/>
                  <a:pt x="2512440" y="3153095"/>
                  <a:pt x="2521527" y="3149600"/>
                </a:cubicBezTo>
                <a:cubicBezTo>
                  <a:pt x="2552476" y="3137696"/>
                  <a:pt x="2583412" y="3125717"/>
                  <a:pt x="2613891" y="3112655"/>
                </a:cubicBezTo>
                <a:cubicBezTo>
                  <a:pt x="2626546" y="3107231"/>
                  <a:pt x="2638181" y="3099606"/>
                  <a:pt x="2650836" y="3094182"/>
                </a:cubicBezTo>
                <a:cubicBezTo>
                  <a:pt x="2690835" y="3077039"/>
                  <a:pt x="2670929" y="3094324"/>
                  <a:pt x="2715491" y="3066473"/>
                </a:cubicBezTo>
                <a:cubicBezTo>
                  <a:pt x="2728545" y="3058314"/>
                  <a:pt x="2739825" y="3047592"/>
                  <a:pt x="2752436" y="3038764"/>
                </a:cubicBezTo>
                <a:cubicBezTo>
                  <a:pt x="2770624" y="3026032"/>
                  <a:pt x="2789666" y="3014550"/>
                  <a:pt x="2807854" y="3001818"/>
                </a:cubicBezTo>
                <a:cubicBezTo>
                  <a:pt x="2820465" y="2992990"/>
                  <a:pt x="2832143" y="2982871"/>
                  <a:pt x="2844800" y="2974109"/>
                </a:cubicBezTo>
                <a:cubicBezTo>
                  <a:pt x="2872181" y="2955153"/>
                  <a:pt x="2927927" y="2918691"/>
                  <a:pt x="2927927" y="2918691"/>
                </a:cubicBezTo>
                <a:cubicBezTo>
                  <a:pt x="2993575" y="2809278"/>
                  <a:pt x="2904752" y="2950856"/>
                  <a:pt x="3029527" y="2789382"/>
                </a:cubicBezTo>
                <a:cubicBezTo>
                  <a:pt x="3059292" y="2750862"/>
                  <a:pt x="3078232" y="2703731"/>
                  <a:pt x="3112654" y="2669309"/>
                </a:cubicBezTo>
                <a:cubicBezTo>
                  <a:pt x="3180024" y="2601939"/>
                  <a:pt x="3090356" y="2694219"/>
                  <a:pt x="3195782" y="2567709"/>
                </a:cubicBezTo>
                <a:cubicBezTo>
                  <a:pt x="3206932" y="2554330"/>
                  <a:pt x="3222277" y="2544697"/>
                  <a:pt x="3232727" y="2530764"/>
                </a:cubicBezTo>
                <a:cubicBezTo>
                  <a:pt x="3250154" y="2507528"/>
                  <a:pt x="3261825" y="2480363"/>
                  <a:pt x="3278909" y="2456873"/>
                </a:cubicBezTo>
                <a:cubicBezTo>
                  <a:pt x="3286592" y="2446309"/>
                  <a:pt x="3298781" y="2439614"/>
                  <a:pt x="3306618" y="2429164"/>
                </a:cubicBezTo>
                <a:cubicBezTo>
                  <a:pt x="3317389" y="2414802"/>
                  <a:pt x="3323556" y="2397344"/>
                  <a:pt x="3334327" y="2382982"/>
                </a:cubicBezTo>
                <a:cubicBezTo>
                  <a:pt x="3399797" y="2295688"/>
                  <a:pt x="3317924" y="2434363"/>
                  <a:pt x="3398982" y="2309091"/>
                </a:cubicBezTo>
                <a:cubicBezTo>
                  <a:pt x="3422218" y="2273181"/>
                  <a:pt x="3439910" y="2233843"/>
                  <a:pt x="3463636" y="2198255"/>
                </a:cubicBezTo>
                <a:lnTo>
                  <a:pt x="3500582" y="2142837"/>
                </a:lnTo>
                <a:cubicBezTo>
                  <a:pt x="3506740" y="2133601"/>
                  <a:pt x="3511205" y="2122976"/>
                  <a:pt x="3519054" y="2115127"/>
                </a:cubicBezTo>
                <a:cubicBezTo>
                  <a:pt x="3528290" y="2105891"/>
                  <a:pt x="3538401" y="2097453"/>
                  <a:pt x="3546763" y="2087418"/>
                </a:cubicBezTo>
                <a:cubicBezTo>
                  <a:pt x="3576998" y="2051136"/>
                  <a:pt x="3573320" y="2021318"/>
                  <a:pt x="3620654" y="1985818"/>
                </a:cubicBezTo>
                <a:cubicBezTo>
                  <a:pt x="3632969" y="1976582"/>
                  <a:pt x="3646715" y="1968994"/>
                  <a:pt x="3657600" y="1958109"/>
                </a:cubicBezTo>
                <a:cubicBezTo>
                  <a:pt x="3718782" y="1896927"/>
                  <a:pt x="3669953" y="1929047"/>
                  <a:pt x="3722254" y="1884218"/>
                </a:cubicBezTo>
                <a:cubicBezTo>
                  <a:pt x="3733942" y="1874200"/>
                  <a:pt x="3748315" y="1867394"/>
                  <a:pt x="3759200" y="1856509"/>
                </a:cubicBezTo>
                <a:cubicBezTo>
                  <a:pt x="3770085" y="1845624"/>
                  <a:pt x="3776772" y="1831149"/>
                  <a:pt x="3786909" y="1819564"/>
                </a:cubicBezTo>
                <a:cubicBezTo>
                  <a:pt x="3848985" y="1748620"/>
                  <a:pt x="3797329" y="1813497"/>
                  <a:pt x="3860800" y="1754909"/>
                </a:cubicBezTo>
                <a:cubicBezTo>
                  <a:pt x="3889594" y="1728330"/>
                  <a:pt x="3912995" y="1695840"/>
                  <a:pt x="3943927" y="1671782"/>
                </a:cubicBezTo>
                <a:lnTo>
                  <a:pt x="4027054" y="1607127"/>
                </a:lnTo>
                <a:cubicBezTo>
                  <a:pt x="4039256" y="1597741"/>
                  <a:pt x="4053115" y="1590303"/>
                  <a:pt x="4064000" y="1579418"/>
                </a:cubicBezTo>
                <a:cubicBezTo>
                  <a:pt x="4076315" y="1567103"/>
                  <a:pt x="4086677" y="1552460"/>
                  <a:pt x="4100945" y="1542473"/>
                </a:cubicBezTo>
                <a:cubicBezTo>
                  <a:pt x="4117865" y="1530629"/>
                  <a:pt x="4139179" y="1526220"/>
                  <a:pt x="4156363" y="1514764"/>
                </a:cubicBezTo>
                <a:cubicBezTo>
                  <a:pt x="4182581" y="1497286"/>
                  <a:pt x="4252778" y="1438748"/>
                  <a:pt x="4285672" y="1413164"/>
                </a:cubicBezTo>
                <a:cubicBezTo>
                  <a:pt x="4297823" y="1403713"/>
                  <a:pt x="4311733" y="1396340"/>
                  <a:pt x="4322618" y="1385455"/>
                </a:cubicBezTo>
                <a:cubicBezTo>
                  <a:pt x="4334933" y="1373140"/>
                  <a:pt x="4348094" y="1361616"/>
                  <a:pt x="4359563" y="1348509"/>
                </a:cubicBezTo>
                <a:cubicBezTo>
                  <a:pt x="4369700" y="1336924"/>
                  <a:pt x="4374957" y="1320800"/>
                  <a:pt x="4387272" y="1311564"/>
                </a:cubicBezTo>
                <a:cubicBezTo>
                  <a:pt x="4424869" y="1283367"/>
                  <a:pt x="4507345" y="1237673"/>
                  <a:pt x="4507345" y="1237673"/>
                </a:cubicBezTo>
                <a:cubicBezTo>
                  <a:pt x="4587664" y="1137276"/>
                  <a:pt x="4502161" y="1236268"/>
                  <a:pt x="4581236" y="1163782"/>
                </a:cubicBezTo>
                <a:cubicBezTo>
                  <a:pt x="4606913" y="1140245"/>
                  <a:pt x="4626145" y="1109213"/>
                  <a:pt x="4655127" y="1089891"/>
                </a:cubicBezTo>
                <a:cubicBezTo>
                  <a:pt x="4664363" y="1083733"/>
                  <a:pt x="4673803" y="1077870"/>
                  <a:pt x="4682836" y="1071418"/>
                </a:cubicBezTo>
                <a:cubicBezTo>
                  <a:pt x="4716735" y="1047204"/>
                  <a:pt x="4736982" y="1027996"/>
                  <a:pt x="4775200" y="1006764"/>
                </a:cubicBezTo>
                <a:cubicBezTo>
                  <a:pt x="4783711" y="1002036"/>
                  <a:pt x="4793604" y="1000390"/>
                  <a:pt x="4802909" y="997527"/>
                </a:cubicBezTo>
                <a:cubicBezTo>
                  <a:pt x="4935162" y="956833"/>
                  <a:pt x="4855520" y="983068"/>
                  <a:pt x="4922982" y="960582"/>
                </a:cubicBezTo>
                <a:cubicBezTo>
                  <a:pt x="4983983" y="919914"/>
                  <a:pt x="4910182" y="965605"/>
                  <a:pt x="5006109" y="923637"/>
                </a:cubicBezTo>
                <a:cubicBezTo>
                  <a:pt x="5037645" y="909840"/>
                  <a:pt x="5067219" y="891880"/>
                  <a:pt x="5098472" y="877455"/>
                </a:cubicBezTo>
                <a:cubicBezTo>
                  <a:pt x="5107312" y="873375"/>
                  <a:pt x="5117474" y="872572"/>
                  <a:pt x="5126182" y="868218"/>
                </a:cubicBezTo>
                <a:cubicBezTo>
                  <a:pt x="5136111" y="863254"/>
                  <a:pt x="5145011" y="856406"/>
                  <a:pt x="5153891" y="849746"/>
                </a:cubicBezTo>
                <a:cubicBezTo>
                  <a:pt x="5169662" y="837918"/>
                  <a:pt x="5182440" y="821616"/>
                  <a:pt x="5200072" y="812800"/>
                </a:cubicBezTo>
                <a:cubicBezTo>
                  <a:pt x="5302382" y="761644"/>
                  <a:pt x="5415135" y="744782"/>
                  <a:pt x="5523345" y="711200"/>
                </a:cubicBezTo>
                <a:cubicBezTo>
                  <a:pt x="5545739" y="704250"/>
                  <a:pt x="5565756" y="690906"/>
                  <a:pt x="5588000" y="683491"/>
                </a:cubicBezTo>
                <a:cubicBezTo>
                  <a:pt x="5648988" y="663162"/>
                  <a:pt x="5711283" y="646979"/>
                  <a:pt x="5772727" y="628073"/>
                </a:cubicBezTo>
                <a:cubicBezTo>
                  <a:pt x="5791338" y="622347"/>
                  <a:pt x="5809254" y="614322"/>
                  <a:pt x="5828145" y="609600"/>
                </a:cubicBezTo>
                <a:cubicBezTo>
                  <a:pt x="5880321" y="596557"/>
                  <a:pt x="5852643" y="602854"/>
                  <a:pt x="5911272" y="591127"/>
                </a:cubicBezTo>
                <a:cubicBezTo>
                  <a:pt x="5923587" y="584970"/>
                  <a:pt x="5935326" y="577490"/>
                  <a:pt x="5948218" y="572655"/>
                </a:cubicBezTo>
                <a:cubicBezTo>
                  <a:pt x="5960104" y="568198"/>
                  <a:pt x="5972957" y="566905"/>
                  <a:pt x="5985163" y="563418"/>
                </a:cubicBezTo>
                <a:cubicBezTo>
                  <a:pt x="6049638" y="544996"/>
                  <a:pt x="5967204" y="560706"/>
                  <a:pt x="6077527" y="544946"/>
                </a:cubicBezTo>
                <a:cubicBezTo>
                  <a:pt x="6133713" y="526216"/>
                  <a:pt x="6076673" y="547930"/>
                  <a:pt x="6132945" y="517237"/>
                </a:cubicBezTo>
                <a:cubicBezTo>
                  <a:pt x="6157120" y="504051"/>
                  <a:pt x="6184806" y="496813"/>
                  <a:pt x="6206836" y="480291"/>
                </a:cubicBezTo>
                <a:cubicBezTo>
                  <a:pt x="6219151" y="471055"/>
                  <a:pt x="6230013" y="459466"/>
                  <a:pt x="6243782" y="452582"/>
                </a:cubicBezTo>
                <a:cubicBezTo>
                  <a:pt x="6267310" y="440818"/>
                  <a:pt x="6293456" y="435146"/>
                  <a:pt x="6317672" y="424873"/>
                </a:cubicBezTo>
                <a:cubicBezTo>
                  <a:pt x="6444807" y="370937"/>
                  <a:pt x="6518951" y="324269"/>
                  <a:pt x="6640945" y="295564"/>
                </a:cubicBezTo>
                <a:cubicBezTo>
                  <a:pt x="6662137" y="290578"/>
                  <a:pt x="6684048" y="289406"/>
                  <a:pt x="6705600" y="286327"/>
                </a:cubicBezTo>
                <a:cubicBezTo>
                  <a:pt x="6799774" y="229823"/>
                  <a:pt x="6709948" y="293570"/>
                  <a:pt x="6779491" y="212437"/>
                </a:cubicBezTo>
                <a:cubicBezTo>
                  <a:pt x="6786715" y="204009"/>
                  <a:pt x="6798672" y="201071"/>
                  <a:pt x="6807200" y="193964"/>
                </a:cubicBezTo>
                <a:cubicBezTo>
                  <a:pt x="6856769" y="152656"/>
                  <a:pt x="6820892" y="157748"/>
                  <a:pt x="6908800" y="120073"/>
                </a:cubicBezTo>
                <a:cubicBezTo>
                  <a:pt x="6947290" y="103577"/>
                  <a:pt x="6988246" y="93283"/>
                  <a:pt x="7028872" y="83127"/>
                </a:cubicBezTo>
                <a:cubicBezTo>
                  <a:pt x="7041187" y="80048"/>
                  <a:pt x="7053970" y="78448"/>
                  <a:pt x="7065818" y="73891"/>
                </a:cubicBezTo>
                <a:cubicBezTo>
                  <a:pt x="7094119" y="63006"/>
                  <a:pt x="7120955" y="48609"/>
                  <a:pt x="7148945" y="36946"/>
                </a:cubicBezTo>
                <a:cubicBezTo>
                  <a:pt x="7157932" y="33201"/>
                  <a:pt x="7167946" y="32063"/>
                  <a:pt x="7176654" y="27709"/>
                </a:cubicBezTo>
                <a:cubicBezTo>
                  <a:pt x="7186583" y="22745"/>
                  <a:pt x="7193336" y="10509"/>
                  <a:pt x="7204363" y="9237"/>
                </a:cubicBezTo>
                <a:cubicBezTo>
                  <a:pt x="7285577" y="-134"/>
                  <a:pt x="7351754" y="0"/>
                  <a:pt x="742603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2983345" y="256770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AMP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939309" y="4973903"/>
            <a:ext cx="5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ATP</a:t>
            </a:r>
          </a:p>
        </p:txBody>
      </p:sp>
      <p:cxnSp>
        <p:nvCxnSpPr>
          <p:cNvPr id="21" name="Conector de Seta Reta 20"/>
          <p:cNvCxnSpPr>
            <a:stCxn id="15" idx="44"/>
            <a:endCxn id="17" idx="19"/>
          </p:cNvCxnSpPr>
          <p:nvPr/>
        </p:nvCxnSpPr>
        <p:spPr>
          <a:xfrm>
            <a:off x="3215930" y="3050540"/>
            <a:ext cx="53743" cy="21957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037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CA759-ACF4-89AE-2288-76E74F92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Lançadeiras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31F0E9-E9A0-4667-1055-6A31A618F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3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96088"/>
            <a:ext cx="12192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rgbClr val="FF0000"/>
                </a:solidFill>
              </a:rPr>
              <a:t>Lançadeiras e a conexão da via </a:t>
            </a:r>
            <a:r>
              <a:rPr lang="pt-BR" dirty="0" err="1">
                <a:solidFill>
                  <a:srgbClr val="FF0000"/>
                </a:solidFill>
              </a:rPr>
              <a:t>glicolítica</a:t>
            </a:r>
            <a:r>
              <a:rPr lang="pt-BR" dirty="0">
                <a:solidFill>
                  <a:srgbClr val="FF0000"/>
                </a:solidFill>
              </a:rPr>
              <a:t> com a respiração mitocondrial</a:t>
            </a:r>
            <a:br>
              <a:rPr lang="pt-BR" dirty="0">
                <a:solidFill>
                  <a:srgbClr val="FF0000"/>
                </a:solidFill>
              </a:rPr>
            </a:br>
            <a:br>
              <a:rPr lang="pt-BR" dirty="0"/>
            </a:b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2408" y="1771217"/>
            <a:ext cx="120919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pt-BR" sz="4000" dirty="0"/>
              <a:t>Regulação da via </a:t>
            </a:r>
            <a:r>
              <a:rPr lang="pt-BR" sz="4000" dirty="0" err="1"/>
              <a:t>glicolítica</a:t>
            </a:r>
            <a:r>
              <a:rPr lang="pt-BR" sz="4000" dirty="0"/>
              <a:t> pelo nível energético [ATP]/[ADP]</a:t>
            </a:r>
          </a:p>
          <a:p>
            <a:r>
              <a:rPr lang="pt-BR" sz="4000" dirty="0"/>
              <a:t>2. Regulação da via </a:t>
            </a:r>
            <a:r>
              <a:rPr lang="pt-BR" sz="4000" dirty="0" err="1"/>
              <a:t>glicolítica</a:t>
            </a:r>
            <a:r>
              <a:rPr lang="pt-BR" sz="4000" dirty="0"/>
              <a:t> pelo nível de respiração celular [NAD</a:t>
            </a:r>
            <a:r>
              <a:rPr lang="pt-BR" sz="4000" baseline="30000" dirty="0"/>
              <a:t>+</a:t>
            </a:r>
            <a:r>
              <a:rPr lang="pt-BR" sz="4000" dirty="0"/>
              <a:t>]/[NADH]</a:t>
            </a:r>
          </a:p>
          <a:p>
            <a:r>
              <a:rPr lang="pt-BR" sz="4000" dirty="0"/>
              <a:t>3. Lançadeiras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05095" y="4941316"/>
            <a:ext cx="55453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Mauricio S. Baptista</a:t>
            </a:r>
          </a:p>
          <a:p>
            <a:r>
              <a:rPr lang="pt-BR" sz="2800" dirty="0"/>
              <a:t>Departamento de </a:t>
            </a:r>
            <a:r>
              <a:rPr lang="pt-BR" sz="2800" dirty="0" err="1"/>
              <a:t>Bioquimica</a:t>
            </a:r>
            <a:r>
              <a:rPr lang="pt-BR" sz="2800" dirty="0"/>
              <a:t>, IQUSP</a:t>
            </a:r>
          </a:p>
        </p:txBody>
      </p:sp>
    </p:spTree>
    <p:extLst>
      <p:ext uri="{BB962C8B-B14F-4D97-AF65-F5344CB8AC3E}">
        <p14:creationId xmlns:p14="http://schemas.microsoft.com/office/powerpoint/2010/main" val="1235839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152575" y="1293206"/>
            <a:ext cx="379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[ATP]+[ADP]+[AMP]=</a:t>
            </a:r>
            <a:r>
              <a:rPr lang="pt-BR" sz="2800" b="1" dirty="0" err="1"/>
              <a:t>cte</a:t>
            </a:r>
            <a:endParaRPr lang="pt-BR" sz="28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090824" y="3701373"/>
            <a:ext cx="1923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[ATP]/[ADP]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7990549" y="3653996"/>
            <a:ext cx="9236" cy="458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6062158" y="4247491"/>
            <a:ext cx="1923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[ATP]/[ADP]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8027105" y="4312698"/>
            <a:ext cx="11927" cy="392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-113171"/>
            <a:ext cx="7278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Nível energético das células definem muitas regulações </a:t>
            </a:r>
            <a:r>
              <a:rPr lang="pt-BR" sz="2800" b="1" dirty="0" err="1">
                <a:solidFill>
                  <a:srgbClr val="FF0000"/>
                </a:solidFill>
              </a:rPr>
              <a:t>alostéricas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8152575" y="3883002"/>
            <a:ext cx="5291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8961137" y="3674187"/>
            <a:ext cx="212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Nível energético alto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8803831" y="4324434"/>
            <a:ext cx="226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Nível energético baixo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8156850" y="4509100"/>
            <a:ext cx="5291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9" y="985854"/>
            <a:ext cx="4590473" cy="5506068"/>
          </a:xfrm>
          <a:prstGeom prst="rect">
            <a:avLst/>
          </a:prstGeom>
        </p:spPr>
      </p:pic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6096000" y="5039198"/>
          <a:ext cx="562494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186">
                  <a:extLst>
                    <a:ext uri="{9D8B030D-6E8A-4147-A177-3AD203B41FA5}">
                      <a16:colId xmlns:a16="http://schemas.microsoft.com/office/drawing/2014/main" val="510579190"/>
                    </a:ext>
                  </a:extLst>
                </a:gridCol>
                <a:gridCol w="1644778">
                  <a:extLst>
                    <a:ext uri="{9D8B030D-6E8A-4147-A177-3AD203B41FA5}">
                      <a16:colId xmlns:a16="http://schemas.microsoft.com/office/drawing/2014/main" val="2585446526"/>
                    </a:ext>
                  </a:extLst>
                </a:gridCol>
                <a:gridCol w="1874982">
                  <a:extLst>
                    <a:ext uri="{9D8B030D-6E8A-4147-A177-3AD203B41FA5}">
                      <a16:colId xmlns:a16="http://schemas.microsoft.com/office/drawing/2014/main" val="3565339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Condição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pt-BR" dirty="0"/>
                        <a:t>G (</a:t>
                      </a:r>
                      <a:r>
                        <a:rPr lang="pt-BR" dirty="0" err="1"/>
                        <a:t>kJ</a:t>
                      </a:r>
                      <a:r>
                        <a:rPr lang="pt-BR" dirty="0"/>
                        <a:t>/mol)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[ATP]/[ADP]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108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Equilíbrio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</a:t>
                      </a:r>
                      <a:r>
                        <a:rPr lang="pt-BR" baseline="30000" dirty="0"/>
                        <a:t>-7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45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Células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</a:t>
                      </a:r>
                      <a:r>
                        <a:rPr lang="pt-BR" baseline="30000" dirty="0"/>
                        <a:t>3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25360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953794" y="381908"/>
            <a:ext cx="72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ATP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068989" y="381149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ADP + </a:t>
            </a:r>
            <a:r>
              <a:rPr lang="pt-BR" sz="2800" dirty="0" err="1"/>
              <a:t>Pi</a:t>
            </a:r>
            <a:endParaRPr lang="pt-BR" sz="2800" dirty="0"/>
          </a:p>
        </p:txBody>
      </p:sp>
      <p:cxnSp>
        <p:nvCxnSpPr>
          <p:cNvPr id="22" name="Conector de Seta Reta 21"/>
          <p:cNvCxnSpPr>
            <a:stCxn id="2" idx="3"/>
          </p:cNvCxnSpPr>
          <p:nvPr/>
        </p:nvCxnSpPr>
        <p:spPr>
          <a:xfrm>
            <a:off x="5679442" y="643518"/>
            <a:ext cx="3827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4943877" y="910026"/>
            <a:ext cx="800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ADP</a:t>
            </a:r>
          </a:p>
        </p:txBody>
      </p:sp>
      <p:cxnSp>
        <p:nvCxnSpPr>
          <p:cNvPr id="24" name="Conector de Seta Reta 23"/>
          <p:cNvCxnSpPr/>
          <p:nvPr/>
        </p:nvCxnSpPr>
        <p:spPr>
          <a:xfrm>
            <a:off x="5744096" y="1171636"/>
            <a:ext cx="3827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6068989" y="881312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AMP + </a:t>
            </a:r>
            <a:r>
              <a:rPr lang="pt-BR" sz="2800" dirty="0" err="1"/>
              <a:t>Pi</a:t>
            </a:r>
            <a:endParaRPr lang="pt-BR" sz="28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4926600" y="1336986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2ADP</a:t>
            </a:r>
          </a:p>
        </p:txBody>
      </p:sp>
      <p:cxnSp>
        <p:nvCxnSpPr>
          <p:cNvPr id="27" name="Conector de Seta Reta 26"/>
          <p:cNvCxnSpPr/>
          <p:nvPr/>
        </p:nvCxnSpPr>
        <p:spPr>
          <a:xfrm>
            <a:off x="5826396" y="1598596"/>
            <a:ext cx="3827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6133643" y="1280031"/>
            <a:ext cx="177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ATP + AMP</a:t>
            </a:r>
          </a:p>
        </p:txBody>
      </p:sp>
      <p:sp>
        <p:nvSpPr>
          <p:cNvPr id="29" name="Chave Direita 28"/>
          <p:cNvSpPr/>
          <p:nvPr/>
        </p:nvSpPr>
        <p:spPr>
          <a:xfrm>
            <a:off x="7790597" y="461819"/>
            <a:ext cx="251372" cy="1280310"/>
          </a:xfrm>
          <a:prstGeom prst="rightBrace">
            <a:avLst>
              <a:gd name="adj1" fmla="val 49406"/>
              <a:gd name="adj2" fmla="val 7527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14" y="2331874"/>
            <a:ext cx="1809750" cy="942975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6174680" y="2516832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ADP + </a:t>
            </a:r>
            <a:r>
              <a:rPr lang="pt-BR" sz="2800" dirty="0" err="1"/>
              <a:t>Pi</a:t>
            </a:r>
            <a:endParaRPr lang="pt-BR" sz="28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5100748" y="2537320"/>
            <a:ext cx="72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ATP</a:t>
            </a:r>
          </a:p>
        </p:txBody>
      </p:sp>
      <p:cxnSp>
        <p:nvCxnSpPr>
          <p:cNvPr id="33" name="Conector de Seta Reta 32"/>
          <p:cNvCxnSpPr/>
          <p:nvPr/>
        </p:nvCxnSpPr>
        <p:spPr>
          <a:xfrm>
            <a:off x="5826396" y="2798930"/>
            <a:ext cx="3827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362" y="2467815"/>
            <a:ext cx="8667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0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6811"/>
            <a:ext cx="9624291" cy="1325563"/>
          </a:xfrm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ADP e ATP são respectivamente fortes moduladores </a:t>
            </a:r>
            <a:r>
              <a:rPr lang="pt-BR" sz="3200" b="1" dirty="0" err="1">
                <a:solidFill>
                  <a:srgbClr val="FF0000"/>
                </a:solidFill>
              </a:rPr>
              <a:t>alostéricos</a:t>
            </a:r>
            <a:r>
              <a:rPr lang="pt-BR" sz="3200" b="1" dirty="0">
                <a:solidFill>
                  <a:srgbClr val="FF0000"/>
                </a:solidFill>
              </a:rPr>
              <a:t> positivos e negativos da FFQ1. Se ADP liga no sítio </a:t>
            </a:r>
            <a:r>
              <a:rPr lang="pt-BR" sz="3200" b="1" dirty="0" err="1">
                <a:solidFill>
                  <a:srgbClr val="FF0000"/>
                </a:solidFill>
              </a:rPr>
              <a:t>alostérico</a:t>
            </a:r>
            <a:r>
              <a:rPr lang="pt-BR" sz="3200" b="1" dirty="0">
                <a:solidFill>
                  <a:srgbClr val="FF0000"/>
                </a:solidFill>
              </a:rPr>
              <a:t> a enzima fica ativa se ATP liga a enzima fica inibida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309"/>
            <a:ext cx="8941506" cy="497551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940799" y="2210353"/>
            <a:ext cx="86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Glicose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940799" y="5469081"/>
            <a:ext cx="98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Piruvato</a:t>
            </a:r>
            <a:endParaRPr lang="pt-BR" b="1" dirty="0">
              <a:solidFill>
                <a:srgbClr val="FF0000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9237067" y="2674073"/>
            <a:ext cx="59214" cy="28356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9235975" y="3171712"/>
            <a:ext cx="114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FFQ1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446063" y="2894714"/>
            <a:ext cx="1308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0B050"/>
                </a:solidFill>
              </a:rPr>
              <a:t>ADP +</a:t>
            </a:r>
          </a:p>
          <a:p>
            <a:r>
              <a:rPr lang="pt-BR" sz="3600" dirty="0">
                <a:solidFill>
                  <a:srgbClr val="FF0000"/>
                </a:solidFill>
              </a:rPr>
              <a:t>ATP -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8700655" y="2210353"/>
            <a:ext cx="3053779" cy="3628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512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51483"/>
            <a:ext cx="10446327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O destino do </a:t>
            </a:r>
            <a:r>
              <a:rPr lang="pt-BR" b="1" dirty="0" err="1">
                <a:solidFill>
                  <a:srgbClr val="FF0000"/>
                </a:solidFill>
              </a:rPr>
              <a:t>piruvato</a:t>
            </a:r>
            <a:r>
              <a:rPr lang="pt-BR" b="1" dirty="0">
                <a:solidFill>
                  <a:srgbClr val="FF0000"/>
                </a:solidFill>
              </a:rPr>
              <a:t> e relação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[NAD</a:t>
            </a:r>
            <a:r>
              <a:rPr lang="pt-BR" b="1" baseline="30000" dirty="0">
                <a:solidFill>
                  <a:srgbClr val="FF0000"/>
                </a:solidFill>
              </a:rPr>
              <a:t>+</a:t>
            </a:r>
            <a:r>
              <a:rPr lang="pt-BR" b="1" dirty="0">
                <a:solidFill>
                  <a:srgbClr val="FF0000"/>
                </a:solidFill>
              </a:rPr>
              <a:t>]/[NADH]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6" y="1274080"/>
            <a:ext cx="6869834" cy="3827064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 rot="5400000">
            <a:off x="3772150" y="2636513"/>
            <a:ext cx="5320145" cy="2929734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953917" y="3932887"/>
            <a:ext cx="97994" cy="336983"/>
          </a:xfrm>
          <a:prstGeom prst="rect">
            <a:avLst/>
          </a:prstGeom>
          <a:solidFill>
            <a:srgbClr val="02DDEE"/>
          </a:solidFill>
          <a:ln>
            <a:solidFill>
              <a:srgbClr val="02D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5274179" y="1745817"/>
            <a:ext cx="2179782" cy="4479636"/>
          </a:xfrm>
          <a:custGeom>
            <a:avLst/>
            <a:gdLst>
              <a:gd name="connsiteX0" fmla="*/ 1108364 w 2179782"/>
              <a:gd name="connsiteY0" fmla="*/ 0 h 4479636"/>
              <a:gd name="connsiteX1" fmla="*/ 997527 w 2179782"/>
              <a:gd name="connsiteY1" fmla="*/ 9236 h 4479636"/>
              <a:gd name="connsiteX2" fmla="*/ 914400 w 2179782"/>
              <a:gd name="connsiteY2" fmla="*/ 27709 h 4479636"/>
              <a:gd name="connsiteX3" fmla="*/ 868218 w 2179782"/>
              <a:gd name="connsiteY3" fmla="*/ 36945 h 4479636"/>
              <a:gd name="connsiteX4" fmla="*/ 840509 w 2179782"/>
              <a:gd name="connsiteY4" fmla="*/ 55418 h 4479636"/>
              <a:gd name="connsiteX5" fmla="*/ 757382 w 2179782"/>
              <a:gd name="connsiteY5" fmla="*/ 83127 h 4479636"/>
              <a:gd name="connsiteX6" fmla="*/ 711200 w 2179782"/>
              <a:gd name="connsiteY6" fmla="*/ 101600 h 4479636"/>
              <a:gd name="connsiteX7" fmla="*/ 646545 w 2179782"/>
              <a:gd name="connsiteY7" fmla="*/ 138545 h 4479636"/>
              <a:gd name="connsiteX8" fmla="*/ 618836 w 2179782"/>
              <a:gd name="connsiteY8" fmla="*/ 166254 h 4479636"/>
              <a:gd name="connsiteX9" fmla="*/ 554182 w 2179782"/>
              <a:gd name="connsiteY9" fmla="*/ 212436 h 4479636"/>
              <a:gd name="connsiteX10" fmla="*/ 489527 w 2179782"/>
              <a:gd name="connsiteY10" fmla="*/ 249381 h 4479636"/>
              <a:gd name="connsiteX11" fmla="*/ 471055 w 2179782"/>
              <a:gd name="connsiteY11" fmla="*/ 277090 h 4479636"/>
              <a:gd name="connsiteX12" fmla="*/ 443345 w 2179782"/>
              <a:gd name="connsiteY12" fmla="*/ 295563 h 4479636"/>
              <a:gd name="connsiteX13" fmla="*/ 406400 w 2179782"/>
              <a:gd name="connsiteY13" fmla="*/ 350981 h 4479636"/>
              <a:gd name="connsiteX14" fmla="*/ 415636 w 2179782"/>
              <a:gd name="connsiteY14" fmla="*/ 424872 h 4479636"/>
              <a:gd name="connsiteX15" fmla="*/ 471055 w 2179782"/>
              <a:gd name="connsiteY15" fmla="*/ 471054 h 4479636"/>
              <a:gd name="connsiteX16" fmla="*/ 489527 w 2179782"/>
              <a:gd name="connsiteY16" fmla="*/ 498763 h 4479636"/>
              <a:gd name="connsiteX17" fmla="*/ 517236 w 2179782"/>
              <a:gd name="connsiteY17" fmla="*/ 517236 h 4479636"/>
              <a:gd name="connsiteX18" fmla="*/ 544945 w 2179782"/>
              <a:gd name="connsiteY18" fmla="*/ 544945 h 4479636"/>
              <a:gd name="connsiteX19" fmla="*/ 683491 w 2179782"/>
              <a:gd name="connsiteY19" fmla="*/ 535709 h 4479636"/>
              <a:gd name="connsiteX20" fmla="*/ 757382 w 2179782"/>
              <a:gd name="connsiteY20" fmla="*/ 508000 h 4479636"/>
              <a:gd name="connsiteX21" fmla="*/ 1034473 w 2179782"/>
              <a:gd name="connsiteY21" fmla="*/ 498763 h 4479636"/>
              <a:gd name="connsiteX22" fmla="*/ 1099127 w 2179782"/>
              <a:gd name="connsiteY22" fmla="*/ 508000 h 4479636"/>
              <a:gd name="connsiteX23" fmla="*/ 1108364 w 2179782"/>
              <a:gd name="connsiteY23" fmla="*/ 535709 h 4479636"/>
              <a:gd name="connsiteX24" fmla="*/ 1136073 w 2179782"/>
              <a:gd name="connsiteY24" fmla="*/ 554181 h 4479636"/>
              <a:gd name="connsiteX25" fmla="*/ 1163782 w 2179782"/>
              <a:gd name="connsiteY25" fmla="*/ 701963 h 4479636"/>
              <a:gd name="connsiteX26" fmla="*/ 1154545 w 2179782"/>
              <a:gd name="connsiteY26" fmla="*/ 748145 h 4479636"/>
              <a:gd name="connsiteX27" fmla="*/ 1126836 w 2179782"/>
              <a:gd name="connsiteY27" fmla="*/ 766618 h 4479636"/>
              <a:gd name="connsiteX28" fmla="*/ 1099127 w 2179782"/>
              <a:gd name="connsiteY28" fmla="*/ 794327 h 4479636"/>
              <a:gd name="connsiteX29" fmla="*/ 1034473 w 2179782"/>
              <a:gd name="connsiteY29" fmla="*/ 822036 h 4479636"/>
              <a:gd name="connsiteX30" fmla="*/ 1006764 w 2179782"/>
              <a:gd name="connsiteY30" fmla="*/ 840509 h 4479636"/>
              <a:gd name="connsiteX31" fmla="*/ 923636 w 2179782"/>
              <a:gd name="connsiteY31" fmla="*/ 868218 h 4479636"/>
              <a:gd name="connsiteX32" fmla="*/ 895927 w 2179782"/>
              <a:gd name="connsiteY32" fmla="*/ 877454 h 4479636"/>
              <a:gd name="connsiteX33" fmla="*/ 822036 w 2179782"/>
              <a:gd name="connsiteY33" fmla="*/ 886690 h 4479636"/>
              <a:gd name="connsiteX34" fmla="*/ 785091 w 2179782"/>
              <a:gd name="connsiteY34" fmla="*/ 895927 h 4479636"/>
              <a:gd name="connsiteX35" fmla="*/ 711200 w 2179782"/>
              <a:gd name="connsiteY35" fmla="*/ 914400 h 4479636"/>
              <a:gd name="connsiteX36" fmla="*/ 683491 w 2179782"/>
              <a:gd name="connsiteY36" fmla="*/ 932872 h 4479636"/>
              <a:gd name="connsiteX37" fmla="*/ 646545 w 2179782"/>
              <a:gd name="connsiteY37" fmla="*/ 942109 h 4479636"/>
              <a:gd name="connsiteX38" fmla="*/ 591127 w 2179782"/>
              <a:gd name="connsiteY38" fmla="*/ 960581 h 4479636"/>
              <a:gd name="connsiteX39" fmla="*/ 526473 w 2179782"/>
              <a:gd name="connsiteY39" fmla="*/ 979054 h 4479636"/>
              <a:gd name="connsiteX40" fmla="*/ 480291 w 2179782"/>
              <a:gd name="connsiteY40" fmla="*/ 997527 h 4479636"/>
              <a:gd name="connsiteX41" fmla="*/ 424873 w 2179782"/>
              <a:gd name="connsiteY41" fmla="*/ 1034472 h 4479636"/>
              <a:gd name="connsiteX42" fmla="*/ 387927 w 2179782"/>
              <a:gd name="connsiteY42" fmla="*/ 1052945 h 4479636"/>
              <a:gd name="connsiteX43" fmla="*/ 332509 w 2179782"/>
              <a:gd name="connsiteY43" fmla="*/ 1099127 h 4479636"/>
              <a:gd name="connsiteX44" fmla="*/ 286327 w 2179782"/>
              <a:gd name="connsiteY44" fmla="*/ 1163781 h 4479636"/>
              <a:gd name="connsiteX45" fmla="*/ 230909 w 2179782"/>
              <a:gd name="connsiteY45" fmla="*/ 1200727 h 4479636"/>
              <a:gd name="connsiteX46" fmla="*/ 166255 w 2179782"/>
              <a:gd name="connsiteY46" fmla="*/ 1246909 h 4479636"/>
              <a:gd name="connsiteX47" fmla="*/ 129309 w 2179782"/>
              <a:gd name="connsiteY47" fmla="*/ 1302327 h 4479636"/>
              <a:gd name="connsiteX48" fmla="*/ 110836 w 2179782"/>
              <a:gd name="connsiteY48" fmla="*/ 1330036 h 4479636"/>
              <a:gd name="connsiteX49" fmla="*/ 110836 w 2179782"/>
              <a:gd name="connsiteY49" fmla="*/ 1468581 h 4479636"/>
              <a:gd name="connsiteX50" fmla="*/ 83127 w 2179782"/>
              <a:gd name="connsiteY50" fmla="*/ 1487054 h 4479636"/>
              <a:gd name="connsiteX51" fmla="*/ 64655 w 2179782"/>
              <a:gd name="connsiteY51" fmla="*/ 1542472 h 4479636"/>
              <a:gd name="connsiteX52" fmla="*/ 55418 w 2179782"/>
              <a:gd name="connsiteY52" fmla="*/ 1579418 h 4479636"/>
              <a:gd name="connsiteX53" fmla="*/ 36945 w 2179782"/>
              <a:gd name="connsiteY53" fmla="*/ 1607127 h 4479636"/>
              <a:gd name="connsiteX54" fmla="*/ 0 w 2179782"/>
              <a:gd name="connsiteY54" fmla="*/ 1671781 h 4479636"/>
              <a:gd name="connsiteX55" fmla="*/ 9236 w 2179782"/>
              <a:gd name="connsiteY55" fmla="*/ 1939636 h 4479636"/>
              <a:gd name="connsiteX56" fmla="*/ 18473 w 2179782"/>
              <a:gd name="connsiteY56" fmla="*/ 1976581 h 4479636"/>
              <a:gd name="connsiteX57" fmla="*/ 36945 w 2179782"/>
              <a:gd name="connsiteY57" fmla="*/ 2244436 h 4479636"/>
              <a:gd name="connsiteX58" fmla="*/ 46182 w 2179782"/>
              <a:gd name="connsiteY58" fmla="*/ 2272145 h 4479636"/>
              <a:gd name="connsiteX59" fmla="*/ 83127 w 2179782"/>
              <a:gd name="connsiteY59" fmla="*/ 2438400 h 4479636"/>
              <a:gd name="connsiteX60" fmla="*/ 101600 w 2179782"/>
              <a:gd name="connsiteY60" fmla="*/ 2558472 h 4479636"/>
              <a:gd name="connsiteX61" fmla="*/ 110836 w 2179782"/>
              <a:gd name="connsiteY61" fmla="*/ 2586181 h 4479636"/>
              <a:gd name="connsiteX62" fmla="*/ 120073 w 2179782"/>
              <a:gd name="connsiteY62" fmla="*/ 2743200 h 4479636"/>
              <a:gd name="connsiteX63" fmla="*/ 138545 w 2179782"/>
              <a:gd name="connsiteY63" fmla="*/ 3214254 h 4479636"/>
              <a:gd name="connsiteX64" fmla="*/ 147782 w 2179782"/>
              <a:gd name="connsiteY64" fmla="*/ 3435927 h 4479636"/>
              <a:gd name="connsiteX65" fmla="*/ 157018 w 2179782"/>
              <a:gd name="connsiteY65" fmla="*/ 3472872 h 4479636"/>
              <a:gd name="connsiteX66" fmla="*/ 184727 w 2179782"/>
              <a:gd name="connsiteY66" fmla="*/ 3565236 h 4479636"/>
              <a:gd name="connsiteX67" fmla="*/ 203200 w 2179782"/>
              <a:gd name="connsiteY67" fmla="*/ 3620654 h 4479636"/>
              <a:gd name="connsiteX68" fmla="*/ 249382 w 2179782"/>
              <a:gd name="connsiteY68" fmla="*/ 3676072 h 4479636"/>
              <a:gd name="connsiteX69" fmla="*/ 304800 w 2179782"/>
              <a:gd name="connsiteY69" fmla="*/ 3703781 h 4479636"/>
              <a:gd name="connsiteX70" fmla="*/ 350982 w 2179782"/>
              <a:gd name="connsiteY70" fmla="*/ 3722254 h 4479636"/>
              <a:gd name="connsiteX71" fmla="*/ 406400 w 2179782"/>
              <a:gd name="connsiteY71" fmla="*/ 3749963 h 4479636"/>
              <a:gd name="connsiteX72" fmla="*/ 434109 w 2179782"/>
              <a:gd name="connsiteY72" fmla="*/ 3768436 h 4479636"/>
              <a:gd name="connsiteX73" fmla="*/ 480291 w 2179782"/>
              <a:gd name="connsiteY73" fmla="*/ 3777672 h 4479636"/>
              <a:gd name="connsiteX74" fmla="*/ 637309 w 2179782"/>
              <a:gd name="connsiteY74" fmla="*/ 3768436 h 4479636"/>
              <a:gd name="connsiteX75" fmla="*/ 655782 w 2179782"/>
              <a:gd name="connsiteY75" fmla="*/ 3731490 h 4479636"/>
              <a:gd name="connsiteX76" fmla="*/ 692727 w 2179782"/>
              <a:gd name="connsiteY76" fmla="*/ 3703781 h 4479636"/>
              <a:gd name="connsiteX77" fmla="*/ 738909 w 2179782"/>
              <a:gd name="connsiteY77" fmla="*/ 3676072 h 4479636"/>
              <a:gd name="connsiteX78" fmla="*/ 803564 w 2179782"/>
              <a:gd name="connsiteY78" fmla="*/ 3657600 h 4479636"/>
              <a:gd name="connsiteX79" fmla="*/ 840509 w 2179782"/>
              <a:gd name="connsiteY79" fmla="*/ 3629890 h 4479636"/>
              <a:gd name="connsiteX80" fmla="*/ 932873 w 2179782"/>
              <a:gd name="connsiteY80" fmla="*/ 3629890 h 4479636"/>
              <a:gd name="connsiteX81" fmla="*/ 988291 w 2179782"/>
              <a:gd name="connsiteY81" fmla="*/ 3657600 h 4479636"/>
              <a:gd name="connsiteX82" fmla="*/ 1025236 w 2179782"/>
              <a:gd name="connsiteY82" fmla="*/ 3722254 h 4479636"/>
              <a:gd name="connsiteX83" fmla="*/ 1034473 w 2179782"/>
              <a:gd name="connsiteY83" fmla="*/ 3749963 h 4479636"/>
              <a:gd name="connsiteX84" fmla="*/ 1052945 w 2179782"/>
              <a:gd name="connsiteY84" fmla="*/ 3777672 h 4479636"/>
              <a:gd name="connsiteX85" fmla="*/ 1071418 w 2179782"/>
              <a:gd name="connsiteY85" fmla="*/ 3814618 h 4479636"/>
              <a:gd name="connsiteX86" fmla="*/ 1089891 w 2179782"/>
              <a:gd name="connsiteY86" fmla="*/ 3870036 h 4479636"/>
              <a:gd name="connsiteX87" fmla="*/ 1062182 w 2179782"/>
              <a:gd name="connsiteY87" fmla="*/ 3971636 h 4479636"/>
              <a:gd name="connsiteX88" fmla="*/ 1025236 w 2179782"/>
              <a:gd name="connsiteY88" fmla="*/ 4045527 h 4479636"/>
              <a:gd name="connsiteX89" fmla="*/ 1016000 w 2179782"/>
              <a:gd name="connsiteY89" fmla="*/ 4082472 h 4479636"/>
              <a:gd name="connsiteX90" fmla="*/ 969818 w 2179782"/>
              <a:gd name="connsiteY90" fmla="*/ 4193309 h 4479636"/>
              <a:gd name="connsiteX91" fmla="*/ 997527 w 2179782"/>
              <a:gd name="connsiteY91" fmla="*/ 4396509 h 4479636"/>
              <a:gd name="connsiteX92" fmla="*/ 1025236 w 2179782"/>
              <a:gd name="connsiteY92" fmla="*/ 4414981 h 4479636"/>
              <a:gd name="connsiteX93" fmla="*/ 1052945 w 2179782"/>
              <a:gd name="connsiteY93" fmla="*/ 4442690 h 4479636"/>
              <a:gd name="connsiteX94" fmla="*/ 1099127 w 2179782"/>
              <a:gd name="connsiteY94" fmla="*/ 4451927 h 4479636"/>
              <a:gd name="connsiteX95" fmla="*/ 1126836 w 2179782"/>
              <a:gd name="connsiteY95" fmla="*/ 4461163 h 4479636"/>
              <a:gd name="connsiteX96" fmla="*/ 1219200 w 2179782"/>
              <a:gd name="connsiteY96" fmla="*/ 4479636 h 4479636"/>
              <a:gd name="connsiteX97" fmla="*/ 1385455 w 2179782"/>
              <a:gd name="connsiteY97" fmla="*/ 4461163 h 4479636"/>
              <a:gd name="connsiteX98" fmla="*/ 1496291 w 2179782"/>
              <a:gd name="connsiteY98" fmla="*/ 4396509 h 4479636"/>
              <a:gd name="connsiteX99" fmla="*/ 1560945 w 2179782"/>
              <a:gd name="connsiteY99" fmla="*/ 4378036 h 4479636"/>
              <a:gd name="connsiteX100" fmla="*/ 1625600 w 2179782"/>
              <a:gd name="connsiteY100" fmla="*/ 4331854 h 4479636"/>
              <a:gd name="connsiteX101" fmla="*/ 1671782 w 2179782"/>
              <a:gd name="connsiteY101" fmla="*/ 4294909 h 4479636"/>
              <a:gd name="connsiteX102" fmla="*/ 1819564 w 2179782"/>
              <a:gd name="connsiteY102" fmla="*/ 4193309 h 4479636"/>
              <a:gd name="connsiteX103" fmla="*/ 1874982 w 2179782"/>
              <a:gd name="connsiteY103" fmla="*/ 4128654 h 4479636"/>
              <a:gd name="connsiteX104" fmla="*/ 1939636 w 2179782"/>
              <a:gd name="connsiteY104" fmla="*/ 4064000 h 4479636"/>
              <a:gd name="connsiteX105" fmla="*/ 1967345 w 2179782"/>
              <a:gd name="connsiteY105" fmla="*/ 3999345 h 4479636"/>
              <a:gd name="connsiteX106" fmla="*/ 2022764 w 2179782"/>
              <a:gd name="connsiteY106" fmla="*/ 3749963 h 4479636"/>
              <a:gd name="connsiteX107" fmla="*/ 2004291 w 2179782"/>
              <a:gd name="connsiteY107" fmla="*/ 3371272 h 4479636"/>
              <a:gd name="connsiteX108" fmla="*/ 1958109 w 2179782"/>
              <a:gd name="connsiteY108" fmla="*/ 3177309 h 4479636"/>
              <a:gd name="connsiteX109" fmla="*/ 1939636 w 2179782"/>
              <a:gd name="connsiteY109" fmla="*/ 2992581 h 4479636"/>
              <a:gd name="connsiteX110" fmla="*/ 1921164 w 2179782"/>
              <a:gd name="connsiteY110" fmla="*/ 2826327 h 4479636"/>
              <a:gd name="connsiteX111" fmla="*/ 1893455 w 2179782"/>
              <a:gd name="connsiteY111" fmla="*/ 2752436 h 4479636"/>
              <a:gd name="connsiteX112" fmla="*/ 1874982 w 2179782"/>
              <a:gd name="connsiteY112" fmla="*/ 2678545 h 4479636"/>
              <a:gd name="connsiteX113" fmla="*/ 1847273 w 2179782"/>
              <a:gd name="connsiteY113" fmla="*/ 2549236 h 4479636"/>
              <a:gd name="connsiteX114" fmla="*/ 1828800 w 2179782"/>
              <a:gd name="connsiteY114" fmla="*/ 2503054 h 4479636"/>
              <a:gd name="connsiteX115" fmla="*/ 1819564 w 2179782"/>
              <a:gd name="connsiteY115" fmla="*/ 2466109 h 4479636"/>
              <a:gd name="connsiteX116" fmla="*/ 1782618 w 2179782"/>
              <a:gd name="connsiteY116" fmla="*/ 2401454 h 4479636"/>
              <a:gd name="connsiteX117" fmla="*/ 1754909 w 2179782"/>
              <a:gd name="connsiteY117" fmla="*/ 2318327 h 4479636"/>
              <a:gd name="connsiteX118" fmla="*/ 1736436 w 2179782"/>
              <a:gd name="connsiteY118" fmla="*/ 2253672 h 4479636"/>
              <a:gd name="connsiteX119" fmla="*/ 1708727 w 2179782"/>
              <a:gd name="connsiteY119" fmla="*/ 2207490 h 4479636"/>
              <a:gd name="connsiteX120" fmla="*/ 1764145 w 2179782"/>
              <a:gd name="connsiteY120" fmla="*/ 2096654 h 4479636"/>
              <a:gd name="connsiteX121" fmla="*/ 1819564 w 2179782"/>
              <a:gd name="connsiteY121" fmla="*/ 2078181 h 4479636"/>
              <a:gd name="connsiteX122" fmla="*/ 1865745 w 2179782"/>
              <a:gd name="connsiteY122" fmla="*/ 2059709 h 4479636"/>
              <a:gd name="connsiteX123" fmla="*/ 1921164 w 2179782"/>
              <a:gd name="connsiteY123" fmla="*/ 2022763 h 4479636"/>
              <a:gd name="connsiteX124" fmla="*/ 1948873 w 2179782"/>
              <a:gd name="connsiteY124" fmla="*/ 2004290 h 4479636"/>
              <a:gd name="connsiteX125" fmla="*/ 1976582 w 2179782"/>
              <a:gd name="connsiteY125" fmla="*/ 1985818 h 4479636"/>
              <a:gd name="connsiteX126" fmla="*/ 2013527 w 2179782"/>
              <a:gd name="connsiteY126" fmla="*/ 1948872 h 4479636"/>
              <a:gd name="connsiteX127" fmla="*/ 2032000 w 2179782"/>
              <a:gd name="connsiteY127" fmla="*/ 1921163 h 4479636"/>
              <a:gd name="connsiteX128" fmla="*/ 2022764 w 2179782"/>
              <a:gd name="connsiteY128" fmla="*/ 1699490 h 4479636"/>
              <a:gd name="connsiteX129" fmla="*/ 2032000 w 2179782"/>
              <a:gd name="connsiteY129" fmla="*/ 1625600 h 4479636"/>
              <a:gd name="connsiteX130" fmla="*/ 2068945 w 2179782"/>
              <a:gd name="connsiteY130" fmla="*/ 1597890 h 4479636"/>
              <a:gd name="connsiteX131" fmla="*/ 2124364 w 2179782"/>
              <a:gd name="connsiteY131" fmla="*/ 1505527 h 4479636"/>
              <a:gd name="connsiteX132" fmla="*/ 2179782 w 2179782"/>
              <a:gd name="connsiteY132" fmla="*/ 1403927 h 4479636"/>
              <a:gd name="connsiteX133" fmla="*/ 2170545 w 2179782"/>
              <a:gd name="connsiteY133" fmla="*/ 1302327 h 4479636"/>
              <a:gd name="connsiteX134" fmla="*/ 2142836 w 2179782"/>
              <a:gd name="connsiteY134" fmla="*/ 1256145 h 4479636"/>
              <a:gd name="connsiteX135" fmla="*/ 2124364 w 2179782"/>
              <a:gd name="connsiteY135" fmla="*/ 1219200 h 4479636"/>
              <a:gd name="connsiteX136" fmla="*/ 2096655 w 2179782"/>
              <a:gd name="connsiteY136" fmla="*/ 1182254 h 4479636"/>
              <a:gd name="connsiteX137" fmla="*/ 2041236 w 2179782"/>
              <a:gd name="connsiteY137" fmla="*/ 1099127 h 4479636"/>
              <a:gd name="connsiteX138" fmla="*/ 2013527 w 2179782"/>
              <a:gd name="connsiteY138" fmla="*/ 1034472 h 4479636"/>
              <a:gd name="connsiteX139" fmla="*/ 1995055 w 2179782"/>
              <a:gd name="connsiteY139" fmla="*/ 969818 h 4479636"/>
              <a:gd name="connsiteX140" fmla="*/ 1967345 w 2179782"/>
              <a:gd name="connsiteY140" fmla="*/ 914400 h 4479636"/>
              <a:gd name="connsiteX141" fmla="*/ 1948873 w 2179782"/>
              <a:gd name="connsiteY141" fmla="*/ 849745 h 4479636"/>
              <a:gd name="connsiteX142" fmla="*/ 1939636 w 2179782"/>
              <a:gd name="connsiteY142" fmla="*/ 729672 h 4479636"/>
              <a:gd name="connsiteX143" fmla="*/ 1921164 w 2179782"/>
              <a:gd name="connsiteY143" fmla="*/ 701963 h 4479636"/>
              <a:gd name="connsiteX144" fmla="*/ 1828800 w 2179782"/>
              <a:gd name="connsiteY144" fmla="*/ 655781 h 4479636"/>
              <a:gd name="connsiteX145" fmla="*/ 1764145 w 2179782"/>
              <a:gd name="connsiteY145" fmla="*/ 637309 h 4479636"/>
              <a:gd name="connsiteX146" fmla="*/ 1690255 w 2179782"/>
              <a:gd name="connsiteY146" fmla="*/ 609600 h 4479636"/>
              <a:gd name="connsiteX147" fmla="*/ 1607127 w 2179782"/>
              <a:gd name="connsiteY147" fmla="*/ 572654 h 4479636"/>
              <a:gd name="connsiteX148" fmla="*/ 1579418 w 2179782"/>
              <a:gd name="connsiteY148" fmla="*/ 544945 h 4479636"/>
              <a:gd name="connsiteX149" fmla="*/ 1505527 w 2179782"/>
              <a:gd name="connsiteY149" fmla="*/ 489527 h 4479636"/>
              <a:gd name="connsiteX150" fmla="*/ 1431636 w 2179782"/>
              <a:gd name="connsiteY150" fmla="*/ 406400 h 4479636"/>
              <a:gd name="connsiteX151" fmla="*/ 1394691 w 2179782"/>
              <a:gd name="connsiteY151" fmla="*/ 332509 h 4479636"/>
              <a:gd name="connsiteX152" fmla="*/ 1376218 w 2179782"/>
              <a:gd name="connsiteY152" fmla="*/ 258618 h 4479636"/>
              <a:gd name="connsiteX153" fmla="*/ 1348509 w 2179782"/>
              <a:gd name="connsiteY153" fmla="*/ 221672 h 4479636"/>
              <a:gd name="connsiteX154" fmla="*/ 1330036 w 2179782"/>
              <a:gd name="connsiteY154" fmla="*/ 175490 h 4479636"/>
              <a:gd name="connsiteX155" fmla="*/ 1283855 w 2179782"/>
              <a:gd name="connsiteY155" fmla="*/ 120072 h 4479636"/>
              <a:gd name="connsiteX156" fmla="*/ 1182255 w 2179782"/>
              <a:gd name="connsiteY156" fmla="*/ 27709 h 4479636"/>
              <a:gd name="connsiteX157" fmla="*/ 1145309 w 2179782"/>
              <a:gd name="connsiteY157" fmla="*/ 18472 h 4479636"/>
              <a:gd name="connsiteX158" fmla="*/ 1025236 w 2179782"/>
              <a:gd name="connsiteY158" fmla="*/ 55418 h 4479636"/>
              <a:gd name="connsiteX159" fmla="*/ 951345 w 2179782"/>
              <a:gd name="connsiteY159" fmla="*/ 92363 h 4479636"/>
              <a:gd name="connsiteX160" fmla="*/ 951345 w 2179782"/>
              <a:gd name="connsiteY160" fmla="*/ 101600 h 447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2179782" h="4479636">
                <a:moveTo>
                  <a:pt x="1108364" y="0"/>
                </a:moveTo>
                <a:cubicBezTo>
                  <a:pt x="1071418" y="3079"/>
                  <a:pt x="1034347" y="4904"/>
                  <a:pt x="997527" y="9236"/>
                </a:cubicBezTo>
                <a:cubicBezTo>
                  <a:pt x="967914" y="12720"/>
                  <a:pt x="943112" y="21328"/>
                  <a:pt x="914400" y="27709"/>
                </a:cubicBezTo>
                <a:cubicBezTo>
                  <a:pt x="899075" y="31115"/>
                  <a:pt x="883612" y="33866"/>
                  <a:pt x="868218" y="36945"/>
                </a:cubicBezTo>
                <a:cubicBezTo>
                  <a:pt x="858982" y="43103"/>
                  <a:pt x="850653" y="50910"/>
                  <a:pt x="840509" y="55418"/>
                </a:cubicBezTo>
                <a:cubicBezTo>
                  <a:pt x="799005" y="73864"/>
                  <a:pt x="791988" y="69284"/>
                  <a:pt x="757382" y="83127"/>
                </a:cubicBezTo>
                <a:cubicBezTo>
                  <a:pt x="741988" y="89285"/>
                  <a:pt x="725693" y="93548"/>
                  <a:pt x="711200" y="101600"/>
                </a:cubicBezTo>
                <a:cubicBezTo>
                  <a:pt x="627328" y="148196"/>
                  <a:pt x="713613" y="116191"/>
                  <a:pt x="646545" y="138545"/>
                </a:cubicBezTo>
                <a:cubicBezTo>
                  <a:pt x="637309" y="147781"/>
                  <a:pt x="628754" y="157753"/>
                  <a:pt x="618836" y="166254"/>
                </a:cubicBezTo>
                <a:cubicBezTo>
                  <a:pt x="608925" y="174749"/>
                  <a:pt x="568801" y="204082"/>
                  <a:pt x="554182" y="212436"/>
                </a:cubicBezTo>
                <a:cubicBezTo>
                  <a:pt x="472139" y="259318"/>
                  <a:pt x="557046" y="204370"/>
                  <a:pt x="489527" y="249381"/>
                </a:cubicBezTo>
                <a:cubicBezTo>
                  <a:pt x="483370" y="258617"/>
                  <a:pt x="478904" y="269241"/>
                  <a:pt x="471055" y="277090"/>
                </a:cubicBezTo>
                <a:cubicBezTo>
                  <a:pt x="463205" y="284940"/>
                  <a:pt x="450655" y="287209"/>
                  <a:pt x="443345" y="295563"/>
                </a:cubicBezTo>
                <a:cubicBezTo>
                  <a:pt x="428725" y="312271"/>
                  <a:pt x="406400" y="350981"/>
                  <a:pt x="406400" y="350981"/>
                </a:cubicBezTo>
                <a:cubicBezTo>
                  <a:pt x="409479" y="375611"/>
                  <a:pt x="407153" y="401544"/>
                  <a:pt x="415636" y="424872"/>
                </a:cubicBezTo>
                <a:cubicBezTo>
                  <a:pt x="421325" y="440518"/>
                  <a:pt x="457861" y="462258"/>
                  <a:pt x="471055" y="471054"/>
                </a:cubicBezTo>
                <a:cubicBezTo>
                  <a:pt x="477212" y="480290"/>
                  <a:pt x="481678" y="490914"/>
                  <a:pt x="489527" y="498763"/>
                </a:cubicBezTo>
                <a:cubicBezTo>
                  <a:pt x="497376" y="506613"/>
                  <a:pt x="508708" y="510129"/>
                  <a:pt x="517236" y="517236"/>
                </a:cubicBezTo>
                <a:cubicBezTo>
                  <a:pt x="527271" y="525598"/>
                  <a:pt x="535709" y="535709"/>
                  <a:pt x="544945" y="544945"/>
                </a:cubicBezTo>
                <a:cubicBezTo>
                  <a:pt x="591127" y="541866"/>
                  <a:pt x="637490" y="540820"/>
                  <a:pt x="683491" y="535709"/>
                </a:cubicBezTo>
                <a:cubicBezTo>
                  <a:pt x="705781" y="533232"/>
                  <a:pt x="738173" y="509646"/>
                  <a:pt x="757382" y="508000"/>
                </a:cubicBezTo>
                <a:cubicBezTo>
                  <a:pt x="849459" y="500108"/>
                  <a:pt x="942109" y="501842"/>
                  <a:pt x="1034473" y="498763"/>
                </a:cubicBezTo>
                <a:cubicBezTo>
                  <a:pt x="1056024" y="501842"/>
                  <a:pt x="1079655" y="498264"/>
                  <a:pt x="1099127" y="508000"/>
                </a:cubicBezTo>
                <a:cubicBezTo>
                  <a:pt x="1107835" y="512354"/>
                  <a:pt x="1102282" y="528107"/>
                  <a:pt x="1108364" y="535709"/>
                </a:cubicBezTo>
                <a:cubicBezTo>
                  <a:pt x="1115299" y="544377"/>
                  <a:pt x="1126837" y="548024"/>
                  <a:pt x="1136073" y="554181"/>
                </a:cubicBezTo>
                <a:cubicBezTo>
                  <a:pt x="1174022" y="611106"/>
                  <a:pt x="1163782" y="585955"/>
                  <a:pt x="1163782" y="701963"/>
                </a:cubicBezTo>
                <a:cubicBezTo>
                  <a:pt x="1163782" y="717662"/>
                  <a:pt x="1162334" y="734515"/>
                  <a:pt x="1154545" y="748145"/>
                </a:cubicBezTo>
                <a:cubicBezTo>
                  <a:pt x="1149037" y="757783"/>
                  <a:pt x="1135364" y="759511"/>
                  <a:pt x="1126836" y="766618"/>
                </a:cubicBezTo>
                <a:cubicBezTo>
                  <a:pt x="1116801" y="774980"/>
                  <a:pt x="1109756" y="786735"/>
                  <a:pt x="1099127" y="794327"/>
                </a:cubicBezTo>
                <a:cubicBezTo>
                  <a:pt x="1079152" y="808595"/>
                  <a:pt x="1057087" y="814498"/>
                  <a:pt x="1034473" y="822036"/>
                </a:cubicBezTo>
                <a:cubicBezTo>
                  <a:pt x="1025237" y="828194"/>
                  <a:pt x="1016693" y="835545"/>
                  <a:pt x="1006764" y="840509"/>
                </a:cubicBezTo>
                <a:cubicBezTo>
                  <a:pt x="964311" y="861735"/>
                  <a:pt x="964787" y="856460"/>
                  <a:pt x="923636" y="868218"/>
                </a:cubicBezTo>
                <a:cubicBezTo>
                  <a:pt x="914275" y="870893"/>
                  <a:pt x="905506" y="875712"/>
                  <a:pt x="895927" y="877454"/>
                </a:cubicBezTo>
                <a:cubicBezTo>
                  <a:pt x="871505" y="881894"/>
                  <a:pt x="846666" y="883611"/>
                  <a:pt x="822036" y="886690"/>
                </a:cubicBezTo>
                <a:cubicBezTo>
                  <a:pt x="809721" y="889769"/>
                  <a:pt x="797483" y="893173"/>
                  <a:pt x="785091" y="895927"/>
                </a:cubicBezTo>
                <a:cubicBezTo>
                  <a:pt x="766112" y="900145"/>
                  <a:pt x="731011" y="904495"/>
                  <a:pt x="711200" y="914400"/>
                </a:cubicBezTo>
                <a:cubicBezTo>
                  <a:pt x="701271" y="919364"/>
                  <a:pt x="693694" y="928499"/>
                  <a:pt x="683491" y="932872"/>
                </a:cubicBezTo>
                <a:cubicBezTo>
                  <a:pt x="671823" y="937873"/>
                  <a:pt x="658704" y="938461"/>
                  <a:pt x="646545" y="942109"/>
                </a:cubicBezTo>
                <a:cubicBezTo>
                  <a:pt x="627894" y="947704"/>
                  <a:pt x="610017" y="955858"/>
                  <a:pt x="591127" y="960581"/>
                </a:cubicBezTo>
                <a:cubicBezTo>
                  <a:pt x="562021" y="967858"/>
                  <a:pt x="552969" y="969118"/>
                  <a:pt x="526473" y="979054"/>
                </a:cubicBezTo>
                <a:cubicBezTo>
                  <a:pt x="510949" y="984876"/>
                  <a:pt x="494846" y="989588"/>
                  <a:pt x="480291" y="997527"/>
                </a:cubicBezTo>
                <a:cubicBezTo>
                  <a:pt x="460801" y="1008158"/>
                  <a:pt x="444730" y="1024543"/>
                  <a:pt x="424873" y="1034472"/>
                </a:cubicBezTo>
                <a:cubicBezTo>
                  <a:pt x="412558" y="1040630"/>
                  <a:pt x="399882" y="1046114"/>
                  <a:pt x="387927" y="1052945"/>
                </a:cubicBezTo>
                <a:cubicBezTo>
                  <a:pt x="364810" y="1066155"/>
                  <a:pt x="349875" y="1078288"/>
                  <a:pt x="332509" y="1099127"/>
                </a:cubicBezTo>
                <a:cubicBezTo>
                  <a:pt x="314857" y="1120310"/>
                  <a:pt x="307717" y="1144768"/>
                  <a:pt x="286327" y="1163781"/>
                </a:cubicBezTo>
                <a:cubicBezTo>
                  <a:pt x="269733" y="1178531"/>
                  <a:pt x="250767" y="1190798"/>
                  <a:pt x="230909" y="1200727"/>
                </a:cubicBezTo>
                <a:cubicBezTo>
                  <a:pt x="196634" y="1217865"/>
                  <a:pt x="190084" y="1216272"/>
                  <a:pt x="166255" y="1246909"/>
                </a:cubicBezTo>
                <a:cubicBezTo>
                  <a:pt x="152625" y="1264434"/>
                  <a:pt x="141624" y="1283854"/>
                  <a:pt x="129309" y="1302327"/>
                </a:cubicBezTo>
                <a:lnTo>
                  <a:pt x="110836" y="1330036"/>
                </a:lnTo>
                <a:cubicBezTo>
                  <a:pt x="128348" y="1382567"/>
                  <a:pt x="134017" y="1387447"/>
                  <a:pt x="110836" y="1468581"/>
                </a:cubicBezTo>
                <a:cubicBezTo>
                  <a:pt x="107786" y="1479255"/>
                  <a:pt x="92363" y="1480896"/>
                  <a:pt x="83127" y="1487054"/>
                </a:cubicBezTo>
                <a:cubicBezTo>
                  <a:pt x="76970" y="1505527"/>
                  <a:pt x="69378" y="1523582"/>
                  <a:pt x="64655" y="1542472"/>
                </a:cubicBezTo>
                <a:cubicBezTo>
                  <a:pt x="61576" y="1554787"/>
                  <a:pt x="60419" y="1567750"/>
                  <a:pt x="55418" y="1579418"/>
                </a:cubicBezTo>
                <a:cubicBezTo>
                  <a:pt x="51045" y="1589621"/>
                  <a:pt x="42452" y="1597489"/>
                  <a:pt x="36945" y="1607127"/>
                </a:cubicBezTo>
                <a:cubicBezTo>
                  <a:pt x="-9929" y="1689157"/>
                  <a:pt x="45007" y="1604272"/>
                  <a:pt x="0" y="1671781"/>
                </a:cubicBezTo>
                <a:cubicBezTo>
                  <a:pt x="3079" y="1761066"/>
                  <a:pt x="3831" y="1850462"/>
                  <a:pt x="9236" y="1939636"/>
                </a:cubicBezTo>
                <a:cubicBezTo>
                  <a:pt x="10004" y="1952307"/>
                  <a:pt x="17461" y="1963927"/>
                  <a:pt x="18473" y="1976581"/>
                </a:cubicBezTo>
                <a:cubicBezTo>
                  <a:pt x="25459" y="2063903"/>
                  <a:pt x="20996" y="2156720"/>
                  <a:pt x="36945" y="2244436"/>
                </a:cubicBezTo>
                <a:cubicBezTo>
                  <a:pt x="38687" y="2254015"/>
                  <a:pt x="43103" y="2262909"/>
                  <a:pt x="46182" y="2272145"/>
                </a:cubicBezTo>
                <a:cubicBezTo>
                  <a:pt x="64780" y="2402335"/>
                  <a:pt x="42599" y="2266159"/>
                  <a:pt x="83127" y="2438400"/>
                </a:cubicBezTo>
                <a:cubicBezTo>
                  <a:pt x="93309" y="2481672"/>
                  <a:pt x="92778" y="2514360"/>
                  <a:pt x="101600" y="2558472"/>
                </a:cubicBezTo>
                <a:cubicBezTo>
                  <a:pt x="103509" y="2568019"/>
                  <a:pt x="107757" y="2576945"/>
                  <a:pt x="110836" y="2586181"/>
                </a:cubicBezTo>
                <a:cubicBezTo>
                  <a:pt x="113915" y="2638521"/>
                  <a:pt x="118435" y="2690795"/>
                  <a:pt x="120073" y="2743200"/>
                </a:cubicBezTo>
                <a:cubicBezTo>
                  <a:pt x="134672" y="3210374"/>
                  <a:pt x="93760" y="3035108"/>
                  <a:pt x="138545" y="3214254"/>
                </a:cubicBezTo>
                <a:cubicBezTo>
                  <a:pt x="141624" y="3288145"/>
                  <a:pt x="142513" y="3362160"/>
                  <a:pt x="147782" y="3435927"/>
                </a:cubicBezTo>
                <a:cubicBezTo>
                  <a:pt x="148686" y="3448589"/>
                  <a:pt x="154264" y="3460480"/>
                  <a:pt x="157018" y="3472872"/>
                </a:cubicBezTo>
                <a:cubicBezTo>
                  <a:pt x="176360" y="3559909"/>
                  <a:pt x="153187" y="3478500"/>
                  <a:pt x="184727" y="3565236"/>
                </a:cubicBezTo>
                <a:cubicBezTo>
                  <a:pt x="191381" y="3583536"/>
                  <a:pt x="195292" y="3602860"/>
                  <a:pt x="203200" y="3620654"/>
                </a:cubicBezTo>
                <a:cubicBezTo>
                  <a:pt x="211748" y="3639886"/>
                  <a:pt x="234029" y="3663277"/>
                  <a:pt x="249382" y="3676072"/>
                </a:cubicBezTo>
                <a:cubicBezTo>
                  <a:pt x="276135" y="3698367"/>
                  <a:pt x="274503" y="3692420"/>
                  <a:pt x="304800" y="3703781"/>
                </a:cubicBezTo>
                <a:cubicBezTo>
                  <a:pt x="320324" y="3709603"/>
                  <a:pt x="335888" y="3715393"/>
                  <a:pt x="350982" y="3722254"/>
                </a:cubicBezTo>
                <a:cubicBezTo>
                  <a:pt x="369784" y="3730800"/>
                  <a:pt x="388346" y="3739933"/>
                  <a:pt x="406400" y="3749963"/>
                </a:cubicBezTo>
                <a:cubicBezTo>
                  <a:pt x="416104" y="3755354"/>
                  <a:pt x="423715" y="3764538"/>
                  <a:pt x="434109" y="3768436"/>
                </a:cubicBezTo>
                <a:cubicBezTo>
                  <a:pt x="448808" y="3773948"/>
                  <a:pt x="464897" y="3774593"/>
                  <a:pt x="480291" y="3777672"/>
                </a:cubicBezTo>
                <a:cubicBezTo>
                  <a:pt x="532630" y="3774593"/>
                  <a:pt x="586605" y="3781779"/>
                  <a:pt x="637309" y="3768436"/>
                </a:cubicBezTo>
                <a:cubicBezTo>
                  <a:pt x="650625" y="3764932"/>
                  <a:pt x="646821" y="3741944"/>
                  <a:pt x="655782" y="3731490"/>
                </a:cubicBezTo>
                <a:cubicBezTo>
                  <a:pt x="665800" y="3719802"/>
                  <a:pt x="679919" y="3712320"/>
                  <a:pt x="692727" y="3703781"/>
                </a:cubicBezTo>
                <a:cubicBezTo>
                  <a:pt x="707664" y="3693823"/>
                  <a:pt x="722852" y="3684100"/>
                  <a:pt x="738909" y="3676072"/>
                </a:cubicBezTo>
                <a:cubicBezTo>
                  <a:pt x="752160" y="3669447"/>
                  <a:pt x="791727" y="3660559"/>
                  <a:pt x="803564" y="3657600"/>
                </a:cubicBezTo>
                <a:cubicBezTo>
                  <a:pt x="815879" y="3648363"/>
                  <a:pt x="827143" y="3637528"/>
                  <a:pt x="840509" y="3629890"/>
                </a:cubicBezTo>
                <a:cubicBezTo>
                  <a:pt x="872749" y="3611467"/>
                  <a:pt x="894631" y="3624427"/>
                  <a:pt x="932873" y="3629890"/>
                </a:cubicBezTo>
                <a:cubicBezTo>
                  <a:pt x="955409" y="3637403"/>
                  <a:pt x="970386" y="3639695"/>
                  <a:pt x="988291" y="3657600"/>
                </a:cubicBezTo>
                <a:cubicBezTo>
                  <a:pt x="999888" y="3669197"/>
                  <a:pt x="1019802" y="3709574"/>
                  <a:pt x="1025236" y="3722254"/>
                </a:cubicBezTo>
                <a:cubicBezTo>
                  <a:pt x="1029071" y="3731203"/>
                  <a:pt x="1030119" y="3741255"/>
                  <a:pt x="1034473" y="3749963"/>
                </a:cubicBezTo>
                <a:cubicBezTo>
                  <a:pt x="1039437" y="3759892"/>
                  <a:pt x="1047438" y="3768034"/>
                  <a:pt x="1052945" y="3777672"/>
                </a:cubicBezTo>
                <a:cubicBezTo>
                  <a:pt x="1059776" y="3789627"/>
                  <a:pt x="1066304" y="3801834"/>
                  <a:pt x="1071418" y="3814618"/>
                </a:cubicBezTo>
                <a:cubicBezTo>
                  <a:pt x="1078650" y="3832697"/>
                  <a:pt x="1089891" y="3870036"/>
                  <a:pt x="1089891" y="3870036"/>
                </a:cubicBezTo>
                <a:cubicBezTo>
                  <a:pt x="1075381" y="3986118"/>
                  <a:pt x="1096167" y="3909332"/>
                  <a:pt x="1062182" y="3971636"/>
                </a:cubicBezTo>
                <a:cubicBezTo>
                  <a:pt x="1048995" y="3995811"/>
                  <a:pt x="1025236" y="4045527"/>
                  <a:pt x="1025236" y="4045527"/>
                </a:cubicBezTo>
                <a:cubicBezTo>
                  <a:pt x="1022157" y="4057842"/>
                  <a:pt x="1020882" y="4070754"/>
                  <a:pt x="1016000" y="4082472"/>
                </a:cubicBezTo>
                <a:cubicBezTo>
                  <a:pt x="962721" y="4210344"/>
                  <a:pt x="990647" y="4109997"/>
                  <a:pt x="969818" y="4193309"/>
                </a:cubicBezTo>
                <a:cubicBezTo>
                  <a:pt x="972167" y="4237929"/>
                  <a:pt x="947979" y="4346961"/>
                  <a:pt x="997527" y="4396509"/>
                </a:cubicBezTo>
                <a:cubicBezTo>
                  <a:pt x="1005376" y="4404358"/>
                  <a:pt x="1016708" y="4407875"/>
                  <a:pt x="1025236" y="4414981"/>
                </a:cubicBezTo>
                <a:cubicBezTo>
                  <a:pt x="1035271" y="4423343"/>
                  <a:pt x="1041262" y="4436848"/>
                  <a:pt x="1052945" y="4442690"/>
                </a:cubicBezTo>
                <a:cubicBezTo>
                  <a:pt x="1066986" y="4449711"/>
                  <a:pt x="1083897" y="4448119"/>
                  <a:pt x="1099127" y="4451927"/>
                </a:cubicBezTo>
                <a:cubicBezTo>
                  <a:pt x="1108572" y="4454288"/>
                  <a:pt x="1117349" y="4458974"/>
                  <a:pt x="1126836" y="4461163"/>
                </a:cubicBezTo>
                <a:cubicBezTo>
                  <a:pt x="1157430" y="4468223"/>
                  <a:pt x="1219200" y="4479636"/>
                  <a:pt x="1219200" y="4479636"/>
                </a:cubicBezTo>
                <a:cubicBezTo>
                  <a:pt x="1241190" y="4477945"/>
                  <a:pt x="1344390" y="4474852"/>
                  <a:pt x="1385455" y="4461163"/>
                </a:cubicBezTo>
                <a:cubicBezTo>
                  <a:pt x="1558997" y="4403315"/>
                  <a:pt x="1355484" y="4466912"/>
                  <a:pt x="1496291" y="4396509"/>
                </a:cubicBezTo>
                <a:cubicBezTo>
                  <a:pt x="1516338" y="4386485"/>
                  <a:pt x="1539394" y="4384194"/>
                  <a:pt x="1560945" y="4378036"/>
                </a:cubicBezTo>
                <a:cubicBezTo>
                  <a:pt x="1582497" y="4362642"/>
                  <a:pt x="1604412" y="4347745"/>
                  <a:pt x="1625600" y="4331854"/>
                </a:cubicBezTo>
                <a:cubicBezTo>
                  <a:pt x="1641371" y="4320026"/>
                  <a:pt x="1655632" y="4306214"/>
                  <a:pt x="1671782" y="4294909"/>
                </a:cubicBezTo>
                <a:cubicBezTo>
                  <a:pt x="1756552" y="4235571"/>
                  <a:pt x="1697196" y="4301282"/>
                  <a:pt x="1819564" y="4193309"/>
                </a:cubicBezTo>
                <a:cubicBezTo>
                  <a:pt x="1840848" y="4174529"/>
                  <a:pt x="1855667" y="4149454"/>
                  <a:pt x="1874982" y="4128654"/>
                </a:cubicBezTo>
                <a:cubicBezTo>
                  <a:pt x="1895721" y="4106320"/>
                  <a:pt x="1918085" y="4085551"/>
                  <a:pt x="1939636" y="4064000"/>
                </a:cubicBezTo>
                <a:cubicBezTo>
                  <a:pt x="1948872" y="4042448"/>
                  <a:pt x="1961345" y="4022012"/>
                  <a:pt x="1967345" y="3999345"/>
                </a:cubicBezTo>
                <a:cubicBezTo>
                  <a:pt x="1989136" y="3917025"/>
                  <a:pt x="2022764" y="3749963"/>
                  <a:pt x="2022764" y="3749963"/>
                </a:cubicBezTo>
                <a:cubicBezTo>
                  <a:pt x="2020790" y="3696661"/>
                  <a:pt x="2014850" y="3459261"/>
                  <a:pt x="2004291" y="3371272"/>
                </a:cubicBezTo>
                <a:cubicBezTo>
                  <a:pt x="1993795" y="3283803"/>
                  <a:pt x="1982891" y="3259915"/>
                  <a:pt x="1958109" y="3177309"/>
                </a:cubicBezTo>
                <a:cubicBezTo>
                  <a:pt x="1942676" y="2992105"/>
                  <a:pt x="1956241" y="3136489"/>
                  <a:pt x="1939636" y="2992581"/>
                </a:cubicBezTo>
                <a:cubicBezTo>
                  <a:pt x="1933245" y="2937189"/>
                  <a:pt x="1931694" y="2881083"/>
                  <a:pt x="1921164" y="2826327"/>
                </a:cubicBezTo>
                <a:cubicBezTo>
                  <a:pt x="1916196" y="2800495"/>
                  <a:pt x="1901301" y="2777544"/>
                  <a:pt x="1893455" y="2752436"/>
                </a:cubicBezTo>
                <a:cubicBezTo>
                  <a:pt x="1885882" y="2728203"/>
                  <a:pt x="1880490" y="2703329"/>
                  <a:pt x="1874982" y="2678545"/>
                </a:cubicBezTo>
                <a:cubicBezTo>
                  <a:pt x="1874822" y="2677825"/>
                  <a:pt x="1855713" y="2574557"/>
                  <a:pt x="1847273" y="2549236"/>
                </a:cubicBezTo>
                <a:cubicBezTo>
                  <a:pt x="1842030" y="2533507"/>
                  <a:pt x="1834043" y="2518783"/>
                  <a:pt x="1828800" y="2503054"/>
                </a:cubicBezTo>
                <a:cubicBezTo>
                  <a:pt x="1824786" y="2491011"/>
                  <a:pt x="1824564" y="2477777"/>
                  <a:pt x="1819564" y="2466109"/>
                </a:cubicBezTo>
                <a:cubicBezTo>
                  <a:pt x="1754372" y="2313994"/>
                  <a:pt x="1854531" y="2588427"/>
                  <a:pt x="1782618" y="2401454"/>
                </a:cubicBezTo>
                <a:cubicBezTo>
                  <a:pt x="1772133" y="2374193"/>
                  <a:pt x="1763621" y="2346205"/>
                  <a:pt x="1754909" y="2318327"/>
                </a:cubicBezTo>
                <a:cubicBezTo>
                  <a:pt x="1748223" y="2296933"/>
                  <a:pt x="1745057" y="2274362"/>
                  <a:pt x="1736436" y="2253672"/>
                </a:cubicBezTo>
                <a:cubicBezTo>
                  <a:pt x="1729531" y="2237101"/>
                  <a:pt x="1717963" y="2222884"/>
                  <a:pt x="1708727" y="2207490"/>
                </a:cubicBezTo>
                <a:cubicBezTo>
                  <a:pt x="1727200" y="2170545"/>
                  <a:pt x="1737263" y="2128016"/>
                  <a:pt x="1764145" y="2096654"/>
                </a:cubicBezTo>
                <a:cubicBezTo>
                  <a:pt x="1776817" y="2081870"/>
                  <a:pt x="1801264" y="2084835"/>
                  <a:pt x="1819564" y="2078181"/>
                </a:cubicBezTo>
                <a:cubicBezTo>
                  <a:pt x="1835145" y="2072515"/>
                  <a:pt x="1851190" y="2067648"/>
                  <a:pt x="1865745" y="2059709"/>
                </a:cubicBezTo>
                <a:cubicBezTo>
                  <a:pt x="1885236" y="2049078"/>
                  <a:pt x="1902691" y="2035078"/>
                  <a:pt x="1921164" y="2022763"/>
                </a:cubicBezTo>
                <a:lnTo>
                  <a:pt x="1948873" y="2004290"/>
                </a:lnTo>
                <a:cubicBezTo>
                  <a:pt x="1958109" y="1998133"/>
                  <a:pt x="1968733" y="1993667"/>
                  <a:pt x="1976582" y="1985818"/>
                </a:cubicBezTo>
                <a:cubicBezTo>
                  <a:pt x="1988897" y="1973503"/>
                  <a:pt x="2002193" y="1962095"/>
                  <a:pt x="2013527" y="1948872"/>
                </a:cubicBezTo>
                <a:cubicBezTo>
                  <a:pt x="2020751" y="1940444"/>
                  <a:pt x="2025842" y="1930399"/>
                  <a:pt x="2032000" y="1921163"/>
                </a:cubicBezTo>
                <a:cubicBezTo>
                  <a:pt x="2028921" y="1847272"/>
                  <a:pt x="2022764" y="1773445"/>
                  <a:pt x="2022764" y="1699490"/>
                </a:cubicBezTo>
                <a:cubicBezTo>
                  <a:pt x="2022764" y="1674668"/>
                  <a:pt x="2021729" y="1648197"/>
                  <a:pt x="2032000" y="1625600"/>
                </a:cubicBezTo>
                <a:cubicBezTo>
                  <a:pt x="2038370" y="1611586"/>
                  <a:pt x="2058718" y="1609396"/>
                  <a:pt x="2068945" y="1597890"/>
                </a:cubicBezTo>
                <a:cubicBezTo>
                  <a:pt x="2100700" y="1562166"/>
                  <a:pt x="2103918" y="1543011"/>
                  <a:pt x="2124364" y="1505527"/>
                </a:cubicBezTo>
                <a:cubicBezTo>
                  <a:pt x="2190029" y="1385141"/>
                  <a:pt x="2138066" y="1487356"/>
                  <a:pt x="2179782" y="1403927"/>
                </a:cubicBezTo>
                <a:cubicBezTo>
                  <a:pt x="2176703" y="1370060"/>
                  <a:pt x="2178793" y="1335318"/>
                  <a:pt x="2170545" y="1302327"/>
                </a:cubicBezTo>
                <a:cubicBezTo>
                  <a:pt x="2166191" y="1284911"/>
                  <a:pt x="2151554" y="1271838"/>
                  <a:pt x="2142836" y="1256145"/>
                </a:cubicBezTo>
                <a:cubicBezTo>
                  <a:pt x="2136149" y="1244109"/>
                  <a:pt x="2131661" y="1230876"/>
                  <a:pt x="2124364" y="1219200"/>
                </a:cubicBezTo>
                <a:cubicBezTo>
                  <a:pt x="2116205" y="1206146"/>
                  <a:pt x="2104575" y="1195454"/>
                  <a:pt x="2096655" y="1182254"/>
                </a:cubicBezTo>
                <a:cubicBezTo>
                  <a:pt x="2046330" y="1098379"/>
                  <a:pt x="2094158" y="1152049"/>
                  <a:pt x="2041236" y="1099127"/>
                </a:cubicBezTo>
                <a:cubicBezTo>
                  <a:pt x="2024820" y="1066293"/>
                  <a:pt x="2022586" y="1066178"/>
                  <a:pt x="2013527" y="1034472"/>
                </a:cubicBezTo>
                <a:cubicBezTo>
                  <a:pt x="2007657" y="1013927"/>
                  <a:pt x="2003913" y="989747"/>
                  <a:pt x="1995055" y="969818"/>
                </a:cubicBezTo>
                <a:cubicBezTo>
                  <a:pt x="1986667" y="950945"/>
                  <a:pt x="1975733" y="933273"/>
                  <a:pt x="1967345" y="914400"/>
                </a:cubicBezTo>
                <a:cubicBezTo>
                  <a:pt x="1959775" y="897368"/>
                  <a:pt x="1953065" y="866513"/>
                  <a:pt x="1948873" y="849745"/>
                </a:cubicBezTo>
                <a:cubicBezTo>
                  <a:pt x="1945794" y="809721"/>
                  <a:pt x="1947034" y="769127"/>
                  <a:pt x="1939636" y="729672"/>
                </a:cubicBezTo>
                <a:cubicBezTo>
                  <a:pt x="1937590" y="718762"/>
                  <a:pt x="1930400" y="708121"/>
                  <a:pt x="1921164" y="701963"/>
                </a:cubicBezTo>
                <a:cubicBezTo>
                  <a:pt x="1892523" y="682869"/>
                  <a:pt x="1860054" y="670206"/>
                  <a:pt x="1828800" y="655781"/>
                </a:cubicBezTo>
                <a:cubicBezTo>
                  <a:pt x="1805673" y="645107"/>
                  <a:pt x="1788859" y="645547"/>
                  <a:pt x="1764145" y="637309"/>
                </a:cubicBezTo>
                <a:cubicBezTo>
                  <a:pt x="1739190" y="628991"/>
                  <a:pt x="1714433" y="619962"/>
                  <a:pt x="1690255" y="609600"/>
                </a:cubicBezTo>
                <a:cubicBezTo>
                  <a:pt x="1578040" y="561507"/>
                  <a:pt x="1677098" y="595977"/>
                  <a:pt x="1607127" y="572654"/>
                </a:cubicBezTo>
                <a:cubicBezTo>
                  <a:pt x="1597891" y="563418"/>
                  <a:pt x="1589528" y="553216"/>
                  <a:pt x="1579418" y="544945"/>
                </a:cubicBezTo>
                <a:cubicBezTo>
                  <a:pt x="1555589" y="525449"/>
                  <a:pt x="1524000" y="514157"/>
                  <a:pt x="1505527" y="489527"/>
                </a:cubicBezTo>
                <a:cubicBezTo>
                  <a:pt x="1464756" y="435165"/>
                  <a:pt x="1488703" y="463466"/>
                  <a:pt x="1431636" y="406400"/>
                </a:cubicBezTo>
                <a:cubicBezTo>
                  <a:pt x="1419321" y="381770"/>
                  <a:pt x="1401370" y="359224"/>
                  <a:pt x="1394691" y="332509"/>
                </a:cubicBezTo>
                <a:cubicBezTo>
                  <a:pt x="1388533" y="307879"/>
                  <a:pt x="1391451" y="278929"/>
                  <a:pt x="1376218" y="258618"/>
                </a:cubicBezTo>
                <a:cubicBezTo>
                  <a:pt x="1366982" y="246303"/>
                  <a:pt x="1355985" y="235129"/>
                  <a:pt x="1348509" y="221672"/>
                </a:cubicBezTo>
                <a:cubicBezTo>
                  <a:pt x="1340457" y="207179"/>
                  <a:pt x="1338937" y="189478"/>
                  <a:pt x="1330036" y="175490"/>
                </a:cubicBezTo>
                <a:cubicBezTo>
                  <a:pt x="1317126" y="155203"/>
                  <a:pt x="1300217" y="137693"/>
                  <a:pt x="1283855" y="120072"/>
                </a:cubicBezTo>
                <a:cubicBezTo>
                  <a:pt x="1277135" y="112835"/>
                  <a:pt x="1215039" y="41759"/>
                  <a:pt x="1182255" y="27709"/>
                </a:cubicBezTo>
                <a:cubicBezTo>
                  <a:pt x="1170587" y="22708"/>
                  <a:pt x="1157624" y="21551"/>
                  <a:pt x="1145309" y="18472"/>
                </a:cubicBezTo>
                <a:cubicBezTo>
                  <a:pt x="1105285" y="30787"/>
                  <a:pt x="1064963" y="42176"/>
                  <a:pt x="1025236" y="55418"/>
                </a:cubicBezTo>
                <a:cubicBezTo>
                  <a:pt x="1005391" y="62033"/>
                  <a:pt x="968315" y="75393"/>
                  <a:pt x="951345" y="92363"/>
                </a:cubicBezTo>
                <a:lnTo>
                  <a:pt x="951345" y="1016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7544336" y="1683872"/>
            <a:ext cx="4440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/>
              <a:t>[NAD</a:t>
            </a:r>
            <a:r>
              <a:rPr lang="pt-BR" sz="3600" baseline="30000" dirty="0"/>
              <a:t>+</a:t>
            </a:r>
            <a:r>
              <a:rPr lang="pt-BR" sz="3600" dirty="0"/>
              <a:t>]/[NADH] = 1000</a:t>
            </a:r>
          </a:p>
          <a:p>
            <a:pPr algn="ctr"/>
            <a:r>
              <a:rPr lang="pt-BR" sz="3600" dirty="0"/>
              <a:t>(</a:t>
            </a:r>
            <a:r>
              <a:rPr lang="pt-BR" sz="3600" dirty="0" err="1"/>
              <a:t>citossol</a:t>
            </a:r>
            <a:r>
              <a:rPr lang="pt-BR" sz="3600" dirty="0"/>
              <a:t>)</a:t>
            </a:r>
          </a:p>
        </p:txBody>
      </p:sp>
      <p:sp>
        <p:nvSpPr>
          <p:cNvPr id="11" name="Chave Direita 10"/>
          <p:cNvSpPr/>
          <p:nvPr/>
        </p:nvSpPr>
        <p:spPr>
          <a:xfrm rot="3830007">
            <a:off x="2234462" y="3119419"/>
            <a:ext cx="1108363" cy="36206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91240" y="6308787"/>
            <a:ext cx="108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36-38ATP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690840" y="5479094"/>
            <a:ext cx="66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2ATP</a:t>
            </a:r>
          </a:p>
        </p:txBody>
      </p:sp>
      <p:sp>
        <p:nvSpPr>
          <p:cNvPr id="4" name="Arco 3"/>
          <p:cNvSpPr/>
          <p:nvPr/>
        </p:nvSpPr>
        <p:spPr>
          <a:xfrm rot="10800000">
            <a:off x="5993097" y="3632350"/>
            <a:ext cx="824707" cy="808701"/>
          </a:xfrm>
          <a:prstGeom prst="arc">
            <a:avLst>
              <a:gd name="adj1" fmla="val 16200000"/>
              <a:gd name="adj2" fmla="val 6016569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459064" y="344768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NADH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324901" y="419450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NAD+</a:t>
            </a:r>
          </a:p>
        </p:txBody>
      </p:sp>
    </p:spTree>
    <p:extLst>
      <p:ext uri="{BB962C8B-B14F-4D97-AF65-F5344CB8AC3E}">
        <p14:creationId xmlns:p14="http://schemas.microsoft.com/office/powerpoint/2010/main" val="3462695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248" y="0"/>
            <a:ext cx="5003000" cy="6918653"/>
          </a:xfrm>
          <a:prstGeom prst="rect">
            <a:avLst/>
          </a:prstGeom>
        </p:spPr>
      </p:pic>
      <p:cxnSp>
        <p:nvCxnSpPr>
          <p:cNvPr id="24" name="Conector reto 23"/>
          <p:cNvCxnSpPr/>
          <p:nvPr/>
        </p:nvCxnSpPr>
        <p:spPr>
          <a:xfrm>
            <a:off x="4840456" y="2475"/>
            <a:ext cx="0" cy="6847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Agrupar 38"/>
          <p:cNvGrpSpPr/>
          <p:nvPr/>
        </p:nvGrpSpPr>
        <p:grpSpPr>
          <a:xfrm>
            <a:off x="4553528" y="291893"/>
            <a:ext cx="7475353" cy="6566107"/>
            <a:chOff x="4738255" y="10184"/>
            <a:chExt cx="7475353" cy="6566107"/>
          </a:xfrm>
        </p:grpSpPr>
        <p:pic>
          <p:nvPicPr>
            <p:cNvPr id="1026" name="Picture 2" descr="https://sites.google.com/site/biologiaufal20121/_/rsrc/1334595305843/m-02-via-glicolitica/resumo%20glicolise8c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727" y="1041085"/>
              <a:ext cx="4222881" cy="489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itocôndria, herança essencialmente materna - Biota do Futur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094" y="1078425"/>
              <a:ext cx="1075532" cy="105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tângulo 14"/>
            <p:cNvSpPr/>
            <p:nvPr/>
          </p:nvSpPr>
          <p:spPr>
            <a:xfrm>
              <a:off x="8254480" y="1560945"/>
              <a:ext cx="1152856" cy="1441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7938112" y="3498969"/>
              <a:ext cx="1514763" cy="855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Arco 9"/>
            <p:cNvSpPr/>
            <p:nvPr/>
          </p:nvSpPr>
          <p:spPr>
            <a:xfrm rot="10800000">
              <a:off x="7697489" y="2695426"/>
              <a:ext cx="2220462" cy="489960"/>
            </a:xfrm>
            <a:prstGeom prst="arc">
              <a:avLst>
                <a:gd name="adj1" fmla="val 20452316"/>
                <a:gd name="adj2" fmla="val 10558484"/>
              </a:avLst>
            </a:pr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Arco 18"/>
            <p:cNvSpPr/>
            <p:nvPr/>
          </p:nvSpPr>
          <p:spPr>
            <a:xfrm>
              <a:off x="4945053" y="2714826"/>
              <a:ext cx="2752436" cy="470561"/>
            </a:xfrm>
            <a:prstGeom prst="arc">
              <a:avLst>
                <a:gd name="adj1" fmla="val 20152445"/>
                <a:gd name="adj2" fmla="val 1667896"/>
              </a:avLst>
            </a:pr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321271" y="2463597"/>
              <a:ext cx="466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/>
                <a:t>O</a:t>
              </a:r>
              <a:r>
                <a:rPr lang="pt-BR" baseline="-25000" dirty="0"/>
                <a:t>2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6132745" y="2973954"/>
              <a:ext cx="841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H</a:t>
              </a:r>
              <a:r>
                <a:rPr lang="pt-BR" sz="2400" baseline="-25000" dirty="0"/>
                <a:t>2</a:t>
              </a:r>
              <a:r>
                <a:rPr lang="pt-BR" sz="2400" dirty="0"/>
                <a:t>O</a:t>
              </a:r>
              <a:endParaRPr lang="pt-BR" baseline="-25000" dirty="0"/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7361382" y="674255"/>
              <a:ext cx="360218" cy="5902036"/>
            </a:xfrm>
            <a:custGeom>
              <a:avLst/>
              <a:gdLst>
                <a:gd name="connsiteX0" fmla="*/ 120073 w 360218"/>
                <a:gd name="connsiteY0" fmla="*/ 0 h 5902036"/>
                <a:gd name="connsiteX1" fmla="*/ 110836 w 360218"/>
                <a:gd name="connsiteY1" fmla="*/ 64654 h 5902036"/>
                <a:gd name="connsiteX2" fmla="*/ 92363 w 360218"/>
                <a:gd name="connsiteY2" fmla="*/ 147781 h 5902036"/>
                <a:gd name="connsiteX3" fmla="*/ 83127 w 360218"/>
                <a:gd name="connsiteY3" fmla="*/ 193963 h 5902036"/>
                <a:gd name="connsiteX4" fmla="*/ 64654 w 360218"/>
                <a:gd name="connsiteY4" fmla="*/ 267854 h 5902036"/>
                <a:gd name="connsiteX5" fmla="*/ 46182 w 360218"/>
                <a:gd name="connsiteY5" fmla="*/ 461818 h 5902036"/>
                <a:gd name="connsiteX6" fmla="*/ 55418 w 360218"/>
                <a:gd name="connsiteY6" fmla="*/ 591127 h 5902036"/>
                <a:gd name="connsiteX7" fmla="*/ 73891 w 360218"/>
                <a:gd name="connsiteY7" fmla="*/ 637309 h 5902036"/>
                <a:gd name="connsiteX8" fmla="*/ 92363 w 360218"/>
                <a:gd name="connsiteY8" fmla="*/ 692727 h 5902036"/>
                <a:gd name="connsiteX9" fmla="*/ 101600 w 360218"/>
                <a:gd name="connsiteY9" fmla="*/ 729672 h 5902036"/>
                <a:gd name="connsiteX10" fmla="*/ 120073 w 360218"/>
                <a:gd name="connsiteY10" fmla="*/ 757381 h 5902036"/>
                <a:gd name="connsiteX11" fmla="*/ 138545 w 360218"/>
                <a:gd name="connsiteY11" fmla="*/ 794327 h 5902036"/>
                <a:gd name="connsiteX12" fmla="*/ 157018 w 360218"/>
                <a:gd name="connsiteY12" fmla="*/ 849745 h 5902036"/>
                <a:gd name="connsiteX13" fmla="*/ 147782 w 360218"/>
                <a:gd name="connsiteY13" fmla="*/ 932872 h 5902036"/>
                <a:gd name="connsiteX14" fmla="*/ 138545 w 360218"/>
                <a:gd name="connsiteY14" fmla="*/ 960581 h 5902036"/>
                <a:gd name="connsiteX15" fmla="*/ 110836 w 360218"/>
                <a:gd name="connsiteY15" fmla="*/ 1052945 h 5902036"/>
                <a:gd name="connsiteX16" fmla="*/ 92363 w 360218"/>
                <a:gd name="connsiteY16" fmla="*/ 1099127 h 5902036"/>
                <a:gd name="connsiteX17" fmla="*/ 73891 w 360218"/>
                <a:gd name="connsiteY17" fmla="*/ 1154545 h 5902036"/>
                <a:gd name="connsiteX18" fmla="*/ 55418 w 360218"/>
                <a:gd name="connsiteY18" fmla="*/ 1219200 h 5902036"/>
                <a:gd name="connsiteX19" fmla="*/ 55418 w 360218"/>
                <a:gd name="connsiteY19" fmla="*/ 1487054 h 5902036"/>
                <a:gd name="connsiteX20" fmla="*/ 73891 w 360218"/>
                <a:gd name="connsiteY20" fmla="*/ 1607127 h 5902036"/>
                <a:gd name="connsiteX21" fmla="*/ 92363 w 360218"/>
                <a:gd name="connsiteY21" fmla="*/ 1644072 h 5902036"/>
                <a:gd name="connsiteX22" fmla="*/ 120073 w 360218"/>
                <a:gd name="connsiteY22" fmla="*/ 1764145 h 5902036"/>
                <a:gd name="connsiteX23" fmla="*/ 129309 w 360218"/>
                <a:gd name="connsiteY23" fmla="*/ 1791854 h 5902036"/>
                <a:gd name="connsiteX24" fmla="*/ 138545 w 360218"/>
                <a:gd name="connsiteY24" fmla="*/ 1838036 h 5902036"/>
                <a:gd name="connsiteX25" fmla="*/ 166254 w 360218"/>
                <a:gd name="connsiteY25" fmla="*/ 1911927 h 5902036"/>
                <a:gd name="connsiteX26" fmla="*/ 184727 w 360218"/>
                <a:gd name="connsiteY26" fmla="*/ 1967345 h 5902036"/>
                <a:gd name="connsiteX27" fmla="*/ 193963 w 360218"/>
                <a:gd name="connsiteY27" fmla="*/ 1995054 h 5902036"/>
                <a:gd name="connsiteX28" fmla="*/ 212436 w 360218"/>
                <a:gd name="connsiteY28" fmla="*/ 2068945 h 5902036"/>
                <a:gd name="connsiteX29" fmla="*/ 230909 w 360218"/>
                <a:gd name="connsiteY29" fmla="*/ 2152072 h 5902036"/>
                <a:gd name="connsiteX30" fmla="*/ 249382 w 360218"/>
                <a:gd name="connsiteY30" fmla="*/ 2207490 h 5902036"/>
                <a:gd name="connsiteX31" fmla="*/ 258618 w 360218"/>
                <a:gd name="connsiteY31" fmla="*/ 2244436 h 5902036"/>
                <a:gd name="connsiteX32" fmla="*/ 267854 w 360218"/>
                <a:gd name="connsiteY32" fmla="*/ 2299854 h 5902036"/>
                <a:gd name="connsiteX33" fmla="*/ 286327 w 360218"/>
                <a:gd name="connsiteY33" fmla="*/ 2336800 h 5902036"/>
                <a:gd name="connsiteX34" fmla="*/ 304800 w 360218"/>
                <a:gd name="connsiteY34" fmla="*/ 2438400 h 5902036"/>
                <a:gd name="connsiteX35" fmla="*/ 314036 w 360218"/>
                <a:gd name="connsiteY35" fmla="*/ 2466109 h 5902036"/>
                <a:gd name="connsiteX36" fmla="*/ 295563 w 360218"/>
                <a:gd name="connsiteY36" fmla="*/ 2641600 h 5902036"/>
                <a:gd name="connsiteX37" fmla="*/ 277091 w 360218"/>
                <a:gd name="connsiteY37" fmla="*/ 2669309 h 5902036"/>
                <a:gd name="connsiteX38" fmla="*/ 258618 w 360218"/>
                <a:gd name="connsiteY38" fmla="*/ 2733963 h 5902036"/>
                <a:gd name="connsiteX39" fmla="*/ 240145 w 360218"/>
                <a:gd name="connsiteY39" fmla="*/ 2789381 h 5902036"/>
                <a:gd name="connsiteX40" fmla="*/ 212436 w 360218"/>
                <a:gd name="connsiteY40" fmla="*/ 2872509 h 5902036"/>
                <a:gd name="connsiteX41" fmla="*/ 193963 w 360218"/>
                <a:gd name="connsiteY41" fmla="*/ 2900218 h 5902036"/>
                <a:gd name="connsiteX42" fmla="*/ 193963 w 360218"/>
                <a:gd name="connsiteY42" fmla="*/ 3131127 h 5902036"/>
                <a:gd name="connsiteX43" fmla="*/ 230909 w 360218"/>
                <a:gd name="connsiteY43" fmla="*/ 3223490 h 5902036"/>
                <a:gd name="connsiteX44" fmla="*/ 240145 w 360218"/>
                <a:gd name="connsiteY44" fmla="*/ 3251200 h 5902036"/>
                <a:gd name="connsiteX45" fmla="*/ 249382 w 360218"/>
                <a:gd name="connsiteY45" fmla="*/ 3297381 h 5902036"/>
                <a:gd name="connsiteX46" fmla="*/ 267854 w 360218"/>
                <a:gd name="connsiteY46" fmla="*/ 3362036 h 5902036"/>
                <a:gd name="connsiteX47" fmla="*/ 286327 w 360218"/>
                <a:gd name="connsiteY47" fmla="*/ 3426690 h 5902036"/>
                <a:gd name="connsiteX48" fmla="*/ 295563 w 360218"/>
                <a:gd name="connsiteY48" fmla="*/ 3454400 h 5902036"/>
                <a:gd name="connsiteX49" fmla="*/ 304800 w 360218"/>
                <a:gd name="connsiteY49" fmla="*/ 3491345 h 5902036"/>
                <a:gd name="connsiteX50" fmla="*/ 332509 w 360218"/>
                <a:gd name="connsiteY50" fmla="*/ 3519054 h 5902036"/>
                <a:gd name="connsiteX51" fmla="*/ 360218 w 360218"/>
                <a:gd name="connsiteY51" fmla="*/ 3620654 h 5902036"/>
                <a:gd name="connsiteX52" fmla="*/ 341745 w 360218"/>
                <a:gd name="connsiteY52" fmla="*/ 3768436 h 5902036"/>
                <a:gd name="connsiteX53" fmla="*/ 332509 w 360218"/>
                <a:gd name="connsiteY53" fmla="*/ 3805381 h 5902036"/>
                <a:gd name="connsiteX54" fmla="*/ 314036 w 360218"/>
                <a:gd name="connsiteY54" fmla="*/ 3833090 h 5902036"/>
                <a:gd name="connsiteX55" fmla="*/ 295563 w 360218"/>
                <a:gd name="connsiteY55" fmla="*/ 3897745 h 5902036"/>
                <a:gd name="connsiteX56" fmla="*/ 277091 w 360218"/>
                <a:gd name="connsiteY56" fmla="*/ 3953163 h 5902036"/>
                <a:gd name="connsiteX57" fmla="*/ 267854 w 360218"/>
                <a:gd name="connsiteY57" fmla="*/ 3980872 h 5902036"/>
                <a:gd name="connsiteX58" fmla="*/ 258618 w 360218"/>
                <a:gd name="connsiteY58" fmla="*/ 4017818 h 5902036"/>
                <a:gd name="connsiteX59" fmla="*/ 240145 w 360218"/>
                <a:gd name="connsiteY59" fmla="*/ 4064000 h 5902036"/>
                <a:gd name="connsiteX60" fmla="*/ 230909 w 360218"/>
                <a:gd name="connsiteY60" fmla="*/ 4091709 h 5902036"/>
                <a:gd name="connsiteX61" fmla="*/ 240145 w 360218"/>
                <a:gd name="connsiteY61" fmla="*/ 4193309 h 5902036"/>
                <a:gd name="connsiteX62" fmla="*/ 258618 w 360218"/>
                <a:gd name="connsiteY62" fmla="*/ 4221018 h 5902036"/>
                <a:gd name="connsiteX63" fmla="*/ 267854 w 360218"/>
                <a:gd name="connsiteY63" fmla="*/ 4248727 h 5902036"/>
                <a:gd name="connsiteX64" fmla="*/ 286327 w 360218"/>
                <a:gd name="connsiteY64" fmla="*/ 4294909 h 5902036"/>
                <a:gd name="connsiteX65" fmla="*/ 295563 w 360218"/>
                <a:gd name="connsiteY65" fmla="*/ 4331854 h 5902036"/>
                <a:gd name="connsiteX66" fmla="*/ 323273 w 360218"/>
                <a:gd name="connsiteY66" fmla="*/ 4442690 h 5902036"/>
                <a:gd name="connsiteX67" fmla="*/ 314036 w 360218"/>
                <a:gd name="connsiteY67" fmla="*/ 4608945 h 5902036"/>
                <a:gd name="connsiteX68" fmla="*/ 295563 w 360218"/>
                <a:gd name="connsiteY68" fmla="*/ 4673600 h 5902036"/>
                <a:gd name="connsiteX69" fmla="*/ 286327 w 360218"/>
                <a:gd name="connsiteY69" fmla="*/ 4821381 h 5902036"/>
                <a:gd name="connsiteX70" fmla="*/ 267854 w 360218"/>
                <a:gd name="connsiteY70" fmla="*/ 4867563 h 5902036"/>
                <a:gd name="connsiteX71" fmla="*/ 249382 w 360218"/>
                <a:gd name="connsiteY71" fmla="*/ 4922981 h 5902036"/>
                <a:gd name="connsiteX72" fmla="*/ 193963 w 360218"/>
                <a:gd name="connsiteY72" fmla="*/ 5052290 h 5902036"/>
                <a:gd name="connsiteX73" fmla="*/ 193963 w 360218"/>
                <a:gd name="connsiteY73" fmla="*/ 5052290 h 5902036"/>
                <a:gd name="connsiteX74" fmla="*/ 157018 w 360218"/>
                <a:gd name="connsiteY74" fmla="*/ 5135418 h 5902036"/>
                <a:gd name="connsiteX75" fmla="*/ 138545 w 360218"/>
                <a:gd name="connsiteY75" fmla="*/ 5273963 h 5902036"/>
                <a:gd name="connsiteX76" fmla="*/ 120073 w 360218"/>
                <a:gd name="connsiteY76" fmla="*/ 5347854 h 5902036"/>
                <a:gd name="connsiteX77" fmla="*/ 101600 w 360218"/>
                <a:gd name="connsiteY77" fmla="*/ 5375563 h 5902036"/>
                <a:gd name="connsiteX78" fmla="*/ 92363 w 360218"/>
                <a:gd name="connsiteY78" fmla="*/ 5440218 h 5902036"/>
                <a:gd name="connsiteX79" fmla="*/ 64654 w 360218"/>
                <a:gd name="connsiteY79" fmla="*/ 5477163 h 5902036"/>
                <a:gd name="connsiteX80" fmla="*/ 46182 w 360218"/>
                <a:gd name="connsiteY80" fmla="*/ 5532581 h 5902036"/>
                <a:gd name="connsiteX81" fmla="*/ 9236 w 360218"/>
                <a:gd name="connsiteY81" fmla="*/ 5597236 h 5902036"/>
                <a:gd name="connsiteX82" fmla="*/ 0 w 360218"/>
                <a:gd name="connsiteY82" fmla="*/ 5634181 h 5902036"/>
                <a:gd name="connsiteX83" fmla="*/ 27709 w 360218"/>
                <a:gd name="connsiteY83" fmla="*/ 5717309 h 5902036"/>
                <a:gd name="connsiteX84" fmla="*/ 110836 w 360218"/>
                <a:gd name="connsiteY84" fmla="*/ 5837381 h 5902036"/>
                <a:gd name="connsiteX85" fmla="*/ 129309 w 360218"/>
                <a:gd name="connsiteY85" fmla="*/ 5865090 h 5902036"/>
                <a:gd name="connsiteX86" fmla="*/ 184727 w 360218"/>
                <a:gd name="connsiteY86" fmla="*/ 5902036 h 5902036"/>
                <a:gd name="connsiteX87" fmla="*/ 221673 w 360218"/>
                <a:gd name="connsiteY87" fmla="*/ 5892800 h 590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60218" h="5902036">
                  <a:moveTo>
                    <a:pt x="120073" y="0"/>
                  </a:moveTo>
                  <a:cubicBezTo>
                    <a:pt x="116994" y="21551"/>
                    <a:pt x="114415" y="43180"/>
                    <a:pt x="110836" y="64654"/>
                  </a:cubicBezTo>
                  <a:cubicBezTo>
                    <a:pt x="101545" y="120400"/>
                    <a:pt x="103439" y="97938"/>
                    <a:pt x="92363" y="147781"/>
                  </a:cubicBezTo>
                  <a:cubicBezTo>
                    <a:pt x="88957" y="163106"/>
                    <a:pt x="86657" y="178666"/>
                    <a:pt x="83127" y="193963"/>
                  </a:cubicBezTo>
                  <a:cubicBezTo>
                    <a:pt x="77418" y="218701"/>
                    <a:pt x="69633" y="242959"/>
                    <a:pt x="64654" y="267854"/>
                  </a:cubicBezTo>
                  <a:cubicBezTo>
                    <a:pt x="52718" y="327535"/>
                    <a:pt x="50199" y="405578"/>
                    <a:pt x="46182" y="461818"/>
                  </a:cubicBezTo>
                  <a:cubicBezTo>
                    <a:pt x="49261" y="504921"/>
                    <a:pt x="48678" y="548443"/>
                    <a:pt x="55418" y="591127"/>
                  </a:cubicBezTo>
                  <a:cubicBezTo>
                    <a:pt x="58004" y="607504"/>
                    <a:pt x="68225" y="621727"/>
                    <a:pt x="73891" y="637309"/>
                  </a:cubicBezTo>
                  <a:cubicBezTo>
                    <a:pt x="80545" y="655609"/>
                    <a:pt x="87640" y="673837"/>
                    <a:pt x="92363" y="692727"/>
                  </a:cubicBezTo>
                  <a:cubicBezTo>
                    <a:pt x="95442" y="705042"/>
                    <a:pt x="96599" y="718004"/>
                    <a:pt x="101600" y="729672"/>
                  </a:cubicBezTo>
                  <a:cubicBezTo>
                    <a:pt x="105973" y="739875"/>
                    <a:pt x="114566" y="747743"/>
                    <a:pt x="120073" y="757381"/>
                  </a:cubicBezTo>
                  <a:cubicBezTo>
                    <a:pt x="126904" y="769336"/>
                    <a:pt x="133431" y="781543"/>
                    <a:pt x="138545" y="794327"/>
                  </a:cubicBezTo>
                  <a:cubicBezTo>
                    <a:pt x="145777" y="812406"/>
                    <a:pt x="157018" y="849745"/>
                    <a:pt x="157018" y="849745"/>
                  </a:cubicBezTo>
                  <a:cubicBezTo>
                    <a:pt x="153939" y="877454"/>
                    <a:pt x="152365" y="905372"/>
                    <a:pt x="147782" y="932872"/>
                  </a:cubicBezTo>
                  <a:cubicBezTo>
                    <a:pt x="146181" y="942476"/>
                    <a:pt x="141220" y="951220"/>
                    <a:pt x="138545" y="960581"/>
                  </a:cubicBezTo>
                  <a:cubicBezTo>
                    <a:pt x="124934" y="1008220"/>
                    <a:pt x="132791" y="998058"/>
                    <a:pt x="110836" y="1052945"/>
                  </a:cubicBezTo>
                  <a:cubicBezTo>
                    <a:pt x="104678" y="1068339"/>
                    <a:pt x="98029" y="1083545"/>
                    <a:pt x="92363" y="1099127"/>
                  </a:cubicBezTo>
                  <a:cubicBezTo>
                    <a:pt x="85709" y="1117427"/>
                    <a:pt x="78614" y="1135655"/>
                    <a:pt x="73891" y="1154545"/>
                  </a:cubicBezTo>
                  <a:cubicBezTo>
                    <a:pt x="62292" y="1200935"/>
                    <a:pt x="68668" y="1179447"/>
                    <a:pt x="55418" y="1219200"/>
                  </a:cubicBezTo>
                  <a:cubicBezTo>
                    <a:pt x="37638" y="1343664"/>
                    <a:pt x="41940" y="1284880"/>
                    <a:pt x="55418" y="1487054"/>
                  </a:cubicBezTo>
                  <a:cubicBezTo>
                    <a:pt x="56361" y="1501206"/>
                    <a:pt x="66262" y="1584240"/>
                    <a:pt x="73891" y="1607127"/>
                  </a:cubicBezTo>
                  <a:cubicBezTo>
                    <a:pt x="78245" y="1620189"/>
                    <a:pt x="88009" y="1631010"/>
                    <a:pt x="92363" y="1644072"/>
                  </a:cubicBezTo>
                  <a:cubicBezTo>
                    <a:pt x="115349" y="1713032"/>
                    <a:pt x="105420" y="1705534"/>
                    <a:pt x="120073" y="1764145"/>
                  </a:cubicBezTo>
                  <a:cubicBezTo>
                    <a:pt x="122434" y="1773590"/>
                    <a:pt x="126948" y="1782409"/>
                    <a:pt x="129309" y="1791854"/>
                  </a:cubicBezTo>
                  <a:cubicBezTo>
                    <a:pt x="133116" y="1807084"/>
                    <a:pt x="133928" y="1823031"/>
                    <a:pt x="138545" y="1838036"/>
                  </a:cubicBezTo>
                  <a:cubicBezTo>
                    <a:pt x="146281" y="1863178"/>
                    <a:pt x="157407" y="1887154"/>
                    <a:pt x="166254" y="1911927"/>
                  </a:cubicBezTo>
                  <a:cubicBezTo>
                    <a:pt x="172803" y="1930265"/>
                    <a:pt x="178569" y="1948872"/>
                    <a:pt x="184727" y="1967345"/>
                  </a:cubicBezTo>
                  <a:cubicBezTo>
                    <a:pt x="187806" y="1976581"/>
                    <a:pt x="191602" y="1985609"/>
                    <a:pt x="193963" y="1995054"/>
                  </a:cubicBezTo>
                  <a:cubicBezTo>
                    <a:pt x="200121" y="2019684"/>
                    <a:pt x="207457" y="2044050"/>
                    <a:pt x="212436" y="2068945"/>
                  </a:cubicBezTo>
                  <a:cubicBezTo>
                    <a:pt x="217708" y="2095303"/>
                    <a:pt x="223085" y="2125992"/>
                    <a:pt x="230909" y="2152072"/>
                  </a:cubicBezTo>
                  <a:cubicBezTo>
                    <a:pt x="236504" y="2170723"/>
                    <a:pt x="244660" y="2188599"/>
                    <a:pt x="249382" y="2207490"/>
                  </a:cubicBezTo>
                  <a:cubicBezTo>
                    <a:pt x="252461" y="2219805"/>
                    <a:pt x="256129" y="2231988"/>
                    <a:pt x="258618" y="2244436"/>
                  </a:cubicBezTo>
                  <a:cubicBezTo>
                    <a:pt x="262291" y="2262800"/>
                    <a:pt x="262473" y="2281916"/>
                    <a:pt x="267854" y="2299854"/>
                  </a:cubicBezTo>
                  <a:cubicBezTo>
                    <a:pt x="271810" y="2313042"/>
                    <a:pt x="280169" y="2324485"/>
                    <a:pt x="286327" y="2336800"/>
                  </a:cubicBezTo>
                  <a:cubicBezTo>
                    <a:pt x="290447" y="2361519"/>
                    <a:pt x="298342" y="2412570"/>
                    <a:pt x="304800" y="2438400"/>
                  </a:cubicBezTo>
                  <a:cubicBezTo>
                    <a:pt x="307161" y="2447845"/>
                    <a:pt x="310957" y="2456873"/>
                    <a:pt x="314036" y="2466109"/>
                  </a:cubicBezTo>
                  <a:cubicBezTo>
                    <a:pt x="313187" y="2479687"/>
                    <a:pt x="318634" y="2595457"/>
                    <a:pt x="295563" y="2641600"/>
                  </a:cubicBezTo>
                  <a:cubicBezTo>
                    <a:pt x="290599" y="2651529"/>
                    <a:pt x="283248" y="2660073"/>
                    <a:pt x="277091" y="2669309"/>
                  </a:cubicBezTo>
                  <a:cubicBezTo>
                    <a:pt x="270933" y="2690860"/>
                    <a:pt x="265210" y="2712540"/>
                    <a:pt x="258618" y="2733963"/>
                  </a:cubicBezTo>
                  <a:cubicBezTo>
                    <a:pt x="252891" y="2752574"/>
                    <a:pt x="244867" y="2770490"/>
                    <a:pt x="240145" y="2789381"/>
                  </a:cubicBezTo>
                  <a:cubicBezTo>
                    <a:pt x="231326" y="2824660"/>
                    <a:pt x="229827" y="2837727"/>
                    <a:pt x="212436" y="2872509"/>
                  </a:cubicBezTo>
                  <a:cubicBezTo>
                    <a:pt x="207472" y="2882438"/>
                    <a:pt x="200121" y="2890982"/>
                    <a:pt x="193963" y="2900218"/>
                  </a:cubicBezTo>
                  <a:cubicBezTo>
                    <a:pt x="174752" y="2996275"/>
                    <a:pt x="175633" y="2972271"/>
                    <a:pt x="193963" y="3131127"/>
                  </a:cubicBezTo>
                  <a:cubicBezTo>
                    <a:pt x="198389" y="3169488"/>
                    <a:pt x="216739" y="3190426"/>
                    <a:pt x="230909" y="3223490"/>
                  </a:cubicBezTo>
                  <a:cubicBezTo>
                    <a:pt x="234744" y="3232439"/>
                    <a:pt x="237784" y="3241754"/>
                    <a:pt x="240145" y="3251200"/>
                  </a:cubicBezTo>
                  <a:cubicBezTo>
                    <a:pt x="243953" y="3266430"/>
                    <a:pt x="245976" y="3282056"/>
                    <a:pt x="249382" y="3297381"/>
                  </a:cubicBezTo>
                  <a:cubicBezTo>
                    <a:pt x="260946" y="3349419"/>
                    <a:pt x="254629" y="3317953"/>
                    <a:pt x="267854" y="3362036"/>
                  </a:cubicBezTo>
                  <a:cubicBezTo>
                    <a:pt x="274295" y="3383504"/>
                    <a:pt x="279886" y="3405221"/>
                    <a:pt x="286327" y="3426690"/>
                  </a:cubicBezTo>
                  <a:cubicBezTo>
                    <a:pt x="289125" y="3436016"/>
                    <a:pt x="292888" y="3445038"/>
                    <a:pt x="295563" y="3454400"/>
                  </a:cubicBezTo>
                  <a:cubicBezTo>
                    <a:pt x="299050" y="3466606"/>
                    <a:pt x="298502" y="3480324"/>
                    <a:pt x="304800" y="3491345"/>
                  </a:cubicBezTo>
                  <a:cubicBezTo>
                    <a:pt x="311281" y="3502686"/>
                    <a:pt x="323273" y="3509818"/>
                    <a:pt x="332509" y="3519054"/>
                  </a:cubicBezTo>
                  <a:cubicBezTo>
                    <a:pt x="355946" y="3589365"/>
                    <a:pt x="347163" y="3555378"/>
                    <a:pt x="360218" y="3620654"/>
                  </a:cubicBezTo>
                  <a:cubicBezTo>
                    <a:pt x="354060" y="3669915"/>
                    <a:pt x="349109" y="3719341"/>
                    <a:pt x="341745" y="3768436"/>
                  </a:cubicBezTo>
                  <a:cubicBezTo>
                    <a:pt x="339862" y="3780990"/>
                    <a:pt x="337509" y="3793713"/>
                    <a:pt x="332509" y="3805381"/>
                  </a:cubicBezTo>
                  <a:cubicBezTo>
                    <a:pt x="328136" y="3815584"/>
                    <a:pt x="320194" y="3823854"/>
                    <a:pt x="314036" y="3833090"/>
                  </a:cubicBezTo>
                  <a:cubicBezTo>
                    <a:pt x="282990" y="3926234"/>
                    <a:pt x="330364" y="3781743"/>
                    <a:pt x="295563" y="3897745"/>
                  </a:cubicBezTo>
                  <a:cubicBezTo>
                    <a:pt x="289968" y="3916396"/>
                    <a:pt x="283249" y="3934690"/>
                    <a:pt x="277091" y="3953163"/>
                  </a:cubicBezTo>
                  <a:cubicBezTo>
                    <a:pt x="274012" y="3962399"/>
                    <a:pt x="270215" y="3971427"/>
                    <a:pt x="267854" y="3980872"/>
                  </a:cubicBezTo>
                  <a:cubicBezTo>
                    <a:pt x="264775" y="3993187"/>
                    <a:pt x="262632" y="4005775"/>
                    <a:pt x="258618" y="4017818"/>
                  </a:cubicBezTo>
                  <a:cubicBezTo>
                    <a:pt x="253375" y="4033547"/>
                    <a:pt x="245967" y="4048476"/>
                    <a:pt x="240145" y="4064000"/>
                  </a:cubicBezTo>
                  <a:cubicBezTo>
                    <a:pt x="236727" y="4073116"/>
                    <a:pt x="233988" y="4082473"/>
                    <a:pt x="230909" y="4091709"/>
                  </a:cubicBezTo>
                  <a:cubicBezTo>
                    <a:pt x="233988" y="4125576"/>
                    <a:pt x="233020" y="4160058"/>
                    <a:pt x="240145" y="4193309"/>
                  </a:cubicBezTo>
                  <a:cubicBezTo>
                    <a:pt x="242471" y="4204163"/>
                    <a:pt x="253654" y="4211089"/>
                    <a:pt x="258618" y="4221018"/>
                  </a:cubicBezTo>
                  <a:cubicBezTo>
                    <a:pt x="262972" y="4229726"/>
                    <a:pt x="264436" y="4239611"/>
                    <a:pt x="267854" y="4248727"/>
                  </a:cubicBezTo>
                  <a:cubicBezTo>
                    <a:pt x="273676" y="4264251"/>
                    <a:pt x="281084" y="4279180"/>
                    <a:pt x="286327" y="4294909"/>
                  </a:cubicBezTo>
                  <a:cubicBezTo>
                    <a:pt x="290341" y="4306952"/>
                    <a:pt x="291915" y="4319695"/>
                    <a:pt x="295563" y="4331854"/>
                  </a:cubicBezTo>
                  <a:cubicBezTo>
                    <a:pt x="323009" y="4423339"/>
                    <a:pt x="307901" y="4350464"/>
                    <a:pt x="323273" y="4442690"/>
                  </a:cubicBezTo>
                  <a:cubicBezTo>
                    <a:pt x="320194" y="4498108"/>
                    <a:pt x="319061" y="4553669"/>
                    <a:pt x="314036" y="4608945"/>
                  </a:cubicBezTo>
                  <a:cubicBezTo>
                    <a:pt x="312586" y="4624895"/>
                    <a:pt x="301031" y="4657196"/>
                    <a:pt x="295563" y="4673600"/>
                  </a:cubicBezTo>
                  <a:cubicBezTo>
                    <a:pt x="292484" y="4722860"/>
                    <a:pt x="293307" y="4772521"/>
                    <a:pt x="286327" y="4821381"/>
                  </a:cubicBezTo>
                  <a:cubicBezTo>
                    <a:pt x="283982" y="4837794"/>
                    <a:pt x="273520" y="4851981"/>
                    <a:pt x="267854" y="4867563"/>
                  </a:cubicBezTo>
                  <a:cubicBezTo>
                    <a:pt x="261200" y="4885863"/>
                    <a:pt x="254105" y="4904091"/>
                    <a:pt x="249382" y="4922981"/>
                  </a:cubicBezTo>
                  <a:cubicBezTo>
                    <a:pt x="231796" y="4993321"/>
                    <a:pt x="245822" y="4948573"/>
                    <a:pt x="193963" y="5052290"/>
                  </a:cubicBezTo>
                  <a:lnTo>
                    <a:pt x="193963" y="5052290"/>
                  </a:lnTo>
                  <a:cubicBezTo>
                    <a:pt x="171981" y="5118240"/>
                    <a:pt x="186292" y="5091507"/>
                    <a:pt x="157018" y="5135418"/>
                  </a:cubicBezTo>
                  <a:cubicBezTo>
                    <a:pt x="154768" y="5153419"/>
                    <a:pt x="142797" y="5252701"/>
                    <a:pt x="138545" y="5273963"/>
                  </a:cubicBezTo>
                  <a:cubicBezTo>
                    <a:pt x="133566" y="5298858"/>
                    <a:pt x="134156" y="5326730"/>
                    <a:pt x="120073" y="5347854"/>
                  </a:cubicBezTo>
                  <a:lnTo>
                    <a:pt x="101600" y="5375563"/>
                  </a:lnTo>
                  <a:cubicBezTo>
                    <a:pt x="98521" y="5397115"/>
                    <a:pt x="99803" y="5419758"/>
                    <a:pt x="92363" y="5440218"/>
                  </a:cubicBezTo>
                  <a:cubicBezTo>
                    <a:pt x="87102" y="5454685"/>
                    <a:pt x="71538" y="5463394"/>
                    <a:pt x="64654" y="5477163"/>
                  </a:cubicBezTo>
                  <a:cubicBezTo>
                    <a:pt x="55946" y="5494579"/>
                    <a:pt x="56983" y="5516380"/>
                    <a:pt x="46182" y="5532581"/>
                  </a:cubicBezTo>
                  <a:cubicBezTo>
                    <a:pt x="20071" y="5571746"/>
                    <a:pt x="32673" y="5550361"/>
                    <a:pt x="9236" y="5597236"/>
                  </a:cubicBezTo>
                  <a:cubicBezTo>
                    <a:pt x="6157" y="5609551"/>
                    <a:pt x="0" y="5621487"/>
                    <a:pt x="0" y="5634181"/>
                  </a:cubicBezTo>
                  <a:cubicBezTo>
                    <a:pt x="0" y="5686647"/>
                    <a:pt x="5404" y="5682258"/>
                    <a:pt x="27709" y="5717309"/>
                  </a:cubicBezTo>
                  <a:cubicBezTo>
                    <a:pt x="119543" y="5861618"/>
                    <a:pt x="31853" y="5732071"/>
                    <a:pt x="110836" y="5837381"/>
                  </a:cubicBezTo>
                  <a:cubicBezTo>
                    <a:pt x="117496" y="5846262"/>
                    <a:pt x="120955" y="5857780"/>
                    <a:pt x="129309" y="5865090"/>
                  </a:cubicBezTo>
                  <a:cubicBezTo>
                    <a:pt x="146017" y="5879710"/>
                    <a:pt x="184727" y="5902036"/>
                    <a:pt x="184727" y="5902036"/>
                  </a:cubicBezTo>
                  <a:lnTo>
                    <a:pt x="221673" y="58928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Forma Livre 22"/>
            <p:cNvSpPr/>
            <p:nvPr/>
          </p:nvSpPr>
          <p:spPr>
            <a:xfrm>
              <a:off x="7736775" y="618950"/>
              <a:ext cx="360218" cy="5902036"/>
            </a:xfrm>
            <a:custGeom>
              <a:avLst/>
              <a:gdLst>
                <a:gd name="connsiteX0" fmla="*/ 120073 w 360218"/>
                <a:gd name="connsiteY0" fmla="*/ 0 h 5902036"/>
                <a:gd name="connsiteX1" fmla="*/ 110836 w 360218"/>
                <a:gd name="connsiteY1" fmla="*/ 64654 h 5902036"/>
                <a:gd name="connsiteX2" fmla="*/ 92363 w 360218"/>
                <a:gd name="connsiteY2" fmla="*/ 147781 h 5902036"/>
                <a:gd name="connsiteX3" fmla="*/ 83127 w 360218"/>
                <a:gd name="connsiteY3" fmla="*/ 193963 h 5902036"/>
                <a:gd name="connsiteX4" fmla="*/ 64654 w 360218"/>
                <a:gd name="connsiteY4" fmla="*/ 267854 h 5902036"/>
                <a:gd name="connsiteX5" fmla="*/ 46182 w 360218"/>
                <a:gd name="connsiteY5" fmla="*/ 461818 h 5902036"/>
                <a:gd name="connsiteX6" fmla="*/ 55418 w 360218"/>
                <a:gd name="connsiteY6" fmla="*/ 591127 h 5902036"/>
                <a:gd name="connsiteX7" fmla="*/ 73891 w 360218"/>
                <a:gd name="connsiteY7" fmla="*/ 637309 h 5902036"/>
                <a:gd name="connsiteX8" fmla="*/ 92363 w 360218"/>
                <a:gd name="connsiteY8" fmla="*/ 692727 h 5902036"/>
                <a:gd name="connsiteX9" fmla="*/ 101600 w 360218"/>
                <a:gd name="connsiteY9" fmla="*/ 729672 h 5902036"/>
                <a:gd name="connsiteX10" fmla="*/ 120073 w 360218"/>
                <a:gd name="connsiteY10" fmla="*/ 757381 h 5902036"/>
                <a:gd name="connsiteX11" fmla="*/ 138545 w 360218"/>
                <a:gd name="connsiteY11" fmla="*/ 794327 h 5902036"/>
                <a:gd name="connsiteX12" fmla="*/ 157018 w 360218"/>
                <a:gd name="connsiteY12" fmla="*/ 849745 h 5902036"/>
                <a:gd name="connsiteX13" fmla="*/ 147782 w 360218"/>
                <a:gd name="connsiteY13" fmla="*/ 932872 h 5902036"/>
                <a:gd name="connsiteX14" fmla="*/ 138545 w 360218"/>
                <a:gd name="connsiteY14" fmla="*/ 960581 h 5902036"/>
                <a:gd name="connsiteX15" fmla="*/ 110836 w 360218"/>
                <a:gd name="connsiteY15" fmla="*/ 1052945 h 5902036"/>
                <a:gd name="connsiteX16" fmla="*/ 92363 w 360218"/>
                <a:gd name="connsiteY16" fmla="*/ 1099127 h 5902036"/>
                <a:gd name="connsiteX17" fmla="*/ 73891 w 360218"/>
                <a:gd name="connsiteY17" fmla="*/ 1154545 h 5902036"/>
                <a:gd name="connsiteX18" fmla="*/ 55418 w 360218"/>
                <a:gd name="connsiteY18" fmla="*/ 1219200 h 5902036"/>
                <a:gd name="connsiteX19" fmla="*/ 55418 w 360218"/>
                <a:gd name="connsiteY19" fmla="*/ 1487054 h 5902036"/>
                <a:gd name="connsiteX20" fmla="*/ 73891 w 360218"/>
                <a:gd name="connsiteY20" fmla="*/ 1607127 h 5902036"/>
                <a:gd name="connsiteX21" fmla="*/ 92363 w 360218"/>
                <a:gd name="connsiteY21" fmla="*/ 1644072 h 5902036"/>
                <a:gd name="connsiteX22" fmla="*/ 120073 w 360218"/>
                <a:gd name="connsiteY22" fmla="*/ 1764145 h 5902036"/>
                <a:gd name="connsiteX23" fmla="*/ 129309 w 360218"/>
                <a:gd name="connsiteY23" fmla="*/ 1791854 h 5902036"/>
                <a:gd name="connsiteX24" fmla="*/ 138545 w 360218"/>
                <a:gd name="connsiteY24" fmla="*/ 1838036 h 5902036"/>
                <a:gd name="connsiteX25" fmla="*/ 166254 w 360218"/>
                <a:gd name="connsiteY25" fmla="*/ 1911927 h 5902036"/>
                <a:gd name="connsiteX26" fmla="*/ 184727 w 360218"/>
                <a:gd name="connsiteY26" fmla="*/ 1967345 h 5902036"/>
                <a:gd name="connsiteX27" fmla="*/ 193963 w 360218"/>
                <a:gd name="connsiteY27" fmla="*/ 1995054 h 5902036"/>
                <a:gd name="connsiteX28" fmla="*/ 212436 w 360218"/>
                <a:gd name="connsiteY28" fmla="*/ 2068945 h 5902036"/>
                <a:gd name="connsiteX29" fmla="*/ 230909 w 360218"/>
                <a:gd name="connsiteY29" fmla="*/ 2152072 h 5902036"/>
                <a:gd name="connsiteX30" fmla="*/ 249382 w 360218"/>
                <a:gd name="connsiteY30" fmla="*/ 2207490 h 5902036"/>
                <a:gd name="connsiteX31" fmla="*/ 258618 w 360218"/>
                <a:gd name="connsiteY31" fmla="*/ 2244436 h 5902036"/>
                <a:gd name="connsiteX32" fmla="*/ 267854 w 360218"/>
                <a:gd name="connsiteY32" fmla="*/ 2299854 h 5902036"/>
                <a:gd name="connsiteX33" fmla="*/ 286327 w 360218"/>
                <a:gd name="connsiteY33" fmla="*/ 2336800 h 5902036"/>
                <a:gd name="connsiteX34" fmla="*/ 304800 w 360218"/>
                <a:gd name="connsiteY34" fmla="*/ 2438400 h 5902036"/>
                <a:gd name="connsiteX35" fmla="*/ 314036 w 360218"/>
                <a:gd name="connsiteY35" fmla="*/ 2466109 h 5902036"/>
                <a:gd name="connsiteX36" fmla="*/ 295563 w 360218"/>
                <a:gd name="connsiteY36" fmla="*/ 2641600 h 5902036"/>
                <a:gd name="connsiteX37" fmla="*/ 277091 w 360218"/>
                <a:gd name="connsiteY37" fmla="*/ 2669309 h 5902036"/>
                <a:gd name="connsiteX38" fmla="*/ 258618 w 360218"/>
                <a:gd name="connsiteY38" fmla="*/ 2733963 h 5902036"/>
                <a:gd name="connsiteX39" fmla="*/ 240145 w 360218"/>
                <a:gd name="connsiteY39" fmla="*/ 2789381 h 5902036"/>
                <a:gd name="connsiteX40" fmla="*/ 212436 w 360218"/>
                <a:gd name="connsiteY40" fmla="*/ 2872509 h 5902036"/>
                <a:gd name="connsiteX41" fmla="*/ 193963 w 360218"/>
                <a:gd name="connsiteY41" fmla="*/ 2900218 h 5902036"/>
                <a:gd name="connsiteX42" fmla="*/ 193963 w 360218"/>
                <a:gd name="connsiteY42" fmla="*/ 3131127 h 5902036"/>
                <a:gd name="connsiteX43" fmla="*/ 230909 w 360218"/>
                <a:gd name="connsiteY43" fmla="*/ 3223490 h 5902036"/>
                <a:gd name="connsiteX44" fmla="*/ 240145 w 360218"/>
                <a:gd name="connsiteY44" fmla="*/ 3251200 h 5902036"/>
                <a:gd name="connsiteX45" fmla="*/ 249382 w 360218"/>
                <a:gd name="connsiteY45" fmla="*/ 3297381 h 5902036"/>
                <a:gd name="connsiteX46" fmla="*/ 267854 w 360218"/>
                <a:gd name="connsiteY46" fmla="*/ 3362036 h 5902036"/>
                <a:gd name="connsiteX47" fmla="*/ 286327 w 360218"/>
                <a:gd name="connsiteY47" fmla="*/ 3426690 h 5902036"/>
                <a:gd name="connsiteX48" fmla="*/ 295563 w 360218"/>
                <a:gd name="connsiteY48" fmla="*/ 3454400 h 5902036"/>
                <a:gd name="connsiteX49" fmla="*/ 304800 w 360218"/>
                <a:gd name="connsiteY49" fmla="*/ 3491345 h 5902036"/>
                <a:gd name="connsiteX50" fmla="*/ 332509 w 360218"/>
                <a:gd name="connsiteY50" fmla="*/ 3519054 h 5902036"/>
                <a:gd name="connsiteX51" fmla="*/ 360218 w 360218"/>
                <a:gd name="connsiteY51" fmla="*/ 3620654 h 5902036"/>
                <a:gd name="connsiteX52" fmla="*/ 341745 w 360218"/>
                <a:gd name="connsiteY52" fmla="*/ 3768436 h 5902036"/>
                <a:gd name="connsiteX53" fmla="*/ 332509 w 360218"/>
                <a:gd name="connsiteY53" fmla="*/ 3805381 h 5902036"/>
                <a:gd name="connsiteX54" fmla="*/ 314036 w 360218"/>
                <a:gd name="connsiteY54" fmla="*/ 3833090 h 5902036"/>
                <a:gd name="connsiteX55" fmla="*/ 295563 w 360218"/>
                <a:gd name="connsiteY55" fmla="*/ 3897745 h 5902036"/>
                <a:gd name="connsiteX56" fmla="*/ 277091 w 360218"/>
                <a:gd name="connsiteY56" fmla="*/ 3953163 h 5902036"/>
                <a:gd name="connsiteX57" fmla="*/ 267854 w 360218"/>
                <a:gd name="connsiteY57" fmla="*/ 3980872 h 5902036"/>
                <a:gd name="connsiteX58" fmla="*/ 258618 w 360218"/>
                <a:gd name="connsiteY58" fmla="*/ 4017818 h 5902036"/>
                <a:gd name="connsiteX59" fmla="*/ 240145 w 360218"/>
                <a:gd name="connsiteY59" fmla="*/ 4064000 h 5902036"/>
                <a:gd name="connsiteX60" fmla="*/ 230909 w 360218"/>
                <a:gd name="connsiteY60" fmla="*/ 4091709 h 5902036"/>
                <a:gd name="connsiteX61" fmla="*/ 240145 w 360218"/>
                <a:gd name="connsiteY61" fmla="*/ 4193309 h 5902036"/>
                <a:gd name="connsiteX62" fmla="*/ 258618 w 360218"/>
                <a:gd name="connsiteY62" fmla="*/ 4221018 h 5902036"/>
                <a:gd name="connsiteX63" fmla="*/ 267854 w 360218"/>
                <a:gd name="connsiteY63" fmla="*/ 4248727 h 5902036"/>
                <a:gd name="connsiteX64" fmla="*/ 286327 w 360218"/>
                <a:gd name="connsiteY64" fmla="*/ 4294909 h 5902036"/>
                <a:gd name="connsiteX65" fmla="*/ 295563 w 360218"/>
                <a:gd name="connsiteY65" fmla="*/ 4331854 h 5902036"/>
                <a:gd name="connsiteX66" fmla="*/ 323273 w 360218"/>
                <a:gd name="connsiteY66" fmla="*/ 4442690 h 5902036"/>
                <a:gd name="connsiteX67" fmla="*/ 314036 w 360218"/>
                <a:gd name="connsiteY67" fmla="*/ 4608945 h 5902036"/>
                <a:gd name="connsiteX68" fmla="*/ 295563 w 360218"/>
                <a:gd name="connsiteY68" fmla="*/ 4673600 h 5902036"/>
                <a:gd name="connsiteX69" fmla="*/ 286327 w 360218"/>
                <a:gd name="connsiteY69" fmla="*/ 4821381 h 5902036"/>
                <a:gd name="connsiteX70" fmla="*/ 267854 w 360218"/>
                <a:gd name="connsiteY70" fmla="*/ 4867563 h 5902036"/>
                <a:gd name="connsiteX71" fmla="*/ 249382 w 360218"/>
                <a:gd name="connsiteY71" fmla="*/ 4922981 h 5902036"/>
                <a:gd name="connsiteX72" fmla="*/ 193963 w 360218"/>
                <a:gd name="connsiteY72" fmla="*/ 5052290 h 5902036"/>
                <a:gd name="connsiteX73" fmla="*/ 193963 w 360218"/>
                <a:gd name="connsiteY73" fmla="*/ 5052290 h 5902036"/>
                <a:gd name="connsiteX74" fmla="*/ 157018 w 360218"/>
                <a:gd name="connsiteY74" fmla="*/ 5135418 h 5902036"/>
                <a:gd name="connsiteX75" fmla="*/ 138545 w 360218"/>
                <a:gd name="connsiteY75" fmla="*/ 5273963 h 5902036"/>
                <a:gd name="connsiteX76" fmla="*/ 120073 w 360218"/>
                <a:gd name="connsiteY76" fmla="*/ 5347854 h 5902036"/>
                <a:gd name="connsiteX77" fmla="*/ 101600 w 360218"/>
                <a:gd name="connsiteY77" fmla="*/ 5375563 h 5902036"/>
                <a:gd name="connsiteX78" fmla="*/ 92363 w 360218"/>
                <a:gd name="connsiteY78" fmla="*/ 5440218 h 5902036"/>
                <a:gd name="connsiteX79" fmla="*/ 64654 w 360218"/>
                <a:gd name="connsiteY79" fmla="*/ 5477163 h 5902036"/>
                <a:gd name="connsiteX80" fmla="*/ 46182 w 360218"/>
                <a:gd name="connsiteY80" fmla="*/ 5532581 h 5902036"/>
                <a:gd name="connsiteX81" fmla="*/ 9236 w 360218"/>
                <a:gd name="connsiteY81" fmla="*/ 5597236 h 5902036"/>
                <a:gd name="connsiteX82" fmla="*/ 0 w 360218"/>
                <a:gd name="connsiteY82" fmla="*/ 5634181 h 5902036"/>
                <a:gd name="connsiteX83" fmla="*/ 27709 w 360218"/>
                <a:gd name="connsiteY83" fmla="*/ 5717309 h 5902036"/>
                <a:gd name="connsiteX84" fmla="*/ 110836 w 360218"/>
                <a:gd name="connsiteY84" fmla="*/ 5837381 h 5902036"/>
                <a:gd name="connsiteX85" fmla="*/ 129309 w 360218"/>
                <a:gd name="connsiteY85" fmla="*/ 5865090 h 5902036"/>
                <a:gd name="connsiteX86" fmla="*/ 184727 w 360218"/>
                <a:gd name="connsiteY86" fmla="*/ 5902036 h 5902036"/>
                <a:gd name="connsiteX87" fmla="*/ 221673 w 360218"/>
                <a:gd name="connsiteY87" fmla="*/ 5892800 h 590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60218" h="5902036">
                  <a:moveTo>
                    <a:pt x="120073" y="0"/>
                  </a:moveTo>
                  <a:cubicBezTo>
                    <a:pt x="116994" y="21551"/>
                    <a:pt x="114415" y="43180"/>
                    <a:pt x="110836" y="64654"/>
                  </a:cubicBezTo>
                  <a:cubicBezTo>
                    <a:pt x="101545" y="120400"/>
                    <a:pt x="103439" y="97938"/>
                    <a:pt x="92363" y="147781"/>
                  </a:cubicBezTo>
                  <a:cubicBezTo>
                    <a:pt x="88957" y="163106"/>
                    <a:pt x="86657" y="178666"/>
                    <a:pt x="83127" y="193963"/>
                  </a:cubicBezTo>
                  <a:cubicBezTo>
                    <a:pt x="77418" y="218701"/>
                    <a:pt x="69633" y="242959"/>
                    <a:pt x="64654" y="267854"/>
                  </a:cubicBezTo>
                  <a:cubicBezTo>
                    <a:pt x="52718" y="327535"/>
                    <a:pt x="50199" y="405578"/>
                    <a:pt x="46182" y="461818"/>
                  </a:cubicBezTo>
                  <a:cubicBezTo>
                    <a:pt x="49261" y="504921"/>
                    <a:pt x="48678" y="548443"/>
                    <a:pt x="55418" y="591127"/>
                  </a:cubicBezTo>
                  <a:cubicBezTo>
                    <a:pt x="58004" y="607504"/>
                    <a:pt x="68225" y="621727"/>
                    <a:pt x="73891" y="637309"/>
                  </a:cubicBezTo>
                  <a:cubicBezTo>
                    <a:pt x="80545" y="655609"/>
                    <a:pt x="87640" y="673837"/>
                    <a:pt x="92363" y="692727"/>
                  </a:cubicBezTo>
                  <a:cubicBezTo>
                    <a:pt x="95442" y="705042"/>
                    <a:pt x="96599" y="718004"/>
                    <a:pt x="101600" y="729672"/>
                  </a:cubicBezTo>
                  <a:cubicBezTo>
                    <a:pt x="105973" y="739875"/>
                    <a:pt x="114566" y="747743"/>
                    <a:pt x="120073" y="757381"/>
                  </a:cubicBezTo>
                  <a:cubicBezTo>
                    <a:pt x="126904" y="769336"/>
                    <a:pt x="133431" y="781543"/>
                    <a:pt x="138545" y="794327"/>
                  </a:cubicBezTo>
                  <a:cubicBezTo>
                    <a:pt x="145777" y="812406"/>
                    <a:pt x="157018" y="849745"/>
                    <a:pt x="157018" y="849745"/>
                  </a:cubicBezTo>
                  <a:cubicBezTo>
                    <a:pt x="153939" y="877454"/>
                    <a:pt x="152365" y="905372"/>
                    <a:pt x="147782" y="932872"/>
                  </a:cubicBezTo>
                  <a:cubicBezTo>
                    <a:pt x="146181" y="942476"/>
                    <a:pt x="141220" y="951220"/>
                    <a:pt x="138545" y="960581"/>
                  </a:cubicBezTo>
                  <a:cubicBezTo>
                    <a:pt x="124934" y="1008220"/>
                    <a:pt x="132791" y="998058"/>
                    <a:pt x="110836" y="1052945"/>
                  </a:cubicBezTo>
                  <a:cubicBezTo>
                    <a:pt x="104678" y="1068339"/>
                    <a:pt x="98029" y="1083545"/>
                    <a:pt x="92363" y="1099127"/>
                  </a:cubicBezTo>
                  <a:cubicBezTo>
                    <a:pt x="85709" y="1117427"/>
                    <a:pt x="78614" y="1135655"/>
                    <a:pt x="73891" y="1154545"/>
                  </a:cubicBezTo>
                  <a:cubicBezTo>
                    <a:pt x="62292" y="1200935"/>
                    <a:pt x="68668" y="1179447"/>
                    <a:pt x="55418" y="1219200"/>
                  </a:cubicBezTo>
                  <a:cubicBezTo>
                    <a:pt x="37638" y="1343664"/>
                    <a:pt x="41940" y="1284880"/>
                    <a:pt x="55418" y="1487054"/>
                  </a:cubicBezTo>
                  <a:cubicBezTo>
                    <a:pt x="56361" y="1501206"/>
                    <a:pt x="66262" y="1584240"/>
                    <a:pt x="73891" y="1607127"/>
                  </a:cubicBezTo>
                  <a:cubicBezTo>
                    <a:pt x="78245" y="1620189"/>
                    <a:pt x="88009" y="1631010"/>
                    <a:pt x="92363" y="1644072"/>
                  </a:cubicBezTo>
                  <a:cubicBezTo>
                    <a:pt x="115349" y="1713032"/>
                    <a:pt x="105420" y="1705534"/>
                    <a:pt x="120073" y="1764145"/>
                  </a:cubicBezTo>
                  <a:cubicBezTo>
                    <a:pt x="122434" y="1773590"/>
                    <a:pt x="126948" y="1782409"/>
                    <a:pt x="129309" y="1791854"/>
                  </a:cubicBezTo>
                  <a:cubicBezTo>
                    <a:pt x="133116" y="1807084"/>
                    <a:pt x="133928" y="1823031"/>
                    <a:pt x="138545" y="1838036"/>
                  </a:cubicBezTo>
                  <a:cubicBezTo>
                    <a:pt x="146281" y="1863178"/>
                    <a:pt x="157407" y="1887154"/>
                    <a:pt x="166254" y="1911927"/>
                  </a:cubicBezTo>
                  <a:cubicBezTo>
                    <a:pt x="172803" y="1930265"/>
                    <a:pt x="178569" y="1948872"/>
                    <a:pt x="184727" y="1967345"/>
                  </a:cubicBezTo>
                  <a:cubicBezTo>
                    <a:pt x="187806" y="1976581"/>
                    <a:pt x="191602" y="1985609"/>
                    <a:pt x="193963" y="1995054"/>
                  </a:cubicBezTo>
                  <a:cubicBezTo>
                    <a:pt x="200121" y="2019684"/>
                    <a:pt x="207457" y="2044050"/>
                    <a:pt x="212436" y="2068945"/>
                  </a:cubicBezTo>
                  <a:cubicBezTo>
                    <a:pt x="217708" y="2095303"/>
                    <a:pt x="223085" y="2125992"/>
                    <a:pt x="230909" y="2152072"/>
                  </a:cubicBezTo>
                  <a:cubicBezTo>
                    <a:pt x="236504" y="2170723"/>
                    <a:pt x="244660" y="2188599"/>
                    <a:pt x="249382" y="2207490"/>
                  </a:cubicBezTo>
                  <a:cubicBezTo>
                    <a:pt x="252461" y="2219805"/>
                    <a:pt x="256129" y="2231988"/>
                    <a:pt x="258618" y="2244436"/>
                  </a:cubicBezTo>
                  <a:cubicBezTo>
                    <a:pt x="262291" y="2262800"/>
                    <a:pt x="262473" y="2281916"/>
                    <a:pt x="267854" y="2299854"/>
                  </a:cubicBezTo>
                  <a:cubicBezTo>
                    <a:pt x="271810" y="2313042"/>
                    <a:pt x="280169" y="2324485"/>
                    <a:pt x="286327" y="2336800"/>
                  </a:cubicBezTo>
                  <a:cubicBezTo>
                    <a:pt x="290447" y="2361519"/>
                    <a:pt x="298342" y="2412570"/>
                    <a:pt x="304800" y="2438400"/>
                  </a:cubicBezTo>
                  <a:cubicBezTo>
                    <a:pt x="307161" y="2447845"/>
                    <a:pt x="310957" y="2456873"/>
                    <a:pt x="314036" y="2466109"/>
                  </a:cubicBezTo>
                  <a:cubicBezTo>
                    <a:pt x="313187" y="2479687"/>
                    <a:pt x="318634" y="2595457"/>
                    <a:pt x="295563" y="2641600"/>
                  </a:cubicBezTo>
                  <a:cubicBezTo>
                    <a:pt x="290599" y="2651529"/>
                    <a:pt x="283248" y="2660073"/>
                    <a:pt x="277091" y="2669309"/>
                  </a:cubicBezTo>
                  <a:cubicBezTo>
                    <a:pt x="270933" y="2690860"/>
                    <a:pt x="265210" y="2712540"/>
                    <a:pt x="258618" y="2733963"/>
                  </a:cubicBezTo>
                  <a:cubicBezTo>
                    <a:pt x="252891" y="2752574"/>
                    <a:pt x="244867" y="2770490"/>
                    <a:pt x="240145" y="2789381"/>
                  </a:cubicBezTo>
                  <a:cubicBezTo>
                    <a:pt x="231326" y="2824660"/>
                    <a:pt x="229827" y="2837727"/>
                    <a:pt x="212436" y="2872509"/>
                  </a:cubicBezTo>
                  <a:cubicBezTo>
                    <a:pt x="207472" y="2882438"/>
                    <a:pt x="200121" y="2890982"/>
                    <a:pt x="193963" y="2900218"/>
                  </a:cubicBezTo>
                  <a:cubicBezTo>
                    <a:pt x="174752" y="2996275"/>
                    <a:pt x="175633" y="2972271"/>
                    <a:pt x="193963" y="3131127"/>
                  </a:cubicBezTo>
                  <a:cubicBezTo>
                    <a:pt x="198389" y="3169488"/>
                    <a:pt x="216739" y="3190426"/>
                    <a:pt x="230909" y="3223490"/>
                  </a:cubicBezTo>
                  <a:cubicBezTo>
                    <a:pt x="234744" y="3232439"/>
                    <a:pt x="237784" y="3241754"/>
                    <a:pt x="240145" y="3251200"/>
                  </a:cubicBezTo>
                  <a:cubicBezTo>
                    <a:pt x="243953" y="3266430"/>
                    <a:pt x="245976" y="3282056"/>
                    <a:pt x="249382" y="3297381"/>
                  </a:cubicBezTo>
                  <a:cubicBezTo>
                    <a:pt x="260946" y="3349419"/>
                    <a:pt x="254629" y="3317953"/>
                    <a:pt x="267854" y="3362036"/>
                  </a:cubicBezTo>
                  <a:cubicBezTo>
                    <a:pt x="274295" y="3383504"/>
                    <a:pt x="279886" y="3405221"/>
                    <a:pt x="286327" y="3426690"/>
                  </a:cubicBezTo>
                  <a:cubicBezTo>
                    <a:pt x="289125" y="3436016"/>
                    <a:pt x="292888" y="3445038"/>
                    <a:pt x="295563" y="3454400"/>
                  </a:cubicBezTo>
                  <a:cubicBezTo>
                    <a:pt x="299050" y="3466606"/>
                    <a:pt x="298502" y="3480324"/>
                    <a:pt x="304800" y="3491345"/>
                  </a:cubicBezTo>
                  <a:cubicBezTo>
                    <a:pt x="311281" y="3502686"/>
                    <a:pt x="323273" y="3509818"/>
                    <a:pt x="332509" y="3519054"/>
                  </a:cubicBezTo>
                  <a:cubicBezTo>
                    <a:pt x="355946" y="3589365"/>
                    <a:pt x="347163" y="3555378"/>
                    <a:pt x="360218" y="3620654"/>
                  </a:cubicBezTo>
                  <a:cubicBezTo>
                    <a:pt x="354060" y="3669915"/>
                    <a:pt x="349109" y="3719341"/>
                    <a:pt x="341745" y="3768436"/>
                  </a:cubicBezTo>
                  <a:cubicBezTo>
                    <a:pt x="339862" y="3780990"/>
                    <a:pt x="337509" y="3793713"/>
                    <a:pt x="332509" y="3805381"/>
                  </a:cubicBezTo>
                  <a:cubicBezTo>
                    <a:pt x="328136" y="3815584"/>
                    <a:pt x="320194" y="3823854"/>
                    <a:pt x="314036" y="3833090"/>
                  </a:cubicBezTo>
                  <a:cubicBezTo>
                    <a:pt x="282990" y="3926234"/>
                    <a:pt x="330364" y="3781743"/>
                    <a:pt x="295563" y="3897745"/>
                  </a:cubicBezTo>
                  <a:cubicBezTo>
                    <a:pt x="289968" y="3916396"/>
                    <a:pt x="283249" y="3934690"/>
                    <a:pt x="277091" y="3953163"/>
                  </a:cubicBezTo>
                  <a:cubicBezTo>
                    <a:pt x="274012" y="3962399"/>
                    <a:pt x="270215" y="3971427"/>
                    <a:pt x="267854" y="3980872"/>
                  </a:cubicBezTo>
                  <a:cubicBezTo>
                    <a:pt x="264775" y="3993187"/>
                    <a:pt x="262632" y="4005775"/>
                    <a:pt x="258618" y="4017818"/>
                  </a:cubicBezTo>
                  <a:cubicBezTo>
                    <a:pt x="253375" y="4033547"/>
                    <a:pt x="245967" y="4048476"/>
                    <a:pt x="240145" y="4064000"/>
                  </a:cubicBezTo>
                  <a:cubicBezTo>
                    <a:pt x="236727" y="4073116"/>
                    <a:pt x="233988" y="4082473"/>
                    <a:pt x="230909" y="4091709"/>
                  </a:cubicBezTo>
                  <a:cubicBezTo>
                    <a:pt x="233988" y="4125576"/>
                    <a:pt x="233020" y="4160058"/>
                    <a:pt x="240145" y="4193309"/>
                  </a:cubicBezTo>
                  <a:cubicBezTo>
                    <a:pt x="242471" y="4204163"/>
                    <a:pt x="253654" y="4211089"/>
                    <a:pt x="258618" y="4221018"/>
                  </a:cubicBezTo>
                  <a:cubicBezTo>
                    <a:pt x="262972" y="4229726"/>
                    <a:pt x="264436" y="4239611"/>
                    <a:pt x="267854" y="4248727"/>
                  </a:cubicBezTo>
                  <a:cubicBezTo>
                    <a:pt x="273676" y="4264251"/>
                    <a:pt x="281084" y="4279180"/>
                    <a:pt x="286327" y="4294909"/>
                  </a:cubicBezTo>
                  <a:cubicBezTo>
                    <a:pt x="290341" y="4306952"/>
                    <a:pt x="291915" y="4319695"/>
                    <a:pt x="295563" y="4331854"/>
                  </a:cubicBezTo>
                  <a:cubicBezTo>
                    <a:pt x="323009" y="4423339"/>
                    <a:pt x="307901" y="4350464"/>
                    <a:pt x="323273" y="4442690"/>
                  </a:cubicBezTo>
                  <a:cubicBezTo>
                    <a:pt x="320194" y="4498108"/>
                    <a:pt x="319061" y="4553669"/>
                    <a:pt x="314036" y="4608945"/>
                  </a:cubicBezTo>
                  <a:cubicBezTo>
                    <a:pt x="312586" y="4624895"/>
                    <a:pt x="301031" y="4657196"/>
                    <a:pt x="295563" y="4673600"/>
                  </a:cubicBezTo>
                  <a:cubicBezTo>
                    <a:pt x="292484" y="4722860"/>
                    <a:pt x="293307" y="4772521"/>
                    <a:pt x="286327" y="4821381"/>
                  </a:cubicBezTo>
                  <a:cubicBezTo>
                    <a:pt x="283982" y="4837794"/>
                    <a:pt x="273520" y="4851981"/>
                    <a:pt x="267854" y="4867563"/>
                  </a:cubicBezTo>
                  <a:cubicBezTo>
                    <a:pt x="261200" y="4885863"/>
                    <a:pt x="254105" y="4904091"/>
                    <a:pt x="249382" y="4922981"/>
                  </a:cubicBezTo>
                  <a:cubicBezTo>
                    <a:pt x="231796" y="4993321"/>
                    <a:pt x="245822" y="4948573"/>
                    <a:pt x="193963" y="5052290"/>
                  </a:cubicBezTo>
                  <a:lnTo>
                    <a:pt x="193963" y="5052290"/>
                  </a:lnTo>
                  <a:cubicBezTo>
                    <a:pt x="171981" y="5118240"/>
                    <a:pt x="186292" y="5091507"/>
                    <a:pt x="157018" y="5135418"/>
                  </a:cubicBezTo>
                  <a:cubicBezTo>
                    <a:pt x="154768" y="5153419"/>
                    <a:pt x="142797" y="5252701"/>
                    <a:pt x="138545" y="5273963"/>
                  </a:cubicBezTo>
                  <a:cubicBezTo>
                    <a:pt x="133566" y="5298858"/>
                    <a:pt x="134156" y="5326730"/>
                    <a:pt x="120073" y="5347854"/>
                  </a:cubicBezTo>
                  <a:lnTo>
                    <a:pt x="101600" y="5375563"/>
                  </a:lnTo>
                  <a:cubicBezTo>
                    <a:pt x="98521" y="5397115"/>
                    <a:pt x="99803" y="5419758"/>
                    <a:pt x="92363" y="5440218"/>
                  </a:cubicBezTo>
                  <a:cubicBezTo>
                    <a:pt x="87102" y="5454685"/>
                    <a:pt x="71538" y="5463394"/>
                    <a:pt x="64654" y="5477163"/>
                  </a:cubicBezTo>
                  <a:cubicBezTo>
                    <a:pt x="55946" y="5494579"/>
                    <a:pt x="56983" y="5516380"/>
                    <a:pt x="46182" y="5532581"/>
                  </a:cubicBezTo>
                  <a:cubicBezTo>
                    <a:pt x="20071" y="5571746"/>
                    <a:pt x="32673" y="5550361"/>
                    <a:pt x="9236" y="5597236"/>
                  </a:cubicBezTo>
                  <a:cubicBezTo>
                    <a:pt x="6157" y="5609551"/>
                    <a:pt x="0" y="5621487"/>
                    <a:pt x="0" y="5634181"/>
                  </a:cubicBezTo>
                  <a:cubicBezTo>
                    <a:pt x="0" y="5686647"/>
                    <a:pt x="5404" y="5682258"/>
                    <a:pt x="27709" y="5717309"/>
                  </a:cubicBezTo>
                  <a:cubicBezTo>
                    <a:pt x="119543" y="5861618"/>
                    <a:pt x="31853" y="5732071"/>
                    <a:pt x="110836" y="5837381"/>
                  </a:cubicBezTo>
                  <a:cubicBezTo>
                    <a:pt x="117496" y="5846262"/>
                    <a:pt x="120955" y="5857780"/>
                    <a:pt x="129309" y="5865090"/>
                  </a:cubicBezTo>
                  <a:cubicBezTo>
                    <a:pt x="146017" y="5879710"/>
                    <a:pt x="184727" y="5902036"/>
                    <a:pt x="184727" y="5902036"/>
                  </a:cubicBezTo>
                  <a:lnTo>
                    <a:pt x="221673" y="58928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5143495" y="674255"/>
              <a:ext cx="1426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Mitocôndrias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8022472" y="905267"/>
              <a:ext cx="911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Citossol</a:t>
              </a:r>
              <a:endParaRPr lang="pt-BR" dirty="0"/>
            </a:p>
          </p:txBody>
        </p:sp>
        <p:pic>
          <p:nvPicPr>
            <p:cNvPr id="26" name="Picture 4" descr="Mitocôndria, herança essencialmente materna - Biota do Futur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727" y="5288300"/>
              <a:ext cx="1075532" cy="105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ixaDeTexto 26"/>
            <p:cNvSpPr txBox="1"/>
            <p:nvPr/>
          </p:nvSpPr>
          <p:spPr>
            <a:xfrm>
              <a:off x="7173735" y="10184"/>
              <a:ext cx="16339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Membrana Mitocondrial Interna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989402" y="2088384"/>
              <a:ext cx="2865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</a:rPr>
                <a:t>lançadeiras</a:t>
              </a: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4914860" y="2520845"/>
              <a:ext cx="1327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Cadeia respiratória</a:t>
              </a:r>
            </a:p>
          </p:txBody>
        </p:sp>
        <p:sp>
          <p:nvSpPr>
            <p:cNvPr id="29" name="Arco 28"/>
            <p:cNvSpPr/>
            <p:nvPr/>
          </p:nvSpPr>
          <p:spPr>
            <a:xfrm rot="281604">
              <a:off x="4738255" y="4950691"/>
              <a:ext cx="4581236" cy="440460"/>
            </a:xfrm>
            <a:prstGeom prst="arc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5800745" y="4597547"/>
              <a:ext cx="1206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Ciclo Krebs</a:t>
              </a:r>
            </a:p>
          </p:txBody>
        </p:sp>
        <p:sp>
          <p:nvSpPr>
            <p:cNvPr id="31" name="Elipse 30"/>
            <p:cNvSpPr/>
            <p:nvPr/>
          </p:nvSpPr>
          <p:spPr>
            <a:xfrm>
              <a:off x="7423470" y="4743825"/>
              <a:ext cx="880562" cy="602325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7998351" y="5590364"/>
              <a:ext cx="168420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Transportador mitocondrial de </a:t>
              </a:r>
              <a:r>
                <a:rPr lang="pt-BR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piruvato</a:t>
              </a:r>
              <a:endPara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34" name="Conector de Seta Reta 33"/>
            <p:cNvCxnSpPr>
              <a:endCxn id="17" idx="10"/>
            </p:cNvCxnSpPr>
            <p:nvPr/>
          </p:nvCxnSpPr>
          <p:spPr>
            <a:xfrm flipV="1">
              <a:off x="6242528" y="1431636"/>
              <a:ext cx="1238927" cy="73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/>
            <p:cNvCxnSpPr>
              <a:endCxn id="17" idx="71"/>
            </p:cNvCxnSpPr>
            <p:nvPr/>
          </p:nvCxnSpPr>
          <p:spPr>
            <a:xfrm flipV="1">
              <a:off x="6726928" y="5597236"/>
              <a:ext cx="883836" cy="4304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9711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3473" y="0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Mitocôndria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66" y="1113589"/>
            <a:ext cx="8010286" cy="5228937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>
          <a:xfrm>
            <a:off x="1505526" y="6235700"/>
            <a:ext cx="6520873" cy="369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3872346" y="6236855"/>
            <a:ext cx="130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~1µm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6858000" y="3274940"/>
            <a:ext cx="840509" cy="3694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7725947" y="3023135"/>
            <a:ext cx="202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Membrana externa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8155709" y="4373964"/>
            <a:ext cx="3253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Membrana mitocondrial interna</a:t>
            </a:r>
            <a:endParaRPr lang="pt-BR" dirty="0"/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7010961" y="4618182"/>
            <a:ext cx="1144748" cy="1818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ta para Baixo 2"/>
          <p:cNvSpPr/>
          <p:nvPr/>
        </p:nvSpPr>
        <p:spPr>
          <a:xfrm rot="16200000">
            <a:off x="4217534" y="1670385"/>
            <a:ext cx="287988" cy="978364"/>
          </a:xfrm>
          <a:prstGeom prst="down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823002" y="1960175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NADH</a:t>
            </a:r>
          </a:p>
        </p:txBody>
      </p:sp>
      <p:sp>
        <p:nvSpPr>
          <p:cNvPr id="16" name="Forma Livre 15"/>
          <p:cNvSpPr/>
          <p:nvPr/>
        </p:nvSpPr>
        <p:spPr>
          <a:xfrm>
            <a:off x="5031824" y="2321519"/>
            <a:ext cx="394459" cy="1908736"/>
          </a:xfrm>
          <a:custGeom>
            <a:avLst/>
            <a:gdLst>
              <a:gd name="connsiteX0" fmla="*/ 0 w 212661"/>
              <a:gd name="connsiteY0" fmla="*/ 0 h 692728"/>
              <a:gd name="connsiteX1" fmla="*/ 27710 w 212661"/>
              <a:gd name="connsiteY1" fmla="*/ 46182 h 692728"/>
              <a:gd name="connsiteX2" fmla="*/ 46182 w 212661"/>
              <a:gd name="connsiteY2" fmla="*/ 101600 h 692728"/>
              <a:gd name="connsiteX3" fmla="*/ 83128 w 212661"/>
              <a:gd name="connsiteY3" fmla="*/ 166255 h 692728"/>
              <a:gd name="connsiteX4" fmla="*/ 120073 w 212661"/>
              <a:gd name="connsiteY4" fmla="*/ 249382 h 692728"/>
              <a:gd name="connsiteX5" fmla="*/ 138546 w 212661"/>
              <a:gd name="connsiteY5" fmla="*/ 369455 h 692728"/>
              <a:gd name="connsiteX6" fmla="*/ 147782 w 212661"/>
              <a:gd name="connsiteY6" fmla="*/ 397164 h 692728"/>
              <a:gd name="connsiteX7" fmla="*/ 166255 w 212661"/>
              <a:gd name="connsiteY7" fmla="*/ 498764 h 692728"/>
              <a:gd name="connsiteX8" fmla="*/ 184728 w 212661"/>
              <a:gd name="connsiteY8" fmla="*/ 572655 h 692728"/>
              <a:gd name="connsiteX9" fmla="*/ 193964 w 212661"/>
              <a:gd name="connsiteY9" fmla="*/ 609600 h 692728"/>
              <a:gd name="connsiteX10" fmla="*/ 212437 w 212661"/>
              <a:gd name="connsiteY10" fmla="*/ 683491 h 692728"/>
              <a:gd name="connsiteX11" fmla="*/ 212437 w 212661"/>
              <a:gd name="connsiteY11" fmla="*/ 692728 h 69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2661" h="692728">
                <a:moveTo>
                  <a:pt x="0" y="0"/>
                </a:moveTo>
                <a:cubicBezTo>
                  <a:pt x="9237" y="15394"/>
                  <a:pt x="20281" y="29839"/>
                  <a:pt x="27710" y="46182"/>
                </a:cubicBezTo>
                <a:cubicBezTo>
                  <a:pt x="35768" y="63908"/>
                  <a:pt x="37474" y="84184"/>
                  <a:pt x="46182" y="101600"/>
                </a:cubicBezTo>
                <a:cubicBezTo>
                  <a:pt x="69619" y="148475"/>
                  <a:pt x="57017" y="127090"/>
                  <a:pt x="83128" y="166255"/>
                </a:cubicBezTo>
                <a:cubicBezTo>
                  <a:pt x="105110" y="232204"/>
                  <a:pt x="90799" y="205472"/>
                  <a:pt x="120073" y="249382"/>
                </a:cubicBezTo>
                <a:cubicBezTo>
                  <a:pt x="125681" y="294243"/>
                  <a:pt x="127969" y="327145"/>
                  <a:pt x="138546" y="369455"/>
                </a:cubicBezTo>
                <a:cubicBezTo>
                  <a:pt x="140907" y="378900"/>
                  <a:pt x="145421" y="387719"/>
                  <a:pt x="147782" y="397164"/>
                </a:cubicBezTo>
                <a:cubicBezTo>
                  <a:pt x="161147" y="450623"/>
                  <a:pt x="153896" y="441087"/>
                  <a:pt x="166255" y="498764"/>
                </a:cubicBezTo>
                <a:cubicBezTo>
                  <a:pt x="171575" y="523589"/>
                  <a:pt x="178570" y="548025"/>
                  <a:pt x="184728" y="572655"/>
                </a:cubicBezTo>
                <a:cubicBezTo>
                  <a:pt x="187807" y="584970"/>
                  <a:pt x="189950" y="597557"/>
                  <a:pt x="193964" y="609600"/>
                </a:cubicBezTo>
                <a:cubicBezTo>
                  <a:pt x="205860" y="645288"/>
                  <a:pt x="205007" y="638911"/>
                  <a:pt x="212437" y="683491"/>
                </a:cubicBezTo>
                <a:cubicBezTo>
                  <a:pt x="212943" y="686528"/>
                  <a:pt x="212437" y="689649"/>
                  <a:pt x="212437" y="692728"/>
                </a:cubicBezTo>
              </a:path>
            </a:pathLst>
          </a:custGeom>
          <a:noFill/>
          <a:ln w="38100">
            <a:solidFill>
              <a:srgbClr val="CC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173789" y="2231191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?</a:t>
            </a:r>
          </a:p>
        </p:txBody>
      </p:sp>
      <p:sp>
        <p:nvSpPr>
          <p:cNvPr id="18" name="Chave Esquerda 17"/>
          <p:cNvSpPr/>
          <p:nvPr/>
        </p:nvSpPr>
        <p:spPr>
          <a:xfrm rot="16200000">
            <a:off x="4239946" y="2270703"/>
            <a:ext cx="729673" cy="273396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819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URCES\12_JPG\12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65" y="1488265"/>
            <a:ext cx="7605728" cy="558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103051" y="3611104"/>
            <a:ext cx="4167103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0000"/>
                </a:solidFill>
                <a:latin typeface="Calibri"/>
              </a:rPr>
              <a:t>NADH</a:t>
            </a:r>
            <a:endParaRPr lang="pt-BR" sz="4800" baseline="-25000" dirty="0">
              <a:solidFill>
                <a:srgbClr val="FF0000"/>
              </a:solidFill>
              <a:latin typeface="Calibri"/>
            </a:endParaRPr>
          </a:p>
          <a:p>
            <a:r>
              <a:rPr lang="pt-BR" dirty="0">
                <a:solidFill>
                  <a:prstClr val="black"/>
                </a:solidFill>
                <a:latin typeface="Calibri"/>
              </a:rPr>
              <a:t>NICOTINAMIDA ADENINA DINUCLEOTÍDEO</a:t>
            </a:r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4820653" y="1190650"/>
            <a:ext cx="389384" cy="434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5317232" y="761373"/>
            <a:ext cx="1557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Nicotinamida=vitamina B3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7855" y="34481"/>
            <a:ext cx="5116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Como NADH entra na mitocôndria? Resposta: não entra...</a:t>
            </a:r>
          </a:p>
        </p:txBody>
      </p:sp>
    </p:spTree>
    <p:extLst>
      <p:ext uri="{BB962C8B-B14F-4D97-AF65-F5344CB8AC3E}">
        <p14:creationId xmlns:p14="http://schemas.microsoft.com/office/powerpoint/2010/main" val="2350160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13463"/>
            <a:ext cx="9485745" cy="1325563"/>
          </a:xfrm>
        </p:spPr>
        <p:txBody>
          <a:bodyPr>
            <a:normAutofit/>
          </a:bodyPr>
          <a:lstStyle/>
          <a:p>
            <a:r>
              <a:rPr lang="pt-BR" sz="4000" dirty="0"/>
              <a:t>Transporte dos potenciais de redução para mitocôndria: </a:t>
            </a:r>
            <a:r>
              <a:rPr lang="pt-BR" sz="4000" dirty="0">
                <a:solidFill>
                  <a:srgbClr val="FF0000"/>
                </a:solidFill>
              </a:rPr>
              <a:t>Lançadeiras</a:t>
            </a:r>
          </a:p>
        </p:txBody>
      </p:sp>
      <p:pic>
        <p:nvPicPr>
          <p:cNvPr id="4" name="Picture 2" descr="https://upload.wikimedia.org/wikipedia/commons/thumb/0/0e/GPDH_shuttle.png/1024px-GPDH_shutt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757"/>
            <a:ext cx="6018005" cy="445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12438" y="1131109"/>
            <a:ext cx="346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Glicerol fosfato:  </a:t>
            </a:r>
            <a:r>
              <a:rPr lang="pt-BR" dirty="0">
                <a:solidFill>
                  <a:srgbClr val="FF0000"/>
                </a:solidFill>
              </a:rPr>
              <a:t>1 NADH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 FADH</a:t>
            </a:r>
            <a:r>
              <a:rPr lang="pt-BR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48401" y="1027434"/>
            <a:ext cx="378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Malato-aspartato</a:t>
            </a:r>
            <a:r>
              <a:rPr lang="pt-BR" b="1" dirty="0"/>
              <a:t>:  </a:t>
            </a:r>
            <a:r>
              <a:rPr lang="pt-BR" dirty="0">
                <a:solidFill>
                  <a:srgbClr val="FF0000"/>
                </a:solidFill>
              </a:rPr>
              <a:t>1 NADH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 1NADH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173" y="1500441"/>
            <a:ext cx="5031798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7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785" y="0"/>
            <a:ext cx="4108098" cy="695036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8594" cy="378149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771522" y="914460"/>
            <a:ext cx="2710870" cy="646331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pt-BR" sz="3600" b="1" dirty="0"/>
              <a:t>Via </a:t>
            </a:r>
            <a:r>
              <a:rPr lang="pt-BR" sz="3600" b="1" dirty="0" err="1"/>
              <a:t>glicolítica</a:t>
            </a:r>
            <a:endParaRPr lang="pt-BR" sz="3600" b="1" dirty="0"/>
          </a:p>
        </p:txBody>
      </p:sp>
      <p:sp>
        <p:nvSpPr>
          <p:cNvPr id="10" name="Chave Esquerda 9"/>
          <p:cNvSpPr/>
          <p:nvPr/>
        </p:nvSpPr>
        <p:spPr>
          <a:xfrm>
            <a:off x="7306446" y="438787"/>
            <a:ext cx="314036" cy="951345"/>
          </a:xfrm>
          <a:prstGeom prst="leftBrace">
            <a:avLst>
              <a:gd name="adj1" fmla="val 20454"/>
              <a:gd name="adj2" fmla="val 47822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/>
          <p:cNvCxnSpPr>
            <a:stCxn id="8" idx="3"/>
          </p:cNvCxnSpPr>
          <p:nvPr/>
        </p:nvCxnSpPr>
        <p:spPr>
          <a:xfrm flipV="1">
            <a:off x="6482392" y="914459"/>
            <a:ext cx="562191" cy="32316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37" y="4008581"/>
            <a:ext cx="4965320" cy="259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5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43" y="304799"/>
            <a:ext cx="8505767" cy="5904945"/>
          </a:xfrm>
          <a:prstGeom prst="rect">
            <a:avLst/>
          </a:prstGeom>
        </p:spPr>
      </p:pic>
      <p:sp>
        <p:nvSpPr>
          <p:cNvPr id="8" name="Chave Direita 7"/>
          <p:cNvSpPr/>
          <p:nvPr/>
        </p:nvSpPr>
        <p:spPr>
          <a:xfrm>
            <a:off x="8163098" y="1699491"/>
            <a:ext cx="286326" cy="997527"/>
          </a:xfrm>
          <a:prstGeom prst="rightBrace">
            <a:avLst>
              <a:gd name="adj1" fmla="val 6317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636000" y="2013588"/>
            <a:ext cx="207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Porque é diferente?</a:t>
            </a:r>
          </a:p>
        </p:txBody>
      </p:sp>
    </p:spTree>
    <p:extLst>
      <p:ext uri="{BB962C8B-B14F-4D97-AF65-F5344CB8AC3E}">
        <p14:creationId xmlns:p14="http://schemas.microsoft.com/office/powerpoint/2010/main" val="2120224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188469" y="1267770"/>
            <a:ext cx="10515600" cy="1325563"/>
          </a:xfrm>
        </p:spPr>
        <p:txBody>
          <a:bodyPr/>
          <a:lstStyle/>
          <a:p>
            <a:r>
              <a:rPr lang="pt-BR" dirty="0"/>
              <a:t>[NADH]</a:t>
            </a:r>
          </a:p>
        </p:txBody>
      </p:sp>
      <p:pic>
        <p:nvPicPr>
          <p:cNvPr id="1028" name="Picture 4" descr="Solved: Exploring And Engineering Lactate Dehydrogenase Ex... | Cheg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791"/>
            <a:ext cx="6137320" cy="45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de Seta Reta 6"/>
          <p:cNvCxnSpPr/>
          <p:nvPr/>
        </p:nvCxnSpPr>
        <p:spPr>
          <a:xfrm flipH="1" flipV="1">
            <a:off x="10157421" y="1684552"/>
            <a:ext cx="9625" cy="437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8962921" y="2122199"/>
            <a:ext cx="9625" cy="1001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89137" y="-68974"/>
            <a:ext cx="8254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O Destino do </a:t>
            </a:r>
            <a:r>
              <a:rPr lang="pt-BR" sz="4000" b="1" dirty="0" err="1">
                <a:solidFill>
                  <a:srgbClr val="FF0000"/>
                </a:solidFill>
              </a:rPr>
              <a:t>piruvato</a:t>
            </a:r>
            <a:r>
              <a:rPr lang="pt-BR" sz="4000" b="1" dirty="0">
                <a:solidFill>
                  <a:srgbClr val="FF0000"/>
                </a:solidFill>
              </a:rPr>
              <a:t> e a lactato </a:t>
            </a:r>
            <a:r>
              <a:rPr lang="pt-BR" sz="4000" b="1" dirty="0" err="1">
                <a:solidFill>
                  <a:srgbClr val="FF0000"/>
                </a:solidFill>
              </a:rPr>
              <a:t>desidrogenase</a:t>
            </a:r>
            <a:endParaRPr lang="pt-BR" sz="4000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952938" y="2841246"/>
            <a:ext cx="1917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err="1">
                <a:solidFill>
                  <a:srgbClr val="FF0000"/>
                </a:solidFill>
              </a:rPr>
              <a:t>Piruvato</a:t>
            </a:r>
            <a:endParaRPr lang="pt-BR" sz="4000" dirty="0">
              <a:solidFill>
                <a:srgbClr val="FF0000"/>
              </a:solidFill>
            </a:endParaRPr>
          </a:p>
        </p:txBody>
      </p:sp>
      <p:cxnSp>
        <p:nvCxnSpPr>
          <p:cNvPr id="15" name="Conector de Seta Reta 14"/>
          <p:cNvCxnSpPr>
            <a:stCxn id="13" idx="3"/>
            <a:endCxn id="18" idx="1"/>
          </p:cNvCxnSpPr>
          <p:nvPr/>
        </p:nvCxnSpPr>
        <p:spPr>
          <a:xfrm flipV="1">
            <a:off x="7870835" y="3181934"/>
            <a:ext cx="2193797" cy="132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10064632" y="2827991"/>
            <a:ext cx="1705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Lactato</a:t>
            </a:r>
          </a:p>
        </p:txBody>
      </p:sp>
      <p:sp>
        <p:nvSpPr>
          <p:cNvPr id="16" name="CaixaDeTexto 15"/>
          <p:cNvSpPr txBox="1"/>
          <p:nvPr/>
        </p:nvSpPr>
        <p:spPr>
          <a:xfrm flipH="1">
            <a:off x="7860284" y="3224542"/>
            <a:ext cx="391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lactato </a:t>
            </a:r>
            <a:r>
              <a:rPr lang="pt-BR" i="1" dirty="0" err="1"/>
              <a:t>desidrogenase</a:t>
            </a:r>
            <a:endParaRPr lang="pt-BR" i="1" dirty="0"/>
          </a:p>
          <a:p>
            <a:r>
              <a:rPr lang="pt-BR" i="1" dirty="0"/>
              <a:t>              (LD)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268420" y="3981751"/>
            <a:ext cx="4750132" cy="2308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A LD foi selecionada para manter a [NAD</a:t>
            </a:r>
            <a:r>
              <a:rPr lang="pt-BR" sz="3600" baseline="30000" dirty="0"/>
              <a:t>+</a:t>
            </a:r>
            <a:r>
              <a:rPr lang="pt-BR" sz="3600" dirty="0"/>
              <a:t>]/[NADH] ~ 1000</a:t>
            </a:r>
          </a:p>
          <a:p>
            <a:pPr algn="ctr"/>
            <a:r>
              <a:rPr lang="pt-BR" sz="3600" dirty="0"/>
              <a:t>no </a:t>
            </a:r>
            <a:r>
              <a:rPr lang="pt-BR" sz="3600" dirty="0" err="1"/>
              <a:t>citossol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490300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30159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6. Fermentação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8295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99" y="194199"/>
            <a:ext cx="5003000" cy="6918653"/>
          </a:xfrm>
          <a:prstGeom prst="rect">
            <a:avLst/>
          </a:prstGeom>
        </p:spPr>
      </p:pic>
      <p:cxnSp>
        <p:nvCxnSpPr>
          <p:cNvPr id="24" name="Conector reto 23"/>
          <p:cNvCxnSpPr/>
          <p:nvPr/>
        </p:nvCxnSpPr>
        <p:spPr>
          <a:xfrm>
            <a:off x="4840456" y="2475"/>
            <a:ext cx="0" cy="6847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ites.google.com/site/biologiaufal20121/_/rsrc/1334595305843/m-02-via-glicolitica/resumo%20glicolise8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69" y="1256153"/>
            <a:ext cx="3870764" cy="448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tocôndria, herança essencialmente materna - Biota do Futu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94" y="1078425"/>
            <a:ext cx="1075532" cy="10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8254480" y="1560945"/>
            <a:ext cx="1152856" cy="1441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7938112" y="3498969"/>
            <a:ext cx="1514763" cy="855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Arco 9"/>
          <p:cNvSpPr/>
          <p:nvPr/>
        </p:nvSpPr>
        <p:spPr>
          <a:xfrm rot="10800000">
            <a:off x="7697489" y="2695426"/>
            <a:ext cx="2220462" cy="489960"/>
          </a:xfrm>
          <a:prstGeom prst="arc">
            <a:avLst>
              <a:gd name="adj1" fmla="val 20452316"/>
              <a:gd name="adj2" fmla="val 10558484"/>
            </a:avLst>
          </a:pr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Arco 18"/>
          <p:cNvSpPr/>
          <p:nvPr/>
        </p:nvSpPr>
        <p:spPr>
          <a:xfrm>
            <a:off x="4945053" y="2714826"/>
            <a:ext cx="2752436" cy="470561"/>
          </a:xfrm>
          <a:prstGeom prst="arc">
            <a:avLst>
              <a:gd name="adj1" fmla="val 20152445"/>
              <a:gd name="adj2" fmla="val 1667896"/>
            </a:avLst>
          </a:pr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6321271" y="2463597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O</a:t>
            </a:r>
            <a:r>
              <a:rPr lang="pt-BR" baseline="-25000" dirty="0"/>
              <a:t>2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132745" y="2973954"/>
            <a:ext cx="841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H</a:t>
            </a:r>
            <a:r>
              <a:rPr lang="pt-BR" sz="2400" baseline="-25000" dirty="0"/>
              <a:t>2</a:t>
            </a:r>
            <a:r>
              <a:rPr lang="pt-BR" sz="2400" dirty="0"/>
              <a:t>O</a:t>
            </a:r>
            <a:endParaRPr lang="pt-BR" baseline="-25000" dirty="0"/>
          </a:p>
        </p:txBody>
      </p:sp>
      <p:sp>
        <p:nvSpPr>
          <p:cNvPr id="17" name="Forma Livre 16"/>
          <p:cNvSpPr/>
          <p:nvPr/>
        </p:nvSpPr>
        <p:spPr>
          <a:xfrm>
            <a:off x="7361382" y="674255"/>
            <a:ext cx="360218" cy="5902036"/>
          </a:xfrm>
          <a:custGeom>
            <a:avLst/>
            <a:gdLst>
              <a:gd name="connsiteX0" fmla="*/ 120073 w 360218"/>
              <a:gd name="connsiteY0" fmla="*/ 0 h 5902036"/>
              <a:gd name="connsiteX1" fmla="*/ 110836 w 360218"/>
              <a:gd name="connsiteY1" fmla="*/ 64654 h 5902036"/>
              <a:gd name="connsiteX2" fmla="*/ 92363 w 360218"/>
              <a:gd name="connsiteY2" fmla="*/ 147781 h 5902036"/>
              <a:gd name="connsiteX3" fmla="*/ 83127 w 360218"/>
              <a:gd name="connsiteY3" fmla="*/ 193963 h 5902036"/>
              <a:gd name="connsiteX4" fmla="*/ 64654 w 360218"/>
              <a:gd name="connsiteY4" fmla="*/ 267854 h 5902036"/>
              <a:gd name="connsiteX5" fmla="*/ 46182 w 360218"/>
              <a:gd name="connsiteY5" fmla="*/ 461818 h 5902036"/>
              <a:gd name="connsiteX6" fmla="*/ 55418 w 360218"/>
              <a:gd name="connsiteY6" fmla="*/ 591127 h 5902036"/>
              <a:gd name="connsiteX7" fmla="*/ 73891 w 360218"/>
              <a:gd name="connsiteY7" fmla="*/ 637309 h 5902036"/>
              <a:gd name="connsiteX8" fmla="*/ 92363 w 360218"/>
              <a:gd name="connsiteY8" fmla="*/ 692727 h 5902036"/>
              <a:gd name="connsiteX9" fmla="*/ 101600 w 360218"/>
              <a:gd name="connsiteY9" fmla="*/ 729672 h 5902036"/>
              <a:gd name="connsiteX10" fmla="*/ 120073 w 360218"/>
              <a:gd name="connsiteY10" fmla="*/ 757381 h 5902036"/>
              <a:gd name="connsiteX11" fmla="*/ 138545 w 360218"/>
              <a:gd name="connsiteY11" fmla="*/ 794327 h 5902036"/>
              <a:gd name="connsiteX12" fmla="*/ 157018 w 360218"/>
              <a:gd name="connsiteY12" fmla="*/ 849745 h 5902036"/>
              <a:gd name="connsiteX13" fmla="*/ 147782 w 360218"/>
              <a:gd name="connsiteY13" fmla="*/ 932872 h 5902036"/>
              <a:gd name="connsiteX14" fmla="*/ 138545 w 360218"/>
              <a:gd name="connsiteY14" fmla="*/ 960581 h 5902036"/>
              <a:gd name="connsiteX15" fmla="*/ 110836 w 360218"/>
              <a:gd name="connsiteY15" fmla="*/ 1052945 h 5902036"/>
              <a:gd name="connsiteX16" fmla="*/ 92363 w 360218"/>
              <a:gd name="connsiteY16" fmla="*/ 1099127 h 5902036"/>
              <a:gd name="connsiteX17" fmla="*/ 73891 w 360218"/>
              <a:gd name="connsiteY17" fmla="*/ 1154545 h 5902036"/>
              <a:gd name="connsiteX18" fmla="*/ 55418 w 360218"/>
              <a:gd name="connsiteY18" fmla="*/ 1219200 h 5902036"/>
              <a:gd name="connsiteX19" fmla="*/ 55418 w 360218"/>
              <a:gd name="connsiteY19" fmla="*/ 1487054 h 5902036"/>
              <a:gd name="connsiteX20" fmla="*/ 73891 w 360218"/>
              <a:gd name="connsiteY20" fmla="*/ 1607127 h 5902036"/>
              <a:gd name="connsiteX21" fmla="*/ 92363 w 360218"/>
              <a:gd name="connsiteY21" fmla="*/ 1644072 h 5902036"/>
              <a:gd name="connsiteX22" fmla="*/ 120073 w 360218"/>
              <a:gd name="connsiteY22" fmla="*/ 1764145 h 5902036"/>
              <a:gd name="connsiteX23" fmla="*/ 129309 w 360218"/>
              <a:gd name="connsiteY23" fmla="*/ 1791854 h 5902036"/>
              <a:gd name="connsiteX24" fmla="*/ 138545 w 360218"/>
              <a:gd name="connsiteY24" fmla="*/ 1838036 h 5902036"/>
              <a:gd name="connsiteX25" fmla="*/ 166254 w 360218"/>
              <a:gd name="connsiteY25" fmla="*/ 1911927 h 5902036"/>
              <a:gd name="connsiteX26" fmla="*/ 184727 w 360218"/>
              <a:gd name="connsiteY26" fmla="*/ 1967345 h 5902036"/>
              <a:gd name="connsiteX27" fmla="*/ 193963 w 360218"/>
              <a:gd name="connsiteY27" fmla="*/ 1995054 h 5902036"/>
              <a:gd name="connsiteX28" fmla="*/ 212436 w 360218"/>
              <a:gd name="connsiteY28" fmla="*/ 2068945 h 5902036"/>
              <a:gd name="connsiteX29" fmla="*/ 230909 w 360218"/>
              <a:gd name="connsiteY29" fmla="*/ 2152072 h 5902036"/>
              <a:gd name="connsiteX30" fmla="*/ 249382 w 360218"/>
              <a:gd name="connsiteY30" fmla="*/ 2207490 h 5902036"/>
              <a:gd name="connsiteX31" fmla="*/ 258618 w 360218"/>
              <a:gd name="connsiteY31" fmla="*/ 2244436 h 5902036"/>
              <a:gd name="connsiteX32" fmla="*/ 267854 w 360218"/>
              <a:gd name="connsiteY32" fmla="*/ 2299854 h 5902036"/>
              <a:gd name="connsiteX33" fmla="*/ 286327 w 360218"/>
              <a:gd name="connsiteY33" fmla="*/ 2336800 h 5902036"/>
              <a:gd name="connsiteX34" fmla="*/ 304800 w 360218"/>
              <a:gd name="connsiteY34" fmla="*/ 2438400 h 5902036"/>
              <a:gd name="connsiteX35" fmla="*/ 314036 w 360218"/>
              <a:gd name="connsiteY35" fmla="*/ 2466109 h 5902036"/>
              <a:gd name="connsiteX36" fmla="*/ 295563 w 360218"/>
              <a:gd name="connsiteY36" fmla="*/ 2641600 h 5902036"/>
              <a:gd name="connsiteX37" fmla="*/ 277091 w 360218"/>
              <a:gd name="connsiteY37" fmla="*/ 2669309 h 5902036"/>
              <a:gd name="connsiteX38" fmla="*/ 258618 w 360218"/>
              <a:gd name="connsiteY38" fmla="*/ 2733963 h 5902036"/>
              <a:gd name="connsiteX39" fmla="*/ 240145 w 360218"/>
              <a:gd name="connsiteY39" fmla="*/ 2789381 h 5902036"/>
              <a:gd name="connsiteX40" fmla="*/ 212436 w 360218"/>
              <a:gd name="connsiteY40" fmla="*/ 2872509 h 5902036"/>
              <a:gd name="connsiteX41" fmla="*/ 193963 w 360218"/>
              <a:gd name="connsiteY41" fmla="*/ 2900218 h 5902036"/>
              <a:gd name="connsiteX42" fmla="*/ 193963 w 360218"/>
              <a:gd name="connsiteY42" fmla="*/ 3131127 h 5902036"/>
              <a:gd name="connsiteX43" fmla="*/ 230909 w 360218"/>
              <a:gd name="connsiteY43" fmla="*/ 3223490 h 5902036"/>
              <a:gd name="connsiteX44" fmla="*/ 240145 w 360218"/>
              <a:gd name="connsiteY44" fmla="*/ 3251200 h 5902036"/>
              <a:gd name="connsiteX45" fmla="*/ 249382 w 360218"/>
              <a:gd name="connsiteY45" fmla="*/ 3297381 h 5902036"/>
              <a:gd name="connsiteX46" fmla="*/ 267854 w 360218"/>
              <a:gd name="connsiteY46" fmla="*/ 3362036 h 5902036"/>
              <a:gd name="connsiteX47" fmla="*/ 286327 w 360218"/>
              <a:gd name="connsiteY47" fmla="*/ 3426690 h 5902036"/>
              <a:gd name="connsiteX48" fmla="*/ 295563 w 360218"/>
              <a:gd name="connsiteY48" fmla="*/ 3454400 h 5902036"/>
              <a:gd name="connsiteX49" fmla="*/ 304800 w 360218"/>
              <a:gd name="connsiteY49" fmla="*/ 3491345 h 5902036"/>
              <a:gd name="connsiteX50" fmla="*/ 332509 w 360218"/>
              <a:gd name="connsiteY50" fmla="*/ 3519054 h 5902036"/>
              <a:gd name="connsiteX51" fmla="*/ 360218 w 360218"/>
              <a:gd name="connsiteY51" fmla="*/ 3620654 h 5902036"/>
              <a:gd name="connsiteX52" fmla="*/ 341745 w 360218"/>
              <a:gd name="connsiteY52" fmla="*/ 3768436 h 5902036"/>
              <a:gd name="connsiteX53" fmla="*/ 332509 w 360218"/>
              <a:gd name="connsiteY53" fmla="*/ 3805381 h 5902036"/>
              <a:gd name="connsiteX54" fmla="*/ 314036 w 360218"/>
              <a:gd name="connsiteY54" fmla="*/ 3833090 h 5902036"/>
              <a:gd name="connsiteX55" fmla="*/ 295563 w 360218"/>
              <a:gd name="connsiteY55" fmla="*/ 3897745 h 5902036"/>
              <a:gd name="connsiteX56" fmla="*/ 277091 w 360218"/>
              <a:gd name="connsiteY56" fmla="*/ 3953163 h 5902036"/>
              <a:gd name="connsiteX57" fmla="*/ 267854 w 360218"/>
              <a:gd name="connsiteY57" fmla="*/ 3980872 h 5902036"/>
              <a:gd name="connsiteX58" fmla="*/ 258618 w 360218"/>
              <a:gd name="connsiteY58" fmla="*/ 4017818 h 5902036"/>
              <a:gd name="connsiteX59" fmla="*/ 240145 w 360218"/>
              <a:gd name="connsiteY59" fmla="*/ 4064000 h 5902036"/>
              <a:gd name="connsiteX60" fmla="*/ 230909 w 360218"/>
              <a:gd name="connsiteY60" fmla="*/ 4091709 h 5902036"/>
              <a:gd name="connsiteX61" fmla="*/ 240145 w 360218"/>
              <a:gd name="connsiteY61" fmla="*/ 4193309 h 5902036"/>
              <a:gd name="connsiteX62" fmla="*/ 258618 w 360218"/>
              <a:gd name="connsiteY62" fmla="*/ 4221018 h 5902036"/>
              <a:gd name="connsiteX63" fmla="*/ 267854 w 360218"/>
              <a:gd name="connsiteY63" fmla="*/ 4248727 h 5902036"/>
              <a:gd name="connsiteX64" fmla="*/ 286327 w 360218"/>
              <a:gd name="connsiteY64" fmla="*/ 4294909 h 5902036"/>
              <a:gd name="connsiteX65" fmla="*/ 295563 w 360218"/>
              <a:gd name="connsiteY65" fmla="*/ 4331854 h 5902036"/>
              <a:gd name="connsiteX66" fmla="*/ 323273 w 360218"/>
              <a:gd name="connsiteY66" fmla="*/ 4442690 h 5902036"/>
              <a:gd name="connsiteX67" fmla="*/ 314036 w 360218"/>
              <a:gd name="connsiteY67" fmla="*/ 4608945 h 5902036"/>
              <a:gd name="connsiteX68" fmla="*/ 295563 w 360218"/>
              <a:gd name="connsiteY68" fmla="*/ 4673600 h 5902036"/>
              <a:gd name="connsiteX69" fmla="*/ 286327 w 360218"/>
              <a:gd name="connsiteY69" fmla="*/ 4821381 h 5902036"/>
              <a:gd name="connsiteX70" fmla="*/ 267854 w 360218"/>
              <a:gd name="connsiteY70" fmla="*/ 4867563 h 5902036"/>
              <a:gd name="connsiteX71" fmla="*/ 249382 w 360218"/>
              <a:gd name="connsiteY71" fmla="*/ 4922981 h 5902036"/>
              <a:gd name="connsiteX72" fmla="*/ 193963 w 360218"/>
              <a:gd name="connsiteY72" fmla="*/ 5052290 h 5902036"/>
              <a:gd name="connsiteX73" fmla="*/ 193963 w 360218"/>
              <a:gd name="connsiteY73" fmla="*/ 5052290 h 5902036"/>
              <a:gd name="connsiteX74" fmla="*/ 157018 w 360218"/>
              <a:gd name="connsiteY74" fmla="*/ 5135418 h 5902036"/>
              <a:gd name="connsiteX75" fmla="*/ 138545 w 360218"/>
              <a:gd name="connsiteY75" fmla="*/ 5273963 h 5902036"/>
              <a:gd name="connsiteX76" fmla="*/ 120073 w 360218"/>
              <a:gd name="connsiteY76" fmla="*/ 5347854 h 5902036"/>
              <a:gd name="connsiteX77" fmla="*/ 101600 w 360218"/>
              <a:gd name="connsiteY77" fmla="*/ 5375563 h 5902036"/>
              <a:gd name="connsiteX78" fmla="*/ 92363 w 360218"/>
              <a:gd name="connsiteY78" fmla="*/ 5440218 h 5902036"/>
              <a:gd name="connsiteX79" fmla="*/ 64654 w 360218"/>
              <a:gd name="connsiteY79" fmla="*/ 5477163 h 5902036"/>
              <a:gd name="connsiteX80" fmla="*/ 46182 w 360218"/>
              <a:gd name="connsiteY80" fmla="*/ 5532581 h 5902036"/>
              <a:gd name="connsiteX81" fmla="*/ 9236 w 360218"/>
              <a:gd name="connsiteY81" fmla="*/ 5597236 h 5902036"/>
              <a:gd name="connsiteX82" fmla="*/ 0 w 360218"/>
              <a:gd name="connsiteY82" fmla="*/ 5634181 h 5902036"/>
              <a:gd name="connsiteX83" fmla="*/ 27709 w 360218"/>
              <a:gd name="connsiteY83" fmla="*/ 5717309 h 5902036"/>
              <a:gd name="connsiteX84" fmla="*/ 110836 w 360218"/>
              <a:gd name="connsiteY84" fmla="*/ 5837381 h 5902036"/>
              <a:gd name="connsiteX85" fmla="*/ 129309 w 360218"/>
              <a:gd name="connsiteY85" fmla="*/ 5865090 h 5902036"/>
              <a:gd name="connsiteX86" fmla="*/ 184727 w 360218"/>
              <a:gd name="connsiteY86" fmla="*/ 5902036 h 5902036"/>
              <a:gd name="connsiteX87" fmla="*/ 221673 w 360218"/>
              <a:gd name="connsiteY87" fmla="*/ 5892800 h 590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60218" h="5902036">
                <a:moveTo>
                  <a:pt x="120073" y="0"/>
                </a:moveTo>
                <a:cubicBezTo>
                  <a:pt x="116994" y="21551"/>
                  <a:pt x="114415" y="43180"/>
                  <a:pt x="110836" y="64654"/>
                </a:cubicBezTo>
                <a:cubicBezTo>
                  <a:pt x="101545" y="120400"/>
                  <a:pt x="103439" y="97938"/>
                  <a:pt x="92363" y="147781"/>
                </a:cubicBezTo>
                <a:cubicBezTo>
                  <a:pt x="88957" y="163106"/>
                  <a:pt x="86657" y="178666"/>
                  <a:pt x="83127" y="193963"/>
                </a:cubicBezTo>
                <a:cubicBezTo>
                  <a:pt x="77418" y="218701"/>
                  <a:pt x="69633" y="242959"/>
                  <a:pt x="64654" y="267854"/>
                </a:cubicBezTo>
                <a:cubicBezTo>
                  <a:pt x="52718" y="327535"/>
                  <a:pt x="50199" y="405578"/>
                  <a:pt x="46182" y="461818"/>
                </a:cubicBezTo>
                <a:cubicBezTo>
                  <a:pt x="49261" y="504921"/>
                  <a:pt x="48678" y="548443"/>
                  <a:pt x="55418" y="591127"/>
                </a:cubicBezTo>
                <a:cubicBezTo>
                  <a:pt x="58004" y="607504"/>
                  <a:pt x="68225" y="621727"/>
                  <a:pt x="73891" y="637309"/>
                </a:cubicBezTo>
                <a:cubicBezTo>
                  <a:pt x="80545" y="655609"/>
                  <a:pt x="87640" y="673837"/>
                  <a:pt x="92363" y="692727"/>
                </a:cubicBezTo>
                <a:cubicBezTo>
                  <a:pt x="95442" y="705042"/>
                  <a:pt x="96599" y="718004"/>
                  <a:pt x="101600" y="729672"/>
                </a:cubicBezTo>
                <a:cubicBezTo>
                  <a:pt x="105973" y="739875"/>
                  <a:pt x="114566" y="747743"/>
                  <a:pt x="120073" y="757381"/>
                </a:cubicBezTo>
                <a:cubicBezTo>
                  <a:pt x="126904" y="769336"/>
                  <a:pt x="133431" y="781543"/>
                  <a:pt x="138545" y="794327"/>
                </a:cubicBezTo>
                <a:cubicBezTo>
                  <a:pt x="145777" y="812406"/>
                  <a:pt x="157018" y="849745"/>
                  <a:pt x="157018" y="849745"/>
                </a:cubicBezTo>
                <a:cubicBezTo>
                  <a:pt x="153939" y="877454"/>
                  <a:pt x="152365" y="905372"/>
                  <a:pt x="147782" y="932872"/>
                </a:cubicBezTo>
                <a:cubicBezTo>
                  <a:pt x="146181" y="942476"/>
                  <a:pt x="141220" y="951220"/>
                  <a:pt x="138545" y="960581"/>
                </a:cubicBezTo>
                <a:cubicBezTo>
                  <a:pt x="124934" y="1008220"/>
                  <a:pt x="132791" y="998058"/>
                  <a:pt x="110836" y="1052945"/>
                </a:cubicBezTo>
                <a:cubicBezTo>
                  <a:pt x="104678" y="1068339"/>
                  <a:pt x="98029" y="1083545"/>
                  <a:pt x="92363" y="1099127"/>
                </a:cubicBezTo>
                <a:cubicBezTo>
                  <a:pt x="85709" y="1117427"/>
                  <a:pt x="78614" y="1135655"/>
                  <a:pt x="73891" y="1154545"/>
                </a:cubicBezTo>
                <a:cubicBezTo>
                  <a:pt x="62292" y="1200935"/>
                  <a:pt x="68668" y="1179447"/>
                  <a:pt x="55418" y="1219200"/>
                </a:cubicBezTo>
                <a:cubicBezTo>
                  <a:pt x="37638" y="1343664"/>
                  <a:pt x="41940" y="1284880"/>
                  <a:pt x="55418" y="1487054"/>
                </a:cubicBezTo>
                <a:cubicBezTo>
                  <a:pt x="56361" y="1501206"/>
                  <a:pt x="66262" y="1584240"/>
                  <a:pt x="73891" y="1607127"/>
                </a:cubicBezTo>
                <a:cubicBezTo>
                  <a:pt x="78245" y="1620189"/>
                  <a:pt x="88009" y="1631010"/>
                  <a:pt x="92363" y="1644072"/>
                </a:cubicBezTo>
                <a:cubicBezTo>
                  <a:pt x="115349" y="1713032"/>
                  <a:pt x="105420" y="1705534"/>
                  <a:pt x="120073" y="1764145"/>
                </a:cubicBezTo>
                <a:cubicBezTo>
                  <a:pt x="122434" y="1773590"/>
                  <a:pt x="126948" y="1782409"/>
                  <a:pt x="129309" y="1791854"/>
                </a:cubicBezTo>
                <a:cubicBezTo>
                  <a:pt x="133116" y="1807084"/>
                  <a:pt x="133928" y="1823031"/>
                  <a:pt x="138545" y="1838036"/>
                </a:cubicBezTo>
                <a:cubicBezTo>
                  <a:pt x="146281" y="1863178"/>
                  <a:pt x="157407" y="1887154"/>
                  <a:pt x="166254" y="1911927"/>
                </a:cubicBezTo>
                <a:cubicBezTo>
                  <a:pt x="172803" y="1930265"/>
                  <a:pt x="178569" y="1948872"/>
                  <a:pt x="184727" y="1967345"/>
                </a:cubicBezTo>
                <a:cubicBezTo>
                  <a:pt x="187806" y="1976581"/>
                  <a:pt x="191602" y="1985609"/>
                  <a:pt x="193963" y="1995054"/>
                </a:cubicBezTo>
                <a:cubicBezTo>
                  <a:pt x="200121" y="2019684"/>
                  <a:pt x="207457" y="2044050"/>
                  <a:pt x="212436" y="2068945"/>
                </a:cubicBezTo>
                <a:cubicBezTo>
                  <a:pt x="217708" y="2095303"/>
                  <a:pt x="223085" y="2125992"/>
                  <a:pt x="230909" y="2152072"/>
                </a:cubicBezTo>
                <a:cubicBezTo>
                  <a:pt x="236504" y="2170723"/>
                  <a:pt x="244660" y="2188599"/>
                  <a:pt x="249382" y="2207490"/>
                </a:cubicBezTo>
                <a:cubicBezTo>
                  <a:pt x="252461" y="2219805"/>
                  <a:pt x="256129" y="2231988"/>
                  <a:pt x="258618" y="2244436"/>
                </a:cubicBezTo>
                <a:cubicBezTo>
                  <a:pt x="262291" y="2262800"/>
                  <a:pt x="262473" y="2281916"/>
                  <a:pt x="267854" y="2299854"/>
                </a:cubicBezTo>
                <a:cubicBezTo>
                  <a:pt x="271810" y="2313042"/>
                  <a:pt x="280169" y="2324485"/>
                  <a:pt x="286327" y="2336800"/>
                </a:cubicBezTo>
                <a:cubicBezTo>
                  <a:pt x="290447" y="2361519"/>
                  <a:pt x="298342" y="2412570"/>
                  <a:pt x="304800" y="2438400"/>
                </a:cubicBezTo>
                <a:cubicBezTo>
                  <a:pt x="307161" y="2447845"/>
                  <a:pt x="310957" y="2456873"/>
                  <a:pt x="314036" y="2466109"/>
                </a:cubicBezTo>
                <a:cubicBezTo>
                  <a:pt x="313187" y="2479687"/>
                  <a:pt x="318634" y="2595457"/>
                  <a:pt x="295563" y="2641600"/>
                </a:cubicBezTo>
                <a:cubicBezTo>
                  <a:pt x="290599" y="2651529"/>
                  <a:pt x="283248" y="2660073"/>
                  <a:pt x="277091" y="2669309"/>
                </a:cubicBezTo>
                <a:cubicBezTo>
                  <a:pt x="270933" y="2690860"/>
                  <a:pt x="265210" y="2712540"/>
                  <a:pt x="258618" y="2733963"/>
                </a:cubicBezTo>
                <a:cubicBezTo>
                  <a:pt x="252891" y="2752574"/>
                  <a:pt x="244867" y="2770490"/>
                  <a:pt x="240145" y="2789381"/>
                </a:cubicBezTo>
                <a:cubicBezTo>
                  <a:pt x="231326" y="2824660"/>
                  <a:pt x="229827" y="2837727"/>
                  <a:pt x="212436" y="2872509"/>
                </a:cubicBezTo>
                <a:cubicBezTo>
                  <a:pt x="207472" y="2882438"/>
                  <a:pt x="200121" y="2890982"/>
                  <a:pt x="193963" y="2900218"/>
                </a:cubicBezTo>
                <a:cubicBezTo>
                  <a:pt x="174752" y="2996275"/>
                  <a:pt x="175633" y="2972271"/>
                  <a:pt x="193963" y="3131127"/>
                </a:cubicBezTo>
                <a:cubicBezTo>
                  <a:pt x="198389" y="3169488"/>
                  <a:pt x="216739" y="3190426"/>
                  <a:pt x="230909" y="3223490"/>
                </a:cubicBezTo>
                <a:cubicBezTo>
                  <a:pt x="234744" y="3232439"/>
                  <a:pt x="237784" y="3241754"/>
                  <a:pt x="240145" y="3251200"/>
                </a:cubicBezTo>
                <a:cubicBezTo>
                  <a:pt x="243953" y="3266430"/>
                  <a:pt x="245976" y="3282056"/>
                  <a:pt x="249382" y="3297381"/>
                </a:cubicBezTo>
                <a:cubicBezTo>
                  <a:pt x="260946" y="3349419"/>
                  <a:pt x="254629" y="3317953"/>
                  <a:pt x="267854" y="3362036"/>
                </a:cubicBezTo>
                <a:cubicBezTo>
                  <a:pt x="274295" y="3383504"/>
                  <a:pt x="279886" y="3405221"/>
                  <a:pt x="286327" y="3426690"/>
                </a:cubicBezTo>
                <a:cubicBezTo>
                  <a:pt x="289125" y="3436016"/>
                  <a:pt x="292888" y="3445038"/>
                  <a:pt x="295563" y="3454400"/>
                </a:cubicBezTo>
                <a:cubicBezTo>
                  <a:pt x="299050" y="3466606"/>
                  <a:pt x="298502" y="3480324"/>
                  <a:pt x="304800" y="3491345"/>
                </a:cubicBezTo>
                <a:cubicBezTo>
                  <a:pt x="311281" y="3502686"/>
                  <a:pt x="323273" y="3509818"/>
                  <a:pt x="332509" y="3519054"/>
                </a:cubicBezTo>
                <a:cubicBezTo>
                  <a:pt x="355946" y="3589365"/>
                  <a:pt x="347163" y="3555378"/>
                  <a:pt x="360218" y="3620654"/>
                </a:cubicBezTo>
                <a:cubicBezTo>
                  <a:pt x="354060" y="3669915"/>
                  <a:pt x="349109" y="3719341"/>
                  <a:pt x="341745" y="3768436"/>
                </a:cubicBezTo>
                <a:cubicBezTo>
                  <a:pt x="339862" y="3780990"/>
                  <a:pt x="337509" y="3793713"/>
                  <a:pt x="332509" y="3805381"/>
                </a:cubicBezTo>
                <a:cubicBezTo>
                  <a:pt x="328136" y="3815584"/>
                  <a:pt x="320194" y="3823854"/>
                  <a:pt x="314036" y="3833090"/>
                </a:cubicBezTo>
                <a:cubicBezTo>
                  <a:pt x="282990" y="3926234"/>
                  <a:pt x="330364" y="3781743"/>
                  <a:pt x="295563" y="3897745"/>
                </a:cubicBezTo>
                <a:cubicBezTo>
                  <a:pt x="289968" y="3916396"/>
                  <a:pt x="283249" y="3934690"/>
                  <a:pt x="277091" y="3953163"/>
                </a:cubicBezTo>
                <a:cubicBezTo>
                  <a:pt x="274012" y="3962399"/>
                  <a:pt x="270215" y="3971427"/>
                  <a:pt x="267854" y="3980872"/>
                </a:cubicBezTo>
                <a:cubicBezTo>
                  <a:pt x="264775" y="3993187"/>
                  <a:pt x="262632" y="4005775"/>
                  <a:pt x="258618" y="4017818"/>
                </a:cubicBezTo>
                <a:cubicBezTo>
                  <a:pt x="253375" y="4033547"/>
                  <a:pt x="245967" y="4048476"/>
                  <a:pt x="240145" y="4064000"/>
                </a:cubicBezTo>
                <a:cubicBezTo>
                  <a:pt x="236727" y="4073116"/>
                  <a:pt x="233988" y="4082473"/>
                  <a:pt x="230909" y="4091709"/>
                </a:cubicBezTo>
                <a:cubicBezTo>
                  <a:pt x="233988" y="4125576"/>
                  <a:pt x="233020" y="4160058"/>
                  <a:pt x="240145" y="4193309"/>
                </a:cubicBezTo>
                <a:cubicBezTo>
                  <a:pt x="242471" y="4204163"/>
                  <a:pt x="253654" y="4211089"/>
                  <a:pt x="258618" y="4221018"/>
                </a:cubicBezTo>
                <a:cubicBezTo>
                  <a:pt x="262972" y="4229726"/>
                  <a:pt x="264436" y="4239611"/>
                  <a:pt x="267854" y="4248727"/>
                </a:cubicBezTo>
                <a:cubicBezTo>
                  <a:pt x="273676" y="4264251"/>
                  <a:pt x="281084" y="4279180"/>
                  <a:pt x="286327" y="4294909"/>
                </a:cubicBezTo>
                <a:cubicBezTo>
                  <a:pt x="290341" y="4306952"/>
                  <a:pt x="291915" y="4319695"/>
                  <a:pt x="295563" y="4331854"/>
                </a:cubicBezTo>
                <a:cubicBezTo>
                  <a:pt x="323009" y="4423339"/>
                  <a:pt x="307901" y="4350464"/>
                  <a:pt x="323273" y="4442690"/>
                </a:cubicBezTo>
                <a:cubicBezTo>
                  <a:pt x="320194" y="4498108"/>
                  <a:pt x="319061" y="4553669"/>
                  <a:pt x="314036" y="4608945"/>
                </a:cubicBezTo>
                <a:cubicBezTo>
                  <a:pt x="312586" y="4624895"/>
                  <a:pt x="301031" y="4657196"/>
                  <a:pt x="295563" y="4673600"/>
                </a:cubicBezTo>
                <a:cubicBezTo>
                  <a:pt x="292484" y="4722860"/>
                  <a:pt x="293307" y="4772521"/>
                  <a:pt x="286327" y="4821381"/>
                </a:cubicBezTo>
                <a:cubicBezTo>
                  <a:pt x="283982" y="4837794"/>
                  <a:pt x="273520" y="4851981"/>
                  <a:pt x="267854" y="4867563"/>
                </a:cubicBezTo>
                <a:cubicBezTo>
                  <a:pt x="261200" y="4885863"/>
                  <a:pt x="254105" y="4904091"/>
                  <a:pt x="249382" y="4922981"/>
                </a:cubicBezTo>
                <a:cubicBezTo>
                  <a:pt x="231796" y="4993321"/>
                  <a:pt x="245822" y="4948573"/>
                  <a:pt x="193963" y="5052290"/>
                </a:cubicBezTo>
                <a:lnTo>
                  <a:pt x="193963" y="5052290"/>
                </a:lnTo>
                <a:cubicBezTo>
                  <a:pt x="171981" y="5118240"/>
                  <a:pt x="186292" y="5091507"/>
                  <a:pt x="157018" y="5135418"/>
                </a:cubicBezTo>
                <a:cubicBezTo>
                  <a:pt x="154768" y="5153419"/>
                  <a:pt x="142797" y="5252701"/>
                  <a:pt x="138545" y="5273963"/>
                </a:cubicBezTo>
                <a:cubicBezTo>
                  <a:pt x="133566" y="5298858"/>
                  <a:pt x="134156" y="5326730"/>
                  <a:pt x="120073" y="5347854"/>
                </a:cubicBezTo>
                <a:lnTo>
                  <a:pt x="101600" y="5375563"/>
                </a:lnTo>
                <a:cubicBezTo>
                  <a:pt x="98521" y="5397115"/>
                  <a:pt x="99803" y="5419758"/>
                  <a:pt x="92363" y="5440218"/>
                </a:cubicBezTo>
                <a:cubicBezTo>
                  <a:pt x="87102" y="5454685"/>
                  <a:pt x="71538" y="5463394"/>
                  <a:pt x="64654" y="5477163"/>
                </a:cubicBezTo>
                <a:cubicBezTo>
                  <a:pt x="55946" y="5494579"/>
                  <a:pt x="56983" y="5516380"/>
                  <a:pt x="46182" y="5532581"/>
                </a:cubicBezTo>
                <a:cubicBezTo>
                  <a:pt x="20071" y="5571746"/>
                  <a:pt x="32673" y="5550361"/>
                  <a:pt x="9236" y="5597236"/>
                </a:cubicBezTo>
                <a:cubicBezTo>
                  <a:pt x="6157" y="5609551"/>
                  <a:pt x="0" y="5621487"/>
                  <a:pt x="0" y="5634181"/>
                </a:cubicBezTo>
                <a:cubicBezTo>
                  <a:pt x="0" y="5686647"/>
                  <a:pt x="5404" y="5682258"/>
                  <a:pt x="27709" y="5717309"/>
                </a:cubicBezTo>
                <a:cubicBezTo>
                  <a:pt x="119543" y="5861618"/>
                  <a:pt x="31853" y="5732071"/>
                  <a:pt x="110836" y="5837381"/>
                </a:cubicBezTo>
                <a:cubicBezTo>
                  <a:pt x="117496" y="5846262"/>
                  <a:pt x="120955" y="5857780"/>
                  <a:pt x="129309" y="5865090"/>
                </a:cubicBezTo>
                <a:cubicBezTo>
                  <a:pt x="146017" y="5879710"/>
                  <a:pt x="184727" y="5902036"/>
                  <a:pt x="184727" y="5902036"/>
                </a:cubicBezTo>
                <a:lnTo>
                  <a:pt x="221673" y="58928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orma Livre 22"/>
          <p:cNvSpPr/>
          <p:nvPr/>
        </p:nvSpPr>
        <p:spPr>
          <a:xfrm>
            <a:off x="7736775" y="618950"/>
            <a:ext cx="360218" cy="5902036"/>
          </a:xfrm>
          <a:custGeom>
            <a:avLst/>
            <a:gdLst>
              <a:gd name="connsiteX0" fmla="*/ 120073 w 360218"/>
              <a:gd name="connsiteY0" fmla="*/ 0 h 5902036"/>
              <a:gd name="connsiteX1" fmla="*/ 110836 w 360218"/>
              <a:gd name="connsiteY1" fmla="*/ 64654 h 5902036"/>
              <a:gd name="connsiteX2" fmla="*/ 92363 w 360218"/>
              <a:gd name="connsiteY2" fmla="*/ 147781 h 5902036"/>
              <a:gd name="connsiteX3" fmla="*/ 83127 w 360218"/>
              <a:gd name="connsiteY3" fmla="*/ 193963 h 5902036"/>
              <a:gd name="connsiteX4" fmla="*/ 64654 w 360218"/>
              <a:gd name="connsiteY4" fmla="*/ 267854 h 5902036"/>
              <a:gd name="connsiteX5" fmla="*/ 46182 w 360218"/>
              <a:gd name="connsiteY5" fmla="*/ 461818 h 5902036"/>
              <a:gd name="connsiteX6" fmla="*/ 55418 w 360218"/>
              <a:gd name="connsiteY6" fmla="*/ 591127 h 5902036"/>
              <a:gd name="connsiteX7" fmla="*/ 73891 w 360218"/>
              <a:gd name="connsiteY7" fmla="*/ 637309 h 5902036"/>
              <a:gd name="connsiteX8" fmla="*/ 92363 w 360218"/>
              <a:gd name="connsiteY8" fmla="*/ 692727 h 5902036"/>
              <a:gd name="connsiteX9" fmla="*/ 101600 w 360218"/>
              <a:gd name="connsiteY9" fmla="*/ 729672 h 5902036"/>
              <a:gd name="connsiteX10" fmla="*/ 120073 w 360218"/>
              <a:gd name="connsiteY10" fmla="*/ 757381 h 5902036"/>
              <a:gd name="connsiteX11" fmla="*/ 138545 w 360218"/>
              <a:gd name="connsiteY11" fmla="*/ 794327 h 5902036"/>
              <a:gd name="connsiteX12" fmla="*/ 157018 w 360218"/>
              <a:gd name="connsiteY12" fmla="*/ 849745 h 5902036"/>
              <a:gd name="connsiteX13" fmla="*/ 147782 w 360218"/>
              <a:gd name="connsiteY13" fmla="*/ 932872 h 5902036"/>
              <a:gd name="connsiteX14" fmla="*/ 138545 w 360218"/>
              <a:gd name="connsiteY14" fmla="*/ 960581 h 5902036"/>
              <a:gd name="connsiteX15" fmla="*/ 110836 w 360218"/>
              <a:gd name="connsiteY15" fmla="*/ 1052945 h 5902036"/>
              <a:gd name="connsiteX16" fmla="*/ 92363 w 360218"/>
              <a:gd name="connsiteY16" fmla="*/ 1099127 h 5902036"/>
              <a:gd name="connsiteX17" fmla="*/ 73891 w 360218"/>
              <a:gd name="connsiteY17" fmla="*/ 1154545 h 5902036"/>
              <a:gd name="connsiteX18" fmla="*/ 55418 w 360218"/>
              <a:gd name="connsiteY18" fmla="*/ 1219200 h 5902036"/>
              <a:gd name="connsiteX19" fmla="*/ 55418 w 360218"/>
              <a:gd name="connsiteY19" fmla="*/ 1487054 h 5902036"/>
              <a:gd name="connsiteX20" fmla="*/ 73891 w 360218"/>
              <a:gd name="connsiteY20" fmla="*/ 1607127 h 5902036"/>
              <a:gd name="connsiteX21" fmla="*/ 92363 w 360218"/>
              <a:gd name="connsiteY21" fmla="*/ 1644072 h 5902036"/>
              <a:gd name="connsiteX22" fmla="*/ 120073 w 360218"/>
              <a:gd name="connsiteY22" fmla="*/ 1764145 h 5902036"/>
              <a:gd name="connsiteX23" fmla="*/ 129309 w 360218"/>
              <a:gd name="connsiteY23" fmla="*/ 1791854 h 5902036"/>
              <a:gd name="connsiteX24" fmla="*/ 138545 w 360218"/>
              <a:gd name="connsiteY24" fmla="*/ 1838036 h 5902036"/>
              <a:gd name="connsiteX25" fmla="*/ 166254 w 360218"/>
              <a:gd name="connsiteY25" fmla="*/ 1911927 h 5902036"/>
              <a:gd name="connsiteX26" fmla="*/ 184727 w 360218"/>
              <a:gd name="connsiteY26" fmla="*/ 1967345 h 5902036"/>
              <a:gd name="connsiteX27" fmla="*/ 193963 w 360218"/>
              <a:gd name="connsiteY27" fmla="*/ 1995054 h 5902036"/>
              <a:gd name="connsiteX28" fmla="*/ 212436 w 360218"/>
              <a:gd name="connsiteY28" fmla="*/ 2068945 h 5902036"/>
              <a:gd name="connsiteX29" fmla="*/ 230909 w 360218"/>
              <a:gd name="connsiteY29" fmla="*/ 2152072 h 5902036"/>
              <a:gd name="connsiteX30" fmla="*/ 249382 w 360218"/>
              <a:gd name="connsiteY30" fmla="*/ 2207490 h 5902036"/>
              <a:gd name="connsiteX31" fmla="*/ 258618 w 360218"/>
              <a:gd name="connsiteY31" fmla="*/ 2244436 h 5902036"/>
              <a:gd name="connsiteX32" fmla="*/ 267854 w 360218"/>
              <a:gd name="connsiteY32" fmla="*/ 2299854 h 5902036"/>
              <a:gd name="connsiteX33" fmla="*/ 286327 w 360218"/>
              <a:gd name="connsiteY33" fmla="*/ 2336800 h 5902036"/>
              <a:gd name="connsiteX34" fmla="*/ 304800 w 360218"/>
              <a:gd name="connsiteY34" fmla="*/ 2438400 h 5902036"/>
              <a:gd name="connsiteX35" fmla="*/ 314036 w 360218"/>
              <a:gd name="connsiteY35" fmla="*/ 2466109 h 5902036"/>
              <a:gd name="connsiteX36" fmla="*/ 295563 w 360218"/>
              <a:gd name="connsiteY36" fmla="*/ 2641600 h 5902036"/>
              <a:gd name="connsiteX37" fmla="*/ 277091 w 360218"/>
              <a:gd name="connsiteY37" fmla="*/ 2669309 h 5902036"/>
              <a:gd name="connsiteX38" fmla="*/ 258618 w 360218"/>
              <a:gd name="connsiteY38" fmla="*/ 2733963 h 5902036"/>
              <a:gd name="connsiteX39" fmla="*/ 240145 w 360218"/>
              <a:gd name="connsiteY39" fmla="*/ 2789381 h 5902036"/>
              <a:gd name="connsiteX40" fmla="*/ 212436 w 360218"/>
              <a:gd name="connsiteY40" fmla="*/ 2872509 h 5902036"/>
              <a:gd name="connsiteX41" fmla="*/ 193963 w 360218"/>
              <a:gd name="connsiteY41" fmla="*/ 2900218 h 5902036"/>
              <a:gd name="connsiteX42" fmla="*/ 193963 w 360218"/>
              <a:gd name="connsiteY42" fmla="*/ 3131127 h 5902036"/>
              <a:gd name="connsiteX43" fmla="*/ 230909 w 360218"/>
              <a:gd name="connsiteY43" fmla="*/ 3223490 h 5902036"/>
              <a:gd name="connsiteX44" fmla="*/ 240145 w 360218"/>
              <a:gd name="connsiteY44" fmla="*/ 3251200 h 5902036"/>
              <a:gd name="connsiteX45" fmla="*/ 249382 w 360218"/>
              <a:gd name="connsiteY45" fmla="*/ 3297381 h 5902036"/>
              <a:gd name="connsiteX46" fmla="*/ 267854 w 360218"/>
              <a:gd name="connsiteY46" fmla="*/ 3362036 h 5902036"/>
              <a:gd name="connsiteX47" fmla="*/ 286327 w 360218"/>
              <a:gd name="connsiteY47" fmla="*/ 3426690 h 5902036"/>
              <a:gd name="connsiteX48" fmla="*/ 295563 w 360218"/>
              <a:gd name="connsiteY48" fmla="*/ 3454400 h 5902036"/>
              <a:gd name="connsiteX49" fmla="*/ 304800 w 360218"/>
              <a:gd name="connsiteY49" fmla="*/ 3491345 h 5902036"/>
              <a:gd name="connsiteX50" fmla="*/ 332509 w 360218"/>
              <a:gd name="connsiteY50" fmla="*/ 3519054 h 5902036"/>
              <a:gd name="connsiteX51" fmla="*/ 360218 w 360218"/>
              <a:gd name="connsiteY51" fmla="*/ 3620654 h 5902036"/>
              <a:gd name="connsiteX52" fmla="*/ 341745 w 360218"/>
              <a:gd name="connsiteY52" fmla="*/ 3768436 h 5902036"/>
              <a:gd name="connsiteX53" fmla="*/ 332509 w 360218"/>
              <a:gd name="connsiteY53" fmla="*/ 3805381 h 5902036"/>
              <a:gd name="connsiteX54" fmla="*/ 314036 w 360218"/>
              <a:gd name="connsiteY54" fmla="*/ 3833090 h 5902036"/>
              <a:gd name="connsiteX55" fmla="*/ 295563 w 360218"/>
              <a:gd name="connsiteY55" fmla="*/ 3897745 h 5902036"/>
              <a:gd name="connsiteX56" fmla="*/ 277091 w 360218"/>
              <a:gd name="connsiteY56" fmla="*/ 3953163 h 5902036"/>
              <a:gd name="connsiteX57" fmla="*/ 267854 w 360218"/>
              <a:gd name="connsiteY57" fmla="*/ 3980872 h 5902036"/>
              <a:gd name="connsiteX58" fmla="*/ 258618 w 360218"/>
              <a:gd name="connsiteY58" fmla="*/ 4017818 h 5902036"/>
              <a:gd name="connsiteX59" fmla="*/ 240145 w 360218"/>
              <a:gd name="connsiteY59" fmla="*/ 4064000 h 5902036"/>
              <a:gd name="connsiteX60" fmla="*/ 230909 w 360218"/>
              <a:gd name="connsiteY60" fmla="*/ 4091709 h 5902036"/>
              <a:gd name="connsiteX61" fmla="*/ 240145 w 360218"/>
              <a:gd name="connsiteY61" fmla="*/ 4193309 h 5902036"/>
              <a:gd name="connsiteX62" fmla="*/ 258618 w 360218"/>
              <a:gd name="connsiteY62" fmla="*/ 4221018 h 5902036"/>
              <a:gd name="connsiteX63" fmla="*/ 267854 w 360218"/>
              <a:gd name="connsiteY63" fmla="*/ 4248727 h 5902036"/>
              <a:gd name="connsiteX64" fmla="*/ 286327 w 360218"/>
              <a:gd name="connsiteY64" fmla="*/ 4294909 h 5902036"/>
              <a:gd name="connsiteX65" fmla="*/ 295563 w 360218"/>
              <a:gd name="connsiteY65" fmla="*/ 4331854 h 5902036"/>
              <a:gd name="connsiteX66" fmla="*/ 323273 w 360218"/>
              <a:gd name="connsiteY66" fmla="*/ 4442690 h 5902036"/>
              <a:gd name="connsiteX67" fmla="*/ 314036 w 360218"/>
              <a:gd name="connsiteY67" fmla="*/ 4608945 h 5902036"/>
              <a:gd name="connsiteX68" fmla="*/ 295563 w 360218"/>
              <a:gd name="connsiteY68" fmla="*/ 4673600 h 5902036"/>
              <a:gd name="connsiteX69" fmla="*/ 286327 w 360218"/>
              <a:gd name="connsiteY69" fmla="*/ 4821381 h 5902036"/>
              <a:gd name="connsiteX70" fmla="*/ 267854 w 360218"/>
              <a:gd name="connsiteY70" fmla="*/ 4867563 h 5902036"/>
              <a:gd name="connsiteX71" fmla="*/ 249382 w 360218"/>
              <a:gd name="connsiteY71" fmla="*/ 4922981 h 5902036"/>
              <a:gd name="connsiteX72" fmla="*/ 193963 w 360218"/>
              <a:gd name="connsiteY72" fmla="*/ 5052290 h 5902036"/>
              <a:gd name="connsiteX73" fmla="*/ 193963 w 360218"/>
              <a:gd name="connsiteY73" fmla="*/ 5052290 h 5902036"/>
              <a:gd name="connsiteX74" fmla="*/ 157018 w 360218"/>
              <a:gd name="connsiteY74" fmla="*/ 5135418 h 5902036"/>
              <a:gd name="connsiteX75" fmla="*/ 138545 w 360218"/>
              <a:gd name="connsiteY75" fmla="*/ 5273963 h 5902036"/>
              <a:gd name="connsiteX76" fmla="*/ 120073 w 360218"/>
              <a:gd name="connsiteY76" fmla="*/ 5347854 h 5902036"/>
              <a:gd name="connsiteX77" fmla="*/ 101600 w 360218"/>
              <a:gd name="connsiteY77" fmla="*/ 5375563 h 5902036"/>
              <a:gd name="connsiteX78" fmla="*/ 92363 w 360218"/>
              <a:gd name="connsiteY78" fmla="*/ 5440218 h 5902036"/>
              <a:gd name="connsiteX79" fmla="*/ 64654 w 360218"/>
              <a:gd name="connsiteY79" fmla="*/ 5477163 h 5902036"/>
              <a:gd name="connsiteX80" fmla="*/ 46182 w 360218"/>
              <a:gd name="connsiteY80" fmla="*/ 5532581 h 5902036"/>
              <a:gd name="connsiteX81" fmla="*/ 9236 w 360218"/>
              <a:gd name="connsiteY81" fmla="*/ 5597236 h 5902036"/>
              <a:gd name="connsiteX82" fmla="*/ 0 w 360218"/>
              <a:gd name="connsiteY82" fmla="*/ 5634181 h 5902036"/>
              <a:gd name="connsiteX83" fmla="*/ 27709 w 360218"/>
              <a:gd name="connsiteY83" fmla="*/ 5717309 h 5902036"/>
              <a:gd name="connsiteX84" fmla="*/ 110836 w 360218"/>
              <a:gd name="connsiteY84" fmla="*/ 5837381 h 5902036"/>
              <a:gd name="connsiteX85" fmla="*/ 129309 w 360218"/>
              <a:gd name="connsiteY85" fmla="*/ 5865090 h 5902036"/>
              <a:gd name="connsiteX86" fmla="*/ 184727 w 360218"/>
              <a:gd name="connsiteY86" fmla="*/ 5902036 h 5902036"/>
              <a:gd name="connsiteX87" fmla="*/ 221673 w 360218"/>
              <a:gd name="connsiteY87" fmla="*/ 5892800 h 590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60218" h="5902036">
                <a:moveTo>
                  <a:pt x="120073" y="0"/>
                </a:moveTo>
                <a:cubicBezTo>
                  <a:pt x="116994" y="21551"/>
                  <a:pt x="114415" y="43180"/>
                  <a:pt x="110836" y="64654"/>
                </a:cubicBezTo>
                <a:cubicBezTo>
                  <a:pt x="101545" y="120400"/>
                  <a:pt x="103439" y="97938"/>
                  <a:pt x="92363" y="147781"/>
                </a:cubicBezTo>
                <a:cubicBezTo>
                  <a:pt x="88957" y="163106"/>
                  <a:pt x="86657" y="178666"/>
                  <a:pt x="83127" y="193963"/>
                </a:cubicBezTo>
                <a:cubicBezTo>
                  <a:pt x="77418" y="218701"/>
                  <a:pt x="69633" y="242959"/>
                  <a:pt x="64654" y="267854"/>
                </a:cubicBezTo>
                <a:cubicBezTo>
                  <a:pt x="52718" y="327535"/>
                  <a:pt x="50199" y="405578"/>
                  <a:pt x="46182" y="461818"/>
                </a:cubicBezTo>
                <a:cubicBezTo>
                  <a:pt x="49261" y="504921"/>
                  <a:pt x="48678" y="548443"/>
                  <a:pt x="55418" y="591127"/>
                </a:cubicBezTo>
                <a:cubicBezTo>
                  <a:pt x="58004" y="607504"/>
                  <a:pt x="68225" y="621727"/>
                  <a:pt x="73891" y="637309"/>
                </a:cubicBezTo>
                <a:cubicBezTo>
                  <a:pt x="80545" y="655609"/>
                  <a:pt x="87640" y="673837"/>
                  <a:pt x="92363" y="692727"/>
                </a:cubicBezTo>
                <a:cubicBezTo>
                  <a:pt x="95442" y="705042"/>
                  <a:pt x="96599" y="718004"/>
                  <a:pt x="101600" y="729672"/>
                </a:cubicBezTo>
                <a:cubicBezTo>
                  <a:pt x="105973" y="739875"/>
                  <a:pt x="114566" y="747743"/>
                  <a:pt x="120073" y="757381"/>
                </a:cubicBezTo>
                <a:cubicBezTo>
                  <a:pt x="126904" y="769336"/>
                  <a:pt x="133431" y="781543"/>
                  <a:pt x="138545" y="794327"/>
                </a:cubicBezTo>
                <a:cubicBezTo>
                  <a:pt x="145777" y="812406"/>
                  <a:pt x="157018" y="849745"/>
                  <a:pt x="157018" y="849745"/>
                </a:cubicBezTo>
                <a:cubicBezTo>
                  <a:pt x="153939" y="877454"/>
                  <a:pt x="152365" y="905372"/>
                  <a:pt x="147782" y="932872"/>
                </a:cubicBezTo>
                <a:cubicBezTo>
                  <a:pt x="146181" y="942476"/>
                  <a:pt x="141220" y="951220"/>
                  <a:pt x="138545" y="960581"/>
                </a:cubicBezTo>
                <a:cubicBezTo>
                  <a:pt x="124934" y="1008220"/>
                  <a:pt x="132791" y="998058"/>
                  <a:pt x="110836" y="1052945"/>
                </a:cubicBezTo>
                <a:cubicBezTo>
                  <a:pt x="104678" y="1068339"/>
                  <a:pt x="98029" y="1083545"/>
                  <a:pt x="92363" y="1099127"/>
                </a:cubicBezTo>
                <a:cubicBezTo>
                  <a:pt x="85709" y="1117427"/>
                  <a:pt x="78614" y="1135655"/>
                  <a:pt x="73891" y="1154545"/>
                </a:cubicBezTo>
                <a:cubicBezTo>
                  <a:pt x="62292" y="1200935"/>
                  <a:pt x="68668" y="1179447"/>
                  <a:pt x="55418" y="1219200"/>
                </a:cubicBezTo>
                <a:cubicBezTo>
                  <a:pt x="37638" y="1343664"/>
                  <a:pt x="41940" y="1284880"/>
                  <a:pt x="55418" y="1487054"/>
                </a:cubicBezTo>
                <a:cubicBezTo>
                  <a:pt x="56361" y="1501206"/>
                  <a:pt x="66262" y="1584240"/>
                  <a:pt x="73891" y="1607127"/>
                </a:cubicBezTo>
                <a:cubicBezTo>
                  <a:pt x="78245" y="1620189"/>
                  <a:pt x="88009" y="1631010"/>
                  <a:pt x="92363" y="1644072"/>
                </a:cubicBezTo>
                <a:cubicBezTo>
                  <a:pt x="115349" y="1713032"/>
                  <a:pt x="105420" y="1705534"/>
                  <a:pt x="120073" y="1764145"/>
                </a:cubicBezTo>
                <a:cubicBezTo>
                  <a:pt x="122434" y="1773590"/>
                  <a:pt x="126948" y="1782409"/>
                  <a:pt x="129309" y="1791854"/>
                </a:cubicBezTo>
                <a:cubicBezTo>
                  <a:pt x="133116" y="1807084"/>
                  <a:pt x="133928" y="1823031"/>
                  <a:pt x="138545" y="1838036"/>
                </a:cubicBezTo>
                <a:cubicBezTo>
                  <a:pt x="146281" y="1863178"/>
                  <a:pt x="157407" y="1887154"/>
                  <a:pt x="166254" y="1911927"/>
                </a:cubicBezTo>
                <a:cubicBezTo>
                  <a:pt x="172803" y="1930265"/>
                  <a:pt x="178569" y="1948872"/>
                  <a:pt x="184727" y="1967345"/>
                </a:cubicBezTo>
                <a:cubicBezTo>
                  <a:pt x="187806" y="1976581"/>
                  <a:pt x="191602" y="1985609"/>
                  <a:pt x="193963" y="1995054"/>
                </a:cubicBezTo>
                <a:cubicBezTo>
                  <a:pt x="200121" y="2019684"/>
                  <a:pt x="207457" y="2044050"/>
                  <a:pt x="212436" y="2068945"/>
                </a:cubicBezTo>
                <a:cubicBezTo>
                  <a:pt x="217708" y="2095303"/>
                  <a:pt x="223085" y="2125992"/>
                  <a:pt x="230909" y="2152072"/>
                </a:cubicBezTo>
                <a:cubicBezTo>
                  <a:pt x="236504" y="2170723"/>
                  <a:pt x="244660" y="2188599"/>
                  <a:pt x="249382" y="2207490"/>
                </a:cubicBezTo>
                <a:cubicBezTo>
                  <a:pt x="252461" y="2219805"/>
                  <a:pt x="256129" y="2231988"/>
                  <a:pt x="258618" y="2244436"/>
                </a:cubicBezTo>
                <a:cubicBezTo>
                  <a:pt x="262291" y="2262800"/>
                  <a:pt x="262473" y="2281916"/>
                  <a:pt x="267854" y="2299854"/>
                </a:cubicBezTo>
                <a:cubicBezTo>
                  <a:pt x="271810" y="2313042"/>
                  <a:pt x="280169" y="2324485"/>
                  <a:pt x="286327" y="2336800"/>
                </a:cubicBezTo>
                <a:cubicBezTo>
                  <a:pt x="290447" y="2361519"/>
                  <a:pt x="298342" y="2412570"/>
                  <a:pt x="304800" y="2438400"/>
                </a:cubicBezTo>
                <a:cubicBezTo>
                  <a:pt x="307161" y="2447845"/>
                  <a:pt x="310957" y="2456873"/>
                  <a:pt x="314036" y="2466109"/>
                </a:cubicBezTo>
                <a:cubicBezTo>
                  <a:pt x="313187" y="2479687"/>
                  <a:pt x="318634" y="2595457"/>
                  <a:pt x="295563" y="2641600"/>
                </a:cubicBezTo>
                <a:cubicBezTo>
                  <a:pt x="290599" y="2651529"/>
                  <a:pt x="283248" y="2660073"/>
                  <a:pt x="277091" y="2669309"/>
                </a:cubicBezTo>
                <a:cubicBezTo>
                  <a:pt x="270933" y="2690860"/>
                  <a:pt x="265210" y="2712540"/>
                  <a:pt x="258618" y="2733963"/>
                </a:cubicBezTo>
                <a:cubicBezTo>
                  <a:pt x="252891" y="2752574"/>
                  <a:pt x="244867" y="2770490"/>
                  <a:pt x="240145" y="2789381"/>
                </a:cubicBezTo>
                <a:cubicBezTo>
                  <a:pt x="231326" y="2824660"/>
                  <a:pt x="229827" y="2837727"/>
                  <a:pt x="212436" y="2872509"/>
                </a:cubicBezTo>
                <a:cubicBezTo>
                  <a:pt x="207472" y="2882438"/>
                  <a:pt x="200121" y="2890982"/>
                  <a:pt x="193963" y="2900218"/>
                </a:cubicBezTo>
                <a:cubicBezTo>
                  <a:pt x="174752" y="2996275"/>
                  <a:pt x="175633" y="2972271"/>
                  <a:pt x="193963" y="3131127"/>
                </a:cubicBezTo>
                <a:cubicBezTo>
                  <a:pt x="198389" y="3169488"/>
                  <a:pt x="216739" y="3190426"/>
                  <a:pt x="230909" y="3223490"/>
                </a:cubicBezTo>
                <a:cubicBezTo>
                  <a:pt x="234744" y="3232439"/>
                  <a:pt x="237784" y="3241754"/>
                  <a:pt x="240145" y="3251200"/>
                </a:cubicBezTo>
                <a:cubicBezTo>
                  <a:pt x="243953" y="3266430"/>
                  <a:pt x="245976" y="3282056"/>
                  <a:pt x="249382" y="3297381"/>
                </a:cubicBezTo>
                <a:cubicBezTo>
                  <a:pt x="260946" y="3349419"/>
                  <a:pt x="254629" y="3317953"/>
                  <a:pt x="267854" y="3362036"/>
                </a:cubicBezTo>
                <a:cubicBezTo>
                  <a:pt x="274295" y="3383504"/>
                  <a:pt x="279886" y="3405221"/>
                  <a:pt x="286327" y="3426690"/>
                </a:cubicBezTo>
                <a:cubicBezTo>
                  <a:pt x="289125" y="3436016"/>
                  <a:pt x="292888" y="3445038"/>
                  <a:pt x="295563" y="3454400"/>
                </a:cubicBezTo>
                <a:cubicBezTo>
                  <a:pt x="299050" y="3466606"/>
                  <a:pt x="298502" y="3480324"/>
                  <a:pt x="304800" y="3491345"/>
                </a:cubicBezTo>
                <a:cubicBezTo>
                  <a:pt x="311281" y="3502686"/>
                  <a:pt x="323273" y="3509818"/>
                  <a:pt x="332509" y="3519054"/>
                </a:cubicBezTo>
                <a:cubicBezTo>
                  <a:pt x="355946" y="3589365"/>
                  <a:pt x="347163" y="3555378"/>
                  <a:pt x="360218" y="3620654"/>
                </a:cubicBezTo>
                <a:cubicBezTo>
                  <a:pt x="354060" y="3669915"/>
                  <a:pt x="349109" y="3719341"/>
                  <a:pt x="341745" y="3768436"/>
                </a:cubicBezTo>
                <a:cubicBezTo>
                  <a:pt x="339862" y="3780990"/>
                  <a:pt x="337509" y="3793713"/>
                  <a:pt x="332509" y="3805381"/>
                </a:cubicBezTo>
                <a:cubicBezTo>
                  <a:pt x="328136" y="3815584"/>
                  <a:pt x="320194" y="3823854"/>
                  <a:pt x="314036" y="3833090"/>
                </a:cubicBezTo>
                <a:cubicBezTo>
                  <a:pt x="282990" y="3926234"/>
                  <a:pt x="330364" y="3781743"/>
                  <a:pt x="295563" y="3897745"/>
                </a:cubicBezTo>
                <a:cubicBezTo>
                  <a:pt x="289968" y="3916396"/>
                  <a:pt x="283249" y="3934690"/>
                  <a:pt x="277091" y="3953163"/>
                </a:cubicBezTo>
                <a:cubicBezTo>
                  <a:pt x="274012" y="3962399"/>
                  <a:pt x="270215" y="3971427"/>
                  <a:pt x="267854" y="3980872"/>
                </a:cubicBezTo>
                <a:cubicBezTo>
                  <a:pt x="264775" y="3993187"/>
                  <a:pt x="262632" y="4005775"/>
                  <a:pt x="258618" y="4017818"/>
                </a:cubicBezTo>
                <a:cubicBezTo>
                  <a:pt x="253375" y="4033547"/>
                  <a:pt x="245967" y="4048476"/>
                  <a:pt x="240145" y="4064000"/>
                </a:cubicBezTo>
                <a:cubicBezTo>
                  <a:pt x="236727" y="4073116"/>
                  <a:pt x="233988" y="4082473"/>
                  <a:pt x="230909" y="4091709"/>
                </a:cubicBezTo>
                <a:cubicBezTo>
                  <a:pt x="233988" y="4125576"/>
                  <a:pt x="233020" y="4160058"/>
                  <a:pt x="240145" y="4193309"/>
                </a:cubicBezTo>
                <a:cubicBezTo>
                  <a:pt x="242471" y="4204163"/>
                  <a:pt x="253654" y="4211089"/>
                  <a:pt x="258618" y="4221018"/>
                </a:cubicBezTo>
                <a:cubicBezTo>
                  <a:pt x="262972" y="4229726"/>
                  <a:pt x="264436" y="4239611"/>
                  <a:pt x="267854" y="4248727"/>
                </a:cubicBezTo>
                <a:cubicBezTo>
                  <a:pt x="273676" y="4264251"/>
                  <a:pt x="281084" y="4279180"/>
                  <a:pt x="286327" y="4294909"/>
                </a:cubicBezTo>
                <a:cubicBezTo>
                  <a:pt x="290341" y="4306952"/>
                  <a:pt x="291915" y="4319695"/>
                  <a:pt x="295563" y="4331854"/>
                </a:cubicBezTo>
                <a:cubicBezTo>
                  <a:pt x="323009" y="4423339"/>
                  <a:pt x="307901" y="4350464"/>
                  <a:pt x="323273" y="4442690"/>
                </a:cubicBezTo>
                <a:cubicBezTo>
                  <a:pt x="320194" y="4498108"/>
                  <a:pt x="319061" y="4553669"/>
                  <a:pt x="314036" y="4608945"/>
                </a:cubicBezTo>
                <a:cubicBezTo>
                  <a:pt x="312586" y="4624895"/>
                  <a:pt x="301031" y="4657196"/>
                  <a:pt x="295563" y="4673600"/>
                </a:cubicBezTo>
                <a:cubicBezTo>
                  <a:pt x="292484" y="4722860"/>
                  <a:pt x="293307" y="4772521"/>
                  <a:pt x="286327" y="4821381"/>
                </a:cubicBezTo>
                <a:cubicBezTo>
                  <a:pt x="283982" y="4837794"/>
                  <a:pt x="273520" y="4851981"/>
                  <a:pt x="267854" y="4867563"/>
                </a:cubicBezTo>
                <a:cubicBezTo>
                  <a:pt x="261200" y="4885863"/>
                  <a:pt x="254105" y="4904091"/>
                  <a:pt x="249382" y="4922981"/>
                </a:cubicBezTo>
                <a:cubicBezTo>
                  <a:pt x="231796" y="4993321"/>
                  <a:pt x="245822" y="4948573"/>
                  <a:pt x="193963" y="5052290"/>
                </a:cubicBezTo>
                <a:lnTo>
                  <a:pt x="193963" y="5052290"/>
                </a:lnTo>
                <a:cubicBezTo>
                  <a:pt x="171981" y="5118240"/>
                  <a:pt x="186292" y="5091507"/>
                  <a:pt x="157018" y="5135418"/>
                </a:cubicBezTo>
                <a:cubicBezTo>
                  <a:pt x="154768" y="5153419"/>
                  <a:pt x="142797" y="5252701"/>
                  <a:pt x="138545" y="5273963"/>
                </a:cubicBezTo>
                <a:cubicBezTo>
                  <a:pt x="133566" y="5298858"/>
                  <a:pt x="134156" y="5326730"/>
                  <a:pt x="120073" y="5347854"/>
                </a:cubicBezTo>
                <a:lnTo>
                  <a:pt x="101600" y="5375563"/>
                </a:lnTo>
                <a:cubicBezTo>
                  <a:pt x="98521" y="5397115"/>
                  <a:pt x="99803" y="5419758"/>
                  <a:pt x="92363" y="5440218"/>
                </a:cubicBezTo>
                <a:cubicBezTo>
                  <a:pt x="87102" y="5454685"/>
                  <a:pt x="71538" y="5463394"/>
                  <a:pt x="64654" y="5477163"/>
                </a:cubicBezTo>
                <a:cubicBezTo>
                  <a:pt x="55946" y="5494579"/>
                  <a:pt x="56983" y="5516380"/>
                  <a:pt x="46182" y="5532581"/>
                </a:cubicBezTo>
                <a:cubicBezTo>
                  <a:pt x="20071" y="5571746"/>
                  <a:pt x="32673" y="5550361"/>
                  <a:pt x="9236" y="5597236"/>
                </a:cubicBezTo>
                <a:cubicBezTo>
                  <a:pt x="6157" y="5609551"/>
                  <a:pt x="0" y="5621487"/>
                  <a:pt x="0" y="5634181"/>
                </a:cubicBezTo>
                <a:cubicBezTo>
                  <a:pt x="0" y="5686647"/>
                  <a:pt x="5404" y="5682258"/>
                  <a:pt x="27709" y="5717309"/>
                </a:cubicBezTo>
                <a:cubicBezTo>
                  <a:pt x="119543" y="5861618"/>
                  <a:pt x="31853" y="5732071"/>
                  <a:pt x="110836" y="5837381"/>
                </a:cubicBezTo>
                <a:cubicBezTo>
                  <a:pt x="117496" y="5846262"/>
                  <a:pt x="120955" y="5857780"/>
                  <a:pt x="129309" y="5865090"/>
                </a:cubicBezTo>
                <a:cubicBezTo>
                  <a:pt x="146017" y="5879710"/>
                  <a:pt x="184727" y="5902036"/>
                  <a:pt x="184727" y="5902036"/>
                </a:cubicBezTo>
                <a:lnTo>
                  <a:pt x="221673" y="58928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5251859" y="129739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Mitocôndrias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9414970" y="62987"/>
            <a:ext cx="91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Citossol</a:t>
            </a:r>
            <a:endParaRPr lang="pt-BR" dirty="0"/>
          </a:p>
        </p:txBody>
      </p:sp>
      <p:pic>
        <p:nvPicPr>
          <p:cNvPr id="26" name="Picture 4" descr="Mitocôndria, herança essencialmente materna - Biota do Futu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27" y="5288300"/>
            <a:ext cx="1075532" cy="10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7173735" y="10184"/>
            <a:ext cx="1633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Membrana Mitocondrial Interna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989402" y="2088384"/>
            <a:ext cx="2865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lançadeiras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4914860" y="2520845"/>
            <a:ext cx="132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Cadeia respiratória</a:t>
            </a:r>
          </a:p>
        </p:txBody>
      </p:sp>
      <p:sp>
        <p:nvSpPr>
          <p:cNvPr id="29" name="Arco 28"/>
          <p:cNvSpPr/>
          <p:nvPr/>
        </p:nvSpPr>
        <p:spPr>
          <a:xfrm rot="281604">
            <a:off x="4738255" y="4950691"/>
            <a:ext cx="4581236" cy="440460"/>
          </a:xfrm>
          <a:prstGeom prst="arc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5800745" y="4597547"/>
            <a:ext cx="120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Ciclo Krebs</a:t>
            </a:r>
          </a:p>
        </p:txBody>
      </p:sp>
      <p:sp>
        <p:nvSpPr>
          <p:cNvPr id="31" name="Elipse 30"/>
          <p:cNvSpPr/>
          <p:nvPr/>
        </p:nvSpPr>
        <p:spPr>
          <a:xfrm>
            <a:off x="7423470" y="4743825"/>
            <a:ext cx="880562" cy="60232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7998351" y="5590364"/>
            <a:ext cx="1684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Transportador mitocondrial de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piruvato</a:t>
            </a:r>
            <a:endParaRPr lang="pt-B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4" name="Conector de Seta Reta 33"/>
          <p:cNvCxnSpPr>
            <a:endCxn id="17" idx="10"/>
          </p:cNvCxnSpPr>
          <p:nvPr/>
        </p:nvCxnSpPr>
        <p:spPr>
          <a:xfrm flipV="1">
            <a:off x="6242528" y="1431636"/>
            <a:ext cx="1238927" cy="73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>
            <a:endCxn id="17" idx="71"/>
          </p:cNvCxnSpPr>
          <p:nvPr/>
        </p:nvCxnSpPr>
        <p:spPr>
          <a:xfrm flipV="1">
            <a:off x="6726928" y="5597236"/>
            <a:ext cx="883836" cy="430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7AF54E99-C952-1816-50C5-BD84BD4833E1}"/>
              </a:ext>
            </a:extLst>
          </p:cNvPr>
          <p:cNvCxnSpPr>
            <a:cxnSpLocks/>
          </p:cNvCxnSpPr>
          <p:nvPr/>
        </p:nvCxnSpPr>
        <p:spPr>
          <a:xfrm flipH="1">
            <a:off x="9329831" y="4157276"/>
            <a:ext cx="996927" cy="1972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A64EAE79-FC60-12DE-CF62-D791D34DB999}"/>
              </a:ext>
            </a:extLst>
          </p:cNvPr>
          <p:cNvSpPr/>
          <p:nvPr/>
        </p:nvSpPr>
        <p:spPr>
          <a:xfrm>
            <a:off x="9407336" y="4041018"/>
            <a:ext cx="510615" cy="161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38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62036" y="240145"/>
            <a:ext cx="460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Os destinos do </a:t>
            </a:r>
            <a:r>
              <a:rPr lang="pt-BR" sz="3600" dirty="0" err="1"/>
              <a:t>piruvato</a:t>
            </a:r>
            <a:endParaRPr lang="pt-BR" sz="3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39" y="1265236"/>
            <a:ext cx="871537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5757" y="73115"/>
            <a:ext cx="528869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Fermentação </a:t>
            </a:r>
            <a:r>
              <a:rPr lang="pt-BR" sz="2800" b="1" dirty="0" err="1"/>
              <a:t>alcoolica</a:t>
            </a:r>
            <a:r>
              <a:rPr lang="pt-BR" sz="2800" b="1" dirty="0"/>
              <a:t>:</a:t>
            </a:r>
          </a:p>
          <a:p>
            <a:pPr marL="342900" indent="-342900">
              <a:buAutoNum type="arabicPeriod"/>
            </a:pPr>
            <a:r>
              <a:rPr lang="pt-BR" sz="2800" b="1" dirty="0">
                <a:solidFill>
                  <a:srgbClr val="FF0000"/>
                </a:solidFill>
              </a:rPr>
              <a:t>Crescimento de levedos sem O</a:t>
            </a:r>
            <a:r>
              <a:rPr lang="pt-BR" sz="2800" b="1" baseline="-25000" dirty="0">
                <a:solidFill>
                  <a:srgbClr val="FF0000"/>
                </a:solidFill>
              </a:rPr>
              <a:t>2</a:t>
            </a:r>
            <a:r>
              <a:rPr lang="pt-BR" sz="2800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pt-BR" sz="2800" dirty="0"/>
              <a:t>ATP/ADP</a:t>
            </a:r>
          </a:p>
          <a:p>
            <a:pPr marL="342900" indent="-342900">
              <a:buAutoNum type="arabicPeriod"/>
            </a:pPr>
            <a:r>
              <a:rPr lang="pt-BR" sz="2800" dirty="0"/>
              <a:t>FFQ1</a:t>
            </a:r>
          </a:p>
          <a:p>
            <a:pPr marL="342900" indent="-342900">
              <a:buAutoNum type="arabicPeriod"/>
            </a:pPr>
            <a:r>
              <a:rPr lang="pt-BR" sz="2800" dirty="0"/>
              <a:t>NADH/NAD</a:t>
            </a:r>
            <a:r>
              <a:rPr lang="pt-BR" sz="2800" baseline="30000" dirty="0"/>
              <a:t>+</a:t>
            </a:r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1948366" y="985940"/>
            <a:ext cx="0" cy="3212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 flipV="1">
            <a:off x="1390071" y="1456435"/>
            <a:ext cx="4112" cy="3111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2443018" y="1872575"/>
            <a:ext cx="4112" cy="3111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7408"/>
            <a:ext cx="6178708" cy="3012120"/>
          </a:xfrm>
          <a:prstGeom prst="rect">
            <a:avLst/>
          </a:prstGeom>
        </p:spPr>
      </p:pic>
      <p:grpSp>
        <p:nvGrpSpPr>
          <p:cNvPr id="37" name="Agrupar 36"/>
          <p:cNvGrpSpPr/>
          <p:nvPr/>
        </p:nvGrpSpPr>
        <p:grpSpPr>
          <a:xfrm>
            <a:off x="6178708" y="840509"/>
            <a:ext cx="6034900" cy="5926825"/>
            <a:chOff x="4738255" y="10184"/>
            <a:chExt cx="7475353" cy="6784806"/>
          </a:xfrm>
        </p:grpSpPr>
        <p:pic>
          <p:nvPicPr>
            <p:cNvPr id="38" name="Picture 2" descr="https://sites.google.com/site/biologiaufal20121/_/rsrc/1334595305843/m-02-via-glicolitica/resumo%20glicolise8c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727" y="1041085"/>
              <a:ext cx="4222881" cy="489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Mitocôndria, herança essencialmente materna - Biota do Futur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094" y="1078425"/>
              <a:ext cx="1075532" cy="105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tângulo 39"/>
            <p:cNvSpPr/>
            <p:nvPr/>
          </p:nvSpPr>
          <p:spPr>
            <a:xfrm>
              <a:off x="8254480" y="1560945"/>
              <a:ext cx="1152856" cy="1441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7938112" y="3498969"/>
              <a:ext cx="1514763" cy="855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Arco 41"/>
            <p:cNvSpPr/>
            <p:nvPr/>
          </p:nvSpPr>
          <p:spPr>
            <a:xfrm rot="10800000">
              <a:off x="7697489" y="2695426"/>
              <a:ext cx="2220462" cy="489960"/>
            </a:xfrm>
            <a:prstGeom prst="arc">
              <a:avLst>
                <a:gd name="adj1" fmla="val 20452316"/>
                <a:gd name="adj2" fmla="val 10558484"/>
              </a:avLst>
            </a:pr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Arco 42"/>
            <p:cNvSpPr/>
            <p:nvPr/>
          </p:nvSpPr>
          <p:spPr>
            <a:xfrm>
              <a:off x="4945053" y="2714826"/>
              <a:ext cx="2752436" cy="470561"/>
            </a:xfrm>
            <a:prstGeom prst="arc">
              <a:avLst>
                <a:gd name="adj1" fmla="val 20152445"/>
                <a:gd name="adj2" fmla="val 1667896"/>
              </a:avLst>
            </a:pr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6321271" y="2463597"/>
              <a:ext cx="466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/>
                <a:t>O</a:t>
              </a:r>
              <a:r>
                <a:rPr lang="pt-BR" baseline="-25000" dirty="0"/>
                <a:t>2</a:t>
              </a:r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6132745" y="2973954"/>
              <a:ext cx="841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H</a:t>
              </a:r>
              <a:r>
                <a:rPr lang="pt-BR" sz="2400" baseline="-25000" dirty="0"/>
                <a:t>2</a:t>
              </a:r>
              <a:r>
                <a:rPr lang="pt-BR" sz="2400" dirty="0"/>
                <a:t>O</a:t>
              </a:r>
              <a:endParaRPr lang="pt-BR" baseline="-25000" dirty="0"/>
            </a:p>
          </p:txBody>
        </p:sp>
        <p:sp>
          <p:nvSpPr>
            <p:cNvPr id="46" name="Forma Livre 45"/>
            <p:cNvSpPr/>
            <p:nvPr/>
          </p:nvSpPr>
          <p:spPr>
            <a:xfrm>
              <a:off x="7361382" y="674255"/>
              <a:ext cx="360218" cy="5902036"/>
            </a:xfrm>
            <a:custGeom>
              <a:avLst/>
              <a:gdLst>
                <a:gd name="connsiteX0" fmla="*/ 120073 w 360218"/>
                <a:gd name="connsiteY0" fmla="*/ 0 h 5902036"/>
                <a:gd name="connsiteX1" fmla="*/ 110836 w 360218"/>
                <a:gd name="connsiteY1" fmla="*/ 64654 h 5902036"/>
                <a:gd name="connsiteX2" fmla="*/ 92363 w 360218"/>
                <a:gd name="connsiteY2" fmla="*/ 147781 h 5902036"/>
                <a:gd name="connsiteX3" fmla="*/ 83127 w 360218"/>
                <a:gd name="connsiteY3" fmla="*/ 193963 h 5902036"/>
                <a:gd name="connsiteX4" fmla="*/ 64654 w 360218"/>
                <a:gd name="connsiteY4" fmla="*/ 267854 h 5902036"/>
                <a:gd name="connsiteX5" fmla="*/ 46182 w 360218"/>
                <a:gd name="connsiteY5" fmla="*/ 461818 h 5902036"/>
                <a:gd name="connsiteX6" fmla="*/ 55418 w 360218"/>
                <a:gd name="connsiteY6" fmla="*/ 591127 h 5902036"/>
                <a:gd name="connsiteX7" fmla="*/ 73891 w 360218"/>
                <a:gd name="connsiteY7" fmla="*/ 637309 h 5902036"/>
                <a:gd name="connsiteX8" fmla="*/ 92363 w 360218"/>
                <a:gd name="connsiteY8" fmla="*/ 692727 h 5902036"/>
                <a:gd name="connsiteX9" fmla="*/ 101600 w 360218"/>
                <a:gd name="connsiteY9" fmla="*/ 729672 h 5902036"/>
                <a:gd name="connsiteX10" fmla="*/ 120073 w 360218"/>
                <a:gd name="connsiteY10" fmla="*/ 757381 h 5902036"/>
                <a:gd name="connsiteX11" fmla="*/ 138545 w 360218"/>
                <a:gd name="connsiteY11" fmla="*/ 794327 h 5902036"/>
                <a:gd name="connsiteX12" fmla="*/ 157018 w 360218"/>
                <a:gd name="connsiteY12" fmla="*/ 849745 h 5902036"/>
                <a:gd name="connsiteX13" fmla="*/ 147782 w 360218"/>
                <a:gd name="connsiteY13" fmla="*/ 932872 h 5902036"/>
                <a:gd name="connsiteX14" fmla="*/ 138545 w 360218"/>
                <a:gd name="connsiteY14" fmla="*/ 960581 h 5902036"/>
                <a:gd name="connsiteX15" fmla="*/ 110836 w 360218"/>
                <a:gd name="connsiteY15" fmla="*/ 1052945 h 5902036"/>
                <a:gd name="connsiteX16" fmla="*/ 92363 w 360218"/>
                <a:gd name="connsiteY16" fmla="*/ 1099127 h 5902036"/>
                <a:gd name="connsiteX17" fmla="*/ 73891 w 360218"/>
                <a:gd name="connsiteY17" fmla="*/ 1154545 h 5902036"/>
                <a:gd name="connsiteX18" fmla="*/ 55418 w 360218"/>
                <a:gd name="connsiteY18" fmla="*/ 1219200 h 5902036"/>
                <a:gd name="connsiteX19" fmla="*/ 55418 w 360218"/>
                <a:gd name="connsiteY19" fmla="*/ 1487054 h 5902036"/>
                <a:gd name="connsiteX20" fmla="*/ 73891 w 360218"/>
                <a:gd name="connsiteY20" fmla="*/ 1607127 h 5902036"/>
                <a:gd name="connsiteX21" fmla="*/ 92363 w 360218"/>
                <a:gd name="connsiteY21" fmla="*/ 1644072 h 5902036"/>
                <a:gd name="connsiteX22" fmla="*/ 120073 w 360218"/>
                <a:gd name="connsiteY22" fmla="*/ 1764145 h 5902036"/>
                <a:gd name="connsiteX23" fmla="*/ 129309 w 360218"/>
                <a:gd name="connsiteY23" fmla="*/ 1791854 h 5902036"/>
                <a:gd name="connsiteX24" fmla="*/ 138545 w 360218"/>
                <a:gd name="connsiteY24" fmla="*/ 1838036 h 5902036"/>
                <a:gd name="connsiteX25" fmla="*/ 166254 w 360218"/>
                <a:gd name="connsiteY25" fmla="*/ 1911927 h 5902036"/>
                <a:gd name="connsiteX26" fmla="*/ 184727 w 360218"/>
                <a:gd name="connsiteY26" fmla="*/ 1967345 h 5902036"/>
                <a:gd name="connsiteX27" fmla="*/ 193963 w 360218"/>
                <a:gd name="connsiteY27" fmla="*/ 1995054 h 5902036"/>
                <a:gd name="connsiteX28" fmla="*/ 212436 w 360218"/>
                <a:gd name="connsiteY28" fmla="*/ 2068945 h 5902036"/>
                <a:gd name="connsiteX29" fmla="*/ 230909 w 360218"/>
                <a:gd name="connsiteY29" fmla="*/ 2152072 h 5902036"/>
                <a:gd name="connsiteX30" fmla="*/ 249382 w 360218"/>
                <a:gd name="connsiteY30" fmla="*/ 2207490 h 5902036"/>
                <a:gd name="connsiteX31" fmla="*/ 258618 w 360218"/>
                <a:gd name="connsiteY31" fmla="*/ 2244436 h 5902036"/>
                <a:gd name="connsiteX32" fmla="*/ 267854 w 360218"/>
                <a:gd name="connsiteY32" fmla="*/ 2299854 h 5902036"/>
                <a:gd name="connsiteX33" fmla="*/ 286327 w 360218"/>
                <a:gd name="connsiteY33" fmla="*/ 2336800 h 5902036"/>
                <a:gd name="connsiteX34" fmla="*/ 304800 w 360218"/>
                <a:gd name="connsiteY34" fmla="*/ 2438400 h 5902036"/>
                <a:gd name="connsiteX35" fmla="*/ 314036 w 360218"/>
                <a:gd name="connsiteY35" fmla="*/ 2466109 h 5902036"/>
                <a:gd name="connsiteX36" fmla="*/ 295563 w 360218"/>
                <a:gd name="connsiteY36" fmla="*/ 2641600 h 5902036"/>
                <a:gd name="connsiteX37" fmla="*/ 277091 w 360218"/>
                <a:gd name="connsiteY37" fmla="*/ 2669309 h 5902036"/>
                <a:gd name="connsiteX38" fmla="*/ 258618 w 360218"/>
                <a:gd name="connsiteY38" fmla="*/ 2733963 h 5902036"/>
                <a:gd name="connsiteX39" fmla="*/ 240145 w 360218"/>
                <a:gd name="connsiteY39" fmla="*/ 2789381 h 5902036"/>
                <a:gd name="connsiteX40" fmla="*/ 212436 w 360218"/>
                <a:gd name="connsiteY40" fmla="*/ 2872509 h 5902036"/>
                <a:gd name="connsiteX41" fmla="*/ 193963 w 360218"/>
                <a:gd name="connsiteY41" fmla="*/ 2900218 h 5902036"/>
                <a:gd name="connsiteX42" fmla="*/ 193963 w 360218"/>
                <a:gd name="connsiteY42" fmla="*/ 3131127 h 5902036"/>
                <a:gd name="connsiteX43" fmla="*/ 230909 w 360218"/>
                <a:gd name="connsiteY43" fmla="*/ 3223490 h 5902036"/>
                <a:gd name="connsiteX44" fmla="*/ 240145 w 360218"/>
                <a:gd name="connsiteY44" fmla="*/ 3251200 h 5902036"/>
                <a:gd name="connsiteX45" fmla="*/ 249382 w 360218"/>
                <a:gd name="connsiteY45" fmla="*/ 3297381 h 5902036"/>
                <a:gd name="connsiteX46" fmla="*/ 267854 w 360218"/>
                <a:gd name="connsiteY46" fmla="*/ 3362036 h 5902036"/>
                <a:gd name="connsiteX47" fmla="*/ 286327 w 360218"/>
                <a:gd name="connsiteY47" fmla="*/ 3426690 h 5902036"/>
                <a:gd name="connsiteX48" fmla="*/ 295563 w 360218"/>
                <a:gd name="connsiteY48" fmla="*/ 3454400 h 5902036"/>
                <a:gd name="connsiteX49" fmla="*/ 304800 w 360218"/>
                <a:gd name="connsiteY49" fmla="*/ 3491345 h 5902036"/>
                <a:gd name="connsiteX50" fmla="*/ 332509 w 360218"/>
                <a:gd name="connsiteY50" fmla="*/ 3519054 h 5902036"/>
                <a:gd name="connsiteX51" fmla="*/ 360218 w 360218"/>
                <a:gd name="connsiteY51" fmla="*/ 3620654 h 5902036"/>
                <a:gd name="connsiteX52" fmla="*/ 341745 w 360218"/>
                <a:gd name="connsiteY52" fmla="*/ 3768436 h 5902036"/>
                <a:gd name="connsiteX53" fmla="*/ 332509 w 360218"/>
                <a:gd name="connsiteY53" fmla="*/ 3805381 h 5902036"/>
                <a:gd name="connsiteX54" fmla="*/ 314036 w 360218"/>
                <a:gd name="connsiteY54" fmla="*/ 3833090 h 5902036"/>
                <a:gd name="connsiteX55" fmla="*/ 295563 w 360218"/>
                <a:gd name="connsiteY55" fmla="*/ 3897745 h 5902036"/>
                <a:gd name="connsiteX56" fmla="*/ 277091 w 360218"/>
                <a:gd name="connsiteY56" fmla="*/ 3953163 h 5902036"/>
                <a:gd name="connsiteX57" fmla="*/ 267854 w 360218"/>
                <a:gd name="connsiteY57" fmla="*/ 3980872 h 5902036"/>
                <a:gd name="connsiteX58" fmla="*/ 258618 w 360218"/>
                <a:gd name="connsiteY58" fmla="*/ 4017818 h 5902036"/>
                <a:gd name="connsiteX59" fmla="*/ 240145 w 360218"/>
                <a:gd name="connsiteY59" fmla="*/ 4064000 h 5902036"/>
                <a:gd name="connsiteX60" fmla="*/ 230909 w 360218"/>
                <a:gd name="connsiteY60" fmla="*/ 4091709 h 5902036"/>
                <a:gd name="connsiteX61" fmla="*/ 240145 w 360218"/>
                <a:gd name="connsiteY61" fmla="*/ 4193309 h 5902036"/>
                <a:gd name="connsiteX62" fmla="*/ 258618 w 360218"/>
                <a:gd name="connsiteY62" fmla="*/ 4221018 h 5902036"/>
                <a:gd name="connsiteX63" fmla="*/ 267854 w 360218"/>
                <a:gd name="connsiteY63" fmla="*/ 4248727 h 5902036"/>
                <a:gd name="connsiteX64" fmla="*/ 286327 w 360218"/>
                <a:gd name="connsiteY64" fmla="*/ 4294909 h 5902036"/>
                <a:gd name="connsiteX65" fmla="*/ 295563 w 360218"/>
                <a:gd name="connsiteY65" fmla="*/ 4331854 h 5902036"/>
                <a:gd name="connsiteX66" fmla="*/ 323273 w 360218"/>
                <a:gd name="connsiteY66" fmla="*/ 4442690 h 5902036"/>
                <a:gd name="connsiteX67" fmla="*/ 314036 w 360218"/>
                <a:gd name="connsiteY67" fmla="*/ 4608945 h 5902036"/>
                <a:gd name="connsiteX68" fmla="*/ 295563 w 360218"/>
                <a:gd name="connsiteY68" fmla="*/ 4673600 h 5902036"/>
                <a:gd name="connsiteX69" fmla="*/ 286327 w 360218"/>
                <a:gd name="connsiteY69" fmla="*/ 4821381 h 5902036"/>
                <a:gd name="connsiteX70" fmla="*/ 267854 w 360218"/>
                <a:gd name="connsiteY70" fmla="*/ 4867563 h 5902036"/>
                <a:gd name="connsiteX71" fmla="*/ 249382 w 360218"/>
                <a:gd name="connsiteY71" fmla="*/ 4922981 h 5902036"/>
                <a:gd name="connsiteX72" fmla="*/ 193963 w 360218"/>
                <a:gd name="connsiteY72" fmla="*/ 5052290 h 5902036"/>
                <a:gd name="connsiteX73" fmla="*/ 193963 w 360218"/>
                <a:gd name="connsiteY73" fmla="*/ 5052290 h 5902036"/>
                <a:gd name="connsiteX74" fmla="*/ 157018 w 360218"/>
                <a:gd name="connsiteY74" fmla="*/ 5135418 h 5902036"/>
                <a:gd name="connsiteX75" fmla="*/ 138545 w 360218"/>
                <a:gd name="connsiteY75" fmla="*/ 5273963 h 5902036"/>
                <a:gd name="connsiteX76" fmla="*/ 120073 w 360218"/>
                <a:gd name="connsiteY76" fmla="*/ 5347854 h 5902036"/>
                <a:gd name="connsiteX77" fmla="*/ 101600 w 360218"/>
                <a:gd name="connsiteY77" fmla="*/ 5375563 h 5902036"/>
                <a:gd name="connsiteX78" fmla="*/ 92363 w 360218"/>
                <a:gd name="connsiteY78" fmla="*/ 5440218 h 5902036"/>
                <a:gd name="connsiteX79" fmla="*/ 64654 w 360218"/>
                <a:gd name="connsiteY79" fmla="*/ 5477163 h 5902036"/>
                <a:gd name="connsiteX80" fmla="*/ 46182 w 360218"/>
                <a:gd name="connsiteY80" fmla="*/ 5532581 h 5902036"/>
                <a:gd name="connsiteX81" fmla="*/ 9236 w 360218"/>
                <a:gd name="connsiteY81" fmla="*/ 5597236 h 5902036"/>
                <a:gd name="connsiteX82" fmla="*/ 0 w 360218"/>
                <a:gd name="connsiteY82" fmla="*/ 5634181 h 5902036"/>
                <a:gd name="connsiteX83" fmla="*/ 27709 w 360218"/>
                <a:gd name="connsiteY83" fmla="*/ 5717309 h 5902036"/>
                <a:gd name="connsiteX84" fmla="*/ 110836 w 360218"/>
                <a:gd name="connsiteY84" fmla="*/ 5837381 h 5902036"/>
                <a:gd name="connsiteX85" fmla="*/ 129309 w 360218"/>
                <a:gd name="connsiteY85" fmla="*/ 5865090 h 5902036"/>
                <a:gd name="connsiteX86" fmla="*/ 184727 w 360218"/>
                <a:gd name="connsiteY86" fmla="*/ 5902036 h 5902036"/>
                <a:gd name="connsiteX87" fmla="*/ 221673 w 360218"/>
                <a:gd name="connsiteY87" fmla="*/ 5892800 h 590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60218" h="5902036">
                  <a:moveTo>
                    <a:pt x="120073" y="0"/>
                  </a:moveTo>
                  <a:cubicBezTo>
                    <a:pt x="116994" y="21551"/>
                    <a:pt x="114415" y="43180"/>
                    <a:pt x="110836" y="64654"/>
                  </a:cubicBezTo>
                  <a:cubicBezTo>
                    <a:pt x="101545" y="120400"/>
                    <a:pt x="103439" y="97938"/>
                    <a:pt x="92363" y="147781"/>
                  </a:cubicBezTo>
                  <a:cubicBezTo>
                    <a:pt x="88957" y="163106"/>
                    <a:pt x="86657" y="178666"/>
                    <a:pt x="83127" y="193963"/>
                  </a:cubicBezTo>
                  <a:cubicBezTo>
                    <a:pt x="77418" y="218701"/>
                    <a:pt x="69633" y="242959"/>
                    <a:pt x="64654" y="267854"/>
                  </a:cubicBezTo>
                  <a:cubicBezTo>
                    <a:pt x="52718" y="327535"/>
                    <a:pt x="50199" y="405578"/>
                    <a:pt x="46182" y="461818"/>
                  </a:cubicBezTo>
                  <a:cubicBezTo>
                    <a:pt x="49261" y="504921"/>
                    <a:pt x="48678" y="548443"/>
                    <a:pt x="55418" y="591127"/>
                  </a:cubicBezTo>
                  <a:cubicBezTo>
                    <a:pt x="58004" y="607504"/>
                    <a:pt x="68225" y="621727"/>
                    <a:pt x="73891" y="637309"/>
                  </a:cubicBezTo>
                  <a:cubicBezTo>
                    <a:pt x="80545" y="655609"/>
                    <a:pt x="87640" y="673837"/>
                    <a:pt x="92363" y="692727"/>
                  </a:cubicBezTo>
                  <a:cubicBezTo>
                    <a:pt x="95442" y="705042"/>
                    <a:pt x="96599" y="718004"/>
                    <a:pt x="101600" y="729672"/>
                  </a:cubicBezTo>
                  <a:cubicBezTo>
                    <a:pt x="105973" y="739875"/>
                    <a:pt x="114566" y="747743"/>
                    <a:pt x="120073" y="757381"/>
                  </a:cubicBezTo>
                  <a:cubicBezTo>
                    <a:pt x="126904" y="769336"/>
                    <a:pt x="133431" y="781543"/>
                    <a:pt x="138545" y="794327"/>
                  </a:cubicBezTo>
                  <a:cubicBezTo>
                    <a:pt x="145777" y="812406"/>
                    <a:pt x="157018" y="849745"/>
                    <a:pt x="157018" y="849745"/>
                  </a:cubicBezTo>
                  <a:cubicBezTo>
                    <a:pt x="153939" y="877454"/>
                    <a:pt x="152365" y="905372"/>
                    <a:pt x="147782" y="932872"/>
                  </a:cubicBezTo>
                  <a:cubicBezTo>
                    <a:pt x="146181" y="942476"/>
                    <a:pt x="141220" y="951220"/>
                    <a:pt x="138545" y="960581"/>
                  </a:cubicBezTo>
                  <a:cubicBezTo>
                    <a:pt x="124934" y="1008220"/>
                    <a:pt x="132791" y="998058"/>
                    <a:pt x="110836" y="1052945"/>
                  </a:cubicBezTo>
                  <a:cubicBezTo>
                    <a:pt x="104678" y="1068339"/>
                    <a:pt x="98029" y="1083545"/>
                    <a:pt x="92363" y="1099127"/>
                  </a:cubicBezTo>
                  <a:cubicBezTo>
                    <a:pt x="85709" y="1117427"/>
                    <a:pt x="78614" y="1135655"/>
                    <a:pt x="73891" y="1154545"/>
                  </a:cubicBezTo>
                  <a:cubicBezTo>
                    <a:pt x="62292" y="1200935"/>
                    <a:pt x="68668" y="1179447"/>
                    <a:pt x="55418" y="1219200"/>
                  </a:cubicBezTo>
                  <a:cubicBezTo>
                    <a:pt x="37638" y="1343664"/>
                    <a:pt x="41940" y="1284880"/>
                    <a:pt x="55418" y="1487054"/>
                  </a:cubicBezTo>
                  <a:cubicBezTo>
                    <a:pt x="56361" y="1501206"/>
                    <a:pt x="66262" y="1584240"/>
                    <a:pt x="73891" y="1607127"/>
                  </a:cubicBezTo>
                  <a:cubicBezTo>
                    <a:pt x="78245" y="1620189"/>
                    <a:pt x="88009" y="1631010"/>
                    <a:pt x="92363" y="1644072"/>
                  </a:cubicBezTo>
                  <a:cubicBezTo>
                    <a:pt x="115349" y="1713032"/>
                    <a:pt x="105420" y="1705534"/>
                    <a:pt x="120073" y="1764145"/>
                  </a:cubicBezTo>
                  <a:cubicBezTo>
                    <a:pt x="122434" y="1773590"/>
                    <a:pt x="126948" y="1782409"/>
                    <a:pt x="129309" y="1791854"/>
                  </a:cubicBezTo>
                  <a:cubicBezTo>
                    <a:pt x="133116" y="1807084"/>
                    <a:pt x="133928" y="1823031"/>
                    <a:pt x="138545" y="1838036"/>
                  </a:cubicBezTo>
                  <a:cubicBezTo>
                    <a:pt x="146281" y="1863178"/>
                    <a:pt x="157407" y="1887154"/>
                    <a:pt x="166254" y="1911927"/>
                  </a:cubicBezTo>
                  <a:cubicBezTo>
                    <a:pt x="172803" y="1930265"/>
                    <a:pt x="178569" y="1948872"/>
                    <a:pt x="184727" y="1967345"/>
                  </a:cubicBezTo>
                  <a:cubicBezTo>
                    <a:pt x="187806" y="1976581"/>
                    <a:pt x="191602" y="1985609"/>
                    <a:pt x="193963" y="1995054"/>
                  </a:cubicBezTo>
                  <a:cubicBezTo>
                    <a:pt x="200121" y="2019684"/>
                    <a:pt x="207457" y="2044050"/>
                    <a:pt x="212436" y="2068945"/>
                  </a:cubicBezTo>
                  <a:cubicBezTo>
                    <a:pt x="217708" y="2095303"/>
                    <a:pt x="223085" y="2125992"/>
                    <a:pt x="230909" y="2152072"/>
                  </a:cubicBezTo>
                  <a:cubicBezTo>
                    <a:pt x="236504" y="2170723"/>
                    <a:pt x="244660" y="2188599"/>
                    <a:pt x="249382" y="2207490"/>
                  </a:cubicBezTo>
                  <a:cubicBezTo>
                    <a:pt x="252461" y="2219805"/>
                    <a:pt x="256129" y="2231988"/>
                    <a:pt x="258618" y="2244436"/>
                  </a:cubicBezTo>
                  <a:cubicBezTo>
                    <a:pt x="262291" y="2262800"/>
                    <a:pt x="262473" y="2281916"/>
                    <a:pt x="267854" y="2299854"/>
                  </a:cubicBezTo>
                  <a:cubicBezTo>
                    <a:pt x="271810" y="2313042"/>
                    <a:pt x="280169" y="2324485"/>
                    <a:pt x="286327" y="2336800"/>
                  </a:cubicBezTo>
                  <a:cubicBezTo>
                    <a:pt x="290447" y="2361519"/>
                    <a:pt x="298342" y="2412570"/>
                    <a:pt x="304800" y="2438400"/>
                  </a:cubicBezTo>
                  <a:cubicBezTo>
                    <a:pt x="307161" y="2447845"/>
                    <a:pt x="310957" y="2456873"/>
                    <a:pt x="314036" y="2466109"/>
                  </a:cubicBezTo>
                  <a:cubicBezTo>
                    <a:pt x="313187" y="2479687"/>
                    <a:pt x="318634" y="2595457"/>
                    <a:pt x="295563" y="2641600"/>
                  </a:cubicBezTo>
                  <a:cubicBezTo>
                    <a:pt x="290599" y="2651529"/>
                    <a:pt x="283248" y="2660073"/>
                    <a:pt x="277091" y="2669309"/>
                  </a:cubicBezTo>
                  <a:cubicBezTo>
                    <a:pt x="270933" y="2690860"/>
                    <a:pt x="265210" y="2712540"/>
                    <a:pt x="258618" y="2733963"/>
                  </a:cubicBezTo>
                  <a:cubicBezTo>
                    <a:pt x="252891" y="2752574"/>
                    <a:pt x="244867" y="2770490"/>
                    <a:pt x="240145" y="2789381"/>
                  </a:cubicBezTo>
                  <a:cubicBezTo>
                    <a:pt x="231326" y="2824660"/>
                    <a:pt x="229827" y="2837727"/>
                    <a:pt x="212436" y="2872509"/>
                  </a:cubicBezTo>
                  <a:cubicBezTo>
                    <a:pt x="207472" y="2882438"/>
                    <a:pt x="200121" y="2890982"/>
                    <a:pt x="193963" y="2900218"/>
                  </a:cubicBezTo>
                  <a:cubicBezTo>
                    <a:pt x="174752" y="2996275"/>
                    <a:pt x="175633" y="2972271"/>
                    <a:pt x="193963" y="3131127"/>
                  </a:cubicBezTo>
                  <a:cubicBezTo>
                    <a:pt x="198389" y="3169488"/>
                    <a:pt x="216739" y="3190426"/>
                    <a:pt x="230909" y="3223490"/>
                  </a:cubicBezTo>
                  <a:cubicBezTo>
                    <a:pt x="234744" y="3232439"/>
                    <a:pt x="237784" y="3241754"/>
                    <a:pt x="240145" y="3251200"/>
                  </a:cubicBezTo>
                  <a:cubicBezTo>
                    <a:pt x="243953" y="3266430"/>
                    <a:pt x="245976" y="3282056"/>
                    <a:pt x="249382" y="3297381"/>
                  </a:cubicBezTo>
                  <a:cubicBezTo>
                    <a:pt x="260946" y="3349419"/>
                    <a:pt x="254629" y="3317953"/>
                    <a:pt x="267854" y="3362036"/>
                  </a:cubicBezTo>
                  <a:cubicBezTo>
                    <a:pt x="274295" y="3383504"/>
                    <a:pt x="279886" y="3405221"/>
                    <a:pt x="286327" y="3426690"/>
                  </a:cubicBezTo>
                  <a:cubicBezTo>
                    <a:pt x="289125" y="3436016"/>
                    <a:pt x="292888" y="3445038"/>
                    <a:pt x="295563" y="3454400"/>
                  </a:cubicBezTo>
                  <a:cubicBezTo>
                    <a:pt x="299050" y="3466606"/>
                    <a:pt x="298502" y="3480324"/>
                    <a:pt x="304800" y="3491345"/>
                  </a:cubicBezTo>
                  <a:cubicBezTo>
                    <a:pt x="311281" y="3502686"/>
                    <a:pt x="323273" y="3509818"/>
                    <a:pt x="332509" y="3519054"/>
                  </a:cubicBezTo>
                  <a:cubicBezTo>
                    <a:pt x="355946" y="3589365"/>
                    <a:pt x="347163" y="3555378"/>
                    <a:pt x="360218" y="3620654"/>
                  </a:cubicBezTo>
                  <a:cubicBezTo>
                    <a:pt x="354060" y="3669915"/>
                    <a:pt x="349109" y="3719341"/>
                    <a:pt x="341745" y="3768436"/>
                  </a:cubicBezTo>
                  <a:cubicBezTo>
                    <a:pt x="339862" y="3780990"/>
                    <a:pt x="337509" y="3793713"/>
                    <a:pt x="332509" y="3805381"/>
                  </a:cubicBezTo>
                  <a:cubicBezTo>
                    <a:pt x="328136" y="3815584"/>
                    <a:pt x="320194" y="3823854"/>
                    <a:pt x="314036" y="3833090"/>
                  </a:cubicBezTo>
                  <a:cubicBezTo>
                    <a:pt x="282990" y="3926234"/>
                    <a:pt x="330364" y="3781743"/>
                    <a:pt x="295563" y="3897745"/>
                  </a:cubicBezTo>
                  <a:cubicBezTo>
                    <a:pt x="289968" y="3916396"/>
                    <a:pt x="283249" y="3934690"/>
                    <a:pt x="277091" y="3953163"/>
                  </a:cubicBezTo>
                  <a:cubicBezTo>
                    <a:pt x="274012" y="3962399"/>
                    <a:pt x="270215" y="3971427"/>
                    <a:pt x="267854" y="3980872"/>
                  </a:cubicBezTo>
                  <a:cubicBezTo>
                    <a:pt x="264775" y="3993187"/>
                    <a:pt x="262632" y="4005775"/>
                    <a:pt x="258618" y="4017818"/>
                  </a:cubicBezTo>
                  <a:cubicBezTo>
                    <a:pt x="253375" y="4033547"/>
                    <a:pt x="245967" y="4048476"/>
                    <a:pt x="240145" y="4064000"/>
                  </a:cubicBezTo>
                  <a:cubicBezTo>
                    <a:pt x="236727" y="4073116"/>
                    <a:pt x="233988" y="4082473"/>
                    <a:pt x="230909" y="4091709"/>
                  </a:cubicBezTo>
                  <a:cubicBezTo>
                    <a:pt x="233988" y="4125576"/>
                    <a:pt x="233020" y="4160058"/>
                    <a:pt x="240145" y="4193309"/>
                  </a:cubicBezTo>
                  <a:cubicBezTo>
                    <a:pt x="242471" y="4204163"/>
                    <a:pt x="253654" y="4211089"/>
                    <a:pt x="258618" y="4221018"/>
                  </a:cubicBezTo>
                  <a:cubicBezTo>
                    <a:pt x="262972" y="4229726"/>
                    <a:pt x="264436" y="4239611"/>
                    <a:pt x="267854" y="4248727"/>
                  </a:cubicBezTo>
                  <a:cubicBezTo>
                    <a:pt x="273676" y="4264251"/>
                    <a:pt x="281084" y="4279180"/>
                    <a:pt x="286327" y="4294909"/>
                  </a:cubicBezTo>
                  <a:cubicBezTo>
                    <a:pt x="290341" y="4306952"/>
                    <a:pt x="291915" y="4319695"/>
                    <a:pt x="295563" y="4331854"/>
                  </a:cubicBezTo>
                  <a:cubicBezTo>
                    <a:pt x="323009" y="4423339"/>
                    <a:pt x="307901" y="4350464"/>
                    <a:pt x="323273" y="4442690"/>
                  </a:cubicBezTo>
                  <a:cubicBezTo>
                    <a:pt x="320194" y="4498108"/>
                    <a:pt x="319061" y="4553669"/>
                    <a:pt x="314036" y="4608945"/>
                  </a:cubicBezTo>
                  <a:cubicBezTo>
                    <a:pt x="312586" y="4624895"/>
                    <a:pt x="301031" y="4657196"/>
                    <a:pt x="295563" y="4673600"/>
                  </a:cubicBezTo>
                  <a:cubicBezTo>
                    <a:pt x="292484" y="4722860"/>
                    <a:pt x="293307" y="4772521"/>
                    <a:pt x="286327" y="4821381"/>
                  </a:cubicBezTo>
                  <a:cubicBezTo>
                    <a:pt x="283982" y="4837794"/>
                    <a:pt x="273520" y="4851981"/>
                    <a:pt x="267854" y="4867563"/>
                  </a:cubicBezTo>
                  <a:cubicBezTo>
                    <a:pt x="261200" y="4885863"/>
                    <a:pt x="254105" y="4904091"/>
                    <a:pt x="249382" y="4922981"/>
                  </a:cubicBezTo>
                  <a:cubicBezTo>
                    <a:pt x="231796" y="4993321"/>
                    <a:pt x="245822" y="4948573"/>
                    <a:pt x="193963" y="5052290"/>
                  </a:cubicBezTo>
                  <a:lnTo>
                    <a:pt x="193963" y="5052290"/>
                  </a:lnTo>
                  <a:cubicBezTo>
                    <a:pt x="171981" y="5118240"/>
                    <a:pt x="186292" y="5091507"/>
                    <a:pt x="157018" y="5135418"/>
                  </a:cubicBezTo>
                  <a:cubicBezTo>
                    <a:pt x="154768" y="5153419"/>
                    <a:pt x="142797" y="5252701"/>
                    <a:pt x="138545" y="5273963"/>
                  </a:cubicBezTo>
                  <a:cubicBezTo>
                    <a:pt x="133566" y="5298858"/>
                    <a:pt x="134156" y="5326730"/>
                    <a:pt x="120073" y="5347854"/>
                  </a:cubicBezTo>
                  <a:lnTo>
                    <a:pt x="101600" y="5375563"/>
                  </a:lnTo>
                  <a:cubicBezTo>
                    <a:pt x="98521" y="5397115"/>
                    <a:pt x="99803" y="5419758"/>
                    <a:pt x="92363" y="5440218"/>
                  </a:cubicBezTo>
                  <a:cubicBezTo>
                    <a:pt x="87102" y="5454685"/>
                    <a:pt x="71538" y="5463394"/>
                    <a:pt x="64654" y="5477163"/>
                  </a:cubicBezTo>
                  <a:cubicBezTo>
                    <a:pt x="55946" y="5494579"/>
                    <a:pt x="56983" y="5516380"/>
                    <a:pt x="46182" y="5532581"/>
                  </a:cubicBezTo>
                  <a:cubicBezTo>
                    <a:pt x="20071" y="5571746"/>
                    <a:pt x="32673" y="5550361"/>
                    <a:pt x="9236" y="5597236"/>
                  </a:cubicBezTo>
                  <a:cubicBezTo>
                    <a:pt x="6157" y="5609551"/>
                    <a:pt x="0" y="5621487"/>
                    <a:pt x="0" y="5634181"/>
                  </a:cubicBezTo>
                  <a:cubicBezTo>
                    <a:pt x="0" y="5686647"/>
                    <a:pt x="5404" y="5682258"/>
                    <a:pt x="27709" y="5717309"/>
                  </a:cubicBezTo>
                  <a:cubicBezTo>
                    <a:pt x="119543" y="5861618"/>
                    <a:pt x="31853" y="5732071"/>
                    <a:pt x="110836" y="5837381"/>
                  </a:cubicBezTo>
                  <a:cubicBezTo>
                    <a:pt x="117496" y="5846262"/>
                    <a:pt x="120955" y="5857780"/>
                    <a:pt x="129309" y="5865090"/>
                  </a:cubicBezTo>
                  <a:cubicBezTo>
                    <a:pt x="146017" y="5879710"/>
                    <a:pt x="184727" y="5902036"/>
                    <a:pt x="184727" y="5902036"/>
                  </a:cubicBezTo>
                  <a:lnTo>
                    <a:pt x="221673" y="58928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Forma Livre 46"/>
            <p:cNvSpPr/>
            <p:nvPr/>
          </p:nvSpPr>
          <p:spPr>
            <a:xfrm>
              <a:off x="7736775" y="618950"/>
              <a:ext cx="360218" cy="5902036"/>
            </a:xfrm>
            <a:custGeom>
              <a:avLst/>
              <a:gdLst>
                <a:gd name="connsiteX0" fmla="*/ 120073 w 360218"/>
                <a:gd name="connsiteY0" fmla="*/ 0 h 5902036"/>
                <a:gd name="connsiteX1" fmla="*/ 110836 w 360218"/>
                <a:gd name="connsiteY1" fmla="*/ 64654 h 5902036"/>
                <a:gd name="connsiteX2" fmla="*/ 92363 w 360218"/>
                <a:gd name="connsiteY2" fmla="*/ 147781 h 5902036"/>
                <a:gd name="connsiteX3" fmla="*/ 83127 w 360218"/>
                <a:gd name="connsiteY3" fmla="*/ 193963 h 5902036"/>
                <a:gd name="connsiteX4" fmla="*/ 64654 w 360218"/>
                <a:gd name="connsiteY4" fmla="*/ 267854 h 5902036"/>
                <a:gd name="connsiteX5" fmla="*/ 46182 w 360218"/>
                <a:gd name="connsiteY5" fmla="*/ 461818 h 5902036"/>
                <a:gd name="connsiteX6" fmla="*/ 55418 w 360218"/>
                <a:gd name="connsiteY6" fmla="*/ 591127 h 5902036"/>
                <a:gd name="connsiteX7" fmla="*/ 73891 w 360218"/>
                <a:gd name="connsiteY7" fmla="*/ 637309 h 5902036"/>
                <a:gd name="connsiteX8" fmla="*/ 92363 w 360218"/>
                <a:gd name="connsiteY8" fmla="*/ 692727 h 5902036"/>
                <a:gd name="connsiteX9" fmla="*/ 101600 w 360218"/>
                <a:gd name="connsiteY9" fmla="*/ 729672 h 5902036"/>
                <a:gd name="connsiteX10" fmla="*/ 120073 w 360218"/>
                <a:gd name="connsiteY10" fmla="*/ 757381 h 5902036"/>
                <a:gd name="connsiteX11" fmla="*/ 138545 w 360218"/>
                <a:gd name="connsiteY11" fmla="*/ 794327 h 5902036"/>
                <a:gd name="connsiteX12" fmla="*/ 157018 w 360218"/>
                <a:gd name="connsiteY12" fmla="*/ 849745 h 5902036"/>
                <a:gd name="connsiteX13" fmla="*/ 147782 w 360218"/>
                <a:gd name="connsiteY13" fmla="*/ 932872 h 5902036"/>
                <a:gd name="connsiteX14" fmla="*/ 138545 w 360218"/>
                <a:gd name="connsiteY14" fmla="*/ 960581 h 5902036"/>
                <a:gd name="connsiteX15" fmla="*/ 110836 w 360218"/>
                <a:gd name="connsiteY15" fmla="*/ 1052945 h 5902036"/>
                <a:gd name="connsiteX16" fmla="*/ 92363 w 360218"/>
                <a:gd name="connsiteY16" fmla="*/ 1099127 h 5902036"/>
                <a:gd name="connsiteX17" fmla="*/ 73891 w 360218"/>
                <a:gd name="connsiteY17" fmla="*/ 1154545 h 5902036"/>
                <a:gd name="connsiteX18" fmla="*/ 55418 w 360218"/>
                <a:gd name="connsiteY18" fmla="*/ 1219200 h 5902036"/>
                <a:gd name="connsiteX19" fmla="*/ 55418 w 360218"/>
                <a:gd name="connsiteY19" fmla="*/ 1487054 h 5902036"/>
                <a:gd name="connsiteX20" fmla="*/ 73891 w 360218"/>
                <a:gd name="connsiteY20" fmla="*/ 1607127 h 5902036"/>
                <a:gd name="connsiteX21" fmla="*/ 92363 w 360218"/>
                <a:gd name="connsiteY21" fmla="*/ 1644072 h 5902036"/>
                <a:gd name="connsiteX22" fmla="*/ 120073 w 360218"/>
                <a:gd name="connsiteY22" fmla="*/ 1764145 h 5902036"/>
                <a:gd name="connsiteX23" fmla="*/ 129309 w 360218"/>
                <a:gd name="connsiteY23" fmla="*/ 1791854 h 5902036"/>
                <a:gd name="connsiteX24" fmla="*/ 138545 w 360218"/>
                <a:gd name="connsiteY24" fmla="*/ 1838036 h 5902036"/>
                <a:gd name="connsiteX25" fmla="*/ 166254 w 360218"/>
                <a:gd name="connsiteY25" fmla="*/ 1911927 h 5902036"/>
                <a:gd name="connsiteX26" fmla="*/ 184727 w 360218"/>
                <a:gd name="connsiteY26" fmla="*/ 1967345 h 5902036"/>
                <a:gd name="connsiteX27" fmla="*/ 193963 w 360218"/>
                <a:gd name="connsiteY27" fmla="*/ 1995054 h 5902036"/>
                <a:gd name="connsiteX28" fmla="*/ 212436 w 360218"/>
                <a:gd name="connsiteY28" fmla="*/ 2068945 h 5902036"/>
                <a:gd name="connsiteX29" fmla="*/ 230909 w 360218"/>
                <a:gd name="connsiteY29" fmla="*/ 2152072 h 5902036"/>
                <a:gd name="connsiteX30" fmla="*/ 249382 w 360218"/>
                <a:gd name="connsiteY30" fmla="*/ 2207490 h 5902036"/>
                <a:gd name="connsiteX31" fmla="*/ 258618 w 360218"/>
                <a:gd name="connsiteY31" fmla="*/ 2244436 h 5902036"/>
                <a:gd name="connsiteX32" fmla="*/ 267854 w 360218"/>
                <a:gd name="connsiteY32" fmla="*/ 2299854 h 5902036"/>
                <a:gd name="connsiteX33" fmla="*/ 286327 w 360218"/>
                <a:gd name="connsiteY33" fmla="*/ 2336800 h 5902036"/>
                <a:gd name="connsiteX34" fmla="*/ 304800 w 360218"/>
                <a:gd name="connsiteY34" fmla="*/ 2438400 h 5902036"/>
                <a:gd name="connsiteX35" fmla="*/ 314036 w 360218"/>
                <a:gd name="connsiteY35" fmla="*/ 2466109 h 5902036"/>
                <a:gd name="connsiteX36" fmla="*/ 295563 w 360218"/>
                <a:gd name="connsiteY36" fmla="*/ 2641600 h 5902036"/>
                <a:gd name="connsiteX37" fmla="*/ 277091 w 360218"/>
                <a:gd name="connsiteY37" fmla="*/ 2669309 h 5902036"/>
                <a:gd name="connsiteX38" fmla="*/ 258618 w 360218"/>
                <a:gd name="connsiteY38" fmla="*/ 2733963 h 5902036"/>
                <a:gd name="connsiteX39" fmla="*/ 240145 w 360218"/>
                <a:gd name="connsiteY39" fmla="*/ 2789381 h 5902036"/>
                <a:gd name="connsiteX40" fmla="*/ 212436 w 360218"/>
                <a:gd name="connsiteY40" fmla="*/ 2872509 h 5902036"/>
                <a:gd name="connsiteX41" fmla="*/ 193963 w 360218"/>
                <a:gd name="connsiteY41" fmla="*/ 2900218 h 5902036"/>
                <a:gd name="connsiteX42" fmla="*/ 193963 w 360218"/>
                <a:gd name="connsiteY42" fmla="*/ 3131127 h 5902036"/>
                <a:gd name="connsiteX43" fmla="*/ 230909 w 360218"/>
                <a:gd name="connsiteY43" fmla="*/ 3223490 h 5902036"/>
                <a:gd name="connsiteX44" fmla="*/ 240145 w 360218"/>
                <a:gd name="connsiteY44" fmla="*/ 3251200 h 5902036"/>
                <a:gd name="connsiteX45" fmla="*/ 249382 w 360218"/>
                <a:gd name="connsiteY45" fmla="*/ 3297381 h 5902036"/>
                <a:gd name="connsiteX46" fmla="*/ 267854 w 360218"/>
                <a:gd name="connsiteY46" fmla="*/ 3362036 h 5902036"/>
                <a:gd name="connsiteX47" fmla="*/ 286327 w 360218"/>
                <a:gd name="connsiteY47" fmla="*/ 3426690 h 5902036"/>
                <a:gd name="connsiteX48" fmla="*/ 295563 w 360218"/>
                <a:gd name="connsiteY48" fmla="*/ 3454400 h 5902036"/>
                <a:gd name="connsiteX49" fmla="*/ 304800 w 360218"/>
                <a:gd name="connsiteY49" fmla="*/ 3491345 h 5902036"/>
                <a:gd name="connsiteX50" fmla="*/ 332509 w 360218"/>
                <a:gd name="connsiteY50" fmla="*/ 3519054 h 5902036"/>
                <a:gd name="connsiteX51" fmla="*/ 360218 w 360218"/>
                <a:gd name="connsiteY51" fmla="*/ 3620654 h 5902036"/>
                <a:gd name="connsiteX52" fmla="*/ 341745 w 360218"/>
                <a:gd name="connsiteY52" fmla="*/ 3768436 h 5902036"/>
                <a:gd name="connsiteX53" fmla="*/ 332509 w 360218"/>
                <a:gd name="connsiteY53" fmla="*/ 3805381 h 5902036"/>
                <a:gd name="connsiteX54" fmla="*/ 314036 w 360218"/>
                <a:gd name="connsiteY54" fmla="*/ 3833090 h 5902036"/>
                <a:gd name="connsiteX55" fmla="*/ 295563 w 360218"/>
                <a:gd name="connsiteY55" fmla="*/ 3897745 h 5902036"/>
                <a:gd name="connsiteX56" fmla="*/ 277091 w 360218"/>
                <a:gd name="connsiteY56" fmla="*/ 3953163 h 5902036"/>
                <a:gd name="connsiteX57" fmla="*/ 267854 w 360218"/>
                <a:gd name="connsiteY57" fmla="*/ 3980872 h 5902036"/>
                <a:gd name="connsiteX58" fmla="*/ 258618 w 360218"/>
                <a:gd name="connsiteY58" fmla="*/ 4017818 h 5902036"/>
                <a:gd name="connsiteX59" fmla="*/ 240145 w 360218"/>
                <a:gd name="connsiteY59" fmla="*/ 4064000 h 5902036"/>
                <a:gd name="connsiteX60" fmla="*/ 230909 w 360218"/>
                <a:gd name="connsiteY60" fmla="*/ 4091709 h 5902036"/>
                <a:gd name="connsiteX61" fmla="*/ 240145 w 360218"/>
                <a:gd name="connsiteY61" fmla="*/ 4193309 h 5902036"/>
                <a:gd name="connsiteX62" fmla="*/ 258618 w 360218"/>
                <a:gd name="connsiteY62" fmla="*/ 4221018 h 5902036"/>
                <a:gd name="connsiteX63" fmla="*/ 267854 w 360218"/>
                <a:gd name="connsiteY63" fmla="*/ 4248727 h 5902036"/>
                <a:gd name="connsiteX64" fmla="*/ 286327 w 360218"/>
                <a:gd name="connsiteY64" fmla="*/ 4294909 h 5902036"/>
                <a:gd name="connsiteX65" fmla="*/ 295563 w 360218"/>
                <a:gd name="connsiteY65" fmla="*/ 4331854 h 5902036"/>
                <a:gd name="connsiteX66" fmla="*/ 323273 w 360218"/>
                <a:gd name="connsiteY66" fmla="*/ 4442690 h 5902036"/>
                <a:gd name="connsiteX67" fmla="*/ 314036 w 360218"/>
                <a:gd name="connsiteY67" fmla="*/ 4608945 h 5902036"/>
                <a:gd name="connsiteX68" fmla="*/ 295563 w 360218"/>
                <a:gd name="connsiteY68" fmla="*/ 4673600 h 5902036"/>
                <a:gd name="connsiteX69" fmla="*/ 286327 w 360218"/>
                <a:gd name="connsiteY69" fmla="*/ 4821381 h 5902036"/>
                <a:gd name="connsiteX70" fmla="*/ 267854 w 360218"/>
                <a:gd name="connsiteY70" fmla="*/ 4867563 h 5902036"/>
                <a:gd name="connsiteX71" fmla="*/ 249382 w 360218"/>
                <a:gd name="connsiteY71" fmla="*/ 4922981 h 5902036"/>
                <a:gd name="connsiteX72" fmla="*/ 193963 w 360218"/>
                <a:gd name="connsiteY72" fmla="*/ 5052290 h 5902036"/>
                <a:gd name="connsiteX73" fmla="*/ 193963 w 360218"/>
                <a:gd name="connsiteY73" fmla="*/ 5052290 h 5902036"/>
                <a:gd name="connsiteX74" fmla="*/ 157018 w 360218"/>
                <a:gd name="connsiteY74" fmla="*/ 5135418 h 5902036"/>
                <a:gd name="connsiteX75" fmla="*/ 138545 w 360218"/>
                <a:gd name="connsiteY75" fmla="*/ 5273963 h 5902036"/>
                <a:gd name="connsiteX76" fmla="*/ 120073 w 360218"/>
                <a:gd name="connsiteY76" fmla="*/ 5347854 h 5902036"/>
                <a:gd name="connsiteX77" fmla="*/ 101600 w 360218"/>
                <a:gd name="connsiteY77" fmla="*/ 5375563 h 5902036"/>
                <a:gd name="connsiteX78" fmla="*/ 92363 w 360218"/>
                <a:gd name="connsiteY78" fmla="*/ 5440218 h 5902036"/>
                <a:gd name="connsiteX79" fmla="*/ 64654 w 360218"/>
                <a:gd name="connsiteY79" fmla="*/ 5477163 h 5902036"/>
                <a:gd name="connsiteX80" fmla="*/ 46182 w 360218"/>
                <a:gd name="connsiteY80" fmla="*/ 5532581 h 5902036"/>
                <a:gd name="connsiteX81" fmla="*/ 9236 w 360218"/>
                <a:gd name="connsiteY81" fmla="*/ 5597236 h 5902036"/>
                <a:gd name="connsiteX82" fmla="*/ 0 w 360218"/>
                <a:gd name="connsiteY82" fmla="*/ 5634181 h 5902036"/>
                <a:gd name="connsiteX83" fmla="*/ 27709 w 360218"/>
                <a:gd name="connsiteY83" fmla="*/ 5717309 h 5902036"/>
                <a:gd name="connsiteX84" fmla="*/ 110836 w 360218"/>
                <a:gd name="connsiteY84" fmla="*/ 5837381 h 5902036"/>
                <a:gd name="connsiteX85" fmla="*/ 129309 w 360218"/>
                <a:gd name="connsiteY85" fmla="*/ 5865090 h 5902036"/>
                <a:gd name="connsiteX86" fmla="*/ 184727 w 360218"/>
                <a:gd name="connsiteY86" fmla="*/ 5902036 h 5902036"/>
                <a:gd name="connsiteX87" fmla="*/ 221673 w 360218"/>
                <a:gd name="connsiteY87" fmla="*/ 5892800 h 590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60218" h="5902036">
                  <a:moveTo>
                    <a:pt x="120073" y="0"/>
                  </a:moveTo>
                  <a:cubicBezTo>
                    <a:pt x="116994" y="21551"/>
                    <a:pt x="114415" y="43180"/>
                    <a:pt x="110836" y="64654"/>
                  </a:cubicBezTo>
                  <a:cubicBezTo>
                    <a:pt x="101545" y="120400"/>
                    <a:pt x="103439" y="97938"/>
                    <a:pt x="92363" y="147781"/>
                  </a:cubicBezTo>
                  <a:cubicBezTo>
                    <a:pt x="88957" y="163106"/>
                    <a:pt x="86657" y="178666"/>
                    <a:pt x="83127" y="193963"/>
                  </a:cubicBezTo>
                  <a:cubicBezTo>
                    <a:pt x="77418" y="218701"/>
                    <a:pt x="69633" y="242959"/>
                    <a:pt x="64654" y="267854"/>
                  </a:cubicBezTo>
                  <a:cubicBezTo>
                    <a:pt x="52718" y="327535"/>
                    <a:pt x="50199" y="405578"/>
                    <a:pt x="46182" y="461818"/>
                  </a:cubicBezTo>
                  <a:cubicBezTo>
                    <a:pt x="49261" y="504921"/>
                    <a:pt x="48678" y="548443"/>
                    <a:pt x="55418" y="591127"/>
                  </a:cubicBezTo>
                  <a:cubicBezTo>
                    <a:pt x="58004" y="607504"/>
                    <a:pt x="68225" y="621727"/>
                    <a:pt x="73891" y="637309"/>
                  </a:cubicBezTo>
                  <a:cubicBezTo>
                    <a:pt x="80545" y="655609"/>
                    <a:pt x="87640" y="673837"/>
                    <a:pt x="92363" y="692727"/>
                  </a:cubicBezTo>
                  <a:cubicBezTo>
                    <a:pt x="95442" y="705042"/>
                    <a:pt x="96599" y="718004"/>
                    <a:pt x="101600" y="729672"/>
                  </a:cubicBezTo>
                  <a:cubicBezTo>
                    <a:pt x="105973" y="739875"/>
                    <a:pt x="114566" y="747743"/>
                    <a:pt x="120073" y="757381"/>
                  </a:cubicBezTo>
                  <a:cubicBezTo>
                    <a:pt x="126904" y="769336"/>
                    <a:pt x="133431" y="781543"/>
                    <a:pt x="138545" y="794327"/>
                  </a:cubicBezTo>
                  <a:cubicBezTo>
                    <a:pt x="145777" y="812406"/>
                    <a:pt x="157018" y="849745"/>
                    <a:pt x="157018" y="849745"/>
                  </a:cubicBezTo>
                  <a:cubicBezTo>
                    <a:pt x="153939" y="877454"/>
                    <a:pt x="152365" y="905372"/>
                    <a:pt x="147782" y="932872"/>
                  </a:cubicBezTo>
                  <a:cubicBezTo>
                    <a:pt x="146181" y="942476"/>
                    <a:pt x="141220" y="951220"/>
                    <a:pt x="138545" y="960581"/>
                  </a:cubicBezTo>
                  <a:cubicBezTo>
                    <a:pt x="124934" y="1008220"/>
                    <a:pt x="132791" y="998058"/>
                    <a:pt x="110836" y="1052945"/>
                  </a:cubicBezTo>
                  <a:cubicBezTo>
                    <a:pt x="104678" y="1068339"/>
                    <a:pt x="98029" y="1083545"/>
                    <a:pt x="92363" y="1099127"/>
                  </a:cubicBezTo>
                  <a:cubicBezTo>
                    <a:pt x="85709" y="1117427"/>
                    <a:pt x="78614" y="1135655"/>
                    <a:pt x="73891" y="1154545"/>
                  </a:cubicBezTo>
                  <a:cubicBezTo>
                    <a:pt x="62292" y="1200935"/>
                    <a:pt x="68668" y="1179447"/>
                    <a:pt x="55418" y="1219200"/>
                  </a:cubicBezTo>
                  <a:cubicBezTo>
                    <a:pt x="37638" y="1343664"/>
                    <a:pt x="41940" y="1284880"/>
                    <a:pt x="55418" y="1487054"/>
                  </a:cubicBezTo>
                  <a:cubicBezTo>
                    <a:pt x="56361" y="1501206"/>
                    <a:pt x="66262" y="1584240"/>
                    <a:pt x="73891" y="1607127"/>
                  </a:cubicBezTo>
                  <a:cubicBezTo>
                    <a:pt x="78245" y="1620189"/>
                    <a:pt x="88009" y="1631010"/>
                    <a:pt x="92363" y="1644072"/>
                  </a:cubicBezTo>
                  <a:cubicBezTo>
                    <a:pt x="115349" y="1713032"/>
                    <a:pt x="105420" y="1705534"/>
                    <a:pt x="120073" y="1764145"/>
                  </a:cubicBezTo>
                  <a:cubicBezTo>
                    <a:pt x="122434" y="1773590"/>
                    <a:pt x="126948" y="1782409"/>
                    <a:pt x="129309" y="1791854"/>
                  </a:cubicBezTo>
                  <a:cubicBezTo>
                    <a:pt x="133116" y="1807084"/>
                    <a:pt x="133928" y="1823031"/>
                    <a:pt x="138545" y="1838036"/>
                  </a:cubicBezTo>
                  <a:cubicBezTo>
                    <a:pt x="146281" y="1863178"/>
                    <a:pt x="157407" y="1887154"/>
                    <a:pt x="166254" y="1911927"/>
                  </a:cubicBezTo>
                  <a:cubicBezTo>
                    <a:pt x="172803" y="1930265"/>
                    <a:pt x="178569" y="1948872"/>
                    <a:pt x="184727" y="1967345"/>
                  </a:cubicBezTo>
                  <a:cubicBezTo>
                    <a:pt x="187806" y="1976581"/>
                    <a:pt x="191602" y="1985609"/>
                    <a:pt x="193963" y="1995054"/>
                  </a:cubicBezTo>
                  <a:cubicBezTo>
                    <a:pt x="200121" y="2019684"/>
                    <a:pt x="207457" y="2044050"/>
                    <a:pt x="212436" y="2068945"/>
                  </a:cubicBezTo>
                  <a:cubicBezTo>
                    <a:pt x="217708" y="2095303"/>
                    <a:pt x="223085" y="2125992"/>
                    <a:pt x="230909" y="2152072"/>
                  </a:cubicBezTo>
                  <a:cubicBezTo>
                    <a:pt x="236504" y="2170723"/>
                    <a:pt x="244660" y="2188599"/>
                    <a:pt x="249382" y="2207490"/>
                  </a:cubicBezTo>
                  <a:cubicBezTo>
                    <a:pt x="252461" y="2219805"/>
                    <a:pt x="256129" y="2231988"/>
                    <a:pt x="258618" y="2244436"/>
                  </a:cubicBezTo>
                  <a:cubicBezTo>
                    <a:pt x="262291" y="2262800"/>
                    <a:pt x="262473" y="2281916"/>
                    <a:pt x="267854" y="2299854"/>
                  </a:cubicBezTo>
                  <a:cubicBezTo>
                    <a:pt x="271810" y="2313042"/>
                    <a:pt x="280169" y="2324485"/>
                    <a:pt x="286327" y="2336800"/>
                  </a:cubicBezTo>
                  <a:cubicBezTo>
                    <a:pt x="290447" y="2361519"/>
                    <a:pt x="298342" y="2412570"/>
                    <a:pt x="304800" y="2438400"/>
                  </a:cubicBezTo>
                  <a:cubicBezTo>
                    <a:pt x="307161" y="2447845"/>
                    <a:pt x="310957" y="2456873"/>
                    <a:pt x="314036" y="2466109"/>
                  </a:cubicBezTo>
                  <a:cubicBezTo>
                    <a:pt x="313187" y="2479687"/>
                    <a:pt x="318634" y="2595457"/>
                    <a:pt x="295563" y="2641600"/>
                  </a:cubicBezTo>
                  <a:cubicBezTo>
                    <a:pt x="290599" y="2651529"/>
                    <a:pt x="283248" y="2660073"/>
                    <a:pt x="277091" y="2669309"/>
                  </a:cubicBezTo>
                  <a:cubicBezTo>
                    <a:pt x="270933" y="2690860"/>
                    <a:pt x="265210" y="2712540"/>
                    <a:pt x="258618" y="2733963"/>
                  </a:cubicBezTo>
                  <a:cubicBezTo>
                    <a:pt x="252891" y="2752574"/>
                    <a:pt x="244867" y="2770490"/>
                    <a:pt x="240145" y="2789381"/>
                  </a:cubicBezTo>
                  <a:cubicBezTo>
                    <a:pt x="231326" y="2824660"/>
                    <a:pt x="229827" y="2837727"/>
                    <a:pt x="212436" y="2872509"/>
                  </a:cubicBezTo>
                  <a:cubicBezTo>
                    <a:pt x="207472" y="2882438"/>
                    <a:pt x="200121" y="2890982"/>
                    <a:pt x="193963" y="2900218"/>
                  </a:cubicBezTo>
                  <a:cubicBezTo>
                    <a:pt x="174752" y="2996275"/>
                    <a:pt x="175633" y="2972271"/>
                    <a:pt x="193963" y="3131127"/>
                  </a:cubicBezTo>
                  <a:cubicBezTo>
                    <a:pt x="198389" y="3169488"/>
                    <a:pt x="216739" y="3190426"/>
                    <a:pt x="230909" y="3223490"/>
                  </a:cubicBezTo>
                  <a:cubicBezTo>
                    <a:pt x="234744" y="3232439"/>
                    <a:pt x="237784" y="3241754"/>
                    <a:pt x="240145" y="3251200"/>
                  </a:cubicBezTo>
                  <a:cubicBezTo>
                    <a:pt x="243953" y="3266430"/>
                    <a:pt x="245976" y="3282056"/>
                    <a:pt x="249382" y="3297381"/>
                  </a:cubicBezTo>
                  <a:cubicBezTo>
                    <a:pt x="260946" y="3349419"/>
                    <a:pt x="254629" y="3317953"/>
                    <a:pt x="267854" y="3362036"/>
                  </a:cubicBezTo>
                  <a:cubicBezTo>
                    <a:pt x="274295" y="3383504"/>
                    <a:pt x="279886" y="3405221"/>
                    <a:pt x="286327" y="3426690"/>
                  </a:cubicBezTo>
                  <a:cubicBezTo>
                    <a:pt x="289125" y="3436016"/>
                    <a:pt x="292888" y="3445038"/>
                    <a:pt x="295563" y="3454400"/>
                  </a:cubicBezTo>
                  <a:cubicBezTo>
                    <a:pt x="299050" y="3466606"/>
                    <a:pt x="298502" y="3480324"/>
                    <a:pt x="304800" y="3491345"/>
                  </a:cubicBezTo>
                  <a:cubicBezTo>
                    <a:pt x="311281" y="3502686"/>
                    <a:pt x="323273" y="3509818"/>
                    <a:pt x="332509" y="3519054"/>
                  </a:cubicBezTo>
                  <a:cubicBezTo>
                    <a:pt x="355946" y="3589365"/>
                    <a:pt x="347163" y="3555378"/>
                    <a:pt x="360218" y="3620654"/>
                  </a:cubicBezTo>
                  <a:cubicBezTo>
                    <a:pt x="354060" y="3669915"/>
                    <a:pt x="349109" y="3719341"/>
                    <a:pt x="341745" y="3768436"/>
                  </a:cubicBezTo>
                  <a:cubicBezTo>
                    <a:pt x="339862" y="3780990"/>
                    <a:pt x="337509" y="3793713"/>
                    <a:pt x="332509" y="3805381"/>
                  </a:cubicBezTo>
                  <a:cubicBezTo>
                    <a:pt x="328136" y="3815584"/>
                    <a:pt x="320194" y="3823854"/>
                    <a:pt x="314036" y="3833090"/>
                  </a:cubicBezTo>
                  <a:cubicBezTo>
                    <a:pt x="282990" y="3926234"/>
                    <a:pt x="330364" y="3781743"/>
                    <a:pt x="295563" y="3897745"/>
                  </a:cubicBezTo>
                  <a:cubicBezTo>
                    <a:pt x="289968" y="3916396"/>
                    <a:pt x="283249" y="3934690"/>
                    <a:pt x="277091" y="3953163"/>
                  </a:cubicBezTo>
                  <a:cubicBezTo>
                    <a:pt x="274012" y="3962399"/>
                    <a:pt x="270215" y="3971427"/>
                    <a:pt x="267854" y="3980872"/>
                  </a:cubicBezTo>
                  <a:cubicBezTo>
                    <a:pt x="264775" y="3993187"/>
                    <a:pt x="262632" y="4005775"/>
                    <a:pt x="258618" y="4017818"/>
                  </a:cubicBezTo>
                  <a:cubicBezTo>
                    <a:pt x="253375" y="4033547"/>
                    <a:pt x="245967" y="4048476"/>
                    <a:pt x="240145" y="4064000"/>
                  </a:cubicBezTo>
                  <a:cubicBezTo>
                    <a:pt x="236727" y="4073116"/>
                    <a:pt x="233988" y="4082473"/>
                    <a:pt x="230909" y="4091709"/>
                  </a:cubicBezTo>
                  <a:cubicBezTo>
                    <a:pt x="233988" y="4125576"/>
                    <a:pt x="233020" y="4160058"/>
                    <a:pt x="240145" y="4193309"/>
                  </a:cubicBezTo>
                  <a:cubicBezTo>
                    <a:pt x="242471" y="4204163"/>
                    <a:pt x="253654" y="4211089"/>
                    <a:pt x="258618" y="4221018"/>
                  </a:cubicBezTo>
                  <a:cubicBezTo>
                    <a:pt x="262972" y="4229726"/>
                    <a:pt x="264436" y="4239611"/>
                    <a:pt x="267854" y="4248727"/>
                  </a:cubicBezTo>
                  <a:cubicBezTo>
                    <a:pt x="273676" y="4264251"/>
                    <a:pt x="281084" y="4279180"/>
                    <a:pt x="286327" y="4294909"/>
                  </a:cubicBezTo>
                  <a:cubicBezTo>
                    <a:pt x="290341" y="4306952"/>
                    <a:pt x="291915" y="4319695"/>
                    <a:pt x="295563" y="4331854"/>
                  </a:cubicBezTo>
                  <a:cubicBezTo>
                    <a:pt x="323009" y="4423339"/>
                    <a:pt x="307901" y="4350464"/>
                    <a:pt x="323273" y="4442690"/>
                  </a:cubicBezTo>
                  <a:cubicBezTo>
                    <a:pt x="320194" y="4498108"/>
                    <a:pt x="319061" y="4553669"/>
                    <a:pt x="314036" y="4608945"/>
                  </a:cubicBezTo>
                  <a:cubicBezTo>
                    <a:pt x="312586" y="4624895"/>
                    <a:pt x="301031" y="4657196"/>
                    <a:pt x="295563" y="4673600"/>
                  </a:cubicBezTo>
                  <a:cubicBezTo>
                    <a:pt x="292484" y="4722860"/>
                    <a:pt x="293307" y="4772521"/>
                    <a:pt x="286327" y="4821381"/>
                  </a:cubicBezTo>
                  <a:cubicBezTo>
                    <a:pt x="283982" y="4837794"/>
                    <a:pt x="273520" y="4851981"/>
                    <a:pt x="267854" y="4867563"/>
                  </a:cubicBezTo>
                  <a:cubicBezTo>
                    <a:pt x="261200" y="4885863"/>
                    <a:pt x="254105" y="4904091"/>
                    <a:pt x="249382" y="4922981"/>
                  </a:cubicBezTo>
                  <a:cubicBezTo>
                    <a:pt x="231796" y="4993321"/>
                    <a:pt x="245822" y="4948573"/>
                    <a:pt x="193963" y="5052290"/>
                  </a:cubicBezTo>
                  <a:lnTo>
                    <a:pt x="193963" y="5052290"/>
                  </a:lnTo>
                  <a:cubicBezTo>
                    <a:pt x="171981" y="5118240"/>
                    <a:pt x="186292" y="5091507"/>
                    <a:pt x="157018" y="5135418"/>
                  </a:cubicBezTo>
                  <a:cubicBezTo>
                    <a:pt x="154768" y="5153419"/>
                    <a:pt x="142797" y="5252701"/>
                    <a:pt x="138545" y="5273963"/>
                  </a:cubicBezTo>
                  <a:cubicBezTo>
                    <a:pt x="133566" y="5298858"/>
                    <a:pt x="134156" y="5326730"/>
                    <a:pt x="120073" y="5347854"/>
                  </a:cubicBezTo>
                  <a:lnTo>
                    <a:pt x="101600" y="5375563"/>
                  </a:lnTo>
                  <a:cubicBezTo>
                    <a:pt x="98521" y="5397115"/>
                    <a:pt x="99803" y="5419758"/>
                    <a:pt x="92363" y="5440218"/>
                  </a:cubicBezTo>
                  <a:cubicBezTo>
                    <a:pt x="87102" y="5454685"/>
                    <a:pt x="71538" y="5463394"/>
                    <a:pt x="64654" y="5477163"/>
                  </a:cubicBezTo>
                  <a:cubicBezTo>
                    <a:pt x="55946" y="5494579"/>
                    <a:pt x="56983" y="5516380"/>
                    <a:pt x="46182" y="5532581"/>
                  </a:cubicBezTo>
                  <a:cubicBezTo>
                    <a:pt x="20071" y="5571746"/>
                    <a:pt x="32673" y="5550361"/>
                    <a:pt x="9236" y="5597236"/>
                  </a:cubicBezTo>
                  <a:cubicBezTo>
                    <a:pt x="6157" y="5609551"/>
                    <a:pt x="0" y="5621487"/>
                    <a:pt x="0" y="5634181"/>
                  </a:cubicBezTo>
                  <a:cubicBezTo>
                    <a:pt x="0" y="5686647"/>
                    <a:pt x="5404" y="5682258"/>
                    <a:pt x="27709" y="5717309"/>
                  </a:cubicBezTo>
                  <a:cubicBezTo>
                    <a:pt x="119543" y="5861618"/>
                    <a:pt x="31853" y="5732071"/>
                    <a:pt x="110836" y="5837381"/>
                  </a:cubicBezTo>
                  <a:cubicBezTo>
                    <a:pt x="117496" y="5846262"/>
                    <a:pt x="120955" y="5857780"/>
                    <a:pt x="129309" y="5865090"/>
                  </a:cubicBezTo>
                  <a:cubicBezTo>
                    <a:pt x="146017" y="5879710"/>
                    <a:pt x="184727" y="5902036"/>
                    <a:pt x="184727" y="5902036"/>
                  </a:cubicBezTo>
                  <a:lnTo>
                    <a:pt x="221673" y="58928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5251859" y="129739"/>
              <a:ext cx="1426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Mitocôndrias</a:t>
              </a: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9414970" y="62987"/>
              <a:ext cx="911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Citossol</a:t>
              </a:r>
              <a:endParaRPr lang="pt-BR" dirty="0"/>
            </a:p>
          </p:txBody>
        </p:sp>
        <p:pic>
          <p:nvPicPr>
            <p:cNvPr id="50" name="Picture 4" descr="Mitocôndria, herança essencialmente materna - Biota do Futur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727" y="5288300"/>
              <a:ext cx="1075532" cy="105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CaixaDeTexto 50"/>
            <p:cNvSpPr txBox="1"/>
            <p:nvPr/>
          </p:nvSpPr>
          <p:spPr>
            <a:xfrm>
              <a:off x="7173734" y="10184"/>
              <a:ext cx="1798197" cy="105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Membrana Mitocondrial Interna</a:t>
              </a: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6989402" y="2088384"/>
              <a:ext cx="2865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</a:rPr>
                <a:t>lançadeiras</a:t>
              </a: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4914860" y="2520845"/>
              <a:ext cx="1327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Cadeia respiratória</a:t>
              </a:r>
            </a:p>
          </p:txBody>
        </p:sp>
        <p:sp>
          <p:nvSpPr>
            <p:cNvPr id="54" name="Arco 53"/>
            <p:cNvSpPr/>
            <p:nvPr/>
          </p:nvSpPr>
          <p:spPr>
            <a:xfrm rot="281604">
              <a:off x="4738255" y="4950691"/>
              <a:ext cx="4581236" cy="440460"/>
            </a:xfrm>
            <a:prstGeom prst="arc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5800745" y="4597547"/>
              <a:ext cx="1206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Ciclo Krebs</a:t>
              </a:r>
            </a:p>
          </p:txBody>
        </p:sp>
        <p:sp>
          <p:nvSpPr>
            <p:cNvPr id="56" name="Elipse 55"/>
            <p:cNvSpPr/>
            <p:nvPr/>
          </p:nvSpPr>
          <p:spPr>
            <a:xfrm>
              <a:off x="7423470" y="4743825"/>
              <a:ext cx="880562" cy="602325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7884311" y="5737997"/>
              <a:ext cx="2235539" cy="1056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Transportador mitocondrial de </a:t>
              </a:r>
              <a:r>
                <a:rPr lang="pt-BR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piruvato</a:t>
              </a:r>
              <a:endPara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58" name="Conector de Seta Reta 57"/>
            <p:cNvCxnSpPr>
              <a:endCxn id="46" idx="10"/>
            </p:cNvCxnSpPr>
            <p:nvPr/>
          </p:nvCxnSpPr>
          <p:spPr>
            <a:xfrm flipV="1">
              <a:off x="6242528" y="1431636"/>
              <a:ext cx="1238927" cy="73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/>
            <p:cNvCxnSpPr>
              <a:endCxn id="46" idx="71"/>
            </p:cNvCxnSpPr>
            <p:nvPr/>
          </p:nvCxnSpPr>
          <p:spPr>
            <a:xfrm flipV="1">
              <a:off x="6726928" y="5597236"/>
              <a:ext cx="883836" cy="4304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Conector reto 3"/>
          <p:cNvCxnSpPr>
            <a:stCxn id="52" idx="1"/>
          </p:cNvCxnSpPr>
          <p:nvPr/>
        </p:nvCxnSpPr>
        <p:spPr>
          <a:xfrm>
            <a:off x="7996073" y="2857551"/>
            <a:ext cx="1467939" cy="9752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 flipV="1">
            <a:off x="7948489" y="2767725"/>
            <a:ext cx="1445214" cy="10356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 flipV="1">
            <a:off x="8027938" y="4766633"/>
            <a:ext cx="1445214" cy="10356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7922472" y="4727953"/>
            <a:ext cx="1467939" cy="9752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144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ites.google.com/site/biologiaufal20121/_/rsrc/1334595593733/m-02-via-glicolitica/glicose%20anaer%C3%B3bica8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" y="2479002"/>
            <a:ext cx="5661580" cy="425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2921" y="147006"/>
            <a:ext cx="3967753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Fermentação lática:</a:t>
            </a:r>
          </a:p>
          <a:p>
            <a:pPr marL="342900" indent="-342900">
              <a:buAutoNum type="arabicPeriod"/>
            </a:pPr>
            <a:r>
              <a:rPr lang="pt-BR" sz="2800" b="1" dirty="0">
                <a:solidFill>
                  <a:srgbClr val="FF0000"/>
                </a:solidFill>
              </a:rPr>
              <a:t>Atividade física intensa</a:t>
            </a:r>
          </a:p>
          <a:p>
            <a:pPr marL="342900" indent="-342900">
              <a:buAutoNum type="arabicPeriod"/>
            </a:pPr>
            <a:r>
              <a:rPr lang="pt-BR" sz="2800" dirty="0"/>
              <a:t>ATP/ADP</a:t>
            </a:r>
          </a:p>
          <a:p>
            <a:pPr marL="342900" indent="-342900">
              <a:buAutoNum type="arabicPeriod"/>
            </a:pPr>
            <a:r>
              <a:rPr lang="pt-BR" sz="2800" dirty="0"/>
              <a:t>FFQ1</a:t>
            </a:r>
          </a:p>
          <a:p>
            <a:pPr marL="342900" indent="-342900">
              <a:buAutoNum type="arabicPeriod"/>
            </a:pPr>
            <a:r>
              <a:rPr lang="pt-BR" sz="2800" dirty="0"/>
              <a:t>NADH/NAD</a:t>
            </a:r>
            <a:r>
              <a:rPr lang="pt-BR" sz="2800" baseline="30000" dirty="0"/>
              <a:t>+</a:t>
            </a:r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2262402" y="1069067"/>
            <a:ext cx="0" cy="3212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 flipV="1">
            <a:off x="1805707" y="1530326"/>
            <a:ext cx="4112" cy="3111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2867890" y="1933310"/>
            <a:ext cx="4112" cy="3111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atalytic function of lactate dehydrogenase (LDH) | Download Scientific 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92" y="1685889"/>
            <a:ext cx="5848061" cy="21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de Seta Reta 11"/>
          <p:cNvCxnSpPr/>
          <p:nvPr/>
        </p:nvCxnSpPr>
        <p:spPr>
          <a:xfrm>
            <a:off x="8286032" y="2438400"/>
            <a:ext cx="104341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8286032" y="2840182"/>
            <a:ext cx="104341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804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395" y="2625557"/>
            <a:ext cx="5161089" cy="3877761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-249381" y="249615"/>
            <a:ext cx="7121235" cy="6358769"/>
            <a:chOff x="4738255" y="10184"/>
            <a:chExt cx="7475353" cy="6566107"/>
          </a:xfrm>
        </p:grpSpPr>
        <p:pic>
          <p:nvPicPr>
            <p:cNvPr id="6" name="Picture 2" descr="https://sites.google.com/site/biologiaufal20121/_/rsrc/1334595305843/m-02-via-glicolitica/resumo%20glicolise8c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727" y="1041085"/>
              <a:ext cx="4222881" cy="489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Mitocôndria, herança essencialmente materna - Biota do Futur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094" y="1078425"/>
              <a:ext cx="1075532" cy="105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/>
            <p:cNvSpPr/>
            <p:nvPr/>
          </p:nvSpPr>
          <p:spPr>
            <a:xfrm>
              <a:off x="8254480" y="1560945"/>
              <a:ext cx="1152856" cy="1441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938112" y="3498969"/>
              <a:ext cx="1514763" cy="855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Arco 9"/>
            <p:cNvSpPr/>
            <p:nvPr/>
          </p:nvSpPr>
          <p:spPr>
            <a:xfrm rot="10800000">
              <a:off x="7697489" y="2695426"/>
              <a:ext cx="2220462" cy="489960"/>
            </a:xfrm>
            <a:prstGeom prst="arc">
              <a:avLst>
                <a:gd name="adj1" fmla="val 20452316"/>
                <a:gd name="adj2" fmla="val 10558484"/>
              </a:avLst>
            </a:pr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Arco 10"/>
            <p:cNvSpPr/>
            <p:nvPr/>
          </p:nvSpPr>
          <p:spPr>
            <a:xfrm>
              <a:off x="4945053" y="2714826"/>
              <a:ext cx="2752436" cy="470561"/>
            </a:xfrm>
            <a:prstGeom prst="arc">
              <a:avLst>
                <a:gd name="adj1" fmla="val 20152445"/>
                <a:gd name="adj2" fmla="val 1667896"/>
              </a:avLst>
            </a:pr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321271" y="2463597"/>
              <a:ext cx="466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/>
                <a:t>O</a:t>
              </a:r>
              <a:r>
                <a:rPr lang="pt-BR" baseline="-25000" dirty="0"/>
                <a:t>2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132745" y="2973954"/>
              <a:ext cx="841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H</a:t>
              </a:r>
              <a:r>
                <a:rPr lang="pt-BR" sz="2400" baseline="-25000" dirty="0"/>
                <a:t>2</a:t>
              </a:r>
              <a:r>
                <a:rPr lang="pt-BR" sz="2400" dirty="0"/>
                <a:t>O</a:t>
              </a:r>
              <a:endParaRPr lang="pt-BR" baseline="-25000" dirty="0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7361382" y="674255"/>
              <a:ext cx="360218" cy="5902036"/>
            </a:xfrm>
            <a:custGeom>
              <a:avLst/>
              <a:gdLst>
                <a:gd name="connsiteX0" fmla="*/ 120073 w 360218"/>
                <a:gd name="connsiteY0" fmla="*/ 0 h 5902036"/>
                <a:gd name="connsiteX1" fmla="*/ 110836 w 360218"/>
                <a:gd name="connsiteY1" fmla="*/ 64654 h 5902036"/>
                <a:gd name="connsiteX2" fmla="*/ 92363 w 360218"/>
                <a:gd name="connsiteY2" fmla="*/ 147781 h 5902036"/>
                <a:gd name="connsiteX3" fmla="*/ 83127 w 360218"/>
                <a:gd name="connsiteY3" fmla="*/ 193963 h 5902036"/>
                <a:gd name="connsiteX4" fmla="*/ 64654 w 360218"/>
                <a:gd name="connsiteY4" fmla="*/ 267854 h 5902036"/>
                <a:gd name="connsiteX5" fmla="*/ 46182 w 360218"/>
                <a:gd name="connsiteY5" fmla="*/ 461818 h 5902036"/>
                <a:gd name="connsiteX6" fmla="*/ 55418 w 360218"/>
                <a:gd name="connsiteY6" fmla="*/ 591127 h 5902036"/>
                <a:gd name="connsiteX7" fmla="*/ 73891 w 360218"/>
                <a:gd name="connsiteY7" fmla="*/ 637309 h 5902036"/>
                <a:gd name="connsiteX8" fmla="*/ 92363 w 360218"/>
                <a:gd name="connsiteY8" fmla="*/ 692727 h 5902036"/>
                <a:gd name="connsiteX9" fmla="*/ 101600 w 360218"/>
                <a:gd name="connsiteY9" fmla="*/ 729672 h 5902036"/>
                <a:gd name="connsiteX10" fmla="*/ 120073 w 360218"/>
                <a:gd name="connsiteY10" fmla="*/ 757381 h 5902036"/>
                <a:gd name="connsiteX11" fmla="*/ 138545 w 360218"/>
                <a:gd name="connsiteY11" fmla="*/ 794327 h 5902036"/>
                <a:gd name="connsiteX12" fmla="*/ 157018 w 360218"/>
                <a:gd name="connsiteY12" fmla="*/ 849745 h 5902036"/>
                <a:gd name="connsiteX13" fmla="*/ 147782 w 360218"/>
                <a:gd name="connsiteY13" fmla="*/ 932872 h 5902036"/>
                <a:gd name="connsiteX14" fmla="*/ 138545 w 360218"/>
                <a:gd name="connsiteY14" fmla="*/ 960581 h 5902036"/>
                <a:gd name="connsiteX15" fmla="*/ 110836 w 360218"/>
                <a:gd name="connsiteY15" fmla="*/ 1052945 h 5902036"/>
                <a:gd name="connsiteX16" fmla="*/ 92363 w 360218"/>
                <a:gd name="connsiteY16" fmla="*/ 1099127 h 5902036"/>
                <a:gd name="connsiteX17" fmla="*/ 73891 w 360218"/>
                <a:gd name="connsiteY17" fmla="*/ 1154545 h 5902036"/>
                <a:gd name="connsiteX18" fmla="*/ 55418 w 360218"/>
                <a:gd name="connsiteY18" fmla="*/ 1219200 h 5902036"/>
                <a:gd name="connsiteX19" fmla="*/ 55418 w 360218"/>
                <a:gd name="connsiteY19" fmla="*/ 1487054 h 5902036"/>
                <a:gd name="connsiteX20" fmla="*/ 73891 w 360218"/>
                <a:gd name="connsiteY20" fmla="*/ 1607127 h 5902036"/>
                <a:gd name="connsiteX21" fmla="*/ 92363 w 360218"/>
                <a:gd name="connsiteY21" fmla="*/ 1644072 h 5902036"/>
                <a:gd name="connsiteX22" fmla="*/ 120073 w 360218"/>
                <a:gd name="connsiteY22" fmla="*/ 1764145 h 5902036"/>
                <a:gd name="connsiteX23" fmla="*/ 129309 w 360218"/>
                <a:gd name="connsiteY23" fmla="*/ 1791854 h 5902036"/>
                <a:gd name="connsiteX24" fmla="*/ 138545 w 360218"/>
                <a:gd name="connsiteY24" fmla="*/ 1838036 h 5902036"/>
                <a:gd name="connsiteX25" fmla="*/ 166254 w 360218"/>
                <a:gd name="connsiteY25" fmla="*/ 1911927 h 5902036"/>
                <a:gd name="connsiteX26" fmla="*/ 184727 w 360218"/>
                <a:gd name="connsiteY26" fmla="*/ 1967345 h 5902036"/>
                <a:gd name="connsiteX27" fmla="*/ 193963 w 360218"/>
                <a:gd name="connsiteY27" fmla="*/ 1995054 h 5902036"/>
                <a:gd name="connsiteX28" fmla="*/ 212436 w 360218"/>
                <a:gd name="connsiteY28" fmla="*/ 2068945 h 5902036"/>
                <a:gd name="connsiteX29" fmla="*/ 230909 w 360218"/>
                <a:gd name="connsiteY29" fmla="*/ 2152072 h 5902036"/>
                <a:gd name="connsiteX30" fmla="*/ 249382 w 360218"/>
                <a:gd name="connsiteY30" fmla="*/ 2207490 h 5902036"/>
                <a:gd name="connsiteX31" fmla="*/ 258618 w 360218"/>
                <a:gd name="connsiteY31" fmla="*/ 2244436 h 5902036"/>
                <a:gd name="connsiteX32" fmla="*/ 267854 w 360218"/>
                <a:gd name="connsiteY32" fmla="*/ 2299854 h 5902036"/>
                <a:gd name="connsiteX33" fmla="*/ 286327 w 360218"/>
                <a:gd name="connsiteY33" fmla="*/ 2336800 h 5902036"/>
                <a:gd name="connsiteX34" fmla="*/ 304800 w 360218"/>
                <a:gd name="connsiteY34" fmla="*/ 2438400 h 5902036"/>
                <a:gd name="connsiteX35" fmla="*/ 314036 w 360218"/>
                <a:gd name="connsiteY35" fmla="*/ 2466109 h 5902036"/>
                <a:gd name="connsiteX36" fmla="*/ 295563 w 360218"/>
                <a:gd name="connsiteY36" fmla="*/ 2641600 h 5902036"/>
                <a:gd name="connsiteX37" fmla="*/ 277091 w 360218"/>
                <a:gd name="connsiteY37" fmla="*/ 2669309 h 5902036"/>
                <a:gd name="connsiteX38" fmla="*/ 258618 w 360218"/>
                <a:gd name="connsiteY38" fmla="*/ 2733963 h 5902036"/>
                <a:gd name="connsiteX39" fmla="*/ 240145 w 360218"/>
                <a:gd name="connsiteY39" fmla="*/ 2789381 h 5902036"/>
                <a:gd name="connsiteX40" fmla="*/ 212436 w 360218"/>
                <a:gd name="connsiteY40" fmla="*/ 2872509 h 5902036"/>
                <a:gd name="connsiteX41" fmla="*/ 193963 w 360218"/>
                <a:gd name="connsiteY41" fmla="*/ 2900218 h 5902036"/>
                <a:gd name="connsiteX42" fmla="*/ 193963 w 360218"/>
                <a:gd name="connsiteY42" fmla="*/ 3131127 h 5902036"/>
                <a:gd name="connsiteX43" fmla="*/ 230909 w 360218"/>
                <a:gd name="connsiteY43" fmla="*/ 3223490 h 5902036"/>
                <a:gd name="connsiteX44" fmla="*/ 240145 w 360218"/>
                <a:gd name="connsiteY44" fmla="*/ 3251200 h 5902036"/>
                <a:gd name="connsiteX45" fmla="*/ 249382 w 360218"/>
                <a:gd name="connsiteY45" fmla="*/ 3297381 h 5902036"/>
                <a:gd name="connsiteX46" fmla="*/ 267854 w 360218"/>
                <a:gd name="connsiteY46" fmla="*/ 3362036 h 5902036"/>
                <a:gd name="connsiteX47" fmla="*/ 286327 w 360218"/>
                <a:gd name="connsiteY47" fmla="*/ 3426690 h 5902036"/>
                <a:gd name="connsiteX48" fmla="*/ 295563 w 360218"/>
                <a:gd name="connsiteY48" fmla="*/ 3454400 h 5902036"/>
                <a:gd name="connsiteX49" fmla="*/ 304800 w 360218"/>
                <a:gd name="connsiteY49" fmla="*/ 3491345 h 5902036"/>
                <a:gd name="connsiteX50" fmla="*/ 332509 w 360218"/>
                <a:gd name="connsiteY50" fmla="*/ 3519054 h 5902036"/>
                <a:gd name="connsiteX51" fmla="*/ 360218 w 360218"/>
                <a:gd name="connsiteY51" fmla="*/ 3620654 h 5902036"/>
                <a:gd name="connsiteX52" fmla="*/ 341745 w 360218"/>
                <a:gd name="connsiteY52" fmla="*/ 3768436 h 5902036"/>
                <a:gd name="connsiteX53" fmla="*/ 332509 w 360218"/>
                <a:gd name="connsiteY53" fmla="*/ 3805381 h 5902036"/>
                <a:gd name="connsiteX54" fmla="*/ 314036 w 360218"/>
                <a:gd name="connsiteY54" fmla="*/ 3833090 h 5902036"/>
                <a:gd name="connsiteX55" fmla="*/ 295563 w 360218"/>
                <a:gd name="connsiteY55" fmla="*/ 3897745 h 5902036"/>
                <a:gd name="connsiteX56" fmla="*/ 277091 w 360218"/>
                <a:gd name="connsiteY56" fmla="*/ 3953163 h 5902036"/>
                <a:gd name="connsiteX57" fmla="*/ 267854 w 360218"/>
                <a:gd name="connsiteY57" fmla="*/ 3980872 h 5902036"/>
                <a:gd name="connsiteX58" fmla="*/ 258618 w 360218"/>
                <a:gd name="connsiteY58" fmla="*/ 4017818 h 5902036"/>
                <a:gd name="connsiteX59" fmla="*/ 240145 w 360218"/>
                <a:gd name="connsiteY59" fmla="*/ 4064000 h 5902036"/>
                <a:gd name="connsiteX60" fmla="*/ 230909 w 360218"/>
                <a:gd name="connsiteY60" fmla="*/ 4091709 h 5902036"/>
                <a:gd name="connsiteX61" fmla="*/ 240145 w 360218"/>
                <a:gd name="connsiteY61" fmla="*/ 4193309 h 5902036"/>
                <a:gd name="connsiteX62" fmla="*/ 258618 w 360218"/>
                <a:gd name="connsiteY62" fmla="*/ 4221018 h 5902036"/>
                <a:gd name="connsiteX63" fmla="*/ 267854 w 360218"/>
                <a:gd name="connsiteY63" fmla="*/ 4248727 h 5902036"/>
                <a:gd name="connsiteX64" fmla="*/ 286327 w 360218"/>
                <a:gd name="connsiteY64" fmla="*/ 4294909 h 5902036"/>
                <a:gd name="connsiteX65" fmla="*/ 295563 w 360218"/>
                <a:gd name="connsiteY65" fmla="*/ 4331854 h 5902036"/>
                <a:gd name="connsiteX66" fmla="*/ 323273 w 360218"/>
                <a:gd name="connsiteY66" fmla="*/ 4442690 h 5902036"/>
                <a:gd name="connsiteX67" fmla="*/ 314036 w 360218"/>
                <a:gd name="connsiteY67" fmla="*/ 4608945 h 5902036"/>
                <a:gd name="connsiteX68" fmla="*/ 295563 w 360218"/>
                <a:gd name="connsiteY68" fmla="*/ 4673600 h 5902036"/>
                <a:gd name="connsiteX69" fmla="*/ 286327 w 360218"/>
                <a:gd name="connsiteY69" fmla="*/ 4821381 h 5902036"/>
                <a:gd name="connsiteX70" fmla="*/ 267854 w 360218"/>
                <a:gd name="connsiteY70" fmla="*/ 4867563 h 5902036"/>
                <a:gd name="connsiteX71" fmla="*/ 249382 w 360218"/>
                <a:gd name="connsiteY71" fmla="*/ 4922981 h 5902036"/>
                <a:gd name="connsiteX72" fmla="*/ 193963 w 360218"/>
                <a:gd name="connsiteY72" fmla="*/ 5052290 h 5902036"/>
                <a:gd name="connsiteX73" fmla="*/ 193963 w 360218"/>
                <a:gd name="connsiteY73" fmla="*/ 5052290 h 5902036"/>
                <a:gd name="connsiteX74" fmla="*/ 157018 w 360218"/>
                <a:gd name="connsiteY74" fmla="*/ 5135418 h 5902036"/>
                <a:gd name="connsiteX75" fmla="*/ 138545 w 360218"/>
                <a:gd name="connsiteY75" fmla="*/ 5273963 h 5902036"/>
                <a:gd name="connsiteX76" fmla="*/ 120073 w 360218"/>
                <a:gd name="connsiteY76" fmla="*/ 5347854 h 5902036"/>
                <a:gd name="connsiteX77" fmla="*/ 101600 w 360218"/>
                <a:gd name="connsiteY77" fmla="*/ 5375563 h 5902036"/>
                <a:gd name="connsiteX78" fmla="*/ 92363 w 360218"/>
                <a:gd name="connsiteY78" fmla="*/ 5440218 h 5902036"/>
                <a:gd name="connsiteX79" fmla="*/ 64654 w 360218"/>
                <a:gd name="connsiteY79" fmla="*/ 5477163 h 5902036"/>
                <a:gd name="connsiteX80" fmla="*/ 46182 w 360218"/>
                <a:gd name="connsiteY80" fmla="*/ 5532581 h 5902036"/>
                <a:gd name="connsiteX81" fmla="*/ 9236 w 360218"/>
                <a:gd name="connsiteY81" fmla="*/ 5597236 h 5902036"/>
                <a:gd name="connsiteX82" fmla="*/ 0 w 360218"/>
                <a:gd name="connsiteY82" fmla="*/ 5634181 h 5902036"/>
                <a:gd name="connsiteX83" fmla="*/ 27709 w 360218"/>
                <a:gd name="connsiteY83" fmla="*/ 5717309 h 5902036"/>
                <a:gd name="connsiteX84" fmla="*/ 110836 w 360218"/>
                <a:gd name="connsiteY84" fmla="*/ 5837381 h 5902036"/>
                <a:gd name="connsiteX85" fmla="*/ 129309 w 360218"/>
                <a:gd name="connsiteY85" fmla="*/ 5865090 h 5902036"/>
                <a:gd name="connsiteX86" fmla="*/ 184727 w 360218"/>
                <a:gd name="connsiteY86" fmla="*/ 5902036 h 5902036"/>
                <a:gd name="connsiteX87" fmla="*/ 221673 w 360218"/>
                <a:gd name="connsiteY87" fmla="*/ 5892800 h 590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60218" h="5902036">
                  <a:moveTo>
                    <a:pt x="120073" y="0"/>
                  </a:moveTo>
                  <a:cubicBezTo>
                    <a:pt x="116994" y="21551"/>
                    <a:pt x="114415" y="43180"/>
                    <a:pt x="110836" y="64654"/>
                  </a:cubicBezTo>
                  <a:cubicBezTo>
                    <a:pt x="101545" y="120400"/>
                    <a:pt x="103439" y="97938"/>
                    <a:pt x="92363" y="147781"/>
                  </a:cubicBezTo>
                  <a:cubicBezTo>
                    <a:pt x="88957" y="163106"/>
                    <a:pt x="86657" y="178666"/>
                    <a:pt x="83127" y="193963"/>
                  </a:cubicBezTo>
                  <a:cubicBezTo>
                    <a:pt x="77418" y="218701"/>
                    <a:pt x="69633" y="242959"/>
                    <a:pt x="64654" y="267854"/>
                  </a:cubicBezTo>
                  <a:cubicBezTo>
                    <a:pt x="52718" y="327535"/>
                    <a:pt x="50199" y="405578"/>
                    <a:pt x="46182" y="461818"/>
                  </a:cubicBezTo>
                  <a:cubicBezTo>
                    <a:pt x="49261" y="504921"/>
                    <a:pt x="48678" y="548443"/>
                    <a:pt x="55418" y="591127"/>
                  </a:cubicBezTo>
                  <a:cubicBezTo>
                    <a:pt x="58004" y="607504"/>
                    <a:pt x="68225" y="621727"/>
                    <a:pt x="73891" y="637309"/>
                  </a:cubicBezTo>
                  <a:cubicBezTo>
                    <a:pt x="80545" y="655609"/>
                    <a:pt x="87640" y="673837"/>
                    <a:pt x="92363" y="692727"/>
                  </a:cubicBezTo>
                  <a:cubicBezTo>
                    <a:pt x="95442" y="705042"/>
                    <a:pt x="96599" y="718004"/>
                    <a:pt x="101600" y="729672"/>
                  </a:cubicBezTo>
                  <a:cubicBezTo>
                    <a:pt x="105973" y="739875"/>
                    <a:pt x="114566" y="747743"/>
                    <a:pt x="120073" y="757381"/>
                  </a:cubicBezTo>
                  <a:cubicBezTo>
                    <a:pt x="126904" y="769336"/>
                    <a:pt x="133431" y="781543"/>
                    <a:pt x="138545" y="794327"/>
                  </a:cubicBezTo>
                  <a:cubicBezTo>
                    <a:pt x="145777" y="812406"/>
                    <a:pt x="157018" y="849745"/>
                    <a:pt x="157018" y="849745"/>
                  </a:cubicBezTo>
                  <a:cubicBezTo>
                    <a:pt x="153939" y="877454"/>
                    <a:pt x="152365" y="905372"/>
                    <a:pt x="147782" y="932872"/>
                  </a:cubicBezTo>
                  <a:cubicBezTo>
                    <a:pt x="146181" y="942476"/>
                    <a:pt x="141220" y="951220"/>
                    <a:pt x="138545" y="960581"/>
                  </a:cubicBezTo>
                  <a:cubicBezTo>
                    <a:pt x="124934" y="1008220"/>
                    <a:pt x="132791" y="998058"/>
                    <a:pt x="110836" y="1052945"/>
                  </a:cubicBezTo>
                  <a:cubicBezTo>
                    <a:pt x="104678" y="1068339"/>
                    <a:pt x="98029" y="1083545"/>
                    <a:pt x="92363" y="1099127"/>
                  </a:cubicBezTo>
                  <a:cubicBezTo>
                    <a:pt x="85709" y="1117427"/>
                    <a:pt x="78614" y="1135655"/>
                    <a:pt x="73891" y="1154545"/>
                  </a:cubicBezTo>
                  <a:cubicBezTo>
                    <a:pt x="62292" y="1200935"/>
                    <a:pt x="68668" y="1179447"/>
                    <a:pt x="55418" y="1219200"/>
                  </a:cubicBezTo>
                  <a:cubicBezTo>
                    <a:pt x="37638" y="1343664"/>
                    <a:pt x="41940" y="1284880"/>
                    <a:pt x="55418" y="1487054"/>
                  </a:cubicBezTo>
                  <a:cubicBezTo>
                    <a:pt x="56361" y="1501206"/>
                    <a:pt x="66262" y="1584240"/>
                    <a:pt x="73891" y="1607127"/>
                  </a:cubicBezTo>
                  <a:cubicBezTo>
                    <a:pt x="78245" y="1620189"/>
                    <a:pt x="88009" y="1631010"/>
                    <a:pt x="92363" y="1644072"/>
                  </a:cubicBezTo>
                  <a:cubicBezTo>
                    <a:pt x="115349" y="1713032"/>
                    <a:pt x="105420" y="1705534"/>
                    <a:pt x="120073" y="1764145"/>
                  </a:cubicBezTo>
                  <a:cubicBezTo>
                    <a:pt x="122434" y="1773590"/>
                    <a:pt x="126948" y="1782409"/>
                    <a:pt x="129309" y="1791854"/>
                  </a:cubicBezTo>
                  <a:cubicBezTo>
                    <a:pt x="133116" y="1807084"/>
                    <a:pt x="133928" y="1823031"/>
                    <a:pt x="138545" y="1838036"/>
                  </a:cubicBezTo>
                  <a:cubicBezTo>
                    <a:pt x="146281" y="1863178"/>
                    <a:pt x="157407" y="1887154"/>
                    <a:pt x="166254" y="1911927"/>
                  </a:cubicBezTo>
                  <a:cubicBezTo>
                    <a:pt x="172803" y="1930265"/>
                    <a:pt x="178569" y="1948872"/>
                    <a:pt x="184727" y="1967345"/>
                  </a:cubicBezTo>
                  <a:cubicBezTo>
                    <a:pt x="187806" y="1976581"/>
                    <a:pt x="191602" y="1985609"/>
                    <a:pt x="193963" y="1995054"/>
                  </a:cubicBezTo>
                  <a:cubicBezTo>
                    <a:pt x="200121" y="2019684"/>
                    <a:pt x="207457" y="2044050"/>
                    <a:pt x="212436" y="2068945"/>
                  </a:cubicBezTo>
                  <a:cubicBezTo>
                    <a:pt x="217708" y="2095303"/>
                    <a:pt x="223085" y="2125992"/>
                    <a:pt x="230909" y="2152072"/>
                  </a:cubicBezTo>
                  <a:cubicBezTo>
                    <a:pt x="236504" y="2170723"/>
                    <a:pt x="244660" y="2188599"/>
                    <a:pt x="249382" y="2207490"/>
                  </a:cubicBezTo>
                  <a:cubicBezTo>
                    <a:pt x="252461" y="2219805"/>
                    <a:pt x="256129" y="2231988"/>
                    <a:pt x="258618" y="2244436"/>
                  </a:cubicBezTo>
                  <a:cubicBezTo>
                    <a:pt x="262291" y="2262800"/>
                    <a:pt x="262473" y="2281916"/>
                    <a:pt x="267854" y="2299854"/>
                  </a:cubicBezTo>
                  <a:cubicBezTo>
                    <a:pt x="271810" y="2313042"/>
                    <a:pt x="280169" y="2324485"/>
                    <a:pt x="286327" y="2336800"/>
                  </a:cubicBezTo>
                  <a:cubicBezTo>
                    <a:pt x="290447" y="2361519"/>
                    <a:pt x="298342" y="2412570"/>
                    <a:pt x="304800" y="2438400"/>
                  </a:cubicBezTo>
                  <a:cubicBezTo>
                    <a:pt x="307161" y="2447845"/>
                    <a:pt x="310957" y="2456873"/>
                    <a:pt x="314036" y="2466109"/>
                  </a:cubicBezTo>
                  <a:cubicBezTo>
                    <a:pt x="313187" y="2479687"/>
                    <a:pt x="318634" y="2595457"/>
                    <a:pt x="295563" y="2641600"/>
                  </a:cubicBezTo>
                  <a:cubicBezTo>
                    <a:pt x="290599" y="2651529"/>
                    <a:pt x="283248" y="2660073"/>
                    <a:pt x="277091" y="2669309"/>
                  </a:cubicBezTo>
                  <a:cubicBezTo>
                    <a:pt x="270933" y="2690860"/>
                    <a:pt x="265210" y="2712540"/>
                    <a:pt x="258618" y="2733963"/>
                  </a:cubicBezTo>
                  <a:cubicBezTo>
                    <a:pt x="252891" y="2752574"/>
                    <a:pt x="244867" y="2770490"/>
                    <a:pt x="240145" y="2789381"/>
                  </a:cubicBezTo>
                  <a:cubicBezTo>
                    <a:pt x="231326" y="2824660"/>
                    <a:pt x="229827" y="2837727"/>
                    <a:pt x="212436" y="2872509"/>
                  </a:cubicBezTo>
                  <a:cubicBezTo>
                    <a:pt x="207472" y="2882438"/>
                    <a:pt x="200121" y="2890982"/>
                    <a:pt x="193963" y="2900218"/>
                  </a:cubicBezTo>
                  <a:cubicBezTo>
                    <a:pt x="174752" y="2996275"/>
                    <a:pt x="175633" y="2972271"/>
                    <a:pt x="193963" y="3131127"/>
                  </a:cubicBezTo>
                  <a:cubicBezTo>
                    <a:pt x="198389" y="3169488"/>
                    <a:pt x="216739" y="3190426"/>
                    <a:pt x="230909" y="3223490"/>
                  </a:cubicBezTo>
                  <a:cubicBezTo>
                    <a:pt x="234744" y="3232439"/>
                    <a:pt x="237784" y="3241754"/>
                    <a:pt x="240145" y="3251200"/>
                  </a:cubicBezTo>
                  <a:cubicBezTo>
                    <a:pt x="243953" y="3266430"/>
                    <a:pt x="245976" y="3282056"/>
                    <a:pt x="249382" y="3297381"/>
                  </a:cubicBezTo>
                  <a:cubicBezTo>
                    <a:pt x="260946" y="3349419"/>
                    <a:pt x="254629" y="3317953"/>
                    <a:pt x="267854" y="3362036"/>
                  </a:cubicBezTo>
                  <a:cubicBezTo>
                    <a:pt x="274295" y="3383504"/>
                    <a:pt x="279886" y="3405221"/>
                    <a:pt x="286327" y="3426690"/>
                  </a:cubicBezTo>
                  <a:cubicBezTo>
                    <a:pt x="289125" y="3436016"/>
                    <a:pt x="292888" y="3445038"/>
                    <a:pt x="295563" y="3454400"/>
                  </a:cubicBezTo>
                  <a:cubicBezTo>
                    <a:pt x="299050" y="3466606"/>
                    <a:pt x="298502" y="3480324"/>
                    <a:pt x="304800" y="3491345"/>
                  </a:cubicBezTo>
                  <a:cubicBezTo>
                    <a:pt x="311281" y="3502686"/>
                    <a:pt x="323273" y="3509818"/>
                    <a:pt x="332509" y="3519054"/>
                  </a:cubicBezTo>
                  <a:cubicBezTo>
                    <a:pt x="355946" y="3589365"/>
                    <a:pt x="347163" y="3555378"/>
                    <a:pt x="360218" y="3620654"/>
                  </a:cubicBezTo>
                  <a:cubicBezTo>
                    <a:pt x="354060" y="3669915"/>
                    <a:pt x="349109" y="3719341"/>
                    <a:pt x="341745" y="3768436"/>
                  </a:cubicBezTo>
                  <a:cubicBezTo>
                    <a:pt x="339862" y="3780990"/>
                    <a:pt x="337509" y="3793713"/>
                    <a:pt x="332509" y="3805381"/>
                  </a:cubicBezTo>
                  <a:cubicBezTo>
                    <a:pt x="328136" y="3815584"/>
                    <a:pt x="320194" y="3823854"/>
                    <a:pt x="314036" y="3833090"/>
                  </a:cubicBezTo>
                  <a:cubicBezTo>
                    <a:pt x="282990" y="3926234"/>
                    <a:pt x="330364" y="3781743"/>
                    <a:pt x="295563" y="3897745"/>
                  </a:cubicBezTo>
                  <a:cubicBezTo>
                    <a:pt x="289968" y="3916396"/>
                    <a:pt x="283249" y="3934690"/>
                    <a:pt x="277091" y="3953163"/>
                  </a:cubicBezTo>
                  <a:cubicBezTo>
                    <a:pt x="274012" y="3962399"/>
                    <a:pt x="270215" y="3971427"/>
                    <a:pt x="267854" y="3980872"/>
                  </a:cubicBezTo>
                  <a:cubicBezTo>
                    <a:pt x="264775" y="3993187"/>
                    <a:pt x="262632" y="4005775"/>
                    <a:pt x="258618" y="4017818"/>
                  </a:cubicBezTo>
                  <a:cubicBezTo>
                    <a:pt x="253375" y="4033547"/>
                    <a:pt x="245967" y="4048476"/>
                    <a:pt x="240145" y="4064000"/>
                  </a:cubicBezTo>
                  <a:cubicBezTo>
                    <a:pt x="236727" y="4073116"/>
                    <a:pt x="233988" y="4082473"/>
                    <a:pt x="230909" y="4091709"/>
                  </a:cubicBezTo>
                  <a:cubicBezTo>
                    <a:pt x="233988" y="4125576"/>
                    <a:pt x="233020" y="4160058"/>
                    <a:pt x="240145" y="4193309"/>
                  </a:cubicBezTo>
                  <a:cubicBezTo>
                    <a:pt x="242471" y="4204163"/>
                    <a:pt x="253654" y="4211089"/>
                    <a:pt x="258618" y="4221018"/>
                  </a:cubicBezTo>
                  <a:cubicBezTo>
                    <a:pt x="262972" y="4229726"/>
                    <a:pt x="264436" y="4239611"/>
                    <a:pt x="267854" y="4248727"/>
                  </a:cubicBezTo>
                  <a:cubicBezTo>
                    <a:pt x="273676" y="4264251"/>
                    <a:pt x="281084" y="4279180"/>
                    <a:pt x="286327" y="4294909"/>
                  </a:cubicBezTo>
                  <a:cubicBezTo>
                    <a:pt x="290341" y="4306952"/>
                    <a:pt x="291915" y="4319695"/>
                    <a:pt x="295563" y="4331854"/>
                  </a:cubicBezTo>
                  <a:cubicBezTo>
                    <a:pt x="323009" y="4423339"/>
                    <a:pt x="307901" y="4350464"/>
                    <a:pt x="323273" y="4442690"/>
                  </a:cubicBezTo>
                  <a:cubicBezTo>
                    <a:pt x="320194" y="4498108"/>
                    <a:pt x="319061" y="4553669"/>
                    <a:pt x="314036" y="4608945"/>
                  </a:cubicBezTo>
                  <a:cubicBezTo>
                    <a:pt x="312586" y="4624895"/>
                    <a:pt x="301031" y="4657196"/>
                    <a:pt x="295563" y="4673600"/>
                  </a:cubicBezTo>
                  <a:cubicBezTo>
                    <a:pt x="292484" y="4722860"/>
                    <a:pt x="293307" y="4772521"/>
                    <a:pt x="286327" y="4821381"/>
                  </a:cubicBezTo>
                  <a:cubicBezTo>
                    <a:pt x="283982" y="4837794"/>
                    <a:pt x="273520" y="4851981"/>
                    <a:pt x="267854" y="4867563"/>
                  </a:cubicBezTo>
                  <a:cubicBezTo>
                    <a:pt x="261200" y="4885863"/>
                    <a:pt x="254105" y="4904091"/>
                    <a:pt x="249382" y="4922981"/>
                  </a:cubicBezTo>
                  <a:cubicBezTo>
                    <a:pt x="231796" y="4993321"/>
                    <a:pt x="245822" y="4948573"/>
                    <a:pt x="193963" y="5052290"/>
                  </a:cubicBezTo>
                  <a:lnTo>
                    <a:pt x="193963" y="5052290"/>
                  </a:lnTo>
                  <a:cubicBezTo>
                    <a:pt x="171981" y="5118240"/>
                    <a:pt x="186292" y="5091507"/>
                    <a:pt x="157018" y="5135418"/>
                  </a:cubicBezTo>
                  <a:cubicBezTo>
                    <a:pt x="154768" y="5153419"/>
                    <a:pt x="142797" y="5252701"/>
                    <a:pt x="138545" y="5273963"/>
                  </a:cubicBezTo>
                  <a:cubicBezTo>
                    <a:pt x="133566" y="5298858"/>
                    <a:pt x="134156" y="5326730"/>
                    <a:pt x="120073" y="5347854"/>
                  </a:cubicBezTo>
                  <a:lnTo>
                    <a:pt x="101600" y="5375563"/>
                  </a:lnTo>
                  <a:cubicBezTo>
                    <a:pt x="98521" y="5397115"/>
                    <a:pt x="99803" y="5419758"/>
                    <a:pt x="92363" y="5440218"/>
                  </a:cubicBezTo>
                  <a:cubicBezTo>
                    <a:pt x="87102" y="5454685"/>
                    <a:pt x="71538" y="5463394"/>
                    <a:pt x="64654" y="5477163"/>
                  </a:cubicBezTo>
                  <a:cubicBezTo>
                    <a:pt x="55946" y="5494579"/>
                    <a:pt x="56983" y="5516380"/>
                    <a:pt x="46182" y="5532581"/>
                  </a:cubicBezTo>
                  <a:cubicBezTo>
                    <a:pt x="20071" y="5571746"/>
                    <a:pt x="32673" y="5550361"/>
                    <a:pt x="9236" y="5597236"/>
                  </a:cubicBezTo>
                  <a:cubicBezTo>
                    <a:pt x="6157" y="5609551"/>
                    <a:pt x="0" y="5621487"/>
                    <a:pt x="0" y="5634181"/>
                  </a:cubicBezTo>
                  <a:cubicBezTo>
                    <a:pt x="0" y="5686647"/>
                    <a:pt x="5404" y="5682258"/>
                    <a:pt x="27709" y="5717309"/>
                  </a:cubicBezTo>
                  <a:cubicBezTo>
                    <a:pt x="119543" y="5861618"/>
                    <a:pt x="31853" y="5732071"/>
                    <a:pt x="110836" y="5837381"/>
                  </a:cubicBezTo>
                  <a:cubicBezTo>
                    <a:pt x="117496" y="5846262"/>
                    <a:pt x="120955" y="5857780"/>
                    <a:pt x="129309" y="5865090"/>
                  </a:cubicBezTo>
                  <a:cubicBezTo>
                    <a:pt x="146017" y="5879710"/>
                    <a:pt x="184727" y="5902036"/>
                    <a:pt x="184727" y="5902036"/>
                  </a:cubicBezTo>
                  <a:lnTo>
                    <a:pt x="221673" y="58928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7736775" y="618950"/>
              <a:ext cx="360218" cy="5902036"/>
            </a:xfrm>
            <a:custGeom>
              <a:avLst/>
              <a:gdLst>
                <a:gd name="connsiteX0" fmla="*/ 120073 w 360218"/>
                <a:gd name="connsiteY0" fmla="*/ 0 h 5902036"/>
                <a:gd name="connsiteX1" fmla="*/ 110836 w 360218"/>
                <a:gd name="connsiteY1" fmla="*/ 64654 h 5902036"/>
                <a:gd name="connsiteX2" fmla="*/ 92363 w 360218"/>
                <a:gd name="connsiteY2" fmla="*/ 147781 h 5902036"/>
                <a:gd name="connsiteX3" fmla="*/ 83127 w 360218"/>
                <a:gd name="connsiteY3" fmla="*/ 193963 h 5902036"/>
                <a:gd name="connsiteX4" fmla="*/ 64654 w 360218"/>
                <a:gd name="connsiteY4" fmla="*/ 267854 h 5902036"/>
                <a:gd name="connsiteX5" fmla="*/ 46182 w 360218"/>
                <a:gd name="connsiteY5" fmla="*/ 461818 h 5902036"/>
                <a:gd name="connsiteX6" fmla="*/ 55418 w 360218"/>
                <a:gd name="connsiteY6" fmla="*/ 591127 h 5902036"/>
                <a:gd name="connsiteX7" fmla="*/ 73891 w 360218"/>
                <a:gd name="connsiteY7" fmla="*/ 637309 h 5902036"/>
                <a:gd name="connsiteX8" fmla="*/ 92363 w 360218"/>
                <a:gd name="connsiteY8" fmla="*/ 692727 h 5902036"/>
                <a:gd name="connsiteX9" fmla="*/ 101600 w 360218"/>
                <a:gd name="connsiteY9" fmla="*/ 729672 h 5902036"/>
                <a:gd name="connsiteX10" fmla="*/ 120073 w 360218"/>
                <a:gd name="connsiteY10" fmla="*/ 757381 h 5902036"/>
                <a:gd name="connsiteX11" fmla="*/ 138545 w 360218"/>
                <a:gd name="connsiteY11" fmla="*/ 794327 h 5902036"/>
                <a:gd name="connsiteX12" fmla="*/ 157018 w 360218"/>
                <a:gd name="connsiteY12" fmla="*/ 849745 h 5902036"/>
                <a:gd name="connsiteX13" fmla="*/ 147782 w 360218"/>
                <a:gd name="connsiteY13" fmla="*/ 932872 h 5902036"/>
                <a:gd name="connsiteX14" fmla="*/ 138545 w 360218"/>
                <a:gd name="connsiteY14" fmla="*/ 960581 h 5902036"/>
                <a:gd name="connsiteX15" fmla="*/ 110836 w 360218"/>
                <a:gd name="connsiteY15" fmla="*/ 1052945 h 5902036"/>
                <a:gd name="connsiteX16" fmla="*/ 92363 w 360218"/>
                <a:gd name="connsiteY16" fmla="*/ 1099127 h 5902036"/>
                <a:gd name="connsiteX17" fmla="*/ 73891 w 360218"/>
                <a:gd name="connsiteY17" fmla="*/ 1154545 h 5902036"/>
                <a:gd name="connsiteX18" fmla="*/ 55418 w 360218"/>
                <a:gd name="connsiteY18" fmla="*/ 1219200 h 5902036"/>
                <a:gd name="connsiteX19" fmla="*/ 55418 w 360218"/>
                <a:gd name="connsiteY19" fmla="*/ 1487054 h 5902036"/>
                <a:gd name="connsiteX20" fmla="*/ 73891 w 360218"/>
                <a:gd name="connsiteY20" fmla="*/ 1607127 h 5902036"/>
                <a:gd name="connsiteX21" fmla="*/ 92363 w 360218"/>
                <a:gd name="connsiteY21" fmla="*/ 1644072 h 5902036"/>
                <a:gd name="connsiteX22" fmla="*/ 120073 w 360218"/>
                <a:gd name="connsiteY22" fmla="*/ 1764145 h 5902036"/>
                <a:gd name="connsiteX23" fmla="*/ 129309 w 360218"/>
                <a:gd name="connsiteY23" fmla="*/ 1791854 h 5902036"/>
                <a:gd name="connsiteX24" fmla="*/ 138545 w 360218"/>
                <a:gd name="connsiteY24" fmla="*/ 1838036 h 5902036"/>
                <a:gd name="connsiteX25" fmla="*/ 166254 w 360218"/>
                <a:gd name="connsiteY25" fmla="*/ 1911927 h 5902036"/>
                <a:gd name="connsiteX26" fmla="*/ 184727 w 360218"/>
                <a:gd name="connsiteY26" fmla="*/ 1967345 h 5902036"/>
                <a:gd name="connsiteX27" fmla="*/ 193963 w 360218"/>
                <a:gd name="connsiteY27" fmla="*/ 1995054 h 5902036"/>
                <a:gd name="connsiteX28" fmla="*/ 212436 w 360218"/>
                <a:gd name="connsiteY28" fmla="*/ 2068945 h 5902036"/>
                <a:gd name="connsiteX29" fmla="*/ 230909 w 360218"/>
                <a:gd name="connsiteY29" fmla="*/ 2152072 h 5902036"/>
                <a:gd name="connsiteX30" fmla="*/ 249382 w 360218"/>
                <a:gd name="connsiteY30" fmla="*/ 2207490 h 5902036"/>
                <a:gd name="connsiteX31" fmla="*/ 258618 w 360218"/>
                <a:gd name="connsiteY31" fmla="*/ 2244436 h 5902036"/>
                <a:gd name="connsiteX32" fmla="*/ 267854 w 360218"/>
                <a:gd name="connsiteY32" fmla="*/ 2299854 h 5902036"/>
                <a:gd name="connsiteX33" fmla="*/ 286327 w 360218"/>
                <a:gd name="connsiteY33" fmla="*/ 2336800 h 5902036"/>
                <a:gd name="connsiteX34" fmla="*/ 304800 w 360218"/>
                <a:gd name="connsiteY34" fmla="*/ 2438400 h 5902036"/>
                <a:gd name="connsiteX35" fmla="*/ 314036 w 360218"/>
                <a:gd name="connsiteY35" fmla="*/ 2466109 h 5902036"/>
                <a:gd name="connsiteX36" fmla="*/ 295563 w 360218"/>
                <a:gd name="connsiteY36" fmla="*/ 2641600 h 5902036"/>
                <a:gd name="connsiteX37" fmla="*/ 277091 w 360218"/>
                <a:gd name="connsiteY37" fmla="*/ 2669309 h 5902036"/>
                <a:gd name="connsiteX38" fmla="*/ 258618 w 360218"/>
                <a:gd name="connsiteY38" fmla="*/ 2733963 h 5902036"/>
                <a:gd name="connsiteX39" fmla="*/ 240145 w 360218"/>
                <a:gd name="connsiteY39" fmla="*/ 2789381 h 5902036"/>
                <a:gd name="connsiteX40" fmla="*/ 212436 w 360218"/>
                <a:gd name="connsiteY40" fmla="*/ 2872509 h 5902036"/>
                <a:gd name="connsiteX41" fmla="*/ 193963 w 360218"/>
                <a:gd name="connsiteY41" fmla="*/ 2900218 h 5902036"/>
                <a:gd name="connsiteX42" fmla="*/ 193963 w 360218"/>
                <a:gd name="connsiteY42" fmla="*/ 3131127 h 5902036"/>
                <a:gd name="connsiteX43" fmla="*/ 230909 w 360218"/>
                <a:gd name="connsiteY43" fmla="*/ 3223490 h 5902036"/>
                <a:gd name="connsiteX44" fmla="*/ 240145 w 360218"/>
                <a:gd name="connsiteY44" fmla="*/ 3251200 h 5902036"/>
                <a:gd name="connsiteX45" fmla="*/ 249382 w 360218"/>
                <a:gd name="connsiteY45" fmla="*/ 3297381 h 5902036"/>
                <a:gd name="connsiteX46" fmla="*/ 267854 w 360218"/>
                <a:gd name="connsiteY46" fmla="*/ 3362036 h 5902036"/>
                <a:gd name="connsiteX47" fmla="*/ 286327 w 360218"/>
                <a:gd name="connsiteY47" fmla="*/ 3426690 h 5902036"/>
                <a:gd name="connsiteX48" fmla="*/ 295563 w 360218"/>
                <a:gd name="connsiteY48" fmla="*/ 3454400 h 5902036"/>
                <a:gd name="connsiteX49" fmla="*/ 304800 w 360218"/>
                <a:gd name="connsiteY49" fmla="*/ 3491345 h 5902036"/>
                <a:gd name="connsiteX50" fmla="*/ 332509 w 360218"/>
                <a:gd name="connsiteY50" fmla="*/ 3519054 h 5902036"/>
                <a:gd name="connsiteX51" fmla="*/ 360218 w 360218"/>
                <a:gd name="connsiteY51" fmla="*/ 3620654 h 5902036"/>
                <a:gd name="connsiteX52" fmla="*/ 341745 w 360218"/>
                <a:gd name="connsiteY52" fmla="*/ 3768436 h 5902036"/>
                <a:gd name="connsiteX53" fmla="*/ 332509 w 360218"/>
                <a:gd name="connsiteY53" fmla="*/ 3805381 h 5902036"/>
                <a:gd name="connsiteX54" fmla="*/ 314036 w 360218"/>
                <a:gd name="connsiteY54" fmla="*/ 3833090 h 5902036"/>
                <a:gd name="connsiteX55" fmla="*/ 295563 w 360218"/>
                <a:gd name="connsiteY55" fmla="*/ 3897745 h 5902036"/>
                <a:gd name="connsiteX56" fmla="*/ 277091 w 360218"/>
                <a:gd name="connsiteY56" fmla="*/ 3953163 h 5902036"/>
                <a:gd name="connsiteX57" fmla="*/ 267854 w 360218"/>
                <a:gd name="connsiteY57" fmla="*/ 3980872 h 5902036"/>
                <a:gd name="connsiteX58" fmla="*/ 258618 w 360218"/>
                <a:gd name="connsiteY58" fmla="*/ 4017818 h 5902036"/>
                <a:gd name="connsiteX59" fmla="*/ 240145 w 360218"/>
                <a:gd name="connsiteY59" fmla="*/ 4064000 h 5902036"/>
                <a:gd name="connsiteX60" fmla="*/ 230909 w 360218"/>
                <a:gd name="connsiteY60" fmla="*/ 4091709 h 5902036"/>
                <a:gd name="connsiteX61" fmla="*/ 240145 w 360218"/>
                <a:gd name="connsiteY61" fmla="*/ 4193309 h 5902036"/>
                <a:gd name="connsiteX62" fmla="*/ 258618 w 360218"/>
                <a:gd name="connsiteY62" fmla="*/ 4221018 h 5902036"/>
                <a:gd name="connsiteX63" fmla="*/ 267854 w 360218"/>
                <a:gd name="connsiteY63" fmla="*/ 4248727 h 5902036"/>
                <a:gd name="connsiteX64" fmla="*/ 286327 w 360218"/>
                <a:gd name="connsiteY64" fmla="*/ 4294909 h 5902036"/>
                <a:gd name="connsiteX65" fmla="*/ 295563 w 360218"/>
                <a:gd name="connsiteY65" fmla="*/ 4331854 h 5902036"/>
                <a:gd name="connsiteX66" fmla="*/ 323273 w 360218"/>
                <a:gd name="connsiteY66" fmla="*/ 4442690 h 5902036"/>
                <a:gd name="connsiteX67" fmla="*/ 314036 w 360218"/>
                <a:gd name="connsiteY67" fmla="*/ 4608945 h 5902036"/>
                <a:gd name="connsiteX68" fmla="*/ 295563 w 360218"/>
                <a:gd name="connsiteY68" fmla="*/ 4673600 h 5902036"/>
                <a:gd name="connsiteX69" fmla="*/ 286327 w 360218"/>
                <a:gd name="connsiteY69" fmla="*/ 4821381 h 5902036"/>
                <a:gd name="connsiteX70" fmla="*/ 267854 w 360218"/>
                <a:gd name="connsiteY70" fmla="*/ 4867563 h 5902036"/>
                <a:gd name="connsiteX71" fmla="*/ 249382 w 360218"/>
                <a:gd name="connsiteY71" fmla="*/ 4922981 h 5902036"/>
                <a:gd name="connsiteX72" fmla="*/ 193963 w 360218"/>
                <a:gd name="connsiteY72" fmla="*/ 5052290 h 5902036"/>
                <a:gd name="connsiteX73" fmla="*/ 193963 w 360218"/>
                <a:gd name="connsiteY73" fmla="*/ 5052290 h 5902036"/>
                <a:gd name="connsiteX74" fmla="*/ 157018 w 360218"/>
                <a:gd name="connsiteY74" fmla="*/ 5135418 h 5902036"/>
                <a:gd name="connsiteX75" fmla="*/ 138545 w 360218"/>
                <a:gd name="connsiteY75" fmla="*/ 5273963 h 5902036"/>
                <a:gd name="connsiteX76" fmla="*/ 120073 w 360218"/>
                <a:gd name="connsiteY76" fmla="*/ 5347854 h 5902036"/>
                <a:gd name="connsiteX77" fmla="*/ 101600 w 360218"/>
                <a:gd name="connsiteY77" fmla="*/ 5375563 h 5902036"/>
                <a:gd name="connsiteX78" fmla="*/ 92363 w 360218"/>
                <a:gd name="connsiteY78" fmla="*/ 5440218 h 5902036"/>
                <a:gd name="connsiteX79" fmla="*/ 64654 w 360218"/>
                <a:gd name="connsiteY79" fmla="*/ 5477163 h 5902036"/>
                <a:gd name="connsiteX80" fmla="*/ 46182 w 360218"/>
                <a:gd name="connsiteY80" fmla="*/ 5532581 h 5902036"/>
                <a:gd name="connsiteX81" fmla="*/ 9236 w 360218"/>
                <a:gd name="connsiteY81" fmla="*/ 5597236 h 5902036"/>
                <a:gd name="connsiteX82" fmla="*/ 0 w 360218"/>
                <a:gd name="connsiteY82" fmla="*/ 5634181 h 5902036"/>
                <a:gd name="connsiteX83" fmla="*/ 27709 w 360218"/>
                <a:gd name="connsiteY83" fmla="*/ 5717309 h 5902036"/>
                <a:gd name="connsiteX84" fmla="*/ 110836 w 360218"/>
                <a:gd name="connsiteY84" fmla="*/ 5837381 h 5902036"/>
                <a:gd name="connsiteX85" fmla="*/ 129309 w 360218"/>
                <a:gd name="connsiteY85" fmla="*/ 5865090 h 5902036"/>
                <a:gd name="connsiteX86" fmla="*/ 184727 w 360218"/>
                <a:gd name="connsiteY86" fmla="*/ 5902036 h 5902036"/>
                <a:gd name="connsiteX87" fmla="*/ 221673 w 360218"/>
                <a:gd name="connsiteY87" fmla="*/ 5892800 h 590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60218" h="5902036">
                  <a:moveTo>
                    <a:pt x="120073" y="0"/>
                  </a:moveTo>
                  <a:cubicBezTo>
                    <a:pt x="116994" y="21551"/>
                    <a:pt x="114415" y="43180"/>
                    <a:pt x="110836" y="64654"/>
                  </a:cubicBezTo>
                  <a:cubicBezTo>
                    <a:pt x="101545" y="120400"/>
                    <a:pt x="103439" y="97938"/>
                    <a:pt x="92363" y="147781"/>
                  </a:cubicBezTo>
                  <a:cubicBezTo>
                    <a:pt x="88957" y="163106"/>
                    <a:pt x="86657" y="178666"/>
                    <a:pt x="83127" y="193963"/>
                  </a:cubicBezTo>
                  <a:cubicBezTo>
                    <a:pt x="77418" y="218701"/>
                    <a:pt x="69633" y="242959"/>
                    <a:pt x="64654" y="267854"/>
                  </a:cubicBezTo>
                  <a:cubicBezTo>
                    <a:pt x="52718" y="327535"/>
                    <a:pt x="50199" y="405578"/>
                    <a:pt x="46182" y="461818"/>
                  </a:cubicBezTo>
                  <a:cubicBezTo>
                    <a:pt x="49261" y="504921"/>
                    <a:pt x="48678" y="548443"/>
                    <a:pt x="55418" y="591127"/>
                  </a:cubicBezTo>
                  <a:cubicBezTo>
                    <a:pt x="58004" y="607504"/>
                    <a:pt x="68225" y="621727"/>
                    <a:pt x="73891" y="637309"/>
                  </a:cubicBezTo>
                  <a:cubicBezTo>
                    <a:pt x="80545" y="655609"/>
                    <a:pt x="87640" y="673837"/>
                    <a:pt x="92363" y="692727"/>
                  </a:cubicBezTo>
                  <a:cubicBezTo>
                    <a:pt x="95442" y="705042"/>
                    <a:pt x="96599" y="718004"/>
                    <a:pt x="101600" y="729672"/>
                  </a:cubicBezTo>
                  <a:cubicBezTo>
                    <a:pt x="105973" y="739875"/>
                    <a:pt x="114566" y="747743"/>
                    <a:pt x="120073" y="757381"/>
                  </a:cubicBezTo>
                  <a:cubicBezTo>
                    <a:pt x="126904" y="769336"/>
                    <a:pt x="133431" y="781543"/>
                    <a:pt x="138545" y="794327"/>
                  </a:cubicBezTo>
                  <a:cubicBezTo>
                    <a:pt x="145777" y="812406"/>
                    <a:pt x="157018" y="849745"/>
                    <a:pt x="157018" y="849745"/>
                  </a:cubicBezTo>
                  <a:cubicBezTo>
                    <a:pt x="153939" y="877454"/>
                    <a:pt x="152365" y="905372"/>
                    <a:pt x="147782" y="932872"/>
                  </a:cubicBezTo>
                  <a:cubicBezTo>
                    <a:pt x="146181" y="942476"/>
                    <a:pt x="141220" y="951220"/>
                    <a:pt x="138545" y="960581"/>
                  </a:cubicBezTo>
                  <a:cubicBezTo>
                    <a:pt x="124934" y="1008220"/>
                    <a:pt x="132791" y="998058"/>
                    <a:pt x="110836" y="1052945"/>
                  </a:cubicBezTo>
                  <a:cubicBezTo>
                    <a:pt x="104678" y="1068339"/>
                    <a:pt x="98029" y="1083545"/>
                    <a:pt x="92363" y="1099127"/>
                  </a:cubicBezTo>
                  <a:cubicBezTo>
                    <a:pt x="85709" y="1117427"/>
                    <a:pt x="78614" y="1135655"/>
                    <a:pt x="73891" y="1154545"/>
                  </a:cubicBezTo>
                  <a:cubicBezTo>
                    <a:pt x="62292" y="1200935"/>
                    <a:pt x="68668" y="1179447"/>
                    <a:pt x="55418" y="1219200"/>
                  </a:cubicBezTo>
                  <a:cubicBezTo>
                    <a:pt x="37638" y="1343664"/>
                    <a:pt x="41940" y="1284880"/>
                    <a:pt x="55418" y="1487054"/>
                  </a:cubicBezTo>
                  <a:cubicBezTo>
                    <a:pt x="56361" y="1501206"/>
                    <a:pt x="66262" y="1584240"/>
                    <a:pt x="73891" y="1607127"/>
                  </a:cubicBezTo>
                  <a:cubicBezTo>
                    <a:pt x="78245" y="1620189"/>
                    <a:pt x="88009" y="1631010"/>
                    <a:pt x="92363" y="1644072"/>
                  </a:cubicBezTo>
                  <a:cubicBezTo>
                    <a:pt x="115349" y="1713032"/>
                    <a:pt x="105420" y="1705534"/>
                    <a:pt x="120073" y="1764145"/>
                  </a:cubicBezTo>
                  <a:cubicBezTo>
                    <a:pt x="122434" y="1773590"/>
                    <a:pt x="126948" y="1782409"/>
                    <a:pt x="129309" y="1791854"/>
                  </a:cubicBezTo>
                  <a:cubicBezTo>
                    <a:pt x="133116" y="1807084"/>
                    <a:pt x="133928" y="1823031"/>
                    <a:pt x="138545" y="1838036"/>
                  </a:cubicBezTo>
                  <a:cubicBezTo>
                    <a:pt x="146281" y="1863178"/>
                    <a:pt x="157407" y="1887154"/>
                    <a:pt x="166254" y="1911927"/>
                  </a:cubicBezTo>
                  <a:cubicBezTo>
                    <a:pt x="172803" y="1930265"/>
                    <a:pt x="178569" y="1948872"/>
                    <a:pt x="184727" y="1967345"/>
                  </a:cubicBezTo>
                  <a:cubicBezTo>
                    <a:pt x="187806" y="1976581"/>
                    <a:pt x="191602" y="1985609"/>
                    <a:pt x="193963" y="1995054"/>
                  </a:cubicBezTo>
                  <a:cubicBezTo>
                    <a:pt x="200121" y="2019684"/>
                    <a:pt x="207457" y="2044050"/>
                    <a:pt x="212436" y="2068945"/>
                  </a:cubicBezTo>
                  <a:cubicBezTo>
                    <a:pt x="217708" y="2095303"/>
                    <a:pt x="223085" y="2125992"/>
                    <a:pt x="230909" y="2152072"/>
                  </a:cubicBezTo>
                  <a:cubicBezTo>
                    <a:pt x="236504" y="2170723"/>
                    <a:pt x="244660" y="2188599"/>
                    <a:pt x="249382" y="2207490"/>
                  </a:cubicBezTo>
                  <a:cubicBezTo>
                    <a:pt x="252461" y="2219805"/>
                    <a:pt x="256129" y="2231988"/>
                    <a:pt x="258618" y="2244436"/>
                  </a:cubicBezTo>
                  <a:cubicBezTo>
                    <a:pt x="262291" y="2262800"/>
                    <a:pt x="262473" y="2281916"/>
                    <a:pt x="267854" y="2299854"/>
                  </a:cubicBezTo>
                  <a:cubicBezTo>
                    <a:pt x="271810" y="2313042"/>
                    <a:pt x="280169" y="2324485"/>
                    <a:pt x="286327" y="2336800"/>
                  </a:cubicBezTo>
                  <a:cubicBezTo>
                    <a:pt x="290447" y="2361519"/>
                    <a:pt x="298342" y="2412570"/>
                    <a:pt x="304800" y="2438400"/>
                  </a:cubicBezTo>
                  <a:cubicBezTo>
                    <a:pt x="307161" y="2447845"/>
                    <a:pt x="310957" y="2456873"/>
                    <a:pt x="314036" y="2466109"/>
                  </a:cubicBezTo>
                  <a:cubicBezTo>
                    <a:pt x="313187" y="2479687"/>
                    <a:pt x="318634" y="2595457"/>
                    <a:pt x="295563" y="2641600"/>
                  </a:cubicBezTo>
                  <a:cubicBezTo>
                    <a:pt x="290599" y="2651529"/>
                    <a:pt x="283248" y="2660073"/>
                    <a:pt x="277091" y="2669309"/>
                  </a:cubicBezTo>
                  <a:cubicBezTo>
                    <a:pt x="270933" y="2690860"/>
                    <a:pt x="265210" y="2712540"/>
                    <a:pt x="258618" y="2733963"/>
                  </a:cubicBezTo>
                  <a:cubicBezTo>
                    <a:pt x="252891" y="2752574"/>
                    <a:pt x="244867" y="2770490"/>
                    <a:pt x="240145" y="2789381"/>
                  </a:cubicBezTo>
                  <a:cubicBezTo>
                    <a:pt x="231326" y="2824660"/>
                    <a:pt x="229827" y="2837727"/>
                    <a:pt x="212436" y="2872509"/>
                  </a:cubicBezTo>
                  <a:cubicBezTo>
                    <a:pt x="207472" y="2882438"/>
                    <a:pt x="200121" y="2890982"/>
                    <a:pt x="193963" y="2900218"/>
                  </a:cubicBezTo>
                  <a:cubicBezTo>
                    <a:pt x="174752" y="2996275"/>
                    <a:pt x="175633" y="2972271"/>
                    <a:pt x="193963" y="3131127"/>
                  </a:cubicBezTo>
                  <a:cubicBezTo>
                    <a:pt x="198389" y="3169488"/>
                    <a:pt x="216739" y="3190426"/>
                    <a:pt x="230909" y="3223490"/>
                  </a:cubicBezTo>
                  <a:cubicBezTo>
                    <a:pt x="234744" y="3232439"/>
                    <a:pt x="237784" y="3241754"/>
                    <a:pt x="240145" y="3251200"/>
                  </a:cubicBezTo>
                  <a:cubicBezTo>
                    <a:pt x="243953" y="3266430"/>
                    <a:pt x="245976" y="3282056"/>
                    <a:pt x="249382" y="3297381"/>
                  </a:cubicBezTo>
                  <a:cubicBezTo>
                    <a:pt x="260946" y="3349419"/>
                    <a:pt x="254629" y="3317953"/>
                    <a:pt x="267854" y="3362036"/>
                  </a:cubicBezTo>
                  <a:cubicBezTo>
                    <a:pt x="274295" y="3383504"/>
                    <a:pt x="279886" y="3405221"/>
                    <a:pt x="286327" y="3426690"/>
                  </a:cubicBezTo>
                  <a:cubicBezTo>
                    <a:pt x="289125" y="3436016"/>
                    <a:pt x="292888" y="3445038"/>
                    <a:pt x="295563" y="3454400"/>
                  </a:cubicBezTo>
                  <a:cubicBezTo>
                    <a:pt x="299050" y="3466606"/>
                    <a:pt x="298502" y="3480324"/>
                    <a:pt x="304800" y="3491345"/>
                  </a:cubicBezTo>
                  <a:cubicBezTo>
                    <a:pt x="311281" y="3502686"/>
                    <a:pt x="323273" y="3509818"/>
                    <a:pt x="332509" y="3519054"/>
                  </a:cubicBezTo>
                  <a:cubicBezTo>
                    <a:pt x="355946" y="3589365"/>
                    <a:pt x="347163" y="3555378"/>
                    <a:pt x="360218" y="3620654"/>
                  </a:cubicBezTo>
                  <a:cubicBezTo>
                    <a:pt x="354060" y="3669915"/>
                    <a:pt x="349109" y="3719341"/>
                    <a:pt x="341745" y="3768436"/>
                  </a:cubicBezTo>
                  <a:cubicBezTo>
                    <a:pt x="339862" y="3780990"/>
                    <a:pt x="337509" y="3793713"/>
                    <a:pt x="332509" y="3805381"/>
                  </a:cubicBezTo>
                  <a:cubicBezTo>
                    <a:pt x="328136" y="3815584"/>
                    <a:pt x="320194" y="3823854"/>
                    <a:pt x="314036" y="3833090"/>
                  </a:cubicBezTo>
                  <a:cubicBezTo>
                    <a:pt x="282990" y="3926234"/>
                    <a:pt x="330364" y="3781743"/>
                    <a:pt x="295563" y="3897745"/>
                  </a:cubicBezTo>
                  <a:cubicBezTo>
                    <a:pt x="289968" y="3916396"/>
                    <a:pt x="283249" y="3934690"/>
                    <a:pt x="277091" y="3953163"/>
                  </a:cubicBezTo>
                  <a:cubicBezTo>
                    <a:pt x="274012" y="3962399"/>
                    <a:pt x="270215" y="3971427"/>
                    <a:pt x="267854" y="3980872"/>
                  </a:cubicBezTo>
                  <a:cubicBezTo>
                    <a:pt x="264775" y="3993187"/>
                    <a:pt x="262632" y="4005775"/>
                    <a:pt x="258618" y="4017818"/>
                  </a:cubicBezTo>
                  <a:cubicBezTo>
                    <a:pt x="253375" y="4033547"/>
                    <a:pt x="245967" y="4048476"/>
                    <a:pt x="240145" y="4064000"/>
                  </a:cubicBezTo>
                  <a:cubicBezTo>
                    <a:pt x="236727" y="4073116"/>
                    <a:pt x="233988" y="4082473"/>
                    <a:pt x="230909" y="4091709"/>
                  </a:cubicBezTo>
                  <a:cubicBezTo>
                    <a:pt x="233988" y="4125576"/>
                    <a:pt x="233020" y="4160058"/>
                    <a:pt x="240145" y="4193309"/>
                  </a:cubicBezTo>
                  <a:cubicBezTo>
                    <a:pt x="242471" y="4204163"/>
                    <a:pt x="253654" y="4211089"/>
                    <a:pt x="258618" y="4221018"/>
                  </a:cubicBezTo>
                  <a:cubicBezTo>
                    <a:pt x="262972" y="4229726"/>
                    <a:pt x="264436" y="4239611"/>
                    <a:pt x="267854" y="4248727"/>
                  </a:cubicBezTo>
                  <a:cubicBezTo>
                    <a:pt x="273676" y="4264251"/>
                    <a:pt x="281084" y="4279180"/>
                    <a:pt x="286327" y="4294909"/>
                  </a:cubicBezTo>
                  <a:cubicBezTo>
                    <a:pt x="290341" y="4306952"/>
                    <a:pt x="291915" y="4319695"/>
                    <a:pt x="295563" y="4331854"/>
                  </a:cubicBezTo>
                  <a:cubicBezTo>
                    <a:pt x="323009" y="4423339"/>
                    <a:pt x="307901" y="4350464"/>
                    <a:pt x="323273" y="4442690"/>
                  </a:cubicBezTo>
                  <a:cubicBezTo>
                    <a:pt x="320194" y="4498108"/>
                    <a:pt x="319061" y="4553669"/>
                    <a:pt x="314036" y="4608945"/>
                  </a:cubicBezTo>
                  <a:cubicBezTo>
                    <a:pt x="312586" y="4624895"/>
                    <a:pt x="301031" y="4657196"/>
                    <a:pt x="295563" y="4673600"/>
                  </a:cubicBezTo>
                  <a:cubicBezTo>
                    <a:pt x="292484" y="4722860"/>
                    <a:pt x="293307" y="4772521"/>
                    <a:pt x="286327" y="4821381"/>
                  </a:cubicBezTo>
                  <a:cubicBezTo>
                    <a:pt x="283982" y="4837794"/>
                    <a:pt x="273520" y="4851981"/>
                    <a:pt x="267854" y="4867563"/>
                  </a:cubicBezTo>
                  <a:cubicBezTo>
                    <a:pt x="261200" y="4885863"/>
                    <a:pt x="254105" y="4904091"/>
                    <a:pt x="249382" y="4922981"/>
                  </a:cubicBezTo>
                  <a:cubicBezTo>
                    <a:pt x="231796" y="4993321"/>
                    <a:pt x="245822" y="4948573"/>
                    <a:pt x="193963" y="5052290"/>
                  </a:cubicBezTo>
                  <a:lnTo>
                    <a:pt x="193963" y="5052290"/>
                  </a:lnTo>
                  <a:cubicBezTo>
                    <a:pt x="171981" y="5118240"/>
                    <a:pt x="186292" y="5091507"/>
                    <a:pt x="157018" y="5135418"/>
                  </a:cubicBezTo>
                  <a:cubicBezTo>
                    <a:pt x="154768" y="5153419"/>
                    <a:pt x="142797" y="5252701"/>
                    <a:pt x="138545" y="5273963"/>
                  </a:cubicBezTo>
                  <a:cubicBezTo>
                    <a:pt x="133566" y="5298858"/>
                    <a:pt x="134156" y="5326730"/>
                    <a:pt x="120073" y="5347854"/>
                  </a:cubicBezTo>
                  <a:lnTo>
                    <a:pt x="101600" y="5375563"/>
                  </a:lnTo>
                  <a:cubicBezTo>
                    <a:pt x="98521" y="5397115"/>
                    <a:pt x="99803" y="5419758"/>
                    <a:pt x="92363" y="5440218"/>
                  </a:cubicBezTo>
                  <a:cubicBezTo>
                    <a:pt x="87102" y="5454685"/>
                    <a:pt x="71538" y="5463394"/>
                    <a:pt x="64654" y="5477163"/>
                  </a:cubicBezTo>
                  <a:cubicBezTo>
                    <a:pt x="55946" y="5494579"/>
                    <a:pt x="56983" y="5516380"/>
                    <a:pt x="46182" y="5532581"/>
                  </a:cubicBezTo>
                  <a:cubicBezTo>
                    <a:pt x="20071" y="5571746"/>
                    <a:pt x="32673" y="5550361"/>
                    <a:pt x="9236" y="5597236"/>
                  </a:cubicBezTo>
                  <a:cubicBezTo>
                    <a:pt x="6157" y="5609551"/>
                    <a:pt x="0" y="5621487"/>
                    <a:pt x="0" y="5634181"/>
                  </a:cubicBezTo>
                  <a:cubicBezTo>
                    <a:pt x="0" y="5686647"/>
                    <a:pt x="5404" y="5682258"/>
                    <a:pt x="27709" y="5717309"/>
                  </a:cubicBezTo>
                  <a:cubicBezTo>
                    <a:pt x="119543" y="5861618"/>
                    <a:pt x="31853" y="5732071"/>
                    <a:pt x="110836" y="5837381"/>
                  </a:cubicBezTo>
                  <a:cubicBezTo>
                    <a:pt x="117496" y="5846262"/>
                    <a:pt x="120955" y="5857780"/>
                    <a:pt x="129309" y="5865090"/>
                  </a:cubicBezTo>
                  <a:cubicBezTo>
                    <a:pt x="146017" y="5879710"/>
                    <a:pt x="184727" y="5902036"/>
                    <a:pt x="184727" y="5902036"/>
                  </a:cubicBezTo>
                  <a:lnTo>
                    <a:pt x="221673" y="58928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251859" y="129739"/>
              <a:ext cx="1426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Mitocôndrias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9414970" y="62987"/>
              <a:ext cx="911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Citossol</a:t>
              </a:r>
              <a:endParaRPr lang="pt-BR" dirty="0"/>
            </a:p>
          </p:txBody>
        </p:sp>
        <p:pic>
          <p:nvPicPr>
            <p:cNvPr id="18" name="Picture 4" descr="Mitocôndria, herança essencialmente materna - Biota do Futur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727" y="5288300"/>
              <a:ext cx="1075532" cy="105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/>
            <p:cNvSpPr txBox="1"/>
            <p:nvPr/>
          </p:nvSpPr>
          <p:spPr>
            <a:xfrm>
              <a:off x="7173735" y="10184"/>
              <a:ext cx="16339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Membrana Mitocondrial Interna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6989402" y="2088384"/>
              <a:ext cx="2865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</a:rPr>
                <a:t>lançadeiras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4914860" y="2520845"/>
              <a:ext cx="1327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Cadeia respiratória</a:t>
              </a:r>
            </a:p>
          </p:txBody>
        </p:sp>
        <p:sp>
          <p:nvSpPr>
            <p:cNvPr id="22" name="Arco 21"/>
            <p:cNvSpPr/>
            <p:nvPr/>
          </p:nvSpPr>
          <p:spPr>
            <a:xfrm rot="281604">
              <a:off x="4738255" y="4950691"/>
              <a:ext cx="4581236" cy="440460"/>
            </a:xfrm>
            <a:prstGeom prst="arc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5800745" y="4597547"/>
              <a:ext cx="1206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Ciclo Krebs</a:t>
              </a:r>
            </a:p>
          </p:txBody>
        </p:sp>
        <p:sp>
          <p:nvSpPr>
            <p:cNvPr id="24" name="Elipse 23"/>
            <p:cNvSpPr/>
            <p:nvPr/>
          </p:nvSpPr>
          <p:spPr>
            <a:xfrm>
              <a:off x="7423470" y="4743825"/>
              <a:ext cx="880562" cy="602325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7998351" y="5590364"/>
              <a:ext cx="168420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Transportador mitocondrial de </a:t>
              </a:r>
              <a:r>
                <a:rPr lang="pt-BR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piruvato</a:t>
              </a:r>
              <a:endPara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6" name="Conector de Seta Reta 25"/>
            <p:cNvCxnSpPr>
              <a:endCxn id="14" idx="10"/>
            </p:cNvCxnSpPr>
            <p:nvPr/>
          </p:nvCxnSpPr>
          <p:spPr>
            <a:xfrm flipV="1">
              <a:off x="6242528" y="1431636"/>
              <a:ext cx="1238927" cy="73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>
              <a:endCxn id="14" idx="71"/>
            </p:cNvCxnSpPr>
            <p:nvPr/>
          </p:nvCxnSpPr>
          <p:spPr>
            <a:xfrm flipV="1">
              <a:off x="6726928" y="5597236"/>
              <a:ext cx="883836" cy="4304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aixaDeTexto 27"/>
          <p:cNvSpPr txBox="1"/>
          <p:nvPr/>
        </p:nvSpPr>
        <p:spPr>
          <a:xfrm>
            <a:off x="139342" y="4042499"/>
            <a:ext cx="228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36-38 ATP/mol Glicose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8235015" y="2256225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 ATP/mol Glicose</a:t>
            </a:r>
          </a:p>
        </p:txBody>
      </p:sp>
      <p:cxnSp>
        <p:nvCxnSpPr>
          <p:cNvPr id="31" name="Conector reto 30"/>
          <p:cNvCxnSpPr/>
          <p:nvPr/>
        </p:nvCxnSpPr>
        <p:spPr>
          <a:xfrm>
            <a:off x="6871854" y="0"/>
            <a:ext cx="0" cy="69642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756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://www.bioc.aecom.yu.edu/labs/calllab/highlights/LDH_files/image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85" y="3742040"/>
            <a:ext cx="3811970" cy="268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bioc.aecom.yu.edu/labs/calllab/highlights/LDH_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06" y="116633"/>
            <a:ext cx="314325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735960" y="404665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"/>
              </a:rPr>
              <a:t>D</a:t>
            </a:r>
            <a:r>
              <a:rPr lang="pt-BR" b="1" dirty="0" err="1">
                <a:solidFill>
                  <a:prstClr val="black"/>
                </a:solidFill>
                <a:latin typeface="Times"/>
              </a:rPr>
              <a:t>esenho</a:t>
            </a:r>
            <a:r>
              <a:rPr lang="pt-BR" b="1" dirty="0">
                <a:solidFill>
                  <a:prstClr val="black"/>
                </a:solidFill>
                <a:latin typeface="Times"/>
              </a:rPr>
              <a:t> mostrando o sítio ativo da lactato </a:t>
            </a:r>
            <a:r>
              <a:rPr lang="pt-BR" b="1" dirty="0" err="1">
                <a:solidFill>
                  <a:prstClr val="black"/>
                </a:solidFill>
                <a:latin typeface="Times"/>
              </a:rPr>
              <a:t>desidrogenase</a:t>
            </a:r>
            <a:r>
              <a:rPr lang="pt-BR" b="1" dirty="0">
                <a:solidFill>
                  <a:prstClr val="black"/>
                </a:solidFill>
                <a:latin typeface="Times"/>
              </a:rPr>
              <a:t>. O substrato </a:t>
            </a:r>
            <a:r>
              <a:rPr lang="pt-BR" b="1" dirty="0" err="1">
                <a:solidFill>
                  <a:prstClr val="black"/>
                </a:solidFill>
                <a:latin typeface="Times"/>
              </a:rPr>
              <a:t>piruvato</a:t>
            </a:r>
            <a:r>
              <a:rPr lang="pt-BR" b="1" dirty="0">
                <a:solidFill>
                  <a:prstClr val="black"/>
                </a:solidFill>
                <a:latin typeface="Times"/>
              </a:rPr>
              <a:t> é mostrado em vermelho. A transferência de hidreto é indicado pela seta em preto, e a transferência de hidrogênio também está representada por uma seta em preto.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41000" y="3429001"/>
            <a:ext cx="522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black"/>
                </a:solidFill>
                <a:latin typeface="Times"/>
              </a:rPr>
              <a:t>Estrutura em fita da LDH na proximidade do sítio ativo. A proteína é mostrado em cinza com o </a:t>
            </a:r>
            <a:r>
              <a:rPr lang="pt-BR" b="1" i="1" dirty="0">
                <a:solidFill>
                  <a:prstClr val="black"/>
                </a:solidFill>
                <a:latin typeface="Times"/>
              </a:rPr>
              <a:t>loop</a:t>
            </a:r>
            <a:r>
              <a:rPr lang="pt-BR" b="1" dirty="0">
                <a:solidFill>
                  <a:prstClr val="black"/>
                </a:solidFill>
                <a:latin typeface="Times"/>
              </a:rPr>
              <a:t>  flexível mostrado em roxo e seus dois resíduos </a:t>
            </a:r>
            <a:r>
              <a:rPr lang="pt-BR" b="1" dirty="0" err="1">
                <a:solidFill>
                  <a:prstClr val="black"/>
                </a:solidFill>
                <a:latin typeface="Times"/>
              </a:rPr>
              <a:t>Arg</a:t>
            </a:r>
            <a:r>
              <a:rPr lang="pt-BR" b="1" dirty="0">
                <a:solidFill>
                  <a:prstClr val="black"/>
                </a:solidFill>
                <a:latin typeface="Times"/>
              </a:rPr>
              <a:t> mostrado em vermelho; esse loop se fecha sobre o bolso proteico após tanto NADH e substrato ligarem. A Arg109 entra em contato com o substrato ligado. NADH é mostrado em três partes adenosina (amarelo), </a:t>
            </a:r>
            <a:r>
              <a:rPr lang="pt-BR" b="1" dirty="0" err="1">
                <a:solidFill>
                  <a:prstClr val="black"/>
                </a:solidFill>
                <a:latin typeface="Times"/>
              </a:rPr>
              <a:t>pirofosfato</a:t>
            </a:r>
            <a:r>
              <a:rPr lang="pt-BR" b="1" dirty="0">
                <a:solidFill>
                  <a:prstClr val="black"/>
                </a:solidFill>
                <a:latin typeface="Times"/>
              </a:rPr>
              <a:t> (azul), e nicotinamida (verde). Substrato ligado não é mostrada, mas a sua localização está situada na extremidade da porção de nicotinamida do NADH.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667020" y="2461899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Calibri"/>
              </a:rPr>
              <a:t>A lactato </a:t>
            </a:r>
            <a:r>
              <a:rPr lang="pt-BR" dirty="0" err="1">
                <a:solidFill>
                  <a:srgbClr val="FF0000"/>
                </a:solidFill>
                <a:latin typeface="Calibri"/>
              </a:rPr>
              <a:t>desidrogenase</a:t>
            </a:r>
            <a:r>
              <a:rPr lang="pt-BR" dirty="0">
                <a:solidFill>
                  <a:srgbClr val="FF0000"/>
                </a:solidFill>
                <a:latin typeface="Calibri"/>
              </a:rPr>
              <a:t> não tem zinco. A ativação da </a:t>
            </a:r>
            <a:r>
              <a:rPr lang="pt-BR" dirty="0" err="1">
                <a:solidFill>
                  <a:srgbClr val="FF0000"/>
                </a:solidFill>
                <a:latin typeface="Calibri"/>
              </a:rPr>
              <a:t>carbonila</a:t>
            </a:r>
            <a:r>
              <a:rPr lang="pt-BR" dirty="0">
                <a:solidFill>
                  <a:srgbClr val="FF0000"/>
                </a:solidFill>
                <a:latin typeface="Calibri"/>
              </a:rPr>
              <a:t> ou da hidroxila, na redução e oxidação respectivamente é realizada por </a:t>
            </a:r>
            <a:r>
              <a:rPr lang="pt-BR" b="1" dirty="0">
                <a:solidFill>
                  <a:srgbClr val="FF0000"/>
                </a:solidFill>
                <a:latin typeface="Calibri"/>
              </a:rPr>
              <a:t>arginina e histidina</a:t>
            </a:r>
            <a:r>
              <a:rPr lang="pt-BR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7342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2200" y="1390361"/>
            <a:ext cx="10515600" cy="1325563"/>
          </a:xfrm>
        </p:spPr>
        <p:txBody>
          <a:bodyPr/>
          <a:lstStyle/>
          <a:p>
            <a:r>
              <a:rPr lang="pt-BR" dirty="0"/>
              <a:t>6. Metabolismo do etanol</a:t>
            </a:r>
          </a:p>
        </p:txBody>
      </p:sp>
    </p:spTree>
    <p:extLst>
      <p:ext uri="{BB962C8B-B14F-4D97-AF65-F5344CB8AC3E}">
        <p14:creationId xmlns:p14="http://schemas.microsoft.com/office/powerpoint/2010/main" val="421654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92727"/>
            <a:ext cx="1079730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/>
              <a:t>ALGUMAS ENZIMAS</a:t>
            </a:r>
          </a:p>
          <a:p>
            <a:endParaRPr lang="pt-BR" sz="3200" dirty="0"/>
          </a:p>
          <a:p>
            <a:r>
              <a:rPr lang="pt-BR" sz="2800" b="1" dirty="0" err="1"/>
              <a:t>Quinases</a:t>
            </a:r>
            <a:r>
              <a:rPr lang="pt-BR" sz="2800" dirty="0"/>
              <a:t>: Catalisam a transferência de um grupo fosfato de um composto de alta energia (em geral ATP) para um aceptor.</a:t>
            </a:r>
          </a:p>
          <a:p>
            <a:r>
              <a:rPr lang="pt-BR" sz="2800" b="1" dirty="0" err="1"/>
              <a:t>Isomerases</a:t>
            </a:r>
            <a:r>
              <a:rPr lang="pt-BR" sz="2800" dirty="0"/>
              <a:t>: Catalisam reações de isomerização.</a:t>
            </a:r>
          </a:p>
          <a:p>
            <a:r>
              <a:rPr lang="pt-BR" sz="2800" b="1" dirty="0" err="1"/>
              <a:t>Mutases</a:t>
            </a:r>
            <a:r>
              <a:rPr lang="pt-BR" sz="2800" dirty="0"/>
              <a:t>: </a:t>
            </a:r>
            <a:r>
              <a:rPr lang="pt-BR" sz="2800" dirty="0" err="1"/>
              <a:t>Isomerases</a:t>
            </a:r>
            <a:r>
              <a:rPr lang="pt-BR" sz="2800" dirty="0"/>
              <a:t> que catalisam a transferência de grupos fosfatos de baixa energia de uma posição para outra, na mesma molécula.</a:t>
            </a:r>
          </a:p>
          <a:p>
            <a:r>
              <a:rPr lang="pt-BR" sz="2800" b="1" dirty="0" err="1"/>
              <a:t>Desidrogenases</a:t>
            </a:r>
            <a:r>
              <a:rPr lang="pt-BR" sz="2800" dirty="0"/>
              <a:t>: Catalisam reações de óxido-redução, por transferência de hidrogênio do substrato para uma coenzima, geralmente NAD+ ou FAD. Estas reações, na maior parte dos casos, são reversíveis.</a:t>
            </a:r>
          </a:p>
          <a:p>
            <a:r>
              <a:rPr lang="pt-BR" sz="2800" b="1" dirty="0" err="1"/>
              <a:t>Aldolases</a:t>
            </a:r>
            <a:r>
              <a:rPr lang="pt-BR" sz="2800" dirty="0"/>
              <a:t>: Cindem açúcares </a:t>
            </a:r>
            <a:r>
              <a:rPr lang="pt-BR" sz="2800" dirty="0" err="1"/>
              <a:t>fosforilados</a:t>
            </a:r>
            <a:r>
              <a:rPr lang="pt-BR" sz="2800" dirty="0"/>
              <a:t>, dando origem a </a:t>
            </a:r>
            <a:r>
              <a:rPr lang="pt-BR" sz="2800" dirty="0" err="1"/>
              <a:t>diidroxiacetona</a:t>
            </a:r>
            <a:r>
              <a:rPr lang="pt-BR" sz="2800" dirty="0"/>
              <a:t> fosfato e a outro açúcar, com três átomos de carbono a menos que o substrato original.</a:t>
            </a:r>
          </a:p>
          <a:p>
            <a:r>
              <a:rPr lang="pt-BR" sz="2800" b="1" dirty="0" err="1"/>
              <a:t>Fosfatases</a:t>
            </a:r>
            <a:r>
              <a:rPr lang="pt-BR" sz="2800" dirty="0"/>
              <a:t>: Catalisam reações de hidrólise de ésteres de fosfato.</a:t>
            </a:r>
          </a:p>
        </p:txBody>
      </p:sp>
    </p:spTree>
    <p:extLst>
      <p:ext uri="{BB962C8B-B14F-4D97-AF65-F5344CB8AC3E}">
        <p14:creationId xmlns:p14="http://schemas.microsoft.com/office/powerpoint/2010/main" val="4221860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a/ae/Oxidacao_alcool_primari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836712"/>
            <a:ext cx="857428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1991544" y="820738"/>
            <a:ext cx="5184576" cy="2880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351584" y="4365105"/>
            <a:ext cx="4472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Calibri"/>
              </a:rPr>
              <a:t>Álcool oxidando à </a:t>
            </a:r>
            <a:r>
              <a:rPr lang="pt-BR" sz="3200" dirty="0" err="1">
                <a:solidFill>
                  <a:srgbClr val="FF0000"/>
                </a:solidFill>
                <a:latin typeface="Calibri"/>
              </a:rPr>
              <a:t>aldeido</a:t>
            </a:r>
            <a:endParaRPr lang="pt-BR" sz="3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725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a/a5/Protein_ADH5_PDB_1m6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1405601"/>
            <a:ext cx="8848725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135561" y="332656"/>
            <a:ext cx="3721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Calibri"/>
              </a:rPr>
              <a:t>Álcool </a:t>
            </a:r>
            <a:r>
              <a:rPr lang="pt-BR" sz="3200" dirty="0" err="1">
                <a:solidFill>
                  <a:srgbClr val="FF0000"/>
                </a:solidFill>
                <a:latin typeface="Calibri"/>
              </a:rPr>
              <a:t>desidrogenase</a:t>
            </a:r>
            <a:endParaRPr lang="pt-BR" sz="3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612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hemwiki.ucdavis.edu/@api/deki/files/3958/image039.png?revisio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0"/>
            <a:ext cx="81153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 flipV="1">
            <a:off x="5273964" y="1653309"/>
            <a:ext cx="1514763" cy="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 flipH="1" flipV="1">
            <a:off x="5338618" y="4585854"/>
            <a:ext cx="1514763" cy="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cdb-webarchive.mcdb.ucsb.edu/sears/biochemistry/presentations/f00_student_presentations/SuhairSuadi/me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222846"/>
            <a:ext cx="587692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547203" y="2132857"/>
            <a:ext cx="314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Calibri"/>
              </a:rPr>
              <a:t>Zinco é um cofator para muitas </a:t>
            </a:r>
          </a:p>
          <a:p>
            <a:r>
              <a:rPr lang="pt-BR" dirty="0" err="1">
                <a:solidFill>
                  <a:srgbClr val="FF0000"/>
                </a:solidFill>
                <a:latin typeface="Calibri"/>
              </a:rPr>
              <a:t>desidrogenases</a:t>
            </a:r>
            <a:endParaRPr lang="pt-BR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57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cdb-webarchive.mcdb.ucsb.edu/sears/biochemistry/presentations/f00_student_presentations/suhairsuadi/alc-dehyd-lewi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476672"/>
            <a:ext cx="4176464" cy="57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104113" y="292006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Zinco, o cofator inorgânico de muitas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desidrogenases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. Sua ligação e localização também são definidas por muitas interações com aminoácidos</a:t>
            </a:r>
          </a:p>
        </p:txBody>
      </p:sp>
    </p:spTree>
    <p:extLst>
      <p:ext uri="{BB962C8B-B14F-4D97-AF65-F5344CB8AC3E}">
        <p14:creationId xmlns:p14="http://schemas.microsoft.com/office/powerpoint/2010/main" val="1357210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a/ae/Oxidacao_alcool_primari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878483"/>
            <a:ext cx="857428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5093218" y="878483"/>
            <a:ext cx="5184576" cy="2880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51585" y="4365105"/>
            <a:ext cx="6804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rgbClr val="FF0000"/>
                </a:solidFill>
                <a:latin typeface="Calibri"/>
              </a:rPr>
              <a:t>Aldeido</a:t>
            </a:r>
            <a:r>
              <a:rPr lang="pt-BR" sz="3200" dirty="0">
                <a:solidFill>
                  <a:srgbClr val="FF0000"/>
                </a:solidFill>
                <a:latin typeface="Calibri"/>
              </a:rPr>
              <a:t> oxidando para ácido carboxílico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5310909" y="979055"/>
            <a:ext cx="600364" cy="794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3528291" y="272181"/>
            <a:ext cx="755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Acetaldeido</a:t>
            </a:r>
            <a:r>
              <a:rPr lang="pt-BR" dirty="0">
                <a:solidFill>
                  <a:srgbClr val="FF0000"/>
                </a:solidFill>
              </a:rPr>
              <a:t> é o principal composto responsável pelos sintomas da embriagues</a:t>
            </a:r>
          </a:p>
        </p:txBody>
      </p:sp>
    </p:spTree>
    <p:extLst>
      <p:ext uri="{BB962C8B-B14F-4D97-AF65-F5344CB8AC3E}">
        <p14:creationId xmlns:p14="http://schemas.microsoft.com/office/powerpoint/2010/main" val="2086842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346" y="1094798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Bioquímica do tiro de 100 metros...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0346" y="2832389"/>
            <a:ext cx="10515600" cy="4351338"/>
          </a:xfrm>
        </p:spPr>
        <p:txBody>
          <a:bodyPr>
            <a:normAutofit/>
          </a:bodyPr>
          <a:lstStyle/>
          <a:p>
            <a:r>
              <a:rPr lang="pt-BR" sz="4800" dirty="0"/>
              <a:t>Explique com as regulações mencionadas porque qualquer corredor de 100 metros rasos produzirá lactato no músculo!</a:t>
            </a:r>
          </a:p>
        </p:txBody>
      </p:sp>
    </p:spTree>
    <p:extLst>
      <p:ext uri="{BB962C8B-B14F-4D97-AF65-F5344CB8AC3E}">
        <p14:creationId xmlns:p14="http://schemas.microsoft.com/office/powerpoint/2010/main" val="4217034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91" y="-74470"/>
            <a:ext cx="4341181" cy="70069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258" y="1293091"/>
            <a:ext cx="4463741" cy="50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1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52"/>
            <a:ext cx="5321506" cy="67956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051253" y="2680209"/>
            <a:ext cx="6416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Saldo de ATP?</a:t>
            </a:r>
          </a:p>
          <a:p>
            <a:r>
              <a:rPr lang="pt-BR" sz="2400" b="1" dirty="0">
                <a:solidFill>
                  <a:srgbClr val="FF0000"/>
                </a:solidFill>
              </a:rPr>
              <a:t>Gastou 2 ATP</a:t>
            </a:r>
          </a:p>
          <a:p>
            <a:r>
              <a:rPr lang="pt-BR" sz="2400" b="1" dirty="0">
                <a:solidFill>
                  <a:srgbClr val="FF0000"/>
                </a:solidFill>
              </a:rPr>
              <a:t>Formou 4 ATP</a:t>
            </a:r>
          </a:p>
          <a:p>
            <a:r>
              <a:rPr lang="pt-BR" sz="2400" b="1" dirty="0">
                <a:solidFill>
                  <a:srgbClr val="FF0000"/>
                </a:solidFill>
              </a:rPr>
              <a:t>Saldo=2</a:t>
            </a:r>
          </a:p>
        </p:txBody>
      </p:sp>
      <p:pic>
        <p:nvPicPr>
          <p:cNvPr id="3074" name="Picture 2" descr="https://sites.google.com/site/biologiaufal20121/_/rsrc/1334599374943/m-02-via-glicolitica/glicolise%20revisa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23" y="493565"/>
            <a:ext cx="4139334" cy="60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>
            <a:off x="7102662" y="6390060"/>
            <a:ext cx="832474" cy="92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173303" y="6097262"/>
            <a:ext cx="111831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dirty="0"/>
              <a:t>Lactato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319784" y="599218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</a:rPr>
              <a:t>NADH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935473" y="655892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NAD</a:t>
            </a:r>
            <a:r>
              <a:rPr lang="pt-BR" b="1" baseline="30000" dirty="0">
                <a:solidFill>
                  <a:srgbClr val="FF0000"/>
                </a:solidFill>
              </a:rPr>
              <a:t>+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2" name="Forma Livre 21"/>
          <p:cNvSpPr/>
          <p:nvPr/>
        </p:nvSpPr>
        <p:spPr>
          <a:xfrm>
            <a:off x="7518899" y="6390060"/>
            <a:ext cx="388001" cy="259472"/>
          </a:xfrm>
          <a:custGeom>
            <a:avLst/>
            <a:gdLst>
              <a:gd name="connsiteX0" fmla="*/ 388001 w 388001"/>
              <a:gd name="connsiteY0" fmla="*/ 10091 h 259472"/>
              <a:gd name="connsiteX1" fmla="*/ 341820 w 388001"/>
              <a:gd name="connsiteY1" fmla="*/ 854 h 259472"/>
              <a:gd name="connsiteX2" fmla="*/ 314111 w 388001"/>
              <a:gd name="connsiteY2" fmla="*/ 28563 h 259472"/>
              <a:gd name="connsiteX3" fmla="*/ 258692 w 388001"/>
              <a:gd name="connsiteY3" fmla="*/ 56272 h 259472"/>
              <a:gd name="connsiteX4" fmla="*/ 230983 w 388001"/>
              <a:gd name="connsiteY4" fmla="*/ 74745 h 259472"/>
              <a:gd name="connsiteX5" fmla="*/ 175565 w 388001"/>
              <a:gd name="connsiteY5" fmla="*/ 130163 h 259472"/>
              <a:gd name="connsiteX6" fmla="*/ 147856 w 388001"/>
              <a:gd name="connsiteY6" fmla="*/ 139400 h 259472"/>
              <a:gd name="connsiteX7" fmla="*/ 92438 w 388001"/>
              <a:gd name="connsiteY7" fmla="*/ 176345 h 259472"/>
              <a:gd name="connsiteX8" fmla="*/ 37020 w 388001"/>
              <a:gd name="connsiteY8" fmla="*/ 213291 h 259472"/>
              <a:gd name="connsiteX9" fmla="*/ 27783 w 388001"/>
              <a:gd name="connsiteY9" fmla="*/ 241000 h 259472"/>
              <a:gd name="connsiteX10" fmla="*/ 74 w 388001"/>
              <a:gd name="connsiteY10" fmla="*/ 259472 h 259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8001" h="259472">
                <a:moveTo>
                  <a:pt x="388001" y="10091"/>
                </a:moveTo>
                <a:cubicBezTo>
                  <a:pt x="372607" y="7012"/>
                  <a:pt x="357050" y="-2953"/>
                  <a:pt x="341820" y="854"/>
                </a:cubicBezTo>
                <a:cubicBezTo>
                  <a:pt x="329148" y="4022"/>
                  <a:pt x="324146" y="20201"/>
                  <a:pt x="314111" y="28563"/>
                </a:cubicBezTo>
                <a:cubicBezTo>
                  <a:pt x="290237" y="48458"/>
                  <a:pt x="286463" y="47015"/>
                  <a:pt x="258692" y="56272"/>
                </a:cubicBezTo>
                <a:cubicBezTo>
                  <a:pt x="249456" y="62430"/>
                  <a:pt x="239280" y="67370"/>
                  <a:pt x="230983" y="74745"/>
                </a:cubicBezTo>
                <a:cubicBezTo>
                  <a:pt x="211457" y="92101"/>
                  <a:pt x="200349" y="121901"/>
                  <a:pt x="175565" y="130163"/>
                </a:cubicBezTo>
                <a:lnTo>
                  <a:pt x="147856" y="139400"/>
                </a:lnTo>
                <a:cubicBezTo>
                  <a:pt x="59461" y="227795"/>
                  <a:pt x="172640" y="122878"/>
                  <a:pt x="92438" y="176345"/>
                </a:cubicBezTo>
                <a:cubicBezTo>
                  <a:pt x="23247" y="222472"/>
                  <a:pt x="102908" y="191327"/>
                  <a:pt x="37020" y="213291"/>
                </a:cubicBezTo>
                <a:cubicBezTo>
                  <a:pt x="33941" y="222527"/>
                  <a:pt x="34667" y="234116"/>
                  <a:pt x="27783" y="241000"/>
                </a:cubicBezTo>
                <a:cubicBezTo>
                  <a:pt x="-2847" y="271629"/>
                  <a:pt x="74" y="234043"/>
                  <a:pt x="74" y="259472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C854B04-AA5E-DF8E-A161-8E8AA23FD6BC}"/>
              </a:ext>
            </a:extLst>
          </p:cNvPr>
          <p:cNvSpPr/>
          <p:nvPr/>
        </p:nvSpPr>
        <p:spPr>
          <a:xfrm>
            <a:off x="9909313" y="2276061"/>
            <a:ext cx="2282687" cy="235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175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52"/>
            <a:ext cx="5321506" cy="67956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051253" y="2680209"/>
            <a:ext cx="6416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Saldo de ATP?</a:t>
            </a:r>
          </a:p>
          <a:p>
            <a:r>
              <a:rPr lang="pt-BR" sz="2400" b="1" dirty="0">
                <a:solidFill>
                  <a:srgbClr val="FF0000"/>
                </a:solidFill>
              </a:rPr>
              <a:t>Gastou 2 ATP</a:t>
            </a:r>
          </a:p>
          <a:p>
            <a:r>
              <a:rPr lang="pt-BR" sz="2400" b="1" dirty="0">
                <a:solidFill>
                  <a:srgbClr val="FF0000"/>
                </a:solidFill>
              </a:rPr>
              <a:t>Formou 4 ATP</a:t>
            </a:r>
          </a:p>
          <a:p>
            <a:r>
              <a:rPr lang="pt-BR" sz="2400" b="1" dirty="0">
                <a:solidFill>
                  <a:srgbClr val="FF0000"/>
                </a:solidFill>
              </a:rPr>
              <a:t>Saldo=2</a:t>
            </a:r>
          </a:p>
        </p:txBody>
      </p:sp>
      <p:pic>
        <p:nvPicPr>
          <p:cNvPr id="3074" name="Picture 2" descr="https://sites.google.com/site/biologiaufal20121/_/rsrc/1334599374943/m-02-via-glicolitica/glicolise%20revisa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23" y="493565"/>
            <a:ext cx="4139334" cy="60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>
            <a:off x="7102662" y="6390060"/>
            <a:ext cx="832474" cy="92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173303" y="6097262"/>
            <a:ext cx="111831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dirty="0"/>
              <a:t>Lactato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319784" y="599218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</a:rPr>
              <a:t>NADH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935473" y="655892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NAD</a:t>
            </a:r>
            <a:r>
              <a:rPr lang="pt-BR" b="1" baseline="30000" dirty="0">
                <a:solidFill>
                  <a:srgbClr val="FF0000"/>
                </a:solidFill>
              </a:rPr>
              <a:t>+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2" name="Forma Livre 21"/>
          <p:cNvSpPr/>
          <p:nvPr/>
        </p:nvSpPr>
        <p:spPr>
          <a:xfrm>
            <a:off x="7518899" y="6390060"/>
            <a:ext cx="388001" cy="259472"/>
          </a:xfrm>
          <a:custGeom>
            <a:avLst/>
            <a:gdLst>
              <a:gd name="connsiteX0" fmla="*/ 388001 w 388001"/>
              <a:gd name="connsiteY0" fmla="*/ 10091 h 259472"/>
              <a:gd name="connsiteX1" fmla="*/ 341820 w 388001"/>
              <a:gd name="connsiteY1" fmla="*/ 854 h 259472"/>
              <a:gd name="connsiteX2" fmla="*/ 314111 w 388001"/>
              <a:gd name="connsiteY2" fmla="*/ 28563 h 259472"/>
              <a:gd name="connsiteX3" fmla="*/ 258692 w 388001"/>
              <a:gd name="connsiteY3" fmla="*/ 56272 h 259472"/>
              <a:gd name="connsiteX4" fmla="*/ 230983 w 388001"/>
              <a:gd name="connsiteY4" fmla="*/ 74745 h 259472"/>
              <a:gd name="connsiteX5" fmla="*/ 175565 w 388001"/>
              <a:gd name="connsiteY5" fmla="*/ 130163 h 259472"/>
              <a:gd name="connsiteX6" fmla="*/ 147856 w 388001"/>
              <a:gd name="connsiteY6" fmla="*/ 139400 h 259472"/>
              <a:gd name="connsiteX7" fmla="*/ 92438 w 388001"/>
              <a:gd name="connsiteY7" fmla="*/ 176345 h 259472"/>
              <a:gd name="connsiteX8" fmla="*/ 37020 w 388001"/>
              <a:gd name="connsiteY8" fmla="*/ 213291 h 259472"/>
              <a:gd name="connsiteX9" fmla="*/ 27783 w 388001"/>
              <a:gd name="connsiteY9" fmla="*/ 241000 h 259472"/>
              <a:gd name="connsiteX10" fmla="*/ 74 w 388001"/>
              <a:gd name="connsiteY10" fmla="*/ 259472 h 259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8001" h="259472">
                <a:moveTo>
                  <a:pt x="388001" y="10091"/>
                </a:moveTo>
                <a:cubicBezTo>
                  <a:pt x="372607" y="7012"/>
                  <a:pt x="357050" y="-2953"/>
                  <a:pt x="341820" y="854"/>
                </a:cubicBezTo>
                <a:cubicBezTo>
                  <a:pt x="329148" y="4022"/>
                  <a:pt x="324146" y="20201"/>
                  <a:pt x="314111" y="28563"/>
                </a:cubicBezTo>
                <a:cubicBezTo>
                  <a:pt x="290237" y="48458"/>
                  <a:pt x="286463" y="47015"/>
                  <a:pt x="258692" y="56272"/>
                </a:cubicBezTo>
                <a:cubicBezTo>
                  <a:pt x="249456" y="62430"/>
                  <a:pt x="239280" y="67370"/>
                  <a:pt x="230983" y="74745"/>
                </a:cubicBezTo>
                <a:cubicBezTo>
                  <a:pt x="211457" y="92101"/>
                  <a:pt x="200349" y="121901"/>
                  <a:pt x="175565" y="130163"/>
                </a:cubicBezTo>
                <a:lnTo>
                  <a:pt x="147856" y="139400"/>
                </a:lnTo>
                <a:cubicBezTo>
                  <a:pt x="59461" y="227795"/>
                  <a:pt x="172640" y="122878"/>
                  <a:pt x="92438" y="176345"/>
                </a:cubicBezTo>
                <a:cubicBezTo>
                  <a:pt x="23247" y="222472"/>
                  <a:pt x="102908" y="191327"/>
                  <a:pt x="37020" y="213291"/>
                </a:cubicBezTo>
                <a:cubicBezTo>
                  <a:pt x="33941" y="222527"/>
                  <a:pt x="34667" y="234116"/>
                  <a:pt x="27783" y="241000"/>
                </a:cubicBezTo>
                <a:cubicBezTo>
                  <a:pt x="-2847" y="271629"/>
                  <a:pt x="74" y="234043"/>
                  <a:pt x="74" y="259472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218" y="1056294"/>
            <a:ext cx="4795782" cy="53524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325731" y="6389031"/>
            <a:ext cx="290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ATP</a:t>
            </a:r>
            <a:r>
              <a:rPr lang="pt-BR" dirty="0"/>
              <a:t> = Adenosina 5'-trifosfato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501" y="408344"/>
            <a:ext cx="2439885" cy="12959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" y="438369"/>
            <a:ext cx="2121057" cy="1266327"/>
          </a:xfrm>
          <a:prstGeom prst="rect">
            <a:avLst/>
          </a:prstGeom>
        </p:spPr>
      </p:pic>
      <p:cxnSp>
        <p:nvCxnSpPr>
          <p:cNvPr id="8" name="Conector de Seta Reta 7"/>
          <p:cNvCxnSpPr/>
          <p:nvPr/>
        </p:nvCxnSpPr>
        <p:spPr>
          <a:xfrm flipH="1">
            <a:off x="2351488" y="1187356"/>
            <a:ext cx="794726" cy="9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825" y="267187"/>
            <a:ext cx="532430" cy="57396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210" y="562928"/>
            <a:ext cx="438811" cy="22473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28937" y="1357078"/>
            <a:ext cx="17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pt-BR" dirty="0">
                <a:solidFill>
                  <a:srgbClr val="FF0000"/>
                </a:solidFill>
              </a:rPr>
              <a:t>G</a:t>
            </a:r>
            <a:r>
              <a:rPr lang="pt-BR" baseline="30000" dirty="0">
                <a:solidFill>
                  <a:srgbClr val="FF0000"/>
                </a:solidFill>
              </a:rPr>
              <a:t>o</a:t>
            </a:r>
            <a:r>
              <a:rPr lang="pt-BR" baseline="-25000" dirty="0">
                <a:solidFill>
                  <a:srgbClr val="FF0000"/>
                </a:solidFill>
              </a:rPr>
              <a:t> </a:t>
            </a:r>
            <a:r>
              <a:rPr lang="pt-BR" dirty="0">
                <a:solidFill>
                  <a:srgbClr val="FF0000"/>
                </a:solidFill>
              </a:rPr>
              <a:t>= - 8kcal/mol</a:t>
            </a:r>
          </a:p>
        </p:txBody>
      </p:sp>
      <p:sp>
        <p:nvSpPr>
          <p:cNvPr id="14" name="Arco 13"/>
          <p:cNvSpPr/>
          <p:nvPr/>
        </p:nvSpPr>
        <p:spPr>
          <a:xfrm rot="9318527">
            <a:off x="2342627" y="13148"/>
            <a:ext cx="810343" cy="1200465"/>
          </a:xfrm>
          <a:prstGeom prst="arc">
            <a:avLst>
              <a:gd name="adj1" fmla="val 14501932"/>
              <a:gd name="adj2" fmla="val 21528735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757350" y="3635744"/>
            <a:ext cx="548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100%       Glicose                       lactato, 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pt-BR" dirty="0">
                <a:solidFill>
                  <a:srgbClr val="FF0000"/>
                </a:solidFill>
              </a:rPr>
              <a:t>G</a:t>
            </a:r>
            <a:r>
              <a:rPr lang="pt-BR" baseline="30000" dirty="0">
                <a:solidFill>
                  <a:srgbClr val="FF0000"/>
                </a:solidFill>
              </a:rPr>
              <a:t>o</a:t>
            </a:r>
            <a:r>
              <a:rPr lang="pt-BR" baseline="-25000" dirty="0">
                <a:solidFill>
                  <a:srgbClr val="FF0000"/>
                </a:solidFill>
              </a:rPr>
              <a:t> </a:t>
            </a:r>
            <a:r>
              <a:rPr lang="pt-BR" dirty="0">
                <a:solidFill>
                  <a:srgbClr val="FF0000"/>
                </a:solidFill>
              </a:rPr>
              <a:t>= -47 kcal/mol</a:t>
            </a:r>
          </a:p>
        </p:txBody>
      </p:sp>
      <p:cxnSp>
        <p:nvCxnSpPr>
          <p:cNvPr id="17" name="Conector de Seta Reta 16"/>
          <p:cNvCxnSpPr/>
          <p:nvPr/>
        </p:nvCxnSpPr>
        <p:spPr>
          <a:xfrm flipV="1">
            <a:off x="2458292" y="3827500"/>
            <a:ext cx="1130795" cy="171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1035996" y="4255773"/>
            <a:ext cx="588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34 %       </a:t>
            </a:r>
            <a:r>
              <a:rPr lang="pt-BR" dirty="0">
                <a:solidFill>
                  <a:srgbClr val="FF0000"/>
                </a:solidFill>
              </a:rPr>
              <a:t>2ATP                     2ADP + 2Pi      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pt-BR" dirty="0">
                <a:solidFill>
                  <a:srgbClr val="FF0000"/>
                </a:solidFill>
              </a:rPr>
              <a:t>G</a:t>
            </a:r>
            <a:r>
              <a:rPr lang="pt-BR" baseline="30000" dirty="0">
                <a:solidFill>
                  <a:srgbClr val="FF0000"/>
                </a:solidFill>
              </a:rPr>
              <a:t>o</a:t>
            </a:r>
            <a:r>
              <a:rPr lang="pt-BR" baseline="-25000" dirty="0">
                <a:solidFill>
                  <a:srgbClr val="FF0000"/>
                </a:solidFill>
              </a:rPr>
              <a:t> </a:t>
            </a:r>
            <a:r>
              <a:rPr lang="pt-BR" dirty="0">
                <a:solidFill>
                  <a:srgbClr val="FF0000"/>
                </a:solidFill>
              </a:rPr>
              <a:t>=  - 16 kcal/mol</a:t>
            </a:r>
          </a:p>
        </p:txBody>
      </p:sp>
      <p:cxnSp>
        <p:nvCxnSpPr>
          <p:cNvPr id="19" name="Conector de Seta Reta 18"/>
          <p:cNvCxnSpPr/>
          <p:nvPr/>
        </p:nvCxnSpPr>
        <p:spPr>
          <a:xfrm>
            <a:off x="2472011" y="4445170"/>
            <a:ext cx="102916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Acoplamento de oxidação com síntese de ATP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57" y="1865746"/>
            <a:ext cx="9930359" cy="3995305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 flipH="1" flipV="1">
            <a:off x="5283200" y="3980873"/>
            <a:ext cx="637310" cy="92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 flipV="1">
            <a:off x="5945792" y="3205016"/>
            <a:ext cx="85553" cy="3694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 flipV="1">
            <a:off x="2763865" y="3205016"/>
            <a:ext cx="85553" cy="3694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283200" y="1778120"/>
            <a:ext cx="2099377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Gliceraldeido</a:t>
            </a:r>
            <a:r>
              <a:rPr lang="pt-BR" sz="2000" b="1" dirty="0"/>
              <a:t> 3P </a:t>
            </a:r>
            <a:r>
              <a:rPr lang="pt-BR" sz="2000" b="1" dirty="0" err="1"/>
              <a:t>desidrogenase</a:t>
            </a:r>
            <a:endParaRPr lang="pt-BR" sz="2000" b="1" dirty="0"/>
          </a:p>
          <a:p>
            <a:endParaRPr lang="pt-BR" sz="20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165073" y="2877778"/>
            <a:ext cx="13223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NADH + H</a:t>
            </a:r>
            <a:r>
              <a:rPr lang="pt-BR" baseline="30000" dirty="0">
                <a:solidFill>
                  <a:srgbClr val="FF0000"/>
                </a:solidFill>
              </a:rPr>
              <a:t>+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606969" y="2877778"/>
            <a:ext cx="13223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NAD</a:t>
            </a:r>
            <a:r>
              <a:rPr lang="pt-BR" baseline="30000" dirty="0">
                <a:solidFill>
                  <a:srgbClr val="FF0000"/>
                </a:solidFill>
              </a:rPr>
              <a:t>+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444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5399</TotalTime>
  <Words>1019</Words>
  <Application>Microsoft Office PowerPoint</Application>
  <PresentationFormat>Widescreen</PresentationFormat>
  <Paragraphs>197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53" baseType="lpstr">
      <vt:lpstr>Arial</vt:lpstr>
      <vt:lpstr>Arial</vt:lpstr>
      <vt:lpstr>Calibri</vt:lpstr>
      <vt:lpstr>Calibri Light</vt:lpstr>
      <vt:lpstr>Times</vt:lpstr>
      <vt:lpstr>Tema do Office</vt:lpstr>
      <vt:lpstr>1_Tema do Office</vt:lpstr>
      <vt:lpstr>Via glicolítica</vt:lpstr>
      <vt:lpstr>1. Lógica geral da via glicolítica: gerar ATP, precursores para outras vias catabólicas e anabólicas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Acoplamento de oxidação com síntese de ATP</vt:lpstr>
      <vt:lpstr>Apresentação do PowerPoint</vt:lpstr>
      <vt:lpstr>Apresentação do PowerPoint</vt:lpstr>
      <vt:lpstr>Apresentação do PowerPoint</vt:lpstr>
      <vt:lpstr>Fosforilação ao nível do substrato: Acoplamento da oxidação biológica com a síntese de ATP </vt:lpstr>
      <vt:lpstr>Apresentação do PowerPoint</vt:lpstr>
      <vt:lpstr>Apresentação do PowerPoint</vt:lpstr>
      <vt:lpstr>4. Passos reversíveis e irreversíveis </vt:lpstr>
      <vt:lpstr>Apresentação do PowerPoint</vt:lpstr>
      <vt:lpstr>Apresentação do PowerPoint</vt:lpstr>
      <vt:lpstr>Apresentação do PowerPoint</vt:lpstr>
      <vt:lpstr>Fosfofrutoquinase 1</vt:lpstr>
      <vt:lpstr>5. Lançadeiras</vt:lpstr>
      <vt:lpstr>Lançadeiras e a conexão da via glicolítica com a respiração mitocondrial  </vt:lpstr>
      <vt:lpstr>Apresentação do PowerPoint</vt:lpstr>
      <vt:lpstr>ADP e ATP são respectivamente fortes moduladores alostéricos positivos e negativos da FFQ1. Se ADP liga no sítio alostérico a enzima fica ativa se ATP liga a enzima fica inibida </vt:lpstr>
      <vt:lpstr>O destino do piruvato e relação [NAD+]/[NADH]</vt:lpstr>
      <vt:lpstr>Apresentação do PowerPoint</vt:lpstr>
      <vt:lpstr>Mitocôndria</vt:lpstr>
      <vt:lpstr>Apresentação do PowerPoint</vt:lpstr>
      <vt:lpstr>Transporte dos potenciais de redução para mitocôndria: Lançadeiras</vt:lpstr>
      <vt:lpstr>Apresentação do PowerPoint</vt:lpstr>
      <vt:lpstr>[NADH]</vt:lpstr>
      <vt:lpstr>6. Fermentação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6. Metabolismo do etanol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Bioquímica do tiro de 100 metros...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glicolítica</dc:title>
  <dc:creator>mauricio baptista</dc:creator>
  <cp:lastModifiedBy>Helena Couto Junqueira</cp:lastModifiedBy>
  <cp:revision>46</cp:revision>
  <dcterms:created xsi:type="dcterms:W3CDTF">2020-08-24T13:17:55Z</dcterms:created>
  <dcterms:modified xsi:type="dcterms:W3CDTF">2023-09-14T16:37:44Z</dcterms:modified>
</cp:coreProperties>
</file>