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90" r:id="rId4"/>
    <p:sldId id="310" r:id="rId5"/>
    <p:sldId id="311" r:id="rId6"/>
    <p:sldId id="316" r:id="rId7"/>
    <p:sldId id="317" r:id="rId8"/>
    <p:sldId id="312" r:id="rId9"/>
    <p:sldId id="313" r:id="rId10"/>
    <p:sldId id="314" r:id="rId11"/>
    <p:sldId id="300" r:id="rId12"/>
    <p:sldId id="301" r:id="rId13"/>
    <p:sldId id="315" r:id="rId14"/>
    <p:sldId id="285" r:id="rId15"/>
    <p:sldId id="318" r:id="rId16"/>
    <p:sldId id="302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66FF33"/>
    <a:srgbClr val="FFCCFF"/>
    <a:srgbClr val="FFFFCC"/>
    <a:srgbClr val="CCCCFF"/>
    <a:srgbClr val="FFFF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B751B-363F-4390-A30C-91511144D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E3643-C815-4E89-983F-F764A9B7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7680D-9F1B-4508-B010-B1BCC684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60187-E581-4F6B-8E06-B37D870D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40B643-5E68-4852-8333-627EA839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A701-AAD8-472A-B8B4-4C192D43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1C9736-94A5-4292-B0C9-2854ABB7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76346-0F61-4661-B063-F1FB0E79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47CB1-09CC-437E-9515-23055061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D78CB-CD7E-4D3F-B72F-546AF416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8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9682DE-FA2E-48C1-A2A1-BB43B7EDA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4CFB5D-2708-4B36-B97E-C11D157C8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46BEF-71A2-4B39-9776-9262893E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5CBAA-754E-46AF-8895-191B444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AA89F-2678-4528-8A11-A471505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2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351B1-4121-4072-96C7-9813405A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8234C1-93F4-4708-887B-E49EF76A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529CA-9467-463F-A856-C2565CBD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801A27-EA04-471F-B268-76CC0086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E6A4C-6893-4C35-BF62-0EBF1643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55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CBEC7-CEFD-4654-91C8-A9D2930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DE056D-088E-4C80-BD70-B77364FB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09DB17-A779-4178-98F2-C8C4BA1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262112-6691-481B-8E06-F937C4A4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4ED85-F05E-4E36-977F-DA509DE4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F6C1F-9DDA-4671-A785-AF90CA6B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8C0F1-B189-41D4-A8BC-1A8FC26B6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92F136-CB5D-4250-A015-8871E888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C7C2D2-0524-4C55-8661-1BDBC792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E58CA1-25DF-4E12-BB1D-9D9118BC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642E4A-1B98-4446-94C8-2DD5E18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D2200-A702-49FE-BC12-64D5CBB5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407866-A454-4434-8506-57C960697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A260BE-104B-40EA-A18C-59D7C679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93F1EE-24DD-4089-84B9-FA175721D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E72A4C-4414-4F9D-A484-A7BD6EC03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9613A6-FDA5-451F-BDCF-D448C2F4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C88673-1FF3-4AE9-BA57-13EDA58B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2D895B-695C-45C3-B5A9-ECF27BE3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E6F4C-FF05-40A4-BBF2-8C4FCD6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B60A698-5FE5-45D2-9C76-F1C59E92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D91F05-FCAC-4513-831A-9B39D8F4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A4DAE0-2ABF-405F-AC07-81C6E84D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62D4B6-1D31-4146-A605-C5EB9FF6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1D1332-B049-45FC-BCEC-C83A0F0E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46E7CB-602C-4ABA-9C91-EACDCD15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3797-3D8B-4FF1-9CE6-6D9F7CE6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93AFBA-4F22-4A14-BD73-FA29688C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CFC8D-35EC-4A1F-8DF4-3F7914CD4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F0FCF5-DCE3-412B-BCA5-7478E01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B2DFA6-3D15-4BDD-BE7C-2E9674C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396F84-708F-47AF-8B94-4CDE0D3A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9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58CE1-E1C4-4292-8EB6-03CA9D1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252972-2EF6-4EEF-A551-44DABD8F2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8C645-1102-4116-8B24-CCF7F8B5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6CEF3F-EF33-4B18-B652-3A8E6580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3C2EEB-C3D3-4751-B611-B66C9803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4DBBAC-F532-451B-A81E-90B52953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39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E4E31C-C7EE-492D-9F86-2B31C9B0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A241A4-5D51-46C0-9E38-99F58DA3B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CB1002-3431-4937-BB3F-DD68376A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28F1-ACB9-44B5-BB1B-812B6609E2DB}" type="datetimeFigureOut">
              <a:rPr lang="pt-BR" smtClean="0"/>
              <a:t>11/06/2020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DBA772-D0CF-41A6-981C-C794005D4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C2A30-6DFE-4AA0-975E-B5BE27292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50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073F516-40CE-4AE4-98D3-66B975461921}"/>
              </a:ext>
            </a:extLst>
          </p:cNvPr>
          <p:cNvSpPr txBox="1"/>
          <p:nvPr/>
        </p:nvSpPr>
        <p:spPr>
          <a:xfrm>
            <a:off x="1652793" y="1335984"/>
            <a:ext cx="888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Mercado de Capitais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D654DBE-DF0D-4029-B517-BC3C836A2200}"/>
              </a:ext>
            </a:extLst>
          </p:cNvPr>
          <p:cNvSpPr txBox="1"/>
          <p:nvPr/>
        </p:nvSpPr>
        <p:spPr>
          <a:xfrm>
            <a:off x="1477616" y="2768688"/>
            <a:ext cx="92367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002060"/>
                </a:solidFill>
              </a:rPr>
              <a:t>Ações: espécies, classes e características</a:t>
            </a:r>
          </a:p>
          <a:p>
            <a:pPr algn="ctr"/>
            <a:endParaRPr lang="pt-BR" sz="4800" dirty="0">
              <a:solidFill>
                <a:srgbClr val="002060"/>
              </a:solidFill>
            </a:endParaRPr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</a:p>
        </p:txBody>
      </p:sp>
    </p:spTree>
    <p:extLst>
      <p:ext uri="{BB962C8B-B14F-4D97-AF65-F5344CB8AC3E}">
        <p14:creationId xmlns:p14="http://schemas.microsoft.com/office/powerpoint/2010/main" val="23675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AA531CD-FD18-4B0E-9F41-39EDB1918C75}"/>
              </a:ext>
            </a:extLst>
          </p:cNvPr>
          <p:cNvSpPr/>
          <p:nvPr/>
        </p:nvSpPr>
        <p:spPr>
          <a:xfrm>
            <a:off x="967409" y="2107241"/>
            <a:ext cx="99126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§ 2</a:t>
            </a:r>
            <a:r>
              <a:rPr lang="pt-BR" sz="2400" u="sng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 do Artigo 202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</a:rPr>
              <a:t>da </a:t>
            </a:r>
            <a:r>
              <a:rPr lang="pt-BR" sz="2400" dirty="0"/>
              <a:t>Lei 6.404/76 (Aprimorada pela Lei 10.303/2001)</a:t>
            </a:r>
            <a:endParaRPr lang="pt-BR" sz="2800" dirty="0"/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Quando o estatuto for omisso e a </a:t>
            </a:r>
            <a:r>
              <a:rPr lang="pt-BR" sz="240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assembléia</a:t>
            </a:r>
            <a:r>
              <a:rPr lang="pt-BR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-geral deliberar alterá-lo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 para introduzir norma sobre a matéria, o dividendo obrigatório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não poderá ser inferior a 25%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(vinte e cinco por cento) do lucro líquido ajustado nos termos do inciso I deste artigo.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1033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0A723A79-0608-47DD-8359-8A9388B84953}"/>
              </a:ext>
            </a:extLst>
          </p:cNvPr>
          <p:cNvSpPr/>
          <p:nvPr/>
        </p:nvSpPr>
        <p:spPr>
          <a:xfrm>
            <a:off x="1055455" y="1004716"/>
            <a:ext cx="9922588" cy="4201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/>
              <a:t>Uma empresa de capital aberto pode ter ações:</a:t>
            </a:r>
          </a:p>
          <a:p>
            <a:pPr>
              <a:spcBef>
                <a:spcPts val="600"/>
              </a:spcBef>
            </a:pPr>
            <a:endParaRPr lang="pt-BR" sz="2800" dirty="0"/>
          </a:p>
          <a:p>
            <a:pPr algn="ctr">
              <a:spcBef>
                <a:spcPts val="600"/>
              </a:spcBef>
            </a:pPr>
            <a:r>
              <a:rPr lang="pt-BR" sz="2800" b="1" dirty="0"/>
              <a:t>com valor nominal </a:t>
            </a:r>
            <a:r>
              <a:rPr lang="pt-BR" sz="2800" dirty="0"/>
              <a:t>e/ou </a:t>
            </a:r>
            <a:r>
              <a:rPr lang="pt-BR" sz="2800" b="1" dirty="0"/>
              <a:t>sem valor nominal</a:t>
            </a:r>
          </a:p>
          <a:p>
            <a:pPr>
              <a:spcBef>
                <a:spcPts val="600"/>
              </a:spcBef>
            </a:pPr>
            <a:endParaRPr lang="pt-BR" sz="2800" dirty="0"/>
          </a:p>
          <a:p>
            <a:pPr>
              <a:spcBef>
                <a:spcPts val="600"/>
              </a:spcBef>
            </a:pPr>
            <a:r>
              <a:rPr lang="pt-BR" sz="2800" dirty="0"/>
              <a:t>Valor Nominal = Capital Social / No. de ações emitidas</a:t>
            </a:r>
          </a:p>
          <a:p>
            <a:pPr>
              <a:spcBef>
                <a:spcPts val="600"/>
              </a:spcBef>
            </a:pPr>
            <a:r>
              <a:rPr lang="pt-BR" sz="2800" dirty="0"/>
              <a:t>Valor Contábil = PL / No. de ações emitidas</a:t>
            </a:r>
          </a:p>
          <a:p>
            <a:pPr>
              <a:spcBef>
                <a:spcPts val="600"/>
              </a:spcBef>
            </a:pPr>
            <a:r>
              <a:rPr lang="pt-BR" sz="2800" dirty="0"/>
              <a:t>Valor de Mercado = cotação da ação no mercado (bolsa de valores)</a:t>
            </a:r>
          </a:p>
          <a:p>
            <a:pPr>
              <a:spcBef>
                <a:spcPts val="600"/>
              </a:spcBef>
            </a:pPr>
            <a:r>
              <a:rPr lang="pt-BR" sz="2800" dirty="0"/>
              <a:t>Valor Econômico = Valor Econômico do PL / No. de ações emitidas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8EC5340-8915-47AA-BDD5-2B7118A55FAF}"/>
              </a:ext>
            </a:extLst>
          </p:cNvPr>
          <p:cNvSpPr/>
          <p:nvPr/>
        </p:nvSpPr>
        <p:spPr>
          <a:xfrm>
            <a:off x="2510491" y="5614748"/>
            <a:ext cx="6121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Obtido por avaliação econômica da empresa (</a:t>
            </a:r>
            <a:r>
              <a:rPr lang="pt-BR" sz="2000" b="1" dirty="0" err="1">
                <a:solidFill>
                  <a:schemeClr val="accent1"/>
                </a:solidFill>
              </a:rPr>
              <a:t>valuation</a:t>
            </a:r>
            <a:r>
              <a:rPr lang="pt-BR" sz="2000" b="1" dirty="0">
                <a:solidFill>
                  <a:schemeClr val="accent1"/>
                </a:solidFill>
              </a:rPr>
              <a:t>)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EFFF36E-43BF-41E6-BC5B-8961986B6369}"/>
              </a:ext>
            </a:extLst>
          </p:cNvPr>
          <p:cNvCxnSpPr/>
          <p:nvPr/>
        </p:nvCxnSpPr>
        <p:spPr>
          <a:xfrm>
            <a:off x="5473148" y="5167385"/>
            <a:ext cx="0" cy="447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C5614466-24F4-4972-83AC-D4966559577F}"/>
              </a:ext>
            </a:extLst>
          </p:cNvPr>
          <p:cNvCxnSpPr>
            <a:cxnSpLocks/>
          </p:cNvCxnSpPr>
          <p:nvPr/>
        </p:nvCxnSpPr>
        <p:spPr>
          <a:xfrm flipH="1">
            <a:off x="2007704" y="2557670"/>
            <a:ext cx="708992" cy="547621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6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7E89D16-02D3-45BE-B0DD-D717B1929C6C}"/>
              </a:ext>
            </a:extLst>
          </p:cNvPr>
          <p:cNvSpPr txBox="1"/>
          <p:nvPr/>
        </p:nvSpPr>
        <p:spPr>
          <a:xfrm>
            <a:off x="1159819" y="612844"/>
            <a:ext cx="34386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Código das ações</a:t>
            </a:r>
          </a:p>
          <a:p>
            <a:endParaRPr lang="pt-BR" sz="3600" dirty="0"/>
          </a:p>
          <a:p>
            <a:r>
              <a:rPr lang="pt-BR" sz="3600" dirty="0"/>
              <a:t>1. OP</a:t>
            </a:r>
          </a:p>
          <a:p>
            <a:r>
              <a:rPr lang="pt-BR" sz="3600" dirty="0"/>
              <a:t>2. PP</a:t>
            </a:r>
          </a:p>
          <a:p>
            <a:r>
              <a:rPr lang="pt-BR" sz="3600" dirty="0"/>
              <a:t>3. ON</a:t>
            </a:r>
          </a:p>
          <a:p>
            <a:r>
              <a:rPr lang="pt-BR" sz="3600" dirty="0"/>
              <a:t>4. PN</a:t>
            </a:r>
          </a:p>
          <a:p>
            <a:r>
              <a:rPr lang="pt-BR" sz="3600" dirty="0"/>
              <a:t>5. PNA</a:t>
            </a:r>
          </a:p>
          <a:p>
            <a:r>
              <a:rPr lang="pt-BR" sz="3600" dirty="0"/>
              <a:t>6. PNB</a:t>
            </a:r>
          </a:p>
          <a:p>
            <a:r>
              <a:rPr lang="pt-BR" sz="3600" dirty="0"/>
              <a:t>7. PNC</a:t>
            </a:r>
          </a:p>
          <a:p>
            <a:r>
              <a:rPr lang="pt-BR" sz="3600" dirty="0"/>
              <a:t>8. PND</a:t>
            </a:r>
          </a:p>
        </p:txBody>
      </p:sp>
    </p:spTree>
    <p:extLst>
      <p:ext uri="{BB962C8B-B14F-4D97-AF65-F5344CB8AC3E}">
        <p14:creationId xmlns:p14="http://schemas.microsoft.com/office/powerpoint/2010/main" val="136951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A92E575-C8A3-479B-9CB3-3FF7E1E0AFEB}"/>
              </a:ext>
            </a:extLst>
          </p:cNvPr>
          <p:cNvSpPr txBox="1"/>
          <p:nvPr/>
        </p:nvSpPr>
        <p:spPr>
          <a:xfrm>
            <a:off x="1252584" y="440566"/>
            <a:ext cx="710953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Código das ações</a:t>
            </a:r>
          </a:p>
          <a:p>
            <a:endParaRPr lang="pt-BR" sz="2400" dirty="0"/>
          </a:p>
          <a:p>
            <a:r>
              <a:rPr lang="pt-BR" sz="2400" dirty="0"/>
              <a:t>1. Direitos de subscrição de ações ordinárias</a:t>
            </a:r>
          </a:p>
          <a:p>
            <a:r>
              <a:rPr lang="pt-BR" sz="2400" dirty="0"/>
              <a:t>2. Direitos de subscrição de ações preferenciais</a:t>
            </a:r>
          </a:p>
          <a:p>
            <a:r>
              <a:rPr lang="pt-BR" sz="2400" dirty="0"/>
              <a:t>3. ON – Ações ordinárias nominativas</a:t>
            </a:r>
          </a:p>
          <a:p>
            <a:r>
              <a:rPr lang="pt-BR" sz="2400" dirty="0"/>
              <a:t>4. PN – Ações preferenciais nominativas</a:t>
            </a:r>
          </a:p>
          <a:p>
            <a:r>
              <a:rPr lang="pt-BR" sz="2400" dirty="0"/>
              <a:t>5. PNA – Ações preferenciais nominativas da classe A</a:t>
            </a:r>
          </a:p>
          <a:p>
            <a:r>
              <a:rPr lang="pt-BR" sz="2400" dirty="0"/>
              <a:t>6. PNB – Ações preferenciais nominativas da classe B</a:t>
            </a:r>
          </a:p>
          <a:p>
            <a:r>
              <a:rPr lang="pt-BR" sz="2400" dirty="0"/>
              <a:t>7. PNC – Ações preferenciais nominativas da classe C</a:t>
            </a:r>
          </a:p>
          <a:p>
            <a:r>
              <a:rPr lang="pt-BR" sz="2400" dirty="0"/>
              <a:t>8. PND – Ações preferenciais nominativas da classe D</a:t>
            </a:r>
          </a:p>
          <a:p>
            <a:r>
              <a:rPr lang="pt-BR" sz="2400" dirty="0"/>
              <a:t>9. Recibos de subscrição de ações ordinárias</a:t>
            </a:r>
          </a:p>
          <a:p>
            <a:r>
              <a:rPr lang="pt-BR" sz="2400" dirty="0"/>
              <a:t>10. Recibos de subscrição de ações preferenciais</a:t>
            </a:r>
          </a:p>
          <a:p>
            <a:r>
              <a:rPr lang="pt-BR" sz="2400" dirty="0"/>
              <a:t>11. </a:t>
            </a:r>
            <a:r>
              <a:rPr lang="pt-BR" sz="2400" dirty="0" err="1"/>
              <a:t>Units</a:t>
            </a:r>
            <a:r>
              <a:rPr lang="pt-BR" sz="2400" dirty="0"/>
              <a:t> – Certificados de Depósito de Ações (CDA)</a:t>
            </a:r>
          </a:p>
          <a:p>
            <a:r>
              <a:rPr lang="pt-BR" sz="2400" dirty="0"/>
              <a:t>       BDR – </a:t>
            </a:r>
            <a:r>
              <a:rPr lang="pt-BR" sz="2400" dirty="0" err="1"/>
              <a:t>Brazilian</a:t>
            </a:r>
            <a:r>
              <a:rPr lang="pt-BR" sz="2400" dirty="0"/>
              <a:t> </a:t>
            </a:r>
            <a:r>
              <a:rPr lang="pt-BR" sz="2400" dirty="0" err="1"/>
              <a:t>Depositary</a:t>
            </a:r>
            <a:r>
              <a:rPr lang="pt-BR" sz="2400" dirty="0"/>
              <a:t> </a:t>
            </a:r>
            <a:r>
              <a:rPr lang="pt-BR" sz="2400" dirty="0" err="1"/>
              <a:t>Receipts</a:t>
            </a:r>
            <a:endParaRPr lang="pt-BR" sz="2400" dirty="0"/>
          </a:p>
          <a:p>
            <a:r>
              <a:rPr lang="pt-BR" sz="2400" dirty="0"/>
              <a:t>       ETF – Exchange </a:t>
            </a:r>
            <a:r>
              <a:rPr lang="pt-BR" sz="2400" dirty="0" err="1"/>
              <a:t>Traded</a:t>
            </a:r>
            <a:r>
              <a:rPr lang="pt-BR" sz="2400" dirty="0"/>
              <a:t> </a:t>
            </a:r>
            <a:r>
              <a:rPr lang="pt-BR" sz="2400" dirty="0" err="1"/>
              <a:t>Funds</a:t>
            </a:r>
            <a:endParaRPr lang="pt-BR" sz="2400" dirty="0"/>
          </a:p>
          <a:p>
            <a:r>
              <a:rPr lang="pt-BR" sz="2400" dirty="0"/>
              <a:t>12, 13, 14... Outros ativos.</a:t>
            </a:r>
          </a:p>
        </p:txBody>
      </p:sp>
    </p:spTree>
    <p:extLst>
      <p:ext uri="{BB962C8B-B14F-4D97-AF65-F5344CB8AC3E}">
        <p14:creationId xmlns:p14="http://schemas.microsoft.com/office/powerpoint/2010/main" val="1979811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FB4669-D996-48A0-AD92-81B1CF13B328}"/>
              </a:ext>
            </a:extLst>
          </p:cNvPr>
          <p:cNvSpPr txBox="1"/>
          <p:nvPr/>
        </p:nvSpPr>
        <p:spPr>
          <a:xfrm>
            <a:off x="942762" y="1922962"/>
            <a:ext cx="52857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Quando uma empresa vai realizar um lançamento de ações, ela dá aos seus acionistas atuais os Direitos de Subscrição.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Direitos de Subscrição são títulos nominativos negociáveis, emitidos por uma sociedade anônima, que conferem ao seu proprietário, o direito de subscrever ações da empresa.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6E62476-CC81-4D1A-A0F6-77734DD446B7}"/>
              </a:ext>
            </a:extLst>
          </p:cNvPr>
          <p:cNvSpPr txBox="1"/>
          <p:nvPr/>
        </p:nvSpPr>
        <p:spPr>
          <a:xfrm>
            <a:off x="942762" y="856998"/>
            <a:ext cx="3973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Direitos de Subscrição</a:t>
            </a:r>
          </a:p>
        </p:txBody>
      </p:sp>
    </p:spTree>
    <p:extLst>
      <p:ext uri="{BB962C8B-B14F-4D97-AF65-F5344CB8AC3E}">
        <p14:creationId xmlns:p14="http://schemas.microsoft.com/office/powerpoint/2010/main" val="2494993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C041D2-AE14-431E-A5C6-5880009DF21B}"/>
              </a:ext>
            </a:extLst>
          </p:cNvPr>
          <p:cNvSpPr txBox="1"/>
          <p:nvPr/>
        </p:nvSpPr>
        <p:spPr>
          <a:xfrm>
            <a:off x="942762" y="1922962"/>
            <a:ext cx="52857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Os Recibos de Subscrição são uma comprovação de que o acionista exerceu os seus Direitos de Subscrição, ou seja, de que ele comprou as ações.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Recibos de Subscrição são títulos nominativos negociáveis, emitidos por uma sociedade anônima, que são convertidos em ações em um prazo previamente estabelecido.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E60AE8E-FC2F-4FD2-B0F1-8D30FFF8434E}"/>
              </a:ext>
            </a:extLst>
          </p:cNvPr>
          <p:cNvSpPr txBox="1"/>
          <p:nvPr/>
        </p:nvSpPr>
        <p:spPr>
          <a:xfrm>
            <a:off x="942762" y="856998"/>
            <a:ext cx="3973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Recibos de Subscrição</a:t>
            </a:r>
          </a:p>
        </p:txBody>
      </p:sp>
    </p:spTree>
    <p:extLst>
      <p:ext uri="{BB962C8B-B14F-4D97-AF65-F5344CB8AC3E}">
        <p14:creationId xmlns:p14="http://schemas.microsoft.com/office/powerpoint/2010/main" val="286678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98580369-27CE-4D2C-8AF2-5F0FD4072AA9}"/>
              </a:ext>
            </a:extLst>
          </p:cNvPr>
          <p:cNvSpPr txBox="1"/>
          <p:nvPr/>
        </p:nvSpPr>
        <p:spPr>
          <a:xfrm>
            <a:off x="942762" y="1922962"/>
            <a:ext cx="52857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err="1"/>
              <a:t>Units</a:t>
            </a:r>
            <a:r>
              <a:rPr lang="pt-BR" sz="2400" dirty="0"/>
              <a:t> são ativos que reúnem dois ou mais tipos de valores mobiliários, e são negociadas no mercado como uma unidade.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São usadas, principalmente, para: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Conferir maior liquidez as ações ON ou PN;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Facilitar a conversão de ações PN em ON.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E8E947F-F89B-494C-99EF-9227DC56EADA}"/>
              </a:ext>
            </a:extLst>
          </p:cNvPr>
          <p:cNvSpPr txBox="1"/>
          <p:nvPr/>
        </p:nvSpPr>
        <p:spPr>
          <a:xfrm>
            <a:off x="942762" y="856998"/>
            <a:ext cx="3973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/>
              <a:t>Units</a:t>
            </a:r>
            <a:endParaRPr lang="pt-BR" sz="3200" b="1" dirty="0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620EA67F-6699-4EF6-A092-0CA4919F7FC0}"/>
              </a:ext>
            </a:extLst>
          </p:cNvPr>
          <p:cNvGrpSpPr/>
          <p:nvPr/>
        </p:nvGrpSpPr>
        <p:grpSpPr>
          <a:xfrm>
            <a:off x="6798365" y="2619375"/>
            <a:ext cx="4790044" cy="2014331"/>
            <a:chOff x="6798365" y="2619375"/>
            <a:chExt cx="4790044" cy="2014331"/>
          </a:xfrm>
        </p:grpSpPr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id="{2D62CC0D-1A5F-46C9-A7DF-52AE3EBD240E}"/>
                </a:ext>
              </a:extLst>
            </p:cNvPr>
            <p:cNvSpPr/>
            <p:nvPr/>
          </p:nvSpPr>
          <p:spPr>
            <a:xfrm>
              <a:off x="6798365" y="2619375"/>
              <a:ext cx="4790044" cy="20143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7794F7C-EFCA-4B6E-893A-286B0E050204}"/>
                </a:ext>
              </a:extLst>
            </p:cNvPr>
            <p:cNvSpPr/>
            <p:nvPr/>
          </p:nvSpPr>
          <p:spPr>
            <a:xfrm>
              <a:off x="7057400" y="2841710"/>
              <a:ext cx="4432235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400" dirty="0">
                  <a:solidFill>
                    <a:schemeClr val="bg1"/>
                  </a:solidFill>
                </a:rPr>
                <a:t>Exemplos:</a:t>
              </a:r>
            </a:p>
            <a:p>
              <a:endParaRPr lang="pt-BR" sz="2400" dirty="0">
                <a:solidFill>
                  <a:schemeClr val="bg1"/>
                </a:solidFill>
              </a:endParaRPr>
            </a:p>
            <a:p>
              <a:r>
                <a:rPr lang="pt-BR" sz="2400" dirty="0">
                  <a:solidFill>
                    <a:schemeClr val="bg1"/>
                  </a:solidFill>
                </a:rPr>
                <a:t>BIDI11 (Banco Inter): 1 ON + 2 PN</a:t>
              </a:r>
            </a:p>
            <a:p>
              <a:r>
                <a:rPr lang="pt-BR" sz="2400" dirty="0">
                  <a:solidFill>
                    <a:schemeClr val="bg1"/>
                  </a:solidFill>
                </a:rPr>
                <a:t>TIET11 (AES Tietê): 1 ON + 4 PN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605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20">
            <a:extLst>
              <a:ext uri="{FF2B5EF4-FFF2-40B4-BE49-F238E27FC236}">
                <a16:creationId xmlns:a16="http://schemas.microsoft.com/office/drawing/2014/main" id="{F7D42938-AFDC-4CBC-96C2-44E5CB75A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51" y="3399768"/>
            <a:ext cx="887966" cy="16596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9" name="Rectangle 21">
            <a:extLst>
              <a:ext uri="{FF2B5EF4-FFF2-40B4-BE49-F238E27FC236}">
                <a16:creationId xmlns:a16="http://schemas.microsoft.com/office/drawing/2014/main" id="{413ACFFB-13E8-4511-8EFE-67B1EB61D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217" y="3399768"/>
            <a:ext cx="887966" cy="553207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1" name="Text Box 22">
            <a:extLst>
              <a:ext uri="{FF2B5EF4-FFF2-40B4-BE49-F238E27FC236}">
                <a16:creationId xmlns:a16="http://schemas.microsoft.com/office/drawing/2014/main" id="{F8F81A27-AF66-45C8-AF5B-42591CF1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776" y="2970456"/>
            <a:ext cx="1092882" cy="33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latin typeface="Arial Narrow" pitchFamily="34" charset="0"/>
              </a:rPr>
              <a:t>S.A.</a:t>
            </a:r>
          </a:p>
        </p:txBody>
      </p:sp>
      <p:sp>
        <p:nvSpPr>
          <p:cNvPr id="53" name="Rectangle 23">
            <a:extLst>
              <a:ext uri="{FF2B5EF4-FFF2-40B4-BE49-F238E27FC236}">
                <a16:creationId xmlns:a16="http://schemas.microsoft.com/office/drawing/2014/main" id="{A0D1FDDC-DA83-4DAE-9D50-674549DE5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217" y="3745522"/>
            <a:ext cx="887966" cy="553207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61" name="Rectangle 24">
            <a:extLst>
              <a:ext uri="{FF2B5EF4-FFF2-40B4-BE49-F238E27FC236}">
                <a16:creationId xmlns:a16="http://schemas.microsoft.com/office/drawing/2014/main" id="{D62CD42F-5E4A-49A0-8493-AA5AD9134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217" y="4229578"/>
            <a:ext cx="887966" cy="82981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C1F36547-364F-4988-BC7E-7127168B5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217" y="3399768"/>
            <a:ext cx="546441" cy="3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 Narrow" pitchFamily="34" charset="0"/>
              </a:rPr>
              <a:t>PC</a:t>
            </a:r>
          </a:p>
        </p:txBody>
      </p:sp>
      <p:sp>
        <p:nvSpPr>
          <p:cNvPr id="63" name="Text Box 26">
            <a:extLst>
              <a:ext uri="{FF2B5EF4-FFF2-40B4-BE49-F238E27FC236}">
                <a16:creationId xmlns:a16="http://schemas.microsoft.com/office/drawing/2014/main" id="{4D497493-5328-4BA5-9941-1F4A84686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217" y="3745522"/>
            <a:ext cx="546441" cy="3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latin typeface="Arial Narrow" pitchFamily="34" charset="0"/>
              </a:rPr>
              <a:t>PNC</a:t>
            </a:r>
          </a:p>
        </p:txBody>
      </p:sp>
      <p:sp>
        <p:nvSpPr>
          <p:cNvPr id="67" name="Text Box 27">
            <a:extLst>
              <a:ext uri="{FF2B5EF4-FFF2-40B4-BE49-F238E27FC236}">
                <a16:creationId xmlns:a16="http://schemas.microsoft.com/office/drawing/2014/main" id="{E8D1688F-23BC-4053-8154-28AAC2665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217" y="4229578"/>
            <a:ext cx="478136" cy="3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 Narrow" pitchFamily="34" charset="0"/>
              </a:rPr>
              <a:t>PL</a:t>
            </a:r>
          </a:p>
        </p:txBody>
      </p:sp>
      <p:sp>
        <p:nvSpPr>
          <p:cNvPr id="68" name="Text Box 28">
            <a:extLst>
              <a:ext uri="{FF2B5EF4-FFF2-40B4-BE49-F238E27FC236}">
                <a16:creationId xmlns:a16="http://schemas.microsoft.com/office/drawing/2014/main" id="{97AC4DB1-58DE-4224-AA83-2C7060FDF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251" y="4022125"/>
            <a:ext cx="887966" cy="3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 Narrow" pitchFamily="34" charset="0"/>
              </a:rPr>
              <a:t>ATIVOS</a:t>
            </a:r>
          </a:p>
        </p:txBody>
      </p:sp>
      <p:pic>
        <p:nvPicPr>
          <p:cNvPr id="75" name="Picture 16" descr="http://www.sec.gov/Archives/edgar/data/1471443/000119312511208441/g175700ex4_1pg001.jpg">
            <a:extLst>
              <a:ext uri="{FF2B5EF4-FFF2-40B4-BE49-F238E27FC236}">
                <a16:creationId xmlns:a16="http://schemas.microsoft.com/office/drawing/2014/main" id="{4FB9AD2B-5D73-4E80-AAB1-E3AE37AA9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6672" y="4495862"/>
            <a:ext cx="926941" cy="625175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A9D74AD-CD0E-47E7-BE7C-0E3C21F95ACB}"/>
              </a:ext>
            </a:extLst>
          </p:cNvPr>
          <p:cNvSpPr txBox="1"/>
          <p:nvPr/>
        </p:nvSpPr>
        <p:spPr>
          <a:xfrm>
            <a:off x="742256" y="693168"/>
            <a:ext cx="10442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O Artigo 15, da Lei 6.404/76 (Lei das S.A.), afirma: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As ações, conforme a natureza dos direitos ou vantagens que confiram a seus titulares, são </a:t>
            </a:r>
            <a:r>
              <a:rPr lang="pt-BR" sz="2400" u="sng" dirty="0">
                <a:solidFill>
                  <a:srgbClr val="0070C0"/>
                </a:solidFill>
              </a:rPr>
              <a:t>ordinárias</a:t>
            </a:r>
            <a:r>
              <a:rPr lang="pt-BR" sz="2400" dirty="0"/>
              <a:t>, </a:t>
            </a:r>
            <a:r>
              <a:rPr lang="pt-BR" sz="2400" u="sng" dirty="0">
                <a:solidFill>
                  <a:srgbClr val="00B050"/>
                </a:solidFill>
              </a:rPr>
              <a:t>preferenciais</a:t>
            </a:r>
            <a:r>
              <a:rPr lang="pt-BR" sz="2400" dirty="0"/>
              <a:t>, ou de </a:t>
            </a:r>
            <a:r>
              <a:rPr lang="pt-BR" sz="2400" u="sng" dirty="0">
                <a:solidFill>
                  <a:schemeClr val="accent2"/>
                </a:solidFill>
              </a:rPr>
              <a:t>fruição</a:t>
            </a:r>
            <a:r>
              <a:rPr lang="pt-BR" sz="2400" dirty="0"/>
              <a:t>. </a:t>
            </a:r>
          </a:p>
        </p:txBody>
      </p:sp>
      <p:sp>
        <p:nvSpPr>
          <p:cNvPr id="42" name="Line 14">
            <a:extLst>
              <a:ext uri="{FF2B5EF4-FFF2-40B4-BE49-F238E27FC236}">
                <a16:creationId xmlns:a16="http://schemas.microsoft.com/office/drawing/2014/main" id="{DB501495-5488-4383-8D06-7E91CACC9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6221" y="4643671"/>
            <a:ext cx="1024576" cy="207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B0358F2B-2808-4CE7-AAE0-3122244B4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5050" y="4643672"/>
            <a:ext cx="1024576" cy="36933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rgbClr val="333399"/>
                </a:solidFill>
                <a:latin typeface="Arial Narrow" pitchFamily="34" charset="0"/>
              </a:rPr>
              <a:t>Ações</a:t>
            </a:r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79A883E1-D400-49F3-B3BE-88CE9CA7D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862" y="3723664"/>
            <a:ext cx="2047466" cy="2047466"/>
          </a:xfrm>
          <a:prstGeom prst="rect">
            <a:avLst/>
          </a:prstGeom>
        </p:spPr>
      </p:pic>
      <p:sp>
        <p:nvSpPr>
          <p:cNvPr id="9" name="Balão de Fala: Oval 8">
            <a:extLst>
              <a:ext uri="{FF2B5EF4-FFF2-40B4-BE49-F238E27FC236}">
                <a16:creationId xmlns:a16="http://schemas.microsoft.com/office/drawing/2014/main" id="{6774D7EF-2430-4C4F-8B0A-1C1ABAE33AEB}"/>
              </a:ext>
            </a:extLst>
          </p:cNvPr>
          <p:cNvSpPr/>
          <p:nvPr/>
        </p:nvSpPr>
        <p:spPr>
          <a:xfrm>
            <a:off x="8413362" y="3000352"/>
            <a:ext cx="2748842" cy="1174481"/>
          </a:xfrm>
          <a:prstGeom prst="wedgeEllipse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5EEC636-19BF-4C00-8B67-847D53583507}"/>
              </a:ext>
            </a:extLst>
          </p:cNvPr>
          <p:cNvSpPr/>
          <p:nvPr/>
        </p:nvSpPr>
        <p:spPr>
          <a:xfrm>
            <a:off x="8959803" y="3229310"/>
            <a:ext cx="18210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Fruição?!</a:t>
            </a:r>
          </a:p>
          <a:p>
            <a:pPr algn="ctr"/>
            <a:r>
              <a:rPr lang="pt-BR" b="1" dirty="0"/>
              <a:t>Nunca ouvi falar!</a:t>
            </a:r>
          </a:p>
        </p:txBody>
      </p:sp>
    </p:spTree>
    <p:extLst>
      <p:ext uri="{BB962C8B-B14F-4D97-AF65-F5344CB8AC3E}">
        <p14:creationId xmlns:p14="http://schemas.microsoft.com/office/powerpoint/2010/main" val="141199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52B2A41D-03D9-4EB9-9B03-DD5572099A10}"/>
              </a:ext>
            </a:extLst>
          </p:cNvPr>
          <p:cNvSpPr txBox="1"/>
          <p:nvPr/>
        </p:nvSpPr>
        <p:spPr>
          <a:xfrm>
            <a:off x="1656521" y="1799223"/>
            <a:ext cx="9700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Ações Ordinárias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chemeClr val="accent1"/>
                </a:solidFill>
              </a:rPr>
              <a:t>Direito a voto</a:t>
            </a:r>
          </a:p>
          <a:p>
            <a:endParaRPr lang="pt-BR" sz="3200" dirty="0"/>
          </a:p>
          <a:p>
            <a:r>
              <a:rPr lang="pt-BR" sz="3200" dirty="0"/>
              <a:t>Ações Preferenciais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rgbClr val="CC0000"/>
                </a:solidFill>
              </a:rPr>
              <a:t>Sem direito a voto!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200" dirty="0"/>
              <a:t>Preferência no recebimento de dividendos e/ou reembolso de capital </a:t>
            </a:r>
          </a:p>
        </p:txBody>
      </p:sp>
    </p:spTree>
    <p:extLst>
      <p:ext uri="{BB962C8B-B14F-4D97-AF65-F5344CB8AC3E}">
        <p14:creationId xmlns:p14="http://schemas.microsoft.com/office/powerpoint/2010/main" val="25705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A58CF1A-A4F9-4BF3-BFD7-910A0B624ABE}"/>
              </a:ext>
            </a:extLst>
          </p:cNvPr>
          <p:cNvSpPr txBox="1"/>
          <p:nvPr/>
        </p:nvSpPr>
        <p:spPr>
          <a:xfrm>
            <a:off x="1245704" y="1043849"/>
            <a:ext cx="97005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Ações Ordinárias</a:t>
            </a:r>
          </a:p>
          <a:p>
            <a:endParaRPr lang="pt-BR" sz="4000" dirty="0"/>
          </a:p>
          <a:p>
            <a:r>
              <a:rPr lang="pt-BR" sz="2400" dirty="0"/>
              <a:t>As ações ordinárias são </a:t>
            </a:r>
            <a:r>
              <a:rPr lang="pt-BR" sz="2400" b="1" dirty="0">
                <a:solidFill>
                  <a:srgbClr val="0070C0"/>
                </a:solidFill>
              </a:rPr>
              <a:t>ações comuns</a:t>
            </a:r>
            <a:r>
              <a:rPr lang="pt-BR" sz="2400" dirty="0"/>
              <a:t>! </a:t>
            </a:r>
          </a:p>
          <a:p>
            <a:endParaRPr lang="pt-BR" sz="2400" dirty="0"/>
          </a:p>
          <a:p>
            <a:r>
              <a:rPr lang="pt-BR" sz="2400" dirty="0"/>
              <a:t>Elas conferem direitos comuns, atribuídos a qualquer acionista, sem quaisquer vantagens ou restrições, senão as comuns que todo acionista possui. </a:t>
            </a:r>
          </a:p>
          <a:p>
            <a:endParaRPr lang="pt-BR" sz="2400" dirty="0"/>
          </a:p>
          <a:p>
            <a:r>
              <a:rPr lang="pt-BR" sz="2400" dirty="0"/>
              <a:t>Os acionistas ordinários podem votar nas assembleias, bem como receber dividendos.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2635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3AEEC5B-22EF-41D4-9979-48806FB1D80C}"/>
              </a:ext>
            </a:extLst>
          </p:cNvPr>
          <p:cNvSpPr txBox="1"/>
          <p:nvPr/>
        </p:nvSpPr>
        <p:spPr>
          <a:xfrm>
            <a:off x="1086677" y="699292"/>
            <a:ext cx="1045596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Ações Preferenciais</a:t>
            </a:r>
          </a:p>
          <a:p>
            <a:endParaRPr lang="pt-BR" sz="2400" dirty="0"/>
          </a:p>
          <a:p>
            <a:r>
              <a:rPr lang="pt-BR" sz="2400" dirty="0"/>
              <a:t>As ações preferenciais </a:t>
            </a:r>
            <a:r>
              <a:rPr lang="pt-BR" sz="2400" b="1" dirty="0"/>
              <a:t>não</a:t>
            </a:r>
            <a:r>
              <a:rPr lang="pt-BR" sz="2400" dirty="0"/>
              <a:t> são ações comuns! </a:t>
            </a:r>
          </a:p>
          <a:p>
            <a:endParaRPr lang="pt-BR" sz="2400" dirty="0"/>
          </a:p>
          <a:p>
            <a:r>
              <a:rPr lang="pt-BR" sz="2400" dirty="0"/>
              <a:t>Elas, em geral, </a:t>
            </a:r>
            <a:r>
              <a:rPr lang="pt-BR" sz="2400" b="1" dirty="0">
                <a:solidFill>
                  <a:srgbClr val="CC0000"/>
                </a:solidFill>
              </a:rPr>
              <a:t>não têm o direito de voto</a:t>
            </a:r>
            <a:r>
              <a:rPr lang="pt-BR" sz="2400" dirty="0"/>
              <a:t> nas assembleias de acionistas.</a:t>
            </a:r>
          </a:p>
          <a:p>
            <a:endParaRPr lang="pt-BR" sz="2400" dirty="0"/>
          </a:p>
          <a:p>
            <a:r>
              <a:rPr lang="pt-BR" sz="2400" dirty="0"/>
              <a:t>As ações preferenciais atribuem ao seu titular certas preferências.</a:t>
            </a:r>
          </a:p>
          <a:p>
            <a:r>
              <a:rPr lang="pt-BR" sz="2400" dirty="0"/>
              <a:t>As preferências ou vantagens das ações preferenciais podem consistir:</a:t>
            </a:r>
          </a:p>
          <a:p>
            <a:endParaRPr lang="pt-BR" sz="2400" dirty="0"/>
          </a:p>
          <a:p>
            <a:r>
              <a:rPr lang="pt-BR" sz="2400" dirty="0"/>
              <a:t>I – em prioridade na distribuição de dividendo, fixo ou mínimo;</a:t>
            </a:r>
          </a:p>
          <a:p>
            <a:r>
              <a:rPr lang="pt-BR" sz="2400" dirty="0"/>
              <a:t>II – em prioridade no reembolso do capital, com prêmio ou sem ele; ou</a:t>
            </a:r>
          </a:p>
          <a:p>
            <a:r>
              <a:rPr lang="pt-BR" sz="2400" dirty="0"/>
              <a:t>III – na acumulação das preferências e vantagens de que tratam os incisos I e II.</a:t>
            </a:r>
            <a:endParaRPr lang="pt-BR" sz="4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3204E81-6591-4A8A-BA56-FBF1C9F5FEC4}"/>
              </a:ext>
            </a:extLst>
          </p:cNvPr>
          <p:cNvSpPr/>
          <p:nvPr/>
        </p:nvSpPr>
        <p:spPr>
          <a:xfrm>
            <a:off x="7426624" y="5469829"/>
            <a:ext cx="3678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Artigo 17 (Lei 6.404/76 – Lei das S.A.)</a:t>
            </a:r>
          </a:p>
        </p:txBody>
      </p:sp>
    </p:spTree>
    <p:extLst>
      <p:ext uri="{BB962C8B-B14F-4D97-AF65-F5344CB8AC3E}">
        <p14:creationId xmlns:p14="http://schemas.microsoft.com/office/powerpoint/2010/main" val="110801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7FBC4E5-5060-4417-BB8E-EEF6D52566DF}"/>
              </a:ext>
            </a:extLst>
          </p:cNvPr>
          <p:cNvSpPr txBox="1"/>
          <p:nvPr/>
        </p:nvSpPr>
        <p:spPr>
          <a:xfrm>
            <a:off x="1245704" y="1043849"/>
            <a:ext cx="97005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Ações de Fruição</a:t>
            </a:r>
          </a:p>
          <a:p>
            <a:endParaRPr lang="pt-BR" sz="4000" dirty="0"/>
          </a:p>
          <a:p>
            <a:r>
              <a:rPr lang="pt-BR" sz="2400" dirty="0"/>
              <a:t>As ações de fruição são ações “vazias”, são ações “amortizadas”. </a:t>
            </a:r>
          </a:p>
          <a:p>
            <a:endParaRPr lang="pt-BR" sz="2400" dirty="0"/>
          </a:p>
          <a:p>
            <a:r>
              <a:rPr lang="pt-BR" sz="2400" dirty="0"/>
              <a:t>São ações em que o acionista já recebeu o valor que receberia em caso de liquidação da companhia, continuando a usufruir das vantagens e direitos da ação (dividendos, por exemplo).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58982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AC21811-2CFD-4558-893D-4A09AB038E43}"/>
              </a:ext>
            </a:extLst>
          </p:cNvPr>
          <p:cNvSpPr/>
          <p:nvPr/>
        </p:nvSpPr>
        <p:spPr>
          <a:xfrm>
            <a:off x="1669773" y="2551837"/>
            <a:ext cx="87729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As </a:t>
            </a:r>
            <a:r>
              <a:rPr lang="pt-BR" sz="2400" dirty="0" err="1"/>
              <a:t>golden</a:t>
            </a:r>
            <a:r>
              <a:rPr lang="pt-BR" sz="2400" dirty="0"/>
              <a:t> </a:t>
            </a:r>
            <a:r>
              <a:rPr lang="pt-BR" sz="2400" dirty="0" err="1"/>
              <a:t>shares</a:t>
            </a:r>
            <a:r>
              <a:rPr lang="pt-BR" sz="2400" dirty="0"/>
              <a:t> são ações de classe especial, que conferem a um ente governamental </a:t>
            </a:r>
            <a:r>
              <a:rPr lang="pt-BR" sz="2400" dirty="0" err="1"/>
              <a:t>desestatizantes</a:t>
            </a:r>
            <a:r>
              <a:rPr lang="pt-BR" sz="2400" dirty="0"/>
              <a:t> (União, Estados e Municípios) o </a:t>
            </a:r>
            <a:r>
              <a:rPr lang="pt-BR" sz="2400" b="1" dirty="0">
                <a:solidFill>
                  <a:srgbClr val="0070C0"/>
                </a:solidFill>
              </a:rPr>
              <a:t>direito de veto ou o privilégio sobre determinadas deliberações </a:t>
            </a:r>
            <a:r>
              <a:rPr lang="pt-BR" sz="2400" dirty="0"/>
              <a:t>tomadas no conselho de administração e na assembleia-geral de companhias privatizadas.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9B28EB6-02D1-4ED8-8AF5-CE1F19883788}"/>
              </a:ext>
            </a:extLst>
          </p:cNvPr>
          <p:cNvSpPr/>
          <p:nvPr/>
        </p:nvSpPr>
        <p:spPr>
          <a:xfrm>
            <a:off x="1669773" y="1336021"/>
            <a:ext cx="30450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/>
              <a:t>Golden </a:t>
            </a:r>
            <a:r>
              <a:rPr lang="pt-BR" sz="4000" b="1" dirty="0" err="1"/>
              <a:t>Share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45732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1C15D06-3F3D-4004-962E-B92ADC182624}"/>
              </a:ext>
            </a:extLst>
          </p:cNvPr>
          <p:cNvSpPr/>
          <p:nvPr/>
        </p:nvSpPr>
        <p:spPr>
          <a:xfrm>
            <a:off x="960783" y="694951"/>
            <a:ext cx="1027043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As ações preferenciais, sem direito a voto,  </a:t>
            </a:r>
            <a:r>
              <a:rPr lang="pt-BR" sz="2400" b="1" dirty="0">
                <a:solidFill>
                  <a:srgbClr val="0070C0"/>
                </a:solidFill>
              </a:rPr>
              <a:t>só podem ser negociadas no mercado de capitais </a:t>
            </a:r>
            <a:r>
              <a:rPr lang="pt-BR" sz="2400" dirty="0"/>
              <a:t>se tiverem ao menos uma das preferências e vantagens seguintes:</a:t>
            </a:r>
          </a:p>
          <a:p>
            <a:endParaRPr lang="pt-BR" sz="2000" dirty="0"/>
          </a:p>
          <a:p>
            <a:r>
              <a:rPr lang="pt-BR" sz="2000" dirty="0"/>
              <a:t>I – direito de participar do dividendo a ser distribuído, correspondente a, pelo menos, 25% (vinte e cinco por cento) do lucro líquido do exercício, calculado na forma do art. 202, de acordo com o seguinte critério: (a) prioridade no recebimento dos dividendos mencionados neste inciso correspondente a, no mínimo, 3% (três por cento) do valor do patrimônio líquido da ação; e (b) direito de participar dos lucros distribuídos em igualdade de condições com as ordinárias, depois de a estas assegurado dividendo igual ao mínimo prioritário estabelecido em conformidade com a alínea a; ou</a:t>
            </a:r>
          </a:p>
          <a:p>
            <a:endParaRPr lang="pt-BR" sz="2000" dirty="0"/>
          </a:p>
          <a:p>
            <a:r>
              <a:rPr lang="pt-BR" sz="2000" dirty="0"/>
              <a:t>II – direito ao recebimento de dividendo, por ação preferencial, pelo menos 10% (dez por cento) maior do que o atribuído a cada ação ordinária; ou</a:t>
            </a:r>
          </a:p>
          <a:p>
            <a:endParaRPr lang="pt-BR" sz="2000" dirty="0"/>
          </a:p>
          <a:p>
            <a:r>
              <a:rPr lang="pt-BR" sz="2000" dirty="0"/>
              <a:t>III – direito de serem incluídas na oferta pública de alienação de controle, nas condições previstas no art. 254-A, assegurado o dividendo pelo menos igual ao das ações ordinárias.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D1A1207-1756-4D30-8580-BE544FEF2DD7}"/>
              </a:ext>
            </a:extLst>
          </p:cNvPr>
          <p:cNvSpPr/>
          <p:nvPr/>
        </p:nvSpPr>
        <p:spPr>
          <a:xfrm>
            <a:off x="7426624" y="5851936"/>
            <a:ext cx="3678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Artigo 17 (Lei 6.404/76 – Lei das S.A.)</a:t>
            </a:r>
          </a:p>
        </p:txBody>
      </p:sp>
    </p:spTree>
    <p:extLst>
      <p:ext uri="{BB962C8B-B14F-4D97-AF65-F5344CB8AC3E}">
        <p14:creationId xmlns:p14="http://schemas.microsoft.com/office/powerpoint/2010/main" val="350000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49A45FA-D3CB-409F-A2A3-356042797476}"/>
              </a:ext>
            </a:extLst>
          </p:cNvPr>
          <p:cNvSpPr/>
          <p:nvPr/>
        </p:nvSpPr>
        <p:spPr>
          <a:xfrm>
            <a:off x="1060174" y="1251035"/>
            <a:ext cx="10495721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Artigo 202 </a:t>
            </a:r>
            <a:r>
              <a:rPr lang="pt-BR" sz="2000" dirty="0"/>
              <a:t>da</a:t>
            </a:r>
            <a:r>
              <a:rPr lang="pt-BR" sz="2000" b="1" dirty="0"/>
              <a:t> </a:t>
            </a:r>
            <a:r>
              <a:rPr lang="pt-BR" sz="2000" dirty="0"/>
              <a:t>Lei 6.404/76 (Lei das S.A. – Aprimorada pela Lei 10.303/2001)</a:t>
            </a:r>
          </a:p>
          <a:p>
            <a:endParaRPr lang="pt-BR" dirty="0"/>
          </a:p>
          <a:p>
            <a:r>
              <a:rPr lang="pt-BR" sz="2000" dirty="0"/>
              <a:t>Os acionistas têm direito de receber como dividendo obrigatório, em cada exercício, </a:t>
            </a:r>
            <a:r>
              <a:rPr lang="pt-BR" sz="2000" u="sng" dirty="0"/>
              <a:t>a parcela dos lucros estabelecida no estatuto </a:t>
            </a:r>
            <a:r>
              <a:rPr lang="pt-BR" sz="2000" dirty="0"/>
              <a:t>ou, </a:t>
            </a:r>
            <a:r>
              <a:rPr lang="pt-BR" sz="2000" b="1" dirty="0">
                <a:solidFill>
                  <a:srgbClr val="C00000"/>
                </a:solidFill>
              </a:rPr>
              <a:t>se este for omisso</a:t>
            </a:r>
            <a:r>
              <a:rPr lang="pt-BR" sz="2000" dirty="0"/>
              <a:t>, a importância determinada de acordo com as seguintes normas:                 </a:t>
            </a:r>
          </a:p>
          <a:p>
            <a:pPr>
              <a:spcBef>
                <a:spcPts val="600"/>
              </a:spcBef>
            </a:pPr>
            <a:r>
              <a:rPr lang="pt-BR" sz="2000" dirty="0"/>
              <a:t>I - </a:t>
            </a:r>
            <a:r>
              <a:rPr lang="pt-BR" sz="2000" b="1" dirty="0">
                <a:solidFill>
                  <a:schemeClr val="accent1"/>
                </a:solidFill>
              </a:rPr>
              <a:t>metade do lucro líquido do exercício </a:t>
            </a:r>
            <a:r>
              <a:rPr lang="pt-BR" sz="2000" dirty="0"/>
              <a:t>diminuído ou acrescido dos seguintes valores:</a:t>
            </a:r>
          </a:p>
          <a:p>
            <a:r>
              <a:rPr lang="pt-BR" sz="2000" dirty="0"/>
              <a:t>a) importância destinada à constituição da reserva legal (art. 193); e</a:t>
            </a:r>
          </a:p>
          <a:p>
            <a:r>
              <a:rPr lang="pt-BR" sz="2000" dirty="0"/>
              <a:t>b) importância destinada à formação da reserva para contingências (art. 195) e reversão da mesma reserva formada em exercícios anteriores; </a:t>
            </a:r>
          </a:p>
          <a:p>
            <a:pPr>
              <a:spcBef>
                <a:spcPts val="600"/>
              </a:spcBef>
            </a:pPr>
            <a:r>
              <a:rPr lang="pt-BR" sz="2000" dirty="0"/>
              <a:t>II - o pagamento do dividendo determinado nos termos do inciso I poderá ser limitado ao montante do lucro líquido do exercício que tiver sido realizado, desde que a diferença seja registrada como reserva de lucros a realizar (art. 197); </a:t>
            </a:r>
          </a:p>
          <a:p>
            <a:pPr>
              <a:spcBef>
                <a:spcPts val="600"/>
              </a:spcBef>
            </a:pPr>
            <a:r>
              <a:rPr lang="pt-BR" sz="2000" dirty="0"/>
              <a:t>III - os lucros registrados na reserva de lucros a realizar, quando realizados e se não tiverem sido absorvidos por prejuízos em exercícios </a:t>
            </a:r>
            <a:r>
              <a:rPr lang="pt-BR" sz="2000" dirty="0" err="1"/>
              <a:t>subseqüentes</a:t>
            </a:r>
            <a:r>
              <a:rPr lang="pt-BR" sz="2000" dirty="0"/>
              <a:t>, deverão ser acrescidos ao primeiro dividendo declarado após a realização.</a:t>
            </a:r>
          </a:p>
        </p:txBody>
      </p:sp>
    </p:spTree>
    <p:extLst>
      <p:ext uri="{BB962C8B-B14F-4D97-AF65-F5344CB8AC3E}">
        <p14:creationId xmlns:p14="http://schemas.microsoft.com/office/powerpoint/2010/main" val="255623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1223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85</cp:revision>
  <dcterms:created xsi:type="dcterms:W3CDTF">2020-06-06T13:24:47Z</dcterms:created>
  <dcterms:modified xsi:type="dcterms:W3CDTF">2020-06-12T00:16:00Z</dcterms:modified>
</cp:coreProperties>
</file>