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56" r:id="rId3"/>
    <p:sldId id="257" r:id="rId4"/>
    <p:sldId id="258" r:id="rId5"/>
    <p:sldId id="259" r:id="rId6"/>
    <p:sldId id="260" r:id="rId7"/>
    <p:sldId id="261" r:id="rId8"/>
    <p:sldId id="299" r:id="rId9"/>
    <p:sldId id="300" r:id="rId10"/>
    <p:sldId id="301" r:id="rId11"/>
    <p:sldId id="302" r:id="rId12"/>
    <p:sldId id="262" r:id="rId13"/>
    <p:sldId id="290" r:id="rId14"/>
    <p:sldId id="263" r:id="rId15"/>
    <p:sldId id="264" r:id="rId16"/>
    <p:sldId id="265" r:id="rId17"/>
    <p:sldId id="303" r:id="rId18"/>
    <p:sldId id="304" r:id="rId19"/>
    <p:sldId id="266" r:id="rId20"/>
    <p:sldId id="267" r:id="rId21"/>
    <p:sldId id="268" r:id="rId22"/>
    <p:sldId id="269" r:id="rId23"/>
    <p:sldId id="274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305" r:id="rId32"/>
    <p:sldId id="306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99CCFF"/>
    <a:srgbClr val="99FFCC"/>
    <a:srgbClr val="66FFFF"/>
    <a:srgbClr val="00FFCC"/>
    <a:srgbClr val="FF99CC"/>
    <a:srgbClr val="0000FF"/>
    <a:srgbClr val="006600"/>
    <a:srgbClr val="CC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7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Taba\8_Sistema\Documents\Financas_II\Estrutura_Capita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Taba\8_Sistema\Documents\Financas_II\Estrutura_Capita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Taba\8_Sistema\Documents\Financas_II\Estrutura_Capit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Taba\8_Sistema\Documents\Financas_II\Estrutura_Capit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Taba\8_Sistema\Documents\Financas_II\Estrutura_Capita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Taba\8_Sistema\Documents\Financas_II\Estrutura_Capit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Taba\8_Sistema\Documents\Financas_II\Estrutura_Capita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Taba\8_Sistema\Documents\Financas_II\Estrutura_Capita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Taba\8_Sistema\Documents\Financas_II\Estrutura_Capita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Taba\8_Sistema\Documents\Financas_II\Estrutura_Capita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Taba\8_Sistema\Documents\Financas_II\Estrutura_Capit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Plan1!$G$29</c:f>
              <c:strCache>
                <c:ptCount val="1"/>
                <c:pt idx="0">
                  <c:v>E(LPA)</c:v>
                </c:pt>
              </c:strCache>
            </c:strRef>
          </c:tx>
          <c:spPr>
            <a:ln>
              <a:solidFill>
                <a:srgbClr val="66FFFF"/>
              </a:solidFill>
            </a:ln>
          </c:spPr>
          <c:marker>
            <c:spPr>
              <a:solidFill>
                <a:schemeClr val="tx1"/>
              </a:solidFill>
            </c:spPr>
          </c:marker>
          <c:dLbls>
            <c:dLbl>
              <c:idx val="0"/>
              <c:layout>
                <c:manualLayout>
                  <c:x val="-4.0837161817253755E-3"/>
                  <c:y val="2.386278896346010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$ 2,40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3E3-4FA1-88DF-85EC5707648F}"/>
                </c:ext>
              </c:extLst>
            </c:dLbl>
            <c:dLbl>
              <c:idx val="1"/>
              <c:layout>
                <c:manualLayout>
                  <c:x val="-8.1674323634507509E-3"/>
                  <c:y val="2.98284862043251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$ 2,56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3E3-4FA1-88DF-85EC5707648F}"/>
                </c:ext>
              </c:extLst>
            </c:dLbl>
            <c:dLbl>
              <c:idx val="2"/>
              <c:layout>
                <c:manualLayout>
                  <c:x val="-4.0837161817253755E-3"/>
                  <c:y val="2.982848620432513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$ 2,74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3E3-4FA1-88DF-85EC5707648F}"/>
                </c:ext>
              </c:extLst>
            </c:dLbl>
            <c:dLbl>
              <c:idx val="3"/>
              <c:layout>
                <c:manualLayout>
                  <c:x val="-8.1674323634507509E-3"/>
                  <c:y val="2.982848620432513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$ 2,95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3E3-4FA1-88DF-85EC5707648F}"/>
                </c:ext>
              </c:extLst>
            </c:dLbl>
            <c:dLbl>
              <c:idx val="4"/>
              <c:layout>
                <c:manualLayout>
                  <c:x val="-1.2251148545176116E-2"/>
                  <c:y val="2.982848620432513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$ 3,17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B3E3-4FA1-88DF-85EC5707648F}"/>
                </c:ext>
              </c:extLst>
            </c:dLbl>
            <c:dLbl>
              <c:idx val="5"/>
              <c:layout>
                <c:manualLayout>
                  <c:x val="-5.9213884635017915E-2"/>
                  <c:y val="-5.965697240865029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$ 3,31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B3E3-4FA1-88DF-85EC5707648F}"/>
                </c:ext>
              </c:extLst>
            </c:dLbl>
            <c:dLbl>
              <c:idx val="6"/>
              <c:layout>
                <c:manualLayout>
                  <c:x val="-3.4711587544665669E-2"/>
                  <c:y val="-3.579418344519015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$ 3,21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B3E3-4FA1-88DF-85EC5707648F}"/>
                </c:ext>
              </c:extLst>
            </c:dLbl>
            <c:dLbl>
              <c:idx val="7"/>
              <c:layout>
                <c:manualLayout>
                  <c:x val="0"/>
                  <c:y val="4.474272930648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3E3-4FA1-88DF-85EC57076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Plan1!$E$30:$E$37</c:f>
              <c:numCache>
                <c:formatCode>0%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0.3000000000000001</c:v>
                </c:pt>
                <c:pt idx="4">
                  <c:v>0.4</c:v>
                </c:pt>
                <c:pt idx="5">
                  <c:v>0.5</c:v>
                </c:pt>
                <c:pt idx="6">
                  <c:v>0.6000000000000002</c:v>
                </c:pt>
                <c:pt idx="7">
                  <c:v>0.70000000000000018</c:v>
                </c:pt>
              </c:numCache>
            </c:numRef>
          </c:cat>
          <c:val>
            <c:numRef>
              <c:f>Plan1!$G$30:$G$37</c:f>
              <c:numCache>
                <c:formatCode>"R$"\ #,##0.00</c:formatCode>
                <c:ptCount val="8"/>
                <c:pt idx="0">
                  <c:v>2.4</c:v>
                </c:pt>
                <c:pt idx="1">
                  <c:v>2.56</c:v>
                </c:pt>
                <c:pt idx="2">
                  <c:v>2.74</c:v>
                </c:pt>
                <c:pt idx="3">
                  <c:v>2.9499999999999997</c:v>
                </c:pt>
                <c:pt idx="4">
                  <c:v>3.17</c:v>
                </c:pt>
                <c:pt idx="5">
                  <c:v>3.3099999999999992</c:v>
                </c:pt>
                <c:pt idx="6">
                  <c:v>3.21</c:v>
                </c:pt>
                <c:pt idx="7">
                  <c:v>2.5299999999999998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3E3-4FA1-88DF-85EC570764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706304"/>
        <c:axId val="52860032"/>
      </c:lineChart>
      <c:catAx>
        <c:axId val="52706304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pt-BR"/>
          </a:p>
        </c:txPr>
        <c:crossAx val="52860032"/>
        <c:crosses val="autoZero"/>
        <c:auto val="1"/>
        <c:lblAlgn val="ctr"/>
        <c:lblOffset val="0"/>
        <c:noMultiLvlLbl val="0"/>
      </c:catAx>
      <c:valAx>
        <c:axId val="52860032"/>
        <c:scaling>
          <c:orientation val="minMax"/>
        </c:scaling>
        <c:delete val="0"/>
        <c:axPos val="l"/>
        <c:numFmt formatCode="&quot;R$&quot;\ #,##0.00" sourceLinked="1"/>
        <c:majorTickMark val="out"/>
        <c:minorTickMark val="none"/>
        <c:tickLblPos val="nextTo"/>
        <c:spPr>
          <a:ln w="15875"/>
        </c:spPr>
        <c:txPr>
          <a:bodyPr/>
          <a:lstStyle/>
          <a:p>
            <a:pPr>
              <a:defRPr sz="1400" baseline="0"/>
            </a:pPr>
            <a:endParaRPr lang="pt-BR"/>
          </a:p>
        </c:txPr>
        <c:crossAx val="52706304"/>
        <c:crossesAt val="1"/>
        <c:crossBetween val="midCat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66FFFF"/>
              </a:solidFill>
            </a:ln>
          </c:spPr>
          <c:marker>
            <c:symbol val="square"/>
            <c:size val="5"/>
            <c:spPr>
              <a:solidFill>
                <a:schemeClr val="tx1"/>
              </a:solidFill>
              <a:ln>
                <a:solidFill>
                  <a:srgbClr val="66FFFF"/>
                </a:solidFill>
              </a:ln>
            </c:spPr>
          </c:marker>
          <c:dLbls>
            <c:dLbl>
              <c:idx val="0"/>
              <c:layout>
                <c:manualLayout>
                  <c:x val="-6.4458066018458771E-2"/>
                  <c:y val="-4.771092225910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50C-4FAE-B2B6-9C024B2AF34A}"/>
                </c:ext>
              </c:extLst>
            </c:dLbl>
            <c:dLbl>
              <c:idx val="1"/>
              <c:layout>
                <c:manualLayout>
                  <c:x val="-6.9614711299935475E-2"/>
                  <c:y val="-4.4302999240596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0C-4FAE-B2B6-9C024B2AF34A}"/>
                </c:ext>
              </c:extLst>
            </c:dLbl>
            <c:dLbl>
              <c:idx val="2"/>
              <c:layout>
                <c:manualLayout>
                  <c:x val="-6.9614711299935475E-2"/>
                  <c:y val="-4.771092225910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0C-4FAE-B2B6-9C024B2AF34A}"/>
                </c:ext>
              </c:extLst>
            </c:dLbl>
            <c:dLbl>
              <c:idx val="3"/>
              <c:layout>
                <c:manualLayout>
                  <c:x val="-6.1879743377720398E-2"/>
                  <c:y val="-4.0895076222089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0C-4FAE-B2B6-9C024B2AF34A}"/>
                </c:ext>
              </c:extLst>
            </c:dLbl>
            <c:dLbl>
              <c:idx val="4"/>
              <c:layout>
                <c:manualLayout>
                  <c:x val="-4.6409807533290305E-2"/>
                  <c:y val="-4.771092225910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50C-4FAE-B2B6-9C024B2AF34A}"/>
                </c:ext>
              </c:extLst>
            </c:dLbl>
            <c:dLbl>
              <c:idx val="5"/>
              <c:layout>
                <c:manualLayout>
                  <c:x val="-2.3204903766645159E-2"/>
                  <c:y val="-4.771092225910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0C-4FAE-B2B6-9C024B2AF34A}"/>
                </c:ext>
              </c:extLst>
            </c:dLbl>
            <c:dLbl>
              <c:idx val="7"/>
              <c:layout>
                <c:manualLayout>
                  <c:x val="0"/>
                  <c:y val="-3.4079230185074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50C-4FAE-B2B6-9C024B2AF3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Plan1!$E$146:$E$153</c:f>
              <c:numCache>
                <c:formatCode>0%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</c:numCache>
            </c:numRef>
          </c:cat>
          <c:val>
            <c:numRef>
              <c:f>Plan1!$F$146:$F$153</c:f>
              <c:numCache>
                <c:formatCode>0.00</c:formatCode>
                <c:ptCount val="8"/>
                <c:pt idx="0">
                  <c:v>20</c:v>
                </c:pt>
                <c:pt idx="1">
                  <c:v>20.983606557377041</c:v>
                </c:pt>
                <c:pt idx="2">
                  <c:v>21.746031746031743</c:v>
                </c:pt>
                <c:pt idx="3">
                  <c:v>22.348484848484844</c:v>
                </c:pt>
                <c:pt idx="4">
                  <c:v>22.642857142857142</c:v>
                </c:pt>
                <c:pt idx="5">
                  <c:v>21.776315789473685</c:v>
                </c:pt>
                <c:pt idx="6">
                  <c:v>19.107142857142851</c:v>
                </c:pt>
                <c:pt idx="7">
                  <c:v>13.177083333333332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50C-4FAE-B2B6-9C024B2AF3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936128"/>
        <c:axId val="58003456"/>
      </c:lineChart>
      <c:catAx>
        <c:axId val="57936128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300" b="1" i="0" baseline="0"/>
            </a:pPr>
            <a:endParaRPr lang="pt-BR"/>
          </a:p>
        </c:txPr>
        <c:crossAx val="58003456"/>
        <c:crosses val="autoZero"/>
        <c:auto val="1"/>
        <c:lblAlgn val="ctr"/>
        <c:lblOffset val="100"/>
        <c:noMultiLvlLbl val="0"/>
      </c:catAx>
      <c:valAx>
        <c:axId val="58003456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300" b="1" i="0" baseline="0"/>
            </a:pPr>
            <a:endParaRPr lang="pt-BR"/>
          </a:p>
        </c:txPr>
        <c:crossAx val="579361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66FFFF"/>
              </a:solidFill>
            </a:ln>
          </c:spPr>
          <c:marker>
            <c:symbol val="square"/>
            <c:size val="5"/>
            <c:spPr>
              <a:solidFill>
                <a:prstClr val="white"/>
              </a:solidFill>
              <a:ln>
                <a:solidFill>
                  <a:srgbClr val="66FFFF"/>
                </a:solidFill>
              </a:ln>
            </c:spPr>
          </c:marker>
          <c:cat>
            <c:numRef>
              <c:f>Plan1!$E$132:$E$139</c:f>
              <c:numCache>
                <c:formatCode>0%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</c:numCache>
            </c:numRef>
          </c:cat>
          <c:val>
            <c:numRef>
              <c:f>Plan1!$F$132:$F$139</c:f>
              <c:numCache>
                <c:formatCode>0.0%</c:formatCode>
                <c:ptCount val="8"/>
                <c:pt idx="0">
                  <c:v>0.12000000000000001</c:v>
                </c:pt>
                <c:pt idx="1">
                  <c:v>0.12200000000000001</c:v>
                </c:pt>
                <c:pt idx="2">
                  <c:v>0.126</c:v>
                </c:pt>
                <c:pt idx="3">
                  <c:v>0.13200000000000001</c:v>
                </c:pt>
                <c:pt idx="4">
                  <c:v>0.14000000000000001</c:v>
                </c:pt>
                <c:pt idx="5">
                  <c:v>0.15200000000000002</c:v>
                </c:pt>
                <c:pt idx="6">
                  <c:v>0.16800000000000001</c:v>
                </c:pt>
                <c:pt idx="7">
                  <c:v>0.192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18-496B-B978-425E981EAE3D}"/>
            </c:ext>
          </c:extLst>
        </c:ser>
        <c:ser>
          <c:idx val="1"/>
          <c:order val="1"/>
          <c:spPr>
            <a:ln>
              <a:solidFill>
                <a:srgbClr val="FFCCFF"/>
              </a:solidFill>
            </a:ln>
          </c:spPr>
          <c:marker>
            <c:symbol val="square"/>
            <c:size val="5"/>
            <c:spPr>
              <a:solidFill>
                <a:schemeClr val="tx1"/>
              </a:solidFill>
              <a:ln>
                <a:solidFill>
                  <a:srgbClr val="FFCCFF"/>
                </a:solidFill>
              </a:ln>
            </c:spPr>
          </c:marker>
          <c:cat>
            <c:numRef>
              <c:f>Plan1!$E$132:$E$139</c:f>
              <c:numCache>
                <c:formatCode>0%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</c:numCache>
            </c:numRef>
          </c:cat>
          <c:val>
            <c:numRef>
              <c:f>Plan1!$G$132:$G$139</c:f>
              <c:numCache>
                <c:formatCode>0.0%</c:formatCode>
                <c:ptCount val="8"/>
                <c:pt idx="0">
                  <c:v>4.7000000000000007E-2</c:v>
                </c:pt>
                <c:pt idx="1">
                  <c:v>4.8000000000000001E-2</c:v>
                </c:pt>
                <c:pt idx="2">
                  <c:v>5.1000000000000004E-2</c:v>
                </c:pt>
                <c:pt idx="3">
                  <c:v>5.3999999999999999E-2</c:v>
                </c:pt>
                <c:pt idx="4">
                  <c:v>6.0000000000000005E-2</c:v>
                </c:pt>
                <c:pt idx="5">
                  <c:v>7.1999999999999995E-2</c:v>
                </c:pt>
                <c:pt idx="6">
                  <c:v>9.0000000000000011E-2</c:v>
                </c:pt>
                <c:pt idx="7">
                  <c:v>0.111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18-496B-B978-425E981EAE3D}"/>
            </c:ext>
          </c:extLst>
        </c:ser>
        <c:ser>
          <c:idx val="2"/>
          <c:order val="2"/>
          <c:spPr>
            <a:ln>
              <a:solidFill>
                <a:srgbClr val="99FFCC"/>
              </a:solidFill>
            </a:ln>
          </c:spPr>
          <c:marker>
            <c:symbol val="square"/>
            <c:size val="5"/>
            <c:spPr>
              <a:solidFill>
                <a:schemeClr val="tx1"/>
              </a:solidFill>
              <a:ln>
                <a:solidFill>
                  <a:srgbClr val="99FFCC"/>
                </a:solidFill>
              </a:ln>
            </c:spPr>
          </c:marker>
          <c:cat>
            <c:numRef>
              <c:f>Plan1!$E$132:$E$139</c:f>
              <c:numCache>
                <c:formatCode>0%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</c:numCache>
            </c:numRef>
          </c:cat>
          <c:val>
            <c:numRef>
              <c:f>Plan1!$H$132:$H$139</c:f>
              <c:numCache>
                <c:formatCode>0.0%</c:formatCode>
                <c:ptCount val="8"/>
                <c:pt idx="0">
                  <c:v>0.12000000000000001</c:v>
                </c:pt>
                <c:pt idx="1">
                  <c:v>0.11459999999999998</c:v>
                </c:pt>
                <c:pt idx="2">
                  <c:v>0.111</c:v>
                </c:pt>
                <c:pt idx="3">
                  <c:v>0.10860000000000002</c:v>
                </c:pt>
                <c:pt idx="4">
                  <c:v>0.10800000000000003</c:v>
                </c:pt>
                <c:pt idx="5">
                  <c:v>0.11199999999999997</c:v>
                </c:pt>
                <c:pt idx="6">
                  <c:v>0.12120000000000002</c:v>
                </c:pt>
                <c:pt idx="7">
                  <c:v>0.13530000000000003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A18-496B-B978-425E981EAE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824576"/>
        <c:axId val="56826496"/>
      </c:lineChart>
      <c:catAx>
        <c:axId val="56824576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pt-BR"/>
          </a:p>
        </c:txPr>
        <c:crossAx val="56826496"/>
        <c:crosses val="autoZero"/>
        <c:auto val="1"/>
        <c:lblAlgn val="ctr"/>
        <c:lblOffset val="100"/>
        <c:noMultiLvlLbl val="0"/>
      </c:catAx>
      <c:valAx>
        <c:axId val="56826496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pt-BR"/>
          </a:p>
        </c:txPr>
        <c:crossAx val="568245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Plan1!$I$29</c:f>
              <c:strCache>
                <c:ptCount val="1"/>
                <c:pt idx="0">
                  <c:v>CV</c:v>
                </c:pt>
              </c:strCache>
            </c:strRef>
          </c:tx>
          <c:spPr>
            <a:ln>
              <a:solidFill>
                <a:srgbClr val="66FFFF"/>
              </a:solidFill>
            </a:ln>
          </c:spPr>
          <c:marker>
            <c:symbol val="none"/>
          </c:marker>
          <c:cat>
            <c:numRef>
              <c:f>Plan1!$E$30:$E$37</c:f>
              <c:numCache>
                <c:formatCode>0%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0.3000000000000001</c:v>
                </c:pt>
                <c:pt idx="4">
                  <c:v>0.4</c:v>
                </c:pt>
                <c:pt idx="5">
                  <c:v>0.5</c:v>
                </c:pt>
                <c:pt idx="6">
                  <c:v>0.6000000000000002</c:v>
                </c:pt>
                <c:pt idx="7">
                  <c:v>0.70000000000000018</c:v>
                </c:pt>
              </c:numCache>
            </c:numRef>
          </c:cat>
          <c:val>
            <c:numRef>
              <c:f>Plan1!$I$30:$I$37</c:f>
              <c:numCache>
                <c:formatCode>0.00</c:formatCode>
                <c:ptCount val="8"/>
                <c:pt idx="0">
                  <c:v>0.4200000000000001</c:v>
                </c:pt>
                <c:pt idx="1">
                  <c:v>0.44</c:v>
                </c:pt>
                <c:pt idx="2">
                  <c:v>0.47000000000000008</c:v>
                </c:pt>
                <c:pt idx="3">
                  <c:v>0.5</c:v>
                </c:pt>
                <c:pt idx="4">
                  <c:v>0.55000000000000004</c:v>
                </c:pt>
                <c:pt idx="5">
                  <c:v>0.64000000000000024</c:v>
                </c:pt>
                <c:pt idx="6">
                  <c:v>0.86000000000000021</c:v>
                </c:pt>
                <c:pt idx="7">
                  <c:v>1.56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A5-47EA-A60E-2B168F537C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468032"/>
        <c:axId val="55469568"/>
      </c:lineChart>
      <c:catAx>
        <c:axId val="55468032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pt-BR"/>
          </a:p>
        </c:txPr>
        <c:crossAx val="55469568"/>
        <c:crosses val="autoZero"/>
        <c:auto val="1"/>
        <c:lblAlgn val="ctr"/>
        <c:lblOffset val="100"/>
        <c:noMultiLvlLbl val="0"/>
      </c:catAx>
      <c:valAx>
        <c:axId val="55469568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pt-BR"/>
          </a:p>
        </c:txPr>
        <c:crossAx val="5546803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00FFCC"/>
              </a:solidFill>
            </a:ln>
          </c:spPr>
          <c:marker>
            <c:symbol val="none"/>
          </c:marker>
          <c:cat>
            <c:numRef>
              <c:f>Plan1!$F$74:$F$78</c:f>
              <c:numCache>
                <c:formatCode>General</c:formatCode>
                <c:ptCount val="5"/>
                <c:pt idx="0">
                  <c:v>100</c:v>
                </c:pt>
                <c:pt idx="1">
                  <c:v>160</c:v>
                </c:pt>
                <c:pt idx="2">
                  <c:v>200</c:v>
                </c:pt>
                <c:pt idx="3">
                  <c:v>240</c:v>
                </c:pt>
                <c:pt idx="4">
                  <c:v>300</c:v>
                </c:pt>
              </c:numCache>
            </c:numRef>
          </c:cat>
          <c:val>
            <c:numRef>
              <c:f>Plan1!$G$74:$G$78</c:f>
              <c:numCache>
                <c:formatCode>General</c:formatCode>
                <c:ptCount val="5"/>
                <c:pt idx="0">
                  <c:v>0</c:v>
                </c:pt>
                <c:pt idx="1">
                  <c:v>1.2</c:v>
                </c:pt>
                <c:pt idx="2">
                  <c:v>2.4</c:v>
                </c:pt>
                <c:pt idx="3">
                  <c:v>3.6</c:v>
                </c:pt>
                <c:pt idx="4">
                  <c:v>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306-4A4C-AF2E-DD48A403968C}"/>
            </c:ext>
          </c:extLst>
        </c:ser>
        <c:ser>
          <c:idx val="1"/>
          <c:order val="1"/>
          <c:spPr>
            <a:ln>
              <a:solidFill>
                <a:srgbClr val="66FFFF"/>
              </a:solidFill>
            </a:ln>
          </c:spPr>
          <c:marker>
            <c:symbol val="none"/>
          </c:marker>
          <c:cat>
            <c:numRef>
              <c:f>Plan1!$F$74:$F$78</c:f>
              <c:numCache>
                <c:formatCode>General</c:formatCode>
                <c:ptCount val="5"/>
                <c:pt idx="0">
                  <c:v>100</c:v>
                </c:pt>
                <c:pt idx="1">
                  <c:v>160</c:v>
                </c:pt>
                <c:pt idx="2">
                  <c:v>200</c:v>
                </c:pt>
                <c:pt idx="3">
                  <c:v>240</c:v>
                </c:pt>
                <c:pt idx="4">
                  <c:v>300</c:v>
                </c:pt>
              </c:numCache>
            </c:numRef>
          </c:cat>
          <c:val>
            <c:numRef>
              <c:f>Plan1!$H$74:$H$78</c:f>
              <c:numCache>
                <c:formatCode>General</c:formatCode>
                <c:ptCount val="5"/>
                <c:pt idx="0">
                  <c:v>-1.44</c:v>
                </c:pt>
                <c:pt idx="1">
                  <c:v>0.96000000000000019</c:v>
                </c:pt>
                <c:pt idx="2">
                  <c:v>3.36</c:v>
                </c:pt>
                <c:pt idx="3">
                  <c:v>5.76</c:v>
                </c:pt>
                <c:pt idx="4">
                  <c:v>8.16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306-4A4C-AF2E-DD48A40396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476608"/>
        <c:axId val="53396224"/>
      </c:lineChart>
      <c:catAx>
        <c:axId val="55476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pt-BR"/>
          </a:p>
        </c:txPr>
        <c:crossAx val="53396224"/>
        <c:crosses val="autoZero"/>
        <c:auto val="1"/>
        <c:lblAlgn val="ctr"/>
        <c:lblOffset val="100"/>
        <c:noMultiLvlLbl val="0"/>
      </c:catAx>
      <c:valAx>
        <c:axId val="53396224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pt-BR"/>
          </a:p>
        </c:txPr>
        <c:crossAx val="55476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66FFFF"/>
              </a:solidFill>
            </a:ln>
          </c:spPr>
          <c:marker>
            <c:symbol val="squar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3.8924955913557879E-2"/>
                  <c:y val="-4.4397527140166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E33-424B-9DEB-CB5416F6FA68}"/>
                </c:ext>
              </c:extLst>
            </c:dLbl>
            <c:dLbl>
              <c:idx val="1"/>
              <c:layout>
                <c:manualLayout>
                  <c:x val="-3.7749943729429324E-2"/>
                  <c:y val="-4.09417881494617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33-424B-9DEB-CB5416F6FA68}"/>
                </c:ext>
              </c:extLst>
            </c:dLbl>
            <c:dLbl>
              <c:idx val="2"/>
              <c:layout>
                <c:manualLayout>
                  <c:x val="-4.0136041385078959E-2"/>
                  <c:y val="-4.6559367997602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E33-424B-9DEB-CB5416F6FA68}"/>
                </c:ext>
              </c:extLst>
            </c:dLbl>
            <c:dLbl>
              <c:idx val="3"/>
              <c:layout>
                <c:manualLayout>
                  <c:x val="-3.618319819002281E-2"/>
                  <c:y val="-4.375082471823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33-424B-9DEB-CB5416F6FA68}"/>
                </c:ext>
              </c:extLst>
            </c:dLbl>
            <c:dLbl>
              <c:idx val="4"/>
              <c:layout>
                <c:manualLayout>
                  <c:x val="-4.1346938974894783E-2"/>
                  <c:y val="-5.3471092623720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E33-424B-9DEB-CB5416F6FA68}"/>
                </c:ext>
              </c:extLst>
            </c:dLbl>
            <c:dLbl>
              <c:idx val="5"/>
              <c:layout>
                <c:manualLayout>
                  <c:x val="-6.0044174746519401E-2"/>
                  <c:y val="-5.3471092623720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33-424B-9DEB-CB5416F6FA68}"/>
                </c:ext>
              </c:extLst>
            </c:dLbl>
            <c:dLbl>
              <c:idx val="6"/>
              <c:layout>
                <c:manualLayout>
                  <c:x val="-9.544390622598635E-2"/>
                  <c:y val="-4.5691671918143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E33-424B-9DEB-CB5416F6FA68}"/>
                </c:ext>
              </c:extLst>
            </c:dLbl>
            <c:dLbl>
              <c:idx val="7"/>
              <c:layout>
                <c:manualLayout>
                  <c:x val="-0.10299393254821328"/>
                  <c:y val="-6.48527592759988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E33-424B-9DEB-CB5416F6FA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baseline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Plan1!$E$115:$E$122</c:f>
              <c:numCache>
                <c:formatCode>0%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</c:numCache>
            </c:numRef>
          </c:cat>
          <c:val>
            <c:numRef>
              <c:f>Plan1!$F$115:$F$122</c:f>
              <c:numCache>
                <c:formatCode>0.0%</c:formatCode>
                <c:ptCount val="8"/>
                <c:pt idx="0">
                  <c:v>0.12000000000000001</c:v>
                </c:pt>
                <c:pt idx="1">
                  <c:v>0.12200000000000001</c:v>
                </c:pt>
                <c:pt idx="2">
                  <c:v>0.126</c:v>
                </c:pt>
                <c:pt idx="3">
                  <c:v>0.13200000000000001</c:v>
                </c:pt>
                <c:pt idx="4">
                  <c:v>0.14000000000000001</c:v>
                </c:pt>
                <c:pt idx="5">
                  <c:v>0.15200000000000002</c:v>
                </c:pt>
                <c:pt idx="6">
                  <c:v>0.16800000000000001</c:v>
                </c:pt>
                <c:pt idx="7">
                  <c:v>0.192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E33-424B-9DEB-CB5416F6FA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838784"/>
        <c:axId val="56852864"/>
      </c:lineChart>
      <c:catAx>
        <c:axId val="56838784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pt-BR"/>
          </a:p>
        </c:txPr>
        <c:crossAx val="56852864"/>
        <c:crosses val="autoZero"/>
        <c:auto val="1"/>
        <c:lblAlgn val="ctr"/>
        <c:lblOffset val="100"/>
        <c:noMultiLvlLbl val="0"/>
      </c:catAx>
      <c:valAx>
        <c:axId val="56852864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pt-BR"/>
          </a:p>
        </c:txPr>
        <c:crossAx val="568387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66FFFF"/>
              </a:solidFill>
            </a:ln>
          </c:spPr>
          <c:marker>
            <c:symbol val="square"/>
            <c:size val="5"/>
            <c:spPr>
              <a:solidFill>
                <a:prstClr val="white"/>
              </a:solidFill>
              <a:ln>
                <a:solidFill>
                  <a:srgbClr val="66FFFF"/>
                </a:solidFill>
              </a:ln>
            </c:spPr>
          </c:marker>
          <c:cat>
            <c:numRef>
              <c:f>Plan1!$E$132:$E$139</c:f>
              <c:numCache>
                <c:formatCode>0%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</c:numCache>
            </c:numRef>
          </c:cat>
          <c:val>
            <c:numRef>
              <c:f>Plan1!$F$132:$F$139</c:f>
              <c:numCache>
                <c:formatCode>0.0%</c:formatCode>
                <c:ptCount val="8"/>
                <c:pt idx="0">
                  <c:v>0.12000000000000001</c:v>
                </c:pt>
                <c:pt idx="1">
                  <c:v>0.12200000000000001</c:v>
                </c:pt>
                <c:pt idx="2">
                  <c:v>0.126</c:v>
                </c:pt>
                <c:pt idx="3">
                  <c:v>0.13200000000000001</c:v>
                </c:pt>
                <c:pt idx="4">
                  <c:v>0.14000000000000001</c:v>
                </c:pt>
                <c:pt idx="5">
                  <c:v>0.15200000000000002</c:v>
                </c:pt>
                <c:pt idx="6">
                  <c:v>0.16800000000000001</c:v>
                </c:pt>
                <c:pt idx="7">
                  <c:v>0.192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72B-41DF-80D3-ED31ADFEB826}"/>
            </c:ext>
          </c:extLst>
        </c:ser>
        <c:ser>
          <c:idx val="1"/>
          <c:order val="1"/>
          <c:spPr>
            <a:ln>
              <a:solidFill>
                <a:srgbClr val="FFCCFF"/>
              </a:solidFill>
            </a:ln>
          </c:spPr>
          <c:marker>
            <c:symbol val="square"/>
            <c:size val="5"/>
            <c:spPr>
              <a:solidFill>
                <a:schemeClr val="tx1"/>
              </a:solidFill>
              <a:ln>
                <a:solidFill>
                  <a:srgbClr val="FFCCFF"/>
                </a:solidFill>
              </a:ln>
            </c:spPr>
          </c:marker>
          <c:cat>
            <c:numRef>
              <c:f>Plan1!$E$132:$E$139</c:f>
              <c:numCache>
                <c:formatCode>0%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</c:numCache>
            </c:numRef>
          </c:cat>
          <c:val>
            <c:numRef>
              <c:f>Plan1!$G$132:$G$139</c:f>
              <c:numCache>
                <c:formatCode>0.0%</c:formatCode>
                <c:ptCount val="8"/>
                <c:pt idx="0">
                  <c:v>4.7000000000000007E-2</c:v>
                </c:pt>
                <c:pt idx="1">
                  <c:v>4.8000000000000001E-2</c:v>
                </c:pt>
                <c:pt idx="2">
                  <c:v>5.1000000000000004E-2</c:v>
                </c:pt>
                <c:pt idx="3">
                  <c:v>5.3999999999999999E-2</c:v>
                </c:pt>
                <c:pt idx="4">
                  <c:v>6.0000000000000005E-2</c:v>
                </c:pt>
                <c:pt idx="5">
                  <c:v>7.1999999999999995E-2</c:v>
                </c:pt>
                <c:pt idx="6">
                  <c:v>9.0000000000000011E-2</c:v>
                </c:pt>
                <c:pt idx="7">
                  <c:v>0.111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72B-41DF-80D3-ED31ADFEB826}"/>
            </c:ext>
          </c:extLst>
        </c:ser>
        <c:ser>
          <c:idx val="2"/>
          <c:order val="2"/>
          <c:spPr>
            <a:ln>
              <a:solidFill>
                <a:srgbClr val="99FFCC"/>
              </a:solidFill>
            </a:ln>
          </c:spPr>
          <c:marker>
            <c:symbol val="square"/>
            <c:size val="5"/>
            <c:spPr>
              <a:solidFill>
                <a:schemeClr val="tx1"/>
              </a:solidFill>
              <a:ln>
                <a:solidFill>
                  <a:srgbClr val="99FFCC"/>
                </a:solidFill>
              </a:ln>
            </c:spPr>
          </c:marker>
          <c:cat>
            <c:numRef>
              <c:f>Plan1!$E$132:$E$139</c:f>
              <c:numCache>
                <c:formatCode>0%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</c:numCache>
            </c:numRef>
          </c:cat>
          <c:val>
            <c:numRef>
              <c:f>Plan1!$H$132:$H$139</c:f>
              <c:numCache>
                <c:formatCode>0.0%</c:formatCode>
                <c:ptCount val="8"/>
                <c:pt idx="0">
                  <c:v>0.12000000000000001</c:v>
                </c:pt>
                <c:pt idx="1">
                  <c:v>0.11459999999999998</c:v>
                </c:pt>
                <c:pt idx="2">
                  <c:v>0.111</c:v>
                </c:pt>
                <c:pt idx="3">
                  <c:v>0.10860000000000002</c:v>
                </c:pt>
                <c:pt idx="4">
                  <c:v>0.10800000000000003</c:v>
                </c:pt>
                <c:pt idx="5">
                  <c:v>0.11199999999999997</c:v>
                </c:pt>
                <c:pt idx="6">
                  <c:v>0.12120000000000002</c:v>
                </c:pt>
                <c:pt idx="7">
                  <c:v>0.13530000000000003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72B-41DF-80D3-ED31ADFEB8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824576"/>
        <c:axId val="56826496"/>
      </c:lineChart>
      <c:catAx>
        <c:axId val="56824576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pt-BR"/>
          </a:p>
        </c:txPr>
        <c:crossAx val="56826496"/>
        <c:crosses val="autoZero"/>
        <c:auto val="1"/>
        <c:lblAlgn val="ctr"/>
        <c:lblOffset val="100"/>
        <c:noMultiLvlLbl val="0"/>
      </c:catAx>
      <c:valAx>
        <c:axId val="56826496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pt-BR"/>
          </a:p>
        </c:txPr>
        <c:crossAx val="568245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66FFFF"/>
              </a:solidFill>
            </a:ln>
          </c:spPr>
          <c:marker>
            <c:symbol val="square"/>
            <c:size val="5"/>
            <c:spPr>
              <a:solidFill>
                <a:schemeClr val="tx1"/>
              </a:solidFill>
              <a:ln>
                <a:solidFill>
                  <a:srgbClr val="66FFFF"/>
                </a:solidFill>
              </a:ln>
            </c:spPr>
          </c:marker>
          <c:dLbls>
            <c:dLbl>
              <c:idx val="0"/>
              <c:layout>
                <c:manualLayout>
                  <c:x val="-6.4458066018458771E-2"/>
                  <c:y val="-4.771092225910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C5-4280-AF65-63D3AE4BF5B5}"/>
                </c:ext>
              </c:extLst>
            </c:dLbl>
            <c:dLbl>
              <c:idx val="1"/>
              <c:layout>
                <c:manualLayout>
                  <c:x val="-6.9614711299935475E-2"/>
                  <c:y val="-4.4302999240596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C5-4280-AF65-63D3AE4BF5B5}"/>
                </c:ext>
              </c:extLst>
            </c:dLbl>
            <c:dLbl>
              <c:idx val="2"/>
              <c:layout>
                <c:manualLayout>
                  <c:x val="-6.9614711299935475E-2"/>
                  <c:y val="-4.771092225910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4C5-4280-AF65-63D3AE4BF5B5}"/>
                </c:ext>
              </c:extLst>
            </c:dLbl>
            <c:dLbl>
              <c:idx val="3"/>
              <c:layout>
                <c:manualLayout>
                  <c:x val="-6.1879743377720398E-2"/>
                  <c:y val="-4.0895076222089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C5-4280-AF65-63D3AE4BF5B5}"/>
                </c:ext>
              </c:extLst>
            </c:dLbl>
            <c:dLbl>
              <c:idx val="4"/>
              <c:layout>
                <c:manualLayout>
                  <c:x val="-4.6409807533290305E-2"/>
                  <c:y val="-4.771092225910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C5-4280-AF65-63D3AE4BF5B5}"/>
                </c:ext>
              </c:extLst>
            </c:dLbl>
            <c:dLbl>
              <c:idx val="5"/>
              <c:layout>
                <c:manualLayout>
                  <c:x val="-2.3204903766645159E-2"/>
                  <c:y val="-4.771092225910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C5-4280-AF65-63D3AE4BF5B5}"/>
                </c:ext>
              </c:extLst>
            </c:dLbl>
            <c:dLbl>
              <c:idx val="7"/>
              <c:layout>
                <c:manualLayout>
                  <c:x val="0"/>
                  <c:y val="-3.4079230185074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4C5-4280-AF65-63D3AE4BF5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Plan1!$E$146:$E$153</c:f>
              <c:numCache>
                <c:formatCode>0%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</c:numCache>
            </c:numRef>
          </c:cat>
          <c:val>
            <c:numRef>
              <c:f>Plan1!$F$146:$F$153</c:f>
              <c:numCache>
                <c:formatCode>0.00</c:formatCode>
                <c:ptCount val="8"/>
                <c:pt idx="0">
                  <c:v>20</c:v>
                </c:pt>
                <c:pt idx="1">
                  <c:v>20.983606557377041</c:v>
                </c:pt>
                <c:pt idx="2">
                  <c:v>21.746031746031743</c:v>
                </c:pt>
                <c:pt idx="3">
                  <c:v>22.348484848484844</c:v>
                </c:pt>
                <c:pt idx="4">
                  <c:v>22.642857142857142</c:v>
                </c:pt>
                <c:pt idx="5">
                  <c:v>21.776315789473685</c:v>
                </c:pt>
                <c:pt idx="6">
                  <c:v>19.107142857142851</c:v>
                </c:pt>
                <c:pt idx="7">
                  <c:v>13.177083333333332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4C5-4280-AF65-63D3AE4BF5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936128"/>
        <c:axId val="58003456"/>
      </c:lineChart>
      <c:catAx>
        <c:axId val="57936128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300" b="1" i="0" baseline="0"/>
            </a:pPr>
            <a:endParaRPr lang="pt-BR"/>
          </a:p>
        </c:txPr>
        <c:crossAx val="58003456"/>
        <c:crosses val="autoZero"/>
        <c:auto val="1"/>
        <c:lblAlgn val="ctr"/>
        <c:lblOffset val="100"/>
        <c:noMultiLvlLbl val="0"/>
      </c:catAx>
      <c:valAx>
        <c:axId val="58003456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300" b="1" i="0" baseline="0"/>
            </a:pPr>
            <a:endParaRPr lang="pt-BR"/>
          </a:p>
        </c:txPr>
        <c:crossAx val="579361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66FFFF"/>
              </a:solidFill>
            </a:ln>
          </c:spPr>
          <c:marker>
            <c:symbol val="square"/>
            <c:size val="5"/>
            <c:spPr>
              <a:solidFill>
                <a:schemeClr val="tx1"/>
              </a:solidFill>
              <a:ln>
                <a:solidFill>
                  <a:srgbClr val="66FFFF"/>
                </a:solidFill>
              </a:ln>
            </c:spPr>
          </c:marker>
          <c:dLbls>
            <c:dLbl>
              <c:idx val="0"/>
              <c:layout>
                <c:manualLayout>
                  <c:x val="-3.5353535353535352E-2"/>
                  <c:y val="-5.911056060199685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2,40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6E3-4B76-A249-9C4DC90180B0}"/>
                </c:ext>
              </c:extLst>
            </c:dLbl>
            <c:dLbl>
              <c:idx val="1"/>
              <c:layout>
                <c:manualLayout>
                  <c:x val="-4.7979797979797983E-2"/>
                  <c:y val="-4.4332920451497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E3-4B76-A249-9C4DC90180B0}"/>
                </c:ext>
              </c:extLst>
            </c:dLbl>
            <c:dLbl>
              <c:idx val="2"/>
              <c:layout>
                <c:manualLayout>
                  <c:x val="-5.808080808080808E-2"/>
                  <c:y val="-4.4332920451497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6E3-4B76-A249-9C4DC90180B0}"/>
                </c:ext>
              </c:extLst>
            </c:dLbl>
            <c:dLbl>
              <c:idx val="3"/>
              <c:layout>
                <c:manualLayout>
                  <c:x val="-4.5454545454545463E-2"/>
                  <c:y val="-5.541615056437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E3-4B76-A249-9C4DC90180B0}"/>
                </c:ext>
              </c:extLst>
            </c:dLbl>
            <c:dLbl>
              <c:idx val="4"/>
              <c:layout>
                <c:manualLayout>
                  <c:x val="-4.7979797979797983E-2"/>
                  <c:y val="-4.4332920451497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6E3-4B76-A249-9C4DC90180B0}"/>
                </c:ext>
              </c:extLst>
            </c:dLbl>
            <c:dLbl>
              <c:idx val="5"/>
              <c:layout>
                <c:manualLayout>
                  <c:x val="-3.7878787878787887E-2"/>
                  <c:y val="-2.5860870263373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6E3-4B76-A249-9C4DC90180B0}"/>
                </c:ext>
              </c:extLst>
            </c:dLbl>
            <c:dLbl>
              <c:idx val="6"/>
              <c:layout>
                <c:manualLayout>
                  <c:x val="-1.5151515151515155E-2"/>
                  <c:y val="-2.9555280300998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6E3-4B76-A249-9C4DC90180B0}"/>
                </c:ext>
              </c:extLst>
            </c:dLbl>
            <c:dLbl>
              <c:idx val="7"/>
              <c:layout>
                <c:manualLayout>
                  <c:x val="-2.0202020202020207E-2"/>
                  <c:y val="-4.8027330489122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6E3-4B76-A249-9C4DC90180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Plan1!$E$163:$E$170</c:f>
              <c:numCache>
                <c:formatCode>0%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</c:numCache>
            </c:numRef>
          </c:cat>
          <c:val>
            <c:numRef>
              <c:f>Plan1!$F$163:$F$170</c:f>
              <c:numCache>
                <c:formatCode>General</c:formatCode>
                <c:ptCount val="8"/>
                <c:pt idx="0">
                  <c:v>2.4</c:v>
                </c:pt>
                <c:pt idx="1">
                  <c:v>2.56</c:v>
                </c:pt>
                <c:pt idx="2">
                  <c:v>2.74</c:v>
                </c:pt>
                <c:pt idx="3">
                  <c:v>2.9499999999999997</c:v>
                </c:pt>
                <c:pt idx="4">
                  <c:v>3.17</c:v>
                </c:pt>
                <c:pt idx="5">
                  <c:v>3.3099999999999996</c:v>
                </c:pt>
                <c:pt idx="6">
                  <c:v>3.21</c:v>
                </c:pt>
                <c:pt idx="7">
                  <c:v>2.5299999999999998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6E3-4B76-A249-9C4DC90180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043776"/>
        <c:axId val="58066048"/>
      </c:lineChart>
      <c:catAx>
        <c:axId val="58043776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300" b="1" i="0" baseline="0"/>
            </a:pPr>
            <a:endParaRPr lang="pt-BR"/>
          </a:p>
        </c:txPr>
        <c:crossAx val="58066048"/>
        <c:crosses val="autoZero"/>
        <c:auto val="1"/>
        <c:lblAlgn val="ctr"/>
        <c:lblOffset val="100"/>
        <c:noMultiLvlLbl val="0"/>
      </c:catAx>
      <c:valAx>
        <c:axId val="58066048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 b="1" i="0" baseline="0"/>
            </a:pPr>
            <a:endParaRPr lang="pt-BR"/>
          </a:p>
        </c:txPr>
        <c:crossAx val="580437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66FFFF"/>
              </a:solidFill>
            </a:ln>
          </c:spPr>
          <c:marker>
            <c:symbol val="square"/>
            <c:size val="5"/>
            <c:spPr>
              <a:solidFill>
                <a:schemeClr val="tx1"/>
              </a:solidFill>
              <a:ln>
                <a:solidFill>
                  <a:srgbClr val="66FFFF"/>
                </a:solidFill>
              </a:ln>
            </c:spPr>
          </c:marker>
          <c:dLbls>
            <c:dLbl>
              <c:idx val="0"/>
              <c:layout>
                <c:manualLayout>
                  <c:x val="-3.5353535353535352E-2"/>
                  <c:y val="-5.911056060199685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2,40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6E3-4B76-A249-9C4DC90180B0}"/>
                </c:ext>
              </c:extLst>
            </c:dLbl>
            <c:dLbl>
              <c:idx val="1"/>
              <c:layout>
                <c:manualLayout>
                  <c:x val="-4.7979797979797983E-2"/>
                  <c:y val="-4.4332920451497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E3-4B76-A249-9C4DC90180B0}"/>
                </c:ext>
              </c:extLst>
            </c:dLbl>
            <c:dLbl>
              <c:idx val="2"/>
              <c:layout>
                <c:manualLayout>
                  <c:x val="-5.808080808080808E-2"/>
                  <c:y val="-4.4332920451497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6E3-4B76-A249-9C4DC90180B0}"/>
                </c:ext>
              </c:extLst>
            </c:dLbl>
            <c:dLbl>
              <c:idx val="3"/>
              <c:layout>
                <c:manualLayout>
                  <c:x val="-4.5454545454545463E-2"/>
                  <c:y val="-5.541615056437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E3-4B76-A249-9C4DC90180B0}"/>
                </c:ext>
              </c:extLst>
            </c:dLbl>
            <c:dLbl>
              <c:idx val="4"/>
              <c:layout>
                <c:manualLayout>
                  <c:x val="-4.7979797979797983E-2"/>
                  <c:y val="-4.4332920451497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6E3-4B76-A249-9C4DC90180B0}"/>
                </c:ext>
              </c:extLst>
            </c:dLbl>
            <c:dLbl>
              <c:idx val="5"/>
              <c:layout>
                <c:manualLayout>
                  <c:x val="-3.7878787878787887E-2"/>
                  <c:y val="-2.5860870263373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6E3-4B76-A249-9C4DC90180B0}"/>
                </c:ext>
              </c:extLst>
            </c:dLbl>
            <c:dLbl>
              <c:idx val="6"/>
              <c:layout>
                <c:manualLayout>
                  <c:x val="-1.5151515151515155E-2"/>
                  <c:y val="-2.9555280300998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6E3-4B76-A249-9C4DC90180B0}"/>
                </c:ext>
              </c:extLst>
            </c:dLbl>
            <c:dLbl>
              <c:idx val="7"/>
              <c:layout>
                <c:manualLayout>
                  <c:x val="-2.0202020202020207E-2"/>
                  <c:y val="-4.8027330489122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6E3-4B76-A249-9C4DC90180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Plan1!$E$163:$E$170</c:f>
              <c:numCache>
                <c:formatCode>0%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</c:numCache>
            </c:numRef>
          </c:cat>
          <c:val>
            <c:numRef>
              <c:f>Plan1!$F$163:$F$170</c:f>
              <c:numCache>
                <c:formatCode>General</c:formatCode>
                <c:ptCount val="8"/>
                <c:pt idx="0">
                  <c:v>2.4</c:v>
                </c:pt>
                <c:pt idx="1">
                  <c:v>2.56</c:v>
                </c:pt>
                <c:pt idx="2">
                  <c:v>2.74</c:v>
                </c:pt>
                <c:pt idx="3">
                  <c:v>2.9499999999999997</c:v>
                </c:pt>
                <c:pt idx="4">
                  <c:v>3.17</c:v>
                </c:pt>
                <c:pt idx="5">
                  <c:v>3.3099999999999996</c:v>
                </c:pt>
                <c:pt idx="6">
                  <c:v>3.21</c:v>
                </c:pt>
                <c:pt idx="7">
                  <c:v>2.5299999999999998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6E3-4B76-A249-9C4DC90180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043776"/>
        <c:axId val="58066048"/>
      </c:lineChart>
      <c:catAx>
        <c:axId val="58043776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300" b="1" i="0" baseline="0"/>
            </a:pPr>
            <a:endParaRPr lang="pt-BR"/>
          </a:p>
        </c:txPr>
        <c:crossAx val="58066048"/>
        <c:crosses val="autoZero"/>
        <c:auto val="1"/>
        <c:lblAlgn val="ctr"/>
        <c:lblOffset val="100"/>
        <c:noMultiLvlLbl val="0"/>
      </c:catAx>
      <c:valAx>
        <c:axId val="58066048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 b="1" i="0" baseline="0"/>
            </a:pPr>
            <a:endParaRPr lang="pt-BR"/>
          </a:p>
        </c:txPr>
        <c:crossAx val="580437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66FFFF"/>
              </a:solidFill>
            </a:ln>
          </c:spPr>
          <c:marker>
            <c:symbol val="square"/>
            <c:size val="5"/>
            <c:spPr>
              <a:solidFill>
                <a:schemeClr val="tx1"/>
              </a:solidFill>
              <a:ln>
                <a:solidFill>
                  <a:srgbClr val="66FFFF"/>
                </a:solidFill>
              </a:ln>
            </c:spPr>
          </c:marker>
          <c:dLbls>
            <c:dLbl>
              <c:idx val="0"/>
              <c:layout>
                <c:manualLayout>
                  <c:x val="-6.4458066018458771E-2"/>
                  <c:y val="-4.771092225910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50C-4FAE-B2B6-9C024B2AF34A}"/>
                </c:ext>
              </c:extLst>
            </c:dLbl>
            <c:dLbl>
              <c:idx val="1"/>
              <c:layout>
                <c:manualLayout>
                  <c:x val="-6.9614711299935475E-2"/>
                  <c:y val="-4.4302999240596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0C-4FAE-B2B6-9C024B2AF34A}"/>
                </c:ext>
              </c:extLst>
            </c:dLbl>
            <c:dLbl>
              <c:idx val="2"/>
              <c:layout>
                <c:manualLayout>
                  <c:x val="-6.9614711299935475E-2"/>
                  <c:y val="-4.771092225910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0C-4FAE-B2B6-9C024B2AF34A}"/>
                </c:ext>
              </c:extLst>
            </c:dLbl>
            <c:dLbl>
              <c:idx val="3"/>
              <c:layout>
                <c:manualLayout>
                  <c:x val="-6.1879743377720398E-2"/>
                  <c:y val="-4.0895076222089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0C-4FAE-B2B6-9C024B2AF34A}"/>
                </c:ext>
              </c:extLst>
            </c:dLbl>
            <c:dLbl>
              <c:idx val="4"/>
              <c:layout>
                <c:manualLayout>
                  <c:x val="-4.6409807533290305E-2"/>
                  <c:y val="-4.771092225910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50C-4FAE-B2B6-9C024B2AF34A}"/>
                </c:ext>
              </c:extLst>
            </c:dLbl>
            <c:dLbl>
              <c:idx val="5"/>
              <c:layout>
                <c:manualLayout>
                  <c:x val="-2.3204903766645159E-2"/>
                  <c:y val="-4.771092225910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0C-4FAE-B2B6-9C024B2AF34A}"/>
                </c:ext>
              </c:extLst>
            </c:dLbl>
            <c:dLbl>
              <c:idx val="7"/>
              <c:layout>
                <c:manualLayout>
                  <c:x val="0"/>
                  <c:y val="-3.4079230185074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50C-4FAE-B2B6-9C024B2AF3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Plan1!$E$146:$E$153</c:f>
              <c:numCache>
                <c:formatCode>0%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</c:numCache>
            </c:numRef>
          </c:cat>
          <c:val>
            <c:numRef>
              <c:f>Plan1!$F$146:$F$153</c:f>
              <c:numCache>
                <c:formatCode>0.00</c:formatCode>
                <c:ptCount val="8"/>
                <c:pt idx="0">
                  <c:v>20</c:v>
                </c:pt>
                <c:pt idx="1">
                  <c:v>20.983606557377041</c:v>
                </c:pt>
                <c:pt idx="2">
                  <c:v>21.746031746031743</c:v>
                </c:pt>
                <c:pt idx="3">
                  <c:v>22.348484848484844</c:v>
                </c:pt>
                <c:pt idx="4">
                  <c:v>22.642857142857142</c:v>
                </c:pt>
                <c:pt idx="5">
                  <c:v>21.776315789473685</c:v>
                </c:pt>
                <c:pt idx="6">
                  <c:v>19.107142857142851</c:v>
                </c:pt>
                <c:pt idx="7">
                  <c:v>13.177083333333332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50C-4FAE-B2B6-9C024B2AF3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936128"/>
        <c:axId val="58003456"/>
      </c:lineChart>
      <c:catAx>
        <c:axId val="57936128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300" b="1" i="0" baseline="0"/>
            </a:pPr>
            <a:endParaRPr lang="pt-BR"/>
          </a:p>
        </c:txPr>
        <c:crossAx val="58003456"/>
        <c:crosses val="autoZero"/>
        <c:auto val="1"/>
        <c:lblAlgn val="ctr"/>
        <c:lblOffset val="100"/>
        <c:noMultiLvlLbl val="0"/>
      </c:catAx>
      <c:valAx>
        <c:axId val="58003456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300" b="1" i="0" baseline="0"/>
            </a:pPr>
            <a:endParaRPr lang="pt-BR"/>
          </a:p>
        </c:txPr>
        <c:crossAx val="579361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06/09/2020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06/09/2020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06/09/2020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06/09/2020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06/09/2020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06/09/2020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06/09/2020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06/09/2020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06/09/2020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06/09/2020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06/09/2020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F6589-9362-4294-8072-328A12ADE786}" type="datetimeFigureOut">
              <a:rPr lang="pt-BR" smtClean="0"/>
              <a:pPr/>
              <a:t>06/09/2020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pn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2.jpeg"/><Relationship Id="rId7" Type="http://schemas.openxmlformats.org/officeDocument/2006/relationships/image" Target="../media/image8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Relationship Id="rId9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CF6DC6F-0AE3-438B-8D96-94F31C66A529}"/>
              </a:ext>
            </a:extLst>
          </p:cNvPr>
          <p:cNvSpPr txBox="1"/>
          <p:nvPr/>
        </p:nvSpPr>
        <p:spPr>
          <a:xfrm>
            <a:off x="933512" y="1345509"/>
            <a:ext cx="7176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RAD1304 - Administração Financeira II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F3FC2D9-B1BA-4A72-AF1F-B57D73CB5C1B}"/>
              </a:ext>
            </a:extLst>
          </p:cNvPr>
          <p:cNvSpPr txBox="1"/>
          <p:nvPr/>
        </p:nvSpPr>
        <p:spPr>
          <a:xfrm>
            <a:off x="1693408" y="2557836"/>
            <a:ext cx="575718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Estrutura de Capital e</a:t>
            </a:r>
          </a:p>
          <a:p>
            <a:pPr algn="ctr"/>
            <a:r>
              <a:rPr lang="pt-BR" sz="32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Fontes de Financiamento de Longo Prazo</a:t>
            </a:r>
          </a:p>
          <a:p>
            <a:pPr algn="ctr"/>
            <a:endParaRPr lang="pt-BR" sz="5400" dirty="0">
              <a:solidFill>
                <a:srgbClr val="002060"/>
              </a:solidFill>
            </a:endParaRPr>
          </a:p>
          <a:p>
            <a:pPr algn="ctr"/>
            <a:r>
              <a:rPr lang="pt-BR" dirty="0"/>
              <a:t>Prof. Dr. Tabajara Pimenta Junior</a:t>
            </a:r>
          </a:p>
          <a:p>
            <a:pPr algn="ctr"/>
            <a:r>
              <a:rPr lang="pt-BR" dirty="0"/>
              <a:t>FEA-RP/USP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09119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14">
            <a:extLst>
              <a:ext uri="{FF2B5EF4-FFF2-40B4-BE49-F238E27FC236}">
                <a16:creationId xmlns:a16="http://schemas.microsoft.com/office/drawing/2014/main" id="{E2F3E7C7-CBF9-4E8A-9B4F-79901349F97C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9" name="Grupo 115">
              <a:extLst>
                <a:ext uri="{FF2B5EF4-FFF2-40B4-BE49-F238E27FC236}">
                  <a16:creationId xmlns:a16="http://schemas.microsoft.com/office/drawing/2014/main" id="{2177A3C7-107A-4652-B5A7-AB772057E086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CF198460-36BD-4916-AAC7-31489225DE50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E18942E2-7BF7-4B3F-8CF7-F5E9BC0C94C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03097213-FA12-42B1-B8B4-DFF8138990E4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sp>
        <p:nvSpPr>
          <p:cNvPr id="13" name="Retângulo 12">
            <a:extLst>
              <a:ext uri="{FF2B5EF4-FFF2-40B4-BE49-F238E27FC236}">
                <a16:creationId xmlns:a16="http://schemas.microsoft.com/office/drawing/2014/main" id="{8A15963D-8371-4313-9578-82532CB4D1B4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AC4F2D69-6462-4D01-8D15-67E225567D3F}"/>
              </a:ext>
            </a:extLst>
          </p:cNvPr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BE82BC3-9D5F-461B-9F7D-5E024A99D03A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9</a:t>
            </a:r>
          </a:p>
        </p:txBody>
      </p:sp>
      <p:grpSp>
        <p:nvGrpSpPr>
          <p:cNvPr id="16" name="Grupo 25">
            <a:extLst>
              <a:ext uri="{FF2B5EF4-FFF2-40B4-BE49-F238E27FC236}">
                <a16:creationId xmlns:a16="http://schemas.microsoft.com/office/drawing/2014/main" id="{246807FC-921C-4236-8BB7-95C47151FDF3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17" name="Grupo 36">
              <a:extLst>
                <a:ext uri="{FF2B5EF4-FFF2-40B4-BE49-F238E27FC236}">
                  <a16:creationId xmlns:a16="http://schemas.microsoft.com/office/drawing/2014/main" id="{3E99DA42-BC99-484C-BA3A-E74D98B30249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1" name="Retângulo 20">
                <a:extLst>
                  <a:ext uri="{FF2B5EF4-FFF2-40B4-BE49-F238E27FC236}">
                    <a16:creationId xmlns:a16="http://schemas.microsoft.com/office/drawing/2014/main" id="{907BD74A-9DF2-43D8-BC07-A601B9F579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E05637DE-99F8-48B7-9C10-A99F384D7FA5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18" name="Grupo 113">
              <a:extLst>
                <a:ext uri="{FF2B5EF4-FFF2-40B4-BE49-F238E27FC236}">
                  <a16:creationId xmlns:a16="http://schemas.microsoft.com/office/drawing/2014/main" id="{1FC82E96-DDBF-44A7-B0AB-45E3F3379C8A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1D2754B4-0931-481F-A455-0F744AF89E19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D5DFA8E2-4432-4837-A0E0-D353796463FA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3" name="Elipse 22">
            <a:extLst>
              <a:ext uri="{FF2B5EF4-FFF2-40B4-BE49-F238E27FC236}">
                <a16:creationId xmlns:a16="http://schemas.microsoft.com/office/drawing/2014/main" id="{2728070B-7E7B-4231-8CAF-A36304C88CDD}"/>
              </a:ext>
            </a:extLst>
          </p:cNvPr>
          <p:cNvSpPr/>
          <p:nvPr/>
        </p:nvSpPr>
        <p:spPr>
          <a:xfrm>
            <a:off x="967404" y="2027920"/>
            <a:ext cx="3359222" cy="32674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Text Box 1036">
            <a:extLst>
              <a:ext uri="{FF2B5EF4-FFF2-40B4-BE49-F238E27FC236}">
                <a16:creationId xmlns:a16="http://schemas.microsoft.com/office/drawing/2014/main" id="{FE048CE0-99AE-48F4-B176-D11F9BF82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3276" y="3698959"/>
            <a:ext cx="1462305" cy="64633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b="1" dirty="0"/>
              <a:t>Banco Coordenador</a:t>
            </a:r>
          </a:p>
        </p:txBody>
      </p:sp>
      <p:sp>
        <p:nvSpPr>
          <p:cNvPr id="25" name="Text Box 1039">
            <a:extLst>
              <a:ext uri="{FF2B5EF4-FFF2-40B4-BE49-F238E27FC236}">
                <a16:creationId xmlns:a16="http://schemas.microsoft.com/office/drawing/2014/main" id="{6A266CA7-40F4-4FED-B402-76948B950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85" y="3622015"/>
            <a:ext cx="1219200" cy="3693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b="1" dirty="0"/>
              <a:t>Empresa</a:t>
            </a:r>
          </a:p>
        </p:txBody>
      </p:sp>
      <p:sp>
        <p:nvSpPr>
          <p:cNvPr id="26" name="Text Box 1046">
            <a:extLst>
              <a:ext uri="{FF2B5EF4-FFF2-40B4-BE49-F238E27FC236}">
                <a16:creationId xmlns:a16="http://schemas.microsoft.com/office/drawing/2014/main" id="{FA416750-7C44-4089-A9F4-A660D705F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2996" y="5906775"/>
            <a:ext cx="1676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 dirty="0"/>
              <a:t>Investidores</a:t>
            </a:r>
          </a:p>
        </p:txBody>
      </p:sp>
      <p:sp>
        <p:nvSpPr>
          <p:cNvPr id="27" name="Text Box 1054">
            <a:extLst>
              <a:ext uri="{FF2B5EF4-FFF2-40B4-BE49-F238E27FC236}">
                <a16:creationId xmlns:a16="http://schemas.microsoft.com/office/drawing/2014/main" id="{DDED9B00-7B31-4251-9860-2872867AD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7913" y="2183961"/>
            <a:ext cx="17014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 dirty="0"/>
              <a:t>Investidores Institucionais</a:t>
            </a:r>
          </a:p>
        </p:txBody>
      </p:sp>
      <p:sp>
        <p:nvSpPr>
          <p:cNvPr id="28" name="Text Box 1059">
            <a:extLst>
              <a:ext uri="{FF2B5EF4-FFF2-40B4-BE49-F238E27FC236}">
                <a16:creationId xmlns:a16="http://schemas.microsoft.com/office/drawing/2014/main" id="{79C46FE7-3E52-48A2-832D-520B9FFF6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9491" y="4113837"/>
            <a:ext cx="1600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1600" b="1" dirty="0"/>
              <a:t>Investidores Qualificados</a:t>
            </a:r>
          </a:p>
        </p:txBody>
      </p:sp>
      <p:sp>
        <p:nvSpPr>
          <p:cNvPr id="29" name="Text Box 1072">
            <a:extLst>
              <a:ext uri="{FF2B5EF4-FFF2-40B4-BE49-F238E27FC236}">
                <a16:creationId xmlns:a16="http://schemas.microsoft.com/office/drawing/2014/main" id="{3E6CCC66-8091-440E-A667-6A2D0773F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0801" y="1395935"/>
            <a:ext cx="33592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400" b="1" dirty="0">
                <a:cs typeface="Arial" charset="0"/>
              </a:rPr>
              <a:t>Mercado Primário </a:t>
            </a:r>
          </a:p>
        </p:txBody>
      </p:sp>
      <p:pic>
        <p:nvPicPr>
          <p:cNvPr id="30" name="Picture 1026" descr="http://t1.gstatic.com/images?q=tbn:ANd9GcRKLU-huFlREdoGJPS5hb86i4BZZtzmmqJjEA1wMUKbaYYYxRo&amp;t=1&amp;h=185&amp;w=200&amp;usg=__UwPuF8QRB0KEkpIvL04gQhfgsM8=">
            <a:extLst>
              <a:ext uri="{FF2B5EF4-FFF2-40B4-BE49-F238E27FC236}">
                <a16:creationId xmlns:a16="http://schemas.microsoft.com/office/drawing/2014/main" id="{663FBB32-F14D-4E8B-AB62-5635878F6B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6304" y="1184701"/>
            <a:ext cx="347340" cy="32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1032" descr="http://trcs.wikispaces.com/file/view/money_clipart_banknote.gif/30214275/money_clipart_banknote.gif">
            <a:extLst>
              <a:ext uri="{FF2B5EF4-FFF2-40B4-BE49-F238E27FC236}">
                <a16:creationId xmlns:a16="http://schemas.microsoft.com/office/drawing/2014/main" id="{61EFE19B-8AED-4DBB-88F0-75B7482E9B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8030" y="1692623"/>
            <a:ext cx="397145" cy="278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8" descr="http://www.iconshock.com/img_jpg/SUPERVISTA/accounting/jpg/256/company_icon.jpg">
            <a:extLst>
              <a:ext uri="{FF2B5EF4-FFF2-40B4-BE49-F238E27FC236}">
                <a16:creationId xmlns:a16="http://schemas.microsoft.com/office/drawing/2014/main" id="{EB501FD5-1F87-4755-9A39-E0E51B967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l="20672" r="11407" b="5501"/>
          <a:stretch>
            <a:fillRect/>
          </a:stretch>
        </p:blipFill>
        <p:spPr bwMode="auto">
          <a:xfrm>
            <a:off x="4212309" y="2562444"/>
            <a:ext cx="746062" cy="1038000"/>
          </a:xfrm>
          <a:prstGeom prst="rect">
            <a:avLst/>
          </a:prstGeom>
          <a:noFill/>
        </p:spPr>
      </p:pic>
      <p:pic>
        <p:nvPicPr>
          <p:cNvPr id="33" name="Picture 10" descr="http://www.controlpanel.com.br/painel/admin/panel/eJornal/fotoJornal/125365/g/slides_152.gif">
            <a:extLst>
              <a:ext uri="{FF2B5EF4-FFF2-40B4-BE49-F238E27FC236}">
                <a16:creationId xmlns:a16="http://schemas.microsoft.com/office/drawing/2014/main" id="{A815F14C-94CB-4410-8D6F-E9EAA7D6F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69897" y="1818901"/>
            <a:ext cx="1080759" cy="600830"/>
          </a:xfrm>
          <a:prstGeom prst="rect">
            <a:avLst/>
          </a:prstGeom>
          <a:noFill/>
        </p:spPr>
      </p:pic>
      <p:grpSp>
        <p:nvGrpSpPr>
          <p:cNvPr id="34" name="Grupo 54">
            <a:extLst>
              <a:ext uri="{FF2B5EF4-FFF2-40B4-BE49-F238E27FC236}">
                <a16:creationId xmlns:a16="http://schemas.microsoft.com/office/drawing/2014/main" id="{A36F39D0-E06A-4E7E-988B-A9FD9B194ABD}"/>
              </a:ext>
            </a:extLst>
          </p:cNvPr>
          <p:cNvGrpSpPr/>
          <p:nvPr/>
        </p:nvGrpSpPr>
        <p:grpSpPr>
          <a:xfrm>
            <a:off x="1763255" y="2996951"/>
            <a:ext cx="1666478" cy="1296467"/>
            <a:chOff x="2771800" y="2852936"/>
            <a:chExt cx="1666478" cy="1296467"/>
          </a:xfrm>
        </p:grpSpPr>
        <p:pic>
          <p:nvPicPr>
            <p:cNvPr id="35" name="Picture 1026" descr="http://t1.gstatic.com/images?q=tbn:ANd9GcRKLU-huFlREdoGJPS5hb86i4BZZtzmmqJjEA1wMUKbaYYYxRo&amp;t=1&amp;h=185&amp;w=200&amp;usg=__UwPuF8QRB0KEkpIvL04gQhfgsM8=">
              <a:extLst>
                <a:ext uri="{FF2B5EF4-FFF2-40B4-BE49-F238E27FC236}">
                  <a16:creationId xmlns:a16="http://schemas.microsoft.com/office/drawing/2014/main" id="{0627DC65-0D79-4261-8152-BDC5D33377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15816" y="2852936"/>
              <a:ext cx="465936" cy="4316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" name="Picture 1032" descr="http://trcs.wikispaces.com/file/view/money_clipart_banknote.gif/30214275/money_clipart_banknote.gif">
              <a:extLst>
                <a:ext uri="{FF2B5EF4-FFF2-40B4-BE49-F238E27FC236}">
                  <a16:creationId xmlns:a16="http://schemas.microsoft.com/office/drawing/2014/main" id="{C6C6BDF1-AA57-4D72-AD4D-0EB91279E9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43808" y="3788717"/>
              <a:ext cx="514350" cy="360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1032" descr="http://trcs.wikispaces.com/file/view/money_clipart_banknote.gif/30214275/money_clipart_banknote.gif">
              <a:extLst>
                <a:ext uri="{FF2B5EF4-FFF2-40B4-BE49-F238E27FC236}">
                  <a16:creationId xmlns:a16="http://schemas.microsoft.com/office/drawing/2014/main" id="{25152337-78E8-458D-B595-167B3B3B8B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23928" y="3789040"/>
              <a:ext cx="514350" cy="360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" name="Picture 1032" descr="http://trcs.wikispaces.com/file/view/money_clipart_banknote.gif/30214275/money_clipart_banknote.gif">
              <a:extLst>
                <a:ext uri="{FF2B5EF4-FFF2-40B4-BE49-F238E27FC236}">
                  <a16:creationId xmlns:a16="http://schemas.microsoft.com/office/drawing/2014/main" id="{5A5A4FFD-A594-44FB-A908-C31C405443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19872" y="3789040"/>
              <a:ext cx="514350" cy="360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9" name="Conector de seta reta 48">
              <a:extLst>
                <a:ext uri="{FF2B5EF4-FFF2-40B4-BE49-F238E27FC236}">
                  <a16:creationId xmlns:a16="http://schemas.microsoft.com/office/drawing/2014/main" id="{B0F03E6D-8E4F-49DA-8E66-872884376801}"/>
                </a:ext>
              </a:extLst>
            </p:cNvPr>
            <p:cNvCxnSpPr/>
            <p:nvPr/>
          </p:nvCxnSpPr>
          <p:spPr>
            <a:xfrm flipH="1">
              <a:off x="2771800" y="3645024"/>
              <a:ext cx="165618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de seta reta 49">
              <a:extLst>
                <a:ext uri="{FF2B5EF4-FFF2-40B4-BE49-F238E27FC236}">
                  <a16:creationId xmlns:a16="http://schemas.microsoft.com/office/drawing/2014/main" id="{695A2E64-C3F9-4C0A-89CF-0CF0C4A6D4C4}"/>
                </a:ext>
              </a:extLst>
            </p:cNvPr>
            <p:cNvCxnSpPr/>
            <p:nvPr/>
          </p:nvCxnSpPr>
          <p:spPr>
            <a:xfrm flipV="1">
              <a:off x="2771800" y="3356992"/>
              <a:ext cx="1647800" cy="838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1" name="Picture 1026" descr="http://t1.gstatic.com/images?q=tbn:ANd9GcRKLU-huFlREdoGJPS5hb86i4BZZtzmmqJjEA1wMUKbaYYYxRo&amp;t=1&amp;h=185&amp;w=200&amp;usg=__UwPuF8QRB0KEkpIvL04gQhfgsM8=">
              <a:extLst>
                <a:ext uri="{FF2B5EF4-FFF2-40B4-BE49-F238E27FC236}">
                  <a16:creationId xmlns:a16="http://schemas.microsoft.com/office/drawing/2014/main" id="{56FFB3AD-1C78-465E-8C23-F2B6B01653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85984" y="2852936"/>
              <a:ext cx="465936" cy="4316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1026" descr="http://t1.gstatic.com/images?q=tbn:ANd9GcRKLU-huFlREdoGJPS5hb86i4BZZtzmmqJjEA1wMUKbaYYYxRo&amp;t=1&amp;h=185&amp;w=200&amp;usg=__UwPuF8QRB0KEkpIvL04gQhfgsM8=">
              <a:extLst>
                <a:ext uri="{FF2B5EF4-FFF2-40B4-BE49-F238E27FC236}">
                  <a16:creationId xmlns:a16="http://schemas.microsoft.com/office/drawing/2014/main" id="{75C0C050-9620-4AC5-8A1F-0D89831705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90040" y="2852936"/>
              <a:ext cx="465936" cy="4316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3" name="Picture 12" descr="http://2.bp.blogspot.com/-9EQRAk3_ExI/TWGUlQKYdMI/AAAAAAAAAAQ/UK8DDkUC5zA/s1600/amigos+-+investidores.jpg">
            <a:extLst>
              <a:ext uri="{FF2B5EF4-FFF2-40B4-BE49-F238E27FC236}">
                <a16:creationId xmlns:a16="http://schemas.microsoft.com/office/drawing/2014/main" id="{D6291174-6F2B-46FF-87BE-0C6BE02D2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85592" y="5089533"/>
            <a:ext cx="985517" cy="839929"/>
          </a:xfrm>
          <a:prstGeom prst="rect">
            <a:avLst/>
          </a:prstGeom>
          <a:noFill/>
        </p:spPr>
      </p:pic>
      <p:grpSp>
        <p:nvGrpSpPr>
          <p:cNvPr id="62" name="Agrupar 61">
            <a:extLst>
              <a:ext uri="{FF2B5EF4-FFF2-40B4-BE49-F238E27FC236}">
                <a16:creationId xmlns:a16="http://schemas.microsoft.com/office/drawing/2014/main" id="{CCCF3BD7-44A9-4270-B030-8F5D7F582234}"/>
              </a:ext>
            </a:extLst>
          </p:cNvPr>
          <p:cNvGrpSpPr/>
          <p:nvPr/>
        </p:nvGrpSpPr>
        <p:grpSpPr>
          <a:xfrm>
            <a:off x="7530319" y="3119425"/>
            <a:ext cx="1059687" cy="1036427"/>
            <a:chOff x="7515859" y="3180197"/>
            <a:chExt cx="1237620" cy="1036427"/>
          </a:xfrm>
        </p:grpSpPr>
        <p:sp>
          <p:nvSpPr>
            <p:cNvPr id="61" name="Retângulo 60">
              <a:extLst>
                <a:ext uri="{FF2B5EF4-FFF2-40B4-BE49-F238E27FC236}">
                  <a16:creationId xmlns:a16="http://schemas.microsoft.com/office/drawing/2014/main" id="{3BC31517-6A9C-4C27-9A25-0F3ADCB4E00A}"/>
                </a:ext>
              </a:extLst>
            </p:cNvPr>
            <p:cNvSpPr/>
            <p:nvPr/>
          </p:nvSpPr>
          <p:spPr>
            <a:xfrm>
              <a:off x="7515859" y="3180197"/>
              <a:ext cx="1237620" cy="103642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grpSp>
          <p:nvGrpSpPr>
            <p:cNvPr id="2" name="Agrupar 1">
              <a:extLst>
                <a:ext uri="{FF2B5EF4-FFF2-40B4-BE49-F238E27FC236}">
                  <a16:creationId xmlns:a16="http://schemas.microsoft.com/office/drawing/2014/main" id="{70C2D5CB-E4C5-4574-B2AA-853886F3CE37}"/>
                </a:ext>
              </a:extLst>
            </p:cNvPr>
            <p:cNvGrpSpPr/>
            <p:nvPr/>
          </p:nvGrpSpPr>
          <p:grpSpPr>
            <a:xfrm>
              <a:off x="7615106" y="3267567"/>
              <a:ext cx="1039127" cy="861687"/>
              <a:chOff x="7544197" y="3237311"/>
              <a:chExt cx="1155060" cy="861687"/>
            </a:xfrm>
          </p:grpSpPr>
          <p:pic>
            <p:nvPicPr>
              <p:cNvPr id="44" name="Picture 18" descr="http://t1.gstatic.com/images?q=tbn:ANd9GcTf1HTIp-1n9cDFyS8Lk26GmT-La0e5UaGahDQvGZYMyqAv3gh5">
                <a:extLst>
                  <a:ext uri="{FF2B5EF4-FFF2-40B4-BE49-F238E27FC236}">
                    <a16:creationId xmlns:a16="http://schemas.microsoft.com/office/drawing/2014/main" id="{9A59EB3B-2768-44DD-95F6-BD8DA112661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7544419" y="3237311"/>
                <a:ext cx="1154838" cy="861687"/>
              </a:xfrm>
              <a:prstGeom prst="rect">
                <a:avLst/>
              </a:prstGeom>
              <a:noFill/>
            </p:spPr>
          </p:pic>
          <p:pic>
            <p:nvPicPr>
              <p:cNvPr id="45" name="Picture 14" descr="http://i.telegraph.co.uk/multimedia/archive/01459/warren_buffett_1459450c.jpg">
                <a:extLst>
                  <a:ext uri="{FF2B5EF4-FFF2-40B4-BE49-F238E27FC236}">
                    <a16:creationId xmlns:a16="http://schemas.microsoft.com/office/drawing/2014/main" id="{113F4A26-167D-4DC7-AE11-26F516DA472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 l="46017"/>
              <a:stretch>
                <a:fillRect/>
              </a:stretch>
            </p:blipFill>
            <p:spPr bwMode="auto">
              <a:xfrm>
                <a:off x="7544197" y="3237311"/>
                <a:ext cx="717515" cy="832160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63" name="Agrupar 62">
            <a:extLst>
              <a:ext uri="{FF2B5EF4-FFF2-40B4-BE49-F238E27FC236}">
                <a16:creationId xmlns:a16="http://schemas.microsoft.com/office/drawing/2014/main" id="{49CB4A4D-74F2-40D1-9113-57AA81658F5B}"/>
              </a:ext>
            </a:extLst>
          </p:cNvPr>
          <p:cNvGrpSpPr/>
          <p:nvPr/>
        </p:nvGrpSpPr>
        <p:grpSpPr>
          <a:xfrm>
            <a:off x="7515859" y="1178461"/>
            <a:ext cx="1067465" cy="1048544"/>
            <a:chOff x="7515859" y="1114961"/>
            <a:chExt cx="1067465" cy="1048544"/>
          </a:xfrm>
        </p:grpSpPr>
        <p:sp>
          <p:nvSpPr>
            <p:cNvPr id="60" name="Retângulo 59">
              <a:extLst>
                <a:ext uri="{FF2B5EF4-FFF2-40B4-BE49-F238E27FC236}">
                  <a16:creationId xmlns:a16="http://schemas.microsoft.com/office/drawing/2014/main" id="{B2BB21AD-25EF-451C-ACA9-76F801925A8B}"/>
                </a:ext>
              </a:extLst>
            </p:cNvPr>
            <p:cNvSpPr/>
            <p:nvPr/>
          </p:nvSpPr>
          <p:spPr>
            <a:xfrm>
              <a:off x="7515859" y="1114961"/>
              <a:ext cx="1067465" cy="1048544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46" name="Picture 22" descr="http://www.boma.org/awards/360-program/case-studies/PublishingImages/DENVER-FINANCIAL-CENTER-BUILDING247x300.jpg">
              <a:extLst>
                <a:ext uri="{FF2B5EF4-FFF2-40B4-BE49-F238E27FC236}">
                  <a16:creationId xmlns:a16="http://schemas.microsoft.com/office/drawing/2014/main" id="{9E013144-3B5E-4E06-A8AA-D1512B057F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646957" y="1202698"/>
              <a:ext cx="805268" cy="873070"/>
            </a:xfrm>
            <a:prstGeom prst="rect">
              <a:avLst/>
            </a:prstGeom>
            <a:noFill/>
          </p:spPr>
        </p:pic>
      </p:grpSp>
      <p:cxnSp>
        <p:nvCxnSpPr>
          <p:cNvPr id="47" name="Conector reto 46">
            <a:extLst>
              <a:ext uri="{FF2B5EF4-FFF2-40B4-BE49-F238E27FC236}">
                <a16:creationId xmlns:a16="http://schemas.microsoft.com/office/drawing/2014/main" id="{B4A5F8B9-5740-40C6-87F6-D824DBD19153}"/>
              </a:ext>
            </a:extLst>
          </p:cNvPr>
          <p:cNvCxnSpPr>
            <a:cxnSpLocks/>
          </p:cNvCxnSpPr>
          <p:nvPr/>
        </p:nvCxnSpPr>
        <p:spPr>
          <a:xfrm flipH="1">
            <a:off x="6382681" y="1601735"/>
            <a:ext cx="21161" cy="39062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>
            <a:extLst>
              <a:ext uri="{FF2B5EF4-FFF2-40B4-BE49-F238E27FC236}">
                <a16:creationId xmlns:a16="http://schemas.microsoft.com/office/drawing/2014/main" id="{79DF1BAA-E4F0-4A3B-97B1-8EB25CA3B92E}"/>
              </a:ext>
            </a:extLst>
          </p:cNvPr>
          <p:cNvCxnSpPr/>
          <p:nvPr/>
        </p:nvCxnSpPr>
        <p:spPr>
          <a:xfrm>
            <a:off x="6405572" y="1610507"/>
            <a:ext cx="8640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>
            <a:extLst>
              <a:ext uri="{FF2B5EF4-FFF2-40B4-BE49-F238E27FC236}">
                <a16:creationId xmlns:a16="http://schemas.microsoft.com/office/drawing/2014/main" id="{8AFA203D-E143-4565-B674-219DD28608E1}"/>
              </a:ext>
            </a:extLst>
          </p:cNvPr>
          <p:cNvCxnSpPr/>
          <p:nvPr/>
        </p:nvCxnSpPr>
        <p:spPr>
          <a:xfrm>
            <a:off x="6405572" y="5503379"/>
            <a:ext cx="8640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>
            <a:extLst>
              <a:ext uri="{FF2B5EF4-FFF2-40B4-BE49-F238E27FC236}">
                <a16:creationId xmlns:a16="http://schemas.microsoft.com/office/drawing/2014/main" id="{A1E0819A-B288-4910-A18E-EB9C899457E0}"/>
              </a:ext>
            </a:extLst>
          </p:cNvPr>
          <p:cNvCxnSpPr/>
          <p:nvPr/>
        </p:nvCxnSpPr>
        <p:spPr>
          <a:xfrm>
            <a:off x="6418272" y="3643747"/>
            <a:ext cx="8640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to 50">
            <a:extLst>
              <a:ext uri="{FF2B5EF4-FFF2-40B4-BE49-F238E27FC236}">
                <a16:creationId xmlns:a16="http://schemas.microsoft.com/office/drawing/2014/main" id="{F71D496D-6512-4B46-BC75-58E97B5680DA}"/>
              </a:ext>
            </a:extLst>
          </p:cNvPr>
          <p:cNvCxnSpPr/>
          <p:nvPr/>
        </p:nvCxnSpPr>
        <p:spPr>
          <a:xfrm>
            <a:off x="5554176" y="3643747"/>
            <a:ext cx="8640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1026" descr="http://t1.gstatic.com/images?q=tbn:ANd9GcRKLU-huFlREdoGJPS5hb86i4BZZtzmmqJjEA1wMUKbaYYYxRo&amp;t=1&amp;h=185&amp;w=200&amp;usg=__UwPuF8QRB0KEkpIvL04gQhfgsM8=">
            <a:extLst>
              <a:ext uri="{FF2B5EF4-FFF2-40B4-BE49-F238E27FC236}">
                <a16:creationId xmlns:a16="http://schemas.microsoft.com/office/drawing/2014/main" id="{385F3032-8F56-4057-87A0-08975E50F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1775" y="5129429"/>
            <a:ext cx="325906" cy="30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1026" descr="http://t1.gstatic.com/images?q=tbn:ANd9GcRKLU-huFlREdoGJPS5hb86i4BZZtzmmqJjEA1wMUKbaYYYxRo&amp;t=1&amp;h=185&amp;w=200&amp;usg=__UwPuF8QRB0KEkpIvL04gQhfgsM8=">
            <a:extLst>
              <a:ext uri="{FF2B5EF4-FFF2-40B4-BE49-F238E27FC236}">
                <a16:creationId xmlns:a16="http://schemas.microsoft.com/office/drawing/2014/main" id="{7C3FD01F-FAF7-4EE9-9860-2B4B0FC1A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7465" y="3263301"/>
            <a:ext cx="332916" cy="30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1032" descr="http://trcs.wikispaces.com/file/view/money_clipart_banknote.gif/30214275/money_clipart_banknote.gif">
            <a:extLst>
              <a:ext uri="{FF2B5EF4-FFF2-40B4-BE49-F238E27FC236}">
                <a16:creationId xmlns:a16="http://schemas.microsoft.com/office/drawing/2014/main" id="{4FE5AE7B-E2D3-4DBC-96E3-AFC357391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9844" y="3746260"/>
            <a:ext cx="368032" cy="2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1032" descr="http://trcs.wikispaces.com/file/view/money_clipart_banknote.gif/30214275/money_clipart_banknote.gif">
            <a:extLst>
              <a:ext uri="{FF2B5EF4-FFF2-40B4-BE49-F238E27FC236}">
                <a16:creationId xmlns:a16="http://schemas.microsoft.com/office/drawing/2014/main" id="{C8ACCDCC-4F4A-4C03-A204-A4D49EB4A5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6416" y="5612388"/>
            <a:ext cx="358760" cy="251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Text Box 1039">
            <a:extLst>
              <a:ext uri="{FF2B5EF4-FFF2-40B4-BE49-F238E27FC236}">
                <a16:creationId xmlns:a16="http://schemas.microsoft.com/office/drawing/2014/main" id="{413F847A-1D04-4F06-A0DF-083641B56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242" y="2227005"/>
            <a:ext cx="1219200" cy="86177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</a:pPr>
            <a:r>
              <a:rPr lang="pt-BR" sz="1600" b="1" dirty="0"/>
              <a:t>Corretoras</a:t>
            </a:r>
          </a:p>
          <a:p>
            <a:pPr algn="ctr" eaLnBrk="0" hangingPunct="0">
              <a:spcBef>
                <a:spcPts val="0"/>
              </a:spcBef>
            </a:pPr>
            <a:r>
              <a:rPr lang="pt-BR" sz="1600" b="1" dirty="0" err="1"/>
              <a:t>DTVMs</a:t>
            </a:r>
            <a:endParaRPr lang="pt-BR" sz="1600" b="1" dirty="0"/>
          </a:p>
          <a:p>
            <a:pPr algn="ctr" eaLnBrk="0" hangingPunct="0">
              <a:spcBef>
                <a:spcPts val="0"/>
              </a:spcBef>
            </a:pPr>
            <a:r>
              <a:rPr lang="pt-BR" sz="1600" b="1" dirty="0"/>
              <a:t>Bancos</a:t>
            </a:r>
          </a:p>
        </p:txBody>
      </p:sp>
      <p:sp>
        <p:nvSpPr>
          <p:cNvPr id="57" name="Text Box 1039">
            <a:extLst>
              <a:ext uri="{FF2B5EF4-FFF2-40B4-BE49-F238E27FC236}">
                <a16:creationId xmlns:a16="http://schemas.microsoft.com/office/drawing/2014/main" id="{EB745C21-3CE4-4FA9-8926-97762DA1B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8672" y="4114435"/>
            <a:ext cx="1219200" cy="86177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</a:pPr>
            <a:r>
              <a:rPr lang="pt-BR" sz="1600" b="1" dirty="0"/>
              <a:t>Corretoras</a:t>
            </a:r>
          </a:p>
          <a:p>
            <a:pPr algn="ctr" eaLnBrk="0" hangingPunct="0">
              <a:spcBef>
                <a:spcPts val="0"/>
              </a:spcBef>
            </a:pPr>
            <a:r>
              <a:rPr lang="pt-BR" sz="1600" b="1" dirty="0" err="1"/>
              <a:t>DTVMs</a:t>
            </a:r>
            <a:endParaRPr lang="pt-BR" sz="1600" b="1" dirty="0"/>
          </a:p>
          <a:p>
            <a:pPr algn="ctr" eaLnBrk="0" hangingPunct="0">
              <a:spcBef>
                <a:spcPts val="0"/>
              </a:spcBef>
            </a:pPr>
            <a:r>
              <a:rPr lang="pt-BR" sz="1600" b="1" dirty="0"/>
              <a:t>Bancos</a:t>
            </a:r>
            <a:endParaRPr lang="pt-BR" b="1" dirty="0"/>
          </a:p>
        </p:txBody>
      </p:sp>
      <p:pic>
        <p:nvPicPr>
          <p:cNvPr id="58" name="Picture 4" descr="http://www.firstpointit.com/wp-content/uploads/2014/03/business-icon1.png">
            <a:extLst>
              <a:ext uri="{FF2B5EF4-FFF2-40B4-BE49-F238E27FC236}">
                <a16:creationId xmlns:a16="http://schemas.microsoft.com/office/drawing/2014/main" id="{5907F6BD-ABF1-4D3D-916D-82690BF7C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1824" y="2741650"/>
            <a:ext cx="1163604" cy="838597"/>
          </a:xfrm>
          <a:prstGeom prst="rect">
            <a:avLst/>
          </a:prstGeom>
          <a:noFill/>
        </p:spPr>
      </p:pic>
      <p:sp>
        <p:nvSpPr>
          <p:cNvPr id="59" name="Texto Explicativo 2 79">
            <a:extLst>
              <a:ext uri="{FF2B5EF4-FFF2-40B4-BE49-F238E27FC236}">
                <a16:creationId xmlns:a16="http://schemas.microsoft.com/office/drawing/2014/main" id="{B4240860-A059-40CB-ABC4-59DC05C2017F}"/>
              </a:ext>
            </a:extLst>
          </p:cNvPr>
          <p:cNvSpPr/>
          <p:nvPr/>
        </p:nvSpPr>
        <p:spPr>
          <a:xfrm>
            <a:off x="602114" y="5588197"/>
            <a:ext cx="1997038" cy="56410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69071"/>
              <a:gd name="adj6" fmla="val -17127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Empresa de Capital Aberto</a:t>
            </a:r>
          </a:p>
        </p:txBody>
      </p:sp>
    </p:spTree>
    <p:extLst>
      <p:ext uri="{BB962C8B-B14F-4D97-AF65-F5344CB8AC3E}">
        <p14:creationId xmlns:p14="http://schemas.microsoft.com/office/powerpoint/2010/main" val="4199185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21">
            <a:extLst>
              <a:ext uri="{FF2B5EF4-FFF2-40B4-BE49-F238E27FC236}">
                <a16:creationId xmlns:a16="http://schemas.microsoft.com/office/drawing/2014/main" id="{80BD3C3E-34D5-4224-8B92-B0613972A259}"/>
              </a:ext>
            </a:extLst>
          </p:cNvPr>
          <p:cNvSpPr/>
          <p:nvPr/>
        </p:nvSpPr>
        <p:spPr>
          <a:xfrm>
            <a:off x="7411616" y="806016"/>
            <a:ext cx="1512168" cy="5760640"/>
          </a:xfrm>
          <a:prstGeom prst="roundRect">
            <a:avLst/>
          </a:prstGeom>
          <a:solidFill>
            <a:srgbClr val="DAEDF6"/>
          </a:solidFill>
          <a:ln>
            <a:noFill/>
          </a:ln>
          <a:effectLst>
            <a:glow rad="101600">
              <a:srgbClr val="DAEDF6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de cantos arredondados 120">
            <a:extLst>
              <a:ext uri="{FF2B5EF4-FFF2-40B4-BE49-F238E27FC236}">
                <a16:creationId xmlns:a16="http://schemas.microsoft.com/office/drawing/2014/main" id="{DD0CBB10-CCEF-4844-81A1-14FFAD9F5588}"/>
              </a:ext>
            </a:extLst>
          </p:cNvPr>
          <p:cNvSpPr/>
          <p:nvPr/>
        </p:nvSpPr>
        <p:spPr>
          <a:xfrm>
            <a:off x="210816" y="806016"/>
            <a:ext cx="1512168" cy="5760640"/>
          </a:xfrm>
          <a:prstGeom prst="roundRect">
            <a:avLst/>
          </a:prstGeom>
          <a:solidFill>
            <a:srgbClr val="CFFDEB"/>
          </a:solidFill>
          <a:ln>
            <a:noFill/>
          </a:ln>
          <a:effectLst>
            <a:glow rad="101600">
              <a:srgbClr val="B6FCE1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4" name="Grupo 67">
            <a:extLst>
              <a:ext uri="{FF2B5EF4-FFF2-40B4-BE49-F238E27FC236}">
                <a16:creationId xmlns:a16="http://schemas.microsoft.com/office/drawing/2014/main" id="{53A510D5-25DD-49B7-86B1-C274D85314B4}"/>
              </a:ext>
            </a:extLst>
          </p:cNvPr>
          <p:cNvGrpSpPr/>
          <p:nvPr/>
        </p:nvGrpSpPr>
        <p:grpSpPr>
          <a:xfrm>
            <a:off x="7319392" y="901514"/>
            <a:ext cx="1676400" cy="5625916"/>
            <a:chOff x="7360096" y="764704"/>
            <a:chExt cx="1676400" cy="5625916"/>
          </a:xfrm>
        </p:grpSpPr>
        <p:sp>
          <p:nvSpPr>
            <p:cNvPr id="5" name="Text Box 1046">
              <a:extLst>
                <a:ext uri="{FF2B5EF4-FFF2-40B4-BE49-F238E27FC236}">
                  <a16:creationId xmlns:a16="http://schemas.microsoft.com/office/drawing/2014/main" id="{B0A81C72-3F64-4953-A28E-159F35B962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60096" y="6021288"/>
              <a:ext cx="1676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solidFill>
                    <a:schemeClr val="accent1">
                      <a:lumMod val="75000"/>
                    </a:schemeClr>
                  </a:solidFill>
                </a:rPr>
                <a:t>Investidores</a:t>
              </a:r>
            </a:p>
          </p:txBody>
        </p:sp>
        <p:sp>
          <p:nvSpPr>
            <p:cNvPr id="6" name="Text Box 1054">
              <a:extLst>
                <a:ext uri="{FF2B5EF4-FFF2-40B4-BE49-F238E27FC236}">
                  <a16:creationId xmlns:a16="http://schemas.microsoft.com/office/drawing/2014/main" id="{A086E046-2740-4807-A0A8-B20264F148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12496" y="1844824"/>
              <a:ext cx="145199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solidFill>
                    <a:schemeClr val="accent1">
                      <a:lumMod val="75000"/>
                    </a:schemeClr>
                  </a:solidFill>
                </a:rPr>
                <a:t>Investidores Institucionais</a:t>
              </a:r>
            </a:p>
          </p:txBody>
        </p:sp>
        <p:sp>
          <p:nvSpPr>
            <p:cNvPr id="7" name="Text Box 1059">
              <a:extLst>
                <a:ext uri="{FF2B5EF4-FFF2-40B4-BE49-F238E27FC236}">
                  <a16:creationId xmlns:a16="http://schemas.microsoft.com/office/drawing/2014/main" id="{2943B5B3-5140-4D99-AA90-7E05E403D1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8196" y="3933056"/>
              <a:ext cx="1600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solidFill>
                    <a:schemeClr val="accent1">
                      <a:lumMod val="75000"/>
                    </a:schemeClr>
                  </a:solidFill>
                </a:rPr>
                <a:t>Investidores Qualificados</a:t>
              </a:r>
            </a:p>
          </p:txBody>
        </p:sp>
        <p:pic>
          <p:nvPicPr>
            <p:cNvPr id="8" name="Picture 12" descr="http://2.bp.blogspot.com/-9EQRAk3_ExI/TWGUlQKYdMI/AAAAAAAAAAQ/UK8DDkUC5zA/s1600/amigos+-+investidores.jpg">
              <a:extLst>
                <a:ext uri="{FF2B5EF4-FFF2-40B4-BE49-F238E27FC236}">
                  <a16:creationId xmlns:a16="http://schemas.microsoft.com/office/drawing/2014/main" id="{9585A847-9D53-4766-8275-E2D5572973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586228" y="5013176"/>
              <a:ext cx="1224136" cy="1043298"/>
            </a:xfrm>
            <a:prstGeom prst="rect">
              <a:avLst/>
            </a:prstGeom>
            <a:noFill/>
          </p:spPr>
        </p:pic>
        <p:pic>
          <p:nvPicPr>
            <p:cNvPr id="9" name="Picture 18" descr="http://t1.gstatic.com/images?q=tbn:ANd9GcTf1HTIp-1n9cDFyS8Lk26GmT-La0e5UaGahDQvGZYMyqAv3gh5">
              <a:extLst>
                <a:ext uri="{FF2B5EF4-FFF2-40B4-BE49-F238E27FC236}">
                  <a16:creationId xmlns:a16="http://schemas.microsoft.com/office/drawing/2014/main" id="{D916DDB2-1AAE-43FC-AC10-908EE7E052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09241" y="2996952"/>
              <a:ext cx="1178110" cy="879052"/>
            </a:xfrm>
            <a:prstGeom prst="rect">
              <a:avLst/>
            </a:prstGeom>
            <a:noFill/>
          </p:spPr>
        </p:pic>
        <p:pic>
          <p:nvPicPr>
            <p:cNvPr id="10" name="Picture 22" descr="http://www.boma.org/awards/360-program/case-studies/PublishingImages/DENVER-FINANCIAL-CENTER-BUILDING247x300.jpg">
              <a:extLst>
                <a:ext uri="{FF2B5EF4-FFF2-40B4-BE49-F238E27FC236}">
                  <a16:creationId xmlns:a16="http://schemas.microsoft.com/office/drawing/2014/main" id="{685D930B-621F-43EA-B971-15B70B596C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66248" y="764704"/>
              <a:ext cx="864096" cy="1049510"/>
            </a:xfrm>
            <a:prstGeom prst="rect">
              <a:avLst/>
            </a:prstGeom>
            <a:noFill/>
          </p:spPr>
        </p:pic>
      </p:grpSp>
      <p:sp>
        <p:nvSpPr>
          <p:cNvPr id="11" name="Text Box 42">
            <a:extLst>
              <a:ext uri="{FF2B5EF4-FFF2-40B4-BE49-F238E27FC236}">
                <a16:creationId xmlns:a16="http://schemas.microsoft.com/office/drawing/2014/main" id="{126734A2-4C8F-41AF-AC88-E6F9D40A8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8854"/>
            <a:ext cx="1981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latin typeface="Calibri" pitchFamily="34" charset="0"/>
              </a:rPr>
              <a:t>Compradores</a:t>
            </a:r>
          </a:p>
        </p:txBody>
      </p:sp>
      <p:sp>
        <p:nvSpPr>
          <p:cNvPr id="12" name="Text Box 43">
            <a:extLst>
              <a:ext uri="{FF2B5EF4-FFF2-40B4-BE49-F238E27FC236}">
                <a16:creationId xmlns:a16="http://schemas.microsoft.com/office/drawing/2014/main" id="{45A578ED-294A-438F-8E54-E75F8706B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8838" y="301960"/>
            <a:ext cx="18589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latin typeface="Calibri" pitchFamily="34" charset="0"/>
              </a:rPr>
              <a:t>Vendedores</a:t>
            </a:r>
          </a:p>
        </p:txBody>
      </p:sp>
      <p:sp>
        <p:nvSpPr>
          <p:cNvPr id="13" name="Text Box 44">
            <a:extLst>
              <a:ext uri="{FF2B5EF4-FFF2-40B4-BE49-F238E27FC236}">
                <a16:creationId xmlns:a16="http://schemas.microsoft.com/office/drawing/2014/main" id="{73A60BB3-AC65-47C3-84EE-D1DFD283A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1096" y="421394"/>
            <a:ext cx="373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3200" dirty="0">
                <a:cs typeface="Arial" charset="0"/>
              </a:rPr>
              <a:t>Mercado Secundário </a:t>
            </a:r>
          </a:p>
        </p:txBody>
      </p:sp>
      <p:pic>
        <p:nvPicPr>
          <p:cNvPr id="14" name="Picture 14" descr="http://i.telegraph.co.uk/multimedia/archive/01459/warren_buffett_1459450c.jpg">
            <a:extLst>
              <a:ext uri="{FF2B5EF4-FFF2-40B4-BE49-F238E27FC236}">
                <a16:creationId xmlns:a16="http://schemas.microsoft.com/office/drawing/2014/main" id="{5EC2C07D-20F3-476A-A4B9-1B6B0CEF4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l="46017"/>
          <a:stretch>
            <a:fillRect/>
          </a:stretch>
        </p:blipFill>
        <p:spPr bwMode="auto">
          <a:xfrm>
            <a:off x="7627640" y="3398304"/>
            <a:ext cx="504056" cy="584594"/>
          </a:xfrm>
          <a:prstGeom prst="rect">
            <a:avLst/>
          </a:prstGeom>
          <a:noFill/>
        </p:spPr>
      </p:pic>
      <p:grpSp>
        <p:nvGrpSpPr>
          <p:cNvPr id="15" name="Grupo 68">
            <a:extLst>
              <a:ext uri="{FF2B5EF4-FFF2-40B4-BE49-F238E27FC236}">
                <a16:creationId xmlns:a16="http://schemas.microsoft.com/office/drawing/2014/main" id="{CA82E58D-D4F9-4B0F-BD69-2CAC5DABC1C1}"/>
              </a:ext>
            </a:extLst>
          </p:cNvPr>
          <p:cNvGrpSpPr/>
          <p:nvPr/>
        </p:nvGrpSpPr>
        <p:grpSpPr>
          <a:xfrm>
            <a:off x="138808" y="901514"/>
            <a:ext cx="1676400" cy="5625916"/>
            <a:chOff x="7360096" y="764704"/>
            <a:chExt cx="1676400" cy="5625916"/>
          </a:xfrm>
        </p:grpSpPr>
        <p:sp>
          <p:nvSpPr>
            <p:cNvPr id="16" name="Text Box 1046">
              <a:extLst>
                <a:ext uri="{FF2B5EF4-FFF2-40B4-BE49-F238E27FC236}">
                  <a16:creationId xmlns:a16="http://schemas.microsoft.com/office/drawing/2014/main" id="{86173394-6CCF-4738-9A76-38F0A5258C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60096" y="6021288"/>
              <a:ext cx="1676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solidFill>
                    <a:schemeClr val="accent1">
                      <a:lumMod val="75000"/>
                    </a:schemeClr>
                  </a:solidFill>
                </a:rPr>
                <a:t>Investidores</a:t>
              </a:r>
            </a:p>
          </p:txBody>
        </p:sp>
        <p:sp>
          <p:nvSpPr>
            <p:cNvPr id="17" name="Text Box 1054">
              <a:extLst>
                <a:ext uri="{FF2B5EF4-FFF2-40B4-BE49-F238E27FC236}">
                  <a16:creationId xmlns:a16="http://schemas.microsoft.com/office/drawing/2014/main" id="{733F0A21-18D7-4979-968B-E34770C963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04112" y="1844824"/>
              <a:ext cx="147406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solidFill>
                    <a:schemeClr val="accent1">
                      <a:lumMod val="75000"/>
                    </a:schemeClr>
                  </a:solidFill>
                </a:rPr>
                <a:t>Investidores Institucionais</a:t>
              </a:r>
            </a:p>
          </p:txBody>
        </p:sp>
        <p:sp>
          <p:nvSpPr>
            <p:cNvPr id="18" name="Text Box 1059">
              <a:extLst>
                <a:ext uri="{FF2B5EF4-FFF2-40B4-BE49-F238E27FC236}">
                  <a16:creationId xmlns:a16="http://schemas.microsoft.com/office/drawing/2014/main" id="{9D7F5522-4E73-427C-9EAC-1339A107F8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8196" y="3933056"/>
              <a:ext cx="1600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solidFill>
                    <a:schemeClr val="accent1">
                      <a:lumMod val="75000"/>
                    </a:schemeClr>
                  </a:solidFill>
                </a:rPr>
                <a:t>Investidores Qualificados</a:t>
              </a:r>
            </a:p>
          </p:txBody>
        </p:sp>
        <p:pic>
          <p:nvPicPr>
            <p:cNvPr id="19" name="Picture 12" descr="http://2.bp.blogspot.com/-9EQRAk3_ExI/TWGUlQKYdMI/AAAAAAAAAAQ/UK8DDkUC5zA/s1600/amigos+-+investidores.jpg">
              <a:extLst>
                <a:ext uri="{FF2B5EF4-FFF2-40B4-BE49-F238E27FC236}">
                  <a16:creationId xmlns:a16="http://schemas.microsoft.com/office/drawing/2014/main" id="{10BE9792-73DB-4559-AEC4-016DE020AB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586228" y="5013176"/>
              <a:ext cx="1224136" cy="1043298"/>
            </a:xfrm>
            <a:prstGeom prst="rect">
              <a:avLst/>
            </a:prstGeom>
            <a:noFill/>
          </p:spPr>
        </p:pic>
        <p:pic>
          <p:nvPicPr>
            <p:cNvPr id="20" name="Picture 18" descr="http://t1.gstatic.com/images?q=tbn:ANd9GcTf1HTIp-1n9cDFyS8Lk26GmT-La0e5UaGahDQvGZYMyqAv3gh5">
              <a:extLst>
                <a:ext uri="{FF2B5EF4-FFF2-40B4-BE49-F238E27FC236}">
                  <a16:creationId xmlns:a16="http://schemas.microsoft.com/office/drawing/2014/main" id="{6F072491-32FD-4012-9726-99EA95CB7B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09241" y="2996952"/>
              <a:ext cx="1178110" cy="879052"/>
            </a:xfrm>
            <a:prstGeom prst="rect">
              <a:avLst/>
            </a:prstGeom>
            <a:noFill/>
          </p:spPr>
        </p:pic>
        <p:pic>
          <p:nvPicPr>
            <p:cNvPr id="21" name="Picture 22" descr="http://www.boma.org/awards/360-program/case-studies/PublishingImages/DENVER-FINANCIAL-CENTER-BUILDING247x300.jpg">
              <a:extLst>
                <a:ext uri="{FF2B5EF4-FFF2-40B4-BE49-F238E27FC236}">
                  <a16:creationId xmlns:a16="http://schemas.microsoft.com/office/drawing/2014/main" id="{684AD60B-F899-431F-AA10-B3D5EE1DF8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66248" y="764704"/>
              <a:ext cx="864096" cy="1049510"/>
            </a:xfrm>
            <a:prstGeom prst="rect">
              <a:avLst/>
            </a:prstGeom>
            <a:noFill/>
          </p:spPr>
        </p:pic>
      </p:grpSp>
      <p:pic>
        <p:nvPicPr>
          <p:cNvPr id="22" name="Picture 14" descr="http://i.telegraph.co.uk/multimedia/archive/01459/warren_buffett_1459450c.jpg">
            <a:extLst>
              <a:ext uri="{FF2B5EF4-FFF2-40B4-BE49-F238E27FC236}">
                <a16:creationId xmlns:a16="http://schemas.microsoft.com/office/drawing/2014/main" id="{71B22F8B-AC26-4B1B-8BFB-984A01EA8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l="46017"/>
          <a:stretch>
            <a:fillRect/>
          </a:stretch>
        </p:blipFill>
        <p:spPr bwMode="auto">
          <a:xfrm>
            <a:off x="426840" y="3398304"/>
            <a:ext cx="504056" cy="584594"/>
          </a:xfrm>
          <a:prstGeom prst="rect">
            <a:avLst/>
          </a:prstGeom>
          <a:noFill/>
        </p:spPr>
      </p:pic>
      <p:grpSp>
        <p:nvGrpSpPr>
          <p:cNvPr id="23" name="Grupo 80">
            <a:extLst>
              <a:ext uri="{FF2B5EF4-FFF2-40B4-BE49-F238E27FC236}">
                <a16:creationId xmlns:a16="http://schemas.microsoft.com/office/drawing/2014/main" id="{92021354-7ADC-4597-83DF-8500C687CF7D}"/>
              </a:ext>
            </a:extLst>
          </p:cNvPr>
          <p:cNvGrpSpPr/>
          <p:nvPr/>
        </p:nvGrpSpPr>
        <p:grpSpPr>
          <a:xfrm>
            <a:off x="1875384" y="1021879"/>
            <a:ext cx="1008112" cy="5040883"/>
            <a:chOff x="1835696" y="908720"/>
            <a:chExt cx="1008112" cy="5040883"/>
          </a:xfrm>
        </p:grpSpPr>
        <p:pic>
          <p:nvPicPr>
            <p:cNvPr id="24" name="Picture 1026" descr="http://t1.gstatic.com/images?q=tbn:ANd9GcRKLU-huFlREdoGJPS5hb86i4BZZtzmmqJjEA1wMUKbaYYYxRo&amp;t=1&amp;h=185&amp;w=200&amp;usg=__UwPuF8QRB0KEkpIvL04gQhfgsM8=">
              <a:extLst>
                <a:ext uri="{FF2B5EF4-FFF2-40B4-BE49-F238E27FC236}">
                  <a16:creationId xmlns:a16="http://schemas.microsoft.com/office/drawing/2014/main" id="{9E3BAD5D-E0CB-4B81-AB3C-8CF6D5AF8E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flipH="1">
              <a:off x="1907704" y="908720"/>
              <a:ext cx="354077" cy="328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1032" descr="http://trcs.wikispaces.com/file/view/money_clipart_banknote.gif/30214275/money_clipart_banknote.gif">
              <a:extLst>
                <a:ext uri="{FF2B5EF4-FFF2-40B4-BE49-F238E27FC236}">
                  <a16:creationId xmlns:a16="http://schemas.microsoft.com/office/drawing/2014/main" id="{3F92A8E8-42B7-4D90-8573-515652B7E9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flipH="1">
              <a:off x="1856172" y="1412776"/>
              <a:ext cx="411572" cy="288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6" name="Conector reto 25">
              <a:extLst>
                <a:ext uri="{FF2B5EF4-FFF2-40B4-BE49-F238E27FC236}">
                  <a16:creationId xmlns:a16="http://schemas.microsoft.com/office/drawing/2014/main" id="{F819B5E5-AA13-477B-B3D8-87597C013C93}"/>
                </a:ext>
              </a:extLst>
            </p:cNvPr>
            <p:cNvCxnSpPr/>
            <p:nvPr/>
          </p:nvCxnSpPr>
          <p:spPr>
            <a:xfrm flipH="1">
              <a:off x="2339752" y="1340768"/>
              <a:ext cx="0" cy="424847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>
              <a:extLst>
                <a:ext uri="{FF2B5EF4-FFF2-40B4-BE49-F238E27FC236}">
                  <a16:creationId xmlns:a16="http://schemas.microsoft.com/office/drawing/2014/main" id="{40B8E383-02D3-48FF-B095-1D12D4A610F1}"/>
                </a:ext>
              </a:extLst>
            </p:cNvPr>
            <p:cNvCxnSpPr/>
            <p:nvPr/>
          </p:nvCxnSpPr>
          <p:spPr>
            <a:xfrm flipH="1">
              <a:off x="1835696" y="3501008"/>
              <a:ext cx="5040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8" name="Picture 1026" descr="http://t1.gstatic.com/images?q=tbn:ANd9GcRKLU-huFlREdoGJPS5hb86i4BZZtzmmqJjEA1wMUKbaYYYxRo&amp;t=1&amp;h=185&amp;w=200&amp;usg=__UwPuF8QRB0KEkpIvL04gQhfgsM8=">
              <a:extLst>
                <a:ext uri="{FF2B5EF4-FFF2-40B4-BE49-F238E27FC236}">
                  <a16:creationId xmlns:a16="http://schemas.microsoft.com/office/drawing/2014/main" id="{5E00547E-F4F3-4802-B98E-0C44457A96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flipH="1">
              <a:off x="1913667" y="5189190"/>
              <a:ext cx="354077" cy="328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1026" descr="http://t1.gstatic.com/images?q=tbn:ANd9GcRKLU-huFlREdoGJPS5hb86i4BZZtzmmqJjEA1wMUKbaYYYxRo&amp;t=1&amp;h=185&amp;w=200&amp;usg=__UwPuF8QRB0KEkpIvL04gQhfgsM8=">
              <a:extLst>
                <a:ext uri="{FF2B5EF4-FFF2-40B4-BE49-F238E27FC236}">
                  <a16:creationId xmlns:a16="http://schemas.microsoft.com/office/drawing/2014/main" id="{E00AEB61-4AD6-47F1-9487-BF2C0156E4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flipH="1">
              <a:off x="1913667" y="3100958"/>
              <a:ext cx="354077" cy="328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32" descr="http://trcs.wikispaces.com/file/view/money_clipart_banknote.gif/30214275/money_clipart_banknote.gif">
              <a:extLst>
                <a:ext uri="{FF2B5EF4-FFF2-40B4-BE49-F238E27FC236}">
                  <a16:creationId xmlns:a16="http://schemas.microsoft.com/office/drawing/2014/main" id="{3AB400B3-E457-4B50-B2F0-C766A647F7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flipH="1">
              <a:off x="1856172" y="3573016"/>
              <a:ext cx="411572" cy="288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1032" descr="http://trcs.wikispaces.com/file/view/money_clipart_banknote.gif/30214275/money_clipart_banknote.gif">
              <a:extLst>
                <a:ext uri="{FF2B5EF4-FFF2-40B4-BE49-F238E27FC236}">
                  <a16:creationId xmlns:a16="http://schemas.microsoft.com/office/drawing/2014/main" id="{8E0BC05D-54C8-41E0-89E0-9FDF3C3F9C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flipH="1">
              <a:off x="1856172" y="5661248"/>
              <a:ext cx="411572" cy="288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2" name="Conector reto 31">
              <a:extLst>
                <a:ext uri="{FF2B5EF4-FFF2-40B4-BE49-F238E27FC236}">
                  <a16:creationId xmlns:a16="http://schemas.microsoft.com/office/drawing/2014/main" id="{D453DBDF-6318-43E7-B6B6-E39795F682AD}"/>
                </a:ext>
              </a:extLst>
            </p:cNvPr>
            <p:cNvCxnSpPr/>
            <p:nvPr/>
          </p:nvCxnSpPr>
          <p:spPr>
            <a:xfrm flipH="1">
              <a:off x="2339752" y="3501008"/>
              <a:ext cx="5040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to 32">
              <a:extLst>
                <a:ext uri="{FF2B5EF4-FFF2-40B4-BE49-F238E27FC236}">
                  <a16:creationId xmlns:a16="http://schemas.microsoft.com/office/drawing/2014/main" id="{D30679CA-1D29-47F2-86A7-BA5BD667D1AA}"/>
                </a:ext>
              </a:extLst>
            </p:cNvPr>
            <p:cNvCxnSpPr/>
            <p:nvPr/>
          </p:nvCxnSpPr>
          <p:spPr>
            <a:xfrm flipH="1">
              <a:off x="1835696" y="1340768"/>
              <a:ext cx="5040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to 33">
              <a:extLst>
                <a:ext uri="{FF2B5EF4-FFF2-40B4-BE49-F238E27FC236}">
                  <a16:creationId xmlns:a16="http://schemas.microsoft.com/office/drawing/2014/main" id="{0E6BEFE0-E4F0-4875-AB20-B94BD9457391}"/>
                </a:ext>
              </a:extLst>
            </p:cNvPr>
            <p:cNvCxnSpPr/>
            <p:nvPr/>
          </p:nvCxnSpPr>
          <p:spPr>
            <a:xfrm flipH="1">
              <a:off x="1835696" y="5589240"/>
              <a:ext cx="5040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upo 81">
            <a:extLst>
              <a:ext uri="{FF2B5EF4-FFF2-40B4-BE49-F238E27FC236}">
                <a16:creationId xmlns:a16="http://schemas.microsoft.com/office/drawing/2014/main" id="{666D2430-0902-4337-82F0-8EB3DF3E5D70}"/>
              </a:ext>
            </a:extLst>
          </p:cNvPr>
          <p:cNvGrpSpPr/>
          <p:nvPr/>
        </p:nvGrpSpPr>
        <p:grpSpPr>
          <a:xfrm flipH="1">
            <a:off x="6225704" y="1021879"/>
            <a:ext cx="1008112" cy="5040883"/>
            <a:chOff x="1835696" y="908720"/>
            <a:chExt cx="1008112" cy="5040883"/>
          </a:xfrm>
        </p:grpSpPr>
        <p:pic>
          <p:nvPicPr>
            <p:cNvPr id="36" name="Picture 1026" descr="http://t1.gstatic.com/images?q=tbn:ANd9GcRKLU-huFlREdoGJPS5hb86i4BZZtzmmqJjEA1wMUKbaYYYxRo&amp;t=1&amp;h=185&amp;w=200&amp;usg=__UwPuF8QRB0KEkpIvL04gQhfgsM8=">
              <a:extLst>
                <a:ext uri="{FF2B5EF4-FFF2-40B4-BE49-F238E27FC236}">
                  <a16:creationId xmlns:a16="http://schemas.microsoft.com/office/drawing/2014/main" id="{4DE0AB4D-00B3-4F3D-86D7-6F96BB8B78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flipH="1">
              <a:off x="1907704" y="908720"/>
              <a:ext cx="354077" cy="328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1032" descr="http://trcs.wikispaces.com/file/view/money_clipart_banknote.gif/30214275/money_clipart_banknote.gif">
              <a:extLst>
                <a:ext uri="{FF2B5EF4-FFF2-40B4-BE49-F238E27FC236}">
                  <a16:creationId xmlns:a16="http://schemas.microsoft.com/office/drawing/2014/main" id="{1762483F-C532-4AA6-94AD-0E70BA4DF3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flipH="1">
              <a:off x="1856172" y="1412776"/>
              <a:ext cx="411572" cy="288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8" name="Conector reto 37">
              <a:extLst>
                <a:ext uri="{FF2B5EF4-FFF2-40B4-BE49-F238E27FC236}">
                  <a16:creationId xmlns:a16="http://schemas.microsoft.com/office/drawing/2014/main" id="{F8E91805-4EDE-479C-B581-AD6D7EAC8202}"/>
                </a:ext>
              </a:extLst>
            </p:cNvPr>
            <p:cNvCxnSpPr/>
            <p:nvPr/>
          </p:nvCxnSpPr>
          <p:spPr>
            <a:xfrm flipH="1">
              <a:off x="2339752" y="1340768"/>
              <a:ext cx="0" cy="424847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to 38">
              <a:extLst>
                <a:ext uri="{FF2B5EF4-FFF2-40B4-BE49-F238E27FC236}">
                  <a16:creationId xmlns:a16="http://schemas.microsoft.com/office/drawing/2014/main" id="{B906108F-6176-4F4B-BD8B-A8C7913C655A}"/>
                </a:ext>
              </a:extLst>
            </p:cNvPr>
            <p:cNvCxnSpPr/>
            <p:nvPr/>
          </p:nvCxnSpPr>
          <p:spPr>
            <a:xfrm flipH="1">
              <a:off x="1835696" y="3501008"/>
              <a:ext cx="5040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0" name="Picture 1026" descr="http://t1.gstatic.com/images?q=tbn:ANd9GcRKLU-huFlREdoGJPS5hb86i4BZZtzmmqJjEA1wMUKbaYYYxRo&amp;t=1&amp;h=185&amp;w=200&amp;usg=__UwPuF8QRB0KEkpIvL04gQhfgsM8=">
              <a:extLst>
                <a:ext uri="{FF2B5EF4-FFF2-40B4-BE49-F238E27FC236}">
                  <a16:creationId xmlns:a16="http://schemas.microsoft.com/office/drawing/2014/main" id="{D337F216-C428-432D-BF97-668240BED0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flipH="1">
              <a:off x="1913667" y="5189190"/>
              <a:ext cx="354077" cy="328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1026" descr="http://t1.gstatic.com/images?q=tbn:ANd9GcRKLU-huFlREdoGJPS5hb86i4BZZtzmmqJjEA1wMUKbaYYYxRo&amp;t=1&amp;h=185&amp;w=200&amp;usg=__UwPuF8QRB0KEkpIvL04gQhfgsM8=">
              <a:extLst>
                <a:ext uri="{FF2B5EF4-FFF2-40B4-BE49-F238E27FC236}">
                  <a16:creationId xmlns:a16="http://schemas.microsoft.com/office/drawing/2014/main" id="{E809180D-B2A6-495E-B9D4-DE9074767A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flipH="1">
              <a:off x="1913667" y="3100958"/>
              <a:ext cx="354077" cy="328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1032" descr="http://trcs.wikispaces.com/file/view/money_clipart_banknote.gif/30214275/money_clipart_banknote.gif">
              <a:extLst>
                <a:ext uri="{FF2B5EF4-FFF2-40B4-BE49-F238E27FC236}">
                  <a16:creationId xmlns:a16="http://schemas.microsoft.com/office/drawing/2014/main" id="{CCC7CB8F-7CB7-40F3-B1E5-680E6FCA80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flipH="1">
              <a:off x="1856172" y="3573016"/>
              <a:ext cx="411572" cy="288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1032" descr="http://trcs.wikispaces.com/file/view/money_clipart_banknote.gif/30214275/money_clipart_banknote.gif">
              <a:extLst>
                <a:ext uri="{FF2B5EF4-FFF2-40B4-BE49-F238E27FC236}">
                  <a16:creationId xmlns:a16="http://schemas.microsoft.com/office/drawing/2014/main" id="{212AB296-54F1-4B60-9AFC-BD996BEBCC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flipH="1">
              <a:off x="1856172" y="5661248"/>
              <a:ext cx="411572" cy="288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44" name="Conector reto 43">
              <a:extLst>
                <a:ext uri="{FF2B5EF4-FFF2-40B4-BE49-F238E27FC236}">
                  <a16:creationId xmlns:a16="http://schemas.microsoft.com/office/drawing/2014/main" id="{2621DE0B-392F-4DB4-9DF2-6A458A92A625}"/>
                </a:ext>
              </a:extLst>
            </p:cNvPr>
            <p:cNvCxnSpPr/>
            <p:nvPr/>
          </p:nvCxnSpPr>
          <p:spPr>
            <a:xfrm flipH="1">
              <a:off x="2339752" y="3501008"/>
              <a:ext cx="5040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to 44">
              <a:extLst>
                <a:ext uri="{FF2B5EF4-FFF2-40B4-BE49-F238E27FC236}">
                  <a16:creationId xmlns:a16="http://schemas.microsoft.com/office/drawing/2014/main" id="{7514635D-EC11-4901-A432-3D8CC66BD687}"/>
                </a:ext>
              </a:extLst>
            </p:cNvPr>
            <p:cNvCxnSpPr/>
            <p:nvPr/>
          </p:nvCxnSpPr>
          <p:spPr>
            <a:xfrm flipH="1">
              <a:off x="1835696" y="1340768"/>
              <a:ext cx="5040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to 45">
              <a:extLst>
                <a:ext uri="{FF2B5EF4-FFF2-40B4-BE49-F238E27FC236}">
                  <a16:creationId xmlns:a16="http://schemas.microsoft.com/office/drawing/2014/main" id="{91F2C9A7-6198-44E9-A5D1-D2B574C84317}"/>
                </a:ext>
              </a:extLst>
            </p:cNvPr>
            <p:cNvCxnSpPr/>
            <p:nvPr/>
          </p:nvCxnSpPr>
          <p:spPr>
            <a:xfrm flipH="1">
              <a:off x="1835696" y="5589240"/>
              <a:ext cx="5040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 Box 1039">
            <a:extLst>
              <a:ext uri="{FF2B5EF4-FFF2-40B4-BE49-F238E27FC236}">
                <a16:creationId xmlns:a16="http://schemas.microsoft.com/office/drawing/2014/main" id="{68C03D99-5EFA-4CAC-A1D4-019214499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312" y="4694448"/>
            <a:ext cx="1219200" cy="3693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</a:pPr>
            <a:r>
              <a:rPr lang="pt-BR" b="1" dirty="0"/>
              <a:t>Corretoras</a:t>
            </a:r>
          </a:p>
        </p:txBody>
      </p:sp>
      <p:pic>
        <p:nvPicPr>
          <p:cNvPr id="49" name="Picture 2" descr="http://2.bp.blogspot.com/-qXJbDvoUNGY/TuLYF0R10NI/AAAAAAAACUQ/QoeAm2u7r2Y/s1600/size_590_bovespa-germano-luders.jpg">
            <a:extLst>
              <a:ext uri="{FF2B5EF4-FFF2-40B4-BE49-F238E27FC236}">
                <a16:creationId xmlns:a16="http://schemas.microsoft.com/office/drawing/2014/main" id="{74DC06F1-697B-4D75-9FB6-AB0592007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67200" y="2822240"/>
            <a:ext cx="1800200" cy="1656184"/>
          </a:xfrm>
          <a:prstGeom prst="rect">
            <a:avLst/>
          </a:prstGeom>
          <a:noFill/>
        </p:spPr>
      </p:pic>
      <p:sp>
        <p:nvSpPr>
          <p:cNvPr id="51" name="Text Box 1039">
            <a:extLst>
              <a:ext uri="{FF2B5EF4-FFF2-40B4-BE49-F238E27FC236}">
                <a16:creationId xmlns:a16="http://schemas.microsoft.com/office/drawing/2014/main" id="{0CE85DC9-40CC-4877-A2D4-8C8A0AC9B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032" y="4694448"/>
            <a:ext cx="1219200" cy="3693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</a:pPr>
            <a:r>
              <a:rPr lang="pt-BR" b="1" dirty="0"/>
              <a:t>Corretoras</a:t>
            </a:r>
          </a:p>
        </p:txBody>
      </p:sp>
      <p:sp>
        <p:nvSpPr>
          <p:cNvPr id="62" name="Retângulo de cantos arredondados 97">
            <a:extLst>
              <a:ext uri="{FF2B5EF4-FFF2-40B4-BE49-F238E27FC236}">
                <a16:creationId xmlns:a16="http://schemas.microsoft.com/office/drawing/2014/main" id="{8EA827E4-C633-4574-B100-209F08975244}"/>
              </a:ext>
            </a:extLst>
          </p:cNvPr>
          <p:cNvSpPr/>
          <p:nvPr/>
        </p:nvSpPr>
        <p:spPr>
          <a:xfrm>
            <a:off x="3019128" y="2678224"/>
            <a:ext cx="576064" cy="43204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3" name="Retângulo de cantos arredondados 98">
            <a:extLst>
              <a:ext uri="{FF2B5EF4-FFF2-40B4-BE49-F238E27FC236}">
                <a16:creationId xmlns:a16="http://schemas.microsoft.com/office/drawing/2014/main" id="{B0149362-4B9E-449C-AE6B-CC771CFE0A74}"/>
              </a:ext>
            </a:extLst>
          </p:cNvPr>
          <p:cNvSpPr/>
          <p:nvPr/>
        </p:nvSpPr>
        <p:spPr>
          <a:xfrm>
            <a:off x="3019128" y="3186926"/>
            <a:ext cx="576064" cy="43204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4" name="Retângulo de cantos arredondados 99">
            <a:extLst>
              <a:ext uri="{FF2B5EF4-FFF2-40B4-BE49-F238E27FC236}">
                <a16:creationId xmlns:a16="http://schemas.microsoft.com/office/drawing/2014/main" id="{6F7EC5D7-C84D-464F-B82E-7D13795A9526}"/>
              </a:ext>
            </a:extLst>
          </p:cNvPr>
          <p:cNvSpPr/>
          <p:nvPr/>
        </p:nvSpPr>
        <p:spPr>
          <a:xfrm>
            <a:off x="3019128" y="3686336"/>
            <a:ext cx="576064" cy="43204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5" name="Retângulo de cantos arredondados 100">
            <a:extLst>
              <a:ext uri="{FF2B5EF4-FFF2-40B4-BE49-F238E27FC236}">
                <a16:creationId xmlns:a16="http://schemas.microsoft.com/office/drawing/2014/main" id="{BC0571F5-CA0D-4DBF-B05B-E9C636F0899B}"/>
              </a:ext>
            </a:extLst>
          </p:cNvPr>
          <p:cNvSpPr/>
          <p:nvPr/>
        </p:nvSpPr>
        <p:spPr>
          <a:xfrm>
            <a:off x="3019128" y="4195038"/>
            <a:ext cx="576064" cy="43204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6" name="Retângulo 65">
            <a:extLst>
              <a:ext uri="{FF2B5EF4-FFF2-40B4-BE49-F238E27FC236}">
                <a16:creationId xmlns:a16="http://schemas.microsoft.com/office/drawing/2014/main" id="{37E4FE57-AF85-474A-A03B-365BCEC962F3}"/>
              </a:ext>
            </a:extLst>
          </p:cNvPr>
          <p:cNvSpPr/>
          <p:nvPr/>
        </p:nvSpPr>
        <p:spPr>
          <a:xfrm>
            <a:off x="3076167" y="2709582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Eras Medium ITC" pitchFamily="34" charset="0"/>
              </a:rPr>
              <a:t>C1</a:t>
            </a:r>
            <a:endParaRPr lang="pt-BR" dirty="0"/>
          </a:p>
        </p:txBody>
      </p:sp>
      <p:sp>
        <p:nvSpPr>
          <p:cNvPr id="67" name="Retângulo 66">
            <a:extLst>
              <a:ext uri="{FF2B5EF4-FFF2-40B4-BE49-F238E27FC236}">
                <a16:creationId xmlns:a16="http://schemas.microsoft.com/office/drawing/2014/main" id="{EEC93CE5-06D2-4949-851C-D90300F502C2}"/>
              </a:ext>
            </a:extLst>
          </p:cNvPr>
          <p:cNvSpPr/>
          <p:nvPr/>
        </p:nvSpPr>
        <p:spPr>
          <a:xfrm>
            <a:off x="3076167" y="3218284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Eras Medium ITC" pitchFamily="34" charset="0"/>
              </a:rPr>
              <a:t>C2</a:t>
            </a:r>
            <a:endParaRPr lang="pt-BR" dirty="0"/>
          </a:p>
        </p:txBody>
      </p:sp>
      <p:sp>
        <p:nvSpPr>
          <p:cNvPr id="68" name="Retângulo 67">
            <a:extLst>
              <a:ext uri="{FF2B5EF4-FFF2-40B4-BE49-F238E27FC236}">
                <a16:creationId xmlns:a16="http://schemas.microsoft.com/office/drawing/2014/main" id="{842DA17F-464F-48A0-9E73-01877D5B647F}"/>
              </a:ext>
            </a:extLst>
          </p:cNvPr>
          <p:cNvSpPr/>
          <p:nvPr/>
        </p:nvSpPr>
        <p:spPr>
          <a:xfrm>
            <a:off x="3072160" y="4226396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err="1">
                <a:latin typeface="Eras Medium ITC" pitchFamily="34" charset="0"/>
              </a:rPr>
              <a:t>Cn</a:t>
            </a:r>
            <a:endParaRPr lang="pt-BR" dirty="0"/>
          </a:p>
        </p:txBody>
      </p:sp>
      <p:sp>
        <p:nvSpPr>
          <p:cNvPr id="69" name="Retângulo 68">
            <a:extLst>
              <a:ext uri="{FF2B5EF4-FFF2-40B4-BE49-F238E27FC236}">
                <a16:creationId xmlns:a16="http://schemas.microsoft.com/office/drawing/2014/main" id="{F47FE3A1-3D71-459E-8688-7DF521B3370A}"/>
              </a:ext>
            </a:extLst>
          </p:cNvPr>
          <p:cNvSpPr/>
          <p:nvPr/>
        </p:nvSpPr>
        <p:spPr>
          <a:xfrm>
            <a:off x="3137883" y="3717694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Eras Medium ITC" pitchFamily="34" charset="0"/>
              </a:rPr>
              <a:t>...</a:t>
            </a:r>
            <a:endParaRPr lang="pt-BR" dirty="0"/>
          </a:p>
        </p:txBody>
      </p:sp>
      <p:sp>
        <p:nvSpPr>
          <p:cNvPr id="54" name="Retângulo de cantos arredondados 112">
            <a:extLst>
              <a:ext uri="{FF2B5EF4-FFF2-40B4-BE49-F238E27FC236}">
                <a16:creationId xmlns:a16="http://schemas.microsoft.com/office/drawing/2014/main" id="{99A539C4-AFD9-41AF-AC87-19D00107A769}"/>
              </a:ext>
            </a:extLst>
          </p:cNvPr>
          <p:cNvSpPr/>
          <p:nvPr/>
        </p:nvSpPr>
        <p:spPr>
          <a:xfrm>
            <a:off x="5539408" y="2678224"/>
            <a:ext cx="576064" cy="43204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5" name="Retângulo de cantos arredondados 113">
            <a:extLst>
              <a:ext uri="{FF2B5EF4-FFF2-40B4-BE49-F238E27FC236}">
                <a16:creationId xmlns:a16="http://schemas.microsoft.com/office/drawing/2014/main" id="{DB36412E-26FF-494C-923A-E8AF970F30A0}"/>
              </a:ext>
            </a:extLst>
          </p:cNvPr>
          <p:cNvSpPr/>
          <p:nvPr/>
        </p:nvSpPr>
        <p:spPr>
          <a:xfrm>
            <a:off x="5539408" y="3186926"/>
            <a:ext cx="576064" cy="43204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6" name="Retângulo de cantos arredondados 114">
            <a:extLst>
              <a:ext uri="{FF2B5EF4-FFF2-40B4-BE49-F238E27FC236}">
                <a16:creationId xmlns:a16="http://schemas.microsoft.com/office/drawing/2014/main" id="{5D644D85-16E6-4DFA-B43D-1989D8E1892E}"/>
              </a:ext>
            </a:extLst>
          </p:cNvPr>
          <p:cNvSpPr/>
          <p:nvPr/>
        </p:nvSpPr>
        <p:spPr>
          <a:xfrm>
            <a:off x="5539408" y="3686336"/>
            <a:ext cx="576064" cy="43204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7" name="Retângulo de cantos arredondados 115">
            <a:extLst>
              <a:ext uri="{FF2B5EF4-FFF2-40B4-BE49-F238E27FC236}">
                <a16:creationId xmlns:a16="http://schemas.microsoft.com/office/drawing/2014/main" id="{D113AD86-9C4A-421A-8D09-74BFB07E5D85}"/>
              </a:ext>
            </a:extLst>
          </p:cNvPr>
          <p:cNvSpPr/>
          <p:nvPr/>
        </p:nvSpPr>
        <p:spPr>
          <a:xfrm>
            <a:off x="5539408" y="4195038"/>
            <a:ext cx="576064" cy="43204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8" name="Retângulo 57">
            <a:extLst>
              <a:ext uri="{FF2B5EF4-FFF2-40B4-BE49-F238E27FC236}">
                <a16:creationId xmlns:a16="http://schemas.microsoft.com/office/drawing/2014/main" id="{1BF126A1-FBE1-48B6-A906-0E2FD84C2017}"/>
              </a:ext>
            </a:extLst>
          </p:cNvPr>
          <p:cNvSpPr/>
          <p:nvPr/>
        </p:nvSpPr>
        <p:spPr>
          <a:xfrm>
            <a:off x="5596447" y="2709582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Eras Medium ITC" pitchFamily="34" charset="0"/>
              </a:rPr>
              <a:t>C1</a:t>
            </a:r>
            <a:endParaRPr lang="pt-BR" dirty="0"/>
          </a:p>
        </p:txBody>
      </p:sp>
      <p:sp>
        <p:nvSpPr>
          <p:cNvPr id="59" name="Retângulo 58">
            <a:extLst>
              <a:ext uri="{FF2B5EF4-FFF2-40B4-BE49-F238E27FC236}">
                <a16:creationId xmlns:a16="http://schemas.microsoft.com/office/drawing/2014/main" id="{DCF6BA31-6239-4685-8463-FBD9AB2899BC}"/>
              </a:ext>
            </a:extLst>
          </p:cNvPr>
          <p:cNvSpPr/>
          <p:nvPr/>
        </p:nvSpPr>
        <p:spPr>
          <a:xfrm>
            <a:off x="5596447" y="3218284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Eras Medium ITC" pitchFamily="34" charset="0"/>
              </a:rPr>
              <a:t>C2</a:t>
            </a:r>
            <a:endParaRPr lang="pt-BR" dirty="0"/>
          </a:p>
        </p:txBody>
      </p:sp>
      <p:sp>
        <p:nvSpPr>
          <p:cNvPr id="60" name="Retângulo 59">
            <a:extLst>
              <a:ext uri="{FF2B5EF4-FFF2-40B4-BE49-F238E27FC236}">
                <a16:creationId xmlns:a16="http://schemas.microsoft.com/office/drawing/2014/main" id="{2C9C330F-C2FF-4639-AE24-8B3010442696}"/>
              </a:ext>
            </a:extLst>
          </p:cNvPr>
          <p:cNvSpPr/>
          <p:nvPr/>
        </p:nvSpPr>
        <p:spPr>
          <a:xfrm>
            <a:off x="5592440" y="4226396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err="1">
                <a:latin typeface="Eras Medium ITC" pitchFamily="34" charset="0"/>
              </a:rPr>
              <a:t>Cn</a:t>
            </a:r>
            <a:endParaRPr lang="pt-BR" dirty="0"/>
          </a:p>
        </p:txBody>
      </p:sp>
      <p:sp>
        <p:nvSpPr>
          <p:cNvPr id="61" name="Retângulo 60">
            <a:extLst>
              <a:ext uri="{FF2B5EF4-FFF2-40B4-BE49-F238E27FC236}">
                <a16:creationId xmlns:a16="http://schemas.microsoft.com/office/drawing/2014/main" id="{869CB74C-7FA0-4FF7-A2ED-1A70CA484148}"/>
              </a:ext>
            </a:extLst>
          </p:cNvPr>
          <p:cNvSpPr/>
          <p:nvPr/>
        </p:nvSpPr>
        <p:spPr>
          <a:xfrm>
            <a:off x="5658163" y="3717694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Eras Medium ITC" pitchFamily="34" charset="0"/>
              </a:rPr>
              <a:t>...</a:t>
            </a:r>
            <a:endParaRPr lang="pt-BR" dirty="0"/>
          </a:p>
        </p:txBody>
      </p:sp>
      <p:pic>
        <p:nvPicPr>
          <p:cNvPr id="70" name="Imagem 69">
            <a:extLst>
              <a:ext uri="{FF2B5EF4-FFF2-40B4-BE49-F238E27FC236}">
                <a16:creationId xmlns:a16="http://schemas.microsoft.com/office/drawing/2014/main" id="{564EA00B-E067-4560-97A2-218AC37A32A7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4456" t="20495" r="25632" b="24124"/>
          <a:stretch/>
        </p:blipFill>
        <p:spPr>
          <a:xfrm>
            <a:off x="3651254" y="2083235"/>
            <a:ext cx="1822446" cy="72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819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ela 21"/>
          <p:cNvGraphicFramePr>
            <a:graphicFrameLocks noGrp="1"/>
          </p:cNvGraphicFramePr>
          <p:nvPr/>
        </p:nvGraphicFramePr>
        <p:xfrm>
          <a:off x="1466491" y="2137913"/>
          <a:ext cx="6331788" cy="3348000"/>
        </p:xfrm>
        <a:graphic>
          <a:graphicData uri="http://schemas.openxmlformats.org/drawingml/2006/table">
            <a:tbl>
              <a:tblPr/>
              <a:tblGrid>
                <a:gridCol w="1582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2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2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29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FFCC"/>
                          </a:solidFill>
                          <a:latin typeface="+mn-lt"/>
                        </a:rPr>
                        <a:t>Cenários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FFCC"/>
                          </a:solidFill>
                          <a:latin typeface="+mn-lt"/>
                        </a:rPr>
                        <a:t>Dívida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FFCC"/>
                          </a:solidFill>
                          <a:latin typeface="+mn-lt"/>
                        </a:rPr>
                        <a:t>Dívida / Ativos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>
                          <a:solidFill>
                            <a:srgbClr val="00FFCC"/>
                          </a:solidFill>
                          <a:latin typeface="+mn-lt"/>
                        </a:rPr>
                        <a:t>Taxa de juros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$ 0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$20.000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8,0% </a:t>
                      </a:r>
                      <a:r>
                        <a:rPr lang="pt-BR" sz="18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a.a.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$40.000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8,5% </a:t>
                      </a:r>
                      <a:r>
                        <a:rPr lang="pt-BR" sz="18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a.a.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$60.000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9,0% </a:t>
                      </a:r>
                      <a:r>
                        <a:rPr lang="pt-BR" sz="18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a.a.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$80.000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10,0% </a:t>
                      </a:r>
                      <a:r>
                        <a:rPr lang="pt-BR" sz="18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a.a.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$100.000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50%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12,0% </a:t>
                      </a:r>
                      <a:r>
                        <a:rPr lang="pt-BR" sz="18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a.a.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$120.000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60%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15,0% </a:t>
                      </a:r>
                      <a:r>
                        <a:rPr lang="pt-BR" sz="18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a.a.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$140.000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70%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18,5% </a:t>
                      </a:r>
                      <a:r>
                        <a:rPr lang="pt-BR" sz="18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a.a.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3" name="Retângulo 22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9</a:t>
            </a:r>
          </a:p>
        </p:txBody>
      </p:sp>
      <p:grpSp>
        <p:nvGrpSpPr>
          <p:cNvPr id="34" name="Grupo 33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35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39" name="Retângulo 38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0" name="CaixaDeTexto 39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36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37" name="Retângulo 36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8" name="CaixaDeTexto 37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9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9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3" name="Retângulo 12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CaixaDeTexto 13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10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5" name="CaixaDeTexto 14"/>
          <p:cNvSpPr txBox="1"/>
          <p:nvPr/>
        </p:nvSpPr>
        <p:spPr>
          <a:xfrm>
            <a:off x="1261506" y="1689835"/>
            <a:ext cx="3336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FFCC"/>
                </a:solidFill>
                <a:latin typeface="Bookman Old Style" pitchFamily="18" charset="0"/>
              </a:rPr>
              <a:t>Cenário 1</a:t>
            </a:r>
            <a:endParaRPr lang="pt-BR" sz="2800" b="1" dirty="0">
              <a:latin typeface="Bookman Old Style" pitchFamily="18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865997" y="2501389"/>
            <a:ext cx="2680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Endividamento </a:t>
            </a:r>
            <a:r>
              <a:rPr lang="pt-BR" dirty="0">
                <a:latin typeface="Arial" pitchFamily="34" charset="0"/>
                <a:cs typeface="Arial" pitchFamily="34" charset="0"/>
                <a:sym typeface="Symbol"/>
              </a:rPr>
              <a:t>“ZERO”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1420244" y="3609075"/>
          <a:ext cx="6628202" cy="1404000"/>
        </p:xfrm>
        <a:graphic>
          <a:graphicData uri="http://schemas.openxmlformats.org/drawingml/2006/table">
            <a:tbl>
              <a:tblPr/>
              <a:tblGrid>
                <a:gridCol w="2149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1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02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Balanço Patrimonial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Ativos Circulantes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R$ 100.000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Dívidas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R$ 0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Ativos </a:t>
                      </a:r>
                      <a:r>
                        <a:rPr lang="pt-BR" sz="16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Não-Circulantes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R$ 100.000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PL (10.000</a:t>
                      </a:r>
                      <a:r>
                        <a:rPr lang="pt-BR" sz="16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a</a:t>
                      </a: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ções) 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Ativo Total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Passivo + PL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9</a:t>
            </a:r>
          </a:p>
        </p:txBody>
      </p:sp>
      <p:grpSp>
        <p:nvGrpSpPr>
          <p:cNvPr id="38" name="Grupo 37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3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32" name="Retângulo 31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3" name="CaixaDeTexto 32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9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30" name="Retângulo 29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1" name="CaixaDeTexto 30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35" name="Tabe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663359"/>
              </p:ext>
            </p:extLst>
          </p:nvPr>
        </p:nvGraphicFramePr>
        <p:xfrm>
          <a:off x="353685" y="1906431"/>
          <a:ext cx="8531523" cy="4114796"/>
        </p:xfrm>
        <a:graphic>
          <a:graphicData uri="http://schemas.openxmlformats.org/drawingml/2006/table">
            <a:tbl>
              <a:tblPr/>
              <a:tblGrid>
                <a:gridCol w="2130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Probabilidade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60%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Receita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$ 100.000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$ 150.000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$ 200.000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$ 250.000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$ 300.000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Custos Fixos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$ 40.000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$ 40.000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$ 40.000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$ 40.000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$ 40.000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Custos Variáveis (60%)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$ 60.000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$ 90.000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$ 120.000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$ 150.000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$ 180.000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LAJIR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$ 20.000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$ 40.000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$ 60.000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$ 80.000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FF99CC"/>
                          </a:solidFill>
                          <a:latin typeface="Calibri"/>
                        </a:rPr>
                        <a:t>Juros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FF99CC"/>
                          </a:solidFill>
                          <a:latin typeface="Calibri"/>
                        </a:rPr>
                        <a:t>$ 0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FF99CC"/>
                          </a:solidFill>
                          <a:latin typeface="Calibri"/>
                        </a:rPr>
                        <a:t>$ 0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FF99CC"/>
                          </a:solidFill>
                          <a:latin typeface="Calibri"/>
                        </a:rPr>
                        <a:t>$ 0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FF99CC"/>
                          </a:solidFill>
                          <a:latin typeface="Calibri"/>
                        </a:rPr>
                        <a:t>$ 0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FF99CC"/>
                          </a:solidFill>
                          <a:latin typeface="Calibri"/>
                        </a:rPr>
                        <a:t>$ 0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LAIR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$ 20.000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$ 40.000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$ 60.000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$ 80.000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IR (40%)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$ 0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$ 8.000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$ 16.000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$ 24.000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$ 32.000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Lucro Líquido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$ 12.000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$ 24.000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$ 36.000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$ 48.000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No. de Ações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10.000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10.000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10.000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10.000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10.000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LPA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$ 1,20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$ 2,40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$ 3,60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$ 4,80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libri"/>
                        </a:rPr>
                        <a:t>LPA médio (esperado)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libri"/>
                        </a:rPr>
                        <a:t>$ 2,40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libri"/>
                        </a:rPr>
                        <a:t>Desvio-Padrão do LPA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libri"/>
                        </a:rPr>
                        <a:t>$ 1,00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libri"/>
                        </a:rPr>
                        <a:t>Coeficiente de Variação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libri"/>
                        </a:rPr>
                        <a:t>0,42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9" name="CaixaDeTexto 38"/>
          <p:cNvSpPr txBox="1"/>
          <p:nvPr/>
        </p:nvSpPr>
        <p:spPr>
          <a:xfrm>
            <a:off x="1787718" y="1224008"/>
            <a:ext cx="1938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FFCC"/>
                </a:solidFill>
                <a:latin typeface="Bookman Old Style" pitchFamily="18" charset="0"/>
              </a:rPr>
              <a:t>Cenário 1</a:t>
            </a:r>
            <a:endParaRPr lang="pt-BR" sz="2800" b="1" dirty="0">
              <a:latin typeface="Bookman Old Style" pitchFamily="18" charset="0"/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4410790" y="1293691"/>
            <a:ext cx="2680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Endividamento </a:t>
            </a:r>
            <a:r>
              <a:rPr lang="pt-BR" dirty="0">
                <a:latin typeface="Arial" pitchFamily="34" charset="0"/>
                <a:cs typeface="Arial" pitchFamily="34" charset="0"/>
                <a:sym typeface="Symbol"/>
              </a:rPr>
              <a:t>“ZERO”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9</a:t>
            </a:r>
          </a:p>
        </p:txBody>
      </p:sp>
      <p:grpSp>
        <p:nvGrpSpPr>
          <p:cNvPr id="29" name="Grupo 28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30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34" name="Retângulo 33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5" name="CaixaDeTexto 34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31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32" name="Retângulo 31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3" name="CaixaDeTexto 32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36" name="CaixaDeTexto 35"/>
          <p:cNvSpPr txBox="1"/>
          <p:nvPr/>
        </p:nvSpPr>
        <p:spPr>
          <a:xfrm>
            <a:off x="1261506" y="1689835"/>
            <a:ext cx="3336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FFCC"/>
                </a:solidFill>
                <a:latin typeface="Bookman Old Style" pitchFamily="18" charset="0"/>
              </a:rPr>
              <a:t>Cenário 2</a:t>
            </a:r>
            <a:endParaRPr lang="pt-BR" sz="2800" b="1" dirty="0">
              <a:latin typeface="Bookman Old Style" pitchFamily="18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1865997" y="2501389"/>
            <a:ext cx="5276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Endividamento em 10% dos ativos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Taxa de juros: 8,0%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a.a.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8" name="Tabela 37"/>
          <p:cNvGraphicFramePr>
            <a:graphicFrameLocks noGrp="1"/>
          </p:cNvGraphicFramePr>
          <p:nvPr/>
        </p:nvGraphicFramePr>
        <p:xfrm>
          <a:off x="1420244" y="3609075"/>
          <a:ext cx="6628202" cy="1404000"/>
        </p:xfrm>
        <a:graphic>
          <a:graphicData uri="http://schemas.openxmlformats.org/drawingml/2006/table">
            <a:tbl>
              <a:tblPr/>
              <a:tblGrid>
                <a:gridCol w="2149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1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02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Balanço Patrimonial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Ativos Circulantes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R$ 100.000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Dívidas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R$ 20.000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Ativos </a:t>
                      </a:r>
                      <a:r>
                        <a:rPr lang="pt-BR" sz="16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Não-Circulantes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R$ 100.000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PL (9.000</a:t>
                      </a:r>
                      <a:r>
                        <a:rPr lang="pt-BR" sz="16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a</a:t>
                      </a: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ções) 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R$ 180.000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Ativo Total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Passivo + PL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9</a:t>
            </a:r>
          </a:p>
        </p:txBody>
      </p:sp>
      <p:grpSp>
        <p:nvGrpSpPr>
          <p:cNvPr id="28" name="Grupo 27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9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33" name="Retângulo 32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4" name="CaixaDeTexto 33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30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31" name="Retângulo 30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35" name="Tabe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398699"/>
              </p:ext>
            </p:extLst>
          </p:nvPr>
        </p:nvGraphicFramePr>
        <p:xfrm>
          <a:off x="353685" y="1949559"/>
          <a:ext cx="8531523" cy="4088924"/>
        </p:xfrm>
        <a:graphic>
          <a:graphicData uri="http://schemas.openxmlformats.org/drawingml/2006/table">
            <a:tbl>
              <a:tblPr/>
              <a:tblGrid>
                <a:gridCol w="2130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20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Probabilidade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60%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0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Receita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$ 100.000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$ 150.000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R$ 250.000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R$ 300.000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0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Custos Fixos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$ 40.000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$ 40.000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R$ 40.000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R$ 40.000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R$ 40.000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0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Custos Variáveis (60%)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$ 60.000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$ 90.000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R$ 120.000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R$ 150.000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R$ 180.000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0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LAJIR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$ 20.000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R$ 40.000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R$ 60.000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R$ 80.000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0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FF99CC"/>
                          </a:solidFill>
                          <a:latin typeface="Calibri"/>
                        </a:rPr>
                        <a:t>Juros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FF99CC"/>
                          </a:solidFill>
                          <a:latin typeface="Calibri"/>
                        </a:rPr>
                        <a:t>$ 1.600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FF99CC"/>
                          </a:solidFill>
                          <a:latin typeface="Calibri"/>
                        </a:rPr>
                        <a:t>$ 1.600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FF99CC"/>
                          </a:solidFill>
                          <a:latin typeface="Calibri"/>
                        </a:rPr>
                        <a:t>R$ 1.600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FF99CC"/>
                          </a:solidFill>
                          <a:latin typeface="Calibri"/>
                        </a:rPr>
                        <a:t>R$ 1.600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FF99CC"/>
                          </a:solidFill>
                          <a:latin typeface="Calibri"/>
                        </a:rPr>
                        <a:t>R$ 1.600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0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LAIR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($ 1.600)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$ 18.400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R$ 38.400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R$ 58.400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R$ 78.400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0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IR (40%)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$ 0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$ 7.360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R$ 15.360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R$ 23.360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R$ 31.360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0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Lucro Líquido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($ 1.600)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$ 11.040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R$ 23.040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R$ 35.040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R$ 47.040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0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No. de Ações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9.000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9.000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9.000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9.000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9.000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0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LPA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($</a:t>
                      </a:r>
                      <a:r>
                        <a:rPr lang="pt-BR" sz="1600" b="0" i="0" u="none" strike="noStrike" baseline="0" dirty="0">
                          <a:solidFill>
                            <a:srgbClr val="00FFCC"/>
                          </a:solidFill>
                          <a:latin typeface="Calibri"/>
                        </a:rPr>
                        <a:t> 0,18)</a:t>
                      </a:r>
                      <a:endParaRPr lang="pt-BR" sz="1600" b="0" i="0" u="none" strike="noStrike" dirty="0">
                        <a:solidFill>
                          <a:srgbClr val="00FFCC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$1,23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$2,56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$3,89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$5,23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0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libri"/>
                        </a:rPr>
                        <a:t>LPA médio (esperado)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libri"/>
                        </a:rPr>
                        <a:t>$2,56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20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libri"/>
                        </a:rPr>
                        <a:t>Desvio-Padrão do LPA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libri"/>
                        </a:rPr>
                        <a:t>$1,12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20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libri"/>
                        </a:rPr>
                        <a:t>Coeficiente de Variação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libri"/>
                        </a:rPr>
                        <a:t>0,44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7" name="CaixaDeTexto 36"/>
          <p:cNvSpPr txBox="1"/>
          <p:nvPr/>
        </p:nvSpPr>
        <p:spPr>
          <a:xfrm>
            <a:off x="1787718" y="1224008"/>
            <a:ext cx="1938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FFCC"/>
                </a:solidFill>
                <a:latin typeface="Bookman Old Style" pitchFamily="18" charset="0"/>
              </a:rPr>
              <a:t>Cenário 2</a:t>
            </a:r>
            <a:endParaRPr lang="pt-BR" sz="2800" b="1" dirty="0">
              <a:latin typeface="Bookman Old Style" pitchFamily="18" charset="0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4410790" y="1293691"/>
            <a:ext cx="2680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Endividamento </a:t>
            </a:r>
            <a:r>
              <a:rPr lang="pt-BR" dirty="0">
                <a:latin typeface="Arial" pitchFamily="34" charset="0"/>
                <a:cs typeface="Arial" pitchFamily="34" charset="0"/>
                <a:sym typeface="Symbol"/>
              </a:rPr>
              <a:t>em 10%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9</a:t>
            </a:r>
          </a:p>
        </p:txBody>
      </p:sp>
      <p:grpSp>
        <p:nvGrpSpPr>
          <p:cNvPr id="29" name="Grupo 28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30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34" name="Retângulo 33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5" name="CaixaDeTexto 34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31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32" name="Retângulo 31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3" name="CaixaDeTexto 32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36" name="CaixaDeTexto 35"/>
          <p:cNvSpPr txBox="1"/>
          <p:nvPr/>
        </p:nvSpPr>
        <p:spPr>
          <a:xfrm>
            <a:off x="1261506" y="1689835"/>
            <a:ext cx="3336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FFCC"/>
                </a:solidFill>
                <a:latin typeface="Bookman Old Style" pitchFamily="18" charset="0"/>
              </a:rPr>
              <a:t>Cenário 3</a:t>
            </a:r>
            <a:endParaRPr lang="pt-BR" sz="2800" b="1" dirty="0">
              <a:latin typeface="Bookman Old Style" pitchFamily="18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1865997" y="2501389"/>
            <a:ext cx="5276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Endividamento em 20% dos ativos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Taxa de juros: 8,5% a.a.</a:t>
            </a:r>
          </a:p>
        </p:txBody>
      </p:sp>
      <p:graphicFrame>
        <p:nvGraphicFramePr>
          <p:cNvPr id="38" name="Tabel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245307"/>
              </p:ext>
            </p:extLst>
          </p:nvPr>
        </p:nvGraphicFramePr>
        <p:xfrm>
          <a:off x="1420244" y="3609075"/>
          <a:ext cx="6628202" cy="1404000"/>
        </p:xfrm>
        <a:graphic>
          <a:graphicData uri="http://schemas.openxmlformats.org/drawingml/2006/table">
            <a:tbl>
              <a:tblPr/>
              <a:tblGrid>
                <a:gridCol w="2149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1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02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Balanço Patrimonial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Ativos Circulantes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R$ 100.000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Dívidas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R$ 40.000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Ativos </a:t>
                      </a:r>
                      <a:r>
                        <a:rPr lang="pt-BR" sz="16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Não-Circulantes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R$ 100.000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PL (8.000</a:t>
                      </a:r>
                      <a:r>
                        <a:rPr lang="pt-BR" sz="16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a</a:t>
                      </a: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ções) 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R$ 160.000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Ativo Total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Passivo + PL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3414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9</a:t>
            </a:r>
          </a:p>
        </p:txBody>
      </p:sp>
      <p:grpSp>
        <p:nvGrpSpPr>
          <p:cNvPr id="28" name="Grupo 27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9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33" name="Retângulo 32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4" name="CaixaDeTexto 33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30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31" name="Retângulo 30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35" name="Tabe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830343"/>
              </p:ext>
            </p:extLst>
          </p:nvPr>
        </p:nvGraphicFramePr>
        <p:xfrm>
          <a:off x="353685" y="1949559"/>
          <a:ext cx="8531523" cy="4088924"/>
        </p:xfrm>
        <a:graphic>
          <a:graphicData uri="http://schemas.openxmlformats.org/drawingml/2006/table">
            <a:tbl>
              <a:tblPr/>
              <a:tblGrid>
                <a:gridCol w="2130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20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Probabilidade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60%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0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Receita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$ 100.000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$ 150.000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R$ 250.000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R$ 300.000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0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Custos Fixos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$ 40.000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$ 40.000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R$ 40.000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R$ 40.000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R$ 40.000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0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Custos Variáveis (60%)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$ 60.000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$ 90.000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R$ 120.000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R$ 150.000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R$ 180.000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0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LAJIR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$ 20.000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R$ 40.000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R$ 60.000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R$ 80.000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0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FF99CC"/>
                          </a:solidFill>
                          <a:latin typeface="Calibri"/>
                        </a:rPr>
                        <a:t>Juros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FF99CC"/>
                          </a:solidFill>
                          <a:latin typeface="Calibri"/>
                        </a:rPr>
                        <a:t>$ 3.400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FF99CC"/>
                          </a:solidFill>
                          <a:latin typeface="Calibri"/>
                        </a:rPr>
                        <a:t>$ 3.400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FF99CC"/>
                          </a:solidFill>
                          <a:latin typeface="Calibri"/>
                        </a:rPr>
                        <a:t>R$ 3.400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FF99CC"/>
                          </a:solidFill>
                          <a:latin typeface="Calibri"/>
                        </a:rPr>
                        <a:t>R$ 3.400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FF99CC"/>
                          </a:solidFill>
                          <a:latin typeface="Calibri"/>
                        </a:rPr>
                        <a:t>R$ 3.400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0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LAIR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($ 3.400)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$ 16.600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R$ 36.600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R$ 56.600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R$ 76.600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0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IR (40%)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$ 0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$ 6.640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R$ 14.640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R$ 22.640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R$ 30.640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0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Lucro Líquido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($ 3.400)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$ 9.960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R$ 21.960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R$ 33.960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R$ 45.960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0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No. de Ações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8.000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8.000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8.000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8.000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8.000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0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LPA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($</a:t>
                      </a:r>
                      <a:r>
                        <a:rPr lang="pt-BR" sz="1600" b="0" i="0" u="none" strike="noStrike" baseline="0" dirty="0">
                          <a:solidFill>
                            <a:srgbClr val="00FFCC"/>
                          </a:solidFill>
                          <a:latin typeface="Calibri"/>
                        </a:rPr>
                        <a:t> 0,43)</a:t>
                      </a:r>
                      <a:endParaRPr lang="pt-BR" sz="1600" b="0" i="0" u="none" strike="noStrike" dirty="0">
                        <a:solidFill>
                          <a:srgbClr val="00FFCC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$1,25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$2,75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$4,25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$5,75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0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libri"/>
                        </a:rPr>
                        <a:t>LPA médio (esperado)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libri"/>
                        </a:rPr>
                        <a:t>$2,74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20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libri"/>
                        </a:rPr>
                        <a:t>Desvio-Padrão do LPA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libri"/>
                        </a:rPr>
                        <a:t>$1,28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20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libri"/>
                        </a:rPr>
                        <a:t>Coeficiente de Variação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libri"/>
                        </a:rPr>
                        <a:t>0,47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7" name="CaixaDeTexto 36"/>
          <p:cNvSpPr txBox="1"/>
          <p:nvPr/>
        </p:nvSpPr>
        <p:spPr>
          <a:xfrm>
            <a:off x="1787718" y="1224008"/>
            <a:ext cx="1938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FFCC"/>
                </a:solidFill>
                <a:latin typeface="Bookman Old Style" pitchFamily="18" charset="0"/>
              </a:rPr>
              <a:t>Cenário 3</a:t>
            </a:r>
            <a:endParaRPr lang="pt-BR" sz="2800" b="1" dirty="0">
              <a:latin typeface="Bookman Old Style" pitchFamily="18" charset="0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4410790" y="1293691"/>
            <a:ext cx="2680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Endividamento </a:t>
            </a:r>
            <a:r>
              <a:rPr lang="pt-BR" dirty="0">
                <a:latin typeface="Arial" pitchFamily="34" charset="0"/>
                <a:cs typeface="Arial" pitchFamily="34" charset="0"/>
                <a:sym typeface="Symbol"/>
              </a:rPr>
              <a:t>em 20%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297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ângulo 20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9</a:t>
            </a:r>
          </a:p>
        </p:txBody>
      </p:sp>
      <p:grpSp>
        <p:nvGrpSpPr>
          <p:cNvPr id="24" name="Grupo 23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5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9" name="Retângulo 28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0" name="CaixaDeTexto 29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6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7" name="Retângulo 26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8" name="CaixaDeTexto 27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31" name="CaixaDeTexto 30"/>
          <p:cNvSpPr txBox="1"/>
          <p:nvPr/>
        </p:nvSpPr>
        <p:spPr>
          <a:xfrm>
            <a:off x="1261506" y="1689835"/>
            <a:ext cx="3336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FFCC"/>
                </a:solidFill>
                <a:latin typeface="Bookman Old Style" pitchFamily="18" charset="0"/>
              </a:rPr>
              <a:t>Cenário 6</a:t>
            </a:r>
            <a:endParaRPr lang="pt-BR" sz="2800" b="1" dirty="0">
              <a:latin typeface="Bookman Old Style" pitchFamily="18" charset="0"/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1865997" y="2501389"/>
            <a:ext cx="5276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Endividamento em 50% dos ativos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Taxa de juros: 12,0%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a.a.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3" name="Tabela 32"/>
          <p:cNvGraphicFramePr>
            <a:graphicFrameLocks noGrp="1"/>
          </p:cNvGraphicFramePr>
          <p:nvPr/>
        </p:nvGraphicFramePr>
        <p:xfrm>
          <a:off x="1420244" y="3609075"/>
          <a:ext cx="6628202" cy="1404000"/>
        </p:xfrm>
        <a:graphic>
          <a:graphicData uri="http://schemas.openxmlformats.org/drawingml/2006/table">
            <a:tbl>
              <a:tblPr/>
              <a:tblGrid>
                <a:gridCol w="2149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1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02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Balanço Patrimonial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Ativos Circulantes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R$ 100.000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Dívidas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R$ 100.000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Ativos </a:t>
                      </a:r>
                      <a:r>
                        <a:rPr lang="pt-BR" sz="16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Não-Circulantes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R$ 100.000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PL (5.000</a:t>
                      </a:r>
                      <a:r>
                        <a:rPr lang="pt-BR" sz="16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a</a:t>
                      </a: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ções) 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R$ 100.000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Ativo Total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Passivo + PL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9</a:t>
            </a:r>
          </a:p>
        </p:txBody>
      </p:sp>
      <p:grpSp>
        <p:nvGrpSpPr>
          <p:cNvPr id="44" name="Grupo 43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50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58" name="Retângulo 57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9" name="CaixaDeTexto 58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51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52" name="Retângulo 51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7" name="CaixaDeTexto 56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6" name="Text Box 22">
            <a:extLst>
              <a:ext uri="{FF2B5EF4-FFF2-40B4-BE49-F238E27FC236}">
                <a16:creationId xmlns:a16="http://schemas.microsoft.com/office/drawing/2014/main" id="{B0C84F70-F743-42E1-BF59-004AFE974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5755" y="1638481"/>
            <a:ext cx="16224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400" b="1" dirty="0"/>
              <a:t>Empresa</a:t>
            </a:r>
          </a:p>
        </p:txBody>
      </p: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D2F2C1F1-435C-4CF3-909F-63E0EFB35179}"/>
              </a:ext>
            </a:extLst>
          </p:cNvPr>
          <p:cNvGrpSpPr/>
          <p:nvPr/>
        </p:nvGrpSpPr>
        <p:grpSpPr>
          <a:xfrm>
            <a:off x="1138152" y="2235279"/>
            <a:ext cx="2857784" cy="3381567"/>
            <a:chOff x="1613124" y="3243455"/>
            <a:chExt cx="1981200" cy="1828791"/>
          </a:xfrm>
        </p:grpSpPr>
        <p:sp>
          <p:nvSpPr>
            <p:cNvPr id="18" name="Rectangle 20">
              <a:extLst>
                <a:ext uri="{FF2B5EF4-FFF2-40B4-BE49-F238E27FC236}">
                  <a16:creationId xmlns:a16="http://schemas.microsoft.com/office/drawing/2014/main" id="{6930FAA8-7101-4920-B695-287A86D03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3124" y="3243455"/>
              <a:ext cx="990600" cy="182879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19" name="Rectangle 21">
              <a:extLst>
                <a:ext uri="{FF2B5EF4-FFF2-40B4-BE49-F238E27FC236}">
                  <a16:creationId xmlns:a16="http://schemas.microsoft.com/office/drawing/2014/main" id="{D7B559A3-14AF-4BF4-9B05-F792A5FB7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3724" y="3243455"/>
              <a:ext cx="990600" cy="609597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20" name="Rectangle 23">
              <a:extLst>
                <a:ext uri="{FF2B5EF4-FFF2-40B4-BE49-F238E27FC236}">
                  <a16:creationId xmlns:a16="http://schemas.microsoft.com/office/drawing/2014/main" id="{54B25620-B646-472F-B8CA-4F4D42688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3724" y="3624453"/>
              <a:ext cx="990600" cy="609597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21" name="Rectangle 24">
              <a:extLst>
                <a:ext uri="{FF2B5EF4-FFF2-40B4-BE49-F238E27FC236}">
                  <a16:creationId xmlns:a16="http://schemas.microsoft.com/office/drawing/2014/main" id="{3006B4AD-BCF0-4814-A54F-3BE1032AC3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3724" y="4157850"/>
              <a:ext cx="990600" cy="914395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22" name="Text Box 25">
            <a:extLst>
              <a:ext uri="{FF2B5EF4-FFF2-40B4-BE49-F238E27FC236}">
                <a16:creationId xmlns:a16="http://schemas.microsoft.com/office/drawing/2014/main" id="{043AE395-DEFB-4967-A3E3-7E5E381C3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6982" y="2235278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solidFill>
                  <a:sysClr val="windowText" lastClr="000000"/>
                </a:solidFill>
              </a:rPr>
              <a:t>PC</a:t>
            </a:r>
          </a:p>
        </p:txBody>
      </p:sp>
      <p:sp>
        <p:nvSpPr>
          <p:cNvPr id="24" name="Text Box 26">
            <a:extLst>
              <a:ext uri="{FF2B5EF4-FFF2-40B4-BE49-F238E27FC236}">
                <a16:creationId xmlns:a16="http://schemas.microsoft.com/office/drawing/2014/main" id="{710718D3-7D60-414D-8069-1A1802F11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7299" y="2934247"/>
            <a:ext cx="9196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solidFill>
                  <a:sysClr val="windowText" lastClr="000000"/>
                </a:solidFill>
              </a:rPr>
              <a:t>PNC</a:t>
            </a:r>
          </a:p>
        </p:txBody>
      </p:sp>
      <p:sp>
        <p:nvSpPr>
          <p:cNvPr id="25" name="Text Box 28">
            <a:extLst>
              <a:ext uri="{FF2B5EF4-FFF2-40B4-BE49-F238E27FC236}">
                <a16:creationId xmlns:a16="http://schemas.microsoft.com/office/drawing/2014/main" id="{602D5E21-6F48-44DE-814B-0EEEBB0D1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7298" y="3660359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solidFill>
                  <a:sysClr val="windowText" lastClr="000000"/>
                </a:solidFill>
              </a:rPr>
              <a:t>ATIVOS</a:t>
            </a:r>
          </a:p>
        </p:txBody>
      </p:sp>
      <p:sp>
        <p:nvSpPr>
          <p:cNvPr id="26" name="Text Box 26">
            <a:extLst>
              <a:ext uri="{FF2B5EF4-FFF2-40B4-BE49-F238E27FC236}">
                <a16:creationId xmlns:a16="http://schemas.microsoft.com/office/drawing/2014/main" id="{5963228A-973C-4188-AA59-18A967BF9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7044" y="3977592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solidFill>
                  <a:sysClr val="windowText" lastClr="000000"/>
                </a:solidFill>
              </a:rPr>
              <a:t>PL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ECF57DF6-BA21-42DE-B62C-61213852ECD5}"/>
              </a:ext>
            </a:extLst>
          </p:cNvPr>
          <p:cNvSpPr/>
          <p:nvPr/>
        </p:nvSpPr>
        <p:spPr>
          <a:xfrm>
            <a:off x="5570293" y="2913325"/>
            <a:ext cx="22563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pt-BR" sz="2000" b="1" dirty="0"/>
              <a:t>Capital de Terceiros</a:t>
            </a:r>
          </a:p>
          <a:p>
            <a:pPr algn="ctr" eaLnBrk="0" hangingPunct="0"/>
            <a:r>
              <a:rPr lang="pt-BR" sz="2000" b="1" dirty="0"/>
              <a:t>“Credores”</a:t>
            </a:r>
          </a:p>
        </p:txBody>
      </p:sp>
      <p:sp>
        <p:nvSpPr>
          <p:cNvPr id="28" name="Chave Direita 27">
            <a:extLst>
              <a:ext uri="{FF2B5EF4-FFF2-40B4-BE49-F238E27FC236}">
                <a16:creationId xmlns:a16="http://schemas.microsoft.com/office/drawing/2014/main" id="{AB7D55FE-2D0B-42C3-A4D5-4D1B2B205C83}"/>
              </a:ext>
            </a:extLst>
          </p:cNvPr>
          <p:cNvSpPr/>
          <p:nvPr/>
        </p:nvSpPr>
        <p:spPr>
          <a:xfrm>
            <a:off x="4427984" y="2235279"/>
            <a:ext cx="387876" cy="166191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have Direita 28">
            <a:extLst>
              <a:ext uri="{FF2B5EF4-FFF2-40B4-BE49-F238E27FC236}">
                <a16:creationId xmlns:a16="http://schemas.microsoft.com/office/drawing/2014/main" id="{6708FB19-5609-4724-8411-9F84200F0A95}"/>
              </a:ext>
            </a:extLst>
          </p:cNvPr>
          <p:cNvSpPr/>
          <p:nvPr/>
        </p:nvSpPr>
        <p:spPr>
          <a:xfrm>
            <a:off x="4427984" y="3977592"/>
            <a:ext cx="387876" cy="1661917"/>
          </a:xfrm>
          <a:prstGeom prst="rightBrace">
            <a:avLst/>
          </a:prstGeom>
          <a:ln w="38100">
            <a:solidFill>
              <a:srgbClr val="99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29CCEA76-9EBE-4020-95C8-E97B79C3FB1C}"/>
              </a:ext>
            </a:extLst>
          </p:cNvPr>
          <p:cNvSpPr/>
          <p:nvPr/>
        </p:nvSpPr>
        <p:spPr>
          <a:xfrm>
            <a:off x="5819002" y="4571398"/>
            <a:ext cx="17724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pt-BR" sz="2000" b="1" dirty="0">
                <a:solidFill>
                  <a:srgbClr val="99CCFF"/>
                </a:solidFill>
              </a:rPr>
              <a:t>Capital Próprio</a:t>
            </a:r>
          </a:p>
          <a:p>
            <a:pPr algn="ctr" eaLnBrk="0" hangingPunct="0"/>
            <a:r>
              <a:rPr lang="pt-BR" sz="2000" b="1" dirty="0">
                <a:solidFill>
                  <a:srgbClr val="99CCFF"/>
                </a:solidFill>
              </a:rPr>
              <a:t>“Donos”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9</a:t>
            </a:r>
          </a:p>
        </p:txBody>
      </p:sp>
      <p:grpSp>
        <p:nvGrpSpPr>
          <p:cNvPr id="29" name="Grupo 28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30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34" name="Retângulo 33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5" name="CaixaDeTexto 34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31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32" name="Retângulo 31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3" name="CaixaDeTexto 32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36" name="Tabela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601965"/>
              </p:ext>
            </p:extLst>
          </p:nvPr>
        </p:nvGraphicFramePr>
        <p:xfrm>
          <a:off x="353685" y="1984067"/>
          <a:ext cx="8531523" cy="4071662"/>
        </p:xfrm>
        <a:graphic>
          <a:graphicData uri="http://schemas.openxmlformats.org/drawingml/2006/table">
            <a:tbl>
              <a:tblPr/>
              <a:tblGrid>
                <a:gridCol w="2130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08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Probabilidade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60%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8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Receita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$ 100.000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$ 150.000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$ 200.000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$ 250.000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$ 300.000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8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Custos Fixos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$ 40.000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$ 40.000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$ 40.000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$ 40.000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$ 40.000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8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Custos Variáveis (60%)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$ 60.000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$ 90.000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$ 120.000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$ 150.000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$ 180.000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8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LAJIR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$ 20.000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$ 40.000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$ 60.000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$ 80.000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8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FF99CC"/>
                          </a:solidFill>
                          <a:latin typeface="Calibri"/>
                        </a:rPr>
                        <a:t>Juros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FF99CC"/>
                          </a:solidFill>
                          <a:latin typeface="Calibri"/>
                        </a:rPr>
                        <a:t>$ 12.000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FF99CC"/>
                          </a:solidFill>
                          <a:latin typeface="Calibri"/>
                        </a:rPr>
                        <a:t>$ 12.000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FF99CC"/>
                          </a:solidFill>
                          <a:latin typeface="Calibri"/>
                        </a:rPr>
                        <a:t>$ 12.000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FF99CC"/>
                          </a:solidFill>
                          <a:latin typeface="Calibri"/>
                        </a:rPr>
                        <a:t>$ 12.000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FF99CC"/>
                          </a:solidFill>
                          <a:latin typeface="Calibri"/>
                        </a:rPr>
                        <a:t>$ 12.000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8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LAIR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($ 12.000)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$ 8.000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$ 28.000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$ 48.000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$ 68.000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8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IR (40%)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$ 0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$ 3.200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$ 11.200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$ 19.200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$ 27.200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8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Lucro Líquido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($ 12.000)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$ 4.800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$ 16.800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$ 28.800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$ 40.800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8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No. de Ações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5.000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5.000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5.000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5.000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5.000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8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LPA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($</a:t>
                      </a:r>
                      <a:r>
                        <a:rPr lang="pt-BR" sz="1600" b="0" i="0" u="none" strike="noStrike" baseline="0" dirty="0">
                          <a:solidFill>
                            <a:srgbClr val="00FFCC"/>
                          </a:solidFill>
                          <a:latin typeface="Calibri"/>
                        </a:rPr>
                        <a:t> 1,20)</a:t>
                      </a:r>
                      <a:endParaRPr lang="pt-BR" sz="1600" b="0" i="0" u="none" strike="noStrike" dirty="0">
                        <a:solidFill>
                          <a:srgbClr val="00FFCC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$ 0,96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$ 3,36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$ 5,76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$ 8,16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8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libri"/>
                        </a:rPr>
                        <a:t>LPA médio (esperado)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libri"/>
                        </a:rPr>
                        <a:t>$ 3,31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08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libri"/>
                        </a:rPr>
                        <a:t>Desvio-Padrão do LPA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libri"/>
                        </a:rPr>
                        <a:t>$ 2,13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08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libri"/>
                        </a:rPr>
                        <a:t>Coeficiente de Variação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libri"/>
                        </a:rPr>
                        <a:t>0,64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8" name="CaixaDeTexto 37"/>
          <p:cNvSpPr txBox="1"/>
          <p:nvPr/>
        </p:nvSpPr>
        <p:spPr>
          <a:xfrm>
            <a:off x="1787718" y="1224008"/>
            <a:ext cx="1938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FFCC"/>
                </a:solidFill>
                <a:latin typeface="Bookman Old Style" pitchFamily="18" charset="0"/>
              </a:rPr>
              <a:t>Cenário 6</a:t>
            </a:r>
            <a:endParaRPr lang="pt-BR" sz="2800" b="1" dirty="0">
              <a:latin typeface="Bookman Old Style" pitchFamily="18" charset="0"/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4410790" y="1293691"/>
            <a:ext cx="2680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Endividamento </a:t>
            </a:r>
            <a:r>
              <a:rPr lang="pt-BR" dirty="0">
                <a:latin typeface="Arial" pitchFamily="34" charset="0"/>
                <a:cs typeface="Arial" pitchFamily="34" charset="0"/>
                <a:sym typeface="Symbol"/>
              </a:rPr>
              <a:t>em 50%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ela 20"/>
          <p:cNvGraphicFramePr>
            <a:graphicFrameLocks noGrp="1"/>
          </p:cNvGraphicFramePr>
          <p:nvPr/>
        </p:nvGraphicFramePr>
        <p:xfrm>
          <a:off x="284675" y="2137913"/>
          <a:ext cx="8471134" cy="3669098"/>
        </p:xfrm>
        <a:graphic>
          <a:graphicData uri="http://schemas.openxmlformats.org/drawingml/2006/table">
            <a:tbl>
              <a:tblPr/>
              <a:tblGrid>
                <a:gridCol w="1210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0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0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0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0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0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0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FFCC"/>
                          </a:solidFill>
                          <a:latin typeface="+mn-lt"/>
                        </a:rPr>
                        <a:t>Cenários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FFCC"/>
                          </a:solidFill>
                          <a:latin typeface="+mn-lt"/>
                        </a:rPr>
                        <a:t>Dívida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FFCC"/>
                          </a:solidFill>
                          <a:latin typeface="+mn-lt"/>
                        </a:rPr>
                        <a:t>Dívida / Ativos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>
                          <a:solidFill>
                            <a:srgbClr val="00FFCC"/>
                          </a:solidFill>
                          <a:latin typeface="+mn-lt"/>
                        </a:rPr>
                        <a:t>Taxa de juros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>
                          <a:solidFill>
                            <a:srgbClr val="66FFFF"/>
                          </a:solidFill>
                          <a:latin typeface="+mn-lt"/>
                        </a:rPr>
                        <a:t>E(LPA)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>
                          <a:solidFill>
                            <a:srgbClr val="66FFFF"/>
                          </a:solidFill>
                          <a:latin typeface="+mn-lt"/>
                        </a:rPr>
                        <a:t>DP(LPA)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>
                          <a:solidFill>
                            <a:srgbClr val="66FFFF"/>
                          </a:solidFill>
                          <a:latin typeface="+mn-lt"/>
                        </a:rPr>
                        <a:t>CV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09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$ 0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+mn-lt"/>
                        </a:rPr>
                        <a:t>$ 2,40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</a:rPr>
                        <a:t>$ 1,00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</a:rPr>
                        <a:t>0,42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$20.000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8,0% </a:t>
                      </a:r>
                      <a:r>
                        <a:rPr lang="pt-BR" sz="18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a.a.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+mn-lt"/>
                        </a:rPr>
                        <a:t>$</a:t>
                      </a:r>
                      <a:r>
                        <a:rPr lang="pt-BR" sz="1800" b="0" i="0" u="none" strike="noStrike" baseline="0" dirty="0">
                          <a:solidFill>
                            <a:srgbClr val="66FFFF"/>
                          </a:solidFill>
                          <a:latin typeface="+mn-lt"/>
                        </a:rPr>
                        <a:t> 2,56</a:t>
                      </a:r>
                      <a:endParaRPr lang="pt-BR" sz="1800" b="0" i="0" u="none" strike="noStrike" dirty="0">
                        <a:solidFill>
                          <a:srgbClr val="66FFFF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</a:rPr>
                        <a:t>$</a:t>
                      </a:r>
                      <a:r>
                        <a:rPr lang="pt-BR" sz="1800" b="0" i="0" u="none" strike="noStrike" baseline="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</a:rPr>
                        <a:t> 1,12</a:t>
                      </a:r>
                      <a:endParaRPr lang="pt-BR" sz="18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</a:rPr>
                        <a:t>0,44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$40.000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8,5% </a:t>
                      </a:r>
                      <a:r>
                        <a:rPr lang="pt-BR" sz="18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a.a.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+mn-lt"/>
                        </a:rPr>
                        <a:t>$ 2,74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</a:rPr>
                        <a:t>$ 1,28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</a:rPr>
                        <a:t>0,47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$60.000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9,0% </a:t>
                      </a:r>
                      <a:r>
                        <a:rPr lang="pt-BR" sz="18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a.a.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+mn-lt"/>
                        </a:rPr>
                        <a:t>$ 2,95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</a:rPr>
                        <a:t>$ 1,47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</a:rPr>
                        <a:t>0,50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$80.000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10,0% </a:t>
                      </a:r>
                      <a:r>
                        <a:rPr lang="pt-BR" sz="18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a.a.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+mn-lt"/>
                        </a:rPr>
                        <a:t>$</a:t>
                      </a:r>
                      <a:r>
                        <a:rPr lang="pt-BR" sz="1800" b="0" i="0" u="none" strike="noStrike" baseline="0" dirty="0">
                          <a:solidFill>
                            <a:srgbClr val="66FFFF"/>
                          </a:solidFill>
                          <a:latin typeface="+mn-lt"/>
                        </a:rPr>
                        <a:t> 3,17</a:t>
                      </a:r>
                      <a:endParaRPr lang="pt-BR" sz="1800" b="0" i="0" u="none" strike="noStrike" dirty="0">
                        <a:solidFill>
                          <a:srgbClr val="66FFFF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</a:rPr>
                        <a:t>$ 1,74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</a:rPr>
                        <a:t>0,55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$100.000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50%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12,0% </a:t>
                      </a:r>
                      <a:r>
                        <a:rPr lang="pt-BR" sz="18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a.a.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+mn-lt"/>
                        </a:rPr>
                        <a:t>$ 3,31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</a:rPr>
                        <a:t>$ 2,13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</a:rPr>
                        <a:t>0,64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$120.000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60%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15,0% </a:t>
                      </a:r>
                      <a:r>
                        <a:rPr lang="pt-BR" sz="18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a.a.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+mn-lt"/>
                        </a:rPr>
                        <a:t>$</a:t>
                      </a:r>
                      <a:r>
                        <a:rPr lang="pt-BR" sz="1800" b="0" i="0" u="none" strike="noStrike" baseline="0" dirty="0">
                          <a:solidFill>
                            <a:srgbClr val="66FFFF"/>
                          </a:solidFill>
                          <a:latin typeface="+mn-lt"/>
                        </a:rPr>
                        <a:t> 3,21</a:t>
                      </a:r>
                      <a:endParaRPr lang="pt-BR" sz="1800" b="0" i="0" u="none" strike="noStrike" dirty="0">
                        <a:solidFill>
                          <a:srgbClr val="66FFFF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</a:rPr>
                        <a:t>$</a:t>
                      </a:r>
                      <a:r>
                        <a:rPr lang="pt-BR" sz="1800" b="0" i="0" u="none" strike="noStrike" baseline="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</a:rPr>
                        <a:t> 2,74</a:t>
                      </a:r>
                      <a:endParaRPr lang="pt-BR" sz="18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</a:rPr>
                        <a:t>0,86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$140.000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70%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18,5% </a:t>
                      </a:r>
                      <a:r>
                        <a:rPr lang="pt-BR" sz="18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a.a.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+mn-lt"/>
                        </a:rPr>
                        <a:t>$ 2,53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</a:rPr>
                        <a:t>$ 3,94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</a:rPr>
                        <a:t>1,56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2" name="Retângulo 21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9</a:t>
            </a:r>
          </a:p>
        </p:txBody>
      </p:sp>
      <p:grpSp>
        <p:nvGrpSpPr>
          <p:cNvPr id="25" name="Grupo 24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6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30" name="Retângulo 29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1" name="CaixaDeTexto 30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7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8" name="Retângulo 27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9" name="CaixaDeTexto 28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Gráfico 33"/>
          <p:cNvGraphicFramePr/>
          <p:nvPr/>
        </p:nvGraphicFramePr>
        <p:xfrm>
          <a:off x="1462087" y="1300162"/>
          <a:ext cx="6219825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5" name="Retângulo 34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CaixaDeTexto 35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9</a:t>
            </a:r>
          </a:p>
        </p:txBody>
      </p:sp>
      <p:grpSp>
        <p:nvGrpSpPr>
          <p:cNvPr id="38" name="Grupo 37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39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43" name="Retângulo 42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4" name="CaixaDeTexto 43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40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41" name="Retângulo 40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2" name="CaixaDeTexto 41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45" name="CaixaDeTexto 44"/>
          <p:cNvSpPr txBox="1"/>
          <p:nvPr/>
        </p:nvSpPr>
        <p:spPr>
          <a:xfrm>
            <a:off x="3979469" y="5615524"/>
            <a:ext cx="17484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itchFamily="34" charset="0"/>
                <a:cs typeface="Arial" pitchFamily="34" charset="0"/>
              </a:rPr>
              <a:t>Endividamento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9</a:t>
            </a:r>
          </a:p>
        </p:txBody>
      </p:sp>
      <p:grpSp>
        <p:nvGrpSpPr>
          <p:cNvPr id="10" name="Grupo 9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11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5" name="Retângulo 14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" name="CaixaDeTexto 15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12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3" name="Retângulo 12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CaixaDeTexto 13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pSp>
        <p:nvGrpSpPr>
          <p:cNvPr id="24" name="Grupo 23"/>
          <p:cNvGrpSpPr/>
          <p:nvPr/>
        </p:nvGrpSpPr>
        <p:grpSpPr>
          <a:xfrm>
            <a:off x="1252559" y="1337099"/>
            <a:ext cx="7209976" cy="4738581"/>
            <a:chOff x="1709737" y="1337099"/>
            <a:chExt cx="7209976" cy="4738581"/>
          </a:xfrm>
        </p:grpSpPr>
        <p:sp>
          <p:nvSpPr>
            <p:cNvPr id="17" name="CaixaDeTexto 16"/>
            <p:cNvSpPr txBox="1"/>
            <p:nvPr/>
          </p:nvSpPr>
          <p:spPr>
            <a:xfrm>
              <a:off x="3765353" y="5737126"/>
              <a:ext cx="17484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>
                  <a:latin typeface="Arial" pitchFamily="34" charset="0"/>
                  <a:cs typeface="Arial" pitchFamily="34" charset="0"/>
                </a:rPr>
                <a:t>Endividamento</a:t>
              </a:r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7396110" y="4616470"/>
              <a:ext cx="152360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rPr>
                <a:t>Risco empresarial</a:t>
              </a:r>
            </a:p>
          </p:txBody>
        </p:sp>
        <p:graphicFrame>
          <p:nvGraphicFramePr>
            <p:cNvPr id="20" name="Gráfico 19"/>
            <p:cNvGraphicFramePr/>
            <p:nvPr/>
          </p:nvGraphicFramePr>
          <p:xfrm>
            <a:off x="1709737" y="1337099"/>
            <a:ext cx="5527825" cy="43496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19" name="Conector reto 18"/>
            <p:cNvCxnSpPr/>
            <p:nvPr/>
          </p:nvCxnSpPr>
          <p:spPr>
            <a:xfrm flipV="1">
              <a:off x="2278916" y="4520246"/>
              <a:ext cx="4639469" cy="138"/>
            </a:xfrm>
            <a:prstGeom prst="line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Chave direita 32"/>
            <p:cNvSpPr/>
            <p:nvPr/>
          </p:nvSpPr>
          <p:spPr>
            <a:xfrm>
              <a:off x="7050327" y="4537636"/>
              <a:ext cx="216024" cy="675147"/>
            </a:xfrm>
            <a:prstGeom prst="rightBrace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Chave direita 31"/>
            <p:cNvSpPr/>
            <p:nvPr/>
          </p:nvSpPr>
          <p:spPr>
            <a:xfrm>
              <a:off x="7039155" y="2329137"/>
              <a:ext cx="235822" cy="2182621"/>
            </a:xfrm>
            <a:prstGeom prst="rightBrace">
              <a:avLst/>
            </a:prstGeom>
            <a:ln w="28575">
              <a:solidFill>
                <a:srgbClr val="66FF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7459493" y="3084780"/>
              <a:ext cx="134807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>
                  <a:solidFill>
                    <a:srgbClr val="66FFFF"/>
                  </a:solidFill>
                  <a:latin typeface="Arial" pitchFamily="34" charset="0"/>
                  <a:cs typeface="Arial" pitchFamily="34" charset="0"/>
                </a:rPr>
                <a:t>Risco financeiro</a:t>
              </a: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331640" y="2060848"/>
          <a:ext cx="6067425" cy="355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9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8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2" name="Retângulo 11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" name="CaixaDeTexto 12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9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0" name="Retângulo 9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4" name="CaixaDeTexto 13"/>
          <p:cNvSpPr txBox="1"/>
          <p:nvPr/>
        </p:nvSpPr>
        <p:spPr>
          <a:xfrm>
            <a:off x="827584" y="1700808"/>
            <a:ext cx="17484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itchFamily="34" charset="0"/>
                <a:cs typeface="Arial" pitchFamily="34" charset="0"/>
              </a:rPr>
              <a:t>LPA [R$]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7251513" y="4725144"/>
            <a:ext cx="17484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itchFamily="34" charset="0"/>
                <a:cs typeface="Arial" pitchFamily="34" charset="0"/>
              </a:rPr>
              <a:t>Receita [R$ mil]</a:t>
            </a:r>
          </a:p>
        </p:txBody>
      </p:sp>
      <p:cxnSp>
        <p:nvCxnSpPr>
          <p:cNvPr id="17" name="Conector reto 16"/>
          <p:cNvCxnSpPr/>
          <p:nvPr/>
        </p:nvCxnSpPr>
        <p:spPr>
          <a:xfrm>
            <a:off x="3635896" y="4509120"/>
            <a:ext cx="4451" cy="399310"/>
          </a:xfrm>
          <a:prstGeom prst="line">
            <a:avLst/>
          </a:prstGeom>
          <a:ln w="28575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flipH="1" flipV="1">
            <a:off x="1751162" y="4511615"/>
            <a:ext cx="1880560" cy="1"/>
          </a:xfrm>
          <a:prstGeom prst="line">
            <a:avLst/>
          </a:prstGeom>
          <a:ln w="28575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osango 23"/>
          <p:cNvSpPr/>
          <p:nvPr/>
        </p:nvSpPr>
        <p:spPr>
          <a:xfrm>
            <a:off x="3579954" y="4459849"/>
            <a:ext cx="103517" cy="94891"/>
          </a:xfrm>
          <a:prstGeom prst="diamond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6687921" y="3385174"/>
            <a:ext cx="17484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rgbClr val="00FFCC"/>
                </a:solidFill>
                <a:latin typeface="Arial" pitchFamily="34" charset="0"/>
                <a:cs typeface="Arial" pitchFamily="34" charset="0"/>
              </a:rPr>
              <a:t>100% $ Próprio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6607412" y="2407513"/>
            <a:ext cx="17484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50% $ Próprio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079659"/>
              </p:ext>
            </p:extLst>
          </p:nvPr>
        </p:nvGraphicFramePr>
        <p:xfrm>
          <a:off x="267419" y="2498226"/>
          <a:ext cx="8600537" cy="3499125"/>
        </p:xfrm>
        <a:graphic>
          <a:graphicData uri="http://schemas.openxmlformats.org/drawingml/2006/table">
            <a:tbl>
              <a:tblPr/>
              <a:tblGrid>
                <a:gridCol w="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9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95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9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95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95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95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99FFCC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99FFCC"/>
                          </a:solidFill>
                          <a:latin typeface="+mn-lt"/>
                        </a:rPr>
                        <a:t>Dívida / Ativos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 err="1">
                          <a:solidFill>
                            <a:srgbClr val="99FFCC"/>
                          </a:solidFill>
                          <a:latin typeface="+mn-lt"/>
                        </a:rPr>
                        <a:t>Kd</a:t>
                      </a:r>
                      <a:r>
                        <a:rPr lang="pt-BR" sz="2000" b="0" i="0" u="none" strike="noStrike" dirty="0">
                          <a:solidFill>
                            <a:srgbClr val="99FFCC"/>
                          </a:solidFill>
                          <a:latin typeface="+mn-lt"/>
                        </a:rPr>
                        <a:t> [a.a.]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>
                          <a:solidFill>
                            <a:srgbClr val="99FFCC"/>
                          </a:solidFill>
                          <a:latin typeface="+mn-lt"/>
                        </a:rPr>
                        <a:t>E(LPA)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99FFCC"/>
                          </a:solidFill>
                          <a:latin typeface="+mn-lt"/>
                        </a:rPr>
                        <a:t>Beta estimado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err="1">
                          <a:solidFill>
                            <a:srgbClr val="99FFCC"/>
                          </a:solidFill>
                          <a:latin typeface="+mn-lt"/>
                        </a:rPr>
                        <a:t>Ks</a:t>
                      </a:r>
                      <a:r>
                        <a:rPr lang="pt-BR" sz="2000" b="0" i="0" u="none" strike="noStrike" dirty="0">
                          <a:solidFill>
                            <a:srgbClr val="99FFCC"/>
                          </a:solidFill>
                          <a:latin typeface="+mn-lt"/>
                        </a:rPr>
                        <a:t> [a.a.]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99FFCC"/>
                          </a:solidFill>
                          <a:latin typeface="+mn-lt"/>
                        </a:rPr>
                        <a:t>Preço</a:t>
                      </a:r>
                      <a:r>
                        <a:rPr lang="pt-BR" sz="2000" b="0" i="0" u="none" strike="noStrike" baseline="0" dirty="0">
                          <a:solidFill>
                            <a:srgbClr val="99FFCC"/>
                          </a:solidFill>
                          <a:latin typeface="+mn-lt"/>
                        </a:rPr>
                        <a:t> estimado</a:t>
                      </a:r>
                      <a:endParaRPr lang="pt-BR" sz="2000" b="0" i="0" u="none" strike="noStrike" dirty="0">
                        <a:solidFill>
                          <a:srgbClr val="99FFCC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99FFCC"/>
                          </a:solidFill>
                          <a:latin typeface="+mn-lt"/>
                        </a:rPr>
                        <a:t>P/LPA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$ 2,40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1,50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$ 20,00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8,33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</a:t>
                      </a:r>
                      <a:r>
                        <a:rPr lang="pt-BR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2,56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1,55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$ 20,98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8,20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$ 2,74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1,65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$ 21,75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7,94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$ 2,95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1,80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$ 22,35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7,58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</a:t>
                      </a:r>
                      <a:r>
                        <a:rPr lang="pt-BR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3,17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$ 22,64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7,14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50%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12,0%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$ 3,31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2,30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15,2%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$ 21,78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6,58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60%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15,0%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</a:t>
                      </a:r>
                      <a:r>
                        <a:rPr lang="pt-BR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3,21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2,70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16,8%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$ 19,11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5,95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70%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18,5%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$ 2,53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3,30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19,2%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$ 13,18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5,21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9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4" name="Retângulo 13">
            <a:extLst>
              <a:ext uri="{FF2B5EF4-FFF2-40B4-BE49-F238E27FC236}">
                <a16:creationId xmlns:a16="http://schemas.microsoft.com/office/drawing/2014/main" id="{EE449EF1-5151-4676-B6E7-980558AE482E}"/>
              </a:ext>
            </a:extLst>
          </p:cNvPr>
          <p:cNvSpPr/>
          <p:nvPr/>
        </p:nvSpPr>
        <p:spPr>
          <a:xfrm>
            <a:off x="267419" y="1389011"/>
            <a:ext cx="22102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err="1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pt-BR" sz="2000" baseline="-30000" dirty="0" err="1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pt-BR" sz="2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R</a:t>
            </a:r>
            <a:r>
              <a:rPr lang="pt-BR" sz="2000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pt-BR" sz="2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pt-BR" sz="2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 (</a:t>
            </a:r>
            <a:r>
              <a:rPr lang="pt-BR" sz="2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pt-BR" sz="2000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 </a:t>
            </a:r>
            <a:r>
              <a:rPr lang="pt-BR" sz="2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–</a:t>
            </a:r>
            <a:r>
              <a:rPr lang="pt-BR" sz="2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R</a:t>
            </a:r>
            <a:r>
              <a:rPr lang="pt-BR" sz="2000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 </a:t>
            </a:r>
            <a:r>
              <a:rPr lang="pt-BR" sz="2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endParaRPr lang="pt-BR" sz="2000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B0121ECB-CC83-4290-8E34-A563260C281A}"/>
              </a:ext>
            </a:extLst>
          </p:cNvPr>
          <p:cNvSpPr txBox="1"/>
          <p:nvPr/>
        </p:nvSpPr>
        <p:spPr>
          <a:xfrm>
            <a:off x="5196035" y="1336003"/>
            <a:ext cx="16239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dirty="0" err="1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pt-BR" sz="2000" baseline="-30000" dirty="0" err="1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pt-BR" sz="2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LPA/P </a:t>
            </a:r>
            <a:endParaRPr lang="pt-BR" sz="2000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2739B0D-183D-488E-870C-720FC284C24D}"/>
              </a:ext>
            </a:extLst>
          </p:cNvPr>
          <p:cNvSpPr txBox="1"/>
          <p:nvPr/>
        </p:nvSpPr>
        <p:spPr>
          <a:xfrm>
            <a:off x="6696806" y="1336003"/>
            <a:ext cx="232458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P/LPA = 1/</a:t>
            </a:r>
            <a:r>
              <a:rPr lang="pt-BR" sz="2000" dirty="0" err="1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pt-BR" sz="2000" baseline="-30000" dirty="0" err="1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pt-BR" sz="2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pt-BR" sz="2000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70DE4E-A2D4-4110-A02F-0C8A8E26FA22}"/>
              </a:ext>
            </a:extLst>
          </p:cNvPr>
          <p:cNvSpPr txBox="1"/>
          <p:nvPr/>
        </p:nvSpPr>
        <p:spPr>
          <a:xfrm>
            <a:off x="4567687" y="1886917"/>
            <a:ext cx="46962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Preço Estimado = E(LPA) * P/LPA </a:t>
            </a:r>
            <a:endParaRPr lang="pt-BR" sz="2000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07236F6E-E59E-4B99-8BF3-08B463A00474}"/>
              </a:ext>
            </a:extLst>
          </p:cNvPr>
          <p:cNvSpPr txBox="1"/>
          <p:nvPr/>
        </p:nvSpPr>
        <p:spPr>
          <a:xfrm>
            <a:off x="2740515" y="1265900"/>
            <a:ext cx="12378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dirty="0">
                <a:solidFill>
                  <a:srgbClr val="FFCC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pt-BR" sz="1800" baseline="-30000" dirty="0">
                <a:solidFill>
                  <a:srgbClr val="FFCC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 </a:t>
            </a:r>
            <a:r>
              <a:rPr lang="pt-BR" sz="1800" dirty="0">
                <a:solidFill>
                  <a:srgbClr val="FFCC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10%</a:t>
            </a:r>
          </a:p>
          <a:p>
            <a:r>
              <a:rPr lang="pt-BR" sz="1800" dirty="0">
                <a:solidFill>
                  <a:srgbClr val="FFCC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pt-BR" sz="1800" baseline="-30000" dirty="0">
                <a:solidFill>
                  <a:srgbClr val="FFCC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 </a:t>
            </a:r>
            <a:r>
              <a:rPr lang="pt-BR" sz="1800" dirty="0">
                <a:solidFill>
                  <a:srgbClr val="FFCC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6%</a:t>
            </a:r>
            <a:endParaRPr lang="pt-BR" dirty="0">
              <a:solidFill>
                <a:srgbClr val="FFCCFF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9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pSp>
        <p:nvGrpSpPr>
          <p:cNvPr id="30" name="Grupo 29"/>
          <p:cNvGrpSpPr/>
          <p:nvPr/>
        </p:nvGrpSpPr>
        <p:grpSpPr>
          <a:xfrm>
            <a:off x="1233592" y="1230431"/>
            <a:ext cx="7244752" cy="4973815"/>
            <a:chOff x="1535502" y="1264935"/>
            <a:chExt cx="7244752" cy="4973815"/>
          </a:xfrm>
        </p:grpSpPr>
        <p:graphicFrame>
          <p:nvGraphicFramePr>
            <p:cNvPr id="13" name="Gráfico 12"/>
            <p:cNvGraphicFramePr/>
            <p:nvPr/>
          </p:nvGraphicFramePr>
          <p:xfrm>
            <a:off x="1535502" y="1768415"/>
            <a:ext cx="5322498" cy="405441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4" name="CaixaDeTexto 13"/>
            <p:cNvSpPr txBox="1"/>
            <p:nvPr/>
          </p:nvSpPr>
          <p:spPr>
            <a:xfrm>
              <a:off x="3530895" y="5900196"/>
              <a:ext cx="17484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>
                  <a:latin typeface="Arial" pitchFamily="34" charset="0"/>
                  <a:cs typeface="Arial" pitchFamily="34" charset="0"/>
                </a:rPr>
                <a:t>Endividamento</a:t>
              </a:r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1569826" y="1264935"/>
              <a:ext cx="12855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 err="1">
                  <a:latin typeface="Arial" pitchFamily="34" charset="0"/>
                  <a:cs typeface="Arial" pitchFamily="34" charset="0"/>
                </a:rPr>
                <a:t>Ks</a:t>
              </a:r>
              <a:r>
                <a:rPr lang="pt-BR" sz="1600" dirty="0">
                  <a:latin typeface="Arial" pitchFamily="34" charset="0"/>
                  <a:cs typeface="Arial" pitchFamily="34" charset="0"/>
                </a:rPr>
                <a:t> [anual]</a:t>
              </a:r>
            </a:p>
          </p:txBody>
        </p:sp>
        <p:cxnSp>
          <p:nvCxnSpPr>
            <p:cNvPr id="17" name="Conector reto 16"/>
            <p:cNvCxnSpPr/>
            <p:nvPr/>
          </p:nvCxnSpPr>
          <p:spPr>
            <a:xfrm>
              <a:off x="2225615" y="4554747"/>
              <a:ext cx="4675517" cy="8627"/>
            </a:xfrm>
            <a:prstGeom prst="line">
              <a:avLst/>
            </a:prstGeom>
            <a:ln w="28575">
              <a:solidFill>
                <a:srgbClr val="99FF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>
              <a:off x="2231366" y="3749615"/>
              <a:ext cx="4678392" cy="11502"/>
            </a:xfrm>
            <a:prstGeom prst="line">
              <a:avLst/>
            </a:prstGeom>
            <a:ln w="28575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have direita 19"/>
            <p:cNvSpPr/>
            <p:nvPr/>
          </p:nvSpPr>
          <p:spPr>
            <a:xfrm>
              <a:off x="7185804" y="4563374"/>
              <a:ext cx="163902" cy="845388"/>
            </a:xfrm>
            <a:prstGeom prst="rightBrace">
              <a:avLst/>
            </a:prstGeom>
            <a:ln w="28575">
              <a:solidFill>
                <a:srgbClr val="99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Chave direita 20"/>
            <p:cNvSpPr/>
            <p:nvPr/>
          </p:nvSpPr>
          <p:spPr>
            <a:xfrm>
              <a:off x="7185805" y="3769742"/>
              <a:ext cx="161026" cy="790755"/>
            </a:xfrm>
            <a:prstGeom prst="rightBrac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Chave direita 21"/>
            <p:cNvSpPr/>
            <p:nvPr/>
          </p:nvSpPr>
          <p:spPr>
            <a:xfrm>
              <a:off x="7185803" y="2717321"/>
              <a:ext cx="161027" cy="1040920"/>
            </a:xfrm>
            <a:prstGeom prst="rightBrace">
              <a:avLst/>
            </a:prstGeom>
            <a:ln w="28575">
              <a:solidFill>
                <a:srgbClr val="66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7468855" y="4715502"/>
              <a:ext cx="131139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>
                  <a:solidFill>
                    <a:srgbClr val="99FFCC"/>
                  </a:solidFill>
                  <a:latin typeface="Arial" pitchFamily="34" charset="0"/>
                  <a:cs typeface="Arial" pitchFamily="34" charset="0"/>
                </a:rPr>
                <a:t>Taxa </a:t>
              </a:r>
              <a:r>
                <a:rPr lang="pt-BR" sz="1600" dirty="0" err="1">
                  <a:solidFill>
                    <a:srgbClr val="99FFCC"/>
                  </a:solidFill>
                  <a:latin typeface="Arial" pitchFamily="34" charset="0"/>
                  <a:cs typeface="Arial" pitchFamily="34" charset="0"/>
                </a:rPr>
                <a:t>Iivre</a:t>
              </a:r>
              <a:r>
                <a:rPr lang="pt-BR" sz="1600" dirty="0">
                  <a:solidFill>
                    <a:srgbClr val="99FFCC"/>
                  </a:solidFill>
                  <a:latin typeface="Arial" pitchFamily="34" charset="0"/>
                  <a:cs typeface="Arial" pitchFamily="34" charset="0"/>
                </a:rPr>
                <a:t> de risco</a:t>
              </a:r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7468855" y="3780977"/>
              <a:ext cx="13113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 Prêmio pelo risco do negócio</a:t>
              </a:r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7468855" y="2837818"/>
              <a:ext cx="13113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>
                  <a:solidFill>
                    <a:srgbClr val="66FFFF"/>
                  </a:solidFill>
                  <a:latin typeface="Arial" pitchFamily="34" charset="0"/>
                  <a:cs typeface="Arial" pitchFamily="34" charset="0"/>
                </a:rPr>
                <a:t> Prêmio pelo risco financeiro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804623"/>
              </p:ext>
            </p:extLst>
          </p:nvPr>
        </p:nvGraphicFramePr>
        <p:xfrm>
          <a:off x="271731" y="2503056"/>
          <a:ext cx="8600537" cy="3499125"/>
        </p:xfrm>
        <a:graphic>
          <a:graphicData uri="http://schemas.openxmlformats.org/drawingml/2006/table">
            <a:tbl>
              <a:tblPr/>
              <a:tblGrid>
                <a:gridCol w="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9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95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9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95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95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95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99FFCC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99FFCC"/>
                          </a:solidFill>
                          <a:latin typeface="+mn-lt"/>
                        </a:rPr>
                        <a:t>Dívida / Ativos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 err="1">
                          <a:solidFill>
                            <a:srgbClr val="99FFCC"/>
                          </a:solidFill>
                          <a:latin typeface="+mn-lt"/>
                        </a:rPr>
                        <a:t>Kd</a:t>
                      </a:r>
                      <a:r>
                        <a:rPr lang="pt-BR" sz="2000" b="0" i="0" u="none" strike="noStrike" dirty="0">
                          <a:solidFill>
                            <a:srgbClr val="99FFCC"/>
                          </a:solidFill>
                          <a:latin typeface="+mn-lt"/>
                        </a:rPr>
                        <a:t> [a.a.]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99FFCC"/>
                          </a:solidFill>
                          <a:latin typeface="+mn-lt"/>
                        </a:rPr>
                        <a:t>Beta estimado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err="1">
                          <a:solidFill>
                            <a:srgbClr val="99FFCC"/>
                          </a:solidFill>
                          <a:latin typeface="+mn-lt"/>
                        </a:rPr>
                        <a:t>Ks</a:t>
                      </a:r>
                      <a:r>
                        <a:rPr lang="pt-BR" sz="2000" b="0" i="0" u="none" strike="noStrike" dirty="0">
                          <a:solidFill>
                            <a:srgbClr val="99FFCC"/>
                          </a:solidFill>
                          <a:latin typeface="+mn-lt"/>
                        </a:rPr>
                        <a:t> [a.a.]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99FFCC"/>
                          </a:solidFill>
                          <a:latin typeface="+mn-lt"/>
                        </a:rPr>
                        <a:t>Preço</a:t>
                      </a:r>
                      <a:r>
                        <a:rPr lang="pt-BR" sz="2000" b="0" i="0" u="none" strike="noStrike" baseline="0" dirty="0">
                          <a:solidFill>
                            <a:srgbClr val="99FFCC"/>
                          </a:solidFill>
                          <a:latin typeface="+mn-lt"/>
                        </a:rPr>
                        <a:t> estimado</a:t>
                      </a:r>
                      <a:endParaRPr lang="pt-BR" sz="2000" b="0" i="0" u="none" strike="noStrike" dirty="0">
                        <a:solidFill>
                          <a:srgbClr val="99FFCC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99FFCC"/>
                          </a:solidFill>
                          <a:latin typeface="+mn-lt"/>
                        </a:rPr>
                        <a:t>P/L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99FFCC"/>
                          </a:solidFill>
                          <a:latin typeface="+mn-lt"/>
                        </a:rPr>
                        <a:t>WACC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1,50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$ 20,00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8,33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1,55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$ 20,98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8,20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1,65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$ 21,75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7,94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1,80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$ 22,35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7,58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$ 22,64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7,14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50%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12,0%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2,30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15,2%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$ 21,78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6,58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11,2%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60%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15,0%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2,70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16,8%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$ 19,11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5,95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12,1%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70%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18,5%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3,30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19,2%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$ 13,18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5,21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13,5%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9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723A7470-71F6-48C2-87C0-4D5FEB001A5A}"/>
              </a:ext>
            </a:extLst>
          </p:cNvPr>
          <p:cNvGrpSpPr/>
          <p:nvPr/>
        </p:nvGrpSpPr>
        <p:grpSpPr>
          <a:xfrm>
            <a:off x="365518" y="1341621"/>
            <a:ext cx="4109734" cy="749645"/>
            <a:chOff x="2555776" y="2708920"/>
            <a:chExt cx="4967093" cy="835690"/>
          </a:xfrm>
        </p:grpSpPr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AA80F707-D82F-4B80-928E-98B0500BEAC4}"/>
                </a:ext>
              </a:extLst>
            </p:cNvPr>
            <p:cNvSpPr txBox="1"/>
            <p:nvPr/>
          </p:nvSpPr>
          <p:spPr>
            <a:xfrm>
              <a:off x="2555776" y="2924944"/>
              <a:ext cx="1152128" cy="407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/>
                <a:t>WACC </a:t>
              </a:r>
            </a:p>
          </p:txBody>
        </p:sp>
        <p:sp>
          <p:nvSpPr>
            <p:cNvPr id="17" name="CaixaDeTexto 16">
              <a:extLst>
                <a:ext uri="{FF2B5EF4-FFF2-40B4-BE49-F238E27FC236}">
                  <a16:creationId xmlns:a16="http://schemas.microsoft.com/office/drawing/2014/main" id="{C5A84D91-CEFA-4705-BE08-E07EA95FA50E}"/>
                </a:ext>
              </a:extLst>
            </p:cNvPr>
            <p:cNvSpPr txBox="1"/>
            <p:nvPr/>
          </p:nvSpPr>
          <p:spPr>
            <a:xfrm>
              <a:off x="3580894" y="2941734"/>
              <a:ext cx="432046" cy="407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/>
                <a:t>=</a:t>
              </a:r>
            </a:p>
          </p:txBody>
        </p: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E1154741-5FF4-4BAA-AA7F-D6131B51904C}"/>
                </a:ext>
              </a:extLst>
            </p:cNvPr>
            <p:cNvSpPr txBox="1"/>
            <p:nvPr/>
          </p:nvSpPr>
          <p:spPr>
            <a:xfrm>
              <a:off x="3885929" y="2913612"/>
              <a:ext cx="720080" cy="407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 err="1"/>
                <a:t>Kd</a:t>
              </a:r>
              <a:r>
                <a:rPr lang="pt-BR" sz="2000" dirty="0"/>
                <a:t> </a:t>
              </a:r>
              <a:r>
                <a:rPr lang="pt-BR" sz="1400" dirty="0"/>
                <a:t>x</a:t>
              </a:r>
              <a:r>
                <a:rPr lang="pt-BR" sz="2000" dirty="0"/>
                <a:t> </a:t>
              </a:r>
            </a:p>
          </p:txBody>
        </p:sp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5717A88F-B4A5-46AA-B289-3500615D5E6D}"/>
                </a:ext>
              </a:extLst>
            </p:cNvPr>
            <p:cNvSpPr txBox="1"/>
            <p:nvPr/>
          </p:nvSpPr>
          <p:spPr>
            <a:xfrm>
              <a:off x="4763346" y="2708920"/>
              <a:ext cx="432046" cy="407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/>
                <a:t>D </a:t>
              </a:r>
            </a:p>
          </p:txBody>
        </p: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id="{D1C915CC-BD4F-4457-9FD7-7DFC93E6F47C}"/>
                </a:ext>
              </a:extLst>
            </p:cNvPr>
            <p:cNvSpPr txBox="1"/>
            <p:nvPr/>
          </p:nvSpPr>
          <p:spPr>
            <a:xfrm>
              <a:off x="4402680" y="3136727"/>
              <a:ext cx="1270754" cy="407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/>
                <a:t>D + PL </a:t>
              </a:r>
            </a:p>
          </p:txBody>
        </p:sp>
        <p:cxnSp>
          <p:nvCxnSpPr>
            <p:cNvPr id="21" name="Conector reto 20">
              <a:extLst>
                <a:ext uri="{FF2B5EF4-FFF2-40B4-BE49-F238E27FC236}">
                  <a16:creationId xmlns:a16="http://schemas.microsoft.com/office/drawing/2014/main" id="{4A7ACA36-E5C2-4728-A5F1-CD5B148361B1}"/>
                </a:ext>
              </a:extLst>
            </p:cNvPr>
            <p:cNvCxnSpPr/>
            <p:nvPr/>
          </p:nvCxnSpPr>
          <p:spPr>
            <a:xfrm>
              <a:off x="4606009" y="3172566"/>
              <a:ext cx="85339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1128CAC8-B7D4-43A7-84D9-F231E8C6D817}"/>
                </a:ext>
              </a:extLst>
            </p:cNvPr>
            <p:cNvSpPr txBox="1"/>
            <p:nvPr/>
          </p:nvSpPr>
          <p:spPr>
            <a:xfrm>
              <a:off x="5459404" y="2939752"/>
              <a:ext cx="432046" cy="407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/>
                <a:t>+</a:t>
              </a:r>
            </a:p>
          </p:txBody>
        </p:sp>
        <p:sp>
          <p:nvSpPr>
            <p:cNvPr id="23" name="CaixaDeTexto 22">
              <a:extLst>
                <a:ext uri="{FF2B5EF4-FFF2-40B4-BE49-F238E27FC236}">
                  <a16:creationId xmlns:a16="http://schemas.microsoft.com/office/drawing/2014/main" id="{ED7BB590-6E1D-4B34-A549-47B9504860A5}"/>
                </a:ext>
              </a:extLst>
            </p:cNvPr>
            <p:cNvSpPr txBox="1"/>
            <p:nvPr/>
          </p:nvSpPr>
          <p:spPr>
            <a:xfrm>
              <a:off x="5735362" y="2913612"/>
              <a:ext cx="720081" cy="4460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 err="1"/>
                <a:t>Ks</a:t>
              </a:r>
              <a:r>
                <a:rPr lang="pt-BR" sz="2000" dirty="0"/>
                <a:t> </a:t>
              </a:r>
              <a:r>
                <a:rPr lang="pt-BR" sz="1400" dirty="0"/>
                <a:t>x</a:t>
              </a:r>
              <a:r>
                <a:rPr lang="pt-BR" sz="2000" dirty="0"/>
                <a:t> </a:t>
              </a: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431B96A1-1E2E-41AE-BD31-6A4DF20EEC9B}"/>
                </a:ext>
              </a:extLst>
            </p:cNvPr>
            <p:cNvSpPr txBox="1"/>
            <p:nvPr/>
          </p:nvSpPr>
          <p:spPr>
            <a:xfrm>
              <a:off x="6612780" y="2708920"/>
              <a:ext cx="551508" cy="407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/>
                <a:t>PL </a:t>
              </a: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B232D188-A532-488B-B441-1E4C3BAFD758}"/>
                </a:ext>
              </a:extLst>
            </p:cNvPr>
            <p:cNvSpPr txBox="1"/>
            <p:nvPr/>
          </p:nvSpPr>
          <p:spPr>
            <a:xfrm>
              <a:off x="6252115" y="3136727"/>
              <a:ext cx="1270754" cy="407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/>
                <a:t>D + PL </a:t>
              </a:r>
            </a:p>
          </p:txBody>
        </p:sp>
        <p:cxnSp>
          <p:nvCxnSpPr>
            <p:cNvPr id="26" name="Conector reto 25">
              <a:extLst>
                <a:ext uri="{FF2B5EF4-FFF2-40B4-BE49-F238E27FC236}">
                  <a16:creationId xmlns:a16="http://schemas.microsoft.com/office/drawing/2014/main" id="{00F3B0B6-0979-4687-97B0-96C62E575560}"/>
                </a:ext>
              </a:extLst>
            </p:cNvPr>
            <p:cNvCxnSpPr/>
            <p:nvPr/>
          </p:nvCxnSpPr>
          <p:spPr>
            <a:xfrm>
              <a:off x="6455443" y="3172566"/>
              <a:ext cx="85339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231529C8-7804-4F8B-AD4E-7BB3E2E8A37A}"/>
              </a:ext>
            </a:extLst>
          </p:cNvPr>
          <p:cNvSpPr txBox="1"/>
          <p:nvPr/>
        </p:nvSpPr>
        <p:spPr>
          <a:xfrm>
            <a:off x="4687481" y="1526466"/>
            <a:ext cx="953262" cy="365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WACC 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D9F96706-4C79-41BA-ABA5-6BE38AECC72A}"/>
              </a:ext>
            </a:extLst>
          </p:cNvPr>
          <p:cNvSpPr txBox="1"/>
          <p:nvPr/>
        </p:nvSpPr>
        <p:spPr>
          <a:xfrm>
            <a:off x="5535656" y="1541527"/>
            <a:ext cx="357471" cy="365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=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EDCEF58D-4582-4C98-8D19-290862DE5210}"/>
              </a:ext>
            </a:extLst>
          </p:cNvPr>
          <p:cNvSpPr txBox="1"/>
          <p:nvPr/>
        </p:nvSpPr>
        <p:spPr>
          <a:xfrm>
            <a:off x="5788039" y="1516300"/>
            <a:ext cx="595789" cy="365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err="1"/>
              <a:t>Kd</a:t>
            </a:r>
            <a:r>
              <a:rPr lang="pt-BR" sz="2000" dirty="0"/>
              <a:t> </a:t>
            </a:r>
            <a:r>
              <a:rPr lang="pt-BR" sz="1400" dirty="0"/>
              <a:t>x</a:t>
            </a:r>
            <a:r>
              <a:rPr lang="pt-BR" sz="2000" dirty="0"/>
              <a:t> 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911223E5-FD18-47C8-9475-C4176442DFF5}"/>
              </a:ext>
            </a:extLst>
          </p:cNvPr>
          <p:cNvSpPr txBox="1"/>
          <p:nvPr/>
        </p:nvSpPr>
        <p:spPr>
          <a:xfrm>
            <a:off x="6290379" y="1531574"/>
            <a:ext cx="551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%D 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CEDF21CF-0AC1-4B1B-9AA3-32D03140C143}"/>
              </a:ext>
            </a:extLst>
          </p:cNvPr>
          <p:cNvSpPr txBox="1"/>
          <p:nvPr/>
        </p:nvSpPr>
        <p:spPr>
          <a:xfrm>
            <a:off x="6732116" y="1539749"/>
            <a:ext cx="357471" cy="365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+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4163960C-5E8F-4921-894E-7DCF819BE44F}"/>
              </a:ext>
            </a:extLst>
          </p:cNvPr>
          <p:cNvSpPr txBox="1"/>
          <p:nvPr/>
        </p:nvSpPr>
        <p:spPr>
          <a:xfrm>
            <a:off x="6960442" y="1516300"/>
            <a:ext cx="5957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err="1"/>
              <a:t>Ks</a:t>
            </a:r>
            <a:r>
              <a:rPr lang="pt-BR" sz="2000" dirty="0"/>
              <a:t> </a:t>
            </a:r>
            <a:r>
              <a:rPr lang="pt-BR" sz="1400" dirty="0"/>
              <a:t>x</a:t>
            </a:r>
            <a:r>
              <a:rPr lang="pt-BR" sz="2000" dirty="0"/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EB832FEC-2F21-4488-8354-DBC71653520B}"/>
              </a:ext>
            </a:extLst>
          </p:cNvPr>
          <p:cNvSpPr txBox="1"/>
          <p:nvPr/>
        </p:nvSpPr>
        <p:spPr>
          <a:xfrm>
            <a:off x="7363334" y="1531574"/>
            <a:ext cx="706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%PL </a:t>
            </a:r>
          </a:p>
        </p:txBody>
      </p:sp>
      <p:sp>
        <p:nvSpPr>
          <p:cNvPr id="39" name="Texto Explicativo: Linha Dobrada 38">
            <a:extLst>
              <a:ext uri="{FF2B5EF4-FFF2-40B4-BE49-F238E27FC236}">
                <a16:creationId xmlns:a16="http://schemas.microsoft.com/office/drawing/2014/main" id="{0E0A5FCB-3CA1-495A-9439-9F0818BD7747}"/>
              </a:ext>
            </a:extLst>
          </p:cNvPr>
          <p:cNvSpPr/>
          <p:nvPr/>
        </p:nvSpPr>
        <p:spPr>
          <a:xfrm>
            <a:off x="6842235" y="1208917"/>
            <a:ext cx="2205264" cy="22757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5793"/>
              <a:gd name="adj6" fmla="val -16620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% de capital de 3os</a:t>
            </a:r>
          </a:p>
        </p:txBody>
      </p:sp>
      <p:sp>
        <p:nvSpPr>
          <p:cNvPr id="41" name="Texto Explicativo: Linha Dobrada 40">
            <a:extLst>
              <a:ext uri="{FF2B5EF4-FFF2-40B4-BE49-F238E27FC236}">
                <a16:creationId xmlns:a16="http://schemas.microsoft.com/office/drawing/2014/main" id="{8F0EF7F4-1D2E-49FE-B17C-53BD1756D9B8}"/>
              </a:ext>
            </a:extLst>
          </p:cNvPr>
          <p:cNvSpPr/>
          <p:nvPr/>
        </p:nvSpPr>
        <p:spPr>
          <a:xfrm>
            <a:off x="5323624" y="2048533"/>
            <a:ext cx="2205264" cy="227578"/>
          </a:xfrm>
          <a:prstGeom prst="borderCallout2">
            <a:avLst>
              <a:gd name="adj1" fmla="val 59512"/>
              <a:gd name="adj2" fmla="val 101638"/>
              <a:gd name="adj3" fmla="val 59512"/>
              <a:gd name="adj4" fmla="val 111332"/>
              <a:gd name="adj5" fmla="val -50548"/>
              <a:gd name="adj6" fmla="val 111379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% de capital próprio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9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pSp>
        <p:nvGrpSpPr>
          <p:cNvPr id="30" name="Grupo 29"/>
          <p:cNvGrpSpPr/>
          <p:nvPr/>
        </p:nvGrpSpPr>
        <p:grpSpPr>
          <a:xfrm>
            <a:off x="1794294" y="1455790"/>
            <a:ext cx="5927950" cy="4542494"/>
            <a:chOff x="1794294" y="1455790"/>
            <a:chExt cx="5927950" cy="4542494"/>
          </a:xfrm>
        </p:grpSpPr>
        <p:graphicFrame>
          <p:nvGraphicFramePr>
            <p:cNvPr id="2" name="Gráfico 1"/>
            <p:cNvGraphicFramePr/>
            <p:nvPr/>
          </p:nvGraphicFramePr>
          <p:xfrm>
            <a:off x="1794294" y="1867619"/>
            <a:ext cx="5503653" cy="371367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3" name="Retângulo 12"/>
            <p:cNvSpPr/>
            <p:nvPr/>
          </p:nvSpPr>
          <p:spPr>
            <a:xfrm>
              <a:off x="3951722" y="5659730"/>
              <a:ext cx="165462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600" b="1" dirty="0">
                  <a:latin typeface="Arial" pitchFamily="34" charset="0"/>
                  <a:cs typeface="Arial" pitchFamily="34" charset="0"/>
                </a:rPr>
                <a:t>Endividamento</a:t>
              </a:r>
            </a:p>
          </p:txBody>
        </p:sp>
        <p:sp>
          <p:nvSpPr>
            <p:cNvPr id="14" name="Retângulo 13"/>
            <p:cNvSpPr/>
            <p:nvPr/>
          </p:nvSpPr>
          <p:spPr>
            <a:xfrm>
              <a:off x="6994416" y="3304718"/>
              <a:ext cx="72782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 dirty="0">
                  <a:solidFill>
                    <a:srgbClr val="99FFCC"/>
                  </a:solidFill>
                  <a:latin typeface="Arial" pitchFamily="34" charset="0"/>
                  <a:cs typeface="Arial" pitchFamily="34" charset="0"/>
                </a:rPr>
                <a:t>WACC</a:t>
              </a:r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6872460" y="2396070"/>
              <a:ext cx="41389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 dirty="0" err="1">
                  <a:solidFill>
                    <a:srgbClr val="66FFFF"/>
                  </a:solidFill>
                  <a:latin typeface="Arial" pitchFamily="34" charset="0"/>
                  <a:cs typeface="Arial" pitchFamily="34" charset="0"/>
                </a:rPr>
                <a:t>Ks</a:t>
              </a:r>
              <a:endParaRPr lang="pt-BR" sz="1400" b="1" dirty="0">
                <a:solidFill>
                  <a:srgbClr val="66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6936662" y="3621020"/>
              <a:ext cx="42351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 dirty="0" err="1">
                  <a:solidFill>
                    <a:srgbClr val="FFCCFF"/>
                  </a:solidFill>
                  <a:latin typeface="Arial" pitchFamily="34" charset="0"/>
                  <a:cs typeface="Arial" pitchFamily="34" charset="0"/>
                </a:rPr>
                <a:t>Kd</a:t>
              </a:r>
              <a:endParaRPr lang="pt-BR" sz="1400" b="1" dirty="0">
                <a:solidFill>
                  <a:srgbClr val="FFCCFF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8" name="Conector reto 17"/>
            <p:cNvCxnSpPr/>
            <p:nvPr/>
          </p:nvCxnSpPr>
          <p:spPr>
            <a:xfrm flipH="1">
              <a:off x="5102212" y="3433313"/>
              <a:ext cx="8627" cy="1742536"/>
            </a:xfrm>
            <a:prstGeom prst="line">
              <a:avLst/>
            </a:prstGeom>
            <a:ln w="1905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tângulo 23"/>
            <p:cNvSpPr/>
            <p:nvPr/>
          </p:nvSpPr>
          <p:spPr>
            <a:xfrm>
              <a:off x="3226404" y="2790010"/>
              <a:ext cx="1040670" cy="3077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 dirty="0">
                  <a:solidFill>
                    <a:srgbClr val="99FFCC"/>
                  </a:solidFill>
                  <a:latin typeface="Arial" pitchFamily="34" charset="0"/>
                  <a:cs typeface="Arial" pitchFamily="34" charset="0"/>
                </a:rPr>
                <a:t>10,8% </a:t>
              </a:r>
              <a:r>
                <a:rPr lang="pt-BR" sz="1400" b="1" dirty="0" err="1">
                  <a:solidFill>
                    <a:srgbClr val="99FFCC"/>
                  </a:solidFill>
                  <a:latin typeface="Arial" pitchFamily="34" charset="0"/>
                  <a:cs typeface="Arial" pitchFamily="34" charset="0"/>
                </a:rPr>
                <a:t>a.a.</a:t>
              </a:r>
              <a:endParaRPr lang="pt-BR" sz="1400" b="1" dirty="0">
                <a:solidFill>
                  <a:srgbClr val="99FFCC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6" name="Conector reto 25"/>
            <p:cNvCxnSpPr>
              <a:stCxn id="24" idx="3"/>
            </p:cNvCxnSpPr>
            <p:nvPr/>
          </p:nvCxnSpPr>
          <p:spPr>
            <a:xfrm>
              <a:off x="4267074" y="2943899"/>
              <a:ext cx="788006" cy="808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tângulo 28"/>
            <p:cNvSpPr/>
            <p:nvPr/>
          </p:nvSpPr>
          <p:spPr>
            <a:xfrm>
              <a:off x="1825274" y="1455790"/>
              <a:ext cx="117448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600" b="1" dirty="0">
                  <a:latin typeface="Arial" pitchFamily="34" charset="0"/>
                  <a:cs typeface="Arial" pitchFamily="34" charset="0"/>
                </a:rPr>
                <a:t>Taxa [a.a.]</a:t>
              </a: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9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9A17C1AA-B646-499D-A3C0-AF812298D0C3}"/>
              </a:ext>
            </a:extLst>
          </p:cNvPr>
          <p:cNvGrpSpPr/>
          <p:nvPr/>
        </p:nvGrpSpPr>
        <p:grpSpPr>
          <a:xfrm>
            <a:off x="1750832" y="1432787"/>
            <a:ext cx="5590247" cy="4531845"/>
            <a:chOff x="1750832" y="1432787"/>
            <a:chExt cx="5590247" cy="4531845"/>
          </a:xfrm>
        </p:grpSpPr>
        <p:graphicFrame>
          <p:nvGraphicFramePr>
            <p:cNvPr id="2" name="Gráfico 1"/>
            <p:cNvGraphicFramePr/>
            <p:nvPr>
              <p:extLst>
                <p:ext uri="{D42A27DB-BD31-4B8C-83A1-F6EECF244321}">
                  <p14:modId xmlns:p14="http://schemas.microsoft.com/office/powerpoint/2010/main" val="3082906498"/>
                </p:ext>
              </p:extLst>
            </p:nvPr>
          </p:nvGraphicFramePr>
          <p:xfrm>
            <a:off x="1932317" y="1820175"/>
            <a:ext cx="5408762" cy="3726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14" name="Conector reto 13"/>
            <p:cNvCxnSpPr/>
            <p:nvPr/>
          </p:nvCxnSpPr>
          <p:spPr>
            <a:xfrm>
              <a:off x="5149345" y="2277374"/>
              <a:ext cx="8626" cy="2898475"/>
            </a:xfrm>
            <a:prstGeom prst="line">
              <a:avLst/>
            </a:prstGeom>
            <a:ln w="1905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tângulo 14"/>
            <p:cNvSpPr/>
            <p:nvPr/>
          </p:nvSpPr>
          <p:spPr>
            <a:xfrm>
              <a:off x="1750832" y="1432787"/>
              <a:ext cx="139813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 dirty="0">
                  <a:latin typeface="Arial" pitchFamily="34" charset="0"/>
                  <a:cs typeface="Arial" pitchFamily="34" charset="0"/>
                </a:rPr>
                <a:t>Preço da ação</a:t>
              </a:r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4137498" y="5656855"/>
              <a:ext cx="146706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 dirty="0">
                  <a:latin typeface="Arial" pitchFamily="34" charset="0"/>
                  <a:cs typeface="Arial" pitchFamily="34" charset="0"/>
                </a:rPr>
                <a:t>Endividamento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6" name="Grupo 115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0" name="Retângulo 19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" name="CaixaDeTexto 20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9" name="CaixaDeTexto 18"/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sp>
        <p:nvSpPr>
          <p:cNvPr id="23" name="Retângulo 22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9</a:t>
            </a:r>
          </a:p>
        </p:txBody>
      </p:sp>
      <p:grpSp>
        <p:nvGrpSpPr>
          <p:cNvPr id="26" name="Grupo 2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31" name="Retângulo 3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9" name="Retângulo 2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0" name="CaixaDeTexto 2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38" name="Text Box 22">
            <a:extLst>
              <a:ext uri="{FF2B5EF4-FFF2-40B4-BE49-F238E27FC236}">
                <a16:creationId xmlns:a16="http://schemas.microsoft.com/office/drawing/2014/main" id="{47BC83D3-E766-4F15-99DA-A2979993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320" y="1596007"/>
            <a:ext cx="16224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400" b="1" dirty="0"/>
              <a:t>Empresa</a:t>
            </a:r>
          </a:p>
        </p:txBody>
      </p:sp>
      <p:sp>
        <p:nvSpPr>
          <p:cNvPr id="46" name="Rectangle 23">
            <a:extLst>
              <a:ext uri="{FF2B5EF4-FFF2-40B4-BE49-F238E27FC236}">
                <a16:creationId xmlns:a16="http://schemas.microsoft.com/office/drawing/2014/main" id="{BE5181DC-E34F-443B-AA3F-5812A70C0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1186" y="3106894"/>
            <a:ext cx="1428892" cy="1127189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47" name="Rectangle 24">
            <a:extLst>
              <a:ext uri="{FF2B5EF4-FFF2-40B4-BE49-F238E27FC236}">
                <a16:creationId xmlns:a16="http://schemas.microsoft.com/office/drawing/2014/main" id="{78C5113D-0E75-40D9-B369-6D9F2FA02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1186" y="4093184"/>
            <a:ext cx="1428892" cy="1690783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49" name="Text Box 26">
            <a:extLst>
              <a:ext uri="{FF2B5EF4-FFF2-40B4-BE49-F238E27FC236}">
                <a16:creationId xmlns:a16="http://schemas.microsoft.com/office/drawing/2014/main" id="{862C6BDC-10BC-4690-98AA-061BCBE84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7869" y="3182776"/>
            <a:ext cx="6851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b="1" dirty="0">
                <a:solidFill>
                  <a:sysClr val="windowText" lastClr="000000"/>
                </a:solidFill>
              </a:rPr>
              <a:t>PNC</a:t>
            </a:r>
          </a:p>
        </p:txBody>
      </p:sp>
      <p:sp>
        <p:nvSpPr>
          <p:cNvPr id="51" name="Text Box 26">
            <a:extLst>
              <a:ext uri="{FF2B5EF4-FFF2-40B4-BE49-F238E27FC236}">
                <a16:creationId xmlns:a16="http://schemas.microsoft.com/office/drawing/2014/main" id="{B260F35C-AEE6-4322-9EAF-45E98E070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1186" y="4144714"/>
            <a:ext cx="60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b="1" dirty="0">
                <a:solidFill>
                  <a:sysClr val="windowText" lastClr="000000"/>
                </a:solidFill>
              </a:rPr>
              <a:t>PL</a:t>
            </a:r>
          </a:p>
        </p:txBody>
      </p:sp>
      <p:sp>
        <p:nvSpPr>
          <p:cNvPr id="52" name="Retângulo 51">
            <a:extLst>
              <a:ext uri="{FF2B5EF4-FFF2-40B4-BE49-F238E27FC236}">
                <a16:creationId xmlns:a16="http://schemas.microsoft.com/office/drawing/2014/main" id="{69630299-C62F-4A4D-BEF6-DCACBC895A5C}"/>
              </a:ext>
            </a:extLst>
          </p:cNvPr>
          <p:cNvSpPr/>
          <p:nvPr/>
        </p:nvSpPr>
        <p:spPr>
          <a:xfrm>
            <a:off x="4525701" y="3999115"/>
            <a:ext cx="271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pt-BR" sz="2400" b="1" dirty="0">
                <a:solidFill>
                  <a:srgbClr val="00FFCC"/>
                </a:solidFill>
              </a:rPr>
              <a:t>Estrutura de Capital</a:t>
            </a:r>
          </a:p>
        </p:txBody>
      </p:sp>
      <p:sp>
        <p:nvSpPr>
          <p:cNvPr id="53" name="Chave Direita 52">
            <a:extLst>
              <a:ext uri="{FF2B5EF4-FFF2-40B4-BE49-F238E27FC236}">
                <a16:creationId xmlns:a16="http://schemas.microsoft.com/office/drawing/2014/main" id="{874600FA-155E-4F39-B213-2C4BDFE101E2}"/>
              </a:ext>
            </a:extLst>
          </p:cNvPr>
          <p:cNvSpPr/>
          <p:nvPr/>
        </p:nvSpPr>
        <p:spPr>
          <a:xfrm>
            <a:off x="4146699" y="2737768"/>
            <a:ext cx="387876" cy="3034449"/>
          </a:xfrm>
          <a:prstGeom prst="rightBrace">
            <a:avLst/>
          </a:prstGeom>
          <a:ln w="28575">
            <a:solidFill>
              <a:srgbClr val="99FF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AFE93490-AE70-4364-BF64-5BEBF6947AF6}"/>
              </a:ext>
            </a:extLst>
          </p:cNvPr>
          <p:cNvGrpSpPr/>
          <p:nvPr/>
        </p:nvGrpSpPr>
        <p:grpSpPr>
          <a:xfrm>
            <a:off x="2537476" y="2270018"/>
            <a:ext cx="1669451" cy="374194"/>
            <a:chOff x="2537476" y="2270018"/>
            <a:chExt cx="1669451" cy="374194"/>
          </a:xfrm>
        </p:grpSpPr>
        <p:sp>
          <p:nvSpPr>
            <p:cNvPr id="3" name="Retângulo 2">
              <a:extLst>
                <a:ext uri="{FF2B5EF4-FFF2-40B4-BE49-F238E27FC236}">
                  <a16:creationId xmlns:a16="http://schemas.microsoft.com/office/drawing/2014/main" id="{F3726DCF-EFD9-4160-8776-51D2C3745B65}"/>
                </a:ext>
              </a:extLst>
            </p:cNvPr>
            <p:cNvSpPr/>
            <p:nvPr/>
          </p:nvSpPr>
          <p:spPr>
            <a:xfrm>
              <a:off x="2663640" y="2270018"/>
              <a:ext cx="1417123" cy="374194"/>
            </a:xfrm>
            <a:prstGeom prst="rect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8" name="Text Box 25">
              <a:extLst>
                <a:ext uri="{FF2B5EF4-FFF2-40B4-BE49-F238E27FC236}">
                  <a16:creationId xmlns:a16="http://schemas.microsoft.com/office/drawing/2014/main" id="{F56C8C2C-3362-4159-A978-762203E574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7476" y="2287838"/>
              <a:ext cx="166945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600" b="1" dirty="0">
                  <a:solidFill>
                    <a:sysClr val="windowText" lastClr="000000"/>
                  </a:solidFill>
                </a:rPr>
                <a:t>PC Operacional</a:t>
              </a:r>
            </a:p>
          </p:txBody>
        </p:sp>
      </p:grpSp>
      <p:grpSp>
        <p:nvGrpSpPr>
          <p:cNvPr id="8" name="Agrupar 7">
            <a:extLst>
              <a:ext uri="{FF2B5EF4-FFF2-40B4-BE49-F238E27FC236}">
                <a16:creationId xmlns:a16="http://schemas.microsoft.com/office/drawing/2014/main" id="{119AD729-1FF0-4515-93AA-27DD6A9C3600}"/>
              </a:ext>
            </a:extLst>
          </p:cNvPr>
          <p:cNvGrpSpPr/>
          <p:nvPr/>
        </p:nvGrpSpPr>
        <p:grpSpPr>
          <a:xfrm>
            <a:off x="2433542" y="2753938"/>
            <a:ext cx="1669451" cy="368273"/>
            <a:chOff x="2473298" y="2753938"/>
            <a:chExt cx="1669451" cy="368273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id="{D89FC628-8C8D-4C76-8BE1-5241EDBE8DDE}"/>
                </a:ext>
              </a:extLst>
            </p:cNvPr>
            <p:cNvSpPr/>
            <p:nvPr/>
          </p:nvSpPr>
          <p:spPr>
            <a:xfrm>
              <a:off x="2599462" y="2753938"/>
              <a:ext cx="1417123" cy="368273"/>
            </a:xfrm>
            <a:prstGeom prst="rect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Text Box 25">
              <a:extLst>
                <a:ext uri="{FF2B5EF4-FFF2-40B4-BE49-F238E27FC236}">
                  <a16:creationId xmlns:a16="http://schemas.microsoft.com/office/drawing/2014/main" id="{9D373ACF-7767-4EA3-9433-53D702B5B4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3298" y="2768797"/>
              <a:ext cx="166945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600" b="1" dirty="0">
                  <a:solidFill>
                    <a:sysClr val="windowText" lastClr="000000"/>
                  </a:solidFill>
                </a:rPr>
                <a:t>PC Financeiro</a:t>
              </a:r>
            </a:p>
          </p:txBody>
        </p:sp>
      </p:grpSp>
      <p:sp>
        <p:nvSpPr>
          <p:cNvPr id="6" name="Retângulo 5">
            <a:extLst>
              <a:ext uri="{FF2B5EF4-FFF2-40B4-BE49-F238E27FC236}">
                <a16:creationId xmlns:a16="http://schemas.microsoft.com/office/drawing/2014/main" id="{0BFF9205-711F-449D-B810-43D30D3E7770}"/>
              </a:ext>
            </a:extLst>
          </p:cNvPr>
          <p:cNvSpPr/>
          <p:nvPr/>
        </p:nvSpPr>
        <p:spPr>
          <a:xfrm>
            <a:off x="1121229" y="2754467"/>
            <a:ext cx="1428892" cy="30294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Text Box 28">
            <a:extLst>
              <a:ext uri="{FF2B5EF4-FFF2-40B4-BE49-F238E27FC236}">
                <a16:creationId xmlns:a16="http://schemas.microsoft.com/office/drawing/2014/main" id="{705C840D-8D9B-4712-96CE-76E6A2ED6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40" y="3827481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solidFill>
                  <a:sysClr val="windowText" lastClr="000000"/>
                </a:solidFill>
              </a:rPr>
              <a:t>ATIVOS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C6970F10-9939-4464-AA38-8983E89D4A2B}"/>
              </a:ext>
            </a:extLst>
          </p:cNvPr>
          <p:cNvSpPr/>
          <p:nvPr/>
        </p:nvSpPr>
        <p:spPr>
          <a:xfrm>
            <a:off x="1048549" y="2291777"/>
            <a:ext cx="1428892" cy="3534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23EABA5B-6386-4282-99E9-DFD98F77BA36}"/>
              </a:ext>
            </a:extLst>
          </p:cNvPr>
          <p:cNvSpPr/>
          <p:nvPr/>
        </p:nvSpPr>
        <p:spPr>
          <a:xfrm>
            <a:off x="4893889" y="1490675"/>
            <a:ext cx="37805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000" b="1" dirty="0"/>
              <a:t>Salários, fornecedores, tributos, adiantamentos etc.</a:t>
            </a:r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6B96A9B8-61F5-4C72-B758-52FA3482E0F0}"/>
              </a:ext>
            </a:extLst>
          </p:cNvPr>
          <p:cNvCxnSpPr>
            <a:cxnSpLocks/>
            <a:stCxn id="48" idx="3"/>
            <a:endCxn id="10" idx="1"/>
          </p:cNvCxnSpPr>
          <p:nvPr/>
        </p:nvCxnSpPr>
        <p:spPr>
          <a:xfrm flipV="1">
            <a:off x="4206927" y="1844618"/>
            <a:ext cx="686962" cy="6124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>
            <a:extLst>
              <a:ext uri="{FF2B5EF4-FFF2-40B4-BE49-F238E27FC236}">
                <a16:creationId xmlns:a16="http://schemas.microsoft.com/office/drawing/2014/main" id="{D705306E-6BBD-4EA7-A151-C384AD61D1CD}"/>
              </a:ext>
            </a:extLst>
          </p:cNvPr>
          <p:cNvSpPr/>
          <p:nvPr/>
        </p:nvSpPr>
        <p:spPr>
          <a:xfrm>
            <a:off x="4851898" y="2366877"/>
            <a:ext cx="37805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000" b="1" dirty="0"/>
              <a:t>Empréstimos, financiamentos, notas promissórias etc.</a:t>
            </a:r>
          </a:p>
        </p:txBody>
      </p:sp>
      <p:cxnSp>
        <p:nvCxnSpPr>
          <p:cNvPr id="62" name="Conector reto 61">
            <a:extLst>
              <a:ext uri="{FF2B5EF4-FFF2-40B4-BE49-F238E27FC236}">
                <a16:creationId xmlns:a16="http://schemas.microsoft.com/office/drawing/2014/main" id="{C0719E7A-94F4-457D-A45C-45963DF0D5AF}"/>
              </a:ext>
            </a:extLst>
          </p:cNvPr>
          <p:cNvCxnSpPr>
            <a:cxnSpLocks/>
          </p:cNvCxnSpPr>
          <p:nvPr/>
        </p:nvCxnSpPr>
        <p:spPr>
          <a:xfrm flipV="1">
            <a:off x="4088946" y="2623668"/>
            <a:ext cx="865589" cy="3416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>
            <a:extLst>
              <a:ext uri="{FF2B5EF4-FFF2-40B4-BE49-F238E27FC236}">
                <a16:creationId xmlns:a16="http://schemas.microsoft.com/office/drawing/2014/main" id="{8DF3515A-7667-495E-BB63-E39534B47BFD}"/>
              </a:ext>
            </a:extLst>
          </p:cNvPr>
          <p:cNvSpPr/>
          <p:nvPr/>
        </p:nvSpPr>
        <p:spPr>
          <a:xfrm>
            <a:off x="4884894" y="3237734"/>
            <a:ext cx="37805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000" b="1" dirty="0"/>
              <a:t>Empréstimos, financiamentos, debêntures etc.</a:t>
            </a:r>
          </a:p>
        </p:txBody>
      </p:sp>
      <p:cxnSp>
        <p:nvCxnSpPr>
          <p:cNvPr id="64" name="Conector reto 63">
            <a:extLst>
              <a:ext uri="{FF2B5EF4-FFF2-40B4-BE49-F238E27FC236}">
                <a16:creationId xmlns:a16="http://schemas.microsoft.com/office/drawing/2014/main" id="{DBC95C29-7E8C-4E21-84AF-7B273F93A842}"/>
              </a:ext>
            </a:extLst>
          </p:cNvPr>
          <p:cNvCxnSpPr>
            <a:cxnSpLocks/>
          </p:cNvCxnSpPr>
          <p:nvPr/>
        </p:nvCxnSpPr>
        <p:spPr>
          <a:xfrm flipV="1">
            <a:off x="4072578" y="3466533"/>
            <a:ext cx="976500" cy="1696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tângulo 65">
            <a:extLst>
              <a:ext uri="{FF2B5EF4-FFF2-40B4-BE49-F238E27FC236}">
                <a16:creationId xmlns:a16="http://schemas.microsoft.com/office/drawing/2014/main" id="{CD5C7020-8C41-4AFF-9540-F2D5464E15A1}"/>
              </a:ext>
            </a:extLst>
          </p:cNvPr>
          <p:cNvSpPr/>
          <p:nvPr/>
        </p:nvSpPr>
        <p:spPr>
          <a:xfrm>
            <a:off x="4954535" y="5161408"/>
            <a:ext cx="31974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000" b="1" dirty="0"/>
              <a:t>Capital dos proprietários (ações ou cotas)</a:t>
            </a:r>
          </a:p>
        </p:txBody>
      </p:sp>
      <p:cxnSp>
        <p:nvCxnSpPr>
          <p:cNvPr id="67" name="Conector reto 66">
            <a:extLst>
              <a:ext uri="{FF2B5EF4-FFF2-40B4-BE49-F238E27FC236}">
                <a16:creationId xmlns:a16="http://schemas.microsoft.com/office/drawing/2014/main" id="{374847B8-D335-4FD8-90E9-644D162F16E8}"/>
              </a:ext>
            </a:extLst>
          </p:cNvPr>
          <p:cNvCxnSpPr>
            <a:cxnSpLocks/>
          </p:cNvCxnSpPr>
          <p:nvPr/>
        </p:nvCxnSpPr>
        <p:spPr>
          <a:xfrm>
            <a:off x="4052951" y="5023866"/>
            <a:ext cx="1110973" cy="3523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9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pSp>
        <p:nvGrpSpPr>
          <p:cNvPr id="22" name="Grupo 21"/>
          <p:cNvGrpSpPr/>
          <p:nvPr/>
        </p:nvGrpSpPr>
        <p:grpSpPr>
          <a:xfrm>
            <a:off x="2078966" y="1682941"/>
            <a:ext cx="5029200" cy="4281691"/>
            <a:chOff x="2078966" y="1682941"/>
            <a:chExt cx="5029200" cy="4281691"/>
          </a:xfrm>
        </p:grpSpPr>
        <p:graphicFrame>
          <p:nvGraphicFramePr>
            <p:cNvPr id="2" name="Gráfico 1"/>
            <p:cNvGraphicFramePr/>
            <p:nvPr/>
          </p:nvGraphicFramePr>
          <p:xfrm>
            <a:off x="2078966" y="2057400"/>
            <a:ext cx="5029200" cy="34376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18" name="Conector reto 17"/>
            <p:cNvCxnSpPr/>
            <p:nvPr/>
          </p:nvCxnSpPr>
          <p:spPr>
            <a:xfrm>
              <a:off x="5576665" y="2398144"/>
              <a:ext cx="0" cy="2708694"/>
            </a:xfrm>
            <a:prstGeom prst="line">
              <a:avLst/>
            </a:prstGeom>
            <a:ln w="1905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tângulo 18"/>
            <p:cNvSpPr/>
            <p:nvPr/>
          </p:nvSpPr>
          <p:spPr>
            <a:xfrm>
              <a:off x="2245082" y="1682941"/>
              <a:ext cx="53040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 dirty="0">
                  <a:latin typeface="Arial" pitchFamily="34" charset="0"/>
                  <a:cs typeface="Arial" pitchFamily="34" charset="0"/>
                </a:rPr>
                <a:t>LPA</a:t>
              </a:r>
            </a:p>
          </p:txBody>
        </p:sp>
        <p:sp>
          <p:nvSpPr>
            <p:cNvPr id="20" name="Retângulo 19"/>
            <p:cNvSpPr/>
            <p:nvPr/>
          </p:nvSpPr>
          <p:spPr>
            <a:xfrm>
              <a:off x="4137498" y="5656855"/>
              <a:ext cx="146706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 dirty="0">
                  <a:latin typeface="Arial" pitchFamily="34" charset="0"/>
                  <a:cs typeface="Arial" pitchFamily="34" charset="0"/>
                </a:rPr>
                <a:t>Endividamento</a:t>
              </a:r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9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pSp>
        <p:nvGrpSpPr>
          <p:cNvPr id="22" name="Grupo 21"/>
          <p:cNvGrpSpPr/>
          <p:nvPr/>
        </p:nvGrpSpPr>
        <p:grpSpPr>
          <a:xfrm>
            <a:off x="4872436" y="2212100"/>
            <a:ext cx="4109799" cy="3804177"/>
            <a:chOff x="2078966" y="1682941"/>
            <a:chExt cx="5029200" cy="4281691"/>
          </a:xfrm>
        </p:grpSpPr>
        <p:graphicFrame>
          <p:nvGraphicFramePr>
            <p:cNvPr id="2" name="Gráfico 1"/>
            <p:cNvGraphicFramePr/>
            <p:nvPr/>
          </p:nvGraphicFramePr>
          <p:xfrm>
            <a:off x="2078966" y="2057400"/>
            <a:ext cx="5029200" cy="34376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18" name="Conector reto 17"/>
            <p:cNvCxnSpPr/>
            <p:nvPr/>
          </p:nvCxnSpPr>
          <p:spPr>
            <a:xfrm>
              <a:off x="5589917" y="2398144"/>
              <a:ext cx="0" cy="2708694"/>
            </a:xfrm>
            <a:prstGeom prst="line">
              <a:avLst/>
            </a:prstGeom>
            <a:ln w="1905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tângulo 18"/>
            <p:cNvSpPr/>
            <p:nvPr/>
          </p:nvSpPr>
          <p:spPr>
            <a:xfrm>
              <a:off x="2245082" y="1682941"/>
              <a:ext cx="53040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 dirty="0">
                  <a:latin typeface="Arial" pitchFamily="34" charset="0"/>
                  <a:cs typeface="Arial" pitchFamily="34" charset="0"/>
                </a:rPr>
                <a:t>LPA</a:t>
              </a:r>
            </a:p>
          </p:txBody>
        </p:sp>
        <p:sp>
          <p:nvSpPr>
            <p:cNvPr id="20" name="Retângulo 19"/>
            <p:cNvSpPr/>
            <p:nvPr/>
          </p:nvSpPr>
          <p:spPr>
            <a:xfrm>
              <a:off x="4137498" y="5656855"/>
              <a:ext cx="146706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 dirty="0">
                  <a:latin typeface="Arial" pitchFamily="34" charset="0"/>
                  <a:cs typeface="Arial" pitchFamily="34" charset="0"/>
                </a:rPr>
                <a:t>Endividamento</a:t>
              </a:r>
            </a:p>
          </p:txBody>
        </p:sp>
      </p:grp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4F71AB35-258E-49BC-8DDC-B24113B8367C}"/>
              </a:ext>
            </a:extLst>
          </p:cNvPr>
          <p:cNvGrpSpPr/>
          <p:nvPr/>
        </p:nvGrpSpPr>
        <p:grpSpPr>
          <a:xfrm>
            <a:off x="462051" y="2212100"/>
            <a:ext cx="4109799" cy="3774986"/>
            <a:chOff x="1750832" y="1432787"/>
            <a:chExt cx="5590247" cy="4531845"/>
          </a:xfrm>
        </p:grpSpPr>
        <p:graphicFrame>
          <p:nvGraphicFramePr>
            <p:cNvPr id="17" name="Gráfico 16">
              <a:extLst>
                <a:ext uri="{FF2B5EF4-FFF2-40B4-BE49-F238E27FC236}">
                  <a16:creationId xmlns:a16="http://schemas.microsoft.com/office/drawing/2014/main" id="{E2C4DE75-8C63-418C-8D8B-36A36A66DA0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605891860"/>
                </p:ext>
              </p:extLst>
            </p:nvPr>
          </p:nvGraphicFramePr>
          <p:xfrm>
            <a:off x="1932317" y="1820175"/>
            <a:ext cx="5408762" cy="3726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21" name="Conector reto 20">
              <a:extLst>
                <a:ext uri="{FF2B5EF4-FFF2-40B4-BE49-F238E27FC236}">
                  <a16:creationId xmlns:a16="http://schemas.microsoft.com/office/drawing/2014/main" id="{D840DFED-B381-4DA2-8456-294486E44D2F}"/>
                </a:ext>
              </a:extLst>
            </p:cNvPr>
            <p:cNvCxnSpPr/>
            <p:nvPr/>
          </p:nvCxnSpPr>
          <p:spPr>
            <a:xfrm>
              <a:off x="5229926" y="2277374"/>
              <a:ext cx="8627" cy="2898476"/>
            </a:xfrm>
            <a:prstGeom prst="line">
              <a:avLst/>
            </a:prstGeom>
            <a:ln w="1905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tângulo 22">
              <a:extLst>
                <a:ext uri="{FF2B5EF4-FFF2-40B4-BE49-F238E27FC236}">
                  <a16:creationId xmlns:a16="http://schemas.microsoft.com/office/drawing/2014/main" id="{D7D3A1DB-664B-4C72-9417-D828FEE95907}"/>
                </a:ext>
              </a:extLst>
            </p:cNvPr>
            <p:cNvSpPr/>
            <p:nvPr/>
          </p:nvSpPr>
          <p:spPr>
            <a:xfrm>
              <a:off x="1750832" y="1432787"/>
              <a:ext cx="139813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 dirty="0">
                  <a:latin typeface="Arial" pitchFamily="34" charset="0"/>
                  <a:cs typeface="Arial" pitchFamily="34" charset="0"/>
                </a:rPr>
                <a:t>Preço da ação</a:t>
              </a:r>
            </a:p>
          </p:txBody>
        </p:sp>
        <p:sp>
          <p:nvSpPr>
            <p:cNvPr id="24" name="Retângulo 23">
              <a:extLst>
                <a:ext uri="{FF2B5EF4-FFF2-40B4-BE49-F238E27FC236}">
                  <a16:creationId xmlns:a16="http://schemas.microsoft.com/office/drawing/2014/main" id="{3F020AE4-299F-4C7C-B74C-78B61932F7C8}"/>
                </a:ext>
              </a:extLst>
            </p:cNvPr>
            <p:cNvSpPr/>
            <p:nvPr/>
          </p:nvSpPr>
          <p:spPr>
            <a:xfrm>
              <a:off x="4137498" y="5656855"/>
              <a:ext cx="146706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 dirty="0">
                  <a:latin typeface="Arial" pitchFamily="34" charset="0"/>
                  <a:cs typeface="Arial" pitchFamily="34" charset="0"/>
                </a:rPr>
                <a:t>Endividamento</a:t>
              </a:r>
            </a:p>
          </p:txBody>
        </p:sp>
      </p:grp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0C8D042-2F9E-4619-B158-4853293191DB}"/>
              </a:ext>
            </a:extLst>
          </p:cNvPr>
          <p:cNvSpPr txBox="1"/>
          <p:nvPr/>
        </p:nvSpPr>
        <p:spPr>
          <a:xfrm>
            <a:off x="1489925" y="1403652"/>
            <a:ext cx="5870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FFCCFF"/>
                </a:solidFill>
              </a:rPr>
              <a:t>Qual é o melhor nível de endividamento?</a:t>
            </a:r>
          </a:p>
        </p:txBody>
      </p:sp>
    </p:spTree>
    <p:extLst>
      <p:ext uri="{BB962C8B-B14F-4D97-AF65-F5344CB8AC3E}">
        <p14:creationId xmlns:p14="http://schemas.microsoft.com/office/powerpoint/2010/main" val="37769357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9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EA11E3F5-4804-48C9-8750-55A16B13D4BD}"/>
              </a:ext>
            </a:extLst>
          </p:cNvPr>
          <p:cNvGrpSpPr/>
          <p:nvPr/>
        </p:nvGrpSpPr>
        <p:grpSpPr>
          <a:xfrm>
            <a:off x="327951" y="2421775"/>
            <a:ext cx="3940939" cy="3632800"/>
            <a:chOff x="462051" y="2212100"/>
            <a:chExt cx="4109799" cy="3774986"/>
          </a:xfrm>
        </p:grpSpPr>
        <p:graphicFrame>
          <p:nvGraphicFramePr>
            <p:cNvPr id="17" name="Gráfico 16">
              <a:extLst>
                <a:ext uri="{FF2B5EF4-FFF2-40B4-BE49-F238E27FC236}">
                  <a16:creationId xmlns:a16="http://schemas.microsoft.com/office/drawing/2014/main" id="{E2C4DE75-8C63-418C-8D8B-36A36A66DA0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05283201"/>
                </p:ext>
              </p:extLst>
            </p:nvPr>
          </p:nvGraphicFramePr>
          <p:xfrm>
            <a:off x="595474" y="2534791"/>
            <a:ext cx="3976376" cy="31042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21" name="Conector reto 20">
              <a:extLst>
                <a:ext uri="{FF2B5EF4-FFF2-40B4-BE49-F238E27FC236}">
                  <a16:creationId xmlns:a16="http://schemas.microsoft.com/office/drawing/2014/main" id="{D840DFED-B381-4DA2-8456-294486E44D2F}"/>
                </a:ext>
              </a:extLst>
            </p:cNvPr>
            <p:cNvCxnSpPr/>
            <p:nvPr/>
          </p:nvCxnSpPr>
          <p:spPr>
            <a:xfrm>
              <a:off x="3019787" y="2915633"/>
              <a:ext cx="6342" cy="2414404"/>
            </a:xfrm>
            <a:prstGeom prst="line">
              <a:avLst/>
            </a:prstGeom>
            <a:ln w="1905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tângulo 22">
              <a:extLst>
                <a:ext uri="{FF2B5EF4-FFF2-40B4-BE49-F238E27FC236}">
                  <a16:creationId xmlns:a16="http://schemas.microsoft.com/office/drawing/2014/main" id="{D7D3A1DB-664B-4C72-9417-D828FEE95907}"/>
                </a:ext>
              </a:extLst>
            </p:cNvPr>
            <p:cNvSpPr/>
            <p:nvPr/>
          </p:nvSpPr>
          <p:spPr>
            <a:xfrm>
              <a:off x="462051" y="2212100"/>
              <a:ext cx="1027874" cy="2563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 dirty="0">
                  <a:latin typeface="Arial" pitchFamily="34" charset="0"/>
                  <a:cs typeface="Arial" pitchFamily="34" charset="0"/>
                </a:rPr>
                <a:t>Preço da ação</a:t>
              </a:r>
            </a:p>
          </p:txBody>
        </p:sp>
        <p:sp>
          <p:nvSpPr>
            <p:cNvPr id="24" name="Retângulo 23">
              <a:extLst>
                <a:ext uri="{FF2B5EF4-FFF2-40B4-BE49-F238E27FC236}">
                  <a16:creationId xmlns:a16="http://schemas.microsoft.com/office/drawing/2014/main" id="{3F020AE4-299F-4C7C-B74C-78B61932F7C8}"/>
                </a:ext>
              </a:extLst>
            </p:cNvPr>
            <p:cNvSpPr/>
            <p:nvPr/>
          </p:nvSpPr>
          <p:spPr>
            <a:xfrm>
              <a:off x="2216664" y="5730711"/>
              <a:ext cx="1078549" cy="2563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 dirty="0">
                  <a:latin typeface="Arial" pitchFamily="34" charset="0"/>
                  <a:cs typeface="Arial" pitchFamily="34" charset="0"/>
                </a:rPr>
                <a:t>Endividamento</a:t>
              </a:r>
            </a:p>
          </p:txBody>
        </p:sp>
      </p:grp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0C8D042-2F9E-4619-B158-4853293191DB}"/>
              </a:ext>
            </a:extLst>
          </p:cNvPr>
          <p:cNvSpPr txBox="1"/>
          <p:nvPr/>
        </p:nvSpPr>
        <p:spPr>
          <a:xfrm>
            <a:off x="1242298" y="1376741"/>
            <a:ext cx="6766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FFCCFF"/>
                </a:solidFill>
              </a:rPr>
              <a:t>O melhor nível de endividamento é o que minimiza o WACC e maximiza o valor da empresa!</a:t>
            </a:r>
          </a:p>
        </p:txBody>
      </p:sp>
      <p:grpSp>
        <p:nvGrpSpPr>
          <p:cNvPr id="25" name="Grupo 29">
            <a:extLst>
              <a:ext uri="{FF2B5EF4-FFF2-40B4-BE49-F238E27FC236}">
                <a16:creationId xmlns:a16="http://schemas.microsoft.com/office/drawing/2014/main" id="{09A650E8-DFB7-42B5-9BC7-9CA65E8F617E}"/>
              </a:ext>
            </a:extLst>
          </p:cNvPr>
          <p:cNvGrpSpPr/>
          <p:nvPr/>
        </p:nvGrpSpPr>
        <p:grpSpPr>
          <a:xfrm>
            <a:off x="4569382" y="2365125"/>
            <a:ext cx="4581258" cy="3778626"/>
            <a:chOff x="1720069" y="1455790"/>
            <a:chExt cx="6071568" cy="4576724"/>
          </a:xfrm>
        </p:grpSpPr>
        <p:graphicFrame>
          <p:nvGraphicFramePr>
            <p:cNvPr id="26" name="Gráfico 25">
              <a:extLst>
                <a:ext uri="{FF2B5EF4-FFF2-40B4-BE49-F238E27FC236}">
                  <a16:creationId xmlns:a16="http://schemas.microsoft.com/office/drawing/2014/main" id="{DECD3921-2517-4E5D-AC1A-35C55C2D7BF9}"/>
                </a:ext>
              </a:extLst>
            </p:cNvPr>
            <p:cNvGraphicFramePr/>
            <p:nvPr/>
          </p:nvGraphicFramePr>
          <p:xfrm>
            <a:off x="1794294" y="1867619"/>
            <a:ext cx="5503653" cy="371367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9BC9AF98-1C6D-406D-8A86-CFFBA3895989}"/>
                </a:ext>
              </a:extLst>
            </p:cNvPr>
            <p:cNvSpPr/>
            <p:nvPr/>
          </p:nvSpPr>
          <p:spPr>
            <a:xfrm>
              <a:off x="3806875" y="5659730"/>
              <a:ext cx="1944314" cy="3727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 dirty="0">
                  <a:latin typeface="Arial" pitchFamily="34" charset="0"/>
                  <a:cs typeface="Arial" pitchFamily="34" charset="0"/>
                </a:rPr>
                <a:t>Endividamento</a:t>
              </a:r>
            </a:p>
          </p:txBody>
        </p:sp>
        <p:sp>
          <p:nvSpPr>
            <p:cNvPr id="28" name="Retângulo 27">
              <a:extLst>
                <a:ext uri="{FF2B5EF4-FFF2-40B4-BE49-F238E27FC236}">
                  <a16:creationId xmlns:a16="http://schemas.microsoft.com/office/drawing/2014/main" id="{0A37509D-E636-4CBC-8D8C-969AEAAACB5B}"/>
                </a:ext>
              </a:extLst>
            </p:cNvPr>
            <p:cNvSpPr/>
            <p:nvPr/>
          </p:nvSpPr>
          <p:spPr>
            <a:xfrm>
              <a:off x="6925023" y="3304718"/>
              <a:ext cx="866614" cy="3355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200" b="1" dirty="0">
                  <a:solidFill>
                    <a:srgbClr val="99FFCC"/>
                  </a:solidFill>
                  <a:latin typeface="Arial" pitchFamily="34" charset="0"/>
                  <a:cs typeface="Arial" pitchFamily="34" charset="0"/>
                </a:rPr>
                <a:t>WACC</a:t>
              </a:r>
            </a:p>
          </p:txBody>
        </p:sp>
        <p:sp>
          <p:nvSpPr>
            <p:cNvPr id="29" name="Retângulo 28">
              <a:extLst>
                <a:ext uri="{FF2B5EF4-FFF2-40B4-BE49-F238E27FC236}">
                  <a16:creationId xmlns:a16="http://schemas.microsoft.com/office/drawing/2014/main" id="{06D37773-4FC9-4762-809E-4CC863F56D2F}"/>
                </a:ext>
              </a:extLst>
            </p:cNvPr>
            <p:cNvSpPr/>
            <p:nvPr/>
          </p:nvSpPr>
          <p:spPr>
            <a:xfrm>
              <a:off x="6872460" y="2396070"/>
              <a:ext cx="41389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 dirty="0" err="1">
                  <a:solidFill>
                    <a:srgbClr val="66FFFF"/>
                  </a:solidFill>
                  <a:latin typeface="Arial" pitchFamily="34" charset="0"/>
                  <a:cs typeface="Arial" pitchFamily="34" charset="0"/>
                </a:rPr>
                <a:t>Ks</a:t>
              </a:r>
              <a:endParaRPr lang="pt-BR" sz="1400" b="1" dirty="0">
                <a:solidFill>
                  <a:srgbClr val="66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tângulo 29">
              <a:extLst>
                <a:ext uri="{FF2B5EF4-FFF2-40B4-BE49-F238E27FC236}">
                  <a16:creationId xmlns:a16="http://schemas.microsoft.com/office/drawing/2014/main" id="{36056030-CE8F-454D-9BF5-C055A377F5D2}"/>
                </a:ext>
              </a:extLst>
            </p:cNvPr>
            <p:cNvSpPr/>
            <p:nvPr/>
          </p:nvSpPr>
          <p:spPr>
            <a:xfrm>
              <a:off x="6936662" y="3621020"/>
              <a:ext cx="42351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 dirty="0" err="1">
                  <a:solidFill>
                    <a:srgbClr val="FFCCFF"/>
                  </a:solidFill>
                  <a:latin typeface="Arial" pitchFamily="34" charset="0"/>
                  <a:cs typeface="Arial" pitchFamily="34" charset="0"/>
                </a:rPr>
                <a:t>Kd</a:t>
              </a:r>
              <a:endParaRPr lang="pt-BR" sz="1400" b="1" dirty="0">
                <a:solidFill>
                  <a:srgbClr val="FFCCFF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1" name="Conector reto 30">
              <a:extLst>
                <a:ext uri="{FF2B5EF4-FFF2-40B4-BE49-F238E27FC236}">
                  <a16:creationId xmlns:a16="http://schemas.microsoft.com/office/drawing/2014/main" id="{C5B53B0D-F3E0-44F6-B548-19DD10CF74B1}"/>
                </a:ext>
              </a:extLst>
            </p:cNvPr>
            <p:cNvCxnSpPr/>
            <p:nvPr/>
          </p:nvCxnSpPr>
          <p:spPr>
            <a:xfrm flipH="1">
              <a:off x="5168153" y="3433313"/>
              <a:ext cx="8626" cy="1742536"/>
            </a:xfrm>
            <a:prstGeom prst="line">
              <a:avLst/>
            </a:prstGeom>
            <a:ln w="1905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tângulo 31">
              <a:extLst>
                <a:ext uri="{FF2B5EF4-FFF2-40B4-BE49-F238E27FC236}">
                  <a16:creationId xmlns:a16="http://schemas.microsoft.com/office/drawing/2014/main" id="{7A00E184-AAF0-4047-9255-B90BBE160AC8}"/>
                </a:ext>
              </a:extLst>
            </p:cNvPr>
            <p:cNvSpPr/>
            <p:nvPr/>
          </p:nvSpPr>
          <p:spPr>
            <a:xfrm>
              <a:off x="3137865" y="2790010"/>
              <a:ext cx="1217747" cy="33550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1200" b="1" dirty="0">
                  <a:solidFill>
                    <a:srgbClr val="99FFCC"/>
                  </a:solidFill>
                  <a:latin typeface="Arial" pitchFamily="34" charset="0"/>
                  <a:cs typeface="Arial" pitchFamily="34" charset="0"/>
                </a:rPr>
                <a:t>10,8% </a:t>
              </a:r>
              <a:r>
                <a:rPr lang="pt-BR" sz="1200" b="1" dirty="0" err="1">
                  <a:solidFill>
                    <a:srgbClr val="99FFCC"/>
                  </a:solidFill>
                  <a:latin typeface="Arial" pitchFamily="34" charset="0"/>
                  <a:cs typeface="Arial" pitchFamily="34" charset="0"/>
                </a:rPr>
                <a:t>a.a.</a:t>
              </a:r>
              <a:endParaRPr lang="pt-BR" sz="1200" b="1" dirty="0">
                <a:solidFill>
                  <a:srgbClr val="99FFCC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3" name="Conector reto 32">
              <a:extLst>
                <a:ext uri="{FF2B5EF4-FFF2-40B4-BE49-F238E27FC236}">
                  <a16:creationId xmlns:a16="http://schemas.microsoft.com/office/drawing/2014/main" id="{49AF0540-3B8E-4DA7-BCEA-0DFAF34EA3E6}"/>
                </a:ext>
              </a:extLst>
            </p:cNvPr>
            <p:cNvCxnSpPr>
              <a:stCxn id="32" idx="3"/>
            </p:cNvCxnSpPr>
            <p:nvPr/>
          </p:nvCxnSpPr>
          <p:spPr>
            <a:xfrm>
              <a:off x="4355612" y="2957763"/>
              <a:ext cx="699467" cy="7947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tângulo 33">
              <a:extLst>
                <a:ext uri="{FF2B5EF4-FFF2-40B4-BE49-F238E27FC236}">
                  <a16:creationId xmlns:a16="http://schemas.microsoft.com/office/drawing/2014/main" id="{2B95C733-937B-4B02-B6D1-DBA8B1A62E09}"/>
                </a:ext>
              </a:extLst>
            </p:cNvPr>
            <p:cNvSpPr/>
            <p:nvPr/>
          </p:nvSpPr>
          <p:spPr>
            <a:xfrm>
              <a:off x="1720069" y="1455790"/>
              <a:ext cx="1384900" cy="3727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 dirty="0">
                  <a:latin typeface="Arial" pitchFamily="34" charset="0"/>
                  <a:cs typeface="Arial" pitchFamily="34" charset="0"/>
                </a:rPr>
                <a:t>Taxa [a.a.]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3736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tângulo 89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5" name="CaixaDeTexto 94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96" name="CaixaDeTexto 95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9</a:t>
            </a:r>
          </a:p>
        </p:txBody>
      </p:sp>
      <p:grpSp>
        <p:nvGrpSpPr>
          <p:cNvPr id="17" name="Grupo 16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18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2" name="Retângulo 21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CaixaDeTexto 22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19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0" name="Retângulo 19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" name="CaixaDeTexto 20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4" name="Text Box 22">
            <a:extLst>
              <a:ext uri="{FF2B5EF4-FFF2-40B4-BE49-F238E27FC236}">
                <a16:creationId xmlns:a16="http://schemas.microsoft.com/office/drawing/2014/main" id="{CE83077C-C41A-4396-9FC5-720ED1F29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862" y="1593562"/>
            <a:ext cx="16224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400" b="1" dirty="0"/>
              <a:t>Empresa</a:t>
            </a:r>
          </a:p>
        </p:txBody>
      </p:sp>
      <p:sp>
        <p:nvSpPr>
          <p:cNvPr id="31" name="Rectangle 23">
            <a:extLst>
              <a:ext uri="{FF2B5EF4-FFF2-40B4-BE49-F238E27FC236}">
                <a16:creationId xmlns:a16="http://schemas.microsoft.com/office/drawing/2014/main" id="{C215E26A-6C42-45CC-9911-A58FFF1DB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3728" y="3104449"/>
            <a:ext cx="1428892" cy="1127189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4" name="Rectangle 24">
            <a:extLst>
              <a:ext uri="{FF2B5EF4-FFF2-40B4-BE49-F238E27FC236}">
                <a16:creationId xmlns:a16="http://schemas.microsoft.com/office/drawing/2014/main" id="{397D04D4-2D78-4923-BFD2-398F2C061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3728" y="4090739"/>
            <a:ext cx="1428892" cy="1690783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5" name="Text Box 26">
            <a:extLst>
              <a:ext uri="{FF2B5EF4-FFF2-40B4-BE49-F238E27FC236}">
                <a16:creationId xmlns:a16="http://schemas.microsoft.com/office/drawing/2014/main" id="{6BF22F4D-86C4-49FC-913C-C0800BA8F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0411" y="3180331"/>
            <a:ext cx="6851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b="1" dirty="0">
                <a:solidFill>
                  <a:sysClr val="windowText" lastClr="000000"/>
                </a:solidFill>
              </a:rPr>
              <a:t>PNC</a:t>
            </a:r>
          </a:p>
        </p:txBody>
      </p:sp>
      <p:sp>
        <p:nvSpPr>
          <p:cNvPr id="36" name="Text Box 26">
            <a:extLst>
              <a:ext uri="{FF2B5EF4-FFF2-40B4-BE49-F238E27FC236}">
                <a16:creationId xmlns:a16="http://schemas.microsoft.com/office/drawing/2014/main" id="{E9C3E8D7-8A41-4BAA-B616-7072C472A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728" y="4142269"/>
            <a:ext cx="60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b="1" dirty="0">
                <a:solidFill>
                  <a:sysClr val="windowText" lastClr="000000"/>
                </a:solidFill>
              </a:rPr>
              <a:t>PL</a:t>
            </a:r>
          </a:p>
        </p:txBody>
      </p:sp>
      <p:grpSp>
        <p:nvGrpSpPr>
          <p:cNvPr id="37" name="Agrupar 36">
            <a:extLst>
              <a:ext uri="{FF2B5EF4-FFF2-40B4-BE49-F238E27FC236}">
                <a16:creationId xmlns:a16="http://schemas.microsoft.com/office/drawing/2014/main" id="{8F1CC7EA-76B6-4A6A-BF89-F9D7A156CB63}"/>
              </a:ext>
            </a:extLst>
          </p:cNvPr>
          <p:cNvGrpSpPr/>
          <p:nvPr/>
        </p:nvGrpSpPr>
        <p:grpSpPr>
          <a:xfrm>
            <a:off x="2110018" y="2267573"/>
            <a:ext cx="1669451" cy="374194"/>
            <a:chOff x="2537476" y="2270018"/>
            <a:chExt cx="1669451" cy="374194"/>
          </a:xfrm>
        </p:grpSpPr>
        <p:sp>
          <p:nvSpPr>
            <p:cNvPr id="38" name="Retângulo 37">
              <a:extLst>
                <a:ext uri="{FF2B5EF4-FFF2-40B4-BE49-F238E27FC236}">
                  <a16:creationId xmlns:a16="http://schemas.microsoft.com/office/drawing/2014/main" id="{2D2B14CB-1F91-4754-94E5-5557384F99F6}"/>
                </a:ext>
              </a:extLst>
            </p:cNvPr>
            <p:cNvSpPr/>
            <p:nvPr/>
          </p:nvSpPr>
          <p:spPr>
            <a:xfrm>
              <a:off x="2663640" y="2270018"/>
              <a:ext cx="1417123" cy="374194"/>
            </a:xfrm>
            <a:prstGeom prst="rect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9" name="Text Box 25">
              <a:extLst>
                <a:ext uri="{FF2B5EF4-FFF2-40B4-BE49-F238E27FC236}">
                  <a16:creationId xmlns:a16="http://schemas.microsoft.com/office/drawing/2014/main" id="{0E6AC02D-E3C5-4EBA-B2FB-DC3B03E580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7476" y="2287838"/>
              <a:ext cx="166945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600" b="1" dirty="0">
                  <a:solidFill>
                    <a:sysClr val="windowText" lastClr="000000"/>
                  </a:solidFill>
                </a:rPr>
                <a:t>PC Operacional</a:t>
              </a:r>
            </a:p>
          </p:txBody>
        </p:sp>
      </p:grpSp>
      <p:grpSp>
        <p:nvGrpSpPr>
          <p:cNvPr id="40" name="Agrupar 39">
            <a:extLst>
              <a:ext uri="{FF2B5EF4-FFF2-40B4-BE49-F238E27FC236}">
                <a16:creationId xmlns:a16="http://schemas.microsoft.com/office/drawing/2014/main" id="{3B7EE3D4-BBB7-40EC-BD1C-7DD070487540}"/>
              </a:ext>
            </a:extLst>
          </p:cNvPr>
          <p:cNvGrpSpPr/>
          <p:nvPr/>
        </p:nvGrpSpPr>
        <p:grpSpPr>
          <a:xfrm>
            <a:off x="2006084" y="2751493"/>
            <a:ext cx="1669451" cy="368273"/>
            <a:chOff x="2473298" y="2753938"/>
            <a:chExt cx="1669451" cy="368273"/>
          </a:xfrm>
        </p:grpSpPr>
        <p:sp>
          <p:nvSpPr>
            <p:cNvPr id="41" name="Retângulo 40">
              <a:extLst>
                <a:ext uri="{FF2B5EF4-FFF2-40B4-BE49-F238E27FC236}">
                  <a16:creationId xmlns:a16="http://schemas.microsoft.com/office/drawing/2014/main" id="{C6214245-8885-450B-B9C3-88101D929E82}"/>
                </a:ext>
              </a:extLst>
            </p:cNvPr>
            <p:cNvSpPr/>
            <p:nvPr/>
          </p:nvSpPr>
          <p:spPr>
            <a:xfrm>
              <a:off x="2599462" y="2753938"/>
              <a:ext cx="1417123" cy="368273"/>
            </a:xfrm>
            <a:prstGeom prst="rect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" name="Text Box 25">
              <a:extLst>
                <a:ext uri="{FF2B5EF4-FFF2-40B4-BE49-F238E27FC236}">
                  <a16:creationId xmlns:a16="http://schemas.microsoft.com/office/drawing/2014/main" id="{D84EEE00-2195-43EA-84AC-90EB3A0558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3298" y="2768797"/>
              <a:ext cx="166945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600" b="1" dirty="0">
                  <a:solidFill>
                    <a:sysClr val="windowText" lastClr="000000"/>
                  </a:solidFill>
                </a:rPr>
                <a:t>PC Financeiro</a:t>
              </a:r>
            </a:p>
          </p:txBody>
        </p:sp>
      </p:grpSp>
      <p:sp>
        <p:nvSpPr>
          <p:cNvPr id="43" name="Retângulo 42">
            <a:extLst>
              <a:ext uri="{FF2B5EF4-FFF2-40B4-BE49-F238E27FC236}">
                <a16:creationId xmlns:a16="http://schemas.microsoft.com/office/drawing/2014/main" id="{0E42EDEC-89D6-4511-B478-A99393045009}"/>
              </a:ext>
            </a:extLst>
          </p:cNvPr>
          <p:cNvSpPr/>
          <p:nvPr/>
        </p:nvSpPr>
        <p:spPr>
          <a:xfrm>
            <a:off x="693771" y="2752022"/>
            <a:ext cx="1428892" cy="30294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Text Box 28">
            <a:extLst>
              <a:ext uri="{FF2B5EF4-FFF2-40B4-BE49-F238E27FC236}">
                <a16:creationId xmlns:a16="http://schemas.microsoft.com/office/drawing/2014/main" id="{3A8193A0-3E84-462E-BD41-436E5BEFB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982" y="3825036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solidFill>
                  <a:sysClr val="windowText" lastClr="000000"/>
                </a:solidFill>
              </a:rPr>
              <a:t>ATIVOS</a:t>
            </a: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263C90DD-3E0C-4187-BED2-12D979CFCB24}"/>
              </a:ext>
            </a:extLst>
          </p:cNvPr>
          <p:cNvSpPr/>
          <p:nvPr/>
        </p:nvSpPr>
        <p:spPr>
          <a:xfrm>
            <a:off x="621091" y="2289332"/>
            <a:ext cx="1428892" cy="3534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73530982-D9E6-4AB0-806A-216FB20A49B2}"/>
              </a:ext>
            </a:extLst>
          </p:cNvPr>
          <p:cNvSpPr/>
          <p:nvPr/>
        </p:nvSpPr>
        <p:spPr>
          <a:xfrm>
            <a:off x="5102243" y="1621206"/>
            <a:ext cx="34888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400" dirty="0">
                <a:solidFill>
                  <a:srgbClr val="00FFCC"/>
                </a:solidFill>
              </a:rPr>
              <a:t>A Estrutura de Capital inclui o financiamento de curto prazo ou só o de longo prazo?</a:t>
            </a:r>
          </a:p>
        </p:txBody>
      </p:sp>
      <p:sp>
        <p:nvSpPr>
          <p:cNvPr id="3" name="Chave Direita 2">
            <a:extLst>
              <a:ext uri="{FF2B5EF4-FFF2-40B4-BE49-F238E27FC236}">
                <a16:creationId xmlns:a16="http://schemas.microsoft.com/office/drawing/2014/main" id="{BF79A1FE-A787-46C1-A1CF-B8B92ABC1FAD}"/>
              </a:ext>
            </a:extLst>
          </p:cNvPr>
          <p:cNvSpPr/>
          <p:nvPr/>
        </p:nvSpPr>
        <p:spPr>
          <a:xfrm>
            <a:off x="3756666" y="3119767"/>
            <a:ext cx="387876" cy="2632890"/>
          </a:xfrm>
          <a:prstGeom prst="rightBrace">
            <a:avLst/>
          </a:prstGeom>
          <a:ln w="38100">
            <a:solidFill>
              <a:srgbClr val="99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5BB1DC8-98BC-4F94-BE75-EB02EA3355B0}"/>
              </a:ext>
            </a:extLst>
          </p:cNvPr>
          <p:cNvSpPr txBox="1"/>
          <p:nvPr/>
        </p:nvSpPr>
        <p:spPr>
          <a:xfrm>
            <a:off x="4427517" y="2328714"/>
            <a:ext cx="387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/>
              <a:t>?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201033B4-7D90-4D25-949B-245AD671D6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5117" y="3364649"/>
            <a:ext cx="2143125" cy="2143125"/>
          </a:xfrm>
          <a:prstGeom prst="rect">
            <a:avLst/>
          </a:prstGeom>
        </p:spPr>
      </p:pic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C5BC3BCF-930B-46EA-815D-8F6073CEAE20}"/>
              </a:ext>
            </a:extLst>
          </p:cNvPr>
          <p:cNvCxnSpPr>
            <a:stCxn id="42" idx="3"/>
            <a:endCxn id="5" idx="1"/>
          </p:cNvCxnSpPr>
          <p:nvPr/>
        </p:nvCxnSpPr>
        <p:spPr>
          <a:xfrm flipV="1">
            <a:off x="3675535" y="2682657"/>
            <a:ext cx="751982" cy="2529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9</a:t>
            </a:r>
          </a:p>
        </p:txBody>
      </p:sp>
      <p:grpSp>
        <p:nvGrpSpPr>
          <p:cNvPr id="15" name="Grupo 14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16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0" name="Retângulo 19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" name="CaixaDeTexto 20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17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8" name="Retângulo 17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" name="CaixaDeTexto 18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A32B8EB1-479E-4429-A692-DDD7BAA2BDAB}"/>
              </a:ext>
            </a:extLst>
          </p:cNvPr>
          <p:cNvSpPr txBox="1"/>
          <p:nvPr/>
        </p:nvSpPr>
        <p:spPr>
          <a:xfrm>
            <a:off x="863588" y="1351508"/>
            <a:ext cx="7560642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“Muitas empresas consideram apenas o financiamento de longo prazo na estrutura de capital. Eles deixam de lado a dívida de curto prazo. Em princípio, isso é incorreto. Os credores que possuem dívidas de curto prazo são investidores que podem reivindicar sua parte nos lucros operacionais. Uma empresa que ignora esta afirmação irá distorcer o retorno exigido sobre os investimentos de capital. </a:t>
            </a:r>
            <a:r>
              <a:rPr lang="pt-BR" sz="2400" dirty="0">
                <a:solidFill>
                  <a:srgbClr val="66FFFF"/>
                </a:solidFill>
              </a:rPr>
              <a:t>Mas "zerar" a dívida de curto prazo não é um erro grave se a dívida for apenas temporária, sazonal ou financiamento incidental ou se for compensada por reservas de dinheiro e títulos negociáveis. </a:t>
            </a:r>
            <a:r>
              <a:rPr lang="pt-BR" sz="2400" dirty="0"/>
              <a:t>”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989EB87-6CE1-4ED5-A6CD-32F1FE8AEF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696" y="5134371"/>
            <a:ext cx="991716" cy="1113342"/>
          </a:xfrm>
          <a:prstGeom prst="rect">
            <a:avLst/>
          </a:prstGeom>
        </p:spPr>
      </p:pic>
      <p:sp>
        <p:nvSpPr>
          <p:cNvPr id="23" name="CaixaDeTexto 22">
            <a:extLst>
              <a:ext uri="{FF2B5EF4-FFF2-40B4-BE49-F238E27FC236}">
                <a16:creationId xmlns:a16="http://schemas.microsoft.com/office/drawing/2014/main" id="{7DD6D243-4A9E-46AF-B7E4-2E63909AF1E5}"/>
              </a:ext>
            </a:extLst>
          </p:cNvPr>
          <p:cNvSpPr txBox="1"/>
          <p:nvPr/>
        </p:nvSpPr>
        <p:spPr>
          <a:xfrm>
            <a:off x="907624" y="564471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 err="1">
                <a:effectLst/>
                <a:latin typeface="Roboto"/>
              </a:rPr>
              <a:t>Brealey</a:t>
            </a:r>
            <a:r>
              <a:rPr lang="pt-BR" b="0" i="0" dirty="0">
                <a:effectLst/>
                <a:latin typeface="Roboto"/>
              </a:rPr>
              <a:t> &amp; Myers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9</a:t>
            </a:r>
          </a:p>
        </p:txBody>
      </p:sp>
      <p:grpSp>
        <p:nvGrpSpPr>
          <p:cNvPr id="20" name="Grupo 19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1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37" name="Retângulo 36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8" name="CaixaDeTexto 37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6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33" name="Retângulo 32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4" name="CaixaDeTexto 33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50" name="Text Box 22">
            <a:extLst>
              <a:ext uri="{FF2B5EF4-FFF2-40B4-BE49-F238E27FC236}">
                <a16:creationId xmlns:a16="http://schemas.microsoft.com/office/drawing/2014/main" id="{B3B6360B-4440-4CB8-B964-5450EDDCC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258" y="1603084"/>
            <a:ext cx="16224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400" b="1" dirty="0"/>
              <a:t>Empresa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B4E74EC4-3831-4BC3-B472-46D844C3C020}"/>
              </a:ext>
            </a:extLst>
          </p:cNvPr>
          <p:cNvGrpSpPr/>
          <p:nvPr/>
        </p:nvGrpSpPr>
        <p:grpSpPr>
          <a:xfrm>
            <a:off x="810896" y="2185294"/>
            <a:ext cx="2857784" cy="3381568"/>
            <a:chOff x="1138152" y="2235278"/>
            <a:chExt cx="2857784" cy="3381568"/>
          </a:xfrm>
        </p:grpSpPr>
        <p:grpSp>
          <p:nvGrpSpPr>
            <p:cNvPr id="52" name="Agrupar 51">
              <a:extLst>
                <a:ext uri="{FF2B5EF4-FFF2-40B4-BE49-F238E27FC236}">
                  <a16:creationId xmlns:a16="http://schemas.microsoft.com/office/drawing/2014/main" id="{04BB7F1D-1CBA-4444-B56F-5F98812B3DC6}"/>
                </a:ext>
              </a:extLst>
            </p:cNvPr>
            <p:cNvGrpSpPr/>
            <p:nvPr/>
          </p:nvGrpSpPr>
          <p:grpSpPr>
            <a:xfrm>
              <a:off x="1138152" y="2235279"/>
              <a:ext cx="2857784" cy="3381567"/>
              <a:chOff x="1613124" y="3243455"/>
              <a:chExt cx="1981200" cy="1828791"/>
            </a:xfrm>
          </p:grpSpPr>
          <p:sp>
            <p:nvSpPr>
              <p:cNvPr id="53" name="Rectangle 20">
                <a:extLst>
                  <a:ext uri="{FF2B5EF4-FFF2-40B4-BE49-F238E27FC236}">
                    <a16:creationId xmlns:a16="http://schemas.microsoft.com/office/drawing/2014/main" id="{10A786B8-EBCA-4568-A510-9165FF4B20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3124" y="3243455"/>
                <a:ext cx="990600" cy="182879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56" name="Rectangle 21">
                <a:extLst>
                  <a:ext uri="{FF2B5EF4-FFF2-40B4-BE49-F238E27FC236}">
                    <a16:creationId xmlns:a16="http://schemas.microsoft.com/office/drawing/2014/main" id="{25DED6C4-8B10-482D-B9BE-7DAF691EA9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3724" y="3243455"/>
                <a:ext cx="990600" cy="609597"/>
              </a:xfrm>
              <a:prstGeom prst="rect">
                <a:avLst/>
              </a:prstGeom>
              <a:solidFill>
                <a:srgbClr val="FFCC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58" name="Rectangle 23">
                <a:extLst>
                  <a:ext uri="{FF2B5EF4-FFF2-40B4-BE49-F238E27FC236}">
                    <a16:creationId xmlns:a16="http://schemas.microsoft.com/office/drawing/2014/main" id="{BF426AFF-FF3C-43DB-BC60-75EA3788AC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3724" y="3624453"/>
                <a:ext cx="990600" cy="609597"/>
              </a:xfrm>
              <a:prstGeom prst="rect">
                <a:avLst/>
              </a:prstGeom>
              <a:solidFill>
                <a:srgbClr val="CC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59" name="Rectangle 24">
                <a:extLst>
                  <a:ext uri="{FF2B5EF4-FFF2-40B4-BE49-F238E27FC236}">
                    <a16:creationId xmlns:a16="http://schemas.microsoft.com/office/drawing/2014/main" id="{F70A5BF8-AAFD-4180-9FC0-A2877BBA35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3724" y="4157850"/>
                <a:ext cx="990600" cy="914395"/>
              </a:xfrm>
              <a:prstGeom prst="rect">
                <a:avLst/>
              </a:prstGeom>
              <a:solidFill>
                <a:srgbClr val="99CC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</p:grpSp>
        <p:sp>
          <p:nvSpPr>
            <p:cNvPr id="61" name="Text Box 25">
              <a:extLst>
                <a:ext uri="{FF2B5EF4-FFF2-40B4-BE49-F238E27FC236}">
                  <a16:creationId xmlns:a16="http://schemas.microsoft.com/office/drawing/2014/main" id="{50AEB983-79A1-4F9D-8B7C-65852A60C4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6982" y="2235278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2000" b="1" dirty="0">
                  <a:solidFill>
                    <a:sysClr val="windowText" lastClr="000000"/>
                  </a:solidFill>
                </a:rPr>
                <a:t>PC</a:t>
              </a:r>
            </a:p>
          </p:txBody>
        </p:sp>
        <p:sp>
          <p:nvSpPr>
            <p:cNvPr id="62" name="Text Box 26">
              <a:extLst>
                <a:ext uri="{FF2B5EF4-FFF2-40B4-BE49-F238E27FC236}">
                  <a16:creationId xmlns:a16="http://schemas.microsoft.com/office/drawing/2014/main" id="{36C4975D-7EB9-476D-9B19-F33E60375E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7299" y="2934247"/>
              <a:ext cx="91966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2000" b="1" dirty="0">
                  <a:solidFill>
                    <a:sysClr val="windowText" lastClr="000000"/>
                  </a:solidFill>
                </a:rPr>
                <a:t>PNC</a:t>
              </a:r>
            </a:p>
          </p:txBody>
        </p:sp>
        <p:sp>
          <p:nvSpPr>
            <p:cNvPr id="64" name="Text Box 28">
              <a:extLst>
                <a:ext uri="{FF2B5EF4-FFF2-40B4-BE49-F238E27FC236}">
                  <a16:creationId xmlns:a16="http://schemas.microsoft.com/office/drawing/2014/main" id="{45E9714A-1E41-4329-B869-F6B8334F71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7298" y="3660359"/>
              <a:ext cx="990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2000" b="1" dirty="0">
                  <a:solidFill>
                    <a:sysClr val="windowText" lastClr="000000"/>
                  </a:solidFill>
                </a:rPr>
                <a:t>ATIVOS</a:t>
              </a:r>
            </a:p>
          </p:txBody>
        </p:sp>
        <p:sp>
          <p:nvSpPr>
            <p:cNvPr id="66" name="Text Box 26">
              <a:extLst>
                <a:ext uri="{FF2B5EF4-FFF2-40B4-BE49-F238E27FC236}">
                  <a16:creationId xmlns:a16="http://schemas.microsoft.com/office/drawing/2014/main" id="{D77C219F-4114-4131-A041-4BEC07891D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67044" y="3977592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2000" b="1" dirty="0">
                  <a:solidFill>
                    <a:sysClr val="windowText" lastClr="000000"/>
                  </a:solidFill>
                </a:rPr>
                <a:t>PL</a:t>
              </a:r>
            </a:p>
          </p:txBody>
        </p:sp>
      </p:grpSp>
      <p:sp>
        <p:nvSpPr>
          <p:cNvPr id="68" name="Retângulo 67">
            <a:extLst>
              <a:ext uri="{FF2B5EF4-FFF2-40B4-BE49-F238E27FC236}">
                <a16:creationId xmlns:a16="http://schemas.microsoft.com/office/drawing/2014/main" id="{A9351A19-1751-4992-A5A3-62DF6180F8E0}"/>
              </a:ext>
            </a:extLst>
          </p:cNvPr>
          <p:cNvSpPr/>
          <p:nvPr/>
        </p:nvSpPr>
        <p:spPr>
          <a:xfrm>
            <a:off x="4572000" y="2883301"/>
            <a:ext cx="42937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rgbClr val="99FFCC"/>
                </a:solidFill>
              </a:rPr>
              <a:t>Empréstimos LP 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rgbClr val="99FFCC"/>
                </a:solidFill>
              </a:rPr>
              <a:t>Financiamentos LP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rgbClr val="99FFCC"/>
                </a:solidFill>
              </a:rPr>
              <a:t>Impostos Diferidos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rgbClr val="99FFCC"/>
                </a:solidFill>
              </a:rPr>
              <a:t>Debêntures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913F237-B961-4DEF-AF45-931742C1B689}"/>
              </a:ext>
            </a:extLst>
          </p:cNvPr>
          <p:cNvSpPr/>
          <p:nvPr/>
        </p:nvSpPr>
        <p:spPr>
          <a:xfrm>
            <a:off x="4572000" y="4523246"/>
            <a:ext cx="39012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rgbClr val="99CCFF"/>
                </a:solidFill>
              </a:rPr>
              <a:t>Lucros Retidos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rgbClr val="99CCFF"/>
                </a:solidFill>
              </a:rPr>
              <a:t>Emissão de Ações (S.A.)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rgbClr val="99CCFF"/>
                </a:solidFill>
              </a:rPr>
              <a:t>Aporte de Capital de Sócios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766BAC84-010E-4BB0-AE67-C6C087FBE152}"/>
              </a:ext>
            </a:extLst>
          </p:cNvPr>
          <p:cNvSpPr/>
          <p:nvPr/>
        </p:nvSpPr>
        <p:spPr>
          <a:xfrm>
            <a:off x="4572000" y="1551132"/>
            <a:ext cx="42937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rgbClr val="FFCCFF"/>
                </a:solidFill>
              </a:rPr>
              <a:t>Empréstimos CP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rgbClr val="FFCCFF"/>
                </a:solidFill>
              </a:rPr>
              <a:t>Financiamentos CP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rgbClr val="FFCCFF"/>
                </a:solidFill>
              </a:rPr>
              <a:t>Notas Promissórias</a:t>
            </a: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914C2F65-1230-48BF-9317-5310A2A3C330}"/>
              </a:ext>
            </a:extLst>
          </p:cNvPr>
          <p:cNvCxnSpPr>
            <a:endCxn id="4" idx="1"/>
          </p:cNvCxnSpPr>
          <p:nvPr/>
        </p:nvCxnSpPr>
        <p:spPr>
          <a:xfrm flipV="1">
            <a:off x="3763617" y="2058964"/>
            <a:ext cx="808383" cy="507831"/>
          </a:xfrm>
          <a:prstGeom prst="line">
            <a:avLst/>
          </a:prstGeom>
          <a:ln w="28575">
            <a:solidFill>
              <a:srgbClr val="FF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>
            <a:extLst>
              <a:ext uri="{FF2B5EF4-FFF2-40B4-BE49-F238E27FC236}">
                <a16:creationId xmlns:a16="http://schemas.microsoft.com/office/drawing/2014/main" id="{38CCFAEE-0676-4DF8-8010-87F7CF94FF3A}"/>
              </a:ext>
            </a:extLst>
          </p:cNvPr>
          <p:cNvCxnSpPr>
            <a:cxnSpLocks/>
          </p:cNvCxnSpPr>
          <p:nvPr/>
        </p:nvCxnSpPr>
        <p:spPr>
          <a:xfrm flipV="1">
            <a:off x="3763617" y="3429000"/>
            <a:ext cx="808383" cy="20043"/>
          </a:xfrm>
          <a:prstGeom prst="line">
            <a:avLst/>
          </a:prstGeom>
          <a:ln w="28575">
            <a:solidFill>
              <a:srgbClr val="99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to 85">
            <a:extLst>
              <a:ext uri="{FF2B5EF4-FFF2-40B4-BE49-F238E27FC236}">
                <a16:creationId xmlns:a16="http://schemas.microsoft.com/office/drawing/2014/main" id="{89086676-C8E0-474A-AB21-C0D32CB3D479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3732769" y="4756017"/>
            <a:ext cx="839231" cy="275061"/>
          </a:xfrm>
          <a:prstGeom prst="line">
            <a:avLst/>
          </a:prstGeom>
          <a:ln w="28575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6" name="Grupo 115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8" name="Retângulo 17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" name="CaixaDeTexto 18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7" name="CaixaDeTexto 16"/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sp>
        <p:nvSpPr>
          <p:cNvPr id="20" name="Retângulo 19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9</a:t>
            </a:r>
          </a:p>
        </p:txBody>
      </p:sp>
      <p:grpSp>
        <p:nvGrpSpPr>
          <p:cNvPr id="26" name="Grupo 2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31" name="Retângulo 3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9" name="Retângulo 2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0" name="CaixaDeTexto 2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25AA3AC9-D7F1-4052-8700-E130AFE1244E}"/>
              </a:ext>
            </a:extLst>
          </p:cNvPr>
          <p:cNvSpPr txBox="1"/>
          <p:nvPr/>
        </p:nvSpPr>
        <p:spPr>
          <a:xfrm>
            <a:off x="5726189" y="1808623"/>
            <a:ext cx="2588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Debênture</a:t>
            </a:r>
          </a:p>
        </p:txBody>
      </p:sp>
      <p:sp>
        <p:nvSpPr>
          <p:cNvPr id="66" name="Text Box 15">
            <a:extLst>
              <a:ext uri="{FF2B5EF4-FFF2-40B4-BE49-F238E27FC236}">
                <a16:creationId xmlns:a16="http://schemas.microsoft.com/office/drawing/2014/main" id="{8AE4EE75-C563-4070-9FC5-CACDA6F02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7322" y="2509925"/>
            <a:ext cx="362367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Symbol" panose="05050102010706020507" pitchFamily="18" charset="2"/>
              <a:buChar char="*"/>
            </a:pPr>
            <a:r>
              <a:rPr lang="pt-BR" altLang="pt-BR" sz="2000" b="1" dirty="0"/>
              <a:t>Um valor mobiliário.</a:t>
            </a:r>
          </a:p>
          <a:p>
            <a:pPr marL="342900" indent="-342900">
              <a:spcBef>
                <a:spcPct val="50000"/>
              </a:spcBef>
              <a:buFont typeface="Symbol" panose="05050102010706020507" pitchFamily="18" charset="2"/>
              <a:buChar char="*"/>
            </a:pPr>
            <a:r>
              <a:rPr lang="pt-BR" altLang="pt-BR" sz="2000" b="1" dirty="0"/>
              <a:t>Emitido por S.A.</a:t>
            </a:r>
          </a:p>
          <a:p>
            <a:pPr marL="342900" indent="-342900">
              <a:spcBef>
                <a:spcPct val="50000"/>
              </a:spcBef>
              <a:buFont typeface="Symbol" panose="05050102010706020507" pitchFamily="18" charset="2"/>
              <a:buChar char="*"/>
            </a:pPr>
            <a:r>
              <a:rPr lang="pt-BR" altLang="pt-BR" sz="2000" b="1" dirty="0"/>
              <a:t>Título de dívida de LP.</a:t>
            </a:r>
          </a:p>
          <a:p>
            <a:pPr marL="342900" indent="-342900">
              <a:spcBef>
                <a:spcPct val="50000"/>
              </a:spcBef>
              <a:buFont typeface="Symbol" panose="05050102010706020507" pitchFamily="18" charset="2"/>
              <a:buChar char="*"/>
            </a:pPr>
            <a:r>
              <a:rPr lang="pt-BR" altLang="pt-BR" sz="2000" b="1" dirty="0"/>
              <a:t>O debenturista é um credor.</a:t>
            </a:r>
          </a:p>
          <a:p>
            <a:pPr marL="342900" indent="-342900">
              <a:spcBef>
                <a:spcPct val="50000"/>
              </a:spcBef>
              <a:buFont typeface="Symbol" panose="05050102010706020507" pitchFamily="18" charset="2"/>
              <a:buChar char="*"/>
            </a:pPr>
            <a:r>
              <a:rPr lang="pt-BR" altLang="pt-BR" sz="2000" b="1" dirty="0"/>
              <a:t>Direitos na </a:t>
            </a:r>
            <a:r>
              <a:rPr lang="pt-BR" altLang="pt-BR" sz="2000" b="1" u="sng" dirty="0"/>
              <a:t>Escritura de Emissão</a:t>
            </a:r>
            <a:r>
              <a:rPr lang="pt-BR" altLang="pt-BR" sz="2000" b="1" dirty="0"/>
              <a:t>.</a:t>
            </a:r>
          </a:p>
        </p:txBody>
      </p:sp>
      <p:sp>
        <p:nvSpPr>
          <p:cNvPr id="68" name="Retângulo 67">
            <a:extLst>
              <a:ext uri="{FF2B5EF4-FFF2-40B4-BE49-F238E27FC236}">
                <a16:creationId xmlns:a16="http://schemas.microsoft.com/office/drawing/2014/main" id="{3FF32307-14F9-4F29-BA45-B25AED8BF161}"/>
              </a:ext>
            </a:extLst>
          </p:cNvPr>
          <p:cNvSpPr/>
          <p:nvPr/>
        </p:nvSpPr>
        <p:spPr>
          <a:xfrm>
            <a:off x="2858794" y="2304596"/>
            <a:ext cx="2021487" cy="2842546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" name="Text Box 15">
            <a:extLst>
              <a:ext uri="{FF2B5EF4-FFF2-40B4-BE49-F238E27FC236}">
                <a16:creationId xmlns:a16="http://schemas.microsoft.com/office/drawing/2014/main" id="{181A2D7A-565A-4157-A19E-AA4B631B6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2675" y="3864368"/>
            <a:ext cx="11064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solidFill>
                  <a:srgbClr val="99CCFF"/>
                </a:solidFill>
                <a:latin typeface="Arial Narrow" pitchFamily="34" charset="0"/>
              </a:rPr>
              <a:t>Ações</a:t>
            </a:r>
          </a:p>
        </p:txBody>
      </p:sp>
      <p:sp>
        <p:nvSpPr>
          <p:cNvPr id="72" name="Text Box 16">
            <a:extLst>
              <a:ext uri="{FF2B5EF4-FFF2-40B4-BE49-F238E27FC236}">
                <a16:creationId xmlns:a16="http://schemas.microsoft.com/office/drawing/2014/main" id="{BBAD16B6-41DC-4913-ACBE-255105ACF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6357" y="2461929"/>
            <a:ext cx="14752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solidFill>
                  <a:srgbClr val="99FFCC"/>
                </a:solidFill>
                <a:latin typeface="Arial Narrow" pitchFamily="34" charset="0"/>
              </a:rPr>
              <a:t>Debêntures</a:t>
            </a:r>
          </a:p>
        </p:txBody>
      </p:sp>
      <p:sp>
        <p:nvSpPr>
          <p:cNvPr id="73" name="Rectangle 20">
            <a:extLst>
              <a:ext uri="{FF2B5EF4-FFF2-40B4-BE49-F238E27FC236}">
                <a16:creationId xmlns:a16="http://schemas.microsoft.com/office/drawing/2014/main" id="{072D2027-0859-4294-900E-809312FBF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401" y="2845476"/>
            <a:ext cx="836258" cy="1760788"/>
          </a:xfrm>
          <a:prstGeom prst="rect">
            <a:avLst/>
          </a:prstGeom>
          <a:solidFill>
            <a:schemeClr val="tx2">
              <a:lumMod val="9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/>
          </a:p>
        </p:txBody>
      </p:sp>
      <p:sp>
        <p:nvSpPr>
          <p:cNvPr id="74" name="Rectangle 21">
            <a:extLst>
              <a:ext uri="{FF2B5EF4-FFF2-40B4-BE49-F238E27FC236}">
                <a16:creationId xmlns:a16="http://schemas.microsoft.com/office/drawing/2014/main" id="{87649541-21E2-4863-B98E-5F341A1B9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155" y="2845476"/>
            <a:ext cx="836258" cy="586929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/>
          </a:p>
        </p:txBody>
      </p:sp>
      <p:sp>
        <p:nvSpPr>
          <p:cNvPr id="75" name="Text Box 22">
            <a:extLst>
              <a:ext uri="{FF2B5EF4-FFF2-40B4-BE49-F238E27FC236}">
                <a16:creationId xmlns:a16="http://schemas.microsoft.com/office/drawing/2014/main" id="{CEC99151-15BE-4816-93DA-BCBD8D371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039" y="2389994"/>
            <a:ext cx="1180231" cy="3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b="1" dirty="0">
                <a:latin typeface="Arial Narrow" pitchFamily="34" charset="0"/>
              </a:rPr>
              <a:t>S.A.</a:t>
            </a:r>
          </a:p>
        </p:txBody>
      </p:sp>
      <p:sp>
        <p:nvSpPr>
          <p:cNvPr id="76" name="Rectangle 23">
            <a:extLst>
              <a:ext uri="{FF2B5EF4-FFF2-40B4-BE49-F238E27FC236}">
                <a16:creationId xmlns:a16="http://schemas.microsoft.com/office/drawing/2014/main" id="{B656E06E-7EB6-4AD2-B1ED-2D6D14DC3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155" y="3212306"/>
            <a:ext cx="836258" cy="586929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/>
          </a:p>
        </p:txBody>
      </p:sp>
      <p:sp>
        <p:nvSpPr>
          <p:cNvPr id="77" name="Rectangle 24">
            <a:extLst>
              <a:ext uri="{FF2B5EF4-FFF2-40B4-BE49-F238E27FC236}">
                <a16:creationId xmlns:a16="http://schemas.microsoft.com/office/drawing/2014/main" id="{CB1AC22A-C831-45BB-99E3-DD109FF7B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155" y="3725869"/>
            <a:ext cx="836258" cy="880393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/>
          </a:p>
        </p:txBody>
      </p:sp>
      <p:sp>
        <p:nvSpPr>
          <p:cNvPr id="78" name="Text Box 25">
            <a:extLst>
              <a:ext uri="{FF2B5EF4-FFF2-40B4-BE49-F238E27FC236}">
                <a16:creationId xmlns:a16="http://schemas.microsoft.com/office/drawing/2014/main" id="{02DE8D86-DF0C-4EE2-964F-1F7A1B8E3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0155" y="2845476"/>
            <a:ext cx="5901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>
                <a:solidFill>
                  <a:schemeClr val="bg1"/>
                </a:solidFill>
                <a:latin typeface="Arial Narrow" pitchFamily="34" charset="0"/>
              </a:rPr>
              <a:t>PC</a:t>
            </a:r>
          </a:p>
        </p:txBody>
      </p:sp>
      <p:sp>
        <p:nvSpPr>
          <p:cNvPr id="79" name="Text Box 26">
            <a:extLst>
              <a:ext uri="{FF2B5EF4-FFF2-40B4-BE49-F238E27FC236}">
                <a16:creationId xmlns:a16="http://schemas.microsoft.com/office/drawing/2014/main" id="{0320F5CE-8DDA-448F-91E9-7AF94D3ED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0155" y="3212306"/>
            <a:ext cx="5901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 dirty="0">
                <a:solidFill>
                  <a:schemeClr val="bg1"/>
                </a:solidFill>
                <a:latin typeface="Arial Narrow" pitchFamily="34" charset="0"/>
              </a:rPr>
              <a:t>PNC</a:t>
            </a:r>
          </a:p>
        </p:txBody>
      </p:sp>
      <p:sp>
        <p:nvSpPr>
          <p:cNvPr id="80" name="Text Box 27">
            <a:extLst>
              <a:ext uri="{FF2B5EF4-FFF2-40B4-BE49-F238E27FC236}">
                <a16:creationId xmlns:a16="http://schemas.microsoft.com/office/drawing/2014/main" id="{0C58355B-5F13-4E58-8BFF-AAB6CF564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0155" y="3725869"/>
            <a:ext cx="5163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>
                <a:solidFill>
                  <a:schemeClr val="bg1"/>
                </a:solidFill>
                <a:latin typeface="Arial Narrow" pitchFamily="34" charset="0"/>
              </a:rPr>
              <a:t>PL</a:t>
            </a:r>
          </a:p>
        </p:txBody>
      </p:sp>
      <p:sp>
        <p:nvSpPr>
          <p:cNvPr id="81" name="Text Box 28">
            <a:extLst>
              <a:ext uri="{FF2B5EF4-FFF2-40B4-BE49-F238E27FC236}">
                <a16:creationId xmlns:a16="http://schemas.microsoft.com/office/drawing/2014/main" id="{45F90EB6-77F5-47D9-BCDC-3F285A1CC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513" y="3505771"/>
            <a:ext cx="9589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 dirty="0">
                <a:solidFill>
                  <a:schemeClr val="bg1"/>
                </a:solidFill>
                <a:latin typeface="Arial Narrow" pitchFamily="34" charset="0"/>
              </a:rPr>
              <a:t>ATIVOS</a:t>
            </a:r>
          </a:p>
        </p:txBody>
      </p:sp>
      <p:sp>
        <p:nvSpPr>
          <p:cNvPr id="82" name="Text Box 31">
            <a:extLst>
              <a:ext uri="{FF2B5EF4-FFF2-40B4-BE49-F238E27FC236}">
                <a16:creationId xmlns:a16="http://schemas.microsoft.com/office/drawing/2014/main" id="{8EEC8482-A5EB-4870-88B9-95549D6E5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081" y="1839400"/>
            <a:ext cx="27292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dirty="0">
                <a:cs typeface="Arial" pitchFamily="34" charset="0"/>
              </a:rPr>
              <a:t>Mercado de Capitais </a:t>
            </a:r>
          </a:p>
        </p:txBody>
      </p:sp>
      <p:pic>
        <p:nvPicPr>
          <p:cNvPr id="84" name="Picture 16" descr="http://www.sec.gov/Archives/edgar/data/1471443/000119312511208441/g175700ex4_1pg001.jpg">
            <a:extLst>
              <a:ext uri="{FF2B5EF4-FFF2-40B4-BE49-F238E27FC236}">
                <a16:creationId xmlns:a16="http://schemas.microsoft.com/office/drawing/2014/main" id="{19AF593D-8B05-43FC-8493-D6ACA252C4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03488" y="4256181"/>
            <a:ext cx="1001028" cy="663284"/>
          </a:xfrm>
          <a:prstGeom prst="rect">
            <a:avLst/>
          </a:prstGeom>
          <a:noFill/>
        </p:spPr>
      </p:pic>
      <p:pic>
        <p:nvPicPr>
          <p:cNvPr id="3" name="Picture 16" descr="http://www.sec.gov/Archives/edgar/data/1471443/000119312511208441/g175700ex4_1pg001.jpg">
            <a:extLst>
              <a:ext uri="{FF2B5EF4-FFF2-40B4-BE49-F238E27FC236}">
                <a16:creationId xmlns:a16="http://schemas.microsoft.com/office/drawing/2014/main" id="{53709467-C4AD-4896-B284-5A1A333B9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369023" y="2880664"/>
            <a:ext cx="1001028" cy="663284"/>
          </a:xfrm>
          <a:prstGeom prst="rect">
            <a:avLst/>
          </a:prstGeom>
          <a:noFill/>
        </p:spPr>
      </p:pic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F1BDB303-DCAC-4D30-B1EB-EDE4FD5FEBA9}"/>
              </a:ext>
            </a:extLst>
          </p:cNvPr>
          <p:cNvCxnSpPr>
            <a:endCxn id="3" idx="1"/>
          </p:cNvCxnSpPr>
          <p:nvPr/>
        </p:nvCxnSpPr>
        <p:spPr>
          <a:xfrm flipV="1">
            <a:off x="2156413" y="3212306"/>
            <a:ext cx="1212610" cy="293464"/>
          </a:xfrm>
          <a:prstGeom prst="line">
            <a:avLst/>
          </a:prstGeom>
          <a:ln w="28575">
            <a:solidFill>
              <a:srgbClr val="99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to 87">
            <a:extLst>
              <a:ext uri="{FF2B5EF4-FFF2-40B4-BE49-F238E27FC236}">
                <a16:creationId xmlns:a16="http://schemas.microsoft.com/office/drawing/2014/main" id="{E757125D-1802-419A-99C8-83F2AA02A110}"/>
              </a:ext>
            </a:extLst>
          </p:cNvPr>
          <p:cNvCxnSpPr>
            <a:cxnSpLocks/>
          </p:cNvCxnSpPr>
          <p:nvPr/>
        </p:nvCxnSpPr>
        <p:spPr>
          <a:xfrm>
            <a:off x="2156413" y="4166795"/>
            <a:ext cx="1212610" cy="293464"/>
          </a:xfrm>
          <a:prstGeom prst="line">
            <a:avLst/>
          </a:prstGeom>
          <a:ln w="28575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>
            <a:extLst>
              <a:ext uri="{FF2B5EF4-FFF2-40B4-BE49-F238E27FC236}">
                <a16:creationId xmlns:a16="http://schemas.microsoft.com/office/drawing/2014/main" id="{8D20402E-ABBB-4C56-9EA0-CBED5E819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5097" y="2582867"/>
            <a:ext cx="626500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400" b="1" dirty="0"/>
              <a:t>Captação de recursos junto ao público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400" b="1" dirty="0"/>
              <a:t>Prazos longos e juros mais baixos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400" b="1" dirty="0"/>
              <a:t>Legislação específica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400" b="1" dirty="0"/>
              <a:t>Com juros </a:t>
            </a:r>
            <a:r>
              <a:rPr lang="pt-BR" altLang="pt-BR" sz="2400" b="1" dirty="0" err="1"/>
              <a:t>pré</a:t>
            </a:r>
            <a:r>
              <a:rPr lang="pt-BR" altLang="pt-BR" sz="2400" b="1" dirty="0"/>
              <a:t> ou pós fixados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400" b="1" dirty="0"/>
              <a:t>Adequação aos fluxos de caixa da empresa</a:t>
            </a:r>
          </a:p>
        </p:txBody>
      </p:sp>
      <p:pic>
        <p:nvPicPr>
          <p:cNvPr id="5" name="Picture 14" descr="http://andrebona.com.br/site/wp-content/uploads/2012/02/debentures.jpg">
            <a:extLst>
              <a:ext uri="{FF2B5EF4-FFF2-40B4-BE49-F238E27FC236}">
                <a16:creationId xmlns:a16="http://schemas.microsoft.com/office/drawing/2014/main" id="{F591B8EF-4EFF-4F2E-AA09-8C4C59F38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18001" r="9995"/>
          <a:stretch>
            <a:fillRect/>
          </a:stretch>
        </p:blipFill>
        <p:spPr bwMode="auto">
          <a:xfrm>
            <a:off x="673638" y="3004322"/>
            <a:ext cx="1686970" cy="1834746"/>
          </a:xfrm>
          <a:prstGeom prst="rect">
            <a:avLst/>
          </a:prstGeom>
          <a:noFill/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929BE991-5D24-4D30-8CEB-B83EF1A9B726}"/>
              </a:ext>
            </a:extLst>
          </p:cNvPr>
          <p:cNvSpPr txBox="1"/>
          <p:nvPr/>
        </p:nvSpPr>
        <p:spPr>
          <a:xfrm>
            <a:off x="2429666" y="1636071"/>
            <a:ext cx="4284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Debêntures</a:t>
            </a:r>
          </a:p>
        </p:txBody>
      </p:sp>
      <p:grpSp>
        <p:nvGrpSpPr>
          <p:cNvPr id="8" name="Grupo 14">
            <a:extLst>
              <a:ext uri="{FF2B5EF4-FFF2-40B4-BE49-F238E27FC236}">
                <a16:creationId xmlns:a16="http://schemas.microsoft.com/office/drawing/2014/main" id="{E2F3E7C7-CBF9-4E8A-9B4F-79901349F97C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9" name="Grupo 115">
              <a:extLst>
                <a:ext uri="{FF2B5EF4-FFF2-40B4-BE49-F238E27FC236}">
                  <a16:creationId xmlns:a16="http://schemas.microsoft.com/office/drawing/2014/main" id="{2177A3C7-107A-4652-B5A7-AB772057E086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CF198460-36BD-4916-AAC7-31489225DE50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E18942E2-7BF7-4B3F-8CF7-F5E9BC0C94C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03097213-FA12-42B1-B8B4-DFF8138990E4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sp>
        <p:nvSpPr>
          <p:cNvPr id="13" name="Retângulo 12">
            <a:extLst>
              <a:ext uri="{FF2B5EF4-FFF2-40B4-BE49-F238E27FC236}">
                <a16:creationId xmlns:a16="http://schemas.microsoft.com/office/drawing/2014/main" id="{8A15963D-8371-4313-9578-82532CB4D1B4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AC4F2D69-6462-4D01-8D15-67E225567D3F}"/>
              </a:ext>
            </a:extLst>
          </p:cNvPr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BE82BC3-9D5F-461B-9F7D-5E024A99D03A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9</a:t>
            </a:r>
          </a:p>
        </p:txBody>
      </p:sp>
      <p:grpSp>
        <p:nvGrpSpPr>
          <p:cNvPr id="16" name="Grupo 25">
            <a:extLst>
              <a:ext uri="{FF2B5EF4-FFF2-40B4-BE49-F238E27FC236}">
                <a16:creationId xmlns:a16="http://schemas.microsoft.com/office/drawing/2014/main" id="{246807FC-921C-4236-8BB7-95C47151FDF3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17" name="Grupo 36">
              <a:extLst>
                <a:ext uri="{FF2B5EF4-FFF2-40B4-BE49-F238E27FC236}">
                  <a16:creationId xmlns:a16="http://schemas.microsoft.com/office/drawing/2014/main" id="{3E99DA42-BC99-484C-BA3A-E74D98B30249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1" name="Retângulo 20">
                <a:extLst>
                  <a:ext uri="{FF2B5EF4-FFF2-40B4-BE49-F238E27FC236}">
                    <a16:creationId xmlns:a16="http://schemas.microsoft.com/office/drawing/2014/main" id="{907BD74A-9DF2-43D8-BC07-A601B9F579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E05637DE-99F8-48B7-9C10-A99F384D7FA5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18" name="Grupo 113">
              <a:extLst>
                <a:ext uri="{FF2B5EF4-FFF2-40B4-BE49-F238E27FC236}">
                  <a16:creationId xmlns:a16="http://schemas.microsoft.com/office/drawing/2014/main" id="{1FC82E96-DDBF-44A7-B0AB-45E3F3379C8A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1D2754B4-0931-481F-A455-0F744AF89E19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D5DFA8E2-4432-4837-A0E0-D353796463FA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46649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14">
            <a:extLst>
              <a:ext uri="{FF2B5EF4-FFF2-40B4-BE49-F238E27FC236}">
                <a16:creationId xmlns:a16="http://schemas.microsoft.com/office/drawing/2014/main" id="{E2F3E7C7-CBF9-4E8A-9B4F-79901349F97C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9" name="Grupo 115">
              <a:extLst>
                <a:ext uri="{FF2B5EF4-FFF2-40B4-BE49-F238E27FC236}">
                  <a16:creationId xmlns:a16="http://schemas.microsoft.com/office/drawing/2014/main" id="{2177A3C7-107A-4652-B5A7-AB772057E086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CF198460-36BD-4916-AAC7-31489225DE50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E18942E2-7BF7-4B3F-8CF7-F5E9BC0C94C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03097213-FA12-42B1-B8B4-DFF8138990E4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sp>
        <p:nvSpPr>
          <p:cNvPr id="13" name="Retângulo 12">
            <a:extLst>
              <a:ext uri="{FF2B5EF4-FFF2-40B4-BE49-F238E27FC236}">
                <a16:creationId xmlns:a16="http://schemas.microsoft.com/office/drawing/2014/main" id="{8A15963D-8371-4313-9578-82532CB4D1B4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AC4F2D69-6462-4D01-8D15-67E225567D3F}"/>
              </a:ext>
            </a:extLst>
          </p:cNvPr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BE82BC3-9D5F-461B-9F7D-5E024A99D03A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9</a:t>
            </a:r>
          </a:p>
        </p:txBody>
      </p:sp>
      <p:grpSp>
        <p:nvGrpSpPr>
          <p:cNvPr id="16" name="Grupo 25">
            <a:extLst>
              <a:ext uri="{FF2B5EF4-FFF2-40B4-BE49-F238E27FC236}">
                <a16:creationId xmlns:a16="http://schemas.microsoft.com/office/drawing/2014/main" id="{246807FC-921C-4236-8BB7-95C47151FDF3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17" name="Grupo 36">
              <a:extLst>
                <a:ext uri="{FF2B5EF4-FFF2-40B4-BE49-F238E27FC236}">
                  <a16:creationId xmlns:a16="http://schemas.microsoft.com/office/drawing/2014/main" id="{3E99DA42-BC99-484C-BA3A-E74D98B30249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1" name="Retângulo 20">
                <a:extLst>
                  <a:ext uri="{FF2B5EF4-FFF2-40B4-BE49-F238E27FC236}">
                    <a16:creationId xmlns:a16="http://schemas.microsoft.com/office/drawing/2014/main" id="{907BD74A-9DF2-43D8-BC07-A601B9F579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E05637DE-99F8-48B7-9C10-A99F384D7FA5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18" name="Grupo 113">
              <a:extLst>
                <a:ext uri="{FF2B5EF4-FFF2-40B4-BE49-F238E27FC236}">
                  <a16:creationId xmlns:a16="http://schemas.microsoft.com/office/drawing/2014/main" id="{1FC82E96-DDBF-44A7-B0AB-45E3F3379C8A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1D2754B4-0931-481F-A455-0F744AF89E19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D5DFA8E2-4432-4837-A0E0-D353796463FA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pSp>
        <p:nvGrpSpPr>
          <p:cNvPr id="24" name="Agrupar 23">
            <a:extLst>
              <a:ext uri="{FF2B5EF4-FFF2-40B4-BE49-F238E27FC236}">
                <a16:creationId xmlns:a16="http://schemas.microsoft.com/office/drawing/2014/main" id="{C52717C3-A0E6-4855-AC63-3EAD24DBDC99}"/>
              </a:ext>
            </a:extLst>
          </p:cNvPr>
          <p:cNvGrpSpPr/>
          <p:nvPr/>
        </p:nvGrpSpPr>
        <p:grpSpPr>
          <a:xfrm>
            <a:off x="388196" y="1484196"/>
            <a:ext cx="2857784" cy="3381568"/>
            <a:chOff x="1138152" y="2235278"/>
            <a:chExt cx="2857784" cy="3381568"/>
          </a:xfrm>
        </p:grpSpPr>
        <p:grpSp>
          <p:nvGrpSpPr>
            <p:cNvPr id="25" name="Agrupar 24">
              <a:extLst>
                <a:ext uri="{FF2B5EF4-FFF2-40B4-BE49-F238E27FC236}">
                  <a16:creationId xmlns:a16="http://schemas.microsoft.com/office/drawing/2014/main" id="{5947ADF5-FD58-4865-BBA3-8F7AF923186C}"/>
                </a:ext>
              </a:extLst>
            </p:cNvPr>
            <p:cNvGrpSpPr/>
            <p:nvPr/>
          </p:nvGrpSpPr>
          <p:grpSpPr>
            <a:xfrm>
              <a:off x="1138152" y="2235279"/>
              <a:ext cx="2857784" cy="3381567"/>
              <a:chOff x="1613124" y="3243455"/>
              <a:chExt cx="1981200" cy="1828791"/>
            </a:xfrm>
          </p:grpSpPr>
          <p:sp>
            <p:nvSpPr>
              <p:cNvPr id="30" name="Rectangle 20">
                <a:extLst>
                  <a:ext uri="{FF2B5EF4-FFF2-40B4-BE49-F238E27FC236}">
                    <a16:creationId xmlns:a16="http://schemas.microsoft.com/office/drawing/2014/main" id="{1EC315C5-6834-42F4-8C14-29058257D6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3124" y="3243455"/>
                <a:ext cx="990600" cy="182879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1" name="Rectangle 21">
                <a:extLst>
                  <a:ext uri="{FF2B5EF4-FFF2-40B4-BE49-F238E27FC236}">
                    <a16:creationId xmlns:a16="http://schemas.microsoft.com/office/drawing/2014/main" id="{B0B33410-DE43-433C-A05D-38CEAE00B2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3724" y="3243455"/>
                <a:ext cx="990600" cy="609597"/>
              </a:xfrm>
              <a:prstGeom prst="rect">
                <a:avLst/>
              </a:prstGeom>
              <a:solidFill>
                <a:srgbClr val="FFCC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2" name="Rectangle 23">
                <a:extLst>
                  <a:ext uri="{FF2B5EF4-FFF2-40B4-BE49-F238E27FC236}">
                    <a16:creationId xmlns:a16="http://schemas.microsoft.com/office/drawing/2014/main" id="{1882A46D-BA9D-494A-93A3-952C7213A4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3724" y="3624453"/>
                <a:ext cx="990600" cy="609597"/>
              </a:xfrm>
              <a:prstGeom prst="rect">
                <a:avLst/>
              </a:prstGeom>
              <a:solidFill>
                <a:srgbClr val="CC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3" name="Rectangle 24">
                <a:extLst>
                  <a:ext uri="{FF2B5EF4-FFF2-40B4-BE49-F238E27FC236}">
                    <a16:creationId xmlns:a16="http://schemas.microsoft.com/office/drawing/2014/main" id="{DBBDE0A0-1CB9-438B-BF96-BDE52C7730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3724" y="4157850"/>
                <a:ext cx="990600" cy="914395"/>
              </a:xfrm>
              <a:prstGeom prst="rect">
                <a:avLst/>
              </a:prstGeom>
              <a:solidFill>
                <a:srgbClr val="99CC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</p:grpSp>
        <p:sp>
          <p:nvSpPr>
            <p:cNvPr id="26" name="Text Box 25">
              <a:extLst>
                <a:ext uri="{FF2B5EF4-FFF2-40B4-BE49-F238E27FC236}">
                  <a16:creationId xmlns:a16="http://schemas.microsoft.com/office/drawing/2014/main" id="{E10C08FF-7ABE-4A62-ADF9-4EBE75010C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6982" y="2235278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2000" b="1" dirty="0">
                  <a:solidFill>
                    <a:sysClr val="windowText" lastClr="000000"/>
                  </a:solidFill>
                </a:rPr>
                <a:t>PC</a:t>
              </a:r>
            </a:p>
          </p:txBody>
        </p:sp>
        <p:sp>
          <p:nvSpPr>
            <p:cNvPr id="27" name="Text Box 26">
              <a:extLst>
                <a:ext uri="{FF2B5EF4-FFF2-40B4-BE49-F238E27FC236}">
                  <a16:creationId xmlns:a16="http://schemas.microsoft.com/office/drawing/2014/main" id="{5895A967-CEC8-4904-AA17-2B572DA3B3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7299" y="2934247"/>
              <a:ext cx="91966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2000" b="1" dirty="0">
                  <a:solidFill>
                    <a:sysClr val="windowText" lastClr="000000"/>
                  </a:solidFill>
                </a:rPr>
                <a:t>PNC</a:t>
              </a:r>
            </a:p>
          </p:txBody>
        </p:sp>
        <p:sp>
          <p:nvSpPr>
            <p:cNvPr id="28" name="Text Box 28">
              <a:extLst>
                <a:ext uri="{FF2B5EF4-FFF2-40B4-BE49-F238E27FC236}">
                  <a16:creationId xmlns:a16="http://schemas.microsoft.com/office/drawing/2014/main" id="{04C3F25C-F2E9-4C25-9DD7-9465F3B7D9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7298" y="3660359"/>
              <a:ext cx="990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2000" b="1" dirty="0">
                  <a:solidFill>
                    <a:sysClr val="windowText" lastClr="000000"/>
                  </a:solidFill>
                </a:rPr>
                <a:t>ATIVOS</a:t>
              </a:r>
            </a:p>
          </p:txBody>
        </p:sp>
        <p:sp>
          <p:nvSpPr>
            <p:cNvPr id="29" name="Text Box 26">
              <a:extLst>
                <a:ext uri="{FF2B5EF4-FFF2-40B4-BE49-F238E27FC236}">
                  <a16:creationId xmlns:a16="http://schemas.microsoft.com/office/drawing/2014/main" id="{F767B5FE-A51A-4C1C-9B84-FB3F8CE11C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67044" y="3977592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2000" b="1" dirty="0">
                  <a:solidFill>
                    <a:sysClr val="windowText" lastClr="000000"/>
                  </a:solidFill>
                </a:rPr>
                <a:t>PL</a:t>
              </a:r>
            </a:p>
          </p:txBody>
        </p:sp>
      </p:grpSp>
      <p:grpSp>
        <p:nvGrpSpPr>
          <p:cNvPr id="35" name="Agrupar 34">
            <a:extLst>
              <a:ext uri="{FF2B5EF4-FFF2-40B4-BE49-F238E27FC236}">
                <a16:creationId xmlns:a16="http://schemas.microsoft.com/office/drawing/2014/main" id="{812CBA0E-3067-4193-9F5A-2F1753C67CF7}"/>
              </a:ext>
            </a:extLst>
          </p:cNvPr>
          <p:cNvGrpSpPr/>
          <p:nvPr/>
        </p:nvGrpSpPr>
        <p:grpSpPr>
          <a:xfrm>
            <a:off x="388196" y="5491203"/>
            <a:ext cx="1428892" cy="400110"/>
            <a:chOff x="604096" y="5147970"/>
            <a:chExt cx="1428892" cy="400110"/>
          </a:xfrm>
        </p:grpSpPr>
        <p:sp>
          <p:nvSpPr>
            <p:cNvPr id="2" name="Retângulo 1">
              <a:extLst>
                <a:ext uri="{FF2B5EF4-FFF2-40B4-BE49-F238E27FC236}">
                  <a16:creationId xmlns:a16="http://schemas.microsoft.com/office/drawing/2014/main" id="{2AA09113-5E80-4B4D-B5BE-44A3EFD765AD}"/>
                </a:ext>
              </a:extLst>
            </p:cNvPr>
            <p:cNvSpPr/>
            <p:nvPr/>
          </p:nvSpPr>
          <p:spPr>
            <a:xfrm>
              <a:off x="604096" y="5147970"/>
              <a:ext cx="1428892" cy="40011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05125366-D636-44C3-8503-86985707A5EE}"/>
                </a:ext>
              </a:extLst>
            </p:cNvPr>
            <p:cNvSpPr txBox="1"/>
            <p:nvPr/>
          </p:nvSpPr>
          <p:spPr>
            <a:xfrm>
              <a:off x="823242" y="5147970"/>
              <a:ext cx="927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>
                  <a:solidFill>
                    <a:schemeClr val="bg1"/>
                  </a:solidFill>
                </a:rPr>
                <a:t>Lucro</a:t>
              </a:r>
            </a:p>
          </p:txBody>
        </p:sp>
      </p:grpSp>
      <p:pic>
        <p:nvPicPr>
          <p:cNvPr id="39" name="Gráfico 38" descr="Grupo">
            <a:extLst>
              <a:ext uri="{FF2B5EF4-FFF2-40B4-BE49-F238E27FC236}">
                <a16:creationId xmlns:a16="http://schemas.microsoft.com/office/drawing/2014/main" id="{3DC2BDFF-3EFB-4497-AB38-9F3D0E294C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83000" y="3652020"/>
            <a:ext cx="914400" cy="914400"/>
          </a:xfrm>
          <a:prstGeom prst="rect">
            <a:avLst/>
          </a:prstGeom>
        </p:spPr>
      </p:pic>
      <p:cxnSp>
        <p:nvCxnSpPr>
          <p:cNvPr id="44" name="Conector reto 43">
            <a:extLst>
              <a:ext uri="{FF2B5EF4-FFF2-40B4-BE49-F238E27FC236}">
                <a16:creationId xmlns:a16="http://schemas.microsoft.com/office/drawing/2014/main" id="{AEE264F2-03B2-4E1E-9818-8DA60FA5D795}"/>
              </a:ext>
            </a:extLst>
          </p:cNvPr>
          <p:cNvCxnSpPr>
            <a:cxnSpLocks/>
          </p:cNvCxnSpPr>
          <p:nvPr/>
        </p:nvCxnSpPr>
        <p:spPr>
          <a:xfrm>
            <a:off x="1128042" y="4933603"/>
            <a:ext cx="0" cy="48499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Agrupar 49">
            <a:extLst>
              <a:ext uri="{FF2B5EF4-FFF2-40B4-BE49-F238E27FC236}">
                <a16:creationId xmlns:a16="http://schemas.microsoft.com/office/drawing/2014/main" id="{61CADFDB-0CCC-45A7-866B-5BF1DB32FD20}"/>
              </a:ext>
            </a:extLst>
          </p:cNvPr>
          <p:cNvGrpSpPr/>
          <p:nvPr/>
        </p:nvGrpSpPr>
        <p:grpSpPr>
          <a:xfrm>
            <a:off x="1882428" y="4691108"/>
            <a:ext cx="2257772" cy="1000150"/>
            <a:chOff x="2123728" y="4691108"/>
            <a:chExt cx="2257772" cy="1000150"/>
          </a:xfrm>
        </p:grpSpPr>
        <p:cxnSp>
          <p:nvCxnSpPr>
            <p:cNvPr id="47" name="Conector reto 46">
              <a:extLst>
                <a:ext uri="{FF2B5EF4-FFF2-40B4-BE49-F238E27FC236}">
                  <a16:creationId xmlns:a16="http://schemas.microsoft.com/office/drawing/2014/main" id="{02E147BF-A2C8-4EBF-BDCD-541527CACF4B}"/>
                </a:ext>
              </a:extLst>
            </p:cNvPr>
            <p:cNvCxnSpPr/>
            <p:nvPr/>
          </p:nvCxnSpPr>
          <p:spPr>
            <a:xfrm>
              <a:off x="2123728" y="5691258"/>
              <a:ext cx="225777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to 47">
              <a:extLst>
                <a:ext uri="{FF2B5EF4-FFF2-40B4-BE49-F238E27FC236}">
                  <a16:creationId xmlns:a16="http://schemas.microsoft.com/office/drawing/2014/main" id="{98BA98C4-CA69-4AED-9E37-D441DD6CF70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380086" y="4691108"/>
              <a:ext cx="1414" cy="100015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Agrupar 75">
            <a:extLst>
              <a:ext uri="{FF2B5EF4-FFF2-40B4-BE49-F238E27FC236}">
                <a16:creationId xmlns:a16="http://schemas.microsoft.com/office/drawing/2014/main" id="{76976051-A664-4AA5-8455-D53358EA954C}"/>
              </a:ext>
            </a:extLst>
          </p:cNvPr>
          <p:cNvGrpSpPr/>
          <p:nvPr/>
        </p:nvGrpSpPr>
        <p:grpSpPr>
          <a:xfrm>
            <a:off x="5845806" y="1484196"/>
            <a:ext cx="2857784" cy="3799004"/>
            <a:chOff x="5845806" y="1484196"/>
            <a:chExt cx="2857784" cy="3799004"/>
          </a:xfrm>
        </p:grpSpPr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7E64C2EE-9D7F-4B68-86DC-F49586A1612B}"/>
                </a:ext>
              </a:extLst>
            </p:cNvPr>
            <p:cNvSpPr/>
            <p:nvPr/>
          </p:nvSpPr>
          <p:spPr>
            <a:xfrm>
              <a:off x="7267584" y="4864238"/>
              <a:ext cx="1428892" cy="418961"/>
            </a:xfrm>
            <a:prstGeom prst="rec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51" name="Agrupar 50">
              <a:extLst>
                <a:ext uri="{FF2B5EF4-FFF2-40B4-BE49-F238E27FC236}">
                  <a16:creationId xmlns:a16="http://schemas.microsoft.com/office/drawing/2014/main" id="{C6525BAA-1A6B-428E-8333-313E5EF90768}"/>
                </a:ext>
              </a:extLst>
            </p:cNvPr>
            <p:cNvGrpSpPr/>
            <p:nvPr/>
          </p:nvGrpSpPr>
          <p:grpSpPr>
            <a:xfrm>
              <a:off x="5845806" y="1484196"/>
              <a:ext cx="2857784" cy="3381568"/>
              <a:chOff x="1138152" y="2235278"/>
              <a:chExt cx="2857784" cy="3381568"/>
            </a:xfrm>
          </p:grpSpPr>
          <p:grpSp>
            <p:nvGrpSpPr>
              <p:cNvPr id="52" name="Agrupar 51">
                <a:extLst>
                  <a:ext uri="{FF2B5EF4-FFF2-40B4-BE49-F238E27FC236}">
                    <a16:creationId xmlns:a16="http://schemas.microsoft.com/office/drawing/2014/main" id="{BFE2C125-E33A-4EBD-8FE9-72B677B22B49}"/>
                  </a:ext>
                </a:extLst>
              </p:cNvPr>
              <p:cNvGrpSpPr/>
              <p:nvPr/>
            </p:nvGrpSpPr>
            <p:grpSpPr>
              <a:xfrm>
                <a:off x="1138152" y="2235279"/>
                <a:ext cx="2857784" cy="3381567"/>
                <a:chOff x="1613124" y="3243455"/>
                <a:chExt cx="1981200" cy="1828791"/>
              </a:xfrm>
            </p:grpSpPr>
            <p:sp>
              <p:nvSpPr>
                <p:cNvPr id="57" name="Rectangle 20">
                  <a:extLst>
                    <a:ext uri="{FF2B5EF4-FFF2-40B4-BE49-F238E27FC236}">
                      <a16:creationId xmlns:a16="http://schemas.microsoft.com/office/drawing/2014/main" id="{A33D455B-7C95-4F91-A6E2-3502CB8C9D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13124" y="3243455"/>
                  <a:ext cx="990600" cy="1828791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58" name="Rectangle 21">
                  <a:extLst>
                    <a:ext uri="{FF2B5EF4-FFF2-40B4-BE49-F238E27FC236}">
                      <a16:creationId xmlns:a16="http://schemas.microsoft.com/office/drawing/2014/main" id="{56A92642-190E-47A8-AC50-DC22E7C3B0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03724" y="3243455"/>
                  <a:ext cx="990600" cy="609597"/>
                </a:xfrm>
                <a:prstGeom prst="rect">
                  <a:avLst/>
                </a:prstGeom>
                <a:solidFill>
                  <a:srgbClr val="FFCC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59" name="Rectangle 23">
                  <a:extLst>
                    <a:ext uri="{FF2B5EF4-FFF2-40B4-BE49-F238E27FC236}">
                      <a16:creationId xmlns:a16="http://schemas.microsoft.com/office/drawing/2014/main" id="{8638606F-90C9-432E-97E3-F98A79ACAA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03724" y="3624453"/>
                  <a:ext cx="990600" cy="609597"/>
                </a:xfrm>
                <a:prstGeom prst="rect">
                  <a:avLst/>
                </a:prstGeom>
                <a:solidFill>
                  <a:srgbClr val="CCFF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60" name="Rectangle 24">
                  <a:extLst>
                    <a:ext uri="{FF2B5EF4-FFF2-40B4-BE49-F238E27FC236}">
                      <a16:creationId xmlns:a16="http://schemas.microsoft.com/office/drawing/2014/main" id="{710E131E-5E29-48C1-9DB3-7C72972B42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03724" y="4157850"/>
                  <a:ext cx="990600" cy="914395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</p:grpSp>
          <p:sp>
            <p:nvSpPr>
              <p:cNvPr id="53" name="Text Box 25">
                <a:extLst>
                  <a:ext uri="{FF2B5EF4-FFF2-40B4-BE49-F238E27FC236}">
                    <a16:creationId xmlns:a16="http://schemas.microsoft.com/office/drawing/2014/main" id="{227925D5-14F6-4E73-A5A3-F94A691C7D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26982" y="2235278"/>
                <a:ext cx="6096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pt-BR" sz="2000" b="1" dirty="0">
                    <a:solidFill>
                      <a:sysClr val="windowText" lastClr="000000"/>
                    </a:solidFill>
                  </a:rPr>
                  <a:t>PC</a:t>
                </a:r>
              </a:p>
            </p:txBody>
          </p:sp>
          <p:sp>
            <p:nvSpPr>
              <p:cNvPr id="54" name="Text Box 26">
                <a:extLst>
                  <a:ext uri="{FF2B5EF4-FFF2-40B4-BE49-F238E27FC236}">
                    <a16:creationId xmlns:a16="http://schemas.microsoft.com/office/drawing/2014/main" id="{0CB89059-3DEC-49A6-85AC-E302B45556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67299" y="2934247"/>
                <a:ext cx="91966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pt-BR" sz="2000" b="1" dirty="0">
                    <a:solidFill>
                      <a:sysClr val="windowText" lastClr="000000"/>
                    </a:solidFill>
                  </a:rPr>
                  <a:t>PNC</a:t>
                </a:r>
              </a:p>
            </p:txBody>
          </p:sp>
          <p:sp>
            <p:nvSpPr>
              <p:cNvPr id="55" name="Text Box 28">
                <a:extLst>
                  <a:ext uri="{FF2B5EF4-FFF2-40B4-BE49-F238E27FC236}">
                    <a16:creationId xmlns:a16="http://schemas.microsoft.com/office/drawing/2014/main" id="{FAF0B2BC-9231-414F-8708-09EBF0C307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57298" y="3660359"/>
                <a:ext cx="9906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pt-BR" sz="2000" b="1" dirty="0">
                    <a:solidFill>
                      <a:sysClr val="windowText" lastClr="000000"/>
                    </a:solidFill>
                  </a:rPr>
                  <a:t>ATIVOS</a:t>
                </a:r>
              </a:p>
            </p:txBody>
          </p:sp>
          <p:sp>
            <p:nvSpPr>
              <p:cNvPr id="56" name="Text Box 26">
                <a:extLst>
                  <a:ext uri="{FF2B5EF4-FFF2-40B4-BE49-F238E27FC236}">
                    <a16:creationId xmlns:a16="http://schemas.microsoft.com/office/drawing/2014/main" id="{8A8E5824-7859-4BE1-936F-267EBC7121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67044" y="3977592"/>
                <a:ext cx="6096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pt-BR" sz="2000" b="1" dirty="0">
                    <a:solidFill>
                      <a:sysClr val="windowText" lastClr="000000"/>
                    </a:solidFill>
                  </a:rPr>
                  <a:t>PL</a:t>
                </a:r>
              </a:p>
            </p:txBody>
          </p:sp>
        </p:grpSp>
        <p:sp>
          <p:nvSpPr>
            <p:cNvPr id="62" name="Retângulo 61">
              <a:extLst>
                <a:ext uri="{FF2B5EF4-FFF2-40B4-BE49-F238E27FC236}">
                  <a16:creationId xmlns:a16="http://schemas.microsoft.com/office/drawing/2014/main" id="{B3CFE63E-4B52-457E-BCC7-B4C5FA685B87}"/>
                </a:ext>
              </a:extLst>
            </p:cNvPr>
            <p:cNvSpPr/>
            <p:nvPr/>
          </p:nvSpPr>
          <p:spPr>
            <a:xfrm>
              <a:off x="5845806" y="4863024"/>
              <a:ext cx="1428892" cy="42017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3" name="CaixaDeTexto 62">
              <a:extLst>
                <a:ext uri="{FF2B5EF4-FFF2-40B4-BE49-F238E27FC236}">
                  <a16:creationId xmlns:a16="http://schemas.microsoft.com/office/drawing/2014/main" id="{2E2CBF24-48EC-4475-B0CF-FEA89CCB1143}"/>
                </a:ext>
              </a:extLst>
            </p:cNvPr>
            <p:cNvSpPr txBox="1"/>
            <p:nvPr/>
          </p:nvSpPr>
          <p:spPr>
            <a:xfrm>
              <a:off x="5985506" y="4863024"/>
              <a:ext cx="11462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>
                  <a:solidFill>
                    <a:schemeClr val="bg1"/>
                  </a:solidFill>
                </a:rPr>
                <a:t>+$ Lucro</a:t>
              </a:r>
            </a:p>
          </p:txBody>
        </p:sp>
        <p:sp>
          <p:nvSpPr>
            <p:cNvPr id="66" name="CaixaDeTexto 65">
              <a:extLst>
                <a:ext uri="{FF2B5EF4-FFF2-40B4-BE49-F238E27FC236}">
                  <a16:creationId xmlns:a16="http://schemas.microsoft.com/office/drawing/2014/main" id="{31A29020-58A6-4235-9BCF-6F5C66606F41}"/>
                </a:ext>
              </a:extLst>
            </p:cNvPr>
            <p:cNvSpPr txBox="1"/>
            <p:nvPr/>
          </p:nvSpPr>
          <p:spPr>
            <a:xfrm>
              <a:off x="7380686" y="4875571"/>
              <a:ext cx="1218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>
                  <a:solidFill>
                    <a:schemeClr val="bg1"/>
                  </a:solidFill>
                </a:rPr>
                <a:t>+$ Donos</a:t>
              </a:r>
            </a:p>
          </p:txBody>
        </p:sp>
      </p:grpSp>
      <p:sp>
        <p:nvSpPr>
          <p:cNvPr id="70" name="CaixaDeTexto 69">
            <a:extLst>
              <a:ext uri="{FF2B5EF4-FFF2-40B4-BE49-F238E27FC236}">
                <a16:creationId xmlns:a16="http://schemas.microsoft.com/office/drawing/2014/main" id="{7243EBE8-481F-4A42-8027-23ABFEED10B6}"/>
              </a:ext>
            </a:extLst>
          </p:cNvPr>
          <p:cNvSpPr txBox="1"/>
          <p:nvPr/>
        </p:nvSpPr>
        <p:spPr>
          <a:xfrm>
            <a:off x="3657600" y="338962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Donos</a:t>
            </a:r>
          </a:p>
        </p:txBody>
      </p:sp>
      <p:cxnSp>
        <p:nvCxnSpPr>
          <p:cNvPr id="72" name="Conector reto 71">
            <a:extLst>
              <a:ext uri="{FF2B5EF4-FFF2-40B4-BE49-F238E27FC236}">
                <a16:creationId xmlns:a16="http://schemas.microsoft.com/office/drawing/2014/main" id="{D0FC500A-CB81-428C-B473-26398488FB92}"/>
              </a:ext>
            </a:extLst>
          </p:cNvPr>
          <p:cNvCxnSpPr>
            <a:cxnSpLocks/>
          </p:cNvCxnSpPr>
          <p:nvPr/>
        </p:nvCxnSpPr>
        <p:spPr>
          <a:xfrm>
            <a:off x="2920682" y="4109220"/>
            <a:ext cx="73691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CaixaDeTexto 74">
            <a:extLst>
              <a:ext uri="{FF2B5EF4-FFF2-40B4-BE49-F238E27FC236}">
                <a16:creationId xmlns:a16="http://schemas.microsoft.com/office/drawing/2014/main" id="{4A36B93F-7C74-4B1E-86B1-13B86D5C6E98}"/>
              </a:ext>
            </a:extLst>
          </p:cNvPr>
          <p:cNvSpPr txBox="1"/>
          <p:nvPr/>
        </p:nvSpPr>
        <p:spPr>
          <a:xfrm>
            <a:off x="3345725" y="1937035"/>
            <a:ext cx="2442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Lucros Retidos</a:t>
            </a:r>
          </a:p>
        </p:txBody>
      </p:sp>
    </p:spTree>
    <p:extLst>
      <p:ext uri="{BB962C8B-B14F-4D97-AF65-F5344CB8AC3E}">
        <p14:creationId xmlns:p14="http://schemas.microsoft.com/office/powerpoint/2010/main" val="22742594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3374</TotalTime>
  <Words>2740</Words>
  <Application>Microsoft Office PowerPoint</Application>
  <PresentationFormat>Apresentação na tela (4:3)</PresentationFormat>
  <Paragraphs>968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41" baseType="lpstr">
      <vt:lpstr>Arial</vt:lpstr>
      <vt:lpstr>Arial Narrow</vt:lpstr>
      <vt:lpstr>Bookman Old Style</vt:lpstr>
      <vt:lpstr>Broadway</vt:lpstr>
      <vt:lpstr>Calibri</vt:lpstr>
      <vt:lpstr>Eras Medium ITC</vt:lpstr>
      <vt:lpstr>Roboto</vt:lpstr>
      <vt:lpstr>Symbol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Tabajara Pimenta Junior</dc:creator>
  <cp:lastModifiedBy>Tabajara Pimenta Junior</cp:lastModifiedBy>
  <cp:revision>241</cp:revision>
  <dcterms:created xsi:type="dcterms:W3CDTF">2015-07-10T23:11:11Z</dcterms:created>
  <dcterms:modified xsi:type="dcterms:W3CDTF">2020-09-06T22:19:06Z</dcterms:modified>
</cp:coreProperties>
</file>