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90" r:id="rId4"/>
    <p:sldId id="300" r:id="rId5"/>
    <p:sldId id="301" r:id="rId6"/>
    <p:sldId id="285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66FF33"/>
    <a:srgbClr val="FFCCFF"/>
    <a:srgbClr val="FFFFCC"/>
    <a:srgbClr val="CCCCFF"/>
    <a:srgbClr val="FF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B751B-363F-4390-A30C-91511144D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E3643-C815-4E89-983F-F764A9B7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7680D-9F1B-4508-B010-B1BCC684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0187-E581-4F6B-8E06-B37D870D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0B643-5E68-4852-8333-627EA839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A701-AAD8-472A-B8B4-4C192D43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C9736-94A5-4292-B0C9-2854ABB7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76346-0F61-4661-B063-F1FB0E79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47CB1-09CC-437E-9515-23055061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D78CB-CD7E-4D3F-B72F-546AF41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8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9682DE-FA2E-48C1-A2A1-BB43B7ED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CFB5D-2708-4B36-B97E-C11D157C8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46BEF-71A2-4B39-9776-9262893E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5CBAA-754E-46AF-8895-191B444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AA89F-2678-4528-8A11-A47150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2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351B1-4121-4072-96C7-9813405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234C1-93F4-4708-887B-E49EF76A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529CA-9467-463F-A856-C2565CBD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801A27-EA04-471F-B268-76CC0086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E6A4C-6893-4C35-BF62-0EBF1643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BEC7-CEFD-4654-91C8-A9D2930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DE056D-088E-4C80-BD70-B77364FB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09DB17-A779-4178-98F2-C8C4BA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62112-6691-481B-8E06-F937C4A4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4ED85-F05E-4E36-977F-DA509DE4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F6C1F-9DDA-4671-A785-AF90CA6B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8C0F1-B189-41D4-A8BC-1A8FC26B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92F136-CB5D-4250-A015-8871E888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7C2D2-0524-4C55-8661-1BDBC792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58CA1-25DF-4E12-BB1D-9D9118BC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42E4A-1B98-4446-94C8-2DD5E18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2200-A702-49FE-BC12-64D5CBB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866-A454-4434-8506-57C96069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A260BE-104B-40EA-A18C-59D7C679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93F1EE-24DD-4089-84B9-FA175721D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72A4C-4414-4F9D-A484-A7BD6EC03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9613A6-FDA5-451F-BDCF-D448C2F4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C88673-1FF3-4AE9-BA57-13EDA58B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D895B-695C-45C3-B5A9-ECF27BE3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E6F4C-FF05-40A4-BBF2-8C4FCD6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60A698-5FE5-45D2-9C76-F1C59E9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D91F05-FCAC-4513-831A-9B39D8F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A4DAE0-2ABF-405F-AC07-81C6E84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2D4B6-1D31-4146-A605-C5EB9FF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1D1332-B049-45FC-BCEC-C83A0F0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46E7CB-602C-4ABA-9C91-EACDCD1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3797-3D8B-4FF1-9CE6-6D9F7CE6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3AFBA-4F22-4A14-BD73-FA29688C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CFC8D-35EC-4A1F-8DF4-3F7914CD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0FCF5-DCE3-412B-BCA5-7478E01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2DFA6-3D15-4BDD-BE7C-2E9674C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396F84-708F-47AF-8B94-4CDE0D3A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58CE1-E1C4-4292-8EB6-03CA9D1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252972-2EF6-4EEF-A551-44DABD8F2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8C645-1102-4116-8B24-CCF7F8B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6CEF3F-EF33-4B18-B652-3A8E6580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3C2EEB-C3D3-4751-B611-B66C980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4DBBAC-F532-451B-A81E-90B5295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E4E31C-C7EE-492D-9F86-2B31C9B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241A4-5D51-46C0-9E38-99F58DA3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B1002-3431-4937-BB3F-DD68376A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BA772-D0CF-41A6-981C-C794005D4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C2A30-6DFE-4AA0-975E-B5BE2729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73F516-40CE-4AE4-98D3-66B975461921}"/>
              </a:ext>
            </a:extLst>
          </p:cNvPr>
          <p:cNvSpPr txBox="1"/>
          <p:nvPr/>
        </p:nvSpPr>
        <p:spPr>
          <a:xfrm>
            <a:off x="1652793" y="1335984"/>
            <a:ext cx="888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Mercado de Capitais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654DBE-DF0D-4029-B517-BC3C836A2200}"/>
              </a:ext>
            </a:extLst>
          </p:cNvPr>
          <p:cNvSpPr txBox="1"/>
          <p:nvPr/>
        </p:nvSpPr>
        <p:spPr>
          <a:xfrm>
            <a:off x="1477616" y="2768688"/>
            <a:ext cx="92367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002060"/>
                </a:solidFill>
              </a:rPr>
              <a:t>Razões para Recompra de Ações e o Fechamento do Capital</a:t>
            </a:r>
          </a:p>
          <a:p>
            <a:pPr algn="ctr"/>
            <a:endParaRPr lang="pt-BR" sz="48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3675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0E6F47A6-59E0-45AB-B5DC-7E9AC5E7C166}"/>
              </a:ext>
            </a:extLst>
          </p:cNvPr>
          <p:cNvGrpSpPr/>
          <p:nvPr/>
        </p:nvGrpSpPr>
        <p:grpSpPr>
          <a:xfrm>
            <a:off x="1106555" y="1112030"/>
            <a:ext cx="10190921" cy="4190592"/>
            <a:chOff x="1106555" y="1112030"/>
            <a:chExt cx="10190921" cy="4190592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E1CE2DD3-4D6A-471D-A2C6-78372168835F}"/>
                </a:ext>
              </a:extLst>
            </p:cNvPr>
            <p:cNvSpPr/>
            <p:nvPr/>
          </p:nvSpPr>
          <p:spPr>
            <a:xfrm>
              <a:off x="2584173" y="1112030"/>
              <a:ext cx="723568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800" b="1" dirty="0">
                  <a:latin typeface="Arial Nova" panose="020B0504020202020204" pitchFamily="34" charset="0"/>
                </a:rPr>
                <a:t>Bolsa mais perde empresas do que ganha</a:t>
              </a:r>
            </a:p>
            <a:p>
              <a:r>
                <a:rPr lang="pt-BR" dirty="0"/>
                <a:t>Em mais de 20 anos, as ofertas públicas (IPO) superam os fechamentos de capital (OPA) em apenas três deles</a:t>
              </a:r>
            </a:p>
          </p:txBody>
        </p:sp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69D69B13-182D-4D5E-8F13-F291A7404AA5}"/>
                </a:ext>
              </a:extLst>
            </p:cNvPr>
            <p:cNvSpPr/>
            <p:nvPr/>
          </p:nvSpPr>
          <p:spPr>
            <a:xfrm>
              <a:off x="2584173" y="2370987"/>
              <a:ext cx="763325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600" b="1" dirty="0"/>
                <a:t>Por Álvaro Campos, Valor — São Paulo	26/11/2019 06h05</a:t>
              </a:r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7FC11060-20F0-468E-87B1-C23ED7C972B9}"/>
                </a:ext>
              </a:extLst>
            </p:cNvPr>
            <p:cNvSpPr/>
            <p:nvPr/>
          </p:nvSpPr>
          <p:spPr>
            <a:xfrm>
              <a:off x="1106555" y="2994298"/>
              <a:ext cx="10190921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dirty="0"/>
                <a:t>Considerando os dados da Comissão de Valores Mobiliários (CVM, órgão regulador do mercado de capitais brasileiro) sobre IPO e OPA este ano, há um saldo líquido de saída de quatro empresas. </a:t>
              </a:r>
              <a:r>
                <a:rPr lang="pt-BR" b="1" dirty="0">
                  <a:highlight>
                    <a:srgbClr val="FFFF00"/>
                  </a:highlight>
                </a:rPr>
                <a:t>Nos últimos 21 anos, em apenas três deles, a bolsa registrou mais aberturas do que fechamentos de capital</a:t>
              </a:r>
              <a:r>
                <a:rPr lang="pt-BR" dirty="0"/>
                <a:t>.</a:t>
              </a:r>
            </a:p>
            <a:p>
              <a:pPr algn="just"/>
              <a:endParaRPr lang="pt-BR" dirty="0"/>
            </a:p>
            <a:p>
              <a:pPr algn="just"/>
              <a:r>
                <a:rPr lang="pt-BR" dirty="0"/>
                <a:t>Somente este ano, foram registradas nove </a:t>
              </a:r>
              <a:r>
                <a:rPr lang="pt-BR" dirty="0" err="1"/>
                <a:t>OPAs</a:t>
              </a:r>
              <a:r>
                <a:rPr lang="pt-BR" dirty="0"/>
                <a:t>, sendo sete para cancelamento de registro e duas por alienação de controle — quando uma empresa acerta com os acionistas controladores a compra de outra, precisa oferecer as mesmas condições para os minoritários. Outras dez </a:t>
              </a:r>
              <a:r>
                <a:rPr lang="pt-BR" dirty="0" err="1"/>
                <a:t>OPAs</a:t>
              </a:r>
              <a:r>
                <a:rPr lang="pt-BR" dirty="0"/>
                <a:t> estão em análise no momento.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24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1BD2A8E-55C0-4157-AB70-208A0392E9E3}"/>
              </a:ext>
            </a:extLst>
          </p:cNvPr>
          <p:cNvGrpSpPr/>
          <p:nvPr/>
        </p:nvGrpSpPr>
        <p:grpSpPr>
          <a:xfrm>
            <a:off x="1287805" y="1086130"/>
            <a:ext cx="9616389" cy="4685739"/>
            <a:chOff x="1046922" y="735955"/>
            <a:chExt cx="9616389" cy="4685739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CA5B8882-E9F6-480A-8440-F91EA4273E86}"/>
                </a:ext>
              </a:extLst>
            </p:cNvPr>
            <p:cNvSpPr/>
            <p:nvPr/>
          </p:nvSpPr>
          <p:spPr>
            <a:xfrm>
              <a:off x="1046922" y="735955"/>
              <a:ext cx="961638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800" b="1" dirty="0">
                  <a:latin typeface="Arial Nova" panose="020B0604020202020204" pitchFamily="34" charset="0"/>
                </a:rPr>
                <a:t>Banco </a:t>
              </a:r>
              <a:r>
                <a:rPr lang="pt-BR" sz="2800" b="1" dirty="0" err="1">
                  <a:latin typeface="Arial Nova" panose="020B0604020202020204" pitchFamily="34" charset="0"/>
                </a:rPr>
                <a:t>Daycoval</a:t>
              </a:r>
              <a:r>
                <a:rPr lang="pt-BR" sz="2800" b="1" dirty="0">
                  <a:latin typeface="Arial Nova" panose="020B0604020202020204" pitchFamily="34" charset="0"/>
                </a:rPr>
                <a:t> quer voltar à bolsa com captação de R$ 4 bi em IPO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7B486C8A-8612-489F-94CE-C2DE76809042}"/>
                </a:ext>
              </a:extLst>
            </p:cNvPr>
            <p:cNvSpPr/>
            <p:nvPr/>
          </p:nvSpPr>
          <p:spPr>
            <a:xfrm>
              <a:off x="1046922" y="1817909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b="1" dirty="0"/>
                <a:t>Por Jader </a:t>
              </a:r>
              <a:r>
                <a:rPr lang="pt-BR" b="1" dirty="0" err="1"/>
                <a:t>Lazarini</a:t>
              </a:r>
              <a:r>
                <a:rPr lang="pt-BR" b="1" dirty="0"/>
                <a:t>	31/01/2020</a:t>
              </a:r>
            </a:p>
          </p:txBody>
        </p:sp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E97A916C-EE4E-4E1D-B52B-213DBD734C33}"/>
                </a:ext>
              </a:extLst>
            </p:cNvPr>
            <p:cNvSpPr/>
            <p:nvPr/>
          </p:nvSpPr>
          <p:spPr>
            <a:xfrm>
              <a:off x="1046922" y="2559372"/>
              <a:ext cx="9616389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2000" dirty="0"/>
                <a:t>Pouco mais de três anos após seu fechamento de capital (OPA), o Banco </a:t>
              </a:r>
              <a:r>
                <a:rPr lang="pt-BR" sz="2000" dirty="0" err="1"/>
                <a:t>Daycoval</a:t>
              </a:r>
              <a:r>
                <a:rPr lang="pt-BR" sz="2000" dirty="0"/>
                <a:t> está planejando ofertar suas ações na Bolsa de Valores de São Paulo (B3) novamente. A oferta pública inicial de ações (</a:t>
              </a:r>
              <a:r>
                <a:rPr lang="pt-BR" sz="2000" b="1" dirty="0"/>
                <a:t>IPO</a:t>
              </a:r>
              <a:r>
                <a:rPr lang="pt-BR" sz="2000" dirty="0"/>
                <a:t>) do banco poderá levantar até R$ 4 bilhões. A instituição bancária planeja realizar uma emissão primária, para financiar seus projetos de expansão. Segundo o banco, o propósito da operação seria diminuir a participação da família controladora.</a:t>
              </a:r>
            </a:p>
            <a:p>
              <a:pPr algn="just"/>
              <a:r>
                <a:rPr lang="pt-BR" sz="2000" dirty="0"/>
                <a:t>O banco estreou na bolsa há 13 anos, quando as ações foram precificadas a R$ 17. No entanto, </a:t>
              </a:r>
              <a:r>
                <a:rPr lang="pt-BR" sz="2000" dirty="0">
                  <a:highlight>
                    <a:srgbClr val="FFFF00"/>
                  </a:highlight>
                </a:rPr>
                <a:t>no final de 2016, após uma queda de mais de 50% sobre o valor dos papéis</a:t>
              </a:r>
              <a:r>
                <a:rPr lang="pt-BR" sz="2000" dirty="0"/>
                <a:t>, a família controladora pagou R$ 9,08 por ação e </a:t>
              </a:r>
              <a:r>
                <a:rPr lang="pt-BR" sz="2000" dirty="0">
                  <a:highlight>
                    <a:srgbClr val="FFFF00"/>
                  </a:highlight>
                </a:rPr>
                <a:t>fechou o capital </a:t>
              </a:r>
              <a:r>
                <a:rPr lang="pt-BR" sz="2000" dirty="0"/>
                <a:t>da instituição financeira.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16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CD60C6-C12F-473C-AB45-A94E9AEC8ABC}"/>
              </a:ext>
            </a:extLst>
          </p:cNvPr>
          <p:cNvSpPr/>
          <p:nvPr/>
        </p:nvSpPr>
        <p:spPr>
          <a:xfrm>
            <a:off x="1226755" y="1537904"/>
            <a:ext cx="10527923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O artigo 4º, § 4º da Lei 6.404/76 prevê que o acionista controlador (ou a própria sociedade empresária) deve formular oferta pública para aquisição (OPA) da totalidade das ações que estejam em circulação no mercado.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A oferta deve se dar por preço justo, com base em avaliação da companhia.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Devem ser adotados, em conjunto ou isoladamente, os métodos de avaliação: </a:t>
            </a:r>
          </a:p>
          <a:p>
            <a:pPr marL="800100" lvl="1" indent="-342900">
              <a:spcBef>
                <a:spcPts val="600"/>
              </a:spcBef>
              <a:buAutoNum type="alphaLcParenR"/>
            </a:pPr>
            <a:r>
              <a:rPr lang="pt-BR" sz="2000" dirty="0"/>
              <a:t>patrimônio líquido contábil; </a:t>
            </a:r>
          </a:p>
          <a:p>
            <a:pPr marL="800100" lvl="1" indent="-342900">
              <a:buAutoNum type="alphaLcParenR"/>
            </a:pPr>
            <a:r>
              <a:rPr lang="pt-BR" sz="2000" dirty="0"/>
              <a:t>patrimônio líquido avaliado a preço de mercado; </a:t>
            </a:r>
          </a:p>
          <a:p>
            <a:pPr marL="800100" lvl="1" indent="-342900">
              <a:buAutoNum type="alphaLcParenR"/>
            </a:pPr>
            <a:r>
              <a:rPr lang="pt-BR" sz="2000" dirty="0"/>
              <a:t>fluxo de caixa descontado; </a:t>
            </a:r>
          </a:p>
          <a:p>
            <a:pPr marL="800100" lvl="1" indent="-342900">
              <a:buAutoNum type="alphaLcParenR"/>
            </a:pPr>
            <a:r>
              <a:rPr lang="pt-BR" sz="2000" dirty="0"/>
              <a:t>método de comparação por múltiplos; </a:t>
            </a:r>
          </a:p>
          <a:p>
            <a:pPr marL="800100" lvl="1" indent="-342900">
              <a:buAutoNum type="alphaLcParenR"/>
            </a:pPr>
            <a:r>
              <a:rPr lang="pt-BR" sz="2000" dirty="0"/>
              <a:t>cotação das ações no mercado de valores mobiliários; </a:t>
            </a:r>
          </a:p>
          <a:p>
            <a:pPr marL="800100" lvl="1" indent="-342900">
              <a:buAutoNum type="alphaLcParenR"/>
            </a:pPr>
            <a:r>
              <a:rPr lang="pt-BR" sz="2000" dirty="0"/>
              <a:t>outro critério aceito pela CVM.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DE78091-9167-4AF8-8E4A-44ED8FE43CE0}"/>
              </a:ext>
            </a:extLst>
          </p:cNvPr>
          <p:cNvSpPr txBox="1"/>
          <p:nvPr/>
        </p:nvSpPr>
        <p:spPr>
          <a:xfrm>
            <a:off x="1274067" y="653103"/>
            <a:ext cx="6836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O processo do fechamento do capital</a:t>
            </a:r>
          </a:p>
        </p:txBody>
      </p:sp>
    </p:spTree>
    <p:extLst>
      <p:ext uri="{BB962C8B-B14F-4D97-AF65-F5344CB8AC3E}">
        <p14:creationId xmlns:p14="http://schemas.microsoft.com/office/powerpoint/2010/main" val="377129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7B6A3A5-5069-4DE2-AABC-85E7D0294A02}"/>
              </a:ext>
            </a:extLst>
          </p:cNvPr>
          <p:cNvSpPr/>
          <p:nvPr/>
        </p:nvSpPr>
        <p:spPr>
          <a:xfrm>
            <a:off x="1119809" y="1536174"/>
            <a:ext cx="99523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/>
              <a:t>A Norma CVM 361/2002 estabelece que, terminado o prazo da oferta pública, se ainda </a:t>
            </a:r>
            <a:r>
              <a:rPr lang="pt-BR" sz="2400" dirty="0">
                <a:highlight>
                  <a:srgbClr val="FFFF00"/>
                </a:highlight>
              </a:rPr>
              <a:t>sobrarem em circulação menos de 5% da totalidade das ações </a:t>
            </a:r>
            <a:r>
              <a:rPr lang="pt-BR" sz="2400" dirty="0"/>
              <a:t>emitidas pela companhia, a assembleia-geral poderá deliberar o resgate dessas ações pelo valor da oferta, devendo para tanto depositá-lo (no prazo de 15 dias contados da deliberação de resgate) em instituição financeira que mantenha agências aptas a realizar o pagamento aos acionistas, no mínimo, na localidade da sede da companhia e da bolsa de valores ou entidade de mercado de balcão organizado em que as ações fossem admitidas à negociação, e nas capitais de todos os estados do país, divulgando-se a informação através de notícia de fato relevante.</a:t>
            </a:r>
          </a:p>
        </p:txBody>
      </p:sp>
    </p:spTree>
    <p:extLst>
      <p:ext uri="{BB962C8B-B14F-4D97-AF65-F5344CB8AC3E}">
        <p14:creationId xmlns:p14="http://schemas.microsoft.com/office/powerpoint/2010/main" val="421972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40CE48B-20E1-465A-A308-8420028E95BD}"/>
              </a:ext>
            </a:extLst>
          </p:cNvPr>
          <p:cNvSpPr/>
          <p:nvPr/>
        </p:nvSpPr>
        <p:spPr>
          <a:xfrm>
            <a:off x="1311965" y="1343814"/>
            <a:ext cx="1009815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A partir da oferta pública, um leilão, para a aquisição das ações, é agendado.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O leilão pode ser suspenso caso 2/3 dos acionistas não demonstrem interesse na venda de suas ações.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Findo o processo, a companhia tem autorização da CVM para fechar seu capital;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Acionistas que não venderam suas ações, não podem mais negociá-las em bolsa de valores ou no mercado de balcão;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A venda das ações, agora, só pode ser feita diretamente a outros sócios, nas hipóteses autorizadas em lei;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O preço da venda das ações sofrem, no geral, enorme deságio.</a:t>
            </a:r>
          </a:p>
        </p:txBody>
      </p:sp>
    </p:spTree>
    <p:extLst>
      <p:ext uri="{BB962C8B-B14F-4D97-AF65-F5344CB8AC3E}">
        <p14:creationId xmlns:p14="http://schemas.microsoft.com/office/powerpoint/2010/main" val="301857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DE357DF3-F6D2-499D-BB1F-9624E9389E3C}"/>
              </a:ext>
            </a:extLst>
          </p:cNvPr>
          <p:cNvGrpSpPr/>
          <p:nvPr/>
        </p:nvGrpSpPr>
        <p:grpSpPr>
          <a:xfrm>
            <a:off x="331306" y="2425148"/>
            <a:ext cx="6016485" cy="4079876"/>
            <a:chOff x="3631096" y="1342714"/>
            <a:chExt cx="6711888" cy="4495750"/>
          </a:xfrm>
        </p:grpSpPr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F95A71CF-F53C-4DD4-85C7-5FF75EEB6F8B}"/>
                </a:ext>
              </a:extLst>
            </p:cNvPr>
            <p:cNvSpPr/>
            <p:nvPr/>
          </p:nvSpPr>
          <p:spPr>
            <a:xfrm>
              <a:off x="7883624" y="1915162"/>
              <a:ext cx="2088232" cy="29523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Text Box 12">
              <a:extLst>
                <a:ext uri="{FF2B5EF4-FFF2-40B4-BE49-F238E27FC236}">
                  <a16:creationId xmlns:a16="http://schemas.microsoft.com/office/drawing/2014/main" id="{0E63638B-0A7B-4A1B-8590-A75843E7E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1096" y="5126251"/>
              <a:ext cx="2209800" cy="71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rgbClr val="0070C0"/>
                  </a:solidFill>
                </a:rPr>
                <a:t>Onde a empresa investe o dinheiro</a:t>
              </a:r>
            </a:p>
          </p:txBody>
        </p:sp>
        <p:sp>
          <p:nvSpPr>
            <p:cNvPr id="41" name="Line 13">
              <a:extLst>
                <a:ext uri="{FF2B5EF4-FFF2-40B4-BE49-F238E27FC236}">
                  <a16:creationId xmlns:a16="http://schemas.microsoft.com/office/drawing/2014/main" id="{BCE12927-742B-4B03-AF49-E3B40D8DE0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000" y="2950077"/>
              <a:ext cx="914400" cy="152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id="{DB501495-5488-4383-8D06-7E91CACC9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712073"/>
              <a:ext cx="1143000" cy="2285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45" name="Text Box 15">
              <a:extLst>
                <a:ext uri="{FF2B5EF4-FFF2-40B4-BE49-F238E27FC236}">
                  <a16:creationId xmlns:a16="http://schemas.microsoft.com/office/drawing/2014/main" id="{B0358F2B-2808-4CE7-AAE0-3122244B4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5592" y="3787379"/>
              <a:ext cx="1143000" cy="40697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rgbClr val="333399"/>
                  </a:solidFill>
                  <a:latin typeface="Arial Narrow" pitchFamily="34" charset="0"/>
                </a:rPr>
                <a:t>Ações</a:t>
              </a:r>
            </a:p>
          </p:txBody>
        </p:sp>
        <p:sp>
          <p:nvSpPr>
            <p:cNvPr id="46" name="Text Box 16">
              <a:extLst>
                <a:ext uri="{FF2B5EF4-FFF2-40B4-BE49-F238E27FC236}">
                  <a16:creationId xmlns:a16="http://schemas.microsoft.com/office/drawing/2014/main" id="{9AC0BB57-C33B-4A69-BC48-D16E2A3AF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3584" y="2635257"/>
              <a:ext cx="1524000" cy="40697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rgbClr val="333399"/>
                  </a:solidFill>
                  <a:latin typeface="Arial Narrow" pitchFamily="34" charset="0"/>
                </a:rPr>
                <a:t>Debêntures</a:t>
              </a:r>
            </a:p>
          </p:txBody>
        </p:sp>
        <p:sp>
          <p:nvSpPr>
            <p:cNvPr id="47" name="Text Box 18">
              <a:extLst>
                <a:ext uri="{FF2B5EF4-FFF2-40B4-BE49-F238E27FC236}">
                  <a16:creationId xmlns:a16="http://schemas.microsoft.com/office/drawing/2014/main" id="{81EDF3DE-62BE-4789-AA63-BA3EA4CA3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6061" y="5126251"/>
              <a:ext cx="2209800" cy="71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rgbClr val="0070C0"/>
                  </a:solidFill>
                </a:rPr>
                <a:t>Onde a empresa busca o dinheiro</a:t>
              </a:r>
            </a:p>
          </p:txBody>
        </p:sp>
        <p:sp>
          <p:nvSpPr>
            <p:cNvPr id="48" name="Rectangle 20">
              <a:extLst>
                <a:ext uri="{FF2B5EF4-FFF2-40B4-BE49-F238E27FC236}">
                  <a16:creationId xmlns:a16="http://schemas.microsoft.com/office/drawing/2014/main" id="{F7D42938-AFDC-4CBC-96C2-44E5CB75A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2416680"/>
              <a:ext cx="990600" cy="18287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9" name="Rectangle 21">
              <a:extLst>
                <a:ext uri="{FF2B5EF4-FFF2-40B4-BE49-F238E27FC236}">
                  <a16:creationId xmlns:a16="http://schemas.microsoft.com/office/drawing/2014/main" id="{413ACFFB-13E8-4511-8EFE-67B1EB61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416680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1" name="Text Box 22">
              <a:extLst>
                <a:ext uri="{FF2B5EF4-FFF2-40B4-BE49-F238E27FC236}">
                  <a16:creationId xmlns:a16="http://schemas.microsoft.com/office/drawing/2014/main" id="{F8F81A27-AF66-45C8-AF5B-42591CF18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1943607"/>
              <a:ext cx="1219200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latin typeface="Arial Narrow" pitchFamily="34" charset="0"/>
                </a:rPr>
                <a:t>S.A.</a:t>
              </a:r>
            </a:p>
          </p:txBody>
        </p: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A0D1FDDC-DA83-4DAE-9D50-674549DE5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797678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D62CD42F-5E4A-49A0-8493-AA5AD9134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3331075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62" name="Text Box 25">
              <a:extLst>
                <a:ext uri="{FF2B5EF4-FFF2-40B4-BE49-F238E27FC236}">
                  <a16:creationId xmlns:a16="http://schemas.microsoft.com/office/drawing/2014/main" id="{C1F36547-364F-4988-BC7E-7127168B5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416680"/>
              <a:ext cx="609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PC</a:t>
              </a:r>
            </a:p>
          </p:txBody>
        </p:sp>
        <p:sp>
          <p:nvSpPr>
            <p:cNvPr id="63" name="Text Box 26">
              <a:extLst>
                <a:ext uri="{FF2B5EF4-FFF2-40B4-BE49-F238E27FC236}">
                  <a16:creationId xmlns:a16="http://schemas.microsoft.com/office/drawing/2014/main" id="{4D497493-5328-4BA5-9941-1F4A84686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797678"/>
              <a:ext cx="609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latin typeface="Arial Narrow" pitchFamily="34" charset="0"/>
                </a:rPr>
                <a:t>PNC</a:t>
              </a:r>
            </a:p>
          </p:txBody>
        </p:sp>
        <p:sp>
          <p:nvSpPr>
            <p:cNvPr id="67" name="Text Box 27">
              <a:extLst>
                <a:ext uri="{FF2B5EF4-FFF2-40B4-BE49-F238E27FC236}">
                  <a16:creationId xmlns:a16="http://schemas.microsoft.com/office/drawing/2014/main" id="{E8D1688F-23BC-4053-8154-28AAC2665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331075"/>
              <a:ext cx="5334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PL</a:t>
              </a:r>
            </a:p>
          </p:txBody>
        </p:sp>
        <p:sp>
          <p:nvSpPr>
            <p:cNvPr id="68" name="Text Box 28">
              <a:extLst>
                <a:ext uri="{FF2B5EF4-FFF2-40B4-BE49-F238E27FC236}">
                  <a16:creationId xmlns:a16="http://schemas.microsoft.com/office/drawing/2014/main" id="{97AC4DB1-58DE-4224-AA83-2C7060FDF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3102476"/>
              <a:ext cx="990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ATIVOS</a:t>
              </a:r>
            </a:p>
          </p:txBody>
        </p:sp>
        <p:sp>
          <p:nvSpPr>
            <p:cNvPr id="70" name="Text Box 31">
              <a:extLst>
                <a:ext uri="{FF2B5EF4-FFF2-40B4-BE49-F238E27FC236}">
                  <a16:creationId xmlns:a16="http://schemas.microsoft.com/office/drawing/2014/main" id="{02DE25A7-C675-4538-892E-F2B2B36AC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3584" y="1342714"/>
              <a:ext cx="2819400" cy="44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70C0"/>
                  </a:solidFill>
                  <a:cs typeface="Arial" pitchFamily="34" charset="0"/>
                </a:rPr>
                <a:t>Mercado de Capitais </a:t>
              </a:r>
            </a:p>
          </p:txBody>
        </p:sp>
        <p:pic>
          <p:nvPicPr>
            <p:cNvPr id="71" name="Picture 14" descr="http://andrebona.com.br/site/wp-content/uploads/2012/02/debentures.jpg">
              <a:extLst>
                <a:ext uri="{FF2B5EF4-FFF2-40B4-BE49-F238E27FC236}">
                  <a16:creationId xmlns:a16="http://schemas.microsoft.com/office/drawing/2014/main" id="{5AA7E134-6CBB-4AB9-ADC3-D9C4C1241F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8001" r="9995"/>
            <a:stretch>
              <a:fillRect/>
            </a:stretch>
          </p:blipFill>
          <p:spPr bwMode="auto">
            <a:xfrm>
              <a:off x="8963744" y="2275202"/>
              <a:ext cx="864096" cy="944886"/>
            </a:xfrm>
            <a:prstGeom prst="rect">
              <a:avLst/>
            </a:prstGeom>
            <a:noFill/>
          </p:spPr>
        </p:pic>
        <p:pic>
          <p:nvPicPr>
            <p:cNvPr id="75" name="Picture 16" descr="http://www.sec.gov/Archives/edgar/data/1471443/000119312511208441/g175700ex4_1pg001.jpg">
              <a:extLst>
                <a:ext uri="{FF2B5EF4-FFF2-40B4-BE49-F238E27FC236}">
                  <a16:creationId xmlns:a16="http://schemas.microsoft.com/office/drawing/2014/main" id="{4FB9AD2B-5D73-4E80-AAB1-E3AE37AA9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91736" y="3715362"/>
              <a:ext cx="1034080" cy="688901"/>
            </a:xfrm>
            <a:prstGeom prst="rect">
              <a:avLst/>
            </a:prstGeom>
            <a:noFill/>
          </p:spPr>
        </p:pic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C54FA514-60A3-4699-813C-40779CD8156C}"/>
                </a:ext>
              </a:extLst>
            </p:cNvPr>
            <p:cNvCxnSpPr>
              <a:endCxn id="40" idx="0"/>
            </p:cNvCxnSpPr>
            <p:nvPr/>
          </p:nvCxnSpPr>
          <p:spPr>
            <a:xfrm flipH="1">
              <a:off x="4735996" y="4404263"/>
              <a:ext cx="598004" cy="72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F7715187-3D75-4CE1-A583-BBB368AAC795}"/>
                </a:ext>
              </a:extLst>
            </p:cNvPr>
            <p:cNvCxnSpPr>
              <a:cxnSpLocks/>
            </p:cNvCxnSpPr>
            <p:nvPr/>
          </p:nvCxnSpPr>
          <p:spPr>
            <a:xfrm>
              <a:off x="6479131" y="4392469"/>
              <a:ext cx="598004" cy="72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9D74AD-CD0E-47E7-BE7C-0E3C21F95ACB}"/>
              </a:ext>
            </a:extLst>
          </p:cNvPr>
          <p:cNvSpPr txBox="1"/>
          <p:nvPr/>
        </p:nvSpPr>
        <p:spPr>
          <a:xfrm>
            <a:off x="874643" y="695638"/>
            <a:ext cx="10442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Quando uma empresa abre seu capital com emissão de ações, o processo tem o nome de </a:t>
            </a:r>
            <a:r>
              <a:rPr lang="pt-BR" sz="3200" dirty="0">
                <a:solidFill>
                  <a:schemeClr val="accent3">
                    <a:lumMod val="75000"/>
                  </a:schemeClr>
                </a:solidFill>
              </a:rPr>
              <a:t>IPO (</a:t>
            </a:r>
            <a:r>
              <a:rPr lang="pt-BR" sz="3200" dirty="0" err="1">
                <a:solidFill>
                  <a:schemeClr val="accent3">
                    <a:lumMod val="75000"/>
                  </a:schemeClr>
                </a:solidFill>
              </a:rPr>
              <a:t>Initial</a:t>
            </a:r>
            <a:r>
              <a:rPr lang="pt-BR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3200" dirty="0" err="1">
                <a:solidFill>
                  <a:schemeClr val="accent3">
                    <a:lumMod val="75000"/>
                  </a:schemeClr>
                </a:solidFill>
              </a:rPr>
              <a:t>Public</a:t>
            </a:r>
            <a:r>
              <a:rPr lang="pt-BR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3200" dirty="0" err="1">
                <a:solidFill>
                  <a:schemeClr val="accent3">
                    <a:lumMod val="75000"/>
                  </a:schemeClr>
                </a:solidFill>
              </a:rPr>
              <a:t>Offering</a:t>
            </a:r>
            <a:r>
              <a:rPr lang="pt-BR" sz="3200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pt-BR" sz="3200" dirty="0"/>
              <a:t>.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D77CA9DD-B424-4CDB-8B1F-85D6B16A4DC5}"/>
              </a:ext>
            </a:extLst>
          </p:cNvPr>
          <p:cNvCxnSpPr/>
          <p:nvPr/>
        </p:nvCxnSpPr>
        <p:spPr>
          <a:xfrm>
            <a:off x="6095999" y="1772856"/>
            <a:ext cx="4360231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 descr="Círculo com seta para a esquerda">
            <a:extLst>
              <a:ext uri="{FF2B5EF4-FFF2-40B4-BE49-F238E27FC236}">
                <a16:creationId xmlns:a16="http://schemas.microsoft.com/office/drawing/2014/main" id="{CBA76A8C-9FCD-49D2-AB8B-AD76D6365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408972" y="4433704"/>
            <a:ext cx="914400" cy="9144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D988BC4-244E-4D4F-8DD2-18F938BF37B6}"/>
              </a:ext>
            </a:extLst>
          </p:cNvPr>
          <p:cNvSpPr/>
          <p:nvPr/>
        </p:nvSpPr>
        <p:spPr>
          <a:xfrm>
            <a:off x="7657726" y="4557161"/>
            <a:ext cx="846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accent3">
                    <a:lumMod val="75000"/>
                  </a:schemeClr>
                </a:solidFill>
              </a:rPr>
              <a:t>IPO</a:t>
            </a:r>
          </a:p>
        </p:txBody>
      </p:sp>
    </p:spTree>
    <p:extLst>
      <p:ext uri="{BB962C8B-B14F-4D97-AF65-F5344CB8AC3E}">
        <p14:creationId xmlns:p14="http://schemas.microsoft.com/office/powerpoint/2010/main" val="141199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2B2A41D-03D9-4EB9-9B03-DD5572099A10}"/>
              </a:ext>
            </a:extLst>
          </p:cNvPr>
          <p:cNvSpPr txBox="1"/>
          <p:nvPr/>
        </p:nvSpPr>
        <p:spPr>
          <a:xfrm>
            <a:off x="3737113" y="1838978"/>
            <a:ext cx="7474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 que é </a:t>
            </a:r>
            <a:r>
              <a:rPr lang="pt-BR" sz="3200" b="1" u="sng" dirty="0">
                <a:solidFill>
                  <a:srgbClr val="7030A0"/>
                </a:solidFill>
              </a:rPr>
              <a:t>OPA</a:t>
            </a:r>
            <a:r>
              <a:rPr lang="pt-BR" sz="3200" b="1" dirty="0">
                <a:solidFill>
                  <a:srgbClr val="7030A0"/>
                </a:solidFill>
              </a:rPr>
              <a:t>? </a:t>
            </a:r>
            <a:r>
              <a:rPr lang="pt-BR" sz="3200" b="1" u="sng" dirty="0">
                <a:solidFill>
                  <a:srgbClr val="7030A0"/>
                </a:solidFill>
              </a:rPr>
              <a:t>Oferta Pública de Ações</a:t>
            </a:r>
            <a:r>
              <a:rPr lang="pt-BR" sz="3200" dirty="0"/>
              <a:t>?</a:t>
            </a:r>
          </a:p>
          <a:p>
            <a:endParaRPr lang="pt-BR" sz="3200" dirty="0"/>
          </a:p>
          <a:p>
            <a:r>
              <a:rPr lang="pt-BR" sz="3200" dirty="0"/>
              <a:t>É o mesmo que IPO – </a:t>
            </a:r>
            <a:r>
              <a:rPr lang="pt-BR" sz="3200" dirty="0" err="1"/>
              <a:t>Initial</a:t>
            </a:r>
            <a:r>
              <a:rPr lang="pt-BR" sz="3200" dirty="0"/>
              <a:t> </a:t>
            </a:r>
            <a:r>
              <a:rPr lang="pt-BR" sz="3200" dirty="0" err="1"/>
              <a:t>Public</a:t>
            </a:r>
            <a:r>
              <a:rPr lang="pt-BR" sz="3200" dirty="0"/>
              <a:t> </a:t>
            </a:r>
            <a:r>
              <a:rPr lang="pt-BR" sz="3200" dirty="0" err="1"/>
              <a:t>Offering</a:t>
            </a:r>
            <a:r>
              <a:rPr lang="pt-BR" sz="3200" dirty="0"/>
              <a:t>?</a:t>
            </a:r>
          </a:p>
          <a:p>
            <a:endParaRPr lang="pt-BR" sz="3200" dirty="0"/>
          </a:p>
          <a:p>
            <a:r>
              <a:rPr lang="pt-BR" sz="3200" dirty="0"/>
              <a:t>OPA é IPO em português?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FBCFC6B3-7979-439A-AEB4-395AAF967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87" y="1746212"/>
            <a:ext cx="2793653" cy="279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1076FB0-6694-479E-AF34-9E7F9C535E11}"/>
              </a:ext>
            </a:extLst>
          </p:cNvPr>
          <p:cNvSpPr txBox="1"/>
          <p:nvPr/>
        </p:nvSpPr>
        <p:spPr>
          <a:xfrm>
            <a:off x="2357178" y="1837731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OPA é </a:t>
            </a:r>
            <a:r>
              <a:rPr lang="pt-BR" sz="3600" b="1" dirty="0">
                <a:solidFill>
                  <a:srgbClr val="7030A0"/>
                </a:solidFill>
              </a:rPr>
              <a:t>Oferta Pública de          </a:t>
            </a:r>
            <a:r>
              <a:rPr lang="pt-BR" sz="3600" dirty="0" err="1"/>
              <a:t>de</a:t>
            </a:r>
            <a:r>
              <a:rPr lang="pt-BR" sz="3600" dirty="0"/>
              <a:t>  Ações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4A18A98-6E11-4672-84DA-604A02EBB279}"/>
              </a:ext>
            </a:extLst>
          </p:cNvPr>
          <p:cNvCxnSpPr>
            <a:cxnSpLocks/>
          </p:cNvCxnSpPr>
          <p:nvPr/>
        </p:nvCxnSpPr>
        <p:spPr>
          <a:xfrm flipV="1">
            <a:off x="7335181" y="1196928"/>
            <a:ext cx="1258956" cy="9674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7C672EB3-CC4C-44D4-92D0-021F5C179427}"/>
              </a:ext>
            </a:extLst>
          </p:cNvPr>
          <p:cNvSpPr/>
          <p:nvPr/>
        </p:nvSpPr>
        <p:spPr>
          <a:xfrm rot="19348843">
            <a:off x="6876373" y="1079306"/>
            <a:ext cx="1830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7030A0"/>
                </a:solidFill>
              </a:rPr>
              <a:t>Aquisição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AE73297A-4F2A-4FDF-8698-B8233ABCF499}"/>
              </a:ext>
            </a:extLst>
          </p:cNvPr>
          <p:cNvGrpSpPr/>
          <p:nvPr/>
        </p:nvGrpSpPr>
        <p:grpSpPr>
          <a:xfrm>
            <a:off x="2523622" y="2881730"/>
            <a:ext cx="7144756" cy="1715145"/>
            <a:chOff x="3014488" y="2658794"/>
            <a:chExt cx="7144756" cy="1715145"/>
          </a:xfrm>
        </p:grpSpPr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317DBE4C-6EBF-47CA-9AA3-AE2C0AEE86BE}"/>
                </a:ext>
              </a:extLst>
            </p:cNvPr>
            <p:cNvSpPr/>
            <p:nvPr/>
          </p:nvSpPr>
          <p:spPr>
            <a:xfrm>
              <a:off x="3014488" y="2658794"/>
              <a:ext cx="7144756" cy="1715145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9AE65F16-95C5-4D96-B353-BC95E44FB50D}"/>
                </a:ext>
              </a:extLst>
            </p:cNvPr>
            <p:cNvSpPr txBox="1"/>
            <p:nvPr/>
          </p:nvSpPr>
          <p:spPr>
            <a:xfrm>
              <a:off x="3511827" y="3193201"/>
              <a:ext cx="61500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>
                  <a:solidFill>
                    <a:schemeClr val="bg1">
                      <a:lumMod val="95000"/>
                    </a:schemeClr>
                  </a:solidFill>
                </a:rPr>
                <a:t>OPA pode ser o oposto de IPO!</a:t>
              </a:r>
            </a:p>
          </p:txBody>
        </p:sp>
      </p:grpSp>
      <p:pic>
        <p:nvPicPr>
          <p:cNvPr id="14" name="Gráfico 13" descr="Contorno de rosto com olho piscando">
            <a:extLst>
              <a:ext uri="{FF2B5EF4-FFF2-40B4-BE49-F238E27FC236}">
                <a16:creationId xmlns:a16="http://schemas.microsoft.com/office/drawing/2014/main" id="{044240B6-4CE6-426A-8F64-F18D9DA6B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49945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6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7E89D16-02D3-45BE-B0DD-D717B1929C6C}"/>
              </a:ext>
            </a:extLst>
          </p:cNvPr>
          <p:cNvSpPr txBox="1"/>
          <p:nvPr/>
        </p:nvSpPr>
        <p:spPr>
          <a:xfrm>
            <a:off x="1186323" y="922019"/>
            <a:ext cx="8722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Uma empresa pode:</a:t>
            </a:r>
          </a:p>
          <a:p>
            <a:endParaRPr lang="pt-BR" sz="36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3600" dirty="0">
                <a:solidFill>
                  <a:srgbClr val="00B050"/>
                </a:solidFill>
              </a:rPr>
              <a:t>Recomprar suas ações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3600" dirty="0">
                <a:solidFill>
                  <a:srgbClr val="0070C0"/>
                </a:solidFill>
              </a:rPr>
              <a:t>Recomprar suas ações para fechar o capital!</a:t>
            </a:r>
          </a:p>
        </p:txBody>
      </p:sp>
      <p:pic>
        <p:nvPicPr>
          <p:cNvPr id="4" name="Gráfico 3" descr="Professor">
            <a:extLst>
              <a:ext uri="{FF2B5EF4-FFF2-40B4-BE49-F238E27FC236}">
                <a16:creationId xmlns:a16="http://schemas.microsoft.com/office/drawing/2014/main" id="{CE3138AB-8868-456C-A166-869760134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3847" y="3529235"/>
            <a:ext cx="2406746" cy="24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1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FB4669-D996-48A0-AD92-81B1CF13B328}"/>
              </a:ext>
            </a:extLst>
          </p:cNvPr>
          <p:cNvSpPr txBox="1"/>
          <p:nvPr/>
        </p:nvSpPr>
        <p:spPr>
          <a:xfrm>
            <a:off x="1274067" y="1671170"/>
            <a:ext cx="101076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2800" dirty="0"/>
              <a:t>Aproveitar uma oportunidade de queda de preço das ações</a:t>
            </a:r>
          </a:p>
          <a:p>
            <a:pPr marL="514350" indent="-514350">
              <a:buAutoNum type="arabicPeriod"/>
            </a:pPr>
            <a:r>
              <a:rPr lang="pt-BR" sz="2800" dirty="0"/>
              <a:t>Deter uma queda de preços das ações</a:t>
            </a:r>
          </a:p>
          <a:p>
            <a:pPr marL="514350" indent="-514350">
              <a:buAutoNum type="arabicPeriod"/>
            </a:pPr>
            <a:r>
              <a:rPr lang="pt-BR" sz="2800" dirty="0"/>
              <a:t>Sinalizar ao mercado uma potencial valorização</a:t>
            </a:r>
          </a:p>
          <a:p>
            <a:pPr marL="514350" indent="-514350">
              <a:buAutoNum type="arabicPeriod"/>
            </a:pPr>
            <a:r>
              <a:rPr lang="pt-BR" sz="2800" dirty="0"/>
              <a:t>Reduzir o número de ações e acionistas</a:t>
            </a:r>
          </a:p>
          <a:p>
            <a:pPr marL="514350" indent="-514350">
              <a:buAutoNum type="arabicPeriod"/>
            </a:pPr>
            <a:r>
              <a:rPr lang="pt-BR" sz="2800" dirty="0"/>
              <a:t>Alterar a estrutura de capital</a:t>
            </a:r>
          </a:p>
          <a:p>
            <a:pPr marL="514350" indent="-514350">
              <a:buAutoNum type="arabicPeriod"/>
            </a:pPr>
            <a:r>
              <a:rPr lang="pt-BR" sz="2800" dirty="0"/>
              <a:t>Reduzir a liquidez (</a:t>
            </a:r>
            <a:r>
              <a:rPr lang="pt-BR" sz="2800" dirty="0" err="1"/>
              <a:t>free</a:t>
            </a:r>
            <a:r>
              <a:rPr lang="pt-BR" sz="2800" dirty="0"/>
              <a:t> floating)</a:t>
            </a:r>
          </a:p>
          <a:p>
            <a:pPr marL="514350" indent="-514350">
              <a:buAutoNum type="arabicPeriod"/>
            </a:pPr>
            <a:r>
              <a:rPr lang="pt-BR" sz="2800" dirty="0"/>
              <a:t>Atender programas de stock </a:t>
            </a:r>
            <a:r>
              <a:rPr lang="pt-BR" sz="2800" dirty="0" err="1"/>
              <a:t>options</a:t>
            </a:r>
            <a:r>
              <a:rPr lang="pt-BR" sz="2800" dirty="0"/>
              <a:t> (remuneração)</a:t>
            </a:r>
          </a:p>
          <a:p>
            <a:pPr marL="514350" indent="-514350">
              <a:buAutoNum type="arabicPeriod"/>
            </a:pPr>
            <a:r>
              <a:rPr lang="pt-BR" sz="2800" dirty="0"/>
              <a:t>Aplicar fluxo de caixa excedente</a:t>
            </a:r>
          </a:p>
          <a:p>
            <a:pPr marL="514350" indent="-514350">
              <a:buAutoNum type="arabicPeriod"/>
            </a:pPr>
            <a:r>
              <a:rPr lang="pt-BR" sz="2800" dirty="0"/>
              <a:t>Remunerar os acionistas (alternativa aos dividendos)</a:t>
            </a:r>
          </a:p>
          <a:p>
            <a:pPr marL="514350" indent="-514350">
              <a:buAutoNum type="arabicPeriod"/>
            </a:pPr>
            <a:r>
              <a:rPr lang="pt-BR" sz="2800" dirty="0"/>
              <a:t>Fechar o capital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6E62476-CC81-4D1A-A0F6-77734DD446B7}"/>
              </a:ext>
            </a:extLst>
          </p:cNvPr>
          <p:cNvSpPr txBox="1"/>
          <p:nvPr/>
        </p:nvSpPr>
        <p:spPr>
          <a:xfrm>
            <a:off x="1274067" y="785625"/>
            <a:ext cx="988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Razões que levam uma empresa a recomprar suas ações</a:t>
            </a:r>
          </a:p>
        </p:txBody>
      </p:sp>
    </p:spTree>
    <p:extLst>
      <p:ext uri="{BB962C8B-B14F-4D97-AF65-F5344CB8AC3E}">
        <p14:creationId xmlns:p14="http://schemas.microsoft.com/office/powerpoint/2010/main" val="249499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45C84B10-0ACE-428F-B633-4247FE606FAD}"/>
              </a:ext>
            </a:extLst>
          </p:cNvPr>
          <p:cNvSpPr txBox="1"/>
          <p:nvPr/>
        </p:nvSpPr>
        <p:spPr>
          <a:xfrm>
            <a:off x="1274067" y="1671170"/>
            <a:ext cx="101076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2800" dirty="0"/>
              <a:t>Perda acentuada de valor de mercado</a:t>
            </a:r>
          </a:p>
          <a:p>
            <a:pPr marL="514350" indent="-514350">
              <a:buAutoNum type="arabicPeriod"/>
            </a:pPr>
            <a:r>
              <a:rPr lang="pt-BR" sz="2800" dirty="0"/>
              <a:t>Falta de liquidez das ações</a:t>
            </a:r>
          </a:p>
          <a:p>
            <a:pPr marL="514350" indent="-514350">
              <a:buAutoNum type="arabicPeriod"/>
            </a:pPr>
            <a:r>
              <a:rPr lang="pt-BR" sz="2800" dirty="0"/>
              <a:t>Eliminar custos de manter registro de empresa aberta</a:t>
            </a:r>
          </a:p>
          <a:p>
            <a:pPr marL="514350" indent="-514350">
              <a:buAutoNum type="arabicPeriod"/>
            </a:pPr>
            <a:r>
              <a:rPr lang="pt-BR" sz="2800" dirty="0"/>
              <a:t>Processos de fusão &amp; aquisição</a:t>
            </a:r>
          </a:p>
          <a:p>
            <a:pPr marL="514350" indent="-514350">
              <a:buAutoNum type="arabicPeriod"/>
            </a:pPr>
            <a:r>
              <a:rPr lang="pt-BR" sz="2800" dirty="0"/>
              <a:t>Redução das obrigações de </a:t>
            </a:r>
            <a:r>
              <a:rPr lang="pt-BR" sz="2800" dirty="0" err="1"/>
              <a:t>disclosure</a:t>
            </a: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Disponibilidade atual de financiamento para capital fechado</a:t>
            </a:r>
          </a:p>
          <a:p>
            <a:pPr marL="514350" indent="-514350">
              <a:buAutoNum type="arabicPeriod"/>
            </a:pPr>
            <a:r>
              <a:rPr lang="pt-BR" sz="2800" dirty="0"/>
              <a:t>Atender programas de stock </a:t>
            </a:r>
            <a:r>
              <a:rPr lang="pt-BR" sz="2800" dirty="0" err="1"/>
              <a:t>options</a:t>
            </a:r>
            <a:r>
              <a:rPr lang="pt-BR" sz="2800" dirty="0"/>
              <a:t> (remuneração)</a:t>
            </a:r>
          </a:p>
          <a:p>
            <a:pPr marL="514350" indent="-514350">
              <a:buAutoNum type="arabicPeriod"/>
            </a:pPr>
            <a:r>
              <a:rPr lang="pt-BR" sz="2800" dirty="0"/>
              <a:t>Reunificar propriedade e controle</a:t>
            </a:r>
          </a:p>
          <a:p>
            <a:pPr marL="514350" indent="-514350">
              <a:buAutoNum type="arabicPeriod"/>
            </a:pPr>
            <a:r>
              <a:rPr lang="pt-BR" sz="2800" dirty="0"/>
              <a:t>Cancelamento de ofício (a CVM determina o fechamento)</a:t>
            </a:r>
          </a:p>
          <a:p>
            <a:pPr marL="514350" indent="-514350">
              <a:buAutoNum type="arabicPeriod"/>
            </a:pPr>
            <a:r>
              <a:rPr lang="pt-BR" sz="2800" dirty="0"/>
              <a:t>Falência ou liquidação extrajudicial pelo BC.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83F7472-DC38-49F3-9549-D2BF43CE1627}"/>
              </a:ext>
            </a:extLst>
          </p:cNvPr>
          <p:cNvSpPr txBox="1"/>
          <p:nvPr/>
        </p:nvSpPr>
        <p:spPr>
          <a:xfrm>
            <a:off x="1274067" y="785625"/>
            <a:ext cx="988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Razões que levam uma empresa a fechar seu capital</a:t>
            </a:r>
          </a:p>
        </p:txBody>
      </p:sp>
    </p:spTree>
    <p:extLst>
      <p:ext uri="{BB962C8B-B14F-4D97-AF65-F5344CB8AC3E}">
        <p14:creationId xmlns:p14="http://schemas.microsoft.com/office/powerpoint/2010/main" val="242605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>
            <a:extLst>
              <a:ext uri="{FF2B5EF4-FFF2-40B4-BE49-F238E27FC236}">
                <a16:creationId xmlns:a16="http://schemas.microsoft.com/office/drawing/2014/main" id="{316A1882-323C-4BFA-8DDC-D423AAB3FF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7322" y="269019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B25CF87C-740C-4F80-8740-67BFFCFC696E}"/>
              </a:ext>
            </a:extLst>
          </p:cNvPr>
          <p:cNvGrpSpPr/>
          <p:nvPr/>
        </p:nvGrpSpPr>
        <p:grpSpPr>
          <a:xfrm>
            <a:off x="1828800" y="783571"/>
            <a:ext cx="8905461" cy="5290858"/>
            <a:chOff x="2054087" y="890812"/>
            <a:chExt cx="8905461" cy="529085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E40C3B1-95D6-4772-848C-DE6BDA6FF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087" y="890812"/>
              <a:ext cx="8083826" cy="1909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214245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0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inherit"/>
                </a:rPr>
                <a:t>Small</a:t>
              </a:r>
              <a:r>
                <a:rPr kumimoji="0" lang="pt-BR" altLang="pt-BR" sz="3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inherit"/>
                </a:rPr>
                <a:t> </a:t>
              </a:r>
              <a:r>
                <a:rPr kumimoji="0" lang="pt-BR" altLang="pt-BR" sz="30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inherit"/>
                </a:rPr>
                <a:t>cap</a:t>
              </a:r>
              <a:r>
                <a:rPr kumimoji="0" lang="pt-BR" altLang="pt-BR" sz="3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inherit"/>
                </a:rPr>
                <a:t> dispara 40% com oferta para fechamento de capital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M&amp;G Poliéster informou nesta manhã que seu acionista </a:t>
              </a:r>
              <a:r>
                <a:rPr kumimoji="0" lang="pt-BR" altLang="pt-BR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Mossi</a:t>
              </a: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&amp; </a:t>
              </a:r>
              <a:r>
                <a:rPr kumimoji="0" lang="pt-BR" altLang="pt-BR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Ghisolfi</a:t>
              </a: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BR" altLang="pt-BR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International</a:t>
              </a: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fez pedido para OPA de totalidade das ações da empresa, a preço de R$ 0,11 por papel</a:t>
              </a:r>
              <a:endPara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7AB79416-4805-4669-A1B8-0DA4922F12FF}"/>
                </a:ext>
              </a:extLst>
            </p:cNvPr>
            <p:cNvSpPr/>
            <p:nvPr/>
          </p:nvSpPr>
          <p:spPr>
            <a:xfrm>
              <a:off x="2822713" y="3873346"/>
              <a:ext cx="6096000" cy="23083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/>
                <a:t>SÃO PAULO – Uma </a:t>
              </a:r>
              <a:r>
                <a:rPr lang="pt-BR" dirty="0" err="1"/>
                <a:t>small</a:t>
              </a:r>
              <a:r>
                <a:rPr lang="pt-BR" dirty="0"/>
                <a:t> </a:t>
              </a:r>
              <a:r>
                <a:rPr lang="pt-BR" dirty="0" err="1"/>
                <a:t>cap</a:t>
              </a:r>
              <a:r>
                <a:rPr lang="pt-BR" dirty="0"/>
                <a:t> de </a:t>
              </a:r>
              <a:r>
                <a:rPr lang="pt-BR" b="1" dirty="0">
                  <a:highlight>
                    <a:srgbClr val="FFFF00"/>
                  </a:highlight>
                </a:rPr>
                <a:t>baixíssima liquidez </a:t>
              </a:r>
              <a:r>
                <a:rPr lang="pt-BR" dirty="0"/>
                <a:t>na Bolsa chama atenção nesta quinta-feira (15). As ações da M&amp;G Poliéster (RHDS3) disparam 42,86% nesta sessão, sendo cotadas a R$ 0,10 às 12h23 (horário de Brasília), depois de anunciar que um acionista fez uma oferta para fechamento de capital da empresa. Na máxima do dia, os papéis atingiram 57,14%, a R$ 0,11 – valor a ser ofertado por ação na OPA (Oferta de Aquisição). 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B975B34A-E693-40D3-AB5F-58DB613DCAB6}"/>
                </a:ext>
              </a:extLst>
            </p:cNvPr>
            <p:cNvSpPr/>
            <p:nvPr/>
          </p:nvSpPr>
          <p:spPr>
            <a:xfrm>
              <a:off x="3048000" y="2967335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/>
                <a:t>Por Paula Barra</a:t>
              </a:r>
            </a:p>
            <a:p>
              <a:r>
                <a:rPr lang="pt-BR" dirty="0"/>
                <a:t>15 maio 2014 09h39</a:t>
              </a:r>
            </a:p>
          </p:txBody>
        </p:sp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BE06E778-64A8-4A0F-BD1E-32DB3C6125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6956" t="21848" r="16087" b="24268"/>
            <a:stretch/>
          </p:blipFill>
          <p:spPr>
            <a:xfrm>
              <a:off x="8918713" y="2607799"/>
              <a:ext cx="2040835" cy="16424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00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29CA372F-F6A1-4B43-80AB-5979CEA83DFF}"/>
              </a:ext>
            </a:extLst>
          </p:cNvPr>
          <p:cNvGrpSpPr/>
          <p:nvPr/>
        </p:nvGrpSpPr>
        <p:grpSpPr>
          <a:xfrm>
            <a:off x="1046922" y="735955"/>
            <a:ext cx="10363200" cy="5386090"/>
            <a:chOff x="1046922" y="735955"/>
            <a:chExt cx="10363200" cy="538609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08BFEBB1-026C-4C41-963E-858143741F9B}"/>
                </a:ext>
              </a:extLst>
            </p:cNvPr>
            <p:cNvSpPr/>
            <p:nvPr/>
          </p:nvSpPr>
          <p:spPr>
            <a:xfrm>
              <a:off x="1046922" y="735955"/>
              <a:ext cx="103632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800" b="1" dirty="0">
                  <a:latin typeface="Arial Nova" panose="020B0604020202020204" pitchFamily="34" charset="0"/>
                </a:rPr>
                <a:t>O que a BAT viu para querer fechar o capital da Souza Cruz?</a:t>
              </a:r>
            </a:p>
            <a:p>
              <a:r>
                <a:rPr lang="pt-BR" sz="1600" dirty="0"/>
                <a:t>Nesta manhã, a BAT anunciou que quer adquirir totalidade das ações da companhia, a R$ 26,75 por papel</a:t>
              </a:r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A6DF86E5-3098-4C7E-8F1E-6F9AAA0B3692}"/>
                </a:ext>
              </a:extLst>
            </p:cNvPr>
            <p:cNvGrpSpPr/>
            <p:nvPr/>
          </p:nvGrpSpPr>
          <p:grpSpPr>
            <a:xfrm>
              <a:off x="1464364" y="2244060"/>
              <a:ext cx="9263271" cy="3877985"/>
              <a:chOff x="1464362" y="2551837"/>
              <a:chExt cx="9263271" cy="3877985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2BE3EB2-774A-40E8-B765-1BDB4DFAAD87}"/>
                  </a:ext>
                </a:extLst>
              </p:cNvPr>
              <p:cNvSpPr/>
              <p:nvPr/>
            </p:nvSpPr>
            <p:spPr>
              <a:xfrm>
                <a:off x="1464364" y="2551837"/>
                <a:ext cx="926326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dirty="0"/>
                  <a:t>SÃO PAULO – A Souza Cruz (CRUZ3), uma das mais tradicionais empresas de capital aberto do Brasil, deve sair da Bolsa em breve. O Grupo British American </a:t>
                </a:r>
                <a:r>
                  <a:rPr lang="pt-BR" dirty="0" err="1"/>
                  <a:t>Tobacco</a:t>
                </a:r>
                <a:r>
                  <a:rPr lang="pt-BR" dirty="0"/>
                  <a:t> (BAT), seu acionista controlador, anunciou a intenção de fechar o capital da subsidiária brasileira na manhã desta segunda-feira (23). Se confirmada, será uma operação histórica. A companhia, maior fabricante de cigarros do Brasil, é uma das mais antigas da Bolsa, tendo estreado na Bolsa do Rio de Janeiro em 1946, sendo posteriormente listada na Bolsa de Valores de São Paulo, em 1957. </a:t>
                </a:r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58547F9B-000B-4BE4-97A9-B724B3D9F19B}"/>
                  </a:ext>
                </a:extLst>
              </p:cNvPr>
              <p:cNvSpPr/>
              <p:nvPr/>
            </p:nvSpPr>
            <p:spPr>
              <a:xfrm>
                <a:off x="1464363" y="4306163"/>
                <a:ext cx="9263269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dirty="0"/>
                  <a:t>Os últimos anos não têm sido nada fáceis para a companhia, com o número de fumantes caindo e, consequentemente, a venda de cigarros, enquanto o mercado ilegal tem avançado, o que fatalmente afetou o que era um dos maiores atrativos da empresa: os fartos dividendos. O </a:t>
                </a:r>
                <a:r>
                  <a:rPr lang="pt-BR" dirty="0" err="1"/>
                  <a:t>yield</a:t>
                </a:r>
                <a:r>
                  <a:rPr lang="pt-BR" dirty="0"/>
                  <a:t> (rendimento) dos dividendos passou de aproximadamente 10% para média abaixo de 5% nos últimos três anos.</a:t>
                </a:r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02205C1-1A49-47B9-AFD1-C68A681CFC73}"/>
                  </a:ext>
                </a:extLst>
              </p:cNvPr>
              <p:cNvSpPr/>
              <p:nvPr/>
            </p:nvSpPr>
            <p:spPr>
              <a:xfrm>
                <a:off x="1464362" y="5783491"/>
                <a:ext cx="926327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/>
                  <a:t>Então, por que a BAT resolveu comprar agora todas as ações da Souza Cruz em circulação no mercado? </a:t>
                </a:r>
                <a:r>
                  <a:rPr lang="pt-BR" dirty="0">
                    <a:highlight>
                      <a:srgbClr val="FFFF00"/>
                    </a:highlight>
                  </a:rPr>
                  <a:t>A resposta é simples: expectativa de </a:t>
                </a:r>
                <a:r>
                  <a:rPr lang="pt-BR" b="1" dirty="0">
                    <a:highlight>
                      <a:srgbClr val="FFFF00"/>
                    </a:highlight>
                  </a:rPr>
                  <a:t>fluxo de caixa livre crescente</a:t>
                </a:r>
                <a:r>
                  <a:rPr lang="pt-BR" dirty="0"/>
                  <a:t>...</a:t>
                </a:r>
              </a:p>
            </p:txBody>
          </p:sp>
        </p:grp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3D717ED-BF13-4F98-8ABB-D0CF26F2049B}"/>
                </a:ext>
              </a:extLst>
            </p:cNvPr>
            <p:cNvSpPr/>
            <p:nvPr/>
          </p:nvSpPr>
          <p:spPr>
            <a:xfrm>
              <a:off x="2080588" y="1675273"/>
              <a:ext cx="6096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sz="1400" b="1" dirty="0"/>
                <a:t>Por Paula Barra	15 maio 2014 09h39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0830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1338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Arial Nova</vt:lpstr>
      <vt:lpstr>Calibri</vt:lpstr>
      <vt:lpstr>Calibri Light</vt:lpstr>
      <vt:lpstr>inherit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59</cp:revision>
  <dcterms:created xsi:type="dcterms:W3CDTF">2020-06-06T13:24:47Z</dcterms:created>
  <dcterms:modified xsi:type="dcterms:W3CDTF">2020-06-11T13:26:10Z</dcterms:modified>
</cp:coreProperties>
</file>