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293" r:id="rId3"/>
    <p:sldId id="316" r:id="rId4"/>
    <p:sldId id="294" r:id="rId5"/>
    <p:sldId id="317" r:id="rId6"/>
    <p:sldId id="320" r:id="rId7"/>
    <p:sldId id="318" r:id="rId8"/>
    <p:sldId id="322" r:id="rId9"/>
    <p:sldId id="329" r:id="rId10"/>
    <p:sldId id="323" r:id="rId11"/>
    <p:sldId id="321" r:id="rId12"/>
    <p:sldId id="324" r:id="rId13"/>
    <p:sldId id="334" r:id="rId14"/>
    <p:sldId id="326" r:id="rId15"/>
    <p:sldId id="325" r:id="rId16"/>
    <p:sldId id="328" r:id="rId17"/>
    <p:sldId id="335" r:id="rId18"/>
    <p:sldId id="336" r:id="rId19"/>
    <p:sldId id="337" r:id="rId20"/>
    <p:sldId id="338" r:id="rId21"/>
    <p:sldId id="327" r:id="rId22"/>
    <p:sldId id="339" r:id="rId23"/>
    <p:sldId id="340" r:id="rId24"/>
    <p:sldId id="341" r:id="rId25"/>
    <p:sldId id="342" r:id="rId26"/>
    <p:sldId id="343" r:id="rId27"/>
    <p:sldId id="344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66FFFF"/>
    <a:srgbClr val="FF99CC"/>
    <a:srgbClr val="99FFCC"/>
    <a:srgbClr val="00FFCC"/>
    <a:srgbClr val="99CCFF"/>
    <a:srgbClr val="CC0000"/>
    <a:srgbClr val="FF9999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249" autoAdjust="0"/>
  </p:normalViewPr>
  <p:slideViewPr>
    <p:cSldViewPr>
      <p:cViewPr varScale="1">
        <p:scale>
          <a:sx n="72" d="100"/>
          <a:sy n="72" d="100"/>
        </p:scale>
        <p:origin x="17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6589-9362-4294-8072-328A12ADE786}" type="datetimeFigureOut">
              <a:rPr lang="pt-BR" smtClean="0"/>
              <a:pPr/>
              <a:t>30/08/2020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8EB8-2F8C-4583-B373-F6EAB5BA273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EBBA7BA-219A-4010-A60E-EEB8C82991E3}"/>
              </a:ext>
            </a:extLst>
          </p:cNvPr>
          <p:cNvSpPr txBox="1"/>
          <p:nvPr/>
        </p:nvSpPr>
        <p:spPr>
          <a:xfrm>
            <a:off x="933512" y="1345509"/>
            <a:ext cx="7176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RAD1304 - Administração Financeira II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CDC86D3-88C2-4F76-9876-9FA5AFB90579}"/>
              </a:ext>
            </a:extLst>
          </p:cNvPr>
          <p:cNvSpPr txBox="1"/>
          <p:nvPr/>
        </p:nvSpPr>
        <p:spPr>
          <a:xfrm>
            <a:off x="1693408" y="2650169"/>
            <a:ext cx="604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Arbitrage</a:t>
            </a:r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Pricing</a:t>
            </a:r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</a:t>
            </a:r>
            <a:r>
              <a:rPr lang="pt-BR" sz="3600" b="1" dirty="0" err="1">
                <a:solidFill>
                  <a:schemeClr val="accent5">
                    <a:lumMod val="40000"/>
                    <a:lumOff val="60000"/>
                  </a:schemeClr>
                </a:solidFill>
              </a:rPr>
              <a:t>Theory</a:t>
            </a:r>
            <a:r>
              <a:rPr lang="pt-BR" sz="3600" b="1" dirty="0">
                <a:solidFill>
                  <a:schemeClr val="accent5">
                    <a:lumMod val="40000"/>
                    <a:lumOff val="60000"/>
                  </a:schemeClr>
                </a:solidFill>
              </a:rPr>
              <a:t> - APT</a:t>
            </a: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endParaRPr lang="pt-BR" sz="5400" dirty="0">
              <a:solidFill>
                <a:srgbClr val="002060"/>
              </a:solidFill>
            </a:endParaRPr>
          </a:p>
          <a:p>
            <a:pPr algn="ctr"/>
            <a:r>
              <a:rPr lang="pt-BR" dirty="0"/>
              <a:t>Prof. Dr. Tabajara Pimenta Junior</a:t>
            </a:r>
          </a:p>
          <a:p>
            <a:pPr algn="ctr"/>
            <a:r>
              <a:rPr lang="pt-BR" dirty="0"/>
              <a:t>FEA-RP/USP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74970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3" name="Grupo 34">
            <a:extLst>
              <a:ext uri="{FF2B5EF4-FFF2-40B4-BE49-F238E27FC236}">
                <a16:creationId xmlns:a16="http://schemas.microsoft.com/office/drawing/2014/main" id="{ED5FB5E3-6ACA-4CA6-80E2-375082120F47}"/>
              </a:ext>
            </a:extLst>
          </p:cNvPr>
          <p:cNvGrpSpPr/>
          <p:nvPr/>
        </p:nvGrpSpPr>
        <p:grpSpPr>
          <a:xfrm>
            <a:off x="1727684" y="2888940"/>
            <a:ext cx="5617243" cy="584775"/>
            <a:chOff x="1763688" y="3717032"/>
            <a:chExt cx="5617243" cy="584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92E35A96-8F20-4300-B05B-E96019790C4D}"/>
                </a:ext>
              </a:extLst>
            </p:cNvPr>
            <p:cNvSpPr/>
            <p:nvPr/>
          </p:nvSpPr>
          <p:spPr>
            <a:xfrm>
              <a:off x="1763688" y="3717032"/>
              <a:ext cx="561724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F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F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+...+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3200" dirty="0" err="1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F</a:t>
              </a:r>
              <a:r>
                <a:rPr lang="pt-BR" sz="3200" baseline="-30000" dirty="0" err="1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 </a:t>
              </a:r>
              <a:r>
                <a:rPr lang="el-GR" sz="3200" dirty="0">
                  <a:solidFill>
                    <a:srgbClr val="FFC000"/>
                  </a:solidFill>
                  <a:latin typeface="Times New Roman"/>
                  <a:ea typeface="Times New Roman" pitchFamily="18" charset="0"/>
                  <a:cs typeface="Times New Roman"/>
                </a:rPr>
                <a:t>ε</a:t>
              </a:r>
              <a:endParaRPr lang="pt-BR" sz="3200" dirty="0">
                <a:solidFill>
                  <a:srgbClr val="FFC000"/>
                </a:solidFill>
              </a:endParaRPr>
            </a:p>
          </p:txBody>
        </p:sp>
        <p:cxnSp>
          <p:nvCxnSpPr>
            <p:cNvPr id="16" name="Conector reto 15">
              <a:extLst>
                <a:ext uri="{FF2B5EF4-FFF2-40B4-BE49-F238E27FC236}">
                  <a16:creationId xmlns:a16="http://schemas.microsoft.com/office/drawing/2014/main" id="{4E736665-A703-4A47-AA1D-3725BF298F57}"/>
                </a:ext>
              </a:extLst>
            </p:cNvPr>
            <p:cNvCxnSpPr/>
            <p:nvPr/>
          </p:nvCxnSpPr>
          <p:spPr>
            <a:xfrm>
              <a:off x="2438038" y="3789040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Chave esquerda 28">
            <a:extLst>
              <a:ext uri="{FF2B5EF4-FFF2-40B4-BE49-F238E27FC236}">
                <a16:creationId xmlns:a16="http://schemas.microsoft.com/office/drawing/2014/main" id="{AC7500F0-054E-42E6-8E84-84BA4D36EB73}"/>
              </a:ext>
            </a:extLst>
          </p:cNvPr>
          <p:cNvSpPr/>
          <p:nvPr/>
        </p:nvSpPr>
        <p:spPr>
          <a:xfrm rot="5400000">
            <a:off x="4644007" y="980730"/>
            <a:ext cx="360041" cy="3744416"/>
          </a:xfrm>
          <a:prstGeom prst="leftBrace">
            <a:avLst>
              <a:gd name="adj1" fmla="val 8333"/>
              <a:gd name="adj2" fmla="val 49750"/>
            </a:avLst>
          </a:prstGeom>
          <a:ln w="28575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CCFF"/>
              </a:solidFill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9C7321B3-F8C7-4385-BB9E-FF4C0A834B0C}"/>
              </a:ext>
            </a:extLst>
          </p:cNvPr>
          <p:cNvSpPr/>
          <p:nvPr/>
        </p:nvSpPr>
        <p:spPr>
          <a:xfrm>
            <a:off x="2951820" y="2312876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85000"/>
                  </a:schemeClr>
                </a:solidFill>
                <a:latin typeface="Bell MT" pitchFamily="18" charset="0"/>
              </a:rPr>
              <a:t>N fatores de risco sistemático</a:t>
            </a:r>
            <a:endParaRPr lang="pt-BR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19" name="Texto Explicativo 2 32">
            <a:extLst>
              <a:ext uri="{FF2B5EF4-FFF2-40B4-BE49-F238E27FC236}">
                <a16:creationId xmlns:a16="http://schemas.microsoft.com/office/drawing/2014/main" id="{A1A98D4C-7914-4408-92D9-7EA03360B8B0}"/>
              </a:ext>
            </a:extLst>
          </p:cNvPr>
          <p:cNvSpPr/>
          <p:nvPr/>
        </p:nvSpPr>
        <p:spPr>
          <a:xfrm>
            <a:off x="5863496" y="3837925"/>
            <a:ext cx="2736304" cy="360040"/>
          </a:xfrm>
          <a:prstGeom prst="borderCallout2">
            <a:avLst>
              <a:gd name="adj1" fmla="val 50496"/>
              <a:gd name="adj2" fmla="val -2497"/>
              <a:gd name="adj3" fmla="val 49835"/>
              <a:gd name="adj4" fmla="val -30284"/>
              <a:gd name="adj5" fmla="val -70617"/>
              <a:gd name="adj6" fmla="val -38871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Fator de risco sistemático</a:t>
            </a:r>
            <a:endParaRPr lang="pt-BR" sz="1600" dirty="0"/>
          </a:p>
        </p:txBody>
      </p:sp>
      <p:sp>
        <p:nvSpPr>
          <p:cNvPr id="20" name="Texto Explicativo 2 33">
            <a:extLst>
              <a:ext uri="{FF2B5EF4-FFF2-40B4-BE49-F238E27FC236}">
                <a16:creationId xmlns:a16="http://schemas.microsoft.com/office/drawing/2014/main" id="{58E9853E-4314-42FD-AEFE-6AA3554D7449}"/>
              </a:ext>
            </a:extLst>
          </p:cNvPr>
          <p:cNvSpPr/>
          <p:nvPr/>
        </p:nvSpPr>
        <p:spPr>
          <a:xfrm>
            <a:off x="457320" y="3837925"/>
            <a:ext cx="2808312" cy="360040"/>
          </a:xfrm>
          <a:prstGeom prst="borderCallout2">
            <a:avLst>
              <a:gd name="adj1" fmla="val 50496"/>
              <a:gd name="adj2" fmla="val 100601"/>
              <a:gd name="adj3" fmla="val 52480"/>
              <a:gd name="adj4" fmla="val 125336"/>
              <a:gd name="adj5" fmla="val -72228"/>
              <a:gd name="adj6" fmla="val 134335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Sensibilidade da ação ao Fator</a:t>
            </a:r>
            <a:endParaRPr lang="pt-BR" sz="1600" dirty="0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6B1E3A3-B380-4618-B4CA-EDC197AC63B9}"/>
              </a:ext>
            </a:extLst>
          </p:cNvPr>
          <p:cNvSpPr txBox="1"/>
          <p:nvPr/>
        </p:nvSpPr>
        <p:spPr>
          <a:xfrm>
            <a:off x="1298038" y="1453343"/>
            <a:ext cx="673034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CCFF"/>
                </a:solidFill>
              </a:rPr>
              <a:t>Arbitrage Pricing Theory - APT </a:t>
            </a:r>
            <a:endParaRPr lang="pt-BR" sz="2800" b="1" dirty="0">
              <a:solidFill>
                <a:srgbClr val="FFCCFF"/>
              </a:solidFill>
            </a:endParaRP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95BD76AA-6DF7-4127-BC71-645A03F38DA1}"/>
              </a:ext>
            </a:extLst>
          </p:cNvPr>
          <p:cNvSpPr txBox="1"/>
          <p:nvPr/>
        </p:nvSpPr>
        <p:spPr>
          <a:xfrm>
            <a:off x="953907" y="4684810"/>
            <a:ext cx="7645893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200" dirty="0"/>
              <a:t>Fatores Macroeconômicos: PIB, Inflação, Juros, Câmbio etc.</a:t>
            </a:r>
          </a:p>
          <a:p>
            <a:pPr>
              <a:spcAft>
                <a:spcPts val="600"/>
              </a:spcAft>
            </a:pPr>
            <a:r>
              <a:rPr lang="pt-BR" sz="2200" dirty="0"/>
              <a:t>Fatores Específicos: DY, ROE, ROA, P/L, VPA/P, Tamanho etc.</a:t>
            </a:r>
          </a:p>
          <a:p>
            <a:pPr>
              <a:spcAft>
                <a:spcPts val="600"/>
              </a:spcAft>
            </a:pPr>
            <a:r>
              <a:rPr lang="pt-BR" sz="2200" dirty="0"/>
              <a:t>Fatores de Mercado (Carteiras): Ibovespa, Liquidez, Volume etc.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0B2ACFF-E737-4CB5-A38C-075AC3A8BBDC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694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491D52F7-3DD6-4DF4-AA09-16C429D7C2A5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508D4E21-C79A-4709-96DC-4AFB9CB34EE9}"/>
              </a:ext>
            </a:extLst>
          </p:cNvPr>
          <p:cNvGrpSpPr/>
          <p:nvPr/>
        </p:nvGrpSpPr>
        <p:grpSpPr>
          <a:xfrm>
            <a:off x="437186" y="2831672"/>
            <a:ext cx="8502649" cy="584775"/>
            <a:chOff x="641351" y="1988840"/>
            <a:chExt cx="8502649" cy="584775"/>
          </a:xfrm>
        </p:grpSpPr>
        <p:sp>
          <p:nvSpPr>
            <p:cNvPr id="14" name="Retângulo 13">
              <a:extLst>
                <a:ext uri="{FF2B5EF4-FFF2-40B4-BE49-F238E27FC236}">
                  <a16:creationId xmlns:a16="http://schemas.microsoft.com/office/drawing/2014/main" id="{85DAB625-20AF-4FA9-BB9F-9B143A2FB0AB}"/>
                </a:ext>
              </a:extLst>
            </p:cNvPr>
            <p:cNvSpPr/>
            <p:nvPr/>
          </p:nvSpPr>
          <p:spPr>
            <a:xfrm>
              <a:off x="641351" y="1988840"/>
              <a:ext cx="850264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(F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 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– F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)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(F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– F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)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+...+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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(</a:t>
              </a:r>
              <a:r>
                <a:rPr lang="pt-BR" sz="32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F</a:t>
              </a:r>
              <a:r>
                <a:rPr lang="pt-BR" sz="3200" baseline="-300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– </a:t>
              </a:r>
              <a:r>
                <a:rPr lang="pt-BR" sz="32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F</a:t>
              </a:r>
              <a:r>
                <a:rPr lang="pt-BR" sz="3200" baseline="-300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pt-BR" sz="32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32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)</a:t>
              </a:r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 </a:t>
              </a:r>
              <a:r>
                <a:rPr lang="el-GR" sz="3200" dirty="0">
                  <a:solidFill>
                    <a:srgbClr val="FFC000"/>
                  </a:solidFill>
                  <a:latin typeface="Times New Roman"/>
                  <a:ea typeface="Times New Roman" pitchFamily="18" charset="0"/>
                  <a:cs typeface="Times New Roman"/>
                </a:rPr>
                <a:t>ε</a:t>
              </a:r>
              <a:endParaRPr lang="pt-BR" sz="3200" dirty="0">
                <a:solidFill>
                  <a:srgbClr val="FFC000"/>
                </a:solidFill>
              </a:endParaRPr>
            </a:p>
          </p:txBody>
        </p:sp>
        <p:cxnSp>
          <p:nvCxnSpPr>
            <p:cNvPr id="15" name="Conector reto 14">
              <a:extLst>
                <a:ext uri="{FF2B5EF4-FFF2-40B4-BE49-F238E27FC236}">
                  <a16:creationId xmlns:a16="http://schemas.microsoft.com/office/drawing/2014/main" id="{02E01450-E558-4C96-8032-D4ED1562FC62}"/>
                </a:ext>
              </a:extLst>
            </p:cNvPr>
            <p:cNvCxnSpPr/>
            <p:nvPr/>
          </p:nvCxnSpPr>
          <p:spPr>
            <a:xfrm>
              <a:off x="1357918" y="2060848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>
              <a:extLst>
                <a:ext uri="{FF2B5EF4-FFF2-40B4-BE49-F238E27FC236}">
                  <a16:creationId xmlns:a16="http://schemas.microsoft.com/office/drawing/2014/main" id="{9B3649C3-BB3D-4151-99C8-5FA75013CE32}"/>
                </a:ext>
              </a:extLst>
            </p:cNvPr>
            <p:cNvCxnSpPr/>
            <p:nvPr/>
          </p:nvCxnSpPr>
          <p:spPr>
            <a:xfrm>
              <a:off x="3193624" y="2060848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ector reto 23">
              <a:extLst>
                <a:ext uri="{FF2B5EF4-FFF2-40B4-BE49-F238E27FC236}">
                  <a16:creationId xmlns:a16="http://schemas.microsoft.com/office/drawing/2014/main" id="{75B47B30-7F63-4E34-A5E9-F278B2431E63}"/>
                </a:ext>
              </a:extLst>
            </p:cNvPr>
            <p:cNvCxnSpPr/>
            <p:nvPr/>
          </p:nvCxnSpPr>
          <p:spPr>
            <a:xfrm>
              <a:off x="5292080" y="2060848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A3AEE80E-7418-4906-BCE3-3E9DDABE896D}"/>
                </a:ext>
              </a:extLst>
            </p:cNvPr>
            <p:cNvCxnSpPr/>
            <p:nvPr/>
          </p:nvCxnSpPr>
          <p:spPr>
            <a:xfrm>
              <a:off x="7884368" y="2060848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o Explicativo 2 33">
            <a:extLst>
              <a:ext uri="{FF2B5EF4-FFF2-40B4-BE49-F238E27FC236}">
                <a16:creationId xmlns:a16="http://schemas.microsoft.com/office/drawing/2014/main" id="{4BA57AAE-3169-4A88-A0C6-F05B4313AB3F}"/>
              </a:ext>
            </a:extLst>
          </p:cNvPr>
          <p:cNvSpPr/>
          <p:nvPr/>
        </p:nvSpPr>
        <p:spPr>
          <a:xfrm>
            <a:off x="437186" y="3996278"/>
            <a:ext cx="1645960" cy="584775"/>
          </a:xfrm>
          <a:prstGeom prst="borderCallout2">
            <a:avLst>
              <a:gd name="adj1" fmla="val 50496"/>
              <a:gd name="adj2" fmla="val 100601"/>
              <a:gd name="adj3" fmla="val 52480"/>
              <a:gd name="adj4" fmla="val 125336"/>
              <a:gd name="adj5" fmla="val -69962"/>
              <a:gd name="adj6" fmla="val 124673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Variação ocorrida no Fator</a:t>
            </a:r>
            <a:endParaRPr lang="pt-BR" sz="1600" dirty="0"/>
          </a:p>
        </p:txBody>
      </p:sp>
      <p:sp>
        <p:nvSpPr>
          <p:cNvPr id="29" name="Texto Explicativo 2 33">
            <a:extLst>
              <a:ext uri="{FF2B5EF4-FFF2-40B4-BE49-F238E27FC236}">
                <a16:creationId xmlns:a16="http://schemas.microsoft.com/office/drawing/2014/main" id="{6254D5C3-3A33-421D-83D7-469DDB131DBC}"/>
              </a:ext>
            </a:extLst>
          </p:cNvPr>
          <p:cNvSpPr/>
          <p:nvPr/>
        </p:nvSpPr>
        <p:spPr>
          <a:xfrm>
            <a:off x="3608391" y="3996278"/>
            <a:ext cx="1839469" cy="584775"/>
          </a:xfrm>
          <a:prstGeom prst="borderCallout2">
            <a:avLst>
              <a:gd name="adj1" fmla="val 52762"/>
              <a:gd name="adj2" fmla="val -1651"/>
              <a:gd name="adj3" fmla="val 52480"/>
              <a:gd name="adj4" fmla="val -26834"/>
              <a:gd name="adj5" fmla="val -69962"/>
              <a:gd name="adj6" fmla="val -26692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Variação esperada no Fator</a:t>
            </a:r>
            <a:endParaRPr lang="pt-BR" sz="1600" dirty="0"/>
          </a:p>
        </p:txBody>
      </p:sp>
      <p:sp>
        <p:nvSpPr>
          <p:cNvPr id="30" name="Chave Direita 29">
            <a:extLst>
              <a:ext uri="{FF2B5EF4-FFF2-40B4-BE49-F238E27FC236}">
                <a16:creationId xmlns:a16="http://schemas.microsoft.com/office/drawing/2014/main" id="{00682D48-28B1-4921-BDC8-BB0A3AAF2F5D}"/>
              </a:ext>
            </a:extLst>
          </p:cNvPr>
          <p:cNvSpPr/>
          <p:nvPr/>
        </p:nvSpPr>
        <p:spPr>
          <a:xfrm rot="16200000">
            <a:off x="2664605" y="2125749"/>
            <a:ext cx="360040" cy="1006477"/>
          </a:xfrm>
          <a:prstGeom prst="rightBrace">
            <a:avLst/>
          </a:prstGeom>
          <a:ln w="28575">
            <a:solidFill>
              <a:srgbClr val="FF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670958A7-ED38-431C-9A23-2491FE4780E1}"/>
              </a:ext>
            </a:extLst>
          </p:cNvPr>
          <p:cNvSpPr txBox="1"/>
          <p:nvPr/>
        </p:nvSpPr>
        <p:spPr>
          <a:xfrm>
            <a:off x="2065711" y="1651824"/>
            <a:ext cx="1656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rgbClr val="FFCCFF"/>
                </a:solidFill>
              </a:rPr>
              <a:t>Variação não esperada!</a:t>
            </a:r>
          </a:p>
        </p:txBody>
      </p:sp>
    </p:spTree>
    <p:extLst>
      <p:ext uri="{BB962C8B-B14F-4D97-AF65-F5344CB8AC3E}">
        <p14:creationId xmlns:p14="http://schemas.microsoft.com/office/powerpoint/2010/main" val="106178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F9FCEDD-A063-476F-8175-E3079374A199}"/>
              </a:ext>
            </a:extLst>
          </p:cNvPr>
          <p:cNvSpPr txBox="1"/>
          <p:nvPr/>
        </p:nvSpPr>
        <p:spPr>
          <a:xfrm>
            <a:off x="232778" y="1555526"/>
            <a:ext cx="45701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CCFF"/>
                </a:solidFill>
              </a:rPr>
              <a:t>Exemplo</a:t>
            </a:r>
            <a:r>
              <a:rPr lang="en-US" sz="2800" b="1" dirty="0">
                <a:solidFill>
                  <a:srgbClr val="FFCCFF"/>
                </a:solidFill>
              </a:rPr>
              <a:t> 1 – Um </a:t>
            </a:r>
            <a:r>
              <a:rPr lang="en-US" sz="2800" b="1" dirty="0" err="1">
                <a:solidFill>
                  <a:srgbClr val="FFCCFF"/>
                </a:solidFill>
              </a:rPr>
              <a:t>único</a:t>
            </a:r>
            <a:r>
              <a:rPr lang="en-US" sz="2800" b="1" dirty="0">
                <a:solidFill>
                  <a:srgbClr val="FFCCFF"/>
                </a:solidFill>
              </a:rPr>
              <a:t> </a:t>
            </a:r>
            <a:r>
              <a:rPr lang="en-US" sz="2800" b="1" dirty="0" err="1">
                <a:solidFill>
                  <a:srgbClr val="FFCCFF"/>
                </a:solidFill>
              </a:rPr>
              <a:t>fator</a:t>
            </a:r>
            <a:r>
              <a:rPr lang="en-US" sz="2800" b="1" dirty="0">
                <a:solidFill>
                  <a:srgbClr val="FFCCFF"/>
                </a:solidFill>
              </a:rPr>
              <a:t> </a:t>
            </a:r>
            <a:endParaRPr lang="pt-BR" sz="2800" b="1" dirty="0">
              <a:solidFill>
                <a:srgbClr val="FFCCFF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B4A8F49-317D-4AF8-8783-1C67C3DE4468}"/>
              </a:ext>
            </a:extLst>
          </p:cNvPr>
          <p:cNvSpPr txBox="1"/>
          <p:nvPr/>
        </p:nvSpPr>
        <p:spPr>
          <a:xfrm>
            <a:off x="467544" y="2333281"/>
            <a:ext cx="764589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200" b="1" dirty="0">
                <a:solidFill>
                  <a:srgbClr val="99CCFF"/>
                </a:solidFill>
              </a:rPr>
              <a:t>Ações da Cia. A</a:t>
            </a:r>
          </a:p>
          <a:p>
            <a:pPr>
              <a:spcAft>
                <a:spcPts val="600"/>
              </a:spcAft>
            </a:pPr>
            <a:r>
              <a:rPr lang="pt-BR" sz="2200" b="1" dirty="0">
                <a:solidFill>
                  <a:srgbClr val="99CCFF"/>
                </a:solidFill>
              </a:rPr>
              <a:t>O fator considerado são as variações inesperadas no PIB.</a:t>
            </a:r>
          </a:p>
          <a:p>
            <a:pPr>
              <a:spcAft>
                <a:spcPts val="600"/>
              </a:spcAft>
            </a:pPr>
            <a:endParaRPr lang="pt-BR" sz="2200" dirty="0"/>
          </a:p>
          <a:p>
            <a:pPr>
              <a:spcAft>
                <a:spcPts val="600"/>
              </a:spcAft>
            </a:pPr>
            <a:r>
              <a:rPr lang="pt-BR" sz="2200" dirty="0"/>
              <a:t>Retorno esperado das ações: E</a:t>
            </a:r>
            <a:r>
              <a:rPr lang="pt-BR" sz="22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[R]= </a:t>
            </a:r>
            <a:r>
              <a:rPr lang="pt-BR" sz="2200" dirty="0"/>
              <a:t>12% a.a.</a:t>
            </a:r>
          </a:p>
          <a:p>
            <a:pPr>
              <a:spcAft>
                <a:spcPts val="600"/>
              </a:spcAft>
            </a:pPr>
            <a:r>
              <a:rPr lang="pt-BR" sz="22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Sensibilidade do retorno das ações a variações no PIB: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PIB</a:t>
            </a:r>
            <a:r>
              <a:rPr lang="pt-BR" sz="2200" dirty="0"/>
              <a:t> = 1,2</a:t>
            </a:r>
          </a:p>
          <a:p>
            <a:pPr>
              <a:spcAft>
                <a:spcPts val="600"/>
              </a:spcAft>
            </a:pPr>
            <a:r>
              <a:rPr lang="pt-BR" sz="2200" dirty="0"/>
              <a:t>Crescimento inesperado do PIB: 2% a.a.</a:t>
            </a:r>
          </a:p>
        </p:txBody>
      </p:sp>
      <p:grpSp>
        <p:nvGrpSpPr>
          <p:cNvPr id="20" name="Grupo 34">
            <a:extLst>
              <a:ext uri="{FF2B5EF4-FFF2-40B4-BE49-F238E27FC236}">
                <a16:creationId xmlns:a16="http://schemas.microsoft.com/office/drawing/2014/main" id="{41C57AFF-13E7-428B-BB2E-28DBD866E033}"/>
              </a:ext>
            </a:extLst>
          </p:cNvPr>
          <p:cNvGrpSpPr/>
          <p:nvPr/>
        </p:nvGrpSpPr>
        <p:grpSpPr>
          <a:xfrm>
            <a:off x="5580112" y="1551718"/>
            <a:ext cx="2733441" cy="584775"/>
            <a:chOff x="1763688" y="3717032"/>
            <a:chExt cx="2733441" cy="584775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601DFAEE-84E0-4F84-915E-9EF1B8D84D34}"/>
                </a:ext>
              </a:extLst>
            </p:cNvPr>
            <p:cNvSpPr/>
            <p:nvPr/>
          </p:nvSpPr>
          <p:spPr>
            <a:xfrm>
              <a:off x="1763688" y="3717032"/>
              <a:ext cx="273344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F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 </a:t>
              </a:r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lang="el-GR" sz="3200" dirty="0">
                  <a:solidFill>
                    <a:srgbClr val="FFC000"/>
                  </a:solidFill>
                  <a:latin typeface="Times New Roman"/>
                  <a:ea typeface="Times New Roman" pitchFamily="18" charset="0"/>
                  <a:cs typeface="Times New Roman"/>
                </a:rPr>
                <a:t>ε</a:t>
              </a:r>
              <a:endParaRPr lang="pt-BR" sz="3200" dirty="0">
                <a:solidFill>
                  <a:srgbClr val="FFC000"/>
                </a:solidFill>
              </a:endParaRPr>
            </a:p>
          </p:txBody>
        </p: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B89D512F-930D-411A-983C-192E0FC613C5}"/>
                </a:ext>
              </a:extLst>
            </p:cNvPr>
            <p:cNvCxnSpPr/>
            <p:nvPr/>
          </p:nvCxnSpPr>
          <p:spPr>
            <a:xfrm>
              <a:off x="2438038" y="3789040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tângulo 24">
            <a:extLst>
              <a:ext uri="{FF2B5EF4-FFF2-40B4-BE49-F238E27FC236}">
                <a16:creationId xmlns:a16="http://schemas.microsoft.com/office/drawing/2014/main" id="{5CB4AC3A-1525-475F-83EC-362BA4390378}"/>
              </a:ext>
            </a:extLst>
          </p:cNvPr>
          <p:cNvSpPr/>
          <p:nvPr/>
        </p:nvSpPr>
        <p:spPr>
          <a:xfrm>
            <a:off x="1289314" y="5234274"/>
            <a:ext cx="61590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 = 0,12 +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1,2 . 0,02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0,144             R= 14,4% a.a.</a:t>
            </a:r>
            <a:endParaRPr lang="pt-BR" sz="2400" dirty="0">
              <a:solidFill>
                <a:srgbClr val="FFC000"/>
              </a:solidFill>
            </a:endParaRP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F9313D3-9D7D-47D9-AF54-DFC8099F406F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052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F9FCEDD-A063-476F-8175-E3079374A199}"/>
              </a:ext>
            </a:extLst>
          </p:cNvPr>
          <p:cNvSpPr txBox="1"/>
          <p:nvPr/>
        </p:nvSpPr>
        <p:spPr>
          <a:xfrm>
            <a:off x="232778" y="1555526"/>
            <a:ext cx="45701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rgbClr val="FFCCFF"/>
                </a:solidFill>
              </a:rPr>
              <a:t>Exemplo</a:t>
            </a:r>
            <a:r>
              <a:rPr lang="en-US" sz="2800" b="1" dirty="0">
                <a:solidFill>
                  <a:srgbClr val="FFCCFF"/>
                </a:solidFill>
              </a:rPr>
              <a:t> 2 – </a:t>
            </a:r>
            <a:r>
              <a:rPr lang="en-US" sz="2800" b="1" dirty="0" err="1">
                <a:solidFill>
                  <a:srgbClr val="FFCCFF"/>
                </a:solidFill>
              </a:rPr>
              <a:t>Dois</a:t>
            </a:r>
            <a:r>
              <a:rPr lang="en-US" sz="2800" b="1" dirty="0">
                <a:solidFill>
                  <a:srgbClr val="FFCCFF"/>
                </a:solidFill>
              </a:rPr>
              <a:t> </a:t>
            </a:r>
            <a:r>
              <a:rPr lang="en-US" sz="2800" b="1" dirty="0" err="1">
                <a:solidFill>
                  <a:srgbClr val="FFCCFF"/>
                </a:solidFill>
              </a:rPr>
              <a:t>fatores</a:t>
            </a:r>
            <a:r>
              <a:rPr lang="en-US" sz="2800" b="1" dirty="0">
                <a:solidFill>
                  <a:srgbClr val="FFCCFF"/>
                </a:solidFill>
              </a:rPr>
              <a:t> </a:t>
            </a:r>
            <a:endParaRPr lang="pt-BR" sz="2800" b="1" dirty="0">
              <a:solidFill>
                <a:srgbClr val="FFCCFF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B4A8F49-317D-4AF8-8783-1C67C3DE4468}"/>
              </a:ext>
            </a:extLst>
          </p:cNvPr>
          <p:cNvSpPr txBox="1"/>
          <p:nvPr/>
        </p:nvSpPr>
        <p:spPr>
          <a:xfrm>
            <a:off x="467544" y="2333281"/>
            <a:ext cx="7645893" cy="3123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200" b="1" dirty="0">
                <a:solidFill>
                  <a:srgbClr val="99CCFF"/>
                </a:solidFill>
              </a:rPr>
              <a:t>Ações da Cia. A</a:t>
            </a:r>
          </a:p>
          <a:p>
            <a:pPr>
              <a:spcAft>
                <a:spcPts val="600"/>
              </a:spcAft>
            </a:pPr>
            <a:r>
              <a:rPr lang="pt-BR" sz="2200" b="1" dirty="0">
                <a:solidFill>
                  <a:srgbClr val="99CCFF"/>
                </a:solidFill>
              </a:rPr>
              <a:t>Os fatores considerados são: </a:t>
            </a:r>
          </a:p>
          <a:p>
            <a:pPr>
              <a:spcAft>
                <a:spcPts val="600"/>
              </a:spcAft>
            </a:pPr>
            <a:endParaRPr lang="pt-BR" sz="1200" dirty="0"/>
          </a:p>
          <a:p>
            <a:r>
              <a:rPr lang="pt-BR" sz="2000" dirty="0"/>
              <a:t>Retorno esperado das ações: E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[R]= </a:t>
            </a:r>
            <a:r>
              <a:rPr lang="pt-BR" sz="2000" dirty="0"/>
              <a:t>12% a.a.</a:t>
            </a:r>
          </a:p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Sensibilidade do retorno das ações a variações no PIB: 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PIB</a:t>
            </a:r>
            <a:r>
              <a:rPr lang="pt-BR" sz="2000" dirty="0"/>
              <a:t> = 1,2</a:t>
            </a:r>
          </a:p>
          <a:p>
            <a:r>
              <a:rPr lang="pt-BR" sz="2000" dirty="0"/>
              <a:t>Crescimento inesperado do PIB: 2% a.a.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</a:p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Sensibilidade do retorno das ações a variações nos juros: 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pt-BR" sz="2000" dirty="0"/>
              <a:t> = 1,5</a:t>
            </a:r>
          </a:p>
          <a:p>
            <a:r>
              <a:rPr lang="pt-BR" sz="2000" dirty="0"/>
              <a:t>Crescimento inesperado dos Juros: 3% a.a.</a:t>
            </a:r>
          </a:p>
          <a:p>
            <a:endParaRPr lang="pt-BR" sz="2200" dirty="0"/>
          </a:p>
        </p:txBody>
      </p:sp>
      <p:grpSp>
        <p:nvGrpSpPr>
          <p:cNvPr id="20" name="Grupo 34">
            <a:extLst>
              <a:ext uri="{FF2B5EF4-FFF2-40B4-BE49-F238E27FC236}">
                <a16:creationId xmlns:a16="http://schemas.microsoft.com/office/drawing/2014/main" id="{41C57AFF-13E7-428B-BB2E-28DBD866E033}"/>
              </a:ext>
            </a:extLst>
          </p:cNvPr>
          <p:cNvGrpSpPr/>
          <p:nvPr/>
        </p:nvGrpSpPr>
        <p:grpSpPr>
          <a:xfrm>
            <a:off x="4802884" y="1531760"/>
            <a:ext cx="3911648" cy="584775"/>
            <a:chOff x="1763688" y="3717032"/>
            <a:chExt cx="3911648" cy="584775"/>
          </a:xfrm>
        </p:grpSpPr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601DFAEE-84E0-4F84-915E-9EF1B8D84D34}"/>
                </a:ext>
              </a:extLst>
            </p:cNvPr>
            <p:cNvSpPr/>
            <p:nvPr/>
          </p:nvSpPr>
          <p:spPr>
            <a:xfrm>
              <a:off x="1763688" y="3717032"/>
              <a:ext cx="3911648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F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 </a:t>
              </a:r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F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 </a:t>
              </a:r>
              <a:r>
                <a:rPr lang="el-GR" sz="3200" dirty="0">
                  <a:solidFill>
                    <a:srgbClr val="FFC000"/>
                  </a:solidFill>
                  <a:latin typeface="Times New Roman"/>
                  <a:ea typeface="Times New Roman" pitchFamily="18" charset="0"/>
                  <a:cs typeface="Times New Roman"/>
                </a:rPr>
                <a:t>ε</a:t>
              </a:r>
              <a:endParaRPr lang="pt-BR" sz="3200" dirty="0">
                <a:solidFill>
                  <a:srgbClr val="FFC000"/>
                </a:solidFill>
              </a:endParaRPr>
            </a:p>
          </p:txBody>
        </p:sp>
        <p:cxnSp>
          <p:nvCxnSpPr>
            <p:cNvPr id="22" name="Conector reto 21">
              <a:extLst>
                <a:ext uri="{FF2B5EF4-FFF2-40B4-BE49-F238E27FC236}">
                  <a16:creationId xmlns:a16="http://schemas.microsoft.com/office/drawing/2014/main" id="{B89D512F-930D-411A-983C-192E0FC613C5}"/>
                </a:ext>
              </a:extLst>
            </p:cNvPr>
            <p:cNvCxnSpPr/>
            <p:nvPr/>
          </p:nvCxnSpPr>
          <p:spPr>
            <a:xfrm>
              <a:off x="2438038" y="3789040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tângulo 24">
            <a:extLst>
              <a:ext uri="{FF2B5EF4-FFF2-40B4-BE49-F238E27FC236}">
                <a16:creationId xmlns:a16="http://schemas.microsoft.com/office/drawing/2014/main" id="{5CB4AC3A-1525-475F-83EC-362BA4390378}"/>
              </a:ext>
            </a:extLst>
          </p:cNvPr>
          <p:cNvSpPr/>
          <p:nvPr/>
        </p:nvSpPr>
        <p:spPr>
          <a:xfrm>
            <a:off x="1153405" y="5359930"/>
            <a:ext cx="72523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 = 0,12 +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1,2 . 0,02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1,5 . 0,03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0,189        R= 18,9% a.a.</a:t>
            </a:r>
            <a:endParaRPr lang="pt-BR" sz="2400" dirty="0">
              <a:solidFill>
                <a:srgbClr val="FFC000"/>
              </a:solidFill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CFB94D5B-851F-422B-B26F-9FFA3B622B9A}"/>
              </a:ext>
            </a:extLst>
          </p:cNvPr>
          <p:cNvSpPr txBox="1"/>
          <p:nvPr/>
        </p:nvSpPr>
        <p:spPr>
          <a:xfrm>
            <a:off x="4779558" y="2539766"/>
            <a:ext cx="4040914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200" b="1" dirty="0">
                <a:solidFill>
                  <a:srgbClr val="99CCFF"/>
                </a:solidFill>
              </a:rPr>
              <a:t>Variações inesperadas no PIB.</a:t>
            </a:r>
          </a:p>
          <a:p>
            <a:pPr>
              <a:spcAft>
                <a:spcPts val="600"/>
              </a:spcAft>
            </a:pPr>
            <a:r>
              <a:rPr lang="pt-BR" sz="2200" b="1" dirty="0">
                <a:solidFill>
                  <a:srgbClr val="99CCFF"/>
                </a:solidFill>
              </a:rPr>
              <a:t>Variações inesperadas nos Juros.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7DC5FCCA-9836-4323-9C4A-8E0C7825AF90}"/>
              </a:ext>
            </a:extLst>
          </p:cNvPr>
          <p:cNvCxnSpPr/>
          <p:nvPr/>
        </p:nvCxnSpPr>
        <p:spPr>
          <a:xfrm flipV="1">
            <a:off x="3995936" y="2780928"/>
            <a:ext cx="783622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1F90EC6D-A4A9-4EAA-8E07-6AC2516714A9}"/>
              </a:ext>
            </a:extLst>
          </p:cNvPr>
          <p:cNvCxnSpPr>
            <a:cxnSpLocks/>
          </p:cNvCxnSpPr>
          <p:nvPr/>
        </p:nvCxnSpPr>
        <p:spPr>
          <a:xfrm flipH="1" flipV="1">
            <a:off x="3995936" y="3011302"/>
            <a:ext cx="783622" cy="21602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E2226028-408B-46EC-AC9F-2A53159E417A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250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C91D3BB-52BB-4CFA-9809-98CBF5E2B264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1235EF0-BBE3-4344-90F6-F3FDA386D3F6}"/>
              </a:ext>
            </a:extLst>
          </p:cNvPr>
          <p:cNvSpPr/>
          <p:nvPr/>
        </p:nvSpPr>
        <p:spPr>
          <a:xfrm>
            <a:off x="1298038" y="2914098"/>
            <a:ext cx="66303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 = </a:t>
            </a:r>
            <a:r>
              <a:rPr lang="pt-BR" sz="32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32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RF</a:t>
            </a:r>
            <a:r>
              <a:rPr lang="pt-BR" sz="32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32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32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pt-BR" sz="32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RPF</a:t>
            </a:r>
            <a:r>
              <a:rPr lang="pt-BR" sz="32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pt-BR" sz="32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32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32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32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RPF</a:t>
            </a:r>
            <a:r>
              <a:rPr lang="pt-BR" sz="32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32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+...+</a:t>
            </a:r>
            <a:r>
              <a:rPr lang="pt-BR" sz="32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</a:t>
            </a:r>
            <a:r>
              <a:rPr lang="pt-BR" sz="32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sz="32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3200" dirty="0" err="1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RPF</a:t>
            </a:r>
            <a:r>
              <a:rPr lang="pt-BR" sz="3200" baseline="-30000" dirty="0" err="1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endParaRPr lang="pt-BR" sz="3200" dirty="0">
              <a:solidFill>
                <a:srgbClr val="FFC000"/>
              </a:solidFill>
            </a:endParaRPr>
          </a:p>
        </p:txBody>
      </p:sp>
      <p:sp>
        <p:nvSpPr>
          <p:cNvPr id="19" name="Chave esquerda 28">
            <a:extLst>
              <a:ext uri="{FF2B5EF4-FFF2-40B4-BE49-F238E27FC236}">
                <a16:creationId xmlns:a16="http://schemas.microsoft.com/office/drawing/2014/main" id="{D94E9FBB-6868-4313-885A-6ED713E4511A}"/>
              </a:ext>
            </a:extLst>
          </p:cNvPr>
          <p:cNvSpPr/>
          <p:nvPr/>
        </p:nvSpPr>
        <p:spPr>
          <a:xfrm rot="5400000">
            <a:off x="5112060" y="328610"/>
            <a:ext cx="360041" cy="4752530"/>
          </a:xfrm>
          <a:prstGeom prst="leftBrace">
            <a:avLst>
              <a:gd name="adj1" fmla="val 8333"/>
              <a:gd name="adj2" fmla="val 49750"/>
            </a:avLst>
          </a:prstGeom>
          <a:ln w="28575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CCFF"/>
              </a:solidFill>
            </a:endParaRPr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0F98440A-82A8-4C94-9E86-BDA443249320}"/>
              </a:ext>
            </a:extLst>
          </p:cNvPr>
          <p:cNvSpPr/>
          <p:nvPr/>
        </p:nvSpPr>
        <p:spPr>
          <a:xfrm>
            <a:off x="3456573" y="1679016"/>
            <a:ext cx="3600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85000"/>
                  </a:schemeClr>
                </a:solidFill>
                <a:latin typeface="Bell MT" pitchFamily="18" charset="0"/>
              </a:rPr>
              <a:t>Prêmios pelo risco associados a n fatores de risco sistemático</a:t>
            </a:r>
            <a:endParaRPr lang="pt-BR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21" name="Texto Explicativo 2 32">
            <a:extLst>
              <a:ext uri="{FF2B5EF4-FFF2-40B4-BE49-F238E27FC236}">
                <a16:creationId xmlns:a16="http://schemas.microsoft.com/office/drawing/2014/main" id="{60969B9B-B46A-40DF-BB7D-F4AE710EB78B}"/>
              </a:ext>
            </a:extLst>
          </p:cNvPr>
          <p:cNvSpPr/>
          <p:nvPr/>
        </p:nvSpPr>
        <p:spPr>
          <a:xfrm>
            <a:off x="4995740" y="3881794"/>
            <a:ext cx="2064883" cy="824221"/>
          </a:xfrm>
          <a:prstGeom prst="borderCallout2">
            <a:avLst>
              <a:gd name="adj1" fmla="val 50496"/>
              <a:gd name="adj2" fmla="val -2497"/>
              <a:gd name="adj3" fmla="val 49835"/>
              <a:gd name="adj4" fmla="val -30284"/>
              <a:gd name="adj5" fmla="val -46499"/>
              <a:gd name="adj6" fmla="val -63901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Prêmio pelo risco associado ao Fator 1</a:t>
            </a:r>
            <a:endParaRPr lang="pt-BR" sz="1600" dirty="0"/>
          </a:p>
        </p:txBody>
      </p:sp>
      <p:sp>
        <p:nvSpPr>
          <p:cNvPr id="22" name="Texto Explicativo 2 33">
            <a:extLst>
              <a:ext uri="{FF2B5EF4-FFF2-40B4-BE49-F238E27FC236}">
                <a16:creationId xmlns:a16="http://schemas.microsoft.com/office/drawing/2014/main" id="{3255CBEB-825E-47EE-BFA3-B44F7F866542}"/>
              </a:ext>
            </a:extLst>
          </p:cNvPr>
          <p:cNvSpPr/>
          <p:nvPr/>
        </p:nvSpPr>
        <p:spPr>
          <a:xfrm>
            <a:off x="4618924" y="4940161"/>
            <a:ext cx="2438048" cy="984983"/>
          </a:xfrm>
          <a:prstGeom prst="borderCallout2">
            <a:avLst>
              <a:gd name="adj1" fmla="val 49150"/>
              <a:gd name="adj2" fmla="val -2676"/>
              <a:gd name="adj3" fmla="val -1337"/>
              <a:gd name="adj4" fmla="val -32840"/>
              <a:gd name="adj5" fmla="val -135463"/>
              <a:gd name="adj6" fmla="val -61344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Sensibilidade do retorno da ação ao prêmio pelo risco do Fator 1</a:t>
            </a:r>
            <a:endParaRPr lang="pt-BR" sz="1600" dirty="0"/>
          </a:p>
        </p:txBody>
      </p:sp>
      <p:sp>
        <p:nvSpPr>
          <p:cNvPr id="14" name="Texto Explicativo 2 32">
            <a:extLst>
              <a:ext uri="{FF2B5EF4-FFF2-40B4-BE49-F238E27FC236}">
                <a16:creationId xmlns:a16="http://schemas.microsoft.com/office/drawing/2014/main" id="{A49E2DD5-FFEA-4036-BE82-285225C2FB3D}"/>
              </a:ext>
            </a:extLst>
          </p:cNvPr>
          <p:cNvSpPr/>
          <p:nvPr/>
        </p:nvSpPr>
        <p:spPr>
          <a:xfrm>
            <a:off x="1883373" y="5314443"/>
            <a:ext cx="2064883" cy="824221"/>
          </a:xfrm>
          <a:prstGeom prst="borderCallout2">
            <a:avLst>
              <a:gd name="adj1" fmla="val -5778"/>
              <a:gd name="adj2" fmla="val 50129"/>
              <a:gd name="adj3" fmla="val -73969"/>
              <a:gd name="adj4" fmla="val 28761"/>
              <a:gd name="adj5" fmla="val -215323"/>
              <a:gd name="adj6" fmla="val 14398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Retorno do ativo livre de risco na economia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9810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041D7C7B-66E2-48AD-8B94-3188BE0B6688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1D3EABA-A117-4E53-95AE-5EE850E262E2}"/>
              </a:ext>
            </a:extLst>
          </p:cNvPr>
          <p:cNvSpPr txBox="1"/>
          <p:nvPr/>
        </p:nvSpPr>
        <p:spPr>
          <a:xfrm>
            <a:off x="1093912" y="2204864"/>
            <a:ext cx="5904656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CCFF"/>
                </a:solidFill>
              </a:rPr>
              <a:t>Por que o </a:t>
            </a:r>
            <a:r>
              <a:rPr lang="en-US" sz="2800" b="1" dirty="0" err="1">
                <a:solidFill>
                  <a:srgbClr val="FFCCFF"/>
                </a:solidFill>
              </a:rPr>
              <a:t>nome</a:t>
            </a:r>
            <a:r>
              <a:rPr lang="en-US" sz="2800" b="1" dirty="0">
                <a:solidFill>
                  <a:srgbClr val="FFCCFF"/>
                </a:solidFill>
              </a:rPr>
              <a:t> “</a:t>
            </a:r>
            <a:r>
              <a:rPr lang="en-US" sz="2800" b="1" dirty="0" err="1">
                <a:solidFill>
                  <a:srgbClr val="FFCCFF"/>
                </a:solidFill>
              </a:rPr>
              <a:t>arbitragem</a:t>
            </a:r>
            <a:r>
              <a:rPr lang="en-US" sz="2800" b="1" dirty="0">
                <a:solidFill>
                  <a:srgbClr val="FFCCFF"/>
                </a:solidFill>
              </a:rPr>
              <a:t>”?</a:t>
            </a:r>
          </a:p>
          <a:p>
            <a:endParaRPr lang="en-US" sz="2800" b="1" dirty="0">
              <a:solidFill>
                <a:srgbClr val="FFCCFF"/>
              </a:solidFill>
            </a:endParaRPr>
          </a:p>
          <a:p>
            <a:r>
              <a:rPr lang="en-US" sz="2800" b="1" dirty="0">
                <a:solidFill>
                  <a:srgbClr val="FFCCFF"/>
                </a:solidFill>
              </a:rPr>
              <a:t>O que é </a:t>
            </a:r>
            <a:r>
              <a:rPr lang="en-US" sz="2800" b="1" dirty="0" err="1">
                <a:solidFill>
                  <a:srgbClr val="FFCCFF"/>
                </a:solidFill>
              </a:rPr>
              <a:t>arbitragem</a:t>
            </a:r>
            <a:r>
              <a:rPr lang="en-US" sz="2800" b="1" dirty="0">
                <a:solidFill>
                  <a:srgbClr val="FFCCFF"/>
                </a:solidFill>
              </a:rPr>
              <a:t>? </a:t>
            </a:r>
            <a:endParaRPr lang="pt-BR" sz="2800" b="1" dirty="0">
              <a:solidFill>
                <a:srgbClr val="FFCCFF"/>
              </a:solidFill>
            </a:endParaRPr>
          </a:p>
        </p:txBody>
      </p:sp>
      <p:pic>
        <p:nvPicPr>
          <p:cNvPr id="23" name="Gráfico 22" descr="Pessoa confusa">
            <a:extLst>
              <a:ext uri="{FF2B5EF4-FFF2-40B4-BE49-F238E27FC236}">
                <a16:creationId xmlns:a16="http://schemas.microsoft.com/office/drawing/2014/main" id="{DBFF8FF0-7597-4187-95B6-7BF2A4616C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96136" y="3068960"/>
            <a:ext cx="1745035" cy="1745035"/>
          </a:xfrm>
          <a:prstGeom prst="rect">
            <a:avLst/>
          </a:prstGeom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3B85093F-2FC6-47D7-BDCC-7EA1C86EBDFC}"/>
              </a:ext>
            </a:extLst>
          </p:cNvPr>
          <p:cNvSpPr txBox="1"/>
          <p:nvPr/>
        </p:nvSpPr>
        <p:spPr>
          <a:xfrm>
            <a:off x="6894820" y="2207328"/>
            <a:ext cx="72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732279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4FEA79E9-6074-4D63-A1ED-4736E9CF9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819464"/>
              </p:ext>
            </p:extLst>
          </p:nvPr>
        </p:nvGraphicFramePr>
        <p:xfrm>
          <a:off x="1391816" y="2221577"/>
          <a:ext cx="6360368" cy="143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092">
                  <a:extLst>
                    <a:ext uri="{9D8B030D-6E8A-4147-A177-3AD203B41FA5}">
                      <a16:colId xmlns:a16="http://schemas.microsoft.com/office/drawing/2014/main" val="2819563529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2999312196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3024835389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3651644657"/>
                    </a:ext>
                  </a:extLst>
                </a:gridCol>
              </a:tblGrid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E[R]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</a:t>
                      </a:r>
                      <a:r>
                        <a:rPr lang="pt-BR" sz="20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1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</a:t>
                      </a:r>
                      <a:r>
                        <a:rPr lang="pt-BR" sz="20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3276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10%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2597914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12%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5514394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AE3F2556-4534-4612-855C-CDE0EA885FB6}"/>
              </a:ext>
            </a:extLst>
          </p:cNvPr>
          <p:cNvSpPr txBox="1"/>
          <p:nvPr/>
        </p:nvSpPr>
        <p:spPr>
          <a:xfrm>
            <a:off x="2447250" y="4693879"/>
            <a:ext cx="4572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 = </a:t>
            </a:r>
            <a:r>
              <a:rPr lang="pt-BR" sz="28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8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RF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8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8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pt-BR" sz="28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RPF</a:t>
            </a:r>
            <a:r>
              <a:rPr lang="pt-BR" sz="28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pt-BR" sz="28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8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8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28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RPF</a:t>
            </a:r>
            <a:r>
              <a:rPr lang="pt-BR" sz="28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28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pt-BR" sz="2800" dirty="0"/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D29BF9D7-26CD-49DB-BC28-8E47EC1D014A}"/>
              </a:ext>
            </a:extLst>
          </p:cNvPr>
          <p:cNvSpPr txBox="1"/>
          <p:nvPr/>
        </p:nvSpPr>
        <p:spPr>
          <a:xfrm>
            <a:off x="1264230" y="1420862"/>
            <a:ext cx="2366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Um exemplo: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B70DEE8-AF2E-42F8-9E99-EC60346590CB}"/>
              </a:ext>
            </a:extLst>
          </p:cNvPr>
          <p:cNvSpPr txBox="1"/>
          <p:nvPr/>
        </p:nvSpPr>
        <p:spPr>
          <a:xfrm>
            <a:off x="1475656" y="3795571"/>
            <a:ext cx="2366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RF </a:t>
            </a:r>
            <a:r>
              <a:rPr lang="pt-BR" sz="2400" dirty="0"/>
              <a:t>= 3% a.a.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04B7153-8C8A-4BB9-8638-F01B09377AD3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835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4FEA79E9-6074-4D63-A1ED-4736E9CF9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141361"/>
              </p:ext>
            </p:extLst>
          </p:nvPr>
        </p:nvGraphicFramePr>
        <p:xfrm>
          <a:off x="1391816" y="1660576"/>
          <a:ext cx="6360368" cy="1439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092">
                  <a:extLst>
                    <a:ext uri="{9D8B030D-6E8A-4147-A177-3AD203B41FA5}">
                      <a16:colId xmlns:a16="http://schemas.microsoft.com/office/drawing/2014/main" val="2819563529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2999312196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3024835389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3651644657"/>
                    </a:ext>
                  </a:extLst>
                </a:gridCol>
              </a:tblGrid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E[R]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</a:t>
                      </a:r>
                      <a:r>
                        <a:rPr lang="pt-BR" sz="20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1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</a:t>
                      </a:r>
                      <a:r>
                        <a:rPr lang="pt-BR" sz="20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3276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10%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2597914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12%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5514394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AE3F2556-4534-4612-855C-CDE0EA885FB6}"/>
              </a:ext>
            </a:extLst>
          </p:cNvPr>
          <p:cNvSpPr txBox="1"/>
          <p:nvPr/>
        </p:nvSpPr>
        <p:spPr>
          <a:xfrm>
            <a:off x="1392288" y="3957960"/>
            <a:ext cx="70681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	0,10 =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0,03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0,8 . RPF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0,6 . RPF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	0,12 =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0,03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1,0 . RPF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0,6 . RPF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pt-BR" sz="2000" dirty="0"/>
          </a:p>
          <a:p>
            <a:endParaRPr lang="pt-BR" sz="2000" dirty="0"/>
          </a:p>
          <a:p>
            <a:r>
              <a:rPr lang="pt-BR" sz="2000" dirty="0"/>
              <a:t>Resolvendo o sistema:</a:t>
            </a:r>
          </a:p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				RPF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0,095 = 9,5%</a:t>
            </a:r>
          </a:p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				RPF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-0,01 = -1,0%</a:t>
            </a:r>
            <a:endParaRPr lang="pt-BR" sz="24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B70DEE8-AF2E-42F8-9E99-EC60346590CB}"/>
              </a:ext>
            </a:extLst>
          </p:cNvPr>
          <p:cNvSpPr txBox="1"/>
          <p:nvPr/>
        </p:nvSpPr>
        <p:spPr>
          <a:xfrm>
            <a:off x="1475656" y="3234570"/>
            <a:ext cx="2366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RF </a:t>
            </a:r>
            <a:r>
              <a:rPr lang="pt-BR" sz="2000" dirty="0"/>
              <a:t>= 3% a.a.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04B7153-8C8A-4BB9-8638-F01B09377AD3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7339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4FEA79E9-6074-4D63-A1ED-4736E9CF9C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031563"/>
              </p:ext>
            </p:extLst>
          </p:nvPr>
        </p:nvGraphicFramePr>
        <p:xfrm>
          <a:off x="1391816" y="1660576"/>
          <a:ext cx="6360368" cy="191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092">
                  <a:extLst>
                    <a:ext uri="{9D8B030D-6E8A-4147-A177-3AD203B41FA5}">
                      <a16:colId xmlns:a16="http://schemas.microsoft.com/office/drawing/2014/main" val="2819563529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2999312196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3024835389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3651644657"/>
                    </a:ext>
                  </a:extLst>
                </a:gridCol>
              </a:tblGrid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E[R]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</a:t>
                      </a:r>
                      <a:r>
                        <a:rPr lang="pt-BR" sz="20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1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</a:t>
                      </a:r>
                      <a:r>
                        <a:rPr lang="pt-BR" sz="20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93276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10%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2597914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12%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5514394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14%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657412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AE3F2556-4534-4612-855C-CDE0EA885FB6}"/>
              </a:ext>
            </a:extLst>
          </p:cNvPr>
          <p:cNvSpPr txBox="1"/>
          <p:nvPr/>
        </p:nvSpPr>
        <p:spPr>
          <a:xfrm>
            <a:off x="1391816" y="4299175"/>
            <a:ext cx="706814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	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0,03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0,9 . RPF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0,55 . RPF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2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0,03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,9 . 0,095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0,55 . (-0,01)</a:t>
            </a:r>
          </a:p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	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pt-BR" sz="2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0,11 = 11,0% a.a.</a:t>
            </a:r>
            <a:endParaRPr lang="pt-BR" sz="2000" dirty="0"/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0B70DEE8-AF2E-42F8-9E99-EC60346590CB}"/>
              </a:ext>
            </a:extLst>
          </p:cNvPr>
          <p:cNvSpPr txBox="1"/>
          <p:nvPr/>
        </p:nvSpPr>
        <p:spPr>
          <a:xfrm>
            <a:off x="1547664" y="3687678"/>
            <a:ext cx="2366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0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RF </a:t>
            </a:r>
            <a:r>
              <a:rPr lang="pt-BR" sz="2000" dirty="0"/>
              <a:t>= 3% a.a.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04B7153-8C8A-4BB9-8638-F01B09377AD3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6989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04B7153-8C8A-4BB9-8638-F01B09377AD3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679B81C8-995B-451F-8C30-CBF8C7F0A8AB}"/>
              </a:ext>
            </a:extLst>
          </p:cNvPr>
          <p:cNvSpPr txBox="1"/>
          <p:nvPr/>
        </p:nvSpPr>
        <p:spPr>
          <a:xfrm>
            <a:off x="1259632" y="1953400"/>
            <a:ext cx="2232248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11,0% a.a. </a:t>
            </a:r>
          </a:p>
          <a:p>
            <a:pPr>
              <a:spcAft>
                <a:spcPts val="600"/>
              </a:spcAft>
            </a:pP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14,0% a.a.</a:t>
            </a:r>
            <a:endParaRPr lang="pt-BR" sz="2400" b="1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6194837-BC54-4EBC-9636-DA7023CDFFBB}"/>
              </a:ext>
            </a:extLst>
          </p:cNvPr>
          <p:cNvSpPr txBox="1"/>
          <p:nvPr/>
        </p:nvSpPr>
        <p:spPr>
          <a:xfrm>
            <a:off x="4275485" y="1953399"/>
            <a:ext cx="3608883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b="1" dirty="0">
                <a:solidFill>
                  <a:srgbClr val="00FFCC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Previsto pelo modelo </a:t>
            </a:r>
          </a:p>
          <a:p>
            <a:pPr>
              <a:spcAft>
                <a:spcPts val="600"/>
              </a:spcAft>
            </a:pPr>
            <a:r>
              <a:rPr lang="pt-BR" sz="2400" b="1" dirty="0">
                <a:solidFill>
                  <a:srgbClr val="FFC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Expectativa do mercado</a:t>
            </a:r>
            <a:endParaRPr lang="pt-BR" sz="2400" b="1" dirty="0">
              <a:solidFill>
                <a:srgbClr val="FFC000"/>
              </a:solidFill>
            </a:endParaRPr>
          </a:p>
        </p:txBody>
      </p: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585D84DF-D8CA-4908-9863-B8CCC56A7E38}"/>
              </a:ext>
            </a:extLst>
          </p:cNvPr>
          <p:cNvCxnSpPr/>
          <p:nvPr/>
        </p:nvCxnSpPr>
        <p:spPr>
          <a:xfrm>
            <a:off x="3491880" y="2204864"/>
            <a:ext cx="658296" cy="0"/>
          </a:xfrm>
          <a:prstGeom prst="line">
            <a:avLst/>
          </a:prstGeom>
          <a:ln w="38100">
            <a:solidFill>
              <a:srgbClr val="66FF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B73E8E4-494A-4528-9A5B-D92438B483CA}"/>
              </a:ext>
            </a:extLst>
          </p:cNvPr>
          <p:cNvCxnSpPr/>
          <p:nvPr/>
        </p:nvCxnSpPr>
        <p:spPr>
          <a:xfrm>
            <a:off x="3491880" y="2636912"/>
            <a:ext cx="658296" cy="0"/>
          </a:xfrm>
          <a:prstGeom prst="lin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CB7D4BA-4EBC-45CD-9E28-75D9B8BAEC4B}"/>
              </a:ext>
            </a:extLst>
          </p:cNvPr>
          <p:cNvSpPr txBox="1"/>
          <p:nvPr/>
        </p:nvSpPr>
        <p:spPr>
          <a:xfrm>
            <a:off x="2051720" y="34290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$11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B132C1B0-51C6-44BE-80C9-20E0DADD3B95}"/>
              </a:ext>
            </a:extLst>
          </p:cNvPr>
          <p:cNvSpPr txBox="1"/>
          <p:nvPr/>
        </p:nvSpPr>
        <p:spPr>
          <a:xfrm>
            <a:off x="1965114" y="3878146"/>
            <a:ext cx="82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$100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2D49131-F26B-4E98-A098-08F76DE2ED0B}"/>
              </a:ext>
            </a:extLst>
          </p:cNvPr>
          <p:cNvSpPr txBox="1"/>
          <p:nvPr/>
        </p:nvSpPr>
        <p:spPr>
          <a:xfrm>
            <a:off x="3002064" y="3612884"/>
            <a:ext cx="1857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= 11,0% </a:t>
            </a:r>
            <a:endParaRPr lang="pt-BR" sz="2400" dirty="0"/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6CD96E6A-3811-40A1-B655-0A8233575D0B}"/>
              </a:ext>
            </a:extLst>
          </p:cNvPr>
          <p:cNvCxnSpPr/>
          <p:nvPr/>
        </p:nvCxnSpPr>
        <p:spPr>
          <a:xfrm>
            <a:off x="1849936" y="386523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349605C-207E-42AE-BAB7-4B48472A0162}"/>
              </a:ext>
            </a:extLst>
          </p:cNvPr>
          <p:cNvSpPr txBox="1"/>
          <p:nvPr/>
        </p:nvSpPr>
        <p:spPr>
          <a:xfrm>
            <a:off x="5299558" y="3429000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/>
              <a:t>$11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118D47B3-BC5E-4430-934E-438FBD28C378}"/>
              </a:ext>
            </a:extLst>
          </p:cNvPr>
          <p:cNvSpPr txBox="1"/>
          <p:nvPr/>
        </p:nvSpPr>
        <p:spPr>
          <a:xfrm>
            <a:off x="5212952" y="3878146"/>
            <a:ext cx="82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/>
              <a:t>$100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93B46FF-1F18-4216-8425-751CFDF6575F}"/>
              </a:ext>
            </a:extLst>
          </p:cNvPr>
          <p:cNvSpPr txBox="1"/>
          <p:nvPr/>
        </p:nvSpPr>
        <p:spPr>
          <a:xfrm>
            <a:off x="6249902" y="3612884"/>
            <a:ext cx="18579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= 14,0% </a:t>
            </a:r>
            <a:endParaRPr lang="pt-BR" sz="2400" dirty="0"/>
          </a:p>
        </p:txBody>
      </p: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72129059-AB2D-489E-B07A-C699E20A4736}"/>
              </a:ext>
            </a:extLst>
          </p:cNvPr>
          <p:cNvCxnSpPr/>
          <p:nvPr/>
        </p:nvCxnSpPr>
        <p:spPr>
          <a:xfrm>
            <a:off x="5097774" y="3865232"/>
            <a:ext cx="115212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Agrupar 35">
            <a:extLst>
              <a:ext uri="{FF2B5EF4-FFF2-40B4-BE49-F238E27FC236}">
                <a16:creationId xmlns:a16="http://schemas.microsoft.com/office/drawing/2014/main" id="{996A8E83-C2D1-4B2C-A8D3-338834E3EABC}"/>
              </a:ext>
            </a:extLst>
          </p:cNvPr>
          <p:cNvGrpSpPr/>
          <p:nvPr/>
        </p:nvGrpSpPr>
        <p:grpSpPr>
          <a:xfrm rot="555326">
            <a:off x="5400573" y="3907808"/>
            <a:ext cx="576064" cy="576064"/>
            <a:chOff x="5443574" y="3903578"/>
            <a:chExt cx="576064" cy="576064"/>
          </a:xfrm>
        </p:grpSpPr>
        <p:cxnSp>
          <p:nvCxnSpPr>
            <p:cNvPr id="34" name="Conector reto 33">
              <a:extLst>
                <a:ext uri="{FF2B5EF4-FFF2-40B4-BE49-F238E27FC236}">
                  <a16:creationId xmlns:a16="http://schemas.microsoft.com/office/drawing/2014/main" id="{8CFE3857-7131-416F-A09C-A4C0EFCF429C}"/>
                </a:ext>
              </a:extLst>
            </p:cNvPr>
            <p:cNvCxnSpPr/>
            <p:nvPr/>
          </p:nvCxnSpPr>
          <p:spPr>
            <a:xfrm>
              <a:off x="5443574" y="3975586"/>
              <a:ext cx="576064" cy="432048"/>
            </a:xfrm>
            <a:prstGeom prst="line">
              <a:avLst/>
            </a:prstGeom>
            <a:ln w="28575">
              <a:solidFill>
                <a:srgbClr val="FF99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ector reto 34">
              <a:extLst>
                <a:ext uri="{FF2B5EF4-FFF2-40B4-BE49-F238E27FC236}">
                  <a16:creationId xmlns:a16="http://schemas.microsoft.com/office/drawing/2014/main" id="{C6762511-F274-4050-B381-766420CD8C6A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5443574" y="3975586"/>
              <a:ext cx="576064" cy="432048"/>
            </a:xfrm>
            <a:prstGeom prst="line">
              <a:avLst/>
            </a:prstGeom>
            <a:ln w="28575">
              <a:solidFill>
                <a:srgbClr val="FF99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DCB61736-DFCF-4259-8785-CB33474235E8}"/>
              </a:ext>
            </a:extLst>
          </p:cNvPr>
          <p:cNvSpPr txBox="1"/>
          <p:nvPr/>
        </p:nvSpPr>
        <p:spPr>
          <a:xfrm>
            <a:off x="4480385" y="4459963"/>
            <a:ext cx="1208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FFCCFF"/>
                </a:solidFill>
              </a:rPr>
              <a:t>$78,57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328D6B3A-3132-4F94-95CF-477656CDE8B7}"/>
              </a:ext>
            </a:extLst>
          </p:cNvPr>
          <p:cNvSpPr txBox="1"/>
          <p:nvPr/>
        </p:nvSpPr>
        <p:spPr>
          <a:xfrm>
            <a:off x="5299558" y="5085184"/>
            <a:ext cx="3448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Preço abaixo do valor justo.</a:t>
            </a:r>
          </a:p>
          <a:p>
            <a:r>
              <a:rPr lang="pt-BR" sz="2000" b="1" dirty="0">
                <a:solidFill>
                  <a:srgbClr val="FFCCFF"/>
                </a:solidFill>
              </a:rPr>
              <a:t>Está barato!</a:t>
            </a:r>
          </a:p>
        </p:txBody>
      </p:sp>
    </p:spTree>
    <p:extLst>
      <p:ext uri="{BB962C8B-B14F-4D97-AF65-F5344CB8AC3E}">
        <p14:creationId xmlns:p14="http://schemas.microsoft.com/office/powerpoint/2010/main" val="265883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54" name="Grupo 53"/>
          <p:cNvGrpSpPr/>
          <p:nvPr/>
        </p:nvGrpSpPr>
        <p:grpSpPr>
          <a:xfrm>
            <a:off x="251520" y="1959869"/>
            <a:ext cx="8640960" cy="3456384"/>
            <a:chOff x="251520" y="2132856"/>
            <a:chExt cx="8640960" cy="3456384"/>
          </a:xfrm>
        </p:grpSpPr>
        <p:sp>
          <p:nvSpPr>
            <p:cNvPr id="31" name="Texto Explicativo 1 30"/>
            <p:cNvSpPr/>
            <p:nvPr/>
          </p:nvSpPr>
          <p:spPr>
            <a:xfrm>
              <a:off x="6660232" y="2636912"/>
              <a:ext cx="1728192" cy="576064"/>
            </a:xfrm>
            <a:prstGeom prst="borderCallout1">
              <a:avLst>
                <a:gd name="adj1" fmla="val 58156"/>
                <a:gd name="adj2" fmla="val -5932"/>
                <a:gd name="adj3" fmla="val 161844"/>
                <a:gd name="adj4" fmla="val -71782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/>
                <a:t>Parte inesperada do retorno</a:t>
              </a:r>
            </a:p>
          </p:txBody>
        </p:sp>
        <p:sp>
          <p:nvSpPr>
            <p:cNvPr id="32" name="Texto Explicativo 1 31"/>
            <p:cNvSpPr/>
            <p:nvPr/>
          </p:nvSpPr>
          <p:spPr>
            <a:xfrm>
              <a:off x="899592" y="2708920"/>
              <a:ext cx="2082413" cy="390664"/>
            </a:xfrm>
            <a:prstGeom prst="borderCallout1">
              <a:avLst>
                <a:gd name="adj1" fmla="val 49581"/>
                <a:gd name="adj2" fmla="val 102699"/>
                <a:gd name="adj3" fmla="val 206785"/>
                <a:gd name="adj4" fmla="val 140102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/>
                <a:t>Retorno de uma ação</a:t>
              </a:r>
            </a:p>
          </p:txBody>
        </p:sp>
        <p:grpSp>
          <p:nvGrpSpPr>
            <p:cNvPr id="49" name="Grupo 48"/>
            <p:cNvGrpSpPr/>
            <p:nvPr/>
          </p:nvGrpSpPr>
          <p:grpSpPr>
            <a:xfrm>
              <a:off x="3825642" y="3429000"/>
              <a:ext cx="1492716" cy="523220"/>
              <a:chOff x="2780411" y="2666345"/>
              <a:chExt cx="1492716" cy="523220"/>
            </a:xfrm>
          </p:grpSpPr>
          <p:sp>
            <p:nvSpPr>
              <p:cNvPr id="27" name="Retângulo 26"/>
              <p:cNvSpPr/>
              <p:nvPr/>
            </p:nvSpPr>
            <p:spPr>
              <a:xfrm>
                <a:off x="2780411" y="2666345"/>
                <a:ext cx="149271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pt-BR" sz="2800" dirty="0">
                    <a:solidFill>
                      <a:srgbClr val="DAEEF3"/>
                    </a:solidFill>
                    <a:latin typeface="Calibri" pitchFamily="34" charset="0"/>
                    <a:ea typeface="Times New Roman" pitchFamily="18" charset="0"/>
                    <a:cs typeface="Times New Roman" pitchFamily="18" charset="0"/>
                  </a:rPr>
                  <a:t>R = R + U</a:t>
                </a:r>
                <a:endParaRPr lang="pt-BR" sz="2800" dirty="0"/>
              </a:p>
            </p:txBody>
          </p:sp>
          <p:cxnSp>
            <p:nvCxnSpPr>
              <p:cNvPr id="48" name="Conector reto 47"/>
              <p:cNvCxnSpPr/>
              <p:nvPr/>
            </p:nvCxnSpPr>
            <p:spPr>
              <a:xfrm>
                <a:off x="3419872" y="2780928"/>
                <a:ext cx="144016" cy="0"/>
              </a:xfrm>
              <a:prstGeom prst="line">
                <a:avLst/>
              </a:prstGeom>
              <a:ln w="28575">
                <a:solidFill>
                  <a:schemeClr val="accent5">
                    <a:lumMod val="20000"/>
                    <a:lumOff val="8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0" name="Texto Explicativo 1 49"/>
            <p:cNvSpPr/>
            <p:nvPr/>
          </p:nvSpPr>
          <p:spPr>
            <a:xfrm>
              <a:off x="3491880" y="2132856"/>
              <a:ext cx="2082413" cy="648072"/>
            </a:xfrm>
            <a:prstGeom prst="borderCallout1">
              <a:avLst>
                <a:gd name="adj1" fmla="val 107311"/>
                <a:gd name="adj2" fmla="val 50555"/>
                <a:gd name="adj3" fmla="val 187171"/>
                <a:gd name="adj4" fmla="val 49995"/>
              </a:avLst>
            </a:prstGeom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dirty="0"/>
                <a:t>Retorno esperado da ação (média)</a:t>
              </a:r>
            </a:p>
          </p:txBody>
        </p:sp>
        <p:sp>
          <p:nvSpPr>
            <p:cNvPr id="52" name="Texto Explicativo 1 51"/>
            <p:cNvSpPr/>
            <p:nvPr/>
          </p:nvSpPr>
          <p:spPr>
            <a:xfrm>
              <a:off x="251520" y="4869160"/>
              <a:ext cx="4032448" cy="720080"/>
            </a:xfrm>
            <a:prstGeom prst="borderCallout1">
              <a:avLst>
                <a:gd name="adj1" fmla="val -10147"/>
                <a:gd name="adj2" fmla="val 95834"/>
                <a:gd name="adj3" fmla="val -114711"/>
                <a:gd name="adj4" fmla="val 103156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>
                  <a:solidFill>
                    <a:sysClr val="windowText" lastClr="000000"/>
                  </a:solidFill>
                  <a:latin typeface="Plantagenet Cherokee" pitchFamily="18" charset="0"/>
                </a:rPr>
                <a:t>Leva em conta as informações processadas pelos investidores e suas expectativas </a:t>
              </a:r>
            </a:p>
          </p:txBody>
        </p:sp>
        <p:sp>
          <p:nvSpPr>
            <p:cNvPr id="53" name="Texto Explicativo 1 52"/>
            <p:cNvSpPr/>
            <p:nvPr/>
          </p:nvSpPr>
          <p:spPr>
            <a:xfrm>
              <a:off x="4860032" y="4869160"/>
              <a:ext cx="4032448" cy="720080"/>
            </a:xfrm>
            <a:prstGeom prst="borderCallout1">
              <a:avLst>
                <a:gd name="adj1" fmla="val -12794"/>
                <a:gd name="adj2" fmla="val 15996"/>
                <a:gd name="adj3" fmla="val -113387"/>
                <a:gd name="adj4" fmla="val 6783"/>
              </a:avLst>
            </a:prstGeom>
            <a:solidFill>
              <a:schemeClr val="accent5">
                <a:lumMod val="60000"/>
                <a:lumOff val="40000"/>
              </a:schemeClr>
            </a:solidFill>
            <a:ln w="19050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>
                  <a:solidFill>
                    <a:sysClr val="windowText" lastClr="000000"/>
                  </a:solidFill>
                  <a:latin typeface="Plantagenet Cherokee" pitchFamily="18" charset="0"/>
                </a:rPr>
                <a:t>Leva em conta o efeito das informações inesperadas pelos investidores</a:t>
              </a:r>
            </a:p>
          </p:txBody>
        </p:sp>
      </p:grpSp>
      <p:sp>
        <p:nvSpPr>
          <p:cNvPr id="22" name="Retângulo 21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CaixaDeTexto 22"/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04B7153-8C8A-4BB9-8638-F01B09377AD3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ED3B902-D7DA-4ECC-9B40-A7A17524FB6C}"/>
              </a:ext>
            </a:extLst>
          </p:cNvPr>
          <p:cNvSpPr txBox="1"/>
          <p:nvPr/>
        </p:nvSpPr>
        <p:spPr>
          <a:xfrm>
            <a:off x="556903" y="1430253"/>
            <a:ext cx="6624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CCFF"/>
                </a:solidFill>
              </a:rPr>
              <a:t>Estratégia: </a:t>
            </a:r>
            <a:r>
              <a:rPr lang="pt-BR" sz="2400" b="1" dirty="0"/>
              <a:t>	Vender uma carteira W(50;50)</a:t>
            </a:r>
          </a:p>
        </p:txBody>
      </p:sp>
      <p:sp>
        <p:nvSpPr>
          <p:cNvPr id="12" name="Texto Explicativo 2 32">
            <a:extLst>
              <a:ext uri="{FF2B5EF4-FFF2-40B4-BE49-F238E27FC236}">
                <a16:creationId xmlns:a16="http://schemas.microsoft.com/office/drawing/2014/main" id="{45CDB807-B0F8-4D30-B107-CEAF3272334A}"/>
              </a:ext>
            </a:extLst>
          </p:cNvPr>
          <p:cNvSpPr/>
          <p:nvPr/>
        </p:nvSpPr>
        <p:spPr>
          <a:xfrm>
            <a:off x="7145636" y="1835916"/>
            <a:ext cx="1800200" cy="461665"/>
          </a:xfrm>
          <a:prstGeom prst="borderCallout2">
            <a:avLst>
              <a:gd name="adj1" fmla="val 47625"/>
              <a:gd name="adj2" fmla="val -3970"/>
              <a:gd name="adj3" fmla="val 46670"/>
              <a:gd name="adj4" fmla="val -40541"/>
              <a:gd name="adj5" fmla="val 2300"/>
              <a:gd name="adj6" fmla="val -58012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>
                    <a:lumMod val="95000"/>
                  </a:schemeClr>
                </a:solidFill>
              </a:rPr>
              <a:t>50% do ativo B</a:t>
            </a:r>
            <a:endParaRPr lang="pt-BR" sz="2000" b="1" dirty="0"/>
          </a:p>
        </p:txBody>
      </p:sp>
      <p:sp>
        <p:nvSpPr>
          <p:cNvPr id="14" name="Texto Explicativo 2 32">
            <a:extLst>
              <a:ext uri="{FF2B5EF4-FFF2-40B4-BE49-F238E27FC236}">
                <a16:creationId xmlns:a16="http://schemas.microsoft.com/office/drawing/2014/main" id="{1E297D9F-79B8-4D61-8D4F-89AACBEAD50D}"/>
              </a:ext>
            </a:extLst>
          </p:cNvPr>
          <p:cNvSpPr/>
          <p:nvPr/>
        </p:nvSpPr>
        <p:spPr>
          <a:xfrm>
            <a:off x="7145636" y="2496433"/>
            <a:ext cx="1800200" cy="461665"/>
          </a:xfrm>
          <a:prstGeom prst="borderCallout2">
            <a:avLst>
              <a:gd name="adj1" fmla="val 50496"/>
              <a:gd name="adj2" fmla="val -4706"/>
              <a:gd name="adj3" fmla="val 46964"/>
              <a:gd name="adj4" fmla="val -48687"/>
              <a:gd name="adj5" fmla="val -141226"/>
              <a:gd name="adj6" fmla="val -7936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>
                    <a:lumMod val="95000"/>
                  </a:schemeClr>
                </a:solidFill>
              </a:rPr>
              <a:t>50% do ativo A</a:t>
            </a:r>
            <a:endParaRPr lang="pt-BR" sz="2000" b="1" dirty="0"/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A8BDFDAE-25D6-463F-B459-37B210CD22E4}"/>
              </a:ext>
            </a:extLst>
          </p:cNvPr>
          <p:cNvSpPr txBox="1"/>
          <p:nvPr/>
        </p:nvSpPr>
        <p:spPr>
          <a:xfrm>
            <a:off x="556903" y="3027282"/>
            <a:ext cx="699073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E[R</a:t>
            </a:r>
            <a:r>
              <a:rPr lang="pt-BR" sz="24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W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]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4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0,50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. 0,10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0,50 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. 0,12 = 0,11 = 11% a.a.</a:t>
            </a:r>
            <a:r>
              <a:rPr lang="pt-BR" sz="2400" b="1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pt-BR" sz="2400" b="1" dirty="0"/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F6A7F32A-169B-4B98-A277-FF2A3E6CDB1D}"/>
              </a:ext>
            </a:extLst>
          </p:cNvPr>
          <p:cNvSpPr txBox="1"/>
          <p:nvPr/>
        </p:nvSpPr>
        <p:spPr>
          <a:xfrm>
            <a:off x="2330449" y="2406585"/>
            <a:ext cx="8640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E[R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]</a:t>
            </a:r>
            <a:endParaRPr lang="pt-BR" sz="20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BEFBCCB1-2CD7-469E-8042-8EEE3A885975}"/>
              </a:ext>
            </a:extLst>
          </p:cNvPr>
          <p:cNvSpPr txBox="1"/>
          <p:nvPr/>
        </p:nvSpPr>
        <p:spPr>
          <a:xfrm>
            <a:off x="3923929" y="2423019"/>
            <a:ext cx="8640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E[R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pt-BR" sz="20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]</a:t>
            </a:r>
            <a:endParaRPr lang="pt-BR" sz="2000" dirty="0"/>
          </a:p>
        </p:txBody>
      </p:sp>
      <p:cxnSp>
        <p:nvCxnSpPr>
          <p:cNvPr id="43" name="Conector reto 42">
            <a:extLst>
              <a:ext uri="{FF2B5EF4-FFF2-40B4-BE49-F238E27FC236}">
                <a16:creationId xmlns:a16="http://schemas.microsoft.com/office/drawing/2014/main" id="{40692A23-D901-4DD8-AC61-D15A9E9D754B}"/>
              </a:ext>
            </a:extLst>
          </p:cNvPr>
          <p:cNvCxnSpPr>
            <a:cxnSpLocks/>
          </p:cNvCxnSpPr>
          <p:nvPr/>
        </p:nvCxnSpPr>
        <p:spPr>
          <a:xfrm flipV="1">
            <a:off x="2717143" y="2823129"/>
            <a:ext cx="0" cy="221005"/>
          </a:xfrm>
          <a:prstGeom prst="line">
            <a:avLst/>
          </a:prstGeom>
          <a:ln w="28575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to 44">
            <a:extLst>
              <a:ext uri="{FF2B5EF4-FFF2-40B4-BE49-F238E27FC236}">
                <a16:creationId xmlns:a16="http://schemas.microsoft.com/office/drawing/2014/main" id="{1CA7A26B-216D-40AD-B674-AB1FB1AD4615}"/>
              </a:ext>
            </a:extLst>
          </p:cNvPr>
          <p:cNvCxnSpPr>
            <a:cxnSpLocks/>
          </p:cNvCxnSpPr>
          <p:nvPr/>
        </p:nvCxnSpPr>
        <p:spPr>
          <a:xfrm flipV="1">
            <a:off x="4301319" y="2852451"/>
            <a:ext cx="0" cy="221005"/>
          </a:xfrm>
          <a:prstGeom prst="line">
            <a:avLst/>
          </a:prstGeom>
          <a:ln w="28575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CaixaDeTexto 45">
            <a:extLst>
              <a:ext uri="{FF2B5EF4-FFF2-40B4-BE49-F238E27FC236}">
                <a16:creationId xmlns:a16="http://schemas.microsoft.com/office/drawing/2014/main" id="{67D1FF75-3298-44C2-BF53-5518A3DA4441}"/>
              </a:ext>
            </a:extLst>
          </p:cNvPr>
          <p:cNvSpPr txBox="1"/>
          <p:nvPr/>
        </p:nvSpPr>
        <p:spPr>
          <a:xfrm>
            <a:off x="883910" y="4185942"/>
            <a:ext cx="48842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W,1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4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0,50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. 0,80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0,50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. 1,00 = 0,90</a:t>
            </a:r>
            <a:r>
              <a:rPr lang="pt-BR" sz="2400" b="1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pt-BR" sz="2400" b="1" dirty="0"/>
          </a:p>
        </p:txBody>
      </p:sp>
      <p:sp>
        <p:nvSpPr>
          <p:cNvPr id="47" name="CaixaDeTexto 46">
            <a:extLst>
              <a:ext uri="{FF2B5EF4-FFF2-40B4-BE49-F238E27FC236}">
                <a16:creationId xmlns:a16="http://schemas.microsoft.com/office/drawing/2014/main" id="{2DA5EFF4-AD64-4C47-AFAE-FEBC01A3A883}"/>
              </a:ext>
            </a:extLst>
          </p:cNvPr>
          <p:cNvSpPr txBox="1"/>
          <p:nvPr/>
        </p:nvSpPr>
        <p:spPr>
          <a:xfrm>
            <a:off x="2448586" y="3565245"/>
            <a:ext cx="8640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0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A,1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48" name="CaixaDeTexto 47">
            <a:extLst>
              <a:ext uri="{FF2B5EF4-FFF2-40B4-BE49-F238E27FC236}">
                <a16:creationId xmlns:a16="http://schemas.microsoft.com/office/drawing/2014/main" id="{29B80944-265B-43C2-AF8D-4EE462EAFA16}"/>
              </a:ext>
            </a:extLst>
          </p:cNvPr>
          <p:cNvSpPr txBox="1"/>
          <p:nvPr/>
        </p:nvSpPr>
        <p:spPr>
          <a:xfrm>
            <a:off x="4042066" y="3581679"/>
            <a:ext cx="8640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000" b="1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pt-BR" sz="20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,1</a:t>
            </a:r>
            <a:endParaRPr lang="pt-BR" sz="2000" b="1" dirty="0">
              <a:solidFill>
                <a:schemeClr val="tx1"/>
              </a:solidFill>
            </a:endParaRPr>
          </a:p>
        </p:txBody>
      </p:sp>
      <p:cxnSp>
        <p:nvCxnSpPr>
          <p:cNvPr id="49" name="Conector reto 48">
            <a:extLst>
              <a:ext uri="{FF2B5EF4-FFF2-40B4-BE49-F238E27FC236}">
                <a16:creationId xmlns:a16="http://schemas.microsoft.com/office/drawing/2014/main" id="{52EBF3C6-60F2-4692-AB37-79919695D82F}"/>
              </a:ext>
            </a:extLst>
          </p:cNvPr>
          <p:cNvCxnSpPr>
            <a:cxnSpLocks/>
          </p:cNvCxnSpPr>
          <p:nvPr/>
        </p:nvCxnSpPr>
        <p:spPr>
          <a:xfrm flipV="1">
            <a:off x="2835280" y="3981789"/>
            <a:ext cx="0" cy="221005"/>
          </a:xfrm>
          <a:prstGeom prst="line">
            <a:avLst/>
          </a:prstGeom>
          <a:ln w="28575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to 49">
            <a:extLst>
              <a:ext uri="{FF2B5EF4-FFF2-40B4-BE49-F238E27FC236}">
                <a16:creationId xmlns:a16="http://schemas.microsoft.com/office/drawing/2014/main" id="{CB241F7E-3E55-4384-91CB-7A07470A714D}"/>
              </a:ext>
            </a:extLst>
          </p:cNvPr>
          <p:cNvCxnSpPr>
            <a:cxnSpLocks/>
          </p:cNvCxnSpPr>
          <p:nvPr/>
        </p:nvCxnSpPr>
        <p:spPr>
          <a:xfrm flipV="1">
            <a:off x="4419456" y="4011111"/>
            <a:ext cx="0" cy="221005"/>
          </a:xfrm>
          <a:prstGeom prst="line">
            <a:avLst/>
          </a:prstGeom>
          <a:ln w="28575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CaixaDeTexto 50">
            <a:extLst>
              <a:ext uri="{FF2B5EF4-FFF2-40B4-BE49-F238E27FC236}">
                <a16:creationId xmlns:a16="http://schemas.microsoft.com/office/drawing/2014/main" id="{43D780D3-DADE-4549-99E8-3E696EE16551}"/>
              </a:ext>
            </a:extLst>
          </p:cNvPr>
          <p:cNvSpPr txBox="1"/>
          <p:nvPr/>
        </p:nvSpPr>
        <p:spPr>
          <a:xfrm>
            <a:off x="883910" y="5329774"/>
            <a:ext cx="48071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W,2 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= </a:t>
            </a:r>
            <a:r>
              <a:rPr lang="pt-BR" sz="24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0,50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. 0,60</a:t>
            </a:r>
            <a:r>
              <a:rPr lang="pt-BR" sz="2400" b="1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b="1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0,50</a:t>
            </a:r>
            <a:r>
              <a:rPr lang="pt-BR" sz="2400" b="1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. 0,50 = 0,55</a:t>
            </a:r>
            <a:r>
              <a:rPr lang="pt-BR" sz="2400" b="1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pt-BR" sz="2400" b="1" dirty="0"/>
          </a:p>
        </p:txBody>
      </p:sp>
      <p:sp>
        <p:nvSpPr>
          <p:cNvPr id="52" name="CaixaDeTexto 51">
            <a:extLst>
              <a:ext uri="{FF2B5EF4-FFF2-40B4-BE49-F238E27FC236}">
                <a16:creationId xmlns:a16="http://schemas.microsoft.com/office/drawing/2014/main" id="{EB5A07C4-C690-4C9D-96E8-F68B8EB72A68}"/>
              </a:ext>
            </a:extLst>
          </p:cNvPr>
          <p:cNvSpPr txBox="1"/>
          <p:nvPr/>
        </p:nvSpPr>
        <p:spPr>
          <a:xfrm>
            <a:off x="2396077" y="4709077"/>
            <a:ext cx="8640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0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A,2</a:t>
            </a: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9CCF6B25-2032-4B18-A21C-85418B64D586}"/>
              </a:ext>
            </a:extLst>
          </p:cNvPr>
          <p:cNvSpPr txBox="1"/>
          <p:nvPr/>
        </p:nvSpPr>
        <p:spPr>
          <a:xfrm>
            <a:off x="3989557" y="4725511"/>
            <a:ext cx="86409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000" b="1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A,2</a:t>
            </a:r>
            <a:endParaRPr lang="pt-BR" sz="2000" b="1" dirty="0">
              <a:solidFill>
                <a:schemeClr val="tx1"/>
              </a:solidFill>
            </a:endParaRPr>
          </a:p>
        </p:txBody>
      </p:sp>
      <p:cxnSp>
        <p:nvCxnSpPr>
          <p:cNvPr id="54" name="Conector reto 53">
            <a:extLst>
              <a:ext uri="{FF2B5EF4-FFF2-40B4-BE49-F238E27FC236}">
                <a16:creationId xmlns:a16="http://schemas.microsoft.com/office/drawing/2014/main" id="{8239FD2D-FC3F-442B-9A98-B542E3542468}"/>
              </a:ext>
            </a:extLst>
          </p:cNvPr>
          <p:cNvCxnSpPr>
            <a:cxnSpLocks/>
          </p:cNvCxnSpPr>
          <p:nvPr/>
        </p:nvCxnSpPr>
        <p:spPr>
          <a:xfrm flipV="1">
            <a:off x="2782771" y="5125621"/>
            <a:ext cx="0" cy="221005"/>
          </a:xfrm>
          <a:prstGeom prst="line">
            <a:avLst/>
          </a:prstGeom>
          <a:ln w="28575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ector reto 54">
            <a:extLst>
              <a:ext uri="{FF2B5EF4-FFF2-40B4-BE49-F238E27FC236}">
                <a16:creationId xmlns:a16="http://schemas.microsoft.com/office/drawing/2014/main" id="{0543F3DB-C96A-4985-A240-3C380D241B3E}"/>
              </a:ext>
            </a:extLst>
          </p:cNvPr>
          <p:cNvCxnSpPr>
            <a:cxnSpLocks/>
          </p:cNvCxnSpPr>
          <p:nvPr/>
        </p:nvCxnSpPr>
        <p:spPr>
          <a:xfrm flipV="1">
            <a:off x="4366947" y="5154943"/>
            <a:ext cx="0" cy="221005"/>
          </a:xfrm>
          <a:prstGeom prst="line">
            <a:avLst/>
          </a:prstGeom>
          <a:ln w="28575">
            <a:solidFill>
              <a:srgbClr val="99FF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7529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A8FEECCC-2D91-4A06-82EC-979425F8E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5827158"/>
              </p:ext>
            </p:extLst>
          </p:nvPr>
        </p:nvGraphicFramePr>
        <p:xfrm>
          <a:off x="1391816" y="1628800"/>
          <a:ext cx="6360368" cy="239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0092">
                  <a:extLst>
                    <a:ext uri="{9D8B030D-6E8A-4147-A177-3AD203B41FA5}">
                      <a16:colId xmlns:a16="http://schemas.microsoft.com/office/drawing/2014/main" val="2754392158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548470146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1365451569"/>
                    </a:ext>
                  </a:extLst>
                </a:gridCol>
                <a:gridCol w="1590092">
                  <a:extLst>
                    <a:ext uri="{9D8B030D-6E8A-4147-A177-3AD203B41FA5}">
                      <a16:colId xmlns:a16="http://schemas.microsoft.com/office/drawing/2014/main" val="2802652062"/>
                    </a:ext>
                  </a:extLst>
                </a:gridCol>
              </a:tblGrid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Ativo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E[R]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</a:t>
                      </a:r>
                      <a:r>
                        <a:rPr lang="pt-BR" sz="20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1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</a:t>
                      </a:r>
                      <a:r>
                        <a:rPr lang="pt-BR" sz="20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t-BR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885021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10%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0440617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12%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1,00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190355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14%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6323931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11% a.a.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0,55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12901661"/>
                  </a:ext>
                </a:extLst>
              </a:tr>
            </a:tbl>
          </a:graphicData>
        </a:graphic>
      </p:graphicFrame>
      <p:sp>
        <p:nvSpPr>
          <p:cNvPr id="13" name="Retângulo 12">
            <a:extLst>
              <a:ext uri="{FF2B5EF4-FFF2-40B4-BE49-F238E27FC236}">
                <a16:creationId xmlns:a16="http://schemas.microsoft.com/office/drawing/2014/main" id="{B92594EF-7BB6-4C3F-97D9-1D15AD9AC5B1}"/>
              </a:ext>
            </a:extLst>
          </p:cNvPr>
          <p:cNvSpPr/>
          <p:nvPr/>
        </p:nvSpPr>
        <p:spPr>
          <a:xfrm>
            <a:off x="1391816" y="3068960"/>
            <a:ext cx="6360368" cy="958280"/>
          </a:xfrm>
          <a:prstGeom prst="rect">
            <a:avLst/>
          </a:prstGeom>
          <a:noFill/>
          <a:ln w="38100">
            <a:solidFill>
              <a:srgbClr val="FF99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Texto Explicativo 2 32">
            <a:extLst>
              <a:ext uri="{FF2B5EF4-FFF2-40B4-BE49-F238E27FC236}">
                <a16:creationId xmlns:a16="http://schemas.microsoft.com/office/drawing/2014/main" id="{F0EB57F5-2C3C-4918-9049-87CA5531344B}"/>
              </a:ext>
            </a:extLst>
          </p:cNvPr>
          <p:cNvSpPr/>
          <p:nvPr/>
        </p:nvSpPr>
        <p:spPr>
          <a:xfrm>
            <a:off x="191834" y="4603305"/>
            <a:ext cx="1800200" cy="415064"/>
          </a:xfrm>
          <a:prstGeom prst="borderCallout2">
            <a:avLst>
              <a:gd name="adj1" fmla="val -27008"/>
              <a:gd name="adj2" fmla="val 27684"/>
              <a:gd name="adj3" fmla="val -243252"/>
              <a:gd name="adj4" fmla="val 27185"/>
              <a:gd name="adj5" fmla="val -295619"/>
              <a:gd name="adj6" fmla="val 61245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Ativo barato!</a:t>
            </a:r>
            <a:endParaRPr lang="pt-BR" b="1" dirty="0"/>
          </a:p>
        </p:txBody>
      </p:sp>
      <p:sp>
        <p:nvSpPr>
          <p:cNvPr id="17" name="Texto Explicativo 2 32">
            <a:extLst>
              <a:ext uri="{FF2B5EF4-FFF2-40B4-BE49-F238E27FC236}">
                <a16:creationId xmlns:a16="http://schemas.microsoft.com/office/drawing/2014/main" id="{B5190AB2-B708-4B52-8654-1A45850B55E7}"/>
              </a:ext>
            </a:extLst>
          </p:cNvPr>
          <p:cNvSpPr/>
          <p:nvPr/>
        </p:nvSpPr>
        <p:spPr>
          <a:xfrm>
            <a:off x="3275856" y="4603304"/>
            <a:ext cx="4176464" cy="392400"/>
          </a:xfrm>
          <a:prstGeom prst="borderCallout2">
            <a:avLst>
              <a:gd name="adj1" fmla="val 53366"/>
              <a:gd name="adj2" fmla="val -2270"/>
              <a:gd name="adj3" fmla="val 35188"/>
              <a:gd name="adj4" fmla="val -16336"/>
              <a:gd name="adj5" fmla="val -95298"/>
              <a:gd name="adj6" fmla="val -23007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>
                    <a:lumMod val="95000"/>
                  </a:schemeClr>
                </a:solidFill>
              </a:rPr>
              <a:t>Ativo equivalente com preço justo!</a:t>
            </a:r>
            <a:endParaRPr lang="pt-BR" b="1" dirty="0"/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EB16A36D-A447-41AE-A913-8DAC6E3532AA}"/>
              </a:ext>
            </a:extLst>
          </p:cNvPr>
          <p:cNvSpPr txBox="1"/>
          <p:nvPr/>
        </p:nvSpPr>
        <p:spPr>
          <a:xfrm>
            <a:off x="1403648" y="5348211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CCFF"/>
                </a:solidFill>
              </a:rPr>
              <a:t>Estratégia: </a:t>
            </a:r>
            <a:r>
              <a:rPr lang="pt-BR" sz="2000" b="1" dirty="0"/>
              <a:t>	Vender a descoberto a carteira W</a:t>
            </a:r>
          </a:p>
          <a:p>
            <a:r>
              <a:rPr lang="pt-BR" sz="2000" b="1" dirty="0"/>
              <a:t>		Comprar o ativo C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8B373EA-B4C3-4C24-A8C1-76AC7E33E9BF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7662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A8FEECCC-2D91-4A06-82EC-979425F8EA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630761"/>
              </p:ext>
            </p:extLst>
          </p:nvPr>
        </p:nvGraphicFramePr>
        <p:xfrm>
          <a:off x="1619672" y="1840366"/>
          <a:ext cx="6192687" cy="1918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29">
                  <a:extLst>
                    <a:ext uri="{9D8B030D-6E8A-4147-A177-3AD203B41FA5}">
                      <a16:colId xmlns:a16="http://schemas.microsoft.com/office/drawing/2014/main" val="2754392158"/>
                    </a:ext>
                  </a:extLst>
                </a:gridCol>
                <a:gridCol w="2064229">
                  <a:extLst>
                    <a:ext uri="{9D8B030D-6E8A-4147-A177-3AD203B41FA5}">
                      <a16:colId xmlns:a16="http://schemas.microsoft.com/office/drawing/2014/main" val="548470146"/>
                    </a:ext>
                  </a:extLst>
                </a:gridCol>
                <a:gridCol w="2064229">
                  <a:extLst>
                    <a:ext uri="{9D8B030D-6E8A-4147-A177-3AD203B41FA5}">
                      <a16:colId xmlns:a16="http://schemas.microsoft.com/office/drawing/2014/main" val="1365451569"/>
                    </a:ext>
                  </a:extLst>
                </a:gridCol>
              </a:tblGrid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dirty="0"/>
                        <a:t>Operação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t</a:t>
                      </a:r>
                      <a:r>
                        <a:rPr lang="pt-BR" sz="24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0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t</a:t>
                      </a:r>
                      <a:r>
                        <a:rPr lang="pt-BR" sz="2400" baseline="-30000" dirty="0">
                          <a:solidFill>
                            <a:schemeClr val="tx1"/>
                          </a:solidFill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  <a:sym typeface="Symbol"/>
                        </a:rPr>
                        <a:t>1</a:t>
                      </a:r>
                      <a:endParaRPr lang="pt-BR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8850210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Venda de 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+$10.000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-$11.100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0440617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Compra de 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-$10.000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+$11.400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5190355"/>
                  </a:ext>
                </a:extLst>
              </a:tr>
              <a:tr h="479688"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Saldo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$0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/>
                        <a:t>+$300,00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6323931"/>
                  </a:ext>
                </a:extLst>
              </a:tr>
            </a:tbl>
          </a:graphicData>
        </a:graphic>
      </p:graphicFrame>
      <p:sp>
        <p:nvSpPr>
          <p:cNvPr id="19" name="CaixaDeTexto 18">
            <a:extLst>
              <a:ext uri="{FF2B5EF4-FFF2-40B4-BE49-F238E27FC236}">
                <a16:creationId xmlns:a16="http://schemas.microsoft.com/office/drawing/2014/main" id="{EB16A36D-A447-41AE-A913-8DAC6E3532AA}"/>
              </a:ext>
            </a:extLst>
          </p:cNvPr>
          <p:cNvSpPr txBox="1"/>
          <p:nvPr/>
        </p:nvSpPr>
        <p:spPr>
          <a:xfrm>
            <a:off x="1475656" y="4111613"/>
            <a:ext cx="694024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pt-BR" sz="2400" b="1" dirty="0">
                <a:solidFill>
                  <a:srgbClr val="FFCCFF"/>
                </a:solidFill>
              </a:rPr>
              <a:t>Resultado da Estratégia: </a:t>
            </a:r>
            <a:r>
              <a:rPr lang="pt-BR" sz="2400" b="1" dirty="0"/>
              <a:t>	</a:t>
            </a:r>
          </a:p>
          <a:p>
            <a:pPr>
              <a:spcAft>
                <a:spcPts val="600"/>
              </a:spcAft>
            </a:pPr>
            <a:r>
              <a:rPr lang="pt-BR" sz="2400" b="1" dirty="0"/>
              <a:t>Ganho de $300,00 com investimento “zero”!</a:t>
            </a:r>
          </a:p>
          <a:p>
            <a:pPr>
              <a:spcAft>
                <a:spcPts val="600"/>
              </a:spcAft>
            </a:pPr>
            <a:r>
              <a:rPr lang="pt-BR" sz="2400" b="1" dirty="0">
                <a:solidFill>
                  <a:srgbClr val="FFCCFF"/>
                </a:solidFill>
              </a:rPr>
              <a:t>O “mesmo ativo” estava com dois preços diferentes no mercado: uma oportunidade de arbitragem.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8B373EA-B4C3-4C24-A8C1-76AC7E33E9BF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71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C91D3BB-52BB-4CFA-9809-98CBF5E2B264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C1235EF0-BBE3-4344-90F6-F3FDA386D3F6}"/>
              </a:ext>
            </a:extLst>
          </p:cNvPr>
          <p:cNvSpPr/>
          <p:nvPr/>
        </p:nvSpPr>
        <p:spPr>
          <a:xfrm>
            <a:off x="1259632" y="1677451"/>
            <a:ext cx="49968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 =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RF</a:t>
            </a:r>
            <a:r>
              <a:rPr lang="pt-BR" sz="24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RPF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RPF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+...+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 err="1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RPF</a:t>
            </a:r>
            <a:r>
              <a:rPr lang="pt-BR" sz="2400" baseline="-30000" dirty="0" err="1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</a:t>
            </a:r>
            <a:endParaRPr lang="pt-BR" sz="2400" dirty="0">
              <a:solidFill>
                <a:srgbClr val="FFC000"/>
              </a:solidFill>
            </a:endParaRPr>
          </a:p>
        </p:txBody>
      </p:sp>
      <p:sp>
        <p:nvSpPr>
          <p:cNvPr id="21" name="Texto Explicativo 2 32">
            <a:extLst>
              <a:ext uri="{FF2B5EF4-FFF2-40B4-BE49-F238E27FC236}">
                <a16:creationId xmlns:a16="http://schemas.microsoft.com/office/drawing/2014/main" id="{60969B9B-B46A-40DF-BB7D-F4AE710EB78B}"/>
              </a:ext>
            </a:extLst>
          </p:cNvPr>
          <p:cNvSpPr/>
          <p:nvPr/>
        </p:nvSpPr>
        <p:spPr>
          <a:xfrm>
            <a:off x="6961389" y="3191348"/>
            <a:ext cx="2064883" cy="824221"/>
          </a:xfrm>
          <a:prstGeom prst="borderCallout2">
            <a:avLst>
              <a:gd name="adj1" fmla="val 50496"/>
              <a:gd name="adj2" fmla="val -2497"/>
              <a:gd name="adj3" fmla="val 49835"/>
              <a:gd name="adj4" fmla="val -30284"/>
              <a:gd name="adj5" fmla="val -46499"/>
              <a:gd name="adj6" fmla="val -63901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Prêmio pelo risco associado ao fator k</a:t>
            </a:r>
            <a:endParaRPr lang="pt-BR" sz="1600" dirty="0"/>
          </a:p>
        </p:txBody>
      </p:sp>
      <p:sp>
        <p:nvSpPr>
          <p:cNvPr id="22" name="Texto Explicativo 2 33">
            <a:extLst>
              <a:ext uri="{FF2B5EF4-FFF2-40B4-BE49-F238E27FC236}">
                <a16:creationId xmlns:a16="http://schemas.microsoft.com/office/drawing/2014/main" id="{3255CBEB-825E-47EE-BFA3-B44F7F866542}"/>
              </a:ext>
            </a:extLst>
          </p:cNvPr>
          <p:cNvSpPr/>
          <p:nvPr/>
        </p:nvSpPr>
        <p:spPr>
          <a:xfrm>
            <a:off x="6578880" y="4204439"/>
            <a:ext cx="2438048" cy="984983"/>
          </a:xfrm>
          <a:prstGeom prst="borderCallout2">
            <a:avLst>
              <a:gd name="adj1" fmla="val 49150"/>
              <a:gd name="adj2" fmla="val -2676"/>
              <a:gd name="adj3" fmla="val -1337"/>
              <a:gd name="adj4" fmla="val -32840"/>
              <a:gd name="adj5" fmla="val -131427"/>
              <a:gd name="adj6" fmla="val -54278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Sensibilidade do retorno da ação ao prêmio pelo risco do fator k</a:t>
            </a:r>
            <a:endParaRPr lang="pt-BR" sz="1600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742A979-F053-4A9A-A148-0FC1E6EF45C5}"/>
              </a:ext>
            </a:extLst>
          </p:cNvPr>
          <p:cNvSpPr/>
          <p:nvPr/>
        </p:nvSpPr>
        <p:spPr>
          <a:xfrm>
            <a:off x="1242728" y="2338791"/>
            <a:ext cx="46746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E[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] =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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0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i,1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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i,2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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+...+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</a:t>
            </a:r>
            <a:r>
              <a:rPr lang="pt-BR" sz="2400" baseline="-30000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i,k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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k</a:t>
            </a:r>
            <a:endParaRPr lang="pt-BR" sz="24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2E9B860-7D21-40C6-8ABD-0C522EAA3FE8}"/>
              </a:ext>
            </a:extLst>
          </p:cNvPr>
          <p:cNvSpPr txBox="1"/>
          <p:nvPr/>
        </p:nvSpPr>
        <p:spPr>
          <a:xfrm>
            <a:off x="380376" y="3527711"/>
            <a:ext cx="46746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O retorno esperado de um ativo pode ser dado como uma função linear de prêmios pelo risco associados a vários fatores.</a:t>
            </a:r>
          </a:p>
        </p:txBody>
      </p:sp>
      <p:pic>
        <p:nvPicPr>
          <p:cNvPr id="24" name="Picture 2" descr="Imagem relacionada">
            <a:extLst>
              <a:ext uri="{FF2B5EF4-FFF2-40B4-BE49-F238E27FC236}">
                <a16:creationId xmlns:a16="http://schemas.microsoft.com/office/drawing/2014/main" id="{4E525087-71F1-47ED-BD2A-215ED3A2F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4350566" y="4491383"/>
            <a:ext cx="1408976" cy="140897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35842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C91D3BB-52BB-4CFA-9809-98CBF5E2B264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5742A979-F053-4A9A-A148-0FC1E6EF45C5}"/>
              </a:ext>
            </a:extLst>
          </p:cNvPr>
          <p:cNvSpPr/>
          <p:nvPr/>
        </p:nvSpPr>
        <p:spPr>
          <a:xfrm>
            <a:off x="1743112" y="3128350"/>
            <a:ext cx="5731056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Cia 1: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,1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+...+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,k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k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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</a:t>
            </a:r>
          </a:p>
          <a:p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Cia 2: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,1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+...+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,k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k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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pt-BR" sz="2400" dirty="0"/>
          </a:p>
          <a:p>
            <a:r>
              <a:rPr lang="pt-BR" sz="2400" baseline="-30000" dirty="0">
                <a:latin typeface="Calibri" pitchFamily="34" charset="0"/>
                <a:cs typeface="Times New Roman" pitchFamily="18" charset="0"/>
                <a:sym typeface="Symbol"/>
              </a:rPr>
              <a:t>.......</a:t>
            </a:r>
          </a:p>
          <a:p>
            <a:endParaRPr lang="pt-BR" sz="2400" baseline="-30000" dirty="0">
              <a:latin typeface="Calibri" pitchFamily="34" charset="0"/>
              <a:cs typeface="Times New Roman" pitchFamily="18" charset="0"/>
              <a:sym typeface="Symbol"/>
            </a:endParaRPr>
          </a:p>
          <a:p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Cia n: </a:t>
            </a:r>
            <a:r>
              <a:rPr lang="pt-BR" sz="24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aseline="-300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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n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,1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+...+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</a:t>
            </a:r>
            <a:r>
              <a:rPr lang="pt-BR" sz="2400" baseline="-300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pt-BR" sz="2400" baseline="-30000" dirty="0" err="1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,k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 err="1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k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+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pt-BR" sz="24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</a:t>
            </a:r>
            <a:r>
              <a: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n</a:t>
            </a:r>
            <a:endParaRPr lang="pt-BR" sz="2400" dirty="0"/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F2E9B860-7D21-40C6-8ABD-0C522EAA3FE8}"/>
              </a:ext>
            </a:extLst>
          </p:cNvPr>
          <p:cNvSpPr txBox="1"/>
          <p:nvPr/>
        </p:nvSpPr>
        <p:spPr>
          <a:xfrm>
            <a:off x="648612" y="1491651"/>
            <a:ext cx="4674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>
                <a:solidFill>
                  <a:srgbClr val="FFCCFF"/>
                </a:solidFill>
              </a:rPr>
              <a:t>Como aplicar a APT?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8283032-EA82-4D2C-9E8C-9B2B32D8726C}"/>
              </a:ext>
            </a:extLst>
          </p:cNvPr>
          <p:cNvSpPr txBox="1"/>
          <p:nvPr/>
        </p:nvSpPr>
        <p:spPr>
          <a:xfrm>
            <a:off x="670933" y="2039234"/>
            <a:ext cx="6602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1 - Identificar e selecionar os fatores: </a:t>
            </a:r>
            <a:r>
              <a:rPr lang="pt-BR" sz="2400" dirty="0">
                <a:solidFill>
                  <a:srgbClr val="66FFFF"/>
                </a:solidFill>
              </a:rPr>
              <a:t>(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1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; F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2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 ; ... ; </a:t>
            </a:r>
            <a:r>
              <a:rPr lang="pt-BR" sz="2400" dirty="0" err="1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F</a:t>
            </a:r>
            <a:r>
              <a:rPr lang="pt-BR" sz="2400" baseline="-30000" dirty="0" err="1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k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)</a:t>
            </a:r>
            <a:endParaRPr lang="pt-BR" sz="2400" dirty="0">
              <a:solidFill>
                <a:srgbClr val="66FFFF"/>
              </a:solidFill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85A4C22-BED7-47B7-AA36-D56F88E66F11}"/>
              </a:ext>
            </a:extLst>
          </p:cNvPr>
          <p:cNvSpPr txBox="1"/>
          <p:nvPr/>
        </p:nvSpPr>
        <p:spPr>
          <a:xfrm>
            <a:off x="648612" y="2523564"/>
            <a:ext cx="6825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2 - Para ações de n empresas, rodar as regressões: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BC0DA96-5A56-435A-B47C-C474EBCF8A40}"/>
              </a:ext>
            </a:extLst>
          </p:cNvPr>
          <p:cNvSpPr txBox="1"/>
          <p:nvPr/>
        </p:nvSpPr>
        <p:spPr>
          <a:xfrm>
            <a:off x="648612" y="5095271"/>
            <a:ext cx="78838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66FFFF"/>
                </a:solidFill>
              </a:rPr>
              <a:t>Objetivo do Passo 2: estimar todo os betas </a:t>
            </a:r>
          </a:p>
          <a:p>
            <a:r>
              <a:rPr lang="pt-BR" sz="2400" dirty="0">
                <a:solidFill>
                  <a:srgbClr val="66FFFF"/>
                </a:solidFill>
              </a:rPr>
              <a:t>(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,1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; 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,2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; ... ; 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,k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; 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,1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; 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,2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; ... ; 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,k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; ... ; 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,1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; 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,2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; ... ; </a:t>
            </a:r>
            <a:r>
              <a:rPr lang="pt-BR" sz="2400" baseline="-30000" dirty="0" err="1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pt-BR" sz="2400" baseline="-30000" dirty="0" err="1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,k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 )</a:t>
            </a:r>
            <a:endParaRPr lang="pt-BR" sz="24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48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C91D3BB-52BB-4CFA-9809-98CBF5E2B264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8283032-EA82-4D2C-9E8C-9B2B32D8726C}"/>
              </a:ext>
            </a:extLst>
          </p:cNvPr>
          <p:cNvSpPr txBox="1"/>
          <p:nvPr/>
        </p:nvSpPr>
        <p:spPr>
          <a:xfrm>
            <a:off x="683568" y="1493046"/>
            <a:ext cx="7235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3 – Rodar regressões </a:t>
            </a:r>
            <a:r>
              <a:rPr lang="pt-BR" sz="2400" dirty="0" err="1"/>
              <a:t>cross-sectional</a:t>
            </a:r>
            <a:r>
              <a:rPr lang="pt-BR" sz="2400" dirty="0"/>
              <a:t> do tipo:</a:t>
            </a:r>
            <a:endParaRPr lang="pt-BR" sz="2400" dirty="0">
              <a:solidFill>
                <a:srgbClr val="66FFFF"/>
              </a:solidFill>
            </a:endParaRPr>
          </a:p>
        </p:txBody>
      </p:sp>
      <p:grpSp>
        <p:nvGrpSpPr>
          <p:cNvPr id="30" name="Agrupar 29">
            <a:extLst>
              <a:ext uri="{FF2B5EF4-FFF2-40B4-BE49-F238E27FC236}">
                <a16:creationId xmlns:a16="http://schemas.microsoft.com/office/drawing/2014/main" id="{463B677C-1E60-4520-BB5B-BCF7E4043F09}"/>
              </a:ext>
            </a:extLst>
          </p:cNvPr>
          <p:cNvGrpSpPr/>
          <p:nvPr/>
        </p:nvGrpSpPr>
        <p:grpSpPr>
          <a:xfrm>
            <a:off x="3563888" y="3104961"/>
            <a:ext cx="3979876" cy="1908215"/>
            <a:chOff x="1928267" y="3639090"/>
            <a:chExt cx="3979876" cy="1908215"/>
          </a:xfrm>
        </p:grpSpPr>
        <p:sp>
          <p:nvSpPr>
            <p:cNvPr id="3" name="Retângulo 2">
              <a:extLst>
                <a:ext uri="{FF2B5EF4-FFF2-40B4-BE49-F238E27FC236}">
                  <a16:creationId xmlns:a16="http://schemas.microsoft.com/office/drawing/2014/main" id="{5742A979-F053-4A9A-A148-0FC1E6EF45C5}"/>
                </a:ext>
              </a:extLst>
            </p:cNvPr>
            <p:cNvSpPr/>
            <p:nvPr/>
          </p:nvSpPr>
          <p:spPr>
            <a:xfrm>
              <a:off x="1928267" y="3639090"/>
              <a:ext cx="3979876" cy="19082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Cia 1: 	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1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;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,1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; 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,2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;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... ;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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1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,k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pt-BR" sz="2400" baseline="-30000" dirty="0"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endParaRPr>
            </a:p>
            <a:p>
              <a:pPr>
                <a:spcAft>
                  <a:spcPts val="1200"/>
                </a:spcAft>
              </a:pP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Cia 2: 	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;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,1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;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,2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;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... ;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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2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,k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pt-BR" sz="2400" dirty="0"/>
            </a:p>
            <a:p>
              <a:pPr>
                <a:spcAft>
                  <a:spcPts val="1200"/>
                </a:spcAft>
              </a:pPr>
              <a:r>
                <a:rPr lang="pt-BR" sz="2400" baseline="-30000" dirty="0">
                  <a:latin typeface="Calibri" pitchFamily="34" charset="0"/>
                  <a:cs typeface="Times New Roman" pitchFamily="18" charset="0"/>
                  <a:sym typeface="Symbol"/>
                </a:rPr>
                <a:t>.......</a:t>
              </a:r>
            </a:p>
            <a:p>
              <a:pPr>
                <a:spcAft>
                  <a:spcPts val="1200"/>
                </a:spcAft>
              </a:pP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Cia n: 	</a:t>
              </a:r>
              <a:r>
                <a:rPr lang="pt-BR" sz="24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pt-BR" sz="2400" baseline="-300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;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,1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;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pt-BR" sz="2400" baseline="-300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,2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; 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... ;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</a:t>
              </a:r>
              <a:r>
                <a:rPr lang="pt-BR" sz="2400" baseline="-300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n</a:t>
              </a:r>
              <a:r>
                <a:rPr lang="pt-BR" sz="2400" baseline="-30000" dirty="0" err="1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,k</a:t>
              </a:r>
              <a:r>
                <a:rPr lang="pt-BR" sz="2400" dirty="0"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endParaRPr lang="pt-BR" sz="2400" dirty="0"/>
            </a:p>
          </p:txBody>
        </p:sp>
        <p:cxnSp>
          <p:nvCxnSpPr>
            <p:cNvPr id="17" name="Conector reto 16">
              <a:extLst>
                <a:ext uri="{FF2B5EF4-FFF2-40B4-BE49-F238E27FC236}">
                  <a16:creationId xmlns:a16="http://schemas.microsoft.com/office/drawing/2014/main" id="{BCBC6495-78B3-44D8-B0E9-EB8DF17B71A3}"/>
                </a:ext>
              </a:extLst>
            </p:cNvPr>
            <p:cNvCxnSpPr>
              <a:cxnSpLocks/>
            </p:cNvCxnSpPr>
            <p:nvPr/>
          </p:nvCxnSpPr>
          <p:spPr>
            <a:xfrm>
              <a:off x="2936379" y="3691261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>
              <a:extLst>
                <a:ext uri="{FF2B5EF4-FFF2-40B4-BE49-F238E27FC236}">
                  <a16:creationId xmlns:a16="http://schemas.microsoft.com/office/drawing/2014/main" id="{A5540DA6-0C94-4AC2-8F7F-E0B66BD6E119}"/>
                </a:ext>
              </a:extLst>
            </p:cNvPr>
            <p:cNvCxnSpPr>
              <a:cxnSpLocks/>
            </p:cNvCxnSpPr>
            <p:nvPr/>
          </p:nvCxnSpPr>
          <p:spPr>
            <a:xfrm>
              <a:off x="2936379" y="5131421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ector reto 24">
              <a:extLst>
                <a:ext uri="{FF2B5EF4-FFF2-40B4-BE49-F238E27FC236}">
                  <a16:creationId xmlns:a16="http://schemas.microsoft.com/office/drawing/2014/main" id="{1D9939BE-1305-48C7-B57D-698AB0324F25}"/>
                </a:ext>
              </a:extLst>
            </p:cNvPr>
            <p:cNvCxnSpPr>
              <a:cxnSpLocks/>
            </p:cNvCxnSpPr>
            <p:nvPr/>
          </p:nvCxnSpPr>
          <p:spPr>
            <a:xfrm>
              <a:off x="2936379" y="4195317"/>
              <a:ext cx="144016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93461F02-6E9F-45D3-AFA8-5BE0681AC879}"/>
              </a:ext>
            </a:extLst>
          </p:cNvPr>
          <p:cNvGrpSpPr/>
          <p:nvPr/>
        </p:nvGrpSpPr>
        <p:grpSpPr>
          <a:xfrm>
            <a:off x="2509322" y="2216503"/>
            <a:ext cx="4413388" cy="461665"/>
            <a:chOff x="1242728" y="2276872"/>
            <a:chExt cx="4413388" cy="461665"/>
          </a:xfrm>
        </p:grpSpPr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6E407610-F782-4A21-AC9F-82D874CF9F8F}"/>
                </a:ext>
              </a:extLst>
            </p:cNvPr>
            <p:cNvSpPr/>
            <p:nvPr/>
          </p:nvSpPr>
          <p:spPr>
            <a:xfrm>
              <a:off x="1242728" y="2276872"/>
              <a:ext cx="441338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i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RF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i,1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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1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i,2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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2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+...+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</a:t>
              </a:r>
              <a:r>
                <a:rPr lang="pt-BR" sz="2400" baseline="-30000" dirty="0" err="1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i,k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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k</a:t>
              </a:r>
              <a:endParaRPr lang="pt-BR" sz="2400" dirty="0">
                <a:solidFill>
                  <a:srgbClr val="FFCCFF"/>
                </a:solidFill>
              </a:endParaRPr>
            </a:p>
          </p:txBody>
        </p: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1F20DD77-83E5-4ADF-BECA-E27905620258}"/>
                </a:ext>
              </a:extLst>
            </p:cNvPr>
            <p:cNvCxnSpPr>
              <a:cxnSpLocks/>
            </p:cNvCxnSpPr>
            <p:nvPr/>
          </p:nvCxnSpPr>
          <p:spPr>
            <a:xfrm>
              <a:off x="1331640" y="2338791"/>
              <a:ext cx="144016" cy="0"/>
            </a:xfrm>
            <a:prstGeom prst="lin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8FB058FF-DDA8-4076-B4CB-D706834991E5}"/>
              </a:ext>
            </a:extLst>
          </p:cNvPr>
          <p:cNvSpPr txBox="1"/>
          <p:nvPr/>
        </p:nvSpPr>
        <p:spPr>
          <a:xfrm>
            <a:off x="1172819" y="3609286"/>
            <a:ext cx="2267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Com os dados:</a:t>
            </a:r>
            <a:endParaRPr lang="pt-BR" sz="2400" dirty="0">
              <a:solidFill>
                <a:srgbClr val="66FFFF"/>
              </a:solidFill>
            </a:endParaRP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615C677-63F1-4200-A2B5-574455033F77}"/>
              </a:ext>
            </a:extLst>
          </p:cNvPr>
          <p:cNvSpPr txBox="1"/>
          <p:nvPr/>
        </p:nvSpPr>
        <p:spPr>
          <a:xfrm>
            <a:off x="879545" y="5293747"/>
            <a:ext cx="78838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66FFFF"/>
                </a:solidFill>
              </a:rPr>
              <a:t>Objetivo do Passo 3: estimar todos os gamas (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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1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;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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; ... ; 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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lang="pt-BR" sz="24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)</a:t>
            </a:r>
            <a:endParaRPr lang="pt-BR" sz="24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3408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C91D3BB-52BB-4CFA-9809-98CBF5E2B264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8283032-EA82-4D2C-9E8C-9B2B32D8726C}"/>
              </a:ext>
            </a:extLst>
          </p:cNvPr>
          <p:cNvSpPr txBox="1"/>
          <p:nvPr/>
        </p:nvSpPr>
        <p:spPr>
          <a:xfrm>
            <a:off x="610874" y="1762288"/>
            <a:ext cx="8149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4 – Comparar os retornos reais das ações com os previstos</a:t>
            </a:r>
          </a:p>
          <a:p>
            <a:r>
              <a:rPr lang="pt-BR" sz="2400" dirty="0">
                <a:solidFill>
                  <a:srgbClr val="66FFFF"/>
                </a:solidFill>
              </a:rPr>
              <a:t>	</a:t>
            </a:r>
          </a:p>
          <a:p>
            <a:r>
              <a:rPr lang="pt-BR" sz="2400" dirty="0">
                <a:solidFill>
                  <a:srgbClr val="66FFFF"/>
                </a:solidFill>
              </a:rPr>
              <a:t>Calcular </a:t>
            </a:r>
            <a:r>
              <a:rPr lang="pt-BR" sz="2400" dirty="0">
                <a:solidFill>
                  <a:srgbClr val="66FFFF"/>
                </a:solidFill>
                <a:sym typeface="Symbol" panose="05050102010706020507" pitchFamily="18" charset="2"/>
              </a:rPr>
              <a:t>:</a:t>
            </a:r>
            <a:endParaRPr lang="pt-BR" sz="2400" dirty="0">
              <a:solidFill>
                <a:srgbClr val="66FFFF"/>
              </a:solidFill>
            </a:endParaRPr>
          </a:p>
        </p:txBody>
      </p:sp>
      <p:grpSp>
        <p:nvGrpSpPr>
          <p:cNvPr id="13" name="Agrupar 12">
            <a:extLst>
              <a:ext uri="{FF2B5EF4-FFF2-40B4-BE49-F238E27FC236}">
                <a16:creationId xmlns:a16="http://schemas.microsoft.com/office/drawing/2014/main" id="{CAD5F175-2C05-4A6C-8917-9EBAA0084F39}"/>
              </a:ext>
            </a:extLst>
          </p:cNvPr>
          <p:cNvGrpSpPr/>
          <p:nvPr/>
        </p:nvGrpSpPr>
        <p:grpSpPr>
          <a:xfrm>
            <a:off x="2769127" y="2500256"/>
            <a:ext cx="5064207" cy="461665"/>
            <a:chOff x="2699792" y="2859148"/>
            <a:chExt cx="5064207" cy="461665"/>
          </a:xfrm>
        </p:grpSpPr>
        <p:sp>
          <p:nvSpPr>
            <p:cNvPr id="28" name="Retângulo 27">
              <a:extLst>
                <a:ext uri="{FF2B5EF4-FFF2-40B4-BE49-F238E27FC236}">
                  <a16:creationId xmlns:a16="http://schemas.microsoft.com/office/drawing/2014/main" id="{6E407610-F782-4A21-AC9F-82D874CF9F8F}"/>
                </a:ext>
              </a:extLst>
            </p:cNvPr>
            <p:cNvSpPr/>
            <p:nvPr/>
          </p:nvSpPr>
          <p:spPr>
            <a:xfrm>
              <a:off x="2699792" y="2859148"/>
              <a:ext cx="50642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2400" dirty="0">
                  <a:solidFill>
                    <a:srgbClr val="FFCCFF"/>
                  </a:solidFill>
                  <a:sym typeface="Symbol" panose="05050102010706020507" pitchFamily="18" charset="2"/>
                </a:rPr>
                <a:t>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cs typeface="Times New Roman" pitchFamily="18" charset="0"/>
                  <a:sym typeface="Symbol"/>
                </a:rPr>
                <a:t>i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=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i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– (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RF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i,1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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1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i,2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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2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+...+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</a:t>
              </a:r>
              <a:r>
                <a:rPr lang="pt-BR" sz="2400" baseline="-30000" dirty="0" err="1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i,k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</a:t>
              </a:r>
              <a:r>
                <a:rPr lang="pt-BR" sz="2400" baseline="-300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 panose="05050102010706020507" pitchFamily="18" charset="2"/>
                </a:rPr>
                <a:t>k</a:t>
              </a:r>
              <a:r>
                <a:rPr lang="pt-BR" sz="24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)</a:t>
              </a:r>
              <a:endParaRPr lang="pt-BR" sz="2400" dirty="0">
                <a:solidFill>
                  <a:srgbClr val="FFCCFF"/>
                </a:solidFill>
              </a:endParaRPr>
            </a:p>
          </p:txBody>
        </p:sp>
        <p:cxnSp>
          <p:nvCxnSpPr>
            <p:cNvPr id="29" name="Conector reto 28">
              <a:extLst>
                <a:ext uri="{FF2B5EF4-FFF2-40B4-BE49-F238E27FC236}">
                  <a16:creationId xmlns:a16="http://schemas.microsoft.com/office/drawing/2014/main" id="{1F20DD77-83E5-4ADF-BECA-E27905620258}"/>
                </a:ext>
              </a:extLst>
            </p:cNvPr>
            <p:cNvCxnSpPr>
              <a:cxnSpLocks/>
            </p:cNvCxnSpPr>
            <p:nvPr/>
          </p:nvCxnSpPr>
          <p:spPr>
            <a:xfrm>
              <a:off x="3368015" y="2924944"/>
              <a:ext cx="144016" cy="0"/>
            </a:xfrm>
            <a:prstGeom prst="line">
              <a:avLst/>
            </a:prstGeom>
            <a:ln w="28575">
              <a:solidFill>
                <a:srgbClr val="FFCC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615C677-63F1-4200-A2B5-574455033F77}"/>
              </a:ext>
            </a:extLst>
          </p:cNvPr>
          <p:cNvSpPr txBox="1"/>
          <p:nvPr/>
        </p:nvSpPr>
        <p:spPr>
          <a:xfrm>
            <a:off x="683568" y="4322125"/>
            <a:ext cx="78838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66FFFF"/>
                </a:solidFill>
              </a:rPr>
              <a:t>Se </a:t>
            </a:r>
            <a:r>
              <a:rPr lang="pt-BR" sz="2400" dirty="0">
                <a:solidFill>
                  <a:srgbClr val="66FFFF"/>
                </a:solidFill>
                <a:sym typeface="Symbol" panose="05050102010706020507" pitchFamily="18" charset="2"/>
              </a:rPr>
              <a:t>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cs typeface="Times New Roman" pitchFamily="18" charset="0"/>
                <a:sym typeface="Symbol"/>
              </a:rPr>
              <a:t>i </a:t>
            </a:r>
            <a:r>
              <a:rPr lang="pt-BR" sz="2400" dirty="0">
                <a:solidFill>
                  <a:srgbClr val="66FFFF"/>
                </a:solidFill>
              </a:rPr>
              <a:t>&gt; 0   </a:t>
            </a:r>
            <a:r>
              <a:rPr lang="pt-BR" sz="2400" dirty="0">
                <a:solidFill>
                  <a:srgbClr val="66FFFF"/>
                </a:solidFill>
                <a:sym typeface="Wingdings" panose="05000000000000000000" pitchFamily="2" charset="2"/>
              </a:rPr>
              <a:t>   </a:t>
            </a:r>
            <a:r>
              <a:rPr lang="pt-BR" sz="24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aseline="-300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pt-BR" sz="24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&gt; Retorno estimado  </a:t>
            </a:r>
            <a:r>
              <a:rPr lang="pt-BR" sz="2400" dirty="0">
                <a:solidFill>
                  <a:srgbClr val="66FFFF"/>
                </a:solidFill>
                <a:sym typeface="Wingdings" panose="05000000000000000000" pitchFamily="2" charset="2"/>
              </a:rPr>
              <a:t>  </a:t>
            </a:r>
            <a:r>
              <a:rPr lang="pt-BR" sz="2400" dirty="0">
                <a:solidFill>
                  <a:srgbClr val="66FFFF"/>
                </a:solidFill>
              </a:rPr>
              <a:t>ação </a:t>
            </a:r>
            <a:r>
              <a:rPr lang="pt-BR" sz="2400" dirty="0" err="1">
                <a:solidFill>
                  <a:srgbClr val="66FFFF"/>
                </a:solidFill>
              </a:rPr>
              <a:t>subprecificada</a:t>
            </a:r>
            <a:endParaRPr lang="pt-BR" sz="2400" dirty="0">
              <a:solidFill>
                <a:srgbClr val="66FFFF"/>
              </a:solidFill>
            </a:endParaRPr>
          </a:p>
        </p:txBody>
      </p:sp>
      <p:sp>
        <p:nvSpPr>
          <p:cNvPr id="15" name="Chave Direita 14">
            <a:extLst>
              <a:ext uri="{FF2B5EF4-FFF2-40B4-BE49-F238E27FC236}">
                <a16:creationId xmlns:a16="http://schemas.microsoft.com/office/drawing/2014/main" id="{C7548B18-4C9A-4C8C-91C5-F1579C11BB12}"/>
              </a:ext>
            </a:extLst>
          </p:cNvPr>
          <p:cNvSpPr/>
          <p:nvPr/>
        </p:nvSpPr>
        <p:spPr>
          <a:xfrm rot="5400000">
            <a:off x="5719879" y="1482877"/>
            <a:ext cx="282832" cy="34480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B24ACCD-6D55-43B2-A397-A45C71A85752}"/>
              </a:ext>
            </a:extLst>
          </p:cNvPr>
          <p:cNvSpPr txBox="1"/>
          <p:nvPr/>
        </p:nvSpPr>
        <p:spPr>
          <a:xfrm>
            <a:off x="4929367" y="3368003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Retorno estimado pelo modelo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4AC6960A-F1EB-450C-9637-5B2D2068161D}"/>
              </a:ext>
            </a:extLst>
          </p:cNvPr>
          <p:cNvSpPr txBox="1"/>
          <p:nvPr/>
        </p:nvSpPr>
        <p:spPr>
          <a:xfrm>
            <a:off x="2537250" y="340350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Retorno real</a:t>
            </a:r>
          </a:p>
        </p:txBody>
      </p:sp>
      <p:cxnSp>
        <p:nvCxnSpPr>
          <p:cNvPr id="21" name="Conector reto 20">
            <a:extLst>
              <a:ext uri="{FF2B5EF4-FFF2-40B4-BE49-F238E27FC236}">
                <a16:creationId xmlns:a16="http://schemas.microsoft.com/office/drawing/2014/main" id="{029A4315-1B5F-4408-AA37-EFD5A2943FA2}"/>
              </a:ext>
            </a:extLst>
          </p:cNvPr>
          <p:cNvCxnSpPr>
            <a:cxnSpLocks/>
          </p:cNvCxnSpPr>
          <p:nvPr/>
        </p:nvCxnSpPr>
        <p:spPr>
          <a:xfrm>
            <a:off x="3528562" y="2979491"/>
            <a:ext cx="0" cy="45480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51E4A6A-1272-4630-BFC2-13202930884B}"/>
              </a:ext>
            </a:extLst>
          </p:cNvPr>
          <p:cNvSpPr txBox="1"/>
          <p:nvPr/>
        </p:nvSpPr>
        <p:spPr>
          <a:xfrm>
            <a:off x="683568" y="4898165"/>
            <a:ext cx="81498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66FFFF"/>
                </a:solidFill>
              </a:rPr>
              <a:t>Se </a:t>
            </a:r>
            <a:r>
              <a:rPr lang="pt-BR" sz="2400" dirty="0">
                <a:solidFill>
                  <a:srgbClr val="66FFFF"/>
                </a:solidFill>
                <a:sym typeface="Symbol" panose="05050102010706020507" pitchFamily="18" charset="2"/>
              </a:rPr>
              <a:t>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cs typeface="Times New Roman" pitchFamily="18" charset="0"/>
                <a:sym typeface="Symbol"/>
              </a:rPr>
              <a:t>i </a:t>
            </a:r>
            <a:r>
              <a:rPr lang="pt-BR" sz="2400" dirty="0">
                <a:solidFill>
                  <a:srgbClr val="66FFFF"/>
                </a:solidFill>
              </a:rPr>
              <a:t>&lt; 0   </a:t>
            </a:r>
            <a:r>
              <a:rPr lang="pt-BR" sz="2400" dirty="0">
                <a:solidFill>
                  <a:srgbClr val="66FFFF"/>
                </a:solidFill>
                <a:sym typeface="Wingdings" panose="05000000000000000000" pitchFamily="2" charset="2"/>
              </a:rPr>
              <a:t>   </a:t>
            </a:r>
            <a:r>
              <a:rPr lang="pt-BR" sz="24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R</a:t>
            </a:r>
            <a:r>
              <a:rPr lang="pt-BR" sz="2400" baseline="-300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/>
              </a:rPr>
              <a:t>i</a:t>
            </a:r>
            <a:r>
              <a:rPr lang="pt-BR" sz="2400" dirty="0">
                <a:solidFill>
                  <a:srgbClr val="FFCC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&lt; Retorno estimado  </a:t>
            </a:r>
            <a:r>
              <a:rPr lang="pt-BR" sz="2400" dirty="0">
                <a:solidFill>
                  <a:srgbClr val="66FFFF"/>
                </a:solidFill>
                <a:sym typeface="Wingdings" panose="05000000000000000000" pitchFamily="2" charset="2"/>
              </a:rPr>
              <a:t>  </a:t>
            </a:r>
            <a:r>
              <a:rPr lang="pt-BR" sz="2400" dirty="0">
                <a:solidFill>
                  <a:srgbClr val="66FFFF"/>
                </a:solidFill>
              </a:rPr>
              <a:t>ação </a:t>
            </a:r>
            <a:r>
              <a:rPr lang="pt-BR" sz="2400" dirty="0" err="1">
                <a:solidFill>
                  <a:srgbClr val="66FFFF"/>
                </a:solidFill>
              </a:rPr>
              <a:t>superprecificada</a:t>
            </a:r>
            <a:endParaRPr lang="pt-BR" sz="24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234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C91D3BB-52BB-4CFA-9809-98CBF5E2B264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58283032-EA82-4D2C-9E8C-9B2B32D8726C}"/>
              </a:ext>
            </a:extLst>
          </p:cNvPr>
          <p:cNvSpPr txBox="1"/>
          <p:nvPr/>
        </p:nvSpPr>
        <p:spPr>
          <a:xfrm>
            <a:off x="610874" y="1762288"/>
            <a:ext cx="8149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5 – Construir uma carteira de “arbitragem” com n ações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7615C677-63F1-4200-A2B5-574455033F77}"/>
              </a:ext>
            </a:extLst>
          </p:cNvPr>
          <p:cNvSpPr txBox="1"/>
          <p:nvPr/>
        </p:nvSpPr>
        <p:spPr>
          <a:xfrm>
            <a:off x="1494868" y="2692739"/>
            <a:ext cx="674954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66FFFF"/>
                </a:solidFill>
              </a:rPr>
              <a:t>Se </a:t>
            </a:r>
            <a:r>
              <a:rPr lang="pt-BR" sz="2400" dirty="0">
                <a:solidFill>
                  <a:srgbClr val="66FFFF"/>
                </a:solidFill>
                <a:sym typeface="Symbol" panose="05050102010706020507" pitchFamily="18" charset="2"/>
              </a:rPr>
              <a:t>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cs typeface="Times New Roman" pitchFamily="18" charset="0"/>
                <a:sym typeface="Symbol"/>
              </a:rPr>
              <a:t>i </a:t>
            </a:r>
            <a:r>
              <a:rPr lang="pt-BR" sz="2400" dirty="0">
                <a:solidFill>
                  <a:srgbClr val="66FFFF"/>
                </a:solidFill>
              </a:rPr>
              <a:t>&gt; 0   </a:t>
            </a:r>
            <a:r>
              <a:rPr lang="pt-BR" sz="2400" dirty="0">
                <a:solidFill>
                  <a:srgbClr val="66FFFF"/>
                </a:solidFill>
                <a:sym typeface="Wingdings" panose="05000000000000000000" pitchFamily="2" charset="2"/>
              </a:rPr>
              <a:t>   comprar as </a:t>
            </a:r>
            <a:r>
              <a:rPr lang="pt-BR" sz="2400" dirty="0">
                <a:solidFill>
                  <a:srgbClr val="66FFFF"/>
                </a:solidFill>
              </a:rPr>
              <a:t>ações </a:t>
            </a:r>
            <a:r>
              <a:rPr lang="pt-BR" sz="2400" dirty="0" err="1">
                <a:solidFill>
                  <a:srgbClr val="66FFFF"/>
                </a:solidFill>
              </a:rPr>
              <a:t>subprecificadas</a:t>
            </a:r>
            <a:endParaRPr lang="pt-BR" sz="2400" dirty="0">
              <a:solidFill>
                <a:srgbClr val="66FFFF"/>
              </a:solidFill>
            </a:endParaRPr>
          </a:p>
          <a:p>
            <a:r>
              <a:rPr lang="pt-BR" sz="2400" dirty="0">
                <a:solidFill>
                  <a:srgbClr val="FFCCFF"/>
                </a:solidFill>
              </a:rPr>
              <a:t>operar “</a:t>
            </a:r>
            <a:r>
              <a:rPr lang="pt-BR" sz="2400" dirty="0" err="1">
                <a:solidFill>
                  <a:srgbClr val="FFCCFF"/>
                </a:solidFill>
              </a:rPr>
              <a:t>long</a:t>
            </a:r>
            <a:r>
              <a:rPr lang="pt-BR" sz="2400" dirty="0">
                <a:solidFill>
                  <a:srgbClr val="FFCCFF"/>
                </a:solidFill>
              </a:rPr>
              <a:t>”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FD101766-9477-485D-B9FA-2D0F8D5BF421}"/>
              </a:ext>
            </a:extLst>
          </p:cNvPr>
          <p:cNvSpPr txBox="1"/>
          <p:nvPr/>
        </p:nvSpPr>
        <p:spPr>
          <a:xfrm>
            <a:off x="1475656" y="3573016"/>
            <a:ext cx="712879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66FFFF"/>
                </a:solidFill>
              </a:rPr>
              <a:t>Se </a:t>
            </a:r>
            <a:r>
              <a:rPr lang="pt-BR" sz="2400" dirty="0">
                <a:solidFill>
                  <a:srgbClr val="66FFFF"/>
                </a:solidFill>
                <a:sym typeface="Symbol" panose="05050102010706020507" pitchFamily="18" charset="2"/>
              </a:rPr>
              <a:t></a:t>
            </a:r>
            <a:r>
              <a:rPr lang="pt-BR" sz="2400" baseline="-30000" dirty="0">
                <a:solidFill>
                  <a:srgbClr val="66FFFF"/>
                </a:solidFill>
                <a:latin typeface="Calibri" pitchFamily="34" charset="0"/>
                <a:cs typeface="Times New Roman" pitchFamily="18" charset="0"/>
                <a:sym typeface="Symbol"/>
              </a:rPr>
              <a:t>i </a:t>
            </a:r>
            <a:r>
              <a:rPr lang="pt-BR" sz="2400" dirty="0">
                <a:solidFill>
                  <a:srgbClr val="66FFFF"/>
                </a:solidFill>
              </a:rPr>
              <a:t>&lt; 0   </a:t>
            </a:r>
            <a:r>
              <a:rPr lang="pt-BR" sz="2400" dirty="0">
                <a:solidFill>
                  <a:srgbClr val="66FFFF"/>
                </a:solidFill>
                <a:sym typeface="Wingdings" panose="05000000000000000000" pitchFamily="2" charset="2"/>
              </a:rPr>
              <a:t>   vender as </a:t>
            </a:r>
            <a:r>
              <a:rPr lang="pt-BR" sz="2400" dirty="0">
                <a:solidFill>
                  <a:srgbClr val="66FFFF"/>
                </a:solidFill>
              </a:rPr>
              <a:t>ações </a:t>
            </a:r>
            <a:r>
              <a:rPr lang="pt-BR" sz="2400" dirty="0" err="1">
                <a:solidFill>
                  <a:srgbClr val="66FFFF"/>
                </a:solidFill>
              </a:rPr>
              <a:t>superprecificadas</a:t>
            </a:r>
            <a:endParaRPr lang="pt-BR" sz="2400" dirty="0">
              <a:solidFill>
                <a:srgbClr val="66FFFF"/>
              </a:solidFill>
            </a:endParaRPr>
          </a:p>
          <a:p>
            <a:r>
              <a:rPr lang="pt-BR" sz="2400" dirty="0">
                <a:solidFill>
                  <a:srgbClr val="FFCCFF"/>
                </a:solidFill>
              </a:rPr>
              <a:t>operar “short”</a:t>
            </a:r>
          </a:p>
        </p:txBody>
      </p:sp>
    </p:spTree>
    <p:extLst>
      <p:ext uri="{BB962C8B-B14F-4D97-AF65-F5344CB8AC3E}">
        <p14:creationId xmlns:p14="http://schemas.microsoft.com/office/powerpoint/2010/main" val="298388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25" name="Grupo 24"/>
          <p:cNvGrpSpPr/>
          <p:nvPr/>
        </p:nvGrpSpPr>
        <p:grpSpPr>
          <a:xfrm>
            <a:off x="938537" y="1927238"/>
            <a:ext cx="7056784" cy="2664296"/>
            <a:chOff x="971600" y="2348880"/>
            <a:chExt cx="7056784" cy="2664296"/>
          </a:xfrm>
        </p:grpSpPr>
        <p:sp>
          <p:nvSpPr>
            <p:cNvPr id="23" name="Retângulo 22"/>
            <p:cNvSpPr/>
            <p:nvPr/>
          </p:nvSpPr>
          <p:spPr>
            <a:xfrm>
              <a:off x="971600" y="2348880"/>
              <a:ext cx="7056784" cy="266429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1475656" y="2642136"/>
              <a:ext cx="5713859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pt-BR" sz="2400" dirty="0">
                  <a:solidFill>
                    <a:srgbClr val="FFCCFF"/>
                  </a:solidFill>
                  <a:cs typeface="Arial" pitchFamily="34" charset="0"/>
                </a:rPr>
                <a:t>Uma nova notícia nem sempre é novidade!</a:t>
              </a:r>
            </a:p>
            <a:p>
              <a:pPr algn="ctr"/>
              <a:endParaRPr lang="pt-BR" sz="2400" dirty="0">
                <a:solidFill>
                  <a:srgbClr val="FFCCFF"/>
                </a:solidFill>
                <a:cs typeface="Arial" pitchFamily="34" charset="0"/>
              </a:endParaRPr>
            </a:p>
            <a:p>
              <a:pPr algn="ctr"/>
              <a:r>
                <a:rPr lang="pt-BR" sz="2400" dirty="0">
                  <a:cs typeface="Arial" pitchFamily="34" charset="0"/>
                </a:rPr>
                <a:t>Toda notícia, todo anúncio...</a:t>
              </a:r>
            </a:p>
            <a:p>
              <a:pPr algn="ctr"/>
              <a:endParaRPr lang="pt-BR" sz="2400" dirty="0">
                <a:solidFill>
                  <a:srgbClr val="FFCCFF"/>
                </a:solidFill>
                <a:cs typeface="Arial" pitchFamily="34" charset="0"/>
              </a:endParaRPr>
            </a:p>
            <a:p>
              <a:pPr algn="ctr"/>
              <a:r>
                <a:rPr lang="pt-BR" sz="2400" dirty="0">
                  <a:solidFill>
                    <a:srgbClr val="66FFFF"/>
                  </a:solidFill>
                  <a:cs typeface="Arial" pitchFamily="34" charset="0"/>
                </a:rPr>
                <a:t>Parte esperada</a:t>
              </a:r>
              <a:r>
                <a:rPr lang="pt-BR" sz="2400" dirty="0">
                  <a:solidFill>
                    <a:srgbClr val="FFCCFF"/>
                  </a:solidFill>
                  <a:cs typeface="Arial" pitchFamily="34" charset="0"/>
                </a:rPr>
                <a:t> </a:t>
              </a:r>
              <a:r>
                <a:rPr lang="pt-BR" sz="2400" dirty="0">
                  <a:cs typeface="Arial" pitchFamily="34" charset="0"/>
                </a:rPr>
                <a:t>+</a:t>
              </a:r>
              <a:r>
                <a:rPr lang="pt-BR" sz="2400" dirty="0">
                  <a:solidFill>
                    <a:srgbClr val="FFCCFF"/>
                  </a:solidFill>
                  <a:cs typeface="Arial" pitchFamily="34" charset="0"/>
                </a:rPr>
                <a:t> </a:t>
              </a:r>
              <a:r>
                <a:rPr lang="pt-BR" sz="2400" dirty="0">
                  <a:solidFill>
                    <a:srgbClr val="FFC000"/>
                  </a:solidFill>
                  <a:cs typeface="Arial" pitchFamily="34" charset="0"/>
                </a:rPr>
                <a:t>Parte surpresa</a:t>
              </a:r>
              <a:endParaRPr lang="pt-BR" sz="2400" dirty="0">
                <a:solidFill>
                  <a:srgbClr val="FFC000"/>
                </a:solidFill>
              </a:endParaRPr>
            </a:p>
          </p:txBody>
        </p:sp>
      </p:grpSp>
      <p:pic>
        <p:nvPicPr>
          <p:cNvPr id="1026" name="Picture 2" descr="Imagem relacionad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0361" y="2863342"/>
            <a:ext cx="2860576" cy="2860577"/>
          </a:xfrm>
          <a:prstGeom prst="rect">
            <a:avLst/>
          </a:prstGeom>
          <a:noFill/>
        </p:spPr>
      </p:pic>
      <p:sp>
        <p:nvSpPr>
          <p:cNvPr id="17" name="Retângulo 16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F83C21F2-0E4E-426F-83F8-9BB530048C1D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277300" y="4233988"/>
            <a:ext cx="5976664" cy="15121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5" name="Texto Explicativo 1 14"/>
          <p:cNvSpPr/>
          <p:nvPr/>
        </p:nvSpPr>
        <p:spPr>
          <a:xfrm>
            <a:off x="6614004" y="2289772"/>
            <a:ext cx="1728192" cy="576064"/>
          </a:xfrm>
          <a:prstGeom prst="borderCallout1">
            <a:avLst>
              <a:gd name="adj1" fmla="val 58156"/>
              <a:gd name="adj2" fmla="val -5932"/>
              <a:gd name="adj3" fmla="val 161844"/>
              <a:gd name="adj4" fmla="val -71782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Parte inesperada do retorno</a:t>
            </a:r>
          </a:p>
        </p:txBody>
      </p:sp>
      <p:sp>
        <p:nvSpPr>
          <p:cNvPr id="16" name="Texto Explicativo 1 15"/>
          <p:cNvSpPr/>
          <p:nvPr/>
        </p:nvSpPr>
        <p:spPr>
          <a:xfrm>
            <a:off x="781356" y="2433788"/>
            <a:ext cx="2082413" cy="390664"/>
          </a:xfrm>
          <a:prstGeom prst="borderCallout1">
            <a:avLst>
              <a:gd name="adj1" fmla="val 49581"/>
              <a:gd name="adj2" fmla="val 102699"/>
              <a:gd name="adj3" fmla="val 206785"/>
              <a:gd name="adj4" fmla="val 140102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Retorno de uma ação</a:t>
            </a:r>
          </a:p>
        </p:txBody>
      </p:sp>
      <p:grpSp>
        <p:nvGrpSpPr>
          <p:cNvPr id="30" name="Grupo 29"/>
          <p:cNvGrpSpPr/>
          <p:nvPr/>
        </p:nvGrpSpPr>
        <p:grpSpPr>
          <a:xfrm>
            <a:off x="3707406" y="3153868"/>
            <a:ext cx="1675459" cy="584775"/>
            <a:chOff x="3825642" y="3573016"/>
            <a:chExt cx="1675459" cy="584775"/>
          </a:xfrm>
        </p:grpSpPr>
        <p:sp>
          <p:nvSpPr>
            <p:cNvPr id="21" name="Retângulo 20"/>
            <p:cNvSpPr/>
            <p:nvPr/>
          </p:nvSpPr>
          <p:spPr>
            <a:xfrm>
              <a:off x="3825642" y="3573016"/>
              <a:ext cx="16754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U</a:t>
              </a:r>
              <a:endParaRPr lang="pt-BR" sz="3200" dirty="0">
                <a:solidFill>
                  <a:srgbClr val="FFCCFF"/>
                </a:solidFill>
              </a:endParaRPr>
            </a:p>
          </p:txBody>
        </p:sp>
        <p:cxnSp>
          <p:nvCxnSpPr>
            <p:cNvPr id="22" name="Conector reto 21"/>
            <p:cNvCxnSpPr/>
            <p:nvPr/>
          </p:nvCxnSpPr>
          <p:spPr>
            <a:xfrm>
              <a:off x="4499992" y="3645024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o Explicativo 1 17"/>
          <p:cNvSpPr/>
          <p:nvPr/>
        </p:nvSpPr>
        <p:spPr>
          <a:xfrm>
            <a:off x="3373644" y="1857724"/>
            <a:ext cx="2082413" cy="648072"/>
          </a:xfrm>
          <a:prstGeom prst="borderCallout1">
            <a:avLst>
              <a:gd name="adj1" fmla="val 107311"/>
              <a:gd name="adj2" fmla="val 50555"/>
              <a:gd name="adj3" fmla="val 187171"/>
              <a:gd name="adj4" fmla="val 52282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Retorno esperado da ação (média)</a:t>
            </a:r>
          </a:p>
        </p:txBody>
      </p:sp>
      <p:sp>
        <p:nvSpPr>
          <p:cNvPr id="20" name="Texto Explicativo 1 19"/>
          <p:cNvSpPr/>
          <p:nvPr/>
        </p:nvSpPr>
        <p:spPr>
          <a:xfrm>
            <a:off x="5245852" y="4089972"/>
            <a:ext cx="3600400" cy="576064"/>
          </a:xfrm>
          <a:prstGeom prst="borderCallout1">
            <a:avLst>
              <a:gd name="adj1" fmla="val -12794"/>
              <a:gd name="adj2" fmla="val 15996"/>
              <a:gd name="adj3" fmla="val -85278"/>
              <a:gd name="adj4" fmla="val 2021"/>
            </a:avLst>
          </a:prstGeom>
          <a:solidFill>
            <a:schemeClr val="bg2">
              <a:lumMod val="75000"/>
            </a:schemeClr>
          </a:solidFill>
          <a:ln w="19050">
            <a:solidFill>
              <a:srgbClr val="FF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chemeClr val="tx1">
                    <a:lumMod val="95000"/>
                  </a:schemeClr>
                </a:solidFill>
                <a:latin typeface="Bell MT" pitchFamily="18" charset="0"/>
              </a:rPr>
              <a:t>Risco autêntico dos investimentos!</a:t>
            </a:r>
          </a:p>
        </p:txBody>
      </p:sp>
      <p:pic>
        <p:nvPicPr>
          <p:cNvPr id="2050" name="Picture 2" descr="Resultado de imagem para newspaper ic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196" y="4378004"/>
            <a:ext cx="1142256" cy="1142256"/>
          </a:xfrm>
          <a:prstGeom prst="rect">
            <a:avLst/>
          </a:prstGeom>
          <a:noFill/>
        </p:spPr>
      </p:pic>
      <p:sp>
        <p:nvSpPr>
          <p:cNvPr id="29" name="Retângulo 28"/>
          <p:cNvSpPr/>
          <p:nvPr/>
        </p:nvSpPr>
        <p:spPr>
          <a:xfrm>
            <a:off x="1717460" y="4401811"/>
            <a:ext cx="43991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>
                <a:solidFill>
                  <a:schemeClr val="bg2">
                    <a:lumMod val="75000"/>
                  </a:schemeClr>
                </a:solidFill>
                <a:latin typeface="Bell MT" pitchFamily="18" charset="0"/>
              </a:rPr>
              <a:t>Diferentes fontes de risco</a:t>
            </a:r>
          </a:p>
          <a:p>
            <a:endParaRPr lang="pt-BR" b="1" dirty="0">
              <a:solidFill>
                <a:schemeClr val="bg2">
                  <a:lumMod val="75000"/>
                </a:schemeClr>
              </a:solidFill>
              <a:latin typeface="Bell MT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pt-BR" b="1" dirty="0">
                <a:solidFill>
                  <a:schemeClr val="bg1">
                    <a:lumMod val="50000"/>
                    <a:lumOff val="50000"/>
                  </a:schemeClr>
                </a:solidFill>
                <a:latin typeface="Bell MT" pitchFamily="18" charset="0"/>
              </a:rPr>
              <a:t>  Acontecimentos específicos da empresa</a:t>
            </a:r>
          </a:p>
          <a:p>
            <a:pPr>
              <a:buFont typeface="Wingdings" pitchFamily="2" charset="2"/>
              <a:buChar char="§"/>
            </a:pPr>
            <a:r>
              <a:rPr lang="pt-BR" b="1" dirty="0">
                <a:solidFill>
                  <a:schemeClr val="bg1">
                    <a:lumMod val="50000"/>
                    <a:lumOff val="50000"/>
                  </a:schemeClr>
                </a:solidFill>
                <a:latin typeface="Bell MT" pitchFamily="18" charset="0"/>
              </a:rPr>
              <a:t>  Acontecimentos sobre todo o mercado </a:t>
            </a:r>
            <a:endParaRPr lang="pt-BR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Retângulo 22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CaixaDeTexto 24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54CAFD8-4BAF-4DB1-9CB9-1D686817F5BA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o 5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7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1" name="Retângulo 10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2" name="CaixaDeTexto 11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8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9" name="Retângulo 8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0" name="CaixaDeTexto 9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4" name="Texto Explicativo 1 13"/>
          <p:cNvSpPr/>
          <p:nvPr/>
        </p:nvSpPr>
        <p:spPr>
          <a:xfrm>
            <a:off x="4848200" y="2159559"/>
            <a:ext cx="1728192" cy="576064"/>
          </a:xfrm>
          <a:prstGeom prst="borderCallout1">
            <a:avLst>
              <a:gd name="adj1" fmla="val 51542"/>
              <a:gd name="adj2" fmla="val -7034"/>
              <a:gd name="adj3" fmla="val 52716"/>
              <a:gd name="adj4" fmla="val -78397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Parte inesperada do retorno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1732581" y="2231567"/>
            <a:ext cx="1675459" cy="584775"/>
            <a:chOff x="3825642" y="3573016"/>
            <a:chExt cx="1675459" cy="584775"/>
          </a:xfrm>
        </p:grpSpPr>
        <p:sp>
          <p:nvSpPr>
            <p:cNvPr id="16" name="Retângulo 15"/>
            <p:cNvSpPr/>
            <p:nvPr/>
          </p:nvSpPr>
          <p:spPr>
            <a:xfrm>
              <a:off x="3825642" y="3573016"/>
              <a:ext cx="16754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U</a:t>
              </a:r>
              <a:endParaRPr lang="pt-BR" sz="3200" dirty="0">
                <a:solidFill>
                  <a:srgbClr val="FFCCFF"/>
                </a:solidFill>
              </a:endParaRPr>
            </a:p>
          </p:txBody>
        </p:sp>
        <p:cxnSp>
          <p:nvCxnSpPr>
            <p:cNvPr id="17" name="Conector reto 16"/>
            <p:cNvCxnSpPr/>
            <p:nvPr/>
          </p:nvCxnSpPr>
          <p:spPr>
            <a:xfrm>
              <a:off x="4499992" y="3645024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Texto Explicativo 1 18"/>
          <p:cNvSpPr/>
          <p:nvPr/>
        </p:nvSpPr>
        <p:spPr>
          <a:xfrm>
            <a:off x="4848200" y="3527711"/>
            <a:ext cx="3816424" cy="1008112"/>
          </a:xfrm>
          <a:prstGeom prst="borderCallout1">
            <a:avLst>
              <a:gd name="adj1" fmla="val 48620"/>
              <a:gd name="adj2" fmla="val -975"/>
              <a:gd name="adj3" fmla="val 10150"/>
              <a:gd name="adj4" fmla="val -26431"/>
            </a:avLst>
          </a:prstGeom>
          <a:solidFill>
            <a:schemeClr val="bg2">
              <a:lumMod val="75000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rgbClr val="FFC000"/>
                </a:solidFill>
                <a:latin typeface="Bell MT" pitchFamily="18" charset="0"/>
              </a:rPr>
              <a:t>Risco </a:t>
            </a:r>
            <a:r>
              <a:rPr lang="pt-BR" sz="1600" b="1" dirty="0" err="1">
                <a:solidFill>
                  <a:srgbClr val="FFC000"/>
                </a:solidFill>
                <a:latin typeface="Bell MT" pitchFamily="18" charset="0"/>
              </a:rPr>
              <a:t>Não-Sistemático</a:t>
            </a:r>
            <a:endParaRPr lang="pt-BR" sz="1600" b="1" dirty="0">
              <a:solidFill>
                <a:srgbClr val="FFC000"/>
              </a:solidFill>
              <a:latin typeface="Bell MT" pitchFamily="18" charset="0"/>
            </a:endParaRPr>
          </a:p>
          <a:p>
            <a:pPr algn="ctr"/>
            <a:r>
              <a:rPr lang="pt-BR" sz="1600" b="1" dirty="0">
                <a:solidFill>
                  <a:schemeClr val="tx1">
                    <a:lumMod val="95000"/>
                  </a:schemeClr>
                </a:solidFill>
                <a:latin typeface="Bell MT" pitchFamily="18" charset="0"/>
              </a:rPr>
              <a:t>Afeta especificamente um ativo ou um pequeno número de ativos</a:t>
            </a:r>
          </a:p>
        </p:txBody>
      </p:sp>
      <p:sp>
        <p:nvSpPr>
          <p:cNvPr id="23" name="Retângulo 22"/>
          <p:cNvSpPr/>
          <p:nvPr/>
        </p:nvSpPr>
        <p:spPr>
          <a:xfrm>
            <a:off x="2583140" y="3095663"/>
            <a:ext cx="11849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dirty="0">
                <a:solidFill>
                  <a:srgbClr val="66FFFF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</a:t>
            </a:r>
            <a:r>
              <a:rPr lang="pt-BR" sz="36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el-GR" sz="3600" dirty="0">
                <a:solidFill>
                  <a:srgbClr val="FFC000"/>
                </a:solidFill>
                <a:latin typeface="Times New Roman"/>
                <a:ea typeface="Times New Roman" pitchFamily="18" charset="0"/>
                <a:cs typeface="Times New Roman"/>
              </a:rPr>
              <a:t>ε</a:t>
            </a:r>
            <a:endParaRPr lang="pt-BR" sz="3600" dirty="0">
              <a:solidFill>
                <a:srgbClr val="FFC000"/>
              </a:solidFill>
            </a:endParaRPr>
          </a:p>
        </p:txBody>
      </p:sp>
      <p:cxnSp>
        <p:nvCxnSpPr>
          <p:cNvPr id="25" name="Conector reto 24"/>
          <p:cNvCxnSpPr/>
          <p:nvPr/>
        </p:nvCxnSpPr>
        <p:spPr>
          <a:xfrm flipH="1">
            <a:off x="2831976" y="2807631"/>
            <a:ext cx="216024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/>
        </p:nvCxnSpPr>
        <p:spPr>
          <a:xfrm>
            <a:off x="3264024" y="2807631"/>
            <a:ext cx="216024" cy="36004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 Explicativo 1 28"/>
          <p:cNvSpPr/>
          <p:nvPr/>
        </p:nvSpPr>
        <p:spPr>
          <a:xfrm>
            <a:off x="455712" y="4391807"/>
            <a:ext cx="3816424" cy="1008112"/>
          </a:xfrm>
          <a:prstGeom prst="borderCallout1">
            <a:avLst>
              <a:gd name="adj1" fmla="val -7125"/>
              <a:gd name="adj2" fmla="val 48940"/>
              <a:gd name="adj3" fmla="val -64492"/>
              <a:gd name="adj4" fmla="val 60423"/>
            </a:avLst>
          </a:prstGeom>
          <a:solidFill>
            <a:schemeClr val="bg2">
              <a:lumMod val="75000"/>
            </a:schemeClr>
          </a:solidFill>
          <a:ln w="1905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b="1" dirty="0">
                <a:solidFill>
                  <a:srgbClr val="FFC000"/>
                </a:solidFill>
                <a:latin typeface="Bell MT" pitchFamily="18" charset="0"/>
              </a:rPr>
              <a:t>Risco Sistemático</a:t>
            </a:r>
          </a:p>
          <a:p>
            <a:pPr algn="ctr"/>
            <a:r>
              <a:rPr lang="pt-BR" sz="1600" b="1" dirty="0">
                <a:solidFill>
                  <a:schemeClr val="tx1">
                    <a:lumMod val="95000"/>
                  </a:schemeClr>
                </a:solidFill>
                <a:latin typeface="Bell MT" pitchFamily="18" charset="0"/>
              </a:rPr>
              <a:t>Afeta um grande número de ativos,  cada um com maior ou menor intensidade</a:t>
            </a:r>
          </a:p>
        </p:txBody>
      </p:sp>
      <p:sp>
        <p:nvSpPr>
          <p:cNvPr id="24" name="Retângulo 23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D28C7051-9F5C-4993-BAC9-A06BA275A9A4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pic>
        <p:nvPicPr>
          <p:cNvPr id="22" name="Imagem 21">
            <a:extLst>
              <a:ext uri="{FF2B5EF4-FFF2-40B4-BE49-F238E27FC236}">
                <a16:creationId xmlns:a16="http://schemas.microsoft.com/office/drawing/2014/main" id="{C2CF4EE1-FA82-4A14-A2C5-086AEE04A1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61" t="14066" r="8092" b="5774"/>
          <a:stretch/>
        </p:blipFill>
        <p:spPr>
          <a:xfrm>
            <a:off x="683568" y="1556792"/>
            <a:ext cx="7776864" cy="4176464"/>
          </a:xfrm>
          <a:prstGeom prst="rect">
            <a:avLst/>
          </a:prstGeom>
        </p:spPr>
      </p:pic>
      <p:sp>
        <p:nvSpPr>
          <p:cNvPr id="27" name="CaixaDeTexto 26">
            <a:extLst>
              <a:ext uri="{FF2B5EF4-FFF2-40B4-BE49-F238E27FC236}">
                <a16:creationId xmlns:a16="http://schemas.microsoft.com/office/drawing/2014/main" id="{5C6AE6DB-BB99-407F-BE84-05AAF67962E7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7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/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/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/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/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/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/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4" name="Grupo 13"/>
          <p:cNvGrpSpPr/>
          <p:nvPr/>
        </p:nvGrpSpPr>
        <p:grpSpPr>
          <a:xfrm>
            <a:off x="3791147" y="1902267"/>
            <a:ext cx="1675459" cy="584775"/>
            <a:chOff x="3825642" y="3573016"/>
            <a:chExt cx="1675459" cy="584775"/>
          </a:xfrm>
        </p:grpSpPr>
        <p:sp>
          <p:nvSpPr>
            <p:cNvPr id="15" name="Retângulo 14"/>
            <p:cNvSpPr/>
            <p:nvPr/>
          </p:nvSpPr>
          <p:spPr>
            <a:xfrm>
              <a:off x="3825642" y="3573016"/>
              <a:ext cx="167545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solidFill>
                    <a:srgbClr val="FFCC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U</a:t>
              </a:r>
              <a:endParaRPr lang="pt-BR" sz="3200" dirty="0">
                <a:solidFill>
                  <a:srgbClr val="FFCCFF"/>
                </a:solidFill>
              </a:endParaRPr>
            </a:p>
          </p:txBody>
        </p:sp>
        <p:cxnSp>
          <p:nvCxnSpPr>
            <p:cNvPr id="16" name="Conector reto 15"/>
            <p:cNvCxnSpPr/>
            <p:nvPr/>
          </p:nvCxnSpPr>
          <p:spPr>
            <a:xfrm>
              <a:off x="4499992" y="3645024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upo 24"/>
          <p:cNvGrpSpPr/>
          <p:nvPr/>
        </p:nvGrpSpPr>
        <p:grpSpPr>
          <a:xfrm>
            <a:off x="3378374" y="2559050"/>
            <a:ext cx="2305439" cy="584775"/>
            <a:chOff x="1763688" y="2924944"/>
            <a:chExt cx="2305439" cy="584775"/>
          </a:xfrm>
        </p:grpSpPr>
        <p:sp>
          <p:nvSpPr>
            <p:cNvPr id="23" name="Retângulo 22"/>
            <p:cNvSpPr/>
            <p:nvPr/>
          </p:nvSpPr>
          <p:spPr>
            <a:xfrm>
              <a:off x="1763688" y="2924944"/>
              <a:ext cx="230543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</a:t>
              </a:r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 </a:t>
              </a:r>
              <a:r>
                <a:rPr lang="el-GR" sz="3200" dirty="0">
                  <a:solidFill>
                    <a:srgbClr val="FFC000"/>
                  </a:solidFill>
                  <a:latin typeface="Times New Roman"/>
                  <a:ea typeface="Times New Roman" pitchFamily="18" charset="0"/>
                  <a:cs typeface="Times New Roman"/>
                </a:rPr>
                <a:t>ε</a:t>
              </a:r>
              <a:endParaRPr lang="pt-BR" sz="3200" dirty="0">
                <a:solidFill>
                  <a:srgbClr val="FFC000"/>
                </a:solidFill>
              </a:endParaRPr>
            </a:p>
          </p:txBody>
        </p:sp>
        <p:cxnSp>
          <p:nvCxnSpPr>
            <p:cNvPr id="24" name="Conector reto 23"/>
            <p:cNvCxnSpPr/>
            <p:nvPr/>
          </p:nvCxnSpPr>
          <p:spPr>
            <a:xfrm>
              <a:off x="2438038" y="2996952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upo 34"/>
          <p:cNvGrpSpPr/>
          <p:nvPr/>
        </p:nvGrpSpPr>
        <p:grpSpPr>
          <a:xfrm>
            <a:off x="1650182" y="3927202"/>
            <a:ext cx="5617243" cy="584775"/>
            <a:chOff x="1763688" y="3717032"/>
            <a:chExt cx="5617243" cy="584775"/>
          </a:xfrm>
        </p:grpSpPr>
        <p:sp>
          <p:nvSpPr>
            <p:cNvPr id="27" name="Retângulo 26"/>
            <p:cNvSpPr/>
            <p:nvPr/>
          </p:nvSpPr>
          <p:spPr>
            <a:xfrm>
              <a:off x="1763688" y="3717032"/>
              <a:ext cx="5617243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R = R +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F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1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+ 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F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+...+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</a:t>
              </a:r>
              <a:r>
                <a:rPr lang="pt-BR" sz="3200" baseline="-300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pt-BR" sz="3200" dirty="0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 </a:t>
              </a:r>
              <a:r>
                <a:rPr lang="pt-BR" sz="3200" dirty="0" err="1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  <a:sym typeface="Symbol"/>
                </a:rPr>
                <a:t>F</a:t>
              </a:r>
              <a:r>
                <a:rPr lang="pt-BR" sz="3200" baseline="-30000" dirty="0" err="1">
                  <a:solidFill>
                    <a:srgbClr val="66FFFF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n</a:t>
              </a:r>
              <a:r>
                <a:rPr lang="pt-BR" sz="3200" dirty="0">
                  <a:solidFill>
                    <a:srgbClr val="DAEEF3"/>
                  </a:solidFill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 + </a:t>
              </a:r>
              <a:r>
                <a:rPr lang="el-GR" sz="3200" dirty="0">
                  <a:solidFill>
                    <a:srgbClr val="FFC000"/>
                  </a:solidFill>
                  <a:latin typeface="Times New Roman"/>
                  <a:ea typeface="Times New Roman" pitchFamily="18" charset="0"/>
                  <a:cs typeface="Times New Roman"/>
                </a:rPr>
                <a:t>ε</a:t>
              </a:r>
              <a:endParaRPr lang="pt-BR" sz="3200" dirty="0">
                <a:solidFill>
                  <a:srgbClr val="FFC000"/>
                </a:solidFill>
              </a:endParaRPr>
            </a:p>
          </p:txBody>
        </p:sp>
        <p:cxnSp>
          <p:nvCxnSpPr>
            <p:cNvPr id="28" name="Conector reto 27"/>
            <p:cNvCxnSpPr/>
            <p:nvPr/>
          </p:nvCxnSpPr>
          <p:spPr>
            <a:xfrm>
              <a:off x="2438038" y="3789040"/>
              <a:ext cx="216024" cy="0"/>
            </a:xfrm>
            <a:prstGeom prst="line">
              <a:avLst/>
            </a:prstGeom>
            <a:ln w="28575"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Chave esquerda 28"/>
          <p:cNvSpPr/>
          <p:nvPr/>
        </p:nvSpPr>
        <p:spPr>
          <a:xfrm rot="5400000">
            <a:off x="4566505" y="2018992"/>
            <a:ext cx="360041" cy="3744416"/>
          </a:xfrm>
          <a:prstGeom prst="leftBrace">
            <a:avLst>
              <a:gd name="adj1" fmla="val 8333"/>
              <a:gd name="adj2" fmla="val 49750"/>
            </a:avLst>
          </a:prstGeom>
          <a:ln w="28575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FFCCFF"/>
              </a:solidFill>
            </a:endParaRPr>
          </a:p>
        </p:txBody>
      </p:sp>
      <p:sp>
        <p:nvSpPr>
          <p:cNvPr id="30" name="Retângulo 29"/>
          <p:cNvSpPr/>
          <p:nvPr/>
        </p:nvSpPr>
        <p:spPr>
          <a:xfrm>
            <a:off x="2874318" y="3351138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chemeClr val="tx1">
                    <a:lumMod val="85000"/>
                  </a:schemeClr>
                </a:solidFill>
                <a:latin typeface="Bell MT" pitchFamily="18" charset="0"/>
              </a:rPr>
              <a:t>N fatores de risco sistemático</a:t>
            </a:r>
            <a:endParaRPr lang="pt-BR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3" name="Texto Explicativo 2 32"/>
          <p:cNvSpPr/>
          <p:nvPr/>
        </p:nvSpPr>
        <p:spPr>
          <a:xfrm>
            <a:off x="6042670" y="5223346"/>
            <a:ext cx="2736304" cy="360040"/>
          </a:xfrm>
          <a:prstGeom prst="borderCallout2">
            <a:avLst>
              <a:gd name="adj1" fmla="val 50496"/>
              <a:gd name="adj2" fmla="val -2497"/>
              <a:gd name="adj3" fmla="val 49835"/>
              <a:gd name="adj4" fmla="val -30284"/>
              <a:gd name="adj5" fmla="val -162636"/>
              <a:gd name="adj6" fmla="val -47589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Fator de risco sistemático</a:t>
            </a:r>
            <a:endParaRPr lang="pt-BR" sz="1600" dirty="0"/>
          </a:p>
        </p:txBody>
      </p:sp>
      <p:sp>
        <p:nvSpPr>
          <p:cNvPr id="34" name="Texto Explicativo 2 33"/>
          <p:cNvSpPr/>
          <p:nvPr/>
        </p:nvSpPr>
        <p:spPr>
          <a:xfrm>
            <a:off x="210022" y="5223346"/>
            <a:ext cx="2808312" cy="360040"/>
          </a:xfrm>
          <a:prstGeom prst="borderCallout2">
            <a:avLst>
              <a:gd name="adj1" fmla="val 50496"/>
              <a:gd name="adj2" fmla="val 100601"/>
              <a:gd name="adj3" fmla="val 52480"/>
              <a:gd name="adj4" fmla="val 125336"/>
              <a:gd name="adj5" fmla="val -167927"/>
              <a:gd name="adj6" fmla="val 141413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solidFill>
                  <a:schemeClr val="tx1">
                    <a:lumMod val="95000"/>
                  </a:schemeClr>
                </a:solidFill>
              </a:rPr>
              <a:t>Sensibilidade da ação ao Fator</a:t>
            </a:r>
            <a:endParaRPr lang="pt-BR" sz="1600" dirty="0"/>
          </a:p>
        </p:txBody>
      </p:sp>
      <p:sp>
        <p:nvSpPr>
          <p:cNvPr id="26" name="Retângulo 25"/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CaixaDeTexto 31"/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C0BE0A5B-7092-484E-AD2B-546D0483C6E5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A8ABDC0-9841-45CC-BA2D-17180A91F339}"/>
              </a:ext>
            </a:extLst>
          </p:cNvPr>
          <p:cNvSpPr txBox="1"/>
          <p:nvPr/>
        </p:nvSpPr>
        <p:spPr>
          <a:xfrm>
            <a:off x="863588" y="1717123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FFCCFF"/>
                </a:solidFill>
              </a:rPr>
              <a:t>É razoável considerar o efeito de todas as variáveis expressos num único fator?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3D3137C0-9145-4169-822D-DE393DA5743D}"/>
              </a:ext>
            </a:extLst>
          </p:cNvPr>
          <p:cNvSpPr txBox="1"/>
          <p:nvPr/>
        </p:nvSpPr>
        <p:spPr>
          <a:xfrm>
            <a:off x="1099581" y="3118394"/>
            <a:ext cx="70639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rgbClr val="00FFCC"/>
                </a:solidFill>
                <a:latin typeface="Bookman Old Style" pitchFamily="18" charset="0"/>
              </a:rPr>
              <a:t>CAPM</a:t>
            </a:r>
            <a:endParaRPr lang="pt-BR" sz="2800" b="1" dirty="0">
              <a:latin typeface="Bookman Old Style" pitchFamily="18" charset="0"/>
            </a:endParaRP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6CF9B9A3-FA34-41E0-8AAB-7902319AC6A8}"/>
              </a:ext>
            </a:extLst>
          </p:cNvPr>
          <p:cNvSpPr/>
          <p:nvPr/>
        </p:nvSpPr>
        <p:spPr>
          <a:xfrm>
            <a:off x="3029750" y="3815988"/>
            <a:ext cx="3084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= 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+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 (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2800" baseline="-300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 </a:t>
            </a:r>
            <a:r>
              <a:rPr lang="pt-BR" sz="2800" dirty="0">
                <a:solidFill>
                  <a:srgbClr val="DAEEF3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)</a:t>
            </a:r>
            <a:endParaRPr lang="pt-BR" sz="2800" dirty="0"/>
          </a:p>
        </p:txBody>
      </p:sp>
      <p:sp>
        <p:nvSpPr>
          <p:cNvPr id="19" name="Texto Explicativo 1 31">
            <a:extLst>
              <a:ext uri="{FF2B5EF4-FFF2-40B4-BE49-F238E27FC236}">
                <a16:creationId xmlns:a16="http://schemas.microsoft.com/office/drawing/2014/main" id="{EE2FA92D-836D-4226-9D43-E1B8B2A4D3D7}"/>
              </a:ext>
            </a:extLst>
          </p:cNvPr>
          <p:cNvSpPr/>
          <p:nvPr/>
        </p:nvSpPr>
        <p:spPr>
          <a:xfrm>
            <a:off x="6876256" y="5366557"/>
            <a:ext cx="1840304" cy="572219"/>
          </a:xfrm>
          <a:prstGeom prst="borderCallout1">
            <a:avLst>
              <a:gd name="adj1" fmla="val 38898"/>
              <a:gd name="adj2" fmla="val -2258"/>
              <a:gd name="adj3" fmla="val -62997"/>
              <a:gd name="adj4" fmla="val -62510"/>
            </a:avLst>
          </a:prstGeom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/>
              <a:t>(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lang="pt-BR" sz="1600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 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  <a:sym typeface="Symbol" pitchFamily="18" charset="2"/>
              </a:rPr>
              <a:t>–</a:t>
            </a:r>
            <a:r>
              <a:rPr lang="pt-BR" sz="16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R</a:t>
            </a:r>
            <a:r>
              <a:rPr lang="pt-BR" sz="1600" baseline="-30000" dirty="0">
                <a:solidFill>
                  <a:schemeClr val="tx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lang="pt-BR" sz="1600" dirty="0"/>
              <a:t>) é o prêmio de mercado</a:t>
            </a:r>
          </a:p>
        </p:txBody>
      </p:sp>
      <p:sp>
        <p:nvSpPr>
          <p:cNvPr id="23" name="Chave Direita 22">
            <a:extLst>
              <a:ext uri="{FF2B5EF4-FFF2-40B4-BE49-F238E27FC236}">
                <a16:creationId xmlns:a16="http://schemas.microsoft.com/office/drawing/2014/main" id="{C35A41DB-9C28-41EB-BBE1-D61C7AB1D990}"/>
              </a:ext>
            </a:extLst>
          </p:cNvPr>
          <p:cNvSpPr/>
          <p:nvPr/>
        </p:nvSpPr>
        <p:spPr>
          <a:xfrm rot="5400000">
            <a:off x="5253267" y="3968638"/>
            <a:ext cx="221641" cy="1008112"/>
          </a:xfrm>
          <a:prstGeom prst="rightBrace">
            <a:avLst/>
          </a:prstGeom>
          <a:ln w="28575">
            <a:solidFill>
              <a:srgbClr val="66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56820221-FFAB-4494-BFD4-EDBEE649F2AA}"/>
              </a:ext>
            </a:extLst>
          </p:cNvPr>
          <p:cNvSpPr txBox="1"/>
          <p:nvPr/>
        </p:nvSpPr>
        <p:spPr>
          <a:xfrm>
            <a:off x="4702389" y="4649138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Fator único!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A225C54E-D2FE-4CE3-ABA3-2891DD6E0692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59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44459C7-16F7-4B3B-9D49-E4C6F8AEAD4E}"/>
              </a:ext>
            </a:extLst>
          </p:cNvPr>
          <p:cNvSpPr/>
          <p:nvPr/>
        </p:nvSpPr>
        <p:spPr>
          <a:xfrm>
            <a:off x="107504" y="188640"/>
            <a:ext cx="8928992" cy="86409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19F1D17A-B4AD-4CE9-9A33-84573AF49C80}"/>
              </a:ext>
            </a:extLst>
          </p:cNvPr>
          <p:cNvSpPr txBox="1"/>
          <p:nvPr/>
        </p:nvSpPr>
        <p:spPr>
          <a:xfrm>
            <a:off x="467544" y="116632"/>
            <a:ext cx="792088" cy="101566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6000" dirty="0">
                <a:latin typeface="Broadway" pitchFamily="82" charset="0"/>
              </a:rPr>
              <a:t>8</a:t>
            </a:r>
          </a:p>
        </p:txBody>
      </p:sp>
      <p:grpSp>
        <p:nvGrpSpPr>
          <p:cNvPr id="5" name="Grupo 43">
            <a:extLst>
              <a:ext uri="{FF2B5EF4-FFF2-40B4-BE49-F238E27FC236}">
                <a16:creationId xmlns:a16="http://schemas.microsoft.com/office/drawing/2014/main" id="{15BE5B8A-7955-4F4C-8A62-10BF514E5B0A}"/>
              </a:ext>
            </a:extLst>
          </p:cNvPr>
          <p:cNvGrpSpPr/>
          <p:nvPr/>
        </p:nvGrpSpPr>
        <p:grpSpPr>
          <a:xfrm>
            <a:off x="149964" y="6385940"/>
            <a:ext cx="8948316" cy="322328"/>
            <a:chOff x="149964" y="6385940"/>
            <a:chExt cx="8948316" cy="322328"/>
          </a:xfrm>
        </p:grpSpPr>
        <p:grpSp>
          <p:nvGrpSpPr>
            <p:cNvPr id="6" name="Grupo 36">
              <a:extLst>
                <a:ext uri="{FF2B5EF4-FFF2-40B4-BE49-F238E27FC236}">
                  <a16:creationId xmlns:a16="http://schemas.microsoft.com/office/drawing/2014/main" id="{BD42D6EB-8FAC-402B-BC42-19FD1A7FFEFD}"/>
                </a:ext>
              </a:extLst>
            </p:cNvPr>
            <p:cNvGrpSpPr/>
            <p:nvPr/>
          </p:nvGrpSpPr>
          <p:grpSpPr>
            <a:xfrm>
              <a:off x="3193624" y="6385940"/>
              <a:ext cx="5904656" cy="322328"/>
              <a:chOff x="3193624" y="6385940"/>
              <a:chExt cx="5904656" cy="322328"/>
            </a:xfrm>
          </p:grpSpPr>
          <p:sp>
            <p:nvSpPr>
              <p:cNvPr id="10" name="Retângulo 9">
                <a:extLst>
                  <a:ext uri="{FF2B5EF4-FFF2-40B4-BE49-F238E27FC236}">
                    <a16:creationId xmlns:a16="http://schemas.microsoft.com/office/drawing/2014/main" id="{76675D66-7546-4984-AB8B-9BB894A729CF}"/>
                  </a:ext>
                </a:extLst>
              </p:cNvPr>
              <p:cNvSpPr/>
              <p:nvPr/>
            </p:nvSpPr>
            <p:spPr>
              <a:xfrm>
                <a:off x="3265632" y="6385940"/>
                <a:ext cx="5760640" cy="322328"/>
              </a:xfrm>
              <a:prstGeom prst="rect">
                <a:avLst/>
              </a:prstGeom>
              <a:solidFill>
                <a:schemeClr val="bg2">
                  <a:lumMod val="60000"/>
                  <a:lumOff val="4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1" name="CaixaDeTexto 10">
                <a:extLst>
                  <a:ext uri="{FF2B5EF4-FFF2-40B4-BE49-F238E27FC236}">
                    <a16:creationId xmlns:a16="http://schemas.microsoft.com/office/drawing/2014/main" id="{A3F81584-82EF-48B6-BAA2-349B53129B08}"/>
                  </a:ext>
                </a:extLst>
              </p:cNvPr>
              <p:cNvSpPr txBox="1"/>
              <p:nvPr/>
            </p:nvSpPr>
            <p:spPr>
              <a:xfrm>
                <a:off x="3193624" y="6408605"/>
                <a:ext cx="590465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85000"/>
                      </a:schemeClr>
                    </a:solidFill>
                  </a:rPr>
                  <a:t>Prof. Dr. Tabajara Pimenta Junior	               Administração        FEA-RP / USP</a:t>
                </a:r>
              </a:p>
            </p:txBody>
          </p:sp>
        </p:grpSp>
        <p:grpSp>
          <p:nvGrpSpPr>
            <p:cNvPr id="7" name="Grupo 113">
              <a:extLst>
                <a:ext uri="{FF2B5EF4-FFF2-40B4-BE49-F238E27FC236}">
                  <a16:creationId xmlns:a16="http://schemas.microsoft.com/office/drawing/2014/main" id="{D1BCC9A7-9D30-4554-93EE-23CBDD69BCF6}"/>
                </a:ext>
              </a:extLst>
            </p:cNvPr>
            <p:cNvGrpSpPr/>
            <p:nvPr/>
          </p:nvGrpSpPr>
          <p:grpSpPr>
            <a:xfrm>
              <a:off x="149964" y="6385940"/>
              <a:ext cx="3028488" cy="322328"/>
              <a:chOff x="149964" y="6385940"/>
              <a:chExt cx="3028488" cy="322328"/>
            </a:xfrm>
          </p:grpSpPr>
          <p:sp>
            <p:nvSpPr>
              <p:cNvPr id="8" name="Retângulo 7">
                <a:extLst>
                  <a:ext uri="{FF2B5EF4-FFF2-40B4-BE49-F238E27FC236}">
                    <a16:creationId xmlns:a16="http://schemas.microsoft.com/office/drawing/2014/main" id="{CE2D6626-6722-4FFA-A728-47CC7F680FC4}"/>
                  </a:ext>
                </a:extLst>
              </p:cNvPr>
              <p:cNvSpPr/>
              <p:nvPr/>
            </p:nvSpPr>
            <p:spPr>
              <a:xfrm>
                <a:off x="149964" y="6385940"/>
                <a:ext cx="3028488" cy="322328"/>
              </a:xfrm>
              <a:prstGeom prst="rect">
                <a:avLst/>
              </a:prstGeom>
              <a:solidFill>
                <a:schemeClr val="bg1">
                  <a:lumMod val="50000"/>
                  <a:lumOff val="50000"/>
                </a:schemeClr>
              </a:solidFill>
              <a:ln>
                <a:solidFill>
                  <a:schemeClr val="tx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9" name="CaixaDeTexto 8">
                <a:extLst>
                  <a:ext uri="{FF2B5EF4-FFF2-40B4-BE49-F238E27FC236}">
                    <a16:creationId xmlns:a16="http://schemas.microsoft.com/office/drawing/2014/main" id="{FAF902A9-3486-4B1D-9D67-222D1CF8A0C1}"/>
                  </a:ext>
                </a:extLst>
              </p:cNvPr>
              <p:cNvSpPr txBox="1"/>
              <p:nvPr/>
            </p:nvSpPr>
            <p:spPr>
              <a:xfrm>
                <a:off x="191834" y="6408605"/>
                <a:ext cx="294474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1200" b="1" dirty="0">
                    <a:solidFill>
                      <a:schemeClr val="tx1">
                        <a:lumMod val="95000"/>
                      </a:schemeClr>
                    </a:solidFill>
                  </a:rPr>
                  <a:t>RAD1304 - Administração Financeira II</a:t>
                </a:r>
              </a:p>
            </p:txBody>
          </p:sp>
        </p:grpSp>
      </p:grpSp>
      <p:grpSp>
        <p:nvGrpSpPr>
          <p:cNvPr id="14" name="Grupo 23">
            <a:extLst>
              <a:ext uri="{FF2B5EF4-FFF2-40B4-BE49-F238E27FC236}">
                <a16:creationId xmlns:a16="http://schemas.microsoft.com/office/drawing/2014/main" id="{59D6F027-95C6-40A9-BF77-8F605384AC5D}"/>
              </a:ext>
            </a:extLst>
          </p:cNvPr>
          <p:cNvGrpSpPr/>
          <p:nvPr/>
        </p:nvGrpSpPr>
        <p:grpSpPr>
          <a:xfrm>
            <a:off x="611560" y="1772816"/>
            <a:ext cx="2069747" cy="3816424"/>
            <a:chOff x="5512288" y="2196953"/>
            <a:chExt cx="1791417" cy="3584240"/>
          </a:xfrm>
        </p:grpSpPr>
        <p:pic>
          <p:nvPicPr>
            <p:cNvPr id="16" name="Picture 10" descr="http://www.rja-llc.com/images/profile-ross.jpg">
              <a:extLst>
                <a:ext uri="{FF2B5EF4-FFF2-40B4-BE49-F238E27FC236}">
                  <a16:creationId xmlns:a16="http://schemas.microsoft.com/office/drawing/2014/main" id="{931B3800-C3A8-49B7-9BB5-90B2EE6915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20983" r="4782"/>
            <a:stretch>
              <a:fillRect/>
            </a:stretch>
          </p:blipFill>
          <p:spPr bwMode="auto">
            <a:xfrm>
              <a:off x="5597223" y="2196953"/>
              <a:ext cx="1621766" cy="2184639"/>
            </a:xfrm>
            <a:prstGeom prst="rect">
              <a:avLst/>
            </a:prstGeom>
            <a:noFill/>
          </p:spPr>
        </p:pic>
        <p:sp>
          <p:nvSpPr>
            <p:cNvPr id="17" name="CaixaDeTexto 16">
              <a:extLst>
                <a:ext uri="{FF2B5EF4-FFF2-40B4-BE49-F238E27FC236}">
                  <a16:creationId xmlns:a16="http://schemas.microsoft.com/office/drawing/2014/main" id="{B2F57989-389B-4A2B-AD2A-96F50C77F9EB}"/>
                </a:ext>
              </a:extLst>
            </p:cNvPr>
            <p:cNvSpPr txBox="1"/>
            <p:nvPr/>
          </p:nvSpPr>
          <p:spPr>
            <a:xfrm>
              <a:off x="5512288" y="4457754"/>
              <a:ext cx="179141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600" dirty="0">
                  <a:latin typeface="Arial Rounded MT Bold" pitchFamily="34" charset="0"/>
                </a:rPr>
                <a:t>Stephen Ross</a:t>
              </a:r>
            </a:p>
            <a:p>
              <a:pPr algn="ctr"/>
              <a:r>
                <a:rPr lang="pt-BR" sz="1600" dirty="0" err="1">
                  <a:solidFill>
                    <a:srgbClr val="FFFF99"/>
                  </a:solidFill>
                  <a:latin typeface="Arial Rounded MT Bold" pitchFamily="34" charset="0"/>
                </a:rPr>
                <a:t>M.I.T.</a:t>
              </a:r>
              <a:endParaRPr lang="pt-BR" sz="1600" dirty="0">
                <a:solidFill>
                  <a:srgbClr val="FFFF99"/>
                </a:solidFill>
                <a:latin typeface="Arial Rounded MT Bold" pitchFamily="34" charset="0"/>
              </a:endParaRPr>
            </a:p>
            <a:p>
              <a:pPr algn="ctr"/>
              <a:r>
                <a:rPr lang="pt-BR" sz="1600" dirty="0">
                  <a:solidFill>
                    <a:srgbClr val="FFFF99"/>
                  </a:solidFill>
                  <a:latin typeface="Arial Rounded MT Bold" pitchFamily="34" charset="0"/>
                </a:rPr>
                <a:t>Yale </a:t>
              </a:r>
              <a:r>
                <a:rPr lang="pt-BR" sz="1600" dirty="0" err="1">
                  <a:solidFill>
                    <a:srgbClr val="FFFF99"/>
                  </a:solidFill>
                  <a:latin typeface="Arial Rounded MT Bold" pitchFamily="34" charset="0"/>
                </a:rPr>
                <a:t>School</a:t>
              </a:r>
              <a:r>
                <a:rPr lang="pt-BR" sz="1600" dirty="0">
                  <a:solidFill>
                    <a:srgbClr val="FFFF99"/>
                  </a:solidFill>
                  <a:latin typeface="Arial Rounded MT Bold" pitchFamily="34" charset="0"/>
                </a:rPr>
                <a:t> </a:t>
              </a:r>
            </a:p>
            <a:p>
              <a:pPr algn="ctr"/>
              <a:r>
                <a:rPr lang="pt-BR" sz="1600" dirty="0" err="1">
                  <a:solidFill>
                    <a:srgbClr val="FFFF99"/>
                  </a:solidFill>
                  <a:latin typeface="Arial Rounded MT Bold" pitchFamily="34" charset="0"/>
                </a:rPr>
                <a:t>of</a:t>
              </a:r>
              <a:r>
                <a:rPr lang="pt-BR" sz="1600" dirty="0">
                  <a:solidFill>
                    <a:srgbClr val="FFFF99"/>
                  </a:solidFill>
                  <a:latin typeface="Arial Rounded MT Bold" pitchFamily="34" charset="0"/>
                </a:rPr>
                <a:t> Business</a:t>
              </a:r>
            </a:p>
            <a:p>
              <a:pPr algn="ctr"/>
              <a:endParaRPr lang="pt-BR" sz="1600" dirty="0">
                <a:latin typeface="Arial Rounded MT Bold" pitchFamily="34" charset="0"/>
              </a:endParaRPr>
            </a:p>
          </p:txBody>
        </p:sp>
      </p:grp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C8C9543A-21DC-4035-8471-AE985D0615FB}"/>
              </a:ext>
            </a:extLst>
          </p:cNvPr>
          <p:cNvSpPr txBox="1"/>
          <p:nvPr/>
        </p:nvSpPr>
        <p:spPr>
          <a:xfrm>
            <a:off x="3246295" y="3284984"/>
            <a:ext cx="561662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ROSS, S. A. The arbitrage theory of capital asset pricing. Journal of Economic Theory, v.13, n.3, p.341-360, 1976.</a:t>
            </a:r>
            <a:endParaRPr lang="pt-BR" sz="2400" dirty="0"/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1173C23A-D50F-4186-BCCE-22A5812E821E}"/>
              </a:ext>
            </a:extLst>
          </p:cNvPr>
          <p:cNvSpPr txBox="1"/>
          <p:nvPr/>
        </p:nvSpPr>
        <p:spPr>
          <a:xfrm>
            <a:off x="3427311" y="1907250"/>
            <a:ext cx="4572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CCFF"/>
                </a:solidFill>
              </a:rPr>
              <a:t>Arbitrage Pricing Theory</a:t>
            </a:r>
          </a:p>
          <a:p>
            <a:pPr algn="ctr"/>
            <a:r>
              <a:rPr lang="en-US" sz="2800" b="1" dirty="0">
                <a:solidFill>
                  <a:srgbClr val="FFCCFF"/>
                </a:solidFill>
              </a:rPr>
              <a:t>APT </a:t>
            </a:r>
            <a:endParaRPr lang="pt-BR" sz="2800" b="1" dirty="0">
              <a:solidFill>
                <a:srgbClr val="FFCCFF"/>
              </a:solidFill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7A683B5A-A905-411A-B2F9-8F6A0F2B839D}"/>
              </a:ext>
            </a:extLst>
          </p:cNvPr>
          <p:cNvSpPr txBox="1"/>
          <p:nvPr/>
        </p:nvSpPr>
        <p:spPr>
          <a:xfrm>
            <a:off x="2123728" y="359078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2"/>
                </a:solidFill>
              </a:rPr>
              <a:t>APT – </a:t>
            </a:r>
            <a:r>
              <a:rPr lang="pt-BR" sz="2800" b="1" dirty="0" err="1">
                <a:solidFill>
                  <a:schemeClr val="bg2"/>
                </a:solidFill>
              </a:rPr>
              <a:t>Arbitrage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Pricing</a:t>
            </a:r>
            <a:r>
              <a:rPr lang="pt-BR" sz="2800" b="1" dirty="0">
                <a:solidFill>
                  <a:schemeClr val="bg2"/>
                </a:solidFill>
              </a:rPr>
              <a:t> </a:t>
            </a:r>
            <a:r>
              <a:rPr lang="pt-BR" sz="2800" b="1" dirty="0" err="1">
                <a:solidFill>
                  <a:schemeClr val="bg2"/>
                </a:solidFill>
              </a:rPr>
              <a:t>Theory</a:t>
            </a:r>
            <a:endParaRPr lang="pt-BR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119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6680</TotalTime>
  <Words>2279</Words>
  <Application>Microsoft Office PowerPoint</Application>
  <PresentationFormat>Apresentação na tela (4:3)</PresentationFormat>
  <Paragraphs>352</Paragraphs>
  <Slides>27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7" baseType="lpstr">
      <vt:lpstr>Arial</vt:lpstr>
      <vt:lpstr>Arial Rounded MT Bold</vt:lpstr>
      <vt:lpstr>Bell MT</vt:lpstr>
      <vt:lpstr>Bookman Old Style</vt:lpstr>
      <vt:lpstr>Broadway</vt:lpstr>
      <vt:lpstr>Calibri</vt:lpstr>
      <vt:lpstr>Plantagenet Cherokee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Tabajara Pimenta Junior</dc:creator>
  <cp:lastModifiedBy>Tabajara Pimenta Junior</cp:lastModifiedBy>
  <cp:revision>385</cp:revision>
  <dcterms:created xsi:type="dcterms:W3CDTF">2015-07-10T23:11:11Z</dcterms:created>
  <dcterms:modified xsi:type="dcterms:W3CDTF">2020-08-30T18:37:53Z</dcterms:modified>
</cp:coreProperties>
</file>