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18E2-44D4-CF4F-B993-507C278C3E61}" type="datetimeFigureOut">
              <a:rPr lang="en-US" smtClean="0"/>
              <a:t>23/02/22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AFCE-B9E6-C244-854D-B648213C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7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18E2-44D4-CF4F-B993-507C278C3E61}" type="datetimeFigureOut">
              <a:rPr lang="en-US" smtClean="0"/>
              <a:t>23/02/22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AFCE-B9E6-C244-854D-B648213C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93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18E2-44D4-CF4F-B993-507C278C3E61}" type="datetimeFigureOut">
              <a:rPr lang="en-US" smtClean="0"/>
              <a:t>23/02/22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AFCE-B9E6-C244-854D-B648213C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3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18E2-44D4-CF4F-B993-507C278C3E61}" type="datetimeFigureOut">
              <a:rPr lang="en-US" smtClean="0"/>
              <a:t>23/02/22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AFCE-B9E6-C244-854D-B648213C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9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18E2-44D4-CF4F-B993-507C278C3E61}" type="datetimeFigureOut">
              <a:rPr lang="en-US" smtClean="0"/>
              <a:t>23/02/22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AFCE-B9E6-C244-854D-B648213C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3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18E2-44D4-CF4F-B993-507C278C3E61}" type="datetimeFigureOut">
              <a:rPr lang="en-US" smtClean="0"/>
              <a:t>23/02/22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AFCE-B9E6-C244-854D-B648213C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44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18E2-44D4-CF4F-B993-507C278C3E61}" type="datetimeFigureOut">
              <a:rPr lang="en-US" smtClean="0"/>
              <a:t>23/02/22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AFCE-B9E6-C244-854D-B648213C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18E2-44D4-CF4F-B993-507C278C3E61}" type="datetimeFigureOut">
              <a:rPr lang="en-US" smtClean="0"/>
              <a:t>23/02/22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AFCE-B9E6-C244-854D-B648213C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2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18E2-44D4-CF4F-B993-507C278C3E61}" type="datetimeFigureOut">
              <a:rPr lang="en-US" smtClean="0"/>
              <a:t>23/02/22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AFCE-B9E6-C244-854D-B648213C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5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18E2-44D4-CF4F-B993-507C278C3E61}" type="datetimeFigureOut">
              <a:rPr lang="en-US" smtClean="0"/>
              <a:t>23/02/22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AFCE-B9E6-C244-854D-B648213C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18E2-44D4-CF4F-B993-507C278C3E61}" type="datetimeFigureOut">
              <a:rPr lang="en-US" smtClean="0"/>
              <a:t>23/02/22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AFCE-B9E6-C244-854D-B648213C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5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18E2-44D4-CF4F-B993-507C278C3E61}" type="datetimeFigureOut">
              <a:rPr lang="en-US" smtClean="0"/>
              <a:t>23/02/22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0AFCE-B9E6-C244-854D-B648213C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1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Decreto legislativo e resolução</a:t>
            </a:r>
            <a:endParaRPr lang="pt-B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pt-BR" dirty="0" smtClean="0"/>
              <a:t>Professor Associado José Levi Mello do Amaral Júnior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289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Decreto legislativo e resolução: conceito e campo material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Pontes de Miranda: decreto legislativo é a lei “a que a Constituição não exige a remessa ao Presidente da República para a sanção”.</a:t>
            </a:r>
            <a:endParaRPr lang="pt-BR" dirty="0" smtClean="0">
              <a:effectLst/>
            </a:endParaRPr>
          </a:p>
          <a:p>
            <a:r>
              <a:rPr lang="pt-BR" dirty="0" smtClean="0"/>
              <a:t>Por quê? Art. 49 da Constituição.</a:t>
            </a:r>
          </a:p>
          <a:p>
            <a:r>
              <a:rPr lang="pt-BR" dirty="0" smtClean="0"/>
              <a:t>Situação análoga àquela dos </a:t>
            </a:r>
            <a:r>
              <a:rPr lang="pt-BR" dirty="0" err="1" smtClean="0"/>
              <a:t>arts</a:t>
            </a:r>
            <a:r>
              <a:rPr lang="pt-BR" dirty="0" smtClean="0"/>
              <a:t>. 51 e 52 (sem prejuízo de casos outros, episódicos, inclusive de resoluções bicamerais).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8408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Dois casos de decreto legislativo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768"/>
            <a:ext cx="8229600" cy="5323489"/>
          </a:xfrm>
        </p:spPr>
        <p:txBody>
          <a:bodyPr/>
          <a:lstStyle/>
          <a:p>
            <a:r>
              <a:rPr lang="pt-BR" dirty="0" smtClean="0"/>
              <a:t>Primeiro caso: </a:t>
            </a:r>
            <a:r>
              <a:rPr lang="pt-BR" b="1" dirty="0" smtClean="0"/>
              <a:t>a incorporação de tratado internacional</a:t>
            </a:r>
          </a:p>
          <a:p>
            <a:pPr lvl="1"/>
            <a:r>
              <a:rPr lang="pt-BR" dirty="0" smtClean="0"/>
              <a:t>“fase” prévia;</a:t>
            </a:r>
          </a:p>
          <a:p>
            <a:pPr lvl="1"/>
            <a:r>
              <a:rPr lang="pt-BR" dirty="0" smtClean="0"/>
              <a:t>assinatura: art. 84, inciso VIII;</a:t>
            </a:r>
          </a:p>
          <a:p>
            <a:pPr lvl="1"/>
            <a:r>
              <a:rPr lang="pt-BR" dirty="0" smtClean="0"/>
              <a:t>fase congressual se houver “encargos ou compromissos gravosos ao patrimônio nacional”: art. 49, </a:t>
            </a:r>
            <a:r>
              <a:rPr lang="pt-BR" dirty="0" err="1" smtClean="0"/>
              <a:t>I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Promulgação: art. ?</a:t>
            </a:r>
          </a:p>
          <a:p>
            <a:pPr lvl="1"/>
            <a:r>
              <a:rPr lang="pt-BR" dirty="0" smtClean="0"/>
              <a:t>resultado: posição no sistema de fontes (</a:t>
            </a:r>
            <a:r>
              <a:rPr lang="pt-BR" i="1" dirty="0" smtClean="0"/>
              <a:t>vide</a:t>
            </a:r>
            <a:r>
              <a:rPr lang="pt-BR" dirty="0" smtClean="0"/>
              <a:t> o HC 72131 e o art. 5º, § 3º, da Constituição).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9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Dois casos de decreto legislativo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Segundo caso: sustação de “atos normativos do Poder Executivo que exorbitem do poder regulamentar ou dos limites de delegação legislativa”</a:t>
            </a:r>
            <a:r>
              <a:rPr lang="pt-BR" dirty="0" smtClean="0">
                <a:effectLst/>
              </a:rPr>
              <a:t> (art. 49, inciso V)</a:t>
            </a:r>
          </a:p>
          <a:p>
            <a:pPr lvl="1"/>
            <a:r>
              <a:rPr lang="pt-BR" dirty="0" smtClean="0"/>
              <a:t>são duas hipóteses:</a:t>
            </a:r>
          </a:p>
          <a:p>
            <a:pPr lvl="2"/>
            <a:r>
              <a:rPr lang="pt-BR" dirty="0" smtClean="0"/>
              <a:t>decreto (presidencial) que exorbita a moldura legal;</a:t>
            </a:r>
          </a:p>
          <a:p>
            <a:pPr lvl="2"/>
            <a:r>
              <a:rPr lang="pt-BR" dirty="0" smtClean="0"/>
              <a:t>lei delegada que exorbita os parâmetros da resolução que delega poder legislativo ao PR.</a:t>
            </a:r>
          </a:p>
          <a:p>
            <a:pPr lvl="1"/>
            <a:r>
              <a:rPr lang="pt-BR" dirty="0" smtClean="0"/>
              <a:t>pressuposto: </a:t>
            </a:r>
            <a:r>
              <a:rPr lang="pt-BR" b="1" dirty="0" smtClean="0"/>
              <a:t>exorbitância</a:t>
            </a:r>
            <a:r>
              <a:rPr lang="pt-BR" dirty="0" smtClean="0"/>
              <a:t> (ADI 748 e ADI 5184)</a:t>
            </a:r>
          </a:p>
          <a:p>
            <a:pPr lvl="1"/>
            <a:endParaRPr lang="en-US" dirty="0" smtClean="0">
              <a:effectLst/>
            </a:endParaRP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4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Um caso de resolução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Art. 52, inciso </a:t>
            </a:r>
            <a:r>
              <a:rPr lang="pt-BR" dirty="0" err="1" smtClean="0"/>
              <a:t>X</a:t>
            </a:r>
            <a:r>
              <a:rPr lang="pt-BR" dirty="0" smtClean="0"/>
              <a:t>, da Constituição:</a:t>
            </a:r>
          </a:p>
          <a:p>
            <a:pPr lvl="1"/>
            <a:r>
              <a:rPr lang="pt-BR" dirty="0" smtClean="0"/>
              <a:t>“suspender a execução, no todo ou em parte, de lei [</a:t>
            </a:r>
            <a:r>
              <a:rPr lang="pt-BR" i="1" dirty="0" smtClean="0"/>
              <a:t>federal, estadual ou municipal</a:t>
            </a:r>
            <a:r>
              <a:rPr lang="pt-BR" dirty="0" smtClean="0"/>
              <a:t>] declarada inconstitucional por decisão definitiva do Supremo Tribunal Federal”;</a:t>
            </a:r>
          </a:p>
          <a:p>
            <a:pPr lvl="1"/>
            <a:r>
              <a:rPr lang="pt-BR" dirty="0" smtClean="0"/>
              <a:t>Logo…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618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Leituras complementares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Habeas Corpus </a:t>
            </a:r>
            <a:r>
              <a:rPr lang="pt-BR" dirty="0" err="1" smtClean="0"/>
              <a:t>n</a:t>
            </a:r>
            <a:r>
              <a:rPr lang="pt-BR" dirty="0" smtClean="0"/>
              <a:t>. 87.585-8/TO, Relator o Ministro Marco Aurélio;</a:t>
            </a:r>
          </a:p>
          <a:p>
            <a:r>
              <a:rPr lang="pt-BR" dirty="0" smtClean="0"/>
              <a:t>Recurso Extraordinário </a:t>
            </a:r>
            <a:r>
              <a:rPr lang="pt-BR" dirty="0" err="1" smtClean="0"/>
              <a:t>n</a:t>
            </a:r>
            <a:r>
              <a:rPr lang="pt-BR" dirty="0" smtClean="0"/>
              <a:t>. 349.703-1/RS, Redator para o Acórdão o Ministro Gilmar Mendes; e</a:t>
            </a:r>
          </a:p>
          <a:p>
            <a:r>
              <a:rPr lang="pt-BR" dirty="0" smtClean="0"/>
              <a:t>Recurso Extraordinário </a:t>
            </a:r>
            <a:r>
              <a:rPr lang="pt-BR" dirty="0" err="1" smtClean="0"/>
              <a:t>n</a:t>
            </a:r>
            <a:r>
              <a:rPr lang="pt-BR" dirty="0" smtClean="0"/>
              <a:t>. 466.343-1/SP, Relator o Ministro Cezar </a:t>
            </a:r>
            <a:r>
              <a:rPr lang="pt-BR" dirty="0" err="1" smtClean="0"/>
              <a:t>Peluso</a:t>
            </a:r>
            <a:r>
              <a:rPr lang="pt-BR" dirty="0" smtClean="0"/>
              <a:t>.</a:t>
            </a:r>
          </a:p>
          <a:p>
            <a:pPr marL="0" indent="0" algn="ctr">
              <a:buNone/>
            </a:pPr>
            <a:r>
              <a:rPr lang="pt-BR" dirty="0" smtClean="0"/>
              <a:t>(todos os três julgados em 03.dez.2008)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18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Obrigado!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9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348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Decreto legislativo e resolução</vt:lpstr>
      <vt:lpstr>Decreto legislativo e resolução: conceito e campo material</vt:lpstr>
      <vt:lpstr>Dois casos de decreto legislativo</vt:lpstr>
      <vt:lpstr>Dois casos de decreto legislativo</vt:lpstr>
      <vt:lpstr>Um caso de resolução</vt:lpstr>
      <vt:lpstr>Leituras complementares</vt:lpstr>
      <vt:lpstr>Obrigado!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Decreto legislativo e resolução</dc:title>
  <dc:creator>José Levi Mello do Amaral Júnior</dc:creator>
  <cp:lastModifiedBy>José Levi Mello do Amaral Júnior</cp:lastModifiedBy>
  <cp:revision>5</cp:revision>
  <dcterms:created xsi:type="dcterms:W3CDTF">2021-05-27T22:19:02Z</dcterms:created>
  <dcterms:modified xsi:type="dcterms:W3CDTF">2022-02-23T12:39:12Z</dcterms:modified>
</cp:coreProperties>
</file>