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4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8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0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3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C3EE-85DB-7041-AAB2-1B5443FC9B0A}" type="datetimeFigureOut">
              <a:rPr lang="en-US" smtClean="0"/>
              <a:t>14/05/21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7F7F-B428-734C-AD80-5BCF56802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Lei </a:t>
            </a:r>
            <a:r>
              <a:rPr lang="en-US" b="1" dirty="0" err="1" smtClean="0"/>
              <a:t>Complementar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José Levi Mello do Amaral Júnior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Casos</a:t>
            </a:r>
            <a:r>
              <a:rPr lang="en-US" b="1" dirty="0" smtClean="0"/>
              <a:t> </a:t>
            </a:r>
            <a:r>
              <a:rPr lang="en-US" b="1" dirty="0" err="1" smtClean="0"/>
              <a:t>concretos</a:t>
            </a:r>
            <a:r>
              <a:rPr lang="en-US" b="1" dirty="0" smtClean="0"/>
              <a:t>, </a:t>
            </a:r>
            <a:r>
              <a:rPr lang="en-US" b="1" dirty="0" err="1" smtClean="0"/>
              <a:t>exemplos</a:t>
            </a:r>
            <a:r>
              <a:rPr lang="en-US" b="1" dirty="0" smtClean="0"/>
              <a:t> </a:t>
            </a:r>
            <a:r>
              <a:rPr lang="en-US" b="1" dirty="0" err="1" smtClean="0"/>
              <a:t>reais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42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Lei n. 5.172, de 1966: </a:t>
            </a:r>
            <a:r>
              <a:rPr lang="pt-BR" dirty="0"/>
              <a:t>Constituição de 1967 (art. 19, § 1º), </a:t>
            </a:r>
            <a:r>
              <a:rPr lang="pt-BR" dirty="0" smtClean="0"/>
              <a:t>Emenda </a:t>
            </a:r>
            <a:r>
              <a:rPr lang="pt-BR" dirty="0"/>
              <a:t>Constitucional </a:t>
            </a:r>
            <a:r>
              <a:rPr lang="pt-BR" dirty="0" err="1"/>
              <a:t>n</a:t>
            </a:r>
            <a:r>
              <a:rPr lang="pt-BR" dirty="0"/>
              <a:t>. 1, de 1969 (art. 18, § 1º), e </a:t>
            </a:r>
            <a:r>
              <a:rPr lang="pt-BR" dirty="0" smtClean="0"/>
              <a:t>Constituição </a:t>
            </a:r>
            <a:r>
              <a:rPr lang="pt-BR" dirty="0"/>
              <a:t>de 1988 (art. 146)</a:t>
            </a:r>
            <a:r>
              <a:rPr lang="pt-BR" dirty="0" smtClean="0"/>
              <a:t>.</a:t>
            </a:r>
            <a:endParaRPr lang="en-US" dirty="0"/>
          </a:p>
          <a:p>
            <a:r>
              <a:rPr lang="en-US" b="1" dirty="0" smtClean="0"/>
              <a:t>Pro </a:t>
            </a:r>
            <a:r>
              <a:rPr lang="en-US" b="1" dirty="0" err="1" smtClean="0"/>
              <a:t>labore</a:t>
            </a:r>
            <a:r>
              <a:rPr lang="en-US" b="1" dirty="0" smtClean="0"/>
              <a:t> </a:t>
            </a:r>
            <a:r>
              <a:rPr lang="en-US" dirty="0" smtClean="0"/>
              <a:t>dos </a:t>
            </a:r>
            <a:r>
              <a:rPr lang="en-US" dirty="0" err="1" smtClean="0"/>
              <a:t>autônomos</a:t>
            </a:r>
            <a:r>
              <a:rPr lang="en-US" dirty="0" smtClean="0"/>
              <a:t>:</a:t>
            </a:r>
          </a:p>
          <a:p>
            <a:pPr lvl="1"/>
            <a:r>
              <a:rPr lang="pt-BR" dirty="0" smtClean="0"/>
              <a:t>RE 166.772</a:t>
            </a:r>
            <a:r>
              <a:rPr lang="pt-BR" dirty="0"/>
              <a:t>-9/RS, </a:t>
            </a:r>
            <a:r>
              <a:rPr lang="pt-BR" dirty="0" smtClean="0"/>
              <a:t>Min. </a:t>
            </a:r>
            <a:r>
              <a:rPr lang="pt-BR" dirty="0" err="1" smtClean="0"/>
              <a:t>MAa</a:t>
            </a:r>
            <a:r>
              <a:rPr lang="pt-BR" dirty="0" smtClean="0"/>
              <a:t>, 1994</a:t>
            </a:r>
            <a:r>
              <a:rPr lang="pt-BR" dirty="0"/>
              <a:t>; </a:t>
            </a:r>
            <a:r>
              <a:rPr lang="pt-BR" dirty="0" smtClean="0"/>
              <a:t>RE 177.296</a:t>
            </a:r>
            <a:r>
              <a:rPr lang="pt-BR" dirty="0"/>
              <a:t>-4/RS, </a:t>
            </a:r>
            <a:r>
              <a:rPr lang="pt-BR" dirty="0" smtClean="0"/>
              <a:t>Min. MA, 1994</a:t>
            </a:r>
            <a:r>
              <a:rPr lang="pt-BR" dirty="0"/>
              <a:t>; </a:t>
            </a:r>
            <a:r>
              <a:rPr lang="pt-BR" dirty="0" smtClean="0"/>
              <a:t>ADI 1.102, Min. MC, 1995;</a:t>
            </a:r>
            <a:endParaRPr lang="en-US" dirty="0"/>
          </a:p>
          <a:p>
            <a:pPr lvl="1"/>
            <a:r>
              <a:rPr lang="en-US" dirty="0" smtClean="0"/>
              <a:t>LC n. 84, de 1996 (</a:t>
            </a:r>
            <a:r>
              <a:rPr lang="pt-BR" dirty="0" smtClean="0"/>
              <a:t>RE 228.321, Min. CV, </a:t>
            </a:r>
            <a:r>
              <a:rPr lang="pt-BR" dirty="0" smtClean="0"/>
              <a:t>1998</a:t>
            </a:r>
            <a:r>
              <a:rPr lang="en-US" smtClean="0">
                <a:effectLst/>
              </a:rPr>
              <a:t>);</a:t>
            </a:r>
            <a:endParaRPr lang="en-US" dirty="0" smtClean="0">
              <a:effectLst/>
            </a:endParaRPr>
          </a:p>
          <a:p>
            <a:pPr lvl="1"/>
            <a:r>
              <a:rPr lang="en-US" dirty="0" err="1" smtClean="0"/>
              <a:t>Emenda</a:t>
            </a:r>
            <a:r>
              <a:rPr lang="en-US" dirty="0" smtClean="0"/>
              <a:t> n. 20, de 1998: </a:t>
            </a:r>
            <a:r>
              <a:rPr lang="pt-BR" dirty="0"/>
              <a:t>art. 195, inciso </a:t>
            </a:r>
            <a:r>
              <a:rPr lang="pt-BR" dirty="0" err="1"/>
              <a:t>I</a:t>
            </a:r>
            <a:r>
              <a:rPr lang="pt-BR" dirty="0"/>
              <a:t>, alínea “a”, </a:t>
            </a:r>
            <a:r>
              <a:rPr lang="pt-BR" b="1" dirty="0"/>
              <a:t>in </a:t>
            </a:r>
            <a:r>
              <a:rPr lang="pt-BR" b="1" dirty="0" smtClean="0"/>
              <a:t>fine;</a:t>
            </a:r>
            <a:endParaRPr lang="en-US" b="1" dirty="0"/>
          </a:p>
          <a:p>
            <a:pPr lvl="1"/>
            <a:r>
              <a:rPr lang="pt-BR" dirty="0"/>
              <a:t>Lei </a:t>
            </a:r>
            <a:r>
              <a:rPr lang="pt-BR" dirty="0" err="1"/>
              <a:t>n</a:t>
            </a:r>
            <a:r>
              <a:rPr lang="pt-BR" dirty="0"/>
              <a:t>. 9.876, </a:t>
            </a:r>
            <a:r>
              <a:rPr lang="pt-BR" dirty="0" smtClean="0"/>
              <a:t>de </a:t>
            </a:r>
            <a:r>
              <a:rPr lang="pt-BR" dirty="0"/>
              <a:t>1999</a:t>
            </a:r>
            <a:r>
              <a:rPr lang="en-US" dirty="0" smtClean="0">
                <a:effectLst/>
              </a:rPr>
              <a:t> (ADI n. </a:t>
            </a:r>
            <a:r>
              <a:rPr lang="pt-BR" dirty="0" smtClean="0"/>
              <a:t>2.110, Min. </a:t>
            </a:r>
            <a:r>
              <a:rPr lang="pt-BR" dirty="0" err="1" smtClean="0"/>
              <a:t>SydSan</a:t>
            </a:r>
            <a:r>
              <a:rPr lang="pt-BR" dirty="0" smtClean="0"/>
              <a:t>, 1998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2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Origem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decorrente</a:t>
            </a:r>
            <a:r>
              <a:rPr lang="en-US" dirty="0" smtClean="0"/>
              <a:t> da </a:t>
            </a:r>
            <a:r>
              <a:rPr lang="en-US" dirty="0" err="1" smtClean="0"/>
              <a:t>renúncia</a:t>
            </a:r>
            <a:r>
              <a:rPr lang="en-US" dirty="0" smtClean="0"/>
              <a:t> de </a:t>
            </a:r>
            <a:r>
              <a:rPr lang="en-US" dirty="0" err="1" smtClean="0"/>
              <a:t>Jânio</a:t>
            </a:r>
            <a:r>
              <a:rPr lang="en-US" dirty="0" smtClean="0"/>
              <a:t> </a:t>
            </a:r>
            <a:r>
              <a:rPr lang="en-US" dirty="0" err="1" smtClean="0"/>
              <a:t>Quadros</a:t>
            </a:r>
            <a:endParaRPr lang="en-US" dirty="0" smtClean="0"/>
          </a:p>
          <a:p>
            <a:r>
              <a:rPr lang="en-US" dirty="0" err="1" smtClean="0"/>
              <a:t>Emenda</a:t>
            </a:r>
            <a:r>
              <a:rPr lang="en-US" dirty="0" smtClean="0"/>
              <a:t> n. 4, de 02.set.1962 (“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Art. 22: </a:t>
            </a:r>
            <a:r>
              <a:rPr lang="pt-BR" dirty="0"/>
              <a:t>“Poder-se-á complementar a organização do sistema parlamentar de governo (...) mediante leis votadas, nas duas Casas do Congresso Nacional, pela maioria absoluta dos seus membros.”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3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 </a:t>
            </a:r>
            <a:r>
              <a:rPr lang="en-US" b="1" dirty="0" err="1" smtClean="0"/>
              <a:t>doutrina</a:t>
            </a:r>
            <a:r>
              <a:rPr lang="en-US" b="1" dirty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então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Miguel </a:t>
            </a:r>
            <a:r>
              <a:rPr lang="en-US" dirty="0" err="1" smtClean="0"/>
              <a:t>Reale</a:t>
            </a:r>
            <a:r>
              <a:rPr lang="en-US" dirty="0" smtClean="0"/>
              <a:t>: </a:t>
            </a:r>
            <a:r>
              <a:rPr lang="en-US" i="1" dirty="0" err="1" smtClean="0"/>
              <a:t>tertium</a:t>
            </a:r>
            <a:r>
              <a:rPr lang="en-US" i="1" dirty="0" smtClean="0"/>
              <a:t> genus</a:t>
            </a:r>
          </a:p>
          <a:p>
            <a:r>
              <a:rPr lang="en-US" dirty="0" smtClean="0"/>
              <a:t>Pontes de Miranda: “leis </a:t>
            </a:r>
            <a:r>
              <a:rPr lang="en-US" dirty="0" err="1" smtClean="0"/>
              <a:t>intercalares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Similitude com a </a:t>
            </a:r>
            <a:r>
              <a:rPr lang="en-US" i="1" dirty="0" err="1" smtClean="0"/>
              <a:t>loi</a:t>
            </a:r>
            <a:r>
              <a:rPr lang="en-US" i="1" dirty="0" smtClean="0"/>
              <a:t> </a:t>
            </a:r>
            <a:r>
              <a:rPr lang="en-US" i="1" dirty="0" err="1" smtClean="0"/>
              <a:t>organique</a:t>
            </a:r>
            <a:r>
              <a:rPr lang="en-US" i="1" dirty="0" smtClean="0"/>
              <a:t> </a:t>
            </a:r>
            <a:r>
              <a:rPr lang="pt-BR" dirty="0"/>
              <a:t>do art. 46 da Constituição francesa de </a:t>
            </a:r>
            <a:r>
              <a:rPr lang="pt-BR" dirty="0" smtClean="0"/>
              <a:t>1958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93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fim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Complementar </a:t>
            </a:r>
            <a:r>
              <a:rPr lang="pt-BR" dirty="0" err="1"/>
              <a:t>n</a:t>
            </a:r>
            <a:r>
              <a:rPr lang="pt-BR" dirty="0"/>
              <a:t>. 2, de </a:t>
            </a:r>
            <a:r>
              <a:rPr lang="pt-BR" dirty="0" smtClean="0"/>
              <a:t>1962</a:t>
            </a:r>
            <a:r>
              <a:rPr lang="en-US" dirty="0" smtClean="0"/>
              <a:t>: </a:t>
            </a:r>
            <a:r>
              <a:rPr lang="en-US" dirty="0" err="1" smtClean="0"/>
              <a:t>referendo</a:t>
            </a:r>
            <a:endParaRPr lang="en-US" dirty="0" smtClean="0"/>
          </a:p>
          <a:p>
            <a:r>
              <a:rPr lang="en-US" dirty="0" err="1" smtClean="0"/>
              <a:t>Emenda</a:t>
            </a:r>
            <a:r>
              <a:rPr lang="en-US" dirty="0" smtClean="0"/>
              <a:t> n. 6, de 1963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9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Duas</a:t>
            </a:r>
            <a:r>
              <a:rPr lang="en-US" b="1" dirty="0" smtClean="0"/>
              <a:t> </a:t>
            </a:r>
            <a:r>
              <a:rPr lang="en-US" b="1" dirty="0" err="1" smtClean="0"/>
              <a:t>diferenças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nível</a:t>
            </a:r>
            <a:r>
              <a:rPr lang="en-US" b="1" dirty="0" smtClean="0"/>
              <a:t> </a:t>
            </a:r>
            <a:r>
              <a:rPr lang="en-US" b="1" dirty="0" err="1" smtClean="0"/>
              <a:t>constitucional</a:t>
            </a:r>
            <a:r>
              <a:rPr lang="en-US" b="1" dirty="0" smtClean="0"/>
              <a:t> entre LO e LC: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campo material; </a:t>
            </a:r>
            <a:r>
              <a:rPr lang="pt-BR" dirty="0" smtClean="0"/>
              <a:t>e</a:t>
            </a:r>
          </a:p>
          <a:p>
            <a:r>
              <a:rPr lang="pt-BR" dirty="0" smtClean="0"/>
              <a:t>maioria </a:t>
            </a:r>
            <a:r>
              <a:rPr lang="pt-BR" dirty="0"/>
              <a:t>de aprovação do </a:t>
            </a:r>
            <a:r>
              <a:rPr lang="pt-BR" dirty="0" smtClean="0"/>
              <a:t>PLP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diferenças</a:t>
            </a:r>
            <a:r>
              <a:rPr lang="en-US" dirty="0" smtClean="0"/>
              <a:t>, mas </a:t>
            </a:r>
            <a:r>
              <a:rPr lang="en-US" dirty="0" err="1" smtClean="0"/>
              <a:t>são</a:t>
            </a:r>
            <a:r>
              <a:rPr lang="en-US" dirty="0" smtClean="0"/>
              <a:t> de </a:t>
            </a:r>
            <a:r>
              <a:rPr lang="en-US" dirty="0" err="1" smtClean="0"/>
              <a:t>ordem</a:t>
            </a:r>
            <a:r>
              <a:rPr lang="en-US" dirty="0" smtClean="0"/>
              <a:t> regimental. Logo, </a:t>
            </a:r>
            <a:r>
              <a:rPr lang="en-US" dirty="0" err="1" smtClean="0"/>
              <a:t>escapam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3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Matéria</a:t>
            </a:r>
            <a:r>
              <a:rPr lang="en-US" b="1" dirty="0" smtClean="0"/>
              <a:t> de LC e </a:t>
            </a:r>
            <a:r>
              <a:rPr lang="en-US" b="1" dirty="0" err="1" smtClean="0"/>
              <a:t>maioria</a:t>
            </a:r>
            <a:r>
              <a:rPr lang="en-US" b="1" dirty="0" smtClean="0"/>
              <a:t> de </a:t>
            </a:r>
            <a:r>
              <a:rPr lang="en-US" b="1" dirty="0" err="1" smtClean="0"/>
              <a:t>aprovação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aquela </a:t>
            </a:r>
            <a:r>
              <a:rPr lang="pt-BR" dirty="0"/>
              <a:t>como tal indicada de modo expresso pela </a:t>
            </a:r>
            <a:r>
              <a:rPr lang="pt-BR" dirty="0" smtClean="0"/>
              <a:t>Constituição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Caso</a:t>
            </a:r>
            <a:r>
              <a:rPr lang="en-US" dirty="0" smtClean="0"/>
              <a:t> do art. 23, </a:t>
            </a:r>
            <a:r>
              <a:rPr lang="en-US" dirty="0" err="1" smtClean="0"/>
              <a:t>parágrafo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 smtClean="0"/>
              <a:t>, da CESP.</a:t>
            </a:r>
          </a:p>
          <a:p>
            <a:endParaRPr lang="en-US" dirty="0"/>
          </a:p>
          <a:p>
            <a:r>
              <a:rPr lang="en-US" dirty="0" err="1" smtClean="0"/>
              <a:t>Maioria</a:t>
            </a:r>
            <a:r>
              <a:rPr lang="en-US" dirty="0" smtClean="0"/>
              <a:t> de </a:t>
            </a:r>
            <a:r>
              <a:rPr lang="en-US" dirty="0" err="1" smtClean="0"/>
              <a:t>aprovação</a:t>
            </a:r>
            <a:r>
              <a:rPr lang="en-US" dirty="0" smtClean="0"/>
              <a:t>: </a:t>
            </a:r>
            <a:r>
              <a:rPr lang="en-US" dirty="0" err="1" smtClean="0"/>
              <a:t>maioria</a:t>
            </a:r>
            <a:r>
              <a:rPr lang="en-US" dirty="0" smtClean="0"/>
              <a:t> </a:t>
            </a:r>
            <a:r>
              <a:rPr lang="en-US" dirty="0" err="1" smtClean="0"/>
              <a:t>absoluta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Portanto</a:t>
            </a:r>
            <a:r>
              <a:rPr lang="en-US" dirty="0" smtClean="0"/>
              <a:t>: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voto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do “</a:t>
            </a:r>
            <a:r>
              <a:rPr lang="en-US" dirty="0" err="1" smtClean="0"/>
              <a:t>sim</a:t>
            </a:r>
            <a:r>
              <a:rPr lang="en-US" dirty="0" smtClean="0"/>
              <a:t>” </a:t>
            </a:r>
            <a:r>
              <a:rPr lang="en-US" dirty="0" err="1" smtClean="0"/>
              <a:t>equivale</a:t>
            </a:r>
            <a:r>
              <a:rPr lang="en-US" dirty="0" smtClean="0"/>
              <a:t> a um </a:t>
            </a:r>
            <a:r>
              <a:rPr lang="en-US" dirty="0" err="1" smtClean="0"/>
              <a:t>voto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9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Inobservância</a:t>
            </a:r>
            <a:r>
              <a:rPr lang="en-US" b="1" dirty="0" smtClean="0"/>
              <a:t> de campo </a:t>
            </a:r>
            <a:r>
              <a:rPr lang="en-US" b="1" dirty="0" err="1" smtClean="0"/>
              <a:t>temático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matéria</a:t>
            </a:r>
            <a:r>
              <a:rPr lang="en-US" dirty="0" smtClean="0"/>
              <a:t> de LO = LC </a:t>
            </a:r>
            <a:r>
              <a:rPr lang="en-US" dirty="0" err="1" smtClean="0"/>
              <a:t>tratada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LO </a:t>
            </a:r>
            <a:r>
              <a:rPr lang="en-US" dirty="0" err="1" smtClean="0"/>
              <a:t>porque</a:t>
            </a:r>
            <a:r>
              <a:rPr lang="en-US" dirty="0" smtClean="0"/>
              <a:t> a </a:t>
            </a:r>
            <a:r>
              <a:rPr lang="en-US" dirty="0" err="1" smtClean="0"/>
              <a:t>matéria</a:t>
            </a:r>
            <a:r>
              <a:rPr lang="en-US" dirty="0" smtClean="0"/>
              <a:t> segue </a:t>
            </a:r>
            <a:r>
              <a:rPr lang="en-US" dirty="0" err="1" smtClean="0"/>
              <a:t>sendo</a:t>
            </a:r>
            <a:r>
              <a:rPr lang="en-US" dirty="0" smtClean="0"/>
              <a:t> de LO.</a:t>
            </a:r>
          </a:p>
          <a:p>
            <a:r>
              <a:rPr lang="en-US" dirty="0" smtClean="0"/>
              <a:t>LO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matéria</a:t>
            </a:r>
            <a:r>
              <a:rPr lang="en-US" dirty="0" smtClean="0"/>
              <a:t> de LC = </a:t>
            </a:r>
            <a:r>
              <a:rPr lang="en-US" dirty="0" err="1" smtClean="0"/>
              <a:t>inconstitucionalidade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Importância</a:t>
            </a:r>
            <a:r>
              <a:rPr lang="en-US" dirty="0" smtClean="0"/>
              <a:t> do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Inversão</a:t>
            </a:r>
            <a:r>
              <a:rPr lang="en-US" b="1" dirty="0" smtClean="0"/>
              <a:t> de campo </a:t>
            </a:r>
            <a:r>
              <a:rPr lang="en-US" b="1" dirty="0" err="1" smtClean="0"/>
              <a:t>temático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sucessão</a:t>
            </a:r>
            <a:r>
              <a:rPr lang="en-US" b="1" dirty="0" smtClean="0"/>
              <a:t> de </a:t>
            </a:r>
            <a:r>
              <a:rPr lang="en-US" b="1" dirty="0" err="1" smtClean="0"/>
              <a:t>Constituições</a:t>
            </a:r>
            <a:r>
              <a:rPr lang="en-US" b="1" dirty="0" smtClean="0"/>
              <a:t> no tempo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Constituição</a:t>
            </a:r>
            <a:r>
              <a:rPr lang="en-US" dirty="0" smtClean="0"/>
              <a:t> 1 </a:t>
            </a:r>
            <a:r>
              <a:rPr lang="en-US" dirty="0" err="1" smtClean="0"/>
              <a:t>requer</a:t>
            </a:r>
            <a:r>
              <a:rPr lang="en-US" dirty="0" smtClean="0"/>
              <a:t> LO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matéria</a:t>
            </a:r>
            <a:r>
              <a:rPr lang="en-US" dirty="0" smtClean="0"/>
              <a:t> A</a:t>
            </a:r>
          </a:p>
          <a:p>
            <a:r>
              <a:rPr lang="en-US" dirty="0" smtClean="0"/>
              <a:t>Uma LO </a:t>
            </a:r>
            <a:r>
              <a:rPr lang="en-US" dirty="0" err="1" smtClean="0"/>
              <a:t>vem</a:t>
            </a:r>
            <a:r>
              <a:rPr lang="en-US" dirty="0" smtClean="0"/>
              <a:t> a </a:t>
            </a:r>
            <a:r>
              <a:rPr lang="en-US" dirty="0" err="1" smtClean="0"/>
              <a:t>disciplinar</a:t>
            </a:r>
            <a:r>
              <a:rPr lang="en-US" dirty="0" smtClean="0"/>
              <a:t> a </a:t>
            </a:r>
            <a:r>
              <a:rPr lang="en-US" dirty="0" err="1" smtClean="0"/>
              <a:t>matéria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Constituição</a:t>
            </a:r>
            <a:r>
              <a:rPr lang="en-US" dirty="0" smtClean="0"/>
              <a:t> 2 </a:t>
            </a:r>
            <a:r>
              <a:rPr lang="en-US" dirty="0" err="1" smtClean="0"/>
              <a:t>requer</a:t>
            </a:r>
            <a:r>
              <a:rPr lang="en-US" dirty="0" smtClean="0"/>
              <a:t> LC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matéria</a:t>
            </a:r>
            <a:r>
              <a:rPr lang="en-US" dirty="0" smtClean="0"/>
              <a:t> A</a:t>
            </a:r>
          </a:p>
          <a:p>
            <a:r>
              <a:rPr lang="en-US" b="1" dirty="0" smtClean="0"/>
              <a:t>O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dá</a:t>
            </a:r>
            <a:r>
              <a:rPr lang="en-US" b="1" dirty="0" smtClean="0"/>
              <a:t> com a LO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havia</a:t>
            </a:r>
            <a:r>
              <a:rPr lang="en-US" b="1" dirty="0" smtClean="0"/>
              <a:t> </a:t>
            </a:r>
            <a:r>
              <a:rPr lang="en-US" b="1" dirty="0" err="1" smtClean="0"/>
              <a:t>sido</a:t>
            </a:r>
            <a:r>
              <a:rPr lang="en-US" b="1" dirty="0" smtClean="0"/>
              <a:t> </a:t>
            </a:r>
            <a:r>
              <a:rPr lang="en-US" b="1" dirty="0" err="1" smtClean="0"/>
              <a:t>feita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781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Inversão</a:t>
            </a:r>
            <a:r>
              <a:rPr lang="en-US" b="1" dirty="0" smtClean="0"/>
              <a:t> de campo </a:t>
            </a:r>
            <a:r>
              <a:rPr lang="en-US" b="1" dirty="0" err="1" smtClean="0"/>
              <a:t>temático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sucessão</a:t>
            </a:r>
            <a:r>
              <a:rPr lang="en-US" b="1" dirty="0" smtClean="0"/>
              <a:t> de </a:t>
            </a:r>
            <a:r>
              <a:rPr lang="en-US" b="1" dirty="0" err="1" smtClean="0"/>
              <a:t>Constituições</a:t>
            </a:r>
            <a:r>
              <a:rPr lang="en-US" b="1" dirty="0" smtClean="0"/>
              <a:t> no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Constituição</a:t>
            </a:r>
            <a:r>
              <a:rPr lang="en-US" dirty="0" smtClean="0"/>
              <a:t> 1 </a:t>
            </a:r>
            <a:r>
              <a:rPr lang="en-US" dirty="0" err="1" smtClean="0"/>
              <a:t>requer</a:t>
            </a:r>
            <a:r>
              <a:rPr lang="en-US" dirty="0" smtClean="0"/>
              <a:t> LC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matéria</a:t>
            </a:r>
            <a:r>
              <a:rPr lang="en-US" dirty="0" smtClean="0"/>
              <a:t> B</a:t>
            </a:r>
          </a:p>
          <a:p>
            <a:r>
              <a:rPr lang="en-US" dirty="0" smtClean="0"/>
              <a:t>Uma LC </a:t>
            </a:r>
            <a:r>
              <a:rPr lang="en-US" dirty="0" err="1" smtClean="0"/>
              <a:t>vem</a:t>
            </a:r>
            <a:r>
              <a:rPr lang="en-US" dirty="0" smtClean="0"/>
              <a:t> a </a:t>
            </a:r>
            <a:r>
              <a:rPr lang="en-US" dirty="0" err="1" smtClean="0"/>
              <a:t>disciplinar</a:t>
            </a:r>
            <a:r>
              <a:rPr lang="en-US" dirty="0" smtClean="0"/>
              <a:t> a </a:t>
            </a:r>
            <a:r>
              <a:rPr lang="en-US" dirty="0" err="1" smtClean="0"/>
              <a:t>matéria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Constituição</a:t>
            </a:r>
            <a:r>
              <a:rPr lang="en-US" dirty="0" smtClean="0"/>
              <a:t> 2 </a:t>
            </a:r>
            <a:r>
              <a:rPr lang="en-US" dirty="0" err="1" smtClean="0"/>
              <a:t>requer</a:t>
            </a:r>
            <a:r>
              <a:rPr lang="en-US" dirty="0" smtClean="0"/>
              <a:t> LO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matéria</a:t>
            </a:r>
            <a:r>
              <a:rPr lang="en-US" dirty="0" smtClean="0"/>
              <a:t> B</a:t>
            </a:r>
          </a:p>
          <a:p>
            <a:r>
              <a:rPr lang="en-US" b="1" dirty="0" smtClean="0"/>
              <a:t>O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dá</a:t>
            </a:r>
            <a:r>
              <a:rPr lang="en-US" b="1" dirty="0" smtClean="0"/>
              <a:t> com a LC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havia</a:t>
            </a:r>
            <a:r>
              <a:rPr lang="en-US" b="1" dirty="0" smtClean="0"/>
              <a:t> </a:t>
            </a:r>
            <a:r>
              <a:rPr lang="en-US" b="1" dirty="0" err="1" smtClean="0"/>
              <a:t>sido</a:t>
            </a:r>
            <a:r>
              <a:rPr lang="en-US" b="1" dirty="0" smtClean="0"/>
              <a:t> </a:t>
            </a:r>
            <a:r>
              <a:rPr lang="en-US" b="1" dirty="0" err="1" smtClean="0"/>
              <a:t>feita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494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Lei Complementar</vt:lpstr>
      <vt:lpstr>Origem</vt:lpstr>
      <vt:lpstr>Na doutrina de então…</vt:lpstr>
      <vt:lpstr>Por fim…</vt:lpstr>
      <vt:lpstr>Duas diferenças em nível constitucional entre LO e LC:</vt:lpstr>
      <vt:lpstr>Matéria de LC e maioria de aprovação</vt:lpstr>
      <vt:lpstr>Inobservância de campo temático</vt:lpstr>
      <vt:lpstr>Inversão de campo temático na sucessão de Constituições no tempo</vt:lpstr>
      <vt:lpstr>Inversão de campo temático na sucessão de Constituições no tempo</vt:lpstr>
      <vt:lpstr>Casos concretos, exemplos reais: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Complementar</dc:title>
  <dc:creator>José Levi Mello do Amaral Júnior</dc:creator>
  <cp:lastModifiedBy>José Levi Mello do Amaral Júnior</cp:lastModifiedBy>
  <cp:revision>7</cp:revision>
  <dcterms:created xsi:type="dcterms:W3CDTF">2021-05-13T23:35:06Z</dcterms:created>
  <dcterms:modified xsi:type="dcterms:W3CDTF">2021-05-14T14:42:04Z</dcterms:modified>
</cp:coreProperties>
</file>