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5" r:id="rId4"/>
    <p:sldId id="276" r:id="rId5"/>
    <p:sldId id="258" r:id="rId6"/>
    <p:sldId id="259" r:id="rId7"/>
    <p:sldId id="263" r:id="rId8"/>
    <p:sldId id="268" r:id="rId9"/>
    <p:sldId id="264" r:id="rId10"/>
    <p:sldId id="260" r:id="rId11"/>
    <p:sldId id="261" r:id="rId12"/>
    <p:sldId id="262" r:id="rId13"/>
    <p:sldId id="265" r:id="rId14"/>
    <p:sldId id="266" r:id="rId15"/>
    <p:sldId id="26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7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3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6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2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7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0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A81B-DCCC-9E45-82EC-BBD8C801233B}" type="datetimeFigureOut">
              <a:rPr lang="en-US" smtClean="0"/>
              <a:t>05/03/22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64473-5DD7-EB45-9F7B-2A9801886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pt-BR" b="1" dirty="0" smtClean="0"/>
              <a:t>Separação dos poderes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56" y="3886200"/>
            <a:ext cx="8503355" cy="1752600"/>
          </a:xfrm>
        </p:spPr>
        <p:txBody>
          <a:bodyPr/>
          <a:lstStyle/>
          <a:p>
            <a:endParaRPr lang="en-US" dirty="0" smtClean="0"/>
          </a:p>
          <a:p>
            <a:r>
              <a:rPr lang="pt-BR" dirty="0" smtClean="0"/>
              <a:t>Professor Associado José Levi Mello do Amaral Jr.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026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err="1" smtClean="0"/>
              <a:t>Tetrapartição</a:t>
            </a:r>
            <a:r>
              <a:rPr lang="pt-BR" b="1" dirty="0" smtClean="0"/>
              <a:t> dos poderes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(“Poder Moderador”)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9395"/>
            <a:ext cx="8229600" cy="3996768"/>
          </a:xfrm>
        </p:spPr>
        <p:txBody>
          <a:bodyPr/>
          <a:lstStyle/>
          <a:p>
            <a:pPr algn="just"/>
            <a:r>
              <a:rPr lang="pt-BR" dirty="0" smtClean="0"/>
              <a:t>Benjamin Constant e o seu “poder neutro”</a:t>
            </a:r>
          </a:p>
          <a:p>
            <a:pPr algn="just"/>
            <a:r>
              <a:rPr lang="pt-BR" dirty="0" smtClean="0"/>
              <a:t>Desenvolve-se na prática inglesa na segunda metade do Século XVIII</a:t>
            </a:r>
          </a:p>
          <a:p>
            <a:pPr algn="just"/>
            <a:r>
              <a:rPr lang="pt-BR" dirty="0" smtClean="0"/>
              <a:t>Adotado em norma constitucional escrita, pela primeira vez, na Constituição Política do Império do Brasil, de 25 de março de 1824 (art. 98)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65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Art. </a:t>
            </a:r>
            <a:r>
              <a:rPr lang="en-US" b="1" smtClean="0"/>
              <a:t>98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9395"/>
            <a:ext cx="8229600" cy="34634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i="1" dirty="0" smtClean="0"/>
              <a:t>O Poder Moderador é a chave de toda a organização Política, e é delegado privativamente ao Imperador, como Chefe Supremo da Nação, e seu primeiro representante, para que incessantemente vele sobre a manutenção da independência, equilíbrio e harmonia dos mais Poderes Políticos.</a:t>
            </a:r>
            <a:endParaRPr lang="pt-BR" sz="2800" i="1" dirty="0"/>
          </a:p>
        </p:txBody>
      </p:sp>
    </p:spTree>
    <p:extLst>
      <p:ext uri="{BB962C8B-B14F-4D97-AF65-F5344CB8AC3E}">
        <p14:creationId xmlns:p14="http://schemas.microsoft.com/office/powerpoint/2010/main" val="80912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Pentapartição</a:t>
            </a:r>
            <a:r>
              <a:rPr lang="pt-BR" b="1" dirty="0" smtClean="0"/>
              <a:t> de poderes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Hans Kelsen:</a:t>
            </a:r>
          </a:p>
          <a:p>
            <a:r>
              <a:rPr lang="pt-BR" dirty="0" smtClean="0"/>
              <a:t>Chefe de Estado</a:t>
            </a:r>
          </a:p>
          <a:p>
            <a:r>
              <a:rPr lang="pt-BR" dirty="0" smtClean="0"/>
              <a:t>Chefe de Governo</a:t>
            </a:r>
          </a:p>
          <a:p>
            <a:r>
              <a:rPr lang="pt-BR" dirty="0" smtClean="0"/>
              <a:t>Parlamento</a:t>
            </a:r>
          </a:p>
          <a:p>
            <a:r>
              <a:rPr lang="pt-BR" dirty="0" smtClean="0"/>
              <a:t>Poder Judiciário</a:t>
            </a:r>
          </a:p>
          <a:p>
            <a:r>
              <a:rPr lang="pt-BR" b="1" dirty="0" smtClean="0"/>
              <a:t>Tribunal Constitucional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sz="2200" b="1" dirty="0" smtClean="0">
                <a:solidFill>
                  <a:srgbClr val="000000"/>
                </a:solidFill>
                <a:latin typeface="Carlito"/>
                <a:cs typeface="Carlito"/>
              </a:rPr>
              <a:t>KELSEN, </a:t>
            </a:r>
            <a:r>
              <a:rPr lang="pt-BR" sz="2200" dirty="0" smtClean="0">
                <a:solidFill>
                  <a:srgbClr val="000000"/>
                </a:solidFill>
                <a:latin typeface="Carlito"/>
                <a:cs typeface="Carlito"/>
              </a:rPr>
              <a:t>Hans. </a:t>
            </a:r>
            <a:r>
              <a:rPr lang="pt-BR" sz="2200" i="1" dirty="0" smtClean="0">
                <a:solidFill>
                  <a:srgbClr val="000000"/>
                </a:solidFill>
                <a:latin typeface="Carlito"/>
                <a:cs typeface="Carlito"/>
              </a:rPr>
              <a:t>La </a:t>
            </a:r>
            <a:r>
              <a:rPr lang="pt-BR" sz="2200" i="1" dirty="0" err="1" smtClean="0">
                <a:solidFill>
                  <a:srgbClr val="000000"/>
                </a:solidFill>
                <a:latin typeface="Carlito"/>
                <a:cs typeface="Carlito"/>
              </a:rPr>
              <a:t>garanzia</a:t>
            </a:r>
            <a:r>
              <a:rPr lang="pt-BR" sz="2200" i="1" dirty="0" smtClean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lang="pt-BR" sz="2200" i="1" dirty="0" err="1" smtClean="0">
                <a:solidFill>
                  <a:srgbClr val="000000"/>
                </a:solidFill>
                <a:latin typeface="Carlito"/>
                <a:cs typeface="Carlito"/>
              </a:rPr>
              <a:t>giurisdizionale</a:t>
            </a:r>
            <a:r>
              <a:rPr lang="pt-BR" sz="2200" i="1" dirty="0" smtClean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lang="pt-BR" sz="2200" i="1" dirty="0" err="1" smtClean="0">
                <a:solidFill>
                  <a:srgbClr val="000000"/>
                </a:solidFill>
                <a:latin typeface="Carlito"/>
                <a:cs typeface="Carlito"/>
              </a:rPr>
              <a:t>della</a:t>
            </a:r>
            <a:r>
              <a:rPr lang="pt-BR" sz="2200" i="1" dirty="0" smtClean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lang="pt-BR" sz="2200" i="1" dirty="0" err="1" smtClean="0">
                <a:solidFill>
                  <a:srgbClr val="000000"/>
                </a:solidFill>
                <a:latin typeface="Carlito"/>
                <a:cs typeface="Carlito"/>
              </a:rPr>
              <a:t>costituzione</a:t>
            </a:r>
            <a:r>
              <a:rPr lang="pt-BR" sz="2200" i="1" dirty="0" smtClean="0">
                <a:solidFill>
                  <a:srgbClr val="000000"/>
                </a:solidFill>
                <a:latin typeface="Carlito"/>
                <a:cs typeface="Carlito"/>
              </a:rPr>
              <a:t> (</a:t>
            </a:r>
            <a:r>
              <a:rPr lang="pt-BR" sz="2200" i="1" dirty="0" err="1" smtClean="0">
                <a:solidFill>
                  <a:srgbClr val="000000"/>
                </a:solidFill>
                <a:latin typeface="Carlito"/>
                <a:cs typeface="Carlito"/>
              </a:rPr>
              <a:t>la</a:t>
            </a:r>
            <a:r>
              <a:rPr lang="pt-BR" sz="2200" i="1" dirty="0" smtClean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lang="pt-BR" sz="2200" i="1" dirty="0" err="1" smtClean="0">
                <a:solidFill>
                  <a:srgbClr val="000000"/>
                </a:solidFill>
                <a:latin typeface="Carlito"/>
                <a:cs typeface="Carlito"/>
              </a:rPr>
              <a:t>giustizia</a:t>
            </a:r>
            <a:r>
              <a:rPr lang="pt-BR" sz="2200" i="1" dirty="0" smtClean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lang="pt-BR" sz="2200" i="1" dirty="0" err="1" smtClean="0">
                <a:solidFill>
                  <a:srgbClr val="000000"/>
                </a:solidFill>
                <a:latin typeface="Carlito"/>
                <a:cs typeface="Carlito"/>
              </a:rPr>
              <a:t>costituzionale</a:t>
            </a:r>
            <a:r>
              <a:rPr lang="pt-BR" sz="2200" i="1" dirty="0" smtClean="0">
                <a:solidFill>
                  <a:srgbClr val="000000"/>
                </a:solidFill>
                <a:latin typeface="Carlito"/>
                <a:cs typeface="Carlito"/>
              </a:rPr>
              <a:t>) </a:t>
            </a:r>
            <a:r>
              <a:rPr lang="pt-BR" sz="2200" b="1" dirty="0" smtClean="0">
                <a:solidFill>
                  <a:srgbClr val="000000"/>
                </a:solidFill>
                <a:latin typeface="Carlito"/>
                <a:cs typeface="Carlito"/>
              </a:rPr>
              <a:t>in</a:t>
            </a:r>
            <a:r>
              <a:rPr lang="pt-BR" sz="2200" i="1" dirty="0" smtClean="0">
                <a:solidFill>
                  <a:srgbClr val="000000"/>
                </a:solidFill>
                <a:latin typeface="Carlito"/>
                <a:cs typeface="Carlito"/>
              </a:rPr>
              <a:t> La </a:t>
            </a:r>
            <a:r>
              <a:rPr lang="pt-BR" sz="2200" i="1" dirty="0" err="1" smtClean="0">
                <a:solidFill>
                  <a:srgbClr val="000000"/>
                </a:solidFill>
                <a:latin typeface="Carlito"/>
                <a:cs typeface="Carlito"/>
              </a:rPr>
              <a:t>giustizia</a:t>
            </a:r>
            <a:r>
              <a:rPr lang="pt-BR" sz="2200" i="1" dirty="0" smtClean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lang="pt-BR" sz="2200" i="1" dirty="0" err="1" smtClean="0">
                <a:solidFill>
                  <a:srgbClr val="000000"/>
                </a:solidFill>
                <a:latin typeface="Carlito"/>
                <a:cs typeface="Carlito"/>
              </a:rPr>
              <a:t>costituzionale</a:t>
            </a:r>
            <a:r>
              <a:rPr lang="pt-BR" sz="2200" dirty="0" smtClean="0">
                <a:solidFill>
                  <a:srgbClr val="000000"/>
                </a:solidFill>
                <a:latin typeface="Carlito"/>
                <a:cs typeface="Carlito"/>
              </a:rPr>
              <a:t>, Milano: </a:t>
            </a:r>
            <a:r>
              <a:rPr lang="pt-BR" sz="2200" dirty="0" err="1" smtClean="0">
                <a:solidFill>
                  <a:srgbClr val="000000"/>
                </a:solidFill>
                <a:latin typeface="Carlito"/>
                <a:cs typeface="Carlito"/>
              </a:rPr>
              <a:t>Giuffrè</a:t>
            </a:r>
            <a:r>
              <a:rPr lang="pt-BR" sz="2200" dirty="0" smtClean="0">
                <a:solidFill>
                  <a:srgbClr val="000000"/>
                </a:solidFill>
                <a:latin typeface="Carlito"/>
                <a:cs typeface="Carlito"/>
              </a:rPr>
              <a:t>, 1981, p. 143-214.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879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Arranjos institucionais brasileiros:</a:t>
            </a:r>
            <a:br>
              <a:rPr lang="pt-BR" b="1" dirty="0" smtClean="0"/>
            </a:br>
            <a:r>
              <a:rPr lang="pt-BR" b="1" dirty="0" smtClean="0"/>
              <a:t>do Império à República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5080" indent="0">
              <a:lnSpc>
                <a:spcPct val="152600"/>
              </a:lnSpc>
              <a:spcBef>
                <a:spcPts val="85"/>
              </a:spcBef>
              <a:buNone/>
            </a:pPr>
            <a:endParaRPr lang="x-none" b="1" spc="15" dirty="0">
              <a:solidFill>
                <a:srgbClr val="000000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52600"/>
              </a:lnSpc>
              <a:spcBef>
                <a:spcPts val="85"/>
              </a:spcBef>
            </a:pPr>
            <a:r>
              <a:rPr lang="pt-BR" b="1" dirty="0" err="1" smtClean="0">
                <a:solidFill>
                  <a:srgbClr val="000000"/>
                </a:solidFill>
                <a:latin typeface="Carlito"/>
                <a:cs typeface="Carlito"/>
              </a:rPr>
              <a:t>I</a:t>
            </a:r>
            <a:r>
              <a:rPr lang="pt-BR" b="1" dirty="0" smtClean="0">
                <a:solidFill>
                  <a:srgbClr val="000000"/>
                </a:solidFill>
                <a:latin typeface="Carlito"/>
                <a:cs typeface="Carlito"/>
              </a:rPr>
              <a:t> Império: </a:t>
            </a:r>
            <a:r>
              <a:rPr lang="pt-BR" dirty="0" smtClean="0">
                <a:solidFill>
                  <a:srgbClr val="000000"/>
                </a:solidFill>
                <a:latin typeface="Carlito"/>
                <a:cs typeface="Carlito"/>
              </a:rPr>
              <a:t>monarquia presidencialista</a:t>
            </a:r>
          </a:p>
          <a:p>
            <a:pPr marL="12700" marR="5080">
              <a:lnSpc>
                <a:spcPct val="152600"/>
              </a:lnSpc>
              <a:spcBef>
                <a:spcPts val="85"/>
              </a:spcBef>
            </a:pPr>
            <a:endParaRPr lang="pt-BR" b="1" dirty="0" smtClean="0">
              <a:solidFill>
                <a:srgbClr val="000000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52600"/>
              </a:lnSpc>
              <a:spcBef>
                <a:spcPts val="85"/>
              </a:spcBef>
            </a:pPr>
            <a:r>
              <a:rPr lang="pt-BR" b="1" dirty="0" smtClean="0">
                <a:solidFill>
                  <a:srgbClr val="000000"/>
                </a:solidFill>
                <a:latin typeface="Carlito"/>
                <a:cs typeface="Carlito"/>
              </a:rPr>
              <a:t>II Império: </a:t>
            </a:r>
            <a:r>
              <a:rPr lang="pt-BR" dirty="0" smtClean="0">
                <a:solidFill>
                  <a:srgbClr val="000000"/>
                </a:solidFill>
                <a:latin typeface="Carlito"/>
                <a:cs typeface="Carlito"/>
              </a:rPr>
              <a:t>monarquia parlamentarista</a:t>
            </a:r>
          </a:p>
          <a:p>
            <a:pPr marL="12700" marR="5080">
              <a:lnSpc>
                <a:spcPct val="152600"/>
              </a:lnSpc>
              <a:spcBef>
                <a:spcPts val="85"/>
              </a:spcBef>
            </a:pPr>
            <a:endParaRPr lang="pt-BR" b="1" dirty="0" smtClean="0">
              <a:solidFill>
                <a:srgbClr val="000000"/>
              </a:solidFill>
              <a:latin typeface="Carlito"/>
              <a:cs typeface="Carlito"/>
            </a:endParaRPr>
          </a:p>
          <a:p>
            <a:pPr marL="12700" marR="5080">
              <a:lnSpc>
                <a:spcPct val="152600"/>
              </a:lnSpc>
              <a:spcBef>
                <a:spcPts val="85"/>
              </a:spcBef>
            </a:pPr>
            <a:r>
              <a:rPr lang="pt-BR" b="1" dirty="0" smtClean="0">
                <a:solidFill>
                  <a:srgbClr val="000000"/>
                </a:solidFill>
                <a:latin typeface="Carlito"/>
                <a:cs typeface="Carlito"/>
              </a:rPr>
              <a:t>República: </a:t>
            </a:r>
            <a:r>
              <a:rPr lang="pt-BR" dirty="0" smtClean="0">
                <a:solidFill>
                  <a:srgbClr val="000000"/>
                </a:solidFill>
                <a:latin typeface="Carlito"/>
                <a:cs typeface="Carlito"/>
              </a:rPr>
              <a:t>retorno ao presidencialismo (e ao início do Século XVIII inglês…)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38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Presidencialismo de coalizão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0000"/>
                </a:solidFill>
                <a:latin typeface="Carlito"/>
                <a:cs typeface="Carlito"/>
              </a:rPr>
              <a:t>“A dinâmica </a:t>
            </a:r>
            <a:r>
              <a:rPr lang="pt-BR" dirty="0" err="1" smtClean="0">
                <a:solidFill>
                  <a:srgbClr val="000000"/>
                </a:solidFill>
                <a:latin typeface="Carlito"/>
                <a:cs typeface="Carlito"/>
              </a:rPr>
              <a:t>macropolítica</a:t>
            </a:r>
            <a:r>
              <a:rPr lang="pt-BR" dirty="0" smtClean="0">
                <a:solidFill>
                  <a:srgbClr val="000000"/>
                </a:solidFill>
                <a:latin typeface="Carlito"/>
                <a:cs typeface="Carlito"/>
              </a:rPr>
              <a:t> brasileira tem se caracterizado, historicamente, pela coexistência, nem sempre pacífica, de elementos institucionais que, em conjunto, produzem certos efeitos recorrentes e, não raro, desestabilizadores. Constituem o que se poderia classificar, com acerto, as bases de nossa tradição republicana: o presidencialismo, o federalismo, o </a:t>
            </a:r>
            <a:r>
              <a:rPr lang="pt-BR" dirty="0" err="1" smtClean="0">
                <a:solidFill>
                  <a:srgbClr val="000000"/>
                </a:solidFill>
                <a:latin typeface="Carlito"/>
                <a:cs typeface="Carlito"/>
              </a:rPr>
              <a:t>bicameralismo</a:t>
            </a:r>
            <a:r>
              <a:rPr lang="pt-BR" dirty="0" smtClean="0">
                <a:solidFill>
                  <a:srgbClr val="000000"/>
                </a:solidFill>
                <a:latin typeface="Carlito"/>
                <a:cs typeface="Carlito"/>
              </a:rPr>
              <a:t>, o multipartidarismo e a representação proporcional. (...)” </a:t>
            </a:r>
            <a:r>
              <a:rPr lang="pt-BR" sz="2800" b="1" dirty="0" smtClean="0">
                <a:solidFill>
                  <a:srgbClr val="000000"/>
                </a:solidFill>
                <a:latin typeface="Carlito"/>
                <a:cs typeface="Carlito"/>
              </a:rPr>
              <a:t>ABRANCHES, </a:t>
            </a:r>
            <a:r>
              <a:rPr lang="pt-BR" sz="2800" dirty="0" smtClean="0">
                <a:solidFill>
                  <a:srgbClr val="000000"/>
                </a:solidFill>
                <a:latin typeface="Carlito"/>
                <a:cs typeface="Carlito"/>
              </a:rPr>
              <a:t>Sérgio. </a:t>
            </a:r>
            <a:r>
              <a:rPr lang="pt-BR" sz="2800" i="1" dirty="0" smtClean="0">
                <a:solidFill>
                  <a:srgbClr val="000000"/>
                </a:solidFill>
                <a:latin typeface="Carlito"/>
                <a:cs typeface="Carlito"/>
              </a:rPr>
              <a:t>Presidencialismo de coalizão: o dilema institucional brasileiro </a:t>
            </a:r>
            <a:r>
              <a:rPr lang="pt-BR" sz="2800" b="1" dirty="0" smtClean="0">
                <a:solidFill>
                  <a:srgbClr val="000000"/>
                </a:solidFill>
                <a:latin typeface="Carlito"/>
                <a:cs typeface="Carlito"/>
              </a:rPr>
              <a:t>in </a:t>
            </a:r>
            <a:r>
              <a:rPr lang="pt-BR" sz="2800" i="1" dirty="0" smtClean="0">
                <a:solidFill>
                  <a:srgbClr val="000000"/>
                </a:solidFill>
                <a:latin typeface="Carlito"/>
                <a:cs typeface="Carlito"/>
              </a:rPr>
              <a:t>Revista de Ciências Sociais, </a:t>
            </a:r>
            <a:r>
              <a:rPr lang="pt-BR" sz="2800" dirty="0" smtClean="0">
                <a:solidFill>
                  <a:srgbClr val="000000"/>
                </a:solidFill>
                <a:latin typeface="Carlito"/>
                <a:cs typeface="Carlito"/>
              </a:rPr>
              <a:t>v. 31, </a:t>
            </a:r>
            <a:r>
              <a:rPr lang="pt-BR" sz="2800" dirty="0" err="1" smtClean="0">
                <a:solidFill>
                  <a:srgbClr val="000000"/>
                </a:solidFill>
                <a:latin typeface="Carlito"/>
                <a:cs typeface="Carlito"/>
              </a:rPr>
              <a:t>n</a:t>
            </a:r>
            <a:r>
              <a:rPr lang="pt-BR" sz="2800" dirty="0" smtClean="0">
                <a:solidFill>
                  <a:srgbClr val="000000"/>
                </a:solidFill>
                <a:latin typeface="Carlito"/>
                <a:cs typeface="Carlito"/>
              </a:rPr>
              <a:t>. 1, 1988,</a:t>
            </a:r>
            <a:r>
              <a:rPr lang="pt-BR" sz="2800" i="1" dirty="0" smtClean="0">
                <a:solidFill>
                  <a:srgbClr val="000000"/>
                </a:solidFill>
                <a:latin typeface="Carlito"/>
                <a:cs typeface="Carlito"/>
              </a:rPr>
              <a:t>  </a:t>
            </a:r>
            <a:r>
              <a:rPr lang="pt-BR" sz="2800" dirty="0" smtClean="0">
                <a:solidFill>
                  <a:srgbClr val="000000"/>
                </a:solidFill>
                <a:latin typeface="Carlito"/>
                <a:cs typeface="Carlito"/>
              </a:rPr>
              <a:t>p. 10.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9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b="1" spc="15" dirty="0" smtClean="0">
                <a:solidFill>
                  <a:srgbClr val="000000"/>
                </a:solidFill>
                <a:latin typeface="Carlito"/>
                <a:cs typeface="Carlito"/>
              </a:rPr>
              <a:t>STF como </a:t>
            </a:r>
            <a:r>
              <a:rPr lang="x-none" b="1" spc="15" dirty="0">
                <a:solidFill>
                  <a:srgbClr val="000000"/>
                </a:solidFill>
                <a:latin typeface="Carlito"/>
                <a:cs typeface="Carlito"/>
              </a:rPr>
              <a:t>Poder Moderador</a:t>
            </a:r>
            <a:r>
              <a:rPr lang="x-none" b="1" spc="15" dirty="0" smtClean="0">
                <a:solidFill>
                  <a:srgbClr val="000000"/>
                </a:solidFill>
                <a:latin typeface="Carlito"/>
                <a:cs typeface="Carlito"/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i="1" dirty="0">
                <a:solidFill>
                  <a:srgbClr val="000000"/>
                </a:solidFill>
              </a:rPr>
              <a:t>Decisões eventualmente consideradas ativistas podem colocar em dúvida o dito papel arbitral ou moderador do Supremo Tribunal Federal. Sobretudo, uma coisa é ser árbitro ou moderador da dinâmica político-institucional; outra, muito diversa, é pretender ter, disputar ou, até mesmo, assumir protagonismo político-institucional.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2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Muito obrigado!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3639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Absolutismo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(concentração dos poderes)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08" y="1600199"/>
            <a:ext cx="5440788" cy="5140913"/>
          </a:xfrm>
        </p:spPr>
        <p:txBody>
          <a:bodyPr>
            <a:normAutofit/>
          </a:bodyPr>
          <a:lstStyle/>
          <a:p>
            <a:r>
              <a:rPr lang="pt-BR" dirty="0" smtClean="0"/>
              <a:t>24 de agosto de 1572</a:t>
            </a:r>
          </a:p>
          <a:p>
            <a:r>
              <a:rPr lang="pt-BR" b="1" dirty="0" smtClean="0"/>
              <a:t>Jean </a:t>
            </a:r>
            <a:r>
              <a:rPr lang="pt-BR" b="1" dirty="0" err="1" smtClean="0"/>
              <a:t>Bodin</a:t>
            </a:r>
            <a:r>
              <a:rPr lang="pt-BR" b="1" dirty="0" smtClean="0"/>
              <a:t> </a:t>
            </a:r>
            <a:r>
              <a:rPr lang="pt-BR" dirty="0" smtClean="0"/>
              <a:t>(1530-1596)</a:t>
            </a:r>
          </a:p>
          <a:p>
            <a:r>
              <a:rPr lang="pt-BR" b="1" dirty="0" smtClean="0"/>
              <a:t>Thomas Hobbes </a:t>
            </a:r>
            <a:r>
              <a:rPr lang="pt-BR" dirty="0" smtClean="0"/>
              <a:t>(1588-1679)</a:t>
            </a:r>
          </a:p>
          <a:p>
            <a:pPr lvl="1"/>
            <a:r>
              <a:rPr lang="pt-BR" dirty="0" smtClean="0"/>
              <a:t>“Leviatã ou a matéria, forma e poder de um Estado eclesiástico e civil” (1651)</a:t>
            </a:r>
          </a:p>
          <a:p>
            <a:pPr lvl="1"/>
            <a:r>
              <a:rPr lang="pt-BR" dirty="0" err="1" smtClean="0"/>
              <a:t>leviathan</a:t>
            </a:r>
            <a:r>
              <a:rPr lang="pt-BR" dirty="0" smtClean="0"/>
              <a:t> </a:t>
            </a:r>
            <a:r>
              <a:rPr lang="pt-BR" i="1" dirty="0" smtClean="0"/>
              <a:t>v. </a:t>
            </a:r>
            <a:r>
              <a:rPr lang="pt-BR" dirty="0" err="1" smtClean="0"/>
              <a:t>behemoth</a:t>
            </a:r>
            <a:endParaRPr lang="pt-BR" dirty="0" smtClean="0"/>
          </a:p>
          <a:p>
            <a:pPr lvl="1"/>
            <a:r>
              <a:rPr lang="pt-BR" i="1" dirty="0" smtClean="0"/>
              <a:t>homini </a:t>
            </a:r>
            <a:r>
              <a:rPr lang="pt-BR" i="1" dirty="0" err="1" smtClean="0"/>
              <a:t>lupus</a:t>
            </a:r>
            <a:r>
              <a:rPr lang="pt-BR" i="1" dirty="0" smtClean="0"/>
              <a:t> homini</a:t>
            </a:r>
          </a:p>
          <a:p>
            <a:pPr lvl="1"/>
            <a:r>
              <a:rPr lang="pt-BR" i="1" dirty="0" err="1" smtClean="0"/>
              <a:t>bellum</a:t>
            </a:r>
            <a:r>
              <a:rPr lang="pt-BR" i="1" dirty="0" smtClean="0"/>
              <a:t> </a:t>
            </a:r>
            <a:r>
              <a:rPr lang="pt-BR" i="1" dirty="0" err="1" smtClean="0"/>
              <a:t>ominia</a:t>
            </a:r>
            <a:r>
              <a:rPr lang="pt-BR" i="1" dirty="0" smtClean="0"/>
              <a:t> omnes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Picture 3" descr="Foto - Capa Leviatha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96" y="1600199"/>
            <a:ext cx="3285697" cy="514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7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835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Hobbes </a:t>
            </a:r>
            <a:r>
              <a:rPr lang="en-US" sz="3600" b="1" i="1" dirty="0" smtClean="0"/>
              <a:t>v. </a:t>
            </a:r>
            <a:r>
              <a:rPr lang="en-US" sz="3600" b="1" dirty="0" err="1" smtClean="0"/>
              <a:t>Althusius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i="1" dirty="0" smtClean="0"/>
              <a:t>De </a:t>
            </a:r>
            <a:r>
              <a:rPr lang="en-US" sz="3600" i="1" dirty="0" err="1"/>
              <a:t>regno</a:t>
            </a:r>
            <a:r>
              <a:rPr lang="en-US" sz="3600" i="1" dirty="0"/>
              <a:t> </a:t>
            </a:r>
            <a:r>
              <a:rPr lang="en-US" sz="3600" i="1" dirty="0" err="1"/>
              <a:t>recte</a:t>
            </a:r>
            <a:r>
              <a:rPr lang="en-US" sz="3600" i="1" dirty="0"/>
              <a:t> </a:t>
            </a:r>
            <a:r>
              <a:rPr lang="en-US" sz="3600" i="1" dirty="0" err="1"/>
              <a:t>instituendo</a:t>
            </a:r>
            <a:r>
              <a:rPr lang="en-US" sz="3600" i="1" dirty="0"/>
              <a:t> et </a:t>
            </a:r>
            <a:r>
              <a:rPr lang="en-US" sz="3600" i="1" dirty="0" err="1"/>
              <a:t>administrando</a:t>
            </a:r>
            <a:r>
              <a:rPr lang="en-US" sz="3600" i="1" dirty="0"/>
              <a:t> </a:t>
            </a:r>
            <a:r>
              <a:rPr lang="en-US" sz="3600" i="1" dirty="0" err="1"/>
              <a:t>disputatio</a:t>
            </a:r>
            <a:r>
              <a:rPr lang="en-US" sz="3600" i="1" dirty="0"/>
              <a:t> </a:t>
            </a:r>
            <a:r>
              <a:rPr lang="en-US" sz="3600" i="1" dirty="0" err="1" smtClean="0"/>
              <a:t>politica</a:t>
            </a:r>
            <a:r>
              <a:rPr lang="en-US" sz="3600" i="1" dirty="0" smtClean="0"/>
              <a:t>, </a:t>
            </a:r>
            <a:r>
              <a:rPr lang="en-US" sz="3600" dirty="0" err="1" smtClean="0"/>
              <a:t>tese</a:t>
            </a:r>
            <a:r>
              <a:rPr lang="en-US" sz="3600" dirty="0" smtClean="0"/>
              <a:t> LXIX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260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i="1" dirty="0" err="1"/>
              <a:t>Juris</a:t>
            </a:r>
            <a:r>
              <a:rPr lang="en-US" i="1" dirty="0"/>
              <a:t> </a:t>
            </a:r>
            <a:r>
              <a:rPr lang="en-US" i="1" dirty="0" err="1"/>
              <a:t>hujus</a:t>
            </a:r>
            <a:r>
              <a:rPr lang="en-US" i="1" dirty="0"/>
              <a:t> </a:t>
            </a:r>
            <a:r>
              <a:rPr lang="en-US" i="1" dirty="0" err="1"/>
              <a:t>resistendi</a:t>
            </a:r>
            <a:r>
              <a:rPr lang="en-US" i="1" dirty="0"/>
              <a:t> </a:t>
            </a:r>
            <a:r>
              <a:rPr lang="en-US" i="1" dirty="0" err="1" smtClean="0"/>
              <a:t>tyrannis</a:t>
            </a:r>
            <a:r>
              <a:rPr lang="en-US" i="1" dirty="0"/>
              <a:t>, </a:t>
            </a:r>
            <a:r>
              <a:rPr lang="en-US" i="1" dirty="0" err="1"/>
              <a:t>eosque</a:t>
            </a:r>
            <a:r>
              <a:rPr lang="en-US" i="1" dirty="0"/>
              <a:t> </a:t>
            </a:r>
            <a:r>
              <a:rPr lang="en-US" i="1" dirty="0" err="1"/>
              <a:t>removendi</a:t>
            </a:r>
            <a:r>
              <a:rPr lang="en-US" i="1" dirty="0"/>
              <a:t> </a:t>
            </a:r>
            <a:r>
              <a:rPr lang="en-US" i="1" dirty="0" err="1"/>
              <a:t>rationes</a:t>
            </a:r>
            <a:r>
              <a:rPr lang="en-US" i="1" dirty="0"/>
              <a:t> </a:t>
            </a:r>
            <a:r>
              <a:rPr lang="en-US" i="1" dirty="0" err="1"/>
              <a:t>sunt</a:t>
            </a:r>
            <a:r>
              <a:rPr lang="en-US" i="1" dirty="0"/>
              <a:t> </a:t>
            </a:r>
            <a:r>
              <a:rPr lang="en-US" i="1" dirty="0" err="1"/>
              <a:t>hae</a:t>
            </a:r>
            <a:r>
              <a:rPr lang="en-US" i="1" dirty="0"/>
              <a:t>. Prima </a:t>
            </a:r>
            <a:r>
              <a:rPr lang="en-US" i="1" dirty="0" err="1"/>
              <a:t>sumitur</a:t>
            </a:r>
            <a:r>
              <a:rPr lang="en-US" i="1" dirty="0"/>
              <a:t> ex </a:t>
            </a:r>
            <a:r>
              <a:rPr lang="en-US" i="1" dirty="0" err="1"/>
              <a:t>natura</a:t>
            </a:r>
            <a:r>
              <a:rPr lang="en-US" i="1" dirty="0"/>
              <a:t> </a:t>
            </a:r>
            <a:r>
              <a:rPr lang="en-US" i="1" dirty="0" err="1"/>
              <a:t>pacti</a:t>
            </a:r>
            <a:r>
              <a:rPr lang="en-US" i="1" dirty="0"/>
              <a:t> inter </a:t>
            </a:r>
            <a:r>
              <a:rPr lang="en-US" i="1" dirty="0" err="1"/>
              <a:t>magistratum</a:t>
            </a:r>
            <a:r>
              <a:rPr lang="en-US" i="1" dirty="0"/>
              <a:t> et </a:t>
            </a:r>
            <a:r>
              <a:rPr lang="en-US" i="1" dirty="0" err="1"/>
              <a:t>populum</a:t>
            </a:r>
            <a:r>
              <a:rPr lang="en-US" i="1" dirty="0"/>
              <a:t> </a:t>
            </a:r>
            <a:r>
              <a:rPr lang="en-US" i="1" dirty="0" err="1"/>
              <a:t>initi</a:t>
            </a:r>
            <a:r>
              <a:rPr lang="en-US" i="1" dirty="0"/>
              <a:t>, ex quo </a:t>
            </a:r>
            <a:r>
              <a:rPr lang="en-US" i="1" dirty="0" err="1"/>
              <a:t>magistratus</a:t>
            </a:r>
            <a:r>
              <a:rPr lang="en-US" i="1" dirty="0"/>
              <a:t> pure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obligatus</a:t>
            </a:r>
            <a:r>
              <a:rPr lang="en-US" i="1" dirty="0"/>
              <a:t> ad </a:t>
            </a:r>
            <a:r>
              <a:rPr lang="en-US" i="1" dirty="0" err="1"/>
              <a:t>juste</a:t>
            </a:r>
            <a:r>
              <a:rPr lang="en-US" i="1" dirty="0"/>
              <a:t> et pie </a:t>
            </a:r>
            <a:r>
              <a:rPr lang="en-US" i="1" dirty="0" err="1"/>
              <a:t>imperandum</a:t>
            </a:r>
            <a:r>
              <a:rPr lang="en-US" i="1" dirty="0"/>
              <a:t>, </a:t>
            </a:r>
            <a:r>
              <a:rPr lang="en-US" i="1" dirty="0" err="1"/>
              <a:t>secundum</a:t>
            </a:r>
            <a:r>
              <a:rPr lang="en-US" i="1" dirty="0"/>
              <a:t> </a:t>
            </a:r>
            <a:r>
              <a:rPr lang="en-US" i="1" dirty="0" err="1"/>
              <a:t>sibi</a:t>
            </a:r>
            <a:r>
              <a:rPr lang="en-US" i="1" dirty="0"/>
              <a:t> </a:t>
            </a:r>
            <a:r>
              <a:rPr lang="en-US" i="1" dirty="0" err="1"/>
              <a:t>praescriptas</a:t>
            </a:r>
            <a:r>
              <a:rPr lang="en-US" i="1" dirty="0"/>
              <a:t> </a:t>
            </a:r>
            <a:r>
              <a:rPr lang="en-US" i="1" dirty="0" err="1"/>
              <a:t>leges</a:t>
            </a:r>
            <a:r>
              <a:rPr lang="en-US" i="1" dirty="0"/>
              <a:t>, </a:t>
            </a:r>
            <a:r>
              <a:rPr lang="en-US" i="1" dirty="0" err="1"/>
              <a:t>ultramque</a:t>
            </a:r>
            <a:r>
              <a:rPr lang="en-US" i="1" dirty="0"/>
              <a:t> </a:t>
            </a:r>
            <a:r>
              <a:rPr lang="en-US" i="1" dirty="0" err="1"/>
              <a:t>nimirum</a:t>
            </a:r>
            <a:r>
              <a:rPr lang="en-US" i="1" dirty="0"/>
              <a:t> </a:t>
            </a:r>
            <a:r>
              <a:rPr lang="en-US" i="1" dirty="0" err="1"/>
              <a:t>decalogi</a:t>
            </a:r>
            <a:r>
              <a:rPr lang="en-US" i="1" dirty="0"/>
              <a:t> </a:t>
            </a:r>
            <a:r>
              <a:rPr lang="en-US" i="1" dirty="0" err="1"/>
              <a:t>tabulam</a:t>
            </a:r>
            <a:r>
              <a:rPr lang="en-US" i="1" dirty="0"/>
              <a:t> et </a:t>
            </a:r>
            <a:r>
              <a:rPr lang="en-US" i="1" dirty="0" err="1"/>
              <a:t>legis</a:t>
            </a:r>
            <a:r>
              <a:rPr lang="en-US" i="1" dirty="0"/>
              <a:t> </a:t>
            </a:r>
            <a:r>
              <a:rPr lang="en-US" i="1" dirty="0" err="1"/>
              <a:t>regni</a:t>
            </a:r>
            <a:r>
              <a:rPr lang="en-US" i="1" dirty="0"/>
              <a:t>. </a:t>
            </a:r>
            <a:r>
              <a:rPr lang="en-US" i="1" dirty="0" err="1"/>
              <a:t>Populus</a:t>
            </a:r>
            <a:r>
              <a:rPr lang="en-US" i="1" dirty="0"/>
              <a:t> </a:t>
            </a:r>
            <a:r>
              <a:rPr lang="en-US" i="1" dirty="0" err="1"/>
              <a:t>vero</a:t>
            </a:r>
            <a:r>
              <a:rPr lang="en-US" i="1" dirty="0"/>
              <a:t> </a:t>
            </a:r>
            <a:r>
              <a:rPr lang="en-US" i="1" dirty="0" err="1"/>
              <a:t>conditionaliter</a:t>
            </a:r>
            <a:r>
              <a:rPr lang="en-US" i="1" dirty="0"/>
              <a:t> </a:t>
            </a:r>
            <a:r>
              <a:rPr lang="en-US" i="1" dirty="0" err="1"/>
              <a:t>obligatus</a:t>
            </a:r>
            <a:r>
              <a:rPr lang="en-US" i="1" dirty="0"/>
              <a:t> </a:t>
            </a:r>
            <a:r>
              <a:rPr lang="en-US" i="1" dirty="0" err="1"/>
              <a:t>est</a:t>
            </a:r>
            <a:r>
              <a:rPr lang="en-US" i="1" dirty="0"/>
              <a:t> ad </a:t>
            </a:r>
            <a:r>
              <a:rPr lang="en-US" i="1" dirty="0" err="1"/>
              <a:t>obtemperandum</a:t>
            </a:r>
            <a:r>
              <a:rPr lang="en-US" i="1" dirty="0"/>
              <a:t>,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 smtClean="0"/>
              <a:t>niminum</a:t>
            </a:r>
            <a:r>
              <a:rPr lang="en-US" i="1" dirty="0" smtClean="0"/>
              <a:t> </a:t>
            </a:r>
            <a:r>
              <a:rPr lang="en-US" i="1" dirty="0" err="1"/>
              <a:t>juste</a:t>
            </a:r>
            <a:r>
              <a:rPr lang="en-US" i="1" dirty="0"/>
              <a:t> et pie </a:t>
            </a:r>
            <a:r>
              <a:rPr lang="en-US" i="1" dirty="0" err="1"/>
              <a:t>imperaturus</a:t>
            </a:r>
            <a:r>
              <a:rPr lang="en-US" i="1" dirty="0"/>
              <a:t> </a:t>
            </a:r>
            <a:r>
              <a:rPr lang="en-US" i="1" dirty="0" err="1"/>
              <a:t>est</a:t>
            </a:r>
            <a:r>
              <a:rPr lang="en-US" i="1" dirty="0"/>
              <a:t>, qua </a:t>
            </a:r>
            <a:r>
              <a:rPr lang="en-US" i="1" dirty="0" err="1"/>
              <a:t>conditione</a:t>
            </a:r>
            <a:r>
              <a:rPr lang="en-US" i="1" dirty="0"/>
              <a:t> </a:t>
            </a:r>
            <a:r>
              <a:rPr lang="en-US" i="1" dirty="0" err="1"/>
              <a:t>deficiente</a:t>
            </a:r>
            <a:r>
              <a:rPr lang="en-US" i="1" dirty="0"/>
              <a:t>, </a:t>
            </a:r>
            <a:r>
              <a:rPr lang="en-US" i="1" dirty="0" err="1"/>
              <a:t>populis</a:t>
            </a:r>
            <a:r>
              <a:rPr lang="en-US" i="1" dirty="0"/>
              <a:t> </a:t>
            </a:r>
            <a:r>
              <a:rPr lang="en-US" i="1" dirty="0" err="1"/>
              <a:t>amplius</a:t>
            </a:r>
            <a:r>
              <a:rPr lang="en-US" i="1" dirty="0"/>
              <a:t> non </a:t>
            </a:r>
            <a:r>
              <a:rPr lang="en-US" i="1" dirty="0" err="1"/>
              <a:t>est</a:t>
            </a:r>
            <a:r>
              <a:rPr lang="en-US" i="1" dirty="0"/>
              <a:t> </a:t>
            </a:r>
            <a:r>
              <a:rPr lang="en-US" i="1" dirty="0" err="1"/>
              <a:t>obligatus</a:t>
            </a:r>
            <a:r>
              <a:rPr lang="en-US" i="1" dirty="0"/>
              <a:t> ad </a:t>
            </a:r>
            <a:r>
              <a:rPr lang="en-US" i="1" dirty="0" err="1"/>
              <a:t>obedientiam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25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Debate pol</a:t>
            </a:r>
            <a:r>
              <a:rPr lang="pt-BR" sz="3600" b="1" dirty="0" smtClean="0"/>
              <a:t>ítico sobre o estabelecimento e a gestão de um Reino reto, </a:t>
            </a:r>
            <a:r>
              <a:rPr lang="pt-BR" sz="3600" dirty="0" smtClean="0"/>
              <a:t>tese LXIX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8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As razões para o direito de resistir aos tiranos e removê-los são as seguintes. A primeira é retirada da natureza do acordo entre o magistrado e o povo, pelo qual o magistrado é obrigado a ordenar com justiça e para o interesse p</a:t>
            </a:r>
            <a:r>
              <a:rPr lang="pt-BR" dirty="0" smtClean="0"/>
              <a:t>úblico</a:t>
            </a:r>
            <a:r>
              <a:rPr lang="pt-BR" dirty="0" smtClean="0"/>
              <a:t>, de acordo com as leis que lhe foram prescritas, e além disso em conformidade com o Decálogo e com o Direito da terra. Mas o povo é obrigado a obedecer sob a condi</a:t>
            </a:r>
            <a:r>
              <a:rPr lang="pt-BR" dirty="0" smtClean="0"/>
              <a:t>ção de a justiça e o interesse comum imperarem; quando esta condição falha, o povo não é obrigado a obedecer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65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Bipartição dos poderes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(“Revolução Gloriosa”)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John Locke </a:t>
            </a:r>
            <a:r>
              <a:rPr lang="pt-BR" dirty="0" smtClean="0"/>
              <a:t>(1632-1704)</a:t>
            </a:r>
          </a:p>
          <a:p>
            <a:pPr lvl="1"/>
            <a:r>
              <a:rPr lang="pt-BR" dirty="0" smtClean="0"/>
              <a:t>Rei (funções federativa e executiva)</a:t>
            </a:r>
          </a:p>
          <a:p>
            <a:pPr lvl="1"/>
            <a:r>
              <a:rPr lang="pt-BR" dirty="0" smtClean="0"/>
              <a:t>Parlamento (função legislativa)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“Onipotência” ou “soberania” do Parlamento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867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Tripartição dos poderes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Montesquieu</a:t>
            </a:r>
            <a:r>
              <a:rPr lang="pt-BR" dirty="0" smtClean="0"/>
              <a:t> (1689-1755):</a:t>
            </a:r>
          </a:p>
          <a:p>
            <a:pPr lvl="1"/>
            <a:r>
              <a:rPr lang="pt-BR" dirty="0" smtClean="0"/>
              <a:t>Poderes Legislativo, Executivo e Judiciário</a:t>
            </a:r>
          </a:p>
          <a:p>
            <a:pPr lvl="1"/>
            <a:r>
              <a:rPr lang="pt-BR" dirty="0" smtClean="0"/>
              <a:t>Judiciário neutralizado nele próprio pela forma com que é estruturado (júris) e pela forma com que decide (precursor da “Escola da Exegese”)</a:t>
            </a:r>
          </a:p>
          <a:p>
            <a:pPr lvl="1"/>
            <a:r>
              <a:rPr lang="pt-BR" dirty="0" smtClean="0"/>
              <a:t>Legislativo e Executivo neutralizados pela comunhão de iguais faculdade de estatuir e de impedir atribuídas ao Rei, à Câmara Alta e à Câmara Baixa (“</a:t>
            </a:r>
            <a:r>
              <a:rPr lang="pt-BR" dirty="0" err="1" smtClean="0"/>
              <a:t>checks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balances” próprios à antiga tradição do Governo Moderado)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07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oto - Montesquieu - Champs Elyse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r="10732"/>
          <a:stretch>
            <a:fillRect/>
          </a:stretch>
        </p:blipFill>
        <p:spPr>
          <a:xfrm>
            <a:off x="-735913" y="274638"/>
            <a:ext cx="8229600" cy="5851525"/>
          </a:xfrm>
          <a:prstGeom prst="rect">
            <a:avLst/>
          </a:prstGeom>
        </p:spPr>
      </p:pic>
      <p:pic>
        <p:nvPicPr>
          <p:cNvPr id="5" name="Picture 4" descr="Foto - Montesquieu - Presidente Parlamento de Bordeaux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78" y="568881"/>
            <a:ext cx="2440522" cy="2442706"/>
          </a:xfrm>
          <a:prstGeom prst="rect">
            <a:avLst/>
          </a:prstGeom>
        </p:spPr>
      </p:pic>
      <p:pic>
        <p:nvPicPr>
          <p:cNvPr id="6" name="Picture 5" descr="Foto - Montesquieu - Perfil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33922"/>
            <a:ext cx="1524000" cy="21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3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oto - Montesquieu - Chateau La Bred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r="1470"/>
          <a:stretch>
            <a:fillRect/>
          </a:stretch>
        </p:blipFill>
        <p:spPr>
          <a:xfrm>
            <a:off x="457200" y="711200"/>
            <a:ext cx="8229600" cy="5638800"/>
          </a:xfrm>
        </p:spPr>
      </p:pic>
    </p:spTree>
    <p:extLst>
      <p:ext uri="{BB962C8B-B14F-4D97-AF65-F5344CB8AC3E}">
        <p14:creationId xmlns:p14="http://schemas.microsoft.com/office/powerpoint/2010/main" val="366545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/>
              <a:t>Transição para a </a:t>
            </a:r>
            <a:r>
              <a:rPr lang="pt-BR" sz="3600" b="1" dirty="0" err="1" smtClean="0"/>
              <a:t>tetrapartição</a:t>
            </a:r>
            <a:r>
              <a:rPr lang="pt-BR" sz="3600" b="1" dirty="0" smtClean="0"/>
              <a:t> dos poderes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113"/>
            <a:ext cx="8229600" cy="5600887"/>
          </a:xfrm>
        </p:spPr>
        <p:txBody>
          <a:bodyPr>
            <a:normAutofit fontScale="55000" lnSpcReduction="20000"/>
          </a:bodyPr>
          <a:lstStyle/>
          <a:p>
            <a:pPr marL="0" marR="5080" indent="0" algn="just">
              <a:lnSpc>
                <a:spcPct val="152600"/>
              </a:lnSpc>
              <a:spcBef>
                <a:spcPts val="85"/>
              </a:spcBef>
              <a:buNone/>
            </a:pPr>
            <a:r>
              <a:rPr lang="pt-BR" sz="3500" dirty="0" smtClean="0">
                <a:latin typeface="Carlito"/>
                <a:cs typeface="Carlito"/>
              </a:rPr>
              <a:t>“Durante muito tempo, os ministros ingleses asseguraram sólidas maiorias comprando os votos, senão as consciências dos deputados. Isso era quase oficial: existia na Câmara um guichê onde os parlamentares iam cobrar o preço do seu voto no momento do escrutínio. Em 1714 se estabeleceu o posto de secretário político da tesouraria para assumir essas operações financeiras; dito secretário foi chamado de pronto “</a:t>
            </a:r>
            <a:r>
              <a:rPr lang="pt-BR" sz="3500" dirty="0" err="1" smtClean="0">
                <a:latin typeface="Carlito"/>
                <a:cs typeface="Carlito"/>
              </a:rPr>
              <a:t>the</a:t>
            </a:r>
            <a:r>
              <a:rPr lang="pt-BR" sz="3500" dirty="0" smtClean="0">
                <a:latin typeface="Carlito"/>
                <a:cs typeface="Carlito"/>
              </a:rPr>
              <a:t> </a:t>
            </a:r>
            <a:r>
              <a:rPr lang="pt-BR" sz="3500" dirty="0" err="1" smtClean="0">
                <a:latin typeface="Carlito"/>
                <a:cs typeface="Carlito"/>
              </a:rPr>
              <a:t>Patronage</a:t>
            </a:r>
            <a:r>
              <a:rPr lang="pt-BR" sz="3500" dirty="0" smtClean="0">
                <a:latin typeface="Carlito"/>
                <a:cs typeface="Carlito"/>
              </a:rPr>
              <a:t> </a:t>
            </a:r>
            <a:r>
              <a:rPr lang="pt-BR" sz="3500" dirty="0" err="1" smtClean="0">
                <a:latin typeface="Carlito"/>
                <a:cs typeface="Carlito"/>
              </a:rPr>
              <a:t>secretary</a:t>
            </a:r>
            <a:r>
              <a:rPr lang="pt-BR" sz="3500" dirty="0" smtClean="0">
                <a:latin typeface="Carlito"/>
                <a:cs typeface="Carlito"/>
              </a:rPr>
              <a:t>” porque dispunha da nomeação dos cargos no governo a título de corrupção. Distribuindo, assim, o maná governamental aos deputados da maioria, o </a:t>
            </a:r>
            <a:r>
              <a:rPr lang="pt-BR" sz="3500" dirty="0" err="1" smtClean="0">
                <a:latin typeface="Carlito"/>
                <a:cs typeface="Carlito"/>
              </a:rPr>
              <a:t>Patronage</a:t>
            </a:r>
            <a:r>
              <a:rPr lang="pt-BR" sz="3500" dirty="0" smtClean="0">
                <a:latin typeface="Carlito"/>
                <a:cs typeface="Carlito"/>
              </a:rPr>
              <a:t> </a:t>
            </a:r>
            <a:r>
              <a:rPr lang="pt-BR" sz="3500" dirty="0" err="1" smtClean="0">
                <a:latin typeface="Carlito"/>
                <a:cs typeface="Carlito"/>
              </a:rPr>
              <a:t>secretary</a:t>
            </a:r>
            <a:r>
              <a:rPr lang="pt-BR" sz="3500" dirty="0" smtClean="0">
                <a:latin typeface="Carlito"/>
                <a:cs typeface="Carlito"/>
              </a:rPr>
              <a:t> vigiava de perto os seus votos e os seus discursos: se convertia, para eles, no homem do látego, </a:t>
            </a:r>
            <a:r>
              <a:rPr lang="pt-BR" sz="3500" dirty="0" err="1" smtClean="0">
                <a:latin typeface="Carlito"/>
                <a:cs typeface="Carlito"/>
              </a:rPr>
              <a:t>the</a:t>
            </a:r>
            <a:r>
              <a:rPr lang="pt-BR" sz="3500" dirty="0" smtClean="0">
                <a:latin typeface="Carlito"/>
                <a:cs typeface="Carlito"/>
              </a:rPr>
              <a:t> </a:t>
            </a:r>
            <a:r>
              <a:rPr lang="pt-BR" sz="3500" dirty="0" err="1" smtClean="0">
                <a:latin typeface="Carlito"/>
                <a:cs typeface="Carlito"/>
              </a:rPr>
              <a:t>Whip</a:t>
            </a:r>
            <a:r>
              <a:rPr lang="pt-BR" sz="3500" dirty="0" smtClean="0">
                <a:latin typeface="Carlito"/>
                <a:cs typeface="Carlito"/>
              </a:rPr>
              <a:t> (etimologicamente, </a:t>
            </a:r>
            <a:r>
              <a:rPr lang="pt-BR" sz="3500" dirty="0" err="1" smtClean="0">
                <a:latin typeface="Carlito"/>
                <a:cs typeface="Carlito"/>
              </a:rPr>
              <a:t>whip</a:t>
            </a:r>
            <a:r>
              <a:rPr lang="pt-BR" sz="3500" dirty="0" smtClean="0">
                <a:latin typeface="Carlito"/>
                <a:cs typeface="Carlito"/>
              </a:rPr>
              <a:t> significa “látego”; em linguagem de caça, designa os caçadores montados, providos de chicote, que dirigem a matilha até a caça perseguida).” </a:t>
            </a:r>
            <a:r>
              <a:rPr lang="pt-BR" sz="3500" b="1" dirty="0" smtClean="0">
                <a:latin typeface="Carlito"/>
                <a:cs typeface="Carlito"/>
              </a:rPr>
              <a:t>DUVERGER, </a:t>
            </a:r>
            <a:r>
              <a:rPr lang="pt-BR" sz="3500" dirty="0" smtClean="0">
                <a:latin typeface="Carlito"/>
                <a:cs typeface="Carlito"/>
              </a:rPr>
              <a:t>Maurice. </a:t>
            </a:r>
            <a:r>
              <a:rPr lang="pt-BR" sz="3500" i="1" dirty="0" smtClean="0">
                <a:latin typeface="Carlito"/>
                <a:cs typeface="Carlito"/>
              </a:rPr>
              <a:t>Los partidos políticos</a:t>
            </a:r>
            <a:r>
              <a:rPr lang="pt-BR" sz="3500" dirty="0" smtClean="0">
                <a:latin typeface="Carlito"/>
                <a:cs typeface="Carlito"/>
              </a:rPr>
              <a:t>, Madrid: </a:t>
            </a:r>
            <a:r>
              <a:rPr lang="pt-BR" sz="3500" dirty="0" err="1" smtClean="0">
                <a:latin typeface="Carlito"/>
                <a:cs typeface="Carlito"/>
              </a:rPr>
              <a:t>Fondo</a:t>
            </a:r>
            <a:r>
              <a:rPr lang="pt-BR" sz="3500" dirty="0" smtClean="0">
                <a:latin typeface="Carlito"/>
                <a:cs typeface="Carlito"/>
              </a:rPr>
              <a:t> de Cultura Económica, 2002, p. 18.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7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886</Words>
  <Application>Microsoft Macintosh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“Separação dos poderes”</vt:lpstr>
      <vt:lpstr>Absolutismo (concentração dos poderes)</vt:lpstr>
      <vt:lpstr>Hobbes v. Althusius De regno recte instituendo et administrando disputatio politica, tese LXIX</vt:lpstr>
      <vt:lpstr>Debate político sobre o estabelecimento e a gestão de um Reino reto, tese LXIX</vt:lpstr>
      <vt:lpstr>Bipartição dos poderes (“Revolução Gloriosa”)</vt:lpstr>
      <vt:lpstr>Tripartição dos poderes</vt:lpstr>
      <vt:lpstr>PowerPoint Presentation</vt:lpstr>
      <vt:lpstr>PowerPoint Presentation</vt:lpstr>
      <vt:lpstr>Transição para a tetrapartição dos poderes</vt:lpstr>
      <vt:lpstr>Tetrapartição dos poderes (“Poder Moderador”)</vt:lpstr>
      <vt:lpstr>Art. 98</vt:lpstr>
      <vt:lpstr>Pentapartição de poderes</vt:lpstr>
      <vt:lpstr>Arranjos institucionais brasileiros: do Império à República</vt:lpstr>
      <vt:lpstr>Presidencialismo de coalizão</vt:lpstr>
      <vt:lpstr>STF como Poder Moderador?</vt:lpstr>
      <vt:lpstr>Muito obrigado!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“Separação dos poderes”</dc:title>
  <dc:creator>José Levi Mello do Amaral Júnior</dc:creator>
  <cp:lastModifiedBy>José Levi Mello do Amaral Júnior</cp:lastModifiedBy>
  <cp:revision>29</cp:revision>
  <dcterms:created xsi:type="dcterms:W3CDTF">2021-04-15T09:52:35Z</dcterms:created>
  <dcterms:modified xsi:type="dcterms:W3CDTF">2022-03-05T20:59:08Z</dcterms:modified>
</cp:coreProperties>
</file>