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4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5E84-521E-3145-B75A-BE59FA62D824}" type="datetimeFigureOut">
              <a:rPr lang="en-US" smtClean="0"/>
              <a:t>04/02/22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CF69-0995-2546-A11C-F4967F14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653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5E84-521E-3145-B75A-BE59FA62D824}" type="datetimeFigureOut">
              <a:rPr lang="en-US" smtClean="0"/>
              <a:t>04/02/22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CF69-0995-2546-A11C-F4967F14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694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5E84-521E-3145-B75A-BE59FA62D824}" type="datetimeFigureOut">
              <a:rPr lang="en-US" smtClean="0"/>
              <a:t>04/02/22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CF69-0995-2546-A11C-F4967F14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810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5E84-521E-3145-B75A-BE59FA62D824}" type="datetimeFigureOut">
              <a:rPr lang="en-US" smtClean="0"/>
              <a:t>04/02/22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CF69-0995-2546-A11C-F4967F14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055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5E84-521E-3145-B75A-BE59FA62D824}" type="datetimeFigureOut">
              <a:rPr lang="en-US" smtClean="0"/>
              <a:t>04/02/22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CF69-0995-2546-A11C-F4967F14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510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5E84-521E-3145-B75A-BE59FA62D824}" type="datetimeFigureOut">
              <a:rPr lang="en-US" smtClean="0"/>
              <a:t>04/02/22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CF69-0995-2546-A11C-F4967F14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555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5E84-521E-3145-B75A-BE59FA62D824}" type="datetimeFigureOut">
              <a:rPr lang="en-US" smtClean="0"/>
              <a:t>04/02/22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CF69-0995-2546-A11C-F4967F14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249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5E84-521E-3145-B75A-BE59FA62D824}" type="datetimeFigureOut">
              <a:rPr lang="en-US" smtClean="0"/>
              <a:t>04/02/22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CF69-0995-2546-A11C-F4967F14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687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5E84-521E-3145-B75A-BE59FA62D824}" type="datetimeFigureOut">
              <a:rPr lang="en-US" smtClean="0"/>
              <a:t>04/02/22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CF69-0995-2546-A11C-F4967F14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341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5E84-521E-3145-B75A-BE59FA62D824}" type="datetimeFigureOut">
              <a:rPr lang="en-US" smtClean="0"/>
              <a:t>04/02/22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CF69-0995-2546-A11C-F4967F14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68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5E84-521E-3145-B75A-BE59FA62D824}" type="datetimeFigureOut">
              <a:rPr lang="en-US" smtClean="0"/>
              <a:t>04/02/22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CF69-0995-2546-A11C-F4967F14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707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85E84-521E-3145-B75A-BE59FA62D824}" type="datetimeFigureOut">
              <a:rPr lang="en-US" smtClean="0"/>
              <a:t>04/02/22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BCF69-0995-2546-A11C-F4967F14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62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image" Target="../media/image6.jpeg"/><Relationship Id="rId8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/>
              <a:t>Partidos políticos</a:t>
            </a:r>
            <a:endParaRPr lang="pt-B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6889" y="3886200"/>
            <a:ext cx="8339667" cy="1752600"/>
          </a:xfrm>
        </p:spPr>
        <p:txBody>
          <a:bodyPr/>
          <a:lstStyle/>
          <a:p>
            <a:r>
              <a:rPr lang="pt-BR" dirty="0" smtClean="0"/>
              <a:t>Professor Associado José Levi Mello do Amaral </a:t>
            </a:r>
            <a:r>
              <a:rPr lang="pt-BR" dirty="0" smtClean="0"/>
              <a:t>Jr.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786571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Partidos políticos e sistemas </a:t>
            </a:r>
            <a:r>
              <a:rPr lang="pt-BR" b="1" dirty="0" smtClean="0"/>
              <a:t>eleitorais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sistemas eleitorais majoritários tendem ao bipartidarismo (primeira “lei”)</a:t>
            </a:r>
          </a:p>
          <a:p>
            <a:r>
              <a:rPr lang="pt-BR" dirty="0" smtClean="0"/>
              <a:t>sistemas eleitorais proporcionais tendem ao multipartidarismo (terceira “lei”)</a:t>
            </a:r>
          </a:p>
          <a:p>
            <a:r>
              <a:rPr lang="pt-BR" dirty="0" smtClean="0"/>
              <a:t>sistemas eleitorais majoritários de dois turnos tende a um sistema de partidos múltiplos e relativamente estáveis (segunda “lei”)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027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Partidos políticos e controle de </a:t>
            </a:r>
            <a:r>
              <a:rPr lang="pt-BR" b="1" dirty="0" smtClean="0"/>
              <a:t>constitucionalidade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ADI </a:t>
            </a:r>
            <a:r>
              <a:rPr lang="pt-BR" dirty="0" err="1" smtClean="0"/>
              <a:t>n</a:t>
            </a:r>
            <a:r>
              <a:rPr lang="pt-BR" dirty="0" smtClean="0"/>
              <a:t>. 2.626-7/DF, Relatora a Min. Ellen Gracie, e ADI </a:t>
            </a:r>
            <a:r>
              <a:rPr lang="pt-BR" dirty="0" err="1" smtClean="0"/>
              <a:t>n</a:t>
            </a:r>
            <a:r>
              <a:rPr lang="pt-BR" dirty="0" smtClean="0"/>
              <a:t>. 2.628-3/DF, Relator o Min. Sydney Sanches, julgadas em 18.abr.2004: Resolução TSE </a:t>
            </a:r>
            <a:r>
              <a:rPr lang="pt-BR" dirty="0" err="1" smtClean="0"/>
              <a:t>n</a:t>
            </a:r>
            <a:r>
              <a:rPr lang="pt-BR" dirty="0" smtClean="0"/>
              <a:t>. 20.993, de 26.fev.2002</a:t>
            </a:r>
          </a:p>
          <a:p>
            <a:r>
              <a:rPr lang="pt-BR" dirty="0" smtClean="0"/>
              <a:t>Emenda Constitucional </a:t>
            </a:r>
            <a:r>
              <a:rPr lang="pt-BR" dirty="0" err="1" smtClean="0"/>
              <a:t>n</a:t>
            </a:r>
            <a:r>
              <a:rPr lang="pt-BR" dirty="0" smtClean="0"/>
              <a:t>. 52, de 08.mar.2006</a:t>
            </a:r>
          </a:p>
          <a:p>
            <a:r>
              <a:rPr lang="pt-BR" dirty="0" smtClean="0"/>
              <a:t>ADI </a:t>
            </a:r>
            <a:r>
              <a:rPr lang="pt-BR" dirty="0" err="1" smtClean="0"/>
              <a:t>n</a:t>
            </a:r>
            <a:r>
              <a:rPr lang="pt-BR" dirty="0" smtClean="0"/>
              <a:t>. 3.685-8/DF, Relatora a Min. Ellen Gracie, julgada em 22.mar.2006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72431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Partidos políticos e controle de constitucionalidade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ADI </a:t>
            </a:r>
            <a:r>
              <a:rPr lang="pt-BR" dirty="0" err="1" smtClean="0"/>
              <a:t>n</a:t>
            </a:r>
            <a:r>
              <a:rPr lang="pt-BR" dirty="0" smtClean="0"/>
              <a:t>. 1.351-3/DF e ADI </a:t>
            </a:r>
            <a:r>
              <a:rPr lang="pt-BR" dirty="0" err="1" smtClean="0"/>
              <a:t>n</a:t>
            </a:r>
            <a:r>
              <a:rPr lang="pt-BR" dirty="0" smtClean="0"/>
              <a:t>. 1.354-8/DF, Relator o Min Marco Aurélio, julgadas em 07.dez.2006</a:t>
            </a:r>
          </a:p>
          <a:p>
            <a:r>
              <a:rPr lang="pt-BR" dirty="0" smtClean="0"/>
              <a:t>Art. 13 da Lei </a:t>
            </a:r>
            <a:r>
              <a:rPr lang="pt-BR" dirty="0" err="1" smtClean="0"/>
              <a:t>n</a:t>
            </a:r>
            <a:r>
              <a:rPr lang="pt-BR" dirty="0" smtClean="0"/>
              <a:t>. 9.096, de 19.set.1995</a:t>
            </a:r>
            <a:r>
              <a:rPr lang="pt-BR" dirty="0" smtClean="0">
                <a:effectLst/>
              </a:rPr>
              <a:t> </a:t>
            </a:r>
          </a:p>
          <a:p>
            <a:pPr marL="0" indent="0" algn="ctr">
              <a:buNone/>
            </a:pPr>
            <a:r>
              <a:rPr lang="pt-BR" dirty="0" smtClean="0"/>
              <a:t>(exemplo da aula sobre “Democracia e representação política)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9611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Partidos políticos e controle de constitucionalidade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Mandado de Segurança </a:t>
            </a:r>
            <a:r>
              <a:rPr lang="pt-BR" dirty="0" err="1" smtClean="0"/>
              <a:t>n</a:t>
            </a:r>
            <a:r>
              <a:rPr lang="pt-BR" dirty="0" smtClean="0"/>
              <a:t>. </a:t>
            </a:r>
            <a:r>
              <a:rPr lang="pt-BR" smtClean="0"/>
              <a:t>20.927</a:t>
            </a:r>
            <a:r>
              <a:rPr lang="pt-BR" dirty="0" smtClean="0"/>
              <a:t>/DF, Relator o Min. Moreira Alves, julgado em 11.out.1989</a:t>
            </a:r>
          </a:p>
          <a:p>
            <a:r>
              <a:rPr lang="pt-BR" dirty="0" smtClean="0"/>
              <a:t>Mandado de Segurança </a:t>
            </a:r>
            <a:r>
              <a:rPr lang="pt-BR" dirty="0" err="1" smtClean="0"/>
              <a:t>n</a:t>
            </a:r>
            <a:r>
              <a:rPr lang="pt-BR" dirty="0" smtClean="0"/>
              <a:t>. 26.602/DF, Relator o Min. Eros Grau, Mandado de Segurança </a:t>
            </a:r>
            <a:r>
              <a:rPr lang="pt-BR" dirty="0" err="1" smtClean="0"/>
              <a:t>n</a:t>
            </a:r>
            <a:r>
              <a:rPr lang="pt-BR" dirty="0" smtClean="0"/>
              <a:t>. 26.603/DF, Relator o Min. Celso de Mello, e Mandado de Segurança </a:t>
            </a:r>
            <a:r>
              <a:rPr lang="pt-BR" dirty="0" err="1" smtClean="0"/>
              <a:t>n</a:t>
            </a:r>
            <a:r>
              <a:rPr lang="pt-BR" dirty="0" smtClean="0"/>
              <a:t>. 26.604/DF, Relatora a Min. </a:t>
            </a:r>
            <a:r>
              <a:rPr lang="pt-BR" dirty="0" err="1" smtClean="0"/>
              <a:t>Cármen</a:t>
            </a:r>
            <a:r>
              <a:rPr lang="pt-BR" dirty="0" smtClean="0"/>
              <a:t> Lúcia, julgados em 04.out.2007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5663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Partidos políticos e controle de constitucionalidade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ADI </a:t>
            </a:r>
            <a:r>
              <a:rPr lang="pt-BR" dirty="0" err="1" smtClean="0"/>
              <a:t>n</a:t>
            </a:r>
            <a:r>
              <a:rPr lang="pt-BR" dirty="0"/>
              <a:t>. 4.650/DF, Relator o </a:t>
            </a:r>
            <a:r>
              <a:rPr lang="pt-BR" dirty="0" smtClean="0"/>
              <a:t>Min. Luiz </a:t>
            </a:r>
            <a:r>
              <a:rPr lang="pt-BR" dirty="0" err="1"/>
              <a:t>Fux</a:t>
            </a:r>
            <a:r>
              <a:rPr lang="pt-BR" dirty="0"/>
              <a:t>, julgada em </a:t>
            </a:r>
            <a:r>
              <a:rPr lang="pt-BR" dirty="0" smtClean="0"/>
              <a:t>17.set.2015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5870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Conclusão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AlexisTocqueville</a:t>
            </a:r>
            <a:endParaRPr lang="pt-BR" dirty="0" smtClean="0"/>
          </a:p>
          <a:p>
            <a:r>
              <a:rPr lang="pt-BR" dirty="0" smtClean="0"/>
              <a:t>Manoel Gon</a:t>
            </a:r>
            <a:r>
              <a:rPr lang="pt-BR" dirty="0" smtClean="0"/>
              <a:t>çalves </a:t>
            </a:r>
            <a:r>
              <a:rPr lang="pt-BR" dirty="0" smtClean="0"/>
              <a:t>Ferreira Filho</a:t>
            </a:r>
          </a:p>
          <a:p>
            <a:r>
              <a:rPr lang="pt-BR" dirty="0" smtClean="0"/>
              <a:t>Larry Diamond e Leonardo </a:t>
            </a:r>
            <a:r>
              <a:rPr lang="pt-BR" dirty="0" err="1" smtClean="0"/>
              <a:t>Morlino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20187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Estrutura da aula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19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b="1" dirty="0" err="1"/>
              <a:t>I</a:t>
            </a:r>
            <a:r>
              <a:rPr lang="pt-BR" b="1" dirty="0"/>
              <a:t> – Partidos políticos no constitucionalismo</a:t>
            </a:r>
            <a:endParaRPr lang="en-US" dirty="0"/>
          </a:p>
          <a:p>
            <a:pPr marL="400050" lvl="1" indent="0">
              <a:buNone/>
            </a:pPr>
            <a:r>
              <a:rPr lang="pt-BR" dirty="0"/>
              <a:t>1. Antecedentes remotos dos partidos políticos</a:t>
            </a:r>
            <a:endParaRPr lang="en-US" dirty="0"/>
          </a:p>
          <a:p>
            <a:pPr marL="400050" lvl="1" indent="0">
              <a:buNone/>
            </a:pPr>
            <a:r>
              <a:rPr lang="pt-BR" dirty="0"/>
              <a:t>2. Partidos políticos nos EUA</a:t>
            </a:r>
            <a:endParaRPr lang="en-US" dirty="0"/>
          </a:p>
          <a:p>
            <a:pPr marL="400050" lvl="1" indent="0">
              <a:buNone/>
            </a:pPr>
            <a:r>
              <a:rPr lang="pt-BR" dirty="0"/>
              <a:t>3. Universalização do voto e partidos políticos ideológicos</a:t>
            </a:r>
            <a:endParaRPr lang="en-US" dirty="0"/>
          </a:p>
          <a:p>
            <a:pPr marL="0" indent="0">
              <a:buNone/>
            </a:pPr>
            <a:r>
              <a:rPr lang="pt-BR" b="1" dirty="0"/>
              <a:t>II – Partidos políticos no quadro institucional</a:t>
            </a:r>
            <a:endParaRPr lang="en-US" dirty="0"/>
          </a:p>
          <a:p>
            <a:pPr marL="400050" lvl="1" indent="0">
              <a:buNone/>
            </a:pPr>
            <a:r>
              <a:rPr lang="pt-BR" dirty="0"/>
              <a:t>1. Partidos políticos e sistemas de governo</a:t>
            </a:r>
            <a:endParaRPr lang="en-US" dirty="0"/>
          </a:p>
          <a:p>
            <a:pPr marL="400050" lvl="1" indent="0">
              <a:buNone/>
            </a:pPr>
            <a:r>
              <a:rPr lang="pt-BR" dirty="0"/>
              <a:t>2. Partidos políticos e sistemas eleitorais</a:t>
            </a:r>
            <a:endParaRPr lang="en-US" dirty="0"/>
          </a:p>
          <a:p>
            <a:pPr marL="400050" lvl="1" indent="0">
              <a:buNone/>
            </a:pPr>
            <a:r>
              <a:rPr lang="pt-BR" dirty="0"/>
              <a:t>3. Partidos políticos e controle de </a:t>
            </a:r>
            <a:r>
              <a:rPr lang="pt-BR" dirty="0" smtClean="0"/>
              <a:t>constitucionalidade</a:t>
            </a:r>
          </a:p>
          <a:p>
            <a:pPr marL="0" indent="0">
              <a:buNone/>
            </a:pPr>
            <a:r>
              <a:rPr lang="pt-BR" b="1" dirty="0" smtClean="0"/>
              <a:t>Conclusão: </a:t>
            </a:r>
            <a:r>
              <a:rPr lang="pt-BR" dirty="0" smtClean="0"/>
              <a:t>democratização dos partidos políticos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810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Antecedentes remotos </a:t>
            </a:r>
            <a:r>
              <a:rPr lang="pt-BR" b="1" dirty="0" smtClean="0"/>
              <a:t>dos</a:t>
            </a:r>
            <a:br>
              <a:rPr lang="pt-BR" b="1" dirty="0" smtClean="0"/>
            </a:br>
            <a:r>
              <a:rPr lang="pt-BR" b="1" dirty="0" smtClean="0"/>
              <a:t>partidos políticos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Século XVII: </a:t>
            </a:r>
            <a:r>
              <a:rPr lang="pt-BR" dirty="0" smtClean="0"/>
              <a:t>“fato novo e distinto” (NM)</a:t>
            </a:r>
          </a:p>
          <a:p>
            <a:r>
              <a:rPr lang="pt-BR" i="1" dirty="0" err="1" smtClean="0"/>
              <a:t>Tory</a:t>
            </a:r>
            <a:r>
              <a:rPr lang="pt-BR" i="1" dirty="0" smtClean="0"/>
              <a:t> </a:t>
            </a:r>
            <a:r>
              <a:rPr lang="pt-BR" dirty="0" smtClean="0"/>
              <a:t>(anglicano, agrário e poucos tributos, quando muito para manutenção da frota).</a:t>
            </a:r>
          </a:p>
          <a:p>
            <a:r>
              <a:rPr lang="pt-BR" i="1" dirty="0" smtClean="0"/>
              <a:t>Whig</a:t>
            </a:r>
            <a:r>
              <a:rPr lang="pt-BR" dirty="0" smtClean="0"/>
              <a:t> (puritano, escocês, dissidentes religiosos, excluídos de privilégios e classes médias comerciantes).</a:t>
            </a:r>
          </a:p>
          <a:p>
            <a:r>
              <a:rPr lang="pt-BR" dirty="0" smtClean="0"/>
              <a:t>Ambos monárquicos, mas de modos distintos.</a:t>
            </a:r>
          </a:p>
          <a:p>
            <a:r>
              <a:rPr lang="pt-BR" dirty="0" smtClean="0"/>
              <a:t>Convergem quando da Revolução Gloriosa.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421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Antecedentes remotos dos</a:t>
            </a:r>
            <a:br>
              <a:rPr lang="pt-BR" b="1" dirty="0" smtClean="0"/>
            </a:br>
            <a:r>
              <a:rPr lang="pt-BR" b="1" dirty="0" smtClean="0"/>
              <a:t>partidos políticos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Ainda não são os partidos políticos como compreendidos hoje.</a:t>
            </a:r>
          </a:p>
          <a:p>
            <a:r>
              <a:rPr lang="pt-BR" dirty="0" smtClean="0"/>
              <a:t>Segundo NM, foi BURKE o primeiro a perceber a função do partido político, distinguindo </a:t>
            </a:r>
            <a:r>
              <a:rPr lang="pt-BR" b="1" dirty="0" smtClean="0"/>
              <a:t>partido</a:t>
            </a:r>
            <a:r>
              <a:rPr lang="pt-BR" dirty="0" smtClean="0"/>
              <a:t> de </a:t>
            </a:r>
            <a:r>
              <a:rPr lang="pt-BR" b="1" dirty="0" smtClean="0"/>
              <a:t>“facção”</a:t>
            </a:r>
            <a:r>
              <a:rPr lang="pt-BR" b="1" dirty="0" smtClean="0">
                <a:effectLst/>
              </a:rPr>
              <a:t>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353386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Partidos políticos nos EUA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1100"/>
          </a:xfrm>
        </p:spPr>
        <p:txBody>
          <a:bodyPr/>
          <a:lstStyle/>
          <a:p>
            <a:r>
              <a:rPr lang="pt-BR" dirty="0" smtClean="0"/>
              <a:t>DAHL: pacífica revolução democrática que Madison não previu.</a:t>
            </a:r>
          </a:p>
          <a:p>
            <a:r>
              <a:rPr lang="pt-BR" dirty="0" smtClean="0"/>
              <a:t>Voto universal por antecipação. DAHL: o voto era mais amplo onde a terra era mais barata. TOCQUEVILLE: “igualdade de condições”.</a:t>
            </a:r>
          </a:p>
          <a:p>
            <a:r>
              <a:rPr lang="pt-BR" dirty="0" smtClean="0"/>
              <a:t>“possíveis”, “inevitáveis” e “desejáveis”</a:t>
            </a:r>
          </a:p>
          <a:p>
            <a:r>
              <a:rPr lang="pt-BR" dirty="0" smtClean="0"/>
              <a:t>Das facções aos partidos políticos: federalistas, republicanos-democráticos, democratas.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585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Partidos políticos nos EUA</a:t>
            </a:r>
            <a:endParaRPr lang="en-US" dirty="0"/>
          </a:p>
        </p:txBody>
      </p:sp>
      <p:pic>
        <p:nvPicPr>
          <p:cNvPr id="4" name="Content Placeholder 3" descr="Imagem - George Washington.jpe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-248068" b="-77303"/>
          <a:stretch/>
        </p:blipFill>
        <p:spPr>
          <a:xfrm>
            <a:off x="1295168" y="1600200"/>
            <a:ext cx="8229600" cy="4525963"/>
          </a:xfrm>
        </p:spPr>
      </p:pic>
      <p:pic>
        <p:nvPicPr>
          <p:cNvPr id="6" name="Content Placeholder 3" descr="Imagem - John Adam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0235" r="-60235"/>
          <a:stretch>
            <a:fillRect/>
          </a:stretch>
        </p:blipFill>
        <p:spPr>
          <a:xfrm>
            <a:off x="2262987" y="1600201"/>
            <a:ext cx="4641598" cy="2552700"/>
          </a:xfrm>
          <a:prstGeom prst="rect">
            <a:avLst/>
          </a:prstGeom>
        </p:spPr>
      </p:pic>
      <p:pic>
        <p:nvPicPr>
          <p:cNvPr id="7" name="Content Placeholder 3" descr="Imagem - Thomas Jefferson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8720" r="-58720"/>
          <a:stretch>
            <a:fillRect/>
          </a:stretch>
        </p:blipFill>
        <p:spPr>
          <a:xfrm>
            <a:off x="4348107" y="1600201"/>
            <a:ext cx="4641598" cy="2552700"/>
          </a:xfrm>
          <a:prstGeom prst="rect">
            <a:avLst/>
          </a:prstGeom>
        </p:spPr>
      </p:pic>
      <p:pic>
        <p:nvPicPr>
          <p:cNvPr id="8" name="Content Placeholder 3" descr="Imagem - James Madison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6917" r="-56917"/>
          <a:stretch>
            <a:fillRect/>
          </a:stretch>
        </p:blipFill>
        <p:spPr>
          <a:xfrm>
            <a:off x="-860300" y="4109674"/>
            <a:ext cx="4641600" cy="2552701"/>
          </a:xfrm>
          <a:prstGeom prst="rect">
            <a:avLst/>
          </a:prstGeom>
        </p:spPr>
      </p:pic>
      <p:pic>
        <p:nvPicPr>
          <p:cNvPr id="9" name="Picture 8" descr="Foto - James Monroe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986" y="4109674"/>
            <a:ext cx="2082800" cy="2557463"/>
          </a:xfrm>
          <a:prstGeom prst="rect">
            <a:avLst/>
          </a:prstGeom>
        </p:spPr>
      </p:pic>
      <p:pic>
        <p:nvPicPr>
          <p:cNvPr id="11" name="Picture 10" descr="Foto - Andrew Jackson.jpe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346" y="4148140"/>
            <a:ext cx="2070548" cy="2514235"/>
          </a:xfrm>
          <a:prstGeom prst="rect">
            <a:avLst/>
          </a:prstGeom>
        </p:spPr>
      </p:pic>
      <p:pic>
        <p:nvPicPr>
          <p:cNvPr id="12" name="Content Placeholder 3" descr="Imagem - John Quincy Adams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8569" r="-68569"/>
          <a:stretch>
            <a:fillRect/>
          </a:stretch>
        </p:blipFill>
        <p:spPr>
          <a:xfrm>
            <a:off x="3240774" y="4109674"/>
            <a:ext cx="4641599" cy="2557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268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Partidos políticos nos EUA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25789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sz="3400" dirty="0" smtClean="0"/>
              <a:t>“</a:t>
            </a:r>
            <a:r>
              <a:rPr lang="pt-BR" sz="3400" dirty="0"/>
              <a:t>(...) Ao contrário do pressuposto fundacional do direito e da teoria constitucional desde Madison, os Estados Unidos não têm um sistema de separação de poderes, mas (pelo menos) dois. Quando o governo está dividido, as linhas partidárias seguem as linhas que os Poderes seguem, e devemos esperar ver a competição partidária abrindo canais pelos Poderes. A competição política </a:t>
            </a:r>
            <a:r>
              <a:rPr lang="pt-BR" sz="3400" dirty="0" err="1"/>
              <a:t>inter</a:t>
            </a:r>
            <a:r>
              <a:rPr lang="pt-BR" sz="3400" dirty="0"/>
              <a:t>-poderes resultante parecerá, para melhor ou para pior, algo como a dinâmica </a:t>
            </a:r>
            <a:r>
              <a:rPr lang="pt-BR" sz="3400" dirty="0" err="1"/>
              <a:t>Madisoniana</a:t>
            </a:r>
            <a:r>
              <a:rPr lang="pt-BR" sz="3400" dirty="0"/>
              <a:t> de ramos rivais. Por outro lado, quando o governo é unificado e o motor da competição partidária é removido da estrutura interna do governo, devemos esperar que a competição entre poderes se dissipe. A cooperação intrapartidária (como uma estratégia da competição interpartidária) suaviza os limites dos Poderes e suprime a dinâmica central do modelo </a:t>
            </a:r>
            <a:r>
              <a:rPr lang="pt-BR" sz="3400" dirty="0" err="1"/>
              <a:t>Madisoniano</a:t>
            </a:r>
            <a:r>
              <a:rPr lang="pt-BR" sz="3400" dirty="0" smtClean="0"/>
              <a:t>.”</a:t>
            </a:r>
          </a:p>
          <a:p>
            <a:pPr marL="0" indent="0" algn="just">
              <a:buNone/>
            </a:pPr>
            <a:r>
              <a:rPr lang="en-US" sz="2900" b="1" dirty="0" smtClean="0"/>
              <a:t>LEVINSON</a:t>
            </a:r>
            <a:r>
              <a:rPr lang="en-US" sz="2900" b="1" dirty="0"/>
              <a:t>, </a:t>
            </a:r>
            <a:r>
              <a:rPr lang="en-US" sz="2900" dirty="0"/>
              <a:t>Daryl J. e </a:t>
            </a:r>
            <a:r>
              <a:rPr lang="en-US" sz="2900" b="1" dirty="0"/>
              <a:t>PILDES, </a:t>
            </a:r>
            <a:r>
              <a:rPr lang="en-US" sz="2900" dirty="0"/>
              <a:t>Richard H. </a:t>
            </a:r>
            <a:r>
              <a:rPr lang="en-US" sz="2900" i="1" dirty="0"/>
              <a:t>Separation of Parties, Not Powers </a:t>
            </a:r>
            <a:r>
              <a:rPr lang="en-US" sz="2900" b="1" dirty="0"/>
              <a:t>in </a:t>
            </a:r>
            <a:r>
              <a:rPr lang="en-US" sz="2900" dirty="0"/>
              <a:t>Harvard Law Review, 2006; NYU Law School, Public Law Research Paper nº 06-07; Harvard Public Law Working Paper nº 131, p. 17-18. </a:t>
            </a:r>
            <a:r>
              <a:rPr lang="en-US" sz="2900" dirty="0" err="1"/>
              <a:t>Disponível</a:t>
            </a:r>
            <a:r>
              <a:rPr lang="en-US" sz="2900" dirty="0"/>
              <a:t> </a:t>
            </a:r>
            <a:r>
              <a:rPr lang="en-US" sz="2900" dirty="0" err="1"/>
              <a:t>em</a:t>
            </a:r>
            <a:r>
              <a:rPr lang="en-US" sz="2900" dirty="0"/>
              <a:t> SSRN: https://</a:t>
            </a:r>
            <a:r>
              <a:rPr lang="en-US" sz="2900" dirty="0" err="1"/>
              <a:t>ssrn.com</a:t>
            </a:r>
            <a:r>
              <a:rPr lang="en-US" sz="2900" dirty="0"/>
              <a:t>/abstract=</a:t>
            </a:r>
            <a:r>
              <a:rPr lang="en-US" sz="2900" dirty="0" smtClean="0"/>
              <a:t>890105</a:t>
            </a:r>
            <a:endParaRPr lang="en-US" sz="29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952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Universalização do voto e partidos políticos ideológicos</a:t>
            </a:r>
            <a:r>
              <a:rPr lang="en-US" b="1" dirty="0" smtClean="0">
                <a:effectLst/>
              </a:rPr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4663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Eliminação do censo + universalização do voto = partidos políticos ideológicos.</a:t>
            </a:r>
          </a:p>
          <a:p>
            <a:r>
              <a:rPr lang="pt-BR" dirty="0" smtClean="0"/>
              <a:t>KL: “Na moderna sociedade tecnológica de massas todo governo é sempre governo de partidos.” = “associação de pessoas com as mesmas concepções ideológicas que se propõe a participar do poder político ou a conquistá-lo e para a realização desse objetivo possui organização permanente”</a:t>
            </a:r>
          </a:p>
          <a:p>
            <a:r>
              <a:rPr lang="pt-BR" dirty="0" smtClean="0"/>
              <a:t>“invenção mais importante no campo da organização política”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110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Partidos políticos </a:t>
            </a:r>
            <a:r>
              <a:rPr lang="pt-BR" b="1" dirty="0" smtClean="0"/>
              <a:t>e</a:t>
            </a:r>
            <a:br>
              <a:rPr lang="pt-BR" b="1" dirty="0" smtClean="0"/>
            </a:br>
            <a:r>
              <a:rPr lang="pt-BR" b="1" dirty="0" smtClean="0"/>
              <a:t>sistemas </a:t>
            </a:r>
            <a:r>
              <a:rPr lang="pt-BR" b="1" dirty="0"/>
              <a:t>de </a:t>
            </a:r>
            <a:r>
              <a:rPr lang="pt-BR" b="1" dirty="0" smtClean="0"/>
              <a:t>governo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Separação entre Chefia de Estado e Chefia de Governo</a:t>
            </a:r>
          </a:p>
          <a:p>
            <a:r>
              <a:rPr lang="pt-BR" dirty="0" smtClean="0"/>
              <a:t>Escolha do “preferido” do Rei na figura do líder do partido político vitorioso nas urnas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0410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907</Words>
  <Application>Microsoft Macintosh PowerPoint</Application>
  <PresentationFormat>On-screen Show (4:3)</PresentationFormat>
  <Paragraphs>58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Partidos políticos</vt:lpstr>
      <vt:lpstr>Estrutura da aula</vt:lpstr>
      <vt:lpstr>Antecedentes remotos dos partidos políticos</vt:lpstr>
      <vt:lpstr>Antecedentes remotos dos partidos políticos</vt:lpstr>
      <vt:lpstr>Partidos políticos nos EUA</vt:lpstr>
      <vt:lpstr>Partidos políticos nos EUA</vt:lpstr>
      <vt:lpstr>Partidos políticos nos EUA</vt:lpstr>
      <vt:lpstr>Universalização do voto e partidos políticos ideológicos </vt:lpstr>
      <vt:lpstr>Partidos políticos e sistemas de governo</vt:lpstr>
      <vt:lpstr>Partidos políticos e sistemas eleitorais</vt:lpstr>
      <vt:lpstr>Partidos políticos e controle de constitucionalidade</vt:lpstr>
      <vt:lpstr>Partidos políticos e controle de constitucionalidade</vt:lpstr>
      <vt:lpstr>Partidos políticos e controle de constitucionalidade</vt:lpstr>
      <vt:lpstr>Partidos políticos e controle de constitucionalidade</vt:lpstr>
      <vt:lpstr>Conclusão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Partidos políticos</dc:title>
  <dc:creator>José Levi Mello do Amaral Júnior</dc:creator>
  <cp:lastModifiedBy>José Levi Mello do Amaral Júnior</cp:lastModifiedBy>
  <cp:revision>12</cp:revision>
  <dcterms:created xsi:type="dcterms:W3CDTF">2021-09-10T18:08:08Z</dcterms:created>
  <dcterms:modified xsi:type="dcterms:W3CDTF">2022-02-05T00:32:21Z</dcterms:modified>
</cp:coreProperties>
</file>