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65" r:id="rId6"/>
    <p:sldId id="272" r:id="rId7"/>
    <p:sldId id="273" r:id="rId8"/>
    <p:sldId id="274" r:id="rId9"/>
    <p:sldId id="271" r:id="rId10"/>
    <p:sldId id="267" r:id="rId11"/>
    <p:sldId id="266" r:id="rId12"/>
    <p:sldId id="259" r:id="rId13"/>
    <p:sldId id="260" r:id="rId14"/>
    <p:sldId id="261" r:id="rId15"/>
    <p:sldId id="270" r:id="rId16"/>
    <p:sldId id="262" r:id="rId17"/>
    <p:sldId id="268" r:id="rId18"/>
    <p:sldId id="263" r:id="rId19"/>
    <p:sldId id="26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4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18/05/22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183808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18/05/22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3400316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18/05/22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62757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5C469EC-79F5-E644-AEA4-5C5EDEDC5AE1}" type="datetimeFigureOut">
              <a:rPr lang="en-US" smtClean="0"/>
              <a:t>18/05/22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189594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5C469EC-79F5-E644-AEA4-5C5EDEDC5AE1}" type="datetimeFigureOut">
              <a:rPr lang="en-US" smtClean="0"/>
              <a:t>18/05/22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85017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B5C469EC-79F5-E644-AEA4-5C5EDEDC5AE1}" type="datetimeFigureOut">
              <a:rPr lang="en-US" smtClean="0"/>
              <a:t>18/05/22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330019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B5C469EC-79F5-E644-AEA4-5C5EDEDC5AE1}" type="datetimeFigureOut">
              <a:rPr lang="en-US" smtClean="0"/>
              <a:t>18/05/22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6463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5C469EC-79F5-E644-AEA4-5C5EDEDC5AE1}" type="datetimeFigureOut">
              <a:rPr lang="en-US" smtClean="0"/>
              <a:t>18/05/22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4211388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469EC-79F5-E644-AEA4-5C5EDEDC5AE1}" type="datetimeFigureOut">
              <a:rPr lang="en-US" smtClean="0"/>
              <a:t>18/05/22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2543864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5C469EC-79F5-E644-AEA4-5C5EDEDC5AE1}" type="datetimeFigureOut">
              <a:rPr lang="en-US" smtClean="0"/>
              <a:t>18/05/22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47206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5C469EC-79F5-E644-AEA4-5C5EDEDC5AE1}" type="datetimeFigureOut">
              <a:rPr lang="en-US" smtClean="0"/>
              <a:t>18/05/22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B4F2D-114E-F543-A75B-E3DAD2E64370}" type="slidenum">
              <a:rPr lang="en-US" smtClean="0"/>
              <a:t>‹#›</a:t>
            </a:fld>
            <a:endParaRPr lang="en-US"/>
          </a:p>
        </p:txBody>
      </p:sp>
    </p:spTree>
    <p:extLst>
      <p:ext uri="{BB962C8B-B14F-4D97-AF65-F5344CB8AC3E}">
        <p14:creationId xmlns:p14="http://schemas.microsoft.com/office/powerpoint/2010/main" val="15670003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469EC-79F5-E644-AEA4-5C5EDEDC5AE1}" type="datetimeFigureOut">
              <a:rPr lang="en-US" smtClean="0"/>
              <a:t>18/05/22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B4F2D-114E-F543-A75B-E3DAD2E64370}" type="slidenum">
              <a:rPr lang="en-US" smtClean="0"/>
              <a:t>‹#›</a:t>
            </a:fld>
            <a:endParaRPr lang="en-US"/>
          </a:p>
        </p:txBody>
      </p:sp>
    </p:spTree>
    <p:extLst>
      <p:ext uri="{BB962C8B-B14F-4D97-AF65-F5344CB8AC3E}">
        <p14:creationId xmlns:p14="http://schemas.microsoft.com/office/powerpoint/2010/main" val="244157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629" y="2130425"/>
            <a:ext cx="8889686" cy="1470025"/>
          </a:xfrm>
        </p:spPr>
        <p:txBody>
          <a:bodyPr>
            <a:normAutofit fontScale="90000"/>
          </a:bodyPr>
          <a:lstStyle/>
          <a:p>
            <a:r>
              <a:rPr lang="pt-BR" sz="3600" b="1" dirty="0" smtClean="0"/>
              <a:t>Federalismo e repartição de competências</a:t>
            </a:r>
            <a:br>
              <a:rPr lang="pt-BR" sz="3600" b="1" dirty="0" smtClean="0"/>
            </a:br>
            <a:r>
              <a:rPr lang="pt-BR" sz="3600" b="1" dirty="0" smtClean="0"/>
              <a:t>Os entes federados: autonomia e competências</a:t>
            </a:r>
            <a:endParaRPr lang="pt-BR" sz="3600" b="1" dirty="0"/>
          </a:p>
        </p:txBody>
      </p:sp>
      <p:sp>
        <p:nvSpPr>
          <p:cNvPr id="3" name="Subtitle 2"/>
          <p:cNvSpPr>
            <a:spLocks noGrp="1"/>
          </p:cNvSpPr>
          <p:nvPr>
            <p:ph type="subTitle" idx="1"/>
          </p:nvPr>
        </p:nvSpPr>
        <p:spPr>
          <a:xfrm>
            <a:off x="116629" y="3886200"/>
            <a:ext cx="8889686" cy="1752600"/>
          </a:xfrm>
        </p:spPr>
        <p:txBody>
          <a:bodyPr/>
          <a:lstStyle/>
          <a:p>
            <a:r>
              <a:rPr lang="en-US" smtClean="0"/>
              <a:t>Professor </a:t>
            </a:r>
            <a:r>
              <a:rPr lang="pt-BR" dirty="0" smtClean="0"/>
              <a:t>Associado</a:t>
            </a:r>
            <a:r>
              <a:rPr lang="en-US" dirty="0" smtClean="0"/>
              <a:t> José Levi Mello do Amaral Jr.</a:t>
            </a:r>
            <a:endParaRPr lang="en-US" dirty="0"/>
          </a:p>
        </p:txBody>
      </p:sp>
    </p:spTree>
    <p:extLst>
      <p:ext uri="{BB962C8B-B14F-4D97-AF65-F5344CB8AC3E}">
        <p14:creationId xmlns:p14="http://schemas.microsoft.com/office/powerpoint/2010/main" val="1717138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Antiga vocação federalista brasileira</a:t>
            </a:r>
            <a:endParaRPr lang="pt-BR" b="1" dirty="0"/>
          </a:p>
        </p:txBody>
      </p:sp>
      <p:sp>
        <p:nvSpPr>
          <p:cNvPr id="3" name="Content Placeholder 2"/>
          <p:cNvSpPr>
            <a:spLocks noGrp="1"/>
          </p:cNvSpPr>
          <p:nvPr>
            <p:ph idx="1"/>
          </p:nvPr>
        </p:nvSpPr>
        <p:spPr/>
        <p:txBody>
          <a:bodyPr/>
          <a:lstStyle/>
          <a:p>
            <a:r>
              <a:rPr lang="pt-BR" dirty="0" smtClean="0"/>
              <a:t>Ato Adicional de 12 de agosto de 1834: autonomia provincial (conselhos gerais provinciais substituídos por assembleias legislativas)</a:t>
            </a:r>
          </a:p>
          <a:p>
            <a:r>
              <a:rPr lang="pt-BR" b="1" dirty="0" smtClean="0"/>
              <a:t>Porém: </a:t>
            </a:r>
            <a:r>
              <a:rPr lang="pt-BR" dirty="0" smtClean="0"/>
              <a:t>Lei Interpretativa do Ato Adicional, a Lei </a:t>
            </a:r>
            <a:r>
              <a:rPr lang="pt-BR" dirty="0" err="1" smtClean="0"/>
              <a:t>n</a:t>
            </a:r>
            <a:r>
              <a:rPr lang="pt-BR" dirty="0" smtClean="0"/>
              <a:t>. 105, de 12 de maio de 1840.</a:t>
            </a:r>
            <a:endParaRPr lang="pt-BR" dirty="0"/>
          </a:p>
        </p:txBody>
      </p:sp>
    </p:spTree>
    <p:extLst>
      <p:ext uri="{BB962C8B-B14F-4D97-AF65-F5344CB8AC3E}">
        <p14:creationId xmlns:p14="http://schemas.microsoft.com/office/powerpoint/2010/main" val="4172783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Entes federados brasileiros</a:t>
            </a:r>
            <a:endParaRPr lang="pt-BR" b="1" dirty="0"/>
          </a:p>
        </p:txBody>
      </p:sp>
      <p:sp>
        <p:nvSpPr>
          <p:cNvPr id="3" name="Content Placeholder 2"/>
          <p:cNvSpPr>
            <a:spLocks noGrp="1"/>
          </p:cNvSpPr>
          <p:nvPr>
            <p:ph idx="1"/>
          </p:nvPr>
        </p:nvSpPr>
        <p:spPr/>
        <p:txBody>
          <a:bodyPr>
            <a:normAutofit/>
          </a:bodyPr>
          <a:lstStyle/>
          <a:p>
            <a:r>
              <a:rPr lang="pt-BR" dirty="0" smtClean="0"/>
              <a:t>União</a:t>
            </a:r>
          </a:p>
          <a:p>
            <a:r>
              <a:rPr lang="pt-BR" dirty="0" smtClean="0"/>
              <a:t>Estados</a:t>
            </a:r>
          </a:p>
          <a:p>
            <a:r>
              <a:rPr lang="pt-BR" dirty="0" smtClean="0"/>
              <a:t>Distrito Federal</a:t>
            </a:r>
          </a:p>
          <a:p>
            <a:r>
              <a:rPr lang="pt-BR" dirty="0" smtClean="0"/>
              <a:t>Municípios (todos)</a:t>
            </a:r>
          </a:p>
          <a:p>
            <a:pPr lvl="1"/>
            <a:r>
              <a:rPr lang="pt-BR" dirty="0" smtClean="0"/>
              <a:t>Victor Nunes Leal: </a:t>
            </a:r>
            <a:r>
              <a:rPr lang="pt-BR" i="1" dirty="0" smtClean="0"/>
              <a:t>enternecimento municipalista</a:t>
            </a:r>
          </a:p>
          <a:p>
            <a:pPr lvl="1"/>
            <a:r>
              <a:rPr lang="pt-BR" dirty="0" smtClean="0"/>
              <a:t>Mesmo em tempos de centralismo autoritário os municípios gaúchos, bem assim Curitiba e Salvador, já elaboravam suas Leis Orgânicas</a:t>
            </a:r>
            <a:endParaRPr lang="pt-BR" dirty="0"/>
          </a:p>
        </p:txBody>
      </p:sp>
    </p:spTree>
    <p:extLst>
      <p:ext uri="{BB962C8B-B14F-4D97-AF65-F5344CB8AC3E}">
        <p14:creationId xmlns:p14="http://schemas.microsoft.com/office/powerpoint/2010/main" val="22879112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Competências na Constituição brasileira de 1988</a:t>
            </a:r>
            <a:endParaRPr lang="pt-BR" b="1" dirty="0"/>
          </a:p>
        </p:txBody>
      </p:sp>
      <p:sp>
        <p:nvSpPr>
          <p:cNvPr id="3" name="Content Placeholder 2"/>
          <p:cNvSpPr>
            <a:spLocks noGrp="1"/>
          </p:cNvSpPr>
          <p:nvPr>
            <p:ph idx="1"/>
          </p:nvPr>
        </p:nvSpPr>
        <p:spPr/>
        <p:txBody>
          <a:bodyPr/>
          <a:lstStyle/>
          <a:p>
            <a:pPr marL="0" indent="0">
              <a:buNone/>
            </a:pPr>
            <a:r>
              <a:rPr lang="pt-BR" dirty="0" smtClean="0"/>
              <a:t>Classificação quanto à </a:t>
            </a:r>
            <a:r>
              <a:rPr lang="pt-BR" b="1" dirty="0" smtClean="0"/>
              <a:t>natureza:</a:t>
            </a:r>
          </a:p>
          <a:p>
            <a:r>
              <a:rPr lang="pt-BR" dirty="0" smtClean="0"/>
              <a:t>Competências materiais</a:t>
            </a:r>
          </a:p>
          <a:p>
            <a:r>
              <a:rPr lang="pt-BR" dirty="0" smtClean="0"/>
              <a:t>Competências legislativas </a:t>
            </a:r>
            <a:endParaRPr lang="pt-BR" dirty="0"/>
          </a:p>
        </p:txBody>
      </p:sp>
    </p:spTree>
    <p:extLst>
      <p:ext uri="{BB962C8B-B14F-4D97-AF65-F5344CB8AC3E}">
        <p14:creationId xmlns:p14="http://schemas.microsoft.com/office/powerpoint/2010/main" val="17450335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Competências na Constituição de 1988</a:t>
            </a:r>
            <a:endParaRPr lang="pt-BR" dirty="0"/>
          </a:p>
        </p:txBody>
      </p:sp>
      <p:sp>
        <p:nvSpPr>
          <p:cNvPr id="3" name="Content Placeholder 2"/>
          <p:cNvSpPr>
            <a:spLocks noGrp="1"/>
          </p:cNvSpPr>
          <p:nvPr>
            <p:ph idx="1"/>
          </p:nvPr>
        </p:nvSpPr>
        <p:spPr>
          <a:xfrm>
            <a:off x="457200" y="1269880"/>
            <a:ext cx="8229600" cy="5442343"/>
          </a:xfrm>
        </p:spPr>
        <p:txBody>
          <a:bodyPr>
            <a:normAutofit/>
          </a:bodyPr>
          <a:lstStyle/>
          <a:p>
            <a:r>
              <a:rPr lang="pt-BR" dirty="0" smtClean="0"/>
              <a:t>Enumeradas da União</a:t>
            </a:r>
          </a:p>
          <a:p>
            <a:pPr lvl="1"/>
            <a:r>
              <a:rPr lang="pt-BR" dirty="0" smtClean="0"/>
              <a:t>Materiais: art. 21</a:t>
            </a:r>
          </a:p>
          <a:p>
            <a:pPr lvl="1"/>
            <a:r>
              <a:rPr lang="pt-BR" dirty="0" smtClean="0"/>
              <a:t>Legislativas: art. 22</a:t>
            </a:r>
          </a:p>
          <a:p>
            <a:r>
              <a:rPr lang="pt-BR" dirty="0" smtClean="0"/>
              <a:t>Enumeradas dos Estados (uma material e uma legislativa): art. 25, § 2º</a:t>
            </a:r>
          </a:p>
          <a:p>
            <a:r>
              <a:rPr lang="pt-BR" dirty="0" smtClean="0"/>
              <a:t>Enumeradas dos Municípios (materiais e legislativas): art. 30 (</a:t>
            </a:r>
            <a:r>
              <a:rPr lang="pt-BR" i="1" dirty="0" smtClean="0"/>
              <a:t>vide</a:t>
            </a:r>
            <a:r>
              <a:rPr lang="pt-BR" dirty="0" smtClean="0"/>
              <a:t> RE 79.253/SP)</a:t>
            </a:r>
          </a:p>
          <a:p>
            <a:r>
              <a:rPr lang="pt-BR" dirty="0" smtClean="0"/>
              <a:t>Distrito Federal: art. 32, § 1º</a:t>
            </a:r>
          </a:p>
          <a:p>
            <a:pPr lvl="1"/>
            <a:r>
              <a:rPr lang="pt-BR" dirty="0" smtClean="0"/>
              <a:t>Sobre o caput, </a:t>
            </a:r>
            <a:r>
              <a:rPr lang="pt-BR" i="1" dirty="0" smtClean="0"/>
              <a:t>vide </a:t>
            </a:r>
            <a:r>
              <a:rPr lang="pt-BR" dirty="0" smtClean="0"/>
              <a:t>ADI 1706 (NJ e EG) e ADI 2558 (CP); mais recentemente: Lei Distrital 6.260/19.</a:t>
            </a:r>
            <a:endParaRPr lang="pt-BR" dirty="0"/>
          </a:p>
        </p:txBody>
      </p:sp>
    </p:spTree>
    <p:extLst>
      <p:ext uri="{BB962C8B-B14F-4D97-AF65-F5344CB8AC3E}">
        <p14:creationId xmlns:p14="http://schemas.microsoft.com/office/powerpoint/2010/main" val="32050016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Competências na Constituição de 1988</a:t>
            </a:r>
            <a:endParaRPr lang="pt-BR" dirty="0"/>
          </a:p>
        </p:txBody>
      </p:sp>
      <p:sp>
        <p:nvSpPr>
          <p:cNvPr id="3" name="Content Placeholder 2"/>
          <p:cNvSpPr>
            <a:spLocks noGrp="1"/>
          </p:cNvSpPr>
          <p:nvPr>
            <p:ph idx="1"/>
          </p:nvPr>
        </p:nvSpPr>
        <p:spPr>
          <a:xfrm>
            <a:off x="457200" y="1600200"/>
            <a:ext cx="8229600" cy="5090851"/>
          </a:xfrm>
        </p:spPr>
        <p:txBody>
          <a:bodyPr/>
          <a:lstStyle/>
          <a:p>
            <a:r>
              <a:rPr lang="pt-BR" dirty="0" smtClean="0"/>
              <a:t>Competências comungadas ou compartilhadas</a:t>
            </a:r>
          </a:p>
          <a:p>
            <a:pPr lvl="1"/>
            <a:r>
              <a:rPr lang="pt-BR" dirty="0" smtClean="0"/>
              <a:t>Comuns: art. 23 (cumulativas)</a:t>
            </a:r>
          </a:p>
          <a:p>
            <a:pPr lvl="1"/>
            <a:r>
              <a:rPr lang="pt-BR" dirty="0" smtClean="0"/>
              <a:t>Concorrentes: art. 24 (não cumulativas)</a:t>
            </a:r>
          </a:p>
          <a:p>
            <a:pPr lvl="2"/>
            <a:r>
              <a:rPr lang="pt-BR" dirty="0" smtClean="0"/>
              <a:t>Normas gerais tocam à União</a:t>
            </a:r>
          </a:p>
          <a:p>
            <a:pPr lvl="2"/>
            <a:r>
              <a:rPr lang="pt-BR" dirty="0" smtClean="0"/>
              <a:t>Normas complementares tocam a cada ente</a:t>
            </a:r>
          </a:p>
          <a:p>
            <a:pPr lvl="2"/>
            <a:r>
              <a:rPr lang="pt-BR" dirty="0" smtClean="0"/>
              <a:t>Normas suplementares na falta da norma geral</a:t>
            </a:r>
          </a:p>
          <a:p>
            <a:pPr lvl="2"/>
            <a:r>
              <a:rPr lang="pt-BR" b="1" dirty="0" smtClean="0"/>
              <a:t>Suspensão</a:t>
            </a:r>
            <a:r>
              <a:rPr lang="pt-BR" dirty="0" smtClean="0"/>
              <a:t> de eficácia na superveniência de norma geral da União: por que “suspensão”?</a:t>
            </a:r>
          </a:p>
          <a:p>
            <a:pPr lvl="2"/>
            <a:r>
              <a:rPr lang="pt-BR" dirty="0" smtClean="0"/>
              <a:t>Municípios participam da competência concorrente?</a:t>
            </a:r>
          </a:p>
          <a:p>
            <a:pPr lvl="1"/>
            <a:r>
              <a:rPr lang="pt-BR" dirty="0" smtClean="0"/>
              <a:t>Art. 22, incisos IX, XXI, XXIV e XXVII?</a:t>
            </a:r>
            <a:endParaRPr lang="pt-BR" dirty="0"/>
          </a:p>
        </p:txBody>
      </p:sp>
    </p:spTree>
    <p:extLst>
      <p:ext uri="{BB962C8B-B14F-4D97-AF65-F5344CB8AC3E}">
        <p14:creationId xmlns:p14="http://schemas.microsoft.com/office/powerpoint/2010/main" val="18291414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b="1" dirty="0" smtClean="0"/>
              <a:t>Competências privativas v. exclusivas</a:t>
            </a:r>
            <a:endParaRPr lang="pt-BR" b="1" dirty="0"/>
          </a:p>
        </p:txBody>
      </p:sp>
      <p:sp>
        <p:nvSpPr>
          <p:cNvPr id="3" name="Content Placeholder 2"/>
          <p:cNvSpPr>
            <a:spLocks noGrp="1"/>
          </p:cNvSpPr>
          <p:nvPr>
            <p:ph idx="1"/>
          </p:nvPr>
        </p:nvSpPr>
        <p:spPr>
          <a:xfrm>
            <a:off x="457200" y="1600200"/>
            <a:ext cx="8229600" cy="4989013"/>
          </a:xfrm>
        </p:spPr>
        <p:txBody>
          <a:bodyPr>
            <a:normAutofit fontScale="92500" lnSpcReduction="10000"/>
          </a:bodyPr>
          <a:lstStyle/>
          <a:p>
            <a:r>
              <a:rPr lang="pt-BR" dirty="0" smtClean="0"/>
              <a:t>Privativas seriam delegáveis, exclusivas não?</a:t>
            </a:r>
          </a:p>
          <a:p>
            <a:r>
              <a:rPr lang="pt-BR" dirty="0" smtClean="0"/>
              <a:t>Porém, o § 1º do art. 68 da Constituição dispõe que não serão objeto de delegação os atos de competência exclusiva do Congresso (art. 49) e os de competência privativa da Câmara dos Deputados (art. 51) ou do Senado Federal (art. 52): uso indistinto das palavras?</a:t>
            </a:r>
          </a:p>
          <a:p>
            <a:r>
              <a:rPr lang="pt-BR" dirty="0" smtClean="0"/>
              <a:t>Art. 22, § único: “questões específicas”. Ex.: LC </a:t>
            </a:r>
            <a:r>
              <a:rPr lang="pt-BR" dirty="0" err="1" smtClean="0"/>
              <a:t>n</a:t>
            </a:r>
            <a:r>
              <a:rPr lang="pt-BR" dirty="0" smtClean="0"/>
              <a:t>. 103, de 2000 (ADI </a:t>
            </a:r>
            <a:r>
              <a:rPr lang="pt-BR" dirty="0" err="1" smtClean="0"/>
              <a:t>n</a:t>
            </a:r>
            <a:r>
              <a:rPr lang="pt-BR" dirty="0" smtClean="0"/>
              <a:t>. 2.358-6/RJ, Relator o </a:t>
            </a:r>
            <a:r>
              <a:rPr lang="pt-BR" b="1" dirty="0" smtClean="0"/>
              <a:t>Min. Marco Aurélio, </a:t>
            </a:r>
            <a:r>
              <a:rPr lang="pt-BR" dirty="0" smtClean="0"/>
              <a:t>julgada em 15 de fevereiro de 2001.</a:t>
            </a:r>
            <a:endParaRPr lang="pt-BR" dirty="0"/>
          </a:p>
        </p:txBody>
      </p:sp>
    </p:spTree>
    <p:extLst>
      <p:ext uri="{BB962C8B-B14F-4D97-AF65-F5344CB8AC3E}">
        <p14:creationId xmlns:p14="http://schemas.microsoft.com/office/powerpoint/2010/main" val="2398276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Normas gerais</a:t>
            </a:r>
            <a:endParaRPr lang="pt-BR" b="1" dirty="0"/>
          </a:p>
        </p:txBody>
      </p:sp>
      <p:sp>
        <p:nvSpPr>
          <p:cNvPr id="3" name="Content Placeholder 2"/>
          <p:cNvSpPr>
            <a:spLocks noGrp="1"/>
          </p:cNvSpPr>
          <p:nvPr>
            <p:ph idx="1"/>
          </p:nvPr>
        </p:nvSpPr>
        <p:spPr/>
        <p:txBody>
          <a:bodyPr/>
          <a:lstStyle/>
          <a:p>
            <a:r>
              <a:rPr lang="pt-BR" dirty="0"/>
              <a:t>	«(...) Penso que “norma geral”, tal como posta na Constituição, tem o sentido de diretriz, de princípio geral. A norma geral federal, melhor será dizer nacional, seria a moldura do quadro a ser pintado pelos Estados e Municípios no âmbito de suas competências. (...)» (ADI </a:t>
            </a:r>
            <a:r>
              <a:rPr lang="pt-BR" dirty="0" err="1"/>
              <a:t>n</a:t>
            </a:r>
            <a:r>
              <a:rPr lang="pt-BR" dirty="0"/>
              <a:t>. 927-3/RS, Relator o </a:t>
            </a:r>
            <a:r>
              <a:rPr lang="pt-BR" b="1" dirty="0" smtClean="0"/>
              <a:t>Min. </a:t>
            </a:r>
            <a:r>
              <a:rPr lang="pt-BR" b="1" dirty="0"/>
              <a:t>CARLOS VELLOSO</a:t>
            </a:r>
            <a:r>
              <a:rPr lang="pt-BR" dirty="0"/>
              <a:t>, julgada em 03 de novembro de 1993)</a:t>
            </a:r>
            <a:endParaRPr lang="en-US" dirty="0"/>
          </a:p>
          <a:p>
            <a:endParaRPr lang="en-US" dirty="0"/>
          </a:p>
        </p:txBody>
      </p:sp>
    </p:spTree>
    <p:extLst>
      <p:ext uri="{BB962C8B-B14F-4D97-AF65-F5344CB8AC3E}">
        <p14:creationId xmlns:p14="http://schemas.microsoft.com/office/powerpoint/2010/main" val="12349031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Exemplo de norma geral</a:t>
            </a:r>
            <a:endParaRPr lang="pt-BR" b="1" dirty="0"/>
          </a:p>
        </p:txBody>
      </p:sp>
      <p:sp>
        <p:nvSpPr>
          <p:cNvPr id="3" name="Content Placeholder 2"/>
          <p:cNvSpPr>
            <a:spLocks noGrp="1"/>
          </p:cNvSpPr>
          <p:nvPr>
            <p:ph idx="1"/>
          </p:nvPr>
        </p:nvSpPr>
        <p:spPr/>
        <p:txBody>
          <a:bodyPr>
            <a:normAutofit fontScale="77500" lnSpcReduction="20000"/>
          </a:bodyPr>
          <a:lstStyle/>
          <a:p>
            <a:pPr marL="0" indent="0">
              <a:buNone/>
            </a:pPr>
            <a:r>
              <a:rPr lang="pt-BR" b="1" dirty="0" smtClean="0"/>
              <a:t>Art. 32 do CTN:</a:t>
            </a:r>
          </a:p>
          <a:p>
            <a:pPr marL="0" indent="0">
              <a:buNone/>
            </a:pPr>
            <a:r>
              <a:rPr lang="pt-BR" dirty="0" smtClean="0"/>
              <a:t>§ 1º Para os efeitos deste imposto, entende-se como zona urbana a definida em lei municipal; observado o requisito mínimo da existência de melhoramentos indicados em pelo menos 2 (dois) dos incisos seguintes, construídos ou mantidos pelo Poder Público:</a:t>
            </a:r>
          </a:p>
          <a:p>
            <a:pPr marL="0" indent="0">
              <a:buNone/>
            </a:pPr>
            <a:r>
              <a:rPr lang="pt-BR" dirty="0" err="1" smtClean="0"/>
              <a:t>I</a:t>
            </a:r>
            <a:r>
              <a:rPr lang="pt-BR" dirty="0" smtClean="0"/>
              <a:t> - meio-fio ou calçamento, com canalização de águas pluviais;</a:t>
            </a:r>
          </a:p>
          <a:p>
            <a:pPr marL="0" indent="0">
              <a:buNone/>
            </a:pPr>
            <a:r>
              <a:rPr lang="pt-BR" dirty="0" smtClean="0"/>
              <a:t>II - abastecimento de água;</a:t>
            </a:r>
          </a:p>
          <a:p>
            <a:pPr marL="0" indent="0">
              <a:buNone/>
            </a:pPr>
            <a:r>
              <a:rPr lang="pt-BR" dirty="0" smtClean="0"/>
              <a:t>III - sistema de esgotos sanitários;</a:t>
            </a:r>
          </a:p>
          <a:p>
            <a:pPr marL="0" indent="0">
              <a:buNone/>
            </a:pPr>
            <a:r>
              <a:rPr lang="pt-BR" dirty="0" smtClean="0"/>
              <a:t>IV - rede de iluminação pública, com ou sem </a:t>
            </a:r>
            <a:r>
              <a:rPr lang="pt-BR" dirty="0" err="1" smtClean="0"/>
              <a:t>posteamento</a:t>
            </a:r>
            <a:r>
              <a:rPr lang="pt-BR" dirty="0" smtClean="0"/>
              <a:t> para distribuição domiciliar;</a:t>
            </a:r>
          </a:p>
          <a:p>
            <a:pPr marL="0" indent="0">
              <a:buNone/>
            </a:pPr>
            <a:r>
              <a:rPr lang="pt-BR" dirty="0" smtClean="0"/>
              <a:t>V - escola primária ou posto de saúde a uma distância máxima de 3 (três) quilômetros do imóvel considerado.</a:t>
            </a:r>
          </a:p>
          <a:p>
            <a:pPr marL="0" indent="0">
              <a:buNone/>
            </a:pPr>
            <a:endParaRPr lang="en-US" dirty="0"/>
          </a:p>
        </p:txBody>
      </p:sp>
    </p:spTree>
    <p:extLst>
      <p:ext uri="{BB962C8B-B14F-4D97-AF65-F5344CB8AC3E}">
        <p14:creationId xmlns:p14="http://schemas.microsoft.com/office/powerpoint/2010/main" val="145794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Competência residual</a:t>
            </a:r>
            <a:endParaRPr lang="pt-BR" b="1" dirty="0"/>
          </a:p>
        </p:txBody>
      </p:sp>
      <p:sp>
        <p:nvSpPr>
          <p:cNvPr id="3" name="Content Placeholder 2"/>
          <p:cNvSpPr>
            <a:spLocks noGrp="1"/>
          </p:cNvSpPr>
          <p:nvPr>
            <p:ph idx="1"/>
          </p:nvPr>
        </p:nvSpPr>
        <p:spPr/>
        <p:txBody>
          <a:bodyPr/>
          <a:lstStyle/>
          <a:p>
            <a:r>
              <a:rPr lang="pt-BR" dirty="0" smtClean="0"/>
              <a:t>Matérias </a:t>
            </a:r>
            <a:r>
              <a:rPr lang="pt-BR" b="1" dirty="0" smtClean="0"/>
              <a:t>em geral: </a:t>
            </a:r>
            <a:r>
              <a:rPr lang="pt-BR" i="1" dirty="0" smtClean="0"/>
              <a:t>Estados</a:t>
            </a:r>
            <a:r>
              <a:rPr lang="pt-BR" dirty="0" smtClean="0"/>
              <a:t> (art. 25, § 1º)</a:t>
            </a:r>
          </a:p>
          <a:p>
            <a:r>
              <a:rPr lang="pt-BR" dirty="0" smtClean="0"/>
              <a:t>Matéria </a:t>
            </a:r>
            <a:r>
              <a:rPr lang="pt-BR" b="1" dirty="0" smtClean="0"/>
              <a:t>tributária: </a:t>
            </a:r>
            <a:r>
              <a:rPr lang="pt-BR" i="1" dirty="0" smtClean="0"/>
              <a:t>União </a:t>
            </a:r>
            <a:r>
              <a:rPr lang="pt-BR" dirty="0" smtClean="0"/>
              <a:t>(art. 154, inciso </a:t>
            </a:r>
            <a:r>
              <a:rPr lang="pt-BR" dirty="0" err="1" smtClean="0"/>
              <a:t>I</a:t>
            </a:r>
            <a:r>
              <a:rPr lang="pt-BR" dirty="0" smtClean="0"/>
              <a:t>)</a:t>
            </a:r>
            <a:endParaRPr lang="pt-BR" dirty="0"/>
          </a:p>
        </p:txBody>
      </p:sp>
    </p:spTree>
    <p:extLst>
      <p:ext uri="{BB962C8B-B14F-4D97-AF65-F5344CB8AC3E}">
        <p14:creationId xmlns:p14="http://schemas.microsoft.com/office/powerpoint/2010/main" val="4658007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Intervenção federal</a:t>
            </a:r>
            <a:endParaRPr lang="pt-BR" b="1" dirty="0"/>
          </a:p>
        </p:txBody>
      </p:sp>
      <p:sp>
        <p:nvSpPr>
          <p:cNvPr id="3" name="Content Placeholder 2"/>
          <p:cNvSpPr>
            <a:spLocks noGrp="1"/>
          </p:cNvSpPr>
          <p:nvPr>
            <p:ph idx="1"/>
          </p:nvPr>
        </p:nvSpPr>
        <p:spPr/>
        <p:txBody>
          <a:bodyPr/>
          <a:lstStyle/>
          <a:p>
            <a:pPr marL="0" indent="0">
              <a:buNone/>
            </a:pPr>
            <a:r>
              <a:rPr lang="pt-BR" b="1" dirty="0" smtClean="0"/>
              <a:t>LEWANDOWSKI, </a:t>
            </a:r>
            <a:r>
              <a:rPr lang="pt-BR" dirty="0" smtClean="0"/>
              <a:t>Enrique Ricardo. </a:t>
            </a:r>
            <a:r>
              <a:rPr lang="pt-BR" i="1" dirty="0" smtClean="0"/>
              <a:t>Pressupostos materiais e formais da intervenção federal no Brasil, </a:t>
            </a:r>
            <a:r>
              <a:rPr lang="pt-BR" dirty="0" smtClean="0"/>
              <a:t>São Paulo: Revista dos Tribunais, 1994.</a:t>
            </a:r>
          </a:p>
          <a:p>
            <a:pPr marL="0" indent="0">
              <a:buNone/>
            </a:pPr>
            <a:endParaRPr lang="pt-BR" dirty="0" smtClean="0"/>
          </a:p>
          <a:p>
            <a:pPr marL="0" indent="0">
              <a:buNone/>
            </a:pPr>
            <a:r>
              <a:rPr lang="pt-BR" b="1" dirty="0" smtClean="0"/>
              <a:t>Pontes de Miranda: </a:t>
            </a:r>
            <a:r>
              <a:rPr lang="pt-BR" dirty="0" smtClean="0"/>
              <a:t>“princípios sensíveis” (Constituição, art. </a:t>
            </a:r>
            <a:r>
              <a:rPr lang="pt-BR" smtClean="0"/>
              <a:t>34, </a:t>
            </a:r>
            <a:r>
              <a:rPr lang="pt-BR" dirty="0" smtClean="0"/>
              <a:t>inciso VII)</a:t>
            </a:r>
            <a:endParaRPr lang="pt-BR" dirty="0"/>
          </a:p>
        </p:txBody>
      </p:sp>
    </p:spTree>
    <p:extLst>
      <p:ext uri="{BB962C8B-B14F-4D97-AF65-F5344CB8AC3E}">
        <p14:creationId xmlns:p14="http://schemas.microsoft.com/office/powerpoint/2010/main" val="129973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MAQUIAVEL, </a:t>
            </a:r>
            <a:r>
              <a:rPr lang="en-US" dirty="0" smtClean="0"/>
              <a:t>“O </a:t>
            </a:r>
            <a:r>
              <a:rPr lang="en-US" dirty="0" err="1" smtClean="0"/>
              <a:t>príncipe</a:t>
            </a:r>
            <a:r>
              <a:rPr lang="en-US" dirty="0" smtClean="0"/>
              <a:t>”</a:t>
            </a:r>
            <a:endParaRPr lang="en-US" dirty="0"/>
          </a:p>
        </p:txBody>
      </p:sp>
      <p:sp>
        <p:nvSpPr>
          <p:cNvPr id="3" name="Content Placeholder 2"/>
          <p:cNvSpPr>
            <a:spLocks noGrp="1"/>
          </p:cNvSpPr>
          <p:nvPr>
            <p:ph idx="1"/>
          </p:nvPr>
        </p:nvSpPr>
        <p:spPr/>
        <p:txBody>
          <a:bodyPr>
            <a:normAutofit/>
          </a:bodyPr>
          <a:lstStyle/>
          <a:p>
            <a:pPr marL="0" indent="0" algn="ctr">
              <a:buNone/>
            </a:pPr>
            <a:r>
              <a:rPr lang="pt-BR" sz="4800" dirty="0"/>
              <a:t>“Todos os Estados, todos os domínios que tiveram e que têm império sobre os homens, foram e são repúblicas ou principados.”</a:t>
            </a:r>
            <a:r>
              <a:rPr lang="en-US" sz="4800" dirty="0"/>
              <a:t> </a:t>
            </a:r>
          </a:p>
        </p:txBody>
      </p:sp>
    </p:spTree>
    <p:extLst>
      <p:ext uri="{BB962C8B-B14F-4D97-AF65-F5344CB8AC3E}">
        <p14:creationId xmlns:p14="http://schemas.microsoft.com/office/powerpoint/2010/main" val="31736322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MONTESQUIEU, </a:t>
            </a:r>
            <a:r>
              <a:rPr lang="en-US" i="1" dirty="0"/>
              <a:t>O </a:t>
            </a:r>
            <a:r>
              <a:rPr lang="en-US" i="1" dirty="0" err="1"/>
              <a:t>espírito</a:t>
            </a:r>
            <a:r>
              <a:rPr lang="en-US" i="1" dirty="0"/>
              <a:t> das leis…, </a:t>
            </a:r>
            <a:r>
              <a:rPr lang="en-US" dirty="0" err="1"/>
              <a:t>Livro</a:t>
            </a:r>
            <a:r>
              <a:rPr lang="en-US" dirty="0"/>
              <a:t> IX, Cap I</a:t>
            </a:r>
          </a:p>
        </p:txBody>
      </p:sp>
      <p:sp>
        <p:nvSpPr>
          <p:cNvPr id="3" name="Content Placeholder 2"/>
          <p:cNvSpPr>
            <a:spLocks noGrp="1"/>
          </p:cNvSpPr>
          <p:nvPr>
            <p:ph idx="1"/>
          </p:nvPr>
        </p:nvSpPr>
        <p:spPr/>
        <p:txBody>
          <a:bodyPr>
            <a:normAutofit fontScale="92500" lnSpcReduction="10000"/>
          </a:bodyPr>
          <a:lstStyle/>
          <a:p>
            <a:pPr marL="0" indent="0">
              <a:buNone/>
            </a:pPr>
            <a:r>
              <a:rPr lang="pt-BR" dirty="0" smtClean="0"/>
              <a:t>	“(...) possui todas as vantagens internas do governo republicano e a força externa da monarquia. Refiro-me à república federativa.”</a:t>
            </a:r>
          </a:p>
          <a:p>
            <a:pPr marL="0" indent="0">
              <a:buNone/>
            </a:pPr>
            <a:r>
              <a:rPr lang="pt-BR" dirty="0" smtClean="0"/>
              <a:t>	“</a:t>
            </a:r>
            <a:r>
              <a:rPr lang="pt-BR" dirty="0"/>
              <a:t>Esta forma de governo é uma convenção pela qual vários corpos políticos consentem em tornar-se cidadãos de um Estado maior que querem formar. É uma sociedade de sociedades, que dela fazem uma nova, que pode ser aumentada pela união de novos associados.</a:t>
            </a:r>
            <a:r>
              <a:rPr lang="pt-BR" dirty="0" smtClean="0"/>
              <a:t>”</a:t>
            </a:r>
            <a:endParaRPr lang="pt-BR" dirty="0"/>
          </a:p>
          <a:p>
            <a:pPr marL="0" indent="0" algn="ctr">
              <a:buNone/>
            </a:pPr>
            <a:r>
              <a:rPr lang="pt-BR" i="1" dirty="0" smtClean="0"/>
              <a:t>Forma de governo ou forma de Estado?</a:t>
            </a:r>
            <a:endParaRPr lang="en-US" i="1" dirty="0"/>
          </a:p>
          <a:p>
            <a:endParaRPr lang="en-US" dirty="0"/>
          </a:p>
        </p:txBody>
      </p:sp>
    </p:spTree>
    <p:extLst>
      <p:ext uri="{BB962C8B-B14F-4D97-AF65-F5344CB8AC3E}">
        <p14:creationId xmlns:p14="http://schemas.microsoft.com/office/powerpoint/2010/main" val="39591485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MONTESQUIEU, </a:t>
            </a:r>
            <a:r>
              <a:rPr lang="en-US" i="1" dirty="0"/>
              <a:t>O </a:t>
            </a:r>
            <a:r>
              <a:rPr lang="en-US" i="1" dirty="0" err="1"/>
              <a:t>espírito</a:t>
            </a:r>
            <a:r>
              <a:rPr lang="en-US" i="1" dirty="0"/>
              <a:t> das leis…, </a:t>
            </a:r>
            <a:r>
              <a:rPr lang="en-US" dirty="0" err="1"/>
              <a:t>Livro</a:t>
            </a:r>
            <a:r>
              <a:rPr lang="en-US" dirty="0"/>
              <a:t> IX, Cap I</a:t>
            </a:r>
          </a:p>
        </p:txBody>
      </p:sp>
      <p:sp>
        <p:nvSpPr>
          <p:cNvPr id="3" name="Content Placeholder 2"/>
          <p:cNvSpPr>
            <a:spLocks noGrp="1"/>
          </p:cNvSpPr>
          <p:nvPr>
            <p:ph idx="1"/>
          </p:nvPr>
        </p:nvSpPr>
        <p:spPr/>
        <p:txBody>
          <a:bodyPr/>
          <a:lstStyle/>
          <a:p>
            <a:pPr marL="0" indent="0">
              <a:buNone/>
            </a:pPr>
            <a:r>
              <a:rPr lang="pt-BR" dirty="0" smtClean="0"/>
              <a:t>“</a:t>
            </a:r>
            <a:r>
              <a:rPr lang="pt-BR" dirty="0"/>
              <a:t>Composta de pequenas repúblicas, gozaria da benignidade do governo interno de cada uma e, no que diz respeito ao exterior, teria, pela força da associação, todas as vantagens das grandes monarquias.</a:t>
            </a:r>
            <a:r>
              <a:rPr lang="pt-BR" dirty="0" smtClean="0"/>
              <a:t>”</a:t>
            </a:r>
            <a:endParaRPr lang="en-US" dirty="0"/>
          </a:p>
        </p:txBody>
      </p:sp>
    </p:spTree>
    <p:extLst>
      <p:ext uri="{BB962C8B-B14F-4D97-AF65-F5344CB8AC3E}">
        <p14:creationId xmlns:p14="http://schemas.microsoft.com/office/powerpoint/2010/main" val="41219836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Federalismo moderno</a:t>
            </a:r>
            <a:endParaRPr lang="pt-BR" b="1" dirty="0"/>
          </a:p>
        </p:txBody>
      </p:sp>
      <p:sp>
        <p:nvSpPr>
          <p:cNvPr id="3" name="Content Placeholder 2"/>
          <p:cNvSpPr>
            <a:spLocks noGrp="1"/>
          </p:cNvSpPr>
          <p:nvPr>
            <p:ph idx="1"/>
          </p:nvPr>
        </p:nvSpPr>
        <p:spPr>
          <a:xfrm>
            <a:off x="220298" y="1600200"/>
            <a:ext cx="8760098" cy="5012287"/>
          </a:xfrm>
        </p:spPr>
        <p:txBody>
          <a:bodyPr>
            <a:normAutofit lnSpcReduction="10000"/>
          </a:bodyPr>
          <a:lstStyle/>
          <a:p>
            <a:r>
              <a:rPr lang="pt-BR" dirty="0" smtClean="0"/>
              <a:t>Federalismo dual americano</a:t>
            </a:r>
          </a:p>
          <a:p>
            <a:pPr lvl="1" algn="just"/>
            <a:r>
              <a:rPr lang="pt-BR" dirty="0" err="1" smtClean="0"/>
              <a:t>McCulloch</a:t>
            </a:r>
            <a:r>
              <a:rPr lang="pt-BR" dirty="0" smtClean="0"/>
              <a:t> </a:t>
            </a:r>
            <a:r>
              <a:rPr lang="pt-BR" i="1" dirty="0" smtClean="0"/>
              <a:t>v. </a:t>
            </a:r>
            <a:r>
              <a:rPr lang="pt-BR" dirty="0" smtClean="0"/>
              <a:t>Maryland (1819): </a:t>
            </a:r>
            <a:r>
              <a:rPr lang="pt-BR" sz="2400" dirty="0" smtClean="0"/>
              <a:t>“</a:t>
            </a:r>
            <a:r>
              <a:rPr lang="pt-BR" sz="2400" dirty="0" err="1" smtClean="0"/>
              <a:t>Although</a:t>
            </a:r>
            <a:r>
              <a:rPr lang="pt-BR" sz="2400" dirty="0" smtClean="0"/>
              <a:t>, </a:t>
            </a:r>
            <a:r>
              <a:rPr lang="pt-BR" sz="2400" dirty="0" err="1" smtClean="0"/>
              <a:t>among</a:t>
            </a:r>
            <a:r>
              <a:rPr lang="pt-BR" sz="2400" dirty="0" smtClean="0"/>
              <a:t> </a:t>
            </a:r>
            <a:r>
              <a:rPr lang="pt-BR" sz="2400" dirty="0" err="1" smtClean="0"/>
              <a:t>the</a:t>
            </a:r>
            <a:r>
              <a:rPr lang="pt-BR" sz="2400" dirty="0" smtClean="0"/>
              <a:t> </a:t>
            </a:r>
            <a:r>
              <a:rPr lang="pt-BR" sz="2400" dirty="0" err="1" smtClean="0"/>
              <a:t>enumerated</a:t>
            </a:r>
            <a:r>
              <a:rPr lang="pt-BR" sz="2400" dirty="0" smtClean="0"/>
              <a:t> </a:t>
            </a:r>
            <a:r>
              <a:rPr lang="pt-BR" sz="2400" dirty="0" err="1" smtClean="0"/>
              <a:t>powers</a:t>
            </a:r>
            <a:r>
              <a:rPr lang="pt-BR" sz="2400" dirty="0" smtClean="0"/>
              <a:t> </a:t>
            </a:r>
            <a:r>
              <a:rPr lang="pt-BR" sz="2400" dirty="0" err="1" smtClean="0"/>
              <a:t>of</a:t>
            </a:r>
            <a:r>
              <a:rPr lang="pt-BR" sz="2400" dirty="0" smtClean="0"/>
              <a:t> </a:t>
            </a:r>
            <a:r>
              <a:rPr lang="pt-BR" sz="2400" dirty="0" err="1" smtClean="0"/>
              <a:t>Government</a:t>
            </a:r>
            <a:r>
              <a:rPr lang="pt-BR" sz="2400" dirty="0" smtClean="0"/>
              <a:t>, </a:t>
            </a:r>
            <a:r>
              <a:rPr lang="pt-BR" sz="2400" dirty="0" err="1" smtClean="0"/>
              <a:t>we</a:t>
            </a:r>
            <a:r>
              <a:rPr lang="pt-BR" sz="2400" dirty="0" smtClean="0"/>
              <a:t> do </a:t>
            </a:r>
            <a:r>
              <a:rPr lang="pt-BR" sz="2400" dirty="0" err="1" smtClean="0"/>
              <a:t>not</a:t>
            </a:r>
            <a:r>
              <a:rPr lang="pt-BR" sz="2400" dirty="0" smtClean="0"/>
              <a:t> </a:t>
            </a:r>
            <a:r>
              <a:rPr lang="pt-BR" sz="2400" dirty="0" err="1" smtClean="0"/>
              <a:t>find</a:t>
            </a:r>
            <a:r>
              <a:rPr lang="pt-BR" sz="2400" dirty="0" smtClean="0"/>
              <a:t> </a:t>
            </a:r>
            <a:r>
              <a:rPr lang="pt-BR" sz="2400" dirty="0" err="1" smtClean="0"/>
              <a:t>the</a:t>
            </a:r>
            <a:r>
              <a:rPr lang="pt-BR" sz="2400" dirty="0" smtClean="0"/>
              <a:t> </a:t>
            </a:r>
            <a:r>
              <a:rPr lang="pt-BR" sz="2400" dirty="0" err="1" smtClean="0"/>
              <a:t>word</a:t>
            </a:r>
            <a:r>
              <a:rPr lang="pt-BR" sz="2400" dirty="0" smtClean="0"/>
              <a:t> "</a:t>
            </a:r>
            <a:r>
              <a:rPr lang="pt-BR" sz="2400" dirty="0" err="1" smtClean="0"/>
              <a:t>bank</a:t>
            </a:r>
            <a:r>
              <a:rPr lang="pt-BR" sz="2400" dirty="0" smtClean="0"/>
              <a:t>" </a:t>
            </a:r>
            <a:r>
              <a:rPr lang="pt-BR" sz="2400" dirty="0" err="1" smtClean="0"/>
              <a:t>or</a:t>
            </a:r>
            <a:r>
              <a:rPr lang="pt-BR" sz="2400" dirty="0" smtClean="0"/>
              <a:t> "</a:t>
            </a:r>
            <a:r>
              <a:rPr lang="pt-BR" sz="2400" dirty="0" err="1" smtClean="0"/>
              <a:t>incorporation</a:t>
            </a:r>
            <a:r>
              <a:rPr lang="pt-BR" sz="2400" dirty="0" smtClean="0"/>
              <a:t>," </a:t>
            </a:r>
            <a:r>
              <a:rPr lang="pt-BR" sz="2400" dirty="0" err="1" smtClean="0"/>
              <a:t>we</a:t>
            </a:r>
            <a:r>
              <a:rPr lang="pt-BR" sz="2400" dirty="0" smtClean="0"/>
              <a:t> </a:t>
            </a:r>
            <a:r>
              <a:rPr lang="pt-BR" sz="2400" dirty="0" err="1" smtClean="0"/>
              <a:t>find</a:t>
            </a:r>
            <a:r>
              <a:rPr lang="pt-BR" sz="2400" dirty="0" smtClean="0"/>
              <a:t> </a:t>
            </a:r>
            <a:r>
              <a:rPr lang="pt-BR" sz="2400" dirty="0" err="1" smtClean="0"/>
              <a:t>the</a:t>
            </a:r>
            <a:r>
              <a:rPr lang="pt-BR" sz="2400" dirty="0" smtClean="0"/>
              <a:t> </a:t>
            </a:r>
            <a:r>
              <a:rPr lang="pt-BR" sz="2400" dirty="0" err="1" smtClean="0"/>
              <a:t>great</a:t>
            </a:r>
            <a:r>
              <a:rPr lang="pt-BR" sz="2400" dirty="0" smtClean="0"/>
              <a:t> </a:t>
            </a:r>
            <a:r>
              <a:rPr lang="pt-BR" sz="2400" dirty="0" err="1" smtClean="0"/>
              <a:t>powers</a:t>
            </a:r>
            <a:r>
              <a:rPr lang="pt-BR" sz="2400" dirty="0" smtClean="0"/>
              <a:t>, </a:t>
            </a:r>
            <a:r>
              <a:rPr lang="pt-BR" sz="2400" dirty="0" err="1" smtClean="0"/>
              <a:t>to</a:t>
            </a:r>
            <a:r>
              <a:rPr lang="pt-BR" sz="2400" dirty="0" smtClean="0"/>
              <a:t> </a:t>
            </a:r>
            <a:r>
              <a:rPr lang="pt-BR" sz="2400" dirty="0" err="1" smtClean="0"/>
              <a:t>lay</a:t>
            </a:r>
            <a:r>
              <a:rPr lang="pt-BR" sz="2400" dirty="0" smtClean="0"/>
              <a:t> </a:t>
            </a:r>
            <a:r>
              <a:rPr lang="pt-BR" sz="2400" dirty="0" err="1" smtClean="0"/>
              <a:t>and</a:t>
            </a:r>
            <a:r>
              <a:rPr lang="pt-BR" sz="2400" dirty="0" smtClean="0"/>
              <a:t> </a:t>
            </a:r>
            <a:r>
              <a:rPr lang="pt-BR" sz="2400" dirty="0" err="1" smtClean="0"/>
              <a:t>collect</a:t>
            </a:r>
            <a:r>
              <a:rPr lang="pt-BR" sz="2400" dirty="0" smtClean="0"/>
              <a:t> taxes; </a:t>
            </a:r>
            <a:r>
              <a:rPr lang="pt-BR" sz="2400" dirty="0" err="1" smtClean="0"/>
              <a:t>to</a:t>
            </a:r>
            <a:r>
              <a:rPr lang="pt-BR" sz="2400" dirty="0" smtClean="0"/>
              <a:t> </a:t>
            </a:r>
            <a:r>
              <a:rPr lang="pt-BR" sz="2400" dirty="0" err="1" smtClean="0"/>
              <a:t>borrow</a:t>
            </a:r>
            <a:r>
              <a:rPr lang="pt-BR" sz="2400" dirty="0" smtClean="0"/>
              <a:t> </a:t>
            </a:r>
            <a:r>
              <a:rPr lang="pt-BR" sz="2400" dirty="0" err="1" smtClean="0"/>
              <a:t>money</a:t>
            </a:r>
            <a:r>
              <a:rPr lang="pt-BR" sz="2400" dirty="0" smtClean="0"/>
              <a:t>; </a:t>
            </a:r>
            <a:r>
              <a:rPr lang="pt-BR" sz="2400" dirty="0" err="1" smtClean="0"/>
              <a:t>to</a:t>
            </a:r>
            <a:r>
              <a:rPr lang="pt-BR" sz="2400" dirty="0" smtClean="0"/>
              <a:t> </a:t>
            </a:r>
            <a:r>
              <a:rPr lang="pt-BR" sz="2400" dirty="0" err="1" smtClean="0"/>
              <a:t>regulate</a:t>
            </a:r>
            <a:r>
              <a:rPr lang="pt-BR" sz="2400" dirty="0" smtClean="0"/>
              <a:t> </a:t>
            </a:r>
            <a:r>
              <a:rPr lang="pt-BR" sz="2400" dirty="0" err="1" smtClean="0"/>
              <a:t>commerce</a:t>
            </a:r>
            <a:r>
              <a:rPr lang="pt-BR" sz="2400" dirty="0" smtClean="0"/>
              <a:t>; </a:t>
            </a:r>
            <a:r>
              <a:rPr lang="pt-BR" sz="2400" dirty="0" err="1" smtClean="0"/>
              <a:t>to</a:t>
            </a:r>
            <a:r>
              <a:rPr lang="pt-BR" sz="2400" dirty="0" smtClean="0"/>
              <a:t> declare </a:t>
            </a:r>
            <a:r>
              <a:rPr lang="pt-BR" sz="2400" dirty="0" err="1" smtClean="0"/>
              <a:t>and</a:t>
            </a:r>
            <a:r>
              <a:rPr lang="pt-BR" sz="2400" dirty="0" smtClean="0"/>
              <a:t> </a:t>
            </a:r>
            <a:r>
              <a:rPr lang="pt-BR" sz="2400" dirty="0" err="1" smtClean="0"/>
              <a:t>conduct</a:t>
            </a:r>
            <a:r>
              <a:rPr lang="pt-BR" sz="2400" dirty="0" smtClean="0"/>
              <a:t> a </a:t>
            </a:r>
            <a:r>
              <a:rPr lang="pt-BR" sz="2400" dirty="0" err="1" smtClean="0"/>
              <a:t>war</a:t>
            </a:r>
            <a:r>
              <a:rPr lang="pt-BR" sz="2400" dirty="0" smtClean="0"/>
              <a:t>; </a:t>
            </a:r>
            <a:r>
              <a:rPr lang="pt-BR" sz="2400" dirty="0" err="1" smtClean="0"/>
              <a:t>and</a:t>
            </a:r>
            <a:r>
              <a:rPr lang="pt-BR" sz="2400" dirty="0" smtClean="0"/>
              <a:t> </a:t>
            </a:r>
            <a:r>
              <a:rPr lang="pt-BR" sz="2400" dirty="0" err="1" smtClean="0"/>
              <a:t>to</a:t>
            </a:r>
            <a:r>
              <a:rPr lang="pt-BR" sz="2400" dirty="0" smtClean="0"/>
              <a:t> </a:t>
            </a:r>
            <a:r>
              <a:rPr lang="pt-BR" sz="2400" dirty="0" err="1" smtClean="0"/>
              <a:t>raise</a:t>
            </a:r>
            <a:r>
              <a:rPr lang="pt-BR" sz="2400" dirty="0" smtClean="0"/>
              <a:t> </a:t>
            </a:r>
            <a:r>
              <a:rPr lang="pt-BR" sz="2400" dirty="0" err="1" smtClean="0"/>
              <a:t>and</a:t>
            </a:r>
            <a:r>
              <a:rPr lang="pt-BR" sz="2400" dirty="0" smtClean="0"/>
              <a:t> </a:t>
            </a:r>
            <a:r>
              <a:rPr lang="pt-BR" sz="2400" dirty="0" err="1" smtClean="0"/>
              <a:t>support</a:t>
            </a:r>
            <a:r>
              <a:rPr lang="pt-BR" sz="2400" dirty="0" smtClean="0"/>
              <a:t> </a:t>
            </a:r>
            <a:r>
              <a:rPr lang="pt-BR" sz="2400" dirty="0" err="1" smtClean="0"/>
              <a:t>armies</a:t>
            </a:r>
            <a:r>
              <a:rPr lang="pt-BR" sz="2400" dirty="0" smtClean="0"/>
              <a:t> </a:t>
            </a:r>
            <a:r>
              <a:rPr lang="pt-BR" sz="2400" dirty="0" err="1" smtClean="0"/>
              <a:t>and</a:t>
            </a:r>
            <a:r>
              <a:rPr lang="pt-BR" sz="2400" dirty="0" smtClean="0"/>
              <a:t> </a:t>
            </a:r>
            <a:r>
              <a:rPr lang="pt-BR" sz="2400" dirty="0" err="1" smtClean="0"/>
              <a:t>navies</a:t>
            </a:r>
            <a:r>
              <a:rPr lang="pt-BR" sz="2400" dirty="0" smtClean="0"/>
              <a:t>.”</a:t>
            </a:r>
          </a:p>
          <a:p>
            <a:pPr lvl="1" algn="just"/>
            <a:r>
              <a:rPr lang="pt-BR" dirty="0" err="1" smtClean="0"/>
              <a:t>Gibbons</a:t>
            </a:r>
            <a:r>
              <a:rPr lang="pt-BR" dirty="0" smtClean="0"/>
              <a:t> </a:t>
            </a:r>
            <a:r>
              <a:rPr lang="pt-BR" i="1" dirty="0" smtClean="0"/>
              <a:t>v. </a:t>
            </a:r>
            <a:r>
              <a:rPr lang="pt-BR" dirty="0" err="1" smtClean="0"/>
              <a:t>Ogden</a:t>
            </a:r>
            <a:r>
              <a:rPr lang="pt-BR" dirty="0" smtClean="0"/>
              <a:t> (1824): </a:t>
            </a:r>
            <a:r>
              <a:rPr lang="pt-BR" sz="2400" dirty="0" smtClean="0"/>
              <a:t>“A Constituição concede ao Congresso não apenas poderes específicos, como a autoridade para regular o comércio, mas também a autoridade ‘para fazer todas as leis que sejam necessárias e idôneas [</a:t>
            </a:r>
            <a:r>
              <a:rPr lang="pt-BR" sz="2400" i="1" dirty="0" err="1" smtClean="0"/>
              <a:t>necessary</a:t>
            </a:r>
            <a:r>
              <a:rPr lang="pt-BR" sz="2400" i="1" dirty="0" smtClean="0"/>
              <a:t> </a:t>
            </a:r>
            <a:r>
              <a:rPr lang="pt-BR" sz="2400" i="1" dirty="0" err="1" smtClean="0"/>
              <a:t>and</a:t>
            </a:r>
            <a:r>
              <a:rPr lang="pt-BR" sz="2400" i="1" dirty="0" smtClean="0"/>
              <a:t> </a:t>
            </a:r>
            <a:r>
              <a:rPr lang="pt-BR" sz="2400" i="1" dirty="0" err="1" smtClean="0"/>
              <a:t>proper</a:t>
            </a:r>
            <a:r>
              <a:rPr lang="pt-BR" sz="2400" dirty="0" smtClean="0"/>
              <a:t>] para levar a efeito aqueles poderes.’” (REHNQUIST, p. 37</a:t>
            </a:r>
            <a:r>
              <a:rPr lang="pt-BR" sz="2400" dirty="0" smtClean="0"/>
              <a:t>)</a:t>
            </a:r>
          </a:p>
        </p:txBody>
      </p:sp>
    </p:spTree>
    <p:extLst>
      <p:ext uri="{BB962C8B-B14F-4D97-AF65-F5344CB8AC3E}">
        <p14:creationId xmlns:p14="http://schemas.microsoft.com/office/powerpoint/2010/main" val="41943642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a:t>Federalismo moderno</a:t>
            </a:r>
            <a:endParaRPr lang="en-US" dirty="0"/>
          </a:p>
        </p:txBody>
      </p:sp>
      <p:sp>
        <p:nvSpPr>
          <p:cNvPr id="3" name="Content Placeholder 2"/>
          <p:cNvSpPr>
            <a:spLocks noGrp="1"/>
          </p:cNvSpPr>
          <p:nvPr>
            <p:ph idx="1"/>
          </p:nvPr>
        </p:nvSpPr>
        <p:spPr>
          <a:xfrm>
            <a:off x="457200" y="1417638"/>
            <a:ext cx="8229600" cy="5264339"/>
          </a:xfrm>
        </p:spPr>
        <p:txBody>
          <a:bodyPr>
            <a:normAutofit fontScale="92500" lnSpcReduction="20000"/>
          </a:bodyPr>
          <a:lstStyle/>
          <a:p>
            <a:r>
              <a:rPr lang="pt-BR" dirty="0"/>
              <a:t>Federalismo dual </a:t>
            </a:r>
            <a:r>
              <a:rPr lang="pt-BR" dirty="0" smtClean="0"/>
              <a:t>americano: op</a:t>
            </a:r>
            <a:r>
              <a:rPr lang="pt-BR" dirty="0" smtClean="0"/>
              <a:t>ção neutra?</a:t>
            </a:r>
          </a:p>
          <a:p>
            <a:pPr lvl="1"/>
            <a:r>
              <a:rPr lang="pt-BR" dirty="0" err="1" smtClean="0"/>
              <a:t>Dred</a:t>
            </a:r>
            <a:r>
              <a:rPr lang="pt-BR" dirty="0" smtClean="0"/>
              <a:t> Scott </a:t>
            </a:r>
            <a:r>
              <a:rPr lang="pt-BR" i="1" dirty="0" smtClean="0"/>
              <a:t>v. </a:t>
            </a:r>
            <a:r>
              <a:rPr lang="pt-BR" dirty="0" err="1" smtClean="0"/>
              <a:t>Sandford</a:t>
            </a:r>
            <a:r>
              <a:rPr lang="pt-BR" dirty="0" smtClean="0"/>
              <a:t> (1857)</a:t>
            </a:r>
            <a:endParaRPr lang="pt-BR" dirty="0"/>
          </a:p>
          <a:p>
            <a:pPr lvl="1"/>
            <a:r>
              <a:rPr lang="en-US" dirty="0" smtClean="0"/>
              <a:t>Thirteenth Amendment</a:t>
            </a:r>
            <a:endParaRPr lang="en-US" dirty="0"/>
          </a:p>
          <a:p>
            <a:pPr marL="914400" lvl="2" indent="0">
              <a:buNone/>
            </a:pPr>
            <a:r>
              <a:rPr lang="en-US" b="1" dirty="0"/>
              <a:t>Section 1</a:t>
            </a:r>
          </a:p>
          <a:p>
            <a:pPr marL="914400" lvl="2" indent="0">
              <a:buNone/>
            </a:pPr>
            <a:r>
              <a:rPr lang="en-US" dirty="0"/>
              <a:t>Neither slavery nor involuntary servitude, except as a punishment for crime whereof the party shall have been duly convicted, shall exist within the United States, or any place subject to their jurisdiction.</a:t>
            </a:r>
          </a:p>
          <a:p>
            <a:pPr marL="914400" lvl="2" indent="0">
              <a:buNone/>
            </a:pPr>
            <a:r>
              <a:rPr lang="en-US" b="1" dirty="0"/>
              <a:t>Section 2</a:t>
            </a:r>
          </a:p>
          <a:p>
            <a:pPr marL="914400" lvl="2" indent="0">
              <a:buNone/>
            </a:pPr>
            <a:r>
              <a:rPr lang="en-US" dirty="0"/>
              <a:t>Congress shall have power to enforce this article by appropriate legislation</a:t>
            </a:r>
            <a:r>
              <a:rPr lang="en-US" dirty="0" smtClean="0"/>
              <a:t>.</a:t>
            </a:r>
          </a:p>
          <a:p>
            <a:pPr marL="971550" lvl="1" indent="-457200"/>
            <a:r>
              <a:rPr lang="en-US" dirty="0" err="1" smtClean="0"/>
              <a:t>Plessy</a:t>
            </a:r>
            <a:r>
              <a:rPr lang="en-US" dirty="0" smtClean="0"/>
              <a:t> </a:t>
            </a:r>
            <a:r>
              <a:rPr lang="en-US" i="1" dirty="0" smtClean="0"/>
              <a:t>v. </a:t>
            </a:r>
            <a:r>
              <a:rPr lang="en-US" dirty="0" smtClean="0"/>
              <a:t>Ferguson (1896)</a:t>
            </a:r>
          </a:p>
          <a:p>
            <a:pPr marL="971550" lvl="1" indent="-457200"/>
            <a:r>
              <a:rPr lang="en-US" dirty="0" smtClean="0"/>
              <a:t>Brown </a:t>
            </a:r>
            <a:r>
              <a:rPr lang="en-US" i="1" dirty="0" smtClean="0"/>
              <a:t>v. </a:t>
            </a:r>
            <a:r>
              <a:rPr lang="en-US" dirty="0" smtClean="0"/>
              <a:t>Board of Education (1954)</a:t>
            </a:r>
          </a:p>
          <a:p>
            <a:pPr marL="971550" lvl="1" indent="-457200"/>
            <a:r>
              <a:rPr lang="en-US" i="1" dirty="0" smtClean="0"/>
              <a:t>Civil Rights Act </a:t>
            </a:r>
            <a:r>
              <a:rPr lang="en-US" dirty="0" smtClean="0"/>
              <a:t>(1964)</a:t>
            </a:r>
            <a:endParaRPr lang="en-US" dirty="0"/>
          </a:p>
          <a:p>
            <a:pPr lvl="1"/>
            <a:endParaRPr lang="en-US" dirty="0"/>
          </a:p>
        </p:txBody>
      </p:sp>
    </p:spTree>
    <p:extLst>
      <p:ext uri="{BB962C8B-B14F-4D97-AF65-F5344CB8AC3E}">
        <p14:creationId xmlns:p14="http://schemas.microsoft.com/office/powerpoint/2010/main" val="158951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Arco hist</a:t>
            </a:r>
            <a:r>
              <a:rPr lang="pt-BR" b="1" dirty="0" smtClean="0"/>
              <a:t>órico </a:t>
            </a:r>
            <a:r>
              <a:rPr lang="pt-BR" b="1" dirty="0" smtClean="0"/>
              <a:t>da Restaura</a:t>
            </a:r>
            <a:r>
              <a:rPr lang="pt-BR" b="1" dirty="0" smtClean="0"/>
              <a:t>ção</a:t>
            </a:r>
            <a:endParaRPr lang="pt-BR" b="1" dirty="0"/>
          </a:p>
        </p:txBody>
      </p:sp>
      <p:pic>
        <p:nvPicPr>
          <p:cNvPr id="4" name="Content Placeholder 3" descr="Foto - Abraham Lincoln.jpeg"/>
          <p:cNvPicPr>
            <a:picLocks noGrp="1" noChangeAspect="1"/>
          </p:cNvPicPr>
          <p:nvPr>
            <p:ph idx="1"/>
          </p:nvPr>
        </p:nvPicPr>
        <p:blipFill>
          <a:blip r:embed="rId2">
            <a:extLst>
              <a:ext uri="{28A0092B-C50C-407E-A947-70E740481C1C}">
                <a14:useLocalDpi xmlns:a14="http://schemas.microsoft.com/office/drawing/2010/main" val="0"/>
              </a:ext>
            </a:extLst>
          </a:blip>
          <a:srcRect l="-67167" r="-67167"/>
          <a:stretch>
            <a:fillRect/>
          </a:stretch>
        </p:blipFill>
        <p:spPr/>
      </p:pic>
    </p:spTree>
    <p:extLst>
      <p:ext uri="{BB962C8B-B14F-4D97-AF65-F5344CB8AC3E}">
        <p14:creationId xmlns:p14="http://schemas.microsoft.com/office/powerpoint/2010/main" val="254663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a:t>Arco histórico da Restauração</a:t>
            </a:r>
            <a:endParaRPr lang="en-US" dirty="0"/>
          </a:p>
        </p:txBody>
      </p:sp>
      <p:pic>
        <p:nvPicPr>
          <p:cNvPr id="4" name="Content Placeholder 3" descr="Foto - Martin Luther King.jpeg"/>
          <p:cNvPicPr>
            <a:picLocks noGrp="1" noChangeAspect="1"/>
          </p:cNvPicPr>
          <p:nvPr>
            <p:ph idx="1"/>
          </p:nvPr>
        </p:nvPicPr>
        <p:blipFill>
          <a:blip r:embed="rId2">
            <a:extLst>
              <a:ext uri="{28A0092B-C50C-407E-A947-70E740481C1C}">
                <a14:useLocalDpi xmlns:a14="http://schemas.microsoft.com/office/drawing/2010/main" val="0"/>
              </a:ext>
            </a:extLst>
          </a:blip>
          <a:srcRect l="-70766" r="-70766"/>
          <a:stretch>
            <a:fillRect/>
          </a:stretch>
        </p:blipFill>
        <p:spPr/>
      </p:pic>
    </p:spTree>
    <p:extLst>
      <p:ext uri="{BB962C8B-B14F-4D97-AF65-F5344CB8AC3E}">
        <p14:creationId xmlns:p14="http://schemas.microsoft.com/office/powerpoint/2010/main" val="414568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a:t>Federalismo moderno</a:t>
            </a:r>
            <a:endParaRPr lang="en-US" dirty="0"/>
          </a:p>
        </p:txBody>
      </p:sp>
      <p:sp>
        <p:nvSpPr>
          <p:cNvPr id="3" name="Content Placeholder 2"/>
          <p:cNvSpPr>
            <a:spLocks noGrp="1"/>
          </p:cNvSpPr>
          <p:nvPr>
            <p:ph idx="1"/>
          </p:nvPr>
        </p:nvSpPr>
        <p:spPr/>
        <p:txBody>
          <a:bodyPr/>
          <a:lstStyle/>
          <a:p>
            <a:r>
              <a:rPr lang="pt-BR" dirty="0"/>
              <a:t>Federalismo dual canadense (</a:t>
            </a:r>
            <a:r>
              <a:rPr lang="pt-BR" dirty="0" err="1"/>
              <a:t>arts</a:t>
            </a:r>
            <a:r>
              <a:rPr lang="pt-BR" dirty="0"/>
              <a:t>. 91 e 92)</a:t>
            </a:r>
          </a:p>
          <a:p>
            <a:r>
              <a:rPr lang="pt-BR" dirty="0"/>
              <a:t>Federalismo cooperativo alemão (Weimar): adotado pelo constitucionalismo brasileiro em </a:t>
            </a:r>
            <a:r>
              <a:rPr lang="pt-BR" b="1" dirty="0"/>
              <a:t>1934</a:t>
            </a:r>
            <a:r>
              <a:rPr lang="pt-BR" dirty="0"/>
              <a:t>,  recuperado e desenvolvido em </a:t>
            </a:r>
            <a:r>
              <a:rPr lang="pt-BR" b="1" dirty="0"/>
              <a:t>1946</a:t>
            </a:r>
            <a:r>
              <a:rPr lang="pt-BR" dirty="0"/>
              <a:t> e </a:t>
            </a:r>
            <a:r>
              <a:rPr lang="pt-BR" dirty="0" smtClean="0"/>
              <a:t>em </a:t>
            </a:r>
            <a:r>
              <a:rPr lang="pt-BR" b="1" dirty="0" smtClean="0"/>
              <a:t>1988</a:t>
            </a:r>
            <a:endParaRPr lang="pt-BR" b="1" dirty="0"/>
          </a:p>
        </p:txBody>
      </p:sp>
    </p:spTree>
    <p:extLst>
      <p:ext uri="{BB962C8B-B14F-4D97-AF65-F5344CB8AC3E}">
        <p14:creationId xmlns:p14="http://schemas.microsoft.com/office/powerpoint/2010/main" val="3309339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2341</TotalTime>
  <Words>964</Words>
  <Application>Microsoft Macintosh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Federalismo e repartição de competências Os entes federados: autonomia e competências</vt:lpstr>
      <vt:lpstr>MAQUIAVEL, “O príncipe”</vt:lpstr>
      <vt:lpstr>MONTESQUIEU, O espírito das leis…, Livro IX, Cap I</vt:lpstr>
      <vt:lpstr>MONTESQUIEU, O espírito das leis…, Livro IX, Cap I</vt:lpstr>
      <vt:lpstr>Federalismo moderno</vt:lpstr>
      <vt:lpstr>Federalismo moderno</vt:lpstr>
      <vt:lpstr>Arco histórico da Restauração</vt:lpstr>
      <vt:lpstr>Arco histórico da Restauração</vt:lpstr>
      <vt:lpstr>Federalismo moderno</vt:lpstr>
      <vt:lpstr>Antiga vocação federalista brasileira</vt:lpstr>
      <vt:lpstr>Entes federados brasileiros</vt:lpstr>
      <vt:lpstr>Competências na Constituição brasileira de 1988</vt:lpstr>
      <vt:lpstr>Competências na Constituição de 1988</vt:lpstr>
      <vt:lpstr>Competências na Constituição de 1988</vt:lpstr>
      <vt:lpstr>Competências privativas v. exclusivas</vt:lpstr>
      <vt:lpstr>Normas gerais</vt:lpstr>
      <vt:lpstr>Exemplo de norma geral</vt:lpstr>
      <vt:lpstr>Competência residual</vt:lpstr>
      <vt:lpstr>Intervenção federal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“Todos os Estados, todos os domínios que tiveram e que têm império sobre os homens, foram e são repúblicas ou principados.” </dc:title>
  <dc:creator>José Levi Mello do Amaral Júnior</dc:creator>
  <cp:lastModifiedBy>José Levi Mello do Amaral Júnior</cp:lastModifiedBy>
  <cp:revision>35</cp:revision>
  <dcterms:created xsi:type="dcterms:W3CDTF">2021-03-18T10:49:27Z</dcterms:created>
  <dcterms:modified xsi:type="dcterms:W3CDTF">2022-05-19T00:53:21Z</dcterms:modified>
</cp:coreProperties>
</file>