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96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20" r:id="rId13"/>
    <p:sldId id="395" r:id="rId14"/>
    <p:sldId id="421" r:id="rId15"/>
    <p:sldId id="398" r:id="rId16"/>
    <p:sldId id="399" r:id="rId17"/>
    <p:sldId id="400" r:id="rId18"/>
    <p:sldId id="405" r:id="rId19"/>
    <p:sldId id="407" r:id="rId20"/>
    <p:sldId id="406" r:id="rId21"/>
    <p:sldId id="411" r:id="rId22"/>
    <p:sldId id="417" r:id="rId23"/>
    <p:sldId id="418" r:id="rId24"/>
    <p:sldId id="419" r:id="rId25"/>
    <p:sldId id="27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7" y="62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" y="0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77231" y="1549182"/>
            <a:ext cx="11354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</a:p>
          <a:p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ESTRUTURA DO TRABALHO ACADÊMICO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" y="1138688"/>
            <a:ext cx="115687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DA3505-DF37-5ECC-1E33-E7284B911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52" y="1292454"/>
            <a:ext cx="4750163" cy="52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826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ESTRUTURA DO PROJETO DE PESQUISA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" y="1138688"/>
            <a:ext cx="115687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75A1AE1-3880-1076-CBF5-DCC21595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8" y="1515381"/>
            <a:ext cx="10847032" cy="5095419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70C0"/>
              </a:buClr>
            </a:pPr>
            <a:r>
              <a:rPr lang="pt-BR" b="1" dirty="0"/>
              <a:t>Itens obrigatórios:   </a:t>
            </a:r>
          </a:p>
          <a:p>
            <a:pPr>
              <a:buClr>
                <a:srgbClr val="0070C0"/>
              </a:buClr>
            </a:pPr>
            <a:endParaRPr lang="pt-BR" dirty="0"/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pt-BR" dirty="0"/>
              <a:t>Capa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pt-BR" dirty="0"/>
              <a:t>Folha de Rosto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pt-BR" sz="2800" dirty="0"/>
              <a:t>Resumo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pt-BR" sz="2800" dirty="0"/>
              <a:t>Abstract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pt-BR" sz="2800" dirty="0"/>
              <a:t>Sumário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endParaRPr lang="pt-BR" sz="28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dirty="0"/>
              <a:t>1 Introdução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dirty="0"/>
              <a:t>1.1 Objetivos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endParaRPr lang="pt-BR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2 Referencial Teórico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2.1 XXXX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dirty="0"/>
              <a:t>2.2 XXX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endParaRPr lang="pt-BR" sz="28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 Aspectos Metodológicos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3.1 Tipo de Pesquisa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3.2 Perguntas e Hipóteses de Pesquisa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3.3 Protocolo de Pesquisa (pesquisa </a:t>
            </a:r>
            <a:r>
              <a:rPr lang="pt-BR" sz="2800" dirty="0" err="1"/>
              <a:t>Quali</a:t>
            </a:r>
            <a:r>
              <a:rPr lang="pt-BR" sz="2800" dirty="0"/>
              <a:t>) OU Modelo de Pesquisa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3.3.1 Definição de Termos ou </a:t>
            </a:r>
            <a:r>
              <a:rPr lang="pt-BR" sz="2800" dirty="0" smtClean="0"/>
              <a:t>Variáveis</a:t>
            </a:r>
            <a:endParaRPr lang="pt-BR" sz="28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/>
              <a:t>3.4 Coleta de Dados: Métodos e </a:t>
            </a:r>
            <a:r>
              <a:rPr lang="pt-BR" sz="2800" dirty="0" smtClean="0"/>
              <a:t>Instrumento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dirty="0" smtClean="0"/>
              <a:t>3.5 Análise dos Dados</a:t>
            </a:r>
            <a:endParaRPr lang="pt-BR" sz="28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sz="2800" dirty="0" smtClean="0"/>
              <a:t>3.6 </a:t>
            </a:r>
            <a:r>
              <a:rPr lang="pt-BR" sz="2800" dirty="0"/>
              <a:t>Etapas da pesquisa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endParaRPr lang="pt-BR" sz="2800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None/>
            </a:pPr>
            <a:r>
              <a:rPr lang="pt-BR" dirty="0"/>
              <a:t>Referências Bibliográficas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>
              <a:buClr>
                <a:srgbClr val="0070C0"/>
              </a:buClr>
            </a:pPr>
            <a:endParaRPr lang="pt-BR" dirty="0"/>
          </a:p>
          <a:p>
            <a:pPr>
              <a:buClr>
                <a:srgbClr val="0070C0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2136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47444"/>
              </p:ext>
            </p:extLst>
          </p:nvPr>
        </p:nvGraphicFramePr>
        <p:xfrm>
          <a:off x="0" y="14668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668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700671" y="1799286"/>
            <a:ext cx="1079065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 UNIVERSIDADE  DE SÃO PAULO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FACULDADE DE ECONOMIA, ADMINISTRAÇÃO E CONTABILIDADE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DEPARTAMENTO DE ADMINISTRAÇÃO </a:t>
            </a:r>
            <a:r>
              <a:rPr lang="pt-BR" altLang="pt-BR" sz="2400" dirty="0" smtClean="0">
                <a:cs typeface="Arial" panose="020B0604020202020204" pitchFamily="34" charset="0"/>
              </a:rPr>
              <a:t>[fonte </a:t>
            </a:r>
            <a:r>
              <a:rPr lang="pt-BR" altLang="pt-BR" sz="2400" dirty="0">
                <a:cs typeface="Arial" panose="020B0604020202020204" pitchFamily="34" charset="0"/>
              </a:rPr>
              <a:t>12]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NOME DO ALUNO [12]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Título [Letra 12]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Ribeirão Preto [12]</a:t>
            </a:r>
          </a:p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cs typeface="Arial" panose="020B0604020202020204" pitchFamily="34" charset="0"/>
              </a:rPr>
              <a:t>2023 [12]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972377" y="50843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C9BBF8-9BCD-B24D-4CED-D313809570D0}"/>
              </a:ext>
            </a:extLst>
          </p:cNvPr>
          <p:cNvSpPr txBox="1">
            <a:spLocks/>
          </p:cNvSpPr>
          <p:nvPr/>
        </p:nvSpPr>
        <p:spPr>
          <a:xfrm>
            <a:off x="1186692" y="50843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CAPA </a:t>
            </a:r>
          </a:p>
        </p:txBody>
      </p:sp>
    </p:spTree>
    <p:extLst>
      <p:ext uri="{BB962C8B-B14F-4D97-AF65-F5344CB8AC3E}">
        <p14:creationId xmlns:p14="http://schemas.microsoft.com/office/powerpoint/2010/main" val="352265005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18697"/>
              </p:ext>
            </p:extLst>
          </p:nvPr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11931" y="4431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FOLHA DE ROSTO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7" y="1178154"/>
            <a:ext cx="10874829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NOME DO ALUNO [12]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sz="2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sz="2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/>
              <a:t>Título [12]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endParaRPr lang="pt-BR" dirty="0"/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endParaRPr lang="pt-BR" dirty="0"/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Projeto de Pesquisa apresentada à 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Faculdade de Economia, Administração 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e Contabilidade da Universidade de 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São Paulo, para solicitação de bolsa de IC 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em Administração. </a:t>
            </a:r>
          </a:p>
          <a:p>
            <a:pPr lvl="2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dirty="0"/>
              <a:t>Orientador Prof. Dr. </a:t>
            </a:r>
            <a:r>
              <a:rPr lang="pt-BR" dirty="0" smtClean="0"/>
              <a:t>[</a:t>
            </a:r>
            <a:r>
              <a:rPr lang="pt-BR" dirty="0" smtClean="0"/>
              <a:t>fonte</a:t>
            </a:r>
            <a:r>
              <a:rPr lang="pt-BR" dirty="0" smtClean="0"/>
              <a:t> </a:t>
            </a:r>
            <a:r>
              <a:rPr lang="pt-BR" dirty="0"/>
              <a:t>12]</a:t>
            </a:r>
            <a:r>
              <a:rPr lang="pt-BR" b="1" dirty="0"/>
              <a:t> </a:t>
            </a:r>
            <a:endParaRPr lang="pt-BR" sz="2000" b="1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/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dirty="0"/>
              <a:t>Ribeirão Preto [12]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dirty="0" smtClean="0"/>
              <a:t>2023 </a:t>
            </a:r>
            <a:r>
              <a:rPr lang="pt-BR" dirty="0"/>
              <a:t>[12]</a:t>
            </a:r>
          </a:p>
        </p:txBody>
      </p:sp>
    </p:spTree>
    <p:extLst>
      <p:ext uri="{BB962C8B-B14F-4D97-AF65-F5344CB8AC3E}">
        <p14:creationId xmlns:p14="http://schemas.microsoft.com/office/powerpoint/2010/main" val="6911305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11931" y="4431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PÁGINAS SEGUINTES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5" y="1178154"/>
            <a:ext cx="10874829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Ficha Catalográfica (verso da folha de rosto)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Errata*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Folha de Aprovação 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Dedicatória*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Agradecimento (s) 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Epígrafe*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Resumo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Abstract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Listas (tabelas, ilustrações, abreviaturas e siglas, símbolos)*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Sumário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dirty="0">
                <a:solidFill>
                  <a:srgbClr val="0070C0"/>
                </a:solidFill>
              </a:rPr>
              <a:t>(Obs.: Os itens assinalados * são opcionais)</a:t>
            </a:r>
          </a:p>
        </p:txBody>
      </p:sp>
    </p:spTree>
    <p:extLst>
      <p:ext uri="{BB962C8B-B14F-4D97-AF65-F5344CB8AC3E}">
        <p14:creationId xmlns:p14="http://schemas.microsoft.com/office/powerpoint/2010/main" val="223881293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11931" y="4431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 INTRODUÇÃO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40" y="1369723"/>
            <a:ext cx="10874829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Deverá  ser apresentada a justificativa da pesquisa, sua relevância teórica e empírica.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Deverá ser apresentada a PERGUNTA DE PESQUISA.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1.1 Objetivos da Pesquisa: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Deverão ser apresentados o Objetivo Geral e os Objetivos Específicos da pesquisa</a:t>
            </a:r>
          </a:p>
        </p:txBody>
      </p:sp>
    </p:spTree>
    <p:extLst>
      <p:ext uri="{BB962C8B-B14F-4D97-AF65-F5344CB8AC3E}">
        <p14:creationId xmlns:p14="http://schemas.microsoft.com/office/powerpoint/2010/main" val="199077029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86959"/>
              </p:ext>
            </p:extLst>
          </p:nvPr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11931" y="4431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REFERENCIAL TEÓRICO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72" y="1243468"/>
            <a:ext cx="11197381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Deve apresentar pesquisas e discussões realizadas por outros autores sobre o tema que será estudado na sua pesquisa.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Podem servir como base para a construção do referencial teórico: livros, artigos científicos, periódicos, teses, dissertações, dentre outros.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Importante abordar autores clássicos e estudos recentes sobre o tema.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70C0"/>
                </a:solidFill>
              </a:rPr>
              <a:t>Pré-requisitos </a:t>
            </a:r>
            <a:r>
              <a:rPr lang="pt-BR" sz="2800" dirty="0">
                <a:solidFill>
                  <a:srgbClr val="0070C0"/>
                </a:solidFill>
              </a:rPr>
              <a:t>para um bom referencial teórico: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Utilizar fontes de pesquisa confiáveis.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Referenciar devidamente, através das citações, as fontes de pesquisa para evitar plágios.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0941466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133578"/>
              </p:ext>
            </p:extLst>
          </p:nvPr>
        </p:nvGraphicFramePr>
        <p:xfrm>
          <a:off x="-102637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2637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6227" y="56444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ASPECTOS METODOLÓGICOS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9" y="1529361"/>
            <a:ext cx="11197381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3.1 TIPO DE PESQUISA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Quantitativa, Qualitativa,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Exploratória, Descritiva, Causal...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Método a ser utilizado: Levantamento, Estudo de Caso ou </a:t>
            </a:r>
            <a:r>
              <a:rPr lang="pt-BR" sz="2800" dirty="0" err="1" smtClean="0"/>
              <a:t>Multicaso</a:t>
            </a:r>
            <a:r>
              <a:rPr lang="pt-BR" sz="2800" dirty="0"/>
              <a:t>, pesquisa participante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3.2 PERGUNTAS E HIPÓTESES DA PESQUISA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Perguntas: pesquisas </a:t>
            </a:r>
            <a:r>
              <a:rPr lang="pt-BR" sz="2800" dirty="0" err="1"/>
              <a:t>quali</a:t>
            </a:r>
            <a:r>
              <a:rPr lang="pt-BR" sz="2800" dirty="0"/>
              <a:t> e quanti;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Hipóteses de pesquisa: somente para pesquisas quantitativas.</a:t>
            </a:r>
          </a:p>
        </p:txBody>
      </p:sp>
    </p:spTree>
    <p:extLst>
      <p:ext uri="{BB962C8B-B14F-4D97-AF65-F5344CB8AC3E}">
        <p14:creationId xmlns:p14="http://schemas.microsoft.com/office/powerpoint/2010/main" val="40798899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42681"/>
              </p:ext>
            </p:extLst>
          </p:nvPr>
        </p:nvGraphicFramePr>
        <p:xfrm>
          <a:off x="-174172" y="7672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7672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BBE5429-0E7A-C275-9B3B-4513C0A5A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90418"/>
              </p:ext>
            </p:extLst>
          </p:nvPr>
        </p:nvGraphicFramePr>
        <p:xfrm>
          <a:off x="681133" y="3635711"/>
          <a:ext cx="10767918" cy="2934617"/>
        </p:xfrm>
        <a:graphic>
          <a:graphicData uri="http://schemas.openxmlformats.org/drawingml/2006/table">
            <a:tbl>
              <a:tblPr/>
              <a:tblGrid>
                <a:gridCol w="286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Objetivos da Pesquisa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Perguntas a serem formuladas para se chegar aquele objetivo 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Conceitos a serem esclarecidos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Fonte da informação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Identificar fatores que interferem no clima organizacional da empresa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 empresa adota programas de motivação formalizados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Clima Organizacional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Diretor RH</a:t>
                      </a:r>
                    </a:p>
                  </a:txBody>
                  <a:tcPr marL="91432" marR="91432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 empresa faz monitoramento do clima organizacional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 Quando a empresa identifica variações no clima organizacional, qual a primeira ação que ela implementa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CDC3EC2-B391-F2D7-00C6-72AEB7FAAF18}"/>
              </a:ext>
            </a:extLst>
          </p:cNvPr>
          <p:cNvSpPr txBox="1"/>
          <p:nvPr/>
        </p:nvSpPr>
        <p:spPr>
          <a:xfrm>
            <a:off x="595408" y="1377955"/>
            <a:ext cx="105488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3.3 PROTOCOLO DE PESQUISA  OU MODELO DE PESQUISA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</a:rPr>
              <a:t>Protocolo de pesquisa: </a:t>
            </a:r>
            <a:r>
              <a:rPr lang="pt-BR" sz="2600" dirty="0"/>
              <a:t>usado para  pesquisas</a:t>
            </a:r>
            <a:r>
              <a:rPr lang="pt-BR" sz="2600" dirty="0">
                <a:solidFill>
                  <a:srgbClr val="0070C0"/>
                </a:solidFill>
              </a:rPr>
              <a:t> qualitativas</a:t>
            </a:r>
            <a:r>
              <a:rPr lang="pt-BR" sz="2600" dirty="0"/>
              <a:t>.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600" dirty="0"/>
              <a:t>Exemplo de protocolo de pesquisa: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ABB160-FBBA-79CE-83F2-6EF702A94ED8}"/>
              </a:ext>
            </a:extLst>
          </p:cNvPr>
          <p:cNvSpPr txBox="1">
            <a:spLocks/>
          </p:cNvSpPr>
          <p:nvPr/>
        </p:nvSpPr>
        <p:spPr>
          <a:xfrm>
            <a:off x="1776252" y="42156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ASPECTOS METODOLÓGICOS</a:t>
            </a:r>
          </a:p>
        </p:txBody>
      </p:sp>
    </p:spTree>
    <p:extLst>
      <p:ext uri="{BB962C8B-B14F-4D97-AF65-F5344CB8AC3E}">
        <p14:creationId xmlns:p14="http://schemas.microsoft.com/office/powerpoint/2010/main" val="62808969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86676"/>
              </p:ext>
            </p:extLst>
          </p:nvPr>
        </p:nvGraphicFramePr>
        <p:xfrm>
          <a:off x="-174172" y="9331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9331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-778832" y="1218433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 PROTOCOLO DE PESQUISA  OU MODELO DE PESQUISA 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01" y="2067524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</a:rPr>
              <a:t>Modelo de pesquisa: </a:t>
            </a:r>
            <a:r>
              <a:rPr lang="pt-BR" sz="2600" dirty="0"/>
              <a:t>usado para  pesquisas </a:t>
            </a:r>
            <a:r>
              <a:rPr lang="pt-BR" sz="2600" dirty="0">
                <a:solidFill>
                  <a:srgbClr val="0070C0"/>
                </a:solidFill>
              </a:rPr>
              <a:t>quantitativas</a:t>
            </a:r>
            <a:r>
              <a:rPr lang="pt-BR" sz="2600" dirty="0"/>
              <a:t>.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600" dirty="0"/>
              <a:t>O modelo de pesquisa refere-se ao modelo conceitual  utilizado como referência para a realização da pesquisa que reflete o levantamento teórico realizado.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02FEAB5D-9D1C-0A9C-9CEE-8869B555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985" y="3781879"/>
            <a:ext cx="2817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 eaLnBrk="0" hangingPunct="0"/>
            <a:r>
              <a:rPr lang="pt-BR" sz="2000" b="1" dirty="0">
                <a:latin typeface="+mn-lt"/>
              </a:rPr>
              <a:t>Variáveis Dependentes</a:t>
            </a:r>
            <a:r>
              <a:rPr lang="pt-BR" sz="2000" dirty="0">
                <a:latin typeface="+mn-lt"/>
              </a:rPr>
              <a:t> </a:t>
            </a:r>
          </a:p>
          <a:p>
            <a:pPr algn="just" eaLnBrk="0" hangingPunct="0"/>
            <a:endParaRPr lang="pt-BR" sz="2000" dirty="0">
              <a:latin typeface="Times New Roman" charset="0"/>
            </a:endParaRPr>
          </a:p>
          <a:p>
            <a:pPr algn="just" eaLnBrk="0" hangingPunct="0"/>
            <a:endParaRPr lang="pt-BR" sz="2000" dirty="0">
              <a:latin typeface="Times New Roman" charset="0"/>
            </a:endParaRPr>
          </a:p>
          <a:p>
            <a:pPr algn="just" eaLnBrk="0" hangingPunct="0"/>
            <a:endParaRPr lang="pt-BR" sz="2000" dirty="0">
              <a:latin typeface="Times New Roman" charset="0"/>
            </a:endParaRPr>
          </a:p>
          <a:p>
            <a:pPr algn="just" eaLnBrk="0" hangingPunct="0"/>
            <a:endParaRPr lang="pt-BR" sz="2000" dirty="0">
              <a:latin typeface="Times New Roman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57C8E2-5930-9AAF-CC6E-5C684F420DD4}"/>
              </a:ext>
            </a:extLst>
          </p:cNvPr>
          <p:cNvSpPr txBox="1">
            <a:spLocks/>
          </p:cNvSpPr>
          <p:nvPr/>
        </p:nvSpPr>
        <p:spPr>
          <a:xfrm>
            <a:off x="2014377" y="38392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ASPECTOS METODOLÓGICOS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9706E92D-7AF1-8A37-6B3A-09D112F2D87C}"/>
              </a:ext>
            </a:extLst>
          </p:cNvPr>
          <p:cNvGrpSpPr>
            <a:grpSpLocks/>
          </p:cNvGrpSpPr>
          <p:nvPr/>
        </p:nvGrpSpPr>
        <p:grpSpPr bwMode="auto">
          <a:xfrm>
            <a:off x="1654873" y="3793576"/>
            <a:ext cx="6862420" cy="2753947"/>
            <a:chOff x="271" y="1383"/>
            <a:chExt cx="5551" cy="2812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37B45C02-2D9C-B162-FB00-D12BC9CC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1755"/>
              <a:ext cx="1887" cy="1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Char char="-"/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Desempenho  </a:t>
              </a:r>
            </a:p>
            <a:p>
              <a:pPr eaLnBrk="0" hangingPunct="0"/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- Volume de vendas</a:t>
              </a:r>
            </a:p>
            <a:p>
              <a:pPr eaLnBrk="0" hangingPunct="0"/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- Participação Mercado</a:t>
              </a:r>
            </a:p>
            <a:p>
              <a:pPr eaLnBrk="0" hangingPunct="0">
                <a:buFontTx/>
                <a:buChar char="-"/>
              </a:pPr>
              <a:endParaRPr lang="pt-BR" sz="1600" dirty="0">
                <a:latin typeface="Times New Roman" charset="0"/>
              </a:endParaRPr>
            </a:p>
            <a:p>
              <a:pPr eaLnBrk="0" hangingPunct="0">
                <a:buFontTx/>
                <a:buChar char="-"/>
              </a:pPr>
              <a:endParaRPr lang="pt-BR" sz="1600" dirty="0">
                <a:latin typeface="Times New Roman" charset="0"/>
              </a:endParaRP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52B81C8F-253F-6281-5D06-CA674DDE0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751"/>
              <a:ext cx="2013" cy="14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-"/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Características da loja</a:t>
              </a:r>
            </a:p>
            <a:p>
              <a:pPr lvl="1">
                <a:buFontTx/>
                <a:buChar char="-"/>
              </a:pP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Atendimento </a:t>
              </a: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 loja</a:t>
              </a:r>
            </a:p>
            <a:p>
              <a:pPr lvl="1">
                <a:buFontTx/>
                <a:buChar char="-"/>
              </a:pPr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Propaganda</a:t>
              </a:r>
              <a:endPara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0" hangingPunct="0"/>
              <a:endParaRPr lang="pt-BR" sz="1600" dirty="0">
                <a:latin typeface="Times New Roman" charset="0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26F744D8-8A5B-0975-4A3E-6877CA6C9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3234"/>
              <a:ext cx="1887" cy="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Char char="-"/>
              </a:pPr>
              <a:r>
                <a:rPr lang="pt-B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Cidade</a:t>
              </a:r>
              <a:endPara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7429884E-40B7-CAF0-D528-DACE56C64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386"/>
              <a:ext cx="1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B30132FB-14C4-77C3-CA4D-1CD2ED0C3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1" y="2477"/>
              <a:ext cx="0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926E761-CDDB-6EBC-DE76-9D1D431CD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291"/>
              <a:ext cx="190" cy="1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91CE6967-1EC8-697B-35A0-5DCE36F86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" y="1383"/>
              <a:ext cx="314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pt-BR" sz="2000" dirty="0">
                  <a:latin typeface="Times New Roman" charset="0"/>
                </a:rPr>
                <a:t>         </a:t>
              </a:r>
              <a:r>
                <a:rPr lang="pt-BR" sz="2000" b="1" dirty="0">
                  <a:latin typeface="+mn-lt"/>
                </a:rPr>
                <a:t>Variáveis Independentes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C8633AC6-948B-4025-6CF1-C0A95A131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" y="3834"/>
              <a:ext cx="214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pt-BR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Variáveis Intervenientes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14737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5" y="1178154"/>
            <a:ext cx="10874829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Redação: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Objetiva, clara e concisa, como convém a trabalhos de natureza científica, evitando-se frases introdutórias, prolixidade, repetições e descrições supérfluas.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 linguagem e a terminologia utilizada devem estar  corretas e precisas, coerentes quanto ao tempo de verbo adotado e uso do vocabulário técnico padronizado, evitando-se neologismos e estrangeirismos.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57501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83758"/>
              </p:ext>
            </p:extLst>
          </p:nvPr>
        </p:nvGraphicFramePr>
        <p:xfrm>
          <a:off x="-174172" y="-191438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-191438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54452" y="3914192"/>
            <a:ext cx="11548772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3.3.1 Definição de termos ou das variáveis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Deve-se conceituar os  termos e variáveis que possam gerar dúvidas, evitando que haja dissonância no alcance dos objetivos.</a:t>
            </a: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2" y="3333281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C9BB-C02F-52AA-9D8B-F04FD836F0CE}"/>
              </a:ext>
            </a:extLst>
          </p:cNvPr>
          <p:cNvSpPr txBox="1">
            <a:spLocks/>
          </p:cNvSpPr>
          <p:nvPr/>
        </p:nvSpPr>
        <p:spPr>
          <a:xfrm>
            <a:off x="1576227" y="56444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ASPECTOS METODOLÓGICOS</a:t>
            </a:r>
          </a:p>
        </p:txBody>
      </p:sp>
    </p:spTree>
    <p:extLst>
      <p:ext uri="{BB962C8B-B14F-4D97-AF65-F5344CB8AC3E}">
        <p14:creationId xmlns:p14="http://schemas.microsoft.com/office/powerpoint/2010/main" val="287947760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608" y="7672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608" y="7672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35" y="1487711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 smtClean="0"/>
              <a:t>3.4 </a:t>
            </a:r>
            <a:r>
              <a:rPr lang="pt-BR" sz="2800" b="1" dirty="0"/>
              <a:t>COLETA DE DADOS: MÉTODO E INSTRUMENTO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3.4.1 Plano amostral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3.4.2 </a:t>
            </a:r>
            <a:r>
              <a:rPr lang="pt-BR" sz="2800" dirty="0"/>
              <a:t>Tipos de dados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dados primários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dados secundários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3.4.3 Técnicas </a:t>
            </a:r>
            <a:r>
              <a:rPr lang="pt-BR" sz="2800" dirty="0"/>
              <a:t>de coleta e análise de dados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3.4.4 </a:t>
            </a:r>
            <a:r>
              <a:rPr lang="pt-BR" sz="2800" dirty="0"/>
              <a:t>Instrumento de Coleta de Dados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Questionário: pesquisas quanti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Roteiro de entrevista: pesquisas </a:t>
            </a:r>
            <a:r>
              <a:rPr lang="pt-BR" sz="2800" dirty="0" err="1" smtClean="0"/>
              <a:t>quali</a:t>
            </a:r>
            <a:endParaRPr lang="pt-BR" sz="2800" dirty="0" smtClean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 smtClean="0"/>
              <a:t>3.5 ANÁLISE DOS DADOS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 smtClean="0"/>
              <a:t>3.6 ETAPAS DA PESQUISA</a:t>
            </a:r>
            <a:endParaRPr lang="pt-BR" sz="2800" b="1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Cronograma </a:t>
            </a:r>
            <a:r>
              <a:rPr lang="pt-BR" sz="2800" dirty="0"/>
              <a:t>contendo as atividades e prazos 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263BB-A111-5BAB-3006-81EE71ADD874}"/>
              </a:ext>
            </a:extLst>
          </p:cNvPr>
          <p:cNvSpPr txBox="1">
            <a:spLocks/>
          </p:cNvSpPr>
          <p:nvPr/>
        </p:nvSpPr>
        <p:spPr>
          <a:xfrm>
            <a:off x="1576227" y="56444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ASPECTOS METODOLÓGICOS</a:t>
            </a:r>
          </a:p>
        </p:txBody>
      </p:sp>
    </p:spTree>
    <p:extLst>
      <p:ext uri="{BB962C8B-B14F-4D97-AF65-F5344CB8AC3E}">
        <p14:creationId xmlns:p14="http://schemas.microsoft.com/office/powerpoint/2010/main" val="339513726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77267"/>
              </p:ext>
            </p:extLst>
          </p:nvPr>
        </p:nvGraphicFramePr>
        <p:xfrm>
          <a:off x="-108857" y="-95719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857" y="-95719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498847" y="65087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APRESENTAÇÃO E ANÁLISE DOS RESULTADOS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3" y="2132481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Resultados são escritos somente depois que o projeto </a:t>
            </a:r>
            <a:r>
              <a:rPr lang="pt-BR" sz="2800" dirty="0" smtClean="0"/>
              <a:t>é </a:t>
            </a:r>
            <a:r>
              <a:rPr lang="pt-BR" sz="2800" dirty="0"/>
              <a:t>realizado.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133099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3543" y="-191438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543" y="-191438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971999" y="716189"/>
            <a:ext cx="10292119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CONSIDERAÇÕES FINAIS E  CONTRIBUIÇÕES DA PESQUISA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3" y="1781517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Apresentação </a:t>
            </a:r>
            <a:r>
              <a:rPr lang="pt-BR" sz="2800" dirty="0"/>
              <a:t>das </a:t>
            </a:r>
            <a:r>
              <a:rPr lang="pt-BR" sz="2800" b="1" dirty="0"/>
              <a:t>conclusões</a:t>
            </a:r>
            <a:r>
              <a:rPr lang="pt-BR" sz="2800" dirty="0"/>
              <a:t>, </a:t>
            </a:r>
            <a:r>
              <a:rPr lang="pt-BR" sz="2800" b="1" dirty="0"/>
              <a:t>recomendações</a:t>
            </a:r>
            <a:r>
              <a:rPr lang="pt-BR" sz="2800" dirty="0"/>
              <a:t> para estudos </a:t>
            </a:r>
            <a:r>
              <a:rPr lang="pt-BR" sz="2800" dirty="0" smtClean="0"/>
              <a:t>futuros e </a:t>
            </a:r>
            <a:r>
              <a:rPr lang="pt-BR" sz="2800" b="1" dirty="0" smtClean="0"/>
              <a:t>limitações </a:t>
            </a:r>
            <a:r>
              <a:rPr lang="pt-BR" sz="2800" dirty="0" smtClean="0"/>
              <a:t>da pesquisa. </a:t>
            </a: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Síntese das respostas </a:t>
            </a:r>
            <a:r>
              <a:rPr lang="pt-BR" sz="2800" dirty="0" smtClean="0"/>
              <a:t>às </a:t>
            </a:r>
            <a:r>
              <a:rPr lang="pt-BR" sz="2800" dirty="0"/>
              <a:t>perguntas de pesquisa OU as hipóteses da pesquisa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2626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615"/>
              </p:ext>
            </p:extLst>
          </p:nvPr>
        </p:nvGraphicFramePr>
        <p:xfrm>
          <a:off x="0" y="-191438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91438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317233" y="30797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REFERÊNCIAS BIBLIOGRÁFICAS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3" y="1781517"/>
            <a:ext cx="116830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(Seguir ABNT ou documento “Diretrizes e Normas para apresentação de dissertações e teses da USP)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ANEXO </a:t>
            </a:r>
            <a:r>
              <a:rPr lang="pt-BR" sz="2800" dirty="0" smtClean="0"/>
              <a:t>I (não elaborado pelo(a) autor(a))</a:t>
            </a: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ANEXO </a:t>
            </a:r>
            <a:r>
              <a:rPr lang="pt-BR" sz="2800" dirty="0"/>
              <a:t>II (não elaborado pelo(a) autor(a</a:t>
            </a:r>
            <a:r>
              <a:rPr lang="pt-BR" sz="2800" dirty="0" smtClean="0"/>
              <a:t>))</a:t>
            </a: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APENDICE </a:t>
            </a:r>
            <a:r>
              <a:rPr lang="pt-BR" sz="2800" dirty="0" smtClean="0"/>
              <a:t>I (elaborado pelo(a) autor(a))</a:t>
            </a:r>
          </a:p>
          <a:p>
            <a:pPr marL="457200" indent="-4572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064186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5" y="1178154"/>
            <a:ext cx="11197381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Os textos devem ser apresentados em papel branco ou reciclado, formato A4 (21 cm x 29,7 cm), digitados na cor preta. Outras cores são permitidas para as ilustrações.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Elementos </a:t>
            </a:r>
            <a:r>
              <a:rPr lang="pt-BR" sz="2800" b="1" dirty="0" err="1">
                <a:solidFill>
                  <a:srgbClr val="0070C0"/>
                </a:solidFill>
              </a:rPr>
              <a:t>pré</a:t>
            </a:r>
            <a:r>
              <a:rPr lang="pt-BR" sz="2800" b="1" dirty="0">
                <a:solidFill>
                  <a:srgbClr val="0070C0"/>
                </a:solidFill>
              </a:rPr>
              <a:t>-textuais: </a:t>
            </a:r>
            <a:r>
              <a:rPr lang="pt-BR" sz="2800" dirty="0"/>
              <a:t> iniciar no anverso da folha, com exceção da ficha catalográfica que deve vir no verso da folha de rosto.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Elementos textuais e </a:t>
            </a:r>
            <a:r>
              <a:rPr lang="pt-BR" sz="2800" b="1" dirty="0" smtClean="0">
                <a:solidFill>
                  <a:srgbClr val="0070C0"/>
                </a:solidFill>
              </a:rPr>
              <a:t>pós-textuais</a:t>
            </a:r>
            <a:r>
              <a:rPr lang="pt-BR" sz="2800" b="1" dirty="0">
                <a:solidFill>
                  <a:srgbClr val="0070C0"/>
                </a:solidFill>
              </a:rPr>
              <a:t>:</a:t>
            </a:r>
            <a:r>
              <a:rPr lang="pt-BR" sz="2800" dirty="0"/>
              <a:t> sugere-se que sejam digitados no anverso e verso das folhas.</a:t>
            </a:r>
          </a:p>
        </p:txBody>
      </p:sp>
    </p:spTree>
    <p:extLst>
      <p:ext uri="{BB962C8B-B14F-4D97-AF65-F5344CB8AC3E}">
        <p14:creationId xmlns:p14="http://schemas.microsoft.com/office/powerpoint/2010/main" val="9393736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5" y="1178154"/>
            <a:ext cx="11197381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Fonte:  </a:t>
            </a:r>
            <a:r>
              <a:rPr lang="pt-BR" sz="2800" dirty="0"/>
              <a:t>tamanho 12 para o texto e tamanho menor (fonte 10 ou 11) para citações de mais de três linhas, notas de rodapé, paginação, ficha catalográfica, legendas e fontes das ilustrações e das tabelas.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Citações</a:t>
            </a:r>
            <a:r>
              <a:rPr lang="pt-BR" sz="2800" dirty="0"/>
              <a:t> de mais de três linhas, a norma nova RECOMENDA o recuo de 4 cm da margem esquerda.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Margens:</a:t>
            </a:r>
            <a:r>
              <a:rPr lang="pt-BR" sz="2800" b="1" dirty="0"/>
              <a:t> </a:t>
            </a: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 smtClean="0"/>
              <a:t>esquerda </a:t>
            </a:r>
            <a:r>
              <a:rPr lang="pt-BR" sz="2800" dirty="0"/>
              <a:t>e superior de 3 cm; direita e inferior de 2 </a:t>
            </a:r>
            <a:r>
              <a:rPr lang="pt-BR" sz="2800" dirty="0" smtClean="0"/>
              <a:t>cm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532618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7964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7964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85" y="1178154"/>
            <a:ext cx="11197381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Espaçamento:  </a:t>
            </a:r>
            <a:r>
              <a:rPr lang="pt-BR" sz="2800" dirty="0"/>
              <a:t>espaço 1,5 cm entre linhas em todo o texto.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Exceções que devem utilizar espaço simples: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 citações de mais de três linhas, notas de rodapé, referências, legendas e fontes das ilustrações e das tabelas, ficha catalográfica, natureza (tipo do trabalho, objetivo, nome da instituição a que é submetido e a área de concentração).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800" dirty="0"/>
              <a:t>Referências.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249927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38404"/>
              </p:ext>
            </p:extLst>
          </p:nvPr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3" y="1112839"/>
            <a:ext cx="1146615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Paginação: </a:t>
            </a:r>
            <a:r>
              <a:rPr lang="pt-BR" sz="2800" dirty="0"/>
              <a:t>todas as folhas do trabalho, a partir da folha de rosto, devem ser contadas sequencialmente.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As folhas </a:t>
            </a:r>
            <a:r>
              <a:rPr lang="pt-BR" sz="2800" dirty="0" err="1"/>
              <a:t>pré</a:t>
            </a:r>
            <a:r>
              <a:rPr lang="pt-BR" sz="2800" dirty="0"/>
              <a:t>-textuais, embora contadas, não são numeradas.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Inserir  numeração a partir da primeira folha da parte textual (Introdução).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Havendo apêndice(s) e anexo(s), as folhas dos mesmos devem ser numeradas de maneira contínua e a paginação deve dar seguimento à do texto principal.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637225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13382"/>
              </p:ext>
            </p:extLst>
          </p:nvPr>
        </p:nvGraphicFramePr>
        <p:xfrm>
          <a:off x="-174172" y="6936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6936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" y="828445"/>
            <a:ext cx="1169942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70C0"/>
                </a:solidFill>
              </a:rPr>
              <a:t>Numeração progressiva das seções: </a:t>
            </a:r>
            <a:r>
              <a:rPr lang="pt-BR" sz="2400" dirty="0"/>
              <a:t>as seções e subseções de um trabalho acadêmico (dissertação, tese, TCC ou projeto) são numeradas com algarismos arábicos, em uma sequência lógica.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/>
                </a:solidFill>
              </a:rPr>
              <a:t>Títulos das seções primárias</a:t>
            </a:r>
            <a:r>
              <a:rPr lang="pt-BR" sz="2400" dirty="0">
                <a:solidFill>
                  <a:schemeClr val="accent1"/>
                </a:solidFill>
              </a:rPr>
              <a:t>:</a:t>
            </a:r>
            <a:r>
              <a:rPr lang="pt-BR" sz="2400" dirty="0"/>
              <a:t> iniciam-se em folha distinta e devem ser destacados de forma hierárquica, utilizando-se os recursos gráficos de: maiúscula, negrito, itálico ou sublinhado.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/>
                </a:solidFill>
              </a:rPr>
              <a:t>Títulos sem indicativo numérico </a:t>
            </a:r>
            <a:r>
              <a:rPr lang="pt-BR" sz="2400" dirty="0"/>
              <a:t>(errata, agradecimentos, lista de ilustrações, lista de tabelas, lista de abreviaturas e siglas, lista de símbolos, resumos, sumário, referências, glossário, apêndice(s), anexo(s) e índice(</a:t>
            </a:r>
            <a:r>
              <a:rPr lang="pt-BR" sz="2400" b="1" dirty="0"/>
              <a:t>s</a:t>
            </a:r>
            <a:r>
              <a:rPr lang="pt-BR" sz="2400" dirty="0"/>
              <a:t>)): devem ser centralizados e não numerados.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 Usar mesmo destaque tipográfico das seções primárias.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 O mesmo destaque utilizado no texto deverá ser repetido no Sumário.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11659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" y="1138688"/>
            <a:ext cx="1127021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70C0"/>
                </a:solidFill>
              </a:rPr>
              <a:t>Ilustrações: </a:t>
            </a:r>
            <a:r>
              <a:rPr lang="pt-BR" sz="2400" dirty="0"/>
              <a:t>compreendem desenhos, esquemas, fluxogramas, fotografias, gráficos, mapas, organogramas, plantas, quadros, retratos e outros.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Identificação: inserir na parte superior, precedida da palavra designativa, seguida de seu número de ordem de ocorrência no texto e do respectivo título.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Após a ilustração indicar a fonte consultada, legenda, notas e outras informações necessárias à sua compreensão (se houver), com fonte menor que a do texto.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2DCB73-7187-9692-D686-0A0629A67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349" y="4432041"/>
            <a:ext cx="5201518" cy="21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172" y="0"/>
          <a:ext cx="12540343" cy="70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4172" y="0"/>
                        <a:ext cx="12540343" cy="70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05845" y="55744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INSTRUÇÕES GERAIS DE APRESENTAÇÃO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B3663-289A-D30E-6CA7-D5C64DBA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" y="1138688"/>
            <a:ext cx="11568794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800" dirty="0"/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r>
              <a:rPr lang="pt-BR" sz="2800" b="1" dirty="0"/>
              <a:t>Apresentação Gráfica: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</a:pPr>
            <a:endParaRPr lang="pt-BR" sz="2800" b="1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70C0"/>
                </a:solidFill>
              </a:rPr>
              <a:t>Tabelas: </a:t>
            </a:r>
            <a:r>
              <a:rPr lang="pt-BR" sz="2400" dirty="0"/>
              <a:t>forma não discursiva de apresentar informações das quais o dado numérico se destaca como informação central.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301C15-FDDE-A81C-6AE6-1B8982F6B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49" t="6502" r="11755" b="10059"/>
          <a:stretch/>
        </p:blipFill>
        <p:spPr>
          <a:xfrm>
            <a:off x="2449868" y="3429000"/>
            <a:ext cx="7063273" cy="31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024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1432</Words>
  <Application>Microsoft Office PowerPoint</Application>
  <PresentationFormat>Widescreen</PresentationFormat>
  <Paragraphs>252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422</cp:revision>
  <dcterms:created xsi:type="dcterms:W3CDTF">2018-01-25T22:05:53Z</dcterms:created>
  <dcterms:modified xsi:type="dcterms:W3CDTF">2023-08-21T12:24:43Z</dcterms:modified>
</cp:coreProperties>
</file>