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5">
  <p:sldMasterIdLst>
    <p:sldMasterId id="2147483657" r:id="rId1"/>
  </p:sldMasterIdLst>
  <p:notesMasterIdLst>
    <p:notesMasterId r:id="rId41"/>
  </p:notesMasterIdLst>
  <p:sldIdLst>
    <p:sldId id="1415" r:id="rId2"/>
    <p:sldId id="1327" r:id="rId3"/>
    <p:sldId id="1328" r:id="rId4"/>
    <p:sldId id="1330" r:id="rId5"/>
    <p:sldId id="1395" r:id="rId6"/>
    <p:sldId id="1396" r:id="rId7"/>
    <p:sldId id="1397" r:id="rId8"/>
    <p:sldId id="1398" r:id="rId9"/>
    <p:sldId id="1399" r:id="rId10"/>
    <p:sldId id="1400" r:id="rId11"/>
    <p:sldId id="1331" r:id="rId12"/>
    <p:sldId id="1332" r:id="rId13"/>
    <p:sldId id="1334" r:id="rId14"/>
    <p:sldId id="1401" r:id="rId15"/>
    <p:sldId id="1402" r:id="rId16"/>
    <p:sldId id="1403" r:id="rId17"/>
    <p:sldId id="1345" r:id="rId18"/>
    <p:sldId id="1347" r:id="rId19"/>
    <p:sldId id="1351" r:id="rId20"/>
    <p:sldId id="1367" r:id="rId21"/>
    <p:sldId id="1368" r:id="rId22"/>
    <p:sldId id="1369" r:id="rId23"/>
    <p:sldId id="1371" r:id="rId24"/>
    <p:sldId id="1393" r:id="rId25"/>
    <p:sldId id="1394" r:id="rId26"/>
    <p:sldId id="1405" r:id="rId27"/>
    <p:sldId id="1406" r:id="rId28"/>
    <p:sldId id="1408" r:id="rId29"/>
    <p:sldId id="1409" r:id="rId30"/>
    <p:sldId id="1410" r:id="rId31"/>
    <p:sldId id="1411" r:id="rId32"/>
    <p:sldId id="1412" r:id="rId33"/>
    <p:sldId id="1413" r:id="rId34"/>
    <p:sldId id="1414" r:id="rId35"/>
    <p:sldId id="1391" r:id="rId36"/>
    <p:sldId id="1392" r:id="rId37"/>
    <p:sldId id="1404" r:id="rId38"/>
    <p:sldId id="1416" r:id="rId39"/>
    <p:sldId id="1381" r:id="rId40"/>
  </p:sldIdLst>
  <p:sldSz cx="10287000" cy="6858000" type="35mm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0000"/>
    <a:srgbClr val="0066FF"/>
    <a:srgbClr val="66FF33"/>
    <a:srgbClr val="FF3300"/>
    <a:srgbClr val="FFFF00"/>
    <a:srgbClr val="996633"/>
    <a:srgbClr val="66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3" autoAdjust="0"/>
    <p:restoredTop sz="94316" autoAdjust="0"/>
  </p:normalViewPr>
  <p:slideViewPr>
    <p:cSldViewPr>
      <p:cViewPr varScale="1">
        <p:scale>
          <a:sx n="109" d="100"/>
          <a:sy n="109" d="100"/>
        </p:scale>
        <p:origin x="3102" y="7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97330943791766"/>
          <c:y val="5.0925925925925923E-2"/>
          <c:w val="0.79649387510406133"/>
          <c:h val="0.7357713619130942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9793264"/>
        <c:axId val="489793592"/>
      </c:lineChart>
      <c:catAx>
        <c:axId val="48979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9793592"/>
        <c:crosses val="autoZero"/>
        <c:auto val="1"/>
        <c:lblAlgn val="ctr"/>
        <c:lblOffset val="100"/>
        <c:noMultiLvlLbl val="0"/>
      </c:catAx>
      <c:valAx>
        <c:axId val="489793592"/>
        <c:scaling>
          <c:orientation val="minMax"/>
          <c:max val="4000"/>
        </c:scaling>
        <c:delete val="1"/>
        <c:axPos val="l"/>
        <c:numFmt formatCode="General" sourceLinked="1"/>
        <c:majorTickMark val="none"/>
        <c:minorTickMark val="none"/>
        <c:tickLblPos val="nextTo"/>
        <c:crossAx val="48979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555706272572053"/>
          <c:y val="0.52372630504520268"/>
          <c:w val="0.2518444888654095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P1 Arenoso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Planilha1!$B$2:$B$7</c:f>
              <c:strCache>
                <c:ptCount val="6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B7</c:v>
                </c:pt>
              </c:strCache>
            </c:strRef>
          </c:cat>
          <c:val>
            <c:numRef>
              <c:f>Planilha1!$D$2:$D$7</c:f>
              <c:numCache>
                <c:formatCode>General</c:formatCode>
                <c:ptCount val="6"/>
                <c:pt idx="0">
                  <c:v>695</c:v>
                </c:pt>
                <c:pt idx="1">
                  <c:v>1218</c:v>
                </c:pt>
                <c:pt idx="2">
                  <c:v>1690</c:v>
                </c:pt>
                <c:pt idx="3">
                  <c:v>2600</c:v>
                </c:pt>
                <c:pt idx="4">
                  <c:v>3451</c:v>
                </c:pt>
                <c:pt idx="5">
                  <c:v>2974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4-4D46-8AED-0629335629C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89793264"/>
        <c:axId val="489793592"/>
      </c:lineChart>
      <c:catAx>
        <c:axId val="48979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9793592"/>
        <c:crosses val="autoZero"/>
        <c:auto val="1"/>
        <c:lblAlgn val="ctr"/>
        <c:lblOffset val="100"/>
        <c:noMultiLvlLbl val="0"/>
      </c:catAx>
      <c:valAx>
        <c:axId val="489793592"/>
        <c:scaling>
          <c:orientation val="minMax"/>
          <c:max val="40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Fator de reflectancia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crossAx val="48979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A415B36-633B-4CD2-B591-57EB556EC4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678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415B36-633B-4CD2-B591-57EB556EC464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62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4300"/>
            <a:ext cx="10285413" cy="6742113"/>
            <a:chOff x="0" y="72"/>
            <a:chExt cx="5759" cy="424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2112"/>
              <a:ext cx="5759" cy="2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72"/>
              <a:ext cx="5759" cy="2040"/>
              <a:chOff x="0" y="72"/>
              <a:chExt cx="5759" cy="2040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hidden">
              <a:xfrm>
                <a:off x="0" y="1872"/>
                <a:ext cx="5759" cy="24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2289" y="72"/>
                <a:ext cx="1440" cy="1984"/>
                <a:chOff x="2289" y="72"/>
                <a:chExt cx="1440" cy="1984"/>
              </a:xfrm>
            </p:grpSpPr>
            <p:sp>
              <p:nvSpPr>
                <p:cNvPr id="29" name="Freeform 7"/>
                <p:cNvSpPr>
                  <a:spLocks/>
                </p:cNvSpPr>
                <p:nvPr/>
              </p:nvSpPr>
              <p:spPr bwMode="ltGray">
                <a:xfrm>
                  <a:off x="2289" y="127"/>
                  <a:ext cx="1440" cy="1770"/>
                </a:xfrm>
                <a:custGeom>
                  <a:avLst/>
                  <a:gdLst/>
                  <a:ahLst/>
                  <a:cxnLst>
                    <a:cxn ang="0">
                      <a:pos x="901" y="33"/>
                    </a:cxn>
                    <a:cxn ang="0">
                      <a:pos x="1066" y="129"/>
                    </a:cxn>
                    <a:cxn ang="0">
                      <a:pos x="1207" y="256"/>
                    </a:cxn>
                    <a:cxn ang="0">
                      <a:pos x="1316" y="410"/>
                    </a:cxn>
                    <a:cxn ang="0">
                      <a:pos x="1394" y="581"/>
                    </a:cxn>
                    <a:cxn ang="0">
                      <a:pos x="1435" y="766"/>
                    </a:cxn>
                    <a:cxn ang="0">
                      <a:pos x="1435" y="958"/>
                    </a:cxn>
                    <a:cxn ang="0">
                      <a:pos x="1394" y="1143"/>
                    </a:cxn>
                    <a:cxn ang="0">
                      <a:pos x="1316" y="1314"/>
                    </a:cxn>
                    <a:cxn ang="0">
                      <a:pos x="1207" y="1468"/>
                    </a:cxn>
                    <a:cxn ang="0">
                      <a:pos x="1066" y="1597"/>
                    </a:cxn>
                    <a:cxn ang="0">
                      <a:pos x="901" y="1691"/>
                    </a:cxn>
                    <a:cxn ang="0">
                      <a:pos x="721" y="1749"/>
                    </a:cxn>
                    <a:cxn ang="0">
                      <a:pos x="533" y="1769"/>
                    </a:cxn>
                    <a:cxn ang="0">
                      <a:pos x="344" y="1749"/>
                    </a:cxn>
                    <a:cxn ang="0">
                      <a:pos x="165" y="1691"/>
                    </a:cxn>
                    <a:cxn ang="0">
                      <a:pos x="0" y="1597"/>
                    </a:cxn>
                    <a:cxn ang="0">
                      <a:pos x="125" y="1571"/>
                    </a:cxn>
                    <a:cxn ang="0">
                      <a:pos x="281" y="1640"/>
                    </a:cxn>
                    <a:cxn ang="0">
                      <a:pos x="446" y="1675"/>
                    </a:cxn>
                    <a:cxn ang="0">
                      <a:pos x="618" y="1675"/>
                    </a:cxn>
                    <a:cxn ang="0">
                      <a:pos x="785" y="1640"/>
                    </a:cxn>
                    <a:cxn ang="0">
                      <a:pos x="941" y="1571"/>
                    </a:cxn>
                    <a:cxn ang="0">
                      <a:pos x="1080" y="1470"/>
                    </a:cxn>
                    <a:cxn ang="0">
                      <a:pos x="1194" y="1343"/>
                    </a:cxn>
                    <a:cxn ang="0">
                      <a:pos x="1281" y="1194"/>
                    </a:cxn>
                    <a:cxn ang="0">
                      <a:pos x="1332" y="1032"/>
                    </a:cxn>
                    <a:cxn ang="0">
                      <a:pos x="1350" y="862"/>
                    </a:cxn>
                    <a:cxn ang="0">
                      <a:pos x="1332" y="691"/>
                    </a:cxn>
                    <a:cxn ang="0">
                      <a:pos x="1281" y="530"/>
                    </a:cxn>
                    <a:cxn ang="0">
                      <a:pos x="1194" y="381"/>
                    </a:cxn>
                    <a:cxn ang="0">
                      <a:pos x="1080" y="254"/>
                    </a:cxn>
                    <a:cxn ang="0">
                      <a:pos x="941" y="154"/>
                    </a:cxn>
                    <a:cxn ang="0">
                      <a:pos x="785" y="85"/>
                    </a:cxn>
                    <a:cxn ang="0">
                      <a:pos x="812" y="0"/>
                    </a:cxn>
                  </a:cxnLst>
                  <a:rect l="0" t="0" r="r" b="b"/>
                  <a:pathLst>
                    <a:path w="1440" h="1770">
                      <a:moveTo>
                        <a:pt x="812" y="0"/>
                      </a:moveTo>
                      <a:lnTo>
                        <a:pt x="901" y="33"/>
                      </a:lnTo>
                      <a:lnTo>
                        <a:pt x="986" y="78"/>
                      </a:lnTo>
                      <a:lnTo>
                        <a:pt x="1066" y="129"/>
                      </a:lnTo>
                      <a:lnTo>
                        <a:pt x="1140" y="187"/>
                      </a:lnTo>
                      <a:lnTo>
                        <a:pt x="1207" y="256"/>
                      </a:lnTo>
                      <a:lnTo>
                        <a:pt x="1265" y="330"/>
                      </a:lnTo>
                      <a:lnTo>
                        <a:pt x="1316" y="410"/>
                      </a:lnTo>
                      <a:lnTo>
                        <a:pt x="1361" y="492"/>
                      </a:lnTo>
                      <a:lnTo>
                        <a:pt x="1394" y="581"/>
                      </a:lnTo>
                      <a:lnTo>
                        <a:pt x="1419" y="673"/>
                      </a:lnTo>
                      <a:lnTo>
                        <a:pt x="1435" y="766"/>
                      </a:lnTo>
                      <a:lnTo>
                        <a:pt x="1439" y="862"/>
                      </a:lnTo>
                      <a:lnTo>
                        <a:pt x="1435" y="958"/>
                      </a:lnTo>
                      <a:lnTo>
                        <a:pt x="1419" y="1052"/>
                      </a:lnTo>
                      <a:lnTo>
                        <a:pt x="1394" y="1143"/>
                      </a:lnTo>
                      <a:lnTo>
                        <a:pt x="1361" y="1230"/>
                      </a:lnTo>
                      <a:lnTo>
                        <a:pt x="1316" y="1314"/>
                      </a:lnTo>
                      <a:lnTo>
                        <a:pt x="1265" y="1395"/>
                      </a:lnTo>
                      <a:lnTo>
                        <a:pt x="1207" y="1468"/>
                      </a:lnTo>
                      <a:lnTo>
                        <a:pt x="1140" y="1537"/>
                      </a:lnTo>
                      <a:lnTo>
                        <a:pt x="1066" y="1597"/>
                      </a:lnTo>
                      <a:lnTo>
                        <a:pt x="986" y="1646"/>
                      </a:lnTo>
                      <a:lnTo>
                        <a:pt x="901" y="1691"/>
                      </a:lnTo>
                      <a:lnTo>
                        <a:pt x="812" y="1724"/>
                      </a:lnTo>
                      <a:lnTo>
                        <a:pt x="721" y="1749"/>
                      </a:lnTo>
                      <a:lnTo>
                        <a:pt x="627" y="1765"/>
                      </a:lnTo>
                      <a:lnTo>
                        <a:pt x="533" y="1769"/>
                      </a:lnTo>
                      <a:lnTo>
                        <a:pt x="437" y="1765"/>
                      </a:lnTo>
                      <a:lnTo>
                        <a:pt x="344" y="1749"/>
                      </a:lnTo>
                      <a:lnTo>
                        <a:pt x="252" y="1724"/>
                      </a:lnTo>
                      <a:lnTo>
                        <a:pt x="165" y="1691"/>
                      </a:lnTo>
                      <a:lnTo>
                        <a:pt x="80" y="1646"/>
                      </a:lnTo>
                      <a:lnTo>
                        <a:pt x="0" y="1597"/>
                      </a:lnTo>
                      <a:lnTo>
                        <a:pt x="51" y="1524"/>
                      </a:lnTo>
                      <a:lnTo>
                        <a:pt x="125" y="1571"/>
                      </a:lnTo>
                      <a:lnTo>
                        <a:pt x="201" y="1609"/>
                      </a:lnTo>
                      <a:lnTo>
                        <a:pt x="281" y="1640"/>
                      </a:lnTo>
                      <a:lnTo>
                        <a:pt x="364" y="1662"/>
                      </a:lnTo>
                      <a:lnTo>
                        <a:pt x="446" y="1675"/>
                      </a:lnTo>
                      <a:lnTo>
                        <a:pt x="533" y="1680"/>
                      </a:lnTo>
                      <a:lnTo>
                        <a:pt x="618" y="1675"/>
                      </a:lnTo>
                      <a:lnTo>
                        <a:pt x="703" y="1662"/>
                      </a:lnTo>
                      <a:lnTo>
                        <a:pt x="785" y="1640"/>
                      </a:lnTo>
                      <a:lnTo>
                        <a:pt x="866" y="1609"/>
                      </a:lnTo>
                      <a:lnTo>
                        <a:pt x="941" y="1571"/>
                      </a:lnTo>
                      <a:lnTo>
                        <a:pt x="1013" y="1524"/>
                      </a:lnTo>
                      <a:lnTo>
                        <a:pt x="1080" y="1470"/>
                      </a:lnTo>
                      <a:lnTo>
                        <a:pt x="1140" y="1410"/>
                      </a:lnTo>
                      <a:lnTo>
                        <a:pt x="1194" y="1343"/>
                      </a:lnTo>
                      <a:lnTo>
                        <a:pt x="1240" y="1270"/>
                      </a:lnTo>
                      <a:lnTo>
                        <a:pt x="1281" y="1194"/>
                      </a:lnTo>
                      <a:lnTo>
                        <a:pt x="1312" y="1116"/>
                      </a:lnTo>
                      <a:lnTo>
                        <a:pt x="1332" y="1032"/>
                      </a:lnTo>
                      <a:lnTo>
                        <a:pt x="1345" y="947"/>
                      </a:lnTo>
                      <a:lnTo>
                        <a:pt x="1350" y="862"/>
                      </a:lnTo>
                      <a:lnTo>
                        <a:pt x="1345" y="775"/>
                      </a:lnTo>
                      <a:lnTo>
                        <a:pt x="1332" y="691"/>
                      </a:lnTo>
                      <a:lnTo>
                        <a:pt x="1312" y="608"/>
                      </a:lnTo>
                      <a:lnTo>
                        <a:pt x="1281" y="530"/>
                      </a:lnTo>
                      <a:lnTo>
                        <a:pt x="1240" y="452"/>
                      </a:lnTo>
                      <a:lnTo>
                        <a:pt x="1194" y="381"/>
                      </a:lnTo>
                      <a:lnTo>
                        <a:pt x="1140" y="314"/>
                      </a:lnTo>
                      <a:lnTo>
                        <a:pt x="1080" y="254"/>
                      </a:lnTo>
                      <a:lnTo>
                        <a:pt x="1013" y="201"/>
                      </a:lnTo>
                      <a:lnTo>
                        <a:pt x="941" y="154"/>
                      </a:lnTo>
                      <a:lnTo>
                        <a:pt x="866" y="114"/>
                      </a:lnTo>
                      <a:lnTo>
                        <a:pt x="785" y="85"/>
                      </a:lnTo>
                      <a:lnTo>
                        <a:pt x="788" y="78"/>
                      </a:lnTo>
                      <a:lnTo>
                        <a:pt x="812" y="0"/>
                      </a:lnTo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0" name="Line 8"/>
                <p:cNvSpPr>
                  <a:spLocks noChangeShapeType="1"/>
                </p:cNvSpPr>
                <p:nvPr/>
              </p:nvSpPr>
              <p:spPr bwMode="ltGray">
                <a:xfrm flipV="1">
                  <a:off x="2324" y="1620"/>
                  <a:ext cx="143" cy="258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1" name="Line 9"/>
                <p:cNvSpPr>
                  <a:spLocks noChangeShapeType="1"/>
                </p:cNvSpPr>
                <p:nvPr/>
              </p:nvSpPr>
              <p:spPr bwMode="ltGray">
                <a:xfrm flipV="1">
                  <a:off x="3119" y="243"/>
                  <a:ext cx="50" cy="99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ltGray">
                <a:xfrm flipV="1">
                  <a:off x="3203" y="72"/>
                  <a:ext cx="52" cy="99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3" name="Freeform 11"/>
                <p:cNvSpPr>
                  <a:spLocks/>
                </p:cNvSpPr>
                <p:nvPr/>
              </p:nvSpPr>
              <p:spPr bwMode="ltGray">
                <a:xfrm>
                  <a:off x="2483" y="1903"/>
                  <a:ext cx="841" cy="153"/>
                </a:xfrm>
                <a:custGeom>
                  <a:avLst/>
                  <a:gdLst/>
                  <a:ahLst/>
                  <a:cxnLst>
                    <a:cxn ang="0">
                      <a:pos x="3" y="98"/>
                    </a:cxn>
                    <a:cxn ang="0">
                      <a:pos x="20" y="80"/>
                    </a:cxn>
                    <a:cxn ang="0">
                      <a:pos x="44" y="65"/>
                    </a:cxn>
                    <a:cxn ang="0">
                      <a:pos x="89" y="43"/>
                    </a:cxn>
                    <a:cxn ang="0">
                      <a:pos x="140" y="30"/>
                    </a:cxn>
                    <a:cxn ang="0">
                      <a:pos x="188" y="19"/>
                    </a:cxn>
                    <a:cxn ang="0">
                      <a:pos x="253" y="9"/>
                    </a:cxn>
                    <a:cxn ang="0">
                      <a:pos x="314" y="3"/>
                    </a:cxn>
                    <a:cxn ang="0">
                      <a:pos x="386" y="0"/>
                    </a:cxn>
                    <a:cxn ang="0">
                      <a:pos x="475" y="1"/>
                    </a:cxn>
                    <a:cxn ang="0">
                      <a:pos x="567" y="6"/>
                    </a:cxn>
                    <a:cxn ang="0">
                      <a:pos x="632" y="14"/>
                    </a:cxn>
                    <a:cxn ang="0">
                      <a:pos x="700" y="27"/>
                    </a:cxn>
                    <a:cxn ang="0">
                      <a:pos x="765" y="47"/>
                    </a:cxn>
                    <a:cxn ang="0">
                      <a:pos x="799" y="66"/>
                    </a:cxn>
                    <a:cxn ang="0">
                      <a:pos x="820" y="82"/>
                    </a:cxn>
                    <a:cxn ang="0">
                      <a:pos x="840" y="108"/>
                    </a:cxn>
                    <a:cxn ang="0">
                      <a:pos x="806" y="122"/>
                    </a:cxn>
                    <a:cxn ang="0">
                      <a:pos x="748" y="133"/>
                    </a:cxn>
                    <a:cxn ang="0">
                      <a:pos x="676" y="141"/>
                    </a:cxn>
                    <a:cxn ang="0">
                      <a:pos x="608" y="148"/>
                    </a:cxn>
                    <a:cxn ang="0">
                      <a:pos x="526" y="151"/>
                    </a:cxn>
                    <a:cxn ang="0">
                      <a:pos x="437" y="152"/>
                    </a:cxn>
                    <a:cxn ang="0">
                      <a:pos x="352" y="152"/>
                    </a:cxn>
                    <a:cxn ang="0">
                      <a:pos x="263" y="151"/>
                    </a:cxn>
                    <a:cxn ang="0">
                      <a:pos x="164" y="143"/>
                    </a:cxn>
                    <a:cxn ang="0">
                      <a:pos x="85" y="135"/>
                    </a:cxn>
                    <a:cxn ang="0">
                      <a:pos x="20" y="120"/>
                    </a:cxn>
                    <a:cxn ang="0">
                      <a:pos x="0" y="109"/>
                    </a:cxn>
                    <a:cxn ang="0">
                      <a:pos x="3" y="98"/>
                    </a:cxn>
                  </a:cxnLst>
                  <a:rect l="0" t="0" r="r" b="b"/>
                  <a:pathLst>
                    <a:path w="841" h="153">
                      <a:moveTo>
                        <a:pt x="3" y="98"/>
                      </a:moveTo>
                      <a:lnTo>
                        <a:pt x="20" y="80"/>
                      </a:lnTo>
                      <a:lnTo>
                        <a:pt x="44" y="65"/>
                      </a:lnTo>
                      <a:lnTo>
                        <a:pt x="89" y="43"/>
                      </a:lnTo>
                      <a:lnTo>
                        <a:pt x="140" y="30"/>
                      </a:lnTo>
                      <a:lnTo>
                        <a:pt x="188" y="19"/>
                      </a:lnTo>
                      <a:lnTo>
                        <a:pt x="253" y="9"/>
                      </a:lnTo>
                      <a:lnTo>
                        <a:pt x="314" y="3"/>
                      </a:lnTo>
                      <a:lnTo>
                        <a:pt x="386" y="0"/>
                      </a:lnTo>
                      <a:lnTo>
                        <a:pt x="475" y="1"/>
                      </a:lnTo>
                      <a:lnTo>
                        <a:pt x="567" y="6"/>
                      </a:lnTo>
                      <a:lnTo>
                        <a:pt x="632" y="14"/>
                      </a:lnTo>
                      <a:lnTo>
                        <a:pt x="700" y="27"/>
                      </a:lnTo>
                      <a:lnTo>
                        <a:pt x="765" y="47"/>
                      </a:lnTo>
                      <a:lnTo>
                        <a:pt x="799" y="66"/>
                      </a:lnTo>
                      <a:lnTo>
                        <a:pt x="820" y="82"/>
                      </a:lnTo>
                      <a:lnTo>
                        <a:pt x="840" y="108"/>
                      </a:lnTo>
                      <a:lnTo>
                        <a:pt x="806" y="122"/>
                      </a:lnTo>
                      <a:lnTo>
                        <a:pt x="748" y="133"/>
                      </a:lnTo>
                      <a:lnTo>
                        <a:pt x="676" y="141"/>
                      </a:lnTo>
                      <a:lnTo>
                        <a:pt x="608" y="148"/>
                      </a:lnTo>
                      <a:lnTo>
                        <a:pt x="526" y="151"/>
                      </a:lnTo>
                      <a:lnTo>
                        <a:pt x="437" y="152"/>
                      </a:lnTo>
                      <a:lnTo>
                        <a:pt x="352" y="152"/>
                      </a:lnTo>
                      <a:lnTo>
                        <a:pt x="263" y="151"/>
                      </a:lnTo>
                      <a:lnTo>
                        <a:pt x="164" y="143"/>
                      </a:lnTo>
                      <a:lnTo>
                        <a:pt x="85" y="135"/>
                      </a:lnTo>
                      <a:lnTo>
                        <a:pt x="20" y="120"/>
                      </a:lnTo>
                      <a:lnTo>
                        <a:pt x="0" y="109"/>
                      </a:lnTo>
                      <a:lnTo>
                        <a:pt x="3" y="98"/>
                      </a:lnTo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  <p:sp>
            <p:nvSpPr>
              <p:cNvPr id="9" name="Oval 12"/>
              <p:cNvSpPr>
                <a:spLocks noChangeArrowheads="1"/>
              </p:cNvSpPr>
              <p:nvPr/>
            </p:nvSpPr>
            <p:spPr bwMode="blackWhite">
              <a:xfrm>
                <a:off x="2071" y="250"/>
                <a:ext cx="1497" cy="149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grpSp>
            <p:nvGrpSpPr>
              <p:cNvPr id="10" name="Group 13"/>
              <p:cNvGrpSpPr>
                <a:grpSpLocks/>
              </p:cNvGrpSpPr>
              <p:nvPr/>
            </p:nvGrpSpPr>
            <p:grpSpPr bwMode="auto">
              <a:xfrm>
                <a:off x="2071" y="406"/>
                <a:ext cx="1392" cy="1109"/>
                <a:chOff x="2071" y="406"/>
                <a:chExt cx="1392" cy="1109"/>
              </a:xfrm>
            </p:grpSpPr>
            <p:sp>
              <p:nvSpPr>
                <p:cNvPr id="11" name="Freeform 14"/>
                <p:cNvSpPr>
                  <a:spLocks/>
                </p:cNvSpPr>
                <p:nvPr/>
              </p:nvSpPr>
              <p:spPr bwMode="grayWhite">
                <a:xfrm>
                  <a:off x="2268" y="812"/>
                  <a:ext cx="1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17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2" name="Freeform 15"/>
                <p:cNvSpPr>
                  <a:spLocks/>
                </p:cNvSpPr>
                <p:nvPr/>
              </p:nvSpPr>
              <p:spPr bwMode="grayWhite">
                <a:xfrm>
                  <a:off x="2292" y="843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0"/>
                    </a:cxn>
                    <a:cxn ang="0">
                      <a:pos x="16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17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3" name="Freeform 16"/>
                <p:cNvSpPr>
                  <a:spLocks/>
                </p:cNvSpPr>
                <p:nvPr/>
              </p:nvSpPr>
              <p:spPr bwMode="grayWhite">
                <a:xfrm>
                  <a:off x="2372" y="802"/>
                  <a:ext cx="51" cy="48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31" y="0"/>
                    </a:cxn>
                    <a:cxn ang="0">
                      <a:pos x="20" y="13"/>
                    </a:cxn>
                    <a:cxn ang="0">
                      <a:pos x="13" y="13"/>
                    </a:cxn>
                    <a:cxn ang="0">
                      <a:pos x="7" y="19"/>
                    </a:cxn>
                    <a:cxn ang="0">
                      <a:pos x="0" y="19"/>
                    </a:cxn>
                    <a:cxn ang="0">
                      <a:pos x="0" y="35"/>
                    </a:cxn>
                    <a:cxn ang="0">
                      <a:pos x="12" y="47"/>
                    </a:cxn>
                    <a:cxn ang="0">
                      <a:pos x="41" y="47"/>
                    </a:cxn>
                    <a:cxn ang="0">
                      <a:pos x="50" y="35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51" h="48">
                      <a:moveTo>
                        <a:pt x="50" y="0"/>
                      </a:moveTo>
                      <a:lnTo>
                        <a:pt x="31" y="0"/>
                      </a:lnTo>
                      <a:lnTo>
                        <a:pt x="20" y="13"/>
                      </a:lnTo>
                      <a:lnTo>
                        <a:pt x="13" y="13"/>
                      </a:lnTo>
                      <a:lnTo>
                        <a:pt x="7" y="19"/>
                      </a:lnTo>
                      <a:lnTo>
                        <a:pt x="0" y="19"/>
                      </a:lnTo>
                      <a:lnTo>
                        <a:pt x="0" y="35"/>
                      </a:lnTo>
                      <a:lnTo>
                        <a:pt x="12" y="47"/>
                      </a:lnTo>
                      <a:lnTo>
                        <a:pt x="41" y="47"/>
                      </a:lnTo>
                      <a:lnTo>
                        <a:pt x="50" y="35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4" name="Freeform 17"/>
                <p:cNvSpPr>
                  <a:spLocks/>
                </p:cNvSpPr>
                <p:nvPr/>
              </p:nvSpPr>
              <p:spPr bwMode="grayWhite">
                <a:xfrm>
                  <a:off x="2071" y="840"/>
                  <a:ext cx="451" cy="587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99" y="16"/>
                    </a:cxn>
                    <a:cxn ang="0">
                      <a:pos x="64" y="47"/>
                    </a:cxn>
                    <a:cxn ang="0">
                      <a:pos x="56" y="75"/>
                    </a:cxn>
                    <a:cxn ang="0">
                      <a:pos x="30" y="95"/>
                    </a:cxn>
                    <a:cxn ang="0">
                      <a:pos x="12" y="135"/>
                    </a:cxn>
                    <a:cxn ang="0">
                      <a:pos x="12" y="159"/>
                    </a:cxn>
                    <a:cxn ang="0">
                      <a:pos x="0" y="201"/>
                    </a:cxn>
                    <a:cxn ang="0">
                      <a:pos x="16" y="219"/>
                    </a:cxn>
                    <a:cxn ang="0">
                      <a:pos x="56" y="272"/>
                    </a:cxn>
                    <a:cxn ang="0">
                      <a:pos x="68" y="265"/>
                    </a:cxn>
                    <a:cxn ang="0">
                      <a:pos x="139" y="265"/>
                    </a:cxn>
                    <a:cxn ang="0">
                      <a:pos x="172" y="278"/>
                    </a:cxn>
                    <a:cxn ang="0">
                      <a:pos x="169" y="319"/>
                    </a:cxn>
                    <a:cxn ang="0">
                      <a:pos x="193" y="374"/>
                    </a:cxn>
                    <a:cxn ang="0">
                      <a:pos x="191" y="389"/>
                    </a:cxn>
                    <a:cxn ang="0">
                      <a:pos x="201" y="406"/>
                    </a:cxn>
                    <a:cxn ang="0">
                      <a:pos x="186" y="445"/>
                    </a:cxn>
                    <a:cxn ang="0">
                      <a:pos x="204" y="494"/>
                    </a:cxn>
                    <a:cxn ang="0">
                      <a:pos x="214" y="532"/>
                    </a:cxn>
                    <a:cxn ang="0">
                      <a:pos x="226" y="556"/>
                    </a:cxn>
                    <a:cxn ang="0">
                      <a:pos x="239" y="586"/>
                    </a:cxn>
                    <a:cxn ang="0">
                      <a:pos x="263" y="582"/>
                    </a:cxn>
                    <a:cxn ang="0">
                      <a:pos x="302" y="560"/>
                    </a:cxn>
                    <a:cxn ang="0">
                      <a:pos x="320" y="533"/>
                    </a:cxn>
                    <a:cxn ang="0">
                      <a:pos x="319" y="515"/>
                    </a:cxn>
                    <a:cxn ang="0">
                      <a:pos x="342" y="500"/>
                    </a:cxn>
                    <a:cxn ang="0">
                      <a:pos x="338" y="474"/>
                    </a:cxn>
                    <a:cxn ang="0">
                      <a:pos x="373" y="432"/>
                    </a:cxn>
                    <a:cxn ang="0">
                      <a:pos x="378" y="398"/>
                    </a:cxn>
                    <a:cxn ang="0">
                      <a:pos x="369" y="386"/>
                    </a:cxn>
                    <a:cxn ang="0">
                      <a:pos x="373" y="372"/>
                    </a:cxn>
                    <a:cxn ang="0">
                      <a:pos x="365" y="360"/>
                    </a:cxn>
                    <a:cxn ang="0">
                      <a:pos x="391" y="327"/>
                    </a:cxn>
                    <a:cxn ang="0">
                      <a:pos x="391" y="310"/>
                    </a:cxn>
                    <a:cxn ang="0">
                      <a:pos x="427" y="282"/>
                    </a:cxn>
                    <a:cxn ang="0">
                      <a:pos x="450" y="207"/>
                    </a:cxn>
                    <a:cxn ang="0">
                      <a:pos x="417" y="226"/>
                    </a:cxn>
                    <a:cxn ang="0">
                      <a:pos x="388" y="218"/>
                    </a:cxn>
                    <a:cxn ang="0">
                      <a:pos x="392" y="200"/>
                    </a:cxn>
                    <a:cxn ang="0">
                      <a:pos x="363" y="180"/>
                    </a:cxn>
                    <a:cxn ang="0">
                      <a:pos x="349" y="132"/>
                    </a:cxn>
                    <a:cxn ang="0">
                      <a:pos x="321" y="93"/>
                    </a:cxn>
                    <a:cxn ang="0">
                      <a:pos x="321" y="66"/>
                    </a:cxn>
                    <a:cxn ang="0">
                      <a:pos x="306" y="65"/>
                    </a:cxn>
                    <a:cxn ang="0">
                      <a:pos x="296" y="69"/>
                    </a:cxn>
                    <a:cxn ang="0">
                      <a:pos x="254" y="54"/>
                    </a:cxn>
                    <a:cxn ang="0">
                      <a:pos x="243" y="65"/>
                    </a:cxn>
                    <a:cxn ang="0">
                      <a:pos x="234" y="78"/>
                    </a:cxn>
                    <a:cxn ang="0">
                      <a:pos x="211" y="53"/>
                    </a:cxn>
                    <a:cxn ang="0">
                      <a:pos x="189" y="47"/>
                    </a:cxn>
                    <a:cxn ang="0">
                      <a:pos x="187" y="15"/>
                    </a:cxn>
                    <a:cxn ang="0">
                      <a:pos x="155" y="20"/>
                    </a:cxn>
                    <a:cxn ang="0">
                      <a:pos x="135" y="13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451" h="587">
                      <a:moveTo>
                        <a:pt x="107" y="0"/>
                      </a:moveTo>
                      <a:lnTo>
                        <a:pt x="99" y="16"/>
                      </a:lnTo>
                      <a:lnTo>
                        <a:pt x="64" y="47"/>
                      </a:lnTo>
                      <a:lnTo>
                        <a:pt x="56" y="75"/>
                      </a:lnTo>
                      <a:lnTo>
                        <a:pt x="30" y="95"/>
                      </a:lnTo>
                      <a:lnTo>
                        <a:pt x="12" y="135"/>
                      </a:lnTo>
                      <a:lnTo>
                        <a:pt x="12" y="159"/>
                      </a:lnTo>
                      <a:lnTo>
                        <a:pt x="0" y="201"/>
                      </a:lnTo>
                      <a:lnTo>
                        <a:pt x="16" y="219"/>
                      </a:lnTo>
                      <a:lnTo>
                        <a:pt x="56" y="272"/>
                      </a:lnTo>
                      <a:lnTo>
                        <a:pt x="68" y="265"/>
                      </a:lnTo>
                      <a:lnTo>
                        <a:pt x="139" y="265"/>
                      </a:lnTo>
                      <a:lnTo>
                        <a:pt x="172" y="278"/>
                      </a:lnTo>
                      <a:lnTo>
                        <a:pt x="169" y="319"/>
                      </a:lnTo>
                      <a:lnTo>
                        <a:pt x="193" y="374"/>
                      </a:lnTo>
                      <a:lnTo>
                        <a:pt x="191" y="389"/>
                      </a:lnTo>
                      <a:lnTo>
                        <a:pt x="201" y="406"/>
                      </a:lnTo>
                      <a:lnTo>
                        <a:pt x="186" y="445"/>
                      </a:lnTo>
                      <a:lnTo>
                        <a:pt x="204" y="494"/>
                      </a:lnTo>
                      <a:lnTo>
                        <a:pt x="214" y="532"/>
                      </a:lnTo>
                      <a:lnTo>
                        <a:pt x="226" y="556"/>
                      </a:lnTo>
                      <a:lnTo>
                        <a:pt x="239" y="586"/>
                      </a:lnTo>
                      <a:lnTo>
                        <a:pt x="263" y="582"/>
                      </a:lnTo>
                      <a:lnTo>
                        <a:pt x="302" y="560"/>
                      </a:lnTo>
                      <a:lnTo>
                        <a:pt x="320" y="533"/>
                      </a:lnTo>
                      <a:lnTo>
                        <a:pt x="319" y="515"/>
                      </a:lnTo>
                      <a:lnTo>
                        <a:pt x="342" y="500"/>
                      </a:lnTo>
                      <a:lnTo>
                        <a:pt x="338" y="474"/>
                      </a:lnTo>
                      <a:lnTo>
                        <a:pt x="373" y="432"/>
                      </a:lnTo>
                      <a:lnTo>
                        <a:pt x="378" y="398"/>
                      </a:lnTo>
                      <a:lnTo>
                        <a:pt x="369" y="386"/>
                      </a:lnTo>
                      <a:lnTo>
                        <a:pt x="373" y="372"/>
                      </a:lnTo>
                      <a:lnTo>
                        <a:pt x="365" y="360"/>
                      </a:lnTo>
                      <a:lnTo>
                        <a:pt x="391" y="327"/>
                      </a:lnTo>
                      <a:lnTo>
                        <a:pt x="391" y="310"/>
                      </a:lnTo>
                      <a:lnTo>
                        <a:pt x="427" y="282"/>
                      </a:lnTo>
                      <a:lnTo>
                        <a:pt x="450" y="207"/>
                      </a:lnTo>
                      <a:lnTo>
                        <a:pt x="417" y="226"/>
                      </a:lnTo>
                      <a:lnTo>
                        <a:pt x="388" y="218"/>
                      </a:lnTo>
                      <a:lnTo>
                        <a:pt x="392" y="200"/>
                      </a:lnTo>
                      <a:lnTo>
                        <a:pt x="363" y="180"/>
                      </a:lnTo>
                      <a:lnTo>
                        <a:pt x="349" y="132"/>
                      </a:lnTo>
                      <a:lnTo>
                        <a:pt x="321" y="93"/>
                      </a:lnTo>
                      <a:lnTo>
                        <a:pt x="321" y="66"/>
                      </a:lnTo>
                      <a:lnTo>
                        <a:pt x="306" y="65"/>
                      </a:lnTo>
                      <a:lnTo>
                        <a:pt x="296" y="69"/>
                      </a:lnTo>
                      <a:lnTo>
                        <a:pt x="254" y="54"/>
                      </a:lnTo>
                      <a:lnTo>
                        <a:pt x="243" y="65"/>
                      </a:lnTo>
                      <a:lnTo>
                        <a:pt x="234" y="78"/>
                      </a:lnTo>
                      <a:lnTo>
                        <a:pt x="211" y="53"/>
                      </a:lnTo>
                      <a:lnTo>
                        <a:pt x="189" y="47"/>
                      </a:lnTo>
                      <a:lnTo>
                        <a:pt x="187" y="15"/>
                      </a:lnTo>
                      <a:lnTo>
                        <a:pt x="155" y="20"/>
                      </a:lnTo>
                      <a:lnTo>
                        <a:pt x="135" y="13"/>
                      </a:lnTo>
                      <a:lnTo>
                        <a:pt x="107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5" name="Freeform 18"/>
                <p:cNvSpPr>
                  <a:spLocks/>
                </p:cNvSpPr>
                <p:nvPr/>
              </p:nvSpPr>
              <p:spPr bwMode="grayWhite">
                <a:xfrm>
                  <a:off x="3112" y="987"/>
                  <a:ext cx="17" cy="28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9" y="8"/>
                    </a:cxn>
                    <a:cxn ang="0">
                      <a:pos x="7" y="14"/>
                    </a:cxn>
                    <a:cxn ang="0">
                      <a:pos x="7" y="19"/>
                    </a:cxn>
                    <a:cxn ang="0">
                      <a:pos x="16" y="23"/>
                    </a:cxn>
                    <a:cxn ang="0">
                      <a:pos x="16" y="27"/>
                    </a:cxn>
                    <a:cxn ang="0">
                      <a:pos x="9" y="23"/>
                    </a:cxn>
                    <a:cxn ang="0">
                      <a:pos x="3" y="27"/>
                    </a:cxn>
                    <a:cxn ang="0">
                      <a:pos x="0" y="23"/>
                    </a:cxn>
                    <a:cxn ang="0">
                      <a:pos x="3" y="19"/>
                    </a:cxn>
                    <a:cxn ang="0">
                      <a:pos x="0" y="14"/>
                    </a:cxn>
                    <a:cxn ang="0">
                      <a:pos x="3" y="4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7" h="28">
                      <a:moveTo>
                        <a:pt x="7" y="0"/>
                      </a:moveTo>
                      <a:lnTo>
                        <a:pt x="9" y="8"/>
                      </a:lnTo>
                      <a:lnTo>
                        <a:pt x="7" y="14"/>
                      </a:lnTo>
                      <a:lnTo>
                        <a:pt x="7" y="19"/>
                      </a:lnTo>
                      <a:lnTo>
                        <a:pt x="16" y="23"/>
                      </a:lnTo>
                      <a:lnTo>
                        <a:pt x="16" y="27"/>
                      </a:lnTo>
                      <a:lnTo>
                        <a:pt x="9" y="23"/>
                      </a:lnTo>
                      <a:lnTo>
                        <a:pt x="3" y="27"/>
                      </a:lnTo>
                      <a:lnTo>
                        <a:pt x="0" y="23"/>
                      </a:lnTo>
                      <a:lnTo>
                        <a:pt x="3" y="19"/>
                      </a:lnTo>
                      <a:lnTo>
                        <a:pt x="0" y="14"/>
                      </a:lnTo>
                      <a:lnTo>
                        <a:pt x="3" y="4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6" name="Freeform 19"/>
                <p:cNvSpPr>
                  <a:spLocks/>
                </p:cNvSpPr>
                <p:nvPr/>
              </p:nvSpPr>
              <p:spPr bwMode="grayWhite">
                <a:xfrm>
                  <a:off x="3027" y="1109"/>
                  <a:ext cx="68" cy="97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24" y="48"/>
                    </a:cxn>
                    <a:cxn ang="0">
                      <a:pos x="52" y="0"/>
                    </a:cxn>
                    <a:cxn ang="0">
                      <a:pos x="67" y="28"/>
                    </a:cxn>
                    <a:cxn ang="0">
                      <a:pos x="55" y="96"/>
                    </a:cxn>
                    <a:cxn ang="0">
                      <a:pos x="5" y="80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68" h="97">
                      <a:moveTo>
                        <a:pt x="0" y="48"/>
                      </a:moveTo>
                      <a:lnTo>
                        <a:pt x="24" y="48"/>
                      </a:lnTo>
                      <a:lnTo>
                        <a:pt x="52" y="0"/>
                      </a:lnTo>
                      <a:lnTo>
                        <a:pt x="67" y="28"/>
                      </a:lnTo>
                      <a:lnTo>
                        <a:pt x="55" y="96"/>
                      </a:lnTo>
                      <a:lnTo>
                        <a:pt x="5" y="80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7" name="Freeform 20"/>
                <p:cNvSpPr>
                  <a:spLocks/>
                </p:cNvSpPr>
                <p:nvPr/>
              </p:nvSpPr>
              <p:spPr bwMode="grayWhite">
                <a:xfrm>
                  <a:off x="3162" y="1146"/>
                  <a:ext cx="117" cy="9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0" y="0"/>
                    </a:cxn>
                    <a:cxn ang="0">
                      <a:pos x="39" y="9"/>
                    </a:cxn>
                    <a:cxn ang="0">
                      <a:pos x="95" y="32"/>
                    </a:cxn>
                    <a:cxn ang="0">
                      <a:pos x="95" y="49"/>
                    </a:cxn>
                    <a:cxn ang="0">
                      <a:pos x="116" y="93"/>
                    </a:cxn>
                    <a:cxn ang="0">
                      <a:pos x="73" y="51"/>
                    </a:cxn>
                    <a:cxn ang="0">
                      <a:pos x="44" y="54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117" h="94">
                      <a:moveTo>
                        <a:pt x="7" y="22"/>
                      </a:moveTo>
                      <a:lnTo>
                        <a:pt x="0" y="0"/>
                      </a:lnTo>
                      <a:lnTo>
                        <a:pt x="39" y="9"/>
                      </a:lnTo>
                      <a:lnTo>
                        <a:pt x="95" y="32"/>
                      </a:lnTo>
                      <a:lnTo>
                        <a:pt x="95" y="49"/>
                      </a:lnTo>
                      <a:lnTo>
                        <a:pt x="116" y="93"/>
                      </a:lnTo>
                      <a:lnTo>
                        <a:pt x="73" y="51"/>
                      </a:lnTo>
                      <a:lnTo>
                        <a:pt x="44" y="54"/>
                      </a:lnTo>
                      <a:lnTo>
                        <a:pt x="7" y="22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8" name="Freeform 21"/>
                <p:cNvSpPr>
                  <a:spLocks/>
                </p:cNvSpPr>
                <p:nvPr/>
              </p:nvSpPr>
              <p:spPr bwMode="grayWhite">
                <a:xfrm>
                  <a:off x="3384" y="1337"/>
                  <a:ext cx="79" cy="101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78" y="30"/>
                    </a:cxn>
                    <a:cxn ang="0">
                      <a:pos x="16" y="100"/>
                    </a:cxn>
                    <a:cxn ang="0">
                      <a:pos x="0" y="84"/>
                    </a:cxn>
                    <a:cxn ang="0">
                      <a:pos x="45" y="39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79" h="101">
                      <a:moveTo>
                        <a:pt x="48" y="0"/>
                      </a:moveTo>
                      <a:lnTo>
                        <a:pt x="78" y="30"/>
                      </a:lnTo>
                      <a:lnTo>
                        <a:pt x="16" y="100"/>
                      </a:lnTo>
                      <a:lnTo>
                        <a:pt x="0" y="84"/>
                      </a:lnTo>
                      <a:lnTo>
                        <a:pt x="45" y="39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9" name="Freeform 22"/>
                <p:cNvSpPr>
                  <a:spLocks/>
                </p:cNvSpPr>
                <p:nvPr/>
              </p:nvSpPr>
              <p:spPr bwMode="grayWhite">
                <a:xfrm>
                  <a:off x="2212" y="651"/>
                  <a:ext cx="36" cy="66"/>
                </a:xfrm>
                <a:custGeom>
                  <a:avLst/>
                  <a:gdLst/>
                  <a:ahLst/>
                  <a:cxnLst>
                    <a:cxn ang="0">
                      <a:pos x="38" y="51"/>
                    </a:cxn>
                    <a:cxn ang="0">
                      <a:pos x="28" y="43"/>
                    </a:cxn>
                    <a:cxn ang="0">
                      <a:pos x="28" y="14"/>
                    </a:cxn>
                    <a:cxn ang="0">
                      <a:pos x="33" y="8"/>
                    </a:cxn>
                    <a:cxn ang="0">
                      <a:pos x="24" y="8"/>
                    </a:cxn>
                    <a:cxn ang="0">
                      <a:pos x="29" y="0"/>
                    </a:cxn>
                    <a:cxn ang="0">
                      <a:pos x="22" y="0"/>
                    </a:cxn>
                    <a:cxn ang="0">
                      <a:pos x="14" y="9"/>
                    </a:cxn>
                    <a:cxn ang="0">
                      <a:pos x="14" y="27"/>
                    </a:cxn>
                    <a:cxn ang="0">
                      <a:pos x="18" y="31"/>
                    </a:cxn>
                    <a:cxn ang="0">
                      <a:pos x="18" y="39"/>
                    </a:cxn>
                    <a:cxn ang="0">
                      <a:pos x="16" y="39"/>
                    </a:cxn>
                    <a:cxn ang="0">
                      <a:pos x="9" y="46"/>
                    </a:cxn>
                    <a:cxn ang="0">
                      <a:pos x="9" y="53"/>
                    </a:cxn>
                    <a:cxn ang="0">
                      <a:pos x="0" y="65"/>
                    </a:cxn>
                    <a:cxn ang="0">
                      <a:pos x="29" y="65"/>
                    </a:cxn>
                    <a:cxn ang="0">
                      <a:pos x="38" y="51"/>
                    </a:cxn>
                  </a:cxnLst>
                  <a:rect l="0" t="0" r="r" b="b"/>
                  <a:pathLst>
                    <a:path w="39" h="66">
                      <a:moveTo>
                        <a:pt x="38" y="51"/>
                      </a:moveTo>
                      <a:lnTo>
                        <a:pt x="28" y="43"/>
                      </a:lnTo>
                      <a:lnTo>
                        <a:pt x="28" y="14"/>
                      </a:lnTo>
                      <a:lnTo>
                        <a:pt x="33" y="8"/>
                      </a:lnTo>
                      <a:lnTo>
                        <a:pt x="24" y="8"/>
                      </a:lnTo>
                      <a:lnTo>
                        <a:pt x="29" y="0"/>
                      </a:lnTo>
                      <a:lnTo>
                        <a:pt x="22" y="0"/>
                      </a:lnTo>
                      <a:lnTo>
                        <a:pt x="14" y="9"/>
                      </a:lnTo>
                      <a:lnTo>
                        <a:pt x="14" y="27"/>
                      </a:lnTo>
                      <a:lnTo>
                        <a:pt x="18" y="31"/>
                      </a:lnTo>
                      <a:lnTo>
                        <a:pt x="18" y="39"/>
                      </a:lnTo>
                      <a:lnTo>
                        <a:pt x="16" y="39"/>
                      </a:lnTo>
                      <a:lnTo>
                        <a:pt x="9" y="46"/>
                      </a:lnTo>
                      <a:lnTo>
                        <a:pt x="9" y="53"/>
                      </a:lnTo>
                      <a:lnTo>
                        <a:pt x="0" y="65"/>
                      </a:lnTo>
                      <a:lnTo>
                        <a:pt x="29" y="65"/>
                      </a:lnTo>
                      <a:lnTo>
                        <a:pt x="38" y="51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0" name="Freeform 23"/>
                <p:cNvSpPr>
                  <a:spLocks/>
                </p:cNvSpPr>
                <p:nvPr/>
              </p:nvSpPr>
              <p:spPr bwMode="grayWhite">
                <a:xfrm>
                  <a:off x="2198" y="673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0" y="8"/>
                    </a:cxn>
                    <a:cxn ang="0">
                      <a:pos x="20" y="0"/>
                    </a:cxn>
                    <a:cxn ang="0">
                      <a:pos x="13" y="0"/>
                    </a:cxn>
                    <a:cxn ang="0">
                      <a:pos x="0" y="15"/>
                    </a:cxn>
                    <a:cxn ang="0">
                      <a:pos x="0" y="23"/>
                    </a:cxn>
                    <a:cxn ang="0">
                      <a:pos x="12" y="23"/>
                    </a:cxn>
                    <a:cxn ang="0">
                      <a:pos x="17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21" h="24">
                      <a:moveTo>
                        <a:pt x="17" y="8"/>
                      </a:moveTo>
                      <a:lnTo>
                        <a:pt x="20" y="8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0" y="15"/>
                      </a:lnTo>
                      <a:lnTo>
                        <a:pt x="0" y="23"/>
                      </a:lnTo>
                      <a:lnTo>
                        <a:pt x="12" y="23"/>
                      </a:lnTo>
                      <a:lnTo>
                        <a:pt x="17" y="17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1" name="Freeform 24"/>
                <p:cNvSpPr>
                  <a:spLocks/>
                </p:cNvSpPr>
                <p:nvPr/>
              </p:nvSpPr>
              <p:spPr bwMode="grayWhite">
                <a:xfrm>
                  <a:off x="2167" y="634"/>
                  <a:ext cx="256" cy="216"/>
                </a:xfrm>
                <a:custGeom>
                  <a:avLst/>
                  <a:gdLst/>
                  <a:ahLst/>
                  <a:cxnLst>
                    <a:cxn ang="0">
                      <a:pos x="168" y="15"/>
                    </a:cxn>
                    <a:cxn ang="0">
                      <a:pos x="201" y="20"/>
                    </a:cxn>
                    <a:cxn ang="0">
                      <a:pos x="181" y="28"/>
                    </a:cxn>
                    <a:cxn ang="0">
                      <a:pos x="172" y="41"/>
                    </a:cxn>
                    <a:cxn ang="0">
                      <a:pos x="160" y="70"/>
                    </a:cxn>
                    <a:cxn ang="0">
                      <a:pos x="140" y="72"/>
                    </a:cxn>
                    <a:cxn ang="0">
                      <a:pos x="123" y="69"/>
                    </a:cxn>
                    <a:cxn ang="0">
                      <a:pos x="131" y="55"/>
                    </a:cxn>
                    <a:cxn ang="0">
                      <a:pos x="124" y="37"/>
                    </a:cxn>
                    <a:cxn ang="0">
                      <a:pos x="114" y="69"/>
                    </a:cxn>
                    <a:cxn ang="0">
                      <a:pos x="87" y="84"/>
                    </a:cxn>
                    <a:cxn ang="0">
                      <a:pos x="73" y="94"/>
                    </a:cxn>
                    <a:cxn ang="0">
                      <a:pos x="53" y="108"/>
                    </a:cxn>
                    <a:cxn ang="0">
                      <a:pos x="43" y="143"/>
                    </a:cxn>
                    <a:cxn ang="0">
                      <a:pos x="8" y="130"/>
                    </a:cxn>
                    <a:cxn ang="0">
                      <a:pos x="0" y="156"/>
                    </a:cxn>
                    <a:cxn ang="0">
                      <a:pos x="15" y="194"/>
                    </a:cxn>
                    <a:cxn ang="0">
                      <a:pos x="71" y="153"/>
                    </a:cxn>
                    <a:cxn ang="0">
                      <a:pos x="105" y="145"/>
                    </a:cxn>
                    <a:cxn ang="0">
                      <a:pos x="111" y="161"/>
                    </a:cxn>
                    <a:cxn ang="0">
                      <a:pos x="139" y="201"/>
                    </a:cxn>
                    <a:cxn ang="0">
                      <a:pos x="142" y="189"/>
                    </a:cxn>
                    <a:cxn ang="0">
                      <a:pos x="150" y="189"/>
                    </a:cxn>
                    <a:cxn ang="0">
                      <a:pos x="123" y="152"/>
                    </a:cxn>
                    <a:cxn ang="0">
                      <a:pos x="131" y="139"/>
                    </a:cxn>
                    <a:cxn ang="0">
                      <a:pos x="160" y="178"/>
                    </a:cxn>
                    <a:cxn ang="0">
                      <a:pos x="172" y="202"/>
                    </a:cxn>
                    <a:cxn ang="0">
                      <a:pos x="178" y="215"/>
                    </a:cxn>
                    <a:cxn ang="0">
                      <a:pos x="183" y="191"/>
                    </a:cxn>
                    <a:cxn ang="0">
                      <a:pos x="202" y="182"/>
                    </a:cxn>
                    <a:cxn ang="0">
                      <a:pos x="214" y="177"/>
                    </a:cxn>
                    <a:cxn ang="0">
                      <a:pos x="210" y="158"/>
                    </a:cxn>
                    <a:cxn ang="0">
                      <a:pos x="219" y="126"/>
                    </a:cxn>
                    <a:cxn ang="0">
                      <a:pos x="232" y="130"/>
                    </a:cxn>
                    <a:cxn ang="0">
                      <a:pos x="236" y="145"/>
                    </a:cxn>
                    <a:cxn ang="0">
                      <a:pos x="247" y="137"/>
                    </a:cxn>
                    <a:cxn ang="0">
                      <a:pos x="244" y="134"/>
                    </a:cxn>
                    <a:cxn ang="0">
                      <a:pos x="252" y="114"/>
                    </a:cxn>
                    <a:cxn ang="0">
                      <a:pos x="255" y="137"/>
                    </a:cxn>
                    <a:cxn ang="0">
                      <a:pos x="168" y="0"/>
                    </a:cxn>
                  </a:cxnLst>
                  <a:rect l="0" t="0" r="r" b="b"/>
                  <a:pathLst>
                    <a:path w="256" h="216">
                      <a:moveTo>
                        <a:pt x="168" y="0"/>
                      </a:moveTo>
                      <a:lnTo>
                        <a:pt x="168" y="15"/>
                      </a:lnTo>
                      <a:lnTo>
                        <a:pt x="173" y="20"/>
                      </a:lnTo>
                      <a:lnTo>
                        <a:pt x="201" y="20"/>
                      </a:lnTo>
                      <a:lnTo>
                        <a:pt x="201" y="28"/>
                      </a:lnTo>
                      <a:lnTo>
                        <a:pt x="181" y="28"/>
                      </a:lnTo>
                      <a:lnTo>
                        <a:pt x="181" y="52"/>
                      </a:lnTo>
                      <a:lnTo>
                        <a:pt x="172" y="41"/>
                      </a:lnTo>
                      <a:lnTo>
                        <a:pt x="172" y="56"/>
                      </a:lnTo>
                      <a:lnTo>
                        <a:pt x="160" y="70"/>
                      </a:lnTo>
                      <a:lnTo>
                        <a:pt x="152" y="62"/>
                      </a:lnTo>
                      <a:lnTo>
                        <a:pt x="140" y="72"/>
                      </a:lnTo>
                      <a:lnTo>
                        <a:pt x="138" y="69"/>
                      </a:lnTo>
                      <a:lnTo>
                        <a:pt x="123" y="69"/>
                      </a:lnTo>
                      <a:lnTo>
                        <a:pt x="131" y="59"/>
                      </a:lnTo>
                      <a:lnTo>
                        <a:pt x="131" y="55"/>
                      </a:lnTo>
                      <a:lnTo>
                        <a:pt x="124" y="48"/>
                      </a:lnTo>
                      <a:lnTo>
                        <a:pt x="124" y="37"/>
                      </a:lnTo>
                      <a:lnTo>
                        <a:pt x="114" y="48"/>
                      </a:lnTo>
                      <a:lnTo>
                        <a:pt x="114" y="69"/>
                      </a:lnTo>
                      <a:lnTo>
                        <a:pt x="102" y="69"/>
                      </a:lnTo>
                      <a:lnTo>
                        <a:pt x="87" y="84"/>
                      </a:lnTo>
                      <a:lnTo>
                        <a:pt x="81" y="84"/>
                      </a:lnTo>
                      <a:lnTo>
                        <a:pt x="73" y="94"/>
                      </a:lnTo>
                      <a:lnTo>
                        <a:pt x="43" y="94"/>
                      </a:lnTo>
                      <a:lnTo>
                        <a:pt x="53" y="108"/>
                      </a:lnTo>
                      <a:lnTo>
                        <a:pt x="53" y="130"/>
                      </a:lnTo>
                      <a:lnTo>
                        <a:pt x="43" y="143"/>
                      </a:lnTo>
                      <a:lnTo>
                        <a:pt x="31" y="130"/>
                      </a:lnTo>
                      <a:lnTo>
                        <a:pt x="8" y="130"/>
                      </a:lnTo>
                      <a:lnTo>
                        <a:pt x="8" y="146"/>
                      </a:lnTo>
                      <a:lnTo>
                        <a:pt x="0" y="156"/>
                      </a:lnTo>
                      <a:lnTo>
                        <a:pt x="0" y="177"/>
                      </a:lnTo>
                      <a:lnTo>
                        <a:pt x="15" y="194"/>
                      </a:lnTo>
                      <a:lnTo>
                        <a:pt x="37" y="194"/>
                      </a:lnTo>
                      <a:lnTo>
                        <a:pt x="71" y="153"/>
                      </a:lnTo>
                      <a:lnTo>
                        <a:pt x="101" y="153"/>
                      </a:lnTo>
                      <a:lnTo>
                        <a:pt x="105" y="145"/>
                      </a:lnTo>
                      <a:lnTo>
                        <a:pt x="112" y="153"/>
                      </a:lnTo>
                      <a:lnTo>
                        <a:pt x="111" y="161"/>
                      </a:lnTo>
                      <a:lnTo>
                        <a:pt x="139" y="189"/>
                      </a:lnTo>
                      <a:lnTo>
                        <a:pt x="139" y="201"/>
                      </a:lnTo>
                      <a:lnTo>
                        <a:pt x="145" y="196"/>
                      </a:lnTo>
                      <a:lnTo>
                        <a:pt x="142" y="189"/>
                      </a:lnTo>
                      <a:lnTo>
                        <a:pt x="145" y="185"/>
                      </a:lnTo>
                      <a:lnTo>
                        <a:pt x="150" y="189"/>
                      </a:lnTo>
                      <a:lnTo>
                        <a:pt x="152" y="188"/>
                      </a:lnTo>
                      <a:lnTo>
                        <a:pt x="123" y="152"/>
                      </a:lnTo>
                      <a:lnTo>
                        <a:pt x="123" y="139"/>
                      </a:lnTo>
                      <a:lnTo>
                        <a:pt x="131" y="139"/>
                      </a:lnTo>
                      <a:lnTo>
                        <a:pt x="131" y="146"/>
                      </a:lnTo>
                      <a:lnTo>
                        <a:pt x="160" y="178"/>
                      </a:lnTo>
                      <a:lnTo>
                        <a:pt x="160" y="188"/>
                      </a:lnTo>
                      <a:lnTo>
                        <a:pt x="172" y="202"/>
                      </a:lnTo>
                      <a:lnTo>
                        <a:pt x="169" y="205"/>
                      </a:lnTo>
                      <a:lnTo>
                        <a:pt x="178" y="215"/>
                      </a:lnTo>
                      <a:lnTo>
                        <a:pt x="191" y="200"/>
                      </a:lnTo>
                      <a:lnTo>
                        <a:pt x="183" y="191"/>
                      </a:lnTo>
                      <a:lnTo>
                        <a:pt x="191" y="182"/>
                      </a:lnTo>
                      <a:lnTo>
                        <a:pt x="202" y="182"/>
                      </a:lnTo>
                      <a:lnTo>
                        <a:pt x="207" y="177"/>
                      </a:lnTo>
                      <a:lnTo>
                        <a:pt x="214" y="177"/>
                      </a:lnTo>
                      <a:lnTo>
                        <a:pt x="205" y="164"/>
                      </a:lnTo>
                      <a:lnTo>
                        <a:pt x="210" y="158"/>
                      </a:lnTo>
                      <a:lnTo>
                        <a:pt x="210" y="137"/>
                      </a:lnTo>
                      <a:lnTo>
                        <a:pt x="219" y="126"/>
                      </a:lnTo>
                      <a:lnTo>
                        <a:pt x="223" y="130"/>
                      </a:lnTo>
                      <a:lnTo>
                        <a:pt x="232" y="130"/>
                      </a:lnTo>
                      <a:lnTo>
                        <a:pt x="228" y="136"/>
                      </a:lnTo>
                      <a:lnTo>
                        <a:pt x="236" y="145"/>
                      </a:lnTo>
                      <a:lnTo>
                        <a:pt x="241" y="137"/>
                      </a:lnTo>
                      <a:lnTo>
                        <a:pt x="247" y="137"/>
                      </a:lnTo>
                      <a:lnTo>
                        <a:pt x="247" y="134"/>
                      </a:lnTo>
                      <a:lnTo>
                        <a:pt x="244" y="134"/>
                      </a:lnTo>
                      <a:lnTo>
                        <a:pt x="239" y="130"/>
                      </a:lnTo>
                      <a:lnTo>
                        <a:pt x="252" y="114"/>
                      </a:lnTo>
                      <a:lnTo>
                        <a:pt x="252" y="137"/>
                      </a:lnTo>
                      <a:lnTo>
                        <a:pt x="255" y="137"/>
                      </a:lnTo>
                      <a:lnTo>
                        <a:pt x="255" y="0"/>
                      </a:lnTo>
                      <a:lnTo>
                        <a:pt x="168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2" name="Freeform 25"/>
                <p:cNvSpPr>
                  <a:spLocks/>
                </p:cNvSpPr>
                <p:nvPr/>
              </p:nvSpPr>
              <p:spPr bwMode="grayWhite">
                <a:xfrm>
                  <a:off x="2276" y="406"/>
                  <a:ext cx="1089" cy="769"/>
                </a:xfrm>
                <a:custGeom>
                  <a:avLst/>
                  <a:gdLst/>
                  <a:ahLst/>
                  <a:cxnLst>
                    <a:cxn ang="0">
                      <a:pos x="32" y="202"/>
                    </a:cxn>
                    <a:cxn ang="0">
                      <a:pos x="99" y="134"/>
                    </a:cxn>
                    <a:cxn ang="0">
                      <a:pos x="142" y="181"/>
                    </a:cxn>
                    <a:cxn ang="0">
                      <a:pos x="118" y="179"/>
                    </a:cxn>
                    <a:cxn ang="0">
                      <a:pos x="216" y="172"/>
                    </a:cxn>
                    <a:cxn ang="0">
                      <a:pos x="240" y="110"/>
                    </a:cxn>
                    <a:cxn ang="0">
                      <a:pos x="241" y="124"/>
                    </a:cxn>
                    <a:cxn ang="0">
                      <a:pos x="223" y="172"/>
                    </a:cxn>
                    <a:cxn ang="0">
                      <a:pos x="301" y="133"/>
                    </a:cxn>
                    <a:cxn ang="0">
                      <a:pos x="460" y="23"/>
                    </a:cxn>
                    <a:cxn ang="0">
                      <a:pos x="574" y="29"/>
                    </a:cxn>
                    <a:cxn ang="0">
                      <a:pos x="701" y="15"/>
                    </a:cxn>
                    <a:cxn ang="0">
                      <a:pos x="840" y="71"/>
                    </a:cxn>
                    <a:cxn ang="0">
                      <a:pos x="1001" y="91"/>
                    </a:cxn>
                    <a:cxn ang="0">
                      <a:pos x="1080" y="156"/>
                    </a:cxn>
                    <a:cxn ang="0">
                      <a:pos x="1019" y="206"/>
                    </a:cxn>
                    <a:cxn ang="0">
                      <a:pos x="985" y="270"/>
                    </a:cxn>
                    <a:cxn ang="0">
                      <a:pos x="945" y="273"/>
                    </a:cxn>
                    <a:cxn ang="0">
                      <a:pos x="958" y="184"/>
                    </a:cxn>
                    <a:cxn ang="0">
                      <a:pos x="906" y="232"/>
                    </a:cxn>
                    <a:cxn ang="0">
                      <a:pos x="868" y="273"/>
                    </a:cxn>
                    <a:cxn ang="0">
                      <a:pos x="881" y="318"/>
                    </a:cxn>
                    <a:cxn ang="0">
                      <a:pos x="837" y="385"/>
                    </a:cxn>
                    <a:cxn ang="0">
                      <a:pos x="844" y="439"/>
                    </a:cxn>
                    <a:cxn ang="0">
                      <a:pos x="839" y="413"/>
                    </a:cxn>
                    <a:cxn ang="0">
                      <a:pos x="797" y="416"/>
                    </a:cxn>
                    <a:cxn ang="0">
                      <a:pos x="828" y="496"/>
                    </a:cxn>
                    <a:cxn ang="0">
                      <a:pos x="751" y="589"/>
                    </a:cxn>
                    <a:cxn ang="0">
                      <a:pos x="730" y="615"/>
                    </a:cxn>
                    <a:cxn ang="0">
                      <a:pos x="703" y="706"/>
                    </a:cxn>
                    <a:cxn ang="0">
                      <a:pos x="665" y="708"/>
                    </a:cxn>
                    <a:cxn ang="0">
                      <a:pos x="711" y="768"/>
                    </a:cxn>
                    <a:cxn ang="0">
                      <a:pos x="634" y="626"/>
                    </a:cxn>
                    <a:cxn ang="0">
                      <a:pos x="545" y="596"/>
                    </a:cxn>
                    <a:cxn ang="0">
                      <a:pos x="503" y="689"/>
                    </a:cxn>
                    <a:cxn ang="0">
                      <a:pos x="471" y="738"/>
                    </a:cxn>
                    <a:cxn ang="0">
                      <a:pos x="416" y="592"/>
                    </a:cxn>
                    <a:cxn ang="0">
                      <a:pos x="373" y="607"/>
                    </a:cxn>
                    <a:cxn ang="0">
                      <a:pos x="336" y="545"/>
                    </a:cxn>
                    <a:cxn ang="0">
                      <a:pos x="223" y="510"/>
                    </a:cxn>
                    <a:cxn ang="0">
                      <a:pos x="263" y="577"/>
                    </a:cxn>
                    <a:cxn ang="0">
                      <a:pos x="234" y="620"/>
                    </a:cxn>
                    <a:cxn ang="0">
                      <a:pos x="190" y="605"/>
                    </a:cxn>
                    <a:cxn ang="0">
                      <a:pos x="119" y="495"/>
                    </a:cxn>
                    <a:cxn ang="0">
                      <a:pos x="149" y="432"/>
                    </a:cxn>
                    <a:cxn ang="0">
                      <a:pos x="166" y="385"/>
                    </a:cxn>
                    <a:cxn ang="0">
                      <a:pos x="149" y="226"/>
                    </a:cxn>
                    <a:cxn ang="0">
                      <a:pos x="86" y="193"/>
                    </a:cxn>
                    <a:cxn ang="0">
                      <a:pos x="55" y="210"/>
                    </a:cxn>
                    <a:cxn ang="0">
                      <a:pos x="0" y="226"/>
                    </a:cxn>
                  </a:cxnLst>
                  <a:rect l="0" t="0" r="r" b="b"/>
                  <a:pathLst>
                    <a:path w="1089" h="769">
                      <a:moveTo>
                        <a:pt x="0" y="226"/>
                      </a:moveTo>
                      <a:lnTo>
                        <a:pt x="32" y="202"/>
                      </a:lnTo>
                      <a:lnTo>
                        <a:pt x="62" y="156"/>
                      </a:lnTo>
                      <a:lnTo>
                        <a:pt x="99" y="134"/>
                      </a:lnTo>
                      <a:lnTo>
                        <a:pt x="137" y="160"/>
                      </a:lnTo>
                      <a:lnTo>
                        <a:pt x="142" y="181"/>
                      </a:lnTo>
                      <a:lnTo>
                        <a:pt x="133" y="181"/>
                      </a:lnTo>
                      <a:lnTo>
                        <a:pt x="118" y="179"/>
                      </a:lnTo>
                      <a:lnTo>
                        <a:pt x="137" y="202"/>
                      </a:lnTo>
                      <a:lnTo>
                        <a:pt x="216" y="172"/>
                      </a:lnTo>
                      <a:lnTo>
                        <a:pt x="206" y="149"/>
                      </a:lnTo>
                      <a:lnTo>
                        <a:pt x="240" y="110"/>
                      </a:lnTo>
                      <a:lnTo>
                        <a:pt x="262" y="111"/>
                      </a:lnTo>
                      <a:lnTo>
                        <a:pt x="241" y="124"/>
                      </a:lnTo>
                      <a:lnTo>
                        <a:pt x="223" y="153"/>
                      </a:lnTo>
                      <a:lnTo>
                        <a:pt x="223" y="172"/>
                      </a:lnTo>
                      <a:lnTo>
                        <a:pt x="255" y="193"/>
                      </a:lnTo>
                      <a:lnTo>
                        <a:pt x="301" y="133"/>
                      </a:lnTo>
                      <a:lnTo>
                        <a:pt x="461" y="63"/>
                      </a:lnTo>
                      <a:lnTo>
                        <a:pt x="460" y="23"/>
                      </a:lnTo>
                      <a:lnTo>
                        <a:pt x="533" y="8"/>
                      </a:lnTo>
                      <a:lnTo>
                        <a:pt x="574" y="29"/>
                      </a:lnTo>
                      <a:lnTo>
                        <a:pt x="671" y="0"/>
                      </a:lnTo>
                      <a:lnTo>
                        <a:pt x="701" y="15"/>
                      </a:lnTo>
                      <a:lnTo>
                        <a:pt x="766" y="85"/>
                      </a:lnTo>
                      <a:lnTo>
                        <a:pt x="840" y="71"/>
                      </a:lnTo>
                      <a:lnTo>
                        <a:pt x="886" y="96"/>
                      </a:lnTo>
                      <a:lnTo>
                        <a:pt x="1001" y="91"/>
                      </a:lnTo>
                      <a:lnTo>
                        <a:pt x="1088" y="118"/>
                      </a:lnTo>
                      <a:lnTo>
                        <a:pt x="1080" y="156"/>
                      </a:lnTo>
                      <a:lnTo>
                        <a:pt x="1006" y="181"/>
                      </a:lnTo>
                      <a:lnTo>
                        <a:pt x="1019" y="206"/>
                      </a:lnTo>
                      <a:lnTo>
                        <a:pt x="987" y="220"/>
                      </a:lnTo>
                      <a:lnTo>
                        <a:pt x="985" y="270"/>
                      </a:lnTo>
                      <a:lnTo>
                        <a:pt x="957" y="304"/>
                      </a:lnTo>
                      <a:lnTo>
                        <a:pt x="945" y="273"/>
                      </a:lnTo>
                      <a:lnTo>
                        <a:pt x="961" y="244"/>
                      </a:lnTo>
                      <a:lnTo>
                        <a:pt x="958" y="184"/>
                      </a:lnTo>
                      <a:lnTo>
                        <a:pt x="929" y="215"/>
                      </a:lnTo>
                      <a:lnTo>
                        <a:pt x="906" y="232"/>
                      </a:lnTo>
                      <a:lnTo>
                        <a:pt x="884" y="205"/>
                      </a:lnTo>
                      <a:lnTo>
                        <a:pt x="868" y="273"/>
                      </a:lnTo>
                      <a:lnTo>
                        <a:pt x="885" y="273"/>
                      </a:lnTo>
                      <a:lnTo>
                        <a:pt x="881" y="318"/>
                      </a:lnTo>
                      <a:lnTo>
                        <a:pt x="861" y="366"/>
                      </a:lnTo>
                      <a:lnTo>
                        <a:pt x="837" y="385"/>
                      </a:lnTo>
                      <a:lnTo>
                        <a:pt x="857" y="417"/>
                      </a:lnTo>
                      <a:lnTo>
                        <a:pt x="844" y="439"/>
                      </a:lnTo>
                      <a:lnTo>
                        <a:pt x="839" y="420"/>
                      </a:lnTo>
                      <a:lnTo>
                        <a:pt x="839" y="413"/>
                      </a:lnTo>
                      <a:lnTo>
                        <a:pt x="823" y="402"/>
                      </a:lnTo>
                      <a:lnTo>
                        <a:pt x="797" y="416"/>
                      </a:lnTo>
                      <a:lnTo>
                        <a:pt x="820" y="469"/>
                      </a:lnTo>
                      <a:lnTo>
                        <a:pt x="828" y="496"/>
                      </a:lnTo>
                      <a:lnTo>
                        <a:pt x="801" y="569"/>
                      </a:lnTo>
                      <a:lnTo>
                        <a:pt x="751" y="589"/>
                      </a:lnTo>
                      <a:lnTo>
                        <a:pt x="710" y="585"/>
                      </a:lnTo>
                      <a:lnTo>
                        <a:pt x="730" y="615"/>
                      </a:lnTo>
                      <a:lnTo>
                        <a:pt x="732" y="657"/>
                      </a:lnTo>
                      <a:lnTo>
                        <a:pt x="703" y="706"/>
                      </a:lnTo>
                      <a:lnTo>
                        <a:pt x="670" y="679"/>
                      </a:lnTo>
                      <a:lnTo>
                        <a:pt x="665" y="708"/>
                      </a:lnTo>
                      <a:lnTo>
                        <a:pt x="690" y="732"/>
                      </a:lnTo>
                      <a:lnTo>
                        <a:pt x="711" y="768"/>
                      </a:lnTo>
                      <a:lnTo>
                        <a:pt x="676" y="747"/>
                      </a:lnTo>
                      <a:lnTo>
                        <a:pt x="634" y="626"/>
                      </a:lnTo>
                      <a:lnTo>
                        <a:pt x="583" y="593"/>
                      </a:lnTo>
                      <a:lnTo>
                        <a:pt x="545" y="596"/>
                      </a:lnTo>
                      <a:lnTo>
                        <a:pt x="497" y="665"/>
                      </a:lnTo>
                      <a:lnTo>
                        <a:pt x="503" y="689"/>
                      </a:lnTo>
                      <a:lnTo>
                        <a:pt x="487" y="738"/>
                      </a:lnTo>
                      <a:lnTo>
                        <a:pt x="471" y="738"/>
                      </a:lnTo>
                      <a:lnTo>
                        <a:pt x="416" y="636"/>
                      </a:lnTo>
                      <a:lnTo>
                        <a:pt x="416" y="592"/>
                      </a:lnTo>
                      <a:lnTo>
                        <a:pt x="404" y="608"/>
                      </a:lnTo>
                      <a:lnTo>
                        <a:pt x="373" y="607"/>
                      </a:lnTo>
                      <a:lnTo>
                        <a:pt x="385" y="580"/>
                      </a:lnTo>
                      <a:lnTo>
                        <a:pt x="336" y="545"/>
                      </a:lnTo>
                      <a:lnTo>
                        <a:pt x="275" y="545"/>
                      </a:lnTo>
                      <a:lnTo>
                        <a:pt x="223" y="510"/>
                      </a:lnTo>
                      <a:lnTo>
                        <a:pt x="220" y="545"/>
                      </a:lnTo>
                      <a:lnTo>
                        <a:pt x="263" y="577"/>
                      </a:lnTo>
                      <a:lnTo>
                        <a:pt x="278" y="576"/>
                      </a:lnTo>
                      <a:lnTo>
                        <a:pt x="234" y="620"/>
                      </a:lnTo>
                      <a:lnTo>
                        <a:pt x="190" y="630"/>
                      </a:lnTo>
                      <a:lnTo>
                        <a:pt x="190" y="605"/>
                      </a:lnTo>
                      <a:lnTo>
                        <a:pt x="127" y="518"/>
                      </a:lnTo>
                      <a:lnTo>
                        <a:pt x="119" y="495"/>
                      </a:lnTo>
                      <a:lnTo>
                        <a:pt x="153" y="467"/>
                      </a:lnTo>
                      <a:lnTo>
                        <a:pt x="149" y="432"/>
                      </a:lnTo>
                      <a:lnTo>
                        <a:pt x="149" y="393"/>
                      </a:lnTo>
                      <a:lnTo>
                        <a:pt x="166" y="385"/>
                      </a:lnTo>
                      <a:lnTo>
                        <a:pt x="149" y="366"/>
                      </a:lnTo>
                      <a:lnTo>
                        <a:pt x="149" y="226"/>
                      </a:lnTo>
                      <a:lnTo>
                        <a:pt x="61" y="226"/>
                      </a:lnTo>
                      <a:lnTo>
                        <a:pt x="86" y="193"/>
                      </a:lnTo>
                      <a:lnTo>
                        <a:pt x="84" y="181"/>
                      </a:lnTo>
                      <a:lnTo>
                        <a:pt x="55" y="210"/>
                      </a:lnTo>
                      <a:lnTo>
                        <a:pt x="45" y="226"/>
                      </a:lnTo>
                      <a:lnTo>
                        <a:pt x="0" y="22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3" name="Freeform 26"/>
                <p:cNvSpPr>
                  <a:spLocks/>
                </p:cNvSpPr>
                <p:nvPr/>
              </p:nvSpPr>
              <p:spPr bwMode="grayWhite">
                <a:xfrm>
                  <a:off x="3135" y="720"/>
                  <a:ext cx="94" cy="157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63" y="20"/>
                    </a:cxn>
                    <a:cxn ang="0">
                      <a:pos x="55" y="33"/>
                    </a:cxn>
                    <a:cxn ang="0">
                      <a:pos x="57" y="54"/>
                    </a:cxn>
                    <a:cxn ang="0">
                      <a:pos x="47" y="82"/>
                    </a:cxn>
                    <a:cxn ang="0">
                      <a:pos x="31" y="108"/>
                    </a:cxn>
                    <a:cxn ang="0">
                      <a:pos x="7" y="125"/>
                    </a:cxn>
                    <a:cxn ang="0">
                      <a:pos x="0" y="154"/>
                    </a:cxn>
                    <a:cxn ang="0">
                      <a:pos x="10" y="156"/>
                    </a:cxn>
                    <a:cxn ang="0">
                      <a:pos x="10" y="129"/>
                    </a:cxn>
                    <a:cxn ang="0">
                      <a:pos x="44" y="127"/>
                    </a:cxn>
                    <a:cxn ang="0">
                      <a:pos x="69" y="109"/>
                    </a:cxn>
                    <a:cxn ang="0">
                      <a:pos x="69" y="72"/>
                    </a:cxn>
                    <a:cxn ang="0">
                      <a:pos x="77" y="58"/>
                    </a:cxn>
                    <a:cxn ang="0">
                      <a:pos x="64" y="34"/>
                    </a:cxn>
                    <a:cxn ang="0">
                      <a:pos x="82" y="27"/>
                    </a:cxn>
                    <a:cxn ang="0">
                      <a:pos x="93" y="8"/>
                    </a:cxn>
                    <a:cxn ang="0">
                      <a:pos x="69" y="11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94" h="157">
                      <a:moveTo>
                        <a:pt x="63" y="0"/>
                      </a:moveTo>
                      <a:lnTo>
                        <a:pt x="63" y="20"/>
                      </a:lnTo>
                      <a:lnTo>
                        <a:pt x="55" y="33"/>
                      </a:lnTo>
                      <a:lnTo>
                        <a:pt x="57" y="54"/>
                      </a:lnTo>
                      <a:lnTo>
                        <a:pt x="47" y="82"/>
                      </a:lnTo>
                      <a:lnTo>
                        <a:pt x="31" y="108"/>
                      </a:lnTo>
                      <a:lnTo>
                        <a:pt x="7" y="125"/>
                      </a:lnTo>
                      <a:lnTo>
                        <a:pt x="0" y="154"/>
                      </a:lnTo>
                      <a:lnTo>
                        <a:pt x="10" y="156"/>
                      </a:lnTo>
                      <a:lnTo>
                        <a:pt x="10" y="129"/>
                      </a:lnTo>
                      <a:lnTo>
                        <a:pt x="44" y="127"/>
                      </a:lnTo>
                      <a:lnTo>
                        <a:pt x="69" y="109"/>
                      </a:lnTo>
                      <a:lnTo>
                        <a:pt x="69" y="72"/>
                      </a:lnTo>
                      <a:lnTo>
                        <a:pt x="77" y="58"/>
                      </a:lnTo>
                      <a:lnTo>
                        <a:pt x="64" y="34"/>
                      </a:lnTo>
                      <a:lnTo>
                        <a:pt x="82" y="27"/>
                      </a:lnTo>
                      <a:lnTo>
                        <a:pt x="93" y="8"/>
                      </a:lnTo>
                      <a:lnTo>
                        <a:pt x="69" y="11"/>
                      </a:lnTo>
                      <a:lnTo>
                        <a:pt x="63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4" name="Freeform 27"/>
                <p:cNvSpPr>
                  <a:spLocks/>
                </p:cNvSpPr>
                <p:nvPr/>
              </p:nvSpPr>
              <p:spPr bwMode="grayWhite">
                <a:xfrm>
                  <a:off x="2780" y="1139"/>
                  <a:ext cx="19" cy="36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0" y="16"/>
                    </a:cxn>
                    <a:cxn ang="0">
                      <a:pos x="6" y="35"/>
                    </a:cxn>
                    <a:cxn ang="0">
                      <a:pos x="18" y="21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9" h="36">
                      <a:moveTo>
                        <a:pt x="9" y="0"/>
                      </a:moveTo>
                      <a:lnTo>
                        <a:pt x="0" y="16"/>
                      </a:lnTo>
                      <a:lnTo>
                        <a:pt x="6" y="35"/>
                      </a:lnTo>
                      <a:lnTo>
                        <a:pt x="18" y="21"/>
                      </a:lnTo>
                      <a:lnTo>
                        <a:pt x="9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5" name="Freeform 28"/>
                <p:cNvSpPr>
                  <a:spLocks/>
                </p:cNvSpPr>
                <p:nvPr/>
              </p:nvSpPr>
              <p:spPr bwMode="grayWhite">
                <a:xfrm>
                  <a:off x="2923" y="1177"/>
                  <a:ext cx="220" cy="9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3" y="7"/>
                    </a:cxn>
                    <a:cxn ang="0">
                      <a:pos x="82" y="41"/>
                    </a:cxn>
                    <a:cxn ang="0">
                      <a:pos x="75" y="60"/>
                    </a:cxn>
                    <a:cxn ang="0">
                      <a:pos x="115" y="77"/>
                    </a:cxn>
                    <a:cxn ang="0">
                      <a:pos x="219" y="77"/>
                    </a:cxn>
                    <a:cxn ang="0">
                      <a:pos x="106" y="93"/>
                    </a:cxn>
                    <a:cxn ang="0">
                      <a:pos x="75" y="60"/>
                    </a:cxn>
                    <a:cxn ang="0">
                      <a:pos x="46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0" h="94">
                      <a:moveTo>
                        <a:pt x="0" y="0"/>
                      </a:moveTo>
                      <a:lnTo>
                        <a:pt x="33" y="7"/>
                      </a:lnTo>
                      <a:lnTo>
                        <a:pt x="82" y="41"/>
                      </a:lnTo>
                      <a:lnTo>
                        <a:pt x="75" y="60"/>
                      </a:lnTo>
                      <a:lnTo>
                        <a:pt x="115" y="77"/>
                      </a:lnTo>
                      <a:lnTo>
                        <a:pt x="219" y="77"/>
                      </a:lnTo>
                      <a:lnTo>
                        <a:pt x="106" y="93"/>
                      </a:lnTo>
                      <a:lnTo>
                        <a:pt x="75" y="60"/>
                      </a:lnTo>
                      <a:lnTo>
                        <a:pt x="46" y="5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6" name="Freeform 29"/>
                <p:cNvSpPr>
                  <a:spLocks/>
                </p:cNvSpPr>
                <p:nvPr/>
              </p:nvSpPr>
              <p:spPr bwMode="grayWhite">
                <a:xfrm>
                  <a:off x="3098" y="1255"/>
                  <a:ext cx="236" cy="221"/>
                </a:xfrm>
                <a:custGeom>
                  <a:avLst/>
                  <a:gdLst/>
                  <a:ahLst/>
                  <a:cxnLst>
                    <a:cxn ang="0">
                      <a:pos x="190" y="216"/>
                    </a:cxn>
                    <a:cxn ang="0">
                      <a:pos x="179" y="212"/>
                    </a:cxn>
                    <a:cxn ang="0">
                      <a:pos x="154" y="187"/>
                    </a:cxn>
                    <a:cxn ang="0">
                      <a:pos x="130" y="182"/>
                    </a:cxn>
                    <a:cxn ang="0">
                      <a:pos x="124" y="167"/>
                    </a:cxn>
                    <a:cxn ang="0">
                      <a:pos x="110" y="155"/>
                    </a:cxn>
                    <a:cxn ang="0">
                      <a:pos x="87" y="155"/>
                    </a:cxn>
                    <a:cxn ang="0">
                      <a:pos x="62" y="165"/>
                    </a:cxn>
                    <a:cxn ang="0">
                      <a:pos x="40" y="169"/>
                    </a:cxn>
                    <a:cxn ang="0">
                      <a:pos x="15" y="169"/>
                    </a:cxn>
                    <a:cxn ang="0">
                      <a:pos x="14" y="152"/>
                    </a:cxn>
                    <a:cxn ang="0">
                      <a:pos x="5" y="127"/>
                    </a:cxn>
                    <a:cxn ang="0">
                      <a:pos x="3" y="114"/>
                    </a:cxn>
                    <a:cxn ang="0">
                      <a:pos x="3" y="79"/>
                    </a:cxn>
                    <a:cxn ang="0">
                      <a:pos x="44" y="60"/>
                    </a:cxn>
                    <a:cxn ang="0">
                      <a:pos x="48" y="41"/>
                    </a:cxn>
                    <a:cxn ang="0">
                      <a:pos x="57" y="43"/>
                    </a:cxn>
                    <a:cxn ang="0">
                      <a:pos x="77" y="22"/>
                    </a:cxn>
                    <a:cxn ang="0">
                      <a:pos x="98" y="25"/>
                    </a:cxn>
                    <a:cxn ang="0">
                      <a:pos x="113" y="10"/>
                    </a:cxn>
                    <a:cxn ang="0">
                      <a:pos x="125" y="8"/>
                    </a:cxn>
                    <a:cxn ang="0">
                      <a:pos x="145" y="34"/>
                    </a:cxn>
                    <a:cxn ang="0">
                      <a:pos x="163" y="43"/>
                    </a:cxn>
                    <a:cxn ang="0">
                      <a:pos x="165" y="16"/>
                    </a:cxn>
                    <a:cxn ang="0">
                      <a:pos x="172" y="0"/>
                    </a:cxn>
                    <a:cxn ang="0">
                      <a:pos x="185" y="22"/>
                    </a:cxn>
                    <a:cxn ang="0">
                      <a:pos x="196" y="60"/>
                    </a:cxn>
                    <a:cxn ang="0">
                      <a:pos x="219" y="83"/>
                    </a:cxn>
                    <a:cxn ang="0">
                      <a:pos x="232" y="101"/>
                    </a:cxn>
                    <a:cxn ang="0">
                      <a:pos x="235" y="133"/>
                    </a:cxn>
                    <a:cxn ang="0">
                      <a:pos x="221" y="169"/>
                    </a:cxn>
                    <a:cxn ang="0">
                      <a:pos x="217" y="202"/>
                    </a:cxn>
                    <a:cxn ang="0">
                      <a:pos x="196" y="215"/>
                    </a:cxn>
                  </a:cxnLst>
                  <a:rect l="0" t="0" r="r" b="b"/>
                  <a:pathLst>
                    <a:path w="236" h="221">
                      <a:moveTo>
                        <a:pt x="196" y="215"/>
                      </a:moveTo>
                      <a:lnTo>
                        <a:pt x="190" y="216"/>
                      </a:lnTo>
                      <a:lnTo>
                        <a:pt x="185" y="220"/>
                      </a:lnTo>
                      <a:lnTo>
                        <a:pt x="179" y="212"/>
                      </a:lnTo>
                      <a:lnTo>
                        <a:pt x="158" y="202"/>
                      </a:lnTo>
                      <a:lnTo>
                        <a:pt x="154" y="187"/>
                      </a:lnTo>
                      <a:lnTo>
                        <a:pt x="147" y="182"/>
                      </a:lnTo>
                      <a:lnTo>
                        <a:pt x="130" y="182"/>
                      </a:lnTo>
                      <a:lnTo>
                        <a:pt x="130" y="170"/>
                      </a:lnTo>
                      <a:lnTo>
                        <a:pt x="124" y="167"/>
                      </a:lnTo>
                      <a:lnTo>
                        <a:pt x="123" y="157"/>
                      </a:lnTo>
                      <a:lnTo>
                        <a:pt x="110" y="155"/>
                      </a:lnTo>
                      <a:lnTo>
                        <a:pt x="98" y="152"/>
                      </a:lnTo>
                      <a:lnTo>
                        <a:pt x="87" y="155"/>
                      </a:lnTo>
                      <a:lnTo>
                        <a:pt x="87" y="157"/>
                      </a:lnTo>
                      <a:lnTo>
                        <a:pt x="62" y="165"/>
                      </a:lnTo>
                      <a:lnTo>
                        <a:pt x="62" y="169"/>
                      </a:lnTo>
                      <a:lnTo>
                        <a:pt x="40" y="169"/>
                      </a:lnTo>
                      <a:lnTo>
                        <a:pt x="28" y="176"/>
                      </a:lnTo>
                      <a:lnTo>
                        <a:pt x="15" y="169"/>
                      </a:lnTo>
                      <a:lnTo>
                        <a:pt x="14" y="167"/>
                      </a:lnTo>
                      <a:lnTo>
                        <a:pt x="14" y="152"/>
                      </a:lnTo>
                      <a:lnTo>
                        <a:pt x="10" y="139"/>
                      </a:lnTo>
                      <a:lnTo>
                        <a:pt x="5" y="127"/>
                      </a:lnTo>
                      <a:lnTo>
                        <a:pt x="8" y="118"/>
                      </a:lnTo>
                      <a:lnTo>
                        <a:pt x="3" y="114"/>
                      </a:lnTo>
                      <a:lnTo>
                        <a:pt x="0" y="93"/>
                      </a:lnTo>
                      <a:lnTo>
                        <a:pt x="3" y="79"/>
                      </a:lnTo>
                      <a:lnTo>
                        <a:pt x="16" y="68"/>
                      </a:lnTo>
                      <a:lnTo>
                        <a:pt x="44" y="60"/>
                      </a:lnTo>
                      <a:lnTo>
                        <a:pt x="51" y="51"/>
                      </a:lnTo>
                      <a:lnTo>
                        <a:pt x="48" y="41"/>
                      </a:lnTo>
                      <a:lnTo>
                        <a:pt x="55" y="38"/>
                      </a:lnTo>
                      <a:lnTo>
                        <a:pt x="57" y="43"/>
                      </a:lnTo>
                      <a:lnTo>
                        <a:pt x="60" y="35"/>
                      </a:lnTo>
                      <a:lnTo>
                        <a:pt x="77" y="22"/>
                      </a:lnTo>
                      <a:lnTo>
                        <a:pt x="87" y="28"/>
                      </a:lnTo>
                      <a:lnTo>
                        <a:pt x="98" y="25"/>
                      </a:lnTo>
                      <a:lnTo>
                        <a:pt x="102" y="13"/>
                      </a:lnTo>
                      <a:lnTo>
                        <a:pt x="113" y="10"/>
                      </a:lnTo>
                      <a:lnTo>
                        <a:pt x="110" y="2"/>
                      </a:lnTo>
                      <a:lnTo>
                        <a:pt x="125" y="8"/>
                      </a:lnTo>
                      <a:lnTo>
                        <a:pt x="138" y="5"/>
                      </a:lnTo>
                      <a:lnTo>
                        <a:pt x="145" y="34"/>
                      </a:lnTo>
                      <a:lnTo>
                        <a:pt x="154" y="43"/>
                      </a:lnTo>
                      <a:lnTo>
                        <a:pt x="163" y="43"/>
                      </a:lnTo>
                      <a:lnTo>
                        <a:pt x="167" y="25"/>
                      </a:lnTo>
                      <a:lnTo>
                        <a:pt x="165" y="16"/>
                      </a:lnTo>
                      <a:lnTo>
                        <a:pt x="167" y="2"/>
                      </a:lnTo>
                      <a:lnTo>
                        <a:pt x="172" y="0"/>
                      </a:lnTo>
                      <a:lnTo>
                        <a:pt x="179" y="18"/>
                      </a:lnTo>
                      <a:lnTo>
                        <a:pt x="185" y="22"/>
                      </a:lnTo>
                      <a:lnTo>
                        <a:pt x="189" y="38"/>
                      </a:lnTo>
                      <a:lnTo>
                        <a:pt x="196" y="60"/>
                      </a:lnTo>
                      <a:lnTo>
                        <a:pt x="206" y="66"/>
                      </a:lnTo>
                      <a:lnTo>
                        <a:pt x="219" y="83"/>
                      </a:lnTo>
                      <a:lnTo>
                        <a:pt x="221" y="91"/>
                      </a:lnTo>
                      <a:lnTo>
                        <a:pt x="232" y="101"/>
                      </a:lnTo>
                      <a:lnTo>
                        <a:pt x="235" y="119"/>
                      </a:lnTo>
                      <a:lnTo>
                        <a:pt x="235" y="133"/>
                      </a:lnTo>
                      <a:lnTo>
                        <a:pt x="232" y="155"/>
                      </a:lnTo>
                      <a:lnTo>
                        <a:pt x="221" y="169"/>
                      </a:lnTo>
                      <a:lnTo>
                        <a:pt x="217" y="187"/>
                      </a:lnTo>
                      <a:lnTo>
                        <a:pt x="217" y="202"/>
                      </a:lnTo>
                      <a:lnTo>
                        <a:pt x="206" y="205"/>
                      </a:lnTo>
                      <a:lnTo>
                        <a:pt x="196" y="215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7" name="Freeform 30"/>
                <p:cNvSpPr>
                  <a:spLocks/>
                </p:cNvSpPr>
                <p:nvPr/>
              </p:nvSpPr>
              <p:spPr bwMode="grayWhite">
                <a:xfrm>
                  <a:off x="3286" y="1488"/>
                  <a:ext cx="18" cy="27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3" y="19"/>
                    </a:cxn>
                    <a:cxn ang="0">
                      <a:pos x="3" y="15"/>
                    </a:cxn>
                    <a:cxn ang="0">
                      <a:pos x="3" y="11"/>
                    </a:cxn>
                    <a:cxn ang="0">
                      <a:pos x="2" y="7"/>
                    </a:cxn>
                    <a:cxn ang="0">
                      <a:pos x="0" y="0"/>
                    </a:cxn>
                    <a:cxn ang="0">
                      <a:pos x="3" y="0"/>
                    </a:cxn>
                    <a:cxn ang="0">
                      <a:pos x="9" y="4"/>
                    </a:cxn>
                    <a:cxn ang="0">
                      <a:pos x="12" y="3"/>
                    </a:cxn>
                    <a:cxn ang="0">
                      <a:pos x="13" y="3"/>
                    </a:cxn>
                    <a:cxn ang="0">
                      <a:pos x="17" y="0"/>
                    </a:cxn>
                    <a:cxn ang="0">
                      <a:pos x="17" y="11"/>
                    </a:cxn>
                    <a:cxn ang="0">
                      <a:pos x="15" y="15"/>
                    </a:cxn>
                    <a:cxn ang="0">
                      <a:pos x="13" y="19"/>
                    </a:cxn>
                    <a:cxn ang="0">
                      <a:pos x="13" y="22"/>
                    </a:cxn>
                    <a:cxn ang="0">
                      <a:pos x="12" y="23"/>
                    </a:cxn>
                    <a:cxn ang="0">
                      <a:pos x="12" y="26"/>
                    </a:cxn>
                    <a:cxn ang="0">
                      <a:pos x="9" y="23"/>
                    </a:cxn>
                  </a:cxnLst>
                  <a:rect l="0" t="0" r="r" b="b"/>
                  <a:pathLst>
                    <a:path w="18" h="27">
                      <a:moveTo>
                        <a:pt x="9" y="23"/>
                      </a:moveTo>
                      <a:lnTo>
                        <a:pt x="3" y="19"/>
                      </a:lnTo>
                      <a:lnTo>
                        <a:pt x="3" y="15"/>
                      </a:lnTo>
                      <a:lnTo>
                        <a:pt x="3" y="11"/>
                      </a:lnTo>
                      <a:lnTo>
                        <a:pt x="2" y="7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9" y="4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7" y="0"/>
                      </a:lnTo>
                      <a:lnTo>
                        <a:pt x="17" y="11"/>
                      </a:lnTo>
                      <a:lnTo>
                        <a:pt x="15" y="15"/>
                      </a:lnTo>
                      <a:lnTo>
                        <a:pt x="13" y="19"/>
                      </a:lnTo>
                      <a:lnTo>
                        <a:pt x="13" y="22"/>
                      </a:lnTo>
                      <a:lnTo>
                        <a:pt x="12" y="23"/>
                      </a:lnTo>
                      <a:lnTo>
                        <a:pt x="12" y="26"/>
                      </a:lnTo>
                      <a:lnTo>
                        <a:pt x="9" y="23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8" name="Freeform 31"/>
                <p:cNvSpPr>
                  <a:spLocks/>
                </p:cNvSpPr>
                <p:nvPr/>
              </p:nvSpPr>
              <p:spPr bwMode="grayWhite">
                <a:xfrm>
                  <a:off x="2463" y="1235"/>
                  <a:ext cx="26" cy="106"/>
                </a:xfrm>
                <a:custGeom>
                  <a:avLst/>
                  <a:gdLst/>
                  <a:ahLst/>
                  <a:cxnLst>
                    <a:cxn ang="0">
                      <a:pos x="3" y="37"/>
                    </a:cxn>
                    <a:cxn ang="0">
                      <a:pos x="13" y="28"/>
                    </a:cxn>
                    <a:cxn ang="0">
                      <a:pos x="20" y="0"/>
                    </a:cxn>
                    <a:cxn ang="0">
                      <a:pos x="25" y="42"/>
                    </a:cxn>
                    <a:cxn ang="0">
                      <a:pos x="17" y="94"/>
                    </a:cxn>
                    <a:cxn ang="0">
                      <a:pos x="0" y="105"/>
                    </a:cxn>
                    <a:cxn ang="0">
                      <a:pos x="0" y="80"/>
                    </a:cxn>
                    <a:cxn ang="0">
                      <a:pos x="5" y="64"/>
                    </a:cxn>
                    <a:cxn ang="0">
                      <a:pos x="3" y="37"/>
                    </a:cxn>
                  </a:cxnLst>
                  <a:rect l="0" t="0" r="r" b="b"/>
                  <a:pathLst>
                    <a:path w="26" h="106">
                      <a:moveTo>
                        <a:pt x="3" y="37"/>
                      </a:moveTo>
                      <a:lnTo>
                        <a:pt x="13" y="28"/>
                      </a:lnTo>
                      <a:lnTo>
                        <a:pt x="20" y="0"/>
                      </a:lnTo>
                      <a:lnTo>
                        <a:pt x="25" y="42"/>
                      </a:lnTo>
                      <a:lnTo>
                        <a:pt x="17" y="94"/>
                      </a:lnTo>
                      <a:lnTo>
                        <a:pt x="0" y="105"/>
                      </a:lnTo>
                      <a:lnTo>
                        <a:pt x="0" y="80"/>
                      </a:lnTo>
                      <a:lnTo>
                        <a:pt x="5" y="64"/>
                      </a:lnTo>
                      <a:lnTo>
                        <a:pt x="3" y="37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49184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771525" y="3429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9185" name="Rectangle 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43050" y="4648200"/>
            <a:ext cx="7200900" cy="1752600"/>
          </a:xfrm>
        </p:spPr>
        <p:txBody>
          <a:bodyPr anchor="ctr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34" name="Rectangle 3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4008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11742-4645-4815-985E-9694FFBDF0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631E3-DF42-4FB6-899F-833BFFA640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29488" y="285750"/>
            <a:ext cx="2185987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1525" y="285750"/>
            <a:ext cx="6405563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BA82C-CE94-444F-9AA9-8DCD5526E3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87589-DE11-40D0-8C3F-5D08DFF079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0B069-1D4D-462D-8C14-3EA50A2218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71525" y="165735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19700" y="165735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E858-8674-4940-B8F7-02B760252F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F7CF7-7B19-4BD8-8F34-98586DEE04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E6D7D-B873-419B-8F3D-C5D3372FFD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0225-8647-4BBA-A763-B8CCE38221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B79DC-A098-46F1-9ED4-0D4B50FE48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23A49-BD30-4606-B32F-9122702527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</a:schemeClr>
            </a:gs>
            <a:gs pos="100000">
              <a:schemeClr val="hlink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4367213"/>
            <a:ext cx="10272713" cy="2478087"/>
            <a:chOff x="0" y="2751"/>
            <a:chExt cx="5752" cy="1561"/>
          </a:xfrm>
        </p:grpSpPr>
        <p:sp>
          <p:nvSpPr>
            <p:cNvPr id="48131" name="Rectangle 3"/>
            <p:cNvSpPr>
              <a:spLocks noChangeArrowheads="1"/>
            </p:cNvSpPr>
            <p:nvPr/>
          </p:nvSpPr>
          <p:spPr bwMode="hidden">
            <a:xfrm>
              <a:off x="0" y="4080"/>
              <a:ext cx="5752" cy="23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/>
            </a:p>
          </p:txBody>
        </p:sp>
        <p:grpSp>
          <p:nvGrpSpPr>
            <p:cNvPr id="19465" name="Group 4"/>
            <p:cNvGrpSpPr>
              <a:grpSpLocks/>
            </p:cNvGrpSpPr>
            <p:nvPr/>
          </p:nvGrpSpPr>
          <p:grpSpPr bwMode="auto">
            <a:xfrm>
              <a:off x="4458" y="2751"/>
              <a:ext cx="1190" cy="1426"/>
              <a:chOff x="4458" y="2751"/>
              <a:chExt cx="1190" cy="1426"/>
            </a:xfrm>
          </p:grpSpPr>
          <p:sp>
            <p:nvSpPr>
              <p:cNvPr id="48133" name="Freeform 5"/>
              <p:cNvSpPr>
                <a:spLocks/>
              </p:cNvSpPr>
              <p:nvPr/>
            </p:nvSpPr>
            <p:spPr bwMode="ltGray">
              <a:xfrm>
                <a:off x="4614" y="2790"/>
                <a:ext cx="1034" cy="1273"/>
              </a:xfrm>
              <a:custGeom>
                <a:avLst/>
                <a:gdLst/>
                <a:ahLst/>
                <a:cxnLst>
                  <a:cxn ang="0">
                    <a:pos x="646" y="23"/>
                  </a:cxn>
                  <a:cxn ang="0">
                    <a:pos x="765" y="92"/>
                  </a:cxn>
                  <a:cxn ang="0">
                    <a:pos x="866" y="184"/>
                  </a:cxn>
                  <a:cxn ang="0">
                    <a:pos x="944" y="294"/>
                  </a:cxn>
                  <a:cxn ang="0">
                    <a:pos x="1000" y="417"/>
                  </a:cxn>
                  <a:cxn ang="0">
                    <a:pos x="1030" y="550"/>
                  </a:cxn>
                  <a:cxn ang="0">
                    <a:pos x="1030" y="688"/>
                  </a:cxn>
                  <a:cxn ang="0">
                    <a:pos x="1000" y="821"/>
                  </a:cxn>
                  <a:cxn ang="0">
                    <a:pos x="944" y="944"/>
                  </a:cxn>
                  <a:cxn ang="0">
                    <a:pos x="866" y="1055"/>
                  </a:cxn>
                  <a:cxn ang="0">
                    <a:pos x="765" y="1148"/>
                  </a:cxn>
                  <a:cxn ang="0">
                    <a:pos x="646" y="1215"/>
                  </a:cxn>
                  <a:cxn ang="0">
                    <a:pos x="517" y="1257"/>
                  </a:cxn>
                  <a:cxn ang="0">
                    <a:pos x="382" y="1272"/>
                  </a:cxn>
                  <a:cxn ang="0">
                    <a:pos x="246" y="1257"/>
                  </a:cxn>
                  <a:cxn ang="0">
                    <a:pos x="118" y="1215"/>
                  </a:cxn>
                  <a:cxn ang="0">
                    <a:pos x="0" y="1148"/>
                  </a:cxn>
                  <a:cxn ang="0">
                    <a:pos x="89" y="1129"/>
                  </a:cxn>
                  <a:cxn ang="0">
                    <a:pos x="201" y="1179"/>
                  </a:cxn>
                  <a:cxn ang="0">
                    <a:pos x="320" y="1204"/>
                  </a:cxn>
                  <a:cxn ang="0">
                    <a:pos x="443" y="1204"/>
                  </a:cxn>
                  <a:cxn ang="0">
                    <a:pos x="563" y="1179"/>
                  </a:cxn>
                  <a:cxn ang="0">
                    <a:pos x="675" y="1129"/>
                  </a:cxn>
                  <a:cxn ang="0">
                    <a:pos x="775" y="1057"/>
                  </a:cxn>
                  <a:cxn ang="0">
                    <a:pos x="857" y="965"/>
                  </a:cxn>
                  <a:cxn ang="0">
                    <a:pos x="919" y="858"/>
                  </a:cxn>
                  <a:cxn ang="0">
                    <a:pos x="956" y="742"/>
                  </a:cxn>
                  <a:cxn ang="0">
                    <a:pos x="969" y="619"/>
                  </a:cxn>
                  <a:cxn ang="0">
                    <a:pos x="956" y="496"/>
                  </a:cxn>
                  <a:cxn ang="0">
                    <a:pos x="919" y="381"/>
                  </a:cxn>
                  <a:cxn ang="0">
                    <a:pos x="857" y="273"/>
                  </a:cxn>
                  <a:cxn ang="0">
                    <a:pos x="775" y="182"/>
                  </a:cxn>
                  <a:cxn ang="0">
                    <a:pos x="675" y="110"/>
                  </a:cxn>
                  <a:cxn ang="0">
                    <a:pos x="563" y="61"/>
                  </a:cxn>
                  <a:cxn ang="0">
                    <a:pos x="582" y="0"/>
                  </a:cxn>
                </a:cxnLst>
                <a:rect l="0" t="0" r="r" b="b"/>
                <a:pathLst>
                  <a:path w="1034" h="1273">
                    <a:moveTo>
                      <a:pt x="582" y="0"/>
                    </a:moveTo>
                    <a:lnTo>
                      <a:pt x="646" y="23"/>
                    </a:lnTo>
                    <a:lnTo>
                      <a:pt x="707" y="56"/>
                    </a:lnTo>
                    <a:lnTo>
                      <a:pt x="765" y="92"/>
                    </a:lnTo>
                    <a:lnTo>
                      <a:pt x="818" y="134"/>
                    </a:lnTo>
                    <a:lnTo>
                      <a:pt x="866" y="184"/>
                    </a:lnTo>
                    <a:lnTo>
                      <a:pt x="908" y="237"/>
                    </a:lnTo>
                    <a:lnTo>
                      <a:pt x="944" y="294"/>
                    </a:lnTo>
                    <a:lnTo>
                      <a:pt x="977" y="353"/>
                    </a:lnTo>
                    <a:lnTo>
                      <a:pt x="1000" y="417"/>
                    </a:lnTo>
                    <a:lnTo>
                      <a:pt x="1018" y="483"/>
                    </a:lnTo>
                    <a:lnTo>
                      <a:pt x="1030" y="550"/>
                    </a:lnTo>
                    <a:lnTo>
                      <a:pt x="1033" y="619"/>
                    </a:lnTo>
                    <a:lnTo>
                      <a:pt x="1030" y="688"/>
                    </a:lnTo>
                    <a:lnTo>
                      <a:pt x="1018" y="756"/>
                    </a:lnTo>
                    <a:lnTo>
                      <a:pt x="1000" y="821"/>
                    </a:lnTo>
                    <a:lnTo>
                      <a:pt x="977" y="884"/>
                    </a:lnTo>
                    <a:lnTo>
                      <a:pt x="944" y="944"/>
                    </a:lnTo>
                    <a:lnTo>
                      <a:pt x="908" y="1003"/>
                    </a:lnTo>
                    <a:lnTo>
                      <a:pt x="866" y="1055"/>
                    </a:lnTo>
                    <a:lnTo>
                      <a:pt x="818" y="1105"/>
                    </a:lnTo>
                    <a:lnTo>
                      <a:pt x="765" y="1148"/>
                    </a:lnTo>
                    <a:lnTo>
                      <a:pt x="707" y="1183"/>
                    </a:lnTo>
                    <a:lnTo>
                      <a:pt x="646" y="1215"/>
                    </a:lnTo>
                    <a:lnTo>
                      <a:pt x="582" y="1239"/>
                    </a:lnTo>
                    <a:lnTo>
                      <a:pt x="517" y="1257"/>
                    </a:lnTo>
                    <a:lnTo>
                      <a:pt x="450" y="1269"/>
                    </a:lnTo>
                    <a:lnTo>
                      <a:pt x="382" y="1272"/>
                    </a:lnTo>
                    <a:lnTo>
                      <a:pt x="313" y="1269"/>
                    </a:lnTo>
                    <a:lnTo>
                      <a:pt x="246" y="1257"/>
                    </a:lnTo>
                    <a:lnTo>
                      <a:pt x="180" y="1239"/>
                    </a:lnTo>
                    <a:lnTo>
                      <a:pt x="118" y="1215"/>
                    </a:lnTo>
                    <a:lnTo>
                      <a:pt x="57" y="1183"/>
                    </a:lnTo>
                    <a:lnTo>
                      <a:pt x="0" y="1148"/>
                    </a:lnTo>
                    <a:lnTo>
                      <a:pt x="36" y="1095"/>
                    </a:lnTo>
                    <a:lnTo>
                      <a:pt x="89" y="1129"/>
                    </a:lnTo>
                    <a:lnTo>
                      <a:pt x="144" y="1156"/>
                    </a:lnTo>
                    <a:lnTo>
                      <a:pt x="201" y="1179"/>
                    </a:lnTo>
                    <a:lnTo>
                      <a:pt x="261" y="1195"/>
                    </a:lnTo>
                    <a:lnTo>
                      <a:pt x="320" y="1204"/>
                    </a:lnTo>
                    <a:lnTo>
                      <a:pt x="382" y="1208"/>
                    </a:lnTo>
                    <a:lnTo>
                      <a:pt x="443" y="1204"/>
                    </a:lnTo>
                    <a:lnTo>
                      <a:pt x="504" y="1195"/>
                    </a:lnTo>
                    <a:lnTo>
                      <a:pt x="563" y="1179"/>
                    </a:lnTo>
                    <a:lnTo>
                      <a:pt x="621" y="1156"/>
                    </a:lnTo>
                    <a:lnTo>
                      <a:pt x="675" y="1129"/>
                    </a:lnTo>
                    <a:lnTo>
                      <a:pt x="727" y="1095"/>
                    </a:lnTo>
                    <a:lnTo>
                      <a:pt x="775" y="1057"/>
                    </a:lnTo>
                    <a:lnTo>
                      <a:pt x="818" y="1013"/>
                    </a:lnTo>
                    <a:lnTo>
                      <a:pt x="857" y="965"/>
                    </a:lnTo>
                    <a:lnTo>
                      <a:pt x="890" y="913"/>
                    </a:lnTo>
                    <a:lnTo>
                      <a:pt x="919" y="858"/>
                    </a:lnTo>
                    <a:lnTo>
                      <a:pt x="941" y="802"/>
                    </a:lnTo>
                    <a:lnTo>
                      <a:pt x="956" y="742"/>
                    </a:lnTo>
                    <a:lnTo>
                      <a:pt x="965" y="680"/>
                    </a:lnTo>
                    <a:lnTo>
                      <a:pt x="969" y="619"/>
                    </a:lnTo>
                    <a:lnTo>
                      <a:pt x="965" y="557"/>
                    </a:lnTo>
                    <a:lnTo>
                      <a:pt x="956" y="496"/>
                    </a:lnTo>
                    <a:lnTo>
                      <a:pt x="941" y="437"/>
                    </a:lnTo>
                    <a:lnTo>
                      <a:pt x="919" y="381"/>
                    </a:lnTo>
                    <a:lnTo>
                      <a:pt x="890" y="325"/>
                    </a:lnTo>
                    <a:lnTo>
                      <a:pt x="857" y="273"/>
                    </a:lnTo>
                    <a:lnTo>
                      <a:pt x="818" y="225"/>
                    </a:lnTo>
                    <a:lnTo>
                      <a:pt x="775" y="182"/>
                    </a:lnTo>
                    <a:lnTo>
                      <a:pt x="727" y="144"/>
                    </a:lnTo>
                    <a:lnTo>
                      <a:pt x="675" y="110"/>
                    </a:lnTo>
                    <a:lnTo>
                      <a:pt x="621" y="81"/>
                    </a:lnTo>
                    <a:lnTo>
                      <a:pt x="563" y="61"/>
                    </a:lnTo>
                    <a:lnTo>
                      <a:pt x="565" y="56"/>
                    </a:lnTo>
                    <a:lnTo>
                      <a:pt x="582" y="0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4" name="Line 6"/>
              <p:cNvSpPr>
                <a:spLocks noChangeShapeType="1"/>
              </p:cNvSpPr>
              <p:nvPr/>
            </p:nvSpPr>
            <p:spPr bwMode="ltGray">
              <a:xfrm flipV="1">
                <a:off x="4639" y="3863"/>
                <a:ext cx="103" cy="18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5" name="Line 7"/>
              <p:cNvSpPr>
                <a:spLocks noChangeShapeType="1"/>
              </p:cNvSpPr>
              <p:nvPr/>
            </p:nvSpPr>
            <p:spPr bwMode="ltGray">
              <a:xfrm flipV="1">
                <a:off x="5210" y="2874"/>
                <a:ext cx="36" cy="7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6" name="Line 8"/>
              <p:cNvSpPr>
                <a:spLocks noChangeShapeType="1"/>
              </p:cNvSpPr>
              <p:nvPr/>
            </p:nvSpPr>
            <p:spPr bwMode="ltGray">
              <a:xfrm flipV="1">
                <a:off x="5270" y="2751"/>
                <a:ext cx="36" cy="7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7" name="Freeform 9"/>
              <p:cNvSpPr>
                <a:spLocks/>
              </p:cNvSpPr>
              <p:nvPr/>
            </p:nvSpPr>
            <p:spPr bwMode="ltGray">
              <a:xfrm>
                <a:off x="4753" y="4067"/>
                <a:ext cx="604" cy="110"/>
              </a:xfrm>
              <a:custGeom>
                <a:avLst/>
                <a:gdLst/>
                <a:ahLst/>
                <a:cxnLst>
                  <a:cxn ang="0">
                    <a:pos x="2" y="70"/>
                  </a:cxn>
                  <a:cxn ang="0">
                    <a:pos x="14" y="57"/>
                  </a:cxn>
                  <a:cxn ang="0">
                    <a:pos x="31" y="46"/>
                  </a:cxn>
                  <a:cxn ang="0">
                    <a:pos x="63" y="30"/>
                  </a:cxn>
                  <a:cxn ang="0">
                    <a:pos x="100" y="21"/>
                  </a:cxn>
                  <a:cxn ang="0">
                    <a:pos x="134" y="13"/>
                  </a:cxn>
                  <a:cxn ang="0">
                    <a:pos x="181" y="6"/>
                  </a:cxn>
                  <a:cxn ang="0">
                    <a:pos x="225" y="2"/>
                  </a:cxn>
                  <a:cxn ang="0">
                    <a:pos x="277" y="0"/>
                  </a:cxn>
                  <a:cxn ang="0">
                    <a:pos x="340" y="0"/>
                  </a:cxn>
                  <a:cxn ang="0">
                    <a:pos x="407" y="4"/>
                  </a:cxn>
                  <a:cxn ang="0">
                    <a:pos x="453" y="10"/>
                  </a:cxn>
                  <a:cxn ang="0">
                    <a:pos x="502" y="19"/>
                  </a:cxn>
                  <a:cxn ang="0">
                    <a:pos x="549" y="33"/>
                  </a:cxn>
                  <a:cxn ang="0">
                    <a:pos x="573" y="47"/>
                  </a:cxn>
                  <a:cxn ang="0">
                    <a:pos x="588" y="58"/>
                  </a:cxn>
                  <a:cxn ang="0">
                    <a:pos x="603" y="77"/>
                  </a:cxn>
                  <a:cxn ang="0">
                    <a:pos x="578" y="87"/>
                  </a:cxn>
                  <a:cxn ang="0">
                    <a:pos x="536" y="95"/>
                  </a:cxn>
                  <a:cxn ang="0">
                    <a:pos x="485" y="101"/>
                  </a:cxn>
                  <a:cxn ang="0">
                    <a:pos x="436" y="106"/>
                  </a:cxn>
                  <a:cxn ang="0">
                    <a:pos x="377" y="108"/>
                  </a:cxn>
                  <a:cxn ang="0">
                    <a:pos x="313" y="109"/>
                  </a:cxn>
                  <a:cxn ang="0">
                    <a:pos x="252" y="109"/>
                  </a:cxn>
                  <a:cxn ang="0">
                    <a:pos x="188" y="108"/>
                  </a:cxn>
                  <a:cxn ang="0">
                    <a:pos x="117" y="102"/>
                  </a:cxn>
                  <a:cxn ang="0">
                    <a:pos x="61" y="96"/>
                  </a:cxn>
                  <a:cxn ang="0">
                    <a:pos x="14" y="86"/>
                  </a:cxn>
                  <a:cxn ang="0">
                    <a:pos x="0" y="78"/>
                  </a:cxn>
                  <a:cxn ang="0">
                    <a:pos x="2" y="70"/>
                  </a:cxn>
                </a:cxnLst>
                <a:rect l="0" t="0" r="r" b="b"/>
                <a:pathLst>
                  <a:path w="604" h="110">
                    <a:moveTo>
                      <a:pt x="2" y="70"/>
                    </a:moveTo>
                    <a:lnTo>
                      <a:pt x="14" y="57"/>
                    </a:lnTo>
                    <a:lnTo>
                      <a:pt x="31" y="46"/>
                    </a:lnTo>
                    <a:lnTo>
                      <a:pt x="63" y="30"/>
                    </a:lnTo>
                    <a:lnTo>
                      <a:pt x="100" y="21"/>
                    </a:lnTo>
                    <a:lnTo>
                      <a:pt x="134" y="13"/>
                    </a:lnTo>
                    <a:lnTo>
                      <a:pt x="181" y="6"/>
                    </a:lnTo>
                    <a:lnTo>
                      <a:pt x="225" y="2"/>
                    </a:lnTo>
                    <a:lnTo>
                      <a:pt x="277" y="0"/>
                    </a:lnTo>
                    <a:lnTo>
                      <a:pt x="340" y="0"/>
                    </a:lnTo>
                    <a:lnTo>
                      <a:pt x="407" y="4"/>
                    </a:lnTo>
                    <a:lnTo>
                      <a:pt x="453" y="10"/>
                    </a:lnTo>
                    <a:lnTo>
                      <a:pt x="502" y="19"/>
                    </a:lnTo>
                    <a:lnTo>
                      <a:pt x="549" y="33"/>
                    </a:lnTo>
                    <a:lnTo>
                      <a:pt x="573" y="47"/>
                    </a:lnTo>
                    <a:lnTo>
                      <a:pt x="588" y="58"/>
                    </a:lnTo>
                    <a:lnTo>
                      <a:pt x="603" y="77"/>
                    </a:lnTo>
                    <a:lnTo>
                      <a:pt x="578" y="87"/>
                    </a:lnTo>
                    <a:lnTo>
                      <a:pt x="536" y="95"/>
                    </a:lnTo>
                    <a:lnTo>
                      <a:pt x="485" y="101"/>
                    </a:lnTo>
                    <a:lnTo>
                      <a:pt x="436" y="106"/>
                    </a:lnTo>
                    <a:lnTo>
                      <a:pt x="377" y="108"/>
                    </a:lnTo>
                    <a:lnTo>
                      <a:pt x="313" y="109"/>
                    </a:lnTo>
                    <a:lnTo>
                      <a:pt x="252" y="109"/>
                    </a:lnTo>
                    <a:lnTo>
                      <a:pt x="188" y="108"/>
                    </a:lnTo>
                    <a:lnTo>
                      <a:pt x="117" y="102"/>
                    </a:lnTo>
                    <a:lnTo>
                      <a:pt x="61" y="96"/>
                    </a:lnTo>
                    <a:lnTo>
                      <a:pt x="14" y="86"/>
                    </a:lnTo>
                    <a:lnTo>
                      <a:pt x="0" y="78"/>
                    </a:lnTo>
                    <a:lnTo>
                      <a:pt x="2" y="70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8138" name="Oval 10"/>
              <p:cNvSpPr>
                <a:spLocks noChangeArrowheads="1"/>
              </p:cNvSpPr>
              <p:nvPr/>
            </p:nvSpPr>
            <p:spPr bwMode="grayWhite">
              <a:xfrm>
                <a:off x="4458" y="2879"/>
                <a:ext cx="1074" cy="1073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grpSp>
            <p:nvGrpSpPr>
              <p:cNvPr id="19472" name="Group 11"/>
              <p:cNvGrpSpPr>
                <a:grpSpLocks/>
              </p:cNvGrpSpPr>
              <p:nvPr/>
            </p:nvGrpSpPr>
            <p:grpSpPr bwMode="auto">
              <a:xfrm>
                <a:off x="4458" y="2991"/>
                <a:ext cx="999" cy="797"/>
                <a:chOff x="4458" y="2991"/>
                <a:chExt cx="999" cy="797"/>
              </a:xfrm>
            </p:grpSpPr>
            <p:sp>
              <p:nvSpPr>
                <p:cNvPr id="48140" name="Freeform 12"/>
                <p:cNvSpPr>
                  <a:spLocks/>
                </p:cNvSpPr>
                <p:nvPr/>
              </p:nvSpPr>
              <p:spPr bwMode="grayWhite">
                <a:xfrm>
                  <a:off x="4599" y="3283"/>
                  <a:ext cx="1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" h="17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1" name="Freeform 13"/>
                <p:cNvSpPr>
                  <a:spLocks/>
                </p:cNvSpPr>
                <p:nvPr/>
              </p:nvSpPr>
              <p:spPr bwMode="grayWhite">
                <a:xfrm>
                  <a:off x="4616" y="3305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0"/>
                    </a:cxn>
                    <a:cxn ang="0">
                      <a:pos x="16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17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2" name="Freeform 14"/>
                <p:cNvSpPr>
                  <a:spLocks/>
                </p:cNvSpPr>
                <p:nvPr/>
              </p:nvSpPr>
              <p:spPr bwMode="grayWhite">
                <a:xfrm>
                  <a:off x="4674" y="3275"/>
                  <a:ext cx="37" cy="35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22" y="0"/>
                    </a:cxn>
                    <a:cxn ang="0">
                      <a:pos x="14" y="9"/>
                    </a:cxn>
                    <a:cxn ang="0">
                      <a:pos x="9" y="9"/>
                    </a:cxn>
                    <a:cxn ang="0">
                      <a:pos x="5" y="13"/>
                    </a:cxn>
                    <a:cxn ang="0">
                      <a:pos x="0" y="13"/>
                    </a:cxn>
                    <a:cxn ang="0">
                      <a:pos x="0" y="25"/>
                    </a:cxn>
                    <a:cxn ang="0">
                      <a:pos x="8" y="34"/>
                    </a:cxn>
                    <a:cxn ang="0">
                      <a:pos x="29" y="34"/>
                    </a:cxn>
                    <a:cxn ang="0">
                      <a:pos x="36" y="25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37" h="35">
                      <a:moveTo>
                        <a:pt x="36" y="0"/>
                      </a:moveTo>
                      <a:lnTo>
                        <a:pt x="22" y="0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5" y="13"/>
                      </a:lnTo>
                      <a:lnTo>
                        <a:pt x="0" y="13"/>
                      </a:lnTo>
                      <a:lnTo>
                        <a:pt x="0" y="25"/>
                      </a:lnTo>
                      <a:lnTo>
                        <a:pt x="8" y="34"/>
                      </a:lnTo>
                      <a:lnTo>
                        <a:pt x="29" y="34"/>
                      </a:lnTo>
                      <a:lnTo>
                        <a:pt x="36" y="25"/>
                      </a:lnTo>
                      <a:lnTo>
                        <a:pt x="36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3" name="Freeform 15"/>
                <p:cNvSpPr>
                  <a:spLocks/>
                </p:cNvSpPr>
                <p:nvPr/>
              </p:nvSpPr>
              <p:spPr bwMode="grayWhite">
                <a:xfrm>
                  <a:off x="4458" y="3303"/>
                  <a:ext cx="324" cy="422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71" y="11"/>
                    </a:cxn>
                    <a:cxn ang="0">
                      <a:pos x="45" y="33"/>
                    </a:cxn>
                    <a:cxn ang="0">
                      <a:pos x="40" y="53"/>
                    </a:cxn>
                    <a:cxn ang="0">
                      <a:pos x="21" y="68"/>
                    </a:cxn>
                    <a:cxn ang="0">
                      <a:pos x="8" y="96"/>
                    </a:cxn>
                    <a:cxn ang="0">
                      <a:pos x="8" y="114"/>
                    </a:cxn>
                    <a:cxn ang="0">
                      <a:pos x="0" y="144"/>
                    </a:cxn>
                    <a:cxn ang="0">
                      <a:pos x="11" y="157"/>
                    </a:cxn>
                    <a:cxn ang="0">
                      <a:pos x="40" y="195"/>
                    </a:cxn>
                    <a:cxn ang="0">
                      <a:pos x="48" y="190"/>
                    </a:cxn>
                    <a:cxn ang="0">
                      <a:pos x="99" y="190"/>
                    </a:cxn>
                    <a:cxn ang="0">
                      <a:pos x="123" y="199"/>
                    </a:cxn>
                    <a:cxn ang="0">
                      <a:pos x="121" y="229"/>
                    </a:cxn>
                    <a:cxn ang="0">
                      <a:pos x="138" y="268"/>
                    </a:cxn>
                    <a:cxn ang="0">
                      <a:pos x="137" y="279"/>
                    </a:cxn>
                    <a:cxn ang="0">
                      <a:pos x="144" y="291"/>
                    </a:cxn>
                    <a:cxn ang="0">
                      <a:pos x="133" y="319"/>
                    </a:cxn>
                    <a:cxn ang="0">
                      <a:pos x="146" y="354"/>
                    </a:cxn>
                    <a:cxn ang="0">
                      <a:pos x="153" y="382"/>
                    </a:cxn>
                    <a:cxn ang="0">
                      <a:pos x="162" y="399"/>
                    </a:cxn>
                    <a:cxn ang="0">
                      <a:pos x="171" y="421"/>
                    </a:cxn>
                    <a:cxn ang="0">
                      <a:pos x="188" y="418"/>
                    </a:cxn>
                    <a:cxn ang="0">
                      <a:pos x="216" y="402"/>
                    </a:cxn>
                    <a:cxn ang="0">
                      <a:pos x="229" y="382"/>
                    </a:cxn>
                    <a:cxn ang="0">
                      <a:pos x="228" y="369"/>
                    </a:cxn>
                    <a:cxn ang="0">
                      <a:pos x="245" y="359"/>
                    </a:cxn>
                    <a:cxn ang="0">
                      <a:pos x="242" y="340"/>
                    </a:cxn>
                    <a:cxn ang="0">
                      <a:pos x="267" y="310"/>
                    </a:cxn>
                    <a:cxn ang="0">
                      <a:pos x="271" y="285"/>
                    </a:cxn>
                    <a:cxn ang="0">
                      <a:pos x="264" y="277"/>
                    </a:cxn>
                    <a:cxn ang="0">
                      <a:pos x="267" y="267"/>
                    </a:cxn>
                    <a:cxn ang="0">
                      <a:pos x="261" y="258"/>
                    </a:cxn>
                    <a:cxn ang="0">
                      <a:pos x="280" y="234"/>
                    </a:cxn>
                    <a:cxn ang="0">
                      <a:pos x="280" y="222"/>
                    </a:cxn>
                    <a:cxn ang="0">
                      <a:pos x="306" y="202"/>
                    </a:cxn>
                    <a:cxn ang="0">
                      <a:pos x="323" y="148"/>
                    </a:cxn>
                    <a:cxn ang="0">
                      <a:pos x="299" y="162"/>
                    </a:cxn>
                    <a:cxn ang="0">
                      <a:pos x="278" y="156"/>
                    </a:cxn>
                    <a:cxn ang="0">
                      <a:pos x="281" y="143"/>
                    </a:cxn>
                    <a:cxn ang="0">
                      <a:pos x="260" y="129"/>
                    </a:cxn>
                    <a:cxn ang="0">
                      <a:pos x="250" y="94"/>
                    </a:cxn>
                    <a:cxn ang="0">
                      <a:pos x="230" y="66"/>
                    </a:cxn>
                    <a:cxn ang="0">
                      <a:pos x="230" y="47"/>
                    </a:cxn>
                    <a:cxn ang="0">
                      <a:pos x="219" y="46"/>
                    </a:cxn>
                    <a:cxn ang="0">
                      <a:pos x="212" y="49"/>
                    </a:cxn>
                    <a:cxn ang="0">
                      <a:pos x="182" y="38"/>
                    </a:cxn>
                    <a:cxn ang="0">
                      <a:pos x="174" y="46"/>
                    </a:cxn>
                    <a:cxn ang="0">
                      <a:pos x="167" y="56"/>
                    </a:cxn>
                    <a:cxn ang="0">
                      <a:pos x="151" y="38"/>
                    </a:cxn>
                    <a:cxn ang="0">
                      <a:pos x="135" y="33"/>
                    </a:cxn>
                    <a:cxn ang="0">
                      <a:pos x="134" y="10"/>
                    </a:cxn>
                    <a:cxn ang="0">
                      <a:pos x="111" y="14"/>
                    </a:cxn>
                    <a:cxn ang="0">
                      <a:pos x="96" y="9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324" h="422">
                      <a:moveTo>
                        <a:pt x="76" y="0"/>
                      </a:moveTo>
                      <a:lnTo>
                        <a:pt x="71" y="11"/>
                      </a:lnTo>
                      <a:lnTo>
                        <a:pt x="45" y="33"/>
                      </a:lnTo>
                      <a:lnTo>
                        <a:pt x="40" y="53"/>
                      </a:lnTo>
                      <a:lnTo>
                        <a:pt x="21" y="68"/>
                      </a:lnTo>
                      <a:lnTo>
                        <a:pt x="8" y="96"/>
                      </a:lnTo>
                      <a:lnTo>
                        <a:pt x="8" y="114"/>
                      </a:lnTo>
                      <a:lnTo>
                        <a:pt x="0" y="144"/>
                      </a:lnTo>
                      <a:lnTo>
                        <a:pt x="11" y="157"/>
                      </a:lnTo>
                      <a:lnTo>
                        <a:pt x="40" y="195"/>
                      </a:lnTo>
                      <a:lnTo>
                        <a:pt x="48" y="190"/>
                      </a:lnTo>
                      <a:lnTo>
                        <a:pt x="99" y="190"/>
                      </a:lnTo>
                      <a:lnTo>
                        <a:pt x="123" y="199"/>
                      </a:lnTo>
                      <a:lnTo>
                        <a:pt x="121" y="229"/>
                      </a:lnTo>
                      <a:lnTo>
                        <a:pt x="138" y="268"/>
                      </a:lnTo>
                      <a:lnTo>
                        <a:pt x="137" y="279"/>
                      </a:lnTo>
                      <a:lnTo>
                        <a:pt x="144" y="291"/>
                      </a:lnTo>
                      <a:lnTo>
                        <a:pt x="133" y="319"/>
                      </a:lnTo>
                      <a:lnTo>
                        <a:pt x="146" y="354"/>
                      </a:lnTo>
                      <a:lnTo>
                        <a:pt x="153" y="382"/>
                      </a:lnTo>
                      <a:lnTo>
                        <a:pt x="162" y="399"/>
                      </a:lnTo>
                      <a:lnTo>
                        <a:pt x="171" y="421"/>
                      </a:lnTo>
                      <a:lnTo>
                        <a:pt x="188" y="418"/>
                      </a:lnTo>
                      <a:lnTo>
                        <a:pt x="216" y="402"/>
                      </a:lnTo>
                      <a:lnTo>
                        <a:pt x="229" y="382"/>
                      </a:lnTo>
                      <a:lnTo>
                        <a:pt x="228" y="369"/>
                      </a:lnTo>
                      <a:lnTo>
                        <a:pt x="245" y="359"/>
                      </a:lnTo>
                      <a:lnTo>
                        <a:pt x="242" y="340"/>
                      </a:lnTo>
                      <a:lnTo>
                        <a:pt x="267" y="310"/>
                      </a:lnTo>
                      <a:lnTo>
                        <a:pt x="271" y="285"/>
                      </a:lnTo>
                      <a:lnTo>
                        <a:pt x="264" y="277"/>
                      </a:lnTo>
                      <a:lnTo>
                        <a:pt x="267" y="267"/>
                      </a:lnTo>
                      <a:lnTo>
                        <a:pt x="261" y="258"/>
                      </a:lnTo>
                      <a:lnTo>
                        <a:pt x="280" y="234"/>
                      </a:lnTo>
                      <a:lnTo>
                        <a:pt x="280" y="222"/>
                      </a:lnTo>
                      <a:lnTo>
                        <a:pt x="306" y="202"/>
                      </a:lnTo>
                      <a:lnTo>
                        <a:pt x="323" y="148"/>
                      </a:lnTo>
                      <a:lnTo>
                        <a:pt x="299" y="162"/>
                      </a:lnTo>
                      <a:lnTo>
                        <a:pt x="278" y="156"/>
                      </a:lnTo>
                      <a:lnTo>
                        <a:pt x="281" y="143"/>
                      </a:lnTo>
                      <a:lnTo>
                        <a:pt x="260" y="129"/>
                      </a:lnTo>
                      <a:lnTo>
                        <a:pt x="250" y="94"/>
                      </a:lnTo>
                      <a:lnTo>
                        <a:pt x="230" y="66"/>
                      </a:lnTo>
                      <a:lnTo>
                        <a:pt x="230" y="47"/>
                      </a:lnTo>
                      <a:lnTo>
                        <a:pt x="219" y="46"/>
                      </a:lnTo>
                      <a:lnTo>
                        <a:pt x="212" y="49"/>
                      </a:lnTo>
                      <a:lnTo>
                        <a:pt x="182" y="38"/>
                      </a:lnTo>
                      <a:lnTo>
                        <a:pt x="174" y="46"/>
                      </a:lnTo>
                      <a:lnTo>
                        <a:pt x="167" y="56"/>
                      </a:lnTo>
                      <a:lnTo>
                        <a:pt x="151" y="38"/>
                      </a:lnTo>
                      <a:lnTo>
                        <a:pt x="135" y="33"/>
                      </a:lnTo>
                      <a:lnTo>
                        <a:pt x="134" y="10"/>
                      </a:lnTo>
                      <a:lnTo>
                        <a:pt x="111" y="14"/>
                      </a:lnTo>
                      <a:lnTo>
                        <a:pt x="96" y="9"/>
                      </a:lnTo>
                      <a:lnTo>
                        <a:pt x="76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4" name="Freeform 16"/>
                <p:cNvSpPr>
                  <a:spLocks/>
                </p:cNvSpPr>
                <p:nvPr/>
              </p:nvSpPr>
              <p:spPr bwMode="grayWhite">
                <a:xfrm>
                  <a:off x="5204" y="3408"/>
                  <a:ext cx="20" cy="21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9" y="5"/>
                    </a:cxn>
                    <a:cxn ang="0">
                      <a:pos x="7" y="10"/>
                    </a:cxn>
                    <a:cxn ang="0">
                      <a:pos x="7" y="14"/>
                    </a:cxn>
                    <a:cxn ang="0">
                      <a:pos x="16" y="17"/>
                    </a:cxn>
                    <a:cxn ang="0">
                      <a:pos x="16" y="20"/>
                    </a:cxn>
                    <a:cxn ang="0">
                      <a:pos x="9" y="17"/>
                    </a:cxn>
                    <a:cxn ang="0">
                      <a:pos x="3" y="20"/>
                    </a:cxn>
                    <a:cxn ang="0">
                      <a:pos x="0" y="17"/>
                    </a:cxn>
                    <a:cxn ang="0">
                      <a:pos x="3" y="14"/>
                    </a:cxn>
                    <a:cxn ang="0">
                      <a:pos x="0" y="10"/>
                    </a:cxn>
                    <a:cxn ang="0">
                      <a:pos x="3" y="2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7" h="21">
                      <a:moveTo>
                        <a:pt x="7" y="0"/>
                      </a:moveTo>
                      <a:lnTo>
                        <a:pt x="9" y="5"/>
                      </a:lnTo>
                      <a:lnTo>
                        <a:pt x="7" y="10"/>
                      </a:lnTo>
                      <a:lnTo>
                        <a:pt x="7" y="14"/>
                      </a:lnTo>
                      <a:lnTo>
                        <a:pt x="16" y="17"/>
                      </a:lnTo>
                      <a:lnTo>
                        <a:pt x="16" y="20"/>
                      </a:lnTo>
                      <a:lnTo>
                        <a:pt x="9" y="17"/>
                      </a:lnTo>
                      <a:lnTo>
                        <a:pt x="3" y="20"/>
                      </a:lnTo>
                      <a:lnTo>
                        <a:pt x="0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3" y="2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5" name="Freeform 17"/>
                <p:cNvSpPr>
                  <a:spLocks/>
                </p:cNvSpPr>
                <p:nvPr/>
              </p:nvSpPr>
              <p:spPr bwMode="grayWhite">
                <a:xfrm>
                  <a:off x="5144" y="3496"/>
                  <a:ext cx="49" cy="70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17" y="34"/>
                    </a:cxn>
                    <a:cxn ang="0">
                      <a:pos x="37" y="0"/>
                    </a:cxn>
                    <a:cxn ang="0">
                      <a:pos x="48" y="20"/>
                    </a:cxn>
                    <a:cxn ang="0">
                      <a:pos x="39" y="69"/>
                    </a:cxn>
                    <a:cxn ang="0">
                      <a:pos x="3" y="57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49" h="70">
                      <a:moveTo>
                        <a:pt x="0" y="34"/>
                      </a:moveTo>
                      <a:lnTo>
                        <a:pt x="17" y="34"/>
                      </a:lnTo>
                      <a:lnTo>
                        <a:pt x="37" y="0"/>
                      </a:lnTo>
                      <a:lnTo>
                        <a:pt x="48" y="20"/>
                      </a:lnTo>
                      <a:lnTo>
                        <a:pt x="39" y="69"/>
                      </a:lnTo>
                      <a:lnTo>
                        <a:pt x="3" y="57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6" name="Freeform 18"/>
                <p:cNvSpPr>
                  <a:spLocks/>
                </p:cNvSpPr>
                <p:nvPr/>
              </p:nvSpPr>
              <p:spPr bwMode="grayWhite">
                <a:xfrm>
                  <a:off x="5241" y="3523"/>
                  <a:ext cx="84" cy="67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0"/>
                    </a:cxn>
                    <a:cxn ang="0">
                      <a:pos x="27" y="6"/>
                    </a:cxn>
                    <a:cxn ang="0">
                      <a:pos x="67" y="22"/>
                    </a:cxn>
                    <a:cxn ang="0">
                      <a:pos x="67" y="34"/>
                    </a:cxn>
                    <a:cxn ang="0">
                      <a:pos x="83" y="66"/>
                    </a:cxn>
                    <a:cxn ang="0">
                      <a:pos x="52" y="36"/>
                    </a:cxn>
                    <a:cxn ang="0">
                      <a:pos x="31" y="38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84" h="67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27" y="6"/>
                      </a:lnTo>
                      <a:lnTo>
                        <a:pt x="67" y="22"/>
                      </a:lnTo>
                      <a:lnTo>
                        <a:pt x="67" y="34"/>
                      </a:lnTo>
                      <a:lnTo>
                        <a:pt x="83" y="66"/>
                      </a:lnTo>
                      <a:lnTo>
                        <a:pt x="52" y="36"/>
                      </a:lnTo>
                      <a:lnTo>
                        <a:pt x="31" y="38"/>
                      </a:lnTo>
                      <a:lnTo>
                        <a:pt x="5" y="15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7" name="Freeform 19"/>
                <p:cNvSpPr>
                  <a:spLocks/>
                </p:cNvSpPr>
                <p:nvPr/>
              </p:nvSpPr>
              <p:spPr bwMode="grayWhite">
                <a:xfrm>
                  <a:off x="5400" y="3660"/>
                  <a:ext cx="57" cy="73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56" y="21"/>
                    </a:cxn>
                    <a:cxn ang="0">
                      <a:pos x="11" y="72"/>
                    </a:cxn>
                    <a:cxn ang="0">
                      <a:pos x="0" y="60"/>
                    </a:cxn>
                    <a:cxn ang="0">
                      <a:pos x="32" y="28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57" h="73">
                      <a:moveTo>
                        <a:pt x="34" y="0"/>
                      </a:moveTo>
                      <a:lnTo>
                        <a:pt x="56" y="21"/>
                      </a:lnTo>
                      <a:lnTo>
                        <a:pt x="11" y="72"/>
                      </a:lnTo>
                      <a:lnTo>
                        <a:pt x="0" y="60"/>
                      </a:lnTo>
                      <a:lnTo>
                        <a:pt x="32" y="28"/>
                      </a:lnTo>
                      <a:lnTo>
                        <a:pt x="34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8" name="Freeform 20"/>
                <p:cNvSpPr>
                  <a:spLocks/>
                </p:cNvSpPr>
                <p:nvPr/>
              </p:nvSpPr>
              <p:spPr bwMode="grayWhite">
                <a:xfrm>
                  <a:off x="4558" y="3167"/>
                  <a:ext cx="28" cy="48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0" y="31"/>
                    </a:cxn>
                    <a:cxn ang="0">
                      <a:pos x="20" y="10"/>
                    </a:cxn>
                    <a:cxn ang="0">
                      <a:pos x="24" y="5"/>
                    </a:cxn>
                    <a:cxn ang="0">
                      <a:pos x="17" y="5"/>
                    </a:cxn>
                    <a:cxn ang="0">
                      <a:pos x="21" y="0"/>
                    </a:cxn>
                    <a:cxn ang="0">
                      <a:pos x="16" y="0"/>
                    </a:cxn>
                    <a:cxn ang="0">
                      <a:pos x="10" y="6"/>
                    </a:cxn>
                    <a:cxn ang="0">
                      <a:pos x="10" y="19"/>
                    </a:cxn>
                    <a:cxn ang="0">
                      <a:pos x="13" y="22"/>
                    </a:cxn>
                    <a:cxn ang="0">
                      <a:pos x="13" y="28"/>
                    </a:cxn>
                    <a:cxn ang="0">
                      <a:pos x="11" y="28"/>
                    </a:cxn>
                    <a:cxn ang="0">
                      <a:pos x="6" y="33"/>
                    </a:cxn>
                    <a:cxn ang="0">
                      <a:pos x="6" y="38"/>
                    </a:cxn>
                    <a:cxn ang="0">
                      <a:pos x="0" y="47"/>
                    </a:cxn>
                    <a:cxn ang="0">
                      <a:pos x="21" y="47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29" h="48">
                      <a:moveTo>
                        <a:pt x="28" y="36"/>
                      </a:moveTo>
                      <a:lnTo>
                        <a:pt x="20" y="31"/>
                      </a:lnTo>
                      <a:lnTo>
                        <a:pt x="20" y="10"/>
                      </a:lnTo>
                      <a:lnTo>
                        <a:pt x="24" y="5"/>
                      </a:lnTo>
                      <a:lnTo>
                        <a:pt x="17" y="5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10" y="6"/>
                      </a:lnTo>
                      <a:lnTo>
                        <a:pt x="10" y="19"/>
                      </a:lnTo>
                      <a:lnTo>
                        <a:pt x="13" y="22"/>
                      </a:lnTo>
                      <a:lnTo>
                        <a:pt x="13" y="28"/>
                      </a:lnTo>
                      <a:lnTo>
                        <a:pt x="11" y="28"/>
                      </a:lnTo>
                      <a:lnTo>
                        <a:pt x="6" y="33"/>
                      </a:lnTo>
                      <a:lnTo>
                        <a:pt x="6" y="38"/>
                      </a:lnTo>
                      <a:lnTo>
                        <a:pt x="0" y="47"/>
                      </a:lnTo>
                      <a:lnTo>
                        <a:pt x="21" y="47"/>
                      </a:lnTo>
                      <a:lnTo>
                        <a:pt x="28" y="3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49" name="Freeform 21"/>
                <p:cNvSpPr>
                  <a:spLocks/>
                </p:cNvSpPr>
                <p:nvPr/>
              </p:nvSpPr>
              <p:spPr bwMode="grayWhite">
                <a:xfrm>
                  <a:off x="4548" y="3183"/>
                  <a:ext cx="20" cy="17"/>
                </a:xfrm>
                <a:custGeom>
                  <a:avLst/>
                  <a:gdLst/>
                  <a:ahLst/>
                  <a:cxnLst>
                    <a:cxn ang="0">
                      <a:pos x="13" y="5"/>
                    </a:cxn>
                    <a:cxn ang="0">
                      <a:pos x="16" y="5"/>
                    </a:cxn>
                    <a:cxn ang="0">
                      <a:pos x="16" y="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16"/>
                    </a:cxn>
                    <a:cxn ang="0">
                      <a:pos x="9" y="16"/>
                    </a:cxn>
                    <a:cxn ang="0">
                      <a:pos x="13" y="11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7" h="17">
                      <a:moveTo>
                        <a:pt x="13" y="5"/>
                      </a:moveTo>
                      <a:lnTo>
                        <a:pt x="16" y="5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9" y="16"/>
                      </a:lnTo>
                      <a:lnTo>
                        <a:pt x="13" y="11"/>
                      </a:lnTo>
                      <a:lnTo>
                        <a:pt x="13" y="5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0" name="Freeform 22"/>
                <p:cNvSpPr>
                  <a:spLocks/>
                </p:cNvSpPr>
                <p:nvPr/>
              </p:nvSpPr>
              <p:spPr bwMode="grayWhite">
                <a:xfrm>
                  <a:off x="4527" y="3155"/>
                  <a:ext cx="184" cy="155"/>
                </a:xfrm>
                <a:custGeom>
                  <a:avLst/>
                  <a:gdLst/>
                  <a:ahLst/>
                  <a:cxnLst>
                    <a:cxn ang="0">
                      <a:pos x="120" y="10"/>
                    </a:cxn>
                    <a:cxn ang="0">
                      <a:pos x="144" y="14"/>
                    </a:cxn>
                    <a:cxn ang="0">
                      <a:pos x="129" y="20"/>
                    </a:cxn>
                    <a:cxn ang="0">
                      <a:pos x="123" y="29"/>
                    </a:cxn>
                    <a:cxn ang="0">
                      <a:pos x="114" y="50"/>
                    </a:cxn>
                    <a:cxn ang="0">
                      <a:pos x="100" y="51"/>
                    </a:cxn>
                    <a:cxn ang="0">
                      <a:pos x="88" y="49"/>
                    </a:cxn>
                    <a:cxn ang="0">
                      <a:pos x="94" y="39"/>
                    </a:cxn>
                    <a:cxn ang="0">
                      <a:pos x="88" y="26"/>
                    </a:cxn>
                    <a:cxn ang="0">
                      <a:pos x="81" y="49"/>
                    </a:cxn>
                    <a:cxn ang="0">
                      <a:pos x="62" y="60"/>
                    </a:cxn>
                    <a:cxn ang="0">
                      <a:pos x="52" y="67"/>
                    </a:cxn>
                    <a:cxn ang="0">
                      <a:pos x="38" y="77"/>
                    </a:cxn>
                    <a:cxn ang="0">
                      <a:pos x="30" y="102"/>
                    </a:cxn>
                    <a:cxn ang="0">
                      <a:pos x="5" y="93"/>
                    </a:cxn>
                    <a:cxn ang="0">
                      <a:pos x="0" y="111"/>
                    </a:cxn>
                    <a:cxn ang="0">
                      <a:pos x="10" y="138"/>
                    </a:cxn>
                    <a:cxn ang="0">
                      <a:pos x="50" y="109"/>
                    </a:cxn>
                    <a:cxn ang="0">
                      <a:pos x="75" y="103"/>
                    </a:cxn>
                    <a:cxn ang="0">
                      <a:pos x="79" y="115"/>
                    </a:cxn>
                    <a:cxn ang="0">
                      <a:pos x="99" y="143"/>
                    </a:cxn>
                    <a:cxn ang="0">
                      <a:pos x="101" y="135"/>
                    </a:cxn>
                    <a:cxn ang="0">
                      <a:pos x="107" y="135"/>
                    </a:cxn>
                    <a:cxn ang="0">
                      <a:pos x="88" y="108"/>
                    </a:cxn>
                    <a:cxn ang="0">
                      <a:pos x="94" y="99"/>
                    </a:cxn>
                    <a:cxn ang="0">
                      <a:pos x="114" y="127"/>
                    </a:cxn>
                    <a:cxn ang="0">
                      <a:pos x="123" y="144"/>
                    </a:cxn>
                    <a:cxn ang="0">
                      <a:pos x="127" y="154"/>
                    </a:cxn>
                    <a:cxn ang="0">
                      <a:pos x="131" y="136"/>
                    </a:cxn>
                    <a:cxn ang="0">
                      <a:pos x="144" y="130"/>
                    </a:cxn>
                    <a:cxn ang="0">
                      <a:pos x="153" y="126"/>
                    </a:cxn>
                    <a:cxn ang="0">
                      <a:pos x="150" y="113"/>
                    </a:cxn>
                    <a:cxn ang="0">
                      <a:pos x="157" y="90"/>
                    </a:cxn>
                    <a:cxn ang="0">
                      <a:pos x="166" y="93"/>
                    </a:cxn>
                    <a:cxn ang="0">
                      <a:pos x="169" y="103"/>
                    </a:cxn>
                    <a:cxn ang="0">
                      <a:pos x="177" y="98"/>
                    </a:cxn>
                    <a:cxn ang="0">
                      <a:pos x="175" y="95"/>
                    </a:cxn>
                    <a:cxn ang="0">
                      <a:pos x="180" y="81"/>
                    </a:cxn>
                    <a:cxn ang="0">
                      <a:pos x="183" y="98"/>
                    </a:cxn>
                    <a:cxn ang="0">
                      <a:pos x="120" y="0"/>
                    </a:cxn>
                  </a:cxnLst>
                  <a:rect l="0" t="0" r="r" b="b"/>
                  <a:pathLst>
                    <a:path w="184" h="155">
                      <a:moveTo>
                        <a:pt x="120" y="0"/>
                      </a:moveTo>
                      <a:lnTo>
                        <a:pt x="120" y="10"/>
                      </a:lnTo>
                      <a:lnTo>
                        <a:pt x="124" y="14"/>
                      </a:lnTo>
                      <a:lnTo>
                        <a:pt x="144" y="14"/>
                      </a:lnTo>
                      <a:lnTo>
                        <a:pt x="144" y="20"/>
                      </a:lnTo>
                      <a:lnTo>
                        <a:pt x="129" y="20"/>
                      </a:lnTo>
                      <a:lnTo>
                        <a:pt x="129" y="37"/>
                      </a:lnTo>
                      <a:lnTo>
                        <a:pt x="123" y="29"/>
                      </a:lnTo>
                      <a:lnTo>
                        <a:pt x="123" y="40"/>
                      </a:lnTo>
                      <a:lnTo>
                        <a:pt x="114" y="50"/>
                      </a:lnTo>
                      <a:lnTo>
                        <a:pt x="109" y="44"/>
                      </a:lnTo>
                      <a:lnTo>
                        <a:pt x="100" y="51"/>
                      </a:lnTo>
                      <a:lnTo>
                        <a:pt x="99" y="49"/>
                      </a:lnTo>
                      <a:lnTo>
                        <a:pt x="88" y="49"/>
                      </a:lnTo>
                      <a:lnTo>
                        <a:pt x="94" y="42"/>
                      </a:lnTo>
                      <a:lnTo>
                        <a:pt x="94" y="39"/>
                      </a:lnTo>
                      <a:lnTo>
                        <a:pt x="88" y="34"/>
                      </a:lnTo>
                      <a:lnTo>
                        <a:pt x="88" y="26"/>
                      </a:lnTo>
                      <a:lnTo>
                        <a:pt x="81" y="34"/>
                      </a:lnTo>
                      <a:lnTo>
                        <a:pt x="81" y="49"/>
                      </a:lnTo>
                      <a:lnTo>
                        <a:pt x="73" y="49"/>
                      </a:lnTo>
                      <a:lnTo>
                        <a:pt x="62" y="60"/>
                      </a:lnTo>
                      <a:lnTo>
                        <a:pt x="58" y="60"/>
                      </a:lnTo>
                      <a:lnTo>
                        <a:pt x="52" y="67"/>
                      </a:lnTo>
                      <a:lnTo>
                        <a:pt x="30" y="67"/>
                      </a:lnTo>
                      <a:lnTo>
                        <a:pt x="38" y="77"/>
                      </a:lnTo>
                      <a:lnTo>
                        <a:pt x="38" y="93"/>
                      </a:lnTo>
                      <a:lnTo>
                        <a:pt x="30" y="102"/>
                      </a:lnTo>
                      <a:lnTo>
                        <a:pt x="22" y="93"/>
                      </a:lnTo>
                      <a:lnTo>
                        <a:pt x="5" y="93"/>
                      </a:lnTo>
                      <a:lnTo>
                        <a:pt x="5" y="104"/>
                      </a:lnTo>
                      <a:lnTo>
                        <a:pt x="0" y="111"/>
                      </a:lnTo>
                      <a:lnTo>
                        <a:pt x="0" y="126"/>
                      </a:lnTo>
                      <a:lnTo>
                        <a:pt x="10" y="138"/>
                      </a:lnTo>
                      <a:lnTo>
                        <a:pt x="26" y="138"/>
                      </a:lnTo>
                      <a:lnTo>
                        <a:pt x="50" y="109"/>
                      </a:lnTo>
                      <a:lnTo>
                        <a:pt x="72" y="109"/>
                      </a:lnTo>
                      <a:lnTo>
                        <a:pt x="75" y="103"/>
                      </a:lnTo>
                      <a:lnTo>
                        <a:pt x="80" y="109"/>
                      </a:lnTo>
                      <a:lnTo>
                        <a:pt x="79" y="115"/>
                      </a:lnTo>
                      <a:lnTo>
                        <a:pt x="99" y="135"/>
                      </a:lnTo>
                      <a:lnTo>
                        <a:pt x="99" y="143"/>
                      </a:lnTo>
                      <a:lnTo>
                        <a:pt x="104" y="140"/>
                      </a:lnTo>
                      <a:lnTo>
                        <a:pt x="101" y="135"/>
                      </a:lnTo>
                      <a:lnTo>
                        <a:pt x="104" y="132"/>
                      </a:lnTo>
                      <a:lnTo>
                        <a:pt x="107" y="135"/>
                      </a:lnTo>
                      <a:lnTo>
                        <a:pt x="109" y="134"/>
                      </a:lnTo>
                      <a:lnTo>
                        <a:pt x="88" y="108"/>
                      </a:lnTo>
                      <a:lnTo>
                        <a:pt x="88" y="99"/>
                      </a:lnTo>
                      <a:lnTo>
                        <a:pt x="94" y="99"/>
                      </a:lnTo>
                      <a:lnTo>
                        <a:pt x="94" y="104"/>
                      </a:lnTo>
                      <a:lnTo>
                        <a:pt x="114" y="127"/>
                      </a:lnTo>
                      <a:lnTo>
                        <a:pt x="114" y="134"/>
                      </a:lnTo>
                      <a:lnTo>
                        <a:pt x="123" y="144"/>
                      </a:lnTo>
                      <a:lnTo>
                        <a:pt x="121" y="146"/>
                      </a:lnTo>
                      <a:lnTo>
                        <a:pt x="127" y="154"/>
                      </a:lnTo>
                      <a:lnTo>
                        <a:pt x="137" y="143"/>
                      </a:lnTo>
                      <a:lnTo>
                        <a:pt x="131" y="136"/>
                      </a:lnTo>
                      <a:lnTo>
                        <a:pt x="137" y="130"/>
                      </a:lnTo>
                      <a:lnTo>
                        <a:pt x="144" y="130"/>
                      </a:lnTo>
                      <a:lnTo>
                        <a:pt x="148" y="126"/>
                      </a:lnTo>
                      <a:lnTo>
                        <a:pt x="153" y="126"/>
                      </a:lnTo>
                      <a:lnTo>
                        <a:pt x="147" y="117"/>
                      </a:lnTo>
                      <a:lnTo>
                        <a:pt x="150" y="113"/>
                      </a:lnTo>
                      <a:lnTo>
                        <a:pt x="150" y="98"/>
                      </a:lnTo>
                      <a:lnTo>
                        <a:pt x="157" y="90"/>
                      </a:lnTo>
                      <a:lnTo>
                        <a:pt x="160" y="93"/>
                      </a:lnTo>
                      <a:lnTo>
                        <a:pt x="166" y="93"/>
                      </a:lnTo>
                      <a:lnTo>
                        <a:pt x="163" y="97"/>
                      </a:lnTo>
                      <a:lnTo>
                        <a:pt x="169" y="103"/>
                      </a:lnTo>
                      <a:lnTo>
                        <a:pt x="172" y="98"/>
                      </a:lnTo>
                      <a:lnTo>
                        <a:pt x="177" y="98"/>
                      </a:lnTo>
                      <a:lnTo>
                        <a:pt x="177" y="95"/>
                      </a:lnTo>
                      <a:lnTo>
                        <a:pt x="175" y="95"/>
                      </a:lnTo>
                      <a:lnTo>
                        <a:pt x="171" y="93"/>
                      </a:lnTo>
                      <a:lnTo>
                        <a:pt x="180" y="81"/>
                      </a:lnTo>
                      <a:lnTo>
                        <a:pt x="180" y="98"/>
                      </a:lnTo>
                      <a:lnTo>
                        <a:pt x="183" y="98"/>
                      </a:lnTo>
                      <a:lnTo>
                        <a:pt x="183" y="0"/>
                      </a:lnTo>
                      <a:lnTo>
                        <a:pt x="12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1" name="Freeform 23"/>
                <p:cNvSpPr>
                  <a:spLocks/>
                </p:cNvSpPr>
                <p:nvPr/>
              </p:nvSpPr>
              <p:spPr bwMode="grayWhite">
                <a:xfrm>
                  <a:off x="4604" y="2991"/>
                  <a:ext cx="782" cy="553"/>
                </a:xfrm>
                <a:custGeom>
                  <a:avLst/>
                  <a:gdLst/>
                  <a:ahLst/>
                  <a:cxnLst>
                    <a:cxn ang="0">
                      <a:pos x="22" y="145"/>
                    </a:cxn>
                    <a:cxn ang="0">
                      <a:pos x="71" y="96"/>
                    </a:cxn>
                    <a:cxn ang="0">
                      <a:pos x="101" y="130"/>
                    </a:cxn>
                    <a:cxn ang="0">
                      <a:pos x="84" y="128"/>
                    </a:cxn>
                    <a:cxn ang="0">
                      <a:pos x="155" y="123"/>
                    </a:cxn>
                    <a:cxn ang="0">
                      <a:pos x="172" y="79"/>
                    </a:cxn>
                    <a:cxn ang="0">
                      <a:pos x="172" y="89"/>
                    </a:cxn>
                    <a:cxn ang="0">
                      <a:pos x="160" y="123"/>
                    </a:cxn>
                    <a:cxn ang="0">
                      <a:pos x="216" y="95"/>
                    </a:cxn>
                    <a:cxn ang="0">
                      <a:pos x="330" y="16"/>
                    </a:cxn>
                    <a:cxn ang="0">
                      <a:pos x="412" y="20"/>
                    </a:cxn>
                    <a:cxn ang="0">
                      <a:pos x="503" y="10"/>
                    </a:cxn>
                    <a:cxn ang="0">
                      <a:pos x="602" y="51"/>
                    </a:cxn>
                    <a:cxn ang="0">
                      <a:pos x="718" y="65"/>
                    </a:cxn>
                    <a:cxn ang="0">
                      <a:pos x="775" y="112"/>
                    </a:cxn>
                    <a:cxn ang="0">
                      <a:pos x="731" y="148"/>
                    </a:cxn>
                    <a:cxn ang="0">
                      <a:pos x="707" y="194"/>
                    </a:cxn>
                    <a:cxn ang="0">
                      <a:pos x="678" y="196"/>
                    </a:cxn>
                    <a:cxn ang="0">
                      <a:pos x="687" y="132"/>
                    </a:cxn>
                    <a:cxn ang="0">
                      <a:pos x="650" y="166"/>
                    </a:cxn>
                    <a:cxn ang="0">
                      <a:pos x="623" y="196"/>
                    </a:cxn>
                    <a:cxn ang="0">
                      <a:pos x="632" y="228"/>
                    </a:cxn>
                    <a:cxn ang="0">
                      <a:pos x="600" y="276"/>
                    </a:cxn>
                    <a:cxn ang="0">
                      <a:pos x="605" y="315"/>
                    </a:cxn>
                    <a:cxn ang="0">
                      <a:pos x="602" y="296"/>
                    </a:cxn>
                    <a:cxn ang="0">
                      <a:pos x="572" y="299"/>
                    </a:cxn>
                    <a:cxn ang="0">
                      <a:pos x="594" y="356"/>
                    </a:cxn>
                    <a:cxn ang="0">
                      <a:pos x="539" y="423"/>
                    </a:cxn>
                    <a:cxn ang="0">
                      <a:pos x="524" y="442"/>
                    </a:cxn>
                    <a:cxn ang="0">
                      <a:pos x="504" y="507"/>
                    </a:cxn>
                    <a:cxn ang="0">
                      <a:pos x="477" y="508"/>
                    </a:cxn>
                    <a:cxn ang="0">
                      <a:pos x="510" y="552"/>
                    </a:cxn>
                    <a:cxn ang="0">
                      <a:pos x="455" y="449"/>
                    </a:cxn>
                    <a:cxn ang="0">
                      <a:pos x="391" y="428"/>
                    </a:cxn>
                    <a:cxn ang="0">
                      <a:pos x="361" y="495"/>
                    </a:cxn>
                    <a:cxn ang="0">
                      <a:pos x="338" y="530"/>
                    </a:cxn>
                    <a:cxn ang="0">
                      <a:pos x="298" y="425"/>
                    </a:cxn>
                    <a:cxn ang="0">
                      <a:pos x="267" y="436"/>
                    </a:cxn>
                    <a:cxn ang="0">
                      <a:pos x="241" y="391"/>
                    </a:cxn>
                    <a:cxn ang="0">
                      <a:pos x="160" y="366"/>
                    </a:cxn>
                    <a:cxn ang="0">
                      <a:pos x="188" y="414"/>
                    </a:cxn>
                    <a:cxn ang="0">
                      <a:pos x="167" y="445"/>
                    </a:cxn>
                    <a:cxn ang="0">
                      <a:pos x="136" y="434"/>
                    </a:cxn>
                    <a:cxn ang="0">
                      <a:pos x="85" y="355"/>
                    </a:cxn>
                    <a:cxn ang="0">
                      <a:pos x="106" y="310"/>
                    </a:cxn>
                    <a:cxn ang="0">
                      <a:pos x="119" y="276"/>
                    </a:cxn>
                    <a:cxn ang="0">
                      <a:pos x="106" y="162"/>
                    </a:cxn>
                    <a:cxn ang="0">
                      <a:pos x="61" y="138"/>
                    </a:cxn>
                    <a:cxn ang="0">
                      <a:pos x="39" y="150"/>
                    </a:cxn>
                    <a:cxn ang="0">
                      <a:pos x="0" y="162"/>
                    </a:cxn>
                  </a:cxnLst>
                  <a:rect l="0" t="0" r="r" b="b"/>
                  <a:pathLst>
                    <a:path w="782" h="553">
                      <a:moveTo>
                        <a:pt x="0" y="162"/>
                      </a:moveTo>
                      <a:lnTo>
                        <a:pt x="22" y="145"/>
                      </a:lnTo>
                      <a:lnTo>
                        <a:pt x="44" y="112"/>
                      </a:lnTo>
                      <a:lnTo>
                        <a:pt x="71" y="96"/>
                      </a:lnTo>
                      <a:lnTo>
                        <a:pt x="98" y="115"/>
                      </a:lnTo>
                      <a:lnTo>
                        <a:pt x="101" y="130"/>
                      </a:lnTo>
                      <a:lnTo>
                        <a:pt x="95" y="130"/>
                      </a:lnTo>
                      <a:lnTo>
                        <a:pt x="84" y="128"/>
                      </a:lnTo>
                      <a:lnTo>
                        <a:pt x="98" y="145"/>
                      </a:lnTo>
                      <a:lnTo>
                        <a:pt x="155" y="123"/>
                      </a:lnTo>
                      <a:lnTo>
                        <a:pt x="147" y="107"/>
                      </a:lnTo>
                      <a:lnTo>
                        <a:pt x="172" y="79"/>
                      </a:lnTo>
                      <a:lnTo>
                        <a:pt x="188" y="79"/>
                      </a:lnTo>
                      <a:lnTo>
                        <a:pt x="172" y="89"/>
                      </a:lnTo>
                      <a:lnTo>
                        <a:pt x="160" y="109"/>
                      </a:lnTo>
                      <a:lnTo>
                        <a:pt x="160" y="123"/>
                      </a:lnTo>
                      <a:lnTo>
                        <a:pt x="183" y="138"/>
                      </a:lnTo>
                      <a:lnTo>
                        <a:pt x="216" y="95"/>
                      </a:lnTo>
                      <a:lnTo>
                        <a:pt x="330" y="45"/>
                      </a:lnTo>
                      <a:lnTo>
                        <a:pt x="330" y="16"/>
                      </a:lnTo>
                      <a:lnTo>
                        <a:pt x="382" y="5"/>
                      </a:lnTo>
                      <a:lnTo>
                        <a:pt x="412" y="20"/>
                      </a:lnTo>
                      <a:lnTo>
                        <a:pt x="481" y="0"/>
                      </a:lnTo>
                      <a:lnTo>
                        <a:pt x="503" y="10"/>
                      </a:lnTo>
                      <a:lnTo>
                        <a:pt x="549" y="61"/>
                      </a:lnTo>
                      <a:lnTo>
                        <a:pt x="602" y="51"/>
                      </a:lnTo>
                      <a:lnTo>
                        <a:pt x="635" y="69"/>
                      </a:lnTo>
                      <a:lnTo>
                        <a:pt x="718" y="65"/>
                      </a:lnTo>
                      <a:lnTo>
                        <a:pt x="781" y="84"/>
                      </a:lnTo>
                      <a:lnTo>
                        <a:pt x="775" y="112"/>
                      </a:lnTo>
                      <a:lnTo>
                        <a:pt x="722" y="130"/>
                      </a:lnTo>
                      <a:lnTo>
                        <a:pt x="731" y="148"/>
                      </a:lnTo>
                      <a:lnTo>
                        <a:pt x="708" y="158"/>
                      </a:lnTo>
                      <a:lnTo>
                        <a:pt x="707" y="194"/>
                      </a:lnTo>
                      <a:lnTo>
                        <a:pt x="686" y="218"/>
                      </a:lnTo>
                      <a:lnTo>
                        <a:pt x="678" y="196"/>
                      </a:lnTo>
                      <a:lnTo>
                        <a:pt x="689" y="175"/>
                      </a:lnTo>
                      <a:lnTo>
                        <a:pt x="687" y="132"/>
                      </a:lnTo>
                      <a:lnTo>
                        <a:pt x="666" y="154"/>
                      </a:lnTo>
                      <a:lnTo>
                        <a:pt x="650" y="166"/>
                      </a:lnTo>
                      <a:lnTo>
                        <a:pt x="634" y="147"/>
                      </a:lnTo>
                      <a:lnTo>
                        <a:pt x="623" y="196"/>
                      </a:lnTo>
                      <a:lnTo>
                        <a:pt x="635" y="196"/>
                      </a:lnTo>
                      <a:lnTo>
                        <a:pt x="632" y="228"/>
                      </a:lnTo>
                      <a:lnTo>
                        <a:pt x="618" y="263"/>
                      </a:lnTo>
                      <a:lnTo>
                        <a:pt x="600" y="276"/>
                      </a:lnTo>
                      <a:lnTo>
                        <a:pt x="615" y="299"/>
                      </a:lnTo>
                      <a:lnTo>
                        <a:pt x="605" y="315"/>
                      </a:lnTo>
                      <a:lnTo>
                        <a:pt x="602" y="301"/>
                      </a:lnTo>
                      <a:lnTo>
                        <a:pt x="602" y="296"/>
                      </a:lnTo>
                      <a:lnTo>
                        <a:pt x="590" y="288"/>
                      </a:lnTo>
                      <a:lnTo>
                        <a:pt x="572" y="299"/>
                      </a:lnTo>
                      <a:lnTo>
                        <a:pt x="588" y="337"/>
                      </a:lnTo>
                      <a:lnTo>
                        <a:pt x="594" y="356"/>
                      </a:lnTo>
                      <a:lnTo>
                        <a:pt x="574" y="408"/>
                      </a:lnTo>
                      <a:lnTo>
                        <a:pt x="539" y="423"/>
                      </a:lnTo>
                      <a:lnTo>
                        <a:pt x="509" y="420"/>
                      </a:lnTo>
                      <a:lnTo>
                        <a:pt x="524" y="442"/>
                      </a:lnTo>
                      <a:lnTo>
                        <a:pt x="525" y="472"/>
                      </a:lnTo>
                      <a:lnTo>
                        <a:pt x="504" y="507"/>
                      </a:lnTo>
                      <a:lnTo>
                        <a:pt x="480" y="488"/>
                      </a:lnTo>
                      <a:lnTo>
                        <a:pt x="477" y="508"/>
                      </a:lnTo>
                      <a:lnTo>
                        <a:pt x="495" y="526"/>
                      </a:lnTo>
                      <a:lnTo>
                        <a:pt x="510" y="552"/>
                      </a:lnTo>
                      <a:lnTo>
                        <a:pt x="485" y="536"/>
                      </a:lnTo>
                      <a:lnTo>
                        <a:pt x="455" y="449"/>
                      </a:lnTo>
                      <a:lnTo>
                        <a:pt x="418" y="426"/>
                      </a:lnTo>
                      <a:lnTo>
                        <a:pt x="391" y="428"/>
                      </a:lnTo>
                      <a:lnTo>
                        <a:pt x="356" y="477"/>
                      </a:lnTo>
                      <a:lnTo>
                        <a:pt x="361" y="495"/>
                      </a:lnTo>
                      <a:lnTo>
                        <a:pt x="349" y="530"/>
                      </a:lnTo>
                      <a:lnTo>
                        <a:pt x="338" y="530"/>
                      </a:lnTo>
                      <a:lnTo>
                        <a:pt x="298" y="457"/>
                      </a:lnTo>
                      <a:lnTo>
                        <a:pt x="298" y="425"/>
                      </a:lnTo>
                      <a:lnTo>
                        <a:pt x="290" y="437"/>
                      </a:lnTo>
                      <a:lnTo>
                        <a:pt x="267" y="436"/>
                      </a:lnTo>
                      <a:lnTo>
                        <a:pt x="276" y="416"/>
                      </a:lnTo>
                      <a:lnTo>
                        <a:pt x="241" y="391"/>
                      </a:lnTo>
                      <a:lnTo>
                        <a:pt x="197" y="391"/>
                      </a:lnTo>
                      <a:lnTo>
                        <a:pt x="160" y="366"/>
                      </a:lnTo>
                      <a:lnTo>
                        <a:pt x="157" y="391"/>
                      </a:lnTo>
                      <a:lnTo>
                        <a:pt x="188" y="414"/>
                      </a:lnTo>
                      <a:lnTo>
                        <a:pt x="199" y="414"/>
                      </a:lnTo>
                      <a:lnTo>
                        <a:pt x="167" y="445"/>
                      </a:lnTo>
                      <a:lnTo>
                        <a:pt x="136" y="452"/>
                      </a:lnTo>
                      <a:lnTo>
                        <a:pt x="136" y="434"/>
                      </a:lnTo>
                      <a:lnTo>
                        <a:pt x="91" y="372"/>
                      </a:lnTo>
                      <a:lnTo>
                        <a:pt x="85" y="355"/>
                      </a:lnTo>
                      <a:lnTo>
                        <a:pt x="109" y="335"/>
                      </a:lnTo>
                      <a:lnTo>
                        <a:pt x="106" y="310"/>
                      </a:lnTo>
                      <a:lnTo>
                        <a:pt x="106" y="282"/>
                      </a:lnTo>
                      <a:lnTo>
                        <a:pt x="119" y="276"/>
                      </a:lnTo>
                      <a:lnTo>
                        <a:pt x="106" y="263"/>
                      </a:lnTo>
                      <a:lnTo>
                        <a:pt x="106" y="162"/>
                      </a:lnTo>
                      <a:lnTo>
                        <a:pt x="43" y="162"/>
                      </a:lnTo>
                      <a:lnTo>
                        <a:pt x="61" y="138"/>
                      </a:lnTo>
                      <a:lnTo>
                        <a:pt x="60" y="130"/>
                      </a:lnTo>
                      <a:lnTo>
                        <a:pt x="39" y="150"/>
                      </a:lnTo>
                      <a:lnTo>
                        <a:pt x="32" y="162"/>
                      </a:lnTo>
                      <a:lnTo>
                        <a:pt x="0" y="162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2" name="Freeform 24"/>
                <p:cNvSpPr>
                  <a:spLocks/>
                </p:cNvSpPr>
                <p:nvPr/>
              </p:nvSpPr>
              <p:spPr bwMode="grayWhite">
                <a:xfrm>
                  <a:off x="5220" y="3217"/>
                  <a:ext cx="68" cy="113"/>
                </a:xfrm>
                <a:custGeom>
                  <a:avLst/>
                  <a:gdLst/>
                  <a:ahLst/>
                  <a:cxnLst>
                    <a:cxn ang="0">
                      <a:pos x="45" y="0"/>
                    </a:cxn>
                    <a:cxn ang="0">
                      <a:pos x="45" y="14"/>
                    </a:cxn>
                    <a:cxn ang="0">
                      <a:pos x="39" y="23"/>
                    </a:cxn>
                    <a:cxn ang="0">
                      <a:pos x="41" y="38"/>
                    </a:cxn>
                    <a:cxn ang="0">
                      <a:pos x="33" y="58"/>
                    </a:cxn>
                    <a:cxn ang="0">
                      <a:pos x="22" y="77"/>
                    </a:cxn>
                    <a:cxn ang="0">
                      <a:pos x="5" y="89"/>
                    </a:cxn>
                    <a:cxn ang="0">
                      <a:pos x="0" y="110"/>
                    </a:cxn>
                    <a:cxn ang="0">
                      <a:pos x="7" y="112"/>
                    </a:cxn>
                    <a:cxn ang="0">
                      <a:pos x="7" y="92"/>
                    </a:cxn>
                    <a:cxn ang="0">
                      <a:pos x="31" y="91"/>
                    </a:cxn>
                    <a:cxn ang="0">
                      <a:pos x="49" y="78"/>
                    </a:cxn>
                    <a:cxn ang="0">
                      <a:pos x="49" y="51"/>
                    </a:cxn>
                    <a:cxn ang="0">
                      <a:pos x="55" y="41"/>
                    </a:cxn>
                    <a:cxn ang="0">
                      <a:pos x="46" y="24"/>
                    </a:cxn>
                    <a:cxn ang="0">
                      <a:pos x="59" y="19"/>
                    </a:cxn>
                    <a:cxn ang="0">
                      <a:pos x="67" y="5"/>
                    </a:cxn>
                    <a:cxn ang="0">
                      <a:pos x="49" y="7"/>
                    </a:cxn>
                    <a:cxn ang="0">
                      <a:pos x="45" y="0"/>
                    </a:cxn>
                  </a:cxnLst>
                  <a:rect l="0" t="0" r="r" b="b"/>
                  <a:pathLst>
                    <a:path w="68" h="113">
                      <a:moveTo>
                        <a:pt x="45" y="0"/>
                      </a:moveTo>
                      <a:lnTo>
                        <a:pt x="45" y="14"/>
                      </a:lnTo>
                      <a:lnTo>
                        <a:pt x="39" y="23"/>
                      </a:lnTo>
                      <a:lnTo>
                        <a:pt x="41" y="38"/>
                      </a:lnTo>
                      <a:lnTo>
                        <a:pt x="33" y="58"/>
                      </a:lnTo>
                      <a:lnTo>
                        <a:pt x="22" y="77"/>
                      </a:lnTo>
                      <a:lnTo>
                        <a:pt x="5" y="89"/>
                      </a:lnTo>
                      <a:lnTo>
                        <a:pt x="0" y="110"/>
                      </a:lnTo>
                      <a:lnTo>
                        <a:pt x="7" y="112"/>
                      </a:lnTo>
                      <a:lnTo>
                        <a:pt x="7" y="92"/>
                      </a:lnTo>
                      <a:lnTo>
                        <a:pt x="31" y="91"/>
                      </a:lnTo>
                      <a:lnTo>
                        <a:pt x="49" y="78"/>
                      </a:lnTo>
                      <a:lnTo>
                        <a:pt x="49" y="51"/>
                      </a:lnTo>
                      <a:lnTo>
                        <a:pt x="55" y="41"/>
                      </a:lnTo>
                      <a:lnTo>
                        <a:pt x="46" y="24"/>
                      </a:lnTo>
                      <a:lnTo>
                        <a:pt x="59" y="19"/>
                      </a:lnTo>
                      <a:lnTo>
                        <a:pt x="67" y="5"/>
                      </a:lnTo>
                      <a:lnTo>
                        <a:pt x="49" y="7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3" name="Freeform 25"/>
                <p:cNvSpPr>
                  <a:spLocks/>
                </p:cNvSpPr>
                <p:nvPr/>
              </p:nvSpPr>
              <p:spPr bwMode="grayWhite">
                <a:xfrm>
                  <a:off x="4967" y="3518"/>
                  <a:ext cx="17" cy="26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0" y="11"/>
                    </a:cxn>
                    <a:cxn ang="0">
                      <a:pos x="5" y="25"/>
                    </a:cxn>
                    <a:cxn ang="0">
                      <a:pos x="16" y="15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7" h="26">
                      <a:moveTo>
                        <a:pt x="8" y="0"/>
                      </a:moveTo>
                      <a:lnTo>
                        <a:pt x="0" y="11"/>
                      </a:lnTo>
                      <a:lnTo>
                        <a:pt x="5" y="25"/>
                      </a:lnTo>
                      <a:lnTo>
                        <a:pt x="16" y="15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4" name="Freeform 26"/>
                <p:cNvSpPr>
                  <a:spLocks/>
                </p:cNvSpPr>
                <p:nvPr/>
              </p:nvSpPr>
              <p:spPr bwMode="grayWhite">
                <a:xfrm>
                  <a:off x="5068" y="3545"/>
                  <a:ext cx="158" cy="6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5"/>
                    </a:cxn>
                    <a:cxn ang="0">
                      <a:pos x="58" y="29"/>
                    </a:cxn>
                    <a:cxn ang="0">
                      <a:pos x="53" y="43"/>
                    </a:cxn>
                    <a:cxn ang="0">
                      <a:pos x="82" y="55"/>
                    </a:cxn>
                    <a:cxn ang="0">
                      <a:pos x="157" y="55"/>
                    </a:cxn>
                    <a:cxn ang="0">
                      <a:pos x="75" y="67"/>
                    </a:cxn>
                    <a:cxn ang="0">
                      <a:pos x="53" y="43"/>
                    </a:cxn>
                    <a:cxn ang="0">
                      <a:pos x="32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8" h="68">
                      <a:moveTo>
                        <a:pt x="0" y="0"/>
                      </a:moveTo>
                      <a:lnTo>
                        <a:pt x="23" y="5"/>
                      </a:lnTo>
                      <a:lnTo>
                        <a:pt x="58" y="29"/>
                      </a:lnTo>
                      <a:lnTo>
                        <a:pt x="53" y="43"/>
                      </a:lnTo>
                      <a:lnTo>
                        <a:pt x="82" y="55"/>
                      </a:lnTo>
                      <a:lnTo>
                        <a:pt x="157" y="55"/>
                      </a:lnTo>
                      <a:lnTo>
                        <a:pt x="75" y="67"/>
                      </a:lnTo>
                      <a:lnTo>
                        <a:pt x="53" y="43"/>
                      </a:lnTo>
                      <a:lnTo>
                        <a:pt x="32" y="3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5" name="Freeform 27"/>
                <p:cNvSpPr>
                  <a:spLocks/>
                </p:cNvSpPr>
                <p:nvPr/>
              </p:nvSpPr>
              <p:spPr bwMode="grayWhite">
                <a:xfrm>
                  <a:off x="5195" y="3601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135" y="155"/>
                    </a:cxn>
                    <a:cxn ang="0">
                      <a:pos x="127" y="152"/>
                    </a:cxn>
                    <a:cxn ang="0">
                      <a:pos x="110" y="134"/>
                    </a:cxn>
                    <a:cxn ang="0">
                      <a:pos x="92" y="130"/>
                    </a:cxn>
                    <a:cxn ang="0">
                      <a:pos x="88" y="119"/>
                    </a:cxn>
                    <a:cxn ang="0">
                      <a:pos x="78" y="111"/>
                    </a:cxn>
                    <a:cxn ang="0">
                      <a:pos x="62" y="111"/>
                    </a:cxn>
                    <a:cxn ang="0">
                      <a:pos x="44" y="118"/>
                    </a:cxn>
                    <a:cxn ang="0">
                      <a:pos x="28" y="121"/>
                    </a:cxn>
                    <a:cxn ang="0">
                      <a:pos x="10" y="121"/>
                    </a:cxn>
                    <a:cxn ang="0">
                      <a:pos x="10" y="109"/>
                    </a:cxn>
                    <a:cxn ang="0">
                      <a:pos x="3" y="91"/>
                    </a:cxn>
                    <a:cxn ang="0">
                      <a:pos x="2" y="81"/>
                    </a:cxn>
                    <a:cxn ang="0">
                      <a:pos x="2" y="56"/>
                    </a:cxn>
                    <a:cxn ang="0">
                      <a:pos x="31" y="43"/>
                    </a:cxn>
                    <a:cxn ang="0">
                      <a:pos x="34" y="29"/>
                    </a:cxn>
                    <a:cxn ang="0">
                      <a:pos x="40" y="30"/>
                    </a:cxn>
                    <a:cxn ang="0">
                      <a:pos x="55" y="15"/>
                    </a:cxn>
                    <a:cxn ang="0">
                      <a:pos x="70" y="17"/>
                    </a:cxn>
                    <a:cxn ang="0">
                      <a:pos x="80" y="7"/>
                    </a:cxn>
                    <a:cxn ang="0">
                      <a:pos x="89" y="5"/>
                    </a:cxn>
                    <a:cxn ang="0">
                      <a:pos x="103" y="24"/>
                    </a:cxn>
                    <a:cxn ang="0">
                      <a:pos x="116" y="30"/>
                    </a:cxn>
                    <a:cxn ang="0">
                      <a:pos x="117" y="11"/>
                    </a:cxn>
                    <a:cxn ang="0">
                      <a:pos x="122" y="0"/>
                    </a:cxn>
                    <a:cxn ang="0">
                      <a:pos x="132" y="15"/>
                    </a:cxn>
                    <a:cxn ang="0">
                      <a:pos x="140" y="43"/>
                    </a:cxn>
                    <a:cxn ang="0">
                      <a:pos x="156" y="59"/>
                    </a:cxn>
                    <a:cxn ang="0">
                      <a:pos x="165" y="72"/>
                    </a:cxn>
                    <a:cxn ang="0">
                      <a:pos x="168" y="95"/>
                    </a:cxn>
                    <a:cxn ang="0">
                      <a:pos x="157" y="121"/>
                    </a:cxn>
                    <a:cxn ang="0">
                      <a:pos x="155" y="145"/>
                    </a:cxn>
                    <a:cxn ang="0">
                      <a:pos x="140" y="154"/>
                    </a:cxn>
                  </a:cxnLst>
                  <a:rect l="0" t="0" r="r" b="b"/>
                  <a:pathLst>
                    <a:path w="169" h="159">
                      <a:moveTo>
                        <a:pt x="140" y="154"/>
                      </a:moveTo>
                      <a:lnTo>
                        <a:pt x="135" y="155"/>
                      </a:lnTo>
                      <a:lnTo>
                        <a:pt x="132" y="158"/>
                      </a:lnTo>
                      <a:lnTo>
                        <a:pt x="127" y="152"/>
                      </a:lnTo>
                      <a:lnTo>
                        <a:pt x="112" y="145"/>
                      </a:lnTo>
                      <a:lnTo>
                        <a:pt x="110" y="134"/>
                      </a:lnTo>
                      <a:lnTo>
                        <a:pt x="105" y="130"/>
                      </a:lnTo>
                      <a:lnTo>
                        <a:pt x="92" y="130"/>
                      </a:lnTo>
                      <a:lnTo>
                        <a:pt x="92" y="122"/>
                      </a:lnTo>
                      <a:lnTo>
                        <a:pt x="88" y="119"/>
                      </a:lnTo>
                      <a:lnTo>
                        <a:pt x="87" y="112"/>
                      </a:lnTo>
                      <a:lnTo>
                        <a:pt x="78" y="111"/>
                      </a:lnTo>
                      <a:lnTo>
                        <a:pt x="70" y="109"/>
                      </a:lnTo>
                      <a:lnTo>
                        <a:pt x="62" y="111"/>
                      </a:lnTo>
                      <a:lnTo>
                        <a:pt x="62" y="112"/>
                      </a:lnTo>
                      <a:lnTo>
                        <a:pt x="44" y="118"/>
                      </a:lnTo>
                      <a:lnTo>
                        <a:pt x="44" y="121"/>
                      </a:lnTo>
                      <a:lnTo>
                        <a:pt x="28" y="121"/>
                      </a:lnTo>
                      <a:lnTo>
                        <a:pt x="20" y="126"/>
                      </a:lnTo>
                      <a:lnTo>
                        <a:pt x="10" y="121"/>
                      </a:lnTo>
                      <a:lnTo>
                        <a:pt x="10" y="119"/>
                      </a:lnTo>
                      <a:lnTo>
                        <a:pt x="10" y="109"/>
                      </a:lnTo>
                      <a:lnTo>
                        <a:pt x="7" y="99"/>
                      </a:lnTo>
                      <a:lnTo>
                        <a:pt x="3" y="91"/>
                      </a:lnTo>
                      <a:lnTo>
                        <a:pt x="5" y="84"/>
                      </a:lnTo>
                      <a:lnTo>
                        <a:pt x="2" y="81"/>
                      </a:lnTo>
                      <a:lnTo>
                        <a:pt x="0" y="66"/>
                      </a:lnTo>
                      <a:lnTo>
                        <a:pt x="2" y="56"/>
                      </a:lnTo>
                      <a:lnTo>
                        <a:pt x="11" y="48"/>
                      </a:lnTo>
                      <a:lnTo>
                        <a:pt x="31" y="43"/>
                      </a:lnTo>
                      <a:lnTo>
                        <a:pt x="36" y="36"/>
                      </a:lnTo>
                      <a:lnTo>
                        <a:pt x="34" y="29"/>
                      </a:lnTo>
                      <a:lnTo>
                        <a:pt x="39" y="27"/>
                      </a:lnTo>
                      <a:lnTo>
                        <a:pt x="40" y="30"/>
                      </a:lnTo>
                      <a:lnTo>
                        <a:pt x="42" y="25"/>
                      </a:lnTo>
                      <a:lnTo>
                        <a:pt x="55" y="15"/>
                      </a:lnTo>
                      <a:lnTo>
                        <a:pt x="62" y="20"/>
                      </a:lnTo>
                      <a:lnTo>
                        <a:pt x="70" y="17"/>
                      </a:lnTo>
                      <a:lnTo>
                        <a:pt x="72" y="9"/>
                      </a:lnTo>
                      <a:lnTo>
                        <a:pt x="80" y="7"/>
                      </a:lnTo>
                      <a:lnTo>
                        <a:pt x="78" y="1"/>
                      </a:lnTo>
                      <a:lnTo>
                        <a:pt x="89" y="5"/>
                      </a:lnTo>
                      <a:lnTo>
                        <a:pt x="98" y="3"/>
                      </a:lnTo>
                      <a:lnTo>
                        <a:pt x="103" y="24"/>
                      </a:lnTo>
                      <a:lnTo>
                        <a:pt x="110" y="30"/>
                      </a:lnTo>
                      <a:lnTo>
                        <a:pt x="116" y="30"/>
                      </a:lnTo>
                      <a:lnTo>
                        <a:pt x="119" y="17"/>
                      </a:lnTo>
                      <a:lnTo>
                        <a:pt x="117" y="11"/>
                      </a:lnTo>
                      <a:lnTo>
                        <a:pt x="119" y="1"/>
                      </a:lnTo>
                      <a:lnTo>
                        <a:pt x="122" y="0"/>
                      </a:lnTo>
                      <a:lnTo>
                        <a:pt x="127" y="12"/>
                      </a:lnTo>
                      <a:lnTo>
                        <a:pt x="132" y="15"/>
                      </a:lnTo>
                      <a:lnTo>
                        <a:pt x="135" y="27"/>
                      </a:lnTo>
                      <a:lnTo>
                        <a:pt x="140" y="43"/>
                      </a:lnTo>
                      <a:lnTo>
                        <a:pt x="147" y="47"/>
                      </a:lnTo>
                      <a:lnTo>
                        <a:pt x="156" y="59"/>
                      </a:lnTo>
                      <a:lnTo>
                        <a:pt x="157" y="65"/>
                      </a:lnTo>
                      <a:lnTo>
                        <a:pt x="165" y="72"/>
                      </a:lnTo>
                      <a:lnTo>
                        <a:pt x="168" y="85"/>
                      </a:lnTo>
                      <a:lnTo>
                        <a:pt x="168" y="95"/>
                      </a:lnTo>
                      <a:lnTo>
                        <a:pt x="165" y="111"/>
                      </a:lnTo>
                      <a:lnTo>
                        <a:pt x="157" y="121"/>
                      </a:lnTo>
                      <a:lnTo>
                        <a:pt x="155" y="134"/>
                      </a:lnTo>
                      <a:lnTo>
                        <a:pt x="155" y="145"/>
                      </a:lnTo>
                      <a:lnTo>
                        <a:pt x="147" y="147"/>
                      </a:lnTo>
                      <a:lnTo>
                        <a:pt x="140" y="154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6" name="Freeform 28"/>
                <p:cNvSpPr>
                  <a:spLocks/>
                </p:cNvSpPr>
                <p:nvPr/>
              </p:nvSpPr>
              <p:spPr bwMode="grayWhite">
                <a:xfrm>
                  <a:off x="5330" y="3768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" y="13"/>
                    </a:cxn>
                    <a:cxn ang="0">
                      <a:pos x="2" y="10"/>
                    </a:cxn>
                    <a:cxn ang="0">
                      <a:pos x="2" y="8"/>
                    </a:cxn>
                    <a:cxn ang="0">
                      <a:pos x="1" y="5"/>
                    </a:cxn>
                    <a:cxn ang="0">
                      <a:pos x="0" y="0"/>
                    </a:cxn>
                    <a:cxn ang="0">
                      <a:pos x="2" y="0"/>
                    </a:cxn>
                    <a:cxn ang="0">
                      <a:pos x="8" y="2"/>
                    </a:cxn>
                    <a:cxn ang="0">
                      <a:pos x="11" y="2"/>
                    </a:cxn>
                    <a:cxn ang="0">
                      <a:pos x="12" y="2"/>
                    </a:cxn>
                    <a:cxn ang="0">
                      <a:pos x="16" y="0"/>
                    </a:cxn>
                    <a:cxn ang="0">
                      <a:pos x="16" y="8"/>
                    </a:cxn>
                    <a:cxn ang="0">
                      <a:pos x="14" y="10"/>
                    </a:cxn>
                    <a:cxn ang="0">
                      <a:pos x="12" y="13"/>
                    </a:cxn>
                    <a:cxn ang="0">
                      <a:pos x="12" y="16"/>
                    </a:cxn>
                    <a:cxn ang="0">
                      <a:pos x="11" y="16"/>
                    </a:cxn>
                    <a:cxn ang="0">
                      <a:pos x="11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7" h="20">
                      <a:moveTo>
                        <a:pt x="8" y="16"/>
                      </a:move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" y="5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2" y="13"/>
                      </a:lnTo>
                      <a:lnTo>
                        <a:pt x="12" y="16"/>
                      </a:lnTo>
                      <a:lnTo>
                        <a:pt x="11" y="16"/>
                      </a:lnTo>
                      <a:lnTo>
                        <a:pt x="11" y="19"/>
                      </a:lnTo>
                      <a:lnTo>
                        <a:pt x="8" y="1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157" name="Freeform 29"/>
                <p:cNvSpPr>
                  <a:spLocks/>
                </p:cNvSpPr>
                <p:nvPr/>
              </p:nvSpPr>
              <p:spPr bwMode="grayWhite">
                <a:xfrm>
                  <a:off x="4739" y="3587"/>
                  <a:ext cx="20" cy="76"/>
                </a:xfrm>
                <a:custGeom>
                  <a:avLst/>
                  <a:gdLst/>
                  <a:ahLst/>
                  <a:cxnLst>
                    <a:cxn ang="0">
                      <a:pos x="2" y="26"/>
                    </a:cxn>
                    <a:cxn ang="0">
                      <a:pos x="9" y="20"/>
                    </a:cxn>
                    <a:cxn ang="0">
                      <a:pos x="14" y="0"/>
                    </a:cxn>
                    <a:cxn ang="0">
                      <a:pos x="18" y="30"/>
                    </a:cxn>
                    <a:cxn ang="0">
                      <a:pos x="12" y="67"/>
                    </a:cxn>
                    <a:cxn ang="0">
                      <a:pos x="0" y="75"/>
                    </a:cxn>
                    <a:cxn ang="0">
                      <a:pos x="0" y="57"/>
                    </a:cxn>
                    <a:cxn ang="0">
                      <a:pos x="3" y="45"/>
                    </a:cxn>
                    <a:cxn ang="0">
                      <a:pos x="2" y="26"/>
                    </a:cxn>
                  </a:cxnLst>
                  <a:rect l="0" t="0" r="r" b="b"/>
                  <a:pathLst>
                    <a:path w="19" h="76">
                      <a:moveTo>
                        <a:pt x="2" y="26"/>
                      </a:moveTo>
                      <a:lnTo>
                        <a:pt x="9" y="20"/>
                      </a:lnTo>
                      <a:lnTo>
                        <a:pt x="14" y="0"/>
                      </a:lnTo>
                      <a:lnTo>
                        <a:pt x="18" y="30"/>
                      </a:lnTo>
                      <a:lnTo>
                        <a:pt x="12" y="67"/>
                      </a:lnTo>
                      <a:lnTo>
                        <a:pt x="0" y="75"/>
                      </a:lnTo>
                      <a:lnTo>
                        <a:pt x="0" y="57"/>
                      </a:lnTo>
                      <a:lnTo>
                        <a:pt x="3" y="45"/>
                      </a:lnTo>
                      <a:lnTo>
                        <a:pt x="2" y="26"/>
                      </a:lnTo>
                    </a:path>
                  </a:pathLst>
                </a:custGeom>
                <a:solidFill>
                  <a:schemeClr val="bg1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9459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28575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9460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65735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8160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4008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8161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4008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8162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399213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E47B4FB5-593F-4E3F-B8D7-A5FBC9A584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u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.wmf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jpe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jpe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chart" Target="../charts/chart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chart" Target="../charts/chart1.xml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3.png"/><Relationship Id="rId18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microsoft.com/office/2007/relationships/hdphoto" Target="../media/hdphoto5.wdp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5.png"/><Relationship Id="rId1" Type="http://schemas.openxmlformats.org/officeDocument/2006/relationships/vmlDrawing" Target="../drawings/vmlDrawing9.v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image" Target="../media/image56.jpeg"/><Relationship Id="rId4" Type="http://schemas.microsoft.com/office/2007/relationships/hdphoto" Target="../media/hdphoto1.wdp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image" Target="../media/image30.png"/><Relationship Id="rId7" Type="http://schemas.microsoft.com/office/2007/relationships/hdphoto" Target="../media/hdphoto7.wdp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831132" y="1268760"/>
            <a:ext cx="6251583" cy="19389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Tecnologia do </a:t>
            </a:r>
            <a:r>
              <a:rPr lang="pt-BR" b="1" dirty="0" smtClean="0"/>
              <a:t>Solo</a:t>
            </a:r>
          </a:p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SENSORIAMENTO REMOTO APLICADO A SOLOS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 AGRICULTURA parte2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Jose alexandre dematte, jamdemat@usp.br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7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73224" y="76200"/>
            <a:ext cx="484280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LEVANTAMENTO DO USO DA TERRA</a:t>
            </a:r>
            <a:r>
              <a:rPr lang="pt-BR"/>
              <a:t> 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555553" y="533400"/>
            <a:ext cx="527356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sym typeface="Wingdings" pitchFamily="2" charset="2"/>
              </a:rPr>
              <a:t> </a:t>
            </a:r>
            <a:r>
              <a:rPr lang="pt-BR" b="1">
                <a:solidFill>
                  <a:srgbClr val="FFFF00"/>
                </a:solidFill>
                <a:sym typeface="Wingdings" pitchFamily="2" charset="2"/>
              </a:rPr>
              <a:t>VANTAGENS DAS IMAGENS ORBITAIS </a:t>
            </a:r>
            <a:endParaRPr lang="pt-BR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85775" y="990601"/>
            <a:ext cx="8612999" cy="28007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chemeClr val="tx1"/>
                </a:solidFill>
              </a:rPr>
              <a:t>- Análise de grandes áreas em apenas uma imagem. No LANDSAT a</a:t>
            </a:r>
          </a:p>
          <a:p>
            <a:r>
              <a:rPr lang="pt-BR" sz="2200" b="1">
                <a:solidFill>
                  <a:schemeClr val="tx1"/>
                </a:solidFill>
              </a:rPr>
              <a:t>      cena de 185 km x 185 km abrange mais de 3,4 milhões de hectares;</a:t>
            </a:r>
          </a:p>
          <a:p>
            <a:r>
              <a:rPr lang="pt-BR" sz="2200" b="1">
                <a:solidFill>
                  <a:schemeClr val="tx1"/>
                </a:solidFill>
              </a:rPr>
              <a:t>- Repetitividade, novas imagens de uma mesma área a cada 16 dias </a:t>
            </a:r>
          </a:p>
          <a:p>
            <a:r>
              <a:rPr lang="pt-BR" sz="2200" b="1">
                <a:solidFill>
                  <a:schemeClr val="tx1"/>
                </a:solidFill>
              </a:rPr>
              <a:t>      (LANDSAT);</a:t>
            </a:r>
          </a:p>
          <a:p>
            <a:r>
              <a:rPr lang="pt-BR" sz="2200" b="1">
                <a:solidFill>
                  <a:schemeClr val="tx1"/>
                </a:solidFill>
              </a:rPr>
              <a:t>- Custo: o km</a:t>
            </a:r>
            <a:r>
              <a:rPr lang="pt-BR" sz="2200" b="1" baseline="30000">
                <a:solidFill>
                  <a:schemeClr val="tx1"/>
                </a:solidFill>
              </a:rPr>
              <a:t>2</a:t>
            </a:r>
            <a:r>
              <a:rPr lang="pt-BR" sz="2200" b="1">
                <a:solidFill>
                  <a:schemeClr val="tx1"/>
                </a:solidFill>
              </a:rPr>
              <a:t> é mais barato;</a:t>
            </a:r>
          </a:p>
          <a:p>
            <a:r>
              <a:rPr lang="pt-BR" sz="2200" b="1">
                <a:solidFill>
                  <a:schemeClr val="tx1"/>
                </a:solidFill>
              </a:rPr>
              <a:t>- Homogeneidade: toda a área coberta pela imagem apresenta-se</a:t>
            </a:r>
          </a:p>
          <a:p>
            <a:r>
              <a:rPr lang="pt-BR" sz="2200" b="1">
                <a:solidFill>
                  <a:schemeClr val="tx1"/>
                </a:solidFill>
              </a:rPr>
              <a:t>       uniforme o que seria difícil obter em centenas de fotografias </a:t>
            </a:r>
          </a:p>
          <a:p>
            <a:r>
              <a:rPr lang="pt-BR" sz="2200" b="1">
                <a:solidFill>
                  <a:schemeClr val="tx1"/>
                </a:solidFill>
              </a:rPr>
              <a:t>       aéreas necessárias para cobrir áreas semelhantes.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200150" y="3810000"/>
            <a:ext cx="536114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  <a:sym typeface="Wingdings" pitchFamily="2" charset="2"/>
              </a:rPr>
              <a:t></a:t>
            </a:r>
            <a:r>
              <a:rPr lang="pt-BR" b="1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pt-BR" b="1" dirty="0" smtClean="0">
                <a:solidFill>
                  <a:srgbClr val="FFFF00"/>
                </a:solidFill>
                <a:sym typeface="Wingdings" pitchFamily="2" charset="2"/>
              </a:rPr>
              <a:t>LIMITACOES </a:t>
            </a:r>
            <a:r>
              <a:rPr lang="pt-BR" b="1" dirty="0">
                <a:solidFill>
                  <a:srgbClr val="FFFF00"/>
                </a:solidFill>
                <a:sym typeface="Wingdings" pitchFamily="2" charset="2"/>
              </a:rPr>
              <a:t>DAS IMAGENS ORBITAIS </a:t>
            </a:r>
            <a:endParaRPr lang="pt-BR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05384" y="4405314"/>
            <a:ext cx="8781058" cy="144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chemeClr val="tx1"/>
                </a:solidFill>
              </a:rPr>
              <a:t>- É difícil o mapeamento de detalhes devido à menor escala;</a:t>
            </a:r>
          </a:p>
          <a:p>
            <a:r>
              <a:rPr lang="pt-BR" sz="2200" b="1">
                <a:solidFill>
                  <a:schemeClr val="tx1"/>
                </a:solidFill>
              </a:rPr>
              <a:t>- Ausência de estereoscopia  (exceção  do SPOT): o relevo e outras</a:t>
            </a:r>
          </a:p>
          <a:p>
            <a:r>
              <a:rPr lang="pt-BR" sz="2200" b="1">
                <a:solidFill>
                  <a:schemeClr val="tx1"/>
                </a:solidFill>
              </a:rPr>
              <a:t>      feições topográficas devem ser inferidos pela análise da drenagem</a:t>
            </a:r>
          </a:p>
          <a:p>
            <a:r>
              <a:rPr lang="pt-BR" sz="2200" b="1">
                <a:solidFill>
                  <a:schemeClr val="tx1"/>
                </a:solidFill>
              </a:rPr>
              <a:t>      superficial, textura fotográfica, erosão, diferenças tonais e sombras</a:t>
            </a:r>
            <a:r>
              <a:rPr lang="pt-BR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1830586" y="2071689"/>
            <a:ext cx="4945585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chemeClr val="tx1"/>
                </a:solidFill>
              </a:rPr>
              <a:t>Métodos de Avaliação de dados</a:t>
            </a:r>
          </a:p>
          <a:p>
            <a:endParaRPr lang="pt-BR" sz="2800" b="1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295999" y="527051"/>
            <a:ext cx="332174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Interpretação de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dados espectrais em imagens</a:t>
            </a:r>
            <a:endParaRPr lang="pt-BR" b="1">
              <a:solidFill>
                <a:schemeClr val="tx1"/>
              </a:solidFill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930475" y="1916113"/>
            <a:ext cx="575991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Qualitativa: forma, tonalidade, aspectos associados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964407" y="3143250"/>
            <a:ext cx="6311728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Quantitativa: relacionado a valores físicos, </a:t>
            </a:r>
            <a:r>
              <a:rPr lang="pt-BR" b="1" dirty="0" smtClean="0">
                <a:solidFill>
                  <a:schemeClr val="tx1"/>
                </a:solidFill>
              </a:rPr>
              <a:t>composições </a:t>
            </a:r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coloridas observados pelo auxílio dos computadores,</a:t>
            </a:r>
          </a:p>
          <a:p>
            <a:r>
              <a:rPr lang="pt-BR" b="1" dirty="0">
                <a:solidFill>
                  <a:schemeClr val="tx1"/>
                </a:solidFill>
              </a:rPr>
              <a:t> dados digitais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85725" y="0"/>
            <a:ext cx="377058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FF00"/>
                </a:solidFill>
                <a:sym typeface="Wingdings" pitchFamily="2" charset="2"/>
              </a:rPr>
              <a:t>Elementos de análise de Imagens</a:t>
            </a:r>
            <a:endParaRPr lang="pt-BR" b="1">
              <a:solidFill>
                <a:schemeClr val="tx1"/>
              </a:solidFill>
              <a:sym typeface="Wingdings" pitchFamily="2" charset="2"/>
            </a:endParaRP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0" y="476250"/>
          <a:ext cx="10287000" cy="615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194" name="CorelPhotoPaint.Image.7" r:id="rId3" imgW="10057143" imgH="6768254" progId="CorelPhotoPaint.Image.7">
                  <p:embed/>
                </p:oleObj>
              </mc:Choice>
              <mc:Fallback>
                <p:oleObj name="CorelPhotoPaint.Image.7" r:id="rId3" imgW="10057143" imgH="6768254" progId="CorelPhotoPaint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250"/>
                        <a:ext cx="10287000" cy="615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6858000" y="1981200"/>
            <a:ext cx="1800225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714875" y="1562100"/>
            <a:ext cx="3233386" cy="400110"/>
          </a:xfrm>
          <a:prstGeom prst="rect">
            <a:avLst/>
          </a:prstGeom>
          <a:solidFill>
            <a:schemeClr val="tx1"/>
          </a:solidFill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0000"/>
                </a:solidFill>
              </a:rPr>
              <a:t>Forma - Tamanho - Textura</a:t>
            </a:r>
            <a:endParaRPr lang="pt-BR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H="1">
            <a:off x="3686175" y="2133600"/>
            <a:ext cx="1200150" cy="350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H="1" flipV="1">
            <a:off x="6172200" y="4114800"/>
            <a:ext cx="154305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915025" y="5791200"/>
            <a:ext cx="2690160" cy="400110"/>
          </a:xfrm>
          <a:prstGeom prst="rect">
            <a:avLst/>
          </a:prstGeom>
          <a:solidFill>
            <a:schemeClr val="tx1"/>
          </a:solidFill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0000"/>
                </a:solidFill>
              </a:rPr>
              <a:t>Localização - Contexto</a:t>
            </a:r>
            <a:endParaRPr lang="pt-BR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>
            <a:off x="6086475" y="2057400"/>
            <a:ext cx="771525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H="1" flipV="1">
            <a:off x="6000750" y="3124200"/>
            <a:ext cx="2228850" cy="274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2382441" y="1066800"/>
          <a:ext cx="54006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40" name="Foto do Photo Editor" r:id="rId6" imgW="7059010" imgH="8621328" progId="">
                  <p:embed/>
                </p:oleObj>
              </mc:Choice>
              <mc:Fallback>
                <p:oleObj name="Foto do Photo Editor" r:id="rId6" imgW="7059010" imgH="8621328" progId="">
                  <p:embed/>
                  <p:pic>
                    <p:nvPicPr>
                      <p:cNvPr id="143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441" y="1066800"/>
                        <a:ext cx="5400675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5897166" y="5638800"/>
            <a:ext cx="569387" cy="40011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0000"/>
                </a:solidFill>
              </a:rPr>
              <a:t>Rio</a:t>
            </a:r>
            <a:endParaRPr lang="pt-BR"/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925491" y="2209800"/>
            <a:ext cx="942975" cy="99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14413" y="3276600"/>
            <a:ext cx="2311003" cy="1371600"/>
            <a:chOff x="530" y="1776"/>
            <a:chExt cx="1294" cy="864"/>
          </a:xfrm>
        </p:grpSpPr>
        <p:sp>
          <p:nvSpPr>
            <p:cNvPr id="22554" name="Line 6"/>
            <p:cNvSpPr>
              <a:spLocks noChangeShapeType="1"/>
            </p:cNvSpPr>
            <p:nvPr/>
          </p:nvSpPr>
          <p:spPr bwMode="auto">
            <a:xfrm flipH="1" flipV="1">
              <a:off x="1248" y="2160"/>
              <a:ext cx="576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555" name="Text Box 7"/>
            <p:cNvSpPr txBox="1">
              <a:spLocks noChangeArrowheads="1"/>
            </p:cNvSpPr>
            <p:nvPr/>
          </p:nvSpPr>
          <p:spPr bwMode="auto">
            <a:xfrm>
              <a:off x="530" y="1776"/>
              <a:ext cx="575" cy="44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b="1">
                  <a:solidFill>
                    <a:srgbClr val="CC0000"/>
                  </a:solidFill>
                </a:rPr>
                <a:t>Área</a:t>
              </a:r>
            </a:p>
            <a:p>
              <a:pPr algn="ctr"/>
              <a:r>
                <a:rPr lang="pt-BR" b="1">
                  <a:solidFill>
                    <a:srgbClr val="CC0000"/>
                  </a:solidFill>
                </a:rPr>
                <a:t>Urbana</a:t>
              </a:r>
              <a:endParaRPr lang="pt-BR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782366" y="838200"/>
            <a:ext cx="1200150" cy="400050"/>
            <a:chOff x="1056" y="240"/>
            <a:chExt cx="672" cy="252"/>
          </a:xfrm>
        </p:grpSpPr>
        <p:sp>
          <p:nvSpPr>
            <p:cNvPr id="22552" name="Text Box 9"/>
            <p:cNvSpPr txBox="1">
              <a:spLocks noChangeArrowheads="1"/>
            </p:cNvSpPr>
            <p:nvPr/>
          </p:nvSpPr>
          <p:spPr bwMode="auto">
            <a:xfrm>
              <a:off x="1056" y="240"/>
              <a:ext cx="327" cy="2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Jaú</a:t>
              </a:r>
              <a:endParaRPr lang="pt-BR"/>
            </a:p>
          </p:txBody>
        </p:sp>
        <p:sp>
          <p:nvSpPr>
            <p:cNvPr id="22553" name="Line 10"/>
            <p:cNvSpPr>
              <a:spLocks noChangeShapeType="1"/>
            </p:cNvSpPr>
            <p:nvPr/>
          </p:nvSpPr>
          <p:spPr bwMode="auto">
            <a:xfrm flipH="1" flipV="1">
              <a:off x="1536" y="336"/>
              <a:ext cx="192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840139" y="1371600"/>
            <a:ext cx="1568053" cy="400050"/>
            <a:chOff x="3936" y="672"/>
            <a:chExt cx="878" cy="252"/>
          </a:xfrm>
        </p:grpSpPr>
        <p:sp>
          <p:nvSpPr>
            <p:cNvPr id="22550" name="Line 12"/>
            <p:cNvSpPr>
              <a:spLocks noChangeShapeType="1"/>
            </p:cNvSpPr>
            <p:nvPr/>
          </p:nvSpPr>
          <p:spPr bwMode="auto">
            <a:xfrm flipV="1">
              <a:off x="3936" y="816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551" name="Text Box 13"/>
            <p:cNvSpPr txBox="1">
              <a:spLocks noChangeArrowheads="1"/>
            </p:cNvSpPr>
            <p:nvPr/>
          </p:nvSpPr>
          <p:spPr bwMode="auto">
            <a:xfrm>
              <a:off x="4224" y="672"/>
              <a:ext cx="590" cy="2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Estrada</a:t>
              </a:r>
              <a:endParaRPr lang="pt-BR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411515" y="3317876"/>
            <a:ext cx="2537818" cy="568325"/>
            <a:chOff x="3792" y="1850"/>
            <a:chExt cx="1421" cy="358"/>
          </a:xfrm>
        </p:grpSpPr>
        <p:sp>
          <p:nvSpPr>
            <p:cNvPr id="22548" name="Line 15"/>
            <p:cNvSpPr>
              <a:spLocks noChangeShapeType="1"/>
            </p:cNvSpPr>
            <p:nvPr/>
          </p:nvSpPr>
          <p:spPr bwMode="auto">
            <a:xfrm flipV="1">
              <a:off x="3792" y="2016"/>
              <a:ext cx="576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549" name="Text Box 16"/>
            <p:cNvSpPr txBox="1">
              <a:spLocks noChangeArrowheads="1"/>
            </p:cNvSpPr>
            <p:nvPr/>
          </p:nvSpPr>
          <p:spPr bwMode="auto">
            <a:xfrm>
              <a:off x="4405" y="1850"/>
              <a:ext cx="808" cy="2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Veg. Nativa</a:t>
              </a:r>
              <a:endParaRPr lang="pt-BR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754415" y="4308475"/>
            <a:ext cx="1866305" cy="415925"/>
            <a:chOff x="3744" y="2426"/>
            <a:chExt cx="1045" cy="262"/>
          </a:xfrm>
        </p:grpSpPr>
        <p:sp>
          <p:nvSpPr>
            <p:cNvPr id="22546" name="Line 18"/>
            <p:cNvSpPr>
              <a:spLocks noChangeShapeType="1"/>
            </p:cNvSpPr>
            <p:nvPr/>
          </p:nvSpPr>
          <p:spPr bwMode="auto">
            <a:xfrm flipV="1">
              <a:off x="3744" y="2592"/>
              <a:ext cx="624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547" name="Text Box 19"/>
            <p:cNvSpPr txBox="1">
              <a:spLocks noChangeArrowheads="1"/>
            </p:cNvSpPr>
            <p:nvPr/>
          </p:nvSpPr>
          <p:spPr bwMode="auto">
            <a:xfrm>
              <a:off x="4358" y="2426"/>
              <a:ext cx="431" cy="2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Cana</a:t>
              </a:r>
              <a:endParaRPr lang="pt-BR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67941" y="1981200"/>
            <a:ext cx="2143125" cy="400050"/>
            <a:chOff x="336" y="960"/>
            <a:chExt cx="1200" cy="252"/>
          </a:xfrm>
        </p:grpSpPr>
        <p:sp>
          <p:nvSpPr>
            <p:cNvPr id="22544" name="Line 21"/>
            <p:cNvSpPr>
              <a:spLocks noChangeShapeType="1"/>
            </p:cNvSpPr>
            <p:nvPr/>
          </p:nvSpPr>
          <p:spPr bwMode="auto">
            <a:xfrm flipH="1">
              <a:off x="1344" y="1152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545" name="Text Box 22"/>
            <p:cNvSpPr txBox="1">
              <a:spLocks noChangeArrowheads="1"/>
            </p:cNvSpPr>
            <p:nvPr/>
          </p:nvSpPr>
          <p:spPr bwMode="auto">
            <a:xfrm>
              <a:off x="336" y="960"/>
              <a:ext cx="731" cy="2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+ Argiloso</a:t>
              </a:r>
              <a:endParaRPr lang="pt-BR"/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7011590" y="2632075"/>
            <a:ext cx="2127051" cy="492125"/>
            <a:chOff x="3888" y="1370"/>
            <a:chExt cx="1191" cy="310"/>
          </a:xfrm>
        </p:grpSpPr>
        <p:sp>
          <p:nvSpPr>
            <p:cNvPr id="22542" name="Line 24"/>
            <p:cNvSpPr>
              <a:spLocks noChangeShapeType="1"/>
            </p:cNvSpPr>
            <p:nvPr/>
          </p:nvSpPr>
          <p:spPr bwMode="auto">
            <a:xfrm flipV="1">
              <a:off x="3888" y="1536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543" name="Text Box 25"/>
            <p:cNvSpPr txBox="1">
              <a:spLocks noChangeArrowheads="1"/>
            </p:cNvSpPr>
            <p:nvPr/>
          </p:nvSpPr>
          <p:spPr bwMode="auto">
            <a:xfrm>
              <a:off x="4358" y="1370"/>
              <a:ext cx="721" cy="25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CC0000"/>
                  </a:solidFill>
                </a:rPr>
                <a:t>+ Arenoso</a:t>
              </a:r>
              <a:endParaRPr lang="pt-BR"/>
            </a:p>
          </p:txBody>
        </p:sp>
      </p:grpSp>
      <p:sp>
        <p:nvSpPr>
          <p:cNvPr id="143386" name="Text Box 26"/>
          <p:cNvSpPr txBox="1">
            <a:spLocks noChangeArrowheads="1"/>
          </p:cNvSpPr>
          <p:nvPr/>
        </p:nvSpPr>
        <p:spPr bwMode="auto">
          <a:xfrm>
            <a:off x="3311128" y="685800"/>
            <a:ext cx="2807563" cy="40011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TM - LANDSAT (RGB)</a:t>
            </a:r>
            <a:endParaRPr lang="pt-BR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0" y="0"/>
            <a:ext cx="365837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  <a:sym typeface="Wingdings" pitchFamily="2" charset="2"/>
              </a:rPr>
              <a:t> </a:t>
            </a:r>
            <a:r>
              <a:rPr lang="pt-BR" b="1" dirty="0">
                <a:solidFill>
                  <a:srgbClr val="FFFF00"/>
                </a:solidFill>
                <a:sym typeface="Wingdings" pitchFamily="2" charset="2"/>
              </a:rPr>
              <a:t>Classificação Supervisionada</a:t>
            </a:r>
            <a:endParaRPr lang="pt-BR" dirty="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5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animBg="1" autoUpdateAnimBg="0"/>
      <p:bldP spid="143364" grpId="0" animBg="1"/>
      <p:bldP spid="143386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0"/>
            <a:ext cx="365837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  <a:sym typeface="Wingdings" pitchFamily="2" charset="2"/>
              </a:rPr>
              <a:t> </a:t>
            </a:r>
            <a:r>
              <a:rPr lang="pt-BR" b="1" dirty="0">
                <a:solidFill>
                  <a:srgbClr val="FFFF00"/>
                </a:solidFill>
                <a:sym typeface="Wingdings" pitchFamily="2" charset="2"/>
              </a:rPr>
              <a:t>Classificação Supervisionada</a:t>
            </a:r>
            <a:endParaRPr lang="pt-BR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5420322" y="0"/>
            <a:ext cx="2320059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(TREINAMENTO)</a:t>
            </a:r>
            <a:endParaRPr lang="pt-BR"/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381000"/>
            <a:ext cx="9601200" cy="6400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503634" y="5635625"/>
            <a:ext cx="149130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/>
              <a:t>MÉTODOS</a:t>
            </a: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40195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"/>
            <a:ext cx="10287000" cy="6457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0" y="0"/>
            <a:ext cx="365837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  <a:sym typeface="Wingdings" pitchFamily="2" charset="2"/>
              </a:rPr>
              <a:t> </a:t>
            </a:r>
            <a:r>
              <a:rPr lang="pt-BR" b="1">
                <a:solidFill>
                  <a:srgbClr val="FFFF00"/>
                </a:solidFill>
                <a:sym typeface="Wingdings" pitchFamily="2" charset="2"/>
              </a:rPr>
              <a:t>Classificação Supervisionada</a:t>
            </a:r>
            <a:endParaRPr lang="pt-BR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600075" y="5603876"/>
            <a:ext cx="569387" cy="40011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Rio</a:t>
            </a:r>
            <a:endParaRPr lang="pt-BR">
              <a:solidFill>
                <a:srgbClr val="FF0000"/>
              </a:solidFill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1371600" y="5791200"/>
            <a:ext cx="4714875" cy="381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2914650" y="1371600"/>
            <a:ext cx="1628775" cy="152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663" name="Text Box 8"/>
          <p:cNvSpPr txBox="1">
            <a:spLocks noChangeArrowheads="1"/>
          </p:cNvSpPr>
          <p:nvPr/>
        </p:nvSpPr>
        <p:spPr bwMode="auto">
          <a:xfrm>
            <a:off x="342900" y="1114426"/>
            <a:ext cx="1936749" cy="40011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Cana-de-açúcar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466130" y="2057401"/>
            <a:ext cx="1629229" cy="40011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Solo Argiloso</a:t>
            </a:r>
            <a:endParaRPr lang="pt-BR">
              <a:solidFill>
                <a:srgbClr val="FF0000"/>
              </a:solidFill>
            </a:endParaRPr>
          </a:p>
        </p:txBody>
      </p:sp>
      <p:sp>
        <p:nvSpPr>
          <p:cNvPr id="70665" name="Line 10"/>
          <p:cNvSpPr>
            <a:spLocks noChangeShapeType="1"/>
          </p:cNvSpPr>
          <p:nvPr/>
        </p:nvSpPr>
        <p:spPr bwMode="auto">
          <a:xfrm>
            <a:off x="2657475" y="2286000"/>
            <a:ext cx="2057400" cy="152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428625" y="2667001"/>
            <a:ext cx="1415772" cy="40011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Solo Média</a:t>
            </a:r>
            <a:endParaRPr lang="pt-BR">
              <a:solidFill>
                <a:srgbClr val="FF0000"/>
              </a:solidFill>
            </a:endParaRPr>
          </a:p>
        </p:txBody>
      </p:sp>
      <p:sp>
        <p:nvSpPr>
          <p:cNvPr id="70667" name="Line 12"/>
          <p:cNvSpPr>
            <a:spLocks noChangeShapeType="1"/>
          </p:cNvSpPr>
          <p:nvPr/>
        </p:nvSpPr>
        <p:spPr bwMode="auto">
          <a:xfrm flipV="1">
            <a:off x="2314575" y="2590800"/>
            <a:ext cx="3771900" cy="304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668" name="Text Box 13"/>
          <p:cNvSpPr txBox="1">
            <a:spLocks noChangeArrowheads="1"/>
          </p:cNvSpPr>
          <p:nvPr/>
        </p:nvSpPr>
        <p:spPr bwMode="auto">
          <a:xfrm>
            <a:off x="428625" y="3324226"/>
            <a:ext cx="1611788" cy="40011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Solo Arenosa</a:t>
            </a:r>
            <a:endParaRPr lang="pt-BR">
              <a:solidFill>
                <a:srgbClr val="FF0000"/>
              </a:solidFill>
            </a:endParaRPr>
          </a:p>
        </p:txBody>
      </p:sp>
      <p:sp>
        <p:nvSpPr>
          <p:cNvPr id="70669" name="Line 14"/>
          <p:cNvSpPr>
            <a:spLocks noChangeShapeType="1"/>
          </p:cNvSpPr>
          <p:nvPr/>
        </p:nvSpPr>
        <p:spPr bwMode="auto">
          <a:xfrm flipV="1">
            <a:off x="2571750" y="3276600"/>
            <a:ext cx="2743200" cy="381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670" name="Text Box 16"/>
          <p:cNvSpPr txBox="1">
            <a:spLocks noChangeArrowheads="1"/>
          </p:cNvSpPr>
          <p:nvPr/>
        </p:nvSpPr>
        <p:spPr bwMode="auto">
          <a:xfrm>
            <a:off x="857250" y="4495801"/>
            <a:ext cx="968535" cy="40011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Nuvem</a:t>
            </a:r>
            <a:endParaRPr lang="pt-BR">
              <a:solidFill>
                <a:srgbClr val="FF0000"/>
              </a:solidFill>
            </a:endParaRPr>
          </a:p>
        </p:txBody>
      </p:sp>
      <p:sp>
        <p:nvSpPr>
          <p:cNvPr id="70671" name="Line 17"/>
          <p:cNvSpPr>
            <a:spLocks noChangeShapeType="1"/>
          </p:cNvSpPr>
          <p:nvPr/>
        </p:nvSpPr>
        <p:spPr bwMode="auto">
          <a:xfrm>
            <a:off x="2143125" y="4648200"/>
            <a:ext cx="4714875" cy="381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3703340" y="2276872"/>
            <a:ext cx="242726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CLUSTERIZACAO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1047750"/>
            <a:ext cx="8743950" cy="5829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0"/>
            <a:ext cx="282801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CÁLCULO DE ÁREAS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623950" y="304801"/>
            <a:ext cx="711053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rgbClr val="FFFF00"/>
                </a:solidFill>
              </a:rPr>
              <a:t>DIGITALIZAÇÃO EM TELA SISTEMA DE INFORMAÇÃO </a:t>
            </a:r>
          </a:p>
          <a:p>
            <a:pPr algn="ctr"/>
            <a:r>
              <a:rPr lang="pt-BR" b="1">
                <a:solidFill>
                  <a:srgbClr val="FFFF00"/>
                </a:solidFill>
              </a:rPr>
              <a:t>GEOGRÁFICA  (SPRING)</a:t>
            </a:r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10287000" cy="6477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-85724" y="0"/>
            <a:ext cx="449033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  <a:sym typeface="Wingdings" pitchFamily="2" charset="2"/>
              </a:rPr>
              <a:t> </a:t>
            </a:r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Curvas espectrais da imagem orbital</a:t>
            </a:r>
            <a:endParaRPr lang="pt-BR" b="1">
              <a:solidFill>
                <a:schemeClr val="tx1"/>
              </a:solidFill>
            </a:endParaRP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7443787" y="609600"/>
            <a:ext cx="209063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(Leitura de pixel)</a:t>
            </a:r>
            <a:endParaRPr lang="pt-BR"/>
          </a:p>
        </p:txBody>
      </p:sp>
      <p:sp>
        <p:nvSpPr>
          <p:cNvPr id="209927" name="Rectangle 7"/>
          <p:cNvSpPr>
            <a:spLocks noChangeArrowheads="1"/>
          </p:cNvSpPr>
          <p:nvPr/>
        </p:nvSpPr>
        <p:spPr bwMode="auto">
          <a:xfrm>
            <a:off x="5143500" y="4292601"/>
            <a:ext cx="323255" cy="2889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928" name="Freeform 8"/>
          <p:cNvSpPr>
            <a:spLocks/>
          </p:cNvSpPr>
          <p:nvPr/>
        </p:nvSpPr>
        <p:spPr bwMode="auto">
          <a:xfrm>
            <a:off x="3318273" y="3486150"/>
            <a:ext cx="2253853" cy="2324100"/>
          </a:xfrm>
          <a:custGeom>
            <a:avLst/>
            <a:gdLst>
              <a:gd name="T0" fmla="*/ 326 w 1262"/>
              <a:gd name="T1" fmla="*/ 1464 h 1464"/>
              <a:gd name="T2" fmla="*/ 86 w 1262"/>
              <a:gd name="T3" fmla="*/ 1140 h 1464"/>
              <a:gd name="T4" fmla="*/ 242 w 1262"/>
              <a:gd name="T5" fmla="*/ 600 h 1464"/>
              <a:gd name="T6" fmla="*/ 374 w 1262"/>
              <a:gd name="T7" fmla="*/ 480 h 1464"/>
              <a:gd name="T8" fmla="*/ 434 w 1262"/>
              <a:gd name="T9" fmla="*/ 420 h 1464"/>
              <a:gd name="T10" fmla="*/ 458 w 1262"/>
              <a:gd name="T11" fmla="*/ 384 h 1464"/>
              <a:gd name="T12" fmla="*/ 578 w 1262"/>
              <a:gd name="T13" fmla="*/ 348 h 1464"/>
              <a:gd name="T14" fmla="*/ 614 w 1262"/>
              <a:gd name="T15" fmla="*/ 312 h 1464"/>
              <a:gd name="T16" fmla="*/ 650 w 1262"/>
              <a:gd name="T17" fmla="*/ 300 h 1464"/>
              <a:gd name="T18" fmla="*/ 770 w 1262"/>
              <a:gd name="T19" fmla="*/ 168 h 1464"/>
              <a:gd name="T20" fmla="*/ 1262 w 1262"/>
              <a:gd name="T21" fmla="*/ 60 h 14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62"/>
              <a:gd name="T34" fmla="*/ 0 h 1464"/>
              <a:gd name="T35" fmla="*/ 1262 w 1262"/>
              <a:gd name="T36" fmla="*/ 1464 h 14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62" h="1464">
                <a:moveTo>
                  <a:pt x="326" y="1464"/>
                </a:moveTo>
                <a:cubicBezTo>
                  <a:pt x="212" y="1388"/>
                  <a:pt x="166" y="1246"/>
                  <a:pt x="86" y="1140"/>
                </a:cubicBezTo>
                <a:cubicBezTo>
                  <a:pt x="0" y="882"/>
                  <a:pt x="54" y="725"/>
                  <a:pt x="242" y="600"/>
                </a:cubicBezTo>
                <a:cubicBezTo>
                  <a:pt x="274" y="552"/>
                  <a:pt x="325" y="512"/>
                  <a:pt x="374" y="480"/>
                </a:cubicBezTo>
                <a:cubicBezTo>
                  <a:pt x="438" y="384"/>
                  <a:pt x="354" y="500"/>
                  <a:pt x="434" y="420"/>
                </a:cubicBezTo>
                <a:cubicBezTo>
                  <a:pt x="444" y="410"/>
                  <a:pt x="446" y="392"/>
                  <a:pt x="458" y="384"/>
                </a:cubicBezTo>
                <a:cubicBezTo>
                  <a:pt x="477" y="372"/>
                  <a:pt x="550" y="355"/>
                  <a:pt x="578" y="348"/>
                </a:cubicBezTo>
                <a:cubicBezTo>
                  <a:pt x="590" y="336"/>
                  <a:pt x="600" y="321"/>
                  <a:pt x="614" y="312"/>
                </a:cubicBezTo>
                <a:cubicBezTo>
                  <a:pt x="625" y="305"/>
                  <a:pt x="641" y="309"/>
                  <a:pt x="650" y="300"/>
                </a:cubicBezTo>
                <a:cubicBezTo>
                  <a:pt x="716" y="234"/>
                  <a:pt x="686" y="224"/>
                  <a:pt x="770" y="168"/>
                </a:cubicBezTo>
                <a:cubicBezTo>
                  <a:pt x="882" y="0"/>
                  <a:pt x="1076" y="60"/>
                  <a:pt x="1262" y="6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9929" name="Freeform 9"/>
          <p:cNvSpPr>
            <a:spLocks/>
          </p:cNvSpPr>
          <p:nvPr/>
        </p:nvSpPr>
        <p:spPr bwMode="auto">
          <a:xfrm>
            <a:off x="3003947" y="3113088"/>
            <a:ext cx="2544962" cy="2849562"/>
          </a:xfrm>
          <a:custGeom>
            <a:avLst/>
            <a:gdLst>
              <a:gd name="T0" fmla="*/ 142 w 1425"/>
              <a:gd name="T1" fmla="*/ 1795 h 1795"/>
              <a:gd name="T2" fmla="*/ 118 w 1425"/>
              <a:gd name="T3" fmla="*/ 1699 h 1795"/>
              <a:gd name="T4" fmla="*/ 10 w 1425"/>
              <a:gd name="T5" fmla="*/ 1447 h 1795"/>
              <a:gd name="T6" fmla="*/ 58 w 1425"/>
              <a:gd name="T7" fmla="*/ 979 h 1795"/>
              <a:gd name="T8" fmla="*/ 142 w 1425"/>
              <a:gd name="T9" fmla="*/ 871 h 1795"/>
              <a:gd name="T10" fmla="*/ 310 w 1425"/>
              <a:gd name="T11" fmla="*/ 715 h 1795"/>
              <a:gd name="T12" fmla="*/ 346 w 1425"/>
              <a:gd name="T13" fmla="*/ 679 h 1795"/>
              <a:gd name="T14" fmla="*/ 418 w 1425"/>
              <a:gd name="T15" fmla="*/ 655 h 1795"/>
              <a:gd name="T16" fmla="*/ 478 w 1425"/>
              <a:gd name="T17" fmla="*/ 595 h 1795"/>
              <a:gd name="T18" fmla="*/ 526 w 1425"/>
              <a:gd name="T19" fmla="*/ 511 h 1795"/>
              <a:gd name="T20" fmla="*/ 574 w 1425"/>
              <a:gd name="T21" fmla="*/ 295 h 1795"/>
              <a:gd name="T22" fmla="*/ 658 w 1425"/>
              <a:gd name="T23" fmla="*/ 223 h 1795"/>
              <a:gd name="T24" fmla="*/ 730 w 1425"/>
              <a:gd name="T25" fmla="*/ 115 h 1795"/>
              <a:gd name="T26" fmla="*/ 1306 w 1425"/>
              <a:gd name="T27" fmla="*/ 91 h 1795"/>
              <a:gd name="T28" fmla="*/ 1342 w 1425"/>
              <a:gd name="T29" fmla="*/ 55 h 1795"/>
              <a:gd name="T30" fmla="*/ 1390 w 1425"/>
              <a:gd name="T31" fmla="*/ 31 h 179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425"/>
              <a:gd name="T49" fmla="*/ 0 h 1795"/>
              <a:gd name="T50" fmla="*/ 1425 w 1425"/>
              <a:gd name="T51" fmla="*/ 1795 h 179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425" h="1795">
                <a:moveTo>
                  <a:pt x="142" y="1795"/>
                </a:moveTo>
                <a:cubicBezTo>
                  <a:pt x="134" y="1763"/>
                  <a:pt x="133" y="1729"/>
                  <a:pt x="118" y="1699"/>
                </a:cubicBezTo>
                <a:cubicBezTo>
                  <a:pt x="75" y="1614"/>
                  <a:pt x="33" y="1540"/>
                  <a:pt x="10" y="1447"/>
                </a:cubicBezTo>
                <a:cubicBezTo>
                  <a:pt x="15" y="1302"/>
                  <a:pt x="0" y="1124"/>
                  <a:pt x="58" y="979"/>
                </a:cubicBezTo>
                <a:cubicBezTo>
                  <a:pt x="74" y="939"/>
                  <a:pt x="117" y="906"/>
                  <a:pt x="142" y="871"/>
                </a:cubicBezTo>
                <a:cubicBezTo>
                  <a:pt x="190" y="804"/>
                  <a:pt x="228" y="742"/>
                  <a:pt x="310" y="715"/>
                </a:cubicBezTo>
                <a:cubicBezTo>
                  <a:pt x="322" y="703"/>
                  <a:pt x="331" y="687"/>
                  <a:pt x="346" y="679"/>
                </a:cubicBezTo>
                <a:cubicBezTo>
                  <a:pt x="368" y="667"/>
                  <a:pt x="418" y="655"/>
                  <a:pt x="418" y="655"/>
                </a:cubicBezTo>
                <a:cubicBezTo>
                  <a:pt x="482" y="559"/>
                  <a:pt x="398" y="675"/>
                  <a:pt x="478" y="595"/>
                </a:cubicBezTo>
                <a:cubicBezTo>
                  <a:pt x="495" y="578"/>
                  <a:pt x="517" y="530"/>
                  <a:pt x="526" y="511"/>
                </a:cubicBezTo>
                <a:cubicBezTo>
                  <a:pt x="531" y="451"/>
                  <a:pt x="521" y="348"/>
                  <a:pt x="574" y="295"/>
                </a:cubicBezTo>
                <a:cubicBezTo>
                  <a:pt x="653" y="216"/>
                  <a:pt x="593" y="301"/>
                  <a:pt x="658" y="223"/>
                </a:cubicBezTo>
                <a:cubicBezTo>
                  <a:pt x="690" y="185"/>
                  <a:pt x="686" y="144"/>
                  <a:pt x="730" y="115"/>
                </a:cubicBezTo>
                <a:cubicBezTo>
                  <a:pt x="890" y="8"/>
                  <a:pt x="1114" y="95"/>
                  <a:pt x="1306" y="91"/>
                </a:cubicBezTo>
                <a:cubicBezTo>
                  <a:pt x="1318" y="79"/>
                  <a:pt x="1328" y="64"/>
                  <a:pt x="1342" y="55"/>
                </a:cubicBezTo>
                <a:cubicBezTo>
                  <a:pt x="1425" y="0"/>
                  <a:pt x="1351" y="70"/>
                  <a:pt x="1390" y="31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1448" name="Freeform 10"/>
          <p:cNvSpPr>
            <a:spLocks/>
          </p:cNvSpPr>
          <p:nvPr/>
        </p:nvSpPr>
        <p:spPr bwMode="auto">
          <a:xfrm>
            <a:off x="-12501" y="5788026"/>
            <a:ext cx="1405533" cy="555625"/>
          </a:xfrm>
          <a:custGeom>
            <a:avLst/>
            <a:gdLst>
              <a:gd name="T0" fmla="*/ 787 w 787"/>
              <a:gd name="T1" fmla="*/ 350 h 350"/>
              <a:gd name="T2" fmla="*/ 583 w 787"/>
              <a:gd name="T3" fmla="*/ 122 h 350"/>
              <a:gd name="T4" fmla="*/ 451 w 787"/>
              <a:gd name="T5" fmla="*/ 50 h 350"/>
              <a:gd name="T6" fmla="*/ 151 w 787"/>
              <a:gd name="T7" fmla="*/ 38 h 350"/>
              <a:gd name="T8" fmla="*/ 79 w 787"/>
              <a:gd name="T9" fmla="*/ 26 h 350"/>
              <a:gd name="T10" fmla="*/ 31 w 787"/>
              <a:gd name="T11" fmla="*/ 2 h 3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7"/>
              <a:gd name="T19" fmla="*/ 0 h 350"/>
              <a:gd name="T20" fmla="*/ 787 w 787"/>
              <a:gd name="T21" fmla="*/ 350 h 3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7" h="350">
                <a:moveTo>
                  <a:pt x="787" y="350"/>
                </a:moveTo>
                <a:cubicBezTo>
                  <a:pt x="725" y="267"/>
                  <a:pt x="671" y="181"/>
                  <a:pt x="583" y="122"/>
                </a:cubicBezTo>
                <a:cubicBezTo>
                  <a:pt x="578" y="119"/>
                  <a:pt x="489" y="53"/>
                  <a:pt x="451" y="50"/>
                </a:cubicBezTo>
                <a:cubicBezTo>
                  <a:pt x="351" y="43"/>
                  <a:pt x="251" y="42"/>
                  <a:pt x="151" y="38"/>
                </a:cubicBezTo>
                <a:cubicBezTo>
                  <a:pt x="127" y="34"/>
                  <a:pt x="102" y="34"/>
                  <a:pt x="79" y="26"/>
                </a:cubicBezTo>
                <a:cubicBezTo>
                  <a:pt x="0" y="0"/>
                  <a:pt x="68" y="2"/>
                  <a:pt x="31" y="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9931" name="Freeform 11"/>
          <p:cNvSpPr>
            <a:spLocks/>
          </p:cNvSpPr>
          <p:nvPr/>
        </p:nvSpPr>
        <p:spPr bwMode="auto">
          <a:xfrm>
            <a:off x="3900487" y="5187951"/>
            <a:ext cx="1864519" cy="754063"/>
          </a:xfrm>
          <a:custGeom>
            <a:avLst/>
            <a:gdLst>
              <a:gd name="T0" fmla="*/ 1044 w 1044"/>
              <a:gd name="T1" fmla="*/ 452 h 475"/>
              <a:gd name="T2" fmla="*/ 864 w 1044"/>
              <a:gd name="T3" fmla="*/ 392 h 475"/>
              <a:gd name="T4" fmla="*/ 804 w 1044"/>
              <a:gd name="T5" fmla="*/ 308 h 475"/>
              <a:gd name="T6" fmla="*/ 708 w 1044"/>
              <a:gd name="T7" fmla="*/ 140 h 475"/>
              <a:gd name="T8" fmla="*/ 660 w 1044"/>
              <a:gd name="T9" fmla="*/ 80 h 475"/>
              <a:gd name="T10" fmla="*/ 600 w 1044"/>
              <a:gd name="T11" fmla="*/ 20 h 475"/>
              <a:gd name="T12" fmla="*/ 444 w 1044"/>
              <a:gd name="T13" fmla="*/ 32 h 475"/>
              <a:gd name="T14" fmla="*/ 408 w 1044"/>
              <a:gd name="T15" fmla="*/ 44 h 475"/>
              <a:gd name="T16" fmla="*/ 384 w 1044"/>
              <a:gd name="T17" fmla="*/ 128 h 475"/>
              <a:gd name="T18" fmla="*/ 168 w 1044"/>
              <a:gd name="T19" fmla="*/ 260 h 475"/>
              <a:gd name="T20" fmla="*/ 144 w 1044"/>
              <a:gd name="T21" fmla="*/ 416 h 475"/>
              <a:gd name="T22" fmla="*/ 48 w 1044"/>
              <a:gd name="T23" fmla="*/ 404 h 475"/>
              <a:gd name="T24" fmla="*/ 0 w 1044"/>
              <a:gd name="T25" fmla="*/ 392 h 4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44"/>
              <a:gd name="T40" fmla="*/ 0 h 475"/>
              <a:gd name="T41" fmla="*/ 1044 w 1044"/>
              <a:gd name="T42" fmla="*/ 475 h 4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44" h="475">
                <a:moveTo>
                  <a:pt x="1044" y="452"/>
                </a:moveTo>
                <a:cubicBezTo>
                  <a:pt x="952" y="475"/>
                  <a:pt x="936" y="440"/>
                  <a:pt x="864" y="392"/>
                </a:cubicBezTo>
                <a:cubicBezTo>
                  <a:pt x="845" y="363"/>
                  <a:pt x="821" y="338"/>
                  <a:pt x="804" y="308"/>
                </a:cubicBezTo>
                <a:cubicBezTo>
                  <a:pt x="767" y="244"/>
                  <a:pt x="758" y="190"/>
                  <a:pt x="708" y="140"/>
                </a:cubicBezTo>
                <a:cubicBezTo>
                  <a:pt x="685" y="70"/>
                  <a:pt x="714" y="134"/>
                  <a:pt x="660" y="80"/>
                </a:cubicBezTo>
                <a:cubicBezTo>
                  <a:pt x="580" y="0"/>
                  <a:pt x="696" y="84"/>
                  <a:pt x="600" y="20"/>
                </a:cubicBezTo>
                <a:cubicBezTo>
                  <a:pt x="548" y="24"/>
                  <a:pt x="496" y="26"/>
                  <a:pt x="444" y="32"/>
                </a:cubicBezTo>
                <a:cubicBezTo>
                  <a:pt x="431" y="34"/>
                  <a:pt x="417" y="35"/>
                  <a:pt x="408" y="44"/>
                </a:cubicBezTo>
                <a:cubicBezTo>
                  <a:pt x="402" y="50"/>
                  <a:pt x="384" y="127"/>
                  <a:pt x="384" y="128"/>
                </a:cubicBezTo>
                <a:cubicBezTo>
                  <a:pt x="345" y="220"/>
                  <a:pt x="251" y="232"/>
                  <a:pt x="168" y="260"/>
                </a:cubicBezTo>
                <a:cubicBezTo>
                  <a:pt x="151" y="310"/>
                  <a:pt x="181" y="379"/>
                  <a:pt x="144" y="416"/>
                </a:cubicBezTo>
                <a:cubicBezTo>
                  <a:pt x="121" y="439"/>
                  <a:pt x="80" y="409"/>
                  <a:pt x="48" y="404"/>
                </a:cubicBezTo>
                <a:cubicBezTo>
                  <a:pt x="32" y="401"/>
                  <a:pt x="0" y="392"/>
                  <a:pt x="0" y="392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9932" name="Rectangle 12"/>
          <p:cNvSpPr>
            <a:spLocks noChangeArrowheads="1"/>
          </p:cNvSpPr>
          <p:nvPr/>
        </p:nvSpPr>
        <p:spPr bwMode="auto">
          <a:xfrm>
            <a:off x="4252318" y="3500438"/>
            <a:ext cx="323254" cy="2889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933" name="Rectangle 13"/>
          <p:cNvSpPr>
            <a:spLocks noChangeArrowheads="1"/>
          </p:cNvSpPr>
          <p:nvPr/>
        </p:nvSpPr>
        <p:spPr bwMode="auto">
          <a:xfrm>
            <a:off x="2227065" y="4437064"/>
            <a:ext cx="323254" cy="2889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9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7" grpId="0" animBg="1"/>
      <p:bldP spid="209928" grpId="0" animBg="1"/>
      <p:bldP spid="209929" grpId="0" animBg="1"/>
      <p:bldP spid="209931" grpId="0" animBg="1"/>
      <p:bldP spid="209932" grpId="0" animBg="1"/>
      <p:bldP spid="2099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402346" y="2060576"/>
            <a:ext cx="5064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Comparação de dados obtidos por imagens e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Dados obtidos por sensores terrestres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9107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5544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8446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aixaDeTexto 3"/>
          <p:cNvSpPr txBox="1">
            <a:spLocks noChangeArrowheads="1"/>
          </p:cNvSpPr>
          <p:nvPr/>
        </p:nvSpPr>
        <p:spPr bwMode="auto">
          <a:xfrm>
            <a:off x="1740357" y="2348880"/>
            <a:ext cx="69261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ESTRATEGIAS EM ANALISE DE SOLOS VIA SENSORES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6782547" y="376238"/>
            <a:ext cx="3060197" cy="40011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Calibri" pitchFamily="34" charset="0"/>
              </a:rPr>
              <a:t>Laboratório de radiometria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321969" y="1946276"/>
            <a:ext cx="18473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3257550" y="2819400"/>
            <a:ext cx="721519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AQ</a:t>
            </a:r>
            <a:endParaRPr lang="pt-BR">
              <a:latin typeface="Calibri" pitchFamily="34" charset="0"/>
            </a:endParaRPr>
          </a:p>
        </p:txBody>
      </p:sp>
      <p:pic>
        <p:nvPicPr>
          <p:cNvPr id="90119" name="Picture 7" descr="C:\User\Nanni\DOTORADO\figuras\imagem_pontos.BMP"/>
          <p:cNvPicPr>
            <a:picLocks noChangeAspect="1" noChangeArrowheads="1"/>
          </p:cNvPicPr>
          <p:nvPr/>
        </p:nvPicPr>
        <p:blipFill>
          <a:blip r:embed="rId4" cstate="print"/>
          <a:srcRect l="10425" t="5710" r="20512" b="9517"/>
          <a:stretch>
            <a:fillRect/>
          </a:stretch>
        </p:blipFill>
        <p:spPr bwMode="auto">
          <a:xfrm>
            <a:off x="428625" y="1455738"/>
            <a:ext cx="394335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2486025" y="2947988"/>
            <a:ext cx="312906" cy="4001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latin typeface="Calibri" pitchFamily="34" charset="0"/>
              </a:rPr>
              <a:t>+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626677" y="1531938"/>
            <a:ext cx="222054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Calibri" pitchFamily="34" charset="0"/>
              </a:rPr>
              <a:t>Coleta de amostras</a:t>
            </a:r>
          </a:p>
          <a:p>
            <a:pPr algn="ctr"/>
            <a:r>
              <a:rPr lang="pt-BR" b="1">
                <a:latin typeface="Calibri" pitchFamily="34" charset="0"/>
              </a:rPr>
              <a:t>No campo</a:t>
            </a: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1163930" y="5176838"/>
            <a:ext cx="248702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Calibri" pitchFamily="34" charset="0"/>
              </a:rPr>
              <a:t>Modelagem de dados</a:t>
            </a:r>
          </a:p>
        </p:txBody>
      </p:sp>
      <p:grpSp>
        <p:nvGrpSpPr>
          <p:cNvPr id="2" name="Grupo 26"/>
          <p:cNvGrpSpPr>
            <a:grpSpLocks/>
          </p:cNvGrpSpPr>
          <p:nvPr/>
        </p:nvGrpSpPr>
        <p:grpSpPr bwMode="auto">
          <a:xfrm>
            <a:off x="6438305" y="990600"/>
            <a:ext cx="3848695" cy="3048000"/>
            <a:chOff x="6438900" y="990600"/>
            <a:chExt cx="3848100" cy="3048000"/>
          </a:xfrm>
        </p:grpSpPr>
        <p:pic>
          <p:nvPicPr>
            <p:cNvPr id="2562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990600"/>
              <a:ext cx="34290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7" name="Text Box 14"/>
            <p:cNvSpPr txBox="1">
              <a:spLocks noChangeArrowheads="1"/>
            </p:cNvSpPr>
            <p:nvPr/>
          </p:nvSpPr>
          <p:spPr bwMode="auto">
            <a:xfrm>
              <a:off x="8077200" y="990600"/>
              <a:ext cx="1638300" cy="7078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r>
                <a:rPr lang="pt-BR" b="1">
                  <a:latin typeface="Calibri" pitchFamily="34" charset="0"/>
                </a:rPr>
                <a:t>Halogen</a:t>
              </a:r>
            </a:p>
            <a:p>
              <a:r>
                <a:rPr lang="pt-BR" b="1">
                  <a:latin typeface="Calibri" pitchFamily="34" charset="0"/>
                </a:rPr>
                <a:t>Lamp </a:t>
              </a:r>
            </a:p>
          </p:txBody>
        </p:sp>
        <p:sp>
          <p:nvSpPr>
            <p:cNvPr id="25628" name="Text Box 15"/>
            <p:cNvSpPr txBox="1">
              <a:spLocks noChangeArrowheads="1"/>
            </p:cNvSpPr>
            <p:nvPr/>
          </p:nvSpPr>
          <p:spPr bwMode="auto">
            <a:xfrm>
              <a:off x="6438900" y="1219200"/>
              <a:ext cx="1575828" cy="7078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latin typeface="Calibri" pitchFamily="34" charset="0"/>
                </a:rPr>
                <a:t>Sensor</a:t>
              </a:r>
            </a:p>
            <a:p>
              <a:r>
                <a:rPr lang="pt-BR" b="1">
                  <a:latin typeface="Calibri" pitchFamily="34" charset="0"/>
                </a:rPr>
                <a:t>400-2500 nm</a:t>
              </a:r>
            </a:p>
          </p:txBody>
        </p:sp>
      </p:grpSp>
      <p:sp>
        <p:nvSpPr>
          <p:cNvPr id="90129" name="AutoShape 17"/>
          <p:cNvSpPr>
            <a:spLocks noChangeArrowheads="1"/>
          </p:cNvSpPr>
          <p:nvPr/>
        </p:nvSpPr>
        <p:spPr bwMode="auto">
          <a:xfrm>
            <a:off x="3857625" y="5105400"/>
            <a:ext cx="1285875" cy="609600"/>
          </a:xfrm>
          <a:prstGeom prst="leftArrow">
            <a:avLst>
              <a:gd name="adj1" fmla="val 50000"/>
              <a:gd name="adj2" fmla="val 52734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0132" name="Text Box 20"/>
          <p:cNvSpPr txBox="1">
            <a:spLocks noChangeArrowheads="1"/>
          </p:cNvSpPr>
          <p:nvPr/>
        </p:nvSpPr>
        <p:spPr bwMode="auto">
          <a:xfrm>
            <a:off x="419696" y="465138"/>
            <a:ext cx="3862982" cy="707886"/>
          </a:xfrm>
          <a:prstGeom prst="rect">
            <a:avLst/>
          </a:prstGeom>
          <a:solidFill>
            <a:srgbClr val="66FF33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chemeClr val="bg2"/>
                </a:solidFill>
                <a:latin typeface="Calibri" pitchFamily="34" charset="0"/>
              </a:rPr>
              <a:t>Aquisição de dados ao nível </a:t>
            </a:r>
          </a:p>
          <a:p>
            <a:pPr algn="ctr"/>
            <a:r>
              <a:rPr lang="pt-BR" b="1">
                <a:solidFill>
                  <a:schemeClr val="bg2"/>
                </a:solidFill>
                <a:latin typeface="Calibri" pitchFamily="34" charset="0"/>
              </a:rPr>
              <a:t>laboratório e/ou campo</a:t>
            </a:r>
            <a:endParaRPr lang="pt-BR">
              <a:solidFill>
                <a:schemeClr val="bg2"/>
              </a:solidFill>
              <a:latin typeface="Calibri" pitchFamily="34" charset="0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143500" y="3810000"/>
            <a:ext cx="4917498" cy="3048000"/>
            <a:chOff x="3240" y="2400"/>
            <a:chExt cx="3098" cy="1920"/>
          </a:xfrm>
        </p:grpSpPr>
        <p:sp>
          <p:nvSpPr>
            <p:cNvPr id="25622" name="Rectangle 3"/>
            <p:cNvSpPr>
              <a:spLocks noChangeArrowheads="1"/>
            </p:cNvSpPr>
            <p:nvPr/>
          </p:nvSpPr>
          <p:spPr bwMode="auto">
            <a:xfrm>
              <a:off x="3240" y="2400"/>
              <a:ext cx="3098" cy="192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CC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25602" name="Object 5"/>
            <p:cNvGraphicFramePr>
              <a:graphicFrameLocks noChangeAspect="1"/>
            </p:cNvGraphicFramePr>
            <p:nvPr/>
          </p:nvGraphicFramePr>
          <p:xfrm>
            <a:off x="3564" y="2526"/>
            <a:ext cx="2590" cy="1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4564" name="Planilha" r:id="rId6" imgW="8593560" imgH="5942160" progId="Excel.Sheet.8">
                    <p:embed/>
                  </p:oleObj>
                </mc:Choice>
                <mc:Fallback>
                  <p:oleObj name="Planilha" r:id="rId6" imgW="8593560" imgH="5942160" progId="Excel.Sheet.8">
                    <p:embed/>
                    <p:pic>
                      <p:nvPicPr>
                        <p:cNvPr id="25602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4" y="2526"/>
                          <a:ext cx="2590" cy="17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3" name="Text Box 21"/>
            <p:cNvSpPr txBox="1">
              <a:spLocks noChangeArrowheads="1"/>
            </p:cNvSpPr>
            <p:nvPr/>
          </p:nvSpPr>
          <p:spPr bwMode="auto">
            <a:xfrm>
              <a:off x="4272" y="3120"/>
              <a:ext cx="1130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latin typeface="Calibri" pitchFamily="34" charset="0"/>
                </a:rPr>
                <a:t>Spectral curves</a:t>
              </a:r>
            </a:p>
          </p:txBody>
        </p:sp>
        <p:sp>
          <p:nvSpPr>
            <p:cNvPr id="25624" name="Text Box 22"/>
            <p:cNvSpPr txBox="1">
              <a:spLocks noChangeArrowheads="1"/>
            </p:cNvSpPr>
            <p:nvPr/>
          </p:nvSpPr>
          <p:spPr bwMode="auto">
            <a:xfrm>
              <a:off x="5376" y="2592"/>
              <a:ext cx="802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latin typeface="Calibri" pitchFamily="34" charset="0"/>
                </a:rPr>
                <a:t>Sandy Soil</a:t>
              </a:r>
              <a:endParaRPr lang="pt-BR">
                <a:latin typeface="Calibri" pitchFamily="34" charset="0"/>
              </a:endParaRPr>
            </a:p>
          </p:txBody>
        </p:sp>
        <p:sp>
          <p:nvSpPr>
            <p:cNvPr id="25625" name="Text Box 23"/>
            <p:cNvSpPr txBox="1">
              <a:spLocks noChangeArrowheads="1"/>
            </p:cNvSpPr>
            <p:nvPr/>
          </p:nvSpPr>
          <p:spPr bwMode="auto">
            <a:xfrm>
              <a:off x="5232" y="3552"/>
              <a:ext cx="829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latin typeface="Calibri" pitchFamily="34" charset="0"/>
                </a:rPr>
                <a:t>Clayey Soil</a:t>
              </a:r>
              <a:endParaRPr lang="pt-BR">
                <a:latin typeface="Calibri" pitchFamily="34" charset="0"/>
              </a:endParaRPr>
            </a:p>
          </p:txBody>
        </p:sp>
      </p:grpSp>
      <p:sp>
        <p:nvSpPr>
          <p:cNvPr id="90138" name="Line 26"/>
          <p:cNvSpPr>
            <a:spLocks noChangeShapeType="1"/>
          </p:cNvSpPr>
          <p:nvPr/>
        </p:nvSpPr>
        <p:spPr bwMode="auto">
          <a:xfrm flipV="1">
            <a:off x="2819996" y="2819400"/>
            <a:ext cx="1828800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" name="Grupo 27"/>
          <p:cNvGrpSpPr>
            <a:grpSpLocks/>
          </p:cNvGrpSpPr>
          <p:nvPr/>
        </p:nvGrpSpPr>
        <p:grpSpPr bwMode="auto">
          <a:xfrm>
            <a:off x="4305898" y="2133600"/>
            <a:ext cx="1904772" cy="1301750"/>
            <a:chOff x="6286500" y="-1301750"/>
            <a:chExt cx="1905000" cy="1301750"/>
          </a:xfrm>
        </p:grpSpPr>
        <p:pic>
          <p:nvPicPr>
            <p:cNvPr id="25620" name="Picture 25" descr="G:\petri2.bm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86500" y="-1301750"/>
              <a:ext cx="1905000" cy="1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1" name="Text Box 27"/>
            <p:cNvSpPr txBox="1">
              <a:spLocks noChangeArrowheads="1"/>
            </p:cNvSpPr>
            <p:nvPr/>
          </p:nvSpPr>
          <p:spPr bwMode="auto">
            <a:xfrm rot="21545099">
              <a:off x="6577540" y="-1253588"/>
              <a:ext cx="1395101" cy="4001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latin typeface="Calibri" pitchFamily="34" charset="0"/>
                </a:rPr>
                <a:t>Soil sample</a:t>
              </a:r>
            </a:p>
          </p:txBody>
        </p:sp>
      </p:grpSp>
      <p:sp>
        <p:nvSpPr>
          <p:cNvPr id="90143" name="Line 31"/>
          <p:cNvSpPr>
            <a:spLocks noChangeShapeType="1"/>
          </p:cNvSpPr>
          <p:nvPr/>
        </p:nvSpPr>
        <p:spPr bwMode="auto">
          <a:xfrm flipV="1">
            <a:off x="5791797" y="2514600"/>
            <a:ext cx="1980604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0145" name="AutoShape 33"/>
          <p:cNvSpPr>
            <a:spLocks noChangeArrowheads="1"/>
          </p:cNvSpPr>
          <p:nvPr/>
        </p:nvSpPr>
        <p:spPr bwMode="auto">
          <a:xfrm>
            <a:off x="7620596" y="3048000"/>
            <a:ext cx="771525" cy="1143000"/>
          </a:xfrm>
          <a:prstGeom prst="downArrow">
            <a:avLst>
              <a:gd name="adj1" fmla="val 50000"/>
              <a:gd name="adj2" fmla="val 3703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91" name="CaixaDeTexto 24"/>
          <p:cNvSpPr txBox="1">
            <a:spLocks noChangeArrowheads="1"/>
          </p:cNvSpPr>
          <p:nvPr/>
        </p:nvSpPr>
        <p:spPr bwMode="auto">
          <a:xfrm>
            <a:off x="342900" y="5715001"/>
            <a:ext cx="1286571" cy="4001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latin typeface="Calibri" pitchFamily="34" charset="0"/>
              </a:rPr>
              <a:t>Vantagens</a:t>
            </a:r>
            <a:endParaRPr lang="en-US" b="1">
              <a:latin typeface="Calibri" pitchFamily="34" charset="0"/>
            </a:endParaRPr>
          </a:p>
        </p:txBody>
      </p:sp>
      <p:sp>
        <p:nvSpPr>
          <p:cNvPr id="3092" name="CaixaDeTexto 25"/>
          <p:cNvSpPr txBox="1">
            <a:spLocks noChangeArrowheads="1"/>
          </p:cNvSpPr>
          <p:nvPr/>
        </p:nvSpPr>
        <p:spPr bwMode="auto">
          <a:xfrm>
            <a:off x="2048472" y="5715001"/>
            <a:ext cx="1657313" cy="4001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latin typeface="Calibri" pitchFamily="34" charset="0"/>
              </a:rPr>
              <a:t>Desvantagens</a:t>
            </a:r>
            <a:endParaRPr lang="en-US" b="1">
              <a:latin typeface="Calibri" pitchFamily="34" charset="0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90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animBg="1" autoUpdateAnimBg="0"/>
      <p:bldP spid="90118" grpId="0" build="p" autoUpdateAnimBg="0"/>
      <p:bldP spid="90120" grpId="0" animBg="1" autoUpdateAnimBg="0"/>
      <p:bldP spid="90122" grpId="0" autoUpdateAnimBg="0"/>
      <p:bldP spid="90123" grpId="0" autoUpdateAnimBg="0"/>
      <p:bldP spid="90129" grpId="0" animBg="1"/>
      <p:bldP spid="90132" grpId="0" animBg="1" autoUpdateAnimBg="0"/>
      <p:bldP spid="90138" grpId="0" animBg="1"/>
      <p:bldP spid="90143" grpId="0" animBg="1"/>
      <p:bldP spid="90145" grpId="0" animBg="1"/>
      <p:bldP spid="3091" grpId="0" animBg="1"/>
      <p:bldP spid="30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6" name="Picture 16" descr="C:\User\Nanni\Denver\Figuras\AREA_RIO_PON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2438400"/>
            <a:ext cx="4420196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89" name="Text Box 29"/>
          <p:cNvSpPr txBox="1">
            <a:spLocks noChangeArrowheads="1"/>
          </p:cNvSpPr>
          <p:nvPr/>
        </p:nvSpPr>
        <p:spPr bwMode="auto">
          <a:xfrm>
            <a:off x="342901" y="152401"/>
            <a:ext cx="3505796" cy="707886"/>
          </a:xfrm>
          <a:prstGeom prst="rect">
            <a:avLst/>
          </a:prstGeom>
          <a:solidFill>
            <a:srgbClr val="66FF33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chemeClr val="bg2"/>
                </a:solidFill>
              </a:rPr>
              <a:t>Aquisição de dados por satélite</a:t>
            </a:r>
            <a:endParaRPr lang="pt-BR">
              <a:solidFill>
                <a:schemeClr val="bg2"/>
              </a:solidFill>
            </a:endParaRPr>
          </a:p>
        </p:txBody>
      </p:sp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671383" y="1066800"/>
            <a:ext cx="4386521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/>
              <a:t>Processamento: correção atmosférica, </a:t>
            </a:r>
          </a:p>
          <a:p>
            <a:pPr algn="ctr"/>
            <a:r>
              <a:rPr lang="pt-BR" b="1"/>
              <a:t>transformação em reflectância,</a:t>
            </a:r>
          </a:p>
          <a:p>
            <a:pPr algn="ctr"/>
            <a:r>
              <a:rPr lang="pt-BR" b="1"/>
              <a:t> georreferenciamento</a:t>
            </a:r>
          </a:p>
        </p:txBody>
      </p:sp>
      <p:sp>
        <p:nvSpPr>
          <p:cNvPr id="66592" name="AutoShape 32"/>
          <p:cNvSpPr>
            <a:spLocks noChangeArrowheads="1"/>
          </p:cNvSpPr>
          <p:nvPr/>
        </p:nvSpPr>
        <p:spPr bwMode="auto">
          <a:xfrm>
            <a:off x="2591397" y="2286000"/>
            <a:ext cx="303609" cy="1066800"/>
          </a:xfrm>
          <a:prstGeom prst="downArrow">
            <a:avLst>
              <a:gd name="adj1" fmla="val 50000"/>
              <a:gd name="adj2" fmla="val 87843"/>
            </a:avLst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5906097" y="4343400"/>
            <a:ext cx="4038004" cy="2438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6595" name="Object 35"/>
          <p:cNvGraphicFramePr>
            <a:graphicFrameLocks noChangeAspect="1"/>
          </p:cNvGraphicFramePr>
          <p:nvPr/>
        </p:nvGraphicFramePr>
        <p:xfrm>
          <a:off x="5981105" y="4346576"/>
          <a:ext cx="3886200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606" name="Document" r:id="rId4" imgW="7170337" imgH="4960993" progId="Word.Document.8">
                  <p:embed/>
                </p:oleObj>
              </mc:Choice>
              <mc:Fallback>
                <p:oleObj name="Document" r:id="rId4" imgW="7170337" imgH="4960993" progId="Word.Document.8">
                  <p:embed/>
                  <p:pic>
                    <p:nvPicPr>
                      <p:cNvPr id="66595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105" y="4346576"/>
                        <a:ext cx="3886200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97" name="Picture 37" descr="C:\Meus documentos\jd_30_10_01_completo\jd_30_10_01_a\CG\Colorado\posters_finais\foto3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4721" y="1"/>
            <a:ext cx="3952279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98" name="Text Box 38"/>
          <p:cNvSpPr txBox="1">
            <a:spLocks noChangeArrowheads="1"/>
          </p:cNvSpPr>
          <p:nvPr/>
        </p:nvSpPr>
        <p:spPr bwMode="auto">
          <a:xfrm>
            <a:off x="6363296" y="4419601"/>
            <a:ext cx="187102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/>
              <a:t>Spectral curves</a:t>
            </a:r>
          </a:p>
        </p:txBody>
      </p:sp>
      <p:sp>
        <p:nvSpPr>
          <p:cNvPr id="66599" name="Text Box 39"/>
          <p:cNvSpPr txBox="1">
            <a:spLocks noChangeArrowheads="1"/>
          </p:cNvSpPr>
          <p:nvPr/>
        </p:nvSpPr>
        <p:spPr bwMode="auto">
          <a:xfrm>
            <a:off x="6248997" y="1"/>
            <a:ext cx="426660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Ilustração de área com solo exposto</a:t>
            </a:r>
            <a:endParaRPr lang="pt-BR" b="1"/>
          </a:p>
        </p:txBody>
      </p:sp>
      <p:sp>
        <p:nvSpPr>
          <p:cNvPr id="66601" name="Line 41"/>
          <p:cNvSpPr>
            <a:spLocks noChangeShapeType="1"/>
          </p:cNvSpPr>
          <p:nvPr/>
        </p:nvSpPr>
        <p:spPr bwMode="auto">
          <a:xfrm flipV="1">
            <a:off x="2934297" y="2362200"/>
            <a:ext cx="4266604" cy="27432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6602" name="Line 42"/>
          <p:cNvSpPr>
            <a:spLocks noChangeShapeType="1"/>
          </p:cNvSpPr>
          <p:nvPr/>
        </p:nvSpPr>
        <p:spPr bwMode="auto">
          <a:xfrm flipV="1">
            <a:off x="2819997" y="1676400"/>
            <a:ext cx="4038004" cy="2895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6603" name="Text Box 43"/>
          <p:cNvSpPr txBox="1">
            <a:spLocks noChangeArrowheads="1"/>
          </p:cNvSpPr>
          <p:nvPr/>
        </p:nvSpPr>
        <p:spPr bwMode="auto">
          <a:xfrm>
            <a:off x="6324006" y="762001"/>
            <a:ext cx="219983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/>
              <a:t>Argiloso alto ferro</a:t>
            </a:r>
            <a:endParaRPr lang="pt-BR"/>
          </a:p>
        </p:txBody>
      </p:sp>
      <p:sp>
        <p:nvSpPr>
          <p:cNvPr id="66604" name="Text Box 44"/>
          <p:cNvSpPr txBox="1">
            <a:spLocks noChangeArrowheads="1"/>
          </p:cNvSpPr>
          <p:nvPr/>
        </p:nvSpPr>
        <p:spPr bwMode="auto">
          <a:xfrm>
            <a:off x="7152680" y="1828800"/>
            <a:ext cx="236834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/>
              <a:t>Arenoso baixo ferro</a:t>
            </a:r>
            <a:endParaRPr lang="pt-BR"/>
          </a:p>
        </p:txBody>
      </p:sp>
      <p:sp>
        <p:nvSpPr>
          <p:cNvPr id="66607" name="Rectangle 47"/>
          <p:cNvSpPr>
            <a:spLocks noChangeArrowheads="1"/>
          </p:cNvSpPr>
          <p:nvPr/>
        </p:nvSpPr>
        <p:spPr bwMode="auto">
          <a:xfrm>
            <a:off x="2591396" y="4419600"/>
            <a:ext cx="380404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8077797" y="2362201"/>
            <a:ext cx="1980604" cy="1876425"/>
            <a:chOff x="5088" y="1488"/>
            <a:chExt cx="1248" cy="1182"/>
          </a:xfrm>
        </p:grpSpPr>
        <p:graphicFrame>
          <p:nvGraphicFramePr>
            <p:cNvPr id="26627" name="Object 50"/>
            <p:cNvGraphicFramePr>
              <a:graphicFrameLocks noChangeAspect="1"/>
            </p:cNvGraphicFramePr>
            <p:nvPr/>
          </p:nvGraphicFramePr>
          <p:xfrm>
            <a:off x="5088" y="1488"/>
            <a:ext cx="1248" cy="1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5607" name="Imagem de bitmap" r:id="rId7" imgW="3161905" imgH="2905531" progId="PBrush">
                    <p:embed/>
                  </p:oleObj>
                </mc:Choice>
                <mc:Fallback>
                  <p:oleObj name="Imagem de bitmap" r:id="rId7" imgW="3161905" imgH="2905531" progId="PBrush">
                    <p:embed/>
                    <p:pic>
                      <p:nvPicPr>
                        <p:cNvPr id="26627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" y="1488"/>
                          <a:ext cx="1248" cy="1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CC0000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52" name="Line 55"/>
            <p:cNvSpPr>
              <a:spLocks noChangeShapeType="1"/>
            </p:cNvSpPr>
            <p:nvPr/>
          </p:nvSpPr>
          <p:spPr bwMode="auto">
            <a:xfrm>
              <a:off x="5376" y="1968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53" name="Rectangle 57"/>
            <p:cNvSpPr>
              <a:spLocks noChangeArrowheads="1"/>
            </p:cNvSpPr>
            <p:nvPr/>
          </p:nvSpPr>
          <p:spPr bwMode="auto">
            <a:xfrm>
              <a:off x="5424" y="2064"/>
              <a:ext cx="304" cy="2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4" name="Text Box 58"/>
            <p:cNvSpPr txBox="1">
              <a:spLocks noChangeArrowheads="1"/>
            </p:cNvSpPr>
            <p:nvPr/>
          </p:nvSpPr>
          <p:spPr bwMode="auto">
            <a:xfrm>
              <a:off x="5328" y="1632"/>
              <a:ext cx="453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/>
                <a:t>30 m</a:t>
              </a:r>
              <a:endParaRPr lang="pt-BR"/>
            </a:p>
          </p:txBody>
        </p:sp>
      </p:grpSp>
      <p:sp>
        <p:nvSpPr>
          <p:cNvPr id="66619" name="Rectangle 59"/>
          <p:cNvSpPr>
            <a:spLocks noChangeArrowheads="1"/>
          </p:cNvSpPr>
          <p:nvPr/>
        </p:nvSpPr>
        <p:spPr bwMode="auto">
          <a:xfrm>
            <a:off x="7772400" y="3505201"/>
            <a:ext cx="71846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/>
              <a:t>30 m</a:t>
            </a:r>
          </a:p>
        </p:txBody>
      </p:sp>
      <p:sp>
        <p:nvSpPr>
          <p:cNvPr id="66620" name="Rectangle 60"/>
          <p:cNvSpPr>
            <a:spLocks noChangeArrowheads="1"/>
          </p:cNvSpPr>
          <p:nvPr/>
        </p:nvSpPr>
        <p:spPr bwMode="auto">
          <a:xfrm>
            <a:off x="7086601" y="1981200"/>
            <a:ext cx="482203" cy="469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24" name="Rectangle 64"/>
          <p:cNvSpPr>
            <a:spLocks noChangeArrowheads="1"/>
          </p:cNvSpPr>
          <p:nvPr/>
        </p:nvSpPr>
        <p:spPr bwMode="auto">
          <a:xfrm>
            <a:off x="2552106" y="4953000"/>
            <a:ext cx="382191" cy="3048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25" name="Rectangle 65"/>
          <p:cNvSpPr>
            <a:spLocks noChangeArrowheads="1"/>
          </p:cNvSpPr>
          <p:nvPr/>
        </p:nvSpPr>
        <p:spPr bwMode="auto">
          <a:xfrm>
            <a:off x="6934797" y="1295400"/>
            <a:ext cx="482203" cy="4699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26" name="Line 66"/>
          <p:cNvSpPr>
            <a:spLocks noChangeShapeType="1"/>
          </p:cNvSpPr>
          <p:nvPr/>
        </p:nvSpPr>
        <p:spPr bwMode="auto">
          <a:xfrm>
            <a:off x="7543800" y="2514600"/>
            <a:ext cx="1294805" cy="990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6627" name="Line 67"/>
          <p:cNvSpPr>
            <a:spLocks noChangeShapeType="1"/>
          </p:cNvSpPr>
          <p:nvPr/>
        </p:nvSpPr>
        <p:spPr bwMode="auto">
          <a:xfrm flipH="1">
            <a:off x="7886700" y="3810000"/>
            <a:ext cx="951905" cy="7620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6628" name="Text Box 68"/>
          <p:cNvSpPr txBox="1">
            <a:spLocks noChangeArrowheads="1"/>
          </p:cNvSpPr>
          <p:nvPr/>
        </p:nvSpPr>
        <p:spPr bwMode="auto">
          <a:xfrm>
            <a:off x="3848696" y="6324601"/>
            <a:ext cx="182473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/>
              <a:t>Modelar dados</a:t>
            </a:r>
            <a:endParaRPr lang="pt-BR"/>
          </a:p>
        </p:txBody>
      </p:sp>
      <p:sp>
        <p:nvSpPr>
          <p:cNvPr id="66630" name="AutoShape 70"/>
          <p:cNvSpPr>
            <a:spLocks noChangeArrowheads="1"/>
          </p:cNvSpPr>
          <p:nvPr/>
        </p:nvSpPr>
        <p:spPr bwMode="auto">
          <a:xfrm rot="-10753865">
            <a:off x="5900738" y="6022975"/>
            <a:ext cx="533996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22" name="CaixaDeTexto 28"/>
          <p:cNvSpPr txBox="1">
            <a:spLocks noChangeArrowheads="1"/>
          </p:cNvSpPr>
          <p:nvPr/>
        </p:nvSpPr>
        <p:spPr bwMode="auto">
          <a:xfrm>
            <a:off x="114300" y="6243638"/>
            <a:ext cx="1286571" cy="4001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66FF33"/>
                </a:solidFill>
                <a:latin typeface="Calibri" pitchFamily="34" charset="0"/>
              </a:rPr>
              <a:t>Vantagens</a:t>
            </a:r>
            <a:endParaRPr lang="en-US" b="1">
              <a:solidFill>
                <a:srgbClr val="66FF33"/>
              </a:solidFill>
              <a:latin typeface="Calibri" pitchFamily="34" charset="0"/>
            </a:endParaRPr>
          </a:p>
        </p:txBody>
      </p:sp>
      <p:sp>
        <p:nvSpPr>
          <p:cNvPr id="4123" name="CaixaDeTexto 29"/>
          <p:cNvSpPr txBox="1">
            <a:spLocks noChangeArrowheads="1"/>
          </p:cNvSpPr>
          <p:nvPr/>
        </p:nvSpPr>
        <p:spPr bwMode="auto">
          <a:xfrm>
            <a:off x="1819872" y="6243638"/>
            <a:ext cx="1657313" cy="4001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Desvantagens</a:t>
            </a:r>
            <a:endParaRPr 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6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6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66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500"/>
                                        <p:tgtEl>
                                          <p:spTgt spid="6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6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9" grpId="0" animBg="1" autoUpdateAnimBg="0"/>
      <p:bldP spid="66591" grpId="0" autoUpdateAnimBg="0"/>
      <p:bldP spid="66592" grpId="0" animBg="1"/>
      <p:bldP spid="66594" grpId="0" animBg="1"/>
      <p:bldP spid="66598" grpId="0" autoUpdateAnimBg="0"/>
      <p:bldP spid="66599" grpId="0" autoUpdateAnimBg="0"/>
      <p:bldP spid="66601" grpId="0" animBg="1"/>
      <p:bldP spid="66602" grpId="0" animBg="1"/>
      <p:bldP spid="66603" grpId="0" autoUpdateAnimBg="0"/>
      <p:bldP spid="66604" grpId="0" autoUpdateAnimBg="0"/>
      <p:bldP spid="66607" grpId="0" animBg="1"/>
      <p:bldP spid="66619" grpId="0" autoUpdateAnimBg="0"/>
      <p:bldP spid="66620" grpId="0" animBg="1"/>
      <p:bldP spid="66624" grpId="0" animBg="1"/>
      <p:bldP spid="66625" grpId="0" animBg="1"/>
      <p:bldP spid="66626" grpId="0" animBg="1"/>
      <p:bldP spid="66627" grpId="0" animBg="1"/>
      <p:bldP spid="66628" grpId="0"/>
      <p:bldP spid="66630" grpId="0" animBg="1"/>
      <p:bldP spid="4122" grpId="0" animBg="1"/>
      <p:bldP spid="41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CCFA96-5316-423D-BD0A-C1EF54F4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6" y="25204"/>
            <a:ext cx="9137468" cy="6832796"/>
          </a:xfrm>
          <a:prstGeom prst="rect">
            <a:avLst/>
          </a:prstGeom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983260" y="2590222"/>
            <a:ext cx="4608512" cy="1323439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 dirty="0">
                <a:solidFill>
                  <a:schemeClr val="tx1"/>
                </a:solidFill>
                <a:latin typeface="Arial" panose="020B0604020202020204" pitchFamily="34" charset="0"/>
              </a:rPr>
              <a:t>Construindo uma composição colorida e relação com curva </a:t>
            </a:r>
            <a:r>
              <a:rPr lang="pt-BR" altLang="pt-BR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espectral = como interpretar uma imagem e relacionar com solos</a:t>
            </a:r>
            <a:endParaRPr lang="pt-BR" altLang="pt-BR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2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36" y="188640"/>
            <a:ext cx="5256584" cy="352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Agrupar 14"/>
          <p:cNvGrpSpPr/>
          <p:nvPr/>
        </p:nvGrpSpPr>
        <p:grpSpPr>
          <a:xfrm>
            <a:off x="6359224" y="332656"/>
            <a:ext cx="3270177" cy="3339634"/>
            <a:chOff x="4658526" y="2708920"/>
            <a:chExt cx="3853882" cy="3802615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4096" y="2708920"/>
              <a:ext cx="2808312" cy="2797385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8526" y="3714150"/>
              <a:ext cx="2808312" cy="2797385"/>
            </a:xfrm>
            <a:prstGeom prst="rect">
              <a:avLst/>
            </a:prstGeom>
          </p:spPr>
        </p:pic>
      </p:grpSp>
      <p:sp>
        <p:nvSpPr>
          <p:cNvPr id="4" name="CaixaDeTexto 3"/>
          <p:cNvSpPr txBox="1"/>
          <p:nvPr/>
        </p:nvSpPr>
        <p:spPr>
          <a:xfrm>
            <a:off x="2942102" y="2277452"/>
            <a:ext cx="478016" cy="21544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800" dirty="0"/>
              <a:t>Band 7</a:t>
            </a:r>
            <a:endParaRPr lang="pt-BR" sz="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405354" y="3068960"/>
            <a:ext cx="1081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</a:t>
            </a:r>
            <a:r>
              <a:rPr lang="en-US" sz="1600" dirty="0" err="1"/>
              <a:t>vermelho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741634" y="2708920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</a:t>
            </a:r>
            <a:r>
              <a:rPr lang="en-US" sz="1600" dirty="0" err="1"/>
              <a:t>azul</a:t>
            </a:r>
            <a:endParaRPr lang="pt-BR" sz="1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551212" y="2874422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</a:t>
            </a:r>
            <a:r>
              <a:rPr lang="en-US" sz="1600" dirty="0" err="1"/>
              <a:t>verde</a:t>
            </a:r>
            <a:endParaRPr lang="pt-BR" sz="16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DBB858F-9E62-4D81-A1A7-CA259F147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33" y="1338604"/>
            <a:ext cx="1616579" cy="173542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183D7E8-CFBE-4EAA-9479-611572586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368" y="1606176"/>
            <a:ext cx="1642712" cy="16068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1BC7F84-C281-4C4D-AA0E-9E59F9EAA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637" y="1937554"/>
            <a:ext cx="1630386" cy="1563455"/>
          </a:xfrm>
          <a:prstGeom prst="rect">
            <a:avLst/>
          </a:prstGeom>
        </p:spPr>
      </p:pic>
      <p:cxnSp>
        <p:nvCxnSpPr>
          <p:cNvPr id="17" name="Conector de Seta Reta 16"/>
          <p:cNvCxnSpPr/>
          <p:nvPr/>
        </p:nvCxnSpPr>
        <p:spPr>
          <a:xfrm flipH="1">
            <a:off x="4426962" y="1951395"/>
            <a:ext cx="2084690" cy="203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1471092" y="2204864"/>
            <a:ext cx="2736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4186963" y="2078705"/>
            <a:ext cx="244678" cy="252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6410990" y="1952546"/>
            <a:ext cx="244678" cy="252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6973217" y="1301371"/>
            <a:ext cx="244678" cy="252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6676793" y="1600088"/>
            <a:ext cx="244678" cy="252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024227" y="2104946"/>
            <a:ext cx="182808" cy="99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1381832" y="1744906"/>
            <a:ext cx="182808" cy="99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1183060" y="1916832"/>
            <a:ext cx="182808" cy="99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6" name="Conector de Seta Reta 35"/>
          <p:cNvCxnSpPr/>
          <p:nvPr/>
        </p:nvCxnSpPr>
        <p:spPr>
          <a:xfrm flipH="1">
            <a:off x="6223620" y="1215497"/>
            <a:ext cx="1022812" cy="11155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flipH="1">
            <a:off x="4905243" y="2362815"/>
            <a:ext cx="1297945" cy="146957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39">
            <a:extLst>
              <a:ext uri="{FF2B5EF4-FFF2-40B4-BE49-F238E27FC236}">
                <a16:creationId xmlns:a16="http://schemas.microsoft.com/office/drawing/2014/main" id="{A32B67D7-C366-461D-ABA1-14DE15D21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970" y="4060147"/>
            <a:ext cx="2020027" cy="2704364"/>
          </a:xfrm>
          <a:prstGeom prst="rect">
            <a:avLst/>
          </a:prstGeom>
        </p:spPr>
      </p:pic>
      <p:sp>
        <p:nvSpPr>
          <p:cNvPr id="41" name="CaixaDeTexto 40"/>
          <p:cNvSpPr txBox="1"/>
          <p:nvPr/>
        </p:nvSpPr>
        <p:spPr>
          <a:xfrm>
            <a:off x="3487316" y="3757246"/>
            <a:ext cx="1282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321, </a:t>
            </a:r>
            <a:r>
              <a:rPr lang="en-US" sz="1600" dirty="0" err="1">
                <a:solidFill>
                  <a:schemeClr val="bg2"/>
                </a:solidFill>
              </a:rPr>
              <a:t>rgb</a:t>
            </a:r>
            <a:r>
              <a:rPr lang="en-US" sz="1600" dirty="0">
                <a:solidFill>
                  <a:schemeClr val="bg2"/>
                </a:solidFill>
              </a:rPr>
              <a:t>, real</a:t>
            </a:r>
            <a:endParaRPr lang="pt-BR" sz="1600" dirty="0">
              <a:solidFill>
                <a:schemeClr val="bg2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5527075" y="3724464"/>
            <a:ext cx="1889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543, </a:t>
            </a:r>
            <a:r>
              <a:rPr lang="en-US" sz="1600" dirty="0" err="1">
                <a:solidFill>
                  <a:schemeClr val="bg2"/>
                </a:solidFill>
              </a:rPr>
              <a:t>rgb</a:t>
            </a:r>
            <a:r>
              <a:rPr lang="en-US" sz="1600" dirty="0">
                <a:solidFill>
                  <a:schemeClr val="bg2"/>
                </a:solidFill>
              </a:rPr>
              <a:t>, falsa (solo)</a:t>
            </a:r>
            <a:endParaRPr lang="pt-BR" sz="1600" dirty="0">
              <a:solidFill>
                <a:schemeClr val="bg2"/>
              </a:solidFill>
            </a:endParaRP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E4F33B70-7B65-448A-BBC7-AE8556B3EE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8420" y="4080519"/>
            <a:ext cx="1970924" cy="2624785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80EF2710-72DB-412B-B3AA-47A430EB99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1768" y="4093797"/>
            <a:ext cx="1876228" cy="2611507"/>
          </a:xfrm>
          <a:prstGeom prst="rect">
            <a:avLst/>
          </a:prstGeom>
        </p:spPr>
      </p:pic>
      <p:sp>
        <p:nvSpPr>
          <p:cNvPr id="45" name="CaixaDeTexto 44"/>
          <p:cNvSpPr txBox="1"/>
          <p:nvPr/>
        </p:nvSpPr>
        <p:spPr>
          <a:xfrm>
            <a:off x="7628166" y="3717032"/>
            <a:ext cx="2039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453, </a:t>
            </a:r>
            <a:r>
              <a:rPr lang="en-US" sz="1600" dirty="0" err="1">
                <a:solidFill>
                  <a:schemeClr val="bg2"/>
                </a:solidFill>
              </a:rPr>
              <a:t>rgb</a:t>
            </a:r>
            <a:r>
              <a:rPr lang="en-US" sz="1600" dirty="0">
                <a:solidFill>
                  <a:schemeClr val="bg2"/>
                </a:solidFill>
              </a:rPr>
              <a:t>, falsa (planta)</a:t>
            </a:r>
            <a:endParaRPr lang="pt-BR" sz="1600" dirty="0">
              <a:solidFill>
                <a:schemeClr val="bg2"/>
              </a:solidFill>
            </a:endParaRPr>
          </a:p>
        </p:txBody>
      </p:sp>
      <p:cxnSp>
        <p:nvCxnSpPr>
          <p:cNvPr id="46" name="Conector de Seta Reta 45"/>
          <p:cNvCxnSpPr/>
          <p:nvPr/>
        </p:nvCxnSpPr>
        <p:spPr>
          <a:xfrm flipH="1">
            <a:off x="762584" y="1117621"/>
            <a:ext cx="1297945" cy="146957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m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3181" y="3717032"/>
            <a:ext cx="1263515" cy="1133524"/>
          </a:xfrm>
          <a:prstGeom prst="rect">
            <a:avLst/>
          </a:prstGeom>
        </p:spPr>
      </p:pic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6C20A212-C9B4-49CA-8BDF-231FEC395AD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85733" y="2914354"/>
          <a:ext cx="393157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3" name="Gráfico 52">
            <a:extLst>
              <a:ext uri="{FF2B5EF4-FFF2-40B4-BE49-F238E27FC236}">
                <a16:creationId xmlns:a16="http://schemas.microsoft.com/office/drawing/2014/main" id="{F1803698-FE03-4796-ADFF-C99B1BD79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3108831"/>
              </p:ext>
            </p:extLst>
          </p:nvPr>
        </p:nvGraphicFramePr>
        <p:xfrm>
          <a:off x="577796" y="4931178"/>
          <a:ext cx="2549480" cy="1810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cxnSp>
        <p:nvCxnSpPr>
          <p:cNvPr id="54" name="Conector de Seta Reta 53"/>
          <p:cNvCxnSpPr/>
          <p:nvPr/>
        </p:nvCxnSpPr>
        <p:spPr>
          <a:xfrm>
            <a:off x="762583" y="2627124"/>
            <a:ext cx="444452" cy="22234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>
          <a:xfrm>
            <a:off x="1039045" y="4840005"/>
            <a:ext cx="1263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Curva</a:t>
            </a:r>
            <a:r>
              <a:rPr lang="en-US" sz="1400" dirty="0">
                <a:solidFill>
                  <a:schemeClr val="bg2"/>
                </a:solidFill>
              </a:rPr>
              <a:t> spectral </a:t>
            </a:r>
          </a:p>
          <a:p>
            <a:r>
              <a:rPr lang="en-US" sz="1400" dirty="0">
                <a:solidFill>
                  <a:schemeClr val="bg2"/>
                </a:solidFill>
              </a:rPr>
              <a:t>do pixel</a:t>
            </a:r>
            <a:endParaRPr lang="pt-BR" sz="1400" dirty="0">
              <a:solidFill>
                <a:schemeClr val="bg2"/>
              </a:solidFill>
            </a:endParaRPr>
          </a:p>
        </p:txBody>
      </p:sp>
      <p:sp>
        <p:nvSpPr>
          <p:cNvPr id="60" name="Retângulo 59"/>
          <p:cNvSpPr/>
          <p:nvPr/>
        </p:nvSpPr>
        <p:spPr>
          <a:xfrm>
            <a:off x="3716066" y="4149080"/>
            <a:ext cx="131291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5732290" y="4149081"/>
            <a:ext cx="131291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7778321" y="4149081"/>
            <a:ext cx="131291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1" grpId="0"/>
      <p:bldP spid="42" grpId="0"/>
      <p:bldP spid="45" grpId="0"/>
      <p:bldGraphic spid="49" grpId="0">
        <p:bldAsOne/>
      </p:bldGraphic>
      <p:bldGraphic spid="53" grpId="0">
        <p:bldAsOne/>
      </p:bldGraphic>
      <p:bldP spid="58" grpId="0"/>
      <p:bldP spid="60" grpId="0" animBg="1"/>
      <p:bldP spid="61" grpId="0" animBg="1"/>
      <p:bldP spid="6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2980" y="404664"/>
            <a:ext cx="9791463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bg2"/>
                </a:solidFill>
              </a:rPr>
              <a:t>Identificacao</a:t>
            </a:r>
            <a:r>
              <a:rPr lang="pt-BR" dirty="0" smtClean="0">
                <a:solidFill>
                  <a:schemeClr val="bg2"/>
                </a:solidFill>
              </a:rPr>
              <a:t> solos via sensores (de maneira geral).</a:t>
            </a:r>
          </a:p>
          <a:p>
            <a:endParaRPr lang="pt-BR" dirty="0">
              <a:solidFill>
                <a:schemeClr val="bg2"/>
              </a:solidFill>
            </a:endParaRPr>
          </a:p>
          <a:p>
            <a:r>
              <a:rPr lang="pt-BR" dirty="0" smtClean="0">
                <a:solidFill>
                  <a:schemeClr val="bg2"/>
                </a:solidFill>
              </a:rPr>
              <a:t>A identificação de um solo via sensores passa por uma série de estratégias </a:t>
            </a:r>
            <a:r>
              <a:rPr lang="pt-BR" dirty="0" err="1" smtClean="0">
                <a:solidFill>
                  <a:schemeClr val="bg2"/>
                </a:solidFill>
              </a:rPr>
              <a:t>atge</a:t>
            </a:r>
            <a:r>
              <a:rPr lang="pt-BR" dirty="0" smtClean="0">
                <a:solidFill>
                  <a:schemeClr val="bg2"/>
                </a:solidFill>
              </a:rPr>
              <a:t> formar um </a:t>
            </a:r>
          </a:p>
          <a:p>
            <a:r>
              <a:rPr lang="pt-BR" dirty="0" smtClean="0">
                <a:solidFill>
                  <a:schemeClr val="bg2"/>
                </a:solidFill>
              </a:rPr>
              <a:t>contexto pelo qual permite chegar numa conclusão. Neste sentido, são elencadas as seguintes </a:t>
            </a:r>
          </a:p>
          <a:p>
            <a:r>
              <a:rPr lang="pt-BR" dirty="0" smtClean="0">
                <a:solidFill>
                  <a:schemeClr val="bg2"/>
                </a:solidFill>
              </a:rPr>
              <a:t>Ferramentas. </a:t>
            </a:r>
            <a:r>
              <a:rPr lang="pt-BR" dirty="0" err="1" smtClean="0">
                <a:solidFill>
                  <a:schemeClr val="bg2"/>
                </a:solidFill>
              </a:rPr>
              <a:t>Senao</a:t>
            </a:r>
            <a:r>
              <a:rPr lang="pt-BR" dirty="0" smtClean="0">
                <a:solidFill>
                  <a:schemeClr val="bg2"/>
                </a:solidFill>
              </a:rPr>
              <a:t> </a:t>
            </a:r>
            <a:r>
              <a:rPr lang="pt-BR" dirty="0" err="1" smtClean="0">
                <a:solidFill>
                  <a:schemeClr val="bg2"/>
                </a:solidFill>
              </a:rPr>
              <a:t>todasa</a:t>
            </a:r>
            <a:r>
              <a:rPr lang="pt-BR" dirty="0" smtClean="0">
                <a:solidFill>
                  <a:schemeClr val="bg2"/>
                </a:solidFill>
              </a:rPr>
              <a:t>, usar as disponíveis:</a:t>
            </a:r>
          </a:p>
          <a:p>
            <a:endParaRPr lang="pt-BR" dirty="0" smtClean="0">
              <a:solidFill>
                <a:schemeClr val="bg2"/>
              </a:solidFill>
            </a:endParaRPr>
          </a:p>
          <a:p>
            <a:pPr marL="457200" indent="-457200">
              <a:buAutoNum type="alphaLcParenR"/>
            </a:pPr>
            <a:r>
              <a:rPr lang="pt-BR" dirty="0" smtClean="0">
                <a:solidFill>
                  <a:schemeClr val="bg2"/>
                </a:solidFill>
              </a:rPr>
              <a:t>Ver relevo e formas, mais planos </a:t>
            </a:r>
            <a:r>
              <a:rPr lang="pt-BR" dirty="0" err="1" smtClean="0">
                <a:solidFill>
                  <a:schemeClr val="bg2"/>
                </a:solidFill>
              </a:rPr>
              <a:t>latossolos</a:t>
            </a:r>
            <a:r>
              <a:rPr lang="pt-BR" dirty="0" smtClean="0">
                <a:solidFill>
                  <a:schemeClr val="bg2"/>
                </a:solidFill>
              </a:rPr>
              <a:t>, mais ondulados </a:t>
            </a:r>
            <a:r>
              <a:rPr lang="pt-BR" dirty="0" err="1" smtClean="0">
                <a:solidFill>
                  <a:schemeClr val="bg2"/>
                </a:solidFill>
              </a:rPr>
              <a:t>argissolos</a:t>
            </a:r>
            <a:endParaRPr lang="pt-BR" dirty="0" smtClean="0">
              <a:solidFill>
                <a:schemeClr val="bg2"/>
              </a:solidFill>
            </a:endParaRPr>
          </a:p>
          <a:p>
            <a:pPr marL="457200" indent="-457200">
              <a:buAutoNum type="alphaLcParenR"/>
            </a:pPr>
            <a:endParaRPr lang="pt-BR" dirty="0" smtClean="0">
              <a:solidFill>
                <a:schemeClr val="bg2"/>
              </a:solidFill>
            </a:endParaRPr>
          </a:p>
          <a:p>
            <a:pPr marL="457200" indent="-457200">
              <a:buAutoNum type="alphaLcParenR"/>
            </a:pPr>
            <a:r>
              <a:rPr lang="pt-BR" dirty="0" smtClean="0">
                <a:solidFill>
                  <a:schemeClr val="bg2"/>
                </a:solidFill>
              </a:rPr>
              <a:t>Ver a imagem de satélite na composição 543 e 321. </a:t>
            </a:r>
          </a:p>
          <a:p>
            <a:pPr marL="457200" indent="-457200">
              <a:buAutoNum type="alphaLcParenR"/>
            </a:pPr>
            <a:endParaRPr lang="pt-BR" dirty="0" smtClean="0">
              <a:solidFill>
                <a:schemeClr val="bg2"/>
              </a:solidFill>
            </a:endParaRPr>
          </a:p>
          <a:p>
            <a:pPr marL="457200" indent="-457200">
              <a:buAutoNum type="alphaLcParenR"/>
            </a:pPr>
            <a:r>
              <a:rPr lang="pt-BR" dirty="0" smtClean="0">
                <a:solidFill>
                  <a:schemeClr val="bg2"/>
                </a:solidFill>
              </a:rPr>
              <a:t>Na 543 solos argilosos aparecem com coloração mais arroxeada escura enquanto os </a:t>
            </a:r>
          </a:p>
          <a:p>
            <a:r>
              <a:rPr lang="pt-BR" dirty="0" smtClean="0">
                <a:solidFill>
                  <a:schemeClr val="bg2"/>
                </a:solidFill>
              </a:rPr>
              <a:t>arenosos mais claros tendendo a róseos</a:t>
            </a:r>
          </a:p>
          <a:p>
            <a:endParaRPr lang="pt-BR" dirty="0" smtClean="0">
              <a:solidFill>
                <a:schemeClr val="bg2"/>
              </a:solidFill>
            </a:endParaRPr>
          </a:p>
          <a:p>
            <a:r>
              <a:rPr lang="pt-BR" dirty="0" smtClean="0">
                <a:solidFill>
                  <a:schemeClr val="bg2"/>
                </a:solidFill>
              </a:rPr>
              <a:t>d) Na 321 as cores são mais reais. Mais marrom escuro solos mais argilosos e maior teor de </a:t>
            </a:r>
          </a:p>
          <a:p>
            <a:r>
              <a:rPr lang="pt-BR" dirty="0" smtClean="0">
                <a:solidFill>
                  <a:schemeClr val="bg2"/>
                </a:solidFill>
              </a:rPr>
              <a:t>Umidade e matéria orgânica. Mais claros mais arenosos.</a:t>
            </a:r>
          </a:p>
          <a:p>
            <a:endParaRPr lang="pt-BR" dirty="0" smtClean="0">
              <a:solidFill>
                <a:schemeClr val="bg2"/>
              </a:solidFill>
            </a:endParaRPr>
          </a:p>
          <a:p>
            <a:r>
              <a:rPr lang="pt-BR" dirty="0" smtClean="0">
                <a:solidFill>
                  <a:schemeClr val="bg2"/>
                </a:solidFill>
              </a:rPr>
              <a:t>e) Pela curva espectral pontual, pode-se inferir as formas. Maior intensidade de </a:t>
            </a:r>
            <a:r>
              <a:rPr lang="pt-BR" dirty="0" err="1" smtClean="0">
                <a:solidFill>
                  <a:schemeClr val="bg2"/>
                </a:solidFill>
              </a:rPr>
              <a:t>reflectancia</a:t>
            </a:r>
            <a:endParaRPr lang="pt-BR" dirty="0">
              <a:solidFill>
                <a:schemeClr val="bg2"/>
              </a:solidFill>
            </a:endParaRPr>
          </a:p>
          <a:p>
            <a:r>
              <a:rPr lang="pt-BR" dirty="0" smtClean="0">
                <a:solidFill>
                  <a:schemeClr val="bg2"/>
                </a:solidFill>
              </a:rPr>
              <a:t>Mais arenosos, menores intensidades mais argilosos</a:t>
            </a:r>
          </a:p>
          <a:p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92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05" y="260649"/>
            <a:ext cx="2768881" cy="28330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324" y="260648"/>
            <a:ext cx="2664296" cy="28454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059" y="265777"/>
            <a:ext cx="2624865" cy="285712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117" y="3928478"/>
            <a:ext cx="1767828" cy="191317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856" y="3284985"/>
            <a:ext cx="2375134" cy="2521333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1585605" y="3376363"/>
            <a:ext cx="2753636" cy="2942587"/>
            <a:chOff x="122749" y="3222717"/>
            <a:chExt cx="2776518" cy="3037933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749" y="3222717"/>
              <a:ext cx="2753635" cy="3037933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75292" y="5070025"/>
              <a:ext cx="1323975" cy="1190625"/>
            </a:xfrm>
            <a:prstGeom prst="rect">
              <a:avLst/>
            </a:prstGeom>
          </p:spPr>
        </p:pic>
      </p:grpSp>
      <p:sp>
        <p:nvSpPr>
          <p:cNvPr id="13" name="CaixaDeTexto 12"/>
          <p:cNvSpPr txBox="1"/>
          <p:nvPr/>
        </p:nvSpPr>
        <p:spPr>
          <a:xfrm>
            <a:off x="1726484" y="1556792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808779" y="332656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495428" y="1475492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577723" y="251356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241297" y="1556792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8323592" y="179348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2278078" y="4796360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3826688" y="3344005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613837" y="634754"/>
            <a:ext cx="2462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Avaliação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 da </a:t>
            </a:r>
          </a:p>
          <a:p>
            <a:r>
              <a:rPr lang="en-US" dirty="0"/>
              <a:t>forma e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empirica</a:t>
            </a:r>
            <a:endParaRPr lang="pt-BR" dirty="0"/>
          </a:p>
        </p:txBody>
      </p:sp>
      <p:grpSp>
        <p:nvGrpSpPr>
          <p:cNvPr id="30" name="Agrupar 29"/>
          <p:cNvGrpSpPr/>
          <p:nvPr/>
        </p:nvGrpSpPr>
        <p:grpSpPr>
          <a:xfrm>
            <a:off x="1543101" y="1412777"/>
            <a:ext cx="1018853" cy="864097"/>
            <a:chOff x="971600" y="1412776"/>
            <a:chExt cx="1018853" cy="864097"/>
          </a:xfrm>
        </p:grpSpPr>
        <p:cxnSp>
          <p:nvCxnSpPr>
            <p:cNvPr id="23" name="Conector reto 22"/>
            <p:cNvCxnSpPr/>
            <p:nvPr/>
          </p:nvCxnSpPr>
          <p:spPr>
            <a:xfrm>
              <a:off x="971600" y="1412776"/>
              <a:ext cx="72008" cy="8640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971600" y="1412776"/>
              <a:ext cx="1008112" cy="2062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flipV="1">
              <a:off x="1043608" y="1619059"/>
              <a:ext cx="946845" cy="6578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CaixaDeTexto 34"/>
          <p:cNvSpPr txBox="1"/>
          <p:nvPr/>
        </p:nvSpPr>
        <p:spPr>
          <a:xfrm>
            <a:off x="3487316" y="201415"/>
            <a:ext cx="209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Avaliação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dirty="0"/>
          </a:p>
          <a:p>
            <a:r>
              <a:rPr lang="en-US" dirty="0" err="1"/>
              <a:t>Composicao</a:t>
            </a:r>
            <a:r>
              <a:rPr lang="en-US" dirty="0"/>
              <a:t> 321 </a:t>
            </a:r>
          </a:p>
          <a:p>
            <a:r>
              <a:rPr lang="en-US" dirty="0" err="1"/>
              <a:t>cor</a:t>
            </a:r>
            <a:r>
              <a:rPr lang="en-US" dirty="0"/>
              <a:t> real</a:t>
            </a:r>
            <a:endParaRPr lang="pt-BR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6367637" y="273423"/>
            <a:ext cx="209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Avaliação</a:t>
            </a:r>
            <a:r>
              <a:rPr lang="en-US" dirty="0"/>
              <a:t> </a:t>
            </a:r>
            <a:r>
              <a:rPr lang="en-US" dirty="0" err="1" smtClean="0"/>
              <a:t>espacial</a:t>
            </a:r>
            <a:endParaRPr lang="en-US" dirty="0"/>
          </a:p>
          <a:p>
            <a:r>
              <a:rPr lang="en-US" dirty="0" err="1"/>
              <a:t>Composicao</a:t>
            </a:r>
            <a:r>
              <a:rPr lang="en-US" dirty="0"/>
              <a:t> 543</a:t>
            </a:r>
          </a:p>
          <a:p>
            <a:r>
              <a:rPr lang="en-US" dirty="0"/>
              <a:t>falsa </a:t>
            </a:r>
            <a:r>
              <a:rPr lang="en-US" dirty="0" err="1"/>
              <a:t>cor</a:t>
            </a:r>
            <a:endParaRPr lang="pt-BR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5030618" y="3093736"/>
            <a:ext cx="13917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Analise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  <a:p>
            <a:r>
              <a:rPr lang="en-US" dirty="0" err="1">
                <a:solidFill>
                  <a:schemeClr val="bg2"/>
                </a:solidFill>
              </a:rPr>
              <a:t>Pontual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err="1">
                <a:solidFill>
                  <a:schemeClr val="bg2"/>
                </a:solidFill>
              </a:rPr>
              <a:t>quantitativa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7303741" y="1844824"/>
            <a:ext cx="103603" cy="81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8455869" y="539388"/>
            <a:ext cx="103603" cy="81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113436" y="3671094"/>
            <a:ext cx="13917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Analise</a:t>
            </a:r>
            <a:endParaRPr lang="en-US" dirty="0" smtClean="0"/>
          </a:p>
          <a:p>
            <a:r>
              <a:rPr lang="en-US" dirty="0" err="1" smtClean="0"/>
              <a:t>espacial</a:t>
            </a:r>
            <a:endParaRPr lang="en-US" dirty="0"/>
          </a:p>
          <a:p>
            <a:r>
              <a:rPr lang="en-US" dirty="0" err="1"/>
              <a:t>quantitativa</a:t>
            </a:r>
            <a:endParaRPr lang="pt-BR" dirty="0"/>
          </a:p>
        </p:txBody>
      </p:sp>
      <p:cxnSp>
        <p:nvCxnSpPr>
          <p:cNvPr id="43" name="Conector de Seta Reta 42"/>
          <p:cNvCxnSpPr/>
          <p:nvPr/>
        </p:nvCxnSpPr>
        <p:spPr>
          <a:xfrm flipH="1">
            <a:off x="6223620" y="1947967"/>
            <a:ext cx="1080120" cy="1980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>
            <a:off x="8507671" y="648052"/>
            <a:ext cx="331889" cy="3092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0" name="Imagem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533" y="3388714"/>
            <a:ext cx="2838708" cy="2927553"/>
          </a:xfrm>
          <a:prstGeom prst="rect">
            <a:avLst/>
          </a:prstGeom>
        </p:spPr>
      </p:pic>
      <p:sp>
        <p:nvSpPr>
          <p:cNvPr id="91" name="Retângulo 90"/>
          <p:cNvSpPr/>
          <p:nvPr/>
        </p:nvSpPr>
        <p:spPr>
          <a:xfrm>
            <a:off x="3865248" y="3403119"/>
            <a:ext cx="441931" cy="263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Retângulo 91"/>
          <p:cNvSpPr/>
          <p:nvPr/>
        </p:nvSpPr>
        <p:spPr>
          <a:xfrm>
            <a:off x="2420351" y="5213725"/>
            <a:ext cx="441931" cy="263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CaixaDeTexto 92"/>
          <p:cNvSpPr txBox="1"/>
          <p:nvPr/>
        </p:nvSpPr>
        <p:spPr>
          <a:xfrm>
            <a:off x="7371669" y="3523180"/>
            <a:ext cx="1295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14% </a:t>
            </a:r>
            <a:r>
              <a:rPr lang="en-US" dirty="0" err="1">
                <a:solidFill>
                  <a:schemeClr val="bg2"/>
                </a:solidFill>
              </a:rPr>
              <a:t>argila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5287517" y="4025037"/>
            <a:ext cx="1295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37% </a:t>
            </a:r>
            <a:r>
              <a:rPr lang="en-US" dirty="0" err="1">
                <a:solidFill>
                  <a:schemeClr val="bg2"/>
                </a:solidFill>
              </a:rPr>
              <a:t>argila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95" name="Retângulo de cantos arredondados 30"/>
          <p:cNvSpPr/>
          <p:nvPr/>
        </p:nvSpPr>
        <p:spPr bwMode="auto">
          <a:xfrm>
            <a:off x="30932" y="44624"/>
            <a:ext cx="4185356" cy="26660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1280" tIns="40640" rIns="81280" bIns="4064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COMO ANALISAR O SOLO VIA SENSORES</a:t>
            </a:r>
            <a:endParaRPr lang="pt-BR" sz="1400" b="1" dirty="0">
              <a:solidFill>
                <a:schemeClr val="bg2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4574181" y="5905452"/>
            <a:ext cx="59426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Pela </a:t>
            </a:r>
            <a:r>
              <a:rPr lang="en-US" dirty="0" err="1" smtClean="0">
                <a:solidFill>
                  <a:schemeClr val="bg2"/>
                </a:solidFill>
              </a:rPr>
              <a:t>imagem</a:t>
            </a:r>
            <a:r>
              <a:rPr lang="en-US" dirty="0" smtClean="0">
                <a:solidFill>
                  <a:schemeClr val="bg2"/>
                </a:solidFill>
              </a:rPr>
              <a:t> google </a:t>
            </a:r>
            <a:r>
              <a:rPr lang="en-US" dirty="0" err="1" smtClean="0">
                <a:solidFill>
                  <a:schemeClr val="bg2"/>
                </a:solidFill>
              </a:rPr>
              <a:t>nao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foi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possivel</a:t>
            </a:r>
            <a:r>
              <a:rPr lang="en-US" dirty="0" smtClean="0">
                <a:solidFill>
                  <a:schemeClr val="bg2"/>
                </a:solidFill>
              </a:rPr>
              <a:t> detector </a:t>
            </a:r>
            <a:r>
              <a:rPr lang="en-US" dirty="0" err="1" smtClean="0">
                <a:solidFill>
                  <a:schemeClr val="bg2"/>
                </a:solidFill>
              </a:rPr>
              <a:t>variacoes</a:t>
            </a:r>
            <a:r>
              <a:rPr lang="en-US" dirty="0" smtClean="0">
                <a:solidFill>
                  <a:schemeClr val="bg2"/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bg2"/>
                </a:solidFill>
              </a:rPr>
              <a:t>Pelas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composicoes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observa</a:t>
            </a:r>
            <a:r>
              <a:rPr lang="en-US" dirty="0" smtClean="0">
                <a:solidFill>
                  <a:schemeClr val="bg2"/>
                </a:solidFill>
              </a:rPr>
              <a:t>-se </a:t>
            </a:r>
            <a:r>
              <a:rPr lang="en-US" dirty="0" err="1" smtClean="0">
                <a:solidFill>
                  <a:schemeClr val="bg2"/>
                </a:solidFill>
              </a:rPr>
              <a:t>os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diferentes</a:t>
            </a:r>
            <a:r>
              <a:rPr lang="en-US" dirty="0" smtClean="0">
                <a:solidFill>
                  <a:schemeClr val="bg2"/>
                </a:solidFill>
              </a:rPr>
              <a:t> tons.</a:t>
            </a:r>
          </a:p>
          <a:p>
            <a:r>
              <a:rPr lang="en-US" dirty="0" err="1" smtClean="0">
                <a:solidFill>
                  <a:schemeClr val="bg2"/>
                </a:solidFill>
              </a:rPr>
              <a:t>Pelas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curvas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espectrais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chega</a:t>
            </a:r>
            <a:r>
              <a:rPr lang="en-US" dirty="0" smtClean="0">
                <a:solidFill>
                  <a:schemeClr val="bg2"/>
                </a:solidFill>
              </a:rPr>
              <a:t>-se </a:t>
            </a:r>
            <a:r>
              <a:rPr lang="en-US" dirty="0" err="1" smtClean="0">
                <a:solidFill>
                  <a:schemeClr val="bg2"/>
                </a:solidFill>
              </a:rPr>
              <a:t>nos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teores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5" grpId="0"/>
      <p:bldP spid="36" grpId="0"/>
      <p:bldP spid="37" grpId="0"/>
      <p:bldP spid="38" grpId="0" animBg="1"/>
      <p:bldP spid="39" grpId="0" animBg="1"/>
      <p:bldP spid="91" grpId="0" animBg="1"/>
      <p:bldP spid="92" grpId="0" animBg="1"/>
      <p:bldP spid="93" grpId="0"/>
      <p:bldP spid="94" grpId="0"/>
      <p:bldP spid="9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0"/>
            <a:ext cx="271119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IMAGENS ORBITAIS</a:t>
            </a:r>
            <a:endParaRPr lang="pt-BR"/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143000" y="304800"/>
            <a:ext cx="570861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FF00"/>
                </a:solidFill>
                <a:sym typeface="Wingdings" pitchFamily="2" charset="2"/>
              </a:rPr>
              <a:t>Resolução das Imagens de Sensoriamento Remoto </a:t>
            </a:r>
            <a:endParaRPr lang="pt-BR" b="1">
              <a:solidFill>
                <a:srgbClr val="FFFF00"/>
              </a:solidFill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516079" y="762000"/>
            <a:ext cx="7310206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rgbClr val="FFFF00"/>
                </a:solidFill>
                <a:sym typeface="Wingdings" pitchFamily="2" charset="2"/>
              </a:rPr>
              <a:t>Resolução espectral: </a:t>
            </a:r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é definida pelo número de bandas espectrais</a:t>
            </a:r>
          </a:p>
          <a:p>
            <a:pPr algn="ctr"/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 de um sensor e pela largura do intervalo do intervalo de</a:t>
            </a:r>
          </a:p>
          <a:p>
            <a:pPr algn="ctr"/>
            <a:r>
              <a:rPr lang="pt-BR" b="1">
                <a:solidFill>
                  <a:schemeClr val="tx1"/>
                </a:solidFill>
                <a:sym typeface="Wingdings" pitchFamily="2" charset="2"/>
              </a:rPr>
              <a:t> comprimento de onda coberto por cada banda</a:t>
            </a:r>
          </a:p>
        </p:txBody>
      </p:sp>
      <p:grpSp>
        <p:nvGrpSpPr>
          <p:cNvPr id="58373" name="Group 19"/>
          <p:cNvGrpSpPr>
            <a:grpSpLocks/>
          </p:cNvGrpSpPr>
          <p:nvPr/>
        </p:nvGrpSpPr>
        <p:grpSpPr bwMode="auto">
          <a:xfrm>
            <a:off x="744736" y="2133600"/>
            <a:ext cx="8256389" cy="4438650"/>
            <a:chOff x="417" y="1344"/>
            <a:chExt cx="4623" cy="2796"/>
          </a:xfrm>
        </p:grpSpPr>
        <p:pic>
          <p:nvPicPr>
            <p:cNvPr id="58374" name="Picture 6" descr="reso_espectra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0" y="1344"/>
              <a:ext cx="4320" cy="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5" name="Text Box 7"/>
            <p:cNvSpPr txBox="1">
              <a:spLocks noChangeArrowheads="1"/>
            </p:cNvSpPr>
            <p:nvPr/>
          </p:nvSpPr>
          <p:spPr bwMode="auto">
            <a:xfrm>
              <a:off x="1632" y="3888"/>
              <a:ext cx="1813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FF0000"/>
                  </a:solidFill>
                </a:rPr>
                <a:t>Comprimento de onda (nm)</a:t>
              </a:r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8376" name="Line 8"/>
            <p:cNvSpPr>
              <a:spLocks noChangeShapeType="1"/>
            </p:cNvSpPr>
            <p:nvPr/>
          </p:nvSpPr>
          <p:spPr bwMode="auto">
            <a:xfrm flipV="1">
              <a:off x="2016" y="1536"/>
              <a:ext cx="0" cy="5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8377" name="Line 9"/>
            <p:cNvSpPr>
              <a:spLocks noChangeShapeType="1"/>
            </p:cNvSpPr>
            <p:nvPr/>
          </p:nvSpPr>
          <p:spPr bwMode="auto">
            <a:xfrm>
              <a:off x="2016" y="1536"/>
              <a:ext cx="28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8378" name="Text Box 10"/>
            <p:cNvSpPr txBox="1">
              <a:spLocks noChangeArrowheads="1"/>
            </p:cNvSpPr>
            <p:nvPr/>
          </p:nvSpPr>
          <p:spPr bwMode="auto">
            <a:xfrm>
              <a:off x="2256" y="1392"/>
              <a:ext cx="1401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rgbClr val="FF0000"/>
                  </a:solidFill>
                </a:rPr>
                <a:t>Curva espectral (IRIS)</a:t>
              </a:r>
            </a:p>
          </p:txBody>
        </p:sp>
        <p:sp>
          <p:nvSpPr>
            <p:cNvPr id="58379" name="Text Box 11"/>
            <p:cNvSpPr txBox="1">
              <a:spLocks noChangeArrowheads="1"/>
            </p:cNvSpPr>
            <p:nvPr/>
          </p:nvSpPr>
          <p:spPr bwMode="auto">
            <a:xfrm>
              <a:off x="2352" y="1728"/>
              <a:ext cx="1016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rgbClr val="FF0000"/>
                  </a:solidFill>
                </a:rPr>
                <a:t>Bandas Landsat</a:t>
              </a:r>
            </a:p>
          </p:txBody>
        </p:sp>
        <p:sp>
          <p:nvSpPr>
            <p:cNvPr id="58380" name="Text Box 12"/>
            <p:cNvSpPr txBox="1">
              <a:spLocks noChangeArrowheads="1"/>
            </p:cNvSpPr>
            <p:nvPr/>
          </p:nvSpPr>
          <p:spPr bwMode="auto">
            <a:xfrm rot="16175527">
              <a:off x="-268" y="2647"/>
              <a:ext cx="1593" cy="22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b="1">
                  <a:solidFill>
                    <a:srgbClr val="FF0000"/>
                  </a:solidFill>
                </a:rPr>
                <a:t>Fator de Reflectância</a:t>
              </a:r>
            </a:p>
          </p:txBody>
        </p:sp>
        <p:sp>
          <p:nvSpPr>
            <p:cNvPr id="58381" name="Freeform 14"/>
            <p:cNvSpPr>
              <a:spLocks/>
            </p:cNvSpPr>
            <p:nvPr/>
          </p:nvSpPr>
          <p:spPr bwMode="auto">
            <a:xfrm>
              <a:off x="960" y="3408"/>
              <a:ext cx="144" cy="384"/>
            </a:xfrm>
            <a:custGeom>
              <a:avLst/>
              <a:gdLst>
                <a:gd name="T0" fmla="*/ 0 w 144"/>
                <a:gd name="T1" fmla="*/ 0 h 384"/>
                <a:gd name="T2" fmla="*/ 0 w 144"/>
                <a:gd name="T3" fmla="*/ 384 h 384"/>
                <a:gd name="T4" fmla="*/ 144 w 144"/>
                <a:gd name="T5" fmla="*/ 384 h 384"/>
                <a:gd name="T6" fmla="*/ 144 w 144"/>
                <a:gd name="T7" fmla="*/ 0 h 384"/>
                <a:gd name="T8" fmla="*/ 96 w 144"/>
                <a:gd name="T9" fmla="*/ 48 h 384"/>
                <a:gd name="T10" fmla="*/ 48 w 144"/>
                <a:gd name="T11" fmla="*/ 48 h 384"/>
                <a:gd name="T12" fmla="*/ 20 w 144"/>
                <a:gd name="T13" fmla="*/ 20 h 384"/>
                <a:gd name="T14" fmla="*/ 0 w 144"/>
                <a:gd name="T15" fmla="*/ 0 h 3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4"/>
                <a:gd name="T25" fmla="*/ 0 h 384"/>
                <a:gd name="T26" fmla="*/ 144 w 144"/>
                <a:gd name="T27" fmla="*/ 384 h 3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4" h="384">
                  <a:moveTo>
                    <a:pt x="0" y="0"/>
                  </a:moveTo>
                  <a:lnTo>
                    <a:pt x="0" y="384"/>
                  </a:lnTo>
                  <a:lnTo>
                    <a:pt x="144" y="384"/>
                  </a:lnTo>
                  <a:lnTo>
                    <a:pt x="144" y="0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8382" name="Freeform 17"/>
            <p:cNvSpPr>
              <a:spLocks/>
            </p:cNvSpPr>
            <p:nvPr/>
          </p:nvSpPr>
          <p:spPr bwMode="auto">
            <a:xfrm>
              <a:off x="1296" y="2268"/>
              <a:ext cx="144" cy="1524"/>
            </a:xfrm>
            <a:custGeom>
              <a:avLst/>
              <a:gdLst>
                <a:gd name="T0" fmla="*/ 0 w 144"/>
                <a:gd name="T1" fmla="*/ 276 h 1524"/>
                <a:gd name="T2" fmla="*/ 0 w 144"/>
                <a:gd name="T3" fmla="*/ 1524 h 1524"/>
                <a:gd name="T4" fmla="*/ 120 w 144"/>
                <a:gd name="T5" fmla="*/ 1524 h 1524"/>
                <a:gd name="T6" fmla="*/ 128 w 144"/>
                <a:gd name="T7" fmla="*/ 1440 h 1524"/>
                <a:gd name="T8" fmla="*/ 128 w 144"/>
                <a:gd name="T9" fmla="*/ 0 h 1524"/>
                <a:gd name="T10" fmla="*/ 144 w 144"/>
                <a:gd name="T11" fmla="*/ 36 h 1524"/>
                <a:gd name="T12" fmla="*/ 96 w 144"/>
                <a:gd name="T13" fmla="*/ 36 h 1524"/>
                <a:gd name="T14" fmla="*/ 96 w 144"/>
                <a:gd name="T15" fmla="*/ 84 h 1524"/>
                <a:gd name="T16" fmla="*/ 84 w 144"/>
                <a:gd name="T17" fmla="*/ 112 h 1524"/>
                <a:gd name="T18" fmla="*/ 64 w 144"/>
                <a:gd name="T19" fmla="*/ 132 h 1524"/>
                <a:gd name="T20" fmla="*/ 48 w 144"/>
                <a:gd name="T21" fmla="*/ 180 h 1524"/>
                <a:gd name="T22" fmla="*/ 40 w 144"/>
                <a:gd name="T23" fmla="*/ 212 h 1524"/>
                <a:gd name="T24" fmla="*/ 12 w 144"/>
                <a:gd name="T25" fmla="*/ 248 h 1524"/>
                <a:gd name="T26" fmla="*/ 0 w 144"/>
                <a:gd name="T27" fmla="*/ 276 h 15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4"/>
                <a:gd name="T43" fmla="*/ 0 h 1524"/>
                <a:gd name="T44" fmla="*/ 144 w 144"/>
                <a:gd name="T45" fmla="*/ 1524 h 15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4" h="1524">
                  <a:moveTo>
                    <a:pt x="0" y="276"/>
                  </a:moveTo>
                  <a:lnTo>
                    <a:pt x="0" y="1524"/>
                  </a:lnTo>
                  <a:lnTo>
                    <a:pt x="120" y="1524"/>
                  </a:lnTo>
                  <a:lnTo>
                    <a:pt x="128" y="1440"/>
                  </a:lnTo>
                  <a:lnTo>
                    <a:pt x="128" y="0"/>
                  </a:lnTo>
                  <a:lnTo>
                    <a:pt x="144" y="36"/>
                  </a:lnTo>
                  <a:lnTo>
                    <a:pt x="96" y="36"/>
                  </a:lnTo>
                  <a:lnTo>
                    <a:pt x="96" y="84"/>
                  </a:lnTo>
                  <a:lnTo>
                    <a:pt x="84" y="112"/>
                  </a:lnTo>
                  <a:lnTo>
                    <a:pt x="64" y="132"/>
                  </a:lnTo>
                  <a:lnTo>
                    <a:pt x="48" y="180"/>
                  </a:lnTo>
                  <a:lnTo>
                    <a:pt x="40" y="212"/>
                  </a:lnTo>
                  <a:lnTo>
                    <a:pt x="12" y="248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58383" name="Freeform 18"/>
            <p:cNvSpPr>
              <a:spLocks/>
            </p:cNvSpPr>
            <p:nvPr/>
          </p:nvSpPr>
          <p:spPr bwMode="auto">
            <a:xfrm>
              <a:off x="1104" y="2784"/>
              <a:ext cx="144" cy="1008"/>
            </a:xfrm>
            <a:custGeom>
              <a:avLst/>
              <a:gdLst>
                <a:gd name="T0" fmla="*/ 0 w 144"/>
                <a:gd name="T1" fmla="*/ 624 h 1008"/>
                <a:gd name="T2" fmla="*/ 0 w 144"/>
                <a:gd name="T3" fmla="*/ 1008 h 1008"/>
                <a:gd name="T4" fmla="*/ 144 w 144"/>
                <a:gd name="T5" fmla="*/ 1008 h 1008"/>
                <a:gd name="T6" fmla="*/ 144 w 144"/>
                <a:gd name="T7" fmla="*/ 0 h 1008"/>
                <a:gd name="T8" fmla="*/ 140 w 144"/>
                <a:gd name="T9" fmla="*/ 44 h 1008"/>
                <a:gd name="T10" fmla="*/ 132 w 144"/>
                <a:gd name="T11" fmla="*/ 88 h 1008"/>
                <a:gd name="T12" fmla="*/ 132 w 144"/>
                <a:gd name="T13" fmla="*/ 92 h 1008"/>
                <a:gd name="T14" fmla="*/ 108 w 144"/>
                <a:gd name="T15" fmla="*/ 144 h 1008"/>
                <a:gd name="T16" fmla="*/ 96 w 144"/>
                <a:gd name="T17" fmla="*/ 192 h 1008"/>
                <a:gd name="T18" fmla="*/ 96 w 144"/>
                <a:gd name="T19" fmla="*/ 240 h 1008"/>
                <a:gd name="T20" fmla="*/ 96 w 144"/>
                <a:gd name="T21" fmla="*/ 288 h 1008"/>
                <a:gd name="T22" fmla="*/ 92 w 144"/>
                <a:gd name="T23" fmla="*/ 332 h 1008"/>
                <a:gd name="T24" fmla="*/ 88 w 144"/>
                <a:gd name="T25" fmla="*/ 380 h 1008"/>
                <a:gd name="T26" fmla="*/ 84 w 144"/>
                <a:gd name="T27" fmla="*/ 428 h 1008"/>
                <a:gd name="T28" fmla="*/ 56 w 144"/>
                <a:gd name="T29" fmla="*/ 460 h 1008"/>
                <a:gd name="T30" fmla="*/ 56 w 144"/>
                <a:gd name="T31" fmla="*/ 492 h 1008"/>
                <a:gd name="T32" fmla="*/ 48 w 144"/>
                <a:gd name="T33" fmla="*/ 536 h 1008"/>
                <a:gd name="T34" fmla="*/ 36 w 144"/>
                <a:gd name="T35" fmla="*/ 572 h 1008"/>
                <a:gd name="T36" fmla="*/ 20 w 144"/>
                <a:gd name="T37" fmla="*/ 596 h 1008"/>
                <a:gd name="T38" fmla="*/ 0 w 144"/>
                <a:gd name="T39" fmla="*/ 624 h 10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08"/>
                <a:gd name="T62" fmla="*/ 144 w 144"/>
                <a:gd name="T63" fmla="*/ 1008 h 10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08">
                  <a:moveTo>
                    <a:pt x="0" y="624"/>
                  </a:moveTo>
                  <a:lnTo>
                    <a:pt x="0" y="1008"/>
                  </a:lnTo>
                  <a:lnTo>
                    <a:pt x="144" y="1008"/>
                  </a:lnTo>
                  <a:lnTo>
                    <a:pt x="144" y="0"/>
                  </a:lnTo>
                  <a:lnTo>
                    <a:pt x="140" y="44"/>
                  </a:lnTo>
                  <a:lnTo>
                    <a:pt x="132" y="88"/>
                  </a:lnTo>
                  <a:lnTo>
                    <a:pt x="132" y="92"/>
                  </a:lnTo>
                  <a:lnTo>
                    <a:pt x="108" y="144"/>
                  </a:lnTo>
                  <a:lnTo>
                    <a:pt x="96" y="192"/>
                  </a:lnTo>
                  <a:lnTo>
                    <a:pt x="96" y="240"/>
                  </a:lnTo>
                  <a:lnTo>
                    <a:pt x="96" y="288"/>
                  </a:lnTo>
                  <a:lnTo>
                    <a:pt x="92" y="332"/>
                  </a:lnTo>
                  <a:lnTo>
                    <a:pt x="88" y="380"/>
                  </a:lnTo>
                  <a:lnTo>
                    <a:pt x="84" y="428"/>
                  </a:lnTo>
                  <a:lnTo>
                    <a:pt x="56" y="460"/>
                  </a:lnTo>
                  <a:lnTo>
                    <a:pt x="56" y="492"/>
                  </a:lnTo>
                  <a:lnTo>
                    <a:pt x="48" y="536"/>
                  </a:lnTo>
                  <a:lnTo>
                    <a:pt x="36" y="572"/>
                  </a:lnTo>
                  <a:lnTo>
                    <a:pt x="20" y="596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>
                <a:solidFill>
                  <a:srgbClr val="FF0000"/>
                </a:solidFill>
              </a:endParaRPr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4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8" l="0" r="997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418" y="3128963"/>
            <a:ext cx="4439271" cy="261466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" b="100000" l="0" r="998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58" y="1400213"/>
            <a:ext cx="4621685" cy="268565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415"/>
            <a:ext cx="5393531" cy="2574468"/>
          </a:xfrm>
          <a:prstGeom prst="rect">
            <a:avLst/>
          </a:prstGeom>
        </p:spPr>
      </p:pic>
      <p:grpSp>
        <p:nvGrpSpPr>
          <p:cNvPr id="12" name="Grupo 18"/>
          <p:cNvGrpSpPr/>
          <p:nvPr/>
        </p:nvGrpSpPr>
        <p:grpSpPr>
          <a:xfrm>
            <a:off x="635794" y="2257426"/>
            <a:ext cx="3543300" cy="1257300"/>
            <a:chOff x="753533" y="2040467"/>
            <a:chExt cx="4199467" cy="1490133"/>
          </a:xfrm>
        </p:grpSpPr>
        <p:sp>
          <p:nvSpPr>
            <p:cNvPr id="5" name="Forma livre 4"/>
            <p:cNvSpPr/>
            <p:nvPr/>
          </p:nvSpPr>
          <p:spPr>
            <a:xfrm>
              <a:off x="753533" y="2353733"/>
              <a:ext cx="1159934" cy="296334"/>
            </a:xfrm>
            <a:custGeom>
              <a:avLst/>
              <a:gdLst>
                <a:gd name="connsiteX0" fmla="*/ 0 w 1159934"/>
                <a:gd name="connsiteY0" fmla="*/ 160867 h 296334"/>
                <a:gd name="connsiteX1" fmla="*/ 135467 w 1159934"/>
                <a:gd name="connsiteY1" fmla="*/ 194734 h 296334"/>
                <a:gd name="connsiteX2" fmla="*/ 194734 w 1159934"/>
                <a:gd name="connsiteY2" fmla="*/ 220134 h 296334"/>
                <a:gd name="connsiteX3" fmla="*/ 220134 w 1159934"/>
                <a:gd name="connsiteY3" fmla="*/ 228600 h 296334"/>
                <a:gd name="connsiteX4" fmla="*/ 254000 w 1159934"/>
                <a:gd name="connsiteY4" fmla="*/ 237067 h 296334"/>
                <a:gd name="connsiteX5" fmla="*/ 304800 w 1159934"/>
                <a:gd name="connsiteY5" fmla="*/ 254000 h 296334"/>
                <a:gd name="connsiteX6" fmla="*/ 364067 w 1159934"/>
                <a:gd name="connsiteY6" fmla="*/ 279400 h 296334"/>
                <a:gd name="connsiteX7" fmla="*/ 389467 w 1159934"/>
                <a:gd name="connsiteY7" fmla="*/ 287867 h 296334"/>
                <a:gd name="connsiteX8" fmla="*/ 423334 w 1159934"/>
                <a:gd name="connsiteY8" fmla="*/ 296334 h 296334"/>
                <a:gd name="connsiteX9" fmla="*/ 533400 w 1159934"/>
                <a:gd name="connsiteY9" fmla="*/ 287867 h 296334"/>
                <a:gd name="connsiteX10" fmla="*/ 584200 w 1159934"/>
                <a:gd name="connsiteY10" fmla="*/ 270934 h 296334"/>
                <a:gd name="connsiteX11" fmla="*/ 635000 w 1159934"/>
                <a:gd name="connsiteY11" fmla="*/ 254000 h 296334"/>
                <a:gd name="connsiteX12" fmla="*/ 660400 w 1159934"/>
                <a:gd name="connsiteY12" fmla="*/ 245534 h 296334"/>
                <a:gd name="connsiteX13" fmla="*/ 694267 w 1159934"/>
                <a:gd name="connsiteY13" fmla="*/ 237067 h 296334"/>
                <a:gd name="connsiteX14" fmla="*/ 719667 w 1159934"/>
                <a:gd name="connsiteY14" fmla="*/ 228600 h 296334"/>
                <a:gd name="connsiteX15" fmla="*/ 804334 w 1159934"/>
                <a:gd name="connsiteY15" fmla="*/ 203200 h 296334"/>
                <a:gd name="connsiteX16" fmla="*/ 855134 w 1159934"/>
                <a:gd name="connsiteY16" fmla="*/ 177800 h 296334"/>
                <a:gd name="connsiteX17" fmla="*/ 905934 w 1159934"/>
                <a:gd name="connsiteY17" fmla="*/ 143934 h 296334"/>
                <a:gd name="connsiteX18" fmla="*/ 931334 w 1159934"/>
                <a:gd name="connsiteY18" fmla="*/ 135467 h 296334"/>
                <a:gd name="connsiteX19" fmla="*/ 1007534 w 1159934"/>
                <a:gd name="connsiteY19" fmla="*/ 93134 h 296334"/>
                <a:gd name="connsiteX20" fmla="*/ 1024467 w 1159934"/>
                <a:gd name="connsiteY20" fmla="*/ 76200 h 296334"/>
                <a:gd name="connsiteX21" fmla="*/ 1075267 w 1159934"/>
                <a:gd name="connsiteY21" fmla="*/ 59267 h 296334"/>
                <a:gd name="connsiteX22" fmla="*/ 1100667 w 1159934"/>
                <a:gd name="connsiteY22" fmla="*/ 42334 h 296334"/>
                <a:gd name="connsiteX23" fmla="*/ 1117600 w 1159934"/>
                <a:gd name="connsiteY23" fmla="*/ 25400 h 296334"/>
                <a:gd name="connsiteX24" fmla="*/ 1143000 w 1159934"/>
                <a:gd name="connsiteY24" fmla="*/ 16934 h 296334"/>
                <a:gd name="connsiteX25" fmla="*/ 1159934 w 1159934"/>
                <a:gd name="connsiteY25" fmla="*/ 0 h 29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9934" h="296334">
                  <a:moveTo>
                    <a:pt x="0" y="160867"/>
                  </a:moveTo>
                  <a:cubicBezTo>
                    <a:pt x="12219" y="163311"/>
                    <a:pt x="113148" y="179855"/>
                    <a:pt x="135467" y="194734"/>
                  </a:cubicBezTo>
                  <a:cubicBezTo>
                    <a:pt x="174133" y="220511"/>
                    <a:pt x="146896" y="206466"/>
                    <a:pt x="194734" y="220134"/>
                  </a:cubicBezTo>
                  <a:cubicBezTo>
                    <a:pt x="203315" y="222586"/>
                    <a:pt x="211553" y="226148"/>
                    <a:pt x="220134" y="228600"/>
                  </a:cubicBezTo>
                  <a:cubicBezTo>
                    <a:pt x="231322" y="231797"/>
                    <a:pt x="242855" y="233723"/>
                    <a:pt x="254000" y="237067"/>
                  </a:cubicBezTo>
                  <a:cubicBezTo>
                    <a:pt x="271096" y="242196"/>
                    <a:pt x="304800" y="254000"/>
                    <a:pt x="304800" y="254000"/>
                  </a:cubicBezTo>
                  <a:cubicBezTo>
                    <a:pt x="333765" y="282965"/>
                    <a:pt x="310561" y="266024"/>
                    <a:pt x="364067" y="279400"/>
                  </a:cubicBezTo>
                  <a:cubicBezTo>
                    <a:pt x="372725" y="281565"/>
                    <a:pt x="380886" y="285415"/>
                    <a:pt x="389467" y="287867"/>
                  </a:cubicBezTo>
                  <a:cubicBezTo>
                    <a:pt x="400656" y="291064"/>
                    <a:pt x="412045" y="293512"/>
                    <a:pt x="423334" y="296334"/>
                  </a:cubicBezTo>
                  <a:cubicBezTo>
                    <a:pt x="460023" y="293512"/>
                    <a:pt x="497053" y="293606"/>
                    <a:pt x="533400" y="287867"/>
                  </a:cubicBezTo>
                  <a:cubicBezTo>
                    <a:pt x="551031" y="285083"/>
                    <a:pt x="567267" y="276578"/>
                    <a:pt x="584200" y="270934"/>
                  </a:cubicBezTo>
                  <a:lnTo>
                    <a:pt x="635000" y="254000"/>
                  </a:lnTo>
                  <a:cubicBezTo>
                    <a:pt x="643467" y="251178"/>
                    <a:pt x="651742" y="247699"/>
                    <a:pt x="660400" y="245534"/>
                  </a:cubicBezTo>
                  <a:cubicBezTo>
                    <a:pt x="671689" y="242712"/>
                    <a:pt x="683078" y="240264"/>
                    <a:pt x="694267" y="237067"/>
                  </a:cubicBezTo>
                  <a:cubicBezTo>
                    <a:pt x="702848" y="234615"/>
                    <a:pt x="711086" y="231052"/>
                    <a:pt x="719667" y="228600"/>
                  </a:cubicBezTo>
                  <a:cubicBezTo>
                    <a:pt x="740378" y="222683"/>
                    <a:pt x="789237" y="213264"/>
                    <a:pt x="804334" y="203200"/>
                  </a:cubicBezTo>
                  <a:cubicBezTo>
                    <a:pt x="917093" y="128029"/>
                    <a:pt x="749974" y="236222"/>
                    <a:pt x="855134" y="177800"/>
                  </a:cubicBezTo>
                  <a:cubicBezTo>
                    <a:pt x="872924" y="167917"/>
                    <a:pt x="886627" y="150370"/>
                    <a:pt x="905934" y="143934"/>
                  </a:cubicBezTo>
                  <a:cubicBezTo>
                    <a:pt x="914401" y="141112"/>
                    <a:pt x="923532" y="139801"/>
                    <a:pt x="931334" y="135467"/>
                  </a:cubicBezTo>
                  <a:cubicBezTo>
                    <a:pt x="1018667" y="86948"/>
                    <a:pt x="950062" y="112290"/>
                    <a:pt x="1007534" y="93134"/>
                  </a:cubicBezTo>
                  <a:cubicBezTo>
                    <a:pt x="1013178" y="87489"/>
                    <a:pt x="1017327" y="79770"/>
                    <a:pt x="1024467" y="76200"/>
                  </a:cubicBezTo>
                  <a:cubicBezTo>
                    <a:pt x="1040432" y="68217"/>
                    <a:pt x="1060415" y="69168"/>
                    <a:pt x="1075267" y="59267"/>
                  </a:cubicBezTo>
                  <a:cubicBezTo>
                    <a:pt x="1083734" y="53623"/>
                    <a:pt x="1092721" y="48691"/>
                    <a:pt x="1100667" y="42334"/>
                  </a:cubicBezTo>
                  <a:cubicBezTo>
                    <a:pt x="1106900" y="37347"/>
                    <a:pt x="1110755" y="29507"/>
                    <a:pt x="1117600" y="25400"/>
                  </a:cubicBezTo>
                  <a:cubicBezTo>
                    <a:pt x="1125253" y="20808"/>
                    <a:pt x="1134533" y="19756"/>
                    <a:pt x="1143000" y="16934"/>
                  </a:cubicBezTo>
                  <a:lnTo>
                    <a:pt x="1159934" y="0"/>
                  </a:ln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6" name="Forma livre 5"/>
            <p:cNvSpPr/>
            <p:nvPr/>
          </p:nvSpPr>
          <p:spPr>
            <a:xfrm>
              <a:off x="1007533" y="2091267"/>
              <a:ext cx="2557199" cy="1134533"/>
            </a:xfrm>
            <a:custGeom>
              <a:avLst/>
              <a:gdLst>
                <a:gd name="connsiteX0" fmla="*/ 0 w 2557199"/>
                <a:gd name="connsiteY0" fmla="*/ 1134533 h 1134533"/>
                <a:gd name="connsiteX1" fmla="*/ 186267 w 2557199"/>
                <a:gd name="connsiteY1" fmla="*/ 1126066 h 1134533"/>
                <a:gd name="connsiteX2" fmla="*/ 558800 w 2557199"/>
                <a:gd name="connsiteY2" fmla="*/ 1117600 h 1134533"/>
                <a:gd name="connsiteX3" fmla="*/ 626534 w 2557199"/>
                <a:gd name="connsiteY3" fmla="*/ 1083733 h 1134533"/>
                <a:gd name="connsiteX4" fmla="*/ 660400 w 2557199"/>
                <a:gd name="connsiteY4" fmla="*/ 1032933 h 1134533"/>
                <a:gd name="connsiteX5" fmla="*/ 677334 w 2557199"/>
                <a:gd name="connsiteY5" fmla="*/ 1007533 h 1134533"/>
                <a:gd name="connsiteX6" fmla="*/ 685800 w 2557199"/>
                <a:gd name="connsiteY6" fmla="*/ 982133 h 1134533"/>
                <a:gd name="connsiteX7" fmla="*/ 770467 w 2557199"/>
                <a:gd name="connsiteY7" fmla="*/ 931333 h 1134533"/>
                <a:gd name="connsiteX8" fmla="*/ 795867 w 2557199"/>
                <a:gd name="connsiteY8" fmla="*/ 914400 h 1134533"/>
                <a:gd name="connsiteX9" fmla="*/ 812800 w 2557199"/>
                <a:gd name="connsiteY9" fmla="*/ 897466 h 1134533"/>
                <a:gd name="connsiteX10" fmla="*/ 838200 w 2557199"/>
                <a:gd name="connsiteY10" fmla="*/ 889000 h 1134533"/>
                <a:gd name="connsiteX11" fmla="*/ 880534 w 2557199"/>
                <a:gd name="connsiteY11" fmla="*/ 863600 h 1134533"/>
                <a:gd name="connsiteX12" fmla="*/ 897467 w 2557199"/>
                <a:gd name="connsiteY12" fmla="*/ 846666 h 1134533"/>
                <a:gd name="connsiteX13" fmla="*/ 922867 w 2557199"/>
                <a:gd name="connsiteY13" fmla="*/ 829733 h 1134533"/>
                <a:gd name="connsiteX14" fmla="*/ 965200 w 2557199"/>
                <a:gd name="connsiteY14" fmla="*/ 778933 h 1134533"/>
                <a:gd name="connsiteX15" fmla="*/ 999067 w 2557199"/>
                <a:gd name="connsiteY15" fmla="*/ 745066 h 1134533"/>
                <a:gd name="connsiteX16" fmla="*/ 1032934 w 2557199"/>
                <a:gd name="connsiteY16" fmla="*/ 702733 h 1134533"/>
                <a:gd name="connsiteX17" fmla="*/ 1075267 w 2557199"/>
                <a:gd name="connsiteY17" fmla="*/ 643466 h 1134533"/>
                <a:gd name="connsiteX18" fmla="*/ 1100667 w 2557199"/>
                <a:gd name="connsiteY18" fmla="*/ 618066 h 1134533"/>
                <a:gd name="connsiteX19" fmla="*/ 1176867 w 2557199"/>
                <a:gd name="connsiteY19" fmla="*/ 575733 h 1134533"/>
                <a:gd name="connsiteX20" fmla="*/ 1320800 w 2557199"/>
                <a:gd name="connsiteY20" fmla="*/ 567266 h 1134533"/>
                <a:gd name="connsiteX21" fmla="*/ 1346200 w 2557199"/>
                <a:gd name="connsiteY21" fmla="*/ 558800 h 1134533"/>
                <a:gd name="connsiteX22" fmla="*/ 1363134 w 2557199"/>
                <a:gd name="connsiteY22" fmla="*/ 541866 h 1134533"/>
                <a:gd name="connsiteX23" fmla="*/ 1456267 w 2557199"/>
                <a:gd name="connsiteY23" fmla="*/ 516466 h 1134533"/>
                <a:gd name="connsiteX24" fmla="*/ 1490134 w 2557199"/>
                <a:gd name="connsiteY24" fmla="*/ 508000 h 1134533"/>
                <a:gd name="connsiteX25" fmla="*/ 1540934 w 2557199"/>
                <a:gd name="connsiteY25" fmla="*/ 491066 h 1134533"/>
                <a:gd name="connsiteX26" fmla="*/ 1566334 w 2557199"/>
                <a:gd name="connsiteY26" fmla="*/ 465666 h 1134533"/>
                <a:gd name="connsiteX27" fmla="*/ 1617134 w 2557199"/>
                <a:gd name="connsiteY27" fmla="*/ 448733 h 1134533"/>
                <a:gd name="connsiteX28" fmla="*/ 1642534 w 2557199"/>
                <a:gd name="connsiteY28" fmla="*/ 440266 h 1134533"/>
                <a:gd name="connsiteX29" fmla="*/ 1693334 w 2557199"/>
                <a:gd name="connsiteY29" fmla="*/ 406400 h 1134533"/>
                <a:gd name="connsiteX30" fmla="*/ 1744134 w 2557199"/>
                <a:gd name="connsiteY30" fmla="*/ 389466 h 1134533"/>
                <a:gd name="connsiteX31" fmla="*/ 1778000 w 2557199"/>
                <a:gd name="connsiteY31" fmla="*/ 381000 h 1134533"/>
                <a:gd name="connsiteX32" fmla="*/ 1828800 w 2557199"/>
                <a:gd name="connsiteY32" fmla="*/ 364066 h 1134533"/>
                <a:gd name="connsiteX33" fmla="*/ 1862667 w 2557199"/>
                <a:gd name="connsiteY33" fmla="*/ 355600 h 1134533"/>
                <a:gd name="connsiteX34" fmla="*/ 1913467 w 2557199"/>
                <a:gd name="connsiteY34" fmla="*/ 330200 h 1134533"/>
                <a:gd name="connsiteX35" fmla="*/ 2006600 w 2557199"/>
                <a:gd name="connsiteY35" fmla="*/ 304800 h 1134533"/>
                <a:gd name="connsiteX36" fmla="*/ 2159000 w 2557199"/>
                <a:gd name="connsiteY36" fmla="*/ 313266 h 1134533"/>
                <a:gd name="connsiteX37" fmla="*/ 2184400 w 2557199"/>
                <a:gd name="connsiteY37" fmla="*/ 321733 h 1134533"/>
                <a:gd name="connsiteX38" fmla="*/ 2269067 w 2557199"/>
                <a:gd name="connsiteY38" fmla="*/ 313266 h 1134533"/>
                <a:gd name="connsiteX39" fmla="*/ 2294467 w 2557199"/>
                <a:gd name="connsiteY39" fmla="*/ 304800 h 1134533"/>
                <a:gd name="connsiteX40" fmla="*/ 2336800 w 2557199"/>
                <a:gd name="connsiteY40" fmla="*/ 279400 h 1134533"/>
                <a:gd name="connsiteX41" fmla="*/ 2362200 w 2557199"/>
                <a:gd name="connsiteY41" fmla="*/ 262466 h 1134533"/>
                <a:gd name="connsiteX42" fmla="*/ 2413000 w 2557199"/>
                <a:gd name="connsiteY42" fmla="*/ 245533 h 1134533"/>
                <a:gd name="connsiteX43" fmla="*/ 2429934 w 2557199"/>
                <a:gd name="connsiteY43" fmla="*/ 228600 h 1134533"/>
                <a:gd name="connsiteX44" fmla="*/ 2489200 w 2557199"/>
                <a:gd name="connsiteY44" fmla="*/ 169333 h 1134533"/>
                <a:gd name="connsiteX45" fmla="*/ 2514600 w 2557199"/>
                <a:gd name="connsiteY45" fmla="*/ 93133 h 1134533"/>
                <a:gd name="connsiteX46" fmla="*/ 2523067 w 2557199"/>
                <a:gd name="connsiteY46" fmla="*/ 67733 h 1134533"/>
                <a:gd name="connsiteX47" fmla="*/ 2531534 w 2557199"/>
                <a:gd name="connsiteY47" fmla="*/ 33866 h 1134533"/>
                <a:gd name="connsiteX48" fmla="*/ 2556934 w 2557199"/>
                <a:gd name="connsiteY48" fmla="*/ 0 h 113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557199" h="1134533">
                  <a:moveTo>
                    <a:pt x="0" y="1134533"/>
                  </a:moveTo>
                  <a:cubicBezTo>
                    <a:pt x="305799" y="1090848"/>
                    <a:pt x="-14986" y="1126066"/>
                    <a:pt x="186267" y="1126066"/>
                  </a:cubicBezTo>
                  <a:cubicBezTo>
                    <a:pt x="310477" y="1126066"/>
                    <a:pt x="434622" y="1120422"/>
                    <a:pt x="558800" y="1117600"/>
                  </a:cubicBezTo>
                  <a:cubicBezTo>
                    <a:pt x="595140" y="1105486"/>
                    <a:pt x="606832" y="1110002"/>
                    <a:pt x="626534" y="1083733"/>
                  </a:cubicBezTo>
                  <a:cubicBezTo>
                    <a:pt x="638745" y="1067452"/>
                    <a:pt x="649111" y="1049866"/>
                    <a:pt x="660400" y="1032933"/>
                  </a:cubicBezTo>
                  <a:lnTo>
                    <a:pt x="677334" y="1007533"/>
                  </a:lnTo>
                  <a:cubicBezTo>
                    <a:pt x="680156" y="999066"/>
                    <a:pt x="680613" y="989395"/>
                    <a:pt x="685800" y="982133"/>
                  </a:cubicBezTo>
                  <a:cubicBezTo>
                    <a:pt x="733740" y="915016"/>
                    <a:pt x="702898" y="976378"/>
                    <a:pt x="770467" y="931333"/>
                  </a:cubicBezTo>
                  <a:cubicBezTo>
                    <a:pt x="778934" y="925689"/>
                    <a:pt x="787921" y="920757"/>
                    <a:pt x="795867" y="914400"/>
                  </a:cubicBezTo>
                  <a:cubicBezTo>
                    <a:pt x="802100" y="909413"/>
                    <a:pt x="805955" y="901573"/>
                    <a:pt x="812800" y="897466"/>
                  </a:cubicBezTo>
                  <a:cubicBezTo>
                    <a:pt x="820453" y="892874"/>
                    <a:pt x="829733" y="891822"/>
                    <a:pt x="838200" y="889000"/>
                  </a:cubicBezTo>
                  <a:cubicBezTo>
                    <a:pt x="881109" y="846091"/>
                    <a:pt x="825576" y="896575"/>
                    <a:pt x="880534" y="863600"/>
                  </a:cubicBezTo>
                  <a:cubicBezTo>
                    <a:pt x="887379" y="859493"/>
                    <a:pt x="891234" y="851653"/>
                    <a:pt x="897467" y="846666"/>
                  </a:cubicBezTo>
                  <a:cubicBezTo>
                    <a:pt x="905413" y="840309"/>
                    <a:pt x="915050" y="836247"/>
                    <a:pt x="922867" y="829733"/>
                  </a:cubicBezTo>
                  <a:cubicBezTo>
                    <a:pt x="966906" y="793034"/>
                    <a:pt x="931900" y="817783"/>
                    <a:pt x="965200" y="778933"/>
                  </a:cubicBezTo>
                  <a:cubicBezTo>
                    <a:pt x="975590" y="766811"/>
                    <a:pt x="990211" y="758350"/>
                    <a:pt x="999067" y="745066"/>
                  </a:cubicBezTo>
                  <a:cubicBezTo>
                    <a:pt x="1020428" y="713024"/>
                    <a:pt x="1008805" y="726861"/>
                    <a:pt x="1032934" y="702733"/>
                  </a:cubicBezTo>
                  <a:cubicBezTo>
                    <a:pt x="1046448" y="662187"/>
                    <a:pt x="1035089" y="683644"/>
                    <a:pt x="1075267" y="643466"/>
                  </a:cubicBezTo>
                  <a:cubicBezTo>
                    <a:pt x="1083734" y="634999"/>
                    <a:pt x="1090704" y="624708"/>
                    <a:pt x="1100667" y="618066"/>
                  </a:cubicBezTo>
                  <a:cubicBezTo>
                    <a:pt x="1116912" y="607236"/>
                    <a:pt x="1150570" y="578363"/>
                    <a:pt x="1176867" y="575733"/>
                  </a:cubicBezTo>
                  <a:cubicBezTo>
                    <a:pt x="1224689" y="570951"/>
                    <a:pt x="1272822" y="570088"/>
                    <a:pt x="1320800" y="567266"/>
                  </a:cubicBezTo>
                  <a:cubicBezTo>
                    <a:pt x="1329267" y="564444"/>
                    <a:pt x="1338547" y="563392"/>
                    <a:pt x="1346200" y="558800"/>
                  </a:cubicBezTo>
                  <a:cubicBezTo>
                    <a:pt x="1353045" y="554693"/>
                    <a:pt x="1355994" y="545436"/>
                    <a:pt x="1363134" y="541866"/>
                  </a:cubicBezTo>
                  <a:cubicBezTo>
                    <a:pt x="1394847" y="526009"/>
                    <a:pt x="1422826" y="523897"/>
                    <a:pt x="1456267" y="516466"/>
                  </a:cubicBezTo>
                  <a:cubicBezTo>
                    <a:pt x="1467626" y="513942"/>
                    <a:pt x="1478988" y="511344"/>
                    <a:pt x="1490134" y="508000"/>
                  </a:cubicBezTo>
                  <a:cubicBezTo>
                    <a:pt x="1507231" y="502871"/>
                    <a:pt x="1540934" y="491066"/>
                    <a:pt x="1540934" y="491066"/>
                  </a:cubicBezTo>
                  <a:cubicBezTo>
                    <a:pt x="1549401" y="482599"/>
                    <a:pt x="1555867" y="471481"/>
                    <a:pt x="1566334" y="465666"/>
                  </a:cubicBezTo>
                  <a:cubicBezTo>
                    <a:pt x="1581937" y="456998"/>
                    <a:pt x="1600201" y="454377"/>
                    <a:pt x="1617134" y="448733"/>
                  </a:cubicBezTo>
                  <a:cubicBezTo>
                    <a:pt x="1625601" y="445911"/>
                    <a:pt x="1635108" y="445216"/>
                    <a:pt x="1642534" y="440266"/>
                  </a:cubicBezTo>
                  <a:cubicBezTo>
                    <a:pt x="1659467" y="428977"/>
                    <a:pt x="1674027" y="412836"/>
                    <a:pt x="1693334" y="406400"/>
                  </a:cubicBezTo>
                  <a:cubicBezTo>
                    <a:pt x="1710267" y="400755"/>
                    <a:pt x="1726818" y="393795"/>
                    <a:pt x="1744134" y="389466"/>
                  </a:cubicBezTo>
                  <a:cubicBezTo>
                    <a:pt x="1755423" y="386644"/>
                    <a:pt x="1766855" y="384344"/>
                    <a:pt x="1778000" y="381000"/>
                  </a:cubicBezTo>
                  <a:cubicBezTo>
                    <a:pt x="1795097" y="375871"/>
                    <a:pt x="1811483" y="368395"/>
                    <a:pt x="1828800" y="364066"/>
                  </a:cubicBezTo>
                  <a:cubicBezTo>
                    <a:pt x="1840089" y="361244"/>
                    <a:pt x="1851478" y="358797"/>
                    <a:pt x="1862667" y="355600"/>
                  </a:cubicBezTo>
                  <a:cubicBezTo>
                    <a:pt x="1927501" y="337076"/>
                    <a:pt x="1846686" y="359881"/>
                    <a:pt x="1913467" y="330200"/>
                  </a:cubicBezTo>
                  <a:cubicBezTo>
                    <a:pt x="1948627" y="314573"/>
                    <a:pt x="1970380" y="312044"/>
                    <a:pt x="2006600" y="304800"/>
                  </a:cubicBezTo>
                  <a:cubicBezTo>
                    <a:pt x="2057400" y="307622"/>
                    <a:pt x="2108351" y="308442"/>
                    <a:pt x="2159000" y="313266"/>
                  </a:cubicBezTo>
                  <a:cubicBezTo>
                    <a:pt x="2167884" y="314112"/>
                    <a:pt x="2175475" y="321733"/>
                    <a:pt x="2184400" y="321733"/>
                  </a:cubicBezTo>
                  <a:cubicBezTo>
                    <a:pt x="2212763" y="321733"/>
                    <a:pt x="2240845" y="316088"/>
                    <a:pt x="2269067" y="313266"/>
                  </a:cubicBezTo>
                  <a:cubicBezTo>
                    <a:pt x="2277534" y="310444"/>
                    <a:pt x="2286814" y="309392"/>
                    <a:pt x="2294467" y="304800"/>
                  </a:cubicBezTo>
                  <a:cubicBezTo>
                    <a:pt x="2352576" y="269934"/>
                    <a:pt x="2264847" y="303383"/>
                    <a:pt x="2336800" y="279400"/>
                  </a:cubicBezTo>
                  <a:cubicBezTo>
                    <a:pt x="2345267" y="273755"/>
                    <a:pt x="2352901" y="266599"/>
                    <a:pt x="2362200" y="262466"/>
                  </a:cubicBezTo>
                  <a:cubicBezTo>
                    <a:pt x="2378511" y="255217"/>
                    <a:pt x="2413000" y="245533"/>
                    <a:pt x="2413000" y="245533"/>
                  </a:cubicBezTo>
                  <a:cubicBezTo>
                    <a:pt x="2418645" y="239889"/>
                    <a:pt x="2423089" y="232707"/>
                    <a:pt x="2429934" y="228600"/>
                  </a:cubicBezTo>
                  <a:cubicBezTo>
                    <a:pt x="2468970" y="205179"/>
                    <a:pt x="2463316" y="246983"/>
                    <a:pt x="2489200" y="169333"/>
                  </a:cubicBezTo>
                  <a:lnTo>
                    <a:pt x="2514600" y="93133"/>
                  </a:lnTo>
                  <a:cubicBezTo>
                    <a:pt x="2517422" y="84666"/>
                    <a:pt x="2520902" y="76391"/>
                    <a:pt x="2523067" y="67733"/>
                  </a:cubicBezTo>
                  <a:cubicBezTo>
                    <a:pt x="2525889" y="56444"/>
                    <a:pt x="2525079" y="43548"/>
                    <a:pt x="2531534" y="33866"/>
                  </a:cubicBezTo>
                  <a:cubicBezTo>
                    <a:pt x="2561630" y="-11278"/>
                    <a:pt x="2556934" y="41020"/>
                    <a:pt x="2556934" y="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7" name="Forma livre 6"/>
            <p:cNvSpPr/>
            <p:nvPr/>
          </p:nvSpPr>
          <p:spPr>
            <a:xfrm>
              <a:off x="2260600" y="2302046"/>
              <a:ext cx="196512" cy="288754"/>
            </a:xfrm>
            <a:custGeom>
              <a:avLst/>
              <a:gdLst>
                <a:gd name="connsiteX0" fmla="*/ 194733 w 196512"/>
                <a:gd name="connsiteY0" fmla="*/ 288754 h 288754"/>
                <a:gd name="connsiteX1" fmla="*/ 169333 w 196512"/>
                <a:gd name="connsiteY1" fmla="*/ 153287 h 288754"/>
                <a:gd name="connsiteX2" fmla="*/ 143933 w 196512"/>
                <a:gd name="connsiteY2" fmla="*/ 136354 h 288754"/>
                <a:gd name="connsiteX3" fmla="*/ 127000 w 196512"/>
                <a:gd name="connsiteY3" fmla="*/ 110954 h 288754"/>
                <a:gd name="connsiteX4" fmla="*/ 76200 w 196512"/>
                <a:gd name="connsiteY4" fmla="*/ 85554 h 288754"/>
                <a:gd name="connsiteX5" fmla="*/ 33867 w 196512"/>
                <a:gd name="connsiteY5" fmla="*/ 51687 h 288754"/>
                <a:gd name="connsiteX6" fmla="*/ 8467 w 196512"/>
                <a:gd name="connsiteY6" fmla="*/ 887 h 288754"/>
                <a:gd name="connsiteX7" fmla="*/ 0 w 196512"/>
                <a:gd name="connsiteY7" fmla="*/ 887 h 28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512" h="288754">
                  <a:moveTo>
                    <a:pt x="194733" y="288754"/>
                  </a:moveTo>
                  <a:cubicBezTo>
                    <a:pt x="189077" y="209566"/>
                    <a:pt x="213596" y="188697"/>
                    <a:pt x="169333" y="153287"/>
                  </a:cubicBezTo>
                  <a:cubicBezTo>
                    <a:pt x="161387" y="146930"/>
                    <a:pt x="152400" y="141998"/>
                    <a:pt x="143933" y="136354"/>
                  </a:cubicBezTo>
                  <a:cubicBezTo>
                    <a:pt x="138289" y="127887"/>
                    <a:pt x="134195" y="118149"/>
                    <a:pt x="127000" y="110954"/>
                  </a:cubicBezTo>
                  <a:cubicBezTo>
                    <a:pt x="102738" y="86692"/>
                    <a:pt x="103743" y="99325"/>
                    <a:pt x="76200" y="85554"/>
                  </a:cubicBezTo>
                  <a:cubicBezTo>
                    <a:pt x="54837" y="74872"/>
                    <a:pt x="49618" y="67439"/>
                    <a:pt x="33867" y="51687"/>
                  </a:cubicBezTo>
                  <a:cubicBezTo>
                    <a:pt x="26981" y="31030"/>
                    <a:pt x="24879" y="17299"/>
                    <a:pt x="8467" y="887"/>
                  </a:cubicBezTo>
                  <a:cubicBezTo>
                    <a:pt x="6471" y="-1109"/>
                    <a:pt x="2822" y="887"/>
                    <a:pt x="0" y="887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8" name="Forma livre 7"/>
            <p:cNvSpPr/>
            <p:nvPr/>
          </p:nvSpPr>
          <p:spPr>
            <a:xfrm>
              <a:off x="2438400" y="2937087"/>
              <a:ext cx="609600" cy="593513"/>
            </a:xfrm>
            <a:custGeom>
              <a:avLst/>
              <a:gdLst>
                <a:gd name="connsiteX0" fmla="*/ 609600 w 609600"/>
                <a:gd name="connsiteY0" fmla="*/ 593513 h 593513"/>
                <a:gd name="connsiteX1" fmla="*/ 550333 w 609600"/>
                <a:gd name="connsiteY1" fmla="*/ 449580 h 593513"/>
                <a:gd name="connsiteX2" fmla="*/ 533400 w 609600"/>
                <a:gd name="connsiteY2" fmla="*/ 432646 h 593513"/>
                <a:gd name="connsiteX3" fmla="*/ 524933 w 609600"/>
                <a:gd name="connsiteY3" fmla="*/ 407246 h 593513"/>
                <a:gd name="connsiteX4" fmla="*/ 491067 w 609600"/>
                <a:gd name="connsiteY4" fmla="*/ 356446 h 593513"/>
                <a:gd name="connsiteX5" fmla="*/ 465667 w 609600"/>
                <a:gd name="connsiteY5" fmla="*/ 280246 h 593513"/>
                <a:gd name="connsiteX6" fmla="*/ 457200 w 609600"/>
                <a:gd name="connsiteY6" fmla="*/ 254846 h 593513"/>
                <a:gd name="connsiteX7" fmla="*/ 431800 w 609600"/>
                <a:gd name="connsiteY7" fmla="*/ 237913 h 593513"/>
                <a:gd name="connsiteX8" fmla="*/ 423333 w 609600"/>
                <a:gd name="connsiteY8" fmla="*/ 212513 h 593513"/>
                <a:gd name="connsiteX9" fmla="*/ 397933 w 609600"/>
                <a:gd name="connsiteY9" fmla="*/ 204046 h 593513"/>
                <a:gd name="connsiteX10" fmla="*/ 321733 w 609600"/>
                <a:gd name="connsiteY10" fmla="*/ 178646 h 593513"/>
                <a:gd name="connsiteX11" fmla="*/ 237067 w 609600"/>
                <a:gd name="connsiteY11" fmla="*/ 161713 h 593513"/>
                <a:gd name="connsiteX12" fmla="*/ 152400 w 609600"/>
                <a:gd name="connsiteY12" fmla="*/ 136313 h 593513"/>
                <a:gd name="connsiteX13" fmla="*/ 93133 w 609600"/>
                <a:gd name="connsiteY13" fmla="*/ 85513 h 593513"/>
                <a:gd name="connsiteX14" fmla="*/ 33867 w 609600"/>
                <a:gd name="connsiteY14" fmla="*/ 26246 h 593513"/>
                <a:gd name="connsiteX15" fmla="*/ 0 w 609600"/>
                <a:gd name="connsiteY15" fmla="*/ 846 h 59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9600" h="593513">
                  <a:moveTo>
                    <a:pt x="609600" y="593513"/>
                  </a:moveTo>
                  <a:cubicBezTo>
                    <a:pt x="589844" y="545535"/>
                    <a:pt x="572545" y="496471"/>
                    <a:pt x="550333" y="449580"/>
                  </a:cubicBezTo>
                  <a:cubicBezTo>
                    <a:pt x="546916" y="442366"/>
                    <a:pt x="537507" y="439491"/>
                    <a:pt x="533400" y="432646"/>
                  </a:cubicBezTo>
                  <a:cubicBezTo>
                    <a:pt x="528808" y="424993"/>
                    <a:pt x="529267" y="415048"/>
                    <a:pt x="524933" y="407246"/>
                  </a:cubicBezTo>
                  <a:cubicBezTo>
                    <a:pt x="515050" y="389456"/>
                    <a:pt x="497503" y="375753"/>
                    <a:pt x="491067" y="356446"/>
                  </a:cubicBezTo>
                  <a:lnTo>
                    <a:pt x="465667" y="280246"/>
                  </a:lnTo>
                  <a:cubicBezTo>
                    <a:pt x="462845" y="271779"/>
                    <a:pt x="464626" y="259796"/>
                    <a:pt x="457200" y="254846"/>
                  </a:cubicBezTo>
                  <a:lnTo>
                    <a:pt x="431800" y="237913"/>
                  </a:lnTo>
                  <a:cubicBezTo>
                    <a:pt x="428978" y="229446"/>
                    <a:pt x="429644" y="218824"/>
                    <a:pt x="423333" y="212513"/>
                  </a:cubicBezTo>
                  <a:cubicBezTo>
                    <a:pt x="417022" y="206202"/>
                    <a:pt x="405915" y="208037"/>
                    <a:pt x="397933" y="204046"/>
                  </a:cubicBezTo>
                  <a:cubicBezTo>
                    <a:pt x="334683" y="172421"/>
                    <a:pt x="422328" y="197508"/>
                    <a:pt x="321733" y="178646"/>
                  </a:cubicBezTo>
                  <a:cubicBezTo>
                    <a:pt x="293445" y="173342"/>
                    <a:pt x="264371" y="170814"/>
                    <a:pt x="237067" y="161713"/>
                  </a:cubicBezTo>
                  <a:cubicBezTo>
                    <a:pt x="175228" y="141100"/>
                    <a:pt x="203583" y="149109"/>
                    <a:pt x="152400" y="136313"/>
                  </a:cubicBezTo>
                  <a:cubicBezTo>
                    <a:pt x="129419" y="120993"/>
                    <a:pt x="109558" y="110151"/>
                    <a:pt x="93133" y="85513"/>
                  </a:cubicBezTo>
                  <a:cubicBezTo>
                    <a:pt x="54317" y="27287"/>
                    <a:pt x="78574" y="41149"/>
                    <a:pt x="33867" y="26246"/>
                  </a:cubicBezTo>
                  <a:cubicBezTo>
                    <a:pt x="22723" y="-7186"/>
                    <a:pt x="34325" y="846"/>
                    <a:pt x="0" y="84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9" name="Forma livre 8"/>
            <p:cNvSpPr/>
            <p:nvPr/>
          </p:nvSpPr>
          <p:spPr>
            <a:xfrm>
              <a:off x="3556000" y="2633133"/>
              <a:ext cx="618067" cy="482600"/>
            </a:xfrm>
            <a:custGeom>
              <a:avLst/>
              <a:gdLst>
                <a:gd name="connsiteX0" fmla="*/ 618067 w 618067"/>
                <a:gd name="connsiteY0" fmla="*/ 482600 h 482600"/>
                <a:gd name="connsiteX1" fmla="*/ 567267 w 618067"/>
                <a:gd name="connsiteY1" fmla="*/ 355600 h 482600"/>
                <a:gd name="connsiteX2" fmla="*/ 499533 w 618067"/>
                <a:gd name="connsiteY2" fmla="*/ 296334 h 482600"/>
                <a:gd name="connsiteX3" fmla="*/ 457200 w 618067"/>
                <a:gd name="connsiteY3" fmla="*/ 254000 h 482600"/>
                <a:gd name="connsiteX4" fmla="*/ 431800 w 618067"/>
                <a:gd name="connsiteY4" fmla="*/ 228600 h 482600"/>
                <a:gd name="connsiteX5" fmla="*/ 381000 w 618067"/>
                <a:gd name="connsiteY5" fmla="*/ 194734 h 482600"/>
                <a:gd name="connsiteX6" fmla="*/ 372533 w 618067"/>
                <a:gd name="connsiteY6" fmla="*/ 169334 h 482600"/>
                <a:gd name="connsiteX7" fmla="*/ 330200 w 618067"/>
                <a:gd name="connsiteY7" fmla="*/ 135467 h 482600"/>
                <a:gd name="connsiteX8" fmla="*/ 279400 w 618067"/>
                <a:gd name="connsiteY8" fmla="*/ 76200 h 482600"/>
                <a:gd name="connsiteX9" fmla="*/ 228600 w 618067"/>
                <a:gd name="connsiteY9" fmla="*/ 59267 h 482600"/>
                <a:gd name="connsiteX10" fmla="*/ 59267 w 618067"/>
                <a:gd name="connsiteY10" fmla="*/ 42334 h 482600"/>
                <a:gd name="connsiteX11" fmla="*/ 33867 w 618067"/>
                <a:gd name="connsiteY11" fmla="*/ 33867 h 482600"/>
                <a:gd name="connsiteX12" fmla="*/ 0 w 618067"/>
                <a:gd name="connsiteY12" fmla="*/ 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8067" h="482600">
                  <a:moveTo>
                    <a:pt x="618067" y="482600"/>
                  </a:moveTo>
                  <a:cubicBezTo>
                    <a:pt x="601134" y="440267"/>
                    <a:pt x="589240" y="395550"/>
                    <a:pt x="567267" y="355600"/>
                  </a:cubicBezTo>
                  <a:cubicBezTo>
                    <a:pt x="542506" y="310580"/>
                    <a:pt x="528908" y="322038"/>
                    <a:pt x="499533" y="296334"/>
                  </a:cubicBezTo>
                  <a:cubicBezTo>
                    <a:pt x="484514" y="283193"/>
                    <a:pt x="471311" y="268111"/>
                    <a:pt x="457200" y="254000"/>
                  </a:cubicBezTo>
                  <a:cubicBezTo>
                    <a:pt x="448733" y="245533"/>
                    <a:pt x="441763" y="235242"/>
                    <a:pt x="431800" y="228600"/>
                  </a:cubicBezTo>
                  <a:lnTo>
                    <a:pt x="381000" y="194734"/>
                  </a:lnTo>
                  <a:cubicBezTo>
                    <a:pt x="378178" y="186267"/>
                    <a:pt x="377125" y="176987"/>
                    <a:pt x="372533" y="169334"/>
                  </a:cubicBezTo>
                  <a:cubicBezTo>
                    <a:pt x="364489" y="155927"/>
                    <a:pt x="341739" y="143160"/>
                    <a:pt x="330200" y="135467"/>
                  </a:cubicBezTo>
                  <a:cubicBezTo>
                    <a:pt x="319366" y="119216"/>
                    <a:pt x="296999" y="82066"/>
                    <a:pt x="279400" y="76200"/>
                  </a:cubicBezTo>
                  <a:lnTo>
                    <a:pt x="228600" y="59267"/>
                  </a:lnTo>
                  <a:cubicBezTo>
                    <a:pt x="157603" y="35601"/>
                    <a:pt x="212128" y="51325"/>
                    <a:pt x="59267" y="42334"/>
                  </a:cubicBezTo>
                  <a:cubicBezTo>
                    <a:pt x="50800" y="39512"/>
                    <a:pt x="41129" y="39054"/>
                    <a:pt x="33867" y="33867"/>
                  </a:cubicBezTo>
                  <a:cubicBezTo>
                    <a:pt x="20876" y="24587"/>
                    <a:pt x="0" y="0"/>
                    <a:pt x="0" y="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3471333" y="2268358"/>
              <a:ext cx="372534" cy="43042"/>
            </a:xfrm>
            <a:custGeom>
              <a:avLst/>
              <a:gdLst>
                <a:gd name="connsiteX0" fmla="*/ 372534 w 372534"/>
                <a:gd name="connsiteY0" fmla="*/ 43042 h 43042"/>
                <a:gd name="connsiteX1" fmla="*/ 169334 w 372534"/>
                <a:gd name="connsiteY1" fmla="*/ 34575 h 43042"/>
                <a:gd name="connsiteX2" fmla="*/ 143934 w 372534"/>
                <a:gd name="connsiteY2" fmla="*/ 26109 h 43042"/>
                <a:gd name="connsiteX3" fmla="*/ 93134 w 372534"/>
                <a:gd name="connsiteY3" fmla="*/ 17642 h 43042"/>
                <a:gd name="connsiteX4" fmla="*/ 59267 w 372534"/>
                <a:gd name="connsiteY4" fmla="*/ 9175 h 43042"/>
                <a:gd name="connsiteX5" fmla="*/ 33867 w 372534"/>
                <a:gd name="connsiteY5" fmla="*/ 709 h 43042"/>
                <a:gd name="connsiteX6" fmla="*/ 0 w 372534"/>
                <a:gd name="connsiteY6" fmla="*/ 709 h 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34" h="43042">
                  <a:moveTo>
                    <a:pt x="372534" y="43042"/>
                  </a:moveTo>
                  <a:cubicBezTo>
                    <a:pt x="304801" y="40220"/>
                    <a:pt x="236941" y="39583"/>
                    <a:pt x="169334" y="34575"/>
                  </a:cubicBezTo>
                  <a:cubicBezTo>
                    <a:pt x="160434" y="33916"/>
                    <a:pt x="152646" y="28045"/>
                    <a:pt x="143934" y="26109"/>
                  </a:cubicBezTo>
                  <a:cubicBezTo>
                    <a:pt x="127176" y="22385"/>
                    <a:pt x="109968" y="21009"/>
                    <a:pt x="93134" y="17642"/>
                  </a:cubicBezTo>
                  <a:cubicBezTo>
                    <a:pt x="81724" y="15360"/>
                    <a:pt x="70456" y="12372"/>
                    <a:pt x="59267" y="9175"/>
                  </a:cubicBezTo>
                  <a:cubicBezTo>
                    <a:pt x="50686" y="6723"/>
                    <a:pt x="42702" y="1971"/>
                    <a:pt x="33867" y="709"/>
                  </a:cubicBezTo>
                  <a:cubicBezTo>
                    <a:pt x="22691" y="-887"/>
                    <a:pt x="11289" y="709"/>
                    <a:pt x="0" y="709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1659467" y="2658533"/>
              <a:ext cx="347133" cy="160867"/>
            </a:xfrm>
            <a:custGeom>
              <a:avLst/>
              <a:gdLst>
                <a:gd name="connsiteX0" fmla="*/ 347133 w 347133"/>
                <a:gd name="connsiteY0" fmla="*/ 160867 h 160867"/>
                <a:gd name="connsiteX1" fmla="*/ 287866 w 347133"/>
                <a:gd name="connsiteY1" fmla="*/ 110067 h 160867"/>
                <a:gd name="connsiteX2" fmla="*/ 262466 w 347133"/>
                <a:gd name="connsiteY2" fmla="*/ 101600 h 160867"/>
                <a:gd name="connsiteX3" fmla="*/ 211666 w 347133"/>
                <a:gd name="connsiteY3" fmla="*/ 67734 h 160867"/>
                <a:gd name="connsiteX4" fmla="*/ 194733 w 347133"/>
                <a:gd name="connsiteY4" fmla="*/ 50800 h 160867"/>
                <a:gd name="connsiteX5" fmla="*/ 118533 w 347133"/>
                <a:gd name="connsiteY5" fmla="*/ 33867 h 160867"/>
                <a:gd name="connsiteX6" fmla="*/ 25400 w 347133"/>
                <a:gd name="connsiteY6" fmla="*/ 8467 h 160867"/>
                <a:gd name="connsiteX7" fmla="*/ 0 w 347133"/>
                <a:gd name="connsiteY7" fmla="*/ 0 h 16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133" h="160867">
                  <a:moveTo>
                    <a:pt x="347133" y="160867"/>
                  </a:moveTo>
                  <a:cubicBezTo>
                    <a:pt x="327377" y="143934"/>
                    <a:pt x="309182" y="124988"/>
                    <a:pt x="287866" y="110067"/>
                  </a:cubicBezTo>
                  <a:cubicBezTo>
                    <a:pt x="280555" y="104949"/>
                    <a:pt x="270268" y="105934"/>
                    <a:pt x="262466" y="101600"/>
                  </a:cubicBezTo>
                  <a:cubicBezTo>
                    <a:pt x="244676" y="91717"/>
                    <a:pt x="226056" y="82125"/>
                    <a:pt x="211666" y="67734"/>
                  </a:cubicBezTo>
                  <a:cubicBezTo>
                    <a:pt x="206022" y="62089"/>
                    <a:pt x="201578" y="54907"/>
                    <a:pt x="194733" y="50800"/>
                  </a:cubicBezTo>
                  <a:cubicBezTo>
                    <a:pt x="178510" y="41066"/>
                    <a:pt x="129157" y="35799"/>
                    <a:pt x="118533" y="33867"/>
                  </a:cubicBezTo>
                  <a:cubicBezTo>
                    <a:pt x="65881" y="24293"/>
                    <a:pt x="80942" y="26981"/>
                    <a:pt x="25400" y="8467"/>
                  </a:cubicBez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4207629" y="2040467"/>
              <a:ext cx="745371" cy="643466"/>
            </a:xfrm>
            <a:custGeom>
              <a:avLst/>
              <a:gdLst>
                <a:gd name="connsiteX0" fmla="*/ 745371 w 745371"/>
                <a:gd name="connsiteY0" fmla="*/ 643466 h 643466"/>
                <a:gd name="connsiteX1" fmla="*/ 686104 w 745371"/>
                <a:gd name="connsiteY1" fmla="*/ 584200 h 643466"/>
                <a:gd name="connsiteX2" fmla="*/ 669171 w 745371"/>
                <a:gd name="connsiteY2" fmla="*/ 567266 h 643466"/>
                <a:gd name="connsiteX3" fmla="*/ 643771 w 745371"/>
                <a:gd name="connsiteY3" fmla="*/ 558800 h 643466"/>
                <a:gd name="connsiteX4" fmla="*/ 584504 w 745371"/>
                <a:gd name="connsiteY4" fmla="*/ 508000 h 643466"/>
                <a:gd name="connsiteX5" fmla="*/ 559104 w 745371"/>
                <a:gd name="connsiteY5" fmla="*/ 499533 h 643466"/>
                <a:gd name="connsiteX6" fmla="*/ 457504 w 745371"/>
                <a:gd name="connsiteY6" fmla="*/ 448733 h 643466"/>
                <a:gd name="connsiteX7" fmla="*/ 406704 w 745371"/>
                <a:gd name="connsiteY7" fmla="*/ 423333 h 643466"/>
                <a:gd name="connsiteX8" fmla="*/ 355904 w 745371"/>
                <a:gd name="connsiteY8" fmla="*/ 406400 h 643466"/>
                <a:gd name="connsiteX9" fmla="*/ 313571 w 745371"/>
                <a:gd name="connsiteY9" fmla="*/ 381000 h 643466"/>
                <a:gd name="connsiteX10" fmla="*/ 271238 w 745371"/>
                <a:gd name="connsiteY10" fmla="*/ 355600 h 643466"/>
                <a:gd name="connsiteX11" fmla="*/ 203504 w 745371"/>
                <a:gd name="connsiteY11" fmla="*/ 321733 h 643466"/>
                <a:gd name="connsiteX12" fmla="*/ 203504 w 745371"/>
                <a:gd name="connsiteY12" fmla="*/ 321733 h 643466"/>
                <a:gd name="connsiteX13" fmla="*/ 178104 w 745371"/>
                <a:gd name="connsiteY13" fmla="*/ 304800 h 643466"/>
                <a:gd name="connsiteX14" fmla="*/ 152704 w 745371"/>
                <a:gd name="connsiteY14" fmla="*/ 296333 h 643466"/>
                <a:gd name="connsiteX15" fmla="*/ 101904 w 745371"/>
                <a:gd name="connsiteY15" fmla="*/ 262466 h 643466"/>
                <a:gd name="connsiteX16" fmla="*/ 93438 w 745371"/>
                <a:gd name="connsiteY16" fmla="*/ 237066 h 643466"/>
                <a:gd name="connsiteX17" fmla="*/ 59571 w 745371"/>
                <a:gd name="connsiteY17" fmla="*/ 186266 h 643466"/>
                <a:gd name="connsiteX18" fmla="*/ 42638 w 745371"/>
                <a:gd name="connsiteY18" fmla="*/ 135466 h 643466"/>
                <a:gd name="connsiteX19" fmla="*/ 34171 w 745371"/>
                <a:gd name="connsiteY19" fmla="*/ 110066 h 643466"/>
                <a:gd name="connsiteX20" fmla="*/ 17238 w 745371"/>
                <a:gd name="connsiteY20" fmla="*/ 33866 h 643466"/>
                <a:gd name="connsiteX21" fmla="*/ 304 w 745371"/>
                <a:gd name="connsiteY21" fmla="*/ 0 h 64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5371" h="643466">
                  <a:moveTo>
                    <a:pt x="745371" y="643466"/>
                  </a:moveTo>
                  <a:cubicBezTo>
                    <a:pt x="683864" y="566583"/>
                    <a:pt x="738525" y="626137"/>
                    <a:pt x="686104" y="584200"/>
                  </a:cubicBezTo>
                  <a:cubicBezTo>
                    <a:pt x="679871" y="579213"/>
                    <a:pt x="676016" y="571373"/>
                    <a:pt x="669171" y="567266"/>
                  </a:cubicBezTo>
                  <a:cubicBezTo>
                    <a:pt x="661518" y="562674"/>
                    <a:pt x="652238" y="561622"/>
                    <a:pt x="643771" y="558800"/>
                  </a:cubicBezTo>
                  <a:cubicBezTo>
                    <a:pt x="622938" y="537967"/>
                    <a:pt x="610294" y="520895"/>
                    <a:pt x="584504" y="508000"/>
                  </a:cubicBezTo>
                  <a:cubicBezTo>
                    <a:pt x="576522" y="504009"/>
                    <a:pt x="566906" y="503867"/>
                    <a:pt x="559104" y="499533"/>
                  </a:cubicBezTo>
                  <a:cubicBezTo>
                    <a:pt x="460626" y="444822"/>
                    <a:pt x="556401" y="481699"/>
                    <a:pt x="457504" y="448733"/>
                  </a:cubicBezTo>
                  <a:cubicBezTo>
                    <a:pt x="364870" y="417855"/>
                    <a:pt x="505181" y="467100"/>
                    <a:pt x="406704" y="423333"/>
                  </a:cubicBezTo>
                  <a:cubicBezTo>
                    <a:pt x="390393" y="416084"/>
                    <a:pt x="355904" y="406400"/>
                    <a:pt x="355904" y="406400"/>
                  </a:cubicBezTo>
                  <a:cubicBezTo>
                    <a:pt x="312999" y="363493"/>
                    <a:pt x="368525" y="413973"/>
                    <a:pt x="313571" y="381000"/>
                  </a:cubicBezTo>
                  <a:cubicBezTo>
                    <a:pt x="255462" y="346134"/>
                    <a:pt x="343191" y="379583"/>
                    <a:pt x="271238" y="355600"/>
                  </a:cubicBezTo>
                  <a:cubicBezTo>
                    <a:pt x="241683" y="326045"/>
                    <a:pt x="261877" y="341190"/>
                    <a:pt x="203504" y="321733"/>
                  </a:cubicBezTo>
                  <a:lnTo>
                    <a:pt x="203504" y="321733"/>
                  </a:lnTo>
                  <a:cubicBezTo>
                    <a:pt x="195037" y="316089"/>
                    <a:pt x="187205" y="309351"/>
                    <a:pt x="178104" y="304800"/>
                  </a:cubicBezTo>
                  <a:cubicBezTo>
                    <a:pt x="170122" y="300809"/>
                    <a:pt x="160506" y="300667"/>
                    <a:pt x="152704" y="296333"/>
                  </a:cubicBezTo>
                  <a:cubicBezTo>
                    <a:pt x="134914" y="286449"/>
                    <a:pt x="101904" y="262466"/>
                    <a:pt x="101904" y="262466"/>
                  </a:cubicBezTo>
                  <a:cubicBezTo>
                    <a:pt x="99082" y="253999"/>
                    <a:pt x="97772" y="244868"/>
                    <a:pt x="93438" y="237066"/>
                  </a:cubicBezTo>
                  <a:cubicBezTo>
                    <a:pt x="83555" y="219276"/>
                    <a:pt x="66007" y="205573"/>
                    <a:pt x="59571" y="186266"/>
                  </a:cubicBezTo>
                  <a:lnTo>
                    <a:pt x="42638" y="135466"/>
                  </a:lnTo>
                  <a:cubicBezTo>
                    <a:pt x="39816" y="126999"/>
                    <a:pt x="35921" y="118817"/>
                    <a:pt x="34171" y="110066"/>
                  </a:cubicBezTo>
                  <a:cubicBezTo>
                    <a:pt x="33281" y="105618"/>
                    <a:pt x="21221" y="41833"/>
                    <a:pt x="17238" y="33866"/>
                  </a:cubicBezTo>
                  <a:cubicBezTo>
                    <a:pt x="-3687" y="-7985"/>
                    <a:pt x="304" y="39712"/>
                    <a:pt x="304" y="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4004733" y="2099733"/>
              <a:ext cx="237067" cy="127000"/>
            </a:xfrm>
            <a:custGeom>
              <a:avLst/>
              <a:gdLst>
                <a:gd name="connsiteX0" fmla="*/ 237067 w 237067"/>
                <a:gd name="connsiteY0" fmla="*/ 127000 h 127000"/>
                <a:gd name="connsiteX1" fmla="*/ 118534 w 237067"/>
                <a:gd name="connsiteY1" fmla="*/ 101600 h 127000"/>
                <a:gd name="connsiteX2" fmla="*/ 93134 w 237067"/>
                <a:gd name="connsiteY2" fmla="*/ 93134 h 127000"/>
                <a:gd name="connsiteX3" fmla="*/ 67734 w 237067"/>
                <a:gd name="connsiteY3" fmla="*/ 84667 h 127000"/>
                <a:gd name="connsiteX4" fmla="*/ 50800 w 237067"/>
                <a:gd name="connsiteY4" fmla="*/ 67734 h 127000"/>
                <a:gd name="connsiteX5" fmla="*/ 42334 w 237067"/>
                <a:gd name="connsiteY5" fmla="*/ 42334 h 127000"/>
                <a:gd name="connsiteX6" fmla="*/ 16934 w 237067"/>
                <a:gd name="connsiteY6" fmla="*/ 33867 h 127000"/>
                <a:gd name="connsiteX7" fmla="*/ 0 w 237067"/>
                <a:gd name="connsiteY7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067" h="127000">
                  <a:moveTo>
                    <a:pt x="237067" y="127000"/>
                  </a:moveTo>
                  <a:cubicBezTo>
                    <a:pt x="151617" y="116319"/>
                    <a:pt x="190924" y="125730"/>
                    <a:pt x="118534" y="101600"/>
                  </a:cubicBezTo>
                  <a:lnTo>
                    <a:pt x="93134" y="93134"/>
                  </a:lnTo>
                  <a:lnTo>
                    <a:pt x="67734" y="84667"/>
                  </a:lnTo>
                  <a:cubicBezTo>
                    <a:pt x="62089" y="79023"/>
                    <a:pt x="54907" y="74579"/>
                    <a:pt x="50800" y="67734"/>
                  </a:cubicBezTo>
                  <a:cubicBezTo>
                    <a:pt x="46208" y="60081"/>
                    <a:pt x="48645" y="48645"/>
                    <a:pt x="42334" y="42334"/>
                  </a:cubicBezTo>
                  <a:cubicBezTo>
                    <a:pt x="36023" y="36023"/>
                    <a:pt x="25401" y="36689"/>
                    <a:pt x="16934" y="33867"/>
                  </a:cubicBezTo>
                  <a:cubicBezTo>
                    <a:pt x="7205" y="4680"/>
                    <a:pt x="14778" y="14778"/>
                    <a:pt x="0" y="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2895600" y="2667000"/>
              <a:ext cx="491067" cy="516467"/>
            </a:xfrm>
            <a:custGeom>
              <a:avLst/>
              <a:gdLst>
                <a:gd name="connsiteX0" fmla="*/ 0 w 491067"/>
                <a:gd name="connsiteY0" fmla="*/ 516467 h 516467"/>
                <a:gd name="connsiteX1" fmla="*/ 8467 w 491067"/>
                <a:gd name="connsiteY1" fmla="*/ 474133 h 516467"/>
                <a:gd name="connsiteX2" fmla="*/ 33867 w 491067"/>
                <a:gd name="connsiteY2" fmla="*/ 465667 h 516467"/>
                <a:gd name="connsiteX3" fmla="*/ 50800 w 491067"/>
                <a:gd name="connsiteY3" fmla="*/ 448733 h 516467"/>
                <a:gd name="connsiteX4" fmla="*/ 101600 w 491067"/>
                <a:gd name="connsiteY4" fmla="*/ 423333 h 516467"/>
                <a:gd name="connsiteX5" fmla="*/ 135467 w 491067"/>
                <a:gd name="connsiteY5" fmla="*/ 381000 h 516467"/>
                <a:gd name="connsiteX6" fmla="*/ 152400 w 491067"/>
                <a:gd name="connsiteY6" fmla="*/ 355600 h 516467"/>
                <a:gd name="connsiteX7" fmla="*/ 177800 w 491067"/>
                <a:gd name="connsiteY7" fmla="*/ 338667 h 516467"/>
                <a:gd name="connsiteX8" fmla="*/ 220133 w 491067"/>
                <a:gd name="connsiteY8" fmla="*/ 313267 h 516467"/>
                <a:gd name="connsiteX9" fmla="*/ 237067 w 491067"/>
                <a:gd name="connsiteY9" fmla="*/ 296333 h 516467"/>
                <a:gd name="connsiteX10" fmla="*/ 254000 w 491067"/>
                <a:gd name="connsiteY10" fmla="*/ 270933 h 516467"/>
                <a:gd name="connsiteX11" fmla="*/ 279400 w 491067"/>
                <a:gd name="connsiteY11" fmla="*/ 262467 h 516467"/>
                <a:gd name="connsiteX12" fmla="*/ 313267 w 491067"/>
                <a:gd name="connsiteY12" fmla="*/ 228600 h 516467"/>
                <a:gd name="connsiteX13" fmla="*/ 338667 w 491067"/>
                <a:gd name="connsiteY13" fmla="*/ 220133 h 516467"/>
                <a:gd name="connsiteX14" fmla="*/ 406400 w 491067"/>
                <a:gd name="connsiteY14" fmla="*/ 169333 h 516467"/>
                <a:gd name="connsiteX15" fmla="*/ 431800 w 491067"/>
                <a:gd name="connsiteY15" fmla="*/ 93133 h 516467"/>
                <a:gd name="connsiteX16" fmla="*/ 440267 w 491067"/>
                <a:gd name="connsiteY16" fmla="*/ 67733 h 516467"/>
                <a:gd name="connsiteX17" fmla="*/ 474133 w 491067"/>
                <a:gd name="connsiteY17" fmla="*/ 16933 h 516467"/>
                <a:gd name="connsiteX18" fmla="*/ 491067 w 491067"/>
                <a:gd name="connsiteY18" fmla="*/ 0 h 51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1067" h="516467">
                  <a:moveTo>
                    <a:pt x="0" y="516467"/>
                  </a:moveTo>
                  <a:cubicBezTo>
                    <a:pt x="2822" y="502356"/>
                    <a:pt x="484" y="486107"/>
                    <a:pt x="8467" y="474133"/>
                  </a:cubicBezTo>
                  <a:cubicBezTo>
                    <a:pt x="13418" y="466707"/>
                    <a:pt x="26214" y="470259"/>
                    <a:pt x="33867" y="465667"/>
                  </a:cubicBezTo>
                  <a:cubicBezTo>
                    <a:pt x="40712" y="461560"/>
                    <a:pt x="44567" y="453720"/>
                    <a:pt x="50800" y="448733"/>
                  </a:cubicBezTo>
                  <a:cubicBezTo>
                    <a:pt x="74245" y="429977"/>
                    <a:pt x="74774" y="432275"/>
                    <a:pt x="101600" y="423333"/>
                  </a:cubicBezTo>
                  <a:cubicBezTo>
                    <a:pt x="153718" y="345155"/>
                    <a:pt x="87210" y="441321"/>
                    <a:pt x="135467" y="381000"/>
                  </a:cubicBezTo>
                  <a:cubicBezTo>
                    <a:pt x="141824" y="373054"/>
                    <a:pt x="145205" y="362795"/>
                    <a:pt x="152400" y="355600"/>
                  </a:cubicBezTo>
                  <a:cubicBezTo>
                    <a:pt x="159595" y="348405"/>
                    <a:pt x="169854" y="345024"/>
                    <a:pt x="177800" y="338667"/>
                  </a:cubicBezTo>
                  <a:cubicBezTo>
                    <a:pt x="211006" y="312101"/>
                    <a:pt x="176021" y="327970"/>
                    <a:pt x="220133" y="313267"/>
                  </a:cubicBezTo>
                  <a:cubicBezTo>
                    <a:pt x="225778" y="307622"/>
                    <a:pt x="232080" y="302567"/>
                    <a:pt x="237067" y="296333"/>
                  </a:cubicBezTo>
                  <a:cubicBezTo>
                    <a:pt x="243424" y="288387"/>
                    <a:pt x="246054" y="277290"/>
                    <a:pt x="254000" y="270933"/>
                  </a:cubicBezTo>
                  <a:cubicBezTo>
                    <a:pt x="260969" y="265358"/>
                    <a:pt x="270933" y="265289"/>
                    <a:pt x="279400" y="262467"/>
                  </a:cubicBezTo>
                  <a:cubicBezTo>
                    <a:pt x="290689" y="251178"/>
                    <a:pt x="298121" y="233649"/>
                    <a:pt x="313267" y="228600"/>
                  </a:cubicBezTo>
                  <a:cubicBezTo>
                    <a:pt x="321734" y="225778"/>
                    <a:pt x="330865" y="224467"/>
                    <a:pt x="338667" y="220133"/>
                  </a:cubicBezTo>
                  <a:cubicBezTo>
                    <a:pt x="381752" y="196197"/>
                    <a:pt x="380708" y="195026"/>
                    <a:pt x="406400" y="169333"/>
                  </a:cubicBezTo>
                  <a:lnTo>
                    <a:pt x="431800" y="93133"/>
                  </a:lnTo>
                  <a:cubicBezTo>
                    <a:pt x="434622" y="84666"/>
                    <a:pt x="435317" y="75159"/>
                    <a:pt x="440267" y="67733"/>
                  </a:cubicBezTo>
                  <a:cubicBezTo>
                    <a:pt x="451556" y="50800"/>
                    <a:pt x="459742" y="31323"/>
                    <a:pt x="474133" y="16933"/>
                  </a:cubicBezTo>
                  <a:lnTo>
                    <a:pt x="491067" y="0"/>
                  </a:ln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2827860" y="2802467"/>
              <a:ext cx="169340" cy="270933"/>
            </a:xfrm>
            <a:custGeom>
              <a:avLst/>
              <a:gdLst>
                <a:gd name="connsiteX0" fmla="*/ 169340 w 169340"/>
                <a:gd name="connsiteY0" fmla="*/ 270933 h 270933"/>
                <a:gd name="connsiteX1" fmla="*/ 152407 w 169340"/>
                <a:gd name="connsiteY1" fmla="*/ 228600 h 270933"/>
                <a:gd name="connsiteX2" fmla="*/ 143940 w 169340"/>
                <a:gd name="connsiteY2" fmla="*/ 194733 h 270933"/>
                <a:gd name="connsiteX3" fmla="*/ 118540 w 169340"/>
                <a:gd name="connsiteY3" fmla="*/ 143933 h 270933"/>
                <a:gd name="connsiteX4" fmla="*/ 93140 w 169340"/>
                <a:gd name="connsiteY4" fmla="*/ 127000 h 270933"/>
                <a:gd name="connsiteX5" fmla="*/ 59273 w 169340"/>
                <a:gd name="connsiteY5" fmla="*/ 93133 h 270933"/>
                <a:gd name="connsiteX6" fmla="*/ 16940 w 169340"/>
                <a:gd name="connsiteY6" fmla="*/ 59266 h 270933"/>
                <a:gd name="connsiteX7" fmla="*/ 7 w 169340"/>
                <a:gd name="connsiteY7" fmla="*/ 0 h 27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40" h="270933">
                  <a:moveTo>
                    <a:pt x="169340" y="270933"/>
                  </a:moveTo>
                  <a:cubicBezTo>
                    <a:pt x="163696" y="256822"/>
                    <a:pt x="157213" y="243018"/>
                    <a:pt x="152407" y="228600"/>
                  </a:cubicBezTo>
                  <a:cubicBezTo>
                    <a:pt x="148727" y="217561"/>
                    <a:pt x="147137" y="205922"/>
                    <a:pt x="143940" y="194733"/>
                  </a:cubicBezTo>
                  <a:cubicBezTo>
                    <a:pt x="138431" y="175453"/>
                    <a:pt x="133382" y="158775"/>
                    <a:pt x="118540" y="143933"/>
                  </a:cubicBezTo>
                  <a:cubicBezTo>
                    <a:pt x="111345" y="136738"/>
                    <a:pt x="100866" y="133622"/>
                    <a:pt x="93140" y="127000"/>
                  </a:cubicBezTo>
                  <a:cubicBezTo>
                    <a:pt x="81018" y="116610"/>
                    <a:pt x="72557" y="101989"/>
                    <a:pt x="59273" y="93133"/>
                  </a:cubicBezTo>
                  <a:cubicBezTo>
                    <a:pt x="27231" y="71772"/>
                    <a:pt x="41068" y="83395"/>
                    <a:pt x="16940" y="59266"/>
                  </a:cubicBezTo>
                  <a:cubicBezTo>
                    <a:pt x="-885" y="5789"/>
                    <a:pt x="7" y="26315"/>
                    <a:pt x="7" y="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2971800" y="2751667"/>
              <a:ext cx="101660" cy="211666"/>
            </a:xfrm>
            <a:custGeom>
              <a:avLst/>
              <a:gdLst>
                <a:gd name="connsiteX0" fmla="*/ 0 w 101660"/>
                <a:gd name="connsiteY0" fmla="*/ 211666 h 211666"/>
                <a:gd name="connsiteX1" fmla="*/ 33867 w 101660"/>
                <a:gd name="connsiteY1" fmla="*/ 143933 h 211666"/>
                <a:gd name="connsiteX2" fmla="*/ 59267 w 101660"/>
                <a:gd name="connsiteY2" fmla="*/ 101600 h 211666"/>
                <a:gd name="connsiteX3" fmla="*/ 76200 w 101660"/>
                <a:gd name="connsiteY3" fmla="*/ 50800 h 211666"/>
                <a:gd name="connsiteX4" fmla="*/ 84667 w 101660"/>
                <a:gd name="connsiteY4" fmla="*/ 25400 h 211666"/>
                <a:gd name="connsiteX5" fmla="*/ 101600 w 101660"/>
                <a:gd name="connsiteY5" fmla="*/ 0 h 2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60" h="211666">
                  <a:moveTo>
                    <a:pt x="0" y="211666"/>
                  </a:moveTo>
                  <a:cubicBezTo>
                    <a:pt x="16924" y="127049"/>
                    <a:pt x="-6792" y="204922"/>
                    <a:pt x="33867" y="143933"/>
                  </a:cubicBezTo>
                  <a:cubicBezTo>
                    <a:pt x="77826" y="77993"/>
                    <a:pt x="6533" y="154331"/>
                    <a:pt x="59267" y="101600"/>
                  </a:cubicBezTo>
                  <a:lnTo>
                    <a:pt x="76200" y="50800"/>
                  </a:lnTo>
                  <a:cubicBezTo>
                    <a:pt x="79022" y="42333"/>
                    <a:pt x="78356" y="31711"/>
                    <a:pt x="84667" y="25400"/>
                  </a:cubicBezTo>
                  <a:cubicBezTo>
                    <a:pt x="103595" y="6470"/>
                    <a:pt x="101600" y="16449"/>
                    <a:pt x="101600" y="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4021045" y="2370667"/>
              <a:ext cx="119157" cy="524933"/>
            </a:xfrm>
            <a:custGeom>
              <a:avLst/>
              <a:gdLst>
                <a:gd name="connsiteX0" fmla="*/ 9088 w 119157"/>
                <a:gd name="connsiteY0" fmla="*/ 524933 h 524933"/>
                <a:gd name="connsiteX1" fmla="*/ 93755 w 119157"/>
                <a:gd name="connsiteY1" fmla="*/ 423333 h 524933"/>
                <a:gd name="connsiteX2" fmla="*/ 110688 w 119157"/>
                <a:gd name="connsiteY2" fmla="*/ 372533 h 524933"/>
                <a:gd name="connsiteX3" fmla="*/ 110688 w 119157"/>
                <a:gd name="connsiteY3" fmla="*/ 237066 h 524933"/>
                <a:gd name="connsiteX4" fmla="*/ 59888 w 119157"/>
                <a:gd name="connsiteY4" fmla="*/ 194733 h 524933"/>
                <a:gd name="connsiteX5" fmla="*/ 26022 w 119157"/>
                <a:gd name="connsiteY5" fmla="*/ 118533 h 524933"/>
                <a:gd name="connsiteX6" fmla="*/ 17555 w 119157"/>
                <a:gd name="connsiteY6" fmla="*/ 93133 h 524933"/>
                <a:gd name="connsiteX7" fmla="*/ 9088 w 119157"/>
                <a:gd name="connsiteY7" fmla="*/ 67733 h 524933"/>
                <a:gd name="connsiteX8" fmla="*/ 622 w 119157"/>
                <a:gd name="connsiteY8" fmla="*/ 33866 h 524933"/>
                <a:gd name="connsiteX9" fmla="*/ 622 w 119157"/>
                <a:gd name="connsiteY9" fmla="*/ 0 h 52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157" h="524933">
                  <a:moveTo>
                    <a:pt x="9088" y="524933"/>
                  </a:moveTo>
                  <a:cubicBezTo>
                    <a:pt x="37310" y="491066"/>
                    <a:pt x="69301" y="460014"/>
                    <a:pt x="93755" y="423333"/>
                  </a:cubicBezTo>
                  <a:cubicBezTo>
                    <a:pt x="103656" y="408482"/>
                    <a:pt x="110688" y="372533"/>
                    <a:pt x="110688" y="372533"/>
                  </a:cubicBezTo>
                  <a:cubicBezTo>
                    <a:pt x="114223" y="337189"/>
                    <a:pt x="127837" y="275652"/>
                    <a:pt x="110688" y="237066"/>
                  </a:cubicBezTo>
                  <a:cubicBezTo>
                    <a:pt x="103826" y="221626"/>
                    <a:pt x="73382" y="203729"/>
                    <a:pt x="59888" y="194733"/>
                  </a:cubicBezTo>
                  <a:cubicBezTo>
                    <a:pt x="33054" y="154481"/>
                    <a:pt x="46174" y="178988"/>
                    <a:pt x="26022" y="118533"/>
                  </a:cubicBezTo>
                  <a:lnTo>
                    <a:pt x="17555" y="93133"/>
                  </a:lnTo>
                  <a:cubicBezTo>
                    <a:pt x="14733" y="84666"/>
                    <a:pt x="11252" y="76391"/>
                    <a:pt x="9088" y="67733"/>
                  </a:cubicBezTo>
                  <a:cubicBezTo>
                    <a:pt x="6266" y="56444"/>
                    <a:pt x="2065" y="45413"/>
                    <a:pt x="622" y="33866"/>
                  </a:cubicBezTo>
                  <a:cubicBezTo>
                    <a:pt x="-778" y="22664"/>
                    <a:pt x="622" y="11289"/>
                    <a:pt x="622" y="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88"/>
            </a:p>
          </p:txBody>
        </p:sp>
      </p:grpSp>
      <p:grpSp>
        <p:nvGrpSpPr>
          <p:cNvPr id="19" name="Grupo 64"/>
          <p:cNvGrpSpPr/>
          <p:nvPr/>
        </p:nvGrpSpPr>
        <p:grpSpPr>
          <a:xfrm>
            <a:off x="3899416" y="2623075"/>
            <a:ext cx="1247457" cy="622625"/>
            <a:chOff x="4621528" y="2473830"/>
            <a:chExt cx="1478467" cy="737926"/>
          </a:xfrm>
        </p:grpSpPr>
        <p:cxnSp>
          <p:nvCxnSpPr>
            <p:cNvPr id="21" name="Conector de seta reta 20"/>
            <p:cNvCxnSpPr/>
            <p:nvPr/>
          </p:nvCxnSpPr>
          <p:spPr>
            <a:xfrm flipH="1" flipV="1">
              <a:off x="5123692" y="2473830"/>
              <a:ext cx="134373" cy="4217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/>
            <p:cNvSpPr txBox="1"/>
            <p:nvPr/>
          </p:nvSpPr>
          <p:spPr>
            <a:xfrm>
              <a:off x="4621528" y="2794471"/>
              <a:ext cx="1478467" cy="41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88" dirty="0"/>
                <a:t>Uso da terra</a:t>
              </a:r>
            </a:p>
          </p:txBody>
        </p:sp>
      </p:grpSp>
      <p:grpSp>
        <p:nvGrpSpPr>
          <p:cNvPr id="20" name="Grupo 66"/>
          <p:cNvGrpSpPr/>
          <p:nvPr/>
        </p:nvGrpSpPr>
        <p:grpSpPr>
          <a:xfrm>
            <a:off x="771846" y="3162160"/>
            <a:ext cx="935504" cy="980363"/>
            <a:chOff x="914780" y="3112746"/>
            <a:chExt cx="1108745" cy="1161912"/>
          </a:xfrm>
        </p:grpSpPr>
        <p:sp>
          <p:nvSpPr>
            <p:cNvPr id="24" name="CaixaDeTexto 23"/>
            <p:cNvSpPr txBox="1"/>
            <p:nvPr/>
          </p:nvSpPr>
          <p:spPr>
            <a:xfrm>
              <a:off x="914780" y="3857373"/>
              <a:ext cx="862914" cy="41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88" dirty="0"/>
                <a:t>relevo</a:t>
              </a:r>
            </a:p>
          </p:txBody>
        </p:sp>
        <p:cxnSp>
          <p:nvCxnSpPr>
            <p:cNvPr id="25" name="Conector de seta reta 24"/>
            <p:cNvCxnSpPr/>
            <p:nvPr/>
          </p:nvCxnSpPr>
          <p:spPr>
            <a:xfrm flipV="1">
              <a:off x="1469496" y="3112746"/>
              <a:ext cx="554029" cy="8504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o 67"/>
          <p:cNvGrpSpPr/>
          <p:nvPr/>
        </p:nvGrpSpPr>
        <p:grpSpPr>
          <a:xfrm>
            <a:off x="321417" y="3226707"/>
            <a:ext cx="1040670" cy="611834"/>
            <a:chOff x="380938" y="3189248"/>
            <a:chExt cx="1233387" cy="725137"/>
          </a:xfrm>
        </p:grpSpPr>
        <p:sp>
          <p:nvSpPr>
            <p:cNvPr id="23" name="CaixaDeTexto 22"/>
            <p:cNvSpPr txBox="1"/>
            <p:nvPr/>
          </p:nvSpPr>
          <p:spPr>
            <a:xfrm>
              <a:off x="380938" y="3189248"/>
              <a:ext cx="1233387" cy="72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88" dirty="0"/>
                <a:t>Rede</a:t>
              </a:r>
            </a:p>
            <a:p>
              <a:r>
                <a:rPr lang="pt-BR" sz="1688" dirty="0"/>
                <a:t>drenagem</a:t>
              </a:r>
            </a:p>
          </p:txBody>
        </p:sp>
        <p:cxnSp>
          <p:nvCxnSpPr>
            <p:cNvPr id="27" name="Conector de seta reta 26"/>
            <p:cNvCxnSpPr/>
            <p:nvPr/>
          </p:nvCxnSpPr>
          <p:spPr>
            <a:xfrm flipV="1">
              <a:off x="819521" y="3200702"/>
              <a:ext cx="162610" cy="1006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aixaDeTexto 29"/>
          <p:cNvSpPr txBox="1"/>
          <p:nvPr/>
        </p:nvSpPr>
        <p:spPr>
          <a:xfrm>
            <a:off x="145328" y="950332"/>
            <a:ext cx="3343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>
                <a:cs typeface="Times New Roman" panose="02020603050405020304" pitchFamily="18" charset="0"/>
              </a:rPr>
              <a:t>Cerebro</a:t>
            </a:r>
            <a:r>
              <a:rPr lang="pt-BR" sz="1350" dirty="0">
                <a:cs typeface="Times New Roman" panose="02020603050405020304" pitchFamily="18" charset="0"/>
              </a:rPr>
              <a:t> (processador), junta informações (banco de dados), </a:t>
            </a:r>
          </a:p>
          <a:p>
            <a:r>
              <a:rPr lang="pt-BR" sz="1350" dirty="0">
                <a:cs typeface="Times New Roman" panose="02020603050405020304" pitchFamily="18" charset="0"/>
              </a:rPr>
              <a:t>contextualiza (SIG) e gera um padrão</a:t>
            </a:r>
          </a:p>
          <a:p>
            <a:r>
              <a:rPr lang="pt-BR" sz="1350" dirty="0">
                <a:cs typeface="Times New Roman" panose="02020603050405020304" pitchFamily="18" charset="0"/>
              </a:rPr>
              <a:t>E infere os padrões a toda a </a:t>
            </a:r>
            <a:r>
              <a:rPr lang="pt-BR" sz="1350" dirty="0" err="1">
                <a:cs typeface="Times New Roman" panose="02020603050405020304" pitchFamily="18" charset="0"/>
              </a:rPr>
              <a:t>area</a:t>
            </a:r>
            <a:endParaRPr lang="pt-BR" sz="1350" dirty="0">
              <a:cs typeface="Times New Roman" panose="02020603050405020304" pitchFamily="18" charset="0"/>
            </a:endParaRPr>
          </a:p>
        </p:txBody>
      </p:sp>
      <p:grpSp>
        <p:nvGrpSpPr>
          <p:cNvPr id="28" name="Grupo 63"/>
          <p:cNvGrpSpPr/>
          <p:nvPr/>
        </p:nvGrpSpPr>
        <p:grpSpPr>
          <a:xfrm>
            <a:off x="2417899" y="2559805"/>
            <a:ext cx="1669047" cy="1195538"/>
            <a:chOff x="2865657" y="2398844"/>
            <a:chExt cx="1978130" cy="1416934"/>
          </a:xfrm>
        </p:grpSpPr>
        <p:sp>
          <p:nvSpPr>
            <p:cNvPr id="31" name="CaixaDeTexto 30"/>
            <p:cNvSpPr txBox="1"/>
            <p:nvPr/>
          </p:nvSpPr>
          <p:spPr>
            <a:xfrm>
              <a:off x="2865657" y="3490979"/>
              <a:ext cx="1978130" cy="324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81" dirty="0"/>
                <a:t>Distancia de </a:t>
              </a:r>
              <a:r>
                <a:rPr lang="pt-BR" sz="1181" dirty="0" err="1"/>
                <a:t>interfluvios</a:t>
              </a:r>
              <a:endParaRPr lang="pt-BR" sz="1181" dirty="0"/>
            </a:p>
          </p:txBody>
        </p:sp>
        <p:cxnSp>
          <p:nvCxnSpPr>
            <p:cNvPr id="33" name="Conector de seta reta 32"/>
            <p:cNvCxnSpPr/>
            <p:nvPr/>
          </p:nvCxnSpPr>
          <p:spPr>
            <a:xfrm flipV="1">
              <a:off x="3310237" y="2607244"/>
              <a:ext cx="216911" cy="9121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/>
            <p:cNvCxnSpPr/>
            <p:nvPr/>
          </p:nvCxnSpPr>
          <p:spPr>
            <a:xfrm flipV="1">
              <a:off x="3323023" y="2398844"/>
              <a:ext cx="25704" cy="11492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Imagem 3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361" l="0" r="962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4044" y="2028151"/>
            <a:ext cx="283442" cy="326226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79" b="98361" l="1887" r="962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673" y="2177129"/>
            <a:ext cx="283442" cy="326226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" b="100000" l="0" r="977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620" y="2467817"/>
            <a:ext cx="171183" cy="255813"/>
          </a:xfrm>
          <a:prstGeom prst="rect">
            <a:avLst/>
          </a:prstGeom>
        </p:spPr>
      </p:pic>
      <p:sp>
        <p:nvSpPr>
          <p:cNvPr id="46" name="Forma livre 45"/>
          <p:cNvSpPr/>
          <p:nvPr/>
        </p:nvSpPr>
        <p:spPr>
          <a:xfrm>
            <a:off x="764381" y="2286000"/>
            <a:ext cx="1700213" cy="757238"/>
          </a:xfrm>
          <a:custGeom>
            <a:avLst/>
            <a:gdLst>
              <a:gd name="connsiteX0" fmla="*/ 0 w 2015067"/>
              <a:gd name="connsiteY0" fmla="*/ 279400 h 897467"/>
              <a:gd name="connsiteX1" fmla="*/ 42334 w 2015067"/>
              <a:gd name="connsiteY1" fmla="*/ 287867 h 897467"/>
              <a:gd name="connsiteX2" fmla="*/ 59267 w 2015067"/>
              <a:gd name="connsiteY2" fmla="*/ 313267 h 897467"/>
              <a:gd name="connsiteX3" fmla="*/ 127000 w 2015067"/>
              <a:gd name="connsiteY3" fmla="*/ 330200 h 897467"/>
              <a:gd name="connsiteX4" fmla="*/ 228600 w 2015067"/>
              <a:gd name="connsiteY4" fmla="*/ 364067 h 897467"/>
              <a:gd name="connsiteX5" fmla="*/ 279400 w 2015067"/>
              <a:gd name="connsiteY5" fmla="*/ 381000 h 897467"/>
              <a:gd name="connsiteX6" fmla="*/ 321734 w 2015067"/>
              <a:gd name="connsiteY6" fmla="*/ 389467 h 897467"/>
              <a:gd name="connsiteX7" fmla="*/ 474134 w 2015067"/>
              <a:gd name="connsiteY7" fmla="*/ 381000 h 897467"/>
              <a:gd name="connsiteX8" fmla="*/ 550334 w 2015067"/>
              <a:gd name="connsiteY8" fmla="*/ 355600 h 897467"/>
              <a:gd name="connsiteX9" fmla="*/ 575734 w 2015067"/>
              <a:gd name="connsiteY9" fmla="*/ 347134 h 897467"/>
              <a:gd name="connsiteX10" fmla="*/ 592667 w 2015067"/>
              <a:gd name="connsiteY10" fmla="*/ 330200 h 897467"/>
              <a:gd name="connsiteX11" fmla="*/ 668867 w 2015067"/>
              <a:gd name="connsiteY11" fmla="*/ 313267 h 897467"/>
              <a:gd name="connsiteX12" fmla="*/ 728134 w 2015067"/>
              <a:gd name="connsiteY12" fmla="*/ 296334 h 897467"/>
              <a:gd name="connsiteX13" fmla="*/ 795867 w 2015067"/>
              <a:gd name="connsiteY13" fmla="*/ 262467 h 897467"/>
              <a:gd name="connsiteX14" fmla="*/ 846667 w 2015067"/>
              <a:gd name="connsiteY14" fmla="*/ 245534 h 897467"/>
              <a:gd name="connsiteX15" fmla="*/ 880534 w 2015067"/>
              <a:gd name="connsiteY15" fmla="*/ 237067 h 897467"/>
              <a:gd name="connsiteX16" fmla="*/ 1032934 w 2015067"/>
              <a:gd name="connsiteY16" fmla="*/ 245534 h 897467"/>
              <a:gd name="connsiteX17" fmla="*/ 1041400 w 2015067"/>
              <a:gd name="connsiteY17" fmla="*/ 321734 h 897467"/>
              <a:gd name="connsiteX18" fmla="*/ 990600 w 2015067"/>
              <a:gd name="connsiteY18" fmla="*/ 347134 h 897467"/>
              <a:gd name="connsiteX19" fmla="*/ 965200 w 2015067"/>
              <a:gd name="connsiteY19" fmla="*/ 364067 h 897467"/>
              <a:gd name="connsiteX20" fmla="*/ 914400 w 2015067"/>
              <a:gd name="connsiteY20" fmla="*/ 381000 h 897467"/>
              <a:gd name="connsiteX21" fmla="*/ 889000 w 2015067"/>
              <a:gd name="connsiteY21" fmla="*/ 389467 h 897467"/>
              <a:gd name="connsiteX22" fmla="*/ 838200 w 2015067"/>
              <a:gd name="connsiteY22" fmla="*/ 414867 h 897467"/>
              <a:gd name="connsiteX23" fmla="*/ 795867 w 2015067"/>
              <a:gd name="connsiteY23" fmla="*/ 448734 h 897467"/>
              <a:gd name="connsiteX24" fmla="*/ 770467 w 2015067"/>
              <a:gd name="connsiteY24" fmla="*/ 465667 h 897467"/>
              <a:gd name="connsiteX25" fmla="*/ 728134 w 2015067"/>
              <a:gd name="connsiteY25" fmla="*/ 499534 h 897467"/>
              <a:gd name="connsiteX26" fmla="*/ 711200 w 2015067"/>
              <a:gd name="connsiteY26" fmla="*/ 524934 h 897467"/>
              <a:gd name="connsiteX27" fmla="*/ 660400 w 2015067"/>
              <a:gd name="connsiteY27" fmla="*/ 541867 h 897467"/>
              <a:gd name="connsiteX28" fmla="*/ 499534 w 2015067"/>
              <a:gd name="connsiteY28" fmla="*/ 558800 h 897467"/>
              <a:gd name="connsiteX29" fmla="*/ 431800 w 2015067"/>
              <a:gd name="connsiteY29" fmla="*/ 567267 h 897467"/>
              <a:gd name="connsiteX30" fmla="*/ 304800 w 2015067"/>
              <a:gd name="connsiteY30" fmla="*/ 609600 h 897467"/>
              <a:gd name="connsiteX31" fmla="*/ 279400 w 2015067"/>
              <a:gd name="connsiteY31" fmla="*/ 618067 h 897467"/>
              <a:gd name="connsiteX32" fmla="*/ 254000 w 2015067"/>
              <a:gd name="connsiteY32" fmla="*/ 626534 h 897467"/>
              <a:gd name="connsiteX33" fmla="*/ 203200 w 2015067"/>
              <a:gd name="connsiteY33" fmla="*/ 668867 h 897467"/>
              <a:gd name="connsiteX34" fmla="*/ 160867 w 2015067"/>
              <a:gd name="connsiteY34" fmla="*/ 702734 h 897467"/>
              <a:gd name="connsiteX35" fmla="*/ 143934 w 2015067"/>
              <a:gd name="connsiteY35" fmla="*/ 753534 h 897467"/>
              <a:gd name="connsiteX36" fmla="*/ 135467 w 2015067"/>
              <a:gd name="connsiteY36" fmla="*/ 778934 h 897467"/>
              <a:gd name="connsiteX37" fmla="*/ 160867 w 2015067"/>
              <a:gd name="connsiteY37" fmla="*/ 829734 h 897467"/>
              <a:gd name="connsiteX38" fmla="*/ 186267 w 2015067"/>
              <a:gd name="connsiteY38" fmla="*/ 846667 h 897467"/>
              <a:gd name="connsiteX39" fmla="*/ 211667 w 2015067"/>
              <a:gd name="connsiteY39" fmla="*/ 855134 h 897467"/>
              <a:gd name="connsiteX40" fmla="*/ 237067 w 2015067"/>
              <a:gd name="connsiteY40" fmla="*/ 872067 h 897467"/>
              <a:gd name="connsiteX41" fmla="*/ 321734 w 2015067"/>
              <a:gd name="connsiteY41" fmla="*/ 897467 h 897467"/>
              <a:gd name="connsiteX42" fmla="*/ 491067 w 2015067"/>
              <a:gd name="connsiteY42" fmla="*/ 880534 h 897467"/>
              <a:gd name="connsiteX43" fmla="*/ 541867 w 2015067"/>
              <a:gd name="connsiteY43" fmla="*/ 863600 h 897467"/>
              <a:gd name="connsiteX44" fmla="*/ 567267 w 2015067"/>
              <a:gd name="connsiteY44" fmla="*/ 855134 h 897467"/>
              <a:gd name="connsiteX45" fmla="*/ 609600 w 2015067"/>
              <a:gd name="connsiteY45" fmla="*/ 821267 h 897467"/>
              <a:gd name="connsiteX46" fmla="*/ 668867 w 2015067"/>
              <a:gd name="connsiteY46" fmla="*/ 778934 h 897467"/>
              <a:gd name="connsiteX47" fmla="*/ 736600 w 2015067"/>
              <a:gd name="connsiteY47" fmla="*/ 694267 h 897467"/>
              <a:gd name="connsiteX48" fmla="*/ 770467 w 2015067"/>
              <a:gd name="connsiteY48" fmla="*/ 651934 h 897467"/>
              <a:gd name="connsiteX49" fmla="*/ 778934 w 2015067"/>
              <a:gd name="connsiteY49" fmla="*/ 626534 h 897467"/>
              <a:gd name="connsiteX50" fmla="*/ 956734 w 2015067"/>
              <a:gd name="connsiteY50" fmla="*/ 601134 h 897467"/>
              <a:gd name="connsiteX51" fmla="*/ 973667 w 2015067"/>
              <a:gd name="connsiteY51" fmla="*/ 584200 h 897467"/>
              <a:gd name="connsiteX52" fmla="*/ 1024467 w 2015067"/>
              <a:gd name="connsiteY52" fmla="*/ 567267 h 897467"/>
              <a:gd name="connsiteX53" fmla="*/ 1041400 w 2015067"/>
              <a:gd name="connsiteY53" fmla="*/ 541867 h 897467"/>
              <a:gd name="connsiteX54" fmla="*/ 1100667 w 2015067"/>
              <a:gd name="connsiteY54" fmla="*/ 491067 h 897467"/>
              <a:gd name="connsiteX55" fmla="*/ 1126067 w 2015067"/>
              <a:gd name="connsiteY55" fmla="*/ 482600 h 897467"/>
              <a:gd name="connsiteX56" fmla="*/ 1236134 w 2015067"/>
              <a:gd name="connsiteY56" fmla="*/ 474134 h 897467"/>
              <a:gd name="connsiteX57" fmla="*/ 1286934 w 2015067"/>
              <a:gd name="connsiteY57" fmla="*/ 465667 h 897467"/>
              <a:gd name="connsiteX58" fmla="*/ 1312334 w 2015067"/>
              <a:gd name="connsiteY58" fmla="*/ 448734 h 897467"/>
              <a:gd name="connsiteX59" fmla="*/ 1346200 w 2015067"/>
              <a:gd name="connsiteY59" fmla="*/ 406400 h 897467"/>
              <a:gd name="connsiteX60" fmla="*/ 1363134 w 2015067"/>
              <a:gd name="connsiteY60" fmla="*/ 355600 h 897467"/>
              <a:gd name="connsiteX61" fmla="*/ 1388534 w 2015067"/>
              <a:gd name="connsiteY61" fmla="*/ 313267 h 897467"/>
              <a:gd name="connsiteX62" fmla="*/ 1634067 w 2015067"/>
              <a:gd name="connsiteY62" fmla="*/ 287867 h 897467"/>
              <a:gd name="connsiteX63" fmla="*/ 1667934 w 2015067"/>
              <a:gd name="connsiteY63" fmla="*/ 279400 h 897467"/>
              <a:gd name="connsiteX64" fmla="*/ 1718734 w 2015067"/>
              <a:gd name="connsiteY64" fmla="*/ 262467 h 897467"/>
              <a:gd name="connsiteX65" fmla="*/ 1744134 w 2015067"/>
              <a:gd name="connsiteY65" fmla="*/ 237067 h 897467"/>
              <a:gd name="connsiteX66" fmla="*/ 1803400 w 2015067"/>
              <a:gd name="connsiteY66" fmla="*/ 177800 h 897467"/>
              <a:gd name="connsiteX67" fmla="*/ 1837267 w 2015067"/>
              <a:gd name="connsiteY67" fmla="*/ 101600 h 897467"/>
              <a:gd name="connsiteX68" fmla="*/ 1862667 w 2015067"/>
              <a:gd name="connsiteY68" fmla="*/ 76200 h 897467"/>
              <a:gd name="connsiteX69" fmla="*/ 1905000 w 2015067"/>
              <a:gd name="connsiteY69" fmla="*/ 42334 h 897467"/>
              <a:gd name="connsiteX70" fmla="*/ 1972734 w 2015067"/>
              <a:gd name="connsiteY70" fmla="*/ 8467 h 897467"/>
              <a:gd name="connsiteX71" fmla="*/ 2015067 w 2015067"/>
              <a:gd name="connsiteY71" fmla="*/ 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015067" h="897467">
                <a:moveTo>
                  <a:pt x="0" y="279400"/>
                </a:moveTo>
                <a:cubicBezTo>
                  <a:pt x="14111" y="282222"/>
                  <a:pt x="29839" y="280727"/>
                  <a:pt x="42334" y="287867"/>
                </a:cubicBezTo>
                <a:cubicBezTo>
                  <a:pt x="51169" y="292916"/>
                  <a:pt x="50166" y="308716"/>
                  <a:pt x="59267" y="313267"/>
                </a:cubicBezTo>
                <a:cubicBezTo>
                  <a:pt x="80083" y="323675"/>
                  <a:pt x="104922" y="322840"/>
                  <a:pt x="127000" y="330200"/>
                </a:cubicBezTo>
                <a:lnTo>
                  <a:pt x="228600" y="364067"/>
                </a:lnTo>
                <a:lnTo>
                  <a:pt x="279400" y="381000"/>
                </a:lnTo>
                <a:lnTo>
                  <a:pt x="321734" y="389467"/>
                </a:lnTo>
                <a:cubicBezTo>
                  <a:pt x="372534" y="386645"/>
                  <a:pt x="423649" y="387311"/>
                  <a:pt x="474134" y="381000"/>
                </a:cubicBezTo>
                <a:cubicBezTo>
                  <a:pt x="474142" y="380999"/>
                  <a:pt x="537630" y="359834"/>
                  <a:pt x="550334" y="355600"/>
                </a:cubicBezTo>
                <a:lnTo>
                  <a:pt x="575734" y="347134"/>
                </a:lnTo>
                <a:cubicBezTo>
                  <a:pt x="581378" y="341489"/>
                  <a:pt x="585822" y="334307"/>
                  <a:pt x="592667" y="330200"/>
                </a:cubicBezTo>
                <a:cubicBezTo>
                  <a:pt x="609141" y="320315"/>
                  <a:pt x="657760" y="315488"/>
                  <a:pt x="668867" y="313267"/>
                </a:cubicBezTo>
                <a:cubicBezTo>
                  <a:pt x="695441" y="307952"/>
                  <a:pt x="703928" y="304402"/>
                  <a:pt x="728134" y="296334"/>
                </a:cubicBezTo>
                <a:cubicBezTo>
                  <a:pt x="757688" y="266778"/>
                  <a:pt x="737494" y="281925"/>
                  <a:pt x="795867" y="262467"/>
                </a:cubicBezTo>
                <a:lnTo>
                  <a:pt x="846667" y="245534"/>
                </a:lnTo>
                <a:lnTo>
                  <a:pt x="880534" y="237067"/>
                </a:lnTo>
                <a:cubicBezTo>
                  <a:pt x="931334" y="239889"/>
                  <a:pt x="983044" y="235556"/>
                  <a:pt x="1032934" y="245534"/>
                </a:cubicBezTo>
                <a:cubicBezTo>
                  <a:pt x="1064095" y="251766"/>
                  <a:pt x="1043601" y="317332"/>
                  <a:pt x="1041400" y="321734"/>
                </a:cubicBezTo>
                <a:cubicBezTo>
                  <a:pt x="1033312" y="337909"/>
                  <a:pt x="1003956" y="340456"/>
                  <a:pt x="990600" y="347134"/>
                </a:cubicBezTo>
                <a:cubicBezTo>
                  <a:pt x="981499" y="351685"/>
                  <a:pt x="974499" y="359934"/>
                  <a:pt x="965200" y="364067"/>
                </a:cubicBezTo>
                <a:cubicBezTo>
                  <a:pt x="948889" y="371316"/>
                  <a:pt x="931333" y="375356"/>
                  <a:pt x="914400" y="381000"/>
                </a:cubicBezTo>
                <a:cubicBezTo>
                  <a:pt x="905933" y="383822"/>
                  <a:pt x="896426" y="384517"/>
                  <a:pt x="889000" y="389467"/>
                </a:cubicBezTo>
                <a:cubicBezTo>
                  <a:pt x="816208" y="437994"/>
                  <a:pt x="908307" y="379814"/>
                  <a:pt x="838200" y="414867"/>
                </a:cubicBezTo>
                <a:cubicBezTo>
                  <a:pt x="803449" y="432243"/>
                  <a:pt x="822120" y="427731"/>
                  <a:pt x="795867" y="448734"/>
                </a:cubicBezTo>
                <a:cubicBezTo>
                  <a:pt x="787921" y="455091"/>
                  <a:pt x="778934" y="460023"/>
                  <a:pt x="770467" y="465667"/>
                </a:cubicBezTo>
                <a:cubicBezTo>
                  <a:pt x="721941" y="538457"/>
                  <a:pt x="786554" y="452798"/>
                  <a:pt x="728134" y="499534"/>
                </a:cubicBezTo>
                <a:cubicBezTo>
                  <a:pt x="720188" y="505891"/>
                  <a:pt x="719829" y="519541"/>
                  <a:pt x="711200" y="524934"/>
                </a:cubicBezTo>
                <a:cubicBezTo>
                  <a:pt x="696064" y="534394"/>
                  <a:pt x="677716" y="537538"/>
                  <a:pt x="660400" y="541867"/>
                </a:cubicBezTo>
                <a:cubicBezTo>
                  <a:pt x="580643" y="561808"/>
                  <a:pt x="655395" y="545247"/>
                  <a:pt x="499534" y="558800"/>
                </a:cubicBezTo>
                <a:cubicBezTo>
                  <a:pt x="476866" y="560771"/>
                  <a:pt x="454378" y="564445"/>
                  <a:pt x="431800" y="567267"/>
                </a:cubicBezTo>
                <a:lnTo>
                  <a:pt x="304800" y="609600"/>
                </a:lnTo>
                <a:lnTo>
                  <a:pt x="279400" y="618067"/>
                </a:lnTo>
                <a:cubicBezTo>
                  <a:pt x="270933" y="620889"/>
                  <a:pt x="261426" y="621584"/>
                  <a:pt x="254000" y="626534"/>
                </a:cubicBezTo>
                <a:cubicBezTo>
                  <a:pt x="190937" y="668575"/>
                  <a:pt x="268390" y="614542"/>
                  <a:pt x="203200" y="668867"/>
                </a:cubicBezTo>
                <a:cubicBezTo>
                  <a:pt x="139128" y="722260"/>
                  <a:pt x="210122" y="653476"/>
                  <a:pt x="160867" y="702734"/>
                </a:cubicBezTo>
                <a:lnTo>
                  <a:pt x="143934" y="753534"/>
                </a:lnTo>
                <a:lnTo>
                  <a:pt x="135467" y="778934"/>
                </a:lnTo>
                <a:cubicBezTo>
                  <a:pt x="142353" y="799591"/>
                  <a:pt x="144455" y="813322"/>
                  <a:pt x="160867" y="829734"/>
                </a:cubicBezTo>
                <a:cubicBezTo>
                  <a:pt x="168062" y="836929"/>
                  <a:pt x="177166" y="842116"/>
                  <a:pt x="186267" y="846667"/>
                </a:cubicBezTo>
                <a:cubicBezTo>
                  <a:pt x="194249" y="850658"/>
                  <a:pt x="203685" y="851143"/>
                  <a:pt x="211667" y="855134"/>
                </a:cubicBezTo>
                <a:cubicBezTo>
                  <a:pt x="220768" y="859685"/>
                  <a:pt x="227768" y="867934"/>
                  <a:pt x="237067" y="872067"/>
                </a:cubicBezTo>
                <a:cubicBezTo>
                  <a:pt x="263567" y="883845"/>
                  <a:pt x="293589" y="890431"/>
                  <a:pt x="321734" y="897467"/>
                </a:cubicBezTo>
                <a:cubicBezTo>
                  <a:pt x="405136" y="892254"/>
                  <a:pt x="429685" y="898949"/>
                  <a:pt x="491067" y="880534"/>
                </a:cubicBezTo>
                <a:cubicBezTo>
                  <a:pt x="508164" y="875405"/>
                  <a:pt x="524934" y="869244"/>
                  <a:pt x="541867" y="863600"/>
                </a:cubicBezTo>
                <a:lnTo>
                  <a:pt x="567267" y="855134"/>
                </a:lnTo>
                <a:cubicBezTo>
                  <a:pt x="624896" y="797501"/>
                  <a:pt x="534853" y="885336"/>
                  <a:pt x="609600" y="821267"/>
                </a:cubicBezTo>
                <a:cubicBezTo>
                  <a:pt x="660735" y="777437"/>
                  <a:pt x="622196" y="794490"/>
                  <a:pt x="668867" y="778934"/>
                </a:cubicBezTo>
                <a:cubicBezTo>
                  <a:pt x="691990" y="755811"/>
                  <a:pt x="725918" y="726311"/>
                  <a:pt x="736600" y="694267"/>
                </a:cubicBezTo>
                <a:cubicBezTo>
                  <a:pt x="748285" y="659214"/>
                  <a:pt x="737641" y="673817"/>
                  <a:pt x="770467" y="651934"/>
                </a:cubicBezTo>
                <a:cubicBezTo>
                  <a:pt x="773289" y="643467"/>
                  <a:pt x="771672" y="631721"/>
                  <a:pt x="778934" y="626534"/>
                </a:cubicBezTo>
                <a:cubicBezTo>
                  <a:pt x="816427" y="599753"/>
                  <a:pt x="939227" y="602301"/>
                  <a:pt x="956734" y="601134"/>
                </a:cubicBezTo>
                <a:cubicBezTo>
                  <a:pt x="962378" y="595489"/>
                  <a:pt x="966527" y="587770"/>
                  <a:pt x="973667" y="584200"/>
                </a:cubicBezTo>
                <a:cubicBezTo>
                  <a:pt x="989632" y="576217"/>
                  <a:pt x="1024467" y="567267"/>
                  <a:pt x="1024467" y="567267"/>
                </a:cubicBezTo>
                <a:cubicBezTo>
                  <a:pt x="1030111" y="558800"/>
                  <a:pt x="1034778" y="549593"/>
                  <a:pt x="1041400" y="541867"/>
                </a:cubicBezTo>
                <a:cubicBezTo>
                  <a:pt x="1057024" y="523638"/>
                  <a:pt x="1078196" y="502302"/>
                  <a:pt x="1100667" y="491067"/>
                </a:cubicBezTo>
                <a:cubicBezTo>
                  <a:pt x="1108649" y="487076"/>
                  <a:pt x="1117211" y="483707"/>
                  <a:pt x="1126067" y="482600"/>
                </a:cubicBezTo>
                <a:cubicBezTo>
                  <a:pt x="1162580" y="478036"/>
                  <a:pt x="1199445" y="476956"/>
                  <a:pt x="1236134" y="474134"/>
                </a:cubicBezTo>
                <a:cubicBezTo>
                  <a:pt x="1253067" y="471312"/>
                  <a:pt x="1270648" y="471096"/>
                  <a:pt x="1286934" y="465667"/>
                </a:cubicBezTo>
                <a:cubicBezTo>
                  <a:pt x="1296587" y="462449"/>
                  <a:pt x="1304388" y="455091"/>
                  <a:pt x="1312334" y="448734"/>
                </a:cubicBezTo>
                <a:cubicBezTo>
                  <a:pt x="1324466" y="439028"/>
                  <a:pt x="1340131" y="420056"/>
                  <a:pt x="1346200" y="406400"/>
                </a:cubicBezTo>
                <a:cubicBezTo>
                  <a:pt x="1353449" y="390089"/>
                  <a:pt x="1357490" y="372533"/>
                  <a:pt x="1363134" y="355600"/>
                </a:cubicBezTo>
                <a:cubicBezTo>
                  <a:pt x="1368928" y="338218"/>
                  <a:pt x="1369937" y="322565"/>
                  <a:pt x="1388534" y="313267"/>
                </a:cubicBezTo>
                <a:cubicBezTo>
                  <a:pt x="1459924" y="277573"/>
                  <a:pt x="1570920" y="290613"/>
                  <a:pt x="1634067" y="287867"/>
                </a:cubicBezTo>
                <a:cubicBezTo>
                  <a:pt x="1645356" y="285045"/>
                  <a:pt x="1656788" y="282744"/>
                  <a:pt x="1667934" y="279400"/>
                </a:cubicBezTo>
                <a:cubicBezTo>
                  <a:pt x="1685031" y="274271"/>
                  <a:pt x="1718734" y="262467"/>
                  <a:pt x="1718734" y="262467"/>
                </a:cubicBezTo>
                <a:cubicBezTo>
                  <a:pt x="1727201" y="254000"/>
                  <a:pt x="1734171" y="243709"/>
                  <a:pt x="1744134" y="237067"/>
                </a:cubicBezTo>
                <a:cubicBezTo>
                  <a:pt x="1784285" y="210299"/>
                  <a:pt x="1774972" y="263082"/>
                  <a:pt x="1803400" y="177800"/>
                </a:cubicBezTo>
                <a:cubicBezTo>
                  <a:pt x="1815706" y="140884"/>
                  <a:pt x="1814906" y="128433"/>
                  <a:pt x="1837267" y="101600"/>
                </a:cubicBezTo>
                <a:cubicBezTo>
                  <a:pt x="1844932" y="92402"/>
                  <a:pt x="1855002" y="85398"/>
                  <a:pt x="1862667" y="76200"/>
                </a:cubicBezTo>
                <a:cubicBezTo>
                  <a:pt x="1892126" y="40849"/>
                  <a:pt x="1863303" y="56232"/>
                  <a:pt x="1905000" y="42334"/>
                </a:cubicBezTo>
                <a:cubicBezTo>
                  <a:pt x="1930205" y="17129"/>
                  <a:pt x="1924089" y="18197"/>
                  <a:pt x="1972734" y="8467"/>
                </a:cubicBezTo>
                <a:lnTo>
                  <a:pt x="201506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88"/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1237" y="2700398"/>
            <a:ext cx="283442" cy="326226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92476" y="2400981"/>
            <a:ext cx="171183" cy="255813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257162" y="4315242"/>
            <a:ext cx="3343523" cy="81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81" dirty="0">
                <a:cs typeface="Times New Roman" panose="02020603050405020304" pitchFamily="18" charset="0"/>
              </a:rPr>
              <a:t>Jenny (1941)</a:t>
            </a:r>
          </a:p>
          <a:p>
            <a:r>
              <a:rPr lang="pt-BR" sz="1181" dirty="0">
                <a:cs typeface="Times New Roman" panose="02020603050405020304" pitchFamily="18" charset="0"/>
              </a:rPr>
              <a:t>descreveu a formação do solo</a:t>
            </a:r>
          </a:p>
          <a:p>
            <a:r>
              <a:rPr lang="pt-BR" sz="1181" dirty="0">
                <a:cs typeface="Times New Roman" panose="02020603050405020304" pitchFamily="18" charset="0"/>
              </a:rPr>
              <a:t>Solos = (material de origem, organismos, relevo, tempo, clima)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77067" y="581843"/>
            <a:ext cx="947006" cy="967101"/>
          </a:xfrm>
          <a:prstGeom prst="rect">
            <a:avLst/>
          </a:prstGeom>
        </p:spPr>
      </p:pic>
      <p:grpSp>
        <p:nvGrpSpPr>
          <p:cNvPr id="29" name="Grupo 69"/>
          <p:cNvGrpSpPr/>
          <p:nvPr/>
        </p:nvGrpSpPr>
        <p:grpSpPr>
          <a:xfrm>
            <a:off x="5248069" y="805598"/>
            <a:ext cx="2186657" cy="934327"/>
            <a:chOff x="201270" y="533007"/>
            <a:chExt cx="2591593" cy="1107350"/>
          </a:xfrm>
        </p:grpSpPr>
        <p:pic>
          <p:nvPicPr>
            <p:cNvPr id="51" name="Imagem 5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9944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7698" y="813032"/>
              <a:ext cx="1355165" cy="827325"/>
            </a:xfrm>
            <a:prstGeom prst="rect">
              <a:avLst/>
            </a:prstGeom>
          </p:spPr>
        </p:pic>
        <p:pic>
          <p:nvPicPr>
            <p:cNvPr id="53" name="Imagem 5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1270" y="533007"/>
              <a:ext cx="1190595" cy="537220"/>
            </a:xfrm>
            <a:prstGeom prst="rect">
              <a:avLst/>
            </a:prstGeom>
          </p:spPr>
        </p:pic>
        <p:sp>
          <p:nvSpPr>
            <p:cNvPr id="56" name="CaixaDeTexto 55"/>
            <p:cNvSpPr txBox="1"/>
            <p:nvPr/>
          </p:nvSpPr>
          <p:spPr>
            <a:xfrm>
              <a:off x="590884" y="1116804"/>
              <a:ext cx="735624" cy="41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88" dirty="0"/>
                <a:t>1980</a:t>
              </a:r>
            </a:p>
          </p:txBody>
        </p:sp>
      </p:grpSp>
      <p:sp>
        <p:nvSpPr>
          <p:cNvPr id="57" name="CaixaDeTexto 56"/>
          <p:cNvSpPr txBox="1"/>
          <p:nvPr/>
        </p:nvSpPr>
        <p:spPr>
          <a:xfrm>
            <a:off x="8577949" y="690976"/>
            <a:ext cx="12089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Popularização </a:t>
            </a:r>
          </a:p>
          <a:p>
            <a:r>
              <a:rPr lang="pt-BR" sz="1350" dirty="0"/>
              <a:t>a partir 2003</a:t>
            </a:r>
          </a:p>
        </p:txBody>
      </p:sp>
      <p:cxnSp>
        <p:nvCxnSpPr>
          <p:cNvPr id="58" name="Conector de seta reta 57"/>
          <p:cNvCxnSpPr/>
          <p:nvPr/>
        </p:nvCxnSpPr>
        <p:spPr>
          <a:xfrm flipV="1">
            <a:off x="5886264" y="3128963"/>
            <a:ext cx="137202" cy="849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/>
          <p:cNvSpPr txBox="1"/>
          <p:nvPr/>
        </p:nvSpPr>
        <p:spPr>
          <a:xfrm>
            <a:off x="5471017" y="2941221"/>
            <a:ext cx="882870" cy="611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/>
              <a:t>Solo </a:t>
            </a:r>
          </a:p>
          <a:p>
            <a:r>
              <a:rPr lang="pt-BR" sz="1688" dirty="0"/>
              <a:t>argiloso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6353868" y="1899134"/>
            <a:ext cx="1429494" cy="611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/>
              <a:t>Solo </a:t>
            </a:r>
          </a:p>
          <a:p>
            <a:r>
              <a:rPr lang="pt-BR" sz="1688" dirty="0"/>
              <a:t>Textura media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7921060" y="5033381"/>
            <a:ext cx="2020105" cy="3520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sz="1688" dirty="0">
                <a:solidFill>
                  <a:schemeClr val="bg1"/>
                </a:solidFill>
              </a:rPr>
              <a:t>Relação com altitude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7803574" y="1635876"/>
            <a:ext cx="2084225" cy="61183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sz="1688" dirty="0">
                <a:solidFill>
                  <a:schemeClr val="bg1"/>
                </a:solidFill>
              </a:rPr>
              <a:t>Relação  </a:t>
            </a:r>
          </a:p>
          <a:p>
            <a:r>
              <a:rPr lang="pt-BR" sz="1688" dirty="0">
                <a:solidFill>
                  <a:schemeClr val="bg1"/>
                </a:solidFill>
              </a:rPr>
              <a:t>quantitativa do relevo</a:t>
            </a:r>
          </a:p>
        </p:txBody>
      </p:sp>
      <p:cxnSp>
        <p:nvCxnSpPr>
          <p:cNvPr id="63" name="Conector de seta reta 62"/>
          <p:cNvCxnSpPr/>
          <p:nvPr/>
        </p:nvCxnSpPr>
        <p:spPr>
          <a:xfrm>
            <a:off x="6698664" y="2392571"/>
            <a:ext cx="623680" cy="203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 flipV="1">
            <a:off x="6391675" y="2977714"/>
            <a:ext cx="206192" cy="5855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ixaDeTexto 68"/>
          <p:cNvSpPr txBox="1"/>
          <p:nvPr/>
        </p:nvSpPr>
        <p:spPr>
          <a:xfrm>
            <a:off x="5877717" y="3499380"/>
            <a:ext cx="219002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Delineamento</a:t>
            </a:r>
          </a:p>
          <a:p>
            <a:r>
              <a:rPr lang="pt-BR" sz="1350" dirty="0"/>
              <a:t>mais quantificado/detalhado;</a:t>
            </a:r>
          </a:p>
          <a:p>
            <a:r>
              <a:rPr lang="en-US" sz="1350" dirty="0" err="1"/>
              <a:t>Menos</a:t>
            </a:r>
            <a:r>
              <a:rPr lang="en-US" sz="1350" dirty="0"/>
              <a:t> </a:t>
            </a:r>
            <a:r>
              <a:rPr lang="en-US" sz="1350" dirty="0" err="1"/>
              <a:t>subjetivo</a:t>
            </a:r>
            <a:endParaRPr lang="pt-BR" sz="1350" dirty="0"/>
          </a:p>
        </p:txBody>
      </p:sp>
      <p:sp>
        <p:nvSpPr>
          <p:cNvPr id="71" name="Forma livre 70"/>
          <p:cNvSpPr/>
          <p:nvPr/>
        </p:nvSpPr>
        <p:spPr>
          <a:xfrm>
            <a:off x="6264839" y="2386013"/>
            <a:ext cx="1343255" cy="642938"/>
          </a:xfrm>
          <a:custGeom>
            <a:avLst/>
            <a:gdLst>
              <a:gd name="connsiteX0" fmla="*/ 1592006 w 1592006"/>
              <a:gd name="connsiteY0" fmla="*/ 0 h 762000"/>
              <a:gd name="connsiteX1" fmla="*/ 1473473 w 1592006"/>
              <a:gd name="connsiteY1" fmla="*/ 25400 h 762000"/>
              <a:gd name="connsiteX2" fmla="*/ 1465006 w 1592006"/>
              <a:gd name="connsiteY2" fmla="*/ 50800 h 762000"/>
              <a:gd name="connsiteX3" fmla="*/ 1448073 w 1592006"/>
              <a:gd name="connsiteY3" fmla="*/ 76200 h 762000"/>
              <a:gd name="connsiteX4" fmla="*/ 1397273 w 1592006"/>
              <a:gd name="connsiteY4" fmla="*/ 110066 h 762000"/>
              <a:gd name="connsiteX5" fmla="*/ 1304139 w 1592006"/>
              <a:gd name="connsiteY5" fmla="*/ 101600 h 762000"/>
              <a:gd name="connsiteX6" fmla="*/ 1253339 w 1592006"/>
              <a:gd name="connsiteY6" fmla="*/ 84666 h 762000"/>
              <a:gd name="connsiteX7" fmla="*/ 1227939 w 1592006"/>
              <a:gd name="connsiteY7" fmla="*/ 76200 h 762000"/>
              <a:gd name="connsiteX8" fmla="*/ 1126339 w 1592006"/>
              <a:gd name="connsiteY8" fmla="*/ 84666 h 762000"/>
              <a:gd name="connsiteX9" fmla="*/ 1109406 w 1592006"/>
              <a:gd name="connsiteY9" fmla="*/ 101600 h 762000"/>
              <a:gd name="connsiteX10" fmla="*/ 1084006 w 1592006"/>
              <a:gd name="connsiteY10" fmla="*/ 118533 h 762000"/>
              <a:gd name="connsiteX11" fmla="*/ 1033206 w 1592006"/>
              <a:gd name="connsiteY11" fmla="*/ 135466 h 762000"/>
              <a:gd name="connsiteX12" fmla="*/ 1007806 w 1592006"/>
              <a:gd name="connsiteY12" fmla="*/ 143933 h 762000"/>
              <a:gd name="connsiteX13" fmla="*/ 940073 w 1592006"/>
              <a:gd name="connsiteY13" fmla="*/ 135466 h 762000"/>
              <a:gd name="connsiteX14" fmla="*/ 889273 w 1592006"/>
              <a:gd name="connsiteY14" fmla="*/ 118533 h 762000"/>
              <a:gd name="connsiteX15" fmla="*/ 821539 w 1592006"/>
              <a:gd name="connsiteY15" fmla="*/ 127000 h 762000"/>
              <a:gd name="connsiteX16" fmla="*/ 770739 w 1592006"/>
              <a:gd name="connsiteY16" fmla="*/ 160866 h 762000"/>
              <a:gd name="connsiteX17" fmla="*/ 753806 w 1592006"/>
              <a:gd name="connsiteY17" fmla="*/ 177800 h 762000"/>
              <a:gd name="connsiteX18" fmla="*/ 635273 w 1592006"/>
              <a:gd name="connsiteY18" fmla="*/ 194733 h 762000"/>
              <a:gd name="connsiteX19" fmla="*/ 576006 w 1592006"/>
              <a:gd name="connsiteY19" fmla="*/ 211666 h 762000"/>
              <a:gd name="connsiteX20" fmla="*/ 559073 w 1592006"/>
              <a:gd name="connsiteY20" fmla="*/ 228600 h 762000"/>
              <a:gd name="connsiteX21" fmla="*/ 508273 w 1592006"/>
              <a:gd name="connsiteY21" fmla="*/ 245533 h 762000"/>
              <a:gd name="connsiteX22" fmla="*/ 457473 w 1592006"/>
              <a:gd name="connsiteY22" fmla="*/ 262466 h 762000"/>
              <a:gd name="connsiteX23" fmla="*/ 398206 w 1592006"/>
              <a:gd name="connsiteY23" fmla="*/ 279400 h 762000"/>
              <a:gd name="connsiteX24" fmla="*/ 372806 w 1592006"/>
              <a:gd name="connsiteY24" fmla="*/ 330200 h 762000"/>
              <a:gd name="connsiteX25" fmla="*/ 347406 w 1592006"/>
              <a:gd name="connsiteY25" fmla="*/ 381000 h 762000"/>
              <a:gd name="connsiteX26" fmla="*/ 440539 w 1592006"/>
              <a:gd name="connsiteY26" fmla="*/ 397933 h 762000"/>
              <a:gd name="connsiteX27" fmla="*/ 491339 w 1592006"/>
              <a:gd name="connsiteY27" fmla="*/ 381000 h 762000"/>
              <a:gd name="connsiteX28" fmla="*/ 592939 w 1592006"/>
              <a:gd name="connsiteY28" fmla="*/ 347133 h 762000"/>
              <a:gd name="connsiteX29" fmla="*/ 643739 w 1592006"/>
              <a:gd name="connsiteY29" fmla="*/ 330200 h 762000"/>
              <a:gd name="connsiteX30" fmla="*/ 669139 w 1592006"/>
              <a:gd name="connsiteY30" fmla="*/ 321733 h 762000"/>
              <a:gd name="connsiteX31" fmla="*/ 745339 w 1592006"/>
              <a:gd name="connsiteY31" fmla="*/ 338666 h 762000"/>
              <a:gd name="connsiteX32" fmla="*/ 787673 w 1592006"/>
              <a:gd name="connsiteY32" fmla="*/ 364066 h 762000"/>
              <a:gd name="connsiteX33" fmla="*/ 796139 w 1592006"/>
              <a:gd name="connsiteY33" fmla="*/ 457200 h 762000"/>
              <a:gd name="connsiteX34" fmla="*/ 745339 w 1592006"/>
              <a:gd name="connsiteY34" fmla="*/ 474133 h 762000"/>
              <a:gd name="connsiteX35" fmla="*/ 719939 w 1592006"/>
              <a:gd name="connsiteY35" fmla="*/ 491066 h 762000"/>
              <a:gd name="connsiteX36" fmla="*/ 508273 w 1592006"/>
              <a:gd name="connsiteY36" fmla="*/ 508000 h 762000"/>
              <a:gd name="connsiteX37" fmla="*/ 432073 w 1592006"/>
              <a:gd name="connsiteY37" fmla="*/ 533400 h 762000"/>
              <a:gd name="connsiteX38" fmla="*/ 406673 w 1592006"/>
              <a:gd name="connsiteY38" fmla="*/ 541866 h 762000"/>
              <a:gd name="connsiteX39" fmla="*/ 381273 w 1592006"/>
              <a:gd name="connsiteY39" fmla="*/ 558800 h 762000"/>
              <a:gd name="connsiteX40" fmla="*/ 288139 w 1592006"/>
              <a:gd name="connsiteY40" fmla="*/ 584200 h 762000"/>
              <a:gd name="connsiteX41" fmla="*/ 152673 w 1592006"/>
              <a:gd name="connsiteY41" fmla="*/ 558800 h 762000"/>
              <a:gd name="connsiteX42" fmla="*/ 127273 w 1592006"/>
              <a:gd name="connsiteY42" fmla="*/ 550333 h 762000"/>
              <a:gd name="connsiteX43" fmla="*/ 101873 w 1592006"/>
              <a:gd name="connsiteY43" fmla="*/ 541866 h 762000"/>
              <a:gd name="connsiteX44" fmla="*/ 17206 w 1592006"/>
              <a:gd name="connsiteY44" fmla="*/ 550333 h 762000"/>
              <a:gd name="connsiteX45" fmla="*/ 273 w 1592006"/>
              <a:gd name="connsiteY45" fmla="*/ 575733 h 762000"/>
              <a:gd name="connsiteX46" fmla="*/ 25673 w 1592006"/>
              <a:gd name="connsiteY46" fmla="*/ 592666 h 762000"/>
              <a:gd name="connsiteX47" fmla="*/ 68006 w 1592006"/>
              <a:gd name="connsiteY47" fmla="*/ 618066 h 762000"/>
              <a:gd name="connsiteX48" fmla="*/ 84939 w 1592006"/>
              <a:gd name="connsiteY48" fmla="*/ 635000 h 762000"/>
              <a:gd name="connsiteX49" fmla="*/ 110339 w 1592006"/>
              <a:gd name="connsiteY49" fmla="*/ 643466 h 762000"/>
              <a:gd name="connsiteX50" fmla="*/ 271206 w 1592006"/>
              <a:gd name="connsiteY50" fmla="*/ 651933 h 762000"/>
              <a:gd name="connsiteX51" fmla="*/ 330473 w 1592006"/>
              <a:gd name="connsiteY51" fmla="*/ 702733 h 762000"/>
              <a:gd name="connsiteX52" fmla="*/ 355873 w 1592006"/>
              <a:gd name="connsiteY52" fmla="*/ 728133 h 762000"/>
              <a:gd name="connsiteX53" fmla="*/ 432073 w 1592006"/>
              <a:gd name="connsiteY53" fmla="*/ 753533 h 762000"/>
              <a:gd name="connsiteX54" fmla="*/ 457473 w 1592006"/>
              <a:gd name="connsiteY54" fmla="*/ 762000 h 762000"/>
              <a:gd name="connsiteX55" fmla="*/ 516739 w 1592006"/>
              <a:gd name="connsiteY55" fmla="*/ 753533 h 762000"/>
              <a:gd name="connsiteX56" fmla="*/ 542139 w 1592006"/>
              <a:gd name="connsiteY56" fmla="*/ 745066 h 762000"/>
              <a:gd name="connsiteX57" fmla="*/ 584473 w 1592006"/>
              <a:gd name="connsiteY57" fmla="*/ 711200 h 762000"/>
              <a:gd name="connsiteX58" fmla="*/ 753806 w 1592006"/>
              <a:gd name="connsiteY58" fmla="*/ 702733 h 762000"/>
              <a:gd name="connsiteX59" fmla="*/ 804606 w 1592006"/>
              <a:gd name="connsiteY59" fmla="*/ 643466 h 762000"/>
              <a:gd name="connsiteX60" fmla="*/ 855406 w 1592006"/>
              <a:gd name="connsiteY60" fmla="*/ 626533 h 762000"/>
              <a:gd name="connsiteX61" fmla="*/ 880806 w 1592006"/>
              <a:gd name="connsiteY61" fmla="*/ 643466 h 762000"/>
              <a:gd name="connsiteX62" fmla="*/ 965473 w 1592006"/>
              <a:gd name="connsiteY62" fmla="*/ 643466 h 762000"/>
              <a:gd name="connsiteX63" fmla="*/ 1033206 w 1592006"/>
              <a:gd name="connsiteY63" fmla="*/ 584200 h 762000"/>
              <a:gd name="connsiteX64" fmla="*/ 1050139 w 1592006"/>
              <a:gd name="connsiteY64" fmla="*/ 567266 h 762000"/>
              <a:gd name="connsiteX65" fmla="*/ 1109406 w 1592006"/>
              <a:gd name="connsiteY65" fmla="*/ 550333 h 762000"/>
              <a:gd name="connsiteX66" fmla="*/ 1160206 w 1592006"/>
              <a:gd name="connsiteY66" fmla="*/ 533400 h 762000"/>
              <a:gd name="connsiteX67" fmla="*/ 1211006 w 1592006"/>
              <a:gd name="connsiteY67" fmla="*/ 516466 h 762000"/>
              <a:gd name="connsiteX68" fmla="*/ 1236406 w 1592006"/>
              <a:gd name="connsiteY68" fmla="*/ 508000 h 762000"/>
              <a:gd name="connsiteX69" fmla="*/ 1338006 w 1592006"/>
              <a:gd name="connsiteY69" fmla="*/ 491066 h 762000"/>
              <a:gd name="connsiteX70" fmla="*/ 1354939 w 1592006"/>
              <a:gd name="connsiteY70" fmla="*/ 4826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592006" h="762000">
                <a:moveTo>
                  <a:pt x="1592006" y="0"/>
                </a:moveTo>
                <a:cubicBezTo>
                  <a:pt x="1567881" y="2193"/>
                  <a:pt x="1498975" y="-6477"/>
                  <a:pt x="1473473" y="25400"/>
                </a:cubicBezTo>
                <a:cubicBezTo>
                  <a:pt x="1467898" y="32369"/>
                  <a:pt x="1468997" y="42818"/>
                  <a:pt x="1465006" y="50800"/>
                </a:cubicBezTo>
                <a:cubicBezTo>
                  <a:pt x="1460455" y="59901"/>
                  <a:pt x="1455731" y="69499"/>
                  <a:pt x="1448073" y="76200"/>
                </a:cubicBezTo>
                <a:cubicBezTo>
                  <a:pt x="1432757" y="89601"/>
                  <a:pt x="1397273" y="110066"/>
                  <a:pt x="1397273" y="110066"/>
                </a:cubicBezTo>
                <a:cubicBezTo>
                  <a:pt x="1366228" y="107244"/>
                  <a:pt x="1334837" y="107017"/>
                  <a:pt x="1304139" y="101600"/>
                </a:cubicBezTo>
                <a:cubicBezTo>
                  <a:pt x="1286561" y="98498"/>
                  <a:pt x="1270272" y="90310"/>
                  <a:pt x="1253339" y="84666"/>
                </a:cubicBezTo>
                <a:lnTo>
                  <a:pt x="1227939" y="76200"/>
                </a:lnTo>
                <a:cubicBezTo>
                  <a:pt x="1194072" y="79022"/>
                  <a:pt x="1159569" y="77545"/>
                  <a:pt x="1126339" y="84666"/>
                </a:cubicBezTo>
                <a:cubicBezTo>
                  <a:pt x="1118534" y="86339"/>
                  <a:pt x="1115639" y="96613"/>
                  <a:pt x="1109406" y="101600"/>
                </a:cubicBezTo>
                <a:cubicBezTo>
                  <a:pt x="1101460" y="107957"/>
                  <a:pt x="1093305" y="114400"/>
                  <a:pt x="1084006" y="118533"/>
                </a:cubicBezTo>
                <a:cubicBezTo>
                  <a:pt x="1067695" y="125782"/>
                  <a:pt x="1050139" y="129822"/>
                  <a:pt x="1033206" y="135466"/>
                </a:cubicBezTo>
                <a:lnTo>
                  <a:pt x="1007806" y="143933"/>
                </a:lnTo>
                <a:cubicBezTo>
                  <a:pt x="985228" y="141111"/>
                  <a:pt x="962321" y="140234"/>
                  <a:pt x="940073" y="135466"/>
                </a:cubicBezTo>
                <a:cubicBezTo>
                  <a:pt x="922620" y="131726"/>
                  <a:pt x="889273" y="118533"/>
                  <a:pt x="889273" y="118533"/>
                </a:cubicBezTo>
                <a:cubicBezTo>
                  <a:pt x="866695" y="121355"/>
                  <a:pt x="842967" y="119347"/>
                  <a:pt x="821539" y="127000"/>
                </a:cubicBezTo>
                <a:cubicBezTo>
                  <a:pt x="802373" y="133845"/>
                  <a:pt x="785129" y="146475"/>
                  <a:pt x="770739" y="160866"/>
                </a:cubicBezTo>
                <a:cubicBezTo>
                  <a:pt x="765095" y="166511"/>
                  <a:pt x="761143" y="174655"/>
                  <a:pt x="753806" y="177800"/>
                </a:cubicBezTo>
                <a:cubicBezTo>
                  <a:pt x="734940" y="185886"/>
                  <a:pt x="639595" y="194253"/>
                  <a:pt x="635273" y="194733"/>
                </a:cubicBezTo>
                <a:cubicBezTo>
                  <a:pt x="628952" y="196313"/>
                  <a:pt x="584679" y="206462"/>
                  <a:pt x="576006" y="211666"/>
                </a:cubicBezTo>
                <a:cubicBezTo>
                  <a:pt x="569161" y="215773"/>
                  <a:pt x="566213" y="225030"/>
                  <a:pt x="559073" y="228600"/>
                </a:cubicBezTo>
                <a:cubicBezTo>
                  <a:pt x="543108" y="236583"/>
                  <a:pt x="525206" y="239889"/>
                  <a:pt x="508273" y="245533"/>
                </a:cubicBezTo>
                <a:lnTo>
                  <a:pt x="457473" y="262466"/>
                </a:lnTo>
                <a:cubicBezTo>
                  <a:pt x="414948" y="273098"/>
                  <a:pt x="434645" y="267253"/>
                  <a:pt x="398206" y="279400"/>
                </a:cubicBezTo>
                <a:cubicBezTo>
                  <a:pt x="349679" y="352192"/>
                  <a:pt x="407859" y="260093"/>
                  <a:pt x="372806" y="330200"/>
                </a:cubicBezTo>
                <a:cubicBezTo>
                  <a:pt x="339980" y="395852"/>
                  <a:pt x="368688" y="317156"/>
                  <a:pt x="347406" y="381000"/>
                </a:cubicBezTo>
                <a:cubicBezTo>
                  <a:pt x="364034" y="430883"/>
                  <a:pt x="349561" y="414992"/>
                  <a:pt x="440539" y="397933"/>
                </a:cubicBezTo>
                <a:cubicBezTo>
                  <a:pt x="458083" y="394644"/>
                  <a:pt x="474406" y="386644"/>
                  <a:pt x="491339" y="381000"/>
                </a:cubicBezTo>
                <a:lnTo>
                  <a:pt x="592939" y="347133"/>
                </a:lnTo>
                <a:lnTo>
                  <a:pt x="643739" y="330200"/>
                </a:lnTo>
                <a:lnTo>
                  <a:pt x="669139" y="321733"/>
                </a:lnTo>
                <a:cubicBezTo>
                  <a:pt x="679392" y="323442"/>
                  <a:pt x="729308" y="329048"/>
                  <a:pt x="745339" y="338666"/>
                </a:cubicBezTo>
                <a:cubicBezTo>
                  <a:pt x="803449" y="373532"/>
                  <a:pt x="715721" y="340084"/>
                  <a:pt x="787673" y="364066"/>
                </a:cubicBezTo>
                <a:cubicBezTo>
                  <a:pt x="794314" y="383988"/>
                  <a:pt x="820074" y="433265"/>
                  <a:pt x="796139" y="457200"/>
                </a:cubicBezTo>
                <a:cubicBezTo>
                  <a:pt x="783518" y="469821"/>
                  <a:pt x="760191" y="464232"/>
                  <a:pt x="745339" y="474133"/>
                </a:cubicBezTo>
                <a:cubicBezTo>
                  <a:pt x="736872" y="479777"/>
                  <a:pt x="729811" y="488598"/>
                  <a:pt x="719939" y="491066"/>
                </a:cubicBezTo>
                <a:cubicBezTo>
                  <a:pt x="688524" y="498920"/>
                  <a:pt x="510354" y="507870"/>
                  <a:pt x="508273" y="508000"/>
                </a:cubicBezTo>
                <a:lnTo>
                  <a:pt x="432073" y="533400"/>
                </a:lnTo>
                <a:lnTo>
                  <a:pt x="406673" y="541866"/>
                </a:lnTo>
                <a:cubicBezTo>
                  <a:pt x="398206" y="547511"/>
                  <a:pt x="390572" y="554667"/>
                  <a:pt x="381273" y="558800"/>
                </a:cubicBezTo>
                <a:cubicBezTo>
                  <a:pt x="346120" y="574424"/>
                  <a:pt x="324353" y="576957"/>
                  <a:pt x="288139" y="584200"/>
                </a:cubicBezTo>
                <a:cubicBezTo>
                  <a:pt x="185716" y="573957"/>
                  <a:pt x="230378" y="584702"/>
                  <a:pt x="152673" y="558800"/>
                </a:cubicBezTo>
                <a:lnTo>
                  <a:pt x="127273" y="550333"/>
                </a:lnTo>
                <a:lnTo>
                  <a:pt x="101873" y="541866"/>
                </a:lnTo>
                <a:cubicBezTo>
                  <a:pt x="73651" y="544688"/>
                  <a:pt x="44114" y="541364"/>
                  <a:pt x="17206" y="550333"/>
                </a:cubicBezTo>
                <a:cubicBezTo>
                  <a:pt x="7553" y="553551"/>
                  <a:pt x="-1723" y="565755"/>
                  <a:pt x="273" y="575733"/>
                </a:cubicBezTo>
                <a:cubicBezTo>
                  <a:pt x="2269" y="585711"/>
                  <a:pt x="17727" y="586309"/>
                  <a:pt x="25673" y="592666"/>
                </a:cubicBezTo>
                <a:cubicBezTo>
                  <a:pt x="58879" y="619232"/>
                  <a:pt x="23894" y="603363"/>
                  <a:pt x="68006" y="618066"/>
                </a:cubicBezTo>
                <a:cubicBezTo>
                  <a:pt x="73650" y="623711"/>
                  <a:pt x="78094" y="630893"/>
                  <a:pt x="84939" y="635000"/>
                </a:cubicBezTo>
                <a:cubicBezTo>
                  <a:pt x="92592" y="639592"/>
                  <a:pt x="101451" y="642658"/>
                  <a:pt x="110339" y="643466"/>
                </a:cubicBezTo>
                <a:cubicBezTo>
                  <a:pt x="163815" y="648327"/>
                  <a:pt x="217584" y="649111"/>
                  <a:pt x="271206" y="651933"/>
                </a:cubicBezTo>
                <a:cubicBezTo>
                  <a:pt x="309890" y="677722"/>
                  <a:pt x="289411" y="661671"/>
                  <a:pt x="330473" y="702733"/>
                </a:cubicBezTo>
                <a:cubicBezTo>
                  <a:pt x="338940" y="711200"/>
                  <a:pt x="344514" y="724347"/>
                  <a:pt x="355873" y="728133"/>
                </a:cubicBezTo>
                <a:lnTo>
                  <a:pt x="432073" y="753533"/>
                </a:lnTo>
                <a:lnTo>
                  <a:pt x="457473" y="762000"/>
                </a:lnTo>
                <a:cubicBezTo>
                  <a:pt x="477228" y="759178"/>
                  <a:pt x="497171" y="757447"/>
                  <a:pt x="516739" y="753533"/>
                </a:cubicBezTo>
                <a:cubicBezTo>
                  <a:pt x="525490" y="751783"/>
                  <a:pt x="535170" y="750641"/>
                  <a:pt x="542139" y="745066"/>
                </a:cubicBezTo>
                <a:cubicBezTo>
                  <a:pt x="571697" y="721419"/>
                  <a:pt x="542689" y="714833"/>
                  <a:pt x="584473" y="711200"/>
                </a:cubicBezTo>
                <a:cubicBezTo>
                  <a:pt x="640775" y="706304"/>
                  <a:pt x="697362" y="705555"/>
                  <a:pt x="753806" y="702733"/>
                </a:cubicBezTo>
                <a:cubicBezTo>
                  <a:pt x="764640" y="686482"/>
                  <a:pt x="787007" y="649332"/>
                  <a:pt x="804606" y="643466"/>
                </a:cubicBezTo>
                <a:lnTo>
                  <a:pt x="855406" y="626533"/>
                </a:lnTo>
                <a:cubicBezTo>
                  <a:pt x="863873" y="632177"/>
                  <a:pt x="871705" y="638915"/>
                  <a:pt x="880806" y="643466"/>
                </a:cubicBezTo>
                <a:cubicBezTo>
                  <a:pt x="913646" y="659886"/>
                  <a:pt x="923069" y="649524"/>
                  <a:pt x="965473" y="643466"/>
                </a:cubicBezTo>
                <a:cubicBezTo>
                  <a:pt x="1013456" y="571491"/>
                  <a:pt x="934417" y="682995"/>
                  <a:pt x="1033206" y="584200"/>
                </a:cubicBezTo>
                <a:cubicBezTo>
                  <a:pt x="1038850" y="578555"/>
                  <a:pt x="1043294" y="571373"/>
                  <a:pt x="1050139" y="567266"/>
                </a:cubicBezTo>
                <a:cubicBezTo>
                  <a:pt x="1059619" y="561578"/>
                  <a:pt x="1102032" y="552545"/>
                  <a:pt x="1109406" y="550333"/>
                </a:cubicBezTo>
                <a:cubicBezTo>
                  <a:pt x="1126503" y="545204"/>
                  <a:pt x="1143273" y="539044"/>
                  <a:pt x="1160206" y="533400"/>
                </a:cubicBezTo>
                <a:lnTo>
                  <a:pt x="1211006" y="516466"/>
                </a:lnTo>
                <a:cubicBezTo>
                  <a:pt x="1219473" y="513644"/>
                  <a:pt x="1227550" y="509107"/>
                  <a:pt x="1236406" y="508000"/>
                </a:cubicBezTo>
                <a:cubicBezTo>
                  <a:pt x="1271937" y="503558"/>
                  <a:pt x="1304439" y="502255"/>
                  <a:pt x="1338006" y="491066"/>
                </a:cubicBezTo>
                <a:cubicBezTo>
                  <a:pt x="1343993" y="489070"/>
                  <a:pt x="1349295" y="485422"/>
                  <a:pt x="1354939" y="4826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88"/>
          </a:p>
        </p:txBody>
      </p:sp>
      <p:graphicFrame>
        <p:nvGraphicFramePr>
          <p:cNvPr id="74" name="Object 3"/>
          <p:cNvGraphicFramePr>
            <a:graphicFrameLocks noChangeAspect="1"/>
          </p:cNvGraphicFramePr>
          <p:nvPr/>
        </p:nvGraphicFramePr>
        <p:xfrm>
          <a:off x="3355473" y="3783095"/>
          <a:ext cx="1645836" cy="1186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653" name="CorelPhotoPaint.Image.7" r:id="rId17" imgW="1109192" imgH="798510" progId="CorelPhotoPaint.Image.7">
                  <p:embed/>
                </p:oleObj>
              </mc:Choice>
              <mc:Fallback>
                <p:oleObj name="CorelPhotoPaint.Image.7" r:id="rId17" imgW="1109192" imgH="798510" progId="CorelPhotoPaint.Image.7">
                  <p:embed/>
                  <p:pic>
                    <p:nvPicPr>
                      <p:cNvPr id="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5473" y="3783095"/>
                        <a:ext cx="1645836" cy="1186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" name="Picture 2" descr="3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27128" y="4939982"/>
            <a:ext cx="1682027" cy="111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CaixaDeTexto 76"/>
          <p:cNvSpPr txBox="1"/>
          <p:nvPr/>
        </p:nvSpPr>
        <p:spPr>
          <a:xfrm>
            <a:off x="3800503" y="3814679"/>
            <a:ext cx="739305" cy="3520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sz="1688" dirty="0">
                <a:solidFill>
                  <a:schemeClr val="bg1"/>
                </a:solidFill>
              </a:rPr>
              <a:t>Tácito</a:t>
            </a:r>
          </a:p>
        </p:txBody>
      </p:sp>
      <p:sp>
        <p:nvSpPr>
          <p:cNvPr id="64" name="Seta para a direita 63"/>
          <p:cNvSpPr/>
          <p:nvPr/>
        </p:nvSpPr>
        <p:spPr>
          <a:xfrm>
            <a:off x="5009155" y="2608535"/>
            <a:ext cx="817586" cy="2993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88"/>
          </a:p>
        </p:txBody>
      </p:sp>
      <p:sp>
        <p:nvSpPr>
          <p:cNvPr id="65" name="CaixaDeTexto 64"/>
          <p:cNvSpPr txBox="1"/>
          <p:nvPr/>
        </p:nvSpPr>
        <p:spPr>
          <a:xfrm>
            <a:off x="803619" y="629813"/>
            <a:ext cx="21673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cs typeface="Times New Roman" panose="02020603050405020304" pitchFamily="18" charset="0"/>
              </a:rPr>
              <a:t>A    BASE  COMO ELA É</a:t>
            </a:r>
          </a:p>
        </p:txBody>
      </p:sp>
      <p:sp>
        <p:nvSpPr>
          <p:cNvPr id="67" name="CaixaDeTexto 66"/>
          <p:cNvSpPr txBox="1"/>
          <p:nvPr/>
        </p:nvSpPr>
        <p:spPr>
          <a:xfrm>
            <a:off x="5192868" y="535781"/>
            <a:ext cx="21673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cs typeface="Times New Roman" panose="02020603050405020304" pitchFamily="18" charset="0"/>
              </a:rPr>
              <a:t>A    BASE  MODIFICADA</a:t>
            </a:r>
          </a:p>
        </p:txBody>
      </p:sp>
      <p:sp>
        <p:nvSpPr>
          <p:cNvPr id="68" name="Retângulo de cantos arredondados 30"/>
          <p:cNvSpPr/>
          <p:nvPr/>
        </p:nvSpPr>
        <p:spPr bwMode="auto">
          <a:xfrm>
            <a:off x="30931" y="44624"/>
            <a:ext cx="4978223" cy="26660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1280" tIns="40640" rIns="81280" bIns="4064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1400" b="1" dirty="0" smtClean="0">
                <a:solidFill>
                  <a:schemeClr val="bg2"/>
                </a:solidFill>
              </a:rPr>
              <a:t>COMO ANALISAR O SOLO VIA SENSORES + RELEVO</a:t>
            </a:r>
            <a:endParaRPr lang="pt-BR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4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6" grpId="0" animBg="1"/>
      <p:bldP spid="49" grpId="0"/>
      <p:bldP spid="57" grpId="0"/>
      <p:bldP spid="59" grpId="0"/>
      <p:bldP spid="60" grpId="0"/>
      <p:bldP spid="61" grpId="0" animBg="1"/>
      <p:bldP spid="62" grpId="0" animBg="1"/>
      <p:bldP spid="69" grpId="0"/>
      <p:bldP spid="71" grpId="0" animBg="1"/>
      <p:bldP spid="77" grpId="0" animBg="1"/>
      <p:bldP spid="64" grpId="0" animBg="1"/>
      <p:bldP spid="65" grpId="0"/>
      <p:bldP spid="67" grpId="0"/>
      <p:bldP spid="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241770"/>
              </p:ext>
            </p:extLst>
          </p:nvPr>
        </p:nvGraphicFramePr>
        <p:xfrm>
          <a:off x="246956" y="1124744"/>
          <a:ext cx="9849874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007">
                  <a:extLst>
                    <a:ext uri="{9D8B030D-6E8A-4147-A177-3AD203B41FA5}">
                      <a16:colId xmlns:a16="http://schemas.microsoft.com/office/drawing/2014/main" val="2545386962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1309824084"/>
                    </a:ext>
                  </a:extLst>
                </a:gridCol>
                <a:gridCol w="788409">
                  <a:extLst>
                    <a:ext uri="{9D8B030D-6E8A-4147-A177-3AD203B41FA5}">
                      <a16:colId xmlns:a16="http://schemas.microsoft.com/office/drawing/2014/main" val="3364217044"/>
                    </a:ext>
                  </a:extLst>
                </a:gridCol>
                <a:gridCol w="657007">
                  <a:extLst>
                    <a:ext uri="{9D8B030D-6E8A-4147-A177-3AD203B41FA5}">
                      <a16:colId xmlns:a16="http://schemas.microsoft.com/office/drawing/2014/main" val="2313052817"/>
                    </a:ext>
                  </a:extLst>
                </a:gridCol>
                <a:gridCol w="788409">
                  <a:extLst>
                    <a:ext uri="{9D8B030D-6E8A-4147-A177-3AD203B41FA5}">
                      <a16:colId xmlns:a16="http://schemas.microsoft.com/office/drawing/2014/main" val="435338694"/>
                    </a:ext>
                  </a:extLst>
                </a:gridCol>
                <a:gridCol w="788409">
                  <a:extLst>
                    <a:ext uri="{9D8B030D-6E8A-4147-A177-3AD203B41FA5}">
                      <a16:colId xmlns:a16="http://schemas.microsoft.com/office/drawing/2014/main" val="3223754093"/>
                    </a:ext>
                  </a:extLst>
                </a:gridCol>
                <a:gridCol w="788409">
                  <a:extLst>
                    <a:ext uri="{9D8B030D-6E8A-4147-A177-3AD203B41FA5}">
                      <a16:colId xmlns:a16="http://schemas.microsoft.com/office/drawing/2014/main" val="3243941519"/>
                    </a:ext>
                  </a:extLst>
                </a:gridCol>
                <a:gridCol w="788409">
                  <a:extLst>
                    <a:ext uri="{9D8B030D-6E8A-4147-A177-3AD203B41FA5}">
                      <a16:colId xmlns:a16="http://schemas.microsoft.com/office/drawing/2014/main" val="3076841364"/>
                    </a:ext>
                  </a:extLst>
                </a:gridCol>
                <a:gridCol w="985511">
                  <a:extLst>
                    <a:ext uri="{9D8B030D-6E8A-4147-A177-3AD203B41FA5}">
                      <a16:colId xmlns:a16="http://schemas.microsoft.com/office/drawing/2014/main" val="2854741982"/>
                    </a:ext>
                  </a:extLst>
                </a:gridCol>
                <a:gridCol w="788409">
                  <a:extLst>
                    <a:ext uri="{9D8B030D-6E8A-4147-A177-3AD203B41FA5}">
                      <a16:colId xmlns:a16="http://schemas.microsoft.com/office/drawing/2014/main" val="2428973347"/>
                    </a:ext>
                  </a:extLst>
                </a:gridCol>
                <a:gridCol w="1379715">
                  <a:extLst>
                    <a:ext uri="{9D8B030D-6E8A-4147-A177-3AD203B41FA5}">
                      <a16:colId xmlns:a16="http://schemas.microsoft.com/office/drawing/2014/main" val="37726832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Rede de drenagem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Densidade de drenagem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Posicao</a:t>
                      </a:r>
                      <a:r>
                        <a:rPr lang="pt-BR" sz="1000" b="0" dirty="0" smtClean="0"/>
                        <a:t> na paisagem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Relevo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Altitude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Uso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Cor imagem 543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Cor imagem</a:t>
                      </a:r>
                      <a:r>
                        <a:rPr lang="pt-BR" sz="1000" b="0" baseline="0" dirty="0" smtClean="0"/>
                        <a:t> 321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Intensidade da curva espectral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Situacao</a:t>
                      </a:r>
                      <a:r>
                        <a:rPr lang="pt-BR" sz="1000" b="0" dirty="0" smtClean="0"/>
                        <a:t> especial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Provavel</a:t>
                      </a:r>
                      <a:r>
                        <a:rPr lang="pt-BR" sz="1000" b="0" dirty="0" smtClean="0"/>
                        <a:t> solo</a:t>
                      </a:r>
                      <a:endParaRPr lang="pt-BR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182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Paralela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baixa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topo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Suave a plano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Alta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cultura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Arroxeado escuro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Marrom escuro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Baixa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Latossolo</a:t>
                      </a:r>
                      <a:r>
                        <a:rPr lang="pt-BR" sz="1000" b="0" dirty="0" smtClean="0"/>
                        <a:t> textura argilosa</a:t>
                      </a:r>
                      <a:r>
                        <a:rPr lang="pt-BR" sz="1000" b="0" baseline="0" dirty="0" smtClean="0"/>
                        <a:t> ou muito argilosa</a:t>
                      </a:r>
                      <a:endParaRPr lang="pt-BR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25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paralela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baixa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topo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suave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Alta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pastagem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Roseo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Marrom claro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alta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Latossolo</a:t>
                      </a:r>
                      <a:r>
                        <a:rPr lang="pt-BR" sz="1000" b="0" dirty="0" smtClean="0"/>
                        <a:t> textura media arenosa ou </a:t>
                      </a:r>
                      <a:r>
                        <a:rPr lang="pt-BR" sz="1000" b="0" dirty="0" err="1" smtClean="0"/>
                        <a:t>Neossolo</a:t>
                      </a:r>
                      <a:r>
                        <a:rPr lang="pt-BR" sz="1000" b="0" baseline="0" dirty="0" smtClean="0"/>
                        <a:t> </a:t>
                      </a:r>
                      <a:r>
                        <a:rPr lang="pt-BR" sz="1000" b="0" baseline="0" dirty="0" err="1" smtClean="0"/>
                        <a:t>Quatzarenico</a:t>
                      </a:r>
                      <a:endParaRPr lang="pt-BR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909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retilineo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media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sope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ondulado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Baixa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cultura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Arrouxeado</a:t>
                      </a:r>
                      <a:r>
                        <a:rPr lang="pt-BR" sz="1000" b="0" dirty="0" smtClean="0"/>
                        <a:t> escuro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Marrom escuro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Muito baixa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Nitossolo</a:t>
                      </a:r>
                      <a:endParaRPr lang="pt-BR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274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dentritico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alta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sope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Forte ondulado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Media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pastagem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roseo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Marrom escuro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Media/baixa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Presenca</a:t>
                      </a:r>
                      <a:r>
                        <a:rPr lang="pt-BR" sz="1000" b="0" dirty="0" smtClean="0"/>
                        <a:t> de </a:t>
                      </a:r>
                      <a:r>
                        <a:rPr lang="pt-BR" sz="1000" b="0" dirty="0" err="1" smtClean="0"/>
                        <a:t>erosao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Neossolo</a:t>
                      </a:r>
                      <a:r>
                        <a:rPr lang="pt-BR" sz="1000" b="0" dirty="0" smtClean="0"/>
                        <a:t> </a:t>
                      </a:r>
                      <a:r>
                        <a:rPr lang="pt-BR" sz="1000" b="0" dirty="0" err="1" smtClean="0"/>
                        <a:t>Litólico</a:t>
                      </a:r>
                      <a:r>
                        <a:rPr lang="pt-BR" sz="1000" b="0" dirty="0" smtClean="0"/>
                        <a:t> ou </a:t>
                      </a:r>
                      <a:r>
                        <a:rPr lang="pt-BR" sz="1000" b="0" dirty="0" err="1" smtClean="0"/>
                        <a:t>Cambissolo</a:t>
                      </a:r>
                      <a:r>
                        <a:rPr lang="pt-BR" sz="1000" b="0" baseline="0" dirty="0" smtClean="0"/>
                        <a:t> argiloso</a:t>
                      </a:r>
                      <a:endParaRPr lang="pt-BR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29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dendritico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media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sope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ondulado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Media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pastagem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roseo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Marrom claro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smtClean="0"/>
                        <a:t>Media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Presenca</a:t>
                      </a:r>
                      <a:r>
                        <a:rPr lang="pt-BR" sz="1000" b="0" dirty="0" smtClean="0"/>
                        <a:t> de </a:t>
                      </a:r>
                      <a:r>
                        <a:rPr lang="pt-BR" sz="1000" b="0" dirty="0" err="1" smtClean="0"/>
                        <a:t>erosao</a:t>
                      </a:r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dirty="0" err="1" smtClean="0"/>
                        <a:t>Argissolo</a:t>
                      </a:r>
                      <a:endParaRPr lang="pt-BR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845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177591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46956" y="620688"/>
            <a:ext cx="3960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smtClean="0">
                <a:cs typeface="Times New Roman" panose="02020603050405020304" pitchFamily="18" charset="0"/>
              </a:rPr>
              <a:t>Exemplo de características de solos em sensores</a:t>
            </a:r>
            <a:endParaRPr lang="pt-BR" sz="135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5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8" l="0" r="997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84" y="-171400"/>
            <a:ext cx="10269638" cy="604867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559324" y="2276872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047156" y="3140968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26471" y="2449130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214291" y="3573016"/>
            <a:ext cx="461986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>
                <a:solidFill>
                  <a:schemeClr val="bg1"/>
                </a:solidFill>
              </a:rPr>
              <a:t>P</a:t>
            </a:r>
            <a:r>
              <a:rPr lang="pt-BR" sz="1688" dirty="0" smtClean="0">
                <a:solidFill>
                  <a:schemeClr val="bg1"/>
                </a:solidFill>
              </a:rPr>
              <a:t>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31332" y="4437112"/>
            <a:ext cx="460382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RL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67036" y="496958"/>
            <a:ext cx="3960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 smtClean="0">
                <a:cs typeface="Times New Roman" panose="02020603050405020304" pitchFamily="18" charset="0"/>
              </a:rPr>
              <a:t>Inferencias</a:t>
            </a:r>
            <a:r>
              <a:rPr lang="pt-BR" sz="1350" dirty="0" smtClean="0">
                <a:cs typeface="Times New Roman" panose="02020603050405020304" pitchFamily="18" charset="0"/>
              </a:rPr>
              <a:t> pelo relevo e altitude</a:t>
            </a:r>
            <a:endParaRPr lang="pt-BR" sz="1350" dirty="0">
              <a:cs typeface="Times New Roman" panose="02020603050405020304" pitchFamily="18" charset="0"/>
            </a:endParaRPr>
          </a:p>
        </p:txBody>
      </p:sp>
      <p:sp>
        <p:nvSpPr>
          <p:cNvPr id="9" name="Forma Livre 8"/>
          <p:cNvSpPr/>
          <p:nvPr/>
        </p:nvSpPr>
        <p:spPr bwMode="auto">
          <a:xfrm>
            <a:off x="1555956" y="2646485"/>
            <a:ext cx="2884159" cy="1028700"/>
          </a:xfrm>
          <a:custGeom>
            <a:avLst/>
            <a:gdLst>
              <a:gd name="connsiteX0" fmla="*/ 193713 w 2884159"/>
              <a:gd name="connsiteY0" fmla="*/ 457200 h 1028700"/>
              <a:gd name="connsiteX1" fmla="*/ 132167 w 2884159"/>
              <a:gd name="connsiteY1" fmla="*/ 474784 h 1028700"/>
              <a:gd name="connsiteX2" fmla="*/ 79413 w 2884159"/>
              <a:gd name="connsiteY2" fmla="*/ 509953 h 1028700"/>
              <a:gd name="connsiteX3" fmla="*/ 26659 w 2884159"/>
              <a:gd name="connsiteY3" fmla="*/ 553915 h 1028700"/>
              <a:gd name="connsiteX4" fmla="*/ 17867 w 2884159"/>
              <a:gd name="connsiteY4" fmla="*/ 720969 h 1028700"/>
              <a:gd name="connsiteX5" fmla="*/ 53036 w 2884159"/>
              <a:gd name="connsiteY5" fmla="*/ 773723 h 1028700"/>
              <a:gd name="connsiteX6" fmla="*/ 123375 w 2884159"/>
              <a:gd name="connsiteY6" fmla="*/ 852853 h 1028700"/>
              <a:gd name="connsiteX7" fmla="*/ 176129 w 2884159"/>
              <a:gd name="connsiteY7" fmla="*/ 888023 h 1028700"/>
              <a:gd name="connsiteX8" fmla="*/ 228882 w 2884159"/>
              <a:gd name="connsiteY8" fmla="*/ 905607 h 1028700"/>
              <a:gd name="connsiteX9" fmla="*/ 255259 w 2884159"/>
              <a:gd name="connsiteY9" fmla="*/ 914400 h 1028700"/>
              <a:gd name="connsiteX10" fmla="*/ 554198 w 2884159"/>
              <a:gd name="connsiteY10" fmla="*/ 923192 h 1028700"/>
              <a:gd name="connsiteX11" fmla="*/ 615744 w 2884159"/>
              <a:gd name="connsiteY11" fmla="*/ 949569 h 1028700"/>
              <a:gd name="connsiteX12" fmla="*/ 642121 w 2884159"/>
              <a:gd name="connsiteY12" fmla="*/ 967153 h 1028700"/>
              <a:gd name="connsiteX13" fmla="*/ 677290 w 2884159"/>
              <a:gd name="connsiteY13" fmla="*/ 975946 h 1028700"/>
              <a:gd name="connsiteX14" fmla="*/ 756421 w 2884159"/>
              <a:gd name="connsiteY14" fmla="*/ 1002323 h 1028700"/>
              <a:gd name="connsiteX15" fmla="*/ 782798 w 2884159"/>
              <a:gd name="connsiteY15" fmla="*/ 1011115 h 1028700"/>
              <a:gd name="connsiteX16" fmla="*/ 888306 w 2884159"/>
              <a:gd name="connsiteY16" fmla="*/ 1028700 h 1028700"/>
              <a:gd name="connsiteX17" fmla="*/ 1204829 w 2884159"/>
              <a:gd name="connsiteY17" fmla="*/ 1019907 h 1028700"/>
              <a:gd name="connsiteX18" fmla="*/ 1292752 w 2884159"/>
              <a:gd name="connsiteY18" fmla="*/ 984738 h 1028700"/>
              <a:gd name="connsiteX19" fmla="*/ 1345506 w 2884159"/>
              <a:gd name="connsiteY19" fmla="*/ 967153 h 1028700"/>
              <a:gd name="connsiteX20" fmla="*/ 1398259 w 2884159"/>
              <a:gd name="connsiteY20" fmla="*/ 940777 h 1028700"/>
              <a:gd name="connsiteX21" fmla="*/ 1415844 w 2884159"/>
              <a:gd name="connsiteY21" fmla="*/ 914400 h 1028700"/>
              <a:gd name="connsiteX22" fmla="*/ 1442221 w 2884159"/>
              <a:gd name="connsiteY22" fmla="*/ 905607 h 1028700"/>
              <a:gd name="connsiteX23" fmla="*/ 1468598 w 2884159"/>
              <a:gd name="connsiteY23" fmla="*/ 888023 h 1028700"/>
              <a:gd name="connsiteX24" fmla="*/ 1494975 w 2884159"/>
              <a:gd name="connsiteY24" fmla="*/ 861646 h 1028700"/>
              <a:gd name="connsiteX25" fmla="*/ 1547729 w 2884159"/>
              <a:gd name="connsiteY25" fmla="*/ 826477 h 1028700"/>
              <a:gd name="connsiteX26" fmla="*/ 1574106 w 2884159"/>
              <a:gd name="connsiteY26" fmla="*/ 808892 h 1028700"/>
              <a:gd name="connsiteX27" fmla="*/ 1600482 w 2884159"/>
              <a:gd name="connsiteY27" fmla="*/ 800100 h 1028700"/>
              <a:gd name="connsiteX28" fmla="*/ 1644444 w 2884159"/>
              <a:gd name="connsiteY28" fmla="*/ 756138 h 1028700"/>
              <a:gd name="connsiteX29" fmla="*/ 1697198 w 2884159"/>
              <a:gd name="connsiteY29" fmla="*/ 703384 h 1028700"/>
              <a:gd name="connsiteX30" fmla="*/ 1732367 w 2884159"/>
              <a:gd name="connsiteY30" fmla="*/ 650630 h 1028700"/>
              <a:gd name="connsiteX31" fmla="*/ 1749952 w 2884159"/>
              <a:gd name="connsiteY31" fmla="*/ 624253 h 1028700"/>
              <a:gd name="connsiteX32" fmla="*/ 1802706 w 2884159"/>
              <a:gd name="connsiteY32" fmla="*/ 589084 h 1028700"/>
              <a:gd name="connsiteX33" fmla="*/ 1855459 w 2884159"/>
              <a:gd name="connsiteY33" fmla="*/ 553915 h 1028700"/>
              <a:gd name="connsiteX34" fmla="*/ 1881836 w 2884159"/>
              <a:gd name="connsiteY34" fmla="*/ 536330 h 1028700"/>
              <a:gd name="connsiteX35" fmla="*/ 1908213 w 2884159"/>
              <a:gd name="connsiteY35" fmla="*/ 527538 h 1028700"/>
              <a:gd name="connsiteX36" fmla="*/ 1960967 w 2884159"/>
              <a:gd name="connsiteY36" fmla="*/ 492369 h 1028700"/>
              <a:gd name="connsiteX37" fmla="*/ 2013721 w 2884159"/>
              <a:gd name="connsiteY37" fmla="*/ 457200 h 1028700"/>
              <a:gd name="connsiteX38" fmla="*/ 2066475 w 2884159"/>
              <a:gd name="connsiteY38" fmla="*/ 439615 h 1028700"/>
              <a:gd name="connsiteX39" fmla="*/ 2092852 w 2884159"/>
              <a:gd name="connsiteY39" fmla="*/ 430823 h 1028700"/>
              <a:gd name="connsiteX40" fmla="*/ 2171982 w 2884159"/>
              <a:gd name="connsiteY40" fmla="*/ 395653 h 1028700"/>
              <a:gd name="connsiteX41" fmla="*/ 2198359 w 2884159"/>
              <a:gd name="connsiteY41" fmla="*/ 386861 h 1028700"/>
              <a:gd name="connsiteX42" fmla="*/ 2224736 w 2884159"/>
              <a:gd name="connsiteY42" fmla="*/ 378069 h 1028700"/>
              <a:gd name="connsiteX43" fmla="*/ 2286282 w 2884159"/>
              <a:gd name="connsiteY43" fmla="*/ 360484 h 1028700"/>
              <a:gd name="connsiteX44" fmla="*/ 2365413 w 2884159"/>
              <a:gd name="connsiteY44" fmla="*/ 316523 h 1028700"/>
              <a:gd name="connsiteX45" fmla="*/ 2444544 w 2884159"/>
              <a:gd name="connsiteY45" fmla="*/ 272561 h 1028700"/>
              <a:gd name="connsiteX46" fmla="*/ 2523675 w 2884159"/>
              <a:gd name="connsiteY46" fmla="*/ 211015 h 1028700"/>
              <a:gd name="connsiteX47" fmla="*/ 2550052 w 2884159"/>
              <a:gd name="connsiteY47" fmla="*/ 193430 h 1028700"/>
              <a:gd name="connsiteX48" fmla="*/ 2576429 w 2884159"/>
              <a:gd name="connsiteY48" fmla="*/ 175846 h 1028700"/>
              <a:gd name="connsiteX49" fmla="*/ 2602806 w 2884159"/>
              <a:gd name="connsiteY49" fmla="*/ 149469 h 1028700"/>
              <a:gd name="connsiteX50" fmla="*/ 2637975 w 2884159"/>
              <a:gd name="connsiteY50" fmla="*/ 131884 h 1028700"/>
              <a:gd name="connsiteX51" fmla="*/ 2690729 w 2884159"/>
              <a:gd name="connsiteY51" fmla="*/ 96715 h 1028700"/>
              <a:gd name="connsiteX52" fmla="*/ 2725898 w 2884159"/>
              <a:gd name="connsiteY52" fmla="*/ 79130 h 1028700"/>
              <a:gd name="connsiteX53" fmla="*/ 2805029 w 2884159"/>
              <a:gd name="connsiteY53" fmla="*/ 35169 h 1028700"/>
              <a:gd name="connsiteX54" fmla="*/ 2831406 w 2884159"/>
              <a:gd name="connsiteY54" fmla="*/ 17584 h 1028700"/>
              <a:gd name="connsiteX55" fmla="*/ 2884159 w 2884159"/>
              <a:gd name="connsiteY55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884159" h="1028700">
                <a:moveTo>
                  <a:pt x="193713" y="457200"/>
                </a:moveTo>
                <a:cubicBezTo>
                  <a:pt x="173198" y="463061"/>
                  <a:pt x="151539" y="465843"/>
                  <a:pt x="132167" y="474784"/>
                </a:cubicBezTo>
                <a:cubicBezTo>
                  <a:pt x="112978" y="483640"/>
                  <a:pt x="96998" y="498230"/>
                  <a:pt x="79413" y="509953"/>
                </a:cubicBezTo>
                <a:cubicBezTo>
                  <a:pt x="42692" y="534434"/>
                  <a:pt x="60506" y="520068"/>
                  <a:pt x="26659" y="553915"/>
                </a:cubicBezTo>
                <a:cubicBezTo>
                  <a:pt x="-5621" y="618476"/>
                  <a:pt x="-8631" y="609676"/>
                  <a:pt x="17867" y="720969"/>
                </a:cubicBezTo>
                <a:cubicBezTo>
                  <a:pt x="22762" y="741528"/>
                  <a:pt x="41313" y="756138"/>
                  <a:pt x="53036" y="773723"/>
                </a:cubicBezTo>
                <a:cubicBezTo>
                  <a:pt x="74179" y="805437"/>
                  <a:pt x="87240" y="828762"/>
                  <a:pt x="123375" y="852853"/>
                </a:cubicBezTo>
                <a:cubicBezTo>
                  <a:pt x="140960" y="864576"/>
                  <a:pt x="156079" y="881340"/>
                  <a:pt x="176129" y="888023"/>
                </a:cubicBezTo>
                <a:lnTo>
                  <a:pt x="228882" y="905607"/>
                </a:lnTo>
                <a:cubicBezTo>
                  <a:pt x="237674" y="908538"/>
                  <a:pt x="245995" y="914128"/>
                  <a:pt x="255259" y="914400"/>
                </a:cubicBezTo>
                <a:lnTo>
                  <a:pt x="554198" y="923192"/>
                </a:lnTo>
                <a:cubicBezTo>
                  <a:pt x="583793" y="933057"/>
                  <a:pt x="585320" y="932184"/>
                  <a:pt x="615744" y="949569"/>
                </a:cubicBezTo>
                <a:cubicBezTo>
                  <a:pt x="624919" y="954812"/>
                  <a:pt x="632408" y="962990"/>
                  <a:pt x="642121" y="967153"/>
                </a:cubicBezTo>
                <a:cubicBezTo>
                  <a:pt x="653228" y="971913"/>
                  <a:pt x="665567" y="973015"/>
                  <a:pt x="677290" y="975946"/>
                </a:cubicBezTo>
                <a:cubicBezTo>
                  <a:pt x="723181" y="1006539"/>
                  <a:pt x="685347" y="986529"/>
                  <a:pt x="756421" y="1002323"/>
                </a:cubicBezTo>
                <a:cubicBezTo>
                  <a:pt x="765468" y="1004334"/>
                  <a:pt x="773710" y="1009297"/>
                  <a:pt x="782798" y="1011115"/>
                </a:cubicBezTo>
                <a:cubicBezTo>
                  <a:pt x="817760" y="1018107"/>
                  <a:pt x="888306" y="1028700"/>
                  <a:pt x="888306" y="1028700"/>
                </a:cubicBezTo>
                <a:cubicBezTo>
                  <a:pt x="993814" y="1025769"/>
                  <a:pt x="1099549" y="1027427"/>
                  <a:pt x="1204829" y="1019907"/>
                </a:cubicBezTo>
                <a:cubicBezTo>
                  <a:pt x="1240329" y="1017371"/>
                  <a:pt x="1261997" y="997040"/>
                  <a:pt x="1292752" y="984738"/>
                </a:cubicBezTo>
                <a:cubicBezTo>
                  <a:pt x="1309962" y="977854"/>
                  <a:pt x="1330083" y="977435"/>
                  <a:pt x="1345506" y="967153"/>
                </a:cubicBezTo>
                <a:cubicBezTo>
                  <a:pt x="1379593" y="944428"/>
                  <a:pt x="1361858" y="952910"/>
                  <a:pt x="1398259" y="940777"/>
                </a:cubicBezTo>
                <a:cubicBezTo>
                  <a:pt x="1404121" y="931985"/>
                  <a:pt x="1407592" y="921001"/>
                  <a:pt x="1415844" y="914400"/>
                </a:cubicBezTo>
                <a:cubicBezTo>
                  <a:pt x="1423081" y="908610"/>
                  <a:pt x="1433931" y="909752"/>
                  <a:pt x="1442221" y="905607"/>
                </a:cubicBezTo>
                <a:cubicBezTo>
                  <a:pt x="1451672" y="900881"/>
                  <a:pt x="1460480" y="894788"/>
                  <a:pt x="1468598" y="888023"/>
                </a:cubicBezTo>
                <a:cubicBezTo>
                  <a:pt x="1478150" y="880063"/>
                  <a:pt x="1485160" y="869280"/>
                  <a:pt x="1494975" y="861646"/>
                </a:cubicBezTo>
                <a:cubicBezTo>
                  <a:pt x="1511657" y="848671"/>
                  <a:pt x="1530144" y="838200"/>
                  <a:pt x="1547729" y="826477"/>
                </a:cubicBezTo>
                <a:cubicBezTo>
                  <a:pt x="1556521" y="820615"/>
                  <a:pt x="1564081" y="812234"/>
                  <a:pt x="1574106" y="808892"/>
                </a:cubicBezTo>
                <a:lnTo>
                  <a:pt x="1600482" y="800100"/>
                </a:lnTo>
                <a:cubicBezTo>
                  <a:pt x="1636718" y="745747"/>
                  <a:pt x="1596486" y="798768"/>
                  <a:pt x="1644444" y="756138"/>
                </a:cubicBezTo>
                <a:cubicBezTo>
                  <a:pt x="1663031" y="739616"/>
                  <a:pt x="1697198" y="703384"/>
                  <a:pt x="1697198" y="703384"/>
                </a:cubicBezTo>
                <a:cubicBezTo>
                  <a:pt x="1712649" y="657030"/>
                  <a:pt x="1695778" y="694536"/>
                  <a:pt x="1732367" y="650630"/>
                </a:cubicBezTo>
                <a:cubicBezTo>
                  <a:pt x="1739132" y="642512"/>
                  <a:pt x="1741999" y="631211"/>
                  <a:pt x="1749952" y="624253"/>
                </a:cubicBezTo>
                <a:cubicBezTo>
                  <a:pt x="1765857" y="610336"/>
                  <a:pt x="1787762" y="604028"/>
                  <a:pt x="1802706" y="589084"/>
                </a:cubicBezTo>
                <a:cubicBezTo>
                  <a:pt x="1835635" y="556153"/>
                  <a:pt x="1817286" y="566639"/>
                  <a:pt x="1855459" y="553915"/>
                </a:cubicBezTo>
                <a:cubicBezTo>
                  <a:pt x="1864251" y="548053"/>
                  <a:pt x="1872384" y="541056"/>
                  <a:pt x="1881836" y="536330"/>
                </a:cubicBezTo>
                <a:cubicBezTo>
                  <a:pt x="1890125" y="532185"/>
                  <a:pt x="1900111" y="532039"/>
                  <a:pt x="1908213" y="527538"/>
                </a:cubicBezTo>
                <a:cubicBezTo>
                  <a:pt x="1926688" y="517275"/>
                  <a:pt x="1943382" y="504092"/>
                  <a:pt x="1960967" y="492369"/>
                </a:cubicBezTo>
                <a:lnTo>
                  <a:pt x="2013721" y="457200"/>
                </a:lnTo>
                <a:lnTo>
                  <a:pt x="2066475" y="439615"/>
                </a:lnTo>
                <a:lnTo>
                  <a:pt x="2092852" y="430823"/>
                </a:lnTo>
                <a:cubicBezTo>
                  <a:pt x="2134651" y="402957"/>
                  <a:pt x="2109206" y="416579"/>
                  <a:pt x="2171982" y="395653"/>
                </a:cubicBezTo>
                <a:lnTo>
                  <a:pt x="2198359" y="386861"/>
                </a:lnTo>
                <a:cubicBezTo>
                  <a:pt x="2207151" y="383930"/>
                  <a:pt x="2215745" y="380317"/>
                  <a:pt x="2224736" y="378069"/>
                </a:cubicBezTo>
                <a:cubicBezTo>
                  <a:pt x="2233021" y="375998"/>
                  <a:pt x="2275956" y="366221"/>
                  <a:pt x="2286282" y="360484"/>
                </a:cubicBezTo>
                <a:cubicBezTo>
                  <a:pt x="2376972" y="310100"/>
                  <a:pt x="2305732" y="336416"/>
                  <a:pt x="2365413" y="316523"/>
                </a:cubicBezTo>
                <a:cubicBezTo>
                  <a:pt x="2425878" y="276212"/>
                  <a:pt x="2398117" y="288036"/>
                  <a:pt x="2444544" y="272561"/>
                </a:cubicBezTo>
                <a:cubicBezTo>
                  <a:pt x="2485866" y="231239"/>
                  <a:pt x="2460574" y="253082"/>
                  <a:pt x="2523675" y="211015"/>
                </a:cubicBezTo>
                <a:lnTo>
                  <a:pt x="2550052" y="193430"/>
                </a:lnTo>
                <a:cubicBezTo>
                  <a:pt x="2558844" y="187569"/>
                  <a:pt x="2568957" y="183318"/>
                  <a:pt x="2576429" y="175846"/>
                </a:cubicBezTo>
                <a:cubicBezTo>
                  <a:pt x="2585221" y="167054"/>
                  <a:pt x="2592688" y="156696"/>
                  <a:pt x="2602806" y="149469"/>
                </a:cubicBezTo>
                <a:cubicBezTo>
                  <a:pt x="2613471" y="141851"/>
                  <a:pt x="2626736" y="138627"/>
                  <a:pt x="2637975" y="131884"/>
                </a:cubicBezTo>
                <a:cubicBezTo>
                  <a:pt x="2656097" y="121011"/>
                  <a:pt x="2671826" y="106167"/>
                  <a:pt x="2690729" y="96715"/>
                </a:cubicBezTo>
                <a:cubicBezTo>
                  <a:pt x="2702452" y="90853"/>
                  <a:pt x="2714659" y="85873"/>
                  <a:pt x="2725898" y="79130"/>
                </a:cubicBezTo>
                <a:cubicBezTo>
                  <a:pt x="2801477" y="33782"/>
                  <a:pt x="2751975" y="52853"/>
                  <a:pt x="2805029" y="35169"/>
                </a:cubicBezTo>
                <a:cubicBezTo>
                  <a:pt x="2813821" y="29307"/>
                  <a:pt x="2821750" y="21876"/>
                  <a:pt x="2831406" y="17584"/>
                </a:cubicBezTo>
                <a:cubicBezTo>
                  <a:pt x="2848344" y="10056"/>
                  <a:pt x="2884159" y="0"/>
                  <a:pt x="2884159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Forma Livre 9"/>
          <p:cNvSpPr/>
          <p:nvPr/>
        </p:nvSpPr>
        <p:spPr bwMode="auto">
          <a:xfrm>
            <a:off x="2532185" y="3014099"/>
            <a:ext cx="3833446" cy="1637032"/>
          </a:xfrm>
          <a:custGeom>
            <a:avLst/>
            <a:gdLst>
              <a:gd name="connsiteX0" fmla="*/ 0 w 3833446"/>
              <a:gd name="connsiteY0" fmla="*/ 1179832 h 1637032"/>
              <a:gd name="connsiteX1" fmla="*/ 52753 w 3833446"/>
              <a:gd name="connsiteY1" fmla="*/ 1197416 h 1637032"/>
              <a:gd name="connsiteX2" fmla="*/ 79130 w 3833446"/>
              <a:gd name="connsiteY2" fmla="*/ 1215001 h 1637032"/>
              <a:gd name="connsiteX3" fmla="*/ 175846 w 3833446"/>
              <a:gd name="connsiteY3" fmla="*/ 1232586 h 1637032"/>
              <a:gd name="connsiteX4" fmla="*/ 228600 w 3833446"/>
              <a:gd name="connsiteY4" fmla="*/ 1267755 h 1637032"/>
              <a:gd name="connsiteX5" fmla="*/ 290146 w 3833446"/>
              <a:gd name="connsiteY5" fmla="*/ 1320509 h 1637032"/>
              <a:gd name="connsiteX6" fmla="*/ 316523 w 3833446"/>
              <a:gd name="connsiteY6" fmla="*/ 1329301 h 1637032"/>
              <a:gd name="connsiteX7" fmla="*/ 465992 w 3833446"/>
              <a:gd name="connsiteY7" fmla="*/ 1311716 h 1637032"/>
              <a:gd name="connsiteX8" fmla="*/ 492369 w 3833446"/>
              <a:gd name="connsiteY8" fmla="*/ 1294132 h 1637032"/>
              <a:gd name="connsiteX9" fmla="*/ 659423 w 3833446"/>
              <a:gd name="connsiteY9" fmla="*/ 1302924 h 1637032"/>
              <a:gd name="connsiteX10" fmla="*/ 685800 w 3833446"/>
              <a:gd name="connsiteY10" fmla="*/ 1311716 h 1637032"/>
              <a:gd name="connsiteX11" fmla="*/ 720969 w 3833446"/>
              <a:gd name="connsiteY11" fmla="*/ 1338093 h 1637032"/>
              <a:gd name="connsiteX12" fmla="*/ 747346 w 3833446"/>
              <a:gd name="connsiteY12" fmla="*/ 1355678 h 1637032"/>
              <a:gd name="connsiteX13" fmla="*/ 808892 w 3833446"/>
              <a:gd name="connsiteY13" fmla="*/ 1399639 h 1637032"/>
              <a:gd name="connsiteX14" fmla="*/ 861646 w 3833446"/>
              <a:gd name="connsiteY14" fmla="*/ 1417224 h 1637032"/>
              <a:gd name="connsiteX15" fmla="*/ 914400 w 3833446"/>
              <a:gd name="connsiteY15" fmla="*/ 1408432 h 1637032"/>
              <a:gd name="connsiteX16" fmla="*/ 949569 w 3833446"/>
              <a:gd name="connsiteY16" fmla="*/ 1364470 h 1637032"/>
              <a:gd name="connsiteX17" fmla="*/ 975946 w 3833446"/>
              <a:gd name="connsiteY17" fmla="*/ 1338093 h 1637032"/>
              <a:gd name="connsiteX18" fmla="*/ 993530 w 3833446"/>
              <a:gd name="connsiteY18" fmla="*/ 1311716 h 1637032"/>
              <a:gd name="connsiteX19" fmla="*/ 1046284 w 3833446"/>
              <a:gd name="connsiteY19" fmla="*/ 1276547 h 1637032"/>
              <a:gd name="connsiteX20" fmla="*/ 1125415 w 3833446"/>
              <a:gd name="connsiteY20" fmla="*/ 1302924 h 1637032"/>
              <a:gd name="connsiteX21" fmla="*/ 1178169 w 3833446"/>
              <a:gd name="connsiteY21" fmla="*/ 1364470 h 1637032"/>
              <a:gd name="connsiteX22" fmla="*/ 1257300 w 3833446"/>
              <a:gd name="connsiteY22" fmla="*/ 1417224 h 1637032"/>
              <a:gd name="connsiteX23" fmla="*/ 1362807 w 3833446"/>
              <a:gd name="connsiteY23" fmla="*/ 1496355 h 1637032"/>
              <a:gd name="connsiteX24" fmla="*/ 1389184 w 3833446"/>
              <a:gd name="connsiteY24" fmla="*/ 1505147 h 1637032"/>
              <a:gd name="connsiteX25" fmla="*/ 1485900 w 3833446"/>
              <a:gd name="connsiteY25" fmla="*/ 1496355 h 1637032"/>
              <a:gd name="connsiteX26" fmla="*/ 1538653 w 3833446"/>
              <a:gd name="connsiteY26" fmla="*/ 1478770 h 1637032"/>
              <a:gd name="connsiteX27" fmla="*/ 1565030 w 3833446"/>
              <a:gd name="connsiteY27" fmla="*/ 1469978 h 1637032"/>
              <a:gd name="connsiteX28" fmla="*/ 1617784 w 3833446"/>
              <a:gd name="connsiteY28" fmla="*/ 1434809 h 1637032"/>
              <a:gd name="connsiteX29" fmla="*/ 1644161 w 3833446"/>
              <a:gd name="connsiteY29" fmla="*/ 1417224 h 1637032"/>
              <a:gd name="connsiteX30" fmla="*/ 1793630 w 3833446"/>
              <a:gd name="connsiteY30" fmla="*/ 1426016 h 1637032"/>
              <a:gd name="connsiteX31" fmla="*/ 1820007 w 3833446"/>
              <a:gd name="connsiteY31" fmla="*/ 1443601 h 1637032"/>
              <a:gd name="connsiteX32" fmla="*/ 1846384 w 3833446"/>
              <a:gd name="connsiteY32" fmla="*/ 1452393 h 1637032"/>
              <a:gd name="connsiteX33" fmla="*/ 1881553 w 3833446"/>
              <a:gd name="connsiteY33" fmla="*/ 1478770 h 1637032"/>
              <a:gd name="connsiteX34" fmla="*/ 1916723 w 3833446"/>
              <a:gd name="connsiteY34" fmla="*/ 1487563 h 1637032"/>
              <a:gd name="connsiteX35" fmla="*/ 1978269 w 3833446"/>
              <a:gd name="connsiteY35" fmla="*/ 1522732 h 1637032"/>
              <a:gd name="connsiteX36" fmla="*/ 2004646 w 3833446"/>
              <a:gd name="connsiteY36" fmla="*/ 1540316 h 1637032"/>
              <a:gd name="connsiteX37" fmla="*/ 2057400 w 3833446"/>
              <a:gd name="connsiteY37" fmla="*/ 1584278 h 1637032"/>
              <a:gd name="connsiteX38" fmla="*/ 2127738 w 3833446"/>
              <a:gd name="connsiteY38" fmla="*/ 1610655 h 1637032"/>
              <a:gd name="connsiteX39" fmla="*/ 2162907 w 3833446"/>
              <a:gd name="connsiteY39" fmla="*/ 1619447 h 1637032"/>
              <a:gd name="connsiteX40" fmla="*/ 2277207 w 3833446"/>
              <a:gd name="connsiteY40" fmla="*/ 1628239 h 1637032"/>
              <a:gd name="connsiteX41" fmla="*/ 2365130 w 3833446"/>
              <a:gd name="connsiteY41" fmla="*/ 1593070 h 1637032"/>
              <a:gd name="connsiteX42" fmla="*/ 2373923 w 3833446"/>
              <a:gd name="connsiteY42" fmla="*/ 1566693 h 1637032"/>
              <a:gd name="connsiteX43" fmla="*/ 2356338 w 3833446"/>
              <a:gd name="connsiteY43" fmla="*/ 1434809 h 1637032"/>
              <a:gd name="connsiteX44" fmla="*/ 2338753 w 3833446"/>
              <a:gd name="connsiteY44" fmla="*/ 1382055 h 1637032"/>
              <a:gd name="connsiteX45" fmla="*/ 2329961 w 3833446"/>
              <a:gd name="connsiteY45" fmla="*/ 1355678 h 1637032"/>
              <a:gd name="connsiteX46" fmla="*/ 2294792 w 3833446"/>
              <a:gd name="connsiteY46" fmla="*/ 1302924 h 1637032"/>
              <a:gd name="connsiteX47" fmla="*/ 2277207 w 3833446"/>
              <a:gd name="connsiteY47" fmla="*/ 1250170 h 1637032"/>
              <a:gd name="connsiteX48" fmla="*/ 2268415 w 3833446"/>
              <a:gd name="connsiteY48" fmla="*/ 1215001 h 1637032"/>
              <a:gd name="connsiteX49" fmla="*/ 2250830 w 3833446"/>
              <a:gd name="connsiteY49" fmla="*/ 1188624 h 1637032"/>
              <a:gd name="connsiteX50" fmla="*/ 2242038 w 3833446"/>
              <a:gd name="connsiteY50" fmla="*/ 1135870 h 1637032"/>
              <a:gd name="connsiteX51" fmla="*/ 2224453 w 3833446"/>
              <a:gd name="connsiteY51" fmla="*/ 1083116 h 1637032"/>
              <a:gd name="connsiteX52" fmla="*/ 2215661 w 3833446"/>
              <a:gd name="connsiteY52" fmla="*/ 1056739 h 1637032"/>
              <a:gd name="connsiteX53" fmla="*/ 2198077 w 3833446"/>
              <a:gd name="connsiteY53" fmla="*/ 1003986 h 1637032"/>
              <a:gd name="connsiteX54" fmla="*/ 2206869 w 3833446"/>
              <a:gd name="connsiteY54" fmla="*/ 863309 h 1637032"/>
              <a:gd name="connsiteX55" fmla="*/ 2259623 w 3833446"/>
              <a:gd name="connsiteY55" fmla="*/ 828139 h 1637032"/>
              <a:gd name="connsiteX56" fmla="*/ 2321169 w 3833446"/>
              <a:gd name="connsiteY56" fmla="*/ 836932 h 1637032"/>
              <a:gd name="connsiteX57" fmla="*/ 2338753 w 3833446"/>
              <a:gd name="connsiteY57" fmla="*/ 863309 h 1637032"/>
              <a:gd name="connsiteX58" fmla="*/ 2365130 w 3833446"/>
              <a:gd name="connsiteY58" fmla="*/ 889686 h 1637032"/>
              <a:gd name="connsiteX59" fmla="*/ 2382715 w 3833446"/>
              <a:gd name="connsiteY59" fmla="*/ 924855 h 1637032"/>
              <a:gd name="connsiteX60" fmla="*/ 2417884 w 3833446"/>
              <a:gd name="connsiteY60" fmla="*/ 977609 h 1637032"/>
              <a:gd name="connsiteX61" fmla="*/ 2453053 w 3833446"/>
              <a:gd name="connsiteY61" fmla="*/ 1039155 h 1637032"/>
              <a:gd name="connsiteX62" fmla="*/ 2461846 w 3833446"/>
              <a:gd name="connsiteY62" fmla="*/ 1074324 h 1637032"/>
              <a:gd name="connsiteX63" fmla="*/ 2488223 w 3833446"/>
              <a:gd name="connsiteY63" fmla="*/ 1153455 h 1637032"/>
              <a:gd name="connsiteX64" fmla="*/ 2505807 w 3833446"/>
              <a:gd name="connsiteY64" fmla="*/ 1206209 h 1637032"/>
              <a:gd name="connsiteX65" fmla="*/ 2514600 w 3833446"/>
              <a:gd name="connsiteY65" fmla="*/ 1232586 h 1637032"/>
              <a:gd name="connsiteX66" fmla="*/ 2532184 w 3833446"/>
              <a:gd name="connsiteY66" fmla="*/ 1258963 h 1637032"/>
              <a:gd name="connsiteX67" fmla="*/ 2558561 w 3833446"/>
              <a:gd name="connsiteY67" fmla="*/ 1329301 h 1637032"/>
              <a:gd name="connsiteX68" fmla="*/ 2567353 w 3833446"/>
              <a:gd name="connsiteY68" fmla="*/ 1355678 h 1637032"/>
              <a:gd name="connsiteX69" fmla="*/ 2584938 w 3833446"/>
              <a:gd name="connsiteY69" fmla="*/ 1399639 h 1637032"/>
              <a:gd name="connsiteX70" fmla="*/ 2584938 w 3833446"/>
              <a:gd name="connsiteY70" fmla="*/ 1584278 h 1637032"/>
              <a:gd name="connsiteX71" fmla="*/ 2602523 w 3833446"/>
              <a:gd name="connsiteY71" fmla="*/ 1610655 h 1637032"/>
              <a:gd name="connsiteX72" fmla="*/ 2681653 w 3833446"/>
              <a:gd name="connsiteY72" fmla="*/ 1637032 h 1637032"/>
              <a:gd name="connsiteX73" fmla="*/ 2901461 w 3833446"/>
              <a:gd name="connsiteY73" fmla="*/ 1628239 h 1637032"/>
              <a:gd name="connsiteX74" fmla="*/ 3006969 w 3833446"/>
              <a:gd name="connsiteY74" fmla="*/ 1601863 h 1637032"/>
              <a:gd name="connsiteX75" fmla="*/ 3068515 w 3833446"/>
              <a:gd name="connsiteY75" fmla="*/ 1584278 h 1637032"/>
              <a:gd name="connsiteX76" fmla="*/ 3138853 w 3833446"/>
              <a:gd name="connsiteY76" fmla="*/ 1540316 h 1637032"/>
              <a:gd name="connsiteX77" fmla="*/ 3165230 w 3833446"/>
              <a:gd name="connsiteY77" fmla="*/ 1531524 h 1637032"/>
              <a:gd name="connsiteX78" fmla="*/ 3191607 w 3833446"/>
              <a:gd name="connsiteY78" fmla="*/ 1513939 h 1637032"/>
              <a:gd name="connsiteX79" fmla="*/ 3217984 w 3833446"/>
              <a:gd name="connsiteY79" fmla="*/ 1505147 h 1637032"/>
              <a:gd name="connsiteX80" fmla="*/ 3244361 w 3833446"/>
              <a:gd name="connsiteY80" fmla="*/ 1478770 h 1637032"/>
              <a:gd name="connsiteX81" fmla="*/ 3314700 w 3833446"/>
              <a:gd name="connsiteY81" fmla="*/ 1434809 h 1637032"/>
              <a:gd name="connsiteX82" fmla="*/ 3393830 w 3833446"/>
              <a:gd name="connsiteY82" fmla="*/ 1390847 h 1637032"/>
              <a:gd name="connsiteX83" fmla="*/ 3569677 w 3833446"/>
              <a:gd name="connsiteY83" fmla="*/ 1382055 h 1637032"/>
              <a:gd name="connsiteX84" fmla="*/ 3622430 w 3833446"/>
              <a:gd name="connsiteY84" fmla="*/ 1364470 h 1637032"/>
              <a:gd name="connsiteX85" fmla="*/ 3666392 w 3833446"/>
              <a:gd name="connsiteY85" fmla="*/ 1320509 h 1637032"/>
              <a:gd name="connsiteX86" fmla="*/ 3745523 w 3833446"/>
              <a:gd name="connsiteY86" fmla="*/ 1241378 h 1637032"/>
              <a:gd name="connsiteX87" fmla="*/ 3789484 w 3833446"/>
              <a:gd name="connsiteY87" fmla="*/ 1188624 h 1637032"/>
              <a:gd name="connsiteX88" fmla="*/ 3807069 w 3833446"/>
              <a:gd name="connsiteY88" fmla="*/ 1135870 h 1637032"/>
              <a:gd name="connsiteX89" fmla="*/ 3824653 w 3833446"/>
              <a:gd name="connsiteY89" fmla="*/ 863309 h 1637032"/>
              <a:gd name="connsiteX90" fmla="*/ 3833446 w 3833446"/>
              <a:gd name="connsiteY90" fmla="*/ 819347 h 1637032"/>
              <a:gd name="connsiteX91" fmla="*/ 3824653 w 3833446"/>
              <a:gd name="connsiteY91" fmla="*/ 713839 h 1637032"/>
              <a:gd name="connsiteX92" fmla="*/ 3807069 w 3833446"/>
              <a:gd name="connsiteY92" fmla="*/ 687463 h 1637032"/>
              <a:gd name="connsiteX93" fmla="*/ 3798277 w 3833446"/>
              <a:gd name="connsiteY93" fmla="*/ 652293 h 1637032"/>
              <a:gd name="connsiteX94" fmla="*/ 3780692 w 3833446"/>
              <a:gd name="connsiteY94" fmla="*/ 617124 h 1637032"/>
              <a:gd name="connsiteX95" fmla="*/ 3736730 w 3833446"/>
              <a:gd name="connsiteY95" fmla="*/ 546786 h 1637032"/>
              <a:gd name="connsiteX96" fmla="*/ 3675184 w 3833446"/>
              <a:gd name="connsiteY96" fmla="*/ 485239 h 1637032"/>
              <a:gd name="connsiteX97" fmla="*/ 3648807 w 3833446"/>
              <a:gd name="connsiteY97" fmla="*/ 458863 h 1637032"/>
              <a:gd name="connsiteX98" fmla="*/ 3596053 w 3833446"/>
              <a:gd name="connsiteY98" fmla="*/ 441278 h 1637032"/>
              <a:gd name="connsiteX99" fmla="*/ 3543300 w 3833446"/>
              <a:gd name="connsiteY99" fmla="*/ 406109 h 1637032"/>
              <a:gd name="connsiteX100" fmla="*/ 3490546 w 3833446"/>
              <a:gd name="connsiteY100" fmla="*/ 379732 h 1637032"/>
              <a:gd name="connsiteX101" fmla="*/ 3464169 w 3833446"/>
              <a:gd name="connsiteY101" fmla="*/ 344563 h 1637032"/>
              <a:gd name="connsiteX102" fmla="*/ 3437792 w 3833446"/>
              <a:gd name="connsiteY102" fmla="*/ 318186 h 1637032"/>
              <a:gd name="connsiteX103" fmla="*/ 3429000 w 3833446"/>
              <a:gd name="connsiteY103" fmla="*/ 283016 h 1637032"/>
              <a:gd name="connsiteX104" fmla="*/ 3420207 w 3833446"/>
              <a:gd name="connsiteY104" fmla="*/ 256639 h 1637032"/>
              <a:gd name="connsiteX105" fmla="*/ 3411415 w 3833446"/>
              <a:gd name="connsiteY105" fmla="*/ 159924 h 1637032"/>
              <a:gd name="connsiteX106" fmla="*/ 3393830 w 3833446"/>
              <a:gd name="connsiteY106" fmla="*/ 107170 h 1637032"/>
              <a:gd name="connsiteX107" fmla="*/ 3429000 w 3833446"/>
              <a:gd name="connsiteY107" fmla="*/ 10455 h 1637032"/>
              <a:gd name="connsiteX108" fmla="*/ 3455377 w 3833446"/>
              <a:gd name="connsiteY108" fmla="*/ 1663 h 1637032"/>
              <a:gd name="connsiteX109" fmla="*/ 3622430 w 3833446"/>
              <a:gd name="connsiteY109" fmla="*/ 28039 h 1637032"/>
              <a:gd name="connsiteX110" fmla="*/ 3640015 w 3833446"/>
              <a:gd name="connsiteY110" fmla="*/ 54416 h 1637032"/>
              <a:gd name="connsiteX111" fmla="*/ 3683977 w 3833446"/>
              <a:gd name="connsiteY111" fmla="*/ 80793 h 163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833446" h="1637032">
                <a:moveTo>
                  <a:pt x="0" y="1179832"/>
                </a:moveTo>
                <a:cubicBezTo>
                  <a:pt x="17584" y="1185693"/>
                  <a:pt x="35815" y="1189888"/>
                  <a:pt x="52753" y="1197416"/>
                </a:cubicBezTo>
                <a:cubicBezTo>
                  <a:pt x="62409" y="1201708"/>
                  <a:pt x="69417" y="1210838"/>
                  <a:pt x="79130" y="1215001"/>
                </a:cubicBezTo>
                <a:cubicBezTo>
                  <a:pt x="99854" y="1223883"/>
                  <a:pt x="161590" y="1230549"/>
                  <a:pt x="175846" y="1232586"/>
                </a:cubicBezTo>
                <a:cubicBezTo>
                  <a:pt x="193431" y="1244309"/>
                  <a:pt x="213656" y="1252811"/>
                  <a:pt x="228600" y="1267755"/>
                </a:cubicBezTo>
                <a:cubicBezTo>
                  <a:pt x="249387" y="1288542"/>
                  <a:pt x="263829" y="1305471"/>
                  <a:pt x="290146" y="1320509"/>
                </a:cubicBezTo>
                <a:cubicBezTo>
                  <a:pt x="298193" y="1325107"/>
                  <a:pt x="307731" y="1326370"/>
                  <a:pt x="316523" y="1329301"/>
                </a:cubicBezTo>
                <a:cubicBezTo>
                  <a:pt x="335992" y="1327910"/>
                  <a:pt x="426021" y="1331702"/>
                  <a:pt x="465992" y="1311716"/>
                </a:cubicBezTo>
                <a:cubicBezTo>
                  <a:pt x="475443" y="1306990"/>
                  <a:pt x="483577" y="1299993"/>
                  <a:pt x="492369" y="1294132"/>
                </a:cubicBezTo>
                <a:cubicBezTo>
                  <a:pt x="548054" y="1297063"/>
                  <a:pt x="603890" y="1297876"/>
                  <a:pt x="659423" y="1302924"/>
                </a:cubicBezTo>
                <a:cubicBezTo>
                  <a:pt x="668653" y="1303763"/>
                  <a:pt x="677753" y="1307118"/>
                  <a:pt x="685800" y="1311716"/>
                </a:cubicBezTo>
                <a:cubicBezTo>
                  <a:pt x="698523" y="1318986"/>
                  <a:pt x="709045" y="1329576"/>
                  <a:pt x="720969" y="1338093"/>
                </a:cubicBezTo>
                <a:cubicBezTo>
                  <a:pt x="729568" y="1344235"/>
                  <a:pt x="739228" y="1348913"/>
                  <a:pt x="747346" y="1355678"/>
                </a:cubicBezTo>
                <a:cubicBezTo>
                  <a:pt x="786567" y="1388362"/>
                  <a:pt x="758832" y="1379615"/>
                  <a:pt x="808892" y="1399639"/>
                </a:cubicBezTo>
                <a:cubicBezTo>
                  <a:pt x="826102" y="1406523"/>
                  <a:pt x="861646" y="1417224"/>
                  <a:pt x="861646" y="1417224"/>
                </a:cubicBezTo>
                <a:cubicBezTo>
                  <a:pt x="879231" y="1414293"/>
                  <a:pt x="897488" y="1414069"/>
                  <a:pt x="914400" y="1408432"/>
                </a:cubicBezTo>
                <a:cubicBezTo>
                  <a:pt x="956537" y="1394386"/>
                  <a:pt x="930377" y="1393259"/>
                  <a:pt x="949569" y="1364470"/>
                </a:cubicBezTo>
                <a:cubicBezTo>
                  <a:pt x="956466" y="1354124"/>
                  <a:pt x="967986" y="1347645"/>
                  <a:pt x="975946" y="1338093"/>
                </a:cubicBezTo>
                <a:cubicBezTo>
                  <a:pt x="982711" y="1329975"/>
                  <a:pt x="985578" y="1318674"/>
                  <a:pt x="993530" y="1311716"/>
                </a:cubicBezTo>
                <a:cubicBezTo>
                  <a:pt x="1009435" y="1297799"/>
                  <a:pt x="1046284" y="1276547"/>
                  <a:pt x="1046284" y="1276547"/>
                </a:cubicBezTo>
                <a:cubicBezTo>
                  <a:pt x="1080042" y="1283298"/>
                  <a:pt x="1097101" y="1282700"/>
                  <a:pt x="1125415" y="1302924"/>
                </a:cubicBezTo>
                <a:cubicBezTo>
                  <a:pt x="1175124" y="1338431"/>
                  <a:pt x="1129046" y="1320805"/>
                  <a:pt x="1178169" y="1364470"/>
                </a:cubicBezTo>
                <a:cubicBezTo>
                  <a:pt x="1257324" y="1434829"/>
                  <a:pt x="1204534" y="1373251"/>
                  <a:pt x="1257300" y="1417224"/>
                </a:cubicBezTo>
                <a:cubicBezTo>
                  <a:pt x="1274448" y="1431514"/>
                  <a:pt x="1338871" y="1488377"/>
                  <a:pt x="1362807" y="1496355"/>
                </a:cubicBezTo>
                <a:lnTo>
                  <a:pt x="1389184" y="1505147"/>
                </a:lnTo>
                <a:cubicBezTo>
                  <a:pt x="1421423" y="1502216"/>
                  <a:pt x="1454021" y="1501981"/>
                  <a:pt x="1485900" y="1496355"/>
                </a:cubicBezTo>
                <a:cubicBezTo>
                  <a:pt x="1504154" y="1493134"/>
                  <a:pt x="1521069" y="1484632"/>
                  <a:pt x="1538653" y="1478770"/>
                </a:cubicBezTo>
                <a:lnTo>
                  <a:pt x="1565030" y="1469978"/>
                </a:lnTo>
                <a:lnTo>
                  <a:pt x="1617784" y="1434809"/>
                </a:lnTo>
                <a:lnTo>
                  <a:pt x="1644161" y="1417224"/>
                </a:lnTo>
                <a:cubicBezTo>
                  <a:pt x="1693984" y="1420155"/>
                  <a:pt x="1744273" y="1418612"/>
                  <a:pt x="1793630" y="1426016"/>
                </a:cubicBezTo>
                <a:cubicBezTo>
                  <a:pt x="1804080" y="1427584"/>
                  <a:pt x="1810555" y="1438875"/>
                  <a:pt x="1820007" y="1443601"/>
                </a:cubicBezTo>
                <a:cubicBezTo>
                  <a:pt x="1828296" y="1447746"/>
                  <a:pt x="1837592" y="1449462"/>
                  <a:pt x="1846384" y="1452393"/>
                </a:cubicBezTo>
                <a:cubicBezTo>
                  <a:pt x="1858107" y="1461185"/>
                  <a:pt x="1868446" y="1472217"/>
                  <a:pt x="1881553" y="1478770"/>
                </a:cubicBezTo>
                <a:cubicBezTo>
                  <a:pt x="1892361" y="1484174"/>
                  <a:pt x="1906231" y="1481568"/>
                  <a:pt x="1916723" y="1487563"/>
                </a:cubicBezTo>
                <a:cubicBezTo>
                  <a:pt x="1998209" y="1534125"/>
                  <a:pt x="1885784" y="1499609"/>
                  <a:pt x="1978269" y="1522732"/>
                </a:cubicBezTo>
                <a:cubicBezTo>
                  <a:pt x="1987061" y="1528593"/>
                  <a:pt x="1996528" y="1533551"/>
                  <a:pt x="2004646" y="1540316"/>
                </a:cubicBezTo>
                <a:cubicBezTo>
                  <a:pt x="2033815" y="1564623"/>
                  <a:pt x="2024654" y="1567905"/>
                  <a:pt x="2057400" y="1584278"/>
                </a:cubicBezTo>
                <a:cubicBezTo>
                  <a:pt x="2069793" y="1590475"/>
                  <a:pt x="2109979" y="1605581"/>
                  <a:pt x="2127738" y="1610655"/>
                </a:cubicBezTo>
                <a:cubicBezTo>
                  <a:pt x="2139357" y="1613975"/>
                  <a:pt x="2150906" y="1618035"/>
                  <a:pt x="2162907" y="1619447"/>
                </a:cubicBezTo>
                <a:cubicBezTo>
                  <a:pt x="2200858" y="1623912"/>
                  <a:pt x="2239107" y="1625308"/>
                  <a:pt x="2277207" y="1628239"/>
                </a:cubicBezTo>
                <a:cubicBezTo>
                  <a:pt x="2339733" y="1620424"/>
                  <a:pt x="2342623" y="1638085"/>
                  <a:pt x="2365130" y="1593070"/>
                </a:cubicBezTo>
                <a:cubicBezTo>
                  <a:pt x="2369275" y="1584780"/>
                  <a:pt x="2370992" y="1575485"/>
                  <a:pt x="2373923" y="1566693"/>
                </a:cubicBezTo>
                <a:cubicBezTo>
                  <a:pt x="2369689" y="1524359"/>
                  <a:pt x="2367839" y="1476977"/>
                  <a:pt x="2356338" y="1434809"/>
                </a:cubicBezTo>
                <a:cubicBezTo>
                  <a:pt x="2351461" y="1416926"/>
                  <a:pt x="2344615" y="1399640"/>
                  <a:pt x="2338753" y="1382055"/>
                </a:cubicBezTo>
                <a:cubicBezTo>
                  <a:pt x="2335822" y="1373263"/>
                  <a:pt x="2335102" y="1363389"/>
                  <a:pt x="2329961" y="1355678"/>
                </a:cubicBezTo>
                <a:lnTo>
                  <a:pt x="2294792" y="1302924"/>
                </a:lnTo>
                <a:cubicBezTo>
                  <a:pt x="2288930" y="1285339"/>
                  <a:pt x="2281702" y="1268152"/>
                  <a:pt x="2277207" y="1250170"/>
                </a:cubicBezTo>
                <a:cubicBezTo>
                  <a:pt x="2274276" y="1238447"/>
                  <a:pt x="2273175" y="1226108"/>
                  <a:pt x="2268415" y="1215001"/>
                </a:cubicBezTo>
                <a:cubicBezTo>
                  <a:pt x="2264252" y="1205288"/>
                  <a:pt x="2256692" y="1197416"/>
                  <a:pt x="2250830" y="1188624"/>
                </a:cubicBezTo>
                <a:cubicBezTo>
                  <a:pt x="2247899" y="1171039"/>
                  <a:pt x="2246362" y="1153165"/>
                  <a:pt x="2242038" y="1135870"/>
                </a:cubicBezTo>
                <a:cubicBezTo>
                  <a:pt x="2237542" y="1117888"/>
                  <a:pt x="2230315" y="1100701"/>
                  <a:pt x="2224453" y="1083116"/>
                </a:cubicBezTo>
                <a:lnTo>
                  <a:pt x="2215661" y="1056739"/>
                </a:lnTo>
                <a:lnTo>
                  <a:pt x="2198077" y="1003986"/>
                </a:lnTo>
                <a:cubicBezTo>
                  <a:pt x="2201008" y="957094"/>
                  <a:pt x="2191348" y="907655"/>
                  <a:pt x="2206869" y="863309"/>
                </a:cubicBezTo>
                <a:cubicBezTo>
                  <a:pt x="2213851" y="843361"/>
                  <a:pt x="2259623" y="828139"/>
                  <a:pt x="2259623" y="828139"/>
                </a:cubicBezTo>
                <a:cubicBezTo>
                  <a:pt x="2280138" y="831070"/>
                  <a:pt x="2302232" y="828515"/>
                  <a:pt x="2321169" y="836932"/>
                </a:cubicBezTo>
                <a:cubicBezTo>
                  <a:pt x="2330825" y="841224"/>
                  <a:pt x="2331988" y="855191"/>
                  <a:pt x="2338753" y="863309"/>
                </a:cubicBezTo>
                <a:cubicBezTo>
                  <a:pt x="2346713" y="872861"/>
                  <a:pt x="2357903" y="879568"/>
                  <a:pt x="2365130" y="889686"/>
                </a:cubicBezTo>
                <a:cubicBezTo>
                  <a:pt x="2372748" y="900351"/>
                  <a:pt x="2375972" y="913616"/>
                  <a:pt x="2382715" y="924855"/>
                </a:cubicBezTo>
                <a:cubicBezTo>
                  <a:pt x="2393588" y="942977"/>
                  <a:pt x="2411200" y="957560"/>
                  <a:pt x="2417884" y="977609"/>
                </a:cubicBezTo>
                <a:cubicBezTo>
                  <a:pt x="2431311" y="1017888"/>
                  <a:pt x="2421116" y="996572"/>
                  <a:pt x="2453053" y="1039155"/>
                </a:cubicBezTo>
                <a:cubicBezTo>
                  <a:pt x="2455984" y="1050878"/>
                  <a:pt x="2458374" y="1062750"/>
                  <a:pt x="2461846" y="1074324"/>
                </a:cubicBezTo>
                <a:cubicBezTo>
                  <a:pt x="2461871" y="1074409"/>
                  <a:pt x="2483813" y="1140225"/>
                  <a:pt x="2488223" y="1153455"/>
                </a:cubicBezTo>
                <a:lnTo>
                  <a:pt x="2505807" y="1206209"/>
                </a:lnTo>
                <a:cubicBezTo>
                  <a:pt x="2508738" y="1215001"/>
                  <a:pt x="2509459" y="1224874"/>
                  <a:pt x="2514600" y="1232586"/>
                </a:cubicBezTo>
                <a:lnTo>
                  <a:pt x="2532184" y="1258963"/>
                </a:lnTo>
                <a:cubicBezTo>
                  <a:pt x="2549149" y="1343781"/>
                  <a:pt x="2528375" y="1268926"/>
                  <a:pt x="2558561" y="1329301"/>
                </a:cubicBezTo>
                <a:cubicBezTo>
                  <a:pt x="2562706" y="1337591"/>
                  <a:pt x="2564099" y="1347000"/>
                  <a:pt x="2567353" y="1355678"/>
                </a:cubicBezTo>
                <a:cubicBezTo>
                  <a:pt x="2572895" y="1370456"/>
                  <a:pt x="2579076" y="1384985"/>
                  <a:pt x="2584938" y="1399639"/>
                </a:cubicBezTo>
                <a:cubicBezTo>
                  <a:pt x="2582877" y="1434675"/>
                  <a:pt x="2562240" y="1531316"/>
                  <a:pt x="2584938" y="1584278"/>
                </a:cubicBezTo>
                <a:cubicBezTo>
                  <a:pt x="2589101" y="1593991"/>
                  <a:pt x="2593246" y="1605595"/>
                  <a:pt x="2602523" y="1610655"/>
                </a:cubicBezTo>
                <a:cubicBezTo>
                  <a:pt x="2626932" y="1623969"/>
                  <a:pt x="2681653" y="1637032"/>
                  <a:pt x="2681653" y="1637032"/>
                </a:cubicBezTo>
                <a:cubicBezTo>
                  <a:pt x="2754922" y="1634101"/>
                  <a:pt x="2828285" y="1632960"/>
                  <a:pt x="2901461" y="1628239"/>
                </a:cubicBezTo>
                <a:cubicBezTo>
                  <a:pt x="2963471" y="1624238"/>
                  <a:pt x="2946689" y="1616934"/>
                  <a:pt x="3006969" y="1601863"/>
                </a:cubicBezTo>
                <a:cubicBezTo>
                  <a:pt x="3024808" y="1597403"/>
                  <a:pt x="3050861" y="1591844"/>
                  <a:pt x="3068515" y="1584278"/>
                </a:cubicBezTo>
                <a:cubicBezTo>
                  <a:pt x="3143696" y="1552058"/>
                  <a:pt x="3063118" y="1583593"/>
                  <a:pt x="3138853" y="1540316"/>
                </a:cubicBezTo>
                <a:cubicBezTo>
                  <a:pt x="3146900" y="1535718"/>
                  <a:pt x="3156438" y="1534455"/>
                  <a:pt x="3165230" y="1531524"/>
                </a:cubicBezTo>
                <a:cubicBezTo>
                  <a:pt x="3174022" y="1525662"/>
                  <a:pt x="3182155" y="1518665"/>
                  <a:pt x="3191607" y="1513939"/>
                </a:cubicBezTo>
                <a:cubicBezTo>
                  <a:pt x="3199896" y="1509794"/>
                  <a:pt x="3210273" y="1510288"/>
                  <a:pt x="3217984" y="1505147"/>
                </a:cubicBezTo>
                <a:cubicBezTo>
                  <a:pt x="3228330" y="1498250"/>
                  <a:pt x="3234920" y="1486862"/>
                  <a:pt x="3244361" y="1478770"/>
                </a:cubicBezTo>
                <a:cubicBezTo>
                  <a:pt x="3291990" y="1437945"/>
                  <a:pt x="3264657" y="1464835"/>
                  <a:pt x="3314700" y="1434809"/>
                </a:cubicBezTo>
                <a:cubicBezTo>
                  <a:pt x="3332186" y="1424318"/>
                  <a:pt x="3366251" y="1393245"/>
                  <a:pt x="3393830" y="1390847"/>
                </a:cubicBezTo>
                <a:cubicBezTo>
                  <a:pt x="3452298" y="1385763"/>
                  <a:pt x="3511061" y="1384986"/>
                  <a:pt x="3569677" y="1382055"/>
                </a:cubicBezTo>
                <a:cubicBezTo>
                  <a:pt x="3587261" y="1376193"/>
                  <a:pt x="3612148" y="1379892"/>
                  <a:pt x="3622430" y="1364470"/>
                </a:cubicBezTo>
                <a:cubicBezTo>
                  <a:pt x="3658667" y="1310115"/>
                  <a:pt x="3618432" y="1363140"/>
                  <a:pt x="3666392" y="1320509"/>
                </a:cubicBezTo>
                <a:lnTo>
                  <a:pt x="3745523" y="1241378"/>
                </a:lnTo>
                <a:cubicBezTo>
                  <a:pt x="3762089" y="1224812"/>
                  <a:pt x="3779691" y="1210659"/>
                  <a:pt x="3789484" y="1188624"/>
                </a:cubicBezTo>
                <a:cubicBezTo>
                  <a:pt x="3797012" y="1171686"/>
                  <a:pt x="3807069" y="1135870"/>
                  <a:pt x="3807069" y="1135870"/>
                </a:cubicBezTo>
                <a:cubicBezTo>
                  <a:pt x="3811084" y="1055573"/>
                  <a:pt x="3814074" y="947936"/>
                  <a:pt x="3824653" y="863309"/>
                </a:cubicBezTo>
                <a:cubicBezTo>
                  <a:pt x="3826507" y="848480"/>
                  <a:pt x="3830515" y="834001"/>
                  <a:pt x="3833446" y="819347"/>
                </a:cubicBezTo>
                <a:cubicBezTo>
                  <a:pt x="3830515" y="784178"/>
                  <a:pt x="3831574" y="748445"/>
                  <a:pt x="3824653" y="713839"/>
                </a:cubicBezTo>
                <a:cubicBezTo>
                  <a:pt x="3822581" y="703478"/>
                  <a:pt x="3811231" y="697175"/>
                  <a:pt x="3807069" y="687463"/>
                </a:cubicBezTo>
                <a:cubicBezTo>
                  <a:pt x="3802309" y="676356"/>
                  <a:pt x="3802520" y="663608"/>
                  <a:pt x="3798277" y="652293"/>
                </a:cubicBezTo>
                <a:cubicBezTo>
                  <a:pt x="3793675" y="640021"/>
                  <a:pt x="3785560" y="629293"/>
                  <a:pt x="3780692" y="617124"/>
                </a:cubicBezTo>
                <a:cubicBezTo>
                  <a:pt x="3754058" y="550541"/>
                  <a:pt x="3781784" y="576821"/>
                  <a:pt x="3736730" y="546786"/>
                </a:cubicBezTo>
                <a:cubicBezTo>
                  <a:pt x="3716837" y="487104"/>
                  <a:pt x="3745725" y="555777"/>
                  <a:pt x="3675184" y="485239"/>
                </a:cubicBezTo>
                <a:cubicBezTo>
                  <a:pt x="3666392" y="476447"/>
                  <a:pt x="3659676" y="464901"/>
                  <a:pt x="3648807" y="458863"/>
                </a:cubicBezTo>
                <a:cubicBezTo>
                  <a:pt x="3632604" y="449861"/>
                  <a:pt x="3596053" y="441278"/>
                  <a:pt x="3596053" y="441278"/>
                </a:cubicBezTo>
                <a:cubicBezTo>
                  <a:pt x="3578469" y="429555"/>
                  <a:pt x="3563349" y="412793"/>
                  <a:pt x="3543300" y="406109"/>
                </a:cubicBezTo>
                <a:cubicBezTo>
                  <a:pt x="3506898" y="393974"/>
                  <a:pt x="3524635" y="402457"/>
                  <a:pt x="3490546" y="379732"/>
                </a:cubicBezTo>
                <a:cubicBezTo>
                  <a:pt x="3481754" y="368009"/>
                  <a:pt x="3473706" y="355689"/>
                  <a:pt x="3464169" y="344563"/>
                </a:cubicBezTo>
                <a:cubicBezTo>
                  <a:pt x="3456077" y="335122"/>
                  <a:pt x="3443961" y="328982"/>
                  <a:pt x="3437792" y="318186"/>
                </a:cubicBezTo>
                <a:cubicBezTo>
                  <a:pt x="3431797" y="307694"/>
                  <a:pt x="3432320" y="294635"/>
                  <a:pt x="3429000" y="283016"/>
                </a:cubicBezTo>
                <a:cubicBezTo>
                  <a:pt x="3426454" y="274105"/>
                  <a:pt x="3423138" y="265431"/>
                  <a:pt x="3420207" y="256639"/>
                </a:cubicBezTo>
                <a:cubicBezTo>
                  <a:pt x="3417276" y="224401"/>
                  <a:pt x="3417041" y="191803"/>
                  <a:pt x="3411415" y="159924"/>
                </a:cubicBezTo>
                <a:cubicBezTo>
                  <a:pt x="3408194" y="141670"/>
                  <a:pt x="3393830" y="107170"/>
                  <a:pt x="3393830" y="107170"/>
                </a:cubicBezTo>
                <a:cubicBezTo>
                  <a:pt x="3401403" y="39014"/>
                  <a:pt x="3381491" y="34209"/>
                  <a:pt x="3429000" y="10455"/>
                </a:cubicBezTo>
                <a:cubicBezTo>
                  <a:pt x="3437290" y="6310"/>
                  <a:pt x="3446585" y="4594"/>
                  <a:pt x="3455377" y="1663"/>
                </a:cubicBezTo>
                <a:cubicBezTo>
                  <a:pt x="3503095" y="4645"/>
                  <a:pt x="3580239" y="-14151"/>
                  <a:pt x="3622430" y="28039"/>
                </a:cubicBezTo>
                <a:cubicBezTo>
                  <a:pt x="3629902" y="35511"/>
                  <a:pt x="3631763" y="47815"/>
                  <a:pt x="3640015" y="54416"/>
                </a:cubicBezTo>
                <a:cubicBezTo>
                  <a:pt x="3754175" y="145745"/>
                  <a:pt x="3588358" y="-14821"/>
                  <a:pt x="3683977" y="80793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67036" y="1121268"/>
            <a:ext cx="3960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 smtClean="0">
                <a:cs typeface="Times New Roman" panose="02020603050405020304" pitchFamily="18" charset="0"/>
              </a:rPr>
              <a:t>Ve</a:t>
            </a:r>
            <a:r>
              <a:rPr lang="pt-BR" sz="1350" dirty="0" smtClean="0">
                <a:cs typeface="Times New Roman" panose="02020603050405020304" pitchFamily="18" charset="0"/>
              </a:rPr>
              <a:t> o relevo, mas não </a:t>
            </a:r>
            <a:r>
              <a:rPr lang="pt-BR" sz="1350" dirty="0" err="1" smtClean="0">
                <a:cs typeface="Times New Roman" panose="02020603050405020304" pitchFamily="18" charset="0"/>
              </a:rPr>
              <a:t>ve</a:t>
            </a:r>
            <a:r>
              <a:rPr lang="pt-BR" sz="1350" dirty="0" smtClean="0">
                <a:cs typeface="Times New Roman" panose="02020603050405020304" pitchFamily="18" charset="0"/>
              </a:rPr>
              <a:t> a cor do solo!</a:t>
            </a:r>
            <a:endParaRPr lang="pt-BR" sz="135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" b="100000" l="0" r="998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132" y="692696"/>
            <a:ext cx="10037266" cy="583264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775348" y="3004908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63180" y="3869004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442495" y="3177166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91172" y="4301052"/>
            <a:ext cx="498855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NV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64325" y="3429000"/>
            <a:ext cx="498855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NV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39444" y="4733100"/>
            <a:ext cx="498855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NV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39444" y="3573016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>
                <a:solidFill>
                  <a:schemeClr val="bg1"/>
                </a:solidFill>
              </a:rPr>
              <a:t>L</a:t>
            </a:r>
            <a:r>
              <a:rPr lang="pt-BR" sz="1688" dirty="0" smtClean="0">
                <a:solidFill>
                  <a:schemeClr val="bg1"/>
                </a:solidFill>
              </a:rPr>
              <a:t>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6289" y="430824"/>
            <a:ext cx="39604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 smtClean="0">
                <a:cs typeface="Times New Roman" panose="02020603050405020304" pitchFamily="18" charset="0"/>
              </a:rPr>
              <a:t>Inferencias</a:t>
            </a:r>
            <a:r>
              <a:rPr lang="pt-BR" sz="1350" dirty="0" smtClean="0">
                <a:cs typeface="Times New Roman" panose="02020603050405020304" pitchFamily="18" charset="0"/>
              </a:rPr>
              <a:t> por uma imagem de satélite com solo exposto (cores)</a:t>
            </a:r>
            <a:endParaRPr lang="pt-BR" sz="1350" dirty="0">
              <a:cs typeface="Times New Roman" panose="02020603050405020304" pitchFamily="18" charset="0"/>
            </a:endParaRPr>
          </a:p>
        </p:txBody>
      </p:sp>
      <p:cxnSp>
        <p:nvCxnSpPr>
          <p:cNvPr id="12" name="Conector de Seta Reta 11"/>
          <p:cNvCxnSpPr/>
          <p:nvPr/>
        </p:nvCxnSpPr>
        <p:spPr bwMode="auto">
          <a:xfrm flipH="1" flipV="1">
            <a:off x="2191172" y="4301052"/>
            <a:ext cx="2037505" cy="15762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3" name="Conector de Seta Reta 12"/>
          <p:cNvCxnSpPr/>
          <p:nvPr/>
        </p:nvCxnSpPr>
        <p:spPr bwMode="auto">
          <a:xfrm flipV="1">
            <a:off x="4228677" y="5085184"/>
            <a:ext cx="221115" cy="7920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8" name="CaixaDeTexto 17"/>
          <p:cNvSpPr txBox="1"/>
          <p:nvPr/>
        </p:nvSpPr>
        <p:spPr>
          <a:xfrm>
            <a:off x="3935205" y="5803771"/>
            <a:ext cx="2130007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SOLOS ARGILOSOS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19" name="Forma Livre 18"/>
          <p:cNvSpPr/>
          <p:nvPr/>
        </p:nvSpPr>
        <p:spPr bwMode="auto">
          <a:xfrm>
            <a:off x="1887666" y="3842238"/>
            <a:ext cx="1224811" cy="413239"/>
          </a:xfrm>
          <a:custGeom>
            <a:avLst/>
            <a:gdLst>
              <a:gd name="connsiteX0" fmla="*/ 81811 w 1224811"/>
              <a:gd name="connsiteY0" fmla="*/ 0 h 413239"/>
              <a:gd name="connsiteX1" fmla="*/ 29057 w 1224811"/>
              <a:gd name="connsiteY1" fmla="*/ 26377 h 413239"/>
              <a:gd name="connsiteX2" fmla="*/ 2680 w 1224811"/>
              <a:gd name="connsiteY2" fmla="*/ 43962 h 413239"/>
              <a:gd name="connsiteX3" fmla="*/ 11472 w 1224811"/>
              <a:gd name="connsiteY3" fmla="*/ 140677 h 413239"/>
              <a:gd name="connsiteX4" fmla="*/ 46642 w 1224811"/>
              <a:gd name="connsiteY4" fmla="*/ 149470 h 413239"/>
              <a:gd name="connsiteX5" fmla="*/ 152149 w 1224811"/>
              <a:gd name="connsiteY5" fmla="*/ 158262 h 413239"/>
              <a:gd name="connsiteX6" fmla="*/ 248865 w 1224811"/>
              <a:gd name="connsiteY6" fmla="*/ 202224 h 413239"/>
              <a:gd name="connsiteX7" fmla="*/ 301619 w 1224811"/>
              <a:gd name="connsiteY7" fmla="*/ 237393 h 413239"/>
              <a:gd name="connsiteX8" fmla="*/ 327996 w 1224811"/>
              <a:gd name="connsiteY8" fmla="*/ 290147 h 413239"/>
              <a:gd name="connsiteX9" fmla="*/ 354372 w 1224811"/>
              <a:gd name="connsiteY9" fmla="*/ 342900 h 413239"/>
              <a:gd name="connsiteX10" fmla="*/ 380749 w 1224811"/>
              <a:gd name="connsiteY10" fmla="*/ 360485 h 413239"/>
              <a:gd name="connsiteX11" fmla="*/ 451088 w 1224811"/>
              <a:gd name="connsiteY11" fmla="*/ 404447 h 413239"/>
              <a:gd name="connsiteX12" fmla="*/ 477465 w 1224811"/>
              <a:gd name="connsiteY12" fmla="*/ 413239 h 413239"/>
              <a:gd name="connsiteX13" fmla="*/ 591765 w 1224811"/>
              <a:gd name="connsiteY13" fmla="*/ 386862 h 413239"/>
              <a:gd name="connsiteX14" fmla="*/ 644519 w 1224811"/>
              <a:gd name="connsiteY14" fmla="*/ 369277 h 413239"/>
              <a:gd name="connsiteX15" fmla="*/ 706065 w 1224811"/>
              <a:gd name="connsiteY15" fmla="*/ 334108 h 413239"/>
              <a:gd name="connsiteX16" fmla="*/ 793988 w 1224811"/>
              <a:gd name="connsiteY16" fmla="*/ 298939 h 413239"/>
              <a:gd name="connsiteX17" fmla="*/ 1101719 w 1224811"/>
              <a:gd name="connsiteY17" fmla="*/ 298939 h 413239"/>
              <a:gd name="connsiteX18" fmla="*/ 1154472 w 1224811"/>
              <a:gd name="connsiteY18" fmla="*/ 281354 h 413239"/>
              <a:gd name="connsiteX19" fmla="*/ 1180849 w 1224811"/>
              <a:gd name="connsiteY19" fmla="*/ 263770 h 413239"/>
              <a:gd name="connsiteX20" fmla="*/ 1224811 w 1224811"/>
              <a:gd name="connsiteY20" fmla="*/ 228600 h 41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24811" h="413239">
                <a:moveTo>
                  <a:pt x="81811" y="0"/>
                </a:moveTo>
                <a:cubicBezTo>
                  <a:pt x="64226" y="8792"/>
                  <a:pt x="46243" y="16829"/>
                  <a:pt x="29057" y="26377"/>
                </a:cubicBezTo>
                <a:cubicBezTo>
                  <a:pt x="19820" y="31509"/>
                  <a:pt x="4287" y="33518"/>
                  <a:pt x="2680" y="43962"/>
                </a:cubicBezTo>
                <a:cubicBezTo>
                  <a:pt x="-2242" y="75957"/>
                  <a:pt x="-979" y="110796"/>
                  <a:pt x="11472" y="140677"/>
                </a:cubicBezTo>
                <a:cubicBezTo>
                  <a:pt x="16120" y="151832"/>
                  <a:pt x="34651" y="147971"/>
                  <a:pt x="46642" y="149470"/>
                </a:cubicBezTo>
                <a:cubicBezTo>
                  <a:pt x="81660" y="153847"/>
                  <a:pt x="116980" y="155331"/>
                  <a:pt x="152149" y="158262"/>
                </a:cubicBezTo>
                <a:cubicBezTo>
                  <a:pt x="270124" y="187756"/>
                  <a:pt x="187096" y="154182"/>
                  <a:pt x="248865" y="202224"/>
                </a:cubicBezTo>
                <a:cubicBezTo>
                  <a:pt x="265547" y="215199"/>
                  <a:pt x="301619" y="237393"/>
                  <a:pt x="301619" y="237393"/>
                </a:cubicBezTo>
                <a:cubicBezTo>
                  <a:pt x="323718" y="303692"/>
                  <a:pt x="293908" y="221970"/>
                  <a:pt x="327996" y="290147"/>
                </a:cubicBezTo>
                <a:cubicBezTo>
                  <a:pt x="342298" y="318751"/>
                  <a:pt x="329174" y="317702"/>
                  <a:pt x="354372" y="342900"/>
                </a:cubicBezTo>
                <a:cubicBezTo>
                  <a:pt x="361844" y="350372"/>
                  <a:pt x="371957" y="354623"/>
                  <a:pt x="380749" y="360485"/>
                </a:cubicBezTo>
                <a:cubicBezTo>
                  <a:pt x="408616" y="402284"/>
                  <a:pt x="388309" y="383521"/>
                  <a:pt x="451088" y="404447"/>
                </a:cubicBezTo>
                <a:lnTo>
                  <a:pt x="477465" y="413239"/>
                </a:lnTo>
                <a:cubicBezTo>
                  <a:pt x="557363" y="401825"/>
                  <a:pt x="519348" y="411001"/>
                  <a:pt x="591765" y="386862"/>
                </a:cubicBezTo>
                <a:cubicBezTo>
                  <a:pt x="591770" y="386860"/>
                  <a:pt x="644515" y="369280"/>
                  <a:pt x="644519" y="369277"/>
                </a:cubicBezTo>
                <a:cubicBezTo>
                  <a:pt x="668308" y="353418"/>
                  <a:pt x="678182" y="345261"/>
                  <a:pt x="706065" y="334108"/>
                </a:cubicBezTo>
                <a:cubicBezTo>
                  <a:pt x="814712" y="290650"/>
                  <a:pt x="711510" y="340179"/>
                  <a:pt x="793988" y="298939"/>
                </a:cubicBezTo>
                <a:cubicBezTo>
                  <a:pt x="916891" y="305407"/>
                  <a:pt x="982123" y="315248"/>
                  <a:pt x="1101719" y="298939"/>
                </a:cubicBezTo>
                <a:cubicBezTo>
                  <a:pt x="1120085" y="296435"/>
                  <a:pt x="1139049" y="291635"/>
                  <a:pt x="1154472" y="281354"/>
                </a:cubicBezTo>
                <a:cubicBezTo>
                  <a:pt x="1163264" y="275493"/>
                  <a:pt x="1172731" y="270535"/>
                  <a:pt x="1180849" y="263770"/>
                </a:cubicBezTo>
                <a:cubicBezTo>
                  <a:pt x="1227369" y="225004"/>
                  <a:pt x="1187931" y="247041"/>
                  <a:pt x="1224811" y="22860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0" name="Conector de Seta Reta 19"/>
          <p:cNvCxnSpPr/>
          <p:nvPr/>
        </p:nvCxnSpPr>
        <p:spPr bwMode="auto">
          <a:xfrm flipH="1">
            <a:off x="2160563" y="2320123"/>
            <a:ext cx="849419" cy="170234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3" name="CaixaDeTexto 22"/>
          <p:cNvSpPr txBox="1"/>
          <p:nvPr/>
        </p:nvSpPr>
        <p:spPr>
          <a:xfrm>
            <a:off x="878056" y="1700808"/>
            <a:ext cx="2626232" cy="61183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ysClr val="windowText" lastClr="000000"/>
                </a:solidFill>
              </a:rPr>
              <a:t>LINHA DE TRANSICAO </a:t>
            </a:r>
          </a:p>
          <a:p>
            <a:r>
              <a:rPr lang="pt-BR" sz="1688" dirty="0" smtClean="0">
                <a:solidFill>
                  <a:sysClr val="windowText" lastClr="000000"/>
                </a:solidFill>
              </a:rPr>
              <a:t>BASEADO NA TEXTURA</a:t>
            </a:r>
            <a:endParaRPr lang="pt-BR" sz="1688" dirty="0">
              <a:solidFill>
                <a:sysClr val="windowText" lastClr="000000"/>
              </a:solidFill>
            </a:endParaRPr>
          </a:p>
        </p:txBody>
      </p:sp>
      <p:sp>
        <p:nvSpPr>
          <p:cNvPr id="24" name="Forma Livre 23"/>
          <p:cNvSpPr/>
          <p:nvPr/>
        </p:nvSpPr>
        <p:spPr bwMode="auto">
          <a:xfrm>
            <a:off x="4018085" y="3868615"/>
            <a:ext cx="3376246" cy="1046285"/>
          </a:xfrm>
          <a:custGeom>
            <a:avLst/>
            <a:gdLst>
              <a:gd name="connsiteX0" fmla="*/ 0 w 3376246"/>
              <a:gd name="connsiteY0" fmla="*/ 1028700 h 1046285"/>
              <a:gd name="connsiteX1" fmla="*/ 43961 w 3376246"/>
              <a:gd name="connsiteY1" fmla="*/ 1037493 h 1046285"/>
              <a:gd name="connsiteX2" fmla="*/ 131884 w 3376246"/>
              <a:gd name="connsiteY2" fmla="*/ 1019908 h 1046285"/>
              <a:gd name="connsiteX3" fmla="*/ 158261 w 3376246"/>
              <a:gd name="connsiteY3" fmla="*/ 1002323 h 1046285"/>
              <a:gd name="connsiteX4" fmla="*/ 175846 w 3376246"/>
              <a:gd name="connsiteY4" fmla="*/ 949570 h 1046285"/>
              <a:gd name="connsiteX5" fmla="*/ 219807 w 3376246"/>
              <a:gd name="connsiteY5" fmla="*/ 808893 h 1046285"/>
              <a:gd name="connsiteX6" fmla="*/ 246184 w 3376246"/>
              <a:gd name="connsiteY6" fmla="*/ 800100 h 1046285"/>
              <a:gd name="connsiteX7" fmla="*/ 272561 w 3376246"/>
              <a:gd name="connsiteY7" fmla="*/ 773723 h 1046285"/>
              <a:gd name="connsiteX8" fmla="*/ 272561 w 3376246"/>
              <a:gd name="connsiteY8" fmla="*/ 659423 h 1046285"/>
              <a:gd name="connsiteX9" fmla="*/ 246184 w 3376246"/>
              <a:gd name="connsiteY9" fmla="*/ 650631 h 1046285"/>
              <a:gd name="connsiteX10" fmla="*/ 140677 w 3376246"/>
              <a:gd name="connsiteY10" fmla="*/ 641839 h 1046285"/>
              <a:gd name="connsiteX11" fmla="*/ 87923 w 3376246"/>
              <a:gd name="connsiteY11" fmla="*/ 606670 h 1046285"/>
              <a:gd name="connsiteX12" fmla="*/ 61546 w 3376246"/>
              <a:gd name="connsiteY12" fmla="*/ 589085 h 1046285"/>
              <a:gd name="connsiteX13" fmla="*/ 35169 w 3376246"/>
              <a:gd name="connsiteY13" fmla="*/ 536331 h 1046285"/>
              <a:gd name="connsiteX14" fmla="*/ 43961 w 3376246"/>
              <a:gd name="connsiteY14" fmla="*/ 509954 h 1046285"/>
              <a:gd name="connsiteX15" fmla="*/ 237392 w 3376246"/>
              <a:gd name="connsiteY15" fmla="*/ 465993 h 1046285"/>
              <a:gd name="connsiteX16" fmla="*/ 263769 w 3376246"/>
              <a:gd name="connsiteY16" fmla="*/ 457200 h 1046285"/>
              <a:gd name="connsiteX17" fmla="*/ 290146 w 3376246"/>
              <a:gd name="connsiteY17" fmla="*/ 439616 h 1046285"/>
              <a:gd name="connsiteX18" fmla="*/ 342900 w 3376246"/>
              <a:gd name="connsiteY18" fmla="*/ 430823 h 1046285"/>
              <a:gd name="connsiteX19" fmla="*/ 369277 w 3376246"/>
              <a:gd name="connsiteY19" fmla="*/ 422031 h 1046285"/>
              <a:gd name="connsiteX20" fmla="*/ 501161 w 3376246"/>
              <a:gd name="connsiteY20" fmla="*/ 413239 h 1046285"/>
              <a:gd name="connsiteX21" fmla="*/ 527538 w 3376246"/>
              <a:gd name="connsiteY21" fmla="*/ 404447 h 1046285"/>
              <a:gd name="connsiteX22" fmla="*/ 580292 w 3376246"/>
              <a:gd name="connsiteY22" fmla="*/ 369277 h 1046285"/>
              <a:gd name="connsiteX23" fmla="*/ 597877 w 3376246"/>
              <a:gd name="connsiteY23" fmla="*/ 342900 h 1046285"/>
              <a:gd name="connsiteX24" fmla="*/ 624253 w 3376246"/>
              <a:gd name="connsiteY24" fmla="*/ 334108 h 1046285"/>
              <a:gd name="connsiteX25" fmla="*/ 844061 w 3376246"/>
              <a:gd name="connsiteY25" fmla="*/ 342900 h 1046285"/>
              <a:gd name="connsiteX26" fmla="*/ 879230 w 3376246"/>
              <a:gd name="connsiteY26" fmla="*/ 422031 h 1046285"/>
              <a:gd name="connsiteX27" fmla="*/ 888023 w 3376246"/>
              <a:gd name="connsiteY27" fmla="*/ 448408 h 1046285"/>
              <a:gd name="connsiteX28" fmla="*/ 879230 w 3376246"/>
              <a:gd name="connsiteY28" fmla="*/ 518747 h 1046285"/>
              <a:gd name="connsiteX29" fmla="*/ 844061 w 3376246"/>
              <a:gd name="connsiteY29" fmla="*/ 536331 h 1046285"/>
              <a:gd name="connsiteX30" fmla="*/ 826477 w 3376246"/>
              <a:gd name="connsiteY30" fmla="*/ 562708 h 1046285"/>
              <a:gd name="connsiteX31" fmla="*/ 835269 w 3376246"/>
              <a:gd name="connsiteY31" fmla="*/ 641839 h 1046285"/>
              <a:gd name="connsiteX32" fmla="*/ 844061 w 3376246"/>
              <a:gd name="connsiteY32" fmla="*/ 668216 h 1046285"/>
              <a:gd name="connsiteX33" fmla="*/ 870438 w 3376246"/>
              <a:gd name="connsiteY33" fmla="*/ 694593 h 1046285"/>
              <a:gd name="connsiteX34" fmla="*/ 879230 w 3376246"/>
              <a:gd name="connsiteY34" fmla="*/ 720970 h 1046285"/>
              <a:gd name="connsiteX35" fmla="*/ 905607 w 3376246"/>
              <a:gd name="connsiteY35" fmla="*/ 738554 h 1046285"/>
              <a:gd name="connsiteX36" fmla="*/ 975946 w 3376246"/>
              <a:gd name="connsiteY36" fmla="*/ 764931 h 1046285"/>
              <a:gd name="connsiteX37" fmla="*/ 1037492 w 3376246"/>
              <a:gd name="connsiteY37" fmla="*/ 782516 h 1046285"/>
              <a:gd name="connsiteX38" fmla="*/ 1099038 w 3376246"/>
              <a:gd name="connsiteY38" fmla="*/ 817685 h 1046285"/>
              <a:gd name="connsiteX39" fmla="*/ 1151792 w 3376246"/>
              <a:gd name="connsiteY39" fmla="*/ 835270 h 1046285"/>
              <a:gd name="connsiteX40" fmla="*/ 1274884 w 3376246"/>
              <a:gd name="connsiteY40" fmla="*/ 826477 h 1046285"/>
              <a:gd name="connsiteX41" fmla="*/ 1301261 w 3376246"/>
              <a:gd name="connsiteY41" fmla="*/ 817685 h 1046285"/>
              <a:gd name="connsiteX42" fmla="*/ 1318846 w 3376246"/>
              <a:gd name="connsiteY42" fmla="*/ 791308 h 1046285"/>
              <a:gd name="connsiteX43" fmla="*/ 1327638 w 3376246"/>
              <a:gd name="connsiteY43" fmla="*/ 756139 h 1046285"/>
              <a:gd name="connsiteX44" fmla="*/ 1389184 w 3376246"/>
              <a:gd name="connsiteY44" fmla="*/ 729762 h 1046285"/>
              <a:gd name="connsiteX45" fmla="*/ 1424353 w 3376246"/>
              <a:gd name="connsiteY45" fmla="*/ 808893 h 1046285"/>
              <a:gd name="connsiteX46" fmla="*/ 1433146 w 3376246"/>
              <a:gd name="connsiteY46" fmla="*/ 967154 h 1046285"/>
              <a:gd name="connsiteX47" fmla="*/ 1441938 w 3376246"/>
              <a:gd name="connsiteY47" fmla="*/ 1002323 h 1046285"/>
              <a:gd name="connsiteX48" fmla="*/ 1459523 w 3376246"/>
              <a:gd name="connsiteY48" fmla="*/ 1028700 h 1046285"/>
              <a:gd name="connsiteX49" fmla="*/ 1485900 w 3376246"/>
              <a:gd name="connsiteY49" fmla="*/ 1046285 h 1046285"/>
              <a:gd name="connsiteX50" fmla="*/ 1591407 w 3376246"/>
              <a:gd name="connsiteY50" fmla="*/ 1037493 h 1046285"/>
              <a:gd name="connsiteX51" fmla="*/ 1617784 w 3376246"/>
              <a:gd name="connsiteY51" fmla="*/ 1019908 h 1046285"/>
              <a:gd name="connsiteX52" fmla="*/ 1591407 w 3376246"/>
              <a:gd name="connsiteY52" fmla="*/ 879231 h 1046285"/>
              <a:gd name="connsiteX53" fmla="*/ 1565030 w 3376246"/>
              <a:gd name="connsiteY53" fmla="*/ 861647 h 1046285"/>
              <a:gd name="connsiteX54" fmla="*/ 1547446 w 3376246"/>
              <a:gd name="connsiteY54" fmla="*/ 835270 h 1046285"/>
              <a:gd name="connsiteX55" fmla="*/ 1503484 w 3376246"/>
              <a:gd name="connsiteY55" fmla="*/ 791308 h 1046285"/>
              <a:gd name="connsiteX56" fmla="*/ 1503484 w 3376246"/>
              <a:gd name="connsiteY56" fmla="*/ 677008 h 1046285"/>
              <a:gd name="connsiteX57" fmla="*/ 1521069 w 3376246"/>
              <a:gd name="connsiteY57" fmla="*/ 650631 h 1046285"/>
              <a:gd name="connsiteX58" fmla="*/ 1494692 w 3376246"/>
              <a:gd name="connsiteY58" fmla="*/ 518747 h 1046285"/>
              <a:gd name="connsiteX59" fmla="*/ 1468315 w 3376246"/>
              <a:gd name="connsiteY59" fmla="*/ 492370 h 1046285"/>
              <a:gd name="connsiteX60" fmla="*/ 1503484 w 3376246"/>
              <a:gd name="connsiteY60" fmla="*/ 360485 h 1046285"/>
              <a:gd name="connsiteX61" fmla="*/ 1529861 w 3376246"/>
              <a:gd name="connsiteY61" fmla="*/ 351693 h 1046285"/>
              <a:gd name="connsiteX62" fmla="*/ 1600200 w 3376246"/>
              <a:gd name="connsiteY62" fmla="*/ 369277 h 1046285"/>
              <a:gd name="connsiteX63" fmla="*/ 1635369 w 3376246"/>
              <a:gd name="connsiteY63" fmla="*/ 386862 h 1046285"/>
              <a:gd name="connsiteX64" fmla="*/ 1661746 w 3376246"/>
              <a:gd name="connsiteY64" fmla="*/ 413239 h 1046285"/>
              <a:gd name="connsiteX65" fmla="*/ 1688123 w 3376246"/>
              <a:gd name="connsiteY65" fmla="*/ 430823 h 1046285"/>
              <a:gd name="connsiteX66" fmla="*/ 1723292 w 3376246"/>
              <a:gd name="connsiteY66" fmla="*/ 483577 h 1046285"/>
              <a:gd name="connsiteX67" fmla="*/ 1740877 w 3376246"/>
              <a:gd name="connsiteY67" fmla="*/ 509954 h 1046285"/>
              <a:gd name="connsiteX68" fmla="*/ 1784838 w 3376246"/>
              <a:gd name="connsiteY68" fmla="*/ 527539 h 1046285"/>
              <a:gd name="connsiteX69" fmla="*/ 1855177 w 3376246"/>
              <a:gd name="connsiteY69" fmla="*/ 518747 h 1046285"/>
              <a:gd name="connsiteX70" fmla="*/ 1872761 w 3376246"/>
              <a:gd name="connsiteY70" fmla="*/ 492370 h 1046285"/>
              <a:gd name="connsiteX71" fmla="*/ 1890346 w 3376246"/>
              <a:gd name="connsiteY71" fmla="*/ 439616 h 1046285"/>
              <a:gd name="connsiteX72" fmla="*/ 1872761 w 3376246"/>
              <a:gd name="connsiteY72" fmla="*/ 386862 h 1046285"/>
              <a:gd name="connsiteX73" fmla="*/ 1863969 w 3376246"/>
              <a:gd name="connsiteY73" fmla="*/ 360485 h 1046285"/>
              <a:gd name="connsiteX74" fmla="*/ 1828800 w 3376246"/>
              <a:gd name="connsiteY74" fmla="*/ 307731 h 1046285"/>
              <a:gd name="connsiteX75" fmla="*/ 1802423 w 3376246"/>
              <a:gd name="connsiteY75" fmla="*/ 254977 h 1046285"/>
              <a:gd name="connsiteX76" fmla="*/ 1776046 w 3376246"/>
              <a:gd name="connsiteY76" fmla="*/ 237393 h 1046285"/>
              <a:gd name="connsiteX77" fmla="*/ 1767253 w 3376246"/>
              <a:gd name="connsiteY77" fmla="*/ 211016 h 1046285"/>
              <a:gd name="connsiteX78" fmla="*/ 1732084 w 3376246"/>
              <a:gd name="connsiteY78" fmla="*/ 158262 h 1046285"/>
              <a:gd name="connsiteX79" fmla="*/ 1740877 w 3376246"/>
              <a:gd name="connsiteY79" fmla="*/ 70339 h 1046285"/>
              <a:gd name="connsiteX80" fmla="*/ 1767253 w 3376246"/>
              <a:gd name="connsiteY80" fmla="*/ 52754 h 1046285"/>
              <a:gd name="connsiteX81" fmla="*/ 2048607 w 3376246"/>
              <a:gd name="connsiteY81" fmla="*/ 43962 h 1046285"/>
              <a:gd name="connsiteX82" fmla="*/ 2074984 w 3376246"/>
              <a:gd name="connsiteY82" fmla="*/ 26377 h 1046285"/>
              <a:gd name="connsiteX83" fmla="*/ 2101361 w 3376246"/>
              <a:gd name="connsiteY83" fmla="*/ 17585 h 1046285"/>
              <a:gd name="connsiteX84" fmla="*/ 2136530 w 3376246"/>
              <a:gd name="connsiteY84" fmla="*/ 0 h 1046285"/>
              <a:gd name="connsiteX85" fmla="*/ 2294792 w 3376246"/>
              <a:gd name="connsiteY85" fmla="*/ 17585 h 1046285"/>
              <a:gd name="connsiteX86" fmla="*/ 2321169 w 3376246"/>
              <a:gd name="connsiteY86" fmla="*/ 35170 h 1046285"/>
              <a:gd name="connsiteX87" fmla="*/ 2329961 w 3376246"/>
              <a:gd name="connsiteY87" fmla="*/ 61547 h 1046285"/>
              <a:gd name="connsiteX88" fmla="*/ 2347546 w 3376246"/>
              <a:gd name="connsiteY88" fmla="*/ 87923 h 1046285"/>
              <a:gd name="connsiteX89" fmla="*/ 2365130 w 3376246"/>
              <a:gd name="connsiteY89" fmla="*/ 158262 h 1046285"/>
              <a:gd name="connsiteX90" fmla="*/ 2373923 w 3376246"/>
              <a:gd name="connsiteY90" fmla="*/ 184639 h 1046285"/>
              <a:gd name="connsiteX91" fmla="*/ 2435469 w 3376246"/>
              <a:gd name="connsiteY91" fmla="*/ 219808 h 1046285"/>
              <a:gd name="connsiteX92" fmla="*/ 2461846 w 3376246"/>
              <a:gd name="connsiteY92" fmla="*/ 228600 h 1046285"/>
              <a:gd name="connsiteX93" fmla="*/ 2497015 w 3376246"/>
              <a:gd name="connsiteY93" fmla="*/ 246185 h 1046285"/>
              <a:gd name="connsiteX94" fmla="*/ 2593730 w 3376246"/>
              <a:gd name="connsiteY94" fmla="*/ 254977 h 1046285"/>
              <a:gd name="connsiteX95" fmla="*/ 2734407 w 3376246"/>
              <a:gd name="connsiteY95" fmla="*/ 237393 h 1046285"/>
              <a:gd name="connsiteX96" fmla="*/ 2787161 w 3376246"/>
              <a:gd name="connsiteY96" fmla="*/ 202223 h 1046285"/>
              <a:gd name="connsiteX97" fmla="*/ 2813538 w 3376246"/>
              <a:gd name="connsiteY97" fmla="*/ 184639 h 1046285"/>
              <a:gd name="connsiteX98" fmla="*/ 2848707 w 3376246"/>
              <a:gd name="connsiteY98" fmla="*/ 175847 h 1046285"/>
              <a:gd name="connsiteX99" fmla="*/ 2919046 w 3376246"/>
              <a:gd name="connsiteY99" fmla="*/ 184639 h 1046285"/>
              <a:gd name="connsiteX100" fmla="*/ 2971800 w 3376246"/>
              <a:gd name="connsiteY100" fmla="*/ 228600 h 1046285"/>
              <a:gd name="connsiteX101" fmla="*/ 3024553 w 3376246"/>
              <a:gd name="connsiteY101" fmla="*/ 246185 h 1046285"/>
              <a:gd name="connsiteX102" fmla="*/ 3103684 w 3376246"/>
              <a:gd name="connsiteY102" fmla="*/ 298939 h 1046285"/>
              <a:gd name="connsiteX103" fmla="*/ 3138853 w 3376246"/>
              <a:gd name="connsiteY103" fmla="*/ 307731 h 1046285"/>
              <a:gd name="connsiteX104" fmla="*/ 3200400 w 3376246"/>
              <a:gd name="connsiteY104" fmla="*/ 351693 h 1046285"/>
              <a:gd name="connsiteX105" fmla="*/ 3261946 w 3376246"/>
              <a:gd name="connsiteY105" fmla="*/ 378070 h 1046285"/>
              <a:gd name="connsiteX106" fmla="*/ 3297115 w 3376246"/>
              <a:gd name="connsiteY106" fmla="*/ 404447 h 1046285"/>
              <a:gd name="connsiteX107" fmla="*/ 3376246 w 3376246"/>
              <a:gd name="connsiteY107" fmla="*/ 422031 h 104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376246" h="1046285">
                <a:moveTo>
                  <a:pt x="0" y="1028700"/>
                </a:moveTo>
                <a:cubicBezTo>
                  <a:pt x="14654" y="1031631"/>
                  <a:pt x="29017" y="1037493"/>
                  <a:pt x="43961" y="1037493"/>
                </a:cubicBezTo>
                <a:cubicBezTo>
                  <a:pt x="84369" y="1037493"/>
                  <a:pt x="99403" y="1030735"/>
                  <a:pt x="131884" y="1019908"/>
                </a:cubicBezTo>
                <a:cubicBezTo>
                  <a:pt x="140676" y="1014046"/>
                  <a:pt x="152660" y="1011284"/>
                  <a:pt x="158261" y="1002323"/>
                </a:cubicBezTo>
                <a:cubicBezTo>
                  <a:pt x="168085" y="986605"/>
                  <a:pt x="175846" y="949570"/>
                  <a:pt x="175846" y="949570"/>
                </a:cubicBezTo>
                <a:cubicBezTo>
                  <a:pt x="178078" y="927252"/>
                  <a:pt x="174516" y="823991"/>
                  <a:pt x="219807" y="808893"/>
                </a:cubicBezTo>
                <a:lnTo>
                  <a:pt x="246184" y="800100"/>
                </a:lnTo>
                <a:cubicBezTo>
                  <a:pt x="254976" y="791308"/>
                  <a:pt x="265664" y="784069"/>
                  <a:pt x="272561" y="773723"/>
                </a:cubicBezTo>
                <a:cubicBezTo>
                  <a:pt x="291843" y="744800"/>
                  <a:pt x="278537" y="675857"/>
                  <a:pt x="272561" y="659423"/>
                </a:cubicBezTo>
                <a:cubicBezTo>
                  <a:pt x="269394" y="650713"/>
                  <a:pt x="255371" y="651856"/>
                  <a:pt x="246184" y="650631"/>
                </a:cubicBezTo>
                <a:cubicBezTo>
                  <a:pt x="211203" y="645967"/>
                  <a:pt x="175846" y="644770"/>
                  <a:pt x="140677" y="641839"/>
                </a:cubicBezTo>
                <a:lnTo>
                  <a:pt x="87923" y="606670"/>
                </a:lnTo>
                <a:lnTo>
                  <a:pt x="61546" y="589085"/>
                </a:lnTo>
                <a:cubicBezTo>
                  <a:pt x="52654" y="575748"/>
                  <a:pt x="35169" y="554533"/>
                  <a:pt x="35169" y="536331"/>
                </a:cubicBezTo>
                <a:cubicBezTo>
                  <a:pt x="35169" y="527063"/>
                  <a:pt x="37408" y="516507"/>
                  <a:pt x="43961" y="509954"/>
                </a:cubicBezTo>
                <a:cubicBezTo>
                  <a:pt x="103151" y="450764"/>
                  <a:pt x="148223" y="471566"/>
                  <a:pt x="237392" y="465993"/>
                </a:cubicBezTo>
                <a:cubicBezTo>
                  <a:pt x="246184" y="463062"/>
                  <a:pt x="255479" y="461345"/>
                  <a:pt x="263769" y="457200"/>
                </a:cubicBezTo>
                <a:cubicBezTo>
                  <a:pt x="273220" y="452474"/>
                  <a:pt x="280121" y="442958"/>
                  <a:pt x="290146" y="439616"/>
                </a:cubicBezTo>
                <a:cubicBezTo>
                  <a:pt x="307058" y="433979"/>
                  <a:pt x="325497" y="434690"/>
                  <a:pt x="342900" y="430823"/>
                </a:cubicBezTo>
                <a:cubicBezTo>
                  <a:pt x="351947" y="428812"/>
                  <a:pt x="360066" y="423054"/>
                  <a:pt x="369277" y="422031"/>
                </a:cubicBezTo>
                <a:cubicBezTo>
                  <a:pt x="413066" y="417166"/>
                  <a:pt x="457200" y="416170"/>
                  <a:pt x="501161" y="413239"/>
                </a:cubicBezTo>
                <a:cubicBezTo>
                  <a:pt x="509953" y="410308"/>
                  <a:pt x="519436" y="408948"/>
                  <a:pt x="527538" y="404447"/>
                </a:cubicBezTo>
                <a:cubicBezTo>
                  <a:pt x="546013" y="394183"/>
                  <a:pt x="580292" y="369277"/>
                  <a:pt x="580292" y="369277"/>
                </a:cubicBezTo>
                <a:cubicBezTo>
                  <a:pt x="586154" y="360485"/>
                  <a:pt x="589625" y="349501"/>
                  <a:pt x="597877" y="342900"/>
                </a:cubicBezTo>
                <a:cubicBezTo>
                  <a:pt x="605114" y="337111"/>
                  <a:pt x="614985" y="334108"/>
                  <a:pt x="624253" y="334108"/>
                </a:cubicBezTo>
                <a:cubicBezTo>
                  <a:pt x="697581" y="334108"/>
                  <a:pt x="770792" y="339969"/>
                  <a:pt x="844061" y="342900"/>
                </a:cubicBezTo>
                <a:cubicBezTo>
                  <a:pt x="871929" y="384701"/>
                  <a:pt x="858303" y="359250"/>
                  <a:pt x="879230" y="422031"/>
                </a:cubicBezTo>
                <a:lnTo>
                  <a:pt x="888023" y="448408"/>
                </a:lnTo>
                <a:cubicBezTo>
                  <a:pt x="885092" y="471854"/>
                  <a:pt x="889797" y="497613"/>
                  <a:pt x="879230" y="518747"/>
                </a:cubicBezTo>
                <a:cubicBezTo>
                  <a:pt x="873368" y="530470"/>
                  <a:pt x="854130" y="527940"/>
                  <a:pt x="844061" y="536331"/>
                </a:cubicBezTo>
                <a:cubicBezTo>
                  <a:pt x="835943" y="543096"/>
                  <a:pt x="832338" y="553916"/>
                  <a:pt x="826477" y="562708"/>
                </a:cubicBezTo>
                <a:cubicBezTo>
                  <a:pt x="829408" y="589085"/>
                  <a:pt x="830906" y="615661"/>
                  <a:pt x="835269" y="641839"/>
                </a:cubicBezTo>
                <a:cubicBezTo>
                  <a:pt x="836793" y="650981"/>
                  <a:pt x="838920" y="660505"/>
                  <a:pt x="844061" y="668216"/>
                </a:cubicBezTo>
                <a:cubicBezTo>
                  <a:pt x="850958" y="678562"/>
                  <a:pt x="861646" y="685801"/>
                  <a:pt x="870438" y="694593"/>
                </a:cubicBezTo>
                <a:cubicBezTo>
                  <a:pt x="873369" y="703385"/>
                  <a:pt x="873440" y="713733"/>
                  <a:pt x="879230" y="720970"/>
                </a:cubicBezTo>
                <a:cubicBezTo>
                  <a:pt x="885831" y="729221"/>
                  <a:pt x="896432" y="733311"/>
                  <a:pt x="905607" y="738554"/>
                </a:cubicBezTo>
                <a:cubicBezTo>
                  <a:pt x="946584" y="761969"/>
                  <a:pt x="932671" y="752567"/>
                  <a:pt x="975946" y="764931"/>
                </a:cubicBezTo>
                <a:cubicBezTo>
                  <a:pt x="1064281" y="790169"/>
                  <a:pt x="927496" y="755015"/>
                  <a:pt x="1037492" y="782516"/>
                </a:cubicBezTo>
                <a:cubicBezTo>
                  <a:pt x="1075886" y="820910"/>
                  <a:pt x="1048432" y="802503"/>
                  <a:pt x="1099038" y="817685"/>
                </a:cubicBezTo>
                <a:cubicBezTo>
                  <a:pt x="1116792" y="823011"/>
                  <a:pt x="1151792" y="835270"/>
                  <a:pt x="1151792" y="835270"/>
                </a:cubicBezTo>
                <a:cubicBezTo>
                  <a:pt x="1192823" y="832339"/>
                  <a:pt x="1234031" y="831283"/>
                  <a:pt x="1274884" y="826477"/>
                </a:cubicBezTo>
                <a:cubicBezTo>
                  <a:pt x="1284088" y="825394"/>
                  <a:pt x="1294024" y="823475"/>
                  <a:pt x="1301261" y="817685"/>
                </a:cubicBezTo>
                <a:cubicBezTo>
                  <a:pt x="1309513" y="811084"/>
                  <a:pt x="1312984" y="800100"/>
                  <a:pt x="1318846" y="791308"/>
                </a:cubicBezTo>
                <a:cubicBezTo>
                  <a:pt x="1321777" y="779585"/>
                  <a:pt x="1320935" y="766193"/>
                  <a:pt x="1327638" y="756139"/>
                </a:cubicBezTo>
                <a:cubicBezTo>
                  <a:pt x="1339782" y="737923"/>
                  <a:pt x="1371536" y="734174"/>
                  <a:pt x="1389184" y="729762"/>
                </a:cubicBezTo>
                <a:cubicBezTo>
                  <a:pt x="1410111" y="792541"/>
                  <a:pt x="1396487" y="767093"/>
                  <a:pt x="1424353" y="808893"/>
                </a:cubicBezTo>
                <a:cubicBezTo>
                  <a:pt x="1427284" y="861647"/>
                  <a:pt x="1428362" y="914536"/>
                  <a:pt x="1433146" y="967154"/>
                </a:cubicBezTo>
                <a:cubicBezTo>
                  <a:pt x="1434240" y="979188"/>
                  <a:pt x="1437178" y="991216"/>
                  <a:pt x="1441938" y="1002323"/>
                </a:cubicBezTo>
                <a:cubicBezTo>
                  <a:pt x="1446101" y="1012036"/>
                  <a:pt x="1452051" y="1021228"/>
                  <a:pt x="1459523" y="1028700"/>
                </a:cubicBezTo>
                <a:cubicBezTo>
                  <a:pt x="1466995" y="1036172"/>
                  <a:pt x="1477108" y="1040423"/>
                  <a:pt x="1485900" y="1046285"/>
                </a:cubicBezTo>
                <a:cubicBezTo>
                  <a:pt x="1521069" y="1043354"/>
                  <a:pt x="1556801" y="1044414"/>
                  <a:pt x="1591407" y="1037493"/>
                </a:cubicBezTo>
                <a:cubicBezTo>
                  <a:pt x="1601769" y="1035421"/>
                  <a:pt x="1616387" y="1030382"/>
                  <a:pt x="1617784" y="1019908"/>
                </a:cubicBezTo>
                <a:cubicBezTo>
                  <a:pt x="1623092" y="980102"/>
                  <a:pt x="1626066" y="913889"/>
                  <a:pt x="1591407" y="879231"/>
                </a:cubicBezTo>
                <a:cubicBezTo>
                  <a:pt x="1583935" y="871759"/>
                  <a:pt x="1573822" y="867508"/>
                  <a:pt x="1565030" y="861647"/>
                </a:cubicBezTo>
                <a:cubicBezTo>
                  <a:pt x="1559169" y="852855"/>
                  <a:pt x="1554918" y="842742"/>
                  <a:pt x="1547446" y="835270"/>
                </a:cubicBezTo>
                <a:cubicBezTo>
                  <a:pt x="1488827" y="776650"/>
                  <a:pt x="1550380" y="861651"/>
                  <a:pt x="1503484" y="791308"/>
                </a:cubicBezTo>
                <a:cubicBezTo>
                  <a:pt x="1493425" y="741010"/>
                  <a:pt x="1487515" y="735560"/>
                  <a:pt x="1503484" y="677008"/>
                </a:cubicBezTo>
                <a:cubicBezTo>
                  <a:pt x="1506264" y="666813"/>
                  <a:pt x="1515207" y="659423"/>
                  <a:pt x="1521069" y="650631"/>
                </a:cubicBezTo>
                <a:cubicBezTo>
                  <a:pt x="1516039" y="595301"/>
                  <a:pt x="1524751" y="560828"/>
                  <a:pt x="1494692" y="518747"/>
                </a:cubicBezTo>
                <a:cubicBezTo>
                  <a:pt x="1487465" y="508629"/>
                  <a:pt x="1477107" y="501162"/>
                  <a:pt x="1468315" y="492370"/>
                </a:cubicBezTo>
                <a:cubicBezTo>
                  <a:pt x="1475113" y="403999"/>
                  <a:pt x="1446088" y="389183"/>
                  <a:pt x="1503484" y="360485"/>
                </a:cubicBezTo>
                <a:cubicBezTo>
                  <a:pt x="1511773" y="356340"/>
                  <a:pt x="1521069" y="354624"/>
                  <a:pt x="1529861" y="351693"/>
                </a:cubicBezTo>
                <a:cubicBezTo>
                  <a:pt x="1555661" y="356853"/>
                  <a:pt x="1576545" y="359139"/>
                  <a:pt x="1600200" y="369277"/>
                </a:cubicBezTo>
                <a:cubicBezTo>
                  <a:pt x="1612247" y="374440"/>
                  <a:pt x="1624704" y="379244"/>
                  <a:pt x="1635369" y="386862"/>
                </a:cubicBezTo>
                <a:cubicBezTo>
                  <a:pt x="1645487" y="394089"/>
                  <a:pt x="1652194" y="405279"/>
                  <a:pt x="1661746" y="413239"/>
                </a:cubicBezTo>
                <a:cubicBezTo>
                  <a:pt x="1669864" y="420004"/>
                  <a:pt x="1679331" y="424962"/>
                  <a:pt x="1688123" y="430823"/>
                </a:cubicBezTo>
                <a:cubicBezTo>
                  <a:pt x="1703574" y="477177"/>
                  <a:pt x="1686703" y="439671"/>
                  <a:pt x="1723292" y="483577"/>
                </a:cubicBezTo>
                <a:cubicBezTo>
                  <a:pt x="1730057" y="491695"/>
                  <a:pt x="1732278" y="503812"/>
                  <a:pt x="1740877" y="509954"/>
                </a:cubicBezTo>
                <a:cubicBezTo>
                  <a:pt x="1753720" y="519128"/>
                  <a:pt x="1770184" y="521677"/>
                  <a:pt x="1784838" y="527539"/>
                </a:cubicBezTo>
                <a:cubicBezTo>
                  <a:pt x="1808284" y="524608"/>
                  <a:pt x="1833238" y="527522"/>
                  <a:pt x="1855177" y="518747"/>
                </a:cubicBezTo>
                <a:cubicBezTo>
                  <a:pt x="1864988" y="514823"/>
                  <a:pt x="1868469" y="502026"/>
                  <a:pt x="1872761" y="492370"/>
                </a:cubicBezTo>
                <a:cubicBezTo>
                  <a:pt x="1880289" y="475432"/>
                  <a:pt x="1890346" y="439616"/>
                  <a:pt x="1890346" y="439616"/>
                </a:cubicBezTo>
                <a:lnTo>
                  <a:pt x="1872761" y="386862"/>
                </a:lnTo>
                <a:cubicBezTo>
                  <a:pt x="1869830" y="378070"/>
                  <a:pt x="1869110" y="368196"/>
                  <a:pt x="1863969" y="360485"/>
                </a:cubicBezTo>
                <a:cubicBezTo>
                  <a:pt x="1852246" y="342900"/>
                  <a:pt x="1835484" y="327780"/>
                  <a:pt x="1828800" y="307731"/>
                </a:cubicBezTo>
                <a:cubicBezTo>
                  <a:pt x="1821649" y="286280"/>
                  <a:pt x="1819465" y="272019"/>
                  <a:pt x="1802423" y="254977"/>
                </a:cubicBezTo>
                <a:cubicBezTo>
                  <a:pt x="1794951" y="247505"/>
                  <a:pt x="1784838" y="243254"/>
                  <a:pt x="1776046" y="237393"/>
                </a:cubicBezTo>
                <a:cubicBezTo>
                  <a:pt x="1773115" y="228601"/>
                  <a:pt x="1771754" y="219118"/>
                  <a:pt x="1767253" y="211016"/>
                </a:cubicBezTo>
                <a:cubicBezTo>
                  <a:pt x="1756989" y="192542"/>
                  <a:pt x="1732084" y="158262"/>
                  <a:pt x="1732084" y="158262"/>
                </a:cubicBezTo>
                <a:cubicBezTo>
                  <a:pt x="1735015" y="128954"/>
                  <a:pt x="1731563" y="98281"/>
                  <a:pt x="1740877" y="70339"/>
                </a:cubicBezTo>
                <a:cubicBezTo>
                  <a:pt x="1744219" y="60314"/>
                  <a:pt x="1756725" y="53656"/>
                  <a:pt x="1767253" y="52754"/>
                </a:cubicBezTo>
                <a:cubicBezTo>
                  <a:pt x="1860741" y="44741"/>
                  <a:pt x="1954822" y="46893"/>
                  <a:pt x="2048607" y="43962"/>
                </a:cubicBezTo>
                <a:cubicBezTo>
                  <a:pt x="2057399" y="38100"/>
                  <a:pt x="2065532" y="31103"/>
                  <a:pt x="2074984" y="26377"/>
                </a:cubicBezTo>
                <a:cubicBezTo>
                  <a:pt x="2083273" y="22232"/>
                  <a:pt x="2092842" y="21236"/>
                  <a:pt x="2101361" y="17585"/>
                </a:cubicBezTo>
                <a:cubicBezTo>
                  <a:pt x="2113408" y="12422"/>
                  <a:pt x="2124807" y="5862"/>
                  <a:pt x="2136530" y="0"/>
                </a:cubicBezTo>
                <a:cubicBezTo>
                  <a:pt x="2189284" y="5862"/>
                  <a:pt x="2242651" y="7653"/>
                  <a:pt x="2294792" y="17585"/>
                </a:cubicBezTo>
                <a:cubicBezTo>
                  <a:pt x="2305172" y="19562"/>
                  <a:pt x="2314568" y="26918"/>
                  <a:pt x="2321169" y="35170"/>
                </a:cubicBezTo>
                <a:cubicBezTo>
                  <a:pt x="2326959" y="42407"/>
                  <a:pt x="2325816" y="53258"/>
                  <a:pt x="2329961" y="61547"/>
                </a:cubicBezTo>
                <a:cubicBezTo>
                  <a:pt x="2334687" y="70998"/>
                  <a:pt x="2341684" y="79131"/>
                  <a:pt x="2347546" y="87923"/>
                </a:cubicBezTo>
                <a:cubicBezTo>
                  <a:pt x="2367646" y="148226"/>
                  <a:pt x="2343906" y="73368"/>
                  <a:pt x="2365130" y="158262"/>
                </a:cubicBezTo>
                <a:cubicBezTo>
                  <a:pt x="2367378" y="167253"/>
                  <a:pt x="2368133" y="177402"/>
                  <a:pt x="2373923" y="184639"/>
                </a:cubicBezTo>
                <a:cubicBezTo>
                  <a:pt x="2381600" y="194235"/>
                  <a:pt x="2427570" y="216423"/>
                  <a:pt x="2435469" y="219808"/>
                </a:cubicBezTo>
                <a:cubicBezTo>
                  <a:pt x="2443988" y="223459"/>
                  <a:pt x="2453327" y="224949"/>
                  <a:pt x="2461846" y="228600"/>
                </a:cubicBezTo>
                <a:cubicBezTo>
                  <a:pt x="2473893" y="233763"/>
                  <a:pt x="2484163" y="243615"/>
                  <a:pt x="2497015" y="246185"/>
                </a:cubicBezTo>
                <a:cubicBezTo>
                  <a:pt x="2528758" y="252534"/>
                  <a:pt x="2561492" y="252046"/>
                  <a:pt x="2593730" y="254977"/>
                </a:cubicBezTo>
                <a:cubicBezTo>
                  <a:pt x="2597373" y="254697"/>
                  <a:pt x="2700858" y="256032"/>
                  <a:pt x="2734407" y="237393"/>
                </a:cubicBezTo>
                <a:cubicBezTo>
                  <a:pt x="2752882" y="227129"/>
                  <a:pt x="2769576" y="213946"/>
                  <a:pt x="2787161" y="202223"/>
                </a:cubicBezTo>
                <a:cubicBezTo>
                  <a:pt x="2795953" y="196362"/>
                  <a:pt x="2803287" y="187202"/>
                  <a:pt x="2813538" y="184639"/>
                </a:cubicBezTo>
                <a:lnTo>
                  <a:pt x="2848707" y="175847"/>
                </a:lnTo>
                <a:cubicBezTo>
                  <a:pt x="2872153" y="178778"/>
                  <a:pt x="2896250" y="178422"/>
                  <a:pt x="2919046" y="184639"/>
                </a:cubicBezTo>
                <a:cubicBezTo>
                  <a:pt x="2949824" y="193033"/>
                  <a:pt x="2944947" y="213681"/>
                  <a:pt x="2971800" y="228600"/>
                </a:cubicBezTo>
                <a:cubicBezTo>
                  <a:pt x="2988003" y="237602"/>
                  <a:pt x="3024553" y="246185"/>
                  <a:pt x="3024553" y="246185"/>
                </a:cubicBezTo>
                <a:cubicBezTo>
                  <a:pt x="3048715" y="264306"/>
                  <a:pt x="3075937" y="286607"/>
                  <a:pt x="3103684" y="298939"/>
                </a:cubicBezTo>
                <a:cubicBezTo>
                  <a:pt x="3114726" y="303847"/>
                  <a:pt x="3127130" y="304800"/>
                  <a:pt x="3138853" y="307731"/>
                </a:cubicBezTo>
                <a:cubicBezTo>
                  <a:pt x="3153944" y="319049"/>
                  <a:pt x="3182405" y="341410"/>
                  <a:pt x="3200400" y="351693"/>
                </a:cubicBezTo>
                <a:cubicBezTo>
                  <a:pt x="3230817" y="369074"/>
                  <a:pt x="3232357" y="368206"/>
                  <a:pt x="3261946" y="378070"/>
                </a:cubicBezTo>
                <a:cubicBezTo>
                  <a:pt x="3273669" y="386862"/>
                  <a:pt x="3284008" y="397894"/>
                  <a:pt x="3297115" y="404447"/>
                </a:cubicBezTo>
                <a:cubicBezTo>
                  <a:pt x="3337844" y="424811"/>
                  <a:pt x="3340994" y="422031"/>
                  <a:pt x="3376246" y="422031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5" name="Conector de Seta Reta 24"/>
          <p:cNvCxnSpPr/>
          <p:nvPr/>
        </p:nvCxnSpPr>
        <p:spPr bwMode="auto">
          <a:xfrm>
            <a:off x="2996296" y="2369999"/>
            <a:ext cx="1328058" cy="18854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0" name="CaixaDeTexto 29"/>
          <p:cNvSpPr txBox="1"/>
          <p:nvPr/>
        </p:nvSpPr>
        <p:spPr>
          <a:xfrm>
            <a:off x="736289" y="1108943"/>
            <a:ext cx="3960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 smtClean="0">
                <a:cs typeface="Times New Roman" panose="02020603050405020304" pitchFamily="18" charset="0"/>
              </a:rPr>
              <a:t>Ve</a:t>
            </a:r>
            <a:r>
              <a:rPr lang="pt-BR" sz="1350" dirty="0" smtClean="0">
                <a:cs typeface="Times New Roman" panose="02020603050405020304" pitchFamily="18" charset="0"/>
              </a:rPr>
              <a:t> o relevo, e a cor do solo!</a:t>
            </a:r>
            <a:endParaRPr lang="pt-BR" sz="135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9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8" grpId="0"/>
      <p:bldP spid="23" grpId="0" animBg="1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4CCFA96-5316-423D-BD0A-C1EF54F4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84" y="1052736"/>
            <a:ext cx="7200800" cy="538459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375928" y="188640"/>
            <a:ext cx="72239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 smtClean="0">
                <a:cs typeface="Times New Roman" panose="02020603050405020304" pitchFamily="18" charset="0"/>
              </a:rPr>
              <a:t>Inferencias</a:t>
            </a:r>
            <a:r>
              <a:rPr lang="pt-BR" sz="1350" dirty="0" smtClean="0">
                <a:cs typeface="Times New Roman" panose="02020603050405020304" pitchFamily="18" charset="0"/>
              </a:rPr>
              <a:t> por uma imagem de satélite com solo exposto (cores) + </a:t>
            </a:r>
            <a:r>
              <a:rPr lang="pt-BR" sz="1350" dirty="0" smtClean="0">
                <a:cs typeface="Times New Roman" panose="02020603050405020304" pitchFamily="18" charset="0"/>
              </a:rPr>
              <a:t>relevo + rede </a:t>
            </a:r>
            <a:r>
              <a:rPr lang="pt-BR" sz="1350" dirty="0" smtClean="0">
                <a:cs typeface="Times New Roman" panose="02020603050405020304" pitchFamily="18" charset="0"/>
              </a:rPr>
              <a:t>de drenagem</a:t>
            </a:r>
            <a:endParaRPr lang="pt-BR" sz="1350" dirty="0"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356148" y="2083191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255592" y="3869004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223620" y="2636912"/>
            <a:ext cx="498855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NV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215508" y="2636912"/>
            <a:ext cx="498855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NV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983260" y="3724988"/>
            <a:ext cx="486030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RQ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793374" y="4365104"/>
            <a:ext cx="486030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RQ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295628" y="4149080"/>
            <a:ext cx="815608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RQ/LV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457923" y="5237156"/>
            <a:ext cx="453329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88" dirty="0" smtClean="0">
                <a:solidFill>
                  <a:schemeClr val="bg1"/>
                </a:solidFill>
              </a:rPr>
              <a:t>LV</a:t>
            </a:r>
            <a:endParaRPr lang="pt-BR" sz="1688" dirty="0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/>
          <p:nvPr/>
        </p:nvSpPr>
        <p:spPr bwMode="auto">
          <a:xfrm>
            <a:off x="1255068" y="2636912"/>
            <a:ext cx="3453853" cy="380042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183060" y="1921331"/>
            <a:ext cx="39604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 smtClean="0">
                <a:cs typeface="Times New Roman" panose="02020603050405020304" pitchFamily="18" charset="0"/>
              </a:rPr>
              <a:t>Padrao</a:t>
            </a:r>
            <a:r>
              <a:rPr lang="pt-BR" sz="1350" dirty="0" smtClean="0">
                <a:cs typeface="Times New Roman" panose="02020603050405020304" pitchFamily="18" charset="0"/>
              </a:rPr>
              <a:t> da rede de drenagem paralela</a:t>
            </a:r>
          </a:p>
          <a:p>
            <a:r>
              <a:rPr lang="pt-BR" sz="1350" dirty="0" smtClean="0">
                <a:cs typeface="Times New Roman" panose="02020603050405020304" pitchFamily="18" charset="0"/>
              </a:rPr>
              <a:t>Bem equidistante.</a:t>
            </a:r>
          </a:p>
          <a:p>
            <a:r>
              <a:rPr lang="pt-BR" sz="1350" dirty="0" err="1" smtClean="0">
                <a:cs typeface="Times New Roman" panose="02020603050405020304" pitchFamily="18" charset="0"/>
              </a:rPr>
              <a:t>Tipica</a:t>
            </a:r>
            <a:r>
              <a:rPr lang="pt-BR" sz="1350" dirty="0" smtClean="0">
                <a:cs typeface="Times New Roman" panose="02020603050405020304" pitchFamily="18" charset="0"/>
              </a:rPr>
              <a:t> de </a:t>
            </a:r>
            <a:r>
              <a:rPr lang="pt-BR" sz="1350" dirty="0" err="1" smtClean="0">
                <a:cs typeface="Times New Roman" panose="02020603050405020304" pitchFamily="18" charset="0"/>
              </a:rPr>
              <a:t>latossolos</a:t>
            </a:r>
            <a:r>
              <a:rPr lang="pt-BR" sz="1350" dirty="0" smtClean="0">
                <a:cs typeface="Times New Roman" panose="02020603050405020304" pitchFamily="18" charset="0"/>
              </a:rPr>
              <a:t>. Cores função da textura</a:t>
            </a:r>
            <a:endParaRPr lang="pt-BR" sz="135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31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32147" y="217489"/>
            <a:ext cx="71737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200" b="1">
                <a:solidFill>
                  <a:schemeClr val="tx2"/>
                </a:solidFill>
                <a:latin typeface="Arial Rounded MT Bold" pitchFamily="34" charset="0"/>
              </a:rPr>
              <a:t>On-the-go vis-NIR proximal sensors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82179" y="1125538"/>
          <a:ext cx="9356527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612" name="Image" r:id="rId3" imgW="3987302" imgH="2857143" progId="">
                  <p:embed/>
                </p:oleObj>
              </mc:Choice>
              <mc:Fallback>
                <p:oleObj name="Image" r:id="rId3" imgW="3987302" imgH="2857143" progId="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179" y="1125538"/>
                        <a:ext cx="9356527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12"/>
          <p:cNvSpPr txBox="1">
            <a:spLocks noChangeArrowheads="1"/>
          </p:cNvSpPr>
          <p:nvPr/>
        </p:nvSpPr>
        <p:spPr bwMode="auto">
          <a:xfrm>
            <a:off x="282179" y="6381751"/>
            <a:ext cx="19351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b="1">
                <a:latin typeface="Arial Rounded MT Bold" pitchFamily="34" charset="0"/>
              </a:rPr>
              <a:t>Mouazen et al.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58214" y="139859"/>
            <a:ext cx="6125846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en-US" sz="1600" b="0" dirty="0">
                <a:solidFill>
                  <a:schemeClr val="bg2"/>
                </a:solidFill>
              </a:rPr>
              <a:t>The first </a:t>
            </a:r>
            <a:r>
              <a:rPr lang="en-US" sz="1600" b="0" dirty="0" smtClean="0">
                <a:solidFill>
                  <a:schemeClr val="bg2"/>
                </a:solidFill>
              </a:rPr>
              <a:t>on-the-go soil </a:t>
            </a:r>
            <a:r>
              <a:rPr lang="en-US" sz="1600" b="0" dirty="0">
                <a:solidFill>
                  <a:schemeClr val="bg2"/>
                </a:solidFill>
              </a:rPr>
              <a:t>spectral sensor </a:t>
            </a:r>
            <a:r>
              <a:rPr lang="en-US" sz="1600" b="0" dirty="0" smtClean="0">
                <a:solidFill>
                  <a:schemeClr val="bg2"/>
                </a:solidFill>
              </a:rPr>
              <a:t>for liming in the tropics. </a:t>
            </a:r>
          </a:p>
          <a:p>
            <a:pPr algn="just">
              <a:spcAft>
                <a:spcPts val="1200"/>
              </a:spcAft>
            </a:pPr>
            <a:r>
              <a:rPr lang="en-US" sz="1600" b="0" dirty="0" smtClean="0">
                <a:solidFill>
                  <a:schemeClr val="bg2"/>
                </a:solidFill>
              </a:rPr>
              <a:t>Franceschini, M., </a:t>
            </a:r>
            <a:r>
              <a:rPr lang="en-US" sz="1600" b="0" dirty="0" err="1" smtClean="0">
                <a:solidFill>
                  <a:schemeClr val="bg2"/>
                </a:solidFill>
              </a:rPr>
              <a:t>Demattê</a:t>
            </a:r>
            <a:r>
              <a:rPr lang="en-US" sz="1600" b="0" dirty="0" smtClean="0">
                <a:solidFill>
                  <a:schemeClr val="bg2"/>
                </a:solidFill>
              </a:rPr>
              <a:t>*, J.A.M.; Molin, J.P.; Rizzo </a:t>
            </a:r>
          </a:p>
          <a:p>
            <a:pPr algn="just">
              <a:spcAft>
                <a:spcPts val="1200"/>
              </a:spcAft>
            </a:pPr>
            <a:r>
              <a:rPr lang="en-US" sz="1600" b="0" dirty="0" smtClean="0">
                <a:solidFill>
                  <a:schemeClr val="bg2"/>
                </a:solidFill>
              </a:rPr>
              <a:t>(</a:t>
            </a:r>
            <a:r>
              <a:rPr lang="en-US" sz="1600" b="0" dirty="0" err="1" smtClean="0">
                <a:solidFill>
                  <a:schemeClr val="bg2"/>
                </a:solidFill>
              </a:rPr>
              <a:t>Submetido</a:t>
            </a:r>
            <a:r>
              <a:rPr lang="en-US" sz="1600" b="0" dirty="0" smtClean="0">
                <a:solidFill>
                  <a:schemeClr val="bg2"/>
                </a:solidFill>
              </a:rPr>
              <a:t> </a:t>
            </a:r>
            <a:r>
              <a:rPr lang="en-US" sz="1600" b="0" dirty="0" err="1" smtClean="0">
                <a:solidFill>
                  <a:schemeClr val="bg2"/>
                </a:solidFill>
              </a:rPr>
              <a:t>geoderma</a:t>
            </a:r>
            <a:r>
              <a:rPr lang="en-US" sz="1600" b="0" dirty="0" smtClean="0">
                <a:solidFill>
                  <a:schemeClr val="bg2"/>
                </a:solidFill>
              </a:rPr>
              <a:t>, 2015)</a:t>
            </a:r>
            <a:endParaRPr lang="pt-BR" sz="1600" b="0" dirty="0" smtClean="0">
              <a:solidFill>
                <a:schemeClr val="bg2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73181" y="1420917"/>
            <a:ext cx="2494055" cy="4674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73181" y="1420917"/>
            <a:ext cx="2566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Preparo</a:t>
            </a:r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de campo</a:t>
            </a:r>
            <a:endParaRPr lang="en-US" sz="2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90827" y="1348633"/>
            <a:ext cx="294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Medições</a:t>
            </a:r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com sensor</a:t>
            </a:r>
            <a:endParaRPr lang="en-US" sz="2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790828" y="1345141"/>
            <a:ext cx="2875756" cy="4712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2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r="14694"/>
          <a:stretch/>
        </p:blipFill>
        <p:spPr bwMode="auto">
          <a:xfrm>
            <a:off x="4118693" y="1934311"/>
            <a:ext cx="2131224" cy="1874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1614"/>
          <a:stretch/>
        </p:blipFill>
        <p:spPr bwMode="auto">
          <a:xfrm>
            <a:off x="6289347" y="1862845"/>
            <a:ext cx="2480888" cy="1946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4603" b="12520"/>
          <a:stretch/>
        </p:blipFill>
        <p:spPr bwMode="auto">
          <a:xfrm>
            <a:off x="4117604" y="3838239"/>
            <a:ext cx="2132314" cy="1428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3527" r="25225"/>
          <a:stretch/>
        </p:blipFill>
        <p:spPr bwMode="auto">
          <a:xfrm>
            <a:off x="6289347" y="3838240"/>
            <a:ext cx="1253941" cy="1428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309720" y="5344765"/>
            <a:ext cx="5292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pH   OM   Calc.  Magn. CTC    V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371993" y="5797713"/>
            <a:ext cx="5797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000" baseline="30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0.43  0.43   0.29   0.48   0.33   0.38</a:t>
            </a:r>
          </a:p>
          <a:p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RMSE   0.51  1.97   8.78   4.51   6.15  14.47</a:t>
            </a:r>
          </a:p>
          <a:p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RPD      1.34  1.34   1.20   1.40   1.23  1.28</a:t>
            </a:r>
            <a:endParaRPr lang="en-US" sz="2000" baseline="30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Conector reto 12"/>
          <p:cNvCxnSpPr/>
          <p:nvPr/>
        </p:nvCxnSpPr>
        <p:spPr>
          <a:xfrm flipV="1">
            <a:off x="2371993" y="5345539"/>
            <a:ext cx="5728523" cy="59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V="1">
            <a:off x="2371993" y="5753245"/>
            <a:ext cx="5728523" cy="59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2373616" y="6794450"/>
            <a:ext cx="5728523" cy="59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ta para baixo 15"/>
          <p:cNvSpPr/>
          <p:nvPr/>
        </p:nvSpPr>
        <p:spPr>
          <a:xfrm rot="16200000">
            <a:off x="3742147" y="2500449"/>
            <a:ext cx="504056" cy="576064"/>
          </a:xfrm>
          <a:prstGeom prst="downArrow">
            <a:avLst/>
          </a:prstGeom>
          <a:pattFill prst="dk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860465" y="4028785"/>
            <a:ext cx="1819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 = 150 samples</a:t>
            </a:r>
            <a:endParaRPr lang="en-US" sz="2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860465" y="4028785"/>
            <a:ext cx="1118388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 b="18059"/>
          <a:stretch/>
        </p:blipFill>
        <p:spPr bwMode="auto">
          <a:xfrm>
            <a:off x="218827" y="2032397"/>
            <a:ext cx="3543300" cy="2443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tângulo 19"/>
          <p:cNvSpPr/>
          <p:nvPr/>
        </p:nvSpPr>
        <p:spPr bwMode="auto">
          <a:xfrm>
            <a:off x="3331052" y="5816736"/>
            <a:ext cx="41148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tângulo de cantos arredondados 20"/>
          <p:cNvSpPr/>
          <p:nvPr/>
        </p:nvSpPr>
        <p:spPr bwMode="auto">
          <a:xfrm>
            <a:off x="102940" y="260648"/>
            <a:ext cx="3528392" cy="50405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2400" b="1" dirty="0" smtClean="0">
                <a:solidFill>
                  <a:schemeClr val="bg2"/>
                </a:solidFill>
              </a:rPr>
              <a:t>Agricultura de precisão</a:t>
            </a:r>
            <a:endParaRPr lang="pt-BR" sz="2400" b="1" dirty="0">
              <a:solidFill>
                <a:schemeClr val="bg2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9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11" grpId="0"/>
      <p:bldP spid="12" grpId="0"/>
      <p:bldP spid="16" grpId="0" animBg="1"/>
      <p:bldP spid="17" grpId="0"/>
      <p:bldP spid="18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 descr="Bsb_Ikon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9431" y="2708275"/>
            <a:ext cx="291643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8" name="Picture 6" descr="Bsb_Aut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52" y="2636838"/>
            <a:ext cx="2755701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3280769" y="5229226"/>
            <a:ext cx="5589984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pt-BR" sz="2000" b="1">
                <a:solidFill>
                  <a:srgbClr val="FFFF00"/>
                </a:solidFill>
              </a:rPr>
              <a:t>Resolução (Ikonos):</a:t>
            </a:r>
          </a:p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pt-BR" sz="2000" b="1">
                <a:solidFill>
                  <a:srgbClr val="FFFF00"/>
                </a:solidFill>
              </a:rPr>
              <a:t>	Espacial </a:t>
            </a:r>
            <a:r>
              <a:rPr lang="pt-BR" sz="2000" b="1">
                <a:solidFill>
                  <a:srgbClr val="FFFF00"/>
                </a:solidFill>
                <a:sym typeface="Wingdings" pitchFamily="2" charset="2"/>
              </a:rPr>
              <a:t> pixel 1m</a:t>
            </a:r>
          </a:p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pt-BR" sz="2000" b="1">
                <a:solidFill>
                  <a:srgbClr val="FFFF00"/>
                </a:solidFill>
                <a:sym typeface="Wingdings" pitchFamily="2" charset="2"/>
              </a:rPr>
              <a:t>	Espectral  5 bandas</a:t>
            </a:r>
            <a:endParaRPr lang="pt-BR" sz="2000" b="1">
              <a:solidFill>
                <a:srgbClr val="FFFF00"/>
              </a:solidFill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-526852" y="5157788"/>
            <a:ext cx="5104211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pt-BR" sz="2000" b="1">
                <a:solidFill>
                  <a:srgbClr val="FFFF00"/>
                </a:solidFill>
              </a:rPr>
              <a:t>Resolução (Landsat 7):</a:t>
            </a:r>
          </a:p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pt-BR" sz="2000" b="1">
                <a:solidFill>
                  <a:srgbClr val="FFFF00"/>
                </a:solidFill>
              </a:rPr>
              <a:t>	Espacial </a:t>
            </a:r>
            <a:r>
              <a:rPr lang="pt-BR" sz="2000" b="1">
                <a:solidFill>
                  <a:srgbClr val="FFFF00"/>
                </a:solidFill>
                <a:sym typeface="Wingdings" pitchFamily="2" charset="2"/>
              </a:rPr>
              <a:t> pixel 30m</a:t>
            </a:r>
          </a:p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pt-BR" sz="2000" b="1">
                <a:solidFill>
                  <a:srgbClr val="FFFF00"/>
                </a:solidFill>
                <a:sym typeface="Wingdings" pitchFamily="2" charset="2"/>
              </a:rPr>
              <a:t>	Espectral  7 bandas</a:t>
            </a:r>
            <a:endParaRPr lang="pt-BR" sz="2000" b="1">
              <a:solidFill>
                <a:srgbClr val="FFFF00"/>
              </a:solidFill>
            </a:endParaRP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485776" y="1387476"/>
            <a:ext cx="11219259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2000" b="1">
                <a:solidFill>
                  <a:srgbClr val="FFFF00"/>
                </a:solidFill>
                <a:latin typeface="Arial" charset="0"/>
              </a:rPr>
              <a:t>Evolução dos sensores  - Resolução Espectral  X  Resolução Espacial</a:t>
            </a:r>
          </a:p>
        </p:txBody>
      </p:sp>
      <p:pic>
        <p:nvPicPr>
          <p:cNvPr id="213002" name="Picture 10" descr="Cap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049" y="2781300"/>
            <a:ext cx="190559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003" name="Rectangle 11"/>
          <p:cNvSpPr>
            <a:spLocks noChangeArrowheads="1"/>
          </p:cNvSpPr>
          <p:nvPr/>
        </p:nvSpPr>
        <p:spPr bwMode="auto">
          <a:xfrm>
            <a:off x="7088387" y="5084763"/>
            <a:ext cx="5104209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pt-BR" sz="2000" b="1">
                <a:solidFill>
                  <a:srgbClr val="FFFF00"/>
                </a:solidFill>
              </a:rPr>
              <a:t>Novos sensores</a:t>
            </a:r>
          </a:p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pt-BR" sz="2000" b="1">
                <a:solidFill>
                  <a:srgbClr val="FFFF00"/>
                </a:solidFill>
              </a:rPr>
              <a:t>Terrestres: </a:t>
            </a:r>
          </a:p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pt-BR" sz="2000" b="1">
                <a:solidFill>
                  <a:srgbClr val="FFFF00"/>
                </a:solidFill>
              </a:rPr>
              <a:t>FieldSpec,</a:t>
            </a:r>
          </a:p>
          <a:p>
            <a:pPr marL="933450" lvl="1" indent="-476250">
              <a:spcBef>
                <a:spcPct val="20000"/>
              </a:spcBef>
              <a:buClr>
                <a:schemeClr val="tx1"/>
              </a:buClr>
            </a:pPr>
            <a:r>
              <a:rPr lang="en-US" sz="2000" b="1">
                <a:solidFill>
                  <a:srgbClr val="FFFF00"/>
                </a:solidFill>
              </a:rPr>
              <a:t>1500 bandas</a:t>
            </a:r>
            <a:endParaRPr lang="pt-BR" sz="2000" b="1">
              <a:solidFill>
                <a:srgbClr val="FFFF00"/>
              </a:solidFill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1557338" y="388938"/>
            <a:ext cx="374868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latin typeface="Arial" charset="0"/>
              </a:rPr>
              <a:t>PERSPECTIVAS</a:t>
            </a:r>
            <a:endParaRPr lang="pt-BR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8619" name="Text Box 13"/>
          <p:cNvSpPr txBox="1">
            <a:spLocks noChangeArrowheads="1"/>
          </p:cNvSpPr>
          <p:nvPr/>
        </p:nvSpPr>
        <p:spPr bwMode="auto">
          <a:xfrm>
            <a:off x="6254353" y="650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t-BR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13006" name="Picture 14" descr="Resolucao_espaci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521" y="404814"/>
            <a:ext cx="9679781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1" name="Rectangle 15"/>
          <p:cNvSpPr>
            <a:spLocks noChangeArrowheads="1"/>
          </p:cNvSpPr>
          <p:nvPr/>
        </p:nvSpPr>
        <p:spPr bwMode="auto">
          <a:xfrm>
            <a:off x="5711429" y="5949950"/>
            <a:ext cx="3733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400" b="1">
                <a:solidFill>
                  <a:schemeClr val="tx1"/>
                </a:solidFill>
                <a:latin typeface="Arial" charset="0"/>
              </a:rPr>
              <a:t>Ilustração Carlos Roberto de Souza Filho 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9" grpId="0"/>
      <p:bldP spid="213000" grpId="0"/>
      <p:bldP spid="213000" grpId="1"/>
      <p:bldP spid="213001" grpId="0"/>
      <p:bldP spid="213003" grpId="0"/>
      <p:bldP spid="21300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7556" y="188640"/>
            <a:ext cx="3703340" cy="220785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5388" y="2200761"/>
            <a:ext cx="2664296" cy="230835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943700" y="2492896"/>
            <a:ext cx="2952328" cy="483632"/>
          </a:xfrm>
          <a:prstGeom prst="roundRect">
            <a:avLst>
              <a:gd name="adj" fmla="val 4153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chemeClr val="bg2"/>
                </a:solidFill>
              </a:rPr>
              <a:t>Estratégia 1: Aéreo e Orbital</a:t>
            </a:r>
            <a:endParaRPr lang="pt-BR" sz="1800" dirty="0">
              <a:solidFill>
                <a:schemeClr val="bg2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007596" y="4777273"/>
            <a:ext cx="3240360" cy="523935"/>
          </a:xfrm>
          <a:prstGeom prst="roundRect">
            <a:avLst>
              <a:gd name="adj" fmla="val 4153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2"/>
                </a:solidFill>
              </a:rPr>
              <a:t>Estratégia 2: Em laboratório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2980" y="4077072"/>
            <a:ext cx="2592288" cy="523935"/>
          </a:xfrm>
          <a:prstGeom prst="roundRect">
            <a:avLst>
              <a:gd name="adj" fmla="val 41531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2"/>
                </a:solidFill>
              </a:rPr>
              <a:t>Estratégia 3: Campo</a:t>
            </a:r>
            <a:endParaRPr lang="pt-BR" dirty="0">
              <a:solidFill>
                <a:schemeClr val="bg2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2628840" y="5636538"/>
            <a:ext cx="1434540" cy="1296144"/>
            <a:chOff x="3953658" y="2203510"/>
            <a:chExt cx="1434540" cy="1296144"/>
          </a:xfrm>
        </p:grpSpPr>
        <p:pic>
          <p:nvPicPr>
            <p:cNvPr id="15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4396" t="79207" r="63712" b="1687"/>
            <a:stretch/>
          </p:blipFill>
          <p:spPr bwMode="auto">
            <a:xfrm>
              <a:off x="3953658" y="2203510"/>
              <a:ext cx="1008112" cy="1296144"/>
            </a:xfrm>
            <a:prstGeom prst="rect">
              <a:avLst/>
            </a:prstGeom>
            <a:noFill/>
          </p:spPr>
        </p:pic>
        <p:pic>
          <p:nvPicPr>
            <p:cNvPr id="16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4396" t="79207" r="73905" b="1687"/>
            <a:stretch/>
          </p:blipFill>
          <p:spPr bwMode="auto">
            <a:xfrm>
              <a:off x="4817754" y="2203510"/>
              <a:ext cx="144016" cy="1296144"/>
            </a:xfrm>
            <a:prstGeom prst="rect">
              <a:avLst/>
            </a:prstGeom>
            <a:noFill/>
          </p:spPr>
        </p:pic>
        <p:pic>
          <p:nvPicPr>
            <p:cNvPr id="17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4396" t="79207" r="73905" b="1687"/>
            <a:stretch/>
          </p:blipFill>
          <p:spPr bwMode="auto">
            <a:xfrm>
              <a:off x="4958960" y="2203510"/>
              <a:ext cx="144016" cy="1296144"/>
            </a:xfrm>
            <a:prstGeom prst="rect">
              <a:avLst/>
            </a:prstGeom>
            <a:noFill/>
          </p:spPr>
        </p:pic>
        <p:pic>
          <p:nvPicPr>
            <p:cNvPr id="18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4396" t="79207" r="73905" b="1687"/>
            <a:stretch/>
          </p:blipFill>
          <p:spPr bwMode="auto">
            <a:xfrm>
              <a:off x="5100166" y="2203510"/>
              <a:ext cx="144016" cy="1296144"/>
            </a:xfrm>
            <a:prstGeom prst="rect">
              <a:avLst/>
            </a:prstGeom>
            <a:noFill/>
          </p:spPr>
        </p:pic>
        <p:pic>
          <p:nvPicPr>
            <p:cNvPr id="19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4396" t="79207" r="73905" b="1687"/>
            <a:stretch/>
          </p:blipFill>
          <p:spPr bwMode="auto">
            <a:xfrm>
              <a:off x="5244182" y="2203510"/>
              <a:ext cx="144016" cy="1296144"/>
            </a:xfrm>
            <a:prstGeom prst="rect">
              <a:avLst/>
            </a:prstGeom>
            <a:noFill/>
          </p:spPr>
        </p:pic>
      </p:grpSp>
      <p:pic>
        <p:nvPicPr>
          <p:cNvPr id="20" name="Picture 2" descr="C:\Users\Dematte\AppData\Roaming\PixelMetrics\CaptureWiz\LastCaptures\2015-05-08_14-39-52-784.png"/>
          <p:cNvPicPr>
            <a:picLocks noChangeAspect="1" noChangeArrowheads="1"/>
          </p:cNvPicPr>
          <p:nvPr/>
        </p:nvPicPr>
        <p:blipFill rotWithShape="1">
          <a:blip r:embed="rId5" cstate="print"/>
          <a:srcRect l="68568" t="45237" r="849" b="32473"/>
          <a:stretch/>
        </p:blipFill>
        <p:spPr bwMode="auto">
          <a:xfrm>
            <a:off x="7231732" y="2996952"/>
            <a:ext cx="2592288" cy="1512168"/>
          </a:xfrm>
          <a:prstGeom prst="rect">
            <a:avLst/>
          </a:prstGeom>
          <a:noFill/>
        </p:spPr>
      </p:pic>
      <p:pic>
        <p:nvPicPr>
          <p:cNvPr id="21" name="Picture 2" descr="C:\Users\Dematte\AppData\Roaming\PixelMetrics\CaptureWiz\LastCaptures\2015-05-08_14-39-52-784.png"/>
          <p:cNvPicPr>
            <a:picLocks noChangeAspect="1" noChangeArrowheads="1"/>
          </p:cNvPicPr>
          <p:nvPr/>
        </p:nvPicPr>
        <p:blipFill rotWithShape="1">
          <a:blip r:embed="rId5" cstate="print"/>
          <a:srcRect l="8495" t="64745" r="73667" b="2352"/>
          <a:stretch/>
        </p:blipFill>
        <p:spPr bwMode="auto">
          <a:xfrm>
            <a:off x="102940" y="4594220"/>
            <a:ext cx="1512168" cy="2232248"/>
          </a:xfrm>
          <a:prstGeom prst="rect">
            <a:avLst/>
          </a:prstGeom>
          <a:noFill/>
        </p:spPr>
      </p:pic>
      <p:pic>
        <p:nvPicPr>
          <p:cNvPr id="22" name="Picture 2" descr="C:\Users\Dematte\AppData\Roaming\PixelMetrics\CaptureWiz\LastCaptures\2015-05-08_14-39-52-78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341" b="97216" l="34876" r="50083">
                        <a14:foregroundMark x1="48182" y1="76682" x2="49669" y2="79234"/>
                        <a14:foregroundMark x1="48512" y1="79582" x2="49917" y2="80278"/>
                        <a14:foregroundMark x1="49669" y1="81439" x2="34876" y2="81323"/>
                        <a14:foregroundMark x1="35950" y1="83179" x2="38182" y2="75174"/>
                        <a14:foregroundMark x1="35041" y1="81439" x2="39008" y2="72506"/>
                        <a14:foregroundMark x1="39669" y1="72274" x2="44380" y2="73318"/>
                        <a14:foregroundMark x1="47769" y1="75638" x2="40909" y2="69026"/>
                        <a14:foregroundMark x1="38512" y1="75290" x2="43306" y2="69490"/>
                        <a14:foregroundMark x1="44132" y1="75638" x2="42645" y2="70650"/>
                        <a14:foregroundMark x1="40413" y1="73782" x2="41736" y2="73318"/>
                        <a14:foregroundMark x1="39587" y1="77842" x2="36860" y2="81787"/>
                        <a14:foregroundMark x1="39752" y1="79002" x2="48760" y2="81090"/>
                        <a14:foregroundMark x1="43058" y1="83991" x2="42893" y2="78306"/>
                        <a14:foregroundMark x1="44876" y1="81903" x2="42975" y2="79698"/>
                        <a14:foregroundMark x1="47273" y1="80046" x2="49917" y2="80974"/>
                        <a14:foregroundMark x1="40909" y1="69374" x2="40826" y2="65429"/>
                        <a14:foregroundMark x1="42893" y1="69374" x2="40496" y2="69374"/>
                        <a14:foregroundMark x1="42149" y1="64385" x2="44132" y2="64501"/>
                        <a14:foregroundMark x1="44380" y1="64037" x2="41570" y2="63689"/>
                        <a14:foregroundMark x1="41736" y1="64269" x2="42893" y2="65081"/>
                        <a14:foregroundMark x1="44380" y1="64501" x2="42562" y2="65197"/>
                        <a14:foregroundMark x1="44298" y1="65081" x2="41818" y2="65429"/>
                        <a14:foregroundMark x1="41405" y1="63921" x2="41488" y2="65777"/>
                        <a14:foregroundMark x1="40661" y1="65197" x2="41157" y2="65893"/>
                        <a14:foregroundMark x1="41736" y1="66009" x2="39917" y2="67169"/>
                        <a14:foregroundMark x1="39917" y1="68097" x2="41240" y2="68445"/>
                        <a14:foregroundMark x1="40331" y1="69374" x2="40165" y2="65081"/>
                        <a14:foregroundMark x1="41240" y1="65777" x2="41405" y2="69258"/>
                        <a14:foregroundMark x1="40083" y1="68910" x2="38678" y2="73318"/>
                        <a14:foregroundMark x1="40413" y1="68910" x2="43388" y2="68677"/>
                        <a14:foregroundMark x1="42893" y1="68794" x2="45289" y2="72622"/>
                        <a14:foregroundMark x1="43388" y1="68910" x2="44050" y2="69838"/>
                        <a14:foregroundMark x1="47769" y1="74594" x2="48678" y2="75638"/>
                        <a14:foregroundMark x1="49421" y1="77610" x2="48512" y2="75058"/>
                        <a14:foregroundMark x1="46529" y1="74594" x2="48017" y2="74246"/>
                      </a14:backgroundRemoval>
                    </a14:imgEffect>
                  </a14:imgLayer>
                </a14:imgProps>
              </a:ext>
            </a:extLst>
          </a:blip>
          <a:srcRect l="34827" t="63684" r="49883" b="2352"/>
          <a:stretch/>
        </p:blipFill>
        <p:spPr bwMode="auto">
          <a:xfrm>
            <a:off x="4059186" y="4653136"/>
            <a:ext cx="1296144" cy="2218640"/>
          </a:xfrm>
          <a:prstGeom prst="rect">
            <a:avLst/>
          </a:prstGeom>
          <a:noFill/>
        </p:spPr>
      </p:pic>
      <p:grpSp>
        <p:nvGrpSpPr>
          <p:cNvPr id="23" name="Grupo 22"/>
          <p:cNvGrpSpPr/>
          <p:nvPr/>
        </p:nvGrpSpPr>
        <p:grpSpPr>
          <a:xfrm>
            <a:off x="5935588" y="5273824"/>
            <a:ext cx="3816424" cy="1584176"/>
            <a:chOff x="3566698" y="6881114"/>
            <a:chExt cx="3816424" cy="1584176"/>
          </a:xfrm>
        </p:grpSpPr>
        <p:pic>
          <p:nvPicPr>
            <p:cNvPr id="24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54127" t="76019" r="849" b="630"/>
            <a:stretch/>
          </p:blipFill>
          <p:spPr bwMode="auto">
            <a:xfrm>
              <a:off x="3566698" y="6881114"/>
              <a:ext cx="3816424" cy="1584176"/>
            </a:xfrm>
            <a:prstGeom prst="rect">
              <a:avLst/>
            </a:prstGeom>
            <a:noFill/>
          </p:spPr>
        </p:pic>
        <p:pic>
          <p:nvPicPr>
            <p:cNvPr id="25" name="Picture 32" descr="IMG_0053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69154" y="6983748"/>
              <a:ext cx="1882274" cy="1341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upo 25"/>
          <p:cNvGrpSpPr/>
          <p:nvPr/>
        </p:nvGrpSpPr>
        <p:grpSpPr>
          <a:xfrm>
            <a:off x="1571453" y="4681185"/>
            <a:ext cx="1123775" cy="2204199"/>
            <a:chOff x="1587202" y="-2266863"/>
            <a:chExt cx="1123775" cy="2204199"/>
          </a:xfrm>
        </p:grpSpPr>
        <p:pic>
          <p:nvPicPr>
            <p:cNvPr id="27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661" b="98028" l="1736" r="9421">
                          <a14:foregroundMark x1="8678" y1="80858" x2="9008" y2="96404"/>
                          <a14:foregroundMark x1="2645" y1="82715" x2="5537" y2="67633"/>
                          <a14:foregroundMark x1="3058" y1="69142" x2="2314" y2="82831"/>
                          <a14:foregroundMark x1="3306" y1="70186" x2="8843" y2="81323"/>
                          <a14:foregroundMark x1="6860" y1="76102" x2="7686" y2="92691"/>
                          <a14:foregroundMark x1="6033" y1="91531" x2="9421" y2="91647"/>
                          <a14:foregroundMark x1="8843" y1="93039" x2="5372" y2="93503"/>
                          <a14:foregroundMark x1="7107" y1="91067" x2="8843" y2="91067"/>
                          <a14:foregroundMark x1="7769" y1="80278" x2="8264" y2="91995"/>
                          <a14:foregroundMark x1="6364" y1="95128" x2="8843" y2="94200"/>
                          <a14:foregroundMark x1="5868" y1="82715" x2="5537" y2="73434"/>
                          <a14:foregroundMark x1="4628" y1="79234" x2="4876" y2="68677"/>
                        </a14:backgroundRemoval>
                      </a14:imgEffect>
                    </a14:imgLayer>
                  </a14:imgProps>
                </a:ext>
              </a:extLst>
            </a:blip>
            <a:srcRect l="1699" t="65808" r="90656" b="2350"/>
            <a:stretch/>
          </p:blipFill>
          <p:spPr bwMode="auto">
            <a:xfrm>
              <a:off x="1587202" y="-2266863"/>
              <a:ext cx="648072" cy="2160240"/>
            </a:xfrm>
            <a:prstGeom prst="rect">
              <a:avLst/>
            </a:prstGeom>
            <a:noFill/>
          </p:spPr>
        </p:pic>
        <p:pic>
          <p:nvPicPr>
            <p:cNvPr id="28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4396" t="79207" r="73905" b="1687"/>
            <a:stretch/>
          </p:blipFill>
          <p:spPr bwMode="auto">
            <a:xfrm>
              <a:off x="2163266" y="-1358808"/>
              <a:ext cx="144016" cy="1296144"/>
            </a:xfrm>
            <a:prstGeom prst="rect">
              <a:avLst/>
            </a:prstGeom>
            <a:noFill/>
          </p:spPr>
        </p:pic>
        <p:pic>
          <p:nvPicPr>
            <p:cNvPr id="29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4396" t="79207" r="73905" b="1687"/>
            <a:stretch/>
          </p:blipFill>
          <p:spPr bwMode="auto">
            <a:xfrm>
              <a:off x="2297831" y="-1358808"/>
              <a:ext cx="144016" cy="1296144"/>
            </a:xfrm>
            <a:prstGeom prst="rect">
              <a:avLst/>
            </a:prstGeom>
            <a:noFill/>
          </p:spPr>
        </p:pic>
        <p:pic>
          <p:nvPicPr>
            <p:cNvPr id="30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4396" t="79207" r="73905" b="1687"/>
            <a:stretch/>
          </p:blipFill>
          <p:spPr bwMode="auto">
            <a:xfrm>
              <a:off x="2432396" y="-1358808"/>
              <a:ext cx="144016" cy="1296144"/>
            </a:xfrm>
            <a:prstGeom prst="rect">
              <a:avLst/>
            </a:prstGeom>
            <a:noFill/>
          </p:spPr>
        </p:pic>
        <p:pic>
          <p:nvPicPr>
            <p:cNvPr id="31" name="Picture 2" descr="C:\Users\Dematte\AppData\Roaming\PixelMetrics\CaptureWiz\LastCaptures\2015-05-08_14-39-52-784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4396" t="79207" r="73905" b="1687"/>
            <a:stretch/>
          </p:blipFill>
          <p:spPr bwMode="auto">
            <a:xfrm>
              <a:off x="2566961" y="-1358808"/>
              <a:ext cx="144016" cy="1296144"/>
            </a:xfrm>
            <a:prstGeom prst="rect">
              <a:avLst/>
            </a:prstGeom>
            <a:noFill/>
          </p:spPr>
        </p:pic>
      </p:grpSp>
      <p:pic>
        <p:nvPicPr>
          <p:cNvPr id="32" name="Imagem 3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6956" y="548680"/>
            <a:ext cx="3667125" cy="337185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3300" y="1052736"/>
            <a:ext cx="591263" cy="694887"/>
          </a:xfrm>
          <a:prstGeom prst="rect">
            <a:avLst/>
          </a:prstGeom>
        </p:spPr>
      </p:pic>
      <p:pic>
        <p:nvPicPr>
          <p:cNvPr id="8" name="Picture 2" descr="C:\Users\Dematte\AppData\Roaming\PixelMetrics\CaptureWiz\LastCaptures\2015-05-08_14-39-52-784.png"/>
          <p:cNvPicPr>
            <a:picLocks noChangeAspect="1" noChangeArrowheads="1"/>
          </p:cNvPicPr>
          <p:nvPr/>
        </p:nvPicPr>
        <p:blipFill rotWithShape="1">
          <a:blip r:embed="rId12" cstate="print"/>
          <a:srcRect l="21845" t="12333" r="68811" b="78114"/>
          <a:stretch/>
        </p:blipFill>
        <p:spPr bwMode="auto">
          <a:xfrm>
            <a:off x="1831132" y="1124744"/>
            <a:ext cx="792088" cy="648072"/>
          </a:xfrm>
          <a:prstGeom prst="rect">
            <a:avLst/>
          </a:prstGeom>
          <a:noFill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19364" y="169701"/>
            <a:ext cx="1481206" cy="1603115"/>
          </a:xfrm>
          <a:prstGeom prst="rect">
            <a:avLst/>
          </a:prstGeom>
        </p:spPr>
      </p:pic>
      <p:sp>
        <p:nvSpPr>
          <p:cNvPr id="34" name="Retângulo de cantos arredondados 33"/>
          <p:cNvSpPr/>
          <p:nvPr/>
        </p:nvSpPr>
        <p:spPr bwMode="auto">
          <a:xfrm>
            <a:off x="102940" y="44624"/>
            <a:ext cx="7488832" cy="50405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pt-BR" b="1" dirty="0" smtClean="0">
                <a:solidFill>
                  <a:schemeClr val="bg2"/>
                </a:solidFill>
              </a:rPr>
              <a:t>Estratégias para aquisição de dados via sensoriamento remoto</a:t>
            </a:r>
            <a:endParaRPr lang="pt-BR" b="1" dirty="0">
              <a:solidFill>
                <a:schemeClr val="bg2"/>
              </a:solidFill>
            </a:endParaRPr>
          </a:p>
        </p:txBody>
      </p:sp>
      <p:cxnSp>
        <p:nvCxnSpPr>
          <p:cNvPr id="40" name="Conector de seta reta 39"/>
          <p:cNvCxnSpPr/>
          <p:nvPr/>
        </p:nvCxnSpPr>
        <p:spPr bwMode="auto">
          <a:xfrm>
            <a:off x="3127276" y="2420888"/>
            <a:ext cx="1224136" cy="7920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1" name="Conector de seta reta 40"/>
          <p:cNvCxnSpPr/>
          <p:nvPr/>
        </p:nvCxnSpPr>
        <p:spPr bwMode="auto">
          <a:xfrm flipV="1">
            <a:off x="4423420" y="1484784"/>
            <a:ext cx="1296144" cy="17281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6" name="Conector de seta reta 45"/>
          <p:cNvCxnSpPr/>
          <p:nvPr/>
        </p:nvCxnSpPr>
        <p:spPr bwMode="auto">
          <a:xfrm>
            <a:off x="4351412" y="3284984"/>
            <a:ext cx="0" cy="7200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9" name="Elipse 48"/>
          <p:cNvSpPr/>
          <p:nvPr/>
        </p:nvSpPr>
        <p:spPr bwMode="auto">
          <a:xfrm>
            <a:off x="7222207" y="3102868"/>
            <a:ext cx="216024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0" name="Elipse 49"/>
          <p:cNvSpPr/>
          <p:nvPr/>
        </p:nvSpPr>
        <p:spPr bwMode="auto">
          <a:xfrm rot="5400000">
            <a:off x="8116404" y="3984490"/>
            <a:ext cx="361181" cy="83438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9" name="Grupo 58"/>
          <p:cNvGrpSpPr/>
          <p:nvPr/>
        </p:nvGrpSpPr>
        <p:grpSpPr>
          <a:xfrm>
            <a:off x="3055268" y="2420888"/>
            <a:ext cx="4047306" cy="2376264"/>
            <a:chOff x="3055268" y="2420888"/>
            <a:chExt cx="4047306" cy="2376264"/>
          </a:xfrm>
        </p:grpSpPr>
        <p:cxnSp>
          <p:nvCxnSpPr>
            <p:cNvPr id="51" name="Conector de seta reta 50"/>
            <p:cNvCxnSpPr/>
            <p:nvPr/>
          </p:nvCxnSpPr>
          <p:spPr bwMode="auto">
            <a:xfrm>
              <a:off x="3055268" y="2420888"/>
              <a:ext cx="864096" cy="216024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5" name="Conector reto 54"/>
            <p:cNvCxnSpPr/>
            <p:nvPr/>
          </p:nvCxnSpPr>
          <p:spPr bwMode="auto">
            <a:xfrm>
              <a:off x="3919364" y="4581128"/>
              <a:ext cx="30963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6" name="Conector de seta reta 55"/>
            <p:cNvCxnSpPr/>
            <p:nvPr/>
          </p:nvCxnSpPr>
          <p:spPr bwMode="auto">
            <a:xfrm>
              <a:off x="7030566" y="4581128"/>
              <a:ext cx="72008" cy="21602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cxnSp>
        <p:nvCxnSpPr>
          <p:cNvPr id="60" name="Conector de seta reta 59"/>
          <p:cNvCxnSpPr>
            <a:endCxn id="12" idx="0"/>
          </p:cNvCxnSpPr>
          <p:nvPr/>
        </p:nvCxnSpPr>
        <p:spPr bwMode="auto">
          <a:xfrm flipH="1">
            <a:off x="1759124" y="2348880"/>
            <a:ext cx="1224136" cy="17281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43" name="Imagem 27" descr="24269-004-B762FFB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37910" y="2636912"/>
            <a:ext cx="1121776" cy="183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Conector reto 43"/>
          <p:cNvCxnSpPr/>
          <p:nvPr/>
        </p:nvCxnSpPr>
        <p:spPr bwMode="auto">
          <a:xfrm rot="10800000">
            <a:off x="5431532" y="2887077"/>
            <a:ext cx="1300162" cy="1587"/>
          </a:xfrm>
          <a:prstGeom prst="line">
            <a:avLst/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 bwMode="auto">
          <a:xfrm flipV="1">
            <a:off x="4495428" y="2780928"/>
            <a:ext cx="1008112" cy="4320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2" name="Conector de seta reta 51"/>
          <p:cNvCxnSpPr/>
          <p:nvPr/>
        </p:nvCxnSpPr>
        <p:spPr bwMode="auto">
          <a:xfrm>
            <a:off x="6511652" y="2708920"/>
            <a:ext cx="1008112" cy="21602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7" name="Conector de seta reta 56"/>
          <p:cNvCxnSpPr/>
          <p:nvPr/>
        </p:nvCxnSpPr>
        <p:spPr bwMode="auto">
          <a:xfrm>
            <a:off x="6151612" y="3717032"/>
            <a:ext cx="1304528" cy="116051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1611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4" grpId="0" animBg="1"/>
      <p:bldP spid="49" grpId="0" animBg="1"/>
      <p:bldP spid="5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007394" y="46038"/>
            <a:ext cx="6272213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14" y="333375"/>
            <a:ext cx="3198614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Imagem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15" y="2586039"/>
            <a:ext cx="2387798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605684" y="4000501"/>
            <a:ext cx="6282928" cy="4810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700" b="1" i="1" dirty="0">
                <a:solidFill>
                  <a:schemeClr val="bg2"/>
                </a:solidFill>
              </a:rPr>
              <a:t>http://esalqgeocis.wix.com/geocis</a:t>
            </a:r>
            <a:endParaRPr lang="pt-BR" sz="2700" b="1" dirty="0">
              <a:solidFill>
                <a:schemeClr val="bg2"/>
              </a:solidFill>
            </a:endParaRPr>
          </a:p>
        </p:txBody>
      </p:sp>
      <p:sp>
        <p:nvSpPr>
          <p:cNvPr id="77830" name="Espaço Reservado para Conteúdo 2"/>
          <p:cNvSpPr txBox="1">
            <a:spLocks/>
          </p:cNvSpPr>
          <p:nvPr/>
        </p:nvSpPr>
        <p:spPr bwMode="auto">
          <a:xfrm>
            <a:off x="2327078" y="5013325"/>
            <a:ext cx="8681442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</a:pPr>
            <a:endParaRPr lang="pt-BR" sz="320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77147" y="927100"/>
            <a:ext cx="7409854" cy="7572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b="1" i="1" dirty="0">
                <a:solidFill>
                  <a:schemeClr val="bg2"/>
                </a:solidFill>
              </a:rPr>
              <a:t>http://bibliotecaespectral.wix.com/esalq</a:t>
            </a:r>
            <a:endParaRPr lang="pt-BR" b="1" dirty="0">
              <a:solidFill>
                <a:schemeClr val="bg2"/>
              </a:solidFill>
            </a:endParaRPr>
          </a:p>
        </p:txBody>
      </p:sp>
      <p:sp>
        <p:nvSpPr>
          <p:cNvPr id="77832" name="Subtítulo 2"/>
          <p:cNvSpPr txBox="1">
            <a:spLocks/>
          </p:cNvSpPr>
          <p:nvPr/>
        </p:nvSpPr>
        <p:spPr bwMode="auto">
          <a:xfrm>
            <a:off x="0" y="5495926"/>
            <a:ext cx="10287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t-BR" sz="2200" b="1"/>
              <a:t>José A.M. Demattê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t-BR" sz="2200" b="1" i="1"/>
              <a:t>jamdemat@usp.br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sz="200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sz="200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1939736" y="33339"/>
            <a:ext cx="6250365" cy="60939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Clr>
                <a:srgbClr val="CC0000"/>
              </a:buClr>
              <a:buFont typeface="Wingdings" pitchFamily="2" charset="2"/>
              <a:buNone/>
            </a:pPr>
            <a:r>
              <a:rPr lang="pt-BR" sz="2800" b="1">
                <a:solidFill>
                  <a:schemeClr val="tx1"/>
                </a:solidFill>
              </a:rPr>
              <a:t>Comparação entre dados radiométricos</a:t>
            </a: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1560910" y="946150"/>
            <a:ext cx="1523174" cy="40011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Laboratório</a:t>
            </a:r>
            <a:endParaRPr lang="pt-BR"/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7115176" y="866775"/>
            <a:ext cx="994183" cy="40011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Orbital</a:t>
            </a:r>
            <a:endParaRPr lang="pt-BR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503884" y="1438275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875234" y="1819275"/>
            <a:ext cx="94609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 </a:t>
            </a:r>
            <a:r>
              <a:rPr lang="pt-BR" b="1">
                <a:solidFill>
                  <a:schemeClr val="tx1"/>
                </a:solidFill>
              </a:rPr>
              <a:t>(IRIS)</a:t>
            </a:r>
            <a:endParaRPr lang="pt-BR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7915275" y="1362075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42900" y="2971800"/>
            <a:ext cx="4371975" cy="3048000"/>
          </a:xfrm>
          <a:prstGeom prst="rect">
            <a:avLst/>
          </a:prstGeom>
          <a:solidFill>
            <a:schemeClr val="tx1"/>
          </a:solidFill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4182666" y="1327150"/>
            <a:ext cx="18473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219148" name="Object 12"/>
          <p:cNvGraphicFramePr>
            <a:graphicFrameLocks noChangeAspect="1"/>
          </p:cNvGraphicFramePr>
          <p:nvPr/>
        </p:nvGraphicFramePr>
        <p:xfrm>
          <a:off x="342900" y="3019426"/>
          <a:ext cx="4629150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202" name="Planilha" r:id="rId3" imgW="8593560" imgH="5942160" progId="Excel.Sheet.8">
                  <p:embed/>
                </p:oleObj>
              </mc:Choice>
              <mc:Fallback>
                <p:oleObj name="Planilha" r:id="rId3" imgW="8593560" imgH="59421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3019426"/>
                        <a:ext cx="4629150" cy="284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9149" name="Text Box 13"/>
          <p:cNvSpPr txBox="1">
            <a:spLocks noChangeArrowheads="1"/>
          </p:cNvSpPr>
          <p:nvPr/>
        </p:nvSpPr>
        <p:spPr bwMode="auto">
          <a:xfrm>
            <a:off x="3153966" y="3698875"/>
            <a:ext cx="69762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CC"/>
                </a:solidFill>
              </a:rPr>
              <a:t>RQo</a:t>
            </a:r>
            <a:endParaRPr lang="pt-BR"/>
          </a:p>
        </p:txBody>
      </p:sp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3411141" y="4765675"/>
            <a:ext cx="69384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C0000"/>
                </a:solidFill>
              </a:rPr>
              <a:t>LVef</a:t>
            </a:r>
            <a:endParaRPr lang="pt-BR"/>
          </a:p>
        </p:txBody>
      </p:sp>
      <p:graphicFrame>
        <p:nvGraphicFramePr>
          <p:cNvPr id="219151" name="Object 15"/>
          <p:cNvGraphicFramePr>
            <a:graphicFrameLocks noChangeAspect="1"/>
          </p:cNvGraphicFramePr>
          <p:nvPr/>
        </p:nvGraphicFramePr>
        <p:xfrm>
          <a:off x="5486400" y="2971800"/>
          <a:ext cx="437197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203" name="Planilha" r:id="rId5" imgW="8610480" imgH="5946840" progId="Excel.Sheet.8">
                  <p:embed/>
                </p:oleObj>
              </mc:Choice>
              <mc:Fallback>
                <p:oleObj name="Planilha" r:id="rId5" imgW="8610480" imgH="594684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971800"/>
                        <a:ext cx="4371975" cy="3048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9152" name="Picture 16" descr="Resolucao_Espectr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6022" y="1851026"/>
            <a:ext cx="291643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53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5882" y="1517650"/>
            <a:ext cx="2268141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54" name="Picture 18" descr="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67218" y="0"/>
            <a:ext cx="111978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55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51119" y="1628775"/>
            <a:ext cx="1042988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4" name="Oval 20"/>
          <p:cNvSpPr>
            <a:spLocks noChangeArrowheads="1"/>
          </p:cNvSpPr>
          <p:nvPr/>
        </p:nvSpPr>
        <p:spPr bwMode="auto">
          <a:xfrm>
            <a:off x="9436895" y="692151"/>
            <a:ext cx="405408" cy="288925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9157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45711" y="1989139"/>
            <a:ext cx="1042988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58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02824" y="2420939"/>
            <a:ext cx="1042988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Line 23"/>
          <p:cNvSpPr>
            <a:spLocks noChangeShapeType="1"/>
          </p:cNvSpPr>
          <p:nvPr/>
        </p:nvSpPr>
        <p:spPr bwMode="auto">
          <a:xfrm flipH="1">
            <a:off x="9436894" y="981075"/>
            <a:ext cx="162521" cy="6477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8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9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9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0" grpId="0" animBg="1"/>
      <p:bldP spid="219141" grpId="0" animBg="1"/>
      <p:bldP spid="219142" grpId="0" animBg="1"/>
      <p:bldP spid="219149" grpId="0"/>
      <p:bldP spid="2191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2057400" y="1447800"/>
          <a:ext cx="5743575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468" name="Foto do Photo Editor" r:id="rId6" imgW="5144218" imgH="4990476" progId="">
                  <p:embed/>
                </p:oleObj>
              </mc:Choice>
              <mc:Fallback>
                <p:oleObj name="Foto do Photo Editor" r:id="rId6" imgW="5144218" imgH="4990476" progId="">
                  <p:embed/>
                  <p:pic>
                    <p:nvPicPr>
                      <p:cNvPr id="768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447800"/>
                        <a:ext cx="5743575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514725" y="914400"/>
            <a:ext cx="2860078" cy="40011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FF00"/>
                </a:solidFill>
              </a:rPr>
              <a:t>ETM+ Landsat 7 (RGB)</a:t>
            </a:r>
            <a:endParaRPr lang="pt-BR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5725716" y="1641475"/>
            <a:ext cx="109517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FF00"/>
                </a:solidFill>
              </a:rPr>
              <a:t>15/04/99</a:t>
            </a:r>
            <a:endParaRPr lang="pt-BR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53590" y="117475"/>
            <a:ext cx="369761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NOVAS IMAGEMS ORBITAIS</a:t>
            </a:r>
            <a:endParaRPr lang="pt-BR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 autoUpdateAnimBg="0"/>
      <p:bldP spid="76804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85725" y="76200"/>
            <a:ext cx="369761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NOVAS IMAGEMS ORBITAIS</a:t>
            </a:r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164867" name="Object 3"/>
          <p:cNvGraphicFramePr>
            <a:graphicFrameLocks noChangeAspect="1"/>
          </p:cNvGraphicFramePr>
          <p:nvPr/>
        </p:nvGraphicFramePr>
        <p:xfrm>
          <a:off x="257175" y="1143000"/>
          <a:ext cx="5993606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492" name="Foto do Photo Editor" r:id="rId4" imgW="13752381" imgH="14552381" progId="">
                  <p:embed/>
                </p:oleObj>
              </mc:Choice>
              <mc:Fallback>
                <p:oleObj name="Foto do Photo Editor" r:id="rId4" imgW="13752381" imgH="14552381" progId="">
                  <p:embed/>
                  <p:pic>
                    <p:nvPicPr>
                      <p:cNvPr id="1648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1143000"/>
                        <a:ext cx="5993606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3961210" y="495300"/>
            <a:ext cx="1775038" cy="40011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Rio de Janeiro</a:t>
            </a:r>
            <a:endParaRPr lang="pt-BR" sz="3600" b="1"/>
          </a:p>
        </p:txBody>
      </p:sp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1971675" y="2209800"/>
            <a:ext cx="2411016" cy="12192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029451" y="1066800"/>
            <a:ext cx="147187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IKONOS II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172201" y="1565275"/>
            <a:ext cx="2909771" cy="3477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1"/>
                </a:solidFill>
              </a:rPr>
              <a:t>- Lançamento: 24/09/99</a:t>
            </a:r>
          </a:p>
          <a:p>
            <a:r>
              <a:rPr lang="pt-BR" b="1">
                <a:solidFill>
                  <a:schemeClr val="tx1"/>
                </a:solidFill>
              </a:rPr>
              <a:t>- Altitude: 681 km</a:t>
            </a:r>
          </a:p>
          <a:p>
            <a:r>
              <a:rPr lang="pt-BR" b="1">
                <a:solidFill>
                  <a:schemeClr val="tx1"/>
                </a:solidFill>
              </a:rPr>
              <a:t>- Resolução espacial:</a:t>
            </a:r>
          </a:p>
          <a:p>
            <a:r>
              <a:rPr lang="pt-BR" b="1">
                <a:solidFill>
                  <a:schemeClr val="tx1"/>
                </a:solidFill>
              </a:rPr>
              <a:t>   1m (Pancromática)</a:t>
            </a:r>
          </a:p>
          <a:p>
            <a:r>
              <a:rPr lang="pt-BR" b="1">
                <a:solidFill>
                  <a:schemeClr val="tx1"/>
                </a:solidFill>
              </a:rPr>
              <a:t>   4m (Multiespectral)</a:t>
            </a:r>
          </a:p>
          <a:p>
            <a:r>
              <a:rPr lang="pt-BR" b="1">
                <a:solidFill>
                  <a:schemeClr val="tx1"/>
                </a:solidFill>
              </a:rPr>
              <a:t>- Bandas:</a:t>
            </a:r>
          </a:p>
          <a:p>
            <a:r>
              <a:rPr lang="pt-BR" b="1">
                <a:solidFill>
                  <a:schemeClr val="tx1"/>
                </a:solidFill>
              </a:rPr>
              <a:t>   pan (450-900 nm)</a:t>
            </a:r>
          </a:p>
          <a:p>
            <a:r>
              <a:rPr lang="pt-BR" b="1">
                <a:solidFill>
                  <a:schemeClr val="tx1"/>
                </a:solidFill>
              </a:rPr>
              <a:t>   azul (450-520 nm)</a:t>
            </a:r>
          </a:p>
          <a:p>
            <a:r>
              <a:rPr lang="pt-BR" b="1">
                <a:solidFill>
                  <a:schemeClr val="tx1"/>
                </a:solidFill>
              </a:rPr>
              <a:t>   verde (520-600 nm)</a:t>
            </a:r>
          </a:p>
          <a:p>
            <a:r>
              <a:rPr lang="pt-BR" b="1">
                <a:solidFill>
                  <a:schemeClr val="tx1"/>
                </a:solidFill>
              </a:rPr>
              <a:t>   vermelho (630-690 nm)</a:t>
            </a:r>
          </a:p>
          <a:p>
            <a:r>
              <a:rPr lang="pt-BR" b="1">
                <a:solidFill>
                  <a:schemeClr val="tx1"/>
                </a:solidFill>
              </a:rPr>
              <a:t>   I.V.P. (760-900 nm)</a:t>
            </a:r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8" grpId="0" animBg="1" autoUpdateAnimBg="0"/>
      <p:bldP spid="1648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0" y="0"/>
          <a:ext cx="10287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516" name="Foto do Photo Editor" r:id="rId3" imgW="7095238" imgH="4847619" progId="">
                  <p:embed/>
                </p:oleObj>
              </mc:Choice>
              <mc:Fallback>
                <p:oleObj name="Foto do Photo Editor" r:id="rId3" imgW="7095238" imgH="4847619" progId="">
                  <p:embed/>
                  <p:pic>
                    <p:nvPicPr>
                      <p:cNvPr id="28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287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37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imagem IKON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00" y="654050"/>
            <a:ext cx="8911828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15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Sensoriamento Espectral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882" y="744539"/>
            <a:ext cx="4861322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84" y="1"/>
            <a:ext cx="4012915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61470"/>
      </p:ext>
    </p:extLst>
  </p:cSld>
  <p:clrMapOvr>
    <a:masterClrMapping/>
  </p:clrMapOvr>
</p:sld>
</file>

<file path=ppt/theme/theme1.xml><?xml version="1.0" encoding="utf-8"?>
<a:theme xmlns:a="http://schemas.openxmlformats.org/drawingml/2006/main" name="globo">
  <a:themeElements>
    <a:clrScheme name="globo 1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009966"/>
      </a:accent1>
      <a:accent2>
        <a:srgbClr val="00CCCC"/>
      </a:accent2>
      <a:accent3>
        <a:srgbClr val="AAAAFF"/>
      </a:accent3>
      <a:accent4>
        <a:srgbClr val="DADADA"/>
      </a:accent4>
      <a:accent5>
        <a:srgbClr val="AACAB8"/>
      </a:accent5>
      <a:accent6>
        <a:srgbClr val="00B9B9"/>
      </a:accent6>
      <a:hlink>
        <a:srgbClr val="000080"/>
      </a:hlink>
      <a:folHlink>
        <a:srgbClr val="9999FF"/>
      </a:folHlink>
    </a:clrScheme>
    <a:fontScheme name="glob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o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16662</TotalTime>
  <Words>1245</Words>
  <Application>Microsoft Office PowerPoint</Application>
  <PresentationFormat>Slides de 35 mm</PresentationFormat>
  <Paragraphs>339</Paragraphs>
  <Slides>39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6</vt:i4>
      </vt:variant>
      <vt:variant>
        <vt:lpstr>Títulos de slides</vt:lpstr>
      </vt:variant>
      <vt:variant>
        <vt:i4>39</vt:i4>
      </vt:variant>
    </vt:vector>
  </HeadingPairs>
  <TitlesOfParts>
    <vt:vector size="52" baseType="lpstr">
      <vt:lpstr>Arial</vt:lpstr>
      <vt:lpstr>Arial Rounded MT Bold</vt:lpstr>
      <vt:lpstr>Calibri</vt:lpstr>
      <vt:lpstr>Monotype Sorts</vt:lpstr>
      <vt:lpstr>Times New Roman</vt:lpstr>
      <vt:lpstr>Wingdings</vt:lpstr>
      <vt:lpstr>globo</vt:lpstr>
      <vt:lpstr>Planilha</vt:lpstr>
      <vt:lpstr>Foto do Photo Editor</vt:lpstr>
      <vt:lpstr>CorelPhotoPaint.Image.7</vt:lpstr>
      <vt:lpstr>Document</vt:lpstr>
      <vt:lpstr>Imagem de bitmap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DADOS RADIOMÉTRICOS OBTIDOS EM LABORATÓRIO E NO NÍVEL ORBITAL NA CARACTERIZAÇÃO E MAPEAMENTO DE SOLOS</dc:title>
  <dc:creator>PARTICULAR</dc:creator>
  <cp:lastModifiedBy>Usuario</cp:lastModifiedBy>
  <cp:revision>2141</cp:revision>
  <cp:lastPrinted>2001-11-30T15:45:44Z</cp:lastPrinted>
  <dcterms:created xsi:type="dcterms:W3CDTF">2000-09-18T21:43:03Z</dcterms:created>
  <dcterms:modified xsi:type="dcterms:W3CDTF">2020-08-19T20:28:38Z</dcterms:modified>
</cp:coreProperties>
</file>